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872" y="-114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D-4DB2-B40B-94E64348AFCD}"/>
            </c:ext>
          </c:extLst>
        </c:ser>
        <c:dLbls/>
        <c:axId val="101386496"/>
        <c:axId val="101400576"/>
      </c:barChart>
      <c:catAx>
        <c:axId val="1013864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1400576"/>
        <c:crosses val="autoZero"/>
        <c:auto val="1"/>
        <c:lblAlgn val="ctr"/>
        <c:lblOffset val="100"/>
      </c:catAx>
      <c:valAx>
        <c:axId val="101400576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1386496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AD-4952-A456-E5FF0AF84A45}"/>
            </c:ext>
          </c:extLst>
        </c:ser>
        <c:dLbls/>
        <c:axId val="101449088"/>
        <c:axId val="107218048"/>
      </c:barChart>
      <c:catAx>
        <c:axId val="10144908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7218048"/>
        <c:crosses val="autoZero"/>
        <c:auto val="1"/>
        <c:lblAlgn val="ctr"/>
        <c:lblOffset val="100"/>
      </c:catAx>
      <c:valAx>
        <c:axId val="107218048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1449088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3685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5315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479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016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12721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50984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280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133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886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18769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653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0401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20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4459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69198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5683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80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120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xmlns="" val="3105367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xmlns="" val="362531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54106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4490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19415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4476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>
                <a:solidFill>
                  <a:srgbClr val="E80000"/>
                </a:solidFill>
              </a:rPr>
              <a:t>A</a:t>
            </a:r>
            <a:r>
              <a:rPr lang="cs-CZ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/>
              <a:t>čím je </a:t>
            </a:r>
            <a:r>
              <a:rPr lang="cs-CZ" b="0" i="1" dirty="0"/>
              <a:t>s </a:t>
            </a:r>
            <a:r>
              <a:rPr lang="cs-CZ" b="0" dirty="0"/>
              <a:t>větší (tj. selekce silnější), tím je změna  rychlejší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nejrychlejší fixace při kodominanci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Vliv 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793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frekvencí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druhů</a:t>
            </a:r>
            <a:br>
              <a:rPr lang="cs-CZ" sz="2000" b="0" dirty="0"/>
            </a:br>
            <a:r>
              <a:rPr lang="cs-CZ" sz="2000" b="0" dirty="0"/>
              <a:t>	neohrožených predací hmyzožravých ptáků (holubi, kočky, </a:t>
            </a:r>
            <a:r>
              <a:rPr lang="cs-CZ" sz="2000" b="0" dirty="0" err="1"/>
              <a:t>někt</a:t>
            </a:r>
            <a:r>
              <a:rPr lang="cs-CZ" sz="2000" b="0" dirty="0"/>
              <a:t>. 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drsnokřídlec 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lišejníků)</a:t>
            </a:r>
            <a:br>
              <a:rPr lang="cs-CZ" sz="2000" b="0" dirty="0"/>
            </a:br>
            <a:r>
              <a:rPr lang="cs-CZ" sz="2000" b="0" dirty="0"/>
              <a:t>	u motýlů i ptáků percepce UV záření (v UV strupovité lišejníky na </a:t>
            </a:r>
            <a:br>
              <a:rPr lang="cs-CZ" sz="2000" b="0" dirty="0"/>
            </a:br>
            <a:r>
              <a:rPr lang="cs-CZ" sz="2000" b="0" dirty="0"/>
              <a:t>	horizontálních 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30 % nižší než </a:t>
            </a:r>
            <a:br>
              <a:rPr lang="cs-CZ" sz="2000" b="0" dirty="0"/>
            </a:br>
            <a:r>
              <a:rPr lang="cs-CZ" sz="2000" b="0" dirty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br>
              <a:rPr lang="cs-CZ" sz="2000" b="0" dirty="0"/>
            </a:br>
            <a:r>
              <a:rPr lang="cs-CZ" sz="2000" b="0" dirty="0"/>
              <a:t>	(slunéčko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5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DDT u komárů (</a:t>
            </a:r>
            <a:r>
              <a:rPr lang="cs-CZ" sz="2000" b="0" i="1" dirty="0" err="1"/>
              <a:t>Anopheles</a:t>
            </a:r>
            <a:r>
              <a:rPr lang="cs-CZ" sz="2000" b="0" dirty="0"/>
              <a:t>, 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dramatický nárůst frekvence rezistentní alely </a:t>
            </a:r>
            <a:r>
              <a:rPr lang="cs-CZ" sz="1600" b="0" i="1" dirty="0"/>
              <a:t>R</a:t>
            </a:r>
            <a:r>
              <a:rPr lang="cs-CZ" sz="1600" b="0" dirty="0"/>
              <a:t> po aplikaci </a:t>
            </a:r>
            <a:r>
              <a:rPr lang="cs-CZ" sz="1600" b="0" dirty="0" err="1"/>
              <a:t>Warfarinu</a:t>
            </a:r>
            <a:endParaRPr lang="cs-CZ" sz="1600" b="0" dirty="0"/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alela </a:t>
            </a:r>
            <a:r>
              <a:rPr lang="cs-CZ" sz="1600" b="0" i="1" dirty="0"/>
              <a:t>R</a:t>
            </a:r>
            <a:r>
              <a:rPr lang="cs-CZ" sz="1600" b="0" dirty="0"/>
              <a:t> je vzhledem k rezistenci </a:t>
            </a:r>
            <a:r>
              <a:rPr lang="cs-CZ" sz="1600" b="0" i="1" dirty="0"/>
              <a:t>dominantní</a:t>
            </a:r>
            <a:r>
              <a:rPr lang="cs-CZ" sz="1600" b="0" dirty="0"/>
              <a:t>, ale vzhledem ke zvýšené potřebě vit. K </a:t>
            </a:r>
            <a:r>
              <a:rPr lang="cs-CZ" sz="1600" b="0" i="1" dirty="0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</a:t>
            </a:r>
            <a:r>
              <a:rPr lang="cs-CZ" sz="2000" b="0" dirty="0" err="1"/>
              <a:t>Warfarinu</a:t>
            </a:r>
            <a:r>
              <a:rPr lang="cs-CZ" sz="2000" b="0" dirty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výběrem: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2000" b="0" dirty="0" smtClean="0"/>
              <a:t>Mezi jedinci (genotypy) existují geneticky podmíněné rozdíly v přežívání a reprodukci. </a:t>
            </a: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2000" b="0" dirty="0" smtClean="0"/>
              <a:t>Všechny organismy </a:t>
            </a:r>
            <a:endParaRPr lang="en-US" sz="2000" b="0" dirty="0" smtClean="0"/>
          </a:p>
          <a:p>
            <a:r>
              <a:rPr lang="cs-CZ" sz="2000" b="0" dirty="0" smtClean="0"/>
              <a:t>produkují více potomstva, než kolik může přežít a rozmnožit se</a:t>
            </a:r>
            <a:r>
              <a:rPr lang="cs-CZ" sz="2000" b="0" dirty="0" smtClean="0"/>
              <a:t>.</a:t>
            </a: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121400" y="1763900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en-US" b="0" dirty="0" err="1">
                <a:sym typeface="Symbol" pitchFamily="18" charset="2"/>
              </a:rPr>
              <a:t>fixace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alely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en-US" b="0" dirty="0" err="1">
                <a:sym typeface="Symbol" pitchFamily="18" charset="2"/>
              </a:rPr>
              <a:t>eliminace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alely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/>
              <a:t>w</a:t>
            </a:r>
            <a:r>
              <a:rPr lang="cs-CZ" b="0" i="1" baseline="-25000" dirty="0" err="1"/>
              <a:t>Aa</a:t>
            </a:r>
            <a:r>
              <a:rPr lang="cs-CZ" b="0" dirty="0"/>
              <a:t> intermediární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/>
              <a:t>w</a:t>
            </a:r>
            <a:r>
              <a:rPr lang="cs-CZ" b="0" i="1" baseline="-25000" dirty="0" err="1"/>
              <a:t>Aa</a:t>
            </a:r>
            <a:r>
              <a:rPr lang="cs-CZ" b="0" dirty="0"/>
              <a:t> vyšší</a:t>
            </a:r>
            <a:endParaRPr lang="cs-CZ" sz="1600" b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heterozygotů = superdominance</a:t>
            </a:r>
            <a:br>
              <a:rPr lang="cs-CZ" sz="2400" b="0" dirty="0">
                <a:solidFill>
                  <a:srgbClr val="E80000"/>
                </a:solidFill>
              </a:rPr>
            </a:br>
            <a:r>
              <a:rPr lang="cs-CZ" sz="2400" b="0" dirty="0">
                <a:solidFill>
                  <a:srgbClr val="E80000"/>
                </a:solidFill>
              </a:rPr>
              <a:t>	(</a:t>
            </a:r>
            <a:r>
              <a:rPr lang="cs-CZ" sz="2400" b="0" i="1" dirty="0" err="1">
                <a:solidFill>
                  <a:srgbClr val="E80000"/>
                </a:solidFill>
              </a:rPr>
              <a:t>overdominance</a:t>
            </a:r>
            <a:r>
              <a:rPr lang="cs-CZ" sz="2400" b="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vyšší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udržuje </a:t>
            </a:r>
            <a:r>
              <a:rPr lang="cs-CZ" sz="2400" b="0" dirty="0">
                <a:solidFill>
                  <a:srgbClr val="E80000"/>
                </a:solidFill>
              </a:rPr>
              <a:t>rovnovážný polymorfismus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34124" y="4778206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/>
              <a:t>p</a:t>
            </a:r>
            <a:r>
              <a:rPr lang="cs-CZ" b="0" dirty="0"/>
              <a:t>ř</a:t>
            </a:r>
            <a:r>
              <a:rPr lang="en-GB" b="0" dirty="0" err="1"/>
              <a:t>ed</a:t>
            </a:r>
            <a:r>
              <a:rPr lang="en-GB" b="0" dirty="0"/>
              <a:t> </a:t>
            </a:r>
            <a:r>
              <a:rPr lang="en-GB" b="0" dirty="0">
                <a:sym typeface="Symbol"/>
              </a:rPr>
              <a:t></a:t>
            </a:r>
            <a:r>
              <a:rPr lang="en-GB" b="0" dirty="0"/>
              <a:t> </a:t>
            </a:r>
            <a:r>
              <a:rPr lang="cs-CZ" b="0" dirty="0"/>
              <a:t>2000 lety expanze skupiny </a:t>
            </a:r>
            <a:r>
              <a:rPr lang="cs-CZ" b="0" dirty="0" err="1"/>
              <a:t>bantu</a:t>
            </a:r>
            <a:endParaRPr lang="cs-CZ" b="0" dirty="0"/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komáry </a:t>
            </a:r>
            <a:r>
              <a:rPr lang="cs-CZ" b="0" i="1" dirty="0" err="1">
                <a:sym typeface="Symbol" pitchFamily="18" charset="2"/>
              </a:rPr>
              <a:t>Anopheles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</a:t>
            </a:r>
            <a:r>
              <a:rPr lang="cs-CZ" b="0" i="1" dirty="0">
                <a:sym typeface="Symbol" pitchFamily="18" charset="2"/>
              </a:rPr>
              <a:t>A</a:t>
            </a:r>
            <a:r>
              <a:rPr lang="cs-CZ" b="0" dirty="0">
                <a:sym typeface="Symbol" pitchFamily="18" charset="2"/>
              </a:rPr>
              <a:t>. </a:t>
            </a:r>
            <a:r>
              <a:rPr lang="cs-CZ" b="0" i="1" dirty="0" err="1">
                <a:sym typeface="Symbol" pitchFamily="18" charset="2"/>
              </a:rPr>
              <a:t>gambiae</a:t>
            </a:r>
            <a:r>
              <a:rPr lang="cs-CZ" b="0" dirty="0">
                <a:sym typeface="Symbol" pitchFamily="18" charset="2"/>
              </a:rPr>
              <a:t>), hostitele zimničky tropické (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i="1" dirty="0">
                <a:sym typeface="Symbol" pitchFamily="18" charset="2"/>
              </a:rPr>
              <a:t> </a:t>
            </a:r>
            <a:br>
              <a:rPr lang="cs-CZ" b="0" i="1" dirty="0">
                <a:sym typeface="Symbol" pitchFamily="18" charset="2"/>
              </a:rPr>
            </a:br>
            <a:r>
              <a:rPr lang="cs-CZ" b="0" i="1" dirty="0">
                <a:sym typeface="Symbol" pitchFamily="18" charset="2"/>
              </a:rPr>
              <a:t>     </a:t>
            </a:r>
            <a:r>
              <a:rPr lang="cs-CZ" b="0" i="1" dirty="0" err="1">
                <a:sym typeface="Symbol" pitchFamily="18" charset="2"/>
              </a:rPr>
              <a:t>falciparum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	</a:t>
            </a:r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8025" y="2997890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na 6. pozici v 6. kodonu genu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malárie: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při nízkých koncentracích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pouze přenos anémie,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Relativní fitness genotypů spojených se srpkovitou anémií: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srpkovitý erytrocyt napadený zimničkou rychle praská </a:t>
            </a:r>
            <a:r>
              <a:rPr lang="cs-CZ" b="0" dirty="0">
                <a:sym typeface="Symbol"/>
              </a:rPr>
              <a:t> </a:t>
            </a:r>
            <a:r>
              <a:rPr lang="cs-CZ" b="0" i="1" dirty="0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se 	nemůže 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Pytlouš skalní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Sonorská a </a:t>
            </a:r>
            <a:r>
              <a:rPr lang="cs-CZ" sz="2000" b="0" dirty="0" err="1"/>
              <a:t>Čivavská</a:t>
            </a:r>
            <a:r>
              <a:rPr lang="cs-CZ" sz="2000" b="0" dirty="0"/>
              <a:t> poušť	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s tmavými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</a:rPr>
              <a:t>obě alely jsou </a:t>
            </a:r>
            <a:r>
              <a:rPr lang="cs-CZ" sz="1600" b="0" u="sng" dirty="0" err="1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bez anémie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Vznik alely </a:t>
            </a:r>
            <a:r>
              <a:rPr lang="cs-CZ" sz="2000" b="0" i="1" dirty="0"/>
              <a:t>C</a:t>
            </a:r>
            <a:r>
              <a:rPr lang="cs-CZ" sz="2000" b="0" dirty="0"/>
              <a:t> v prostředí polymorfismu </a:t>
            </a:r>
            <a:r>
              <a:rPr lang="cs-CZ" sz="2000" b="0" i="1" dirty="0"/>
              <a:t>AS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možné genotypy: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AC</a:t>
            </a:r>
            <a:r>
              <a:rPr lang="cs-CZ" sz="2000" b="0" dirty="0"/>
              <a:t> = 0,89;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SC</a:t>
            </a:r>
            <a:r>
              <a:rPr lang="cs-CZ" sz="2000" b="0" dirty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AS</a:t>
            </a:r>
            <a:r>
              <a:rPr lang="cs-CZ" sz="2000" b="0" dirty="0"/>
              <a:t> = 1,00 </a:t>
            </a:r>
            <a:r>
              <a:rPr lang="cs-CZ" sz="2000" b="0" dirty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60000"/>
                </a:solidFill>
              </a:rPr>
              <a:t>Přestože 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>
                <a:sym typeface="Symbol"/>
              </a:rPr>
              <a:t>- a -</a:t>
            </a:r>
            <a:r>
              <a:rPr lang="cs-CZ" sz="2000" b="0" dirty="0" err="1">
                <a:sym typeface="Symbol"/>
              </a:rPr>
              <a:t>talasémie</a:t>
            </a: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G6PD</a:t>
            </a:r>
            <a:r>
              <a:rPr lang="cs-CZ" sz="2000" b="0" baseline="30000" dirty="0">
                <a:sym typeface="Symbol"/>
              </a:rPr>
              <a:t>*</a:t>
            </a:r>
            <a:r>
              <a:rPr lang="en-US" sz="2000" b="0" baseline="30000" dirty="0">
                <a:sym typeface="Symbol"/>
              </a:rPr>
              <a:t>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Pk</a:t>
            </a:r>
            <a:r>
              <a:rPr lang="cs-CZ" sz="2000" b="0" baseline="30000" dirty="0">
                <a:sym typeface="Symbol"/>
              </a:rPr>
              <a:t>**)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*) glukózo-6-fosfát dehydrogenáza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**) </a:t>
            </a:r>
            <a:r>
              <a:rPr lang="cs-CZ" b="0" dirty="0" err="1">
                <a:sym typeface="Symbol"/>
              </a:rPr>
              <a:t>pyruvát</a:t>
            </a:r>
            <a:r>
              <a:rPr lang="cs-CZ" b="0" dirty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5040" y="5033319"/>
            <a:ext cx="800732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Selekce </a:t>
            </a:r>
            <a:r>
              <a:rPr lang="cs-CZ" sz="2400" b="0">
                <a:solidFill>
                  <a:srgbClr val="E80000"/>
                </a:solidFill>
              </a:rPr>
              <a:t>ve prospěch heterozygotů </a:t>
            </a:r>
            <a:r>
              <a:rPr lang="cs-CZ" sz="2400" b="0" dirty="0">
                <a:solidFill>
                  <a:srgbClr val="E80000"/>
                </a:solidFill>
              </a:rPr>
              <a:t>je však v přírodě málo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rozšířená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>
                <a:solidFill>
                  <a:srgbClr val="E60000"/>
                </a:solidFill>
              </a:rPr>
              <a:t>(</a:t>
            </a:r>
            <a:r>
              <a:rPr lang="cs-CZ" sz="2400" b="0" i="1" dirty="0" err="1">
                <a:solidFill>
                  <a:srgbClr val="E60000"/>
                </a:solidFill>
              </a:rPr>
              <a:t>underdominance</a:t>
            </a:r>
            <a:r>
              <a:rPr lang="cs-CZ" sz="2400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nižší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>
                <a:solidFill>
                  <a:srgbClr val="E80000"/>
                </a:solidFill>
              </a:rPr>
              <a:t>Selekce na </a:t>
            </a:r>
            <a:r>
              <a:rPr lang="cs-CZ" sz="2400" b="0" dirty="0">
                <a:solidFill>
                  <a:srgbClr val="E80000"/>
                </a:solidFill>
              </a:rPr>
              <a:t>úrovni RNA: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/>
              <a:t>intron </a:t>
            </a:r>
            <a:r>
              <a:rPr lang="cs-CZ" sz="2000" b="0" i="1" dirty="0" err="1"/>
              <a:t>Tetrahymena</a:t>
            </a:r>
            <a:r>
              <a:rPr lang="cs-CZ" sz="2000" b="0" dirty="0"/>
              <a:t>: Ca</a:t>
            </a:r>
            <a:r>
              <a:rPr lang="cs-CZ" sz="2000" b="0" baseline="30000" dirty="0"/>
              <a:t>+</a:t>
            </a:r>
            <a:r>
              <a:rPr lang="cs-CZ" sz="2000" b="0" dirty="0"/>
              <a:t> místo Mg</a:t>
            </a:r>
            <a:r>
              <a:rPr lang="cs-CZ" sz="2000" b="0" baseline="30000" dirty="0"/>
              <a:t>+</a:t>
            </a:r>
            <a:r>
              <a:rPr lang="cs-CZ" sz="2000" b="0" dirty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zvýšení aktivity po 12 generacích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frekvence 9 variant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3. Antagonistická selekce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stadia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klesá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I. Negativní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roste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II. Pozitivní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müllerovské</a:t>
            </a:r>
            <a:r>
              <a:rPr lang="cs-CZ" sz="2000" b="0" dirty="0"/>
              <a:t> mimikry: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(neškodná; </a:t>
            </a:r>
            <a:r>
              <a:rPr lang="cs-CZ" sz="1400" b="0" dirty="0" err="1"/>
              <a:t>batesovské</a:t>
            </a:r>
            <a:r>
              <a:rPr lang="cs-CZ" sz="1400" b="0" dirty="0"/>
              <a:t> mimikry)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jedovatá)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úrovni: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absolutní počet potomků = </a:t>
            </a:r>
            <a:r>
              <a:rPr lang="cs-CZ" sz="2000" b="0" dirty="0">
                <a:solidFill>
                  <a:srgbClr val="E80000"/>
                </a:solidFill>
              </a:rPr>
              <a:t>absolutní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diskrétní generace, stabilní populace </a:t>
            </a:r>
            <a:r>
              <a:rPr lang="cs-CZ" sz="2000" b="0" dirty="0">
                <a:sym typeface="Symbol"/>
              </a:rPr>
              <a:t> fitness  1 u </a:t>
            </a:r>
            <a:r>
              <a:rPr lang="cs-CZ" sz="2000" b="0" dirty="0"/>
              <a:t>asexuálních </a:t>
            </a:r>
            <a:br>
              <a:rPr lang="cs-CZ" sz="2000" b="0" dirty="0"/>
            </a:br>
            <a:r>
              <a:rPr lang="cs-CZ" sz="2000" b="0" dirty="0"/>
              <a:t>	organismů, </a:t>
            </a:r>
            <a:r>
              <a:rPr lang="cs-CZ" sz="2000" b="0" dirty="0">
                <a:sym typeface="Symbol"/>
              </a:rPr>
              <a:t> 2 u pohlavně se rozmnožujících; i při mírné odchylce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 evoluci důležitější vzájemný vztah genotypů v populaci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>
                <a:sym typeface="Symbol"/>
              </a:rPr>
              <a:t>diskrétní čas  = </a:t>
            </a:r>
            <a:r>
              <a:rPr lang="cs-CZ" sz="2000" b="0" u="sng" dirty="0">
                <a:sym typeface="Symbol"/>
              </a:rPr>
              <a:t>poměr</a:t>
            </a:r>
            <a:r>
              <a:rPr lang="cs-CZ" sz="2000" b="0" dirty="0">
                <a:sym typeface="Symbol"/>
              </a:rPr>
              <a:t> absolutních fitness; kontinuální čas 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= </a:t>
            </a:r>
            <a:r>
              <a:rPr lang="cs-CZ" sz="2000" b="0" u="sng" dirty="0">
                <a:sym typeface="Symbol"/>
              </a:rPr>
              <a:t>rozdíl</a:t>
            </a:r>
            <a:r>
              <a:rPr lang="cs-CZ" sz="2000" b="0" dirty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většinou relativní fitness nejzdatnějšího genotypu = 1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alternativně můžeme vztahovat k </a:t>
            </a:r>
            <a:r>
              <a:rPr lang="cs-CZ" sz="2000" b="0" u="sng" dirty="0">
                <a:sym typeface="Symbol"/>
              </a:rPr>
              <a:t>průměrné fitness</a:t>
            </a:r>
            <a:r>
              <a:rPr lang="cs-CZ" sz="2000" b="0" dirty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Mateřské chování</a:t>
              </a:r>
            </a:p>
            <a:p>
              <a:pPr algn="l"/>
              <a:endParaRPr lang="cs-CZ" b="0" dirty="0"/>
            </a:p>
            <a:p>
              <a:pPr algn="l"/>
              <a:r>
                <a:rPr lang="cs-CZ" b="0" dirty="0"/>
                <a:t>Produkce mléka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err="1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p:oleObj spid="_x0000_s2061" name="CorelDRAW" r:id="rId4" imgW="3477768" imgH="2328672" progId="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prům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>
                  <a:solidFill>
                    <a:srgbClr val="E80000"/>
                  </a:solidFill>
                </a:rPr>
                <a:t>A</a:t>
              </a:r>
              <a:r>
                <a:rPr lang="cs-CZ" sz="2000" b="0" dirty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p:oleObj spid="_x0000_s1038" name="Rovnice" r:id="rId7" imgW="1218671" imgH="444307" progId="">
                <p:embed/>
              </p:oleObj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/>
              <a:t>Při </a:t>
            </a:r>
            <a:r>
              <a:rPr lang="cs-CZ" b="0" i="1" dirty="0"/>
              <a:t>s</a:t>
            </a:r>
            <a:r>
              <a:rPr lang="cs-CZ" b="0" dirty="0"/>
              <a:t> = 0,20 a počáteční </a:t>
            </a:r>
            <a:r>
              <a:rPr lang="cs-CZ" b="0"/>
              <a:t>frekvenci </a:t>
            </a:r>
            <a:r>
              <a:rPr lang="cs-CZ" b="0" i="1"/>
              <a:t>A</a:t>
            </a:r>
            <a:r>
              <a:rPr lang="cs-CZ" b="0"/>
              <a:t> </a:t>
            </a:r>
            <a:r>
              <a:rPr lang="cs-CZ" b="0" dirty="0"/>
              <a:t>= 0,01</a:t>
            </a:r>
          </a:p>
          <a:p>
            <a:pPr algn="l"/>
            <a:r>
              <a:rPr lang="cs-CZ" b="0" dirty="0"/>
              <a:t>vzroste frekvence na 0,95 za cca. 120 generací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/>
              <a:t>nepřímo úměrné průměrné fitness populace</a:t>
            </a:r>
            <a:r>
              <a:rPr lang="en-US" b="0" dirty="0"/>
              <a:t> </a:t>
            </a:r>
            <a:r>
              <a:rPr lang="cs-CZ" b="0" dirty="0">
                <a:sym typeface="Symbol" pitchFamily="18" charset="2"/>
              </a:rPr>
              <a:t> s rostoucí frekvencí výhodné alely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>
                <a:sym typeface="Symbol" pitchFamily="18" charset="2"/>
              </a:rPr>
              <a:t>při </a:t>
            </a:r>
            <a:r>
              <a:rPr lang="cs-CZ" b="0" i="1" dirty="0">
                <a:sym typeface="Symbol" pitchFamily="18" charset="2"/>
              </a:rPr>
              <a:t>q</a:t>
            </a:r>
            <a:r>
              <a:rPr lang="cs-CZ" b="0" dirty="0">
                <a:sym typeface="Symbol" pitchFamily="18" charset="2"/>
              </a:rPr>
              <a:t> nebo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 = 0 je </a:t>
            </a:r>
            <a:r>
              <a:rPr lang="cs-CZ" b="0" i="1" dirty="0">
                <a:sym typeface="Symbol"/>
              </a:rPr>
              <a:t>p</a:t>
            </a:r>
            <a:r>
              <a:rPr lang="cs-CZ" b="0" dirty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/>
              <a:t>frekvence </a:t>
            </a:r>
            <a:r>
              <a:rPr lang="cs-CZ" sz="1600" b="0" i="1" dirty="0"/>
              <a:t>A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1316</Words>
  <Application>Microsoft Office PowerPoint</Application>
  <PresentationFormat>Předvádění na obrazovce (4:3)</PresentationFormat>
  <Paragraphs>392</Paragraphs>
  <Slides>49</Slides>
  <Notes>36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Výchozí návrh</vt:lpstr>
      <vt:lpstr>CorelDRAW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209</cp:revision>
  <dcterms:created xsi:type="dcterms:W3CDTF">2002-02-28T16:27:36Z</dcterms:created>
  <dcterms:modified xsi:type="dcterms:W3CDTF">2019-10-16T13:44:52Z</dcterms:modified>
</cp:coreProperties>
</file>