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56" r:id="rId2"/>
    <p:sldId id="268" r:id="rId3"/>
    <p:sldId id="338" r:id="rId4"/>
    <p:sldId id="308" r:id="rId5"/>
    <p:sldId id="307" r:id="rId6"/>
    <p:sldId id="269" r:id="rId7"/>
    <p:sldId id="270" r:id="rId8"/>
    <p:sldId id="273" r:id="rId9"/>
    <p:sldId id="275" r:id="rId10"/>
    <p:sldId id="339" r:id="rId11"/>
    <p:sldId id="283" r:id="rId12"/>
    <p:sldId id="271" r:id="rId13"/>
    <p:sldId id="334" r:id="rId14"/>
    <p:sldId id="335" r:id="rId15"/>
    <p:sldId id="336" r:id="rId16"/>
    <p:sldId id="282" r:id="rId17"/>
    <p:sldId id="309" r:id="rId18"/>
    <p:sldId id="287" r:id="rId19"/>
    <p:sldId id="311" r:id="rId20"/>
    <p:sldId id="310" r:id="rId21"/>
    <p:sldId id="284" r:id="rId22"/>
    <p:sldId id="312" r:id="rId23"/>
    <p:sldId id="291" r:id="rId24"/>
    <p:sldId id="313" r:id="rId25"/>
    <p:sldId id="288" r:id="rId26"/>
    <p:sldId id="314" r:id="rId27"/>
    <p:sldId id="340" r:id="rId28"/>
    <p:sldId id="293" r:id="rId29"/>
    <p:sldId id="315" r:id="rId30"/>
    <p:sldId id="260" r:id="rId31"/>
    <p:sldId id="298" r:id="rId32"/>
    <p:sldId id="295" r:id="rId33"/>
    <p:sldId id="296" r:id="rId34"/>
    <p:sldId id="297" r:id="rId35"/>
    <p:sldId id="316" r:id="rId36"/>
    <p:sldId id="289" r:id="rId37"/>
    <p:sldId id="290" r:id="rId38"/>
    <p:sldId id="303" r:id="rId39"/>
    <p:sldId id="286" r:id="rId40"/>
    <p:sldId id="280" r:id="rId41"/>
    <p:sldId id="327" r:id="rId42"/>
    <p:sldId id="328" r:id="rId43"/>
    <p:sldId id="330" r:id="rId44"/>
    <p:sldId id="331" r:id="rId45"/>
    <p:sldId id="333" r:id="rId46"/>
    <p:sldId id="318" r:id="rId47"/>
    <p:sldId id="304" r:id="rId48"/>
    <p:sldId id="317" r:id="rId49"/>
    <p:sldId id="320" r:id="rId50"/>
    <p:sldId id="321" r:id="rId51"/>
    <p:sldId id="322" r:id="rId52"/>
    <p:sldId id="323" r:id="rId53"/>
    <p:sldId id="337" r:id="rId54"/>
    <p:sldId id="324" r:id="rId55"/>
    <p:sldId id="325" r:id="rId56"/>
    <p:sldId id="294" r:id="rId57"/>
    <p:sldId id="299" r:id="rId58"/>
    <p:sldId id="300" r:id="rId59"/>
    <p:sldId id="266" r:id="rId60"/>
    <p:sldId id="302" r:id="rId61"/>
    <p:sldId id="267" r:id="rId62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60000"/>
    <a:srgbClr val="FFFF66"/>
    <a:srgbClr val="FFFF99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20" y="-114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266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09970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2476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229648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02031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89406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06938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6323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0632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2795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6673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47094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01892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11877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0850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97992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5886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13995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904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2476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33114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47649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43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2697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44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3079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45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2889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95094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9524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64672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812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3585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77197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92192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79789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10134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83838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51287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836402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018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4344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8256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91777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hyperlink" Target="http://upload.wikimedia.org/wikipedia/commons/3/3d/Tristan_Map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762000" y="257175"/>
            <a:ext cx="7634288" cy="11906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N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ÁHODNÝ GENETICKÝ POSUN (GENETICKÝ DRIFT)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pg.jpg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rcRect l="2379" t="6197" r="4821" b="5809"/>
          <a:stretch>
            <a:fillRect/>
          </a:stretch>
        </p:blipFill>
        <p:spPr>
          <a:xfrm>
            <a:off x="801375" y="618593"/>
            <a:ext cx="7459362" cy="46790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339266" y="1729946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10 000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198759" y="5636986"/>
            <a:ext cx="680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Frekvence kolísají i ve velmi velkých populacích!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... jiné z populace mizí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772953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1: Konečným výsledkem je buď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nebo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extinkce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093609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3: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Pravděpodobnost fixace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alely je rovna její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frekvenci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5617243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4: Průměrná doba fixace nové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alely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4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64881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Pravděpodobnost fixace nově vzniklé alely u diploidů = 1/(2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635750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2: Důsledkem driftu je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ztráta variability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 démech.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8" y="357188"/>
            <a:ext cx="2468562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 každé generaci nový výběr z genofondu o změněné frekvenci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914525" y="5688013"/>
            <a:ext cx="5233988" cy="40005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Závěr 5: Drift vede k </a:t>
            </a:r>
            <a:r>
              <a:rPr lang="cs-CZ" sz="2000" u="sng" dirty="0">
                <a:solidFill>
                  <a:srgbClr val="E60000"/>
                </a:solidFill>
                <a:latin typeface="Arial" charset="0"/>
              </a:rPr>
              <a:t>divergenci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38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96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29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199" y="312738"/>
            <a:ext cx="8354291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107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nulová generace: 16 heterozygotních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v každé populaci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Drift7"/>
          <p:cNvPicPr>
            <a:picLocks noChangeAspect="1" noChangeArrowheads="1"/>
          </p:cNvPicPr>
          <p:nvPr/>
        </p:nvPicPr>
        <p:blipFill>
          <a:blip r:embed="rId3" cstate="print"/>
          <a:srcRect t="34433" r="52579"/>
          <a:stretch>
            <a:fillRect/>
          </a:stretch>
        </p:blipFill>
        <p:spPr bwMode="auto">
          <a:xfrm>
            <a:off x="276446" y="3455207"/>
            <a:ext cx="2498651" cy="24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Buri</a:t>
            </a:r>
            <a:r>
              <a:rPr lang="cs-CZ" sz="1800" dirty="0">
                <a:latin typeface="Arial" charset="0"/>
              </a:rPr>
              <a:t> (1956):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800" i="1" dirty="0">
                <a:latin typeface="Arial" charset="0"/>
              </a:rPr>
              <a:t>p</a:t>
            </a:r>
            <a:r>
              <a:rPr lang="cs-CZ" sz="1800" dirty="0">
                <a:latin typeface="Arial" charset="0"/>
              </a:rPr>
              <a:t> 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392326" y="5806273"/>
            <a:ext cx="2320925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>
                <a:latin typeface="Arial" charset="0"/>
              </a:rPr>
              <a:t>nakonec většina populací s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0, nebo </a:t>
            </a:r>
            <a:r>
              <a:rPr lang="cs-CZ" sz="1800" i="1">
                <a:latin typeface="Arial" charset="0"/>
              </a:rPr>
              <a:t>p</a:t>
            </a:r>
            <a:r>
              <a:rPr lang="cs-CZ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90576" y="2335284"/>
            <a:ext cx="1366184" cy="1045869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postupná divergence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matematická simulace (difúzní aproximace)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simulace při počáteční frekvenci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745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latin typeface="Arial" pitchFamily="34" charset="0"/>
                <a:cs typeface="Arial" pitchFamily="34" charset="0"/>
              </a:rPr>
              <a:t>Př.: ještěrka lávová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Microlophus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albemarlensis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na Galapágách</a:t>
            </a: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82591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HW: nekonečně velká populace</a:t>
            </a:r>
            <a:r>
              <a:rPr lang="en-US" sz="2000" dirty="0">
                <a:latin typeface="Arial" charset="0"/>
              </a:rPr>
              <a:t>, ale</a:t>
            </a:r>
            <a:r>
              <a:rPr lang="cs-CZ" sz="2000" dirty="0">
                <a:latin typeface="Arial" charset="0"/>
                <a:sym typeface="Symbol" pitchFamily="18" charset="2"/>
              </a:rPr>
              <a:t> v reálném světě velikost populace </a:t>
            </a:r>
            <a:endParaRPr lang="en-US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omezená</a:t>
            </a:r>
            <a:r>
              <a:rPr lang="en-US" sz="2000" dirty="0">
                <a:latin typeface="Arial" charset="0"/>
                <a:sym typeface="Symbol" pitchFamily="18" charset="2"/>
              </a:rPr>
              <a:t> </a:t>
            </a:r>
            <a:r>
              <a:rPr lang="en-US" sz="2000" dirty="0">
                <a:latin typeface="Arial" charset="0"/>
                <a:sym typeface="Symbol"/>
              </a:rPr>
              <a:t></a:t>
            </a:r>
            <a:r>
              <a:rPr lang="cs-CZ" sz="2000" dirty="0">
                <a:latin typeface="Arial" charset="0"/>
                <a:sym typeface="Symbol" pitchFamily="18" charset="2"/>
              </a:rPr>
              <a:t> náhodné procesy</a:t>
            </a:r>
            <a:r>
              <a:rPr lang="en-US" sz="2000" dirty="0">
                <a:latin typeface="Arial" charset="0"/>
                <a:sym typeface="Symbol" pitchFamily="18" charset="2"/>
              </a:rPr>
              <a:t>,</a:t>
            </a:r>
            <a:r>
              <a:rPr lang="cs-CZ" sz="2000" dirty="0">
                <a:latin typeface="Arial" charset="0"/>
                <a:sym typeface="Symbol" pitchFamily="18" charset="2"/>
              </a:rPr>
              <a:t> neadaptivní evoluce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32354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Proč náhoda?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při konečném počtu opakování pravděpodobnost jevu </a:t>
            </a:r>
            <a:r>
              <a:rPr lang="cs-CZ" sz="2000" dirty="0">
                <a:latin typeface="Arial" charset="0"/>
                <a:sym typeface="Symbol" pitchFamily="18" charset="2"/>
              </a:rPr>
              <a:t> jeho frekvenci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(</a:t>
            </a:r>
            <a:r>
              <a:rPr lang="cs-CZ" sz="2000" dirty="0" err="1">
                <a:latin typeface="Arial" charset="0"/>
                <a:sym typeface="Symbol" pitchFamily="18" charset="2"/>
              </a:rPr>
              <a:t>srv</a:t>
            </a:r>
            <a:r>
              <a:rPr lang="cs-CZ" sz="2000" dirty="0">
                <a:latin typeface="Arial" charset="0"/>
                <a:sym typeface="Symbol" pitchFamily="18" charset="2"/>
              </a:rPr>
              <a:t>. H-W princip)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311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>
                <a:latin typeface="Arial" pitchFamily="34" charset="0"/>
                <a:cs typeface="Arial" pitchFamily="34" charset="0"/>
              </a:rPr>
              <a:t>10 mincí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ve více než 75 % případů bude poměr jiný než 1 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mořská hladina před 17 a 12 tisíci lety a v současnosti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ještěrky na větších ostrovech mají vyšší variabilitu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Jordan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H.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Snell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(2002):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17 populací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mikrosatelitů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743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Evoluce selektivně neutrálních znaků je 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náhodná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darwinovská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fittest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neutrální evoluce: „</a:t>
            </a:r>
            <a:r>
              <a:rPr lang="cs-CZ" sz="1800" i="1" dirty="0" err="1">
                <a:latin typeface="Arial" charset="0"/>
              </a:rPr>
              <a:t>survival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luckiest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dirty="0">
                <a:latin typeface="Arial" pitchFamily="34" charset="0"/>
                <a:cs typeface="Arial" pitchFamily="34" charset="0"/>
              </a:rPr>
              <a:t>= počet jedinců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idealizované 	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Wrightovy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Fisherovy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populace, která vykazuje stejnou  </a:t>
            </a:r>
            <a:r>
              <a:rPr lang="cs-CZ" dirty="0">
                <a:latin typeface="Arial" pitchFamily="34" charset="0"/>
                <a:cs typeface="Arial" pitchFamily="34" charset="0"/>
              </a:rPr>
              <a:t>	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míru </a:t>
            </a:r>
            <a:r>
              <a:rPr lang="cs-CZ" dirty="0">
                <a:latin typeface="Arial" pitchFamily="34" charset="0"/>
                <a:cs typeface="Arial" pitchFamily="34" charset="0"/>
              </a:rPr>
              <a:t>driftu jako studovaná neidealizovaná populace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Efektivní velikost populace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Reálné populace se odchylují od WF modelu (kolísání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odlišná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reprodukční úspěšnost a mortalita, nerovný poměr pohlaví, ....)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efektivní velikost populace 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nám umožňuje měřit drift v neideální 	populaci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5179377"/>
            <a:ext cx="8119176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Podobně jako u koeficientu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inbreedingu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neexistuje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jediná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efektivní velikost populace!!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199133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</a:rPr>
              <a:t>Některé faktory snižující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ve srovnání s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cs-CZ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překrývající se generace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kolísání velikosti populace mezi generacemi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rozdílný počet rozmnožujících se samců a samic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velký rozptyl v počtu potomků mezi jedinci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616689" y="4250328"/>
            <a:ext cx="7779694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</a:rPr>
              <a:t>Pozor! Za určitých podmínek může být efektivní velikost</a:t>
            </a:r>
          </a:p>
          <a:p>
            <a:pPr>
              <a:spcAft>
                <a:spcPts val="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</a:rPr>
              <a:t>populace </a:t>
            </a:r>
            <a:r>
              <a:rPr lang="cs-CZ" u="sng" dirty="0">
                <a:solidFill>
                  <a:srgbClr val="E60000"/>
                </a:solidFill>
                <a:latin typeface="Arial" charset="0"/>
              </a:rPr>
              <a:t>vyšší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než 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245563" y="3035669"/>
            <a:ext cx="1959552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harmonický průměr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45159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60000"/>
                </a:solidFill>
                <a:latin typeface="Arial" charset="0"/>
              </a:rPr>
              <a:t>Vliv kolísání populační velikosti:</a:t>
            </a:r>
            <a:endParaRPr lang="cs-CZ" sz="2400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22853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cs-CZ" sz="2000" dirty="0">
                <a:latin typeface="Arial" charset="0"/>
              </a:rPr>
              <a:t>efektivní velikost lze aproximovat jako </a:t>
            </a:r>
            <a:r>
              <a:rPr lang="cs-CZ" sz="2000" u="sng" dirty="0">
                <a:latin typeface="Arial" charset="0"/>
              </a:rPr>
              <a:t>harmonický průměr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 velký vliv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malých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dirty="0">
                <a:latin typeface="Arial" charset="0"/>
                <a:sym typeface="Symbol" pitchFamily="18" charset="2"/>
              </a:rPr>
              <a:t>!!</a:t>
            </a:r>
            <a:endParaRPr lang="cs-CZ" i="1" baseline="-25000" dirty="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průměr mnohem blíž nižší hodnotě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074646" cy="14209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předchozí výpočty a aproximace předpokládaly stejný počet samců a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 přispívajících svými geny do dalších generací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m</a:t>
            </a:r>
            <a:r>
              <a:rPr lang="cs-CZ" sz="1800" dirty="0">
                <a:latin typeface="Arial" charset="0"/>
              </a:rPr>
              <a:t> = počet rozmnožujících se samců, </a:t>
            </a:r>
            <a:r>
              <a:rPr lang="cs-CZ" sz="1800" i="1" dirty="0" err="1">
                <a:latin typeface="Arial" charset="0"/>
              </a:rPr>
              <a:t>N</a:t>
            </a:r>
            <a:r>
              <a:rPr lang="cs-CZ" sz="1800" i="1" baseline="-25000" dirty="0" err="1">
                <a:latin typeface="Arial" charset="0"/>
              </a:rPr>
              <a:t>f</a:t>
            </a:r>
            <a:r>
              <a:rPr lang="cs-CZ" sz="1800" dirty="0">
                <a:latin typeface="Arial" charset="0"/>
              </a:rPr>
              <a:t> = počet samic</a:t>
            </a:r>
            <a:endParaRPr lang="cs-CZ" sz="1800" i="1" baseline="-25000" dirty="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čím větší odchylky od vyrovnaného poměru pohlaví, tím nižší </a:t>
            </a:r>
            <a:r>
              <a:rPr lang="cs-CZ" sz="1800" i="1">
                <a:latin typeface="Arial" charset="0"/>
              </a:rPr>
              <a:t>N</a:t>
            </a:r>
            <a:r>
              <a:rPr lang="cs-CZ" sz="1800" i="1" baseline="-25000">
                <a:latin typeface="Arial" charset="0"/>
              </a:rPr>
              <a:t>e</a:t>
            </a:r>
            <a:endParaRPr lang="cs-CZ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485902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Vliv vychýleného poměru pohlaví: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647497" y="2356017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p:oleObj spid="_x0000_s95246" name="Rovnice" r:id="rId4" imgW="22250400" imgH="10972800" progId="">
                <p:embed/>
              </p:oleObj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p:oleObj spid="_x0000_s95247" name="Rovnice" r:id="rId5" imgW="24384000" imgH="11277600" progId="">
                <p:embed/>
              </p:oleObj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068287" y="3684090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 uvedeného vztahu vyplývá, že pokud se v populaci bude rozmnožovat pouze jeden samec, bude </a:t>
            </a:r>
            <a:r>
              <a:rPr lang="cs-CZ" sz="18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18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cs-CZ" sz="1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 4 </a:t>
            </a:r>
            <a:r>
              <a:rPr lang="cs-CZ" sz="1800" u="sng" dirty="0">
                <a:latin typeface="Arial" charset="0"/>
                <a:sym typeface="Symbol" pitchFamily="18" charset="2"/>
              </a:rPr>
              <a:t>bez ohledu na celkový počet jedinců</a:t>
            </a:r>
            <a:endParaRPr lang="cs-CZ" sz="1800" i="1" u="sng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17472" y="1443976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N</a:t>
            </a:r>
            <a:r>
              <a:rPr lang="cs-CZ" i="1" baseline="-25000" dirty="0" err="1"/>
              <a:t>m</a:t>
            </a:r>
            <a:r>
              <a:rPr lang="cs-CZ" dirty="0"/>
              <a:t> = 1: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254909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Nestejná ploidie: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322" y="1738184"/>
            <a:ext cx="5472172" cy="473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5283646" y="1112315"/>
            <a:ext cx="3635375" cy="871759"/>
          </a:xfrm>
          <a:prstGeom prst="wedgeRectCallout">
            <a:avLst>
              <a:gd name="adj1" fmla="val -41491"/>
              <a:gd name="adj2" fmla="val 13023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vliv poměru pohlaví na </a:t>
            </a:r>
            <a:r>
              <a:rPr lang="cs-CZ" sz="1800" i="1" dirty="0">
                <a:latin typeface="Arial" charset="0"/>
              </a:rPr>
              <a:t>N</a:t>
            </a:r>
            <a:r>
              <a:rPr lang="cs-CZ" sz="1800" i="1" baseline="-25000" dirty="0">
                <a:latin typeface="Arial" charset="0"/>
              </a:rPr>
              <a:t>e</a:t>
            </a:r>
            <a:r>
              <a:rPr lang="cs-CZ" sz="1800" dirty="0">
                <a:latin typeface="Arial" charset="0"/>
              </a:rPr>
              <a:t> odlišný pro různé genetické znaky!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rypouš sloní: 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 harému poměr pohlaví 1:40</a:t>
            </a:r>
            <a:r>
              <a:rPr lang="cs-CZ" sz="2000" baseline="30000" dirty="0">
                <a:latin typeface="Arial" charset="0"/>
              </a:rPr>
              <a:t>*)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cs-CZ" sz="1800" dirty="0">
                <a:latin typeface="Arial" charset="0"/>
                <a:sym typeface="Symbol"/>
              </a:rPr>
              <a:t>*) </a:t>
            </a:r>
            <a:r>
              <a:rPr lang="cs-CZ" sz="1800" dirty="0">
                <a:latin typeface="Arial" charset="0"/>
                <a:sym typeface="Symbol" pitchFamily="18" charset="2"/>
              </a:rPr>
              <a:t>efektivní poměr 1:4-5 díky nevěrám a krátké době dominance samce (1-2 roky)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37198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Vliv nestejné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reprodukční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úspěšnosti: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Jestliže na gen působí selekce, je rozptyl v počtu potomků mezi jedinci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	v populaci vysoký (jedinci s výhodnou alelou zanechají více 	potomstva)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pro tento gen </a:t>
            </a:r>
            <a:r>
              <a:rPr lang="cs-CZ" sz="2000" u="sng" dirty="0">
                <a:latin typeface="Arial" charset="0"/>
              </a:rPr>
              <a:t>nižší</a:t>
            </a:r>
            <a:r>
              <a:rPr lang="cs-CZ" sz="2000" dirty="0">
                <a:latin typeface="Arial" charset="0"/>
              </a:rPr>
              <a:t> než pro gen selekčně neutrální</a:t>
            </a:r>
            <a:endParaRPr lang="en-US" sz="2000" dirty="0">
              <a:latin typeface="Arial" charset="0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Reprodukční úspěšnost na úrovni genů: </a:t>
            </a:r>
            <a:endParaRPr lang="cs-CZ" baseline="-25000" dirty="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cs-CZ" dirty="0">
                  <a:solidFill>
                    <a:srgbClr val="E60000"/>
                  </a:solidFill>
                  <a:latin typeface="Arial" charset="0"/>
                </a:rPr>
                <a:t>Každý genetický znak vyžaduje vlastní </a:t>
              </a:r>
              <a:r>
                <a:rPr lang="cs-CZ" i="1" dirty="0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cs-CZ" i="1" baseline="-25000" dirty="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cs-CZ" dirty="0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cs-CZ" dirty="0">
                  <a:solidFill>
                    <a:srgbClr val="E60000"/>
                  </a:solidFill>
                  <a:latin typeface="Arial" charset="0"/>
                </a:rPr>
              </a:br>
              <a:endParaRPr lang="cs-CZ" baseline="-25000" dirty="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</a:rPr>
                <a:t>Pro geny na autozomech, pohlavních chromozomech a </a:t>
              </a:r>
              <a:r>
                <a:rPr lang="cs-CZ" sz="2000" dirty="0" err="1">
                  <a:latin typeface="Arial" charset="0"/>
                </a:rPr>
                <a:t>mtDNA</a:t>
              </a:r>
              <a:r>
                <a:rPr lang="cs-CZ" sz="2000" dirty="0">
                  <a:latin typeface="Arial" charset="0"/>
                </a:rPr>
                <a:t> </a:t>
              </a:r>
              <a:br>
                <a:rPr lang="cs-CZ" sz="2000" dirty="0">
                  <a:latin typeface="Arial" charset="0"/>
                </a:rPr>
              </a:br>
              <a:r>
                <a:rPr lang="cs-CZ" sz="2000" dirty="0">
                  <a:latin typeface="Arial" charset="0"/>
                </a:rPr>
                <a:t>	existuje odlišná efektivní velikost populace:</a:t>
              </a:r>
              <a:br>
                <a:rPr lang="cs-CZ" sz="20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 </a:t>
              </a:r>
              <a:br>
                <a:rPr lang="cs-CZ" sz="1800" dirty="0">
                  <a:latin typeface="Arial" charset="0"/>
                </a:rPr>
              </a:br>
              <a:r>
                <a:rPr lang="cs-CZ" sz="1800" dirty="0">
                  <a:latin typeface="Arial" charset="0"/>
                </a:rPr>
                <a:t> autozomy:	    		   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4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 X, Z:					¾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3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cs-CZ" sz="1800" dirty="0">
                  <a:latin typeface="Arial" charset="0"/>
                </a:rPr>
                <a:t> Y, W, </a:t>
              </a:r>
              <a:r>
                <a:rPr lang="cs-CZ" sz="1800" dirty="0" err="1">
                  <a:latin typeface="Arial" charset="0"/>
                </a:rPr>
                <a:t>mtDNA</a:t>
              </a:r>
              <a:r>
                <a:rPr lang="cs-CZ" sz="1800" dirty="0">
                  <a:latin typeface="Arial" charset="0"/>
                </a:rPr>
                <a:t>:			¼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  <a:r>
                <a:rPr lang="cs-CZ" sz="1800" dirty="0">
                  <a:latin typeface="Arial" charset="0"/>
                </a:rPr>
                <a:t>	1 </a:t>
              </a:r>
              <a:r>
                <a:rPr lang="cs-CZ" sz="1800" i="1" dirty="0">
                  <a:latin typeface="Arial" charset="0"/>
                </a:rPr>
                <a:t>N</a:t>
              </a:r>
              <a:r>
                <a:rPr lang="cs-CZ" sz="1800" i="1" baseline="-25000" dirty="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39" y="1261731"/>
            <a:ext cx="6827115" cy="5279636"/>
          </a:xfrm>
          <a:prstGeom prst="rect">
            <a:avLst/>
          </a:prstGeom>
          <a:noFill/>
        </p:spPr>
      </p:pic>
      <p:sp>
        <p:nvSpPr>
          <p:cNvPr id="3" name="BlokTextu 2"/>
          <p:cNvSpPr txBox="1"/>
          <p:nvPr/>
        </p:nvSpPr>
        <p:spPr>
          <a:xfrm>
            <a:off x="366209" y="401781"/>
            <a:ext cx="302679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>
                <a:latin typeface="Arial" pitchFamily="34" charset="0"/>
                <a:cs typeface="Arial" pitchFamily="34" charset="0"/>
              </a:rPr>
              <a:t>Pascal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ův</a:t>
            </a:r>
            <a:r>
              <a:rPr lang="cs-CZ" dirty="0">
                <a:latin typeface="Arial" pitchFamily="34" charset="0"/>
                <a:cs typeface="Arial" pitchFamily="34" charset="0"/>
              </a:rPr>
              <a:t> trojúhelník: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>
                <a:latin typeface="Arial" pitchFamily="34" charset="0"/>
                <a:cs typeface="Arial" pitchFamily="34" charset="0"/>
              </a:rPr>
              <a:t>11 možných výsledků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ĺžnik 3"/>
          <p:cNvSpPr/>
          <p:nvPr/>
        </p:nvSpPr>
        <p:spPr bwMode="auto">
          <a:xfrm>
            <a:off x="1468583" y="4184073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08900" name="Picture 4" descr="Výsledok vyh&amp;lcaron;adávania obrázkov pre dopyt galton machine image"/>
          <p:cNvPicPr>
            <a:picLocks noChangeAspect="1" noChangeArrowheads="1"/>
          </p:cNvPicPr>
          <p:nvPr/>
        </p:nvPicPr>
        <p:blipFill>
          <a:blip r:embed="rId3" cstate="print"/>
          <a:srcRect l="13905" t="13120" r="14685" b="11644"/>
          <a:stretch>
            <a:fillRect/>
          </a:stretch>
        </p:blipFill>
        <p:spPr bwMode="auto">
          <a:xfrm>
            <a:off x="5204401" y="235528"/>
            <a:ext cx="3676362" cy="325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214082" y="312738"/>
            <a:ext cx="27460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KOALESCENCE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25463" y="1441450"/>
            <a:ext cx="7634287" cy="3478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vlivem driftu některé alely z populace mizí </a:t>
            </a:r>
            <a:r>
              <a:rPr lang="cs-CZ" sz="2000" dirty="0">
                <a:latin typeface="Arial" charset="0"/>
                <a:sym typeface="Symbol" pitchFamily="18" charset="2"/>
              </a:rPr>
              <a:t> při absenci mutace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nakonec všechny kopie genu mají společného předka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„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forward</a:t>
            </a:r>
            <a:r>
              <a:rPr lang="cs-CZ" sz="2000" dirty="0">
                <a:latin typeface="Arial" charset="0"/>
                <a:sym typeface="Symbol" pitchFamily="18" charset="2"/>
              </a:rPr>
              <a:t>“ přístup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postupovat i zpět v čase – „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backward</a:t>
            </a:r>
            <a:r>
              <a:rPr lang="cs-CZ" sz="2000" dirty="0">
                <a:latin typeface="Arial" charset="0"/>
                <a:sym typeface="Symbol" pitchFamily="18" charset="2"/>
              </a:rPr>
              <a:t>“ přístup 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cesta v čase zpět až do okamžiku „splynutí“ všech kopií genu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=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koalescence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nejrecentnější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společný předek</a:t>
            </a:r>
            <a:r>
              <a:rPr lang="cs-CZ" sz="2000" dirty="0">
                <a:latin typeface="Arial" charset="0"/>
                <a:sym typeface="Symbol" pitchFamily="18" charset="2"/>
              </a:rPr>
              <a:t> (MRCA = </a:t>
            </a:r>
            <a:r>
              <a:rPr lang="cs-CZ" sz="2000" i="1" dirty="0">
                <a:latin typeface="Arial" charset="0"/>
                <a:sym typeface="Symbol" pitchFamily="18" charset="2"/>
              </a:rPr>
              <a:t>most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recent</a:t>
            </a:r>
            <a:r>
              <a:rPr lang="cs-CZ" sz="2000" i="1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common</a:t>
            </a:r>
            <a:r>
              <a:rPr lang="cs-CZ" sz="2000" i="1" dirty="0">
                <a:latin typeface="Arial" charset="0"/>
                <a:sym typeface="Symbol" pitchFamily="18" charset="2"/>
              </a:rPr>
              <a:t/>
            </a:r>
            <a:br>
              <a:rPr lang="cs-CZ" sz="2000" i="1" dirty="0">
                <a:latin typeface="Arial" charset="0"/>
                <a:sym typeface="Symbol" pitchFamily="18" charset="2"/>
              </a:rPr>
            </a:br>
            <a:r>
              <a:rPr lang="cs-CZ" sz="2000" i="1" dirty="0">
                <a:latin typeface="Arial" charset="0"/>
                <a:sym typeface="Symbol" pitchFamily="18" charset="2"/>
              </a:rPr>
              <a:t> 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ancestor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84225" y="174625"/>
            <a:ext cx="2809875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  <a:latin typeface="Arial" charset="0"/>
              </a:rPr>
              <a:t>Wrightův-Fisherův model: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>
                  <a:solidFill>
                    <a:schemeClr val="accent2"/>
                  </a:solidFill>
                  <a:latin typeface="Arial" charset="0"/>
                </a:rPr>
                <a:t>koalescence</a:t>
              </a: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 </a:t>
            </a:r>
            <a:r>
              <a:rPr lang="en-US" sz="1800" b="1" dirty="0" err="1">
                <a:solidFill>
                  <a:srgbClr val="E60000"/>
                </a:solidFill>
                <a:latin typeface="Arial" charset="0"/>
              </a:rPr>
              <a:t>vzorku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88654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>
                <a:solidFill>
                  <a:srgbClr val="E60000"/>
                </a:solidFill>
                <a:latin typeface="Arial" charset="0"/>
              </a:rPr>
              <a:t>Koalescence a efektivní velikost populace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z teorie koalescence plyne několik zajímavých důsledků: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v malé populaci koalescence rychlejší než ve velké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můžeme odhadovat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cs-CZ" sz="2000" i="1" baseline="-25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cs-CZ" sz="2000" i="1" baseline="-25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můžeme však odhadovat i </a:t>
            </a:r>
            <a:r>
              <a:rPr lang="cs-CZ" sz="2000" u="sng" dirty="0">
                <a:latin typeface="Arial" charset="0"/>
                <a:sym typeface="Symbol" pitchFamily="18" charset="2"/>
              </a:rPr>
              <a:t>změny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i="1" dirty="0">
                <a:latin typeface="Arial" charset="0"/>
                <a:sym typeface="Symbol" pitchFamily="18" charset="2"/>
              </a:rPr>
              <a:t>N</a:t>
            </a:r>
            <a:r>
              <a:rPr lang="cs-CZ" sz="2000" i="1" baseline="-25000" dirty="0">
                <a:latin typeface="Arial" charset="0"/>
                <a:sym typeface="Symbol" pitchFamily="18" charset="2"/>
              </a:rPr>
              <a:t>e</a:t>
            </a:r>
            <a:r>
              <a:rPr lang="cs-CZ" sz="2000" dirty="0">
                <a:latin typeface="Arial" charset="0"/>
                <a:sym typeface="Symbol" pitchFamily="18" charset="2"/>
              </a:rPr>
              <a:t> v čase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zmenšující se populace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rostoucí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773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dirty="0">
                <a:latin typeface="Arial" charset="0"/>
              </a:rPr>
              <a:t>Stejný vliv na tvar </a:t>
            </a:r>
            <a:r>
              <a:rPr lang="cs-CZ" dirty="0" err="1">
                <a:latin typeface="Arial" charset="0"/>
              </a:rPr>
              <a:t>koalescenčního</a:t>
            </a:r>
            <a:r>
              <a:rPr lang="cs-CZ" dirty="0">
                <a:latin typeface="Arial" charset="0"/>
              </a:rPr>
              <a:t> stromu má i selekce: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034697" y="288925"/>
            <a:ext cx="733495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HRDLA LÁHVE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 a</a:t>
            </a:r>
            <a:b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</a:b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EFEKT ZAKLADATELE (</a:t>
            </a:r>
            <a:r>
              <a:rPr lang="cs-CZ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FOUNDER EFFECT</a:t>
            </a:r>
            <a:r>
              <a:rPr lang="cs-CZ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75784" name="Picture 8" descr="Bottlene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201988" y="1600200"/>
            <a:ext cx="2057400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snížení velikosti populace</a:t>
            </a:r>
            <a:endParaRPr lang="cs-CZ" sz="18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057400" cy="885825"/>
          </a:xfrm>
          <a:prstGeom prst="wedgeRectCallout">
            <a:avLst>
              <a:gd name="adj1" fmla="val 66153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snížení variability závisí na míře 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6544397" y="4864533"/>
            <a:ext cx="1998662" cy="885825"/>
          </a:xfrm>
          <a:prstGeom prst="wedgeRectCallout">
            <a:avLst>
              <a:gd name="adj1" fmla="val 858"/>
              <a:gd name="adj2" fmla="val -1418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323013" cy="21954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variabilita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rozsah této redukce závisí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                                                                   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míra snížení variability odlišná pro různé genetické 	znaky (autozomy,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E6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6" name="Rovná spojovacia šípka 15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2489534" y="312738"/>
            <a:ext cx="457849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</a:t>
            </a:r>
            <a:r>
              <a:rPr lang="en-US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hrdla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láhve (</a:t>
            </a:r>
            <a:r>
              <a:rPr lang="cs-CZ" b="1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2128026" y="312738"/>
            <a:ext cx="5110694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Efekt zakladatele (</a:t>
            </a:r>
            <a:r>
              <a:rPr lang="cs-CZ" b="1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</a:t>
            </a:r>
            <a:r>
              <a:rPr lang="cs-CZ" b="1" i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cs-CZ" b="1" i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effect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):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23875" y="4427538"/>
            <a:ext cx="8142288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kolonizace nového území (např. ostrova)</a:t>
            </a:r>
            <a:br>
              <a:rPr lang="cs-CZ" sz="1800">
                <a:latin typeface="Arial" charset="0"/>
              </a:rPr>
            </a:br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vlivem nízkého počtu zakladatelů (i jedna březí samice) 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  </a:t>
            </a:r>
            <a:r>
              <a:rPr lang="cs-CZ" sz="180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1800">
                <a:latin typeface="Arial" charset="0"/>
                <a:sym typeface="Symbol" pitchFamily="18" charset="2"/>
              </a:rPr>
            </a:br>
            <a:r>
              <a:rPr lang="cs-CZ" sz="1800">
                <a:latin typeface="Arial" charset="0"/>
                <a:sym typeface="Symbol" pitchFamily="18" charset="2"/>
              </a:rPr>
              <a:t>   snížení variability</a:t>
            </a:r>
            <a:br>
              <a:rPr lang="cs-CZ" sz="1800">
                <a:latin typeface="Arial" charset="0"/>
                <a:sym typeface="Symbol" pitchFamily="18" charset="2"/>
              </a:rPr>
            </a:br>
            <a:endParaRPr lang="cs-CZ" sz="1800">
              <a:latin typeface="Arial" charset="0"/>
              <a:sym typeface="Symbol" pitchFamily="18" charset="2"/>
            </a:endParaRPr>
          </a:p>
          <a:p>
            <a:pPr algn="l"/>
            <a:r>
              <a:rPr lang="cs-CZ" sz="1800">
                <a:latin typeface="Arial" charset="0"/>
                <a:sym typeface="Symbol" pitchFamily="18" charset="2"/>
              </a:rPr>
              <a:t>jiné podmínky prostředí  speciace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666863" y="279400"/>
            <a:ext cx="58673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Příklady efektu zakladatele a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bottlenecku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</a:p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gepard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773556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30 jedinců </a:t>
            </a:r>
            <a:r>
              <a:rPr lang="cs-CZ" sz="2000" i="1" dirty="0" err="1">
                <a:latin typeface="Arial" charset="0"/>
              </a:rPr>
              <a:t>Acinonyx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reineyi</a:t>
            </a:r>
            <a:r>
              <a:rPr lang="cs-CZ" sz="2000" dirty="0">
                <a:latin typeface="Arial" charset="0"/>
              </a:rPr>
              <a:t> z V Afriky, 49 proteinových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pouze 2 </a:t>
            </a:r>
            <a:r>
              <a:rPr lang="cs-CZ" sz="2000" dirty="0" err="1">
                <a:latin typeface="Arial" charset="0"/>
              </a:rPr>
              <a:t>lokusy</a:t>
            </a:r>
            <a:r>
              <a:rPr lang="cs-CZ" sz="2000" dirty="0">
                <a:latin typeface="Arial" charset="0"/>
              </a:rPr>
              <a:t> polymorfní (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0,04), průměrná </a:t>
            </a:r>
            <a:r>
              <a:rPr lang="cs-CZ" sz="2000" dirty="0" err="1">
                <a:latin typeface="Arial" charset="0"/>
              </a:rPr>
              <a:t>heterozygotnost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0,01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98 jedinců </a:t>
            </a:r>
            <a:r>
              <a:rPr lang="cs-CZ" sz="2000" i="1" dirty="0">
                <a:latin typeface="Arial" charset="0"/>
              </a:rPr>
              <a:t>A. </a:t>
            </a:r>
            <a:r>
              <a:rPr lang="cs-CZ" sz="2000" i="1" dirty="0" err="1">
                <a:latin typeface="Arial" charset="0"/>
              </a:rPr>
              <a:t>j</a:t>
            </a:r>
            <a:r>
              <a:rPr lang="cs-CZ" sz="2000" i="1" dirty="0">
                <a:latin typeface="Arial" charset="0"/>
              </a:rPr>
              <a:t>. </a:t>
            </a:r>
            <a:r>
              <a:rPr lang="cs-CZ" sz="2000" i="1" dirty="0" err="1">
                <a:latin typeface="Arial" charset="0"/>
              </a:rPr>
              <a:t>jubatus</a:t>
            </a:r>
            <a:r>
              <a:rPr lang="cs-CZ" sz="2000" dirty="0">
                <a:latin typeface="Arial" charset="0"/>
              </a:rPr>
              <a:t> z J Afriky: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= 0,02, </a:t>
            </a:r>
            <a:r>
              <a:rPr lang="cs-CZ" sz="2000" i="1" dirty="0">
                <a:latin typeface="Arial" charset="0"/>
              </a:rPr>
              <a:t>H</a:t>
            </a:r>
            <a:r>
              <a:rPr lang="cs-CZ" sz="2000" baseline="-25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= 0,0004!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jihoafričtí jedinci bez problémů přijímají kožní transplantáty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východoafrického poddruhu </a:t>
            </a:r>
            <a:r>
              <a:rPr lang="cs-CZ" sz="2000" dirty="0">
                <a:latin typeface="Arial" charset="0"/>
                <a:sym typeface="Symbol" pitchFamily="18" charset="2"/>
              </a:rPr>
              <a:t> </a:t>
            </a:r>
            <a:r>
              <a:rPr lang="cs-CZ" sz="2000" dirty="0" err="1">
                <a:latin typeface="Arial" charset="0"/>
                <a:sym typeface="Symbol" pitchFamily="18" charset="2"/>
              </a:rPr>
              <a:t>monomorfie</a:t>
            </a:r>
            <a:r>
              <a:rPr lang="cs-CZ" sz="2000" dirty="0">
                <a:latin typeface="Arial" charset="0"/>
                <a:sym typeface="Symbol" pitchFamily="18" charset="2"/>
              </a:rPr>
              <a:t> pro MHC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předpokládán silný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</a:t>
            </a:r>
            <a:r>
              <a:rPr lang="cs-CZ" sz="2000" dirty="0">
                <a:latin typeface="Arial" charset="0"/>
                <a:sym typeface="Symbol" pitchFamily="18" charset="2"/>
              </a:rPr>
              <a:t/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v minulosti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39945" y="279400"/>
            <a:ext cx="18101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křeček zlatý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050466" y="3590778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07472"/>
            <a:ext cx="8343951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1930: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Israel</a:t>
            </a:r>
            <a:r>
              <a:rPr lang="cs-CZ" sz="2000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Aharoni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Hebrew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Univ</a:t>
            </a:r>
            <a:r>
              <a:rPr lang="cs-CZ" sz="2000" dirty="0">
                <a:latin typeface="Arial" charset="0"/>
              </a:rPr>
              <a:t>., Jerusalem) – samice s mláďaty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únik několika jedinců z chovu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1931: transport několika potomků do Británie; 1937: soukromí chovatelé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algn="l"/>
            <a:r>
              <a:rPr lang="cs-CZ" sz="2000" dirty="0">
                <a:latin typeface="Arial" charset="0"/>
              </a:rPr>
              <a:t>Současné genetické analýzy včetně </a:t>
            </a:r>
            <a:r>
              <a:rPr lang="cs-CZ" sz="2000" dirty="0" err="1">
                <a:latin typeface="Arial" charset="0"/>
              </a:rPr>
              <a:t>mtDNA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 všichni v zajetí chovaní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zlatí křečci potomky jedné samice, pravděpodobně z roku 1930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/>
            <a:r>
              <a:rPr lang="cs-CZ" sz="2000" dirty="0">
                <a:latin typeface="Arial" charset="0"/>
                <a:sym typeface="Symbol" pitchFamily="18" charset="2"/>
              </a:rPr>
              <a:t>většinou jako příklad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r>
              <a:rPr lang="cs-CZ" sz="2000" dirty="0">
                <a:latin typeface="Arial" charset="0"/>
                <a:sym typeface="Symbol" pitchFamily="18" charset="2"/>
              </a:rPr>
              <a:t>,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ale jde spíš o </a:t>
            </a:r>
            <a:r>
              <a:rPr lang="cs-CZ" sz="2000" u="sng" dirty="0">
                <a:latin typeface="Arial" charset="0"/>
                <a:sym typeface="Symbol" pitchFamily="18" charset="2"/>
              </a:rPr>
              <a:t>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437616" y="279400"/>
            <a:ext cx="22894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rypouš severní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812134" y="3539867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46298"/>
            <a:ext cx="8095165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rypouš severní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Mirounga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angustirostris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): v 19. stol. téměř vyhuben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1892 posledních 8 jedinců na ostrově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Guadelupe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zabito pro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muzejní sbírky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naštěstí 10-20 jedinců uniklo pozornosti  dnes  100 000 jedinců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M.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Bonnell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R.K.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Selander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(1974): vzorky krve 159 jedinců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elektroforéza 21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žádná variabilita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podobně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(1993), 62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279400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Hoelzel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(1999): DNA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markery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rypouš severní</a:t>
            </a:r>
            <a:br>
              <a:rPr lang="cs-CZ" sz="16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angustirostris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48712" y="5740990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rypouš sloní</a:t>
            </a:r>
            <a:br>
              <a:rPr lang="cs-CZ" sz="16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Mirounga</a:t>
            </a:r>
            <a:r>
              <a:rPr lang="cs-CZ" sz="16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/>
              </a:rPr>
              <a:t>leonina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137684" y="279400"/>
            <a:ext cx="264687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FE u myši domácí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Arial" pitchFamily="34" charset="0"/>
                <a:cs typeface="Arial" pitchFamily="34" charset="0"/>
              </a:rPr>
              <a:t>jaderná DNA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841887" y="279400"/>
            <a:ext cx="3419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myší kolonizace Evropy</a:t>
            </a: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40787" y="279400"/>
            <a:ext cx="105830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člověk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97319"/>
            <a:ext cx="8577263" cy="5298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a) vesnice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Salinas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(Dominikánská republika):</a:t>
            </a:r>
            <a:br>
              <a:rPr lang="cs-CZ" sz="2000" dirty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	několik potomků minimálně se 4 muži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latin typeface="Arial" charset="0"/>
                <a:sym typeface="Symbol" pitchFamily="18" charset="2"/>
              </a:rPr>
              <a:t> heterozygotní pro substituci T  C v 5. </a:t>
            </a:r>
            <a:r>
              <a:rPr lang="cs-CZ" sz="2000" dirty="0" err="1">
                <a:latin typeface="Arial" charset="0"/>
                <a:sym typeface="Symbol" pitchFamily="18" charset="2"/>
              </a:rPr>
              <a:t>exonu</a:t>
            </a:r>
            <a:r>
              <a:rPr lang="cs-CZ" sz="2000" dirty="0">
                <a:latin typeface="Arial" charset="0"/>
                <a:sym typeface="Symbol" pitchFamily="18" charset="2"/>
              </a:rPr>
              <a:t> genu pro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5--reduktázu 2  TGG (Trp)  CGG (</a:t>
            </a:r>
            <a:r>
              <a:rPr lang="cs-CZ" sz="2000" dirty="0" err="1">
                <a:latin typeface="Arial" charset="0"/>
                <a:sym typeface="Symbol" pitchFamily="18" charset="2"/>
              </a:rPr>
              <a:t>Arg</a:t>
            </a:r>
            <a:r>
              <a:rPr lang="cs-CZ" sz="2000" dirty="0">
                <a:latin typeface="Arial" charset="0"/>
                <a:sym typeface="Symbol" pitchFamily="18" charset="2"/>
              </a:rPr>
              <a:t>) na 246. pozici proteinu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	enzym katalyzuje změnu testosteronu na DHT (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	nízká aktivita mutantního enzymu u homozygotů vede k tomu, že 	chlapci mají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dívčí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	v pubertě zvýšená produkce testosteronu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ve vesnici vysoká frekvence výskytu, zvláštní termín </a:t>
            </a:r>
            <a:r>
              <a:rPr lang="cs-CZ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charset="0"/>
                <a:sym typeface="Symbol" pitchFamily="18" charset="2"/>
              </a:rPr>
              <a:t> (= „penis ve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279400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</a:t>
            </a:r>
            <a:r>
              <a:rPr lang="en-US" sz="2000" dirty="0">
                <a:latin typeface="Arial" charset="0"/>
                <a:sym typeface="Symbol" pitchFamily="18" charset="2"/>
              </a:rPr>
              <a:t>8</a:t>
            </a:r>
            <a:r>
              <a:rPr lang="cs-CZ" sz="20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2000" dirty="0">
                <a:latin typeface="Arial" charset="0"/>
                <a:sym typeface="Symbol" pitchFamily="18" charset="2"/>
              </a:rPr>
              <a:t> zakládá se svou rodinou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malou kolonii (celkem 20 jedinců) </a:t>
            </a: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cs-CZ" sz="2000" dirty="0">
                <a:solidFill>
                  <a:srgbClr val="DE0000"/>
                </a:solidFill>
                <a:latin typeface="Arial" charset="0"/>
                <a:sym typeface="Symbol"/>
              </a:rPr>
              <a:t>efekt zakladatele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bottlenecky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(</a:t>
            </a:r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):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frekvencí</a:t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model pro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malé populace</a:t>
            </a:r>
            <a:endParaRPr lang="cs-CZ" sz="2000" u="sng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1853: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Glassova</a:t>
            </a:r>
            <a:r>
              <a:rPr lang="cs-CZ" sz="2000" dirty="0">
                <a:latin typeface="Arial" charset="0"/>
                <a:sym typeface="Symbol" pitchFamily="18" charset="2"/>
              </a:rPr>
              <a:t> smrt</a:t>
            </a:r>
          </a:p>
          <a:p>
            <a:pPr algn="l" defTabSz="684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1856: odplutí 25 </a:t>
            </a:r>
            <a:r>
              <a:rPr lang="cs-CZ" sz="2000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sz="2000" dirty="0">
                <a:latin typeface="Arial" charset="0"/>
                <a:sym typeface="Symbol" pitchFamily="18" charset="2"/>
              </a:rPr>
              <a:t> potomků do Ameriky, odjezd dalších 45 lidí 	s misionářem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 méně změn během 27 let než během 2 let 1855–	1857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1884–1891: utonutí 15 mužů, zbyli pouze 4 dospělí, z nich 2 velmi staří 	(„Island </a:t>
            </a:r>
            <a:r>
              <a:rPr lang="cs-CZ" sz="2000" dirty="0" err="1">
                <a:latin typeface="Arial" charset="0"/>
                <a:sym typeface="Symbol" pitchFamily="18" charset="2"/>
              </a:rPr>
              <a:t>of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latin typeface="Arial" charset="0"/>
                <a:sym typeface="Symbol" pitchFamily="18" charset="2"/>
              </a:rPr>
              <a:t>Widows</a:t>
            </a:r>
            <a:r>
              <a:rPr lang="cs-CZ" sz="2000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36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sz="2000" dirty="0">
                <a:latin typeface="Arial" charset="0"/>
                <a:sym typeface="Symbol" pitchFamily="18" charset="2"/>
              </a:rPr>
              <a:t>59</a:t>
            </a:r>
            <a:r>
              <a:rPr lang="cs-CZ" sz="2000" dirty="0">
                <a:latin typeface="Arial" charset="0"/>
                <a:sym typeface="Symbol" pitchFamily="18" charset="2"/>
              </a:rPr>
              <a:t> (1891) ...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85467" y="2171326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223654" y="3897532"/>
            <a:ext cx="1536700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345080"/>
            <a:ext cx="491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28515" y="2278419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74838" y="2911457"/>
            <a:ext cx="1476375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1.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7200" y="5819583"/>
            <a:ext cx="8089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sym typeface="Symbol" pitchFamily="18" charset="2"/>
              </a:rPr>
              <a:t>Genetické změny během růstu populace nižší než během </a:t>
            </a:r>
            <a:r>
              <a:rPr lang="cs-CZ" sz="2000" dirty="0" err="1">
                <a:latin typeface="Arial" charset="0"/>
                <a:sym typeface="Symbol" pitchFamily="18" charset="2"/>
              </a:rPr>
              <a:t>bottlenecku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980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515374" y="279400"/>
            <a:ext cx="422506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Vztah driftu a migrace</a:t>
            </a: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větší migrace</a:t>
            </a: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menší migrace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811213" y="5041900"/>
            <a:ext cx="781685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Migrace a drift mají protichůdné účinky:</a:t>
            </a:r>
          </a:p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drift zvyšuje divergenci mezi démy 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migrace démy „homogenizuje“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697163" y="279400"/>
            <a:ext cx="4037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Vtah driftu a selekce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4262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závislost fitness na frekvenci alely: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adaptivní krajina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765968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457200" indent="-457200" algn="l"/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Wright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cs-CZ" sz="2000" dirty="0">
                <a:solidFill>
                  <a:srgbClr val="CC0000"/>
                </a:solidFill>
                <a:latin typeface="Arial" charset="0"/>
              </a:rPr>
              <a:t>Pojem adaptivní krajiny má 2 vzájemně nekompatibilní významy:</a:t>
            </a:r>
          </a:p>
          <a:p>
            <a:pPr marL="457200" indent="-457200" algn="l"/>
            <a:endParaRPr lang="cs-CZ" sz="1800" dirty="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</a:rPr>
              <a:t>Pole kombinací alel: hodnota fitness přiřazena </a:t>
            </a:r>
            <a:r>
              <a:rPr lang="cs-CZ" sz="1800" u="sng" dirty="0">
                <a:latin typeface="Arial" charset="0"/>
              </a:rPr>
              <a:t>genotypu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N</a:t>
            </a:r>
            <a:r>
              <a:rPr lang="cs-CZ" sz="1800" dirty="0">
                <a:latin typeface="Arial" charset="0"/>
              </a:rPr>
              <a:t> genotypů </a:t>
            </a:r>
            <a:r>
              <a:rPr lang="cs-CZ" sz="1800" dirty="0">
                <a:latin typeface="Arial" charset="0"/>
                <a:sym typeface="Symbol" pitchFamily="18" charset="2"/>
              </a:rPr>
              <a:t> </a:t>
            </a:r>
            <a:r>
              <a:rPr lang="cs-CZ" sz="1800" i="1" dirty="0">
                <a:latin typeface="Arial" charset="0"/>
                <a:sym typeface="Symbol" pitchFamily="18" charset="2"/>
              </a:rPr>
              <a:t>N</a:t>
            </a:r>
            <a:r>
              <a:rPr lang="cs-CZ" sz="1800" dirty="0">
                <a:latin typeface="Arial" charset="0"/>
                <a:sym typeface="Symbol" pitchFamily="18" charset="2"/>
              </a:rPr>
              <a:t> + 1 dimenzí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diskontinuální povrch, populace = shluk bodů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endParaRPr lang="cs-CZ" sz="1800" dirty="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cs-CZ" sz="1800" dirty="0">
                <a:latin typeface="Arial" charset="0"/>
                <a:sym typeface="Symbol" pitchFamily="18" charset="2"/>
              </a:rPr>
              <a:t>Pole průměrných </a:t>
            </a:r>
            <a:r>
              <a:rPr lang="cs-CZ" sz="1800" u="sng" dirty="0">
                <a:latin typeface="Arial" charset="0"/>
                <a:sym typeface="Symbol" pitchFamily="18" charset="2"/>
              </a:rPr>
              <a:t>frekvencí alel</a:t>
            </a:r>
            <a:r>
              <a:rPr lang="cs-CZ" sz="1800" dirty="0">
                <a:latin typeface="Arial" charset="0"/>
                <a:sym typeface="Symbol" pitchFamily="18" charset="2"/>
              </a:rPr>
              <a:t/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počet dimenzí = počet sad alelových frekvencí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kontinuální povrch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5474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Adaptivní krajina:</a:t>
            </a: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172690" y="1262449"/>
            <a:ext cx="1889125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selekce „táhne“ populaci vzhůru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5541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>
                <a:latin typeface="Arial" charset="0"/>
                <a:sym typeface="Symbol" pitchFamily="18" charset="2"/>
              </a:rPr>
              <a:t> možnost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přiblížení do oblasti atrakce vyššího vrcholu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167981" y="260350"/>
            <a:ext cx="487947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Teorie přesunující se rovnováhy</a:t>
            </a:r>
          </a:p>
          <a:p>
            <a:r>
              <a:rPr lang="cs-CZ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(Shifting balance theory, 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652938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Předpoklady: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</a:rPr>
              <a:t>prostředí se mění </a:t>
            </a:r>
            <a:r>
              <a:rPr lang="cs-CZ" sz="1800">
                <a:latin typeface="Arial" charset="0"/>
                <a:sym typeface="Symbol" pitchFamily="18" charset="2"/>
              </a:rPr>
              <a:t> populace v neustálém pohybu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mutace  nové rozměry, nové cesty vzhůru</a:t>
            </a:r>
          </a:p>
          <a:p>
            <a:pPr algn="l">
              <a:spcAft>
                <a:spcPts val="600"/>
              </a:spcAft>
            </a:pPr>
            <a:r>
              <a:rPr lang="cs-CZ" sz="1800">
                <a:latin typeface="Arial" charset="0"/>
                <a:sym typeface="Symbol" pitchFamily="18" charset="2"/>
              </a:rPr>
              <a:t>malé populace (drift)  možnost sestupu do adaptivního údolí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p:oleObj spid="_x0000_s3080" name="CorelPhotoPaint.Image.9" r:id="rId4" imgW="5466667" imgH="1666667" progId="">
                <p:embed/>
              </p:oleObj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1573425" y="3130378"/>
            <a:ext cx="2603158" cy="3319848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8429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/>
              <a:t>Škyt!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„</a:t>
            </a:r>
            <a:r>
              <a:rPr lang="cs-CZ" sz="1800" i="1" dirty="0" err="1">
                <a:latin typeface="Arial" charset="0"/>
              </a:rPr>
              <a:t>random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walk</a:t>
            </a:r>
            <a:r>
              <a:rPr lang="cs-CZ" sz="1800" dirty="0">
                <a:latin typeface="Arial" charset="0"/>
              </a:rPr>
              <a:t>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151688" y="912813"/>
            <a:ext cx="788987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moře</a:t>
            </a: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1109063" y="3979992"/>
            <a:ext cx="939800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lávka</a:t>
            </a: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BlokTextu 18"/>
          <p:cNvSpPr txBox="1"/>
          <p:nvPr/>
        </p:nvSpPr>
        <p:spPr>
          <a:xfrm>
            <a:off x="419221" y="443346"/>
            <a:ext cx="2255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Opilý námořník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5667633" y="1820562"/>
            <a:ext cx="156518" cy="329514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744146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SBT:</a:t>
            </a:r>
          </a:p>
          <a:p>
            <a:pPr algn="l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2.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novému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  vrcholu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p:oleObj spid="_x0000_s4104" name="CorelPhotoPaint.Image.9" r:id="rId3" imgW="5466667" imgH="1666667" progId="">
              <p:embed/>
            </p:oleObj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799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latin typeface="Arial" charset="0"/>
              </a:rPr>
              <a:t>3. interdémová selekce </a:t>
            </a:r>
            <a:r>
              <a:rPr lang="cs-CZ" sz="2000">
                <a:latin typeface="Arial" charset="0"/>
                <a:sym typeface="Symbol" pitchFamily="18" charset="2"/>
              </a:rPr>
              <a:t> šíření příslušníků dému na vyšším vrcholu</a:t>
            </a:r>
            <a:br>
              <a:rPr lang="cs-CZ" sz="2000">
                <a:latin typeface="Arial" charset="0"/>
                <a:sym typeface="Symbol" pitchFamily="18" charset="2"/>
              </a:rPr>
            </a:br>
            <a:r>
              <a:rPr lang="cs-CZ" sz="2000">
                <a:latin typeface="Arial" charset="0"/>
                <a:sym typeface="Symbol" pitchFamily="18" charset="2"/>
              </a:rPr>
              <a:t>    do 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314325" y="5249863"/>
            <a:ext cx="8418513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C0000"/>
                </a:solidFill>
                <a:latin typeface="Arial" charset="0"/>
              </a:rPr>
              <a:t>Celý proces viděn jako vychylování rovnováhy mezi driftem, </a:t>
            </a:r>
          </a:p>
          <a:p>
            <a:r>
              <a:rPr lang="cs-CZ">
                <a:solidFill>
                  <a:srgbClr val="CC0000"/>
                </a:solidFill>
                <a:latin typeface="Arial" charset="0"/>
              </a:rPr>
              <a:t>intradémovou a interdémovou selekcí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833563" y="307975"/>
            <a:ext cx="5224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>
                <a:solidFill>
                  <a:srgbClr val="CC0000"/>
                </a:solidFill>
                <a:latin typeface="Arial" charset="0"/>
              </a:rPr>
              <a:t>2 pohledy na evoluci v populacích: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6804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1800">
                <a:latin typeface="Arial" charset="0"/>
              </a:rPr>
              <a:t>malé lokální populace			velké panmiktické populace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kombinace selekce, driftu a migrace		mutace a selekce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epistáze, pleiotropie,			aditivní účinky genů,</a:t>
            </a:r>
          </a:p>
          <a:p>
            <a:pPr algn="l"/>
            <a:r>
              <a:rPr lang="cs-CZ" sz="1800">
                <a:latin typeface="Arial" charset="0"/>
              </a:rPr>
              <a:t>závislost účinků alel na kontextu		účinky alel nezávislé na kontextu</a:t>
            </a:r>
          </a:p>
          <a:p>
            <a:pPr algn="l"/>
            <a:endParaRPr lang="cs-CZ" sz="1800">
              <a:latin typeface="Arial" charset="0"/>
            </a:endParaRPr>
          </a:p>
          <a:p>
            <a:pPr algn="l"/>
            <a:r>
              <a:rPr lang="cs-CZ" sz="1800">
                <a:latin typeface="Arial" charset="0"/>
              </a:rPr>
              <a:t>speciace jako vedlejší produkt		disruptivní nebo lokálně divergentní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lokálních adaptací v epistatických		selekce</a:t>
            </a:r>
            <a:br>
              <a:rPr lang="cs-CZ" sz="1800">
                <a:latin typeface="Arial" charset="0"/>
              </a:rPr>
            </a:br>
            <a:r>
              <a:rPr lang="cs-CZ" sz="1800">
                <a:latin typeface="Arial" charset="0"/>
              </a:rPr>
              <a:t>systémech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251700" y="3506788"/>
            <a:ext cx="1325563" cy="863600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541588" y="5224463"/>
            <a:ext cx="1514475" cy="547687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šířka lávky</a:t>
            </a: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208088" y="1162050"/>
            <a:ext cx="1325562" cy="863600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/>
              <a:t>Žbluňk!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817688" y="4708525"/>
            <a:ext cx="1514475" cy="547688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>
                <a:latin typeface="Arial" charset="0"/>
              </a:rPr>
              <a:t>užší lávka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075803" y="3691710"/>
            <a:ext cx="1514475" cy="674687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nevíme, kam spadne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můžeme </a:t>
            </a:r>
            <a:r>
              <a:rPr lang="cs-CZ" sz="1800" u="sng">
                <a:latin typeface="Arial" charset="0"/>
              </a:rPr>
              <a:t>předpokládat</a:t>
            </a:r>
            <a:r>
              <a:rPr lang="cs-CZ" sz="1800">
                <a:latin typeface="Arial" charset="0"/>
              </a:rPr>
              <a:t>, že spadne doleva!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89800" y="2374900"/>
            <a:ext cx="1689443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8" y="939114"/>
            <a:ext cx="1733550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200213" y="31273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820738" y="4940300"/>
            <a:ext cx="7493000" cy="70802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Kolísání frekvencí mezi generacemi silnější v malých populacích</a:t>
            </a:r>
            <a:br>
              <a:rPr lang="cs-CZ" sz="2000">
                <a:solidFill>
                  <a:srgbClr val="E60000"/>
                </a:solidFill>
                <a:latin typeface="Arial" charset="0"/>
              </a:rPr>
            </a:br>
            <a:r>
              <a:rPr lang="cs-CZ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opilejší námořník)</a:t>
            </a:r>
            <a:r>
              <a:rPr lang="cs-CZ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1178</Words>
  <Application>Microsoft Office PowerPoint</Application>
  <PresentationFormat>Předvádění na obrazovce (4:3)</PresentationFormat>
  <Paragraphs>301</Paragraphs>
  <Slides>61</Slides>
  <Notes>45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Výchozí návrh</vt:lpstr>
      <vt:lpstr>Rovnice</vt:lpstr>
      <vt:lpstr>CorelPhotoPaint.Image.9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170</cp:revision>
  <dcterms:created xsi:type="dcterms:W3CDTF">2003-03-21T12:50:30Z</dcterms:created>
  <dcterms:modified xsi:type="dcterms:W3CDTF">2019-10-30T13:23:02Z</dcterms:modified>
</cp:coreProperties>
</file>