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352" r:id="rId2"/>
    <p:sldId id="440" r:id="rId3"/>
    <p:sldId id="449" r:id="rId4"/>
    <p:sldId id="450" r:id="rId5"/>
    <p:sldId id="441" r:id="rId6"/>
    <p:sldId id="448" r:id="rId7"/>
    <p:sldId id="444" r:id="rId8"/>
    <p:sldId id="445" r:id="rId9"/>
    <p:sldId id="446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ožová Lucie" initials="L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CC66"/>
    <a:srgbClr val="E6A89A"/>
    <a:srgbClr val="D16349"/>
    <a:srgbClr val="4F81BD"/>
    <a:srgbClr val="339933"/>
    <a:srgbClr val="595F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E25E649-3F16-4E02-A733-19D2CDBF48F0}" styleName="Střední styl 3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556" autoAdjust="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659347-840F-40A7-88F4-6B6B9A66D102}" type="datetimeFigureOut">
              <a:rPr lang="cs-CZ" smtClean="0"/>
              <a:pPr/>
              <a:t>22.11.2019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1AC207-762A-4F98-82CE-914C67230C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9415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1AC207-762A-4F98-82CE-914C67230C4A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9190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22.11.2019</a:t>
            </a:fld>
            <a:endParaRPr lang="cs-CZ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pic>
        <p:nvPicPr>
          <p:cNvPr id="19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583" y="6424438"/>
            <a:ext cx="410977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83568" y="6446663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583" y="6424438"/>
            <a:ext cx="410977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22.11.2019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83568" y="6446663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22.11.2019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0" y="773113"/>
            <a:ext cx="9144000" cy="53530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224262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40713-F4BC-4489-B1F2-724FB2B86EC4}" type="datetime1">
              <a:rPr lang="cs-CZ" smtClean="0"/>
              <a:pPr/>
              <a:t>22.11.2019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2521-B0D5-4576-BDAA-7011366E7E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295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1B32A-6564-40AB-B337-FFF26EEBAF71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22.11.2019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E040-1CCA-4FD7-B417-9F7672C4260D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158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22.11.2019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5" r:id="rId4"/>
    <p:sldLayoutId id="2147483666" r:id="rId5"/>
    <p:sldLayoutId id="2147483667" r:id="rId6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9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3460241"/>
            <a:ext cx="8572500" cy="1865126"/>
          </a:xfrm>
        </p:spPr>
        <p:txBody>
          <a:bodyPr>
            <a:sp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pitchFamily="34" charset="0"/>
              </a:rPr>
              <a:t>Opakování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pitchFamily="34" charset="0"/>
              </a:rPr>
              <a:t>Ordinační metody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b="1" dirty="0">
                <a:solidFill>
                  <a:schemeClr val="tx2"/>
                </a:solidFill>
                <a:latin typeface="Arial" pitchFamily="34" charset="0"/>
              </a:rPr>
              <a:t>K</a:t>
            </a:r>
            <a:r>
              <a:rPr lang="cs-CZ" sz="2400" b="1" dirty="0" smtClean="0">
                <a:solidFill>
                  <a:schemeClr val="tx2"/>
                </a:solidFill>
                <a:latin typeface="Arial" pitchFamily="34" charset="0"/>
              </a:rPr>
              <a:t>orespondenční analýza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pitchFamily="34" charset="0"/>
              </a:rPr>
              <a:t>Nemetrické </a:t>
            </a:r>
            <a:r>
              <a:rPr lang="cs-CZ" sz="2400" b="1" dirty="0" err="1" smtClean="0">
                <a:solidFill>
                  <a:schemeClr val="tx2"/>
                </a:solidFill>
                <a:latin typeface="Arial" pitchFamily="34" charset="0"/>
              </a:rPr>
              <a:t>škálování</a:t>
            </a:r>
            <a:endParaRPr lang="cs-CZ" sz="2400" b="1" dirty="0" smtClean="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157700" name="Nadpis 1"/>
          <p:cNvSpPr>
            <a:spLocks noGrp="1"/>
          </p:cNvSpPr>
          <p:nvPr>
            <p:ph type="ctrTitle" idx="4294967295"/>
          </p:nvPr>
        </p:nvSpPr>
        <p:spPr>
          <a:xfrm>
            <a:off x="25709" y="404664"/>
            <a:ext cx="9036496" cy="1323439"/>
          </a:xfr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cs-CZ" sz="4000" dirty="0">
                <a:solidFill>
                  <a:schemeClr val="accent1"/>
                </a:solidFill>
                <a:latin typeface="Arial" pitchFamily="34" charset="0"/>
              </a:rPr>
              <a:t>Bi8600: Vícerozměrné metody </a:t>
            </a:r>
            <a:br>
              <a:rPr lang="cs-CZ" sz="4000" dirty="0">
                <a:solidFill>
                  <a:schemeClr val="accent1"/>
                </a:solidFill>
                <a:latin typeface="Arial" pitchFamily="34" charset="0"/>
              </a:rPr>
            </a:br>
            <a:r>
              <a:rPr lang="cs-CZ" sz="4000" dirty="0" smtClean="0">
                <a:solidFill>
                  <a:schemeClr val="accent1"/>
                </a:solidFill>
                <a:latin typeface="Arial" pitchFamily="34" charset="0"/>
              </a:rPr>
              <a:t>5. </a:t>
            </a:r>
            <a:r>
              <a:rPr lang="cs-CZ" sz="4000" dirty="0">
                <a:solidFill>
                  <a:schemeClr val="accent1"/>
                </a:solidFill>
                <a:latin typeface="Arial" pitchFamily="34" charset="0"/>
              </a:rPr>
              <a:t>cvičení</a:t>
            </a:r>
            <a:endParaRPr lang="cs-CZ" sz="4000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870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3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cs-CZ" dirty="0" smtClean="0"/>
              <a:t>PCA</a:t>
            </a:r>
            <a:endParaRPr lang="cs-CZ" dirty="0" smtClean="0"/>
          </a:p>
        </p:txBody>
      </p:sp>
      <p:sp>
        <p:nvSpPr>
          <p:cNvPr id="158724" name="Rectangle 3"/>
          <p:cNvSpPr>
            <a:spLocks noGrp="1"/>
          </p:cNvSpPr>
          <p:nvPr>
            <p:ph type="body" idx="4294967295"/>
          </p:nvPr>
        </p:nvSpPr>
        <p:spPr>
          <a:xfrm>
            <a:off x="159076" y="1417550"/>
            <a:ext cx="2880319" cy="4598988"/>
          </a:xfrm>
        </p:spPr>
        <p:txBody>
          <a:bodyPr/>
          <a:lstStyle/>
          <a:p>
            <a: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600" dirty="0" smtClean="0"/>
              <a:t>Jaké procento rozptylu popisují první dvě osy PCA?</a:t>
            </a:r>
            <a:endParaRPr lang="cs-CZ" sz="1600" dirty="0" smtClean="0"/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1600" dirty="0"/>
              <a:t>Jaká je korelace efektivity paliva a velikosti motoru? </a:t>
            </a:r>
            <a:endParaRPr lang="cs-CZ" sz="1600" dirty="0" smtClean="0"/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600" dirty="0" smtClean="0"/>
              <a:t>Jaká </a:t>
            </a:r>
            <a:r>
              <a:rPr lang="cs-CZ" sz="1600" dirty="0"/>
              <a:t>je efektivita </a:t>
            </a:r>
            <a:r>
              <a:rPr lang="cs-CZ" sz="1600" dirty="0" smtClean="0"/>
              <a:t>paliva a </a:t>
            </a:r>
            <a:r>
              <a:rPr lang="cs-CZ" sz="1600" dirty="0"/>
              <a:t>velikost motoru </a:t>
            </a:r>
            <a:r>
              <a:rPr lang="cs-CZ" sz="1600" dirty="0" smtClean="0"/>
              <a:t>modelu </a:t>
            </a:r>
            <a:r>
              <a:rPr lang="cs-CZ" sz="1600" dirty="0" err="1"/>
              <a:t>Viper</a:t>
            </a:r>
            <a:r>
              <a:rPr lang="cs-CZ" sz="1600" dirty="0"/>
              <a:t>? </a:t>
            </a:r>
            <a:endParaRPr lang="cs-CZ" sz="1600" dirty="0" smtClean="0"/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600" dirty="0"/>
              <a:t>J</a:t>
            </a:r>
            <a:r>
              <a:rPr lang="cs-CZ" sz="1600" dirty="0" smtClean="0"/>
              <a:t>aká </a:t>
            </a:r>
            <a:r>
              <a:rPr lang="cs-CZ" sz="1600" dirty="0"/>
              <a:t>je efektivita </a:t>
            </a:r>
            <a:r>
              <a:rPr lang="cs-CZ" sz="1600" dirty="0" smtClean="0"/>
              <a:t>paliva a velikost </a:t>
            </a:r>
            <a:r>
              <a:rPr lang="cs-CZ" sz="1600" dirty="0"/>
              <a:t>motoru </a:t>
            </a:r>
            <a:r>
              <a:rPr lang="cs-CZ" sz="1600" dirty="0" smtClean="0"/>
              <a:t>modelu </a:t>
            </a:r>
            <a:r>
              <a:rPr lang="cs-CZ" sz="1600" dirty="0"/>
              <a:t>Metro? </a:t>
            </a:r>
            <a:endParaRPr lang="cs-CZ" sz="1600" dirty="0" smtClean="0"/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600" dirty="0" smtClean="0"/>
              <a:t>Víme-li</a:t>
            </a:r>
            <a:r>
              <a:rPr lang="cs-CZ" sz="1600" dirty="0" smtClean="0"/>
              <a:t>, že prodejní </a:t>
            </a:r>
            <a:r>
              <a:rPr lang="cs-CZ" sz="1600" dirty="0"/>
              <a:t>cena modelu </a:t>
            </a:r>
            <a:r>
              <a:rPr lang="cs-CZ" sz="1600" dirty="0" err="1"/>
              <a:t>Civic</a:t>
            </a:r>
            <a:r>
              <a:rPr lang="cs-CZ" sz="1600" dirty="0"/>
              <a:t> je po 4 letech </a:t>
            </a:r>
            <a:r>
              <a:rPr lang="cs-CZ" sz="1600" dirty="0" smtClean="0"/>
              <a:t>nízká, jaká </a:t>
            </a:r>
            <a:r>
              <a:rPr lang="cs-CZ" sz="1600" dirty="0"/>
              <a:t>bude cena (</a:t>
            </a:r>
            <a:r>
              <a:rPr lang="cs-CZ" sz="1600" dirty="0" err="1"/>
              <a:t>Price.in.thousands</a:t>
            </a:r>
            <a:r>
              <a:rPr lang="cs-CZ" sz="1600" dirty="0"/>
              <a:t>) tohoto modelu</a:t>
            </a:r>
            <a:r>
              <a:rPr lang="cs-CZ" sz="1600" dirty="0" smtClean="0"/>
              <a:t>?</a:t>
            </a:r>
            <a:endParaRPr lang="cs-CZ" sz="1600" dirty="0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2"/>
          <a:srcRect r="18160" b="18839"/>
          <a:stretch/>
        </p:blipFill>
        <p:spPr>
          <a:xfrm>
            <a:off x="2915816" y="1350316"/>
            <a:ext cx="6208353" cy="4914901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3273470" y="5157192"/>
            <a:ext cx="360040" cy="21602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bdélník 7"/>
          <p:cNvSpPr/>
          <p:nvPr/>
        </p:nvSpPr>
        <p:spPr>
          <a:xfrm>
            <a:off x="8530054" y="4005064"/>
            <a:ext cx="360040" cy="21602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bdélník 8"/>
          <p:cNvSpPr/>
          <p:nvPr/>
        </p:nvSpPr>
        <p:spPr>
          <a:xfrm>
            <a:off x="7233910" y="2636912"/>
            <a:ext cx="360040" cy="21602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Přímá spojnice 6"/>
          <p:cNvCxnSpPr/>
          <p:nvPr/>
        </p:nvCxnSpPr>
        <p:spPr>
          <a:xfrm>
            <a:off x="7017886" y="3140968"/>
            <a:ext cx="72008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3881929" y="3356992"/>
            <a:ext cx="72008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4241969" y="4725144"/>
            <a:ext cx="72008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4058762" y="4437112"/>
            <a:ext cx="72008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978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3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cs-CZ" dirty="0" smtClean="0"/>
              <a:t>Opakování I.</a:t>
            </a:r>
          </a:p>
        </p:txBody>
      </p:sp>
      <p:sp>
        <p:nvSpPr>
          <p:cNvPr id="158724" name="Rectangle 3"/>
          <p:cNvSpPr>
            <a:spLocks noGrp="1"/>
          </p:cNvSpPr>
          <p:nvPr>
            <p:ph type="body" idx="4294967295"/>
          </p:nvPr>
        </p:nvSpPr>
        <p:spPr>
          <a:xfrm>
            <a:off x="251520" y="1484784"/>
            <a:ext cx="8662863" cy="4598988"/>
          </a:xfrm>
        </p:spPr>
        <p:txBody>
          <a:bodyPr/>
          <a:lstStyle/>
          <a:p>
            <a: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Popiš </a:t>
            </a:r>
            <a:r>
              <a:rPr lang="cs-CZ" sz="2000" dirty="0"/>
              <a:t>vícerozměrná data? Jaký je rozdíl mezi jednorozměrnou a vícerozměrnou analýzou? 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V jaké situaci byste před analýzou standardizovali data? Popište, jak byste provedli.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Jaký je rozdíl mezi standardizací a transformací? Uveďte příklady transformací. </a:t>
            </a:r>
            <a:endParaRPr lang="cs-CZ" sz="2000" dirty="0" smtClean="0"/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Jaký je cíl ordinačních metod? Které ordinační metody znáte</a:t>
            </a:r>
            <a:r>
              <a:rPr lang="cs-CZ" sz="2000" dirty="0" smtClean="0"/>
              <a:t>?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Jaký vztah mezi sebou mají nové osy z PCA? </a:t>
            </a:r>
            <a:endParaRPr lang="cs-CZ" sz="2000" dirty="0" smtClean="0"/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Čemu je roven součet vlastních čísel u PCA (zvlášť pro PCA s </a:t>
            </a:r>
            <a:r>
              <a:rPr lang="cs-CZ" sz="2000" dirty="0" err="1"/>
              <a:t>kovarianční</a:t>
            </a:r>
            <a:r>
              <a:rPr lang="cs-CZ" sz="2000" dirty="0"/>
              <a:t> a korelační maticí na vstupu</a:t>
            </a:r>
            <a:r>
              <a:rPr lang="cs-CZ" sz="2000" dirty="0" smtClean="0"/>
              <a:t>)?</a:t>
            </a:r>
            <a:endParaRPr lang="cs-CZ" sz="2000" dirty="0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678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3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cs-CZ" dirty="0" smtClean="0"/>
              <a:t>Opakování II.</a:t>
            </a:r>
          </a:p>
        </p:txBody>
      </p:sp>
      <p:sp>
        <p:nvSpPr>
          <p:cNvPr id="158724" name="Rectangle 3"/>
          <p:cNvSpPr>
            <a:spLocks noGrp="1"/>
          </p:cNvSpPr>
          <p:nvPr>
            <p:ph type="body" idx="4294967295"/>
          </p:nvPr>
        </p:nvSpPr>
        <p:spPr>
          <a:xfrm>
            <a:off x="251520" y="1484784"/>
            <a:ext cx="8662863" cy="792088"/>
          </a:xfrm>
        </p:spPr>
        <p:txBody>
          <a:bodyPr/>
          <a:lstStyle/>
          <a:p>
            <a:r>
              <a:rPr lang="cs-CZ" sz="2000" dirty="0" smtClean="0"/>
              <a:t>Na </a:t>
            </a:r>
            <a:r>
              <a:rPr lang="cs-CZ" sz="2000" dirty="0"/>
              <a:t>kterém obrázku dochází k redukci vícerozměrného prostoru – 4b nebo 4c? Bude v tomto prostoru </a:t>
            </a:r>
            <a:r>
              <a:rPr lang="cs-CZ" sz="2000" dirty="0" smtClean="0"/>
              <a:t>mo</a:t>
            </a:r>
            <a:r>
              <a:rPr lang="cs-CZ" sz="2000" dirty="0"/>
              <a:t>žné</a:t>
            </a:r>
            <a:r>
              <a:rPr lang="cs-CZ" sz="2000" dirty="0" smtClean="0"/>
              <a:t> </a:t>
            </a:r>
            <a:r>
              <a:rPr lang="cs-CZ" sz="2000" dirty="0"/>
              <a:t>odlišit objekty 4 a 9</a:t>
            </a:r>
            <a:r>
              <a:rPr lang="cs-CZ" sz="2000" dirty="0" smtClean="0"/>
              <a:t>?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2276872"/>
            <a:ext cx="6048672" cy="4089026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6952080" y="6021288"/>
            <a:ext cx="19832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 smtClean="0"/>
              <a:t>Kenkel</a:t>
            </a:r>
            <a:r>
              <a:rPr lang="cs-CZ" dirty="0" smtClean="0"/>
              <a:t> et al. (2002)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161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3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cs-CZ" dirty="0" smtClean="0"/>
              <a:t>Korespondenční analýza - otázky</a:t>
            </a:r>
          </a:p>
        </p:txBody>
      </p:sp>
      <p:sp>
        <p:nvSpPr>
          <p:cNvPr id="158724" name="Rectangle 3"/>
          <p:cNvSpPr>
            <a:spLocks noGrp="1"/>
          </p:cNvSpPr>
          <p:nvPr>
            <p:ph type="body" idx="4294967295"/>
          </p:nvPr>
        </p:nvSpPr>
        <p:spPr>
          <a:xfrm>
            <a:off x="251520" y="1628800"/>
            <a:ext cx="8662863" cy="4598988"/>
          </a:xfrm>
        </p:spPr>
        <p:txBody>
          <a:bodyPr/>
          <a:lstStyle/>
          <a:p>
            <a:r>
              <a:rPr lang="cs-CZ" sz="2000" dirty="0" smtClean="0"/>
              <a:t>Korespondenční </a:t>
            </a:r>
            <a:r>
              <a:rPr lang="cs-CZ" sz="2000" dirty="0"/>
              <a:t>analýza je nástroj pro hodnocení vztahů mezi … a … datové matice</a:t>
            </a:r>
            <a:r>
              <a:rPr lang="cs-CZ" sz="2000" dirty="0" smtClean="0"/>
              <a:t>.</a:t>
            </a:r>
          </a:p>
          <a:p>
            <a:r>
              <a:rPr lang="cs-CZ" sz="2000" dirty="0"/>
              <a:t>Co popisuje vlastní číslo v korespondenční analýze?</a:t>
            </a:r>
          </a:p>
          <a:p>
            <a:r>
              <a:rPr lang="cs-CZ" sz="2000" dirty="0"/>
              <a:t>Co značí vysoká hodnota inercie? V jaké situaci bude hodnota inercie nízká</a:t>
            </a:r>
            <a:r>
              <a:rPr lang="cs-CZ" sz="2000" dirty="0" smtClean="0"/>
              <a:t>?</a:t>
            </a:r>
          </a:p>
          <a:p>
            <a:pPr lvl="0"/>
            <a:r>
              <a:rPr lang="cs-CZ" sz="2000" dirty="0"/>
              <a:t>Vyberte, co lze interpretovat z </a:t>
            </a:r>
            <a:r>
              <a:rPr lang="cs-CZ" sz="2000" dirty="0" err="1"/>
              <a:t>biplotu</a:t>
            </a:r>
            <a:r>
              <a:rPr lang="cs-CZ" sz="2000" dirty="0"/>
              <a:t> korespondenční analýzy:</a:t>
            </a:r>
          </a:p>
          <a:p>
            <a:pPr marL="0" indent="0">
              <a:buNone/>
            </a:pPr>
            <a:r>
              <a:rPr lang="cs-CZ" sz="2000" dirty="0" smtClean="0"/>
              <a:t>	1) </a:t>
            </a:r>
            <a:r>
              <a:rPr lang="cs-CZ" sz="2000" dirty="0"/>
              <a:t>vztah objektů</a:t>
            </a:r>
          </a:p>
          <a:p>
            <a:pPr marL="0" indent="0">
              <a:buNone/>
            </a:pPr>
            <a:r>
              <a:rPr lang="cs-CZ" sz="2000" dirty="0" smtClean="0"/>
              <a:t>	2) </a:t>
            </a:r>
            <a:r>
              <a:rPr lang="cs-CZ" sz="2000" dirty="0"/>
              <a:t>vztah proměnných</a:t>
            </a:r>
          </a:p>
          <a:p>
            <a:pPr marL="0" indent="0">
              <a:buNone/>
            </a:pPr>
            <a:r>
              <a:rPr lang="cs-CZ" sz="2000" dirty="0" smtClean="0"/>
              <a:t>	3) </a:t>
            </a:r>
            <a:r>
              <a:rPr lang="cs-CZ" sz="2000" dirty="0"/>
              <a:t>vztah objektů a </a:t>
            </a:r>
            <a:r>
              <a:rPr lang="cs-CZ" sz="2000" dirty="0" smtClean="0"/>
              <a:t>proměnných</a:t>
            </a:r>
          </a:p>
          <a:p>
            <a:r>
              <a:rPr lang="cs-CZ" sz="2000" dirty="0" smtClean="0"/>
              <a:t>Jaký maximální počet nových os může vzniknout?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840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3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cs-CZ" dirty="0" smtClean="0"/>
              <a:t>Korespondenční analýza</a:t>
            </a:r>
          </a:p>
        </p:txBody>
      </p:sp>
      <p:sp>
        <p:nvSpPr>
          <p:cNvPr id="158724" name="Rectangle 3"/>
          <p:cNvSpPr>
            <a:spLocks noGrp="1"/>
          </p:cNvSpPr>
          <p:nvPr>
            <p:ph type="body" idx="4294967295"/>
          </p:nvPr>
        </p:nvSpPr>
        <p:spPr>
          <a:xfrm>
            <a:off x="251520" y="1494308"/>
            <a:ext cx="8662863" cy="4598988"/>
          </a:xfrm>
        </p:spPr>
        <p:txBody>
          <a:bodyPr/>
          <a:lstStyle/>
          <a:p>
            <a:r>
              <a:rPr lang="cs-CZ" sz="2000" dirty="0" smtClean="0"/>
              <a:t>Analogie k PCA</a:t>
            </a:r>
          </a:p>
          <a:p>
            <a:r>
              <a:rPr lang="cs-CZ" sz="2000" dirty="0" smtClean="0"/>
              <a:t>Vstupní data  = agregované údaje objektů/vzorků (průměry, počty)</a:t>
            </a:r>
          </a:p>
          <a:p>
            <a:r>
              <a:rPr lang="cs-CZ" sz="2000" dirty="0" smtClean="0"/>
              <a:t>Výpočet = analýza vlastních čísel na matici </a:t>
            </a:r>
            <a:r>
              <a:rPr lang="cs-CZ" sz="2000" dirty="0" err="1" smtClean="0"/>
              <a:t>chi</a:t>
            </a:r>
            <a:r>
              <a:rPr lang="cs-CZ" sz="2000" dirty="0" smtClean="0"/>
              <a:t>-kvadrát hodnot.</a:t>
            </a:r>
          </a:p>
          <a:p>
            <a:endParaRPr lang="cs-CZ" sz="2000" dirty="0"/>
          </a:p>
          <a:p>
            <a:endParaRPr lang="cs-CZ" sz="2000" dirty="0" smtClean="0"/>
          </a:p>
          <a:p>
            <a:r>
              <a:rPr lang="en-US" sz="2000" dirty="0" smtClean="0"/>
              <a:t>CA p</a:t>
            </a:r>
            <a:r>
              <a:rPr lang="cs-CZ" sz="2000" dirty="0" err="1" smtClean="0"/>
              <a:t>řerozděluje</a:t>
            </a:r>
            <a:r>
              <a:rPr lang="cs-CZ" sz="2000" dirty="0" smtClean="0"/>
              <a:t> inercii, vysoká inercie – silná vazba mezi řádky a sloupci</a:t>
            </a:r>
          </a:p>
          <a:p>
            <a:r>
              <a:rPr lang="cs-CZ" sz="2000" dirty="0" smtClean="0"/>
              <a:t>Využití: nejčastěji data abundancí (ekologii), dotazníkové studie</a:t>
            </a:r>
          </a:p>
          <a:p>
            <a:r>
              <a:rPr lang="cs-CZ" sz="2000" dirty="0" smtClean="0"/>
              <a:t>Nevýhoda: upřednostňuje unikátní málo četné kombinace</a:t>
            </a:r>
          </a:p>
          <a:p>
            <a:endParaRPr lang="cs-CZ" sz="2000" dirty="0" smtClean="0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l="3346"/>
          <a:stretch/>
        </p:blipFill>
        <p:spPr>
          <a:xfrm>
            <a:off x="3059832" y="4598613"/>
            <a:ext cx="2640415" cy="1494683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5736" y="2636912"/>
            <a:ext cx="2774048" cy="70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60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1760" y="2453900"/>
            <a:ext cx="4464496" cy="2991324"/>
          </a:xfrm>
          <a:prstGeom prst="rect">
            <a:avLst/>
          </a:prstGeom>
        </p:spPr>
      </p:pic>
      <p:sp>
        <p:nvSpPr>
          <p:cNvPr id="158723" name="Rectangle 2"/>
          <p:cNvSpPr>
            <a:spLocks noGrp="1"/>
          </p:cNvSpPr>
          <p:nvPr>
            <p:ph type="title" idx="4294967295"/>
          </p:nvPr>
        </p:nvSpPr>
        <p:spPr>
          <a:xfrm>
            <a:off x="301624" y="228600"/>
            <a:ext cx="8662863" cy="758825"/>
          </a:xfrm>
        </p:spPr>
        <p:txBody>
          <a:bodyPr anchor="ctr"/>
          <a:lstStyle/>
          <a:p>
            <a:r>
              <a:rPr lang="cs-CZ" dirty="0"/>
              <a:t>Korespondenční </a:t>
            </a:r>
            <a:r>
              <a:rPr lang="cs-CZ" dirty="0" smtClean="0"/>
              <a:t>analýza – interpretace </a:t>
            </a:r>
            <a:r>
              <a:rPr lang="cs-CZ" dirty="0" err="1" smtClean="0"/>
              <a:t>biplotu</a:t>
            </a:r>
            <a:r>
              <a:rPr lang="cs-CZ" dirty="0" smtClean="0"/>
              <a:t> I.</a:t>
            </a:r>
          </a:p>
        </p:txBody>
      </p:sp>
      <p:sp>
        <p:nvSpPr>
          <p:cNvPr id="158724" name="Rectangle 3"/>
          <p:cNvSpPr>
            <a:spLocks noGrp="1"/>
          </p:cNvSpPr>
          <p:nvPr>
            <p:ph type="body" idx="4294967295"/>
          </p:nvPr>
        </p:nvSpPr>
        <p:spPr>
          <a:xfrm>
            <a:off x="5634846" y="2116836"/>
            <a:ext cx="3329642" cy="884259"/>
          </a:xfr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anchor="ctr"/>
          <a:lstStyle/>
          <a:p>
            <a:pPr marL="0" lvl="0" indent="0">
              <a:buNone/>
              <a:tabLst>
                <a:tab pos="890588" algn="l"/>
              </a:tabLst>
            </a:pPr>
            <a:r>
              <a:rPr lang="cs-CZ" sz="1600" dirty="0"/>
              <a:t>V</a:t>
            </a:r>
            <a:r>
              <a:rPr lang="cs-CZ" sz="1600" dirty="0" smtClean="0"/>
              <a:t>zorky</a:t>
            </a:r>
            <a:r>
              <a:rPr lang="cs-CZ" sz="1600" dirty="0"/>
              <a:t>, které mají podobné druhové složení, budou v ordinačním diagramu umístěny poblíž </a:t>
            </a:r>
            <a:r>
              <a:rPr lang="cs-CZ" sz="1600" dirty="0" smtClean="0"/>
              <a:t>sebe (4, 9).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251520" y="1484784"/>
            <a:ext cx="7827036" cy="576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dirty="0" smtClean="0"/>
              <a:t>Pozice objektů (vzorky, v obrázku plná kolečka) a proměnných (druhy, prázdné čtverečky) v </a:t>
            </a:r>
            <a:r>
              <a:rPr lang="cs-CZ" sz="1600" dirty="0" err="1" smtClean="0"/>
              <a:t>biplotu</a:t>
            </a:r>
            <a:r>
              <a:rPr lang="cs-CZ" sz="1600" dirty="0" smtClean="0"/>
              <a:t> korespondenční analýzy interpretujeme následujícím způsobem: </a:t>
            </a:r>
          </a:p>
        </p:txBody>
      </p:sp>
      <p:sp>
        <p:nvSpPr>
          <p:cNvPr id="4" name="Obdélník 3"/>
          <p:cNvSpPr/>
          <p:nvPr/>
        </p:nvSpPr>
        <p:spPr>
          <a:xfrm>
            <a:off x="6876256" y="3028994"/>
            <a:ext cx="2088232" cy="1323439"/>
          </a:xfrm>
          <a:prstGeom prst="rect">
            <a:avLst/>
          </a:prstGeom>
          <a:solidFill>
            <a:srgbClr val="FFCC66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tabLst>
                <a:tab pos="890588" algn="l"/>
              </a:tabLst>
            </a:pPr>
            <a:r>
              <a:rPr lang="cs-CZ" sz="1600" dirty="0" smtClean="0"/>
              <a:t>Vzorky</a:t>
            </a:r>
            <a:r>
              <a:rPr lang="cs-CZ" sz="1600" dirty="0"/>
              <a:t>, které nemají společné druhy, budou v ordinačním diagramu umístěny dále od </a:t>
            </a:r>
            <a:r>
              <a:rPr lang="cs-CZ" sz="1600" dirty="0" smtClean="0"/>
              <a:t>sebe</a:t>
            </a:r>
            <a:r>
              <a:rPr lang="cs-CZ" sz="1600" dirty="0"/>
              <a:t> </a:t>
            </a:r>
            <a:r>
              <a:rPr lang="cs-CZ" sz="1600" dirty="0" smtClean="0"/>
              <a:t>(1, 9).</a:t>
            </a:r>
            <a:endParaRPr lang="cs-CZ" sz="1600" dirty="0"/>
          </a:p>
        </p:txBody>
      </p:sp>
      <p:sp>
        <p:nvSpPr>
          <p:cNvPr id="10" name="Rectangle 3"/>
          <p:cNvSpPr txBox="1">
            <a:spLocks/>
          </p:cNvSpPr>
          <p:nvPr/>
        </p:nvSpPr>
        <p:spPr bwMode="auto">
          <a:xfrm>
            <a:off x="415345" y="2134453"/>
            <a:ext cx="3456161" cy="82767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890588" algn="l"/>
              </a:tabLst>
            </a:pPr>
            <a:r>
              <a:rPr lang="cs-CZ" sz="1600" dirty="0" smtClean="0"/>
              <a:t>Druhy</a:t>
            </a:r>
            <a:r>
              <a:rPr lang="cs-CZ" sz="1600" dirty="0"/>
              <a:t>, které se </a:t>
            </a:r>
            <a:r>
              <a:rPr lang="cs-CZ" sz="1600" dirty="0" smtClean="0"/>
              <a:t>vyskytovaly </a:t>
            </a:r>
            <a:r>
              <a:rPr lang="cs-CZ" sz="1600" dirty="0"/>
              <a:t>spolu ve vzorcích, budou </a:t>
            </a:r>
            <a:r>
              <a:rPr lang="cs-CZ" sz="1600" dirty="0" smtClean="0"/>
              <a:t>v ordinačním diagramu umístěny </a:t>
            </a:r>
            <a:r>
              <a:rPr lang="cs-CZ" sz="1600" dirty="0"/>
              <a:t>poblíž </a:t>
            </a:r>
            <a:r>
              <a:rPr lang="cs-CZ" sz="1600" dirty="0" smtClean="0"/>
              <a:t>sebe (C, D).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323528" y="3028994"/>
            <a:ext cx="2088232" cy="1323439"/>
          </a:xfrm>
          <a:prstGeom prst="rect">
            <a:avLst/>
          </a:prstGeom>
          <a:solidFill>
            <a:srgbClr val="FFCC66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tabLst>
                <a:tab pos="890588" algn="l"/>
              </a:tabLst>
            </a:pPr>
            <a:r>
              <a:rPr lang="cs-CZ" sz="1600" dirty="0" smtClean="0"/>
              <a:t>Druhy, </a:t>
            </a:r>
            <a:r>
              <a:rPr lang="cs-CZ" sz="1600" dirty="0"/>
              <a:t>které </a:t>
            </a:r>
            <a:r>
              <a:rPr lang="cs-CZ" sz="1600" dirty="0" smtClean="0"/>
              <a:t>se vyskytovaly v jiných vzorcích, budou v diagramu umístěny dále od sebe (E, F).</a:t>
            </a:r>
            <a:endParaRPr lang="cs-CZ" sz="1600" dirty="0"/>
          </a:p>
        </p:txBody>
      </p:sp>
      <p:sp>
        <p:nvSpPr>
          <p:cNvPr id="12" name="Obdélník 11"/>
          <p:cNvSpPr/>
          <p:nvPr/>
        </p:nvSpPr>
        <p:spPr>
          <a:xfrm>
            <a:off x="6751375" y="5085184"/>
            <a:ext cx="178106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600" dirty="0" err="1" smtClean="0"/>
              <a:t>Kenkel</a:t>
            </a:r>
            <a:r>
              <a:rPr lang="cs-CZ" sz="1600" dirty="0" smtClean="0"/>
              <a:t> et al. (2002)</a:t>
            </a:r>
            <a:endParaRPr lang="cs-CZ" sz="1600" dirty="0"/>
          </a:p>
        </p:txBody>
      </p:sp>
      <p:sp>
        <p:nvSpPr>
          <p:cNvPr id="13" name="Rectangle 3"/>
          <p:cNvSpPr txBox="1">
            <a:spLocks/>
          </p:cNvSpPr>
          <p:nvPr/>
        </p:nvSpPr>
        <p:spPr bwMode="auto">
          <a:xfrm>
            <a:off x="415345" y="4851784"/>
            <a:ext cx="2970835" cy="80535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890588" algn="l"/>
              </a:tabLst>
            </a:pPr>
            <a:r>
              <a:rPr lang="cs-CZ" sz="1600" dirty="0"/>
              <a:t>D</a:t>
            </a:r>
            <a:r>
              <a:rPr lang="cs-CZ" sz="1600" dirty="0" smtClean="0"/>
              <a:t>ruhy </a:t>
            </a:r>
            <a:r>
              <a:rPr lang="cs-CZ" sz="1600" dirty="0"/>
              <a:t>umístěny poblíž vzorků byly pro tyto vzorky typické, resp. se vyskytovaly pouze v </a:t>
            </a:r>
            <a:r>
              <a:rPr lang="cs-CZ" sz="1600" dirty="0" smtClean="0"/>
              <a:t>nich (1-C).</a:t>
            </a:r>
          </a:p>
        </p:txBody>
      </p:sp>
      <p:sp>
        <p:nvSpPr>
          <p:cNvPr id="14" name="Rectangle 3"/>
          <p:cNvSpPr txBox="1">
            <a:spLocks/>
          </p:cNvSpPr>
          <p:nvPr/>
        </p:nvSpPr>
        <p:spPr bwMode="auto">
          <a:xfrm>
            <a:off x="251520" y="5805264"/>
            <a:ext cx="4948743" cy="523763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890588" algn="l"/>
              </a:tabLst>
            </a:pPr>
            <a:r>
              <a:rPr lang="cs-CZ" sz="1600" dirty="0" smtClean="0"/>
              <a:t>Když </a:t>
            </a:r>
            <a:r>
              <a:rPr lang="cs-CZ" sz="1600" dirty="0"/>
              <a:t>se druh v daném vzorku nevyskytoval, budou od </a:t>
            </a:r>
            <a:r>
              <a:rPr lang="cs-CZ" sz="1600" dirty="0" smtClean="0"/>
              <a:t>sebe druh a vzorek </a:t>
            </a:r>
            <a:r>
              <a:rPr lang="cs-CZ" sz="1600" dirty="0"/>
              <a:t>v ordinačním diagramu </a:t>
            </a:r>
            <a:r>
              <a:rPr lang="cs-CZ" sz="1600" dirty="0" smtClean="0"/>
              <a:t>vzdáleny (1-F). </a:t>
            </a:r>
            <a:endParaRPr lang="cs-CZ" sz="1600" dirty="0"/>
          </a:p>
        </p:txBody>
      </p:sp>
      <p:sp>
        <p:nvSpPr>
          <p:cNvPr id="15" name="Rectangle 3"/>
          <p:cNvSpPr txBox="1">
            <a:spLocks/>
          </p:cNvSpPr>
          <p:nvPr/>
        </p:nvSpPr>
        <p:spPr bwMode="auto">
          <a:xfrm>
            <a:off x="5451650" y="5552543"/>
            <a:ext cx="3384375" cy="518113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890588" algn="l"/>
              </a:tabLst>
            </a:pPr>
            <a:r>
              <a:rPr lang="cs-CZ" sz="1600" dirty="0" smtClean="0"/>
              <a:t>Body </a:t>
            </a:r>
            <a:r>
              <a:rPr lang="cs-CZ" sz="1600" dirty="0"/>
              <a:t>poblíž středu ordinačního diagramu nemají výrazný </a:t>
            </a:r>
            <a:r>
              <a:rPr lang="cs-CZ" sz="1600" dirty="0" smtClean="0"/>
              <a:t>profil (B, A).</a:t>
            </a:r>
            <a:endParaRPr lang="cs-CZ" sz="1600" dirty="0"/>
          </a:p>
        </p:txBody>
      </p:sp>
      <p:sp>
        <p:nvSpPr>
          <p:cNvPr id="8" name="Ovál 7"/>
          <p:cNvSpPr/>
          <p:nvPr/>
        </p:nvSpPr>
        <p:spPr>
          <a:xfrm>
            <a:off x="143528" y="2756055"/>
            <a:ext cx="360000" cy="360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/>
          </a:p>
        </p:txBody>
      </p:sp>
      <p:sp>
        <p:nvSpPr>
          <p:cNvPr id="17" name="Ovál 16"/>
          <p:cNvSpPr/>
          <p:nvPr/>
        </p:nvSpPr>
        <p:spPr>
          <a:xfrm>
            <a:off x="8760299" y="2763061"/>
            <a:ext cx="360000" cy="360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/>
          </a:p>
        </p:txBody>
      </p:sp>
      <p:sp>
        <p:nvSpPr>
          <p:cNvPr id="18" name="Ovál 17"/>
          <p:cNvSpPr/>
          <p:nvPr/>
        </p:nvSpPr>
        <p:spPr>
          <a:xfrm>
            <a:off x="143528" y="5498360"/>
            <a:ext cx="360000" cy="360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144000" y="2736000"/>
            <a:ext cx="3834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chemeClr val="bg1"/>
                </a:solidFill>
              </a:rPr>
              <a:t>2.</a:t>
            </a:r>
            <a:endParaRPr lang="cs-CZ" sz="2000" b="1" dirty="0">
              <a:solidFill>
                <a:schemeClr val="bg1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8772769" y="2729790"/>
            <a:ext cx="3834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chemeClr val="bg1"/>
                </a:solidFill>
              </a:rPr>
              <a:t>1.</a:t>
            </a:r>
            <a:endParaRPr lang="cs-CZ" sz="2000" b="1" dirty="0">
              <a:solidFill>
                <a:schemeClr val="bg1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144000" y="5478305"/>
            <a:ext cx="3834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chemeClr val="bg1"/>
                </a:solidFill>
              </a:rPr>
              <a:t>3.</a:t>
            </a:r>
            <a:endParaRPr lang="cs-CZ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67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3" name="Rectangle 2"/>
          <p:cNvSpPr>
            <a:spLocks noGrp="1"/>
          </p:cNvSpPr>
          <p:nvPr>
            <p:ph type="title" idx="4294967295"/>
          </p:nvPr>
        </p:nvSpPr>
        <p:spPr>
          <a:xfrm>
            <a:off x="179512" y="228600"/>
            <a:ext cx="8734871" cy="758825"/>
          </a:xfrm>
        </p:spPr>
        <p:txBody>
          <a:bodyPr anchor="ctr"/>
          <a:lstStyle/>
          <a:p>
            <a:r>
              <a:rPr lang="cs-CZ" dirty="0"/>
              <a:t>Korespondenční analýza – interpretace </a:t>
            </a:r>
            <a:r>
              <a:rPr lang="cs-CZ" dirty="0" err="1"/>
              <a:t>biplotu</a:t>
            </a:r>
            <a:r>
              <a:rPr lang="cs-CZ" dirty="0"/>
              <a:t> </a:t>
            </a:r>
            <a:r>
              <a:rPr lang="cs-CZ" dirty="0" smtClean="0"/>
              <a:t>II.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pic>
        <p:nvPicPr>
          <p:cNvPr id="22" name="Obrázek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8684" y="2924944"/>
            <a:ext cx="5112568" cy="3425548"/>
          </a:xfrm>
          <a:prstGeom prst="rect">
            <a:avLst/>
          </a:prstGeom>
        </p:spPr>
      </p:pic>
      <p:sp>
        <p:nvSpPr>
          <p:cNvPr id="23" name="Rectangle 3"/>
          <p:cNvSpPr txBox="1">
            <a:spLocks/>
          </p:cNvSpPr>
          <p:nvPr/>
        </p:nvSpPr>
        <p:spPr bwMode="auto">
          <a:xfrm>
            <a:off x="275132" y="1361939"/>
            <a:ext cx="8257308" cy="1346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4000"/>
              </a:lnSpc>
              <a:spcBef>
                <a:spcPts val="300"/>
              </a:spcBef>
            </a:pPr>
            <a:r>
              <a:rPr lang="cs-CZ" sz="2000" dirty="0" smtClean="0"/>
              <a:t>Interpretujte </a:t>
            </a:r>
            <a:r>
              <a:rPr lang="cs-CZ" sz="2000" dirty="0" err="1" smtClean="0"/>
              <a:t>biplot</a:t>
            </a:r>
            <a:r>
              <a:rPr lang="cs-CZ" sz="2000" dirty="0" smtClean="0"/>
              <a:t> z korespondenční analýzy: </a:t>
            </a:r>
            <a:endParaRPr lang="cs-CZ" sz="2000" dirty="0"/>
          </a:p>
          <a:p>
            <a:pPr marL="890588" lvl="0" indent="-457200">
              <a:lnSpc>
                <a:spcPct val="114000"/>
              </a:lnSpc>
              <a:spcBef>
                <a:spcPts val="300"/>
              </a:spcBef>
              <a:buFont typeface="+mj-lt"/>
              <a:buAutoNum type="alphaLcParenR"/>
            </a:pPr>
            <a:r>
              <a:rPr lang="cs-CZ" sz="2000" dirty="0"/>
              <a:t>Vztah vzorku 2 vs. 7 a 2 vs. 9. </a:t>
            </a:r>
            <a:endParaRPr lang="cs-CZ" sz="2000" dirty="0" smtClean="0"/>
          </a:p>
          <a:p>
            <a:pPr marL="890588" lvl="0" indent="-457200">
              <a:lnSpc>
                <a:spcPct val="114000"/>
              </a:lnSpc>
              <a:spcBef>
                <a:spcPts val="300"/>
              </a:spcBef>
              <a:buFont typeface="+mj-lt"/>
              <a:buAutoNum type="alphaLcParenR"/>
            </a:pPr>
            <a:r>
              <a:rPr lang="cs-CZ" sz="2000" dirty="0" smtClean="0"/>
              <a:t>Které druhy se vyskytovaly ve stejných a které v odlišných vzorcích?</a:t>
            </a:r>
          </a:p>
          <a:p>
            <a:pPr marL="890588" lvl="0" indent="-457200">
              <a:lnSpc>
                <a:spcPct val="114000"/>
              </a:lnSpc>
              <a:spcBef>
                <a:spcPts val="300"/>
              </a:spcBef>
              <a:buFont typeface="+mj-lt"/>
              <a:buAutoNum type="alphaLcParenR"/>
            </a:pPr>
            <a:r>
              <a:rPr lang="cs-CZ" sz="2000" dirty="0" smtClean="0"/>
              <a:t>Ve</a:t>
            </a:r>
            <a:r>
              <a:rPr lang="cs-CZ" sz="2000" dirty="0"/>
              <a:t> kterém vzorku je nejvíce přítomný druh E a C?  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6679367" y="6021288"/>
            <a:ext cx="178106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600" dirty="0" err="1" smtClean="0"/>
              <a:t>Kenkel</a:t>
            </a:r>
            <a:r>
              <a:rPr lang="cs-CZ" sz="1600" dirty="0" smtClean="0"/>
              <a:t> et al. (2002)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60170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3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cs-CZ" dirty="0" smtClean="0"/>
              <a:t>Nemetrické </a:t>
            </a:r>
            <a:r>
              <a:rPr lang="cs-CZ" dirty="0" err="1" smtClean="0"/>
              <a:t>škálování</a:t>
            </a:r>
            <a:r>
              <a:rPr lang="cs-CZ" dirty="0" smtClean="0"/>
              <a:t> (NMDS)</a:t>
            </a:r>
          </a:p>
        </p:txBody>
      </p:sp>
      <p:sp>
        <p:nvSpPr>
          <p:cNvPr id="158724" name="Rectangle 3"/>
          <p:cNvSpPr>
            <a:spLocks noGrp="1"/>
          </p:cNvSpPr>
          <p:nvPr>
            <p:ph type="body" idx="4294967295"/>
          </p:nvPr>
        </p:nvSpPr>
        <p:spPr>
          <a:xfrm>
            <a:off x="251520" y="1628800"/>
            <a:ext cx="8662863" cy="4598988"/>
          </a:xfrm>
        </p:spPr>
        <p:txBody>
          <a:bodyPr/>
          <a:lstStyle/>
          <a:p>
            <a:r>
              <a:rPr lang="cs-CZ" sz="2400" dirty="0"/>
              <a:t>Jaký je princip a základní výstup </a:t>
            </a:r>
            <a:r>
              <a:rPr lang="cs-CZ" sz="2400" dirty="0" smtClean="0"/>
              <a:t>ne/metrického </a:t>
            </a:r>
            <a:r>
              <a:rPr lang="cs-CZ" sz="2400" dirty="0" err="1" smtClean="0"/>
              <a:t>škálování</a:t>
            </a:r>
            <a:r>
              <a:rPr lang="cs-CZ" sz="2400" dirty="0" smtClean="0"/>
              <a:t>?</a:t>
            </a:r>
          </a:p>
          <a:p>
            <a:r>
              <a:rPr lang="cs-CZ" sz="2400" dirty="0" smtClean="0"/>
              <a:t>Jaký je rozdíl mezi metrickým a nemetrickým </a:t>
            </a:r>
            <a:r>
              <a:rPr lang="cs-CZ" sz="2400" dirty="0" err="1" smtClean="0"/>
              <a:t>škálováním</a:t>
            </a:r>
            <a:r>
              <a:rPr lang="cs-CZ" sz="2400" dirty="0" smtClean="0"/>
              <a:t>?</a:t>
            </a:r>
          </a:p>
          <a:p>
            <a:r>
              <a:rPr lang="cs-CZ" sz="2400" dirty="0"/>
              <a:t>Jaké jsou předpoklady NMDS? </a:t>
            </a:r>
          </a:p>
          <a:p>
            <a:pPr marL="0" indent="0">
              <a:buNone/>
            </a:pPr>
            <a:endParaRPr lang="cs-CZ" sz="2400" dirty="0" smtClean="0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283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5924</TotalTime>
  <Words>502</Words>
  <Application>Microsoft Office PowerPoint</Application>
  <PresentationFormat>Předvádění na obrazovce (4:3)</PresentationFormat>
  <Paragraphs>72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Wingdings</vt:lpstr>
      <vt:lpstr>Wingdings 2</vt:lpstr>
      <vt:lpstr>Administrativní</vt:lpstr>
      <vt:lpstr>Bi8600: Vícerozměrné metody  5. cvičení</vt:lpstr>
      <vt:lpstr>PCA</vt:lpstr>
      <vt:lpstr>Opakování I.</vt:lpstr>
      <vt:lpstr>Opakování II.</vt:lpstr>
      <vt:lpstr>Korespondenční analýza - otázky</vt:lpstr>
      <vt:lpstr>Korespondenční analýza</vt:lpstr>
      <vt:lpstr>Korespondenční analýza – interpretace biplotu I.</vt:lpstr>
      <vt:lpstr>Korespondenční analýza – interpretace biplotu II.</vt:lpstr>
      <vt:lpstr>Nemetrické škálování (NMDS)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maluskova</dc:creator>
  <cp:lastModifiedBy>Brožová Lucie</cp:lastModifiedBy>
  <cp:revision>357</cp:revision>
  <dcterms:created xsi:type="dcterms:W3CDTF">2012-09-19T11:32:44Z</dcterms:created>
  <dcterms:modified xsi:type="dcterms:W3CDTF">2019-11-22T10:45:17Z</dcterms:modified>
</cp:coreProperties>
</file>