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352" r:id="rId2"/>
    <p:sldId id="447" r:id="rId3"/>
    <p:sldId id="419" r:id="rId4"/>
    <p:sldId id="425" r:id="rId5"/>
    <p:sldId id="438" r:id="rId6"/>
    <p:sldId id="439" r:id="rId7"/>
    <p:sldId id="421" r:id="rId8"/>
    <p:sldId id="426" r:id="rId9"/>
    <p:sldId id="427" r:id="rId10"/>
    <p:sldId id="428" r:id="rId11"/>
    <p:sldId id="429" r:id="rId12"/>
    <p:sldId id="430" r:id="rId13"/>
    <p:sldId id="431" r:id="rId14"/>
    <p:sldId id="435" r:id="rId15"/>
    <p:sldId id="434" r:id="rId16"/>
    <p:sldId id="433" r:id="rId17"/>
    <p:sldId id="450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ožová Lucie" initials="L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CC66"/>
    <a:srgbClr val="E6A89A"/>
    <a:srgbClr val="D16349"/>
    <a:srgbClr val="4F81BD"/>
    <a:srgbClr val="339933"/>
    <a:srgbClr val="595F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E25E649-3F16-4E02-A733-19D2CDBF48F0}" styleName="Střední styl 3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68" autoAdjust="0"/>
    <p:restoredTop sz="93556" autoAdjust="0"/>
  </p:normalViewPr>
  <p:slideViewPr>
    <p:cSldViewPr>
      <p:cViewPr varScale="1">
        <p:scale>
          <a:sx n="105" d="100"/>
          <a:sy n="105" d="100"/>
        </p:scale>
        <p:origin x="158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659347-840F-40A7-88F4-6B6B9A66D102}" type="datetimeFigureOut">
              <a:rPr lang="cs-CZ" smtClean="0"/>
              <a:pPr/>
              <a:t>09.12.2019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1AC207-762A-4F98-82CE-914C67230C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9415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1AC207-762A-4F98-82CE-914C67230C4A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91905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11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02439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12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02439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13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02439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14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02439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15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02439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16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02439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17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554840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3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02439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4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02439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5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956656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6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9722832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7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02439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8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02439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9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02439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10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0243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09.12.2019</a:t>
            </a:fld>
            <a:endParaRPr lang="cs-CZ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pic>
        <p:nvPicPr>
          <p:cNvPr id="19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583" y="6424438"/>
            <a:ext cx="410977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83568" y="6446663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583" y="6424438"/>
            <a:ext cx="410977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09.12.2019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83568" y="6446663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09.12.2019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0" y="773113"/>
            <a:ext cx="9144000" cy="53530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224262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40713-F4BC-4489-B1F2-724FB2B86EC4}" type="datetime1">
              <a:rPr lang="cs-CZ" smtClean="0"/>
              <a:pPr/>
              <a:t>09.12.2019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2521-B0D5-4576-BDAA-7011366E7E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295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1B32A-6564-40AB-B337-FFF26EEBAF71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09.12.2019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E040-1CCA-4FD7-B417-9F7672C4260D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158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09.12.2019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5" r:id="rId4"/>
    <p:sldLayoutId id="2147483666" r:id="rId5"/>
    <p:sldLayoutId id="2147483667" r:id="rId6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9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3460241"/>
            <a:ext cx="8572500" cy="2267544"/>
          </a:xfrm>
        </p:spPr>
        <p:txBody>
          <a:bodyPr>
            <a:sp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b="1" dirty="0">
                <a:solidFill>
                  <a:schemeClr val="tx2"/>
                </a:solidFill>
                <a:latin typeface="Arial" pitchFamily="34" charset="0"/>
              </a:rPr>
              <a:t>Diskriminační analýza (DA)</a:t>
            </a:r>
          </a:p>
          <a:p>
            <a:pPr marL="233203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619250" algn="l"/>
              </a:tabLst>
            </a:pPr>
            <a:r>
              <a:rPr lang="cs-CZ" sz="2400" b="1" dirty="0">
                <a:solidFill>
                  <a:schemeClr val="tx2"/>
                </a:solidFill>
                <a:latin typeface="Arial" pitchFamily="34" charset="0"/>
              </a:rPr>
              <a:t> kanonická DA</a:t>
            </a:r>
          </a:p>
          <a:p>
            <a:pPr marL="233203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619250" algn="l"/>
              </a:tabLst>
            </a:pPr>
            <a:r>
              <a:rPr lang="cs-CZ" sz="2400" b="1" dirty="0">
                <a:solidFill>
                  <a:schemeClr val="tx2"/>
                </a:solidFill>
                <a:latin typeface="Arial" pitchFamily="34" charset="0"/>
              </a:rPr>
              <a:t> kanonická lineární DA </a:t>
            </a:r>
          </a:p>
          <a:p>
            <a:pPr marL="233203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619250" algn="l"/>
              </a:tabLst>
            </a:pPr>
            <a:r>
              <a:rPr lang="cs-CZ" sz="2400" b="1" dirty="0">
                <a:solidFill>
                  <a:schemeClr val="tx2"/>
                </a:solidFill>
                <a:latin typeface="Arial" pitchFamily="34" charset="0"/>
              </a:rPr>
              <a:t> popisná DA</a:t>
            </a:r>
          </a:p>
          <a:p>
            <a:pPr marL="233203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619250" algn="l"/>
              </a:tabLst>
            </a:pPr>
            <a:r>
              <a:rPr lang="cs-CZ" sz="2400" b="1" dirty="0">
                <a:solidFill>
                  <a:schemeClr val="tx2"/>
                </a:solidFill>
                <a:latin typeface="Arial" pitchFamily="34" charset="0"/>
              </a:rPr>
              <a:t> </a:t>
            </a:r>
            <a:r>
              <a:rPr lang="cs-CZ" sz="2400" b="1" dirty="0" err="1">
                <a:solidFill>
                  <a:schemeClr val="tx2"/>
                </a:solidFill>
                <a:latin typeface="Arial" pitchFamily="34" charset="0"/>
              </a:rPr>
              <a:t>Fisherova</a:t>
            </a:r>
            <a:r>
              <a:rPr lang="cs-CZ" sz="2400" b="1" dirty="0">
                <a:solidFill>
                  <a:schemeClr val="tx2"/>
                </a:solidFill>
                <a:latin typeface="Arial" pitchFamily="34" charset="0"/>
              </a:rPr>
              <a:t> DA</a:t>
            </a:r>
          </a:p>
        </p:txBody>
      </p:sp>
      <p:sp>
        <p:nvSpPr>
          <p:cNvPr id="157700" name="Nadpis 1"/>
          <p:cNvSpPr>
            <a:spLocks noGrp="1"/>
          </p:cNvSpPr>
          <p:nvPr>
            <p:ph type="ctrTitle" idx="4294967295"/>
          </p:nvPr>
        </p:nvSpPr>
        <p:spPr>
          <a:xfrm>
            <a:off x="25709" y="404664"/>
            <a:ext cx="9036496" cy="1323439"/>
          </a:xfr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cs-CZ" sz="4000" dirty="0">
                <a:solidFill>
                  <a:schemeClr val="accent1"/>
                </a:solidFill>
                <a:latin typeface="Arial" pitchFamily="34" charset="0"/>
              </a:rPr>
              <a:t>Bi8600: Vícerozměrné metody </a:t>
            </a:r>
            <a:br>
              <a:rPr lang="cs-CZ" sz="4000" dirty="0">
                <a:solidFill>
                  <a:schemeClr val="accent1"/>
                </a:solidFill>
                <a:latin typeface="Arial" pitchFamily="34" charset="0"/>
              </a:rPr>
            </a:br>
            <a:r>
              <a:rPr lang="cs-CZ" sz="4000" dirty="0" smtClean="0">
                <a:solidFill>
                  <a:schemeClr val="accent1"/>
                </a:solidFill>
                <a:latin typeface="Arial" pitchFamily="34" charset="0"/>
              </a:rPr>
              <a:t>6. </a:t>
            </a:r>
            <a:r>
              <a:rPr lang="cs-CZ" sz="4000" dirty="0">
                <a:solidFill>
                  <a:schemeClr val="accent1"/>
                </a:solidFill>
                <a:latin typeface="Arial" pitchFamily="34" charset="0"/>
              </a:rPr>
              <a:t>cvičení</a:t>
            </a:r>
            <a:endParaRPr lang="cs-CZ" sz="4000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870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Výstup diskriminační analýzy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432048" y="1630541"/>
            <a:ext cx="831641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u="sng" dirty="0">
                <a:solidFill>
                  <a:srgbClr val="FF0000"/>
                </a:solidFill>
              </a:rPr>
              <a:t>Popis významu proměnných v </a:t>
            </a:r>
            <a:r>
              <a:rPr lang="cs-CZ" b="1" u="sng" dirty="0" smtClean="0">
                <a:solidFill>
                  <a:srgbClr val="FF0000"/>
                </a:solidFill>
              </a:rPr>
              <a:t>modelu: </a:t>
            </a:r>
            <a:endParaRPr lang="cs-CZ" b="1" u="sng" dirty="0">
              <a:solidFill>
                <a:srgbClr val="FF0000"/>
              </a:solidFill>
            </a:endParaRPr>
          </a:p>
          <a:p>
            <a:pPr marL="609600" indent="-342900">
              <a:buFont typeface="+mj-lt"/>
              <a:buAutoNum type="alphaLcParenR"/>
            </a:pPr>
            <a:r>
              <a:rPr lang="cs-CZ" dirty="0" err="1" smtClean="0"/>
              <a:t>Wilksovo</a:t>
            </a:r>
            <a:r>
              <a:rPr lang="cs-CZ" dirty="0" smtClean="0"/>
              <a:t> lambda modelu,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err="1" smtClean="0"/>
              <a:t>Wilksovo</a:t>
            </a:r>
            <a:r>
              <a:rPr lang="cs-CZ" dirty="0" smtClean="0"/>
              <a:t> </a:t>
            </a:r>
            <a:r>
              <a:rPr lang="cs-CZ" dirty="0"/>
              <a:t>lambda </a:t>
            </a:r>
            <a:r>
              <a:rPr lang="cs-CZ" dirty="0" smtClean="0"/>
              <a:t>proměnných,</a:t>
            </a:r>
            <a:endParaRPr lang="cs-CZ" dirty="0"/>
          </a:p>
          <a:p>
            <a:pPr marL="609600" indent="-342900">
              <a:buFont typeface="+mj-lt"/>
              <a:buAutoNum type="alphaLcParenR"/>
            </a:pPr>
            <a:r>
              <a:rPr lang="cs-CZ" u="sng" dirty="0">
                <a:solidFill>
                  <a:srgbClr val="FF0000"/>
                </a:solidFill>
              </a:rPr>
              <a:t>Parciální lambda</a:t>
            </a:r>
            <a:r>
              <a:rPr lang="cs-CZ" dirty="0" smtClean="0"/>
              <a:t>: </a:t>
            </a:r>
            <a:r>
              <a:rPr lang="cs-CZ" dirty="0"/>
              <a:t>unikátní příspěvek dané proměnné k </a:t>
            </a:r>
            <a:r>
              <a:rPr lang="cs-CZ" dirty="0" smtClean="0"/>
              <a:t>diskriminaci, </a:t>
            </a:r>
            <a:endParaRPr lang="cs-CZ" dirty="0" smtClean="0"/>
          </a:p>
          <a:p>
            <a:pPr marL="609600" indent="-342900">
              <a:buFont typeface="+mj-lt"/>
              <a:buAutoNum type="alphaLcParenR"/>
            </a:pPr>
            <a:r>
              <a:rPr lang="cs-CZ" dirty="0" smtClean="0"/>
              <a:t>Tolerance. </a:t>
            </a:r>
            <a:endParaRPr lang="cs-CZ" dirty="0"/>
          </a:p>
          <a:p>
            <a:endParaRPr lang="cs-CZ" b="1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Kanonická analýza: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Vlastní vektory,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Vlastní čísla. </a:t>
            </a:r>
          </a:p>
          <a:p>
            <a:endParaRPr lang="cs-CZ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Klasifikace </a:t>
            </a:r>
            <a:r>
              <a:rPr lang="cs-CZ" b="1" dirty="0" smtClean="0"/>
              <a:t>objektů</a:t>
            </a:r>
            <a:r>
              <a:rPr lang="cs-CZ" b="1" dirty="0"/>
              <a:t>: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Apriorní pravděpodobnost,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 err="1"/>
              <a:t>Mahalanobisova</a:t>
            </a:r>
            <a:r>
              <a:rPr lang="cs-CZ" dirty="0"/>
              <a:t> vzdálenost,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Diskriminační funkce,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Posteriorní pravděpodobnost. </a:t>
            </a:r>
          </a:p>
        </p:txBody>
      </p:sp>
    </p:spTree>
    <p:extLst>
      <p:ext uri="{BB962C8B-B14F-4D97-AF65-F5344CB8AC3E}">
        <p14:creationId xmlns:p14="http://schemas.microsoft.com/office/powerpoint/2010/main" val="231316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Výstup diskriminační analýzy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432048" y="1630541"/>
            <a:ext cx="831641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u="sng" dirty="0">
                <a:solidFill>
                  <a:srgbClr val="FF0000"/>
                </a:solidFill>
              </a:rPr>
              <a:t>Popis významu proměnných v </a:t>
            </a:r>
            <a:r>
              <a:rPr lang="cs-CZ" b="1" u="sng" dirty="0" smtClean="0">
                <a:solidFill>
                  <a:srgbClr val="FF0000"/>
                </a:solidFill>
              </a:rPr>
              <a:t>modelu: </a:t>
            </a:r>
            <a:endParaRPr lang="cs-CZ" b="1" u="sng" dirty="0">
              <a:solidFill>
                <a:srgbClr val="FF0000"/>
              </a:solidFill>
            </a:endParaRPr>
          </a:p>
          <a:p>
            <a:pPr marL="609600" indent="-342900">
              <a:buFont typeface="+mj-lt"/>
              <a:buAutoNum type="alphaLcParenR"/>
            </a:pPr>
            <a:r>
              <a:rPr lang="cs-CZ" dirty="0" err="1" smtClean="0"/>
              <a:t>Wilksovo</a:t>
            </a:r>
            <a:r>
              <a:rPr lang="cs-CZ" dirty="0" smtClean="0"/>
              <a:t> lambda modelu,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err="1" smtClean="0"/>
              <a:t>Wilksovo</a:t>
            </a:r>
            <a:r>
              <a:rPr lang="cs-CZ" dirty="0" smtClean="0"/>
              <a:t> </a:t>
            </a:r>
            <a:r>
              <a:rPr lang="cs-CZ" dirty="0"/>
              <a:t>lambda </a:t>
            </a:r>
            <a:r>
              <a:rPr lang="cs-CZ" dirty="0" smtClean="0"/>
              <a:t>proměnných,</a:t>
            </a:r>
            <a:endParaRPr lang="cs-CZ" dirty="0"/>
          </a:p>
          <a:p>
            <a:pPr marL="609600" indent="-342900">
              <a:buFont typeface="+mj-lt"/>
              <a:buAutoNum type="alphaLcParenR"/>
            </a:pPr>
            <a:r>
              <a:rPr lang="cs-CZ" dirty="0"/>
              <a:t>Parciální </a:t>
            </a:r>
            <a:r>
              <a:rPr lang="cs-CZ" dirty="0" smtClean="0"/>
              <a:t>lambda,</a:t>
            </a:r>
            <a:endParaRPr lang="cs-CZ" dirty="0"/>
          </a:p>
          <a:p>
            <a:pPr marL="609600" indent="-342900">
              <a:buFont typeface="+mj-lt"/>
              <a:buAutoNum type="alphaLcParenR"/>
            </a:pPr>
            <a:r>
              <a:rPr lang="cs-CZ" u="sng" dirty="0">
                <a:solidFill>
                  <a:srgbClr val="FF0000"/>
                </a:solidFill>
              </a:rPr>
              <a:t>Tolerance: </a:t>
            </a:r>
            <a:r>
              <a:rPr lang="cs-CZ" dirty="0"/>
              <a:t>unikátní variabilita proměnné nevysvětlená ostatními proměnnými v modelu </a:t>
            </a:r>
            <a:r>
              <a:rPr lang="cs-CZ" dirty="0" smtClean="0"/>
              <a:t>(1 - tolerance = R</a:t>
            </a:r>
            <a:r>
              <a:rPr lang="cs-CZ" baseline="30000" dirty="0" smtClean="0"/>
              <a:t>2</a:t>
            </a:r>
            <a:r>
              <a:rPr lang="cs-CZ" dirty="0" smtClean="0"/>
              <a:t> variabilita proměnné, kterou lze vysvětlit kombinací ostatních proměnných).</a:t>
            </a:r>
            <a:endParaRPr lang="cs-CZ" dirty="0"/>
          </a:p>
          <a:p>
            <a:endParaRPr lang="cs-CZ" b="1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Kanonická analýza: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Vlastní vektory,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Vlastní čísla. </a:t>
            </a:r>
          </a:p>
          <a:p>
            <a:endParaRPr lang="cs-CZ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Klasifikace </a:t>
            </a:r>
            <a:r>
              <a:rPr lang="cs-CZ" b="1" dirty="0" smtClean="0"/>
              <a:t>objektů</a:t>
            </a:r>
            <a:r>
              <a:rPr lang="cs-CZ" b="1" dirty="0"/>
              <a:t>: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Apriorní pravděpodobnost,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 err="1"/>
              <a:t>Mahalanobisova</a:t>
            </a:r>
            <a:r>
              <a:rPr lang="cs-CZ" dirty="0"/>
              <a:t> vzdálenost,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Diskriminační funkce,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Posteriorní pravděpodobnost. </a:t>
            </a:r>
          </a:p>
        </p:txBody>
      </p:sp>
    </p:spTree>
    <p:extLst>
      <p:ext uri="{BB962C8B-B14F-4D97-AF65-F5344CB8AC3E}">
        <p14:creationId xmlns:p14="http://schemas.microsoft.com/office/powerpoint/2010/main" val="339967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Výstup diskriminační analýzy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95536" y="1375023"/>
            <a:ext cx="871195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Popis významu proměnných v modelu: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err="1"/>
              <a:t>Wilksovo</a:t>
            </a:r>
            <a:r>
              <a:rPr lang="cs-CZ" dirty="0"/>
              <a:t> lambda modelu,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err="1"/>
              <a:t>Wilksovo</a:t>
            </a:r>
            <a:r>
              <a:rPr lang="cs-CZ" dirty="0"/>
              <a:t> lambda proměnných,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/>
              <a:t>Parciální lambda,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/>
              <a:t>Tolerance. </a:t>
            </a:r>
          </a:p>
          <a:p>
            <a:pPr marL="609600" indent="-342900">
              <a:buFont typeface="+mj-lt"/>
              <a:buAutoNum type="alphaLcParenR"/>
            </a:pPr>
            <a:endParaRPr lang="cs-CZ" b="1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u="sng" dirty="0" smtClean="0">
                <a:solidFill>
                  <a:srgbClr val="FF0000"/>
                </a:solidFill>
              </a:rPr>
              <a:t>Kanonická analýza</a:t>
            </a:r>
            <a:r>
              <a:rPr lang="cs-CZ" b="1" dirty="0" smtClean="0"/>
              <a:t>: </a:t>
            </a:r>
            <a:r>
              <a:rPr lang="cs-CZ" dirty="0" smtClean="0"/>
              <a:t>vytváří nové osy tak, aby jejich diskriminační funkce byla co největší (počet nových os = min(počet skupin, počet proměnných) -1) </a:t>
            </a:r>
          </a:p>
          <a:p>
            <a:pPr marL="620713" indent="-342900">
              <a:buFont typeface="+mj-lt"/>
              <a:buAutoNum type="alphaLcParenR"/>
            </a:pPr>
            <a:r>
              <a:rPr lang="cs-CZ" u="sng" dirty="0" smtClean="0">
                <a:solidFill>
                  <a:srgbClr val="FF0000"/>
                </a:solidFill>
              </a:rPr>
              <a:t>Vlastní vektory: </a:t>
            </a:r>
            <a:r>
              <a:rPr lang="cs-CZ" dirty="0"/>
              <a:t>určují směr nových os (definovány jako lineární kombinace proměnných v modelu</a:t>
            </a:r>
            <a:r>
              <a:rPr lang="cs-CZ" dirty="0" smtClean="0"/>
              <a:t>). </a:t>
            </a:r>
          </a:p>
          <a:p>
            <a:pPr marL="620713" indent="-342900">
              <a:buFont typeface="+mj-lt"/>
              <a:buAutoNum type="alphaLcParenR"/>
            </a:pPr>
            <a:r>
              <a:rPr lang="cs-CZ" u="sng" dirty="0" smtClean="0">
                <a:solidFill>
                  <a:srgbClr val="FF0000"/>
                </a:solidFill>
              </a:rPr>
              <a:t>Vlastní </a:t>
            </a:r>
            <a:r>
              <a:rPr lang="cs-CZ" u="sng" dirty="0">
                <a:solidFill>
                  <a:srgbClr val="FF0000"/>
                </a:solidFill>
              </a:rPr>
              <a:t>čísla: </a:t>
            </a:r>
            <a:r>
              <a:rPr lang="cs-CZ" dirty="0" smtClean="0"/>
              <a:t>popisují podíl variability mezi a v rámci skupin objektů na nových osách. Osy s nízkou hodnotou vlastního čísla nepřispívají k popisu rozdílu mezi skupinami.</a:t>
            </a:r>
          </a:p>
          <a:p>
            <a:pPr marL="620713" indent="-342900">
              <a:buFont typeface="+mj-lt"/>
              <a:buAutoNum type="alphaLcParenR"/>
            </a:pPr>
            <a:endParaRPr lang="cs-CZ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Klasifikace </a:t>
            </a:r>
            <a:r>
              <a:rPr lang="cs-CZ" b="1" dirty="0" smtClean="0"/>
              <a:t>objektů</a:t>
            </a:r>
            <a:r>
              <a:rPr lang="cs-CZ" b="1" dirty="0"/>
              <a:t>: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Apriorní pravděpodobnost,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 err="1"/>
              <a:t>Mahalanobisova</a:t>
            </a:r>
            <a:r>
              <a:rPr lang="cs-CZ" dirty="0"/>
              <a:t> vzdálenost,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Diskriminační funkce,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Posteriorní pravděpodobnost. </a:t>
            </a:r>
          </a:p>
        </p:txBody>
      </p:sp>
    </p:spTree>
    <p:extLst>
      <p:ext uri="{BB962C8B-B14F-4D97-AF65-F5344CB8AC3E}">
        <p14:creationId xmlns:p14="http://schemas.microsoft.com/office/powerpoint/2010/main" val="367420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Výstup diskriminační analýzy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95536" y="1630541"/>
            <a:ext cx="871195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Popis významu proměnných v modelu: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err="1"/>
              <a:t>Wilksovo</a:t>
            </a:r>
            <a:r>
              <a:rPr lang="cs-CZ" dirty="0"/>
              <a:t> lambda modelu,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err="1"/>
              <a:t>Wilksovo</a:t>
            </a:r>
            <a:r>
              <a:rPr lang="cs-CZ" dirty="0"/>
              <a:t> lambda proměnných,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/>
              <a:t>Parciální lambda,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/>
              <a:t>Tolerance. </a:t>
            </a:r>
          </a:p>
          <a:p>
            <a:pPr marL="609600" indent="-342900">
              <a:buFont typeface="+mj-lt"/>
              <a:buAutoNum type="alphaLcParenR"/>
            </a:pPr>
            <a:endParaRPr lang="cs-CZ" b="1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Kanonická analýza: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Vlastní vektory,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Vlastní čísla. </a:t>
            </a:r>
          </a:p>
          <a:p>
            <a:endParaRPr lang="cs-CZ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u="sng" dirty="0">
                <a:solidFill>
                  <a:srgbClr val="FF0000"/>
                </a:solidFill>
              </a:rPr>
              <a:t>Klasifikace </a:t>
            </a:r>
            <a:r>
              <a:rPr lang="cs-CZ" b="1" u="sng" dirty="0" smtClean="0">
                <a:solidFill>
                  <a:srgbClr val="FF0000"/>
                </a:solidFill>
              </a:rPr>
              <a:t>objektů</a:t>
            </a:r>
            <a:r>
              <a:rPr lang="cs-CZ" b="1" u="sng" dirty="0">
                <a:solidFill>
                  <a:srgbClr val="FF0000"/>
                </a:solidFill>
              </a:rPr>
              <a:t>: </a:t>
            </a:r>
          </a:p>
          <a:p>
            <a:pPr marL="620713" indent="-342900">
              <a:buFont typeface="+mj-lt"/>
              <a:buAutoNum type="alphaLcParenR"/>
            </a:pPr>
            <a:r>
              <a:rPr lang="cs-CZ" u="sng" dirty="0">
                <a:solidFill>
                  <a:srgbClr val="FF0000"/>
                </a:solidFill>
              </a:rPr>
              <a:t>Apriorní </a:t>
            </a:r>
            <a:r>
              <a:rPr lang="cs-CZ" u="sng" dirty="0" smtClean="0">
                <a:solidFill>
                  <a:srgbClr val="FF0000"/>
                </a:solidFill>
              </a:rPr>
              <a:t>pravděpodobnost</a:t>
            </a:r>
            <a:r>
              <a:rPr lang="cs-CZ" dirty="0" smtClean="0"/>
              <a:t>: </a:t>
            </a:r>
            <a:r>
              <a:rPr lang="cs-CZ" dirty="0"/>
              <a:t>pravděpodobnost výskytu objektu ve shluku (rovnoměrná/proporcionální/nastavená uživatelem na základě znalostí dané problematiky)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 err="1" smtClean="0"/>
              <a:t>Mahalanobisova</a:t>
            </a:r>
            <a:r>
              <a:rPr lang="cs-CZ" dirty="0" smtClean="0"/>
              <a:t> </a:t>
            </a:r>
            <a:r>
              <a:rPr lang="cs-CZ" dirty="0"/>
              <a:t>vzdálenost,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Diskriminační funkce,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Posteriorní pravděpodobnost. </a:t>
            </a:r>
          </a:p>
        </p:txBody>
      </p:sp>
    </p:spTree>
    <p:extLst>
      <p:ext uri="{BB962C8B-B14F-4D97-AF65-F5344CB8AC3E}">
        <p14:creationId xmlns:p14="http://schemas.microsoft.com/office/powerpoint/2010/main" val="171652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Výstup diskriminační analýzy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95536" y="1630541"/>
            <a:ext cx="8711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Popis významu proměnných v modelu: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err="1"/>
              <a:t>Wilksovo</a:t>
            </a:r>
            <a:r>
              <a:rPr lang="cs-CZ" dirty="0"/>
              <a:t> lambda modelu,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err="1"/>
              <a:t>Wilksovo</a:t>
            </a:r>
            <a:r>
              <a:rPr lang="cs-CZ" dirty="0"/>
              <a:t> lambda proměnných,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/>
              <a:t>Parciální lambda,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/>
              <a:t>Tolerance. </a:t>
            </a:r>
          </a:p>
          <a:p>
            <a:pPr marL="609600" indent="-342900">
              <a:buFont typeface="+mj-lt"/>
              <a:buAutoNum type="alphaLcParenR"/>
            </a:pPr>
            <a:endParaRPr lang="cs-CZ" b="1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Kanonická analýza: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Vlastní vektory,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Vlastní čísla. </a:t>
            </a:r>
          </a:p>
          <a:p>
            <a:endParaRPr lang="cs-CZ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u="sng" dirty="0">
                <a:solidFill>
                  <a:srgbClr val="FF0000"/>
                </a:solidFill>
              </a:rPr>
              <a:t>Klasifikace </a:t>
            </a:r>
            <a:r>
              <a:rPr lang="cs-CZ" b="1" u="sng" dirty="0" smtClean="0">
                <a:solidFill>
                  <a:srgbClr val="FF0000"/>
                </a:solidFill>
              </a:rPr>
              <a:t>objektů</a:t>
            </a:r>
            <a:r>
              <a:rPr lang="cs-CZ" b="1" u="sng" dirty="0">
                <a:solidFill>
                  <a:srgbClr val="FF0000"/>
                </a:solidFill>
              </a:rPr>
              <a:t>: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Apriorní </a:t>
            </a:r>
            <a:r>
              <a:rPr lang="cs-CZ" dirty="0" smtClean="0"/>
              <a:t>pravděpodobnost</a:t>
            </a:r>
            <a:r>
              <a:rPr lang="cs-CZ" dirty="0"/>
              <a:t>,</a:t>
            </a:r>
            <a:endParaRPr lang="cs-CZ" dirty="0" smtClean="0"/>
          </a:p>
          <a:p>
            <a:pPr marL="620713" indent="-342900">
              <a:buFont typeface="+mj-lt"/>
              <a:buAutoNum type="alphaLcParenR"/>
            </a:pPr>
            <a:r>
              <a:rPr lang="cs-CZ" u="sng" dirty="0" err="1" smtClean="0">
                <a:solidFill>
                  <a:srgbClr val="FF0000"/>
                </a:solidFill>
              </a:rPr>
              <a:t>Mahalanobisova</a:t>
            </a:r>
            <a:r>
              <a:rPr lang="cs-CZ" u="sng" dirty="0" smtClean="0">
                <a:solidFill>
                  <a:srgbClr val="FF0000"/>
                </a:solidFill>
              </a:rPr>
              <a:t> vzdálenost: </a:t>
            </a:r>
            <a:r>
              <a:rPr lang="cs-CZ" dirty="0" smtClean="0"/>
              <a:t>Používána </a:t>
            </a:r>
            <a:r>
              <a:rPr lang="cs-CZ" dirty="0"/>
              <a:t>pro popis vzdáleností objektů od </a:t>
            </a:r>
            <a:r>
              <a:rPr lang="cs-CZ" dirty="0" err="1"/>
              <a:t>centroidů</a:t>
            </a:r>
            <a:r>
              <a:rPr lang="cs-CZ" dirty="0"/>
              <a:t> skupin a následně pro výpočet </a:t>
            </a:r>
            <a:r>
              <a:rPr lang="cs-CZ" dirty="0" smtClean="0"/>
              <a:t>posteriorních pravděpodobností,</a:t>
            </a:r>
            <a:endParaRPr lang="cs-CZ" u="sng" dirty="0">
              <a:solidFill>
                <a:srgbClr val="FF0000"/>
              </a:solidFill>
            </a:endParaRP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Diskriminační funkce,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Posteriorní pravděpodobnost. </a:t>
            </a:r>
          </a:p>
        </p:txBody>
      </p:sp>
    </p:spTree>
    <p:extLst>
      <p:ext uri="{BB962C8B-B14F-4D97-AF65-F5344CB8AC3E}">
        <p14:creationId xmlns:p14="http://schemas.microsoft.com/office/powerpoint/2010/main" val="376737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Výstup diskriminační analýzy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251520" y="1630541"/>
            <a:ext cx="87129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Popis významu proměnných v modelu: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err="1"/>
              <a:t>Wilksovo</a:t>
            </a:r>
            <a:r>
              <a:rPr lang="cs-CZ" dirty="0"/>
              <a:t> lambda modelu,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err="1"/>
              <a:t>Wilksovo</a:t>
            </a:r>
            <a:r>
              <a:rPr lang="cs-CZ" dirty="0"/>
              <a:t> lambda proměnných,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/>
              <a:t>Parciální lambda,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/>
              <a:t>Tolerance. </a:t>
            </a:r>
          </a:p>
          <a:p>
            <a:pPr marL="609600" indent="-342900">
              <a:buFont typeface="+mj-lt"/>
              <a:buAutoNum type="alphaLcParenR"/>
            </a:pPr>
            <a:endParaRPr lang="cs-CZ" b="1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Kanonická analýza: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Vlastní vektory,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Vlastní čísla. </a:t>
            </a:r>
          </a:p>
          <a:p>
            <a:endParaRPr lang="cs-CZ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u="sng" dirty="0" smtClean="0">
                <a:solidFill>
                  <a:srgbClr val="FF0000"/>
                </a:solidFill>
              </a:rPr>
              <a:t>Klasifikace objektů: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Apriorní pravděpodobnost,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 err="1"/>
              <a:t>Mahalanobisova</a:t>
            </a:r>
            <a:r>
              <a:rPr lang="cs-CZ" dirty="0"/>
              <a:t> </a:t>
            </a:r>
            <a:r>
              <a:rPr lang="cs-CZ" dirty="0" smtClean="0"/>
              <a:t>vzdálenost,</a:t>
            </a:r>
            <a:endParaRPr lang="cs-CZ" dirty="0"/>
          </a:p>
          <a:p>
            <a:pPr marL="620713" indent="-342900">
              <a:buFont typeface="+mj-lt"/>
              <a:buAutoNum type="alphaLcParenR"/>
            </a:pPr>
            <a:r>
              <a:rPr lang="cs-CZ" u="sng" dirty="0" smtClean="0">
                <a:solidFill>
                  <a:srgbClr val="FF0000"/>
                </a:solidFill>
              </a:rPr>
              <a:t>Diskriminační funkce: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/>
              <a:t>pro každou skupinu jedna rovnice, objekt je zařazen do skupiny s maximální hodnotou klasifikační </a:t>
            </a:r>
            <a:r>
              <a:rPr lang="cs-CZ" dirty="0" smtClean="0"/>
              <a:t>funkce. </a:t>
            </a:r>
            <a:endParaRPr lang="cs-CZ" dirty="0"/>
          </a:p>
          <a:p>
            <a:pPr marL="620713" indent="-342900">
              <a:buFont typeface="+mj-lt"/>
              <a:buAutoNum type="alphaLcParenR"/>
            </a:pPr>
            <a:r>
              <a:rPr lang="cs-CZ" dirty="0" smtClean="0"/>
              <a:t>Posteriorní pravděpodobnost.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342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Výstup diskriminační analýzy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95536" y="1630541"/>
            <a:ext cx="849694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Popis významu proměnných v modelu: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err="1"/>
              <a:t>Wilksovo</a:t>
            </a:r>
            <a:r>
              <a:rPr lang="cs-CZ" dirty="0"/>
              <a:t> lambda modelu,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err="1"/>
              <a:t>Wilksovo</a:t>
            </a:r>
            <a:r>
              <a:rPr lang="cs-CZ" dirty="0"/>
              <a:t> lambda proměnných,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/>
              <a:t>Parciální lambda,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/>
              <a:t>Tolerance. </a:t>
            </a:r>
          </a:p>
          <a:p>
            <a:pPr marL="609600" indent="-342900">
              <a:buFont typeface="+mj-lt"/>
              <a:buAutoNum type="alphaLcParenR"/>
            </a:pPr>
            <a:endParaRPr lang="cs-CZ" b="1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Kanonická analýza: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Vlastní vektory,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Vlastní čísla. </a:t>
            </a:r>
          </a:p>
          <a:p>
            <a:endParaRPr lang="cs-CZ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u="sng" dirty="0" smtClean="0">
                <a:solidFill>
                  <a:srgbClr val="FF0000"/>
                </a:solidFill>
              </a:rPr>
              <a:t>Klasifikace objektů: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Apriorní pravděpodobnost,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 err="1"/>
              <a:t>Mahalanobisova</a:t>
            </a:r>
            <a:r>
              <a:rPr lang="cs-CZ" dirty="0"/>
              <a:t> </a:t>
            </a:r>
            <a:r>
              <a:rPr lang="cs-CZ" dirty="0" smtClean="0"/>
              <a:t>vzdálenost,</a:t>
            </a:r>
            <a:endParaRPr lang="cs-CZ" dirty="0"/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Diskriminační funkce, </a:t>
            </a:r>
          </a:p>
          <a:p>
            <a:pPr marL="620713" indent="-342900">
              <a:buFont typeface="+mj-lt"/>
              <a:buAutoNum type="alphaLcParenR"/>
            </a:pPr>
            <a:r>
              <a:rPr lang="cs-CZ" u="sng" dirty="0" smtClean="0">
                <a:solidFill>
                  <a:srgbClr val="FF0000"/>
                </a:solidFill>
              </a:rPr>
              <a:t>Posteriorní pravděpodobnost:</a:t>
            </a:r>
            <a:r>
              <a:rPr lang="cs-CZ" dirty="0"/>
              <a:t> </a:t>
            </a:r>
            <a:r>
              <a:rPr lang="cs-CZ" dirty="0" smtClean="0"/>
              <a:t>pravděpodobnost klasifikace objektu do dané skupiny (kombinace </a:t>
            </a:r>
            <a:r>
              <a:rPr lang="cs-CZ" dirty="0" err="1"/>
              <a:t>Mahalanobisových</a:t>
            </a:r>
            <a:r>
              <a:rPr lang="cs-CZ" dirty="0"/>
              <a:t> vzdáleností objektů od </a:t>
            </a:r>
            <a:r>
              <a:rPr lang="cs-CZ" dirty="0" err="1"/>
              <a:t>centroidů</a:t>
            </a:r>
            <a:r>
              <a:rPr lang="cs-CZ" dirty="0"/>
              <a:t> shluků </a:t>
            </a:r>
            <a:r>
              <a:rPr lang="cs-CZ" dirty="0" smtClean="0"/>
              <a:t>s </a:t>
            </a:r>
            <a:r>
              <a:rPr lang="cs-CZ" dirty="0"/>
              <a:t>apriorní </a:t>
            </a:r>
            <a:r>
              <a:rPr lang="cs-CZ" dirty="0" smtClean="0"/>
              <a:t>pravděpodobností).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325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Validace modelu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32048" y="1630541"/>
            <a:ext cx="831641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Maximální predikční síla vs. minimální složitost</a:t>
            </a:r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Ideálně na nezávislém datovém souboru, na kterém nebyl model vyvinut. Může se stát, že na naše data bude model sedět perfektně a na jiném souboru zcela selže (bude přetrénovaný).</a:t>
            </a:r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Pokud nemáme takový další datový soubor, lze využít validačních technik:</a:t>
            </a:r>
          </a:p>
          <a:p>
            <a:pPr marL="1244600" indent="-342900">
              <a:buClr>
                <a:srgbClr val="D16349"/>
              </a:buClr>
              <a:buFont typeface="+mj-lt"/>
              <a:buAutoNum type="alphaLcParenR"/>
            </a:pPr>
            <a:r>
              <a:rPr lang="cs-CZ" dirty="0" err="1" smtClean="0"/>
              <a:t>Krosvalidace</a:t>
            </a:r>
            <a:r>
              <a:rPr lang="cs-CZ" dirty="0" smtClean="0"/>
              <a:t>,</a:t>
            </a:r>
          </a:p>
          <a:p>
            <a:pPr marL="1244600" indent="-342900">
              <a:buClr>
                <a:srgbClr val="D16349"/>
              </a:buClr>
              <a:buFont typeface="+mj-lt"/>
              <a:buAutoNum type="alphaLcParenR"/>
            </a:pPr>
            <a:r>
              <a:rPr lang="cs-CZ" dirty="0" smtClean="0"/>
              <a:t>„</a:t>
            </a:r>
            <a:r>
              <a:rPr lang="cs-CZ" dirty="0" err="1" smtClean="0"/>
              <a:t>Leave</a:t>
            </a:r>
            <a:r>
              <a:rPr lang="cs-CZ" dirty="0" smtClean="0"/>
              <a:t>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out</a:t>
            </a:r>
            <a:r>
              <a:rPr lang="cs-CZ" dirty="0" smtClean="0"/>
              <a:t>“,</a:t>
            </a:r>
          </a:p>
          <a:p>
            <a:pPr marL="1244600" indent="-342900">
              <a:buClr>
                <a:srgbClr val="D16349"/>
              </a:buClr>
              <a:buFont typeface="+mj-lt"/>
              <a:buAutoNum type="alphaLcParenR"/>
            </a:pPr>
            <a:r>
              <a:rPr lang="cs-CZ" dirty="0" smtClean="0"/>
              <a:t>Permutační metody.</a:t>
            </a:r>
            <a:endParaRPr lang="cs-CZ" dirty="0"/>
          </a:p>
          <a:p>
            <a:pPr>
              <a:buClr>
                <a:srgbClr val="D16349"/>
              </a:buClr>
            </a:pPr>
            <a:endParaRPr lang="pt-BR" dirty="0"/>
          </a:p>
          <a:p>
            <a:pPr>
              <a:buClr>
                <a:srgbClr val="D16349"/>
              </a:buClr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755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3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cs-CZ" dirty="0" smtClean="0"/>
              <a:t>Diskriminační analýza – proč?</a:t>
            </a:r>
          </a:p>
        </p:txBody>
      </p:sp>
      <p:sp>
        <p:nvSpPr>
          <p:cNvPr id="158724" name="Rectangle 3"/>
          <p:cNvSpPr>
            <a:spLocks noGrp="1"/>
          </p:cNvSpPr>
          <p:nvPr>
            <p:ph type="body" idx="4294967295"/>
          </p:nvPr>
        </p:nvSpPr>
        <p:spPr>
          <a:xfrm>
            <a:off x="251520" y="1628800"/>
            <a:ext cx="8662863" cy="4598988"/>
          </a:xfrm>
        </p:spPr>
        <p:txBody>
          <a:bodyPr/>
          <a:lstStyle/>
          <a:p>
            <a:r>
              <a:rPr lang="cs-CZ" sz="2400" dirty="0"/>
              <a:t>Jak se liší diskriminační analýza od shlukové analýzy</a:t>
            </a:r>
            <a:r>
              <a:rPr lang="cs-CZ" sz="2400" dirty="0" smtClean="0"/>
              <a:t>? („</a:t>
            </a:r>
            <a:r>
              <a:rPr lang="cs-CZ" sz="2400" dirty="0" err="1" smtClean="0"/>
              <a:t>unsupervised</a:t>
            </a:r>
            <a:r>
              <a:rPr lang="cs-CZ" sz="2400" dirty="0" smtClean="0"/>
              <a:t>“ vs. „</a:t>
            </a:r>
            <a:r>
              <a:rPr lang="cs-CZ" sz="2400" dirty="0" err="1" smtClean="0"/>
              <a:t>supervised</a:t>
            </a:r>
            <a:r>
              <a:rPr lang="cs-CZ" sz="2400" dirty="0" smtClean="0"/>
              <a:t>“)</a:t>
            </a:r>
          </a:p>
          <a:p>
            <a:r>
              <a:rPr lang="cs-CZ" sz="2400" dirty="0"/>
              <a:t>Doplňte: </a:t>
            </a:r>
            <a:r>
              <a:rPr lang="cs-CZ" sz="2400" dirty="0" smtClean="0"/>
              <a:t>„Nové </a:t>
            </a:r>
            <a:r>
              <a:rPr lang="cs-CZ" sz="2400" dirty="0"/>
              <a:t>osy diskriminační analýzy jsou tvořeny tak, aby </a:t>
            </a:r>
            <a:r>
              <a:rPr lang="cs-CZ" sz="2400" dirty="0" smtClean="0"/>
              <a:t>… “ </a:t>
            </a:r>
            <a:endParaRPr lang="cs-CZ" sz="2400" dirty="0"/>
          </a:p>
          <a:p>
            <a:r>
              <a:rPr lang="cs-CZ" sz="2400" dirty="0"/>
              <a:t>Co vyjadřuje vlastní číslo osy diskriminační analýzy?</a:t>
            </a:r>
          </a:p>
          <a:p>
            <a:r>
              <a:rPr lang="cs-CZ" sz="2400" dirty="0"/>
              <a:t>Jaké jsou předpoklady diskriminační analýzy?</a:t>
            </a:r>
          </a:p>
          <a:p>
            <a:endParaRPr lang="cs-CZ" sz="2400" dirty="0"/>
          </a:p>
          <a:p>
            <a:endParaRPr lang="cs-CZ" sz="2400" dirty="0" smtClean="0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6199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Diskriminační analýza - cíle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67544" y="4138201"/>
            <a:ext cx="56015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Využití: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v antropologii pro klasifikaci koster,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v medicíně k určení rizikovosti pacientů,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ve finančnictví k předvídání krachů firem,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v biologii ke klasifikaci rostlin,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v sociologii u psychologických testů.</a:t>
            </a:r>
            <a:endParaRPr lang="en-GB" dirty="0"/>
          </a:p>
        </p:txBody>
      </p:sp>
      <p:sp>
        <p:nvSpPr>
          <p:cNvPr id="7" name="Obdélník 6"/>
          <p:cNvSpPr/>
          <p:nvPr/>
        </p:nvSpPr>
        <p:spPr>
          <a:xfrm>
            <a:off x="395064" y="1844824"/>
            <a:ext cx="83164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cs-CZ" b="1" u="sng" dirty="0" smtClean="0"/>
              <a:t>Vytvoření zástupných proměnných</a:t>
            </a:r>
            <a:r>
              <a:rPr lang="cs-CZ" dirty="0" smtClean="0"/>
              <a:t>, které nejlépe odliší skupiny objektů.</a:t>
            </a:r>
          </a:p>
          <a:p>
            <a:pPr marL="342900" indent="-342900">
              <a:buFont typeface="+mj-lt"/>
              <a:buAutoNum type="arabicPeriod"/>
            </a:pPr>
            <a:r>
              <a:rPr lang="cs-CZ" b="1" u="sng" dirty="0" smtClean="0"/>
              <a:t>Vytvoření pravidla pro klasifikaci </a:t>
            </a:r>
            <a:r>
              <a:rPr lang="cs-CZ" dirty="0" smtClean="0"/>
              <a:t>objektů do skupin.</a:t>
            </a:r>
          </a:p>
          <a:p>
            <a:pPr marL="809625" indent="-342900">
              <a:buAutoNum type="alphaLcParenR"/>
            </a:pPr>
            <a:r>
              <a:rPr lang="cs-CZ" dirty="0" smtClean="0"/>
              <a:t>Identifikace proměnných diskriminujících </a:t>
            </a:r>
            <a:r>
              <a:rPr lang="cs-CZ" dirty="0"/>
              <a:t>mezi předem danými skupinami </a:t>
            </a:r>
            <a:r>
              <a:rPr lang="cs-CZ" dirty="0" smtClean="0"/>
              <a:t>objektů. </a:t>
            </a:r>
          </a:p>
          <a:p>
            <a:pPr marL="809625" indent="-342900">
              <a:buAutoNum type="alphaLcParenR"/>
            </a:pPr>
            <a:r>
              <a:rPr lang="cs-CZ" dirty="0" smtClean="0"/>
              <a:t>Vyhodnocení klasifikace pro objekty, u kterých známe zařazení do skupin.</a:t>
            </a:r>
          </a:p>
          <a:p>
            <a:pPr marL="342900" indent="-342900">
              <a:buFont typeface="+mj-lt"/>
              <a:buAutoNum type="arabicPeriod" startAt="3"/>
            </a:pPr>
            <a:r>
              <a:rPr lang="cs-CZ" b="1" u="sng" dirty="0" smtClean="0"/>
              <a:t>Klasifikace</a:t>
            </a:r>
            <a:r>
              <a:rPr lang="cs-CZ" dirty="0" smtClean="0"/>
              <a:t> nových objektů do skupin.</a:t>
            </a:r>
            <a:endParaRPr lang="cs-CZ" dirty="0"/>
          </a:p>
        </p:txBody>
      </p:sp>
      <p:pic>
        <p:nvPicPr>
          <p:cNvPr id="6" name="Picture 2" descr="VÃ½sledek obrÃ¡zku pro iris sepal peta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6776" y="4328407"/>
            <a:ext cx="3672408" cy="1373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704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Výběr proměnných do modelu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432048" y="1484784"/>
            <a:ext cx="831641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Výběr provádíme na základě:</a:t>
            </a:r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§"/>
            </a:pPr>
            <a:endParaRPr lang="cs-CZ" dirty="0"/>
          </a:p>
          <a:p>
            <a:pPr marL="885825" indent="-342900">
              <a:buClr>
                <a:srgbClr val="D16349"/>
              </a:buClr>
              <a:buFont typeface="+mj-lt"/>
              <a:buAutoNum type="arabicPeriod"/>
            </a:pPr>
            <a:r>
              <a:rPr lang="cs-CZ" dirty="0" smtClean="0"/>
              <a:t>Expertní znalosti proměnných (zohledňujeme např. finanční zátěž, chybovost měření, vyplněnost).</a:t>
            </a:r>
          </a:p>
          <a:p>
            <a:pPr marL="885825" indent="-342900">
              <a:buClr>
                <a:srgbClr val="D16349"/>
              </a:buClr>
              <a:buFont typeface="+mj-lt"/>
              <a:buAutoNum type="arabicPeriod"/>
            </a:pPr>
            <a:r>
              <a:rPr lang="cs-CZ" dirty="0" smtClean="0"/>
              <a:t>Pozorovaných dat (hodnotíme korelace proměnných, přínos unikátní informace - % rozptylu, které popisuje, příspěvek k diskriminaci, atd. ).</a:t>
            </a:r>
          </a:p>
          <a:p>
            <a:pPr marL="885825" indent="-342900">
              <a:buClr>
                <a:srgbClr val="D16349"/>
              </a:buClr>
              <a:buFont typeface="+mj-lt"/>
              <a:buAutoNum type="arabicPeriod"/>
            </a:pPr>
            <a:r>
              <a:rPr lang="cs-CZ" dirty="0" err="1" smtClean="0"/>
              <a:t>Dopředné</a:t>
            </a:r>
            <a:r>
              <a:rPr lang="cs-CZ" dirty="0" smtClean="0"/>
              <a:t>/zpětné eliminace (proměnné jsou postupně přidávány/odebírány  tak, aby došlo k významnému „zlepšení“ </a:t>
            </a:r>
            <a:r>
              <a:rPr lang="cs-CZ" dirty="0"/>
              <a:t>modelu).</a:t>
            </a:r>
          </a:p>
          <a:p>
            <a:pPr marL="885825" indent="-342900">
              <a:buClr>
                <a:srgbClr val="D16349"/>
              </a:buClr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709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Diskriminační analýza – algoritmus I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189736" y="1630541"/>
            <a:ext cx="481431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 smtClean="0"/>
              <a:t>2 fáze výpočtu:</a:t>
            </a:r>
          </a:p>
          <a:p>
            <a:pPr marL="342900" indent="-342900">
              <a:buFont typeface="+mj-lt"/>
              <a:buAutoNum type="arabicPeriod"/>
            </a:pPr>
            <a:endParaRPr lang="cs-CZ" b="1" u="sng" dirty="0"/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Vytvoření </a:t>
            </a:r>
            <a:r>
              <a:rPr lang="cs-CZ" u="sng" dirty="0" smtClean="0"/>
              <a:t>kanonických os</a:t>
            </a:r>
            <a:endParaRPr lang="cs-CZ" dirty="0"/>
          </a:p>
          <a:p>
            <a:endParaRPr lang="cs-CZ" dirty="0" smtClean="0"/>
          </a:p>
          <a:p>
            <a:pPr marL="625475" indent="-285750">
              <a:buFont typeface="Wingdings" panose="05000000000000000000" pitchFamily="2" charset="2"/>
              <a:buChar char="§"/>
              <a:tabLst>
                <a:tab pos="809625" algn="l"/>
                <a:tab pos="1701800" algn="l"/>
              </a:tabLst>
            </a:pPr>
            <a:r>
              <a:rPr lang="cs-CZ" dirty="0" smtClean="0"/>
              <a:t>Z </a:t>
            </a:r>
            <a:r>
              <a:rPr lang="cs-CZ" dirty="0"/>
              <a:t>původně vysokého počtu parametrů vytvoříme nové osy, které odliší shluky v </a:t>
            </a:r>
            <a:r>
              <a:rPr lang="cs-CZ" dirty="0" smtClean="0"/>
              <a:t>datech.</a:t>
            </a:r>
          </a:p>
          <a:p>
            <a:pPr marL="625475" indent="-285750">
              <a:buFont typeface="Wingdings" panose="05000000000000000000" pitchFamily="2" charset="2"/>
              <a:buChar char="§"/>
              <a:tabLst>
                <a:tab pos="809625" algn="l"/>
                <a:tab pos="1701800" algn="l"/>
              </a:tabLst>
            </a:pPr>
            <a:r>
              <a:rPr lang="cs-CZ" dirty="0" smtClean="0"/>
              <a:t>Pomocí vlastních čísel opět vybíráme počet os, které nejlépe popisují rozdíl mezi skupinami.</a:t>
            </a:r>
            <a:endParaRPr lang="cs-CZ" dirty="0"/>
          </a:p>
          <a:p>
            <a:pPr marL="625475" indent="-285750">
              <a:buFont typeface="Wingdings" panose="05000000000000000000" pitchFamily="2" charset="2"/>
              <a:buChar char="§"/>
              <a:tabLst>
                <a:tab pos="809625" algn="l"/>
                <a:tab pos="1701800" algn="l"/>
              </a:tabLst>
            </a:pPr>
            <a:r>
              <a:rPr lang="cs-CZ" dirty="0"/>
              <a:t>O</a:t>
            </a:r>
            <a:r>
              <a:rPr lang="cs-CZ" dirty="0" smtClean="0"/>
              <a:t>sy nejsou v prostoru původních proměnných ortogonální (jako tomu bylo u PCA).</a:t>
            </a:r>
          </a:p>
          <a:p>
            <a:pPr marL="625475" indent="-285750">
              <a:buFont typeface="Wingdings" panose="05000000000000000000" pitchFamily="2" charset="2"/>
              <a:buChar char="§"/>
              <a:tabLst>
                <a:tab pos="809625" algn="l"/>
                <a:tab pos="1701800" algn="l"/>
              </a:tabLst>
            </a:pPr>
            <a:r>
              <a:rPr lang="cs-CZ" dirty="0" smtClean="0"/>
              <a:t>Maximální počet os je roven počtu skupin mínus jedna.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3"/>
          <a:srcRect l="5439" t="16391" r="56615" b="5281"/>
          <a:stretch/>
        </p:blipFill>
        <p:spPr>
          <a:xfrm>
            <a:off x="5004048" y="1544080"/>
            <a:ext cx="3878208" cy="4539924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6437708" y="6084004"/>
            <a:ext cx="25987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09600"/>
            <a:r>
              <a:rPr lang="cs-CZ" dirty="0" err="1" smtClean="0"/>
              <a:t>Kenkel</a:t>
            </a:r>
            <a:r>
              <a:rPr lang="cs-CZ" dirty="0" smtClean="0"/>
              <a:t> et al. (2002)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070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Diskriminační analýza – algoritmus II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24544" y="1630541"/>
            <a:ext cx="871195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 smtClean="0"/>
              <a:t>2 fáze výpočtu:</a:t>
            </a:r>
          </a:p>
          <a:p>
            <a:pPr marL="609600"/>
            <a:endParaRPr lang="cs-CZ" u="sng" dirty="0" smtClean="0"/>
          </a:p>
          <a:p>
            <a:pPr marL="342900" indent="-342900">
              <a:buFont typeface="+mj-lt"/>
              <a:buAutoNum type="arabicPeriod" startAt="2"/>
            </a:pPr>
            <a:r>
              <a:rPr lang="cs-CZ" u="sng" dirty="0" smtClean="0"/>
              <a:t>Klasifikace</a:t>
            </a:r>
            <a:r>
              <a:rPr lang="cs-CZ" dirty="0" smtClean="0"/>
              <a:t> objektů do skupin.</a:t>
            </a:r>
          </a:p>
          <a:p>
            <a:pPr marL="895350" indent="-285750">
              <a:buFont typeface="Wingdings" panose="05000000000000000000" pitchFamily="2" charset="2"/>
              <a:buChar char="§"/>
            </a:pPr>
            <a:r>
              <a:rPr lang="cs-CZ" dirty="0" smtClean="0"/>
              <a:t>Na vstupu definujeme apriorní pravděpodobnosti zařazení objektů do skupin.</a:t>
            </a:r>
          </a:p>
          <a:p>
            <a:pPr marL="895350" indent="-285750">
              <a:buFont typeface="Wingdings" panose="05000000000000000000" pitchFamily="2" charset="2"/>
              <a:buChar char="§"/>
            </a:pPr>
            <a:r>
              <a:rPr lang="cs-CZ" dirty="0" smtClean="0"/>
              <a:t>Pro každý objekt je spočítána vzdálenost od </a:t>
            </a:r>
            <a:r>
              <a:rPr lang="cs-CZ" dirty="0" err="1" smtClean="0"/>
              <a:t>centroidu</a:t>
            </a:r>
            <a:r>
              <a:rPr lang="cs-CZ" dirty="0" smtClean="0"/>
              <a:t> dané skupiny.</a:t>
            </a:r>
          </a:p>
          <a:p>
            <a:pPr marL="895350" indent="-285750">
              <a:buFont typeface="Wingdings" panose="05000000000000000000" pitchFamily="2" charset="2"/>
              <a:buChar char="§"/>
            </a:pPr>
            <a:r>
              <a:rPr lang="cs-CZ" dirty="0" smtClean="0"/>
              <a:t>Kombinací apriorní pravděpodobnosti a </a:t>
            </a:r>
            <a:r>
              <a:rPr lang="cs-CZ" dirty="0" err="1" smtClean="0"/>
              <a:t>Mahalanobisovy</a:t>
            </a:r>
            <a:r>
              <a:rPr lang="cs-CZ" dirty="0" smtClean="0"/>
              <a:t> vzdálenosti jsou spočítány posteriorní pravděpodobnosti zařazení objektu do dané skupiny.</a:t>
            </a:r>
          </a:p>
          <a:p>
            <a:pPr marL="895350" indent="-285750">
              <a:buFont typeface="Wingdings" panose="05000000000000000000" pitchFamily="2" charset="2"/>
              <a:buChar char="§"/>
            </a:pPr>
            <a:r>
              <a:rPr lang="cs-CZ" dirty="0" smtClean="0"/>
              <a:t>Pro každou ze skupin je definována diskriminační funkce. Při klasifikaci nových objektů zařadíme objekt do té skupiny, kde diskriminační funkce nabývá maxima.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907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Výstup diskriminační analýzy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432048" y="1630541"/>
            <a:ext cx="831641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 smtClean="0"/>
              <a:t>Popis </a:t>
            </a:r>
            <a:r>
              <a:rPr lang="cs-CZ" b="1" dirty="0"/>
              <a:t>významu proměnných v </a:t>
            </a:r>
            <a:r>
              <a:rPr lang="cs-CZ" b="1" dirty="0" smtClean="0"/>
              <a:t>modelu: </a:t>
            </a:r>
          </a:p>
          <a:p>
            <a:pPr marL="609600" indent="-342900">
              <a:buFont typeface="+mj-lt"/>
              <a:buAutoNum type="alphaLcParenR"/>
            </a:pPr>
            <a:r>
              <a:rPr lang="cs-CZ" u="sng" dirty="0" err="1" smtClean="0"/>
              <a:t>Wilksovo</a:t>
            </a:r>
            <a:r>
              <a:rPr lang="cs-CZ" u="sng" dirty="0" smtClean="0"/>
              <a:t> </a:t>
            </a:r>
            <a:r>
              <a:rPr lang="cs-CZ" u="sng" dirty="0"/>
              <a:t>lambda </a:t>
            </a:r>
            <a:r>
              <a:rPr lang="cs-CZ" u="sng" dirty="0" smtClean="0"/>
              <a:t>modelu</a:t>
            </a:r>
            <a:r>
              <a:rPr lang="cs-CZ" dirty="0" smtClean="0"/>
              <a:t>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err="1" smtClean="0"/>
              <a:t>Wilksovo</a:t>
            </a:r>
            <a:r>
              <a:rPr lang="cs-CZ" dirty="0" smtClean="0"/>
              <a:t> </a:t>
            </a:r>
            <a:r>
              <a:rPr lang="cs-CZ" dirty="0"/>
              <a:t>lambda </a:t>
            </a:r>
            <a:r>
              <a:rPr lang="cs-CZ" dirty="0" smtClean="0"/>
              <a:t>proměnných,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smtClean="0"/>
              <a:t>Parciální lambda, </a:t>
            </a:r>
            <a:endParaRPr lang="cs-CZ" dirty="0"/>
          </a:p>
          <a:p>
            <a:pPr marL="609600" indent="-342900">
              <a:buFont typeface="+mj-lt"/>
              <a:buAutoNum type="alphaLcParenR"/>
            </a:pPr>
            <a:r>
              <a:rPr lang="cs-CZ" dirty="0" smtClean="0"/>
              <a:t>Tolerance. </a:t>
            </a:r>
            <a:endParaRPr lang="cs-CZ" dirty="0"/>
          </a:p>
          <a:p>
            <a:endParaRPr lang="cs-CZ" b="1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 smtClean="0"/>
              <a:t>Kanonická analýza:</a:t>
            </a:r>
          </a:p>
          <a:p>
            <a:pPr marL="620713" indent="-342900">
              <a:buFont typeface="+mj-lt"/>
              <a:buAutoNum type="alphaLcParenR"/>
            </a:pPr>
            <a:r>
              <a:rPr lang="cs-CZ" u="sng" dirty="0" smtClean="0"/>
              <a:t>Vlastní vektory</a:t>
            </a:r>
            <a:r>
              <a:rPr lang="cs-CZ" dirty="0" smtClean="0"/>
              <a:t>,</a:t>
            </a:r>
          </a:p>
          <a:p>
            <a:pPr marL="620713" indent="-342900">
              <a:buFont typeface="+mj-lt"/>
              <a:buAutoNum type="alphaLcParenR"/>
            </a:pPr>
            <a:r>
              <a:rPr lang="cs-CZ" u="sng" dirty="0" smtClean="0"/>
              <a:t>Vlastní čísla</a:t>
            </a:r>
            <a:r>
              <a:rPr lang="cs-CZ" dirty="0" smtClean="0"/>
              <a:t>.</a:t>
            </a:r>
            <a:endParaRPr lang="cs-CZ" dirty="0"/>
          </a:p>
          <a:p>
            <a:endParaRPr lang="cs-CZ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Klasifikace </a:t>
            </a:r>
            <a:r>
              <a:rPr lang="cs-CZ" b="1" dirty="0" smtClean="0"/>
              <a:t>objektů: </a:t>
            </a:r>
            <a:endParaRPr lang="cs-CZ" b="1" dirty="0"/>
          </a:p>
          <a:p>
            <a:pPr marL="620713" indent="-342900">
              <a:buFont typeface="+mj-lt"/>
              <a:buAutoNum type="alphaLcParenR"/>
            </a:pPr>
            <a:r>
              <a:rPr lang="cs-CZ" u="sng" dirty="0" smtClean="0"/>
              <a:t>Apriorní pravděpodobnost</a:t>
            </a:r>
            <a:r>
              <a:rPr lang="cs-CZ" dirty="0" smtClean="0"/>
              <a:t>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 err="1" smtClean="0"/>
              <a:t>Mahalanobisova</a:t>
            </a:r>
            <a:r>
              <a:rPr lang="cs-CZ" dirty="0" smtClean="0"/>
              <a:t> vzdálenost,</a:t>
            </a:r>
            <a:r>
              <a:rPr lang="cs-CZ" dirty="0"/>
              <a:t> </a:t>
            </a:r>
            <a:endParaRPr lang="cs-CZ" dirty="0" smtClean="0"/>
          </a:p>
          <a:p>
            <a:pPr marL="620713" indent="-342900">
              <a:buFont typeface="+mj-lt"/>
              <a:buAutoNum type="alphaLcParenR"/>
            </a:pPr>
            <a:r>
              <a:rPr lang="cs-CZ" dirty="0" smtClean="0"/>
              <a:t>Diskriminační </a:t>
            </a:r>
            <a:r>
              <a:rPr lang="cs-CZ" dirty="0"/>
              <a:t>funkce, </a:t>
            </a:r>
          </a:p>
          <a:p>
            <a:pPr marL="620713" indent="-342900">
              <a:buFont typeface="+mj-lt"/>
              <a:buAutoNum type="alphaLcParenR"/>
            </a:pPr>
            <a:r>
              <a:rPr lang="cs-CZ" u="sng" dirty="0" smtClean="0"/>
              <a:t>Posteriorní pravděpodobnost</a:t>
            </a:r>
            <a:r>
              <a:rPr lang="cs-CZ" dirty="0" smtClean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822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Výstup diskriminační analýzy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432048" y="1630541"/>
            <a:ext cx="831641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u="sng" dirty="0" smtClean="0">
                <a:solidFill>
                  <a:srgbClr val="FF0000"/>
                </a:solidFill>
              </a:rPr>
              <a:t>Popis </a:t>
            </a:r>
            <a:r>
              <a:rPr lang="cs-CZ" b="1" u="sng" dirty="0">
                <a:solidFill>
                  <a:srgbClr val="FF0000"/>
                </a:solidFill>
              </a:rPr>
              <a:t>významu proměnných v </a:t>
            </a:r>
            <a:r>
              <a:rPr lang="cs-CZ" b="1" u="sng" dirty="0" smtClean="0">
                <a:solidFill>
                  <a:srgbClr val="FF0000"/>
                </a:solidFill>
              </a:rPr>
              <a:t>modelu: </a:t>
            </a:r>
          </a:p>
          <a:p>
            <a:pPr marL="609600" indent="-342900">
              <a:buFont typeface="+mj-lt"/>
              <a:buAutoNum type="alphaLcParenR"/>
            </a:pPr>
            <a:r>
              <a:rPr lang="cs-CZ" u="sng" dirty="0" err="1" smtClean="0">
                <a:solidFill>
                  <a:srgbClr val="FF0000"/>
                </a:solidFill>
              </a:rPr>
              <a:t>Wilksovo</a:t>
            </a:r>
            <a:r>
              <a:rPr lang="cs-CZ" u="sng" dirty="0" smtClean="0">
                <a:solidFill>
                  <a:srgbClr val="FF0000"/>
                </a:solidFill>
              </a:rPr>
              <a:t> lambda modelu </a:t>
            </a:r>
            <a:r>
              <a:rPr lang="cs-CZ" dirty="0" smtClean="0"/>
              <a:t>-  analogické s ANOVA – hodnotí podíl vnitroskupinového a celkového rozptylu (rozsah: 0–1; hodnoty blízké nule značí dobrou diskriminaci skupin),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err="1" smtClean="0"/>
              <a:t>Wilksovo</a:t>
            </a:r>
            <a:r>
              <a:rPr lang="cs-CZ" dirty="0" smtClean="0"/>
              <a:t> </a:t>
            </a:r>
            <a:r>
              <a:rPr lang="cs-CZ" dirty="0"/>
              <a:t>lambda </a:t>
            </a:r>
            <a:r>
              <a:rPr lang="cs-CZ" dirty="0" smtClean="0"/>
              <a:t>proměnných, </a:t>
            </a:r>
            <a:endParaRPr lang="cs-CZ" dirty="0"/>
          </a:p>
          <a:p>
            <a:pPr marL="609600" indent="-342900">
              <a:buFont typeface="+mj-lt"/>
              <a:buAutoNum type="alphaLcParenR"/>
            </a:pPr>
            <a:r>
              <a:rPr lang="cs-CZ" dirty="0"/>
              <a:t>Parciální </a:t>
            </a:r>
            <a:r>
              <a:rPr lang="cs-CZ" dirty="0" smtClean="0"/>
              <a:t>lambda, </a:t>
            </a:r>
            <a:endParaRPr lang="cs-CZ" dirty="0"/>
          </a:p>
          <a:p>
            <a:pPr marL="609600" indent="-342900">
              <a:buFont typeface="+mj-lt"/>
              <a:buAutoNum type="alphaLcParenR"/>
            </a:pPr>
            <a:r>
              <a:rPr lang="cs-CZ" dirty="0" smtClean="0"/>
              <a:t>Tolerance. </a:t>
            </a:r>
            <a:endParaRPr lang="cs-CZ" dirty="0"/>
          </a:p>
          <a:p>
            <a:endParaRPr lang="cs-CZ" b="1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 smtClean="0"/>
              <a:t>Kanonická analýza: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 smtClean="0"/>
              <a:t>Vlastní vektory,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 smtClean="0"/>
              <a:t>Vlastní čísla. </a:t>
            </a:r>
          </a:p>
          <a:p>
            <a:endParaRPr lang="cs-CZ" dirty="0" smtClean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 smtClean="0"/>
              <a:t>Klasifikace </a:t>
            </a:r>
            <a:r>
              <a:rPr lang="cs-CZ" b="1" dirty="0" smtClean="0"/>
              <a:t>objektů</a:t>
            </a:r>
            <a:r>
              <a:rPr lang="cs-CZ" b="1" dirty="0"/>
              <a:t>: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Apriorní pravděpodobnost,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 err="1"/>
              <a:t>Mahalanobisova</a:t>
            </a:r>
            <a:r>
              <a:rPr lang="cs-CZ" dirty="0"/>
              <a:t> vzdálenost,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Diskriminační funkce,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Posteriorní pravděpodobnost. </a:t>
            </a:r>
          </a:p>
        </p:txBody>
      </p:sp>
    </p:spTree>
    <p:extLst>
      <p:ext uri="{BB962C8B-B14F-4D97-AF65-F5344CB8AC3E}">
        <p14:creationId xmlns:p14="http://schemas.microsoft.com/office/powerpoint/2010/main" val="180567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Výstup diskriminační analýzy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432048" y="1630541"/>
            <a:ext cx="84604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u="sng" dirty="0">
                <a:solidFill>
                  <a:srgbClr val="FF0000"/>
                </a:solidFill>
              </a:rPr>
              <a:t>Popis významu proměnných v modelu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err="1" smtClean="0"/>
              <a:t>Wilksovo</a:t>
            </a:r>
            <a:r>
              <a:rPr lang="cs-CZ" dirty="0" smtClean="0"/>
              <a:t> lambda modelu,</a:t>
            </a:r>
          </a:p>
          <a:p>
            <a:pPr marL="609600" indent="-342900">
              <a:buFont typeface="+mj-lt"/>
              <a:buAutoNum type="alphaLcParenR"/>
            </a:pPr>
            <a:r>
              <a:rPr lang="cs-CZ" u="sng" dirty="0" err="1" smtClean="0">
                <a:solidFill>
                  <a:srgbClr val="FF0000"/>
                </a:solidFill>
              </a:rPr>
              <a:t>Wilksovo</a:t>
            </a:r>
            <a:r>
              <a:rPr lang="cs-CZ" u="sng" dirty="0" smtClean="0">
                <a:solidFill>
                  <a:srgbClr val="FF0000"/>
                </a:solidFill>
              </a:rPr>
              <a:t> </a:t>
            </a:r>
            <a:r>
              <a:rPr lang="cs-CZ" u="sng" dirty="0">
                <a:solidFill>
                  <a:srgbClr val="FF0000"/>
                </a:solidFill>
              </a:rPr>
              <a:t>lambda proměnných </a:t>
            </a:r>
            <a:r>
              <a:rPr lang="cs-CZ" dirty="0" smtClean="0"/>
              <a:t>- </a:t>
            </a:r>
            <a:r>
              <a:rPr lang="cs-CZ" dirty="0" err="1" smtClean="0"/>
              <a:t>wilksovo</a:t>
            </a:r>
            <a:r>
              <a:rPr lang="cs-CZ" dirty="0" smtClean="0"/>
              <a:t> </a:t>
            </a:r>
            <a:r>
              <a:rPr lang="cs-CZ" dirty="0"/>
              <a:t>lambda celého modelu při vyřazení dané proměnné </a:t>
            </a:r>
            <a:r>
              <a:rPr lang="cs-CZ" dirty="0" smtClean="0"/>
              <a:t>(naopak: čím větší, tím je proměnná důležitější pro diskriminaci),</a:t>
            </a:r>
            <a:endParaRPr lang="cs-CZ" dirty="0"/>
          </a:p>
          <a:p>
            <a:pPr marL="609600" indent="-342900">
              <a:buFont typeface="+mj-lt"/>
              <a:buAutoNum type="alphaLcParenR"/>
            </a:pPr>
            <a:r>
              <a:rPr lang="cs-CZ" dirty="0"/>
              <a:t>Parciální </a:t>
            </a:r>
            <a:r>
              <a:rPr lang="cs-CZ" dirty="0" smtClean="0"/>
              <a:t>lambda, </a:t>
            </a:r>
            <a:endParaRPr lang="cs-CZ" dirty="0"/>
          </a:p>
          <a:p>
            <a:pPr marL="609600" indent="-342900">
              <a:buFont typeface="+mj-lt"/>
              <a:buAutoNum type="alphaLcParenR"/>
            </a:pPr>
            <a:r>
              <a:rPr lang="cs-CZ" dirty="0" smtClean="0"/>
              <a:t>Tolerance. </a:t>
            </a:r>
            <a:endParaRPr lang="cs-CZ" dirty="0"/>
          </a:p>
          <a:p>
            <a:endParaRPr lang="cs-CZ" b="1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Kanonická analýza: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Vlastní vektory,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Vlastní čísla. </a:t>
            </a:r>
          </a:p>
          <a:p>
            <a:endParaRPr lang="cs-CZ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Klasifikace </a:t>
            </a:r>
            <a:r>
              <a:rPr lang="cs-CZ" b="1" dirty="0" smtClean="0"/>
              <a:t>objektů</a:t>
            </a:r>
            <a:r>
              <a:rPr lang="cs-CZ" b="1" dirty="0"/>
              <a:t>: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Apriorní pravděpodobnost,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 err="1"/>
              <a:t>Mahalanobisova</a:t>
            </a:r>
            <a:r>
              <a:rPr lang="cs-CZ" dirty="0"/>
              <a:t> vzdálenost,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Diskriminační funkce,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Posteriorní pravděpodobnost. </a:t>
            </a:r>
          </a:p>
        </p:txBody>
      </p:sp>
    </p:spTree>
    <p:extLst>
      <p:ext uri="{BB962C8B-B14F-4D97-AF65-F5344CB8AC3E}">
        <p14:creationId xmlns:p14="http://schemas.microsoft.com/office/powerpoint/2010/main" val="83333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6184</TotalTime>
  <Words>1250</Words>
  <Application>Microsoft Office PowerPoint</Application>
  <PresentationFormat>Předvádění na obrazovce (4:3)</PresentationFormat>
  <Paragraphs>247</Paragraphs>
  <Slides>17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Wingdings</vt:lpstr>
      <vt:lpstr>Wingdings 2</vt:lpstr>
      <vt:lpstr>Administrativní</vt:lpstr>
      <vt:lpstr>Bi8600: Vícerozměrné metody  6. cvičení</vt:lpstr>
      <vt:lpstr>Diskriminační analýza – proč?</vt:lpstr>
      <vt:lpstr>Diskriminační analýza - cíle</vt:lpstr>
      <vt:lpstr>Výběr proměnných do modelu</vt:lpstr>
      <vt:lpstr>Diskriminační analýza – algoritmus I</vt:lpstr>
      <vt:lpstr>Diskriminační analýza – algoritmus II</vt:lpstr>
      <vt:lpstr>Výstup diskriminační analýzy</vt:lpstr>
      <vt:lpstr>Výstup diskriminační analýzy</vt:lpstr>
      <vt:lpstr>Výstup diskriminační analýzy</vt:lpstr>
      <vt:lpstr>Výstup diskriminační analýzy</vt:lpstr>
      <vt:lpstr>Výstup diskriminační analýzy</vt:lpstr>
      <vt:lpstr>Výstup diskriminační analýzy</vt:lpstr>
      <vt:lpstr>Výstup diskriminační analýzy</vt:lpstr>
      <vt:lpstr>Výstup diskriminační analýzy</vt:lpstr>
      <vt:lpstr>Výstup diskriminační analýzy</vt:lpstr>
      <vt:lpstr>Výstup diskriminační analýzy</vt:lpstr>
      <vt:lpstr>Validace modelu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maluskova</dc:creator>
  <cp:lastModifiedBy>Brožová Lucie</cp:lastModifiedBy>
  <cp:revision>361</cp:revision>
  <dcterms:created xsi:type="dcterms:W3CDTF">2012-09-19T11:32:44Z</dcterms:created>
  <dcterms:modified xsi:type="dcterms:W3CDTF">2019-12-09T08:13:08Z</dcterms:modified>
</cp:coreProperties>
</file>