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7"/>
  </p:notesMasterIdLst>
  <p:handoutMasterIdLst>
    <p:handoutMasterId r:id="rId188"/>
  </p:handoutMasterIdLst>
  <p:sldIdLst>
    <p:sldId id="257" r:id="rId2"/>
    <p:sldId id="262" r:id="rId3"/>
    <p:sldId id="265" r:id="rId4"/>
    <p:sldId id="263" r:id="rId5"/>
    <p:sldId id="264" r:id="rId6"/>
    <p:sldId id="272" r:id="rId7"/>
    <p:sldId id="268" r:id="rId8"/>
    <p:sldId id="274" r:id="rId9"/>
    <p:sldId id="275" r:id="rId10"/>
    <p:sldId id="276" r:id="rId11"/>
    <p:sldId id="273" r:id="rId12"/>
    <p:sldId id="285" r:id="rId13"/>
    <p:sldId id="282" r:id="rId14"/>
    <p:sldId id="277" r:id="rId15"/>
    <p:sldId id="278" r:id="rId16"/>
    <p:sldId id="284" r:id="rId17"/>
    <p:sldId id="290" r:id="rId18"/>
    <p:sldId id="269" r:id="rId19"/>
    <p:sldId id="279" r:id="rId20"/>
    <p:sldId id="286" r:id="rId21"/>
    <p:sldId id="287" r:id="rId22"/>
    <p:sldId id="288" r:id="rId23"/>
    <p:sldId id="289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2" r:id="rId146"/>
    <p:sldId id="413" r:id="rId147"/>
    <p:sldId id="414" r:id="rId148"/>
    <p:sldId id="415" r:id="rId149"/>
    <p:sldId id="416" r:id="rId150"/>
    <p:sldId id="417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425" r:id="rId159"/>
    <p:sldId id="426" r:id="rId160"/>
    <p:sldId id="427" r:id="rId161"/>
    <p:sldId id="428" r:id="rId162"/>
    <p:sldId id="429" r:id="rId163"/>
    <p:sldId id="430" r:id="rId164"/>
    <p:sldId id="431" r:id="rId165"/>
    <p:sldId id="432" r:id="rId166"/>
    <p:sldId id="433" r:id="rId167"/>
    <p:sldId id="434" r:id="rId168"/>
    <p:sldId id="435" r:id="rId169"/>
    <p:sldId id="436" r:id="rId170"/>
    <p:sldId id="437" r:id="rId171"/>
    <p:sldId id="438" r:id="rId172"/>
    <p:sldId id="439" r:id="rId173"/>
    <p:sldId id="440" r:id="rId174"/>
    <p:sldId id="441" r:id="rId175"/>
    <p:sldId id="442" r:id="rId176"/>
    <p:sldId id="443" r:id="rId177"/>
    <p:sldId id="444" r:id="rId178"/>
    <p:sldId id="445" r:id="rId179"/>
    <p:sldId id="446" r:id="rId180"/>
    <p:sldId id="447" r:id="rId181"/>
    <p:sldId id="448" r:id="rId182"/>
    <p:sldId id="449" r:id="rId183"/>
    <p:sldId id="450" r:id="rId184"/>
    <p:sldId id="451" r:id="rId185"/>
    <p:sldId id="452" r:id="rId186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4B96-2189-4385-88E7-0B2B366553CA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F714-4571-46CE-BB9A-675E9FEE7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0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86A88-2ADC-434F-BE4A-5C17F29760DA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A3FF-2066-48DB-B365-2F895A8D8E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26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93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42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gif"/><Relationship Id="rId4" Type="http://schemas.openxmlformats.org/officeDocument/2006/relationships/image" Target="../media/image17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9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inicearasy.cz/134/Stigonematales" TargetMode="External"/><Relationship Id="rId4" Type="http://schemas.openxmlformats.org/officeDocument/2006/relationships/hyperlink" Target="http://www.sinicearasy.cz/134/Nostocal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iff"/><Relationship Id="rId3" Type="http://schemas.openxmlformats.org/officeDocument/2006/relationships/image" Target="../media/image103.tiff"/><Relationship Id="rId7" Type="http://schemas.openxmlformats.org/officeDocument/2006/relationships/image" Target="../media/image107.tif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if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tiff"/><Relationship Id="rId3" Type="http://schemas.openxmlformats.org/officeDocument/2006/relationships/image" Target="../media/image110.jpeg"/><Relationship Id="rId7" Type="http://schemas.openxmlformats.org/officeDocument/2006/relationships/image" Target="../media/image114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Sinice a řasy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Akinety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Starší název </a:t>
            </a:r>
            <a:r>
              <a:rPr lang="cs-CZ" altLang="cs-CZ" sz="2400" dirty="0" err="1"/>
              <a:t>a</a:t>
            </a:r>
            <a:r>
              <a:rPr lang="cs-CZ" altLang="cs-CZ" sz="2400" dirty="0" err="1" smtClean="0"/>
              <a:t>rthrospory</a:t>
            </a:r>
            <a:endParaRPr lang="cs-CZ" altLang="cs-CZ" sz="2400" dirty="0" smtClean="0"/>
          </a:p>
          <a:p>
            <a:r>
              <a:rPr lang="cs-CZ" altLang="cs-CZ" sz="2400" dirty="0" smtClean="0"/>
              <a:t>Větší než </a:t>
            </a:r>
            <a:r>
              <a:rPr lang="cs-CZ" altLang="cs-CZ" sz="2400" dirty="0" err="1" smtClean="0"/>
              <a:t>heterocyty</a:t>
            </a:r>
            <a:endParaRPr lang="cs-CZ" altLang="cs-CZ" sz="2400" dirty="0" smtClean="0"/>
          </a:p>
          <a:p>
            <a:r>
              <a:rPr lang="cs-CZ" altLang="cs-CZ" sz="2400" dirty="0" smtClean="0"/>
              <a:t>Trvale odpočívající buňky</a:t>
            </a:r>
          </a:p>
          <a:p>
            <a:r>
              <a:rPr lang="cs-CZ" altLang="cs-CZ" sz="2400" dirty="0" smtClean="0"/>
              <a:t>Přežití nepříznivých podmínek</a:t>
            </a:r>
          </a:p>
          <a:p>
            <a:r>
              <a:rPr lang="cs-CZ" altLang="cs-CZ" sz="2400" dirty="0" smtClean="0"/>
              <a:t>Vznik z vegetativních buněk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9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5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6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7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8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3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7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109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7180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Chromatická adaptace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 smtClean="0"/>
              <a:t>Fykobiliny</a:t>
            </a:r>
            <a:r>
              <a:rPr lang="cs-CZ" sz="2400" dirty="0" smtClean="0"/>
              <a:t>: modré c- </a:t>
            </a:r>
            <a:r>
              <a:rPr lang="cs-CZ" sz="2400" dirty="0" err="1" smtClean="0"/>
              <a:t>fykocyanin</a:t>
            </a:r>
            <a:r>
              <a:rPr lang="cs-CZ" sz="2400" dirty="0" smtClean="0"/>
              <a:t>, </a:t>
            </a:r>
            <a:r>
              <a:rPr lang="cs-CZ" sz="2400" dirty="0" err="1" smtClean="0"/>
              <a:t>allofykocyanin</a:t>
            </a:r>
            <a:r>
              <a:rPr lang="cs-CZ" sz="2400" dirty="0" smtClean="0"/>
              <a:t>, červený c- </a:t>
            </a:r>
            <a:r>
              <a:rPr lang="cs-CZ" sz="2400" dirty="0" err="1" smtClean="0"/>
              <a:t>fykoerythrin</a:t>
            </a:r>
            <a:r>
              <a:rPr lang="cs-CZ" sz="2400" dirty="0" smtClean="0"/>
              <a:t>- </a:t>
            </a:r>
            <a:r>
              <a:rPr lang="cs-CZ" sz="2400" dirty="0" err="1" smtClean="0"/>
              <a:t>fce</a:t>
            </a:r>
            <a:r>
              <a:rPr lang="cs-CZ" sz="2400" dirty="0" smtClean="0"/>
              <a:t> světlo sběrné antény</a:t>
            </a:r>
          </a:p>
          <a:p>
            <a:r>
              <a:rPr lang="cs-CZ" sz="2400" dirty="0"/>
              <a:t>C</a:t>
            </a:r>
            <a:r>
              <a:rPr lang="cs-CZ" sz="2400" dirty="0" smtClean="0"/>
              <a:t>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 smtClean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674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Rozmnožování: </a:t>
            </a:r>
            <a:r>
              <a:rPr lang="cs-CZ" altLang="cs-CZ" sz="2400" dirty="0" err="1"/>
              <a:t>autospory</a:t>
            </a:r>
            <a:r>
              <a:rPr lang="cs-CZ" altLang="cs-CZ" sz="2400" dirty="0"/>
              <a:t>, zoospory</a:t>
            </a:r>
          </a:p>
          <a:p>
            <a:r>
              <a:rPr lang="cs-CZ" altLang="cs-CZ" sz="2400" dirty="0"/>
              <a:t>18 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– monofyletické, příbuzné s </a:t>
            </a:r>
            <a:r>
              <a:rPr lang="cs-CZ" altLang="cs-CZ" sz="2400" dirty="0" err="1"/>
              <a:t>Cryptophyta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9049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4687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d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Zeaxantin</a:t>
            </a:r>
            <a:r>
              <a:rPr lang="cs-CZ" altLang="cs-CZ" sz="2400" dirty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</a:t>
            </a:r>
            <a:r>
              <a:rPr lang="cs-CZ" altLang="cs-CZ" sz="2400" dirty="0">
                <a:cs typeface="Arial" charset="0"/>
              </a:rPr>
              <a:t> nesrůstají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(c-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allofykocyanin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Sekundární metabolity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9499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4115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208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r>
              <a:rPr lang="cs-CZ" sz="2400" dirty="0"/>
              <a:t>Často kalcifikované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716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dirty="0" err="1"/>
              <a:t>karpogony</a:t>
            </a:r>
            <a:r>
              <a:rPr lang="cs-CZ" sz="2400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3643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1593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699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Typy stélek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smtClean="0">
                <a:solidFill>
                  <a:srgbClr val="00B050"/>
                </a:solidFill>
              </a:rPr>
              <a:t>Jednobuněčné: </a:t>
            </a:r>
            <a:r>
              <a:rPr lang="cs-CZ" altLang="cs-CZ" sz="2400" dirty="0" smtClean="0"/>
              <a:t>často obalené slizem, sdružování do kolonií</a:t>
            </a:r>
          </a:p>
          <a:p>
            <a:pPr marL="0" indent="0">
              <a:buNone/>
            </a:pPr>
            <a:r>
              <a:rPr lang="cs-CZ" altLang="cs-CZ" sz="2400" dirty="0" smtClean="0"/>
              <a:t>     (</a:t>
            </a:r>
            <a:r>
              <a:rPr lang="cs-CZ" altLang="cs-CZ" sz="2400" i="1" dirty="0" err="1" smtClean="0"/>
              <a:t>Chroococcus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Merismopedia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Microcystis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smtClean="0">
                <a:solidFill>
                  <a:srgbClr val="00B050"/>
                </a:solidFill>
              </a:rPr>
              <a:t>Vláknité:</a:t>
            </a:r>
          </a:p>
          <a:p>
            <a:pPr marL="0" indent="0">
              <a:buNone/>
            </a:pPr>
            <a:r>
              <a:rPr lang="cs-CZ" altLang="cs-CZ" sz="2400" dirty="0" smtClean="0"/>
              <a:t>Vláknité nevětvené (</a:t>
            </a:r>
            <a:r>
              <a:rPr lang="cs-CZ" altLang="cs-CZ" sz="2400" i="1" dirty="0" err="1" smtClean="0"/>
              <a:t>Oscillatoria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Phormidium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Leptolyngbya</a:t>
            </a:r>
            <a:r>
              <a:rPr lang="cs-CZ" altLang="cs-CZ" sz="2400" dirty="0" smtClean="0"/>
              <a:t>)</a:t>
            </a:r>
          </a:p>
          <a:p>
            <a:pPr marL="0" indent="0">
              <a:buNone/>
            </a:pPr>
            <a:r>
              <a:rPr lang="cs-CZ" altLang="cs-CZ" sz="2400" dirty="0" smtClean="0"/>
              <a:t>Vláknité s nepravým větvením (</a:t>
            </a:r>
            <a:r>
              <a:rPr lang="cs-CZ" altLang="cs-CZ" sz="2400" i="1" dirty="0" err="1" smtClean="0"/>
              <a:t>Scytonema</a:t>
            </a:r>
            <a:r>
              <a:rPr lang="cs-CZ" altLang="cs-CZ" sz="2400" dirty="0"/>
              <a:t>)</a:t>
            </a:r>
            <a:endParaRPr lang="cs-CZ" altLang="cs-CZ" sz="2400" dirty="0" smtClean="0"/>
          </a:p>
          <a:p>
            <a:pPr marL="0" indent="0">
              <a:buNone/>
            </a:pPr>
            <a:r>
              <a:rPr lang="cs-CZ" altLang="cs-CZ" sz="2400" dirty="0" smtClean="0"/>
              <a:t>Vláknité s pravým větvením (</a:t>
            </a:r>
            <a:r>
              <a:rPr lang="cs-CZ" altLang="cs-CZ" sz="2400" i="1" dirty="0" err="1" smtClean="0"/>
              <a:t>Stigonema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Mastigocladus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 smtClean="0"/>
          </a:p>
          <a:p>
            <a:pPr marL="0" indent="0">
              <a:buNone/>
            </a:pPr>
            <a:r>
              <a:rPr lang="cs-CZ" altLang="cs-CZ" sz="2400" dirty="0" smtClean="0"/>
              <a:t>Pravé větvení: vzniká fyziologicky, při nepravém větvení jsou vlákna spojená jen slizovou pochvou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890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244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7014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/>
              <a:t>Rubisco</a:t>
            </a:r>
            <a:r>
              <a:rPr lang="cs-CZ" altLang="cs-CZ" sz="2400" dirty="0"/>
              <a:t> a nukleotidů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7485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b,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mitóze</a:t>
            </a:r>
          </a:p>
          <a:p>
            <a:r>
              <a:rPr lang="cs-CZ" altLang="cs-CZ" sz="2400" dirty="0"/>
              <a:t>Škrob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59200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125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779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9032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je vytvořeno bipolární vřeténko od pólu k pólu, v metafázi jsou chromozómy uspořádány v ekvatoriální destičce. </a:t>
            </a:r>
          </a:p>
          <a:p>
            <a:r>
              <a:rPr lang="cs-CZ" sz="2400" dirty="0"/>
              <a:t>Dva 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</a:p>
          <a:p>
            <a:r>
              <a:rPr lang="cs-CZ" sz="2400" dirty="0"/>
              <a:t>uzavřená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dirty="0"/>
              <a:t>otevřená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68057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9965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1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Kokální</a:t>
            </a:r>
            <a:r>
              <a:rPr lang="cs-CZ" altLang="cs-CZ" dirty="0">
                <a:latin typeface="Calibri" panose="020F0502020204030204" pitchFamily="34" charset="0"/>
              </a:rPr>
              <a:t> 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5006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r>
              <a:rPr lang="cs-CZ" altLang="cs-CZ" sz="2400" dirty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4371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4547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6595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4613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07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884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glukan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Sifonein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sifonoxantin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i="1" dirty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>
                <a:latin typeface="Calibri" panose="020F0502020204030204" pitchFamily="34" charset="0"/>
              </a:rPr>
              <a:t>taxifolia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986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15907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29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Rozmnožování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Pouze vegetativní (nepohlavní)</a:t>
            </a:r>
          </a:p>
          <a:p>
            <a:r>
              <a:rPr lang="cs-CZ" altLang="cs-CZ" sz="2400" dirty="0" smtClean="0"/>
              <a:t>Pohlavní rozmnožování není známo</a:t>
            </a:r>
          </a:p>
          <a:p>
            <a:r>
              <a:rPr lang="cs-CZ" altLang="cs-CZ" sz="2400" dirty="0" smtClean="0"/>
              <a:t>Rozmnožovací útvary: hormogonie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a\Desktop\Cyanobacteria_deleni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772508"/>
            <a:ext cx="8826227" cy="2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205317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>
                <a:latin typeface="Calibri" panose="020F0502020204030204" pitchFamily="34" charset="0"/>
              </a:rPr>
              <a:t>fruktan</a:t>
            </a:r>
            <a:r>
              <a:rPr lang="cs-CZ" altLang="cs-CZ" sz="2400" dirty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7431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015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8619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4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4190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586621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4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2420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7470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Ekologie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Téměř všechny biotopy – i extrémní</a:t>
            </a:r>
          </a:p>
          <a:p>
            <a:r>
              <a:rPr lang="cs-CZ" sz="2400" dirty="0" smtClean="0"/>
              <a:t>Pionýrské organismy</a:t>
            </a:r>
          </a:p>
          <a:p>
            <a:r>
              <a:rPr lang="cs-CZ" sz="2400" dirty="0" smtClean="0"/>
              <a:t>Eutrofizace- vodní květ</a:t>
            </a:r>
          </a:p>
          <a:p>
            <a:r>
              <a:rPr lang="cs-CZ" sz="2400" dirty="0" err="1" smtClean="0"/>
              <a:t>Cyanotoxiny</a:t>
            </a:r>
            <a:endParaRPr lang="cs-CZ" sz="2400" dirty="0" smtClean="0"/>
          </a:p>
          <a:p>
            <a:r>
              <a:rPr lang="cs-CZ" sz="2400" dirty="0" smtClean="0"/>
              <a:t>Symbióza</a:t>
            </a:r>
          </a:p>
          <a:p>
            <a:r>
              <a:rPr lang="cs-CZ" sz="2400" dirty="0" smtClean="0"/>
              <a:t>Stromatolity: útvary vzniklé usazováním uhličitanu vápenatého v slizových pochvách sinic</a:t>
            </a:r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0889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2747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9522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hemiaplanospory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Mitoza</a:t>
            </a:r>
            <a:r>
              <a:rPr lang="cs-CZ" altLang="cs-CZ" sz="2400" dirty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>
                <a:latin typeface="Calibri" panose="020F0502020204030204" pitchFamily="34" charset="0"/>
              </a:rPr>
              <a:t>cenobium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5759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648094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4572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2998426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41200170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7185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04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Symbiotické vztahy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Cyanobiont</a:t>
            </a:r>
            <a:r>
              <a:rPr lang="cs-CZ" altLang="cs-CZ" sz="2400" dirty="0" smtClean="0"/>
              <a:t> ve stélkách lišejníků- rody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 smtClean="0"/>
              <a:t>Chroococcus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Stigonema</a:t>
            </a:r>
            <a:endParaRPr lang="cs-CZ" sz="2400" i="1" dirty="0" smtClean="0"/>
          </a:p>
          <a:p>
            <a:r>
              <a:rPr lang="cs-CZ" sz="2400" dirty="0" smtClean="0"/>
              <a:t>Další symbióza s: játrovkami (rod </a:t>
            </a:r>
            <a:r>
              <a:rPr lang="cs-CZ" sz="2400" i="1" dirty="0" err="1" smtClean="0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 smtClean="0"/>
              <a:t>Azolla</a:t>
            </a:r>
            <a:r>
              <a:rPr lang="cs-CZ" sz="2400" dirty="0" smtClean="0"/>
              <a:t>), </a:t>
            </a:r>
            <a:r>
              <a:rPr lang="cs-CZ" sz="2400" dirty="0"/>
              <a:t>nahosemennými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Cycas</a:t>
            </a:r>
            <a:r>
              <a:rPr lang="cs-CZ" sz="2400" dirty="0" smtClean="0"/>
              <a:t>)</a:t>
            </a:r>
          </a:p>
          <a:p>
            <a:r>
              <a:rPr lang="cs-CZ" altLang="cs-CZ" sz="2400" dirty="0" smtClean="0"/>
              <a:t>Sinice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 v symbióze s houbou</a:t>
            </a:r>
            <a:r>
              <a:rPr lang="cs-CZ" sz="2400" dirty="0" smtClean="0"/>
              <a:t> </a:t>
            </a:r>
            <a:r>
              <a:rPr lang="cs-CZ" sz="2400" i="1" dirty="0" err="1" smtClean="0"/>
              <a:t>Geosiphon</a:t>
            </a:r>
            <a:r>
              <a:rPr lang="cs-CZ" sz="2400" i="1" dirty="0" smtClean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  <a:endParaRPr lang="cs-CZ" sz="2400" i="1" dirty="0" smtClean="0"/>
          </a:p>
          <a:p>
            <a:r>
              <a:rPr lang="cs-CZ" altLang="cs-CZ" sz="2400" dirty="0" smtClean="0"/>
              <a:t>+ primární </a:t>
            </a:r>
            <a:r>
              <a:rPr lang="cs-CZ" altLang="cs-CZ" sz="2400" dirty="0" err="1" smtClean="0"/>
              <a:t>endosymbióza</a:t>
            </a:r>
            <a:r>
              <a:rPr lang="cs-CZ" altLang="cs-CZ" sz="2400" dirty="0" smtClean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8518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19143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5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</p:spTree>
    <p:extLst>
      <p:ext uri="{BB962C8B-B14F-4D97-AF65-F5344CB8AC3E}">
        <p14:creationId xmlns:p14="http://schemas.microsoft.com/office/powerpoint/2010/main" val="27544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37851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23751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5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42682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3706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7573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41546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0889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Systém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Problematická taxonomie</a:t>
            </a:r>
          </a:p>
          <a:p>
            <a:r>
              <a:rPr lang="cs-CZ" altLang="cs-CZ" sz="2400" dirty="0" smtClean="0"/>
              <a:t>Molekulární metody</a:t>
            </a:r>
          </a:p>
          <a:p>
            <a:r>
              <a:rPr lang="cs-CZ" sz="2400" dirty="0" smtClean="0"/>
              <a:t>popsáno víc než 320 rodů s  2700 druhy</a:t>
            </a:r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9561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99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5410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30420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631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Systém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Třída : </a:t>
            </a:r>
            <a:r>
              <a:rPr lang="cs-CZ" sz="2400" dirty="0" err="1" smtClean="0"/>
              <a:t>Cyanobacteria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1. řád </a:t>
            </a:r>
            <a:r>
              <a:rPr lang="cs-CZ" sz="2400" dirty="0" err="1">
                <a:solidFill>
                  <a:srgbClr val="00B050"/>
                </a:solidFill>
                <a:hlinkClick r:id="rId2"/>
              </a:rPr>
              <a:t>Chroococcales</a:t>
            </a:r>
            <a:r>
              <a:rPr lang="cs-CZ" sz="2400" dirty="0">
                <a:solidFill>
                  <a:srgbClr val="00B050"/>
                </a:solidFill>
                <a:hlinkClick r:id="rId2"/>
              </a:rPr>
              <a:t> </a:t>
            </a:r>
            <a:r>
              <a:rPr lang="cs-CZ" sz="2400" dirty="0"/>
              <a:t>- jednobuněční zástupci, kteří žijí buď samostatně nebo se sdružují do kolonií</a:t>
            </a:r>
          </a:p>
          <a:p>
            <a:r>
              <a:rPr lang="cs-CZ" sz="2400" dirty="0"/>
              <a:t>2. řád </a:t>
            </a:r>
            <a:r>
              <a:rPr lang="cs-CZ" sz="2400" dirty="0" err="1">
                <a:hlinkClick r:id="rId3"/>
              </a:rPr>
              <a:t>Oscillatoriales</a:t>
            </a:r>
            <a:r>
              <a:rPr lang="cs-CZ" sz="2400" dirty="0"/>
              <a:t> – jednoduché vláknité sinice</a:t>
            </a:r>
          </a:p>
          <a:p>
            <a:r>
              <a:rPr lang="cs-CZ" sz="2400" dirty="0"/>
              <a:t>3. řád </a:t>
            </a:r>
            <a:r>
              <a:rPr lang="cs-CZ" sz="2400" dirty="0" err="1">
                <a:hlinkClick r:id="rId4"/>
              </a:rPr>
              <a:t>Nostocales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, občas s nepravým, ale nikdy s pravým větvením</a:t>
            </a:r>
          </a:p>
          <a:p>
            <a:r>
              <a:rPr lang="cs-CZ" sz="2400" dirty="0"/>
              <a:t>4. řád </a:t>
            </a:r>
            <a:r>
              <a:rPr lang="cs-CZ" sz="2400" dirty="0" err="1">
                <a:hlinkClick r:id="rId5"/>
              </a:rPr>
              <a:t>Stigonematales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 a s pravým větvením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1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 smtClean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</a:t>
            </a:r>
            <a:r>
              <a:rPr lang="cs-CZ" sz="2400" dirty="0" smtClean="0"/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</a:t>
            </a:r>
            <a:r>
              <a:rPr lang="cs-CZ" sz="2400" dirty="0" smtClean="0">
                <a:solidFill>
                  <a:srgbClr val="996633"/>
                </a:solidFill>
              </a:rPr>
              <a:t>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Chroococcales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2" y="8657841"/>
            <a:ext cx="5606900" cy="13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" y="1305928"/>
            <a:ext cx="3383389" cy="26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26" y="1305928"/>
            <a:ext cx="3484092" cy="26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fb.unh.edu/phycokey/Choices/Cyanobacteria/cyano_colonies/MERISMOPEDIA/Merismopedia_04_600x443_nostoc.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077072"/>
            <a:ext cx="3395427" cy="25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fb.unh.edu/phycokey/Choices/Cyanobacteria/cyano_colonies/GOMPHOSPHAERIA/Gomphosphaeria_05_600x479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3" y="4066670"/>
            <a:ext cx="3153218" cy="25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1982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Gomphosphaeria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2639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Merismopedia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25337" y="351369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Chroococcus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93898" y="34914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Chroococcus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14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Oscillatoriales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://protist.i.hosei.ac.jp/pdb/images/prokaryotes/oscillatoriaceae/Microcoleu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75619"/>
            <a:ext cx="2573809" cy="1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it.botany.wisc.edu/botany_130/diversity/bacteria/images/Oscillato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09" y="2268186"/>
            <a:ext cx="2826624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33056" y="4371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Oscillatoria</a:t>
            </a:r>
            <a:r>
              <a:rPr lang="cs-CZ" i="1" dirty="0" smtClean="0"/>
              <a:t> </a:t>
            </a:r>
            <a:r>
              <a:rPr lang="cs-CZ" i="1" dirty="0" err="1" smtClean="0"/>
              <a:t>limosa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Microcoleus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 descr="Výsledek obrázku pro phormi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53" y="2271638"/>
            <a:ext cx="2835891" cy="18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612023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Phormidium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Nostocales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protist.i.hosei.ac.jp/pdb/images/prokaryotes/nostocaceae/nostoc/sp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" y="1628800"/>
            <a:ext cx="3923928" cy="32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3/2570/3960451232_ccc6212d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80" y="1620484"/>
            <a:ext cx="4312486" cy="3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Nostoc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944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Scytonema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6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Řád </a:t>
            </a:r>
            <a:r>
              <a:rPr lang="cs-CZ" sz="3200" dirty="0" err="1" smtClean="0">
                <a:solidFill>
                  <a:srgbClr val="00B050"/>
                </a:solidFill>
              </a:rPr>
              <a:t>Stigonematales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945633" y="4405314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http://protist.i.hosei.ac.jp/pdb/images/Prokaryotes/Stigonemataceae/sp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628800"/>
            <a:ext cx="3980936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Stigonema</a:t>
            </a:r>
            <a:r>
              <a:rPr lang="cs-CZ" i="1" dirty="0" smtClean="0"/>
              <a:t> </a:t>
            </a:r>
            <a:r>
              <a:rPr lang="cs-CZ" i="1" dirty="0" err="1" smtClean="0"/>
              <a:t>minutum</a:t>
            </a:r>
            <a:endParaRPr lang="cs-CZ" i="1" dirty="0"/>
          </a:p>
        </p:txBody>
      </p:sp>
      <p:pic>
        <p:nvPicPr>
          <p:cNvPr id="5" name="Picture 4" descr="http://cfb.unh.edu/phycokey/Choices/Cyanobacteria/cyano_filaments/cyano_branched_fil/cyano_true_branches/FISCHERELLA/Fischerella-01_400x325_plantphys.info_Key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4013"/>
            <a:ext cx="4028311" cy="32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470030" y="4958860"/>
            <a:ext cx="29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Mastigocladus</a:t>
            </a:r>
            <a:r>
              <a:rPr lang="cs-CZ" i="1" dirty="0" smtClean="0"/>
              <a:t> </a:t>
            </a:r>
            <a:r>
              <a:rPr lang="cs-CZ" i="1" dirty="0" err="1" smtClean="0"/>
              <a:t>laminosus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24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0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1"/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Dinophyta</a:t>
            </a:r>
            <a:r>
              <a:rPr lang="cs-CZ" altLang="cs-CZ" sz="3200" dirty="0">
                <a:solidFill>
                  <a:schemeClr val="accent1"/>
                </a:solidFill>
              </a:rPr>
              <a:t> </a:t>
            </a:r>
            <a:r>
              <a:rPr lang="cs-CZ" altLang="cs-CZ" sz="3200" dirty="0">
                <a:solidFill>
                  <a:schemeClr val="accent1"/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1"/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 smtClean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Nuklemorf</a:t>
            </a:r>
            <a:r>
              <a:rPr lang="cs-CZ" altLang="cs-CZ" sz="2400" dirty="0"/>
              <a:t> 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Příklad </a:t>
            </a:r>
            <a:r>
              <a:rPr lang="cs-CZ" altLang="cs-CZ" sz="2400" dirty="0"/>
              <a:t>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 smtClean="0"/>
              <a:t>Chlorarachnion</a:t>
            </a:r>
            <a:r>
              <a:rPr lang="cs-CZ" altLang="cs-CZ" sz="2400" i="1" dirty="0" smtClean="0"/>
              <a:t> </a:t>
            </a:r>
            <a:r>
              <a:rPr lang="cs-CZ" altLang="cs-CZ" sz="2400" i="1" dirty="0" err="1" smtClean="0"/>
              <a:t>reptans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Cryptochlora</a:t>
            </a:r>
            <a:endParaRPr lang="cs-CZ" altLang="cs-CZ" sz="2400" i="1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7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 smtClean="0"/>
              <a:t>Chlorarachnion</a:t>
            </a:r>
            <a:r>
              <a:rPr lang="cs-CZ" altLang="cs-CZ" dirty="0" smtClean="0"/>
              <a:t> </a:t>
            </a:r>
            <a:r>
              <a:rPr lang="cs-CZ" altLang="cs-CZ" i="1" dirty="0" err="1" smtClean="0"/>
              <a:t>reptans</a:t>
            </a:r>
            <a:endParaRPr lang="cs-CZ" altLang="cs-CZ" i="1" dirty="0" smtClean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6820"/>
            <a:ext cx="45148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602128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3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</a:t>
            </a:r>
            <a:r>
              <a:rPr lang="cs-CZ" altLang="cs-CZ" sz="2000" dirty="0" err="1" smtClean="0">
                <a:cs typeface="Arial" charset="0"/>
              </a:rPr>
              <a:t>leptoplastidy</a:t>
            </a:r>
            <a:r>
              <a:rPr lang="cs-CZ" altLang="cs-CZ" sz="2000" dirty="0" smtClean="0">
                <a:cs typeface="Arial" charset="0"/>
              </a:rPr>
              <a:t> </a:t>
            </a:r>
            <a:r>
              <a:rPr lang="cs-CZ" altLang="cs-CZ" sz="2000" dirty="0">
                <a:cs typeface="Arial" charset="0"/>
              </a:rPr>
              <a:t>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</a:t>
            </a:r>
            <a:r>
              <a:rPr lang="cs-CZ" altLang="cs-CZ" sz="2000" dirty="0" smtClean="0"/>
              <a:t>destičky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Toxiny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 smtClean="0"/>
              <a:t>Fagotrofie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Bioluminiscence (organela </a:t>
            </a:r>
            <a:r>
              <a:rPr lang="cs-CZ" altLang="cs-CZ" sz="2000" dirty="0" err="1" smtClean="0"/>
              <a:t>scintilon</a:t>
            </a:r>
            <a:r>
              <a:rPr lang="cs-CZ" altLang="cs-CZ" sz="2000" dirty="0" smtClean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Noctiluca</a:t>
            </a:r>
            <a:r>
              <a:rPr lang="cs-CZ" i="1" dirty="0" smtClean="0"/>
              <a:t> </a:t>
            </a:r>
            <a:r>
              <a:rPr lang="cs-CZ" i="1" dirty="0" err="1" smtClean="0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550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Peridinium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</p:spTree>
    <p:extLst>
      <p:ext uri="{BB962C8B-B14F-4D97-AF65-F5344CB8AC3E}">
        <p14:creationId xmlns:p14="http://schemas.microsoft.com/office/powerpoint/2010/main" val="7384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Gymnodinium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4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i="1" dirty="0" err="1" smtClean="0"/>
              <a:t>Ceratium</a:t>
            </a:r>
            <a:r>
              <a:rPr lang="cs-CZ" i="1" dirty="0" smtClean="0"/>
              <a:t> </a:t>
            </a:r>
            <a:r>
              <a:rPr lang="cs-CZ" i="1" dirty="0" err="1" smtClean="0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Excavata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9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Euglena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Phacus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17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Trachelomonas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Potrava, krmivo, léčiva a potravinové doplňky (</a:t>
            </a:r>
            <a:r>
              <a:rPr lang="cs-CZ" altLang="cs-CZ" sz="2400" i="1" dirty="0" err="1" smtClean="0"/>
              <a:t>Porphyra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Chlorella</a:t>
            </a:r>
            <a:r>
              <a:rPr lang="cs-CZ" altLang="cs-CZ" sz="2400" dirty="0" smtClean="0"/>
              <a:t>) </a:t>
            </a:r>
          </a:p>
          <a:p>
            <a:r>
              <a:rPr lang="cs-CZ" altLang="cs-CZ" sz="2400" dirty="0" smtClean="0"/>
              <a:t>Kosmetika (mořské chaluhy)</a:t>
            </a:r>
          </a:p>
          <a:p>
            <a:r>
              <a:rPr lang="cs-CZ" altLang="cs-CZ" sz="2400" dirty="0" smtClean="0"/>
              <a:t>Akvaristika (např. </a:t>
            </a:r>
            <a:r>
              <a:rPr lang="cs-CZ" altLang="cs-CZ" sz="2400" i="1" dirty="0" err="1" smtClean="0"/>
              <a:t>Chara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smtClean="0"/>
              <a:t>Výroba agaru (</a:t>
            </a:r>
            <a:r>
              <a:rPr lang="cs-CZ" altLang="cs-CZ" sz="2400" i="1" dirty="0" err="1" smtClean="0"/>
              <a:t>Gelidium</a:t>
            </a:r>
            <a:r>
              <a:rPr lang="cs-CZ" altLang="cs-CZ" sz="2400" dirty="0" smtClean="0"/>
              <a:t>) a karagenu (zahušťovadlo, emulgátor a stabilizátor)</a:t>
            </a:r>
          </a:p>
          <a:p>
            <a:r>
              <a:rPr lang="cs-CZ" altLang="cs-CZ" sz="2400" dirty="0" smtClean="0"/>
              <a:t>Talasoterapie- lázeňství</a:t>
            </a:r>
          </a:p>
          <a:p>
            <a:r>
              <a:rPr lang="cs-CZ" altLang="cs-CZ" sz="2400" dirty="0" smtClean="0"/>
              <a:t>Výroba biopaliv, biotechnologie</a:t>
            </a:r>
          </a:p>
          <a:p>
            <a:r>
              <a:rPr lang="cs-CZ" altLang="cs-CZ" sz="2400" dirty="0" smtClean="0"/>
              <a:t>Modelové organismy (</a:t>
            </a:r>
            <a:r>
              <a:rPr lang="cs-CZ" altLang="cs-CZ" sz="2400" dirty="0" err="1" smtClean="0"/>
              <a:t>nanomateriálové</a:t>
            </a:r>
            <a:r>
              <a:rPr lang="cs-CZ" altLang="cs-CZ" sz="2400" dirty="0" smtClean="0"/>
              <a:t> testy)</a:t>
            </a:r>
          </a:p>
          <a:p>
            <a:r>
              <a:rPr lang="cs-CZ" altLang="cs-CZ" sz="2400" dirty="0" err="1" smtClean="0"/>
              <a:t>Bioindikace</a:t>
            </a:r>
            <a:r>
              <a:rPr lang="cs-CZ" altLang="cs-CZ" sz="2400" dirty="0" smtClean="0"/>
              <a:t>, kriminalistika…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Trachelomonas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5130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Colacium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smtClean="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 smtClean="0"/>
              <a:t>Chlorofyl </a:t>
            </a:r>
            <a:r>
              <a:rPr lang="cs-CZ" altLang="cs-CZ" sz="2000" dirty="0"/>
              <a:t>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Plankton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nejasného postavení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Cryptomonas</a:t>
            </a:r>
            <a:r>
              <a:rPr lang="cs-CZ" i="1" dirty="0" smtClean="0"/>
              <a:t> </a:t>
            </a:r>
            <a:r>
              <a:rPr lang="cs-CZ" i="1" dirty="0" err="1" smtClean="0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76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nejasného postavení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2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3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Chrysophyceae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Phaeophyceae</a:t>
            </a:r>
            <a:endParaRPr lang="cs-CZ" sz="2400" dirty="0"/>
          </a:p>
          <a:p>
            <a:r>
              <a:rPr lang="cs-CZ" sz="1800" dirty="0" err="1"/>
              <a:t>Eustigmatophyceae</a:t>
            </a:r>
            <a:r>
              <a:rPr lang="cs-CZ" sz="1800" dirty="0"/>
              <a:t>                                  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SAR</a:t>
            </a:r>
          </a:p>
        </p:txBody>
      </p:sp>
    </p:spTree>
    <p:extLst>
      <p:ext uri="{BB962C8B-B14F-4D97-AF65-F5344CB8AC3E}">
        <p14:creationId xmlns:p14="http://schemas.microsoft.com/office/powerpoint/2010/main" val="29279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</a:t>
            </a:r>
          </a:p>
          <a:p>
            <a:r>
              <a:rPr lang="cs-CZ" altLang="cs-CZ" sz="2400" dirty="0" err="1"/>
              <a:t>Chrysomonády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zlativky</a:t>
            </a:r>
            <a:endParaRPr lang="cs-CZ" altLang="cs-CZ" sz="2400" dirty="0"/>
          </a:p>
          <a:p>
            <a:r>
              <a:rPr lang="cs-CZ" altLang="cs-CZ" sz="2400" dirty="0"/>
              <a:t>Fotoreceptor</a:t>
            </a:r>
          </a:p>
          <a:p>
            <a:r>
              <a:rPr lang="cs-CZ" altLang="cs-CZ" sz="2400" dirty="0"/>
              <a:t>Protein </a:t>
            </a:r>
            <a:r>
              <a:rPr lang="cs-CZ" altLang="cs-CZ" sz="2400" dirty="0" err="1"/>
              <a:t>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5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r>
              <a:rPr lang="cs-CZ" altLang="cs-CZ" sz="3200" dirty="0">
                <a:solidFill>
                  <a:schemeClr val="tx2"/>
                </a:solidFill>
              </a:rPr>
              <a:t/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 smtClean="0"/>
              <a:t>Prokaryota</a:t>
            </a:r>
            <a:r>
              <a:rPr lang="cs-CZ" altLang="cs-CZ" sz="2400" dirty="0" smtClean="0"/>
              <a:t>/G- bakterie</a:t>
            </a:r>
          </a:p>
          <a:p>
            <a:r>
              <a:rPr lang="cs-CZ" sz="2400" dirty="0" err="1" smtClean="0"/>
              <a:t>Cyanos</a:t>
            </a:r>
            <a:r>
              <a:rPr lang="cs-CZ" sz="2400" dirty="0" smtClean="0"/>
              <a:t> = modrý (</a:t>
            </a:r>
            <a:r>
              <a:rPr lang="cs-CZ" sz="2400" dirty="0" err="1" smtClean="0"/>
              <a:t>sinný</a:t>
            </a:r>
            <a:r>
              <a:rPr lang="cs-CZ" sz="2400" dirty="0" smtClean="0"/>
              <a:t>)</a:t>
            </a:r>
            <a:endParaRPr lang="cs-CZ" altLang="cs-CZ" sz="2400" dirty="0" smtClean="0"/>
          </a:p>
          <a:p>
            <a:r>
              <a:rPr lang="cs-CZ" altLang="cs-CZ" sz="2400" dirty="0" smtClean="0"/>
              <a:t>Evolučně staré (3,5 miliard let)</a:t>
            </a:r>
          </a:p>
          <a:p>
            <a:r>
              <a:rPr lang="cs-CZ" altLang="cs-CZ" sz="2400" dirty="0" smtClean="0"/>
              <a:t>Nemají jádro ani vakuoly</a:t>
            </a:r>
          </a:p>
          <a:p>
            <a:r>
              <a:rPr lang="cs-CZ" altLang="cs-CZ" sz="2400" dirty="0"/>
              <a:t>C</a:t>
            </a:r>
            <a:r>
              <a:rPr lang="cs-CZ" altLang="cs-CZ" sz="2400" dirty="0" smtClean="0"/>
              <a:t>hybí membránové struktury (ER, Golgiho aparát)</a:t>
            </a:r>
          </a:p>
          <a:p>
            <a:r>
              <a:rPr lang="cs-CZ" altLang="cs-CZ" sz="2400" dirty="0" err="1" smtClean="0"/>
              <a:t>Oxygenní</a:t>
            </a:r>
            <a:r>
              <a:rPr lang="cs-CZ" altLang="cs-CZ" sz="2400" dirty="0" smtClean="0"/>
              <a:t> fotosyntéza: vznik před 2,7 miliardami let</a:t>
            </a:r>
          </a:p>
          <a:p>
            <a:r>
              <a:rPr lang="cs-CZ" altLang="cs-CZ" sz="2400" dirty="0" smtClean="0"/>
              <a:t>Rostlinný typ fotosyntézy – chlorofyl a</a:t>
            </a:r>
          </a:p>
          <a:p>
            <a:r>
              <a:rPr lang="cs-CZ" altLang="cs-CZ" sz="2400" dirty="0" err="1" smtClean="0"/>
              <a:t>Heterocyty</a:t>
            </a:r>
            <a:r>
              <a:rPr lang="cs-CZ" altLang="cs-CZ" sz="2400" dirty="0" smtClean="0"/>
              <a:t> (N</a:t>
            </a:r>
            <a:r>
              <a:rPr lang="cs-CZ" altLang="cs-CZ" sz="2400" baseline="-25000" dirty="0" smtClean="0"/>
              <a:t>2</a:t>
            </a:r>
            <a:r>
              <a:rPr lang="cs-CZ" altLang="cs-CZ" sz="2400" dirty="0" smtClean="0"/>
              <a:t>-asimilace)</a:t>
            </a:r>
          </a:p>
          <a:p>
            <a:r>
              <a:rPr lang="cs-CZ" altLang="cs-CZ" sz="2400" dirty="0" err="1" smtClean="0"/>
              <a:t>Akinety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Arthrocyty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Aerotopy</a:t>
            </a:r>
            <a:endParaRPr lang="cs-CZ" altLang="cs-CZ" sz="2400" dirty="0" smtClean="0"/>
          </a:p>
          <a:p>
            <a:r>
              <a:rPr lang="cs-CZ" altLang="cs-CZ" sz="2400" dirty="0" smtClean="0"/>
              <a:t>Nepohlavní rozmnožování</a:t>
            </a:r>
          </a:p>
          <a:p>
            <a:r>
              <a:rPr lang="cs-CZ" altLang="cs-CZ" sz="2400" dirty="0" smtClean="0"/>
              <a:t>Hormogonie</a:t>
            </a:r>
          </a:p>
          <a:p>
            <a:r>
              <a:rPr lang="cs-CZ" altLang="cs-CZ" sz="2400" dirty="0" smtClean="0"/>
              <a:t>Téměř všechny biotopy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Kinetozomy</a:t>
            </a:r>
            <a:r>
              <a:rPr lang="cs-CZ" altLang="cs-CZ" sz="2400" dirty="0"/>
              <a:t> jsou rovnoběžné, 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1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9536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4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15483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c</a:t>
            </a:r>
            <a:r>
              <a:rPr lang="cs-CZ" altLang="cs-CZ" sz="2400" baseline="-25000" dirty="0"/>
              <a:t>2,</a:t>
            </a:r>
            <a:r>
              <a:rPr lang="cs-CZ" altLang="cs-CZ" sz="2400" dirty="0"/>
              <a:t> 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7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3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1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Stavba buňky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Volně uložená kruhová DNA </a:t>
            </a:r>
          </a:p>
          <a:p>
            <a:r>
              <a:rPr lang="cs-CZ" altLang="cs-CZ" sz="2400" dirty="0" smtClean="0"/>
              <a:t>Sinicový škrob</a:t>
            </a:r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: membránové váčky s fotosyntetickým aparátem- chlorofyl a (+ betakaroten, xantofyly)</a:t>
            </a:r>
          </a:p>
          <a:p>
            <a:r>
              <a:rPr lang="cs-CZ" altLang="cs-CZ" sz="2400" dirty="0" err="1" smtClean="0"/>
              <a:t>Fykobilizómy</a:t>
            </a:r>
            <a:r>
              <a:rPr lang="cs-CZ" altLang="cs-CZ" sz="2400" dirty="0" smtClean="0"/>
              <a:t> s </a:t>
            </a:r>
            <a:r>
              <a:rPr lang="cs-CZ" altLang="cs-CZ" sz="2400" dirty="0" err="1" smtClean="0"/>
              <a:t>fykobiliproteiny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Karboxyzomy</a:t>
            </a:r>
            <a:r>
              <a:rPr lang="cs-CZ" altLang="cs-CZ" sz="2400" dirty="0" smtClean="0"/>
              <a:t>: fixace uhlíku (RUBISCO) analogie </a:t>
            </a:r>
            <a:r>
              <a:rPr lang="cs-CZ" altLang="cs-CZ" sz="2400" dirty="0" err="1" smtClean="0"/>
              <a:t>pyrenoidů</a:t>
            </a:r>
            <a:r>
              <a:rPr lang="cs-CZ" altLang="cs-CZ" sz="2400" dirty="0" smtClean="0"/>
              <a:t> u </a:t>
            </a:r>
            <a:r>
              <a:rPr lang="cs-CZ" altLang="cs-CZ" sz="2400" dirty="0" err="1" smtClean="0"/>
              <a:t>eukaryot</a:t>
            </a:r>
            <a:endParaRPr lang="cs-CZ" altLang="cs-CZ" sz="2400" dirty="0" smtClean="0"/>
          </a:p>
          <a:p>
            <a:r>
              <a:rPr lang="cs-CZ" altLang="cs-CZ" sz="2400" dirty="0" smtClean="0"/>
              <a:t>Ribozomy: translace (syntéza polypeptidů z řetězce RNA)   tvorba bílkovin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3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nejsou morfologicky odlišné,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gametangia- gamety (spermatozoidy a oogonia)-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4178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8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0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5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 </a:t>
            </a:r>
            <a:r>
              <a:rPr lang="cs-CZ" sz="4000" dirty="0" err="1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82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inicearasy.cz/sites/default/files/Cyanobacteria_vlakn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95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3759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Stavba buňky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2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Klidová stádia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4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9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56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9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 jedné buňky vznikne oogonium, v něm </a:t>
            </a:r>
            <a:r>
              <a:rPr lang="cs-CZ" sz="2400" dirty="0" err="1"/>
              <a:t>oosféra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Dále proces podobný jako u </a:t>
            </a:r>
            <a:r>
              <a:rPr lang="cs-CZ" sz="2400" dirty="0" err="1"/>
              <a:t>penátních</a:t>
            </a:r>
            <a:r>
              <a:rPr lang="cs-CZ" sz="2400" dirty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/>
              <a:t/>
            </a: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5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79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0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Aerotopy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Starý název </a:t>
            </a:r>
            <a:r>
              <a:rPr lang="cs-CZ" altLang="cs-CZ" sz="2400" dirty="0" err="1" smtClean="0"/>
              <a:t>gasvezikuly</a:t>
            </a:r>
            <a:endParaRPr lang="cs-CZ" altLang="cs-CZ" sz="2400" dirty="0"/>
          </a:p>
          <a:p>
            <a:r>
              <a:rPr lang="cs-CZ" altLang="cs-CZ" sz="2400" dirty="0" smtClean="0"/>
              <a:t>Specializované válcovité struktury</a:t>
            </a:r>
          </a:p>
          <a:p>
            <a:r>
              <a:rPr lang="cs-CZ" altLang="cs-CZ" sz="2400" dirty="0" smtClean="0"/>
              <a:t>Pro plyny propustná glykoproteinová stěna</a:t>
            </a:r>
          </a:p>
          <a:p>
            <a:r>
              <a:rPr lang="cs-CZ" altLang="cs-CZ" sz="2400" dirty="0" smtClean="0"/>
              <a:t>Regulace polohy ve vodním sloupci</a:t>
            </a:r>
          </a:p>
          <a:p>
            <a:r>
              <a:rPr lang="cs-CZ" altLang="cs-CZ" sz="2400" dirty="0" smtClean="0"/>
              <a:t>Jejich počet je pohyblivý, sinice si je tvoří v závislosti na abiotických faktorech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80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1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81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82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52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83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17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84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85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83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86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51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1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6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5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rgbClr val="00B050"/>
                </a:solidFill>
              </a:rPr>
              <a:t>Heterocyty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Tlustostěnné buňky</a:t>
            </a:r>
          </a:p>
          <a:p>
            <a:r>
              <a:rPr lang="cs-CZ" altLang="cs-CZ" sz="2400" dirty="0" smtClean="0"/>
              <a:t>Větší než vegetativní buňky</a:t>
            </a:r>
          </a:p>
          <a:p>
            <a:r>
              <a:rPr lang="cs-CZ" altLang="cs-CZ" sz="2400" dirty="0" smtClean="0"/>
              <a:t>Vznikají z vegetativních buněk</a:t>
            </a:r>
          </a:p>
          <a:p>
            <a:r>
              <a:rPr lang="cs-CZ" altLang="cs-CZ" sz="2400" dirty="0" smtClean="0"/>
              <a:t>Fixace vzdušného dusíku (enzym </a:t>
            </a:r>
            <a:r>
              <a:rPr lang="cs-CZ" altLang="cs-CZ" sz="2400" dirty="0" err="1" smtClean="0"/>
              <a:t>nitrogenáza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fmp.conncoll.edu/Silicasecchidisk/Pics/Other%20Algae/Blue_Green%20jpegs/Nostoc_Key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65" y="3422103"/>
            <a:ext cx="3429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Jedna 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skupin</a:t>
            </a:r>
          </a:p>
          <a:p>
            <a:r>
              <a:rPr lang="cs-CZ" sz="2400" dirty="0"/>
              <a:t>Důležitá součást globální primární produkce</a:t>
            </a:r>
          </a:p>
          <a:p>
            <a:r>
              <a:rPr lang="cs-CZ" sz="2400" dirty="0"/>
              <a:t>Mořské 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/>
              <a:t>Plankton</a:t>
            </a:r>
          </a:p>
          <a:p>
            <a:r>
              <a:rPr lang="cs-CZ" sz="2400" dirty="0"/>
              <a:t>Bentos</a:t>
            </a:r>
          </a:p>
          <a:p>
            <a:r>
              <a:rPr lang="cs-CZ" sz="2400" dirty="0"/>
              <a:t>Perifyton</a:t>
            </a:r>
          </a:p>
          <a:p>
            <a:r>
              <a:rPr lang="cs-CZ" sz="2400" dirty="0"/>
              <a:t>Mohou 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/>
              <a:t>Jarní a podzimní vrchol ve sladkých vodách</a:t>
            </a:r>
          </a:p>
          <a:p>
            <a:r>
              <a:rPr lang="cs-CZ" sz="2400" dirty="0"/>
              <a:t>Ekologické nároky mnohdy druhově specifické (biomonitoring)</a:t>
            </a:r>
          </a:p>
          <a:p>
            <a:r>
              <a:rPr lang="cs-CZ" sz="2400" dirty="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1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4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93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98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9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5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4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/>
              <a:t>Kyselé vody, pH, dystrofie: </a:t>
            </a:r>
            <a:r>
              <a:rPr lang="cs-CZ" altLang="cs-CZ" sz="2400" i="1"/>
              <a:t>Eunotia, Pinnularia</a:t>
            </a:r>
          </a:p>
          <a:p>
            <a:r>
              <a:rPr lang="cs-CZ" altLang="cs-CZ" sz="2400"/>
              <a:t>Acidifikace: </a:t>
            </a:r>
            <a:r>
              <a:rPr lang="cs-CZ" altLang="cs-CZ" sz="2400" i="1"/>
              <a:t>Eunotia</a:t>
            </a:r>
          </a:p>
          <a:p>
            <a:r>
              <a:rPr lang="cs-CZ" altLang="cs-CZ" sz="2400"/>
              <a:t>Oligotrofie: </a:t>
            </a:r>
            <a:r>
              <a:rPr lang="cs-CZ" altLang="cs-CZ" sz="2400" i="1"/>
              <a:t>Aulacoseira</a:t>
            </a:r>
          </a:p>
          <a:p>
            <a:r>
              <a:rPr lang="cs-CZ" altLang="cs-CZ" sz="2400"/>
              <a:t>Mezotrofie: </a:t>
            </a:r>
            <a:r>
              <a:rPr lang="cs-CZ" altLang="cs-CZ" sz="2400" i="1"/>
              <a:t>Asterionella</a:t>
            </a:r>
          </a:p>
          <a:p>
            <a:r>
              <a:rPr lang="cs-CZ" altLang="cs-CZ" sz="2400"/>
              <a:t>Eutrofie: </a:t>
            </a:r>
            <a:r>
              <a:rPr lang="cs-CZ" altLang="cs-CZ" sz="2400" i="1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4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4341</Words>
  <Application>Microsoft Office PowerPoint</Application>
  <PresentationFormat>Předvádění na obrazovce (4:3)</PresentationFormat>
  <Paragraphs>1145</Paragraphs>
  <Slides>185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185</vt:i4>
      </vt:variant>
    </vt:vector>
  </HeadingPairs>
  <TitlesOfParts>
    <vt:vector size="192" baseType="lpstr">
      <vt:lpstr>Arial</vt:lpstr>
      <vt:lpstr>Calibri</vt:lpstr>
      <vt:lpstr>Symbol</vt:lpstr>
      <vt:lpstr>trebuchet ms</vt:lpstr>
      <vt:lpstr>Wingdings</vt:lpstr>
      <vt:lpstr>Wingdings 2</vt:lpstr>
      <vt:lpstr>Motiv systému Office</vt:lpstr>
      <vt:lpstr>Sinice a řasy</vt:lpstr>
      <vt:lpstr>Řasy</vt:lpstr>
      <vt:lpstr>Systém</vt:lpstr>
      <vt:lpstr>Využití řas</vt:lpstr>
      <vt:lpstr>Cyanobacteria, Cyanophyta – Sinice </vt:lpstr>
      <vt:lpstr>Stavba buňky</vt:lpstr>
      <vt:lpstr>Stavba buňky</vt:lpstr>
      <vt:lpstr>Aerotopy</vt:lpstr>
      <vt:lpstr>Heterocyty</vt:lpstr>
      <vt:lpstr>Akinety</vt:lpstr>
      <vt:lpstr>Chromatická adaptace</vt:lpstr>
      <vt:lpstr>Typy stélek</vt:lpstr>
      <vt:lpstr>Prezentace aplikace PowerPoint</vt:lpstr>
      <vt:lpstr>Rozmnožování</vt:lpstr>
      <vt:lpstr>Ekologie</vt:lpstr>
      <vt:lpstr>Symbiotické vztahy</vt:lpstr>
      <vt:lpstr>Prezentace aplikace PowerPoint</vt:lpstr>
      <vt:lpstr>Systém</vt:lpstr>
      <vt:lpstr>Systém</vt:lpstr>
      <vt:lpstr>Řád Chroococcales</vt:lpstr>
      <vt:lpstr>Řád Oscillatoriales</vt:lpstr>
      <vt:lpstr>Řád Nostocales</vt:lpstr>
      <vt:lpstr>Řád Stigonematales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Vývojová větev Charophytae,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Bara</cp:lastModifiedBy>
  <cp:revision>38</cp:revision>
  <cp:lastPrinted>2016-09-12T13:25:50Z</cp:lastPrinted>
  <dcterms:created xsi:type="dcterms:W3CDTF">2014-09-11T14:39:24Z</dcterms:created>
  <dcterms:modified xsi:type="dcterms:W3CDTF">2019-11-07T12:23:09Z</dcterms:modified>
</cp:coreProperties>
</file>