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7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9B98870-B1D6-445A-9D7F-9A4A2B39B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1405548-C066-4EC3-9E09-439C0D741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D11BA5A-0FA1-4FB4-80C3-E63B8BD5C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BE847EA-D677-441B-A02F-97D57E65B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6CC49A1-B92C-4076-B5A7-DCA461FA3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2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F533E6-BBD4-4671-85B7-86A7C8A0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5DD27AB9-0AF3-4595-B78A-B0371BF6A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5D4FD54-867B-44DC-9F86-659B6213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DA93AEF-A06F-4FD2-A37A-F67C5C54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937DB5D-5413-48AF-8D18-03E12B77B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6196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AE1EA97A-518D-45BF-9DDD-E41FCA571A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26995454-ACFC-4E4C-A57B-6E3878F1D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339BA1-73D2-4500-B8C4-C1053A9E0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68C9AAF-73BD-494A-A624-9738416E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E08297-96FD-4110-ABCE-863AD1FA2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067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8B2004-6569-439F-8C79-C76EC109E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C0636DC-BDC0-41D9-8090-0DBB5FF19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0D45533-84E2-4B72-AE79-44E9FD90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F0C2331-60F0-4C2E-9253-29500EB9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BAAD259-0245-4067-BBE0-4A0779AC1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541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201797-66EE-447F-9048-B8B3F9CE5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C3E01D8-42AA-4686-857D-6F905BE7F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BD385A8-9BF9-4287-91AF-F921F9AF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BEFB064-F08C-48A1-A8AF-AE8D708EC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E537D1D-69D1-4852-902E-FE979AE9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25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B5BA572-7E5F-4394-A75C-0FE1FE872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60E5698-75E4-47B7-8884-3C115EF8CD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503B52FE-459F-46AA-915D-BD7B595BF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DA3F449-CB77-4965-8B31-E7392BF43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2DF3BB7-43A3-4EDF-9591-603DBE56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940D0D4-C5D9-458D-AC2B-A7A89F5E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9814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E3DFCD-6827-4F80-8233-C184FC2FD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918B451B-59AB-4256-8A13-F395644A3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82ADFF38-921E-48DD-9BB3-6D1C671B5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711D079E-3C70-4B2E-AA1C-BD5ED7D21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7660755B-E620-4688-AEA4-9BFA23E7A5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9A0D826F-7F39-4AA2-BE5D-4BF3402A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0372D163-0534-4714-9A6E-727F6A222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8FC05DD-4960-40E2-B29F-4E8440C4B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965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92BF5B-75F4-4AE8-BA72-C0BE6B62C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242C0921-5E2D-49B6-B9FC-143AAF372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D178D190-9664-4254-A7D3-E1D24E0C6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956CFB1-0C20-464D-B5C4-8E52798A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6623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A5CFF8F3-BE6D-4778-A7E1-6144B384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8DC77873-6311-4EDD-B56E-25BEF4EB1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CA4FC374-AEEF-40CB-9B08-BC1F8DDF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0290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C2E61E-A44B-4F91-A78E-13D249983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39E6E3B-2662-4EED-A14B-95448D6EE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598E629-FD59-4B56-8C8F-A7BFF7C19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CD92697-DD29-4AF4-8F2C-EF25AD965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186A487-6B88-4555-A1A3-8E0DFFBA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563FB76-92DA-4C88-9C93-2C28564F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303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D7563E-88EC-4E80-8D6E-AA0C185B3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B87BD895-1ECC-4A1A-8833-1055107579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FB52A758-4444-4CB3-B21B-D6B6D2D3A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8131CA3-F2C2-4E50-AC30-C0EEB126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1A27693-0B88-49F8-9B2D-B40CF539C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B867533-0F16-4845-AEB5-6C0EA2AF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4892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670C7A2E-9EB6-4F0F-BDF7-81095786B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F0CFDF4D-B17F-4F38-B7E0-2589E7783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21D4CAE-58FA-406A-A61A-5828ECB584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042D4-C8FA-4DA1-AA79-1118EA3FE55F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96AA6B7-9DFA-424F-BCD7-AFB513DADC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E9ADFD7-DA18-49E6-9F05-03259F588D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6D1B-8134-467C-93A1-F1D7C9AF3C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9894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0E8152C-35FD-4F72-B825-566144231CB0}"/>
              </a:ext>
            </a:extLst>
          </p:cNvPr>
          <p:cNvSpPr txBox="1"/>
          <p:nvPr/>
        </p:nvSpPr>
        <p:spPr>
          <a:xfrm>
            <a:off x="473765" y="458956"/>
            <a:ext cx="1124447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Na co pamatovat: Bezpečnost a ochrana zdraví při práci (BOZP) a požární ochrana (PO) na OFIŽ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 práci v laboratoři se nechte řádně zaškolit pracovně staršími kolegy, vedoucím nebo P. Dobešem </a:t>
            </a:r>
            <a:r>
              <a:rPr lang="cs-CZ"/>
              <a:t>(</a:t>
            </a:r>
            <a:r>
              <a:rPr lang="cs-CZ" smtClean="0"/>
              <a:t>A36/116)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seznamte se s Provozním řádem (tištěná verze v laboratořích OFIŽ, </a:t>
            </a:r>
            <a:r>
              <a:rPr lang="cs-CZ" dirty="0" err="1"/>
              <a:t>pdf</a:t>
            </a:r>
            <a:r>
              <a:rPr lang="cs-CZ" dirty="0"/>
              <a:t> ve studijních materiálech)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zejména znát, kde najdu </a:t>
            </a:r>
            <a:r>
              <a:rPr lang="cs-CZ" b="1" dirty="0">
                <a:solidFill>
                  <a:srgbClr val="0000FF"/>
                </a:solidFill>
              </a:rPr>
              <a:t>ochranné pomůcky</a:t>
            </a:r>
            <a:r>
              <a:rPr lang="cs-CZ" dirty="0"/>
              <a:t>, </a:t>
            </a:r>
            <a:r>
              <a:rPr lang="cs-CZ" b="1" dirty="0">
                <a:solidFill>
                  <a:srgbClr val="0000FF"/>
                </a:solidFill>
              </a:rPr>
              <a:t>rizika a opatření pro práci s nebezpečnými látkami </a:t>
            </a:r>
            <a:r>
              <a:rPr lang="cs-CZ" dirty="0"/>
              <a:t>a správné místo pro </a:t>
            </a:r>
            <a:r>
              <a:rPr lang="cs-CZ" b="1" dirty="0">
                <a:solidFill>
                  <a:srgbClr val="0000FF"/>
                </a:solidFill>
              </a:rPr>
              <a:t>uložení odpadů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 problémech na pracovišti dejte vědět (</a:t>
            </a:r>
            <a:r>
              <a:rPr lang="cs-CZ" b="1" dirty="0">
                <a:solidFill>
                  <a:srgbClr val="0000FF"/>
                </a:solidFill>
              </a:rPr>
              <a:t>vedoucímu</a:t>
            </a:r>
            <a:r>
              <a:rPr lang="cs-CZ" dirty="0"/>
              <a:t>; </a:t>
            </a:r>
            <a:r>
              <a:rPr lang="cs-CZ" b="1" dirty="0">
                <a:solidFill>
                  <a:srgbClr val="0000FF"/>
                </a:solidFill>
              </a:rPr>
              <a:t>150</a:t>
            </a:r>
            <a:r>
              <a:rPr lang="cs-CZ" dirty="0"/>
              <a:t> – hasiči; </a:t>
            </a:r>
            <a:r>
              <a:rPr lang="cs-CZ" b="1" dirty="0">
                <a:solidFill>
                  <a:srgbClr val="0000FF"/>
                </a:solidFill>
              </a:rPr>
              <a:t>155</a:t>
            </a:r>
            <a:r>
              <a:rPr lang="cs-CZ" dirty="0"/>
              <a:t> – záchranáři; </a:t>
            </a:r>
            <a:r>
              <a:rPr lang="cs-CZ" b="1" dirty="0">
                <a:solidFill>
                  <a:srgbClr val="0000FF"/>
                </a:solidFill>
              </a:rPr>
              <a:t>158</a:t>
            </a:r>
            <a:r>
              <a:rPr lang="cs-CZ" dirty="0"/>
              <a:t> – policie; klapka </a:t>
            </a:r>
            <a:r>
              <a:rPr lang="cs-CZ" b="1" dirty="0">
                <a:solidFill>
                  <a:srgbClr val="0000FF"/>
                </a:solidFill>
              </a:rPr>
              <a:t>2929</a:t>
            </a:r>
            <a:r>
              <a:rPr lang="cs-CZ" dirty="0"/>
              <a:t> z telefonů na pracovišti – Pult centrální ochrany zajišťující bezpečnostní dozor v kampusu; </a:t>
            </a:r>
            <a:r>
              <a:rPr lang="cs-CZ" b="1" dirty="0">
                <a:solidFill>
                  <a:srgbClr val="0000FF"/>
                </a:solidFill>
              </a:rPr>
              <a:t>224 91 92 93</a:t>
            </a:r>
            <a:r>
              <a:rPr lang="cs-CZ" dirty="0"/>
              <a:t> - </a:t>
            </a:r>
            <a:r>
              <a:rPr lang="cs-CZ" dirty="0" err="1"/>
              <a:t>Toxcentrum</a:t>
            </a:r>
            <a:r>
              <a:rPr lang="cs-CZ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00FF"/>
                </a:solidFill>
              </a:rPr>
              <a:t>věci, které musí být samozřejmostí:</a:t>
            </a:r>
          </a:p>
          <a:p>
            <a:pPr marL="984250" lvl="4" indent="-285750">
              <a:buFont typeface="Wingdings" panose="05000000000000000000" pitchFamily="2" charset="2"/>
              <a:buChar char="ü"/>
            </a:pPr>
            <a:r>
              <a:rPr lang="cs-CZ" dirty="0"/>
              <a:t>v laboratoři nejím, nepiju a nekouřím</a:t>
            </a:r>
          </a:p>
          <a:p>
            <a:pPr marL="984250" lvl="4" indent="-285750">
              <a:buFont typeface="Wingdings" panose="05000000000000000000" pitchFamily="2" charset="2"/>
              <a:buChar char="ü"/>
            </a:pPr>
            <a:r>
              <a:rPr lang="cs-CZ" dirty="0"/>
              <a:t>vím, jak správně zacházet s chemickými látkami, které používám (četl jsem Bezpečnostní list)</a:t>
            </a:r>
          </a:p>
          <a:p>
            <a:pPr marL="984250" lvl="4" indent="-285750">
              <a:buFont typeface="Wingdings" panose="05000000000000000000" pitchFamily="2" charset="2"/>
              <a:buChar char="ü"/>
            </a:pPr>
            <a:r>
              <a:rPr lang="cs-CZ" dirty="0"/>
              <a:t>chemické látky a biologický materiál nevyhazuju do běžného odpadu</a:t>
            </a:r>
          </a:p>
          <a:p>
            <a:pPr marL="984250" lvl="4" indent="-285750">
              <a:buFont typeface="Wingdings" panose="05000000000000000000" pitchFamily="2" charset="2"/>
              <a:buChar char="ü"/>
            </a:pPr>
            <a:r>
              <a:rPr lang="cs-CZ" dirty="0"/>
              <a:t>správně používám ochranné pomůcky, abych neohrozil sebe ani ostatní</a:t>
            </a:r>
          </a:p>
          <a:p>
            <a:pPr marL="984250" lvl="4" indent="-285750">
              <a:buFont typeface="Wingdings" panose="05000000000000000000" pitchFamily="2" charset="2"/>
              <a:buChar char="ü"/>
            </a:pPr>
            <a:r>
              <a:rPr lang="cs-CZ" dirty="0"/>
              <a:t>rozlité nebo rozsypané chemické látky po sobě ihned řádně uklidím nebo jejich uklizení zajistím</a:t>
            </a:r>
          </a:p>
          <a:p>
            <a:pPr marL="984250" lvl="4" indent="-285750">
              <a:buFont typeface="Wingdings" panose="05000000000000000000" pitchFamily="2" charset="2"/>
              <a:buChar char="ü"/>
            </a:pPr>
            <a:r>
              <a:rPr lang="cs-CZ" dirty="0"/>
              <a:t>nezapomínám na selský rozum:)</a:t>
            </a:r>
          </a:p>
          <a:p>
            <a:pPr marL="0" lvl="4"/>
            <a:endParaRPr lang="cs-CZ" dirty="0"/>
          </a:p>
          <a:p>
            <a:pPr marL="0" lvl="4"/>
            <a:r>
              <a:rPr lang="cs-CZ" dirty="0"/>
              <a:t>Pokud něco nevíte, tak se vždy raději zeptejte. Další informace vám poskytne a případné dotazy zodpoví: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cs-CZ" dirty="0"/>
              <a:t>vedoucí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cs-CZ" dirty="0"/>
              <a:t>techničky Hana </a:t>
            </a:r>
            <a:r>
              <a:rPr lang="cs-CZ" dirty="0" err="1"/>
              <a:t>Pecůchová</a:t>
            </a:r>
            <a:r>
              <a:rPr lang="cs-CZ" dirty="0"/>
              <a:t> a Pavlína </a:t>
            </a:r>
            <a:r>
              <a:rPr lang="cs-CZ" dirty="0" err="1"/>
              <a:t>Mrhálková</a:t>
            </a:r>
            <a:endParaRPr lang="cs-CZ" dirty="0"/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cs-CZ" dirty="0"/>
              <a:t>Pavel Dobeš</a:t>
            </a:r>
          </a:p>
        </p:txBody>
      </p:sp>
    </p:spTree>
    <p:extLst>
      <p:ext uri="{BB962C8B-B14F-4D97-AF65-F5344CB8AC3E}">
        <p14:creationId xmlns:p14="http://schemas.microsoft.com/office/powerpoint/2010/main" xmlns="" val="3588832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221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Motiv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Dobeš</dc:creator>
  <cp:lastModifiedBy>Kaktuska</cp:lastModifiedBy>
  <cp:revision>26</cp:revision>
  <dcterms:created xsi:type="dcterms:W3CDTF">2019-04-09T18:59:14Z</dcterms:created>
  <dcterms:modified xsi:type="dcterms:W3CDTF">2019-04-10T06:45:33Z</dcterms:modified>
</cp:coreProperties>
</file>