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5" r:id="rId12"/>
    <p:sldId id="279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187-3F90-4C36-BDCA-F46C7B53E910}" type="datetimeFigureOut">
              <a:rPr lang="cs-CZ" smtClean="0"/>
              <a:t>13.09.2019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443198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určeno pro: </a:t>
            </a:r>
            <a:endParaRPr lang="cs-CZ" b="1" dirty="0" smtClean="0"/>
          </a:p>
          <a:p>
            <a:endParaRPr lang="cs-CZ" b="1" dirty="0" smtClean="0"/>
          </a:p>
          <a:p>
            <a:pPr algn="ctr"/>
            <a:r>
              <a:rPr lang="cs-CZ" sz="2400" b="1" dirty="0" smtClean="0"/>
              <a:t>1</a:t>
            </a:r>
            <a:r>
              <a:rPr lang="cs-CZ" sz="2400" b="1" dirty="0"/>
              <a:t>. ročník odborné studium </a:t>
            </a:r>
            <a:r>
              <a:rPr lang="cs-CZ" sz="2400" b="1" dirty="0" smtClean="0"/>
              <a:t>chemie, </a:t>
            </a:r>
            <a:r>
              <a:rPr lang="cs-CZ" sz="2400" b="1" dirty="0" smtClean="0"/>
              <a:t>učitelských kombinací s chemií, ostatní chemické kombinace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rozsah: podzimní semestr </a:t>
            </a:r>
            <a:r>
              <a:rPr lang="cs-CZ" b="1" dirty="0" smtClean="0"/>
              <a:t>2019 </a:t>
            </a:r>
            <a:r>
              <a:rPr lang="cs-CZ" b="1" dirty="0" smtClean="0"/>
              <a:t>(13 </a:t>
            </a:r>
            <a:r>
              <a:rPr lang="cs-CZ" b="1" dirty="0"/>
              <a:t>týdnů), </a:t>
            </a:r>
            <a:endParaRPr lang="cs-CZ" b="1" dirty="0" smtClean="0"/>
          </a:p>
          <a:p>
            <a:endParaRPr lang="cs-CZ" b="1" dirty="0" smtClean="0"/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Úterý 15.00. – 16.50</a:t>
            </a:r>
          </a:p>
          <a:p>
            <a:endParaRPr lang="cs-CZ" b="1" dirty="0"/>
          </a:p>
          <a:p>
            <a:r>
              <a:rPr lang="cs-CZ" b="1" dirty="0"/>
              <a:t>Prof. RNDr. Jiří Příhoda, CSc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b="1" dirty="0" smtClean="0"/>
              <a:t>Ústav chemie </a:t>
            </a:r>
            <a:r>
              <a:rPr lang="cs-CZ" b="1" dirty="0" err="1"/>
              <a:t>PřF</a:t>
            </a:r>
            <a:r>
              <a:rPr lang="cs-CZ" b="1" dirty="0"/>
              <a:t> MU, </a:t>
            </a:r>
            <a:r>
              <a:rPr lang="cs-CZ" b="1" dirty="0" smtClean="0"/>
              <a:t>UKB, budova </a:t>
            </a:r>
            <a:r>
              <a:rPr lang="cs-CZ" b="1" dirty="0"/>
              <a:t>č. </a:t>
            </a:r>
            <a:r>
              <a:rPr lang="cs-CZ" b="1" dirty="0" smtClean="0"/>
              <a:t>12, 3. patro, místnost 325</a:t>
            </a:r>
            <a:endParaRPr lang="cs-CZ" b="1" dirty="0"/>
          </a:p>
          <a:p>
            <a:r>
              <a:rPr lang="cs-CZ" b="1" dirty="0"/>
              <a:t>prihoda@chemi.muni.cz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19672" y="154299"/>
            <a:ext cx="560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Anorganická chemie I</a:t>
            </a:r>
          </a:p>
        </p:txBody>
      </p:sp>
    </p:spTree>
    <p:extLst>
      <p:ext uri="{BB962C8B-B14F-4D97-AF65-F5344CB8AC3E}">
        <p14:creationId xmlns:p14="http://schemas.microsoft.com/office/powerpoint/2010/main" val="2498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" y="515248"/>
            <a:ext cx="7973313" cy="58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" y="293304"/>
            <a:ext cx="8270156" cy="6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785813"/>
            <a:ext cx="79152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1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787"/>
            <a:ext cx="7992888" cy="61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62"/>
            <a:ext cx="8352927" cy="6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1" y="844554"/>
            <a:ext cx="6923254" cy="5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9641"/>
            <a:ext cx="7848872" cy="59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354389"/>
            <a:ext cx="8141798" cy="6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0" y="300449"/>
            <a:ext cx="8309933" cy="6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0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96522"/>
            <a:ext cx="8252610" cy="60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3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788"/>
            <a:ext cx="8724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1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6"/>
            <a:ext cx="8496944" cy="64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3" y="260648"/>
            <a:ext cx="7500074" cy="4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229200"/>
            <a:ext cx="750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C.E. </a:t>
            </a:r>
            <a:r>
              <a:rPr lang="cs-CZ" sz="2000" b="1" dirty="0" err="1" smtClean="0">
                <a:solidFill>
                  <a:srgbClr val="0070C0"/>
                </a:solidFill>
              </a:rPr>
              <a:t>Housecroft</a:t>
            </a:r>
            <a:r>
              <a:rPr lang="cs-CZ" sz="2000" b="1" dirty="0" smtClean="0">
                <a:solidFill>
                  <a:srgbClr val="0070C0"/>
                </a:solidFill>
              </a:rPr>
              <a:t>  et al: Anorganická chemie, 2014 – zcela nové vydání,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k dostání v knihovním středisku VŠCHT Praha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95536" y="168634"/>
            <a:ext cx="7848872" cy="6299186"/>
            <a:chOff x="395536" y="168634"/>
            <a:chExt cx="7848872" cy="62991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634"/>
              <a:ext cx="7848872" cy="6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44008" y="4437112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H</a:t>
              </a:r>
              <a:endParaRPr lang="cs-CZ" b="1" dirty="0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40152" y="4437112"/>
              <a:ext cx="50405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He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5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8" y="404664"/>
            <a:ext cx="7989888" cy="61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612"/>
            <a:ext cx="7920880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836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6000" b="1" smtClean="0"/>
              <a:t>Anorganická chemie</a:t>
            </a: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132873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</a:rPr>
              <a:t>Věda o vzniku, složení a struktuře látek bez většiny látek z uhlíku (látky neživé přírody).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625" y="3000375"/>
            <a:ext cx="4143375" cy="3571875"/>
            <a:chOff x="1968" y="3092"/>
            <a:chExt cx="1587" cy="1228"/>
          </a:xfrm>
        </p:grpSpPr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968" y="3186"/>
              <a:ext cx="1587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pic>
          <p:nvPicPr>
            <p:cNvPr id="2057" name="Picture 16" descr="AG00459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92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4242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987675" y="0"/>
            <a:ext cx="2663825" cy="69215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FF0000"/>
                </a:solidFill>
              </a:rPr>
              <a:t>Názvy prvků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000750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i="1" dirty="0" smtClean="0"/>
              <a:t>podle význačné vlastnosti prvku</a:t>
            </a:r>
          </a:p>
          <a:p>
            <a:pPr>
              <a:buFontTx/>
              <a:buNone/>
            </a:pPr>
            <a:r>
              <a:rPr lang="cs-CZ" altLang="cs-CZ" sz="2000" dirty="0" smtClean="0"/>
              <a:t>   </a:t>
            </a:r>
            <a:r>
              <a:rPr lang="cs-CZ" altLang="cs-CZ" sz="1800" dirty="0" smtClean="0"/>
              <a:t>brom (Br)– podle zápachu (</a:t>
            </a:r>
            <a:r>
              <a:rPr lang="cs-CZ" altLang="cs-CZ" sz="1800" i="1" dirty="0" err="1" smtClean="0"/>
              <a:t>bromos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zápach</a:t>
            </a:r>
            <a:r>
              <a:rPr lang="cs-CZ" altLang="cs-CZ" sz="1800" dirty="0" smtClean="0"/>
              <a:t>)</a:t>
            </a:r>
          </a:p>
          <a:p>
            <a:pPr>
              <a:buFontTx/>
              <a:buNone/>
            </a:pPr>
            <a:r>
              <a:rPr lang="cs-CZ" altLang="cs-CZ" sz="1800" dirty="0" smtClean="0"/>
              <a:t>   chlor (Cl)– podle barvy (</a:t>
            </a:r>
            <a:r>
              <a:rPr lang="cs-CZ" altLang="cs-CZ" sz="1800" i="1" dirty="0" err="1" smtClean="0"/>
              <a:t>chloros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žlutozelený</a:t>
            </a:r>
            <a:r>
              <a:rPr lang="cs-CZ" altLang="cs-CZ" sz="1800" dirty="0" smtClean="0"/>
              <a:t>)</a:t>
            </a:r>
          </a:p>
          <a:p>
            <a:pPr>
              <a:buFontTx/>
              <a:buNone/>
            </a:pPr>
            <a:r>
              <a:rPr lang="cs-CZ" altLang="cs-CZ" sz="1800" dirty="0" smtClean="0"/>
              <a:t>   fosfor (F)– podle světélkování par (</a:t>
            </a:r>
            <a:r>
              <a:rPr lang="cs-CZ" altLang="cs-CZ" sz="1800" i="1" dirty="0" err="1" smtClean="0"/>
              <a:t>phosphoros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světlonoš</a:t>
            </a:r>
            <a:r>
              <a:rPr lang="cs-CZ" altLang="cs-CZ" sz="1800" dirty="0" smtClean="0"/>
              <a:t>)</a:t>
            </a:r>
          </a:p>
          <a:p>
            <a:r>
              <a:rPr lang="cs-CZ" altLang="cs-CZ" sz="2400" b="1" i="1" dirty="0" smtClean="0"/>
              <a:t>podle výskytu prvku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   </a:t>
            </a:r>
            <a:r>
              <a:rPr lang="cs-CZ" altLang="cs-CZ" sz="1800" dirty="0" smtClean="0">
                <a:solidFill>
                  <a:srgbClr val="FF0000"/>
                </a:solidFill>
              </a:rPr>
              <a:t>vápník</a:t>
            </a:r>
            <a:r>
              <a:rPr lang="cs-CZ" altLang="cs-CZ" sz="1800" dirty="0" smtClean="0"/>
              <a:t>- ( latinsky </a:t>
            </a:r>
            <a:r>
              <a:rPr lang="cs-CZ" altLang="cs-CZ" sz="1800" i="1" dirty="0" err="1" smtClean="0"/>
              <a:t>calc</a:t>
            </a:r>
            <a:r>
              <a:rPr lang="cs-CZ" altLang="cs-CZ" sz="1800" dirty="0" smtClean="0"/>
              <a:t> – vápno)</a:t>
            </a:r>
          </a:p>
          <a:p>
            <a:r>
              <a:rPr lang="cs-CZ" altLang="cs-CZ" sz="2400" b="1" i="1" dirty="0" smtClean="0"/>
              <a:t>na počest vědců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	einsteinium, </a:t>
            </a:r>
            <a:r>
              <a:rPr lang="cs-CZ" altLang="cs-CZ" sz="1800" dirty="0" err="1" smtClean="0"/>
              <a:t>mendelevium</a:t>
            </a:r>
            <a:r>
              <a:rPr lang="cs-CZ" altLang="cs-CZ" sz="1800" dirty="0" smtClean="0"/>
              <a:t>, curium</a:t>
            </a:r>
          </a:p>
          <a:p>
            <a:r>
              <a:rPr lang="cs-CZ" altLang="cs-CZ" sz="2400" b="1" i="1" dirty="0" smtClean="0"/>
              <a:t>podle  nápadného vzhledu</a:t>
            </a:r>
            <a:r>
              <a:rPr lang="cs-CZ" altLang="cs-CZ" sz="2400" b="1" dirty="0" smtClean="0"/>
              <a:t> </a:t>
            </a:r>
            <a:endParaRPr lang="cs-CZ" altLang="cs-CZ" sz="1800" b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   zlato  (</a:t>
            </a:r>
            <a:r>
              <a:rPr lang="cs-CZ" altLang="cs-CZ" sz="1800" i="1" dirty="0" err="1" smtClean="0"/>
              <a:t>aurum</a:t>
            </a:r>
            <a:r>
              <a:rPr lang="cs-CZ" altLang="cs-CZ" sz="1800" dirty="0" smtClean="0"/>
              <a:t> – lesk</a:t>
            </a:r>
            <a:r>
              <a:rPr lang="cs-CZ" altLang="cs-CZ" sz="1800" dirty="0" smtClean="0"/>
              <a:t>, třpyt</a:t>
            </a:r>
            <a:r>
              <a:rPr lang="cs-CZ" altLang="cs-CZ" sz="1800" dirty="0" smtClean="0"/>
              <a:t>)	</a:t>
            </a:r>
          </a:p>
          <a:p>
            <a:r>
              <a:rPr lang="cs-CZ" altLang="cs-CZ" sz="2400" b="1" i="1" dirty="0" smtClean="0"/>
              <a:t>podle zemí, kde byly objeveny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smtClean="0"/>
              <a:t>polonium, francium, germanium</a:t>
            </a:r>
          </a:p>
          <a:p>
            <a:r>
              <a:rPr lang="cs-CZ" altLang="cs-CZ" sz="2400" b="1" i="1" dirty="0" smtClean="0"/>
              <a:t>podle světadílů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smtClean="0"/>
              <a:t>europium</a:t>
            </a:r>
            <a:r>
              <a:rPr lang="cs-CZ" altLang="cs-CZ" sz="1800" dirty="0" smtClean="0"/>
              <a:t>, americium</a:t>
            </a:r>
            <a:endParaRPr lang="cs-CZ" altLang="cs-CZ" sz="1800" dirty="0" smtClean="0"/>
          </a:p>
          <a:p>
            <a:r>
              <a:rPr lang="cs-CZ" altLang="cs-CZ" sz="2400" b="1" i="1" dirty="0" smtClean="0"/>
              <a:t>podle nebeských těles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smtClean="0"/>
              <a:t>uran, neptunium, plutonium, helium (Slunce), selen (Měsíc)</a:t>
            </a:r>
          </a:p>
          <a:p>
            <a:pPr>
              <a:buFontTx/>
              <a:buNone/>
            </a:pPr>
            <a:endParaRPr lang="cs-CZ" altLang="cs-CZ" sz="2000" dirty="0" smtClean="0"/>
          </a:p>
          <a:p>
            <a:pPr>
              <a:buFontTx/>
              <a:buNone/>
            </a:pPr>
            <a:endParaRPr lang="cs-CZ" altLang="cs-CZ" sz="2000" dirty="0" smtClean="0"/>
          </a:p>
          <a:p>
            <a:endParaRPr lang="cs-CZ" altLang="cs-CZ" dirty="0" smtClean="0"/>
          </a:p>
        </p:txBody>
      </p:sp>
      <p:pic>
        <p:nvPicPr>
          <p:cNvPr id="3076" name="Picture 7" descr="obrázek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86" y="692696"/>
            <a:ext cx="3000375" cy="291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brázek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000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396424"/>
            <a:ext cx="8136619" cy="59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8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167</Words>
  <Application>Microsoft Office PowerPoint</Application>
  <PresentationFormat>Předvádění na obrazovce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Anorganická chemie</vt:lpstr>
      <vt:lpstr>Názvy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Jiří Příhoda</cp:lastModifiedBy>
  <cp:revision>12</cp:revision>
  <dcterms:created xsi:type="dcterms:W3CDTF">2014-09-16T11:42:07Z</dcterms:created>
  <dcterms:modified xsi:type="dcterms:W3CDTF">2019-09-13T03:14:22Z</dcterms:modified>
</cp:coreProperties>
</file>