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612" r:id="rId3"/>
    <p:sldId id="397" r:id="rId4"/>
    <p:sldId id="613" r:id="rId5"/>
    <p:sldId id="614" r:id="rId6"/>
    <p:sldId id="615" r:id="rId7"/>
    <p:sldId id="616" r:id="rId8"/>
    <p:sldId id="398" r:id="rId9"/>
    <p:sldId id="618" r:id="rId10"/>
    <p:sldId id="441" r:id="rId11"/>
    <p:sldId id="576" r:id="rId12"/>
    <p:sldId id="573" r:id="rId13"/>
    <p:sldId id="594" r:id="rId14"/>
    <p:sldId id="595" r:id="rId15"/>
    <p:sldId id="575" r:id="rId16"/>
    <p:sldId id="574" r:id="rId17"/>
    <p:sldId id="554" r:id="rId18"/>
    <p:sldId id="559" r:id="rId19"/>
    <p:sldId id="440" r:id="rId20"/>
    <p:sldId id="619" r:id="rId21"/>
    <p:sldId id="578" r:id="rId22"/>
    <p:sldId id="620" r:id="rId23"/>
    <p:sldId id="446" r:id="rId24"/>
    <p:sldId id="621" r:id="rId25"/>
    <p:sldId id="571" r:id="rId26"/>
    <p:sldId id="622" r:id="rId27"/>
    <p:sldId id="450" r:id="rId28"/>
    <p:sldId id="624" r:id="rId29"/>
    <p:sldId id="623" r:id="rId30"/>
    <p:sldId id="522" r:id="rId31"/>
    <p:sldId id="590" r:id="rId32"/>
    <p:sldId id="451" r:id="rId33"/>
    <p:sldId id="452" r:id="rId34"/>
    <p:sldId id="587" r:id="rId35"/>
    <p:sldId id="558" r:id="rId36"/>
    <p:sldId id="443" r:id="rId37"/>
    <p:sldId id="444" r:id="rId38"/>
    <p:sldId id="454" r:id="rId39"/>
    <p:sldId id="596" r:id="rId40"/>
    <p:sldId id="447" r:id="rId41"/>
    <p:sldId id="445" r:id="rId42"/>
    <p:sldId id="572" r:id="rId43"/>
    <p:sldId id="448" r:id="rId44"/>
    <p:sldId id="449" r:id="rId45"/>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003399"/>
    <a:srgbClr val="000099"/>
    <a:srgbClr val="0033CC"/>
    <a:srgbClr val="FFFF99"/>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717" autoAdjust="0"/>
  </p:normalViewPr>
  <p:slideViewPr>
    <p:cSldViewPr>
      <p:cViewPr>
        <p:scale>
          <a:sx n="100" d="100"/>
          <a:sy n="100" d="100"/>
        </p:scale>
        <p:origin x="-29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8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9" y="0"/>
            <a:ext cx="2984871" cy="501015"/>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8213" y="750888"/>
            <a:ext cx="5011737"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4"/>
            <a:ext cx="5510530" cy="4509134"/>
          </a:xfrm>
          <a:prstGeom prst="rect">
            <a:avLst/>
          </a:prstGeom>
          <a:noFill/>
          <a:ln w="9525">
            <a:noFill/>
            <a:miter lim="800000"/>
            <a:headEnd/>
            <a:tailEnd/>
          </a:ln>
          <a:effectLst/>
        </p:spPr>
        <p:txBody>
          <a:bodyPr vert="horz" wrap="square" lIns="96605" tIns="48303" rIns="96605" bIns="48303"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7"/>
            <a:ext cx="2984871" cy="501015"/>
          </a:xfrm>
          <a:prstGeom prst="rect">
            <a:avLst/>
          </a:prstGeom>
          <a:noFill/>
          <a:ln w="9525">
            <a:noFill/>
            <a:miter lim="800000"/>
            <a:headEnd/>
            <a:tailEnd/>
          </a:ln>
          <a:effectLst/>
        </p:spPr>
        <p:txBody>
          <a:bodyPr vert="horz" wrap="square" lIns="96605" tIns="48303" rIns="96605" bIns="48303"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9" y="9517547"/>
            <a:ext cx="2984871" cy="501015"/>
          </a:xfrm>
          <a:prstGeom prst="rect">
            <a:avLst/>
          </a:prstGeom>
          <a:noFill/>
          <a:ln w="9525">
            <a:noFill/>
            <a:miter lim="800000"/>
            <a:headEnd/>
            <a:tailEnd/>
          </a:ln>
          <a:effectLst/>
        </p:spPr>
        <p:txBody>
          <a:bodyPr vert="horz" wrap="square" lIns="96605" tIns="48303" rIns="96605" bIns="48303"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7/2018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7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7/2018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7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Glycoside" TargetMode="External"/><Relationship Id="rId3" Type="http://schemas.openxmlformats.org/officeDocument/2006/relationships/hyperlink" Target="https://en.wikipedia.org/wiki/Hemiacetal" TargetMode="External"/><Relationship Id="rId7" Type="http://schemas.openxmlformats.org/officeDocument/2006/relationships/hyperlink" Target="https://en.wikipedia.org/wiki/Alcohol"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en.wikipedia.org/wiki/Hydroxyl_group" TargetMode="External"/><Relationship Id="rId5" Type="http://schemas.openxmlformats.org/officeDocument/2006/relationships/hyperlink" Target="https://en.wikipedia.org/wiki/Saccharide" TargetMode="External"/><Relationship Id="rId4" Type="http://schemas.openxmlformats.org/officeDocument/2006/relationships/hyperlink" Target="https://en.wikipedia.org/wiki/Hemiketa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s://link.springer.com/journal/1057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7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2952328"/>
          </a:xfrm>
        </p:spPr>
        <p:txBody>
          <a:bodyPr/>
          <a:lstStyle/>
          <a:p>
            <a:pPr eaLnBrk="1" hangingPunct="1"/>
            <a:r>
              <a:rPr lang="en-US" sz="4800" b="1" dirty="0" smtClean="0">
                <a:solidFill>
                  <a:srgbClr val="FF0000"/>
                </a:solidFill>
                <a:latin typeface="Arial Black" pitchFamily="34" charset="0"/>
              </a:rPr>
              <a:t>NATURAL POLYMERS </a:t>
            </a:r>
            <a:r>
              <a:rPr lang="en-US" sz="4000" b="1" dirty="0" smtClean="0">
                <a:solidFill>
                  <a:srgbClr val="FF0000"/>
                </a:solidFill>
              </a:rPr>
              <a:t/>
            </a:r>
            <a:br>
              <a:rPr lang="en-US" sz="4000" b="1" dirty="0" smtClean="0">
                <a:solidFill>
                  <a:srgbClr val="FF0000"/>
                </a:solidFill>
              </a:rPr>
            </a:br>
            <a:r>
              <a:rPr lang="en-US" sz="5400" b="1" kern="1200" dirty="0" smtClean="0">
                <a:solidFill>
                  <a:srgbClr val="008000"/>
                </a:solidFill>
                <a:latin typeface="Arial Black" pitchFamily="34" charset="0"/>
                <a:ea typeface="Times New Roman"/>
                <a:cs typeface="Times New Roman"/>
              </a:rPr>
              <a:t>Polysaccharide II  CELLULOSE</a:t>
            </a:r>
            <a:r>
              <a:rPr lang="cs-CZ" sz="5400" b="1" kern="1200" dirty="0" smtClean="0">
                <a:solidFill>
                  <a:srgbClr val="008000"/>
                </a:solidFill>
                <a:latin typeface="Arial Black" pitchFamily="34" charset="0"/>
                <a:ea typeface="Times New Roman"/>
                <a:cs typeface="Times New Roman"/>
              </a:rPr>
              <a:t> 1</a:t>
            </a:r>
            <a:endParaRPr lang="en-US" sz="4000" b="1" dirty="0" smtClean="0">
              <a:solidFill>
                <a:srgbClr val="008000"/>
              </a:solidFill>
            </a:endParaRPr>
          </a:p>
        </p:txBody>
      </p:sp>
      <p:sp>
        <p:nvSpPr>
          <p:cNvPr id="3077" name="Rectangle 3"/>
          <p:cNvSpPr>
            <a:spLocks noGrp="1" noChangeArrowheads="1"/>
          </p:cNvSpPr>
          <p:nvPr>
            <p:ph type="subTitle" idx="1"/>
          </p:nvPr>
        </p:nvSpPr>
        <p:spPr>
          <a:xfrm>
            <a:off x="1331640" y="5661248"/>
            <a:ext cx="6400800" cy="576064"/>
          </a:xfrm>
        </p:spPr>
        <p:txBody>
          <a:bodyPr/>
          <a:lstStyle/>
          <a:p>
            <a:pPr eaLnBrk="1" hangingPunct="1"/>
            <a:r>
              <a:rPr lang="cs-CZ" b="1" dirty="0" smtClean="0">
                <a:solidFill>
                  <a:srgbClr val="0000FF"/>
                </a:solidFill>
              </a:rPr>
              <a:t>Dr. Ladislav Pospíšil</a:t>
            </a:r>
          </a:p>
        </p:txBody>
      </p:sp>
      <p:sp>
        <p:nvSpPr>
          <p:cNvPr id="3078" name="Zástupný symbol pro datum 5"/>
          <p:cNvSpPr>
            <a:spLocks noGrp="1"/>
          </p:cNvSpPr>
          <p:nvPr>
            <p:ph type="dt" sz="quarter" idx="10"/>
          </p:nvPr>
        </p:nvSpPr>
        <p:spPr>
          <a:noFill/>
        </p:spPr>
        <p:txBody>
          <a:bodyPr/>
          <a:lstStyle/>
          <a:p>
            <a:r>
              <a:rPr lang="cs-CZ" smtClean="0"/>
              <a:t>January 7/2018</a:t>
            </a:r>
            <a:endParaRPr lang="sk-SK"/>
          </a:p>
        </p:txBody>
      </p:sp>
      <p:sp>
        <p:nvSpPr>
          <p:cNvPr id="7" name="Obdélník 6"/>
          <p:cNvSpPr/>
          <p:nvPr/>
        </p:nvSpPr>
        <p:spPr>
          <a:xfrm>
            <a:off x="0" y="2852936"/>
            <a:ext cx="8856984" cy="2800767"/>
          </a:xfrm>
          <a:prstGeom prst="rect">
            <a:avLst/>
          </a:prstGeom>
        </p:spPr>
        <p:txBody>
          <a:bodyPr wrap="square">
            <a:spAutoFit/>
          </a:bodyPr>
          <a:lstStyle/>
          <a:p>
            <a:pPr algn="ctr"/>
            <a:r>
              <a:rPr lang="en-US" sz="4400" dirty="0" smtClean="0">
                <a:solidFill>
                  <a:srgbClr val="C00000"/>
                </a:solidFill>
                <a:latin typeface="Arial Black" pitchFamily="34" charset="0"/>
              </a:rPr>
              <a:t>Cellulose is the most widespread BIOPOLYMER on Earth, up to 1,5×10</a:t>
            </a:r>
            <a:r>
              <a:rPr lang="en-US" sz="4400" baseline="30000" dirty="0" smtClean="0">
                <a:solidFill>
                  <a:srgbClr val="C00000"/>
                </a:solidFill>
                <a:latin typeface="Arial Black" pitchFamily="34" charset="0"/>
              </a:rPr>
              <a:t>9</a:t>
            </a:r>
            <a:r>
              <a:rPr lang="en-US" sz="4400" dirty="0" smtClean="0">
                <a:solidFill>
                  <a:srgbClr val="C00000"/>
                </a:solidFill>
                <a:latin typeface="Arial Black" pitchFamily="34" charset="0"/>
              </a:rPr>
              <a:t> tons per annum is arising</a:t>
            </a:r>
            <a:endParaRPr lang="en-US" sz="4400" dirty="0">
              <a:solidFill>
                <a:srgbClr val="C00000"/>
              </a:solidFill>
              <a:latin typeface="Arial Black"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10</a:t>
            </a:fld>
            <a:endParaRPr lang="sk-SK"/>
          </a:p>
        </p:txBody>
      </p:sp>
      <p:pic>
        <p:nvPicPr>
          <p:cNvPr id="7" name="Obrázek 6" descr="D-glucose-chain-2D-Fischer.png"/>
          <p:cNvPicPr>
            <a:picLocks noChangeAspect="1"/>
          </p:cNvPicPr>
          <p:nvPr/>
        </p:nvPicPr>
        <p:blipFill>
          <a:blip r:embed="rId2" cstate="print"/>
          <a:stretch>
            <a:fillRect/>
          </a:stretch>
        </p:blipFill>
        <p:spPr>
          <a:xfrm>
            <a:off x="395536" y="404664"/>
            <a:ext cx="1870006" cy="3209807"/>
          </a:xfrm>
          <a:prstGeom prst="rect">
            <a:avLst/>
          </a:prstGeom>
        </p:spPr>
      </p:pic>
      <p:pic>
        <p:nvPicPr>
          <p:cNvPr id="8" name="Obrázek 7" descr="img462.jpg"/>
          <p:cNvPicPr>
            <a:picLocks noChangeAspect="1"/>
          </p:cNvPicPr>
          <p:nvPr/>
        </p:nvPicPr>
        <p:blipFill>
          <a:blip r:embed="rId3" cstate="print"/>
          <a:stretch>
            <a:fillRect/>
          </a:stretch>
        </p:blipFill>
        <p:spPr>
          <a:xfrm rot="10800000">
            <a:off x="3995935" y="116632"/>
            <a:ext cx="4309889" cy="2796606"/>
          </a:xfrm>
          <a:prstGeom prst="rect">
            <a:avLst/>
          </a:prstGeom>
        </p:spPr>
      </p:pic>
      <p:pic>
        <p:nvPicPr>
          <p:cNvPr id="9" name="Obrázek 8" descr="img463.jpg"/>
          <p:cNvPicPr>
            <a:picLocks noChangeAspect="1"/>
          </p:cNvPicPr>
          <p:nvPr/>
        </p:nvPicPr>
        <p:blipFill>
          <a:blip r:embed="rId4" cstate="print"/>
          <a:stretch>
            <a:fillRect/>
          </a:stretch>
        </p:blipFill>
        <p:spPr>
          <a:xfrm rot="10800000">
            <a:off x="3851920" y="3356992"/>
            <a:ext cx="4501021" cy="251003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7/2018</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7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11</a:t>
            </a:fld>
            <a:endParaRPr lang="sk-SK"/>
          </a:p>
        </p:txBody>
      </p:sp>
      <p:pic>
        <p:nvPicPr>
          <p:cNvPr id="6" name="Obrázek 5" descr="1280px-Ethyl-glucoside.png"/>
          <p:cNvPicPr>
            <a:picLocks noChangeAspect="1"/>
          </p:cNvPicPr>
          <p:nvPr/>
        </p:nvPicPr>
        <p:blipFill>
          <a:blip r:embed="rId2" cstate="print"/>
          <a:stretch>
            <a:fillRect/>
          </a:stretch>
        </p:blipFill>
        <p:spPr>
          <a:xfrm>
            <a:off x="251520" y="3284984"/>
            <a:ext cx="8352929" cy="3456835"/>
          </a:xfrm>
          <a:prstGeom prst="rect">
            <a:avLst/>
          </a:prstGeom>
        </p:spPr>
      </p:pic>
      <p:sp>
        <p:nvSpPr>
          <p:cNvPr id="8" name="Obdélník 7"/>
          <p:cNvSpPr/>
          <p:nvPr/>
        </p:nvSpPr>
        <p:spPr>
          <a:xfrm>
            <a:off x="107504" y="116632"/>
            <a:ext cx="8856984" cy="2739211"/>
          </a:xfrm>
          <a:prstGeom prst="rect">
            <a:avLst/>
          </a:prstGeom>
        </p:spPr>
        <p:txBody>
          <a:bodyPr wrap="square">
            <a:spAutoFit/>
          </a:bodyPr>
          <a:lstStyle/>
          <a:p>
            <a:pPr algn="ctr"/>
            <a:r>
              <a:rPr lang="en-US" sz="2800" b="1" dirty="0" smtClean="0">
                <a:solidFill>
                  <a:srgbClr val="FF0000"/>
                </a:solidFill>
                <a:latin typeface="Arial Black" pitchFamily="34" charset="0"/>
              </a:rPr>
              <a:t>Formation of the </a:t>
            </a:r>
            <a:r>
              <a:rPr lang="en-US" sz="2800" b="1" dirty="0" err="1" smtClean="0">
                <a:solidFill>
                  <a:srgbClr val="FF0000"/>
                </a:solidFill>
                <a:latin typeface="Arial Black" pitchFamily="34" charset="0"/>
              </a:rPr>
              <a:t>Glykosidic</a:t>
            </a:r>
            <a:r>
              <a:rPr lang="en-US" sz="2800" b="1" dirty="0" smtClean="0">
                <a:solidFill>
                  <a:srgbClr val="FF0000"/>
                </a:solidFill>
                <a:latin typeface="Arial Black" pitchFamily="34" charset="0"/>
              </a:rPr>
              <a:t> Bond</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Linkage</a:t>
            </a:r>
            <a:r>
              <a:rPr lang="cs-CZ" sz="2800" b="1" dirty="0" smtClean="0">
                <a:solidFill>
                  <a:srgbClr val="FF0000"/>
                </a:solidFill>
                <a:latin typeface="Arial Black" pitchFamily="34" charset="0"/>
              </a:rPr>
              <a:t>)</a:t>
            </a:r>
            <a:endParaRPr lang="en-US" sz="2800" b="1" dirty="0" smtClean="0">
              <a:solidFill>
                <a:srgbClr val="FF0000"/>
              </a:solidFill>
              <a:latin typeface="Arial Black" pitchFamily="34" charset="0"/>
            </a:endParaRPr>
          </a:p>
          <a:p>
            <a:r>
              <a:rPr lang="cs-CZ" b="1" dirty="0" smtClean="0">
                <a:solidFill>
                  <a:srgbClr val="0000FF"/>
                </a:solidFill>
                <a:latin typeface="Arial Black" pitchFamily="34" charset="0"/>
              </a:rPr>
              <a:t>HEMIACETAL</a:t>
            </a:r>
            <a:r>
              <a:rPr lang="cs-CZ" b="1" dirty="0" smtClean="0">
                <a:solidFill>
                  <a:srgbClr val="0000FF"/>
                </a:solidFill>
              </a:rPr>
              <a:t> </a:t>
            </a:r>
            <a:r>
              <a:rPr lang="cs-CZ" b="1" dirty="0" err="1" smtClean="0">
                <a:solidFill>
                  <a:srgbClr val="0000FF"/>
                </a:solidFill>
              </a:rPr>
              <a:t>Formation</a:t>
            </a:r>
            <a:endParaRPr lang="cs-CZ" b="1" dirty="0" smtClean="0">
              <a:solidFill>
                <a:srgbClr val="0000FF"/>
              </a:solidFill>
            </a:endParaRPr>
          </a:p>
          <a:p>
            <a:r>
              <a:rPr lang="en-US" dirty="0" smtClean="0"/>
              <a:t>A </a:t>
            </a:r>
            <a:r>
              <a:rPr lang="en-US" dirty="0" err="1" smtClean="0"/>
              <a:t>glycosidic</a:t>
            </a:r>
            <a:r>
              <a:rPr lang="en-US" dirty="0" smtClean="0"/>
              <a:t> bond is formed between the </a:t>
            </a:r>
            <a:r>
              <a:rPr lang="en-US" dirty="0" err="1" smtClean="0">
                <a:solidFill>
                  <a:srgbClr val="0000FF"/>
                </a:solidFill>
                <a:hlinkClick r:id="rId3" tooltip="Hemiacetal"/>
              </a:rPr>
              <a:t>hemiacetal</a:t>
            </a:r>
            <a:r>
              <a:rPr lang="en-US" dirty="0" smtClean="0"/>
              <a:t> or </a:t>
            </a:r>
            <a:r>
              <a:rPr lang="en-US" dirty="0" err="1" smtClean="0">
                <a:hlinkClick r:id="rId4" tooltip="Hemiketal"/>
              </a:rPr>
              <a:t>hemiketal</a:t>
            </a:r>
            <a:r>
              <a:rPr lang="en-US" dirty="0" smtClean="0"/>
              <a:t> group of a </a:t>
            </a:r>
            <a:r>
              <a:rPr lang="en-US" dirty="0" err="1" smtClean="0">
                <a:hlinkClick r:id="rId5" tooltip="Saccharide"/>
              </a:rPr>
              <a:t>saccharide</a:t>
            </a:r>
            <a:r>
              <a:rPr lang="en-US" dirty="0" smtClean="0"/>
              <a:t> (or a molecule derived from a </a:t>
            </a:r>
            <a:r>
              <a:rPr lang="en-US" dirty="0" err="1" smtClean="0"/>
              <a:t>saccharide</a:t>
            </a:r>
            <a:r>
              <a:rPr lang="en-US" dirty="0" smtClean="0"/>
              <a:t>) and the </a:t>
            </a:r>
            <a:r>
              <a:rPr lang="en-US" dirty="0" smtClean="0">
                <a:hlinkClick r:id="rId6" tooltip="Hydroxyl group"/>
              </a:rPr>
              <a:t>hydroxyl group</a:t>
            </a:r>
            <a:r>
              <a:rPr lang="en-US" dirty="0" smtClean="0"/>
              <a:t> of some compound such as an </a:t>
            </a:r>
            <a:r>
              <a:rPr lang="en-US" dirty="0" smtClean="0">
                <a:hlinkClick r:id="rId7" tooltip="Alcohol"/>
              </a:rPr>
              <a:t>alcohol</a:t>
            </a:r>
            <a:r>
              <a:rPr lang="en-US" dirty="0" smtClean="0"/>
              <a:t>. A substance containing a </a:t>
            </a:r>
            <a:r>
              <a:rPr lang="en-US" dirty="0" err="1" smtClean="0"/>
              <a:t>glycosidic</a:t>
            </a:r>
            <a:r>
              <a:rPr lang="en-US" dirty="0" smtClean="0"/>
              <a:t> bond is a </a:t>
            </a:r>
            <a:r>
              <a:rPr lang="en-US" dirty="0" smtClean="0">
                <a:hlinkClick r:id="rId8" tooltip="Glycoside"/>
              </a:rPr>
              <a:t>glycoside</a:t>
            </a:r>
            <a:r>
              <a:rPr lang="en-US" dirty="0" smtClean="0"/>
              <a:t>.</a:t>
            </a:r>
            <a:endParaRPr lang="cs-CZ" dirty="0" smtClean="0"/>
          </a:p>
          <a:p>
            <a:r>
              <a:rPr lang="en-US" dirty="0" smtClean="0">
                <a:solidFill>
                  <a:srgbClr val="0000FF"/>
                </a:solidFill>
                <a:latin typeface="Arial Black" pitchFamily="34" charset="0"/>
              </a:rPr>
              <a:t>HEMIACETAL</a:t>
            </a:r>
            <a:r>
              <a:rPr lang="en-US" dirty="0" smtClean="0"/>
              <a:t> is able further react with another </a:t>
            </a:r>
            <a:r>
              <a:rPr lang="en-US" dirty="0" err="1" smtClean="0"/>
              <a:t>nucleophilic</a:t>
            </a:r>
            <a:r>
              <a:rPr lang="en-US" dirty="0" smtClean="0"/>
              <a:t> Group and so form  </a:t>
            </a:r>
            <a:r>
              <a:rPr lang="en-US" dirty="0" smtClean="0">
                <a:solidFill>
                  <a:srgbClr val="008000"/>
                </a:solidFill>
                <a:latin typeface="Arial Black" pitchFamily="34" charset="0"/>
              </a:rPr>
              <a:t>ACETAL</a:t>
            </a:r>
            <a:r>
              <a:rPr lang="en-US" dirty="0" smtClean="0"/>
              <a:t> and to eliminate Water</a:t>
            </a:r>
            <a:r>
              <a:rPr lang="cs-CZ" dirty="0" smtClean="0"/>
              <a:t>.</a:t>
            </a:r>
          </a:p>
          <a:p>
            <a:endParaRPr lang="cs-CZ" b="1" dirty="0" smtClean="0">
              <a:solidFill>
                <a:srgbClr val="0000FF"/>
              </a:solidFill>
            </a:endParaRPr>
          </a:p>
        </p:txBody>
      </p:sp>
      <p:cxnSp>
        <p:nvCxnSpPr>
          <p:cNvPr id="10" name="Přímá spojovací šipka 9"/>
          <p:cNvCxnSpPr/>
          <p:nvPr/>
        </p:nvCxnSpPr>
        <p:spPr>
          <a:xfrm flipH="1">
            <a:off x="1475656" y="1124744"/>
            <a:ext cx="4104456" cy="331236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4211960" y="6237312"/>
            <a:ext cx="1152128" cy="369332"/>
          </a:xfrm>
          <a:prstGeom prst="rect">
            <a:avLst/>
          </a:prstGeom>
          <a:noFill/>
        </p:spPr>
        <p:txBody>
          <a:bodyPr wrap="square" rtlCol="0">
            <a:spAutoFit/>
          </a:bodyPr>
          <a:lstStyle/>
          <a:p>
            <a:r>
              <a:rPr lang="cs-CZ" dirty="0" smtClean="0">
                <a:solidFill>
                  <a:srgbClr val="008000"/>
                </a:solidFill>
                <a:latin typeface="Arial Black" pitchFamily="34" charset="0"/>
              </a:rPr>
              <a:t>acetal</a:t>
            </a:r>
            <a:endParaRPr lang="cs-CZ" dirty="0"/>
          </a:p>
        </p:txBody>
      </p:sp>
      <p:sp>
        <p:nvSpPr>
          <p:cNvPr id="14" name="TextovéPole 13"/>
          <p:cNvSpPr txBox="1"/>
          <p:nvPr/>
        </p:nvSpPr>
        <p:spPr>
          <a:xfrm>
            <a:off x="4644008" y="2348880"/>
            <a:ext cx="4499992" cy="1200329"/>
          </a:xfrm>
          <a:prstGeom prst="rect">
            <a:avLst/>
          </a:prstGeom>
          <a:noFill/>
        </p:spPr>
        <p:txBody>
          <a:bodyPr wrap="square" rtlCol="0">
            <a:spAutoFit/>
          </a:bodyPr>
          <a:lstStyle/>
          <a:p>
            <a:r>
              <a:rPr lang="en-US" dirty="0" smtClean="0">
                <a:solidFill>
                  <a:srgbClr val="008000"/>
                </a:solidFill>
                <a:latin typeface="Arial Black" pitchFamily="34" charset="0"/>
              </a:rPr>
              <a:t>When is the further Reagent a </a:t>
            </a:r>
            <a:r>
              <a:rPr lang="en-US" dirty="0" err="1" smtClean="0">
                <a:solidFill>
                  <a:srgbClr val="008000"/>
                </a:solidFill>
                <a:latin typeface="Arial Black" pitchFamily="34" charset="0"/>
              </a:rPr>
              <a:t>Saccharide</a:t>
            </a:r>
            <a:r>
              <a:rPr lang="en-US" dirty="0" smtClean="0">
                <a:solidFill>
                  <a:srgbClr val="008000"/>
                </a:solidFill>
                <a:latin typeface="Arial Black" pitchFamily="34" charset="0"/>
              </a:rPr>
              <a:t> whit suitable  –OH Group, the POLYSACHARIDE is step by step forming </a:t>
            </a:r>
            <a:endParaRPr lang="en-US" dirty="0">
              <a:solidFill>
                <a:srgbClr val="008000"/>
              </a:solidFill>
              <a:latin typeface="Arial Black" pitchFamily="34" charset="0"/>
            </a:endParaRPr>
          </a:p>
        </p:txBody>
      </p:sp>
      <p:sp>
        <p:nvSpPr>
          <p:cNvPr id="15" name="Obdélník 14"/>
          <p:cNvSpPr/>
          <p:nvPr/>
        </p:nvSpPr>
        <p:spPr>
          <a:xfrm>
            <a:off x="6660232" y="3645024"/>
            <a:ext cx="1296144" cy="792088"/>
          </a:xfrm>
          <a:prstGeom prst="rect">
            <a:avLst/>
          </a:prstGeom>
          <a:noFill/>
          <a:ln w="635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ovací šipka 11"/>
          <p:cNvCxnSpPr/>
          <p:nvPr/>
        </p:nvCxnSpPr>
        <p:spPr>
          <a:xfrm>
            <a:off x="2699792" y="1700808"/>
            <a:ext cx="792088" cy="3600400"/>
          </a:xfrm>
          <a:prstGeom prst="straightConnector1">
            <a:avLst/>
          </a:prstGeom>
          <a:ln w="635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a:off x="827584" y="2492896"/>
            <a:ext cx="5697016" cy="3032720"/>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467544" y="260648"/>
            <a:ext cx="8424936" cy="2123658"/>
          </a:xfrm>
          <a:prstGeom prst="rect">
            <a:avLst/>
          </a:prstGeom>
          <a:noFill/>
          <a:ln w="9525">
            <a:noFill/>
            <a:miter lim="800000"/>
            <a:headEnd/>
            <a:tailEnd/>
          </a:ln>
        </p:spPr>
        <p:txBody>
          <a:bodyPr wrap="square">
            <a:spAutoFit/>
          </a:bodyPr>
          <a:lstStyle/>
          <a:p>
            <a:pPr>
              <a:spcBef>
                <a:spcPct val="50000"/>
              </a:spcBef>
            </a:pPr>
            <a:r>
              <a:rPr lang="en-US" sz="2400" b="1" dirty="0" smtClean="0">
                <a:solidFill>
                  <a:srgbClr val="000099"/>
                </a:solidFill>
                <a:latin typeface="Arial Black" pitchFamily="34" charset="0"/>
              </a:rPr>
              <a:t>Cellulose</a:t>
            </a:r>
          </a:p>
          <a:p>
            <a:pPr lvl="1">
              <a:spcBef>
                <a:spcPct val="50000"/>
              </a:spcBef>
              <a:buFont typeface="Wingdings" pitchFamily="2" charset="2"/>
              <a:buChar char="Ø"/>
            </a:pPr>
            <a:r>
              <a:rPr lang="en-US" sz="2400" dirty="0" smtClean="0">
                <a:cs typeface="Arial" charset="0"/>
              </a:rPr>
              <a:t> ß-D-G</a:t>
            </a:r>
            <a:r>
              <a:rPr lang="en-US" sz="2400" dirty="0" smtClean="0"/>
              <a:t>lucose, </a:t>
            </a:r>
            <a:r>
              <a:rPr lang="en-US" sz="2400" dirty="0" smtClean="0">
                <a:cs typeface="Arial" charset="0"/>
              </a:rPr>
              <a:t>ß-1,4 </a:t>
            </a:r>
            <a:r>
              <a:rPr lang="en-US" sz="2400" dirty="0" err="1" smtClean="0">
                <a:solidFill>
                  <a:srgbClr val="FF0000"/>
                </a:solidFill>
                <a:latin typeface="Arial Black" pitchFamily="34" charset="0"/>
                <a:cs typeface="Arial" charset="0"/>
              </a:rPr>
              <a:t>glycosidic</a:t>
            </a:r>
            <a:r>
              <a:rPr lang="en-US" sz="2400" dirty="0" smtClean="0">
                <a:solidFill>
                  <a:srgbClr val="FF0000"/>
                </a:solidFill>
                <a:latin typeface="Arial Black" pitchFamily="34" charset="0"/>
                <a:cs typeface="Arial" charset="0"/>
              </a:rPr>
              <a:t> Bond</a:t>
            </a:r>
            <a:endParaRPr lang="en-US" sz="2400" dirty="0">
              <a:solidFill>
                <a:srgbClr val="FF0000"/>
              </a:solidFill>
              <a:latin typeface="Arial Black" pitchFamily="34" charset="0"/>
              <a:cs typeface="Arial" charset="0"/>
            </a:endParaRPr>
          </a:p>
          <a:p>
            <a:pPr lvl="1">
              <a:spcBef>
                <a:spcPct val="50000"/>
              </a:spcBef>
              <a:buFont typeface="Wingdings" pitchFamily="2" charset="2"/>
              <a:buChar char="Ø"/>
            </a:pPr>
            <a:r>
              <a:rPr lang="en-US" sz="2400" dirty="0" smtClean="0"/>
              <a:t> It forms the structure Skeleton of Plants</a:t>
            </a:r>
          </a:p>
          <a:p>
            <a:pPr lvl="1">
              <a:spcBef>
                <a:spcPct val="50000"/>
              </a:spcBef>
              <a:buFont typeface="Wingdings" pitchFamily="2" charset="2"/>
              <a:buChar char="Ø"/>
            </a:pPr>
            <a:r>
              <a:rPr lang="en-US" sz="2400" dirty="0" smtClean="0"/>
              <a:t> It is not cleaved by Humans</a:t>
            </a:r>
            <a:endParaRPr lang="en-US" sz="2400" dirty="0">
              <a:cs typeface="Arial" charset="0"/>
            </a:endParaRPr>
          </a:p>
        </p:txBody>
      </p:sp>
      <p:pic>
        <p:nvPicPr>
          <p:cNvPr id="15364" name="Picture 8" descr="celulosa"/>
          <p:cNvPicPr>
            <a:picLocks noChangeAspect="1" noChangeArrowheads="1"/>
          </p:cNvPicPr>
          <p:nvPr/>
        </p:nvPicPr>
        <p:blipFill>
          <a:blip r:embed="rId2" cstate="print"/>
          <a:srcRect/>
          <a:stretch>
            <a:fillRect/>
          </a:stretch>
        </p:blipFill>
        <p:spPr bwMode="auto">
          <a:xfrm>
            <a:off x="2268538" y="3213100"/>
            <a:ext cx="3883025" cy="2243138"/>
          </a:xfrm>
          <a:prstGeom prst="rect">
            <a:avLst/>
          </a:prstGeom>
          <a:noFill/>
          <a:ln w="9525">
            <a:noFill/>
            <a:miter lim="800000"/>
            <a:headEnd/>
            <a:tailEnd/>
          </a:ln>
        </p:spPr>
      </p:pic>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číslo snímku 4"/>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
        <p:nvSpPr>
          <p:cNvPr id="6" name="Zástupný symbol pro zápatí 5"/>
          <p:cNvSpPr>
            <a:spLocks noGrp="1"/>
          </p:cNvSpPr>
          <p:nvPr>
            <p:ph type="ftr" sz="quarter" idx="11"/>
          </p:nvPr>
        </p:nvSpPr>
        <p:spPr/>
        <p:txBody>
          <a:bodyPr/>
          <a:lstStyle/>
          <a:p>
            <a:pPr>
              <a:defRPr/>
            </a:pPr>
            <a:r>
              <a:rPr lang="fr-FR" smtClean="0"/>
              <a:t>NATURAL POLYMERS MU SCI 7 2018</a:t>
            </a:r>
            <a:endParaRPr lang="sk-SK"/>
          </a:p>
        </p:txBody>
      </p:sp>
      <p:sp>
        <p:nvSpPr>
          <p:cNvPr id="7" name="TextovéPole 6"/>
          <p:cNvSpPr txBox="1"/>
          <p:nvPr/>
        </p:nvSpPr>
        <p:spPr>
          <a:xfrm>
            <a:off x="3491880" y="3212976"/>
            <a:ext cx="936104" cy="369332"/>
          </a:xfrm>
          <a:prstGeom prst="rect">
            <a:avLst/>
          </a:prstGeom>
          <a:solidFill>
            <a:schemeClr val="accent3">
              <a:lumMod val="95000"/>
            </a:schemeClr>
          </a:solidFill>
        </p:spPr>
        <p:txBody>
          <a:bodyPr wrap="square" rtlCol="0">
            <a:spAutoFit/>
          </a:bodyPr>
          <a:lstStyle/>
          <a:p>
            <a:r>
              <a:rPr lang="en-US" dirty="0" smtClean="0">
                <a:solidFill>
                  <a:srgbClr val="FF0000"/>
                </a:solidFill>
                <a:latin typeface="Arial Black" pitchFamily="34" charset="0"/>
                <a:cs typeface="Arial" charset="0"/>
              </a:rPr>
              <a:t>Bond</a:t>
            </a:r>
            <a:endParaRPr lang="cs-CZ"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struktura CELULÓZA 1.jpg"/>
          <p:cNvPicPr>
            <a:picLocks noChangeAspect="1"/>
          </p:cNvPicPr>
          <p:nvPr/>
        </p:nvPicPr>
        <p:blipFill>
          <a:blip r:embed="rId2" cstate="print"/>
          <a:stretch>
            <a:fillRect/>
          </a:stretch>
        </p:blipFill>
        <p:spPr>
          <a:xfrm>
            <a:off x="0" y="1988840"/>
            <a:ext cx="8963123" cy="4248472"/>
          </a:xfrm>
          <a:prstGeom prst="rect">
            <a:avLst/>
          </a:prstGeom>
        </p:spPr>
      </p:pic>
      <p:sp>
        <p:nvSpPr>
          <p:cNvPr id="5" name="Zástupný symbol pro datum 4"/>
          <p:cNvSpPr>
            <a:spLocks noGrp="1"/>
          </p:cNvSpPr>
          <p:nvPr>
            <p:ph type="dt" sz="half" idx="10"/>
          </p:nvPr>
        </p:nvSpPr>
        <p:spPr/>
        <p:txBody>
          <a:bodyPr/>
          <a:lstStyle/>
          <a:p>
            <a:pPr>
              <a:defRPr/>
            </a:pPr>
            <a:r>
              <a:rPr lang="cs-CZ" smtClean="0"/>
              <a:t>January 7/2018</a:t>
            </a:r>
            <a:endParaRPr lang="sk-SK"/>
          </a:p>
        </p:txBody>
      </p:sp>
      <p:sp>
        <p:nvSpPr>
          <p:cNvPr id="6" name="Zástupný symbol pro číslo snímku 5"/>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sp>
        <p:nvSpPr>
          <p:cNvPr id="7" name="Zástupný symbol pro zápatí 6"/>
          <p:cNvSpPr>
            <a:spLocks noGrp="1"/>
          </p:cNvSpPr>
          <p:nvPr>
            <p:ph type="ftr" sz="quarter" idx="11"/>
          </p:nvPr>
        </p:nvSpPr>
        <p:spPr/>
        <p:txBody>
          <a:bodyPr/>
          <a:lstStyle/>
          <a:p>
            <a:pPr>
              <a:defRPr/>
            </a:pPr>
            <a:r>
              <a:rPr lang="fr-FR" smtClean="0"/>
              <a:t>NATURAL POLYMERS MU SCI 7 2018</a:t>
            </a:r>
            <a:endParaRPr lang="sk-SK"/>
          </a:p>
        </p:txBody>
      </p:sp>
      <p:cxnSp>
        <p:nvCxnSpPr>
          <p:cNvPr id="9" name="Přímá spojovací šipka 8"/>
          <p:cNvCxnSpPr/>
          <p:nvPr/>
        </p:nvCxnSpPr>
        <p:spPr>
          <a:xfrm flipV="1">
            <a:off x="6156176" y="3501008"/>
            <a:ext cx="720080" cy="2088232"/>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V="1">
            <a:off x="2051720" y="3573016"/>
            <a:ext cx="216024" cy="1872208"/>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6372200" y="2348880"/>
            <a:ext cx="518091" cy="369332"/>
          </a:xfrm>
          <a:prstGeom prst="rect">
            <a:avLst/>
          </a:prstGeom>
          <a:noFill/>
        </p:spPr>
        <p:txBody>
          <a:bodyPr wrap="none" rtlCol="0">
            <a:spAutoFit/>
          </a:bodyPr>
          <a:lstStyle/>
          <a:p>
            <a:r>
              <a:rPr lang="cs-CZ" dirty="0" smtClean="0">
                <a:solidFill>
                  <a:srgbClr val="FF0000"/>
                </a:solidFill>
                <a:latin typeface="Arial Black" pitchFamily="34" charset="0"/>
              </a:rPr>
              <a:t>C1</a:t>
            </a:r>
            <a:endParaRPr lang="cs-CZ" dirty="0">
              <a:solidFill>
                <a:srgbClr val="FF0000"/>
              </a:solidFill>
              <a:latin typeface="Arial Black" pitchFamily="34" charset="0"/>
            </a:endParaRPr>
          </a:p>
        </p:txBody>
      </p:sp>
      <p:cxnSp>
        <p:nvCxnSpPr>
          <p:cNvPr id="16" name="Přímá spojovací šipka 15"/>
          <p:cNvCxnSpPr/>
          <p:nvPr/>
        </p:nvCxnSpPr>
        <p:spPr>
          <a:xfrm flipH="1">
            <a:off x="6516216" y="2780928"/>
            <a:ext cx="216024" cy="72008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524328" y="4725144"/>
            <a:ext cx="792205" cy="523220"/>
          </a:xfrm>
          <a:prstGeom prst="rect">
            <a:avLst/>
          </a:prstGeom>
          <a:noFill/>
        </p:spPr>
        <p:txBody>
          <a:bodyPr wrap="none" rtlCol="0">
            <a:spAutoFit/>
          </a:bodyPr>
          <a:lstStyle/>
          <a:p>
            <a:r>
              <a:rPr lang="cs-CZ" dirty="0" smtClean="0">
                <a:solidFill>
                  <a:srgbClr val="C00000"/>
                </a:solidFill>
                <a:latin typeface="Arial Black" pitchFamily="34" charset="0"/>
              </a:rPr>
              <a:t>C4 </a:t>
            </a:r>
            <a:r>
              <a:rPr lang="cs-CZ" sz="2800" b="1" dirty="0" smtClean="0">
                <a:solidFill>
                  <a:srgbClr val="C00000"/>
                </a:solidFill>
                <a:latin typeface="Symbol" pitchFamily="18" charset="2"/>
              </a:rPr>
              <a:t>b</a:t>
            </a:r>
            <a:endParaRPr lang="cs-CZ" sz="2800" b="1" dirty="0">
              <a:solidFill>
                <a:srgbClr val="C00000"/>
              </a:solidFill>
              <a:latin typeface="Arial Black" pitchFamily="34" charset="0"/>
            </a:endParaRPr>
          </a:p>
        </p:txBody>
      </p:sp>
      <p:cxnSp>
        <p:nvCxnSpPr>
          <p:cNvPr id="18" name="Přímá spojovací šipka 17"/>
          <p:cNvCxnSpPr/>
          <p:nvPr/>
        </p:nvCxnSpPr>
        <p:spPr>
          <a:xfrm flipH="1" flipV="1">
            <a:off x="7092280" y="3645024"/>
            <a:ext cx="720080" cy="1224136"/>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p:nvPr/>
        </p:nvCxnSpPr>
        <p:spPr>
          <a:xfrm>
            <a:off x="1835696" y="2420888"/>
            <a:ext cx="72008" cy="1008112"/>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1835696" y="2060848"/>
            <a:ext cx="518091" cy="369332"/>
          </a:xfrm>
          <a:prstGeom prst="rect">
            <a:avLst/>
          </a:prstGeom>
          <a:noFill/>
        </p:spPr>
        <p:txBody>
          <a:bodyPr wrap="none" rtlCol="0">
            <a:spAutoFit/>
          </a:bodyPr>
          <a:lstStyle/>
          <a:p>
            <a:r>
              <a:rPr lang="cs-CZ" dirty="0" smtClean="0">
                <a:solidFill>
                  <a:srgbClr val="FF0000"/>
                </a:solidFill>
                <a:latin typeface="Arial Black" pitchFamily="34" charset="0"/>
              </a:rPr>
              <a:t>C1</a:t>
            </a:r>
            <a:endParaRPr lang="cs-CZ" dirty="0">
              <a:solidFill>
                <a:srgbClr val="FF0000"/>
              </a:solidFill>
              <a:latin typeface="Arial Black" pitchFamily="34" charset="0"/>
            </a:endParaRPr>
          </a:p>
        </p:txBody>
      </p:sp>
      <p:cxnSp>
        <p:nvCxnSpPr>
          <p:cNvPr id="26" name="Přímá spojovací šipka 25"/>
          <p:cNvCxnSpPr/>
          <p:nvPr/>
        </p:nvCxnSpPr>
        <p:spPr>
          <a:xfrm flipH="1">
            <a:off x="2627784" y="2348880"/>
            <a:ext cx="144016" cy="823446"/>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843808" y="1988840"/>
            <a:ext cx="821059" cy="523220"/>
          </a:xfrm>
          <a:prstGeom prst="rect">
            <a:avLst/>
          </a:prstGeom>
          <a:noFill/>
        </p:spPr>
        <p:txBody>
          <a:bodyPr wrap="none" rtlCol="0">
            <a:spAutoFit/>
          </a:bodyPr>
          <a:lstStyle/>
          <a:p>
            <a:r>
              <a:rPr lang="cs-CZ" dirty="0" smtClean="0">
                <a:solidFill>
                  <a:srgbClr val="C00000"/>
                </a:solidFill>
                <a:latin typeface="Arial Black" pitchFamily="34" charset="0"/>
              </a:rPr>
              <a:t>C4 </a:t>
            </a:r>
            <a:r>
              <a:rPr lang="cs-CZ" sz="2800" b="1" dirty="0" smtClean="0">
                <a:solidFill>
                  <a:srgbClr val="C00000"/>
                </a:solidFill>
                <a:latin typeface="Symbol" pitchFamily="18" charset="2"/>
              </a:rPr>
              <a:t>a</a:t>
            </a:r>
            <a:endParaRPr lang="cs-CZ" sz="2800" b="1" dirty="0">
              <a:solidFill>
                <a:srgbClr val="C00000"/>
              </a:solidFill>
              <a:latin typeface="Arial Black" pitchFamily="34" charset="0"/>
            </a:endParaRPr>
          </a:p>
        </p:txBody>
      </p:sp>
      <p:pic>
        <p:nvPicPr>
          <p:cNvPr id="39" name="Obrázek 38" descr="img462.jpg"/>
          <p:cNvPicPr>
            <a:picLocks noChangeAspect="1"/>
          </p:cNvPicPr>
          <p:nvPr/>
        </p:nvPicPr>
        <p:blipFill>
          <a:blip r:embed="rId3" cstate="print"/>
          <a:stretch>
            <a:fillRect/>
          </a:stretch>
        </p:blipFill>
        <p:spPr>
          <a:xfrm rot="10800000">
            <a:off x="1475655" y="116631"/>
            <a:ext cx="3107231" cy="2016224"/>
          </a:xfrm>
          <a:prstGeom prst="rect">
            <a:avLst/>
          </a:prstGeom>
        </p:spPr>
      </p:pic>
      <p:pic>
        <p:nvPicPr>
          <p:cNvPr id="40" name="Obrázek 39" descr="img463.jpg"/>
          <p:cNvPicPr>
            <a:picLocks noChangeAspect="1"/>
          </p:cNvPicPr>
          <p:nvPr/>
        </p:nvPicPr>
        <p:blipFill>
          <a:blip r:embed="rId4" cstate="print"/>
          <a:stretch>
            <a:fillRect/>
          </a:stretch>
        </p:blipFill>
        <p:spPr>
          <a:xfrm rot="10800000">
            <a:off x="5657612" y="188640"/>
            <a:ext cx="3486388" cy="1944216"/>
          </a:xfrm>
          <a:prstGeom prst="rect">
            <a:avLst/>
          </a:prstGeom>
        </p:spPr>
      </p:pic>
      <p:sp>
        <p:nvSpPr>
          <p:cNvPr id="19" name="TextovéPole 18"/>
          <p:cNvSpPr txBox="1"/>
          <p:nvPr/>
        </p:nvSpPr>
        <p:spPr>
          <a:xfrm>
            <a:off x="287016" y="5229200"/>
            <a:ext cx="8856984" cy="1015663"/>
          </a:xfrm>
          <a:prstGeom prst="rect">
            <a:avLst/>
          </a:prstGeom>
          <a:solidFill>
            <a:schemeClr val="accent3">
              <a:lumMod val="95000"/>
            </a:schemeClr>
          </a:solidFill>
        </p:spPr>
        <p:txBody>
          <a:bodyPr wrap="square" rtlCol="0">
            <a:spAutoFit/>
          </a:bodyPr>
          <a:lstStyle/>
          <a:p>
            <a:r>
              <a:rPr lang="cs-CZ" sz="2000" b="1" dirty="0" smtClean="0">
                <a:solidFill>
                  <a:srgbClr val="0000FF"/>
                </a:solidFill>
              </a:rPr>
              <a:t>Maltose </a:t>
            </a:r>
            <a:r>
              <a:rPr lang="cs-CZ" sz="2000" b="1" dirty="0" err="1" smtClean="0">
                <a:solidFill>
                  <a:srgbClr val="0000FF"/>
                </a:solidFill>
              </a:rPr>
              <a:t>is</a:t>
            </a:r>
            <a:r>
              <a:rPr lang="cs-CZ" sz="2000" b="1" dirty="0" smtClean="0">
                <a:solidFill>
                  <a:srgbClr val="0000FF"/>
                </a:solidFill>
              </a:rPr>
              <a:t> </a:t>
            </a:r>
            <a:r>
              <a:rPr lang="cs-CZ" sz="2000" b="1" dirty="0" err="1" smtClean="0">
                <a:solidFill>
                  <a:srgbClr val="0000FF"/>
                </a:solidFill>
              </a:rPr>
              <a:t>the</a:t>
            </a:r>
            <a:r>
              <a:rPr lang="cs-CZ" sz="2000" b="1" dirty="0" smtClean="0">
                <a:solidFill>
                  <a:srgbClr val="0000FF"/>
                </a:solidFill>
              </a:rPr>
              <a:t> </a:t>
            </a:r>
            <a:r>
              <a:rPr lang="cs-CZ" sz="2000" b="1" dirty="0" err="1" smtClean="0">
                <a:solidFill>
                  <a:srgbClr val="0000FF"/>
                </a:solidFill>
              </a:rPr>
              <a:t>repeating</a:t>
            </a:r>
            <a:r>
              <a:rPr lang="cs-CZ" sz="2000" b="1" dirty="0" smtClean="0">
                <a:solidFill>
                  <a:srgbClr val="0000FF"/>
                </a:solidFill>
              </a:rPr>
              <a:t> unit </a:t>
            </a:r>
            <a:r>
              <a:rPr lang="cs-CZ" sz="2000" b="1" dirty="0" err="1" smtClean="0">
                <a:solidFill>
                  <a:srgbClr val="0000FF"/>
                </a:solidFill>
              </a:rPr>
              <a:t>of</a:t>
            </a:r>
            <a:r>
              <a:rPr lang="cs-CZ" sz="2000" b="1" dirty="0" smtClean="0">
                <a:solidFill>
                  <a:srgbClr val="0000FF"/>
                </a:solidFill>
              </a:rPr>
              <a:t> STARCH: </a:t>
            </a:r>
            <a:r>
              <a:rPr lang="cs-CZ" sz="2000" b="1" dirty="0" smtClean="0">
                <a:solidFill>
                  <a:srgbClr val="0000FF"/>
                </a:solidFill>
                <a:latin typeface="Symbol" pitchFamily="18" charset="2"/>
              </a:rPr>
              <a:t>a(1-4</a:t>
            </a:r>
            <a:r>
              <a:rPr lang="cs-CZ" sz="2000" b="1" dirty="0" smtClean="0">
                <a:solidFill>
                  <a:srgbClr val="0000FF"/>
                </a:solidFill>
                <a:latin typeface="+mn-lt"/>
              </a:rPr>
              <a:t>) dimer </a:t>
            </a:r>
            <a:r>
              <a:rPr lang="cs-CZ" sz="2000" b="1" dirty="0" err="1" smtClean="0">
                <a:solidFill>
                  <a:srgbClr val="0000FF"/>
                </a:solidFill>
                <a:latin typeface="+mn-lt"/>
              </a:rPr>
              <a:t>of</a:t>
            </a:r>
            <a:r>
              <a:rPr lang="cs-CZ" sz="2000" b="1" dirty="0" smtClean="0">
                <a:solidFill>
                  <a:srgbClr val="0000FF"/>
                </a:solidFill>
                <a:latin typeface="+mn-lt"/>
              </a:rPr>
              <a:t> GLUCOSE</a:t>
            </a:r>
          </a:p>
          <a:p>
            <a:r>
              <a:rPr lang="cs-CZ" sz="2000" b="1" dirty="0" err="1" smtClean="0">
                <a:solidFill>
                  <a:srgbClr val="008000"/>
                </a:solidFill>
                <a:latin typeface="+mn-lt"/>
              </a:rPr>
              <a:t>Cellobiose</a:t>
            </a:r>
            <a:r>
              <a:rPr lang="cs-CZ" sz="2000" b="1" dirty="0" smtClean="0">
                <a:solidFill>
                  <a:srgbClr val="008000"/>
                </a:solidFill>
                <a:latin typeface="+mn-lt"/>
              </a:rPr>
              <a:t> </a:t>
            </a:r>
            <a:r>
              <a:rPr lang="cs-CZ" sz="2000" b="1" dirty="0" err="1" smtClean="0">
                <a:solidFill>
                  <a:srgbClr val="008000"/>
                </a:solidFill>
              </a:rPr>
              <a:t>is</a:t>
            </a:r>
            <a:r>
              <a:rPr lang="cs-CZ" sz="2000" b="1" dirty="0" smtClean="0">
                <a:solidFill>
                  <a:srgbClr val="008000"/>
                </a:solidFill>
              </a:rPr>
              <a:t> </a:t>
            </a:r>
            <a:r>
              <a:rPr lang="cs-CZ" sz="2000" b="1" dirty="0" err="1" smtClean="0">
                <a:solidFill>
                  <a:srgbClr val="008000"/>
                </a:solidFill>
              </a:rPr>
              <a:t>the</a:t>
            </a:r>
            <a:r>
              <a:rPr lang="cs-CZ" sz="2000" b="1" dirty="0" smtClean="0">
                <a:solidFill>
                  <a:srgbClr val="008000"/>
                </a:solidFill>
              </a:rPr>
              <a:t> </a:t>
            </a:r>
            <a:r>
              <a:rPr lang="cs-CZ" sz="2000" b="1" dirty="0" err="1" smtClean="0">
                <a:solidFill>
                  <a:srgbClr val="008000"/>
                </a:solidFill>
              </a:rPr>
              <a:t>repeating</a:t>
            </a:r>
            <a:r>
              <a:rPr lang="cs-CZ" sz="2000" b="1" dirty="0" smtClean="0">
                <a:solidFill>
                  <a:srgbClr val="008000"/>
                </a:solidFill>
              </a:rPr>
              <a:t> unit </a:t>
            </a:r>
            <a:r>
              <a:rPr lang="cs-CZ" sz="2000" b="1" dirty="0" err="1" smtClean="0">
                <a:solidFill>
                  <a:srgbClr val="008000"/>
                </a:solidFill>
              </a:rPr>
              <a:t>of</a:t>
            </a:r>
            <a:r>
              <a:rPr lang="cs-CZ" sz="2000" b="1" dirty="0" smtClean="0">
                <a:solidFill>
                  <a:srgbClr val="008000"/>
                </a:solidFill>
              </a:rPr>
              <a:t> CELLULOSE: </a:t>
            </a:r>
            <a:r>
              <a:rPr lang="cs-CZ" sz="2000" b="1" dirty="0" smtClean="0">
                <a:solidFill>
                  <a:srgbClr val="008000"/>
                </a:solidFill>
                <a:latin typeface="Symbol" pitchFamily="18" charset="2"/>
              </a:rPr>
              <a:t>b(1-4</a:t>
            </a:r>
            <a:r>
              <a:rPr lang="cs-CZ" sz="2000" b="1" dirty="0" smtClean="0">
                <a:solidFill>
                  <a:srgbClr val="008000"/>
                </a:solidFill>
              </a:rPr>
              <a:t>) dimer </a:t>
            </a:r>
            <a:r>
              <a:rPr lang="cs-CZ" sz="2000" b="1" dirty="0" err="1" smtClean="0">
                <a:solidFill>
                  <a:srgbClr val="008000"/>
                </a:solidFill>
              </a:rPr>
              <a:t>of</a:t>
            </a:r>
            <a:r>
              <a:rPr lang="cs-CZ" sz="2000" b="1" dirty="0" smtClean="0">
                <a:solidFill>
                  <a:srgbClr val="008000"/>
                </a:solidFill>
              </a:rPr>
              <a:t> GLUCOSE</a:t>
            </a:r>
            <a:endParaRPr lang="cs-CZ" sz="2000" b="1" dirty="0">
              <a:solidFill>
                <a:srgbClr val="008000"/>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pPr>
              <a:defRPr/>
            </a:pPr>
            <a:r>
              <a:rPr lang="cs-CZ" smtClean="0"/>
              <a:t>January 7/2018</a:t>
            </a:r>
            <a:endParaRPr lang="sk-SK"/>
          </a:p>
        </p:txBody>
      </p:sp>
      <p:sp>
        <p:nvSpPr>
          <p:cNvPr id="6" name="Zástupný symbol pro číslo snímku 5"/>
          <p:cNvSpPr>
            <a:spLocks noGrp="1"/>
          </p:cNvSpPr>
          <p:nvPr>
            <p:ph type="sldNum" sz="quarter" idx="12"/>
          </p:nvPr>
        </p:nvSpPr>
        <p:spPr/>
        <p:txBody>
          <a:bodyPr/>
          <a:lstStyle/>
          <a:p>
            <a:pPr>
              <a:defRPr/>
            </a:pPr>
            <a:fld id="{D2DAE1EA-64DE-4526-BF42-981E8B573A59}" type="slidenum">
              <a:rPr lang="sk-SK" smtClean="0"/>
              <a:pPr>
                <a:defRPr/>
              </a:pPr>
              <a:t>14</a:t>
            </a:fld>
            <a:endParaRPr lang="sk-SK"/>
          </a:p>
        </p:txBody>
      </p:sp>
      <p:sp>
        <p:nvSpPr>
          <p:cNvPr id="7" name="Zástupný symbol pro zápatí 6"/>
          <p:cNvSpPr>
            <a:spLocks noGrp="1"/>
          </p:cNvSpPr>
          <p:nvPr>
            <p:ph type="ftr" sz="quarter" idx="11"/>
          </p:nvPr>
        </p:nvSpPr>
        <p:spPr/>
        <p:txBody>
          <a:bodyPr/>
          <a:lstStyle/>
          <a:p>
            <a:pPr>
              <a:defRPr/>
            </a:pPr>
            <a:r>
              <a:rPr lang="fr-FR" smtClean="0"/>
              <a:t>NATURAL POLYMERS MU SCI 7 2018</a:t>
            </a:r>
            <a:endParaRPr lang="sk-SK"/>
          </a:p>
        </p:txBody>
      </p:sp>
      <p:pic>
        <p:nvPicPr>
          <p:cNvPr id="8" name="Obrázek 7" descr="struktura CELULÓZA 2.jpg"/>
          <p:cNvPicPr>
            <a:picLocks noChangeAspect="1"/>
          </p:cNvPicPr>
          <p:nvPr/>
        </p:nvPicPr>
        <p:blipFill>
          <a:blip r:embed="rId2" cstate="print"/>
          <a:stretch>
            <a:fillRect/>
          </a:stretch>
        </p:blipFill>
        <p:spPr>
          <a:xfrm>
            <a:off x="323528" y="2996952"/>
            <a:ext cx="8669685" cy="3717772"/>
          </a:xfrm>
          <a:prstGeom prst="rect">
            <a:avLst/>
          </a:prstGeom>
        </p:spPr>
      </p:pic>
      <p:pic>
        <p:nvPicPr>
          <p:cNvPr id="9" name="Obrázek 8" descr="struktura CELULÓZA004.jpg"/>
          <p:cNvPicPr>
            <a:picLocks noChangeAspect="1"/>
          </p:cNvPicPr>
          <p:nvPr/>
        </p:nvPicPr>
        <p:blipFill>
          <a:blip r:embed="rId3" cstate="print"/>
          <a:stretch>
            <a:fillRect/>
          </a:stretch>
        </p:blipFill>
        <p:spPr>
          <a:xfrm>
            <a:off x="0" y="332656"/>
            <a:ext cx="5873593" cy="2304256"/>
          </a:xfrm>
          <a:prstGeom prst="rect">
            <a:avLst/>
          </a:prstGeom>
        </p:spPr>
      </p:pic>
      <p:sp>
        <p:nvSpPr>
          <p:cNvPr id="10" name="TextovéPole 9"/>
          <p:cNvSpPr txBox="1"/>
          <p:nvPr/>
        </p:nvSpPr>
        <p:spPr>
          <a:xfrm>
            <a:off x="179512" y="5733256"/>
            <a:ext cx="8964488" cy="646331"/>
          </a:xfrm>
          <a:prstGeom prst="rect">
            <a:avLst/>
          </a:prstGeom>
          <a:solidFill>
            <a:schemeClr val="accent3">
              <a:lumMod val="95000"/>
            </a:schemeClr>
          </a:solidFill>
        </p:spPr>
        <p:txBody>
          <a:bodyPr wrap="square" rtlCol="0">
            <a:spAutoFit/>
          </a:bodyPr>
          <a:lstStyle/>
          <a:p>
            <a:pPr algn="ctr"/>
            <a:r>
              <a:rPr lang="cs-CZ" sz="3600" dirty="0" err="1" smtClean="0">
                <a:solidFill>
                  <a:srgbClr val="008000"/>
                </a:solidFill>
                <a:latin typeface="Arial Black" pitchFamily="34" charset="0"/>
              </a:rPr>
              <a:t>Linear</a:t>
            </a:r>
            <a:r>
              <a:rPr lang="cs-CZ" sz="3600" dirty="0" smtClean="0">
                <a:solidFill>
                  <a:srgbClr val="008000"/>
                </a:solidFill>
                <a:latin typeface="Arial Black" pitchFamily="34" charset="0"/>
              </a:rPr>
              <a:t> </a:t>
            </a:r>
            <a:r>
              <a:rPr lang="cs-CZ" sz="3600" dirty="0" err="1" smtClean="0">
                <a:solidFill>
                  <a:srgbClr val="008000"/>
                </a:solidFill>
                <a:latin typeface="Arial Black" pitchFamily="34" charset="0"/>
              </a:rPr>
              <a:t>Structure</a:t>
            </a:r>
            <a:r>
              <a:rPr lang="cs-CZ" sz="3600" dirty="0" smtClean="0">
                <a:solidFill>
                  <a:srgbClr val="008000"/>
                </a:solidFill>
                <a:latin typeface="Arial Black" pitchFamily="34" charset="0"/>
              </a:rPr>
              <a:t> </a:t>
            </a:r>
            <a:r>
              <a:rPr lang="cs-CZ" sz="3600" dirty="0" err="1" smtClean="0">
                <a:solidFill>
                  <a:srgbClr val="008000"/>
                </a:solidFill>
                <a:latin typeface="Arial Black" pitchFamily="34" charset="0"/>
              </a:rPr>
              <a:t>of</a:t>
            </a:r>
            <a:r>
              <a:rPr lang="cs-CZ" sz="3600" dirty="0" smtClean="0">
                <a:solidFill>
                  <a:srgbClr val="008000"/>
                </a:solidFill>
                <a:latin typeface="Arial Black" pitchFamily="34" charset="0"/>
              </a:rPr>
              <a:t> CELLULOSE</a:t>
            </a:r>
            <a:endParaRPr lang="cs-CZ" sz="3600" dirty="0">
              <a:solidFill>
                <a:srgbClr val="008000"/>
              </a:solidFill>
              <a:latin typeface="Arial Black" pitchFamily="34" charset="0"/>
            </a:endParaRPr>
          </a:p>
        </p:txBody>
      </p:sp>
      <p:sp>
        <p:nvSpPr>
          <p:cNvPr id="11" name="TextovéPole 10"/>
          <p:cNvSpPr txBox="1"/>
          <p:nvPr/>
        </p:nvSpPr>
        <p:spPr>
          <a:xfrm>
            <a:off x="5220072" y="1484784"/>
            <a:ext cx="2808312" cy="646331"/>
          </a:xfrm>
          <a:prstGeom prst="rect">
            <a:avLst/>
          </a:prstGeom>
          <a:noFill/>
        </p:spPr>
        <p:txBody>
          <a:bodyPr wrap="square" rtlCol="0">
            <a:spAutoFit/>
          </a:bodyPr>
          <a:lstStyle/>
          <a:p>
            <a:r>
              <a:rPr lang="cs-CZ" sz="3600" b="1" dirty="0" err="1" smtClean="0">
                <a:solidFill>
                  <a:srgbClr val="008000"/>
                </a:solidFill>
                <a:latin typeface="Arial Black" pitchFamily="34" charset="0"/>
              </a:rPr>
              <a:t>Cellobiose</a:t>
            </a:r>
            <a:endParaRPr lang="cs-CZ" sz="3600" dirty="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pic>
        <p:nvPicPr>
          <p:cNvPr id="5" name="Obrázek 4" descr="img485.jpg"/>
          <p:cNvPicPr>
            <a:picLocks noChangeAspect="1"/>
          </p:cNvPicPr>
          <p:nvPr/>
        </p:nvPicPr>
        <p:blipFill>
          <a:blip r:embed="rId2" cstate="print"/>
          <a:stretch>
            <a:fillRect/>
          </a:stretch>
        </p:blipFill>
        <p:spPr>
          <a:xfrm>
            <a:off x="539552" y="116632"/>
            <a:ext cx="8208912" cy="6741368"/>
          </a:xfrm>
          <a:prstGeom prst="rect">
            <a:avLst/>
          </a:prstGeom>
        </p:spPr>
      </p:pic>
      <p:sp>
        <p:nvSpPr>
          <p:cNvPr id="8" name="TextovéPole 7"/>
          <p:cNvSpPr txBox="1"/>
          <p:nvPr/>
        </p:nvSpPr>
        <p:spPr>
          <a:xfrm>
            <a:off x="107504" y="3429000"/>
            <a:ext cx="8856984" cy="646331"/>
          </a:xfrm>
          <a:prstGeom prst="rect">
            <a:avLst/>
          </a:prstGeom>
          <a:solidFill>
            <a:schemeClr val="accent3">
              <a:lumMod val="95000"/>
            </a:schemeClr>
          </a:solidFill>
        </p:spPr>
        <p:txBody>
          <a:bodyPr wrap="square" rtlCol="0">
            <a:spAutoFit/>
          </a:bodyPr>
          <a:lstStyle/>
          <a:p>
            <a:r>
              <a:rPr lang="cs-CZ" b="1" dirty="0" smtClean="0">
                <a:solidFill>
                  <a:srgbClr val="0000FF"/>
                </a:solidFill>
              </a:rPr>
              <a:t>Maltose </a:t>
            </a:r>
            <a:r>
              <a:rPr lang="cs-CZ" b="1" dirty="0" err="1" smtClean="0">
                <a:solidFill>
                  <a:srgbClr val="0000FF"/>
                </a:solidFill>
              </a:rPr>
              <a:t>is</a:t>
            </a:r>
            <a:r>
              <a:rPr lang="cs-CZ" b="1" dirty="0" smtClean="0">
                <a:solidFill>
                  <a:srgbClr val="0000FF"/>
                </a:solidFill>
              </a:rPr>
              <a:t> </a:t>
            </a:r>
            <a:r>
              <a:rPr lang="cs-CZ" b="1" dirty="0" err="1" smtClean="0">
                <a:solidFill>
                  <a:srgbClr val="0000FF"/>
                </a:solidFill>
              </a:rPr>
              <a:t>the</a:t>
            </a:r>
            <a:r>
              <a:rPr lang="cs-CZ" b="1" dirty="0" smtClean="0">
                <a:solidFill>
                  <a:srgbClr val="0000FF"/>
                </a:solidFill>
              </a:rPr>
              <a:t> </a:t>
            </a:r>
            <a:r>
              <a:rPr lang="cs-CZ" b="1" dirty="0" err="1" smtClean="0">
                <a:solidFill>
                  <a:srgbClr val="0000FF"/>
                </a:solidFill>
              </a:rPr>
              <a:t>repeating</a:t>
            </a:r>
            <a:r>
              <a:rPr lang="cs-CZ" b="1" dirty="0" smtClean="0">
                <a:solidFill>
                  <a:srgbClr val="0000FF"/>
                </a:solidFill>
              </a:rPr>
              <a:t> unit </a:t>
            </a:r>
            <a:r>
              <a:rPr lang="cs-CZ" b="1" dirty="0" err="1" smtClean="0">
                <a:solidFill>
                  <a:srgbClr val="0000FF"/>
                </a:solidFill>
              </a:rPr>
              <a:t>of</a:t>
            </a:r>
            <a:r>
              <a:rPr lang="cs-CZ" b="1" dirty="0" smtClean="0">
                <a:solidFill>
                  <a:srgbClr val="0000FF"/>
                </a:solidFill>
              </a:rPr>
              <a:t> STARCH: </a:t>
            </a:r>
            <a:r>
              <a:rPr lang="cs-CZ" b="1" dirty="0" smtClean="0">
                <a:solidFill>
                  <a:srgbClr val="0000FF"/>
                </a:solidFill>
                <a:latin typeface="Symbol" pitchFamily="18" charset="2"/>
              </a:rPr>
              <a:t>a(1-4</a:t>
            </a:r>
            <a:r>
              <a:rPr lang="cs-CZ" b="1" dirty="0" smtClean="0">
                <a:solidFill>
                  <a:srgbClr val="0000FF"/>
                </a:solidFill>
                <a:latin typeface="+mn-lt"/>
              </a:rPr>
              <a:t>) dimer </a:t>
            </a:r>
            <a:r>
              <a:rPr lang="cs-CZ" b="1" dirty="0" err="1" smtClean="0">
                <a:solidFill>
                  <a:srgbClr val="0000FF"/>
                </a:solidFill>
                <a:latin typeface="+mn-lt"/>
              </a:rPr>
              <a:t>of</a:t>
            </a:r>
            <a:r>
              <a:rPr lang="cs-CZ" b="1" dirty="0" smtClean="0">
                <a:solidFill>
                  <a:srgbClr val="0000FF"/>
                </a:solidFill>
                <a:latin typeface="+mn-lt"/>
              </a:rPr>
              <a:t> GLUCOSE</a:t>
            </a:r>
          </a:p>
          <a:p>
            <a:r>
              <a:rPr lang="cs-CZ" b="1" dirty="0" err="1" smtClean="0">
                <a:solidFill>
                  <a:srgbClr val="008000"/>
                </a:solidFill>
                <a:latin typeface="+mn-lt"/>
              </a:rPr>
              <a:t>Cellobiose</a:t>
            </a:r>
            <a:r>
              <a:rPr lang="cs-CZ" b="1" dirty="0" smtClean="0">
                <a:solidFill>
                  <a:srgbClr val="008000"/>
                </a:solidFill>
                <a:latin typeface="+mn-lt"/>
              </a:rPr>
              <a:t> </a:t>
            </a:r>
            <a:r>
              <a:rPr lang="cs-CZ" b="1" dirty="0" err="1" smtClean="0">
                <a:solidFill>
                  <a:srgbClr val="008000"/>
                </a:solidFill>
              </a:rPr>
              <a:t>is</a:t>
            </a:r>
            <a:r>
              <a:rPr lang="cs-CZ" b="1" dirty="0" smtClean="0">
                <a:solidFill>
                  <a:srgbClr val="008000"/>
                </a:solidFill>
              </a:rPr>
              <a:t> </a:t>
            </a:r>
            <a:r>
              <a:rPr lang="cs-CZ" b="1" dirty="0" err="1" smtClean="0">
                <a:solidFill>
                  <a:srgbClr val="008000"/>
                </a:solidFill>
              </a:rPr>
              <a:t>the</a:t>
            </a:r>
            <a:r>
              <a:rPr lang="cs-CZ" b="1" dirty="0" smtClean="0">
                <a:solidFill>
                  <a:srgbClr val="008000"/>
                </a:solidFill>
              </a:rPr>
              <a:t> </a:t>
            </a:r>
            <a:r>
              <a:rPr lang="cs-CZ" b="1" dirty="0" err="1" smtClean="0">
                <a:solidFill>
                  <a:srgbClr val="008000"/>
                </a:solidFill>
              </a:rPr>
              <a:t>repeating</a:t>
            </a:r>
            <a:r>
              <a:rPr lang="cs-CZ" b="1" dirty="0" smtClean="0">
                <a:solidFill>
                  <a:srgbClr val="008000"/>
                </a:solidFill>
              </a:rPr>
              <a:t> unit </a:t>
            </a:r>
            <a:r>
              <a:rPr lang="cs-CZ" b="1" dirty="0" err="1" smtClean="0">
                <a:solidFill>
                  <a:srgbClr val="008000"/>
                </a:solidFill>
              </a:rPr>
              <a:t>of</a:t>
            </a:r>
            <a:r>
              <a:rPr lang="cs-CZ" b="1" dirty="0" smtClean="0">
                <a:solidFill>
                  <a:srgbClr val="008000"/>
                </a:solidFill>
              </a:rPr>
              <a:t> CELLULOSE: </a:t>
            </a:r>
            <a:r>
              <a:rPr lang="cs-CZ" b="1" dirty="0" smtClean="0">
                <a:solidFill>
                  <a:srgbClr val="008000"/>
                </a:solidFill>
                <a:latin typeface="Symbol" pitchFamily="18" charset="2"/>
              </a:rPr>
              <a:t>b(1-4</a:t>
            </a:r>
            <a:r>
              <a:rPr lang="cs-CZ" b="1" dirty="0" smtClean="0">
                <a:solidFill>
                  <a:srgbClr val="008000"/>
                </a:solidFill>
              </a:rPr>
              <a:t>) dimer </a:t>
            </a:r>
            <a:r>
              <a:rPr lang="cs-CZ" b="1" dirty="0" err="1" smtClean="0">
                <a:solidFill>
                  <a:srgbClr val="008000"/>
                </a:solidFill>
              </a:rPr>
              <a:t>of</a:t>
            </a:r>
            <a:r>
              <a:rPr lang="cs-CZ" b="1" dirty="0" smtClean="0">
                <a:solidFill>
                  <a:srgbClr val="008000"/>
                </a:solidFill>
              </a:rPr>
              <a:t> GLUCOSE</a:t>
            </a:r>
            <a:endParaRPr lang="cs-CZ" b="1" dirty="0">
              <a:solidFill>
                <a:srgbClr val="008000"/>
              </a:solidFill>
              <a:latin typeface="+mn-lt"/>
            </a:endParaRPr>
          </a:p>
        </p:txBody>
      </p:sp>
      <p:cxnSp>
        <p:nvCxnSpPr>
          <p:cNvPr id="9" name="Přímá spojovací šipka 8"/>
          <p:cNvCxnSpPr/>
          <p:nvPr/>
        </p:nvCxnSpPr>
        <p:spPr>
          <a:xfrm>
            <a:off x="683568" y="4077072"/>
            <a:ext cx="936104" cy="288032"/>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5" idx="1"/>
          </p:cNvCxnSpPr>
          <p:nvPr/>
        </p:nvCxnSpPr>
        <p:spPr>
          <a:xfrm flipV="1">
            <a:off x="539552" y="1268760"/>
            <a:ext cx="1512168" cy="221855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 y="0"/>
            <a:ext cx="2771799" cy="1015663"/>
          </a:xfrm>
          <a:prstGeom prst="rect">
            <a:avLst/>
          </a:prstGeom>
          <a:solidFill>
            <a:schemeClr val="accent3">
              <a:lumMod val="95000"/>
            </a:schemeClr>
          </a:solidFill>
          <a:ln w="63500">
            <a:solidFill>
              <a:srgbClr val="7030A0"/>
            </a:solidFill>
            <a:prstDash val="sysDot"/>
            <a:miter lim="800000"/>
            <a:headEnd/>
            <a:tailEnd/>
          </a:ln>
        </p:spPr>
        <p:txBody>
          <a:bodyPr wrap="square">
            <a:spAutoFit/>
          </a:bodyPr>
          <a:lstStyle/>
          <a:p>
            <a:pPr>
              <a:spcBef>
                <a:spcPct val="50000"/>
              </a:spcBef>
            </a:pPr>
            <a:r>
              <a:rPr lang="en-US" sz="2000" b="1" dirty="0" smtClean="0">
                <a:solidFill>
                  <a:srgbClr val="990099"/>
                </a:solidFill>
                <a:latin typeface="Arial Black" pitchFamily="34" charset="0"/>
              </a:rPr>
              <a:t>Survey of the most important  disaccharides</a:t>
            </a:r>
            <a:endParaRPr lang="en-US" sz="2000" b="1" dirty="0">
              <a:solidFill>
                <a:srgbClr val="990099"/>
              </a:solidFill>
              <a:latin typeface="Arial Black" pitchFamily="34" charset="0"/>
            </a:endParaRPr>
          </a:p>
        </p:txBody>
      </p:sp>
      <p:sp>
        <p:nvSpPr>
          <p:cNvPr id="14339" name="Text Box 11"/>
          <p:cNvSpPr txBox="1">
            <a:spLocks noChangeArrowheads="1"/>
          </p:cNvSpPr>
          <p:nvPr/>
        </p:nvSpPr>
        <p:spPr bwMode="auto">
          <a:xfrm>
            <a:off x="395288" y="2997200"/>
            <a:ext cx="2808287" cy="366713"/>
          </a:xfrm>
          <a:prstGeom prst="rect">
            <a:avLst/>
          </a:prstGeom>
          <a:noFill/>
          <a:ln w="9525">
            <a:noFill/>
            <a:miter lim="800000"/>
            <a:headEnd/>
            <a:tailEnd/>
          </a:ln>
        </p:spPr>
        <p:txBody>
          <a:bodyPr>
            <a:spAutoFit/>
          </a:bodyPr>
          <a:lstStyle/>
          <a:p>
            <a:pPr>
              <a:spcBef>
                <a:spcPct val="50000"/>
              </a:spcBef>
            </a:pPr>
            <a:endParaRPr lang="cs-CZ"/>
          </a:p>
        </p:txBody>
      </p:sp>
      <p:pic>
        <p:nvPicPr>
          <p:cNvPr id="14340" name="Picture 23" descr="maltosa"/>
          <p:cNvPicPr>
            <a:picLocks noChangeAspect="1" noChangeArrowheads="1"/>
          </p:cNvPicPr>
          <p:nvPr/>
        </p:nvPicPr>
        <p:blipFill>
          <a:blip r:embed="rId2" cstate="print"/>
          <a:srcRect/>
          <a:stretch>
            <a:fillRect/>
          </a:stretch>
        </p:blipFill>
        <p:spPr bwMode="auto">
          <a:xfrm>
            <a:off x="0" y="1340768"/>
            <a:ext cx="4760913" cy="2679700"/>
          </a:xfrm>
          <a:prstGeom prst="rect">
            <a:avLst/>
          </a:prstGeom>
          <a:noFill/>
          <a:ln w="9525">
            <a:noFill/>
            <a:miter lim="800000"/>
            <a:headEnd/>
            <a:tailEnd/>
          </a:ln>
        </p:spPr>
      </p:pic>
      <p:sp>
        <p:nvSpPr>
          <p:cNvPr id="14341" name="Text Box 24"/>
          <p:cNvSpPr txBox="1">
            <a:spLocks noChangeArrowheads="1"/>
          </p:cNvSpPr>
          <p:nvPr/>
        </p:nvSpPr>
        <p:spPr bwMode="auto">
          <a:xfrm>
            <a:off x="2411760" y="908720"/>
            <a:ext cx="1439863" cy="366712"/>
          </a:xfrm>
          <a:prstGeom prst="rect">
            <a:avLst/>
          </a:prstGeom>
          <a:solidFill>
            <a:schemeClr val="accent3">
              <a:lumMod val="95000"/>
            </a:schemeClr>
          </a:solidFill>
          <a:ln w="9525">
            <a:noFill/>
            <a:miter lim="800000"/>
            <a:headEnd/>
            <a:tailEnd/>
          </a:ln>
        </p:spPr>
        <p:txBody>
          <a:bodyPr>
            <a:spAutoFit/>
          </a:bodyPr>
          <a:lstStyle/>
          <a:p>
            <a:pPr>
              <a:spcBef>
                <a:spcPct val="50000"/>
              </a:spcBef>
            </a:pPr>
            <a:r>
              <a:rPr lang="cs-CZ" b="1" dirty="0" smtClean="0">
                <a:solidFill>
                  <a:srgbClr val="000099"/>
                </a:solidFill>
                <a:latin typeface="Arial Black" pitchFamily="34" charset="0"/>
              </a:rPr>
              <a:t>Maltose</a:t>
            </a:r>
            <a:endParaRPr lang="cs-CZ" b="1" dirty="0">
              <a:solidFill>
                <a:srgbClr val="000099"/>
              </a:solidFill>
              <a:latin typeface="Arial Black" pitchFamily="34" charset="0"/>
            </a:endParaRPr>
          </a:p>
        </p:txBody>
      </p:sp>
      <p:sp>
        <p:nvSpPr>
          <p:cNvPr id="14342" name="Text Box 25"/>
          <p:cNvSpPr txBox="1">
            <a:spLocks noChangeArrowheads="1"/>
          </p:cNvSpPr>
          <p:nvPr/>
        </p:nvSpPr>
        <p:spPr bwMode="auto">
          <a:xfrm>
            <a:off x="3779912" y="2132856"/>
            <a:ext cx="1512168" cy="1200329"/>
          </a:xfrm>
          <a:prstGeom prst="rect">
            <a:avLst/>
          </a:prstGeom>
          <a:solidFill>
            <a:schemeClr val="accent3">
              <a:lumMod val="95000"/>
            </a:schemeClr>
          </a:solidFill>
          <a:ln w="9525">
            <a:noFill/>
            <a:miter lim="800000"/>
            <a:headEnd/>
            <a:tailEnd/>
          </a:ln>
        </p:spPr>
        <p:txBody>
          <a:bodyPr wrap="square">
            <a:spAutoFit/>
          </a:bodyPr>
          <a:lstStyle/>
          <a:p>
            <a:pPr>
              <a:spcBef>
                <a:spcPct val="50000"/>
              </a:spcBef>
              <a:buFont typeface="Wingdings" pitchFamily="2" charset="2"/>
              <a:buChar char="§"/>
            </a:pPr>
            <a:r>
              <a:rPr lang="cs-CZ" b="1" i="1" dirty="0" smtClean="0">
                <a:solidFill>
                  <a:srgbClr val="003399"/>
                </a:solidFill>
              </a:rPr>
              <a:t> </a:t>
            </a:r>
            <a:r>
              <a:rPr lang="en-US" b="1" i="1" dirty="0" smtClean="0">
                <a:solidFill>
                  <a:srgbClr val="003399"/>
                </a:solidFill>
              </a:rPr>
              <a:t>Product of the Starch molecule Cleavage</a:t>
            </a:r>
            <a:endParaRPr lang="en-US" b="1" i="1" dirty="0">
              <a:solidFill>
                <a:srgbClr val="003399"/>
              </a:solidFill>
            </a:endParaRPr>
          </a:p>
        </p:txBody>
      </p:sp>
      <p:pic>
        <p:nvPicPr>
          <p:cNvPr id="14343" name="Picture 28" descr="sacharosa"/>
          <p:cNvPicPr>
            <a:picLocks noChangeAspect="1" noChangeArrowheads="1"/>
          </p:cNvPicPr>
          <p:nvPr/>
        </p:nvPicPr>
        <p:blipFill>
          <a:blip r:embed="rId3" cstate="print"/>
          <a:srcRect/>
          <a:stretch>
            <a:fillRect/>
          </a:stretch>
        </p:blipFill>
        <p:spPr bwMode="auto">
          <a:xfrm>
            <a:off x="5724525" y="1196752"/>
            <a:ext cx="3419475" cy="3078163"/>
          </a:xfrm>
          <a:prstGeom prst="rect">
            <a:avLst/>
          </a:prstGeom>
          <a:noFill/>
          <a:ln w="9525">
            <a:noFill/>
            <a:miter lim="800000"/>
            <a:headEnd/>
            <a:tailEnd/>
          </a:ln>
        </p:spPr>
      </p:pic>
      <p:sp>
        <p:nvSpPr>
          <p:cNvPr id="14344" name="Text Box 30"/>
          <p:cNvSpPr txBox="1">
            <a:spLocks noChangeArrowheads="1"/>
          </p:cNvSpPr>
          <p:nvPr/>
        </p:nvSpPr>
        <p:spPr bwMode="auto">
          <a:xfrm>
            <a:off x="6228184" y="116632"/>
            <a:ext cx="2736725" cy="461665"/>
          </a:xfrm>
          <a:prstGeom prst="rect">
            <a:avLst/>
          </a:prstGeom>
          <a:solidFill>
            <a:srgbClr val="FFFF99"/>
          </a:solidFill>
          <a:ln w="9525">
            <a:noFill/>
            <a:miter lim="800000"/>
            <a:headEnd/>
            <a:tailEnd/>
          </a:ln>
        </p:spPr>
        <p:txBody>
          <a:bodyPr wrap="square">
            <a:spAutoFit/>
          </a:bodyPr>
          <a:lstStyle/>
          <a:p>
            <a:pPr>
              <a:spcBef>
                <a:spcPct val="50000"/>
              </a:spcBef>
            </a:pPr>
            <a:r>
              <a:rPr lang="cs-CZ" sz="2400" b="1" dirty="0" err="1" smtClean="0">
                <a:solidFill>
                  <a:srgbClr val="FF0000"/>
                </a:solidFill>
                <a:latin typeface="Arial Black" pitchFamily="34" charset="0"/>
              </a:rPr>
              <a:t>Saccharose</a:t>
            </a:r>
            <a:endParaRPr lang="cs-CZ" sz="2400" b="1" dirty="0">
              <a:solidFill>
                <a:srgbClr val="FF0000"/>
              </a:solidFill>
              <a:latin typeface="Arial Black" pitchFamily="34" charset="0"/>
            </a:endParaRPr>
          </a:p>
        </p:txBody>
      </p:sp>
      <p:pic>
        <p:nvPicPr>
          <p:cNvPr id="14345" name="Picture 31" descr="laktosa"/>
          <p:cNvPicPr>
            <a:picLocks noChangeAspect="1" noChangeArrowheads="1"/>
          </p:cNvPicPr>
          <p:nvPr/>
        </p:nvPicPr>
        <p:blipFill>
          <a:blip r:embed="rId4" cstate="print"/>
          <a:srcRect/>
          <a:stretch>
            <a:fillRect/>
          </a:stretch>
        </p:blipFill>
        <p:spPr bwMode="auto">
          <a:xfrm>
            <a:off x="3348038" y="4143375"/>
            <a:ext cx="3729037" cy="2714625"/>
          </a:xfrm>
          <a:prstGeom prst="rect">
            <a:avLst/>
          </a:prstGeom>
          <a:noFill/>
          <a:ln w="9525">
            <a:noFill/>
            <a:miter lim="800000"/>
            <a:headEnd/>
            <a:tailEnd/>
          </a:ln>
        </p:spPr>
      </p:pic>
      <p:sp>
        <p:nvSpPr>
          <p:cNvPr id="14347" name="Text Box 33"/>
          <p:cNvSpPr txBox="1">
            <a:spLocks noChangeArrowheads="1"/>
          </p:cNvSpPr>
          <p:nvPr/>
        </p:nvSpPr>
        <p:spPr bwMode="auto">
          <a:xfrm>
            <a:off x="6660232" y="5085184"/>
            <a:ext cx="1619250" cy="400110"/>
          </a:xfrm>
          <a:prstGeom prst="rect">
            <a:avLst/>
          </a:prstGeom>
          <a:solidFill>
            <a:schemeClr val="accent3">
              <a:lumMod val="95000"/>
            </a:schemeClr>
          </a:solidFill>
          <a:ln w="9525">
            <a:noFill/>
            <a:miter lim="800000"/>
            <a:headEnd/>
            <a:tailEnd/>
          </a:ln>
        </p:spPr>
        <p:txBody>
          <a:bodyPr wrap="square">
            <a:spAutoFit/>
          </a:bodyPr>
          <a:lstStyle/>
          <a:p>
            <a:pPr>
              <a:spcBef>
                <a:spcPct val="50000"/>
              </a:spcBef>
            </a:pPr>
            <a:r>
              <a:rPr lang="cs-CZ" sz="2000" b="1" dirty="0" err="1" smtClean="0">
                <a:solidFill>
                  <a:srgbClr val="C00000"/>
                </a:solidFill>
                <a:latin typeface="Arial Black" pitchFamily="34" charset="0"/>
              </a:rPr>
              <a:t>Lactose</a:t>
            </a:r>
            <a:endParaRPr lang="cs-CZ" sz="2000" b="1" dirty="0">
              <a:solidFill>
                <a:srgbClr val="C00000"/>
              </a:solidFill>
              <a:latin typeface="Arial Black" pitchFamily="34" charset="0"/>
            </a:endParaRPr>
          </a:p>
        </p:txBody>
      </p:sp>
      <p:sp>
        <p:nvSpPr>
          <p:cNvPr id="14348" name="Text Box 34"/>
          <p:cNvSpPr txBox="1">
            <a:spLocks noChangeArrowheads="1"/>
          </p:cNvSpPr>
          <p:nvPr/>
        </p:nvSpPr>
        <p:spPr bwMode="auto">
          <a:xfrm>
            <a:off x="6084168" y="692696"/>
            <a:ext cx="2879725" cy="893578"/>
          </a:xfrm>
          <a:prstGeom prst="rect">
            <a:avLst/>
          </a:prstGeom>
          <a:noFill/>
          <a:ln w="9525">
            <a:noFill/>
            <a:miter lim="800000"/>
            <a:headEnd/>
            <a:tailEnd/>
          </a:ln>
        </p:spPr>
        <p:txBody>
          <a:bodyPr>
            <a:spAutoFit/>
          </a:bodyPr>
          <a:lstStyle/>
          <a:p>
            <a:pPr>
              <a:lnSpc>
                <a:spcPct val="60000"/>
              </a:lnSpc>
              <a:spcBef>
                <a:spcPct val="50000"/>
              </a:spcBef>
              <a:buFont typeface="Wingdings" pitchFamily="2" charset="2"/>
              <a:buChar char="§"/>
            </a:pPr>
            <a:r>
              <a:rPr lang="cs-CZ" sz="1600" dirty="0"/>
              <a:t> </a:t>
            </a:r>
            <a:r>
              <a:rPr lang="en-US" sz="2000" dirty="0" smtClean="0">
                <a:latin typeface="Arial Black" pitchFamily="34" charset="0"/>
              </a:rPr>
              <a:t>beet-sugar, cane-sugar</a:t>
            </a:r>
            <a:endParaRPr lang="en-US" i="1" dirty="0" smtClean="0">
              <a:latin typeface="Arial Black" pitchFamily="34" charset="0"/>
            </a:endParaRPr>
          </a:p>
          <a:p>
            <a:pPr>
              <a:lnSpc>
                <a:spcPct val="60000"/>
              </a:lnSpc>
              <a:spcBef>
                <a:spcPct val="50000"/>
              </a:spcBef>
              <a:buFont typeface="Wingdings" pitchFamily="2" charset="2"/>
              <a:buChar char="§"/>
            </a:pPr>
            <a:r>
              <a:rPr lang="en-US" i="1" dirty="0" smtClean="0"/>
              <a:t> </a:t>
            </a:r>
            <a:r>
              <a:rPr lang="en-US" sz="2400" i="1" dirty="0" smtClean="0">
                <a:solidFill>
                  <a:srgbClr val="FF0000"/>
                </a:solidFill>
                <a:latin typeface="Arial Black" pitchFamily="34" charset="0"/>
              </a:rPr>
              <a:t>no reducing</a:t>
            </a:r>
            <a:endParaRPr lang="en-US" i="1" dirty="0">
              <a:solidFill>
                <a:srgbClr val="FF0000"/>
              </a:solidFill>
              <a:latin typeface="Arial Black" pitchFamily="34" charset="0"/>
            </a:endParaRPr>
          </a:p>
        </p:txBody>
      </p:sp>
      <p:sp>
        <p:nvSpPr>
          <p:cNvPr id="14349" name="TextovéPole 12"/>
          <p:cNvSpPr txBox="1">
            <a:spLocks noChangeArrowheads="1"/>
          </p:cNvSpPr>
          <p:nvPr/>
        </p:nvSpPr>
        <p:spPr bwMode="auto">
          <a:xfrm>
            <a:off x="3995738" y="188913"/>
            <a:ext cx="2088430" cy="1477328"/>
          </a:xfrm>
          <a:prstGeom prst="rect">
            <a:avLst/>
          </a:prstGeom>
          <a:noFill/>
          <a:ln w="38100">
            <a:solidFill>
              <a:srgbClr val="FF0000"/>
            </a:solidFill>
            <a:prstDash val="sysDash"/>
            <a:miter lim="800000"/>
            <a:headEnd/>
            <a:tailEnd/>
          </a:ln>
        </p:spPr>
        <p:txBody>
          <a:bodyPr wrap="square">
            <a:spAutoFit/>
          </a:bodyPr>
          <a:lstStyle/>
          <a:p>
            <a:r>
              <a:rPr lang="en-GB" b="1" i="1" dirty="0" smtClean="0">
                <a:solidFill>
                  <a:srgbClr val="FF0000"/>
                </a:solidFill>
              </a:rPr>
              <a:t>The Bond arose via </a:t>
            </a:r>
            <a:r>
              <a:rPr lang="en-GB" b="1" i="1" dirty="0" err="1" smtClean="0">
                <a:solidFill>
                  <a:srgbClr val="FF0000"/>
                </a:solidFill>
              </a:rPr>
              <a:t>Hemiacetal</a:t>
            </a:r>
            <a:r>
              <a:rPr lang="en-GB" b="1" i="1" dirty="0" smtClean="0">
                <a:solidFill>
                  <a:srgbClr val="FF0000"/>
                </a:solidFill>
              </a:rPr>
              <a:t> HYDROXYLS from both constituent Parts</a:t>
            </a:r>
            <a:endParaRPr lang="en-GB" b="1" i="1" dirty="0">
              <a:solidFill>
                <a:srgbClr val="FF0000"/>
              </a:solidFill>
            </a:endParaRPr>
          </a:p>
        </p:txBody>
      </p:sp>
      <p:cxnSp>
        <p:nvCxnSpPr>
          <p:cNvPr id="15" name="Přímá spojovací šipka 14"/>
          <p:cNvCxnSpPr/>
          <p:nvPr/>
        </p:nvCxnSpPr>
        <p:spPr>
          <a:xfrm flipV="1">
            <a:off x="6084168" y="1484784"/>
            <a:ext cx="288032" cy="1"/>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flipV="1">
            <a:off x="1835002" y="2492897"/>
            <a:ext cx="576758" cy="1440159"/>
          </a:xfrm>
          <a:prstGeom prst="straightConnector1">
            <a:avLst/>
          </a:prstGeom>
          <a:ln w="635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p:nvPr/>
        </p:nvCxnSpPr>
        <p:spPr>
          <a:xfrm flipH="1" flipV="1">
            <a:off x="2267745" y="2564904"/>
            <a:ext cx="1440159" cy="1872208"/>
          </a:xfrm>
          <a:prstGeom prst="straightConnector1">
            <a:avLst/>
          </a:prstGeom>
          <a:ln w="381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354" name="TextovéPole 21"/>
          <p:cNvSpPr txBox="1">
            <a:spLocks noChangeArrowheads="1"/>
          </p:cNvSpPr>
          <p:nvPr/>
        </p:nvSpPr>
        <p:spPr bwMode="auto">
          <a:xfrm>
            <a:off x="179512" y="5805264"/>
            <a:ext cx="3095625" cy="461665"/>
          </a:xfrm>
          <a:prstGeom prst="rect">
            <a:avLst/>
          </a:prstGeom>
          <a:solidFill>
            <a:schemeClr val="accent3">
              <a:lumMod val="95000"/>
            </a:schemeClr>
          </a:solidFill>
          <a:ln w="9525">
            <a:noFill/>
            <a:miter lim="800000"/>
            <a:headEnd/>
            <a:tailEnd/>
          </a:ln>
        </p:spPr>
        <p:txBody>
          <a:bodyPr>
            <a:spAutoFit/>
          </a:bodyPr>
          <a:lstStyle/>
          <a:p>
            <a:r>
              <a:rPr lang="en-US" sz="2400" dirty="0" smtClean="0">
                <a:solidFill>
                  <a:srgbClr val="0000FF"/>
                </a:solidFill>
                <a:latin typeface="Arial Black" pitchFamily="34" charset="0"/>
              </a:rPr>
              <a:t>Reducing Sugars</a:t>
            </a:r>
            <a:endParaRPr lang="en-US" sz="2400" dirty="0">
              <a:solidFill>
                <a:srgbClr val="0000FF"/>
              </a:solidFill>
              <a:latin typeface="Arial Black" pitchFamily="34" charset="0"/>
            </a:endParaRPr>
          </a:p>
        </p:txBody>
      </p:sp>
      <p:sp>
        <p:nvSpPr>
          <p:cNvPr id="19" name="Zástupný symbol pro datum 18"/>
          <p:cNvSpPr>
            <a:spLocks noGrp="1"/>
          </p:cNvSpPr>
          <p:nvPr>
            <p:ph type="dt" sz="half" idx="10"/>
          </p:nvPr>
        </p:nvSpPr>
        <p:spPr/>
        <p:txBody>
          <a:bodyPr/>
          <a:lstStyle/>
          <a:p>
            <a:pPr>
              <a:defRPr/>
            </a:pPr>
            <a:r>
              <a:rPr lang="cs-CZ" dirty="0" err="1" smtClean="0"/>
              <a:t>January</a:t>
            </a:r>
            <a:r>
              <a:rPr lang="cs-CZ" dirty="0" smtClean="0"/>
              <a:t> 7/2018</a:t>
            </a:r>
            <a:endParaRPr lang="sk-SK" dirty="0"/>
          </a:p>
        </p:txBody>
      </p:sp>
      <p:sp>
        <p:nvSpPr>
          <p:cNvPr id="21" name="Zástupný symbol pro číslo snímku 20"/>
          <p:cNvSpPr>
            <a:spLocks noGrp="1"/>
          </p:cNvSpPr>
          <p:nvPr>
            <p:ph type="sldNum" sz="quarter" idx="12"/>
          </p:nvPr>
        </p:nvSpPr>
        <p:spPr/>
        <p:txBody>
          <a:bodyPr/>
          <a:lstStyle/>
          <a:p>
            <a:pPr>
              <a:defRPr/>
            </a:pPr>
            <a:fld id="{D2DAE1EA-64DE-4526-BF42-981E8B573A59}" type="slidenum">
              <a:rPr lang="sk-SK" smtClean="0"/>
              <a:pPr>
                <a:defRPr/>
              </a:pPr>
              <a:t>16</a:t>
            </a:fld>
            <a:endParaRPr lang="sk-SK"/>
          </a:p>
        </p:txBody>
      </p:sp>
      <p:sp>
        <p:nvSpPr>
          <p:cNvPr id="22" name="Zástupný symbol pro zápatí 21"/>
          <p:cNvSpPr>
            <a:spLocks noGrp="1"/>
          </p:cNvSpPr>
          <p:nvPr>
            <p:ph type="ftr" sz="quarter" idx="11"/>
          </p:nvPr>
        </p:nvSpPr>
        <p:spPr>
          <a:xfrm>
            <a:off x="5436096" y="6237312"/>
            <a:ext cx="2895600" cy="476250"/>
          </a:xfrm>
        </p:spPr>
        <p:txBody>
          <a:bodyPr/>
          <a:lstStyle/>
          <a:p>
            <a:pPr>
              <a:defRPr/>
            </a:pPr>
            <a:r>
              <a:rPr lang="fr-FR" smtClean="0"/>
              <a:t>NATURAL POLYMERS MU SCI 7 2018</a:t>
            </a:r>
            <a:endParaRPr lang="sk-SK" dirty="0"/>
          </a:p>
        </p:txBody>
      </p:sp>
      <p:sp>
        <p:nvSpPr>
          <p:cNvPr id="26" name="TextovéPole 12"/>
          <p:cNvSpPr txBox="1">
            <a:spLocks noChangeArrowheads="1"/>
          </p:cNvSpPr>
          <p:nvPr/>
        </p:nvSpPr>
        <p:spPr bwMode="auto">
          <a:xfrm>
            <a:off x="107504" y="3717032"/>
            <a:ext cx="2808510" cy="2031325"/>
          </a:xfrm>
          <a:prstGeom prst="rect">
            <a:avLst/>
          </a:prstGeom>
          <a:noFill/>
          <a:ln w="38100">
            <a:solidFill>
              <a:srgbClr val="0000FF"/>
            </a:solidFill>
            <a:prstDash val="sysDash"/>
            <a:miter lim="800000"/>
            <a:headEnd/>
            <a:tailEnd/>
          </a:ln>
        </p:spPr>
        <p:txBody>
          <a:bodyPr wrap="square">
            <a:spAutoFit/>
          </a:bodyPr>
          <a:lstStyle/>
          <a:p>
            <a:r>
              <a:rPr lang="cs-CZ" b="1" i="1" dirty="0" smtClean="0">
                <a:solidFill>
                  <a:srgbClr val="0000FF"/>
                </a:solidFill>
              </a:rPr>
              <a:t>T</a:t>
            </a:r>
            <a:r>
              <a:rPr lang="en-GB" b="1" i="1" dirty="0" smtClean="0">
                <a:solidFill>
                  <a:srgbClr val="0000FF"/>
                </a:solidFill>
              </a:rPr>
              <a:t>he Bond arose via </a:t>
            </a:r>
            <a:r>
              <a:rPr lang="en-GB" b="1" i="1" dirty="0" err="1" smtClean="0">
                <a:solidFill>
                  <a:srgbClr val="0000FF"/>
                </a:solidFill>
              </a:rPr>
              <a:t>Hemiacetal</a:t>
            </a:r>
            <a:r>
              <a:rPr lang="en-GB" b="1" i="1" dirty="0" smtClean="0">
                <a:solidFill>
                  <a:srgbClr val="0000FF"/>
                </a:solidFill>
              </a:rPr>
              <a:t> HYDROXYL from one constituent Molecule and NON </a:t>
            </a:r>
            <a:r>
              <a:rPr lang="en-GB" b="1" i="1" dirty="0" err="1" smtClean="0">
                <a:solidFill>
                  <a:srgbClr val="0000FF"/>
                </a:solidFill>
              </a:rPr>
              <a:t>Hemiacetal</a:t>
            </a:r>
            <a:r>
              <a:rPr lang="en-GB" b="1" i="1" dirty="0" smtClean="0">
                <a:solidFill>
                  <a:srgbClr val="0000FF"/>
                </a:solidFill>
              </a:rPr>
              <a:t> HYDROXYL from the other constituent Molecule </a:t>
            </a:r>
            <a:endParaRPr lang="en-GB" b="1" i="1" dirty="0">
              <a:solidFill>
                <a:srgbClr val="0000FF"/>
              </a:solidFill>
            </a:endParaRPr>
          </a:p>
        </p:txBody>
      </p:sp>
      <p:cxnSp>
        <p:nvCxnSpPr>
          <p:cNvPr id="33" name="Přímá spojovací čára 32"/>
          <p:cNvCxnSpPr/>
          <p:nvPr/>
        </p:nvCxnSpPr>
        <p:spPr>
          <a:xfrm flipH="1">
            <a:off x="2267744" y="4437112"/>
            <a:ext cx="1440160" cy="288032"/>
          </a:xfrm>
          <a:prstGeom prst="line">
            <a:avLst/>
          </a:prstGeom>
          <a:ln w="381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p:nvPr/>
        </p:nvCxnSpPr>
        <p:spPr>
          <a:xfrm flipH="1" flipV="1">
            <a:off x="5004048" y="5445224"/>
            <a:ext cx="288032" cy="648071"/>
          </a:xfrm>
          <a:prstGeom prst="straightConnector1">
            <a:avLst/>
          </a:prstGeom>
          <a:ln w="635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Přímá spojovací šipka 36"/>
          <p:cNvCxnSpPr/>
          <p:nvPr/>
        </p:nvCxnSpPr>
        <p:spPr>
          <a:xfrm flipH="1">
            <a:off x="5220072" y="3789040"/>
            <a:ext cx="216024" cy="1080120"/>
          </a:xfrm>
          <a:prstGeom prst="straightConnector1">
            <a:avLst/>
          </a:prstGeom>
          <a:ln w="38100">
            <a:solidFill>
              <a:srgbClr val="0000FF"/>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0" y="6021288"/>
            <a:ext cx="611560" cy="700187"/>
          </a:xfrm>
        </p:spPr>
        <p:txBody>
          <a:bodyPr/>
          <a:lstStyle/>
          <a:p>
            <a:pPr>
              <a:defRPr/>
            </a:pPr>
            <a:r>
              <a:rPr lang="cs-CZ" smtClean="0"/>
              <a:t>January 7/2018</a:t>
            </a:r>
            <a:endParaRPr lang="sk-SK" dirty="0"/>
          </a:p>
        </p:txBody>
      </p:sp>
      <p:sp>
        <p:nvSpPr>
          <p:cNvPr id="3" name="Zástupný symbol pro zápatí 2"/>
          <p:cNvSpPr>
            <a:spLocks noGrp="1"/>
          </p:cNvSpPr>
          <p:nvPr>
            <p:ph type="ftr" sz="quarter" idx="11"/>
          </p:nvPr>
        </p:nvSpPr>
        <p:spPr>
          <a:xfrm>
            <a:off x="683568" y="6093296"/>
            <a:ext cx="1944216" cy="764704"/>
          </a:xfrm>
        </p:spPr>
        <p:txBody>
          <a:bodyPr/>
          <a:lstStyle/>
          <a:p>
            <a:pPr>
              <a:defRPr/>
            </a:pPr>
            <a:r>
              <a:rPr lang="fr-FR" smtClean="0"/>
              <a:t>NATURAL POLYMERS MU SCI 7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12" name="TextovéPole 11"/>
          <p:cNvSpPr txBox="1"/>
          <p:nvPr/>
        </p:nvSpPr>
        <p:spPr>
          <a:xfrm>
            <a:off x="4716016" y="0"/>
            <a:ext cx="4320480" cy="1815882"/>
          </a:xfrm>
          <a:prstGeom prst="rect">
            <a:avLst/>
          </a:prstGeom>
          <a:noFill/>
        </p:spPr>
        <p:txBody>
          <a:bodyPr wrap="square" rtlCol="0">
            <a:spAutoFit/>
          </a:bodyPr>
          <a:lstStyle/>
          <a:p>
            <a:pPr algn="ctr"/>
            <a:r>
              <a:rPr lang="en-US" sz="2800" dirty="0" smtClean="0">
                <a:solidFill>
                  <a:srgbClr val="0000FF"/>
                </a:solidFill>
                <a:latin typeface="Arial Black" pitchFamily="34" charset="0"/>
              </a:rPr>
              <a:t>The Path from  GLUKOSE to  MALTOSE and finally to STARCH</a:t>
            </a:r>
            <a:endParaRPr lang="en-US" sz="2800" dirty="0">
              <a:solidFill>
                <a:srgbClr val="0000FF"/>
              </a:solidFill>
              <a:latin typeface="Arial Black" pitchFamily="34" charset="0"/>
            </a:endParaRPr>
          </a:p>
        </p:txBody>
      </p:sp>
      <p:pic>
        <p:nvPicPr>
          <p:cNvPr id="11" name="Obrázek 10" descr="str 156.jpg"/>
          <p:cNvPicPr>
            <a:picLocks noChangeAspect="1"/>
          </p:cNvPicPr>
          <p:nvPr/>
        </p:nvPicPr>
        <p:blipFill>
          <a:blip r:embed="rId2" cstate="print"/>
          <a:stretch>
            <a:fillRect/>
          </a:stretch>
        </p:blipFill>
        <p:spPr>
          <a:xfrm rot="16200000">
            <a:off x="4228221" y="244389"/>
            <a:ext cx="2448272" cy="6081191"/>
          </a:xfrm>
          <a:prstGeom prst="rect">
            <a:avLst/>
          </a:prstGeom>
        </p:spPr>
      </p:pic>
      <p:pic>
        <p:nvPicPr>
          <p:cNvPr id="13" name="Obrázek 12" descr="str 157.jpg"/>
          <p:cNvPicPr>
            <a:picLocks noChangeAspect="1"/>
          </p:cNvPicPr>
          <p:nvPr/>
        </p:nvPicPr>
        <p:blipFill>
          <a:blip r:embed="rId3" cstate="print"/>
          <a:stretch>
            <a:fillRect/>
          </a:stretch>
        </p:blipFill>
        <p:spPr>
          <a:xfrm rot="16200000">
            <a:off x="1546487" y="-1178336"/>
            <a:ext cx="1874561" cy="4608512"/>
          </a:xfrm>
          <a:prstGeom prst="rect">
            <a:avLst/>
          </a:prstGeom>
        </p:spPr>
      </p:pic>
      <p:sp>
        <p:nvSpPr>
          <p:cNvPr id="15" name="Obdélník 14"/>
          <p:cNvSpPr/>
          <p:nvPr/>
        </p:nvSpPr>
        <p:spPr>
          <a:xfrm>
            <a:off x="2195736" y="188640"/>
            <a:ext cx="2736304"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6" name="Přímá spojovací šipka 15"/>
          <p:cNvCxnSpPr/>
          <p:nvPr/>
        </p:nvCxnSpPr>
        <p:spPr>
          <a:xfrm>
            <a:off x="2051720" y="980728"/>
            <a:ext cx="2016224" cy="1224136"/>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2" name="Obrázek 21" descr="AMYLOPEKTIN.jpg"/>
          <p:cNvPicPr>
            <a:picLocks noChangeAspect="1"/>
          </p:cNvPicPr>
          <p:nvPr/>
        </p:nvPicPr>
        <p:blipFill>
          <a:blip r:embed="rId4" cstate="print"/>
          <a:stretch>
            <a:fillRect/>
          </a:stretch>
        </p:blipFill>
        <p:spPr>
          <a:xfrm>
            <a:off x="0" y="3933056"/>
            <a:ext cx="9144000" cy="2924944"/>
          </a:xfrm>
          <a:prstGeom prst="rect">
            <a:avLst/>
          </a:prstGeom>
        </p:spPr>
      </p:pic>
      <p:sp>
        <p:nvSpPr>
          <p:cNvPr id="23" name="Obdélník 22"/>
          <p:cNvSpPr/>
          <p:nvPr/>
        </p:nvSpPr>
        <p:spPr>
          <a:xfrm>
            <a:off x="1115616" y="4077072"/>
            <a:ext cx="295232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 name="Obdélník 23"/>
          <p:cNvSpPr/>
          <p:nvPr/>
        </p:nvSpPr>
        <p:spPr>
          <a:xfrm>
            <a:off x="2411760" y="5013176"/>
            <a:ext cx="1296144"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TextovéPole 24"/>
          <p:cNvSpPr txBox="1"/>
          <p:nvPr/>
        </p:nvSpPr>
        <p:spPr>
          <a:xfrm>
            <a:off x="4211960" y="5013176"/>
            <a:ext cx="432048" cy="369332"/>
          </a:xfrm>
          <a:prstGeom prst="rect">
            <a:avLst/>
          </a:prstGeom>
          <a:noFill/>
        </p:spPr>
        <p:txBody>
          <a:bodyPr wrap="square" rtlCol="0">
            <a:spAutoFit/>
          </a:bodyPr>
          <a:lstStyle/>
          <a:p>
            <a:r>
              <a:rPr lang="cs-CZ" b="1" dirty="0" smtClean="0"/>
              <a:t>H</a:t>
            </a:r>
            <a:endParaRPr lang="cs-CZ" b="1" dirty="0"/>
          </a:p>
        </p:txBody>
      </p:sp>
      <p:cxnSp>
        <p:nvCxnSpPr>
          <p:cNvPr id="26" name="Přímá spojovací šipka 25"/>
          <p:cNvCxnSpPr/>
          <p:nvPr/>
        </p:nvCxnSpPr>
        <p:spPr>
          <a:xfrm flipH="1">
            <a:off x="4788024" y="3645024"/>
            <a:ext cx="864096" cy="1296144"/>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0" y="6021288"/>
            <a:ext cx="611560" cy="700187"/>
          </a:xfrm>
        </p:spPr>
        <p:txBody>
          <a:bodyPr/>
          <a:lstStyle/>
          <a:p>
            <a:pPr>
              <a:defRPr/>
            </a:pPr>
            <a:r>
              <a:rPr lang="cs-CZ" smtClean="0"/>
              <a:t>January 7/2018</a:t>
            </a:r>
            <a:endParaRPr lang="sk-SK" dirty="0"/>
          </a:p>
        </p:txBody>
      </p:sp>
      <p:sp>
        <p:nvSpPr>
          <p:cNvPr id="3" name="Zástupný symbol pro zápatí 2"/>
          <p:cNvSpPr>
            <a:spLocks noGrp="1"/>
          </p:cNvSpPr>
          <p:nvPr>
            <p:ph type="ftr" sz="quarter" idx="11"/>
          </p:nvPr>
        </p:nvSpPr>
        <p:spPr>
          <a:xfrm>
            <a:off x="683568" y="6093296"/>
            <a:ext cx="1944216" cy="764704"/>
          </a:xfrm>
        </p:spPr>
        <p:txBody>
          <a:bodyPr/>
          <a:lstStyle/>
          <a:p>
            <a:pPr>
              <a:defRPr/>
            </a:pPr>
            <a:r>
              <a:rPr lang="fr-FR" smtClean="0"/>
              <a:t>NATURAL POLYMERS MU SCI 7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pic>
        <p:nvPicPr>
          <p:cNvPr id="6" name="Obrázek 5" descr="glukóza  celobióza  CELULÓZA 2.jpg"/>
          <p:cNvPicPr>
            <a:picLocks noChangeAspect="1"/>
          </p:cNvPicPr>
          <p:nvPr/>
        </p:nvPicPr>
        <p:blipFill>
          <a:blip r:embed="rId2" cstate="print"/>
          <a:stretch>
            <a:fillRect/>
          </a:stretch>
        </p:blipFill>
        <p:spPr>
          <a:xfrm rot="16200000">
            <a:off x="3861174" y="323404"/>
            <a:ext cx="1944216" cy="6571233"/>
          </a:xfrm>
          <a:prstGeom prst="rect">
            <a:avLst/>
          </a:prstGeom>
        </p:spPr>
      </p:pic>
      <p:pic>
        <p:nvPicPr>
          <p:cNvPr id="7" name="Obrázek 6" descr="glukóza  celobióza  CELULÓZA 3.jpg"/>
          <p:cNvPicPr>
            <a:picLocks noChangeAspect="1"/>
          </p:cNvPicPr>
          <p:nvPr/>
        </p:nvPicPr>
        <p:blipFill>
          <a:blip r:embed="rId3" cstate="print"/>
          <a:stretch>
            <a:fillRect/>
          </a:stretch>
        </p:blipFill>
        <p:spPr>
          <a:xfrm rot="16200000">
            <a:off x="4665797" y="2379796"/>
            <a:ext cx="2132856" cy="6823551"/>
          </a:xfrm>
          <a:prstGeom prst="rect">
            <a:avLst/>
          </a:prstGeom>
        </p:spPr>
      </p:pic>
      <p:cxnSp>
        <p:nvCxnSpPr>
          <p:cNvPr id="9" name="Přímá spojovací šipka 8"/>
          <p:cNvCxnSpPr/>
          <p:nvPr/>
        </p:nvCxnSpPr>
        <p:spPr>
          <a:xfrm>
            <a:off x="4283968" y="2060848"/>
            <a:ext cx="1296144" cy="864096"/>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9"/>
          <p:cNvCxnSpPr/>
          <p:nvPr/>
        </p:nvCxnSpPr>
        <p:spPr>
          <a:xfrm flipH="1">
            <a:off x="6876256" y="3861048"/>
            <a:ext cx="576064" cy="1008112"/>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1" name="Obrázek 10" descr="str 157.jpg"/>
          <p:cNvPicPr>
            <a:picLocks noChangeAspect="1"/>
          </p:cNvPicPr>
          <p:nvPr/>
        </p:nvPicPr>
        <p:blipFill>
          <a:blip r:embed="rId4" cstate="print"/>
          <a:stretch>
            <a:fillRect/>
          </a:stretch>
        </p:blipFill>
        <p:spPr>
          <a:xfrm rot="16200000">
            <a:off x="1546487" y="-1250344"/>
            <a:ext cx="1874561" cy="4608512"/>
          </a:xfrm>
          <a:prstGeom prst="rect">
            <a:avLst/>
          </a:prstGeom>
        </p:spPr>
      </p:pic>
      <p:sp>
        <p:nvSpPr>
          <p:cNvPr id="13" name="Obdélník 12"/>
          <p:cNvSpPr/>
          <p:nvPr/>
        </p:nvSpPr>
        <p:spPr>
          <a:xfrm>
            <a:off x="0" y="0"/>
            <a:ext cx="2195736"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5364088" y="0"/>
            <a:ext cx="3672408" cy="2246769"/>
          </a:xfrm>
          <a:prstGeom prst="rect">
            <a:avLst/>
          </a:prstGeom>
          <a:noFill/>
        </p:spPr>
        <p:txBody>
          <a:bodyPr wrap="square" rtlCol="0">
            <a:spAutoFit/>
          </a:bodyPr>
          <a:lstStyle/>
          <a:p>
            <a:pPr algn="ctr"/>
            <a:r>
              <a:rPr lang="en-US" sz="2800" dirty="0" smtClean="0">
                <a:solidFill>
                  <a:srgbClr val="008000"/>
                </a:solidFill>
                <a:latin typeface="Arial Black" pitchFamily="34" charset="0"/>
              </a:rPr>
              <a:t>The Path from  GLUKOSE to </a:t>
            </a:r>
            <a:r>
              <a:rPr lang="cs-CZ" sz="2800" b="1" dirty="0" smtClean="0">
                <a:solidFill>
                  <a:srgbClr val="008000"/>
                </a:solidFill>
                <a:latin typeface="Arial Black" pitchFamily="34" charset="0"/>
              </a:rPr>
              <a:t>CELLOBIOSE </a:t>
            </a:r>
            <a:r>
              <a:rPr lang="en-US" sz="2800" dirty="0" smtClean="0">
                <a:solidFill>
                  <a:srgbClr val="008000"/>
                </a:solidFill>
                <a:latin typeface="Arial Black" pitchFamily="34" charset="0"/>
              </a:rPr>
              <a:t>and finally to</a:t>
            </a:r>
            <a:r>
              <a:rPr lang="cs-CZ" sz="2800" dirty="0" smtClean="0">
                <a:solidFill>
                  <a:srgbClr val="008000"/>
                </a:solidFill>
                <a:latin typeface="Arial Black" pitchFamily="34" charset="0"/>
              </a:rPr>
              <a:t> CELLULOSE</a:t>
            </a:r>
            <a:endParaRPr lang="en-US" sz="2800" dirty="0">
              <a:solidFill>
                <a:srgbClr val="008000"/>
              </a:solidFill>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16632"/>
            <a:ext cx="9144000" cy="634082"/>
          </a:xfrm>
        </p:spPr>
        <p:txBody>
          <a:bodyPr/>
          <a:lstStyle/>
          <a:p>
            <a:r>
              <a:rPr lang="cs-CZ" sz="5400" dirty="0" err="1" smtClean="0">
                <a:solidFill>
                  <a:srgbClr val="FF0000"/>
                </a:solidFill>
                <a:latin typeface="Arial Black" pitchFamily="34" charset="0"/>
              </a:rPr>
              <a:t>Cellulose</a:t>
            </a:r>
            <a:r>
              <a:rPr lang="cs-CZ" sz="5400" dirty="0" smtClean="0">
                <a:solidFill>
                  <a:srgbClr val="FF0000"/>
                </a:solidFill>
                <a:latin typeface="Arial Black" pitchFamily="34" charset="0"/>
              </a:rPr>
              <a:t> </a:t>
            </a:r>
            <a:r>
              <a:rPr lang="cs-CZ" sz="5400" dirty="0" err="1" smtClean="0">
                <a:solidFill>
                  <a:srgbClr val="FF0000"/>
                </a:solidFill>
                <a:latin typeface="Arial Black" pitchFamily="34" charset="0"/>
              </a:rPr>
              <a:t>Chemistry</a:t>
            </a:r>
            <a:r>
              <a:rPr lang="cs-CZ" sz="5400" dirty="0" smtClean="0">
                <a:solidFill>
                  <a:srgbClr val="FF0000"/>
                </a:solidFill>
                <a:latin typeface="Arial Black" pitchFamily="34" charset="0"/>
              </a:rPr>
              <a:t> I/1</a:t>
            </a:r>
            <a:endParaRPr lang="cs-CZ" sz="5400" dirty="0">
              <a:solidFill>
                <a:srgbClr val="FF0000"/>
              </a:solidFill>
            </a:endParaRPr>
          </a:p>
        </p:txBody>
      </p:sp>
      <p:sp>
        <p:nvSpPr>
          <p:cNvPr id="8" name="Zástupný symbol pro obsah 7"/>
          <p:cNvSpPr>
            <a:spLocks noGrp="1"/>
          </p:cNvSpPr>
          <p:nvPr>
            <p:ph idx="1"/>
          </p:nvPr>
        </p:nvSpPr>
        <p:spPr>
          <a:xfrm>
            <a:off x="179512" y="764704"/>
            <a:ext cx="8784976" cy="5145435"/>
          </a:xfrm>
        </p:spPr>
        <p:txBody>
          <a:bodyPr/>
          <a:lstStyle/>
          <a:p>
            <a:r>
              <a:rPr lang="en-US" sz="2800" dirty="0" smtClean="0">
                <a:solidFill>
                  <a:srgbClr val="FF0000"/>
                </a:solidFill>
                <a:latin typeface="Arial Black" pitchFamily="34" charset="0"/>
              </a:rPr>
              <a:t>Cellulose </a:t>
            </a:r>
            <a:r>
              <a:rPr lang="en-US" sz="2800" b="1" dirty="0" smtClean="0"/>
              <a:t>belong to the </a:t>
            </a:r>
            <a:r>
              <a:rPr lang="en-US" sz="2800" dirty="0" smtClean="0">
                <a:latin typeface="Arial Black" pitchFamily="34" charset="0"/>
              </a:rPr>
              <a:t>P</a:t>
            </a:r>
            <a:r>
              <a:rPr lang="en-US" sz="2800" b="1" dirty="0" smtClean="0">
                <a:latin typeface="Arial Black" pitchFamily="34" charset="0"/>
              </a:rPr>
              <a:t>olysaccharides</a:t>
            </a:r>
          </a:p>
          <a:p>
            <a:r>
              <a:rPr lang="en-US" sz="2800" dirty="0" smtClean="0">
                <a:solidFill>
                  <a:srgbClr val="FF0000"/>
                </a:solidFill>
                <a:latin typeface="Arial Black" pitchFamily="34" charset="0"/>
              </a:rPr>
              <a:t>Cellulose </a:t>
            </a:r>
            <a:r>
              <a:rPr lang="en-US" sz="2800" b="1" dirty="0" smtClean="0">
                <a:solidFill>
                  <a:srgbClr val="008000"/>
                </a:solidFill>
                <a:latin typeface="+mj-lt"/>
              </a:rPr>
              <a:t>form the main Part of the </a:t>
            </a:r>
            <a:r>
              <a:rPr lang="en-US" sz="2800" dirty="0" smtClean="0">
                <a:solidFill>
                  <a:srgbClr val="008000"/>
                </a:solidFill>
                <a:latin typeface="Arial Black" pitchFamily="34" charset="0"/>
              </a:rPr>
              <a:t>BIOMASS</a:t>
            </a:r>
          </a:p>
          <a:p>
            <a:r>
              <a:rPr lang="en-US" sz="2800" dirty="0" smtClean="0"/>
              <a:t>Poly-(</a:t>
            </a:r>
            <a:r>
              <a:rPr lang="en-US" sz="2800" dirty="0" smtClean="0">
                <a:latin typeface="Symbol" pitchFamily="18" charset="2"/>
              </a:rPr>
              <a:t>b-</a:t>
            </a:r>
            <a:r>
              <a:rPr lang="en-US" sz="2800" dirty="0" smtClean="0"/>
              <a:t>D-glucose) (</a:t>
            </a:r>
            <a:r>
              <a:rPr lang="en-US" sz="2800" b="1" dirty="0" smtClean="0">
                <a:solidFill>
                  <a:srgbClr val="0000FF"/>
                </a:solidFill>
              </a:rPr>
              <a:t>Simplified Name</a:t>
            </a:r>
            <a:r>
              <a:rPr lang="en-US" sz="2800" dirty="0" smtClean="0"/>
              <a:t>)</a:t>
            </a:r>
          </a:p>
          <a:p>
            <a:r>
              <a:rPr lang="cs-CZ" sz="2800" b="1" dirty="0" err="1" smtClean="0">
                <a:solidFill>
                  <a:srgbClr val="FF0000"/>
                </a:solidFill>
              </a:rPr>
              <a:t>Poly</a:t>
            </a:r>
            <a:r>
              <a:rPr lang="cs-CZ" sz="2800" b="1" dirty="0" smtClean="0">
                <a:solidFill>
                  <a:srgbClr val="FF0000"/>
                </a:solidFill>
              </a:rPr>
              <a:t>-1,4-</a:t>
            </a:r>
            <a:r>
              <a:rPr lang="cs-CZ" sz="2800" b="1" dirty="0" smtClean="0">
                <a:solidFill>
                  <a:srgbClr val="FF0000"/>
                </a:solidFill>
                <a:latin typeface="Symbol" pitchFamily="18" charset="2"/>
              </a:rPr>
              <a:t>b-</a:t>
            </a:r>
            <a:r>
              <a:rPr lang="cs-CZ" sz="2800" b="1" dirty="0" smtClean="0">
                <a:solidFill>
                  <a:srgbClr val="FF0000"/>
                </a:solidFill>
              </a:rPr>
              <a:t>D-</a:t>
            </a:r>
            <a:r>
              <a:rPr lang="cs-CZ" sz="2800" b="1" dirty="0" err="1" smtClean="0">
                <a:solidFill>
                  <a:srgbClr val="FF0000"/>
                </a:solidFill>
              </a:rPr>
              <a:t>glucopyranoyl</a:t>
            </a:r>
            <a:r>
              <a:rPr lang="cs-CZ" sz="2800" b="1" dirty="0" smtClean="0">
                <a:solidFill>
                  <a:srgbClr val="FF0000"/>
                </a:solidFill>
              </a:rPr>
              <a:t>-D-</a:t>
            </a:r>
            <a:r>
              <a:rPr lang="cs-CZ" sz="2800" b="1" dirty="0" err="1" smtClean="0">
                <a:solidFill>
                  <a:srgbClr val="FF0000"/>
                </a:solidFill>
              </a:rPr>
              <a:t>glucopyranose</a:t>
            </a:r>
            <a:endParaRPr lang="cs-CZ" sz="2800" b="1" dirty="0" smtClean="0">
              <a:solidFill>
                <a:srgbClr val="FF0000"/>
              </a:solidFill>
            </a:endParaRPr>
          </a:p>
          <a:p>
            <a:pPr>
              <a:buNone/>
            </a:pPr>
            <a:endParaRPr lang="cs-CZ" sz="2800" dirty="0"/>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pic>
        <p:nvPicPr>
          <p:cNvPr id="10" name="Obrázek 9" descr="cellobiosa &amp; celulosa.jpg"/>
          <p:cNvPicPr>
            <a:picLocks noChangeAspect="1"/>
          </p:cNvPicPr>
          <p:nvPr/>
        </p:nvPicPr>
        <p:blipFill>
          <a:blip r:embed="rId2" cstate="print"/>
          <a:stretch>
            <a:fillRect/>
          </a:stretch>
        </p:blipFill>
        <p:spPr>
          <a:xfrm>
            <a:off x="323528" y="2852936"/>
            <a:ext cx="8280920" cy="3846952"/>
          </a:xfrm>
          <a:prstGeom prst="rect">
            <a:avLst/>
          </a:prstGeom>
        </p:spPr>
      </p:pic>
      <p:sp>
        <p:nvSpPr>
          <p:cNvPr id="11" name="TextovéPole 10"/>
          <p:cNvSpPr txBox="1"/>
          <p:nvPr/>
        </p:nvSpPr>
        <p:spPr>
          <a:xfrm>
            <a:off x="4283968" y="4509120"/>
            <a:ext cx="576064" cy="369332"/>
          </a:xfrm>
          <a:prstGeom prst="rect">
            <a:avLst/>
          </a:prstGeom>
          <a:noFill/>
          <a:ln w="38100">
            <a:solidFill>
              <a:srgbClr val="0000FF"/>
            </a:solidFill>
          </a:ln>
        </p:spPr>
        <p:txBody>
          <a:bodyPr wrap="square" rtlCol="0">
            <a:spAutoFit/>
          </a:bodyPr>
          <a:lstStyle/>
          <a:p>
            <a:r>
              <a:rPr lang="cs-CZ" b="1" dirty="0" smtClean="0">
                <a:solidFill>
                  <a:srgbClr val="0000FF"/>
                </a:solidFill>
              </a:rPr>
              <a:t>C4</a:t>
            </a:r>
            <a:endParaRPr lang="cs-CZ" dirty="0"/>
          </a:p>
        </p:txBody>
      </p:sp>
      <p:sp>
        <p:nvSpPr>
          <p:cNvPr id="12" name="TextovéPole 11"/>
          <p:cNvSpPr txBox="1"/>
          <p:nvPr/>
        </p:nvSpPr>
        <p:spPr>
          <a:xfrm>
            <a:off x="4283968" y="5733256"/>
            <a:ext cx="576064" cy="400110"/>
          </a:xfrm>
          <a:prstGeom prst="rect">
            <a:avLst/>
          </a:prstGeom>
          <a:noFill/>
          <a:ln w="38100">
            <a:solidFill>
              <a:srgbClr val="FF0000"/>
            </a:solidFill>
          </a:ln>
        </p:spPr>
        <p:txBody>
          <a:bodyPr wrap="square" rtlCol="0">
            <a:spAutoFit/>
          </a:bodyPr>
          <a:lstStyle/>
          <a:p>
            <a:r>
              <a:rPr lang="cs-CZ" sz="2000" b="1" dirty="0" smtClean="0">
                <a:solidFill>
                  <a:srgbClr val="FF0000"/>
                </a:solidFill>
                <a:latin typeface="+mn-lt"/>
              </a:rPr>
              <a:t>C1</a:t>
            </a:r>
            <a:endParaRPr lang="cs-CZ" sz="2000" b="1" dirty="0">
              <a:latin typeface="+mn-lt"/>
            </a:endParaRPr>
          </a:p>
        </p:txBody>
      </p:sp>
      <p:cxnSp>
        <p:nvCxnSpPr>
          <p:cNvPr id="13" name="Přímá spojovací šipka 12"/>
          <p:cNvCxnSpPr/>
          <p:nvPr/>
        </p:nvCxnSpPr>
        <p:spPr>
          <a:xfrm flipH="1" flipV="1">
            <a:off x="3635896" y="3789040"/>
            <a:ext cx="648072" cy="7200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H="1" flipV="1">
            <a:off x="3059832" y="3861048"/>
            <a:ext cx="1656184" cy="18722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4283968" y="4869160"/>
            <a:ext cx="576064" cy="57606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H="1" flipV="1">
            <a:off x="4211960" y="5445224"/>
            <a:ext cx="504056"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2018/6</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6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pic>
        <p:nvPicPr>
          <p:cNvPr id="5" name="Obrázek 4" descr="str 197.jpg"/>
          <p:cNvPicPr>
            <a:picLocks noChangeAspect="1"/>
          </p:cNvPicPr>
          <p:nvPr/>
        </p:nvPicPr>
        <p:blipFill>
          <a:blip r:embed="rId2" cstate="print"/>
          <a:stretch>
            <a:fillRect/>
          </a:stretch>
        </p:blipFill>
        <p:spPr>
          <a:xfrm rot="5400000">
            <a:off x="2599433" y="144984"/>
            <a:ext cx="4163922" cy="9003765"/>
          </a:xfrm>
          <a:prstGeom prst="rect">
            <a:avLst/>
          </a:prstGeom>
        </p:spPr>
      </p:pic>
      <p:sp>
        <p:nvSpPr>
          <p:cNvPr id="6" name="Nadpis 5"/>
          <p:cNvSpPr txBox="1">
            <a:spLocks/>
          </p:cNvSpPr>
          <p:nvPr/>
        </p:nvSpPr>
        <p:spPr>
          <a:xfrm>
            <a:off x="0" y="116632"/>
            <a:ext cx="9144000" cy="792088"/>
          </a:xfrm>
          <a:prstGeom prst="rect">
            <a:avLst/>
          </a:prstGeom>
        </p:spPr>
        <p:txBody>
          <a:bodyPr/>
          <a:lstStyle/>
          <a:p>
            <a:pPr lvl="0" algn="ctr" eaLnBrk="0" hangingPunct="0">
              <a:defRPr/>
            </a:pPr>
            <a:r>
              <a:rPr lang="cs-CZ" sz="5400" dirty="0" err="1" smtClean="0">
                <a:solidFill>
                  <a:srgbClr val="FF0000"/>
                </a:solidFill>
                <a:latin typeface="Arial Black" pitchFamily="34" charset="0"/>
              </a:rPr>
              <a:t>Cellulose</a:t>
            </a:r>
            <a:r>
              <a:rPr lang="cs-CZ" sz="5400" dirty="0" smtClean="0">
                <a:solidFill>
                  <a:srgbClr val="FF0000"/>
                </a:solidFill>
                <a:latin typeface="Arial Black" pitchFamily="34" charset="0"/>
              </a:rPr>
              <a:t> </a:t>
            </a:r>
            <a:r>
              <a:rPr lang="cs-CZ" sz="5400" dirty="0" err="1" smtClean="0">
                <a:solidFill>
                  <a:srgbClr val="FF0000"/>
                </a:solidFill>
                <a:latin typeface="Arial Black" pitchFamily="34" charset="0"/>
              </a:rPr>
              <a:t>Chemistry</a:t>
            </a:r>
            <a:r>
              <a:rPr lang="cs-CZ" sz="5400" dirty="0" smtClean="0">
                <a:solidFill>
                  <a:srgbClr val="FF0000"/>
                </a:solidFill>
                <a:latin typeface="Arial Black" pitchFamily="34" charset="0"/>
              </a:rPr>
              <a:t> </a:t>
            </a:r>
            <a:r>
              <a:rPr kumimoji="0" lang="cs-CZ" sz="5400" b="0" i="0" u="none" strike="noStrike" kern="0" cap="none" spc="0" normalizeH="0" baseline="0" noProof="0" dirty="0" smtClean="0">
                <a:ln>
                  <a:noFill/>
                </a:ln>
                <a:solidFill>
                  <a:srgbClr val="FF0000"/>
                </a:solidFill>
                <a:effectLst/>
                <a:uLnTx/>
                <a:uFillTx/>
                <a:latin typeface="Arial Black" pitchFamily="34" charset="0"/>
                <a:ea typeface="+mj-ea"/>
                <a:cs typeface="+mj-cs"/>
              </a:rPr>
              <a:t>I/2</a:t>
            </a:r>
            <a:endParaRPr kumimoji="0" lang="cs-CZ" sz="5400" b="0" i="0" u="none" strike="noStrike" kern="0" cap="none" spc="0" normalizeH="0" baseline="0" noProof="0" dirty="0">
              <a:ln>
                <a:noFill/>
              </a:ln>
              <a:solidFill>
                <a:srgbClr val="FF0000"/>
              </a:solidFill>
              <a:effectLst/>
              <a:uLnTx/>
              <a:uFillTx/>
              <a:latin typeface="+mj-lt"/>
              <a:ea typeface="+mj-ea"/>
              <a:cs typeface="+mj-cs"/>
            </a:endParaRPr>
          </a:p>
        </p:txBody>
      </p:sp>
      <p:sp>
        <p:nvSpPr>
          <p:cNvPr id="7" name="TextovéPole 6"/>
          <p:cNvSpPr txBox="1"/>
          <p:nvPr/>
        </p:nvSpPr>
        <p:spPr>
          <a:xfrm>
            <a:off x="323528" y="908720"/>
            <a:ext cx="8640960" cy="1569660"/>
          </a:xfrm>
          <a:prstGeom prst="rect">
            <a:avLst/>
          </a:prstGeom>
          <a:noFill/>
        </p:spPr>
        <p:txBody>
          <a:bodyPr wrap="square" rtlCol="0">
            <a:spAutoFit/>
          </a:bodyPr>
          <a:lstStyle/>
          <a:p>
            <a:r>
              <a:rPr lang="en-US" sz="2400" dirty="0" smtClean="0">
                <a:solidFill>
                  <a:srgbClr val="0000FF"/>
                </a:solidFill>
                <a:latin typeface="Arial Black" pitchFamily="34" charset="0"/>
              </a:rPr>
              <a:t>It is the REDUCING  FORM</a:t>
            </a:r>
            <a:r>
              <a:rPr lang="en-US" sz="2400" dirty="0" smtClean="0">
                <a:latin typeface="Arial Black" pitchFamily="34" charset="0"/>
              </a:rPr>
              <a:t>, but  due to very low Concentration </a:t>
            </a:r>
            <a:r>
              <a:rPr lang="en-US" sz="2400" i="1" dirty="0" smtClean="0">
                <a:solidFill>
                  <a:srgbClr val="0000FF"/>
                </a:solidFill>
                <a:latin typeface="Arial Black" pitchFamily="34" charset="0"/>
              </a:rPr>
              <a:t>(the Macromolecule End Group only) </a:t>
            </a:r>
            <a:r>
              <a:rPr lang="en-US" sz="2400" dirty="0" smtClean="0">
                <a:solidFill>
                  <a:srgbClr val="008000"/>
                </a:solidFill>
                <a:latin typeface="Arial Black" pitchFamily="34" charset="0"/>
              </a:rPr>
              <a:t>CELLULLOSE is only very low reducing Polysaccharide</a:t>
            </a:r>
            <a:endParaRPr lang="en-US" sz="2400" dirty="0">
              <a:solidFill>
                <a:srgbClr val="C00000"/>
              </a:solidFill>
              <a:latin typeface="Arial Black" pitchFamily="34" charset="0"/>
            </a:endParaRPr>
          </a:p>
        </p:txBody>
      </p:sp>
      <p:cxnSp>
        <p:nvCxnSpPr>
          <p:cNvPr id="9" name="Přímá spojovací šipka 8"/>
          <p:cNvCxnSpPr/>
          <p:nvPr/>
        </p:nvCxnSpPr>
        <p:spPr>
          <a:xfrm>
            <a:off x="7452320" y="1268760"/>
            <a:ext cx="504056" cy="2088232"/>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395536" y="5373216"/>
            <a:ext cx="1547664" cy="646331"/>
          </a:xfrm>
          <a:prstGeom prst="rect">
            <a:avLst/>
          </a:prstGeom>
          <a:solidFill>
            <a:schemeClr val="accent3">
              <a:lumMod val="95000"/>
            </a:schemeClr>
          </a:solidFill>
        </p:spPr>
        <p:txBody>
          <a:bodyPr wrap="square" rtlCol="0">
            <a:spAutoFit/>
          </a:bodyPr>
          <a:lstStyle/>
          <a:p>
            <a:r>
              <a:rPr lang="en-US" dirty="0" smtClean="0">
                <a:solidFill>
                  <a:srgbClr val="7030A0"/>
                </a:solidFill>
                <a:latin typeface="Arial Black" pitchFamily="34" charset="0"/>
              </a:rPr>
              <a:t>Beginning Segment</a:t>
            </a:r>
            <a:endParaRPr lang="en-US" dirty="0">
              <a:solidFill>
                <a:srgbClr val="7030A0"/>
              </a:solidFill>
              <a:latin typeface="Arial Black" pitchFamily="34" charset="0"/>
            </a:endParaRPr>
          </a:p>
        </p:txBody>
      </p:sp>
      <p:sp>
        <p:nvSpPr>
          <p:cNvPr id="11" name="TextovéPole 10"/>
          <p:cNvSpPr txBox="1"/>
          <p:nvPr/>
        </p:nvSpPr>
        <p:spPr>
          <a:xfrm>
            <a:off x="7596336" y="5373216"/>
            <a:ext cx="1547664" cy="646331"/>
          </a:xfrm>
          <a:prstGeom prst="rect">
            <a:avLst/>
          </a:prstGeom>
          <a:solidFill>
            <a:schemeClr val="accent3">
              <a:lumMod val="95000"/>
            </a:schemeClr>
          </a:solidFill>
        </p:spPr>
        <p:txBody>
          <a:bodyPr wrap="square" rtlCol="0">
            <a:spAutoFit/>
          </a:bodyPr>
          <a:lstStyle/>
          <a:p>
            <a:r>
              <a:rPr lang="en-US" dirty="0" smtClean="0">
                <a:solidFill>
                  <a:srgbClr val="0000FF"/>
                </a:solidFill>
                <a:latin typeface="Arial Black" pitchFamily="34" charset="0"/>
              </a:rPr>
              <a:t>Final</a:t>
            </a:r>
          </a:p>
          <a:p>
            <a:r>
              <a:rPr lang="en-US" dirty="0" smtClean="0">
                <a:solidFill>
                  <a:srgbClr val="0000FF"/>
                </a:solidFill>
                <a:latin typeface="Arial Black" pitchFamily="34" charset="0"/>
              </a:rPr>
              <a:t>Segment</a:t>
            </a:r>
            <a:endParaRPr lang="en-US" dirty="0">
              <a:solidFill>
                <a:srgbClr val="0000FF"/>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sp>
        <p:nvSpPr>
          <p:cNvPr id="6" name="Nadpis 5"/>
          <p:cNvSpPr txBox="1">
            <a:spLocks/>
          </p:cNvSpPr>
          <p:nvPr/>
        </p:nvSpPr>
        <p:spPr>
          <a:xfrm>
            <a:off x="0" y="116632"/>
            <a:ext cx="9144000" cy="792088"/>
          </a:xfrm>
          <a:prstGeom prst="rect">
            <a:avLst/>
          </a:prstGeom>
        </p:spPr>
        <p:txBody>
          <a:bodyPr/>
          <a:lstStyle/>
          <a:p>
            <a:pPr lvl="0" algn="ctr" eaLnBrk="0" hangingPunct="0">
              <a:defRPr/>
            </a:pPr>
            <a:r>
              <a:rPr lang="cs-CZ" sz="5400" dirty="0" err="1" smtClean="0">
                <a:solidFill>
                  <a:srgbClr val="FF0000"/>
                </a:solidFill>
                <a:latin typeface="Arial Black" pitchFamily="34" charset="0"/>
              </a:rPr>
              <a:t>Cellulose</a:t>
            </a:r>
            <a:r>
              <a:rPr lang="cs-CZ" sz="5400" dirty="0" smtClean="0">
                <a:solidFill>
                  <a:srgbClr val="FF0000"/>
                </a:solidFill>
                <a:latin typeface="Arial Black" pitchFamily="34" charset="0"/>
              </a:rPr>
              <a:t> </a:t>
            </a:r>
            <a:r>
              <a:rPr lang="cs-CZ" sz="5400" dirty="0" err="1" smtClean="0">
                <a:solidFill>
                  <a:srgbClr val="FF0000"/>
                </a:solidFill>
                <a:latin typeface="Arial Black" pitchFamily="34" charset="0"/>
              </a:rPr>
              <a:t>Chemistry</a:t>
            </a:r>
            <a:r>
              <a:rPr lang="cs-CZ" sz="5400" dirty="0" smtClean="0">
                <a:solidFill>
                  <a:srgbClr val="FF0000"/>
                </a:solidFill>
                <a:latin typeface="Arial Black" pitchFamily="34" charset="0"/>
              </a:rPr>
              <a:t> </a:t>
            </a:r>
            <a:r>
              <a:rPr kumimoji="0" lang="cs-CZ" sz="5400" b="0" i="0" u="none" strike="noStrike" kern="0" cap="none" spc="0" normalizeH="0" baseline="0" noProof="0" dirty="0" smtClean="0">
                <a:ln>
                  <a:noFill/>
                </a:ln>
                <a:solidFill>
                  <a:srgbClr val="FF0000"/>
                </a:solidFill>
                <a:effectLst/>
                <a:uLnTx/>
                <a:uFillTx/>
                <a:latin typeface="Arial Black" pitchFamily="34" charset="0"/>
                <a:ea typeface="+mj-ea"/>
                <a:cs typeface="+mj-cs"/>
              </a:rPr>
              <a:t>I/3</a:t>
            </a:r>
            <a:endParaRPr kumimoji="0" lang="cs-CZ" sz="5400" b="0" i="0" u="none" strike="noStrike" kern="0" cap="none" spc="0" normalizeH="0" baseline="0" noProof="0" dirty="0">
              <a:ln>
                <a:noFill/>
              </a:ln>
              <a:solidFill>
                <a:srgbClr val="FF0000"/>
              </a:solidFill>
              <a:effectLst/>
              <a:uLnTx/>
              <a:uFillTx/>
              <a:latin typeface="+mj-lt"/>
              <a:ea typeface="+mj-ea"/>
              <a:cs typeface="+mj-cs"/>
            </a:endParaRPr>
          </a:p>
        </p:txBody>
      </p:sp>
      <p:sp>
        <p:nvSpPr>
          <p:cNvPr id="7" name="TextovéPole 6"/>
          <p:cNvSpPr txBox="1"/>
          <p:nvPr/>
        </p:nvSpPr>
        <p:spPr>
          <a:xfrm>
            <a:off x="0" y="908720"/>
            <a:ext cx="9144000" cy="1446550"/>
          </a:xfrm>
          <a:prstGeom prst="rect">
            <a:avLst/>
          </a:prstGeom>
          <a:noFill/>
        </p:spPr>
        <p:txBody>
          <a:bodyPr wrap="square" rtlCol="0">
            <a:spAutoFit/>
          </a:bodyPr>
          <a:lstStyle/>
          <a:p>
            <a:r>
              <a:rPr lang="en-US" sz="2400" dirty="0" smtClean="0">
                <a:solidFill>
                  <a:srgbClr val="008000"/>
                </a:solidFill>
                <a:latin typeface="Arial Black" pitchFamily="34" charset="0"/>
              </a:rPr>
              <a:t>CELLULOSE </a:t>
            </a:r>
            <a:r>
              <a:rPr lang="en-US" sz="2400" dirty="0" smtClean="0">
                <a:solidFill>
                  <a:srgbClr val="C00000"/>
                </a:solidFill>
                <a:latin typeface="Arial Black" pitchFamily="34" charset="0"/>
              </a:rPr>
              <a:t>is the High REDUCING POLYSACCHARIDE </a:t>
            </a:r>
            <a:r>
              <a:rPr lang="en-US" sz="2400" dirty="0" smtClean="0">
                <a:solidFill>
                  <a:srgbClr val="008000"/>
                </a:solidFill>
                <a:latin typeface="Arial Black" pitchFamily="34" charset="0"/>
              </a:rPr>
              <a:t>AFTER</a:t>
            </a:r>
            <a:r>
              <a:rPr lang="en-US" sz="2400" dirty="0" smtClean="0">
                <a:solidFill>
                  <a:srgbClr val="C00000"/>
                </a:solidFill>
                <a:latin typeface="Arial Black" pitchFamily="34" charset="0"/>
              </a:rPr>
              <a:t> </a:t>
            </a:r>
            <a:r>
              <a:rPr lang="en-US" sz="2400" dirty="0" smtClean="0">
                <a:solidFill>
                  <a:srgbClr val="008000"/>
                </a:solidFill>
                <a:latin typeface="Arial Black" pitchFamily="34" charset="0"/>
              </a:rPr>
              <a:t>HYDROLYSE  to  GLUCOSE ONLY</a:t>
            </a:r>
            <a:r>
              <a:rPr lang="en-US" sz="2400" dirty="0" smtClean="0">
                <a:solidFill>
                  <a:srgbClr val="FF0000"/>
                </a:solidFill>
                <a:latin typeface="Arial Black" pitchFamily="34" charset="0"/>
              </a:rPr>
              <a:t> </a:t>
            </a:r>
            <a:r>
              <a:rPr lang="en-US" sz="3200" dirty="0" smtClean="0">
                <a:solidFill>
                  <a:srgbClr val="FF0000"/>
                </a:solidFill>
                <a:latin typeface="Arial Black" pitchFamily="34" charset="0"/>
              </a:rPr>
              <a:t>(</a:t>
            </a:r>
            <a:r>
              <a:rPr lang="en-US" sz="4000" b="1" dirty="0" smtClean="0">
                <a:solidFill>
                  <a:srgbClr val="FF0000"/>
                </a:solidFill>
                <a:cs typeface="Arial" charset="0"/>
              </a:rPr>
              <a:t>ß-D-GLU</a:t>
            </a:r>
            <a:r>
              <a:rPr lang="en-US" sz="4000" b="1" dirty="0" smtClean="0">
                <a:solidFill>
                  <a:srgbClr val="FF0000"/>
                </a:solidFill>
              </a:rPr>
              <a:t>COSE )</a:t>
            </a:r>
            <a:endParaRPr lang="en-US" sz="2400" b="1" dirty="0">
              <a:solidFill>
                <a:srgbClr val="FF0000"/>
              </a:solidFill>
              <a:latin typeface="Arial Black" pitchFamily="34" charset="0"/>
            </a:endParaRPr>
          </a:p>
        </p:txBody>
      </p:sp>
      <p:pic>
        <p:nvPicPr>
          <p:cNvPr id="13" name="Obrázek 12" descr="img463.jpg"/>
          <p:cNvPicPr>
            <a:picLocks noChangeAspect="1"/>
          </p:cNvPicPr>
          <p:nvPr/>
        </p:nvPicPr>
        <p:blipFill>
          <a:blip r:embed="rId2" cstate="print"/>
          <a:stretch>
            <a:fillRect/>
          </a:stretch>
        </p:blipFill>
        <p:spPr>
          <a:xfrm rot="10800000">
            <a:off x="1276964" y="2564904"/>
            <a:ext cx="7341781" cy="34461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sp>
        <p:nvSpPr>
          <p:cNvPr id="6" name="Nadpis 5"/>
          <p:cNvSpPr txBox="1">
            <a:spLocks/>
          </p:cNvSpPr>
          <p:nvPr/>
        </p:nvSpPr>
        <p:spPr>
          <a:xfrm>
            <a:off x="0" y="116632"/>
            <a:ext cx="9144000" cy="792088"/>
          </a:xfrm>
          <a:prstGeom prst="rect">
            <a:avLst/>
          </a:prstGeom>
        </p:spPr>
        <p:txBody>
          <a:bodyPr/>
          <a:lstStyle/>
          <a:p>
            <a:pPr lvl="0" algn="ctr" eaLnBrk="0" hangingPunct="0">
              <a:defRPr/>
            </a:pPr>
            <a:r>
              <a:rPr lang="cs-CZ" sz="5400" dirty="0" err="1" smtClean="0">
                <a:solidFill>
                  <a:srgbClr val="FF0000"/>
                </a:solidFill>
                <a:latin typeface="Arial Black" pitchFamily="34" charset="0"/>
              </a:rPr>
              <a:t>Cellulose</a:t>
            </a:r>
            <a:r>
              <a:rPr lang="cs-CZ" sz="5400" dirty="0" smtClean="0">
                <a:solidFill>
                  <a:srgbClr val="FF0000"/>
                </a:solidFill>
                <a:latin typeface="Arial Black" pitchFamily="34" charset="0"/>
              </a:rPr>
              <a:t> </a:t>
            </a:r>
            <a:r>
              <a:rPr lang="cs-CZ" sz="5400" dirty="0" err="1" smtClean="0">
                <a:solidFill>
                  <a:srgbClr val="FF0000"/>
                </a:solidFill>
                <a:latin typeface="Arial Black" pitchFamily="34" charset="0"/>
              </a:rPr>
              <a:t>Chemistry</a:t>
            </a:r>
            <a:r>
              <a:rPr lang="cs-CZ" sz="5400" dirty="0" smtClean="0">
                <a:solidFill>
                  <a:srgbClr val="FF0000"/>
                </a:solidFill>
                <a:latin typeface="Arial Black" pitchFamily="34" charset="0"/>
              </a:rPr>
              <a:t> </a:t>
            </a:r>
            <a:r>
              <a:rPr kumimoji="0" lang="cs-CZ" sz="5400" b="0" i="0" u="none" strike="noStrike" kern="0" cap="none" spc="0" normalizeH="0" baseline="0" noProof="0" dirty="0" smtClean="0">
                <a:ln>
                  <a:noFill/>
                </a:ln>
                <a:solidFill>
                  <a:srgbClr val="FF0000"/>
                </a:solidFill>
                <a:effectLst/>
                <a:uLnTx/>
                <a:uFillTx/>
                <a:latin typeface="Arial Black" pitchFamily="34" charset="0"/>
                <a:ea typeface="+mj-ea"/>
                <a:cs typeface="+mj-cs"/>
              </a:rPr>
              <a:t>I/4</a:t>
            </a:r>
            <a:endParaRPr kumimoji="0" lang="cs-CZ" sz="5400" b="0" i="0" u="none" strike="noStrike" kern="0" cap="none" spc="0" normalizeH="0" baseline="0" noProof="0" dirty="0">
              <a:ln>
                <a:noFill/>
              </a:ln>
              <a:solidFill>
                <a:srgbClr val="FF0000"/>
              </a:solidFill>
              <a:effectLst/>
              <a:uLnTx/>
              <a:uFillTx/>
              <a:latin typeface="+mj-lt"/>
              <a:ea typeface="+mj-ea"/>
              <a:cs typeface="+mj-cs"/>
            </a:endParaRPr>
          </a:p>
        </p:txBody>
      </p:sp>
      <p:sp>
        <p:nvSpPr>
          <p:cNvPr id="7" name="TextovéPole 6"/>
          <p:cNvSpPr txBox="1"/>
          <p:nvPr/>
        </p:nvSpPr>
        <p:spPr>
          <a:xfrm>
            <a:off x="107504" y="908720"/>
            <a:ext cx="8856984" cy="1569660"/>
          </a:xfrm>
          <a:prstGeom prst="rect">
            <a:avLst/>
          </a:prstGeom>
          <a:noFill/>
        </p:spPr>
        <p:txBody>
          <a:bodyPr wrap="square" rtlCol="0">
            <a:spAutoFit/>
          </a:bodyPr>
          <a:lstStyle/>
          <a:p>
            <a:r>
              <a:rPr lang="en-US" sz="2400" dirty="0" smtClean="0">
                <a:solidFill>
                  <a:srgbClr val="008000"/>
                </a:solidFill>
                <a:latin typeface="Arial Black" pitchFamily="34" charset="0"/>
              </a:rPr>
              <a:t>CELLULOSE </a:t>
            </a:r>
            <a:r>
              <a:rPr lang="en-US" sz="2400" dirty="0" smtClean="0">
                <a:solidFill>
                  <a:srgbClr val="C00000"/>
                </a:solidFill>
                <a:latin typeface="Arial Black" pitchFamily="34" charset="0"/>
              </a:rPr>
              <a:t>as the reducing Polysaccharide is used for </a:t>
            </a:r>
            <a:r>
              <a:rPr lang="en-US" sz="2400" b="1" dirty="0" smtClean="0">
                <a:solidFill>
                  <a:srgbClr val="FF0000"/>
                </a:solidFill>
                <a:latin typeface="Arial Black" pitchFamily="34" charset="0"/>
              </a:rPr>
              <a:t>DEGREE OF POLYMERIZATION DETERMINATION BY END GROUPS METHOD</a:t>
            </a:r>
            <a:r>
              <a:rPr lang="en-US" sz="2400" dirty="0" smtClean="0">
                <a:solidFill>
                  <a:srgbClr val="C00000"/>
                </a:solidFill>
                <a:latin typeface="Arial Black" pitchFamily="34" charset="0"/>
              </a:rPr>
              <a:t>, </a:t>
            </a:r>
            <a:r>
              <a:rPr lang="en-US" sz="2400" dirty="0" smtClean="0">
                <a:solidFill>
                  <a:srgbClr val="0000FF"/>
                </a:solidFill>
                <a:latin typeface="Arial Black" pitchFamily="34" charset="0"/>
              </a:rPr>
              <a:t>but which is assumed as LOW PRECISSE</a:t>
            </a:r>
            <a:endParaRPr lang="en-US" sz="2400" b="1" dirty="0">
              <a:solidFill>
                <a:srgbClr val="0000FF"/>
              </a:solidFill>
              <a:latin typeface="Arial Black" pitchFamily="34" charset="0"/>
            </a:endParaRPr>
          </a:p>
        </p:txBody>
      </p:sp>
      <p:pic>
        <p:nvPicPr>
          <p:cNvPr id="13" name="Obrázek 12" descr="img463.jpg"/>
          <p:cNvPicPr>
            <a:picLocks noChangeAspect="1"/>
          </p:cNvPicPr>
          <p:nvPr/>
        </p:nvPicPr>
        <p:blipFill>
          <a:blip r:embed="rId2" cstate="print"/>
          <a:stretch>
            <a:fillRect/>
          </a:stretch>
        </p:blipFill>
        <p:spPr>
          <a:xfrm rot="10800000">
            <a:off x="755576" y="3284984"/>
            <a:ext cx="7341781" cy="34461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II</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23</a:t>
            </a:fld>
            <a:endParaRPr lang="sk-SK"/>
          </a:p>
        </p:txBody>
      </p:sp>
      <p:pic>
        <p:nvPicPr>
          <p:cNvPr id="17" name="Zástupný symbol pro obsah 16" descr="řetězec celilózy rozměry.jpg"/>
          <p:cNvPicPr>
            <a:picLocks noGrp="1" noChangeAspect="1"/>
          </p:cNvPicPr>
          <p:nvPr>
            <p:ph idx="1"/>
          </p:nvPr>
        </p:nvPicPr>
        <p:blipFill>
          <a:blip r:embed="rId2" cstate="print"/>
          <a:stretch>
            <a:fillRect/>
          </a:stretch>
        </p:blipFill>
        <p:spPr>
          <a:xfrm>
            <a:off x="467544" y="1124744"/>
            <a:ext cx="8207643" cy="494200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0" y="116632"/>
            <a:ext cx="9036496" cy="504056"/>
          </a:xfrm>
        </p:spPr>
        <p:txBody>
          <a:bodyPr/>
          <a:lstStyle/>
          <a:p>
            <a:r>
              <a:rPr lang="en-US" sz="3200" dirty="0" smtClean="0">
                <a:solidFill>
                  <a:srgbClr val="FF0000"/>
                </a:solidFill>
                <a:latin typeface="Arial Black" pitchFamily="34" charset="0"/>
              </a:rPr>
              <a:t>Revision is necessary</a:t>
            </a:r>
            <a:r>
              <a:rPr lang="cs-CZ" sz="3200" dirty="0" smtClean="0">
                <a:solidFill>
                  <a:srgbClr val="FF0000"/>
                </a:solidFill>
                <a:latin typeface="Arial Black" pitchFamily="34" charset="0"/>
              </a:rPr>
              <a:t>!</a:t>
            </a:r>
            <a:endParaRPr lang="cs-CZ" sz="32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24</a:t>
            </a:fld>
            <a:endParaRPr lang="sk-SK"/>
          </a:p>
        </p:txBody>
      </p:sp>
      <p:pic>
        <p:nvPicPr>
          <p:cNvPr id="8" name="Obrázek 7" descr="vodíkové můstky - příklady z literatury.jpg"/>
          <p:cNvPicPr>
            <a:picLocks noChangeAspect="1"/>
          </p:cNvPicPr>
          <p:nvPr/>
        </p:nvPicPr>
        <p:blipFill>
          <a:blip r:embed="rId2" cstate="print"/>
          <a:stretch>
            <a:fillRect/>
          </a:stretch>
        </p:blipFill>
        <p:spPr>
          <a:xfrm rot="5400000">
            <a:off x="2160240" y="161256"/>
            <a:ext cx="4536504" cy="8856984"/>
          </a:xfrm>
          <a:prstGeom prst="rect">
            <a:avLst/>
          </a:prstGeom>
          <a:ln w="63500">
            <a:solidFill>
              <a:srgbClr val="008000"/>
            </a:solidFill>
          </a:ln>
        </p:spPr>
      </p:pic>
      <p:sp>
        <p:nvSpPr>
          <p:cNvPr id="9" name="TextovéPole 8"/>
          <p:cNvSpPr txBox="1"/>
          <p:nvPr/>
        </p:nvSpPr>
        <p:spPr>
          <a:xfrm>
            <a:off x="107504" y="620688"/>
            <a:ext cx="8856984" cy="1754326"/>
          </a:xfrm>
          <a:prstGeom prst="rect">
            <a:avLst/>
          </a:prstGeom>
          <a:noFill/>
        </p:spPr>
        <p:txBody>
          <a:bodyPr wrap="square" rtlCol="0">
            <a:spAutoFit/>
          </a:bodyPr>
          <a:lstStyle/>
          <a:p>
            <a:pPr>
              <a:buFont typeface="Arial" pitchFamily="34" charset="0"/>
              <a:buChar char="•"/>
            </a:pPr>
            <a:r>
              <a:rPr lang="cs-CZ" dirty="0" smtClean="0">
                <a:solidFill>
                  <a:srgbClr val="0000FF"/>
                </a:solidFill>
                <a:latin typeface="Arial Black" pitchFamily="34" charset="0"/>
              </a:rPr>
              <a:t> </a:t>
            </a:r>
            <a:r>
              <a:rPr lang="en-US" dirty="0" smtClean="0">
                <a:solidFill>
                  <a:srgbClr val="FF0000"/>
                </a:solidFill>
                <a:latin typeface="Arial Black" pitchFamily="34" charset="0"/>
              </a:rPr>
              <a:t>Hydrogen Bonds </a:t>
            </a:r>
            <a:r>
              <a:rPr lang="en-US" cap="all" dirty="0" smtClean="0">
                <a:solidFill>
                  <a:srgbClr val="0000FF"/>
                </a:solidFill>
                <a:latin typeface="Arial Black" pitchFamily="34" charset="0"/>
              </a:rPr>
              <a:t>do not have </a:t>
            </a:r>
            <a:r>
              <a:rPr lang="en-US" dirty="0" smtClean="0">
                <a:solidFill>
                  <a:srgbClr val="0000FF"/>
                </a:solidFill>
                <a:latin typeface="Arial Black" pitchFamily="34" charset="0"/>
              </a:rPr>
              <a:t>Strength as high as classical Chemical Bond has. </a:t>
            </a:r>
          </a:p>
          <a:p>
            <a:pPr>
              <a:buFont typeface="Arial" pitchFamily="34" charset="0"/>
              <a:buChar char="•"/>
            </a:pPr>
            <a:r>
              <a:rPr lang="en-US" dirty="0" smtClean="0">
                <a:solidFill>
                  <a:srgbClr val="0000FF"/>
                </a:solidFill>
                <a:latin typeface="Arial Black" pitchFamily="34" charset="0"/>
              </a:rPr>
              <a:t> </a:t>
            </a:r>
            <a:r>
              <a:rPr lang="en-US" dirty="0" smtClean="0">
                <a:solidFill>
                  <a:srgbClr val="FF0000"/>
                </a:solidFill>
                <a:latin typeface="Arial Black" pitchFamily="34" charset="0"/>
              </a:rPr>
              <a:t>Hydrogen Bonds </a:t>
            </a:r>
            <a:r>
              <a:rPr lang="en-US" dirty="0" smtClean="0">
                <a:solidFill>
                  <a:srgbClr val="0000FF"/>
                </a:solidFill>
                <a:latin typeface="Arial Black" pitchFamily="34" charset="0"/>
              </a:rPr>
              <a:t>are easy broken. </a:t>
            </a:r>
          </a:p>
          <a:p>
            <a:pPr>
              <a:buFont typeface="Arial" pitchFamily="34" charset="0"/>
              <a:buChar char="•"/>
            </a:pPr>
            <a:r>
              <a:rPr lang="en-US" dirty="0" smtClean="0">
                <a:solidFill>
                  <a:srgbClr val="0000FF"/>
                </a:solidFill>
                <a:latin typeface="Arial Black" pitchFamily="34" charset="0"/>
              </a:rPr>
              <a:t> The new such Bond are restored immediately afterwards and there is Steady Association degree via </a:t>
            </a:r>
            <a:r>
              <a:rPr lang="en-US" dirty="0" smtClean="0">
                <a:solidFill>
                  <a:srgbClr val="FF0000"/>
                </a:solidFill>
                <a:latin typeface="Arial Black" pitchFamily="34" charset="0"/>
              </a:rPr>
              <a:t>Hydrogen Bonds </a:t>
            </a:r>
            <a:r>
              <a:rPr lang="en-US" dirty="0" smtClean="0">
                <a:solidFill>
                  <a:srgbClr val="0000FF"/>
                </a:solidFill>
                <a:latin typeface="Arial Black" pitchFamily="34" charset="0"/>
              </a:rPr>
              <a:t>at given Temperature</a:t>
            </a:r>
            <a:endParaRPr lang="en-US" dirty="0">
              <a:solidFill>
                <a:srgbClr val="0000FF"/>
              </a:solidFill>
              <a:latin typeface="Arial Black" pitchFamily="34" charset="0"/>
            </a:endParaRPr>
          </a:p>
        </p:txBody>
      </p:sp>
      <p:sp>
        <p:nvSpPr>
          <p:cNvPr id="10" name="TextovéPole 9"/>
          <p:cNvSpPr txBox="1"/>
          <p:nvPr/>
        </p:nvSpPr>
        <p:spPr>
          <a:xfrm>
            <a:off x="0" y="6453336"/>
            <a:ext cx="8964488" cy="384721"/>
          </a:xfrm>
          <a:prstGeom prst="rect">
            <a:avLst/>
          </a:prstGeom>
          <a:solidFill>
            <a:schemeClr val="accent3">
              <a:lumMod val="95000"/>
            </a:schemeClr>
          </a:solidFill>
        </p:spPr>
        <p:txBody>
          <a:bodyPr wrap="square" rtlCol="0">
            <a:spAutoFit/>
          </a:bodyPr>
          <a:lstStyle/>
          <a:p>
            <a:r>
              <a:rPr lang="en-US" sz="1900" dirty="0" smtClean="0">
                <a:solidFill>
                  <a:srgbClr val="FF0000"/>
                </a:solidFill>
                <a:latin typeface="Arial Black" pitchFamily="34" charset="0"/>
              </a:rPr>
              <a:t>Hydrogen Bonds </a:t>
            </a:r>
            <a:r>
              <a:rPr lang="en-US" sz="1900" dirty="0" smtClean="0">
                <a:latin typeface="Arial Black" pitchFamily="34" charset="0"/>
              </a:rPr>
              <a:t>in Liquids: a) Alcohol, b) Organic Acid, 3) Water</a:t>
            </a:r>
            <a:endParaRPr lang="en-US" sz="19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116632"/>
            <a:ext cx="8229600" cy="504056"/>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III/1</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8" name="Obrázek 7" descr="molekula celulózy.jpg"/>
          <p:cNvPicPr>
            <a:picLocks noChangeAspect="1"/>
          </p:cNvPicPr>
          <p:nvPr/>
        </p:nvPicPr>
        <p:blipFill>
          <a:blip r:embed="rId2" cstate="print"/>
          <a:stretch>
            <a:fillRect/>
          </a:stretch>
        </p:blipFill>
        <p:spPr>
          <a:xfrm rot="10800000">
            <a:off x="-11214" y="2132856"/>
            <a:ext cx="9155214" cy="4192496"/>
          </a:xfrm>
          <a:prstGeom prst="rect">
            <a:avLst/>
          </a:prstGeom>
        </p:spPr>
      </p:pic>
      <p:cxnSp>
        <p:nvCxnSpPr>
          <p:cNvPr id="10" name="Přímá spojovací šipka 9"/>
          <p:cNvCxnSpPr/>
          <p:nvPr/>
        </p:nvCxnSpPr>
        <p:spPr>
          <a:xfrm flipV="1">
            <a:off x="1835696" y="5085184"/>
            <a:ext cx="1080120" cy="122413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flipH="1" flipV="1">
            <a:off x="1619672" y="4005064"/>
            <a:ext cx="216024" cy="2304256"/>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07504" y="620688"/>
            <a:ext cx="8640960" cy="1569660"/>
          </a:xfrm>
          <a:prstGeom prst="rect">
            <a:avLst/>
          </a:prstGeom>
          <a:noFill/>
        </p:spPr>
        <p:txBody>
          <a:bodyPr wrap="square" rtlCol="0">
            <a:spAutoFit/>
          </a:bodyPr>
          <a:lstStyle/>
          <a:p>
            <a:r>
              <a:rPr lang="en-US" sz="3200" dirty="0" smtClean="0">
                <a:solidFill>
                  <a:srgbClr val="FF0000"/>
                </a:solidFill>
                <a:latin typeface="Arial Black" pitchFamily="34" charset="0"/>
              </a:rPr>
              <a:t>Hydrogen Bonds </a:t>
            </a:r>
            <a:r>
              <a:rPr lang="en-US" sz="3200" dirty="0" smtClean="0">
                <a:latin typeface="Arial Black" pitchFamily="34" charset="0"/>
              </a:rPr>
              <a:t>are as </a:t>
            </a:r>
            <a:r>
              <a:rPr lang="en-US" sz="3200" dirty="0" smtClean="0">
                <a:solidFill>
                  <a:srgbClr val="0000FF"/>
                </a:solidFill>
                <a:latin typeface="Arial Black" pitchFamily="34" charset="0"/>
              </a:rPr>
              <a:t>inside one Molecule, so</a:t>
            </a:r>
            <a:r>
              <a:rPr lang="en-US" sz="3200" dirty="0" smtClean="0">
                <a:latin typeface="Arial Black" pitchFamily="34" charset="0"/>
              </a:rPr>
              <a:t> </a:t>
            </a:r>
            <a:r>
              <a:rPr lang="en-US" sz="3200" dirty="0" smtClean="0">
                <a:solidFill>
                  <a:srgbClr val="008000"/>
                </a:solidFill>
                <a:latin typeface="Arial Black" pitchFamily="34" charset="0"/>
              </a:rPr>
              <a:t>between two </a:t>
            </a:r>
            <a:r>
              <a:rPr lang="en-US" sz="3200" dirty="0" err="1" smtClean="0">
                <a:solidFill>
                  <a:srgbClr val="008000"/>
                </a:solidFill>
                <a:latin typeface="Arial Black" pitchFamily="34" charset="0"/>
              </a:rPr>
              <a:t>neighbouring</a:t>
            </a:r>
            <a:r>
              <a:rPr lang="en-US" sz="3200" dirty="0" smtClean="0">
                <a:solidFill>
                  <a:srgbClr val="008000"/>
                </a:solidFill>
                <a:latin typeface="Arial Black" pitchFamily="34" charset="0"/>
              </a:rPr>
              <a:t> Molecules </a:t>
            </a:r>
            <a:endParaRPr lang="en-US" sz="3200" dirty="0">
              <a:solidFill>
                <a:srgbClr val="008000"/>
              </a:solidFill>
              <a:latin typeface="Arial Black" pitchFamily="34" charset="0"/>
            </a:endParaRPr>
          </a:p>
        </p:txBody>
      </p:sp>
      <p:sp>
        <p:nvSpPr>
          <p:cNvPr id="18" name="Elipsa 17"/>
          <p:cNvSpPr/>
          <p:nvPr/>
        </p:nvSpPr>
        <p:spPr>
          <a:xfrm>
            <a:off x="1403648" y="3429000"/>
            <a:ext cx="504056" cy="648072"/>
          </a:xfrm>
          <a:prstGeom prst="ellipse">
            <a:avLst/>
          </a:pr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Elipsa 18"/>
          <p:cNvSpPr/>
          <p:nvPr/>
        </p:nvSpPr>
        <p:spPr>
          <a:xfrm>
            <a:off x="2987824" y="2780928"/>
            <a:ext cx="864096" cy="43204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ovací šipka 11"/>
          <p:cNvCxnSpPr/>
          <p:nvPr/>
        </p:nvCxnSpPr>
        <p:spPr>
          <a:xfrm>
            <a:off x="6732240" y="3140968"/>
            <a:ext cx="0" cy="576064"/>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flipV="1">
            <a:off x="4932040" y="4365104"/>
            <a:ext cx="360040" cy="504056"/>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p:cNvCxnSpPr/>
          <p:nvPr/>
        </p:nvCxnSpPr>
        <p:spPr>
          <a:xfrm flipV="1">
            <a:off x="8172400" y="4437112"/>
            <a:ext cx="360040" cy="648072"/>
          </a:xfrm>
          <a:prstGeom prst="straightConnector1">
            <a:avLst/>
          </a:prstGeom>
          <a:ln w="635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4499992" y="2132856"/>
            <a:ext cx="4464496" cy="646331"/>
          </a:xfrm>
          <a:prstGeom prst="rect">
            <a:avLst/>
          </a:prstGeom>
          <a:solidFill>
            <a:schemeClr val="accent3">
              <a:lumMod val="95000"/>
            </a:schemeClr>
          </a:solidFill>
        </p:spPr>
        <p:txBody>
          <a:bodyPr wrap="square" rtlCol="0">
            <a:spAutoFit/>
          </a:bodyPr>
          <a:lstStyle/>
          <a:p>
            <a:r>
              <a:rPr lang="en-US" dirty="0" smtClean="0">
                <a:solidFill>
                  <a:srgbClr val="0000FF"/>
                </a:solidFill>
                <a:latin typeface="Arial Black" pitchFamily="34" charset="0"/>
              </a:rPr>
              <a:t>Secondary Structure (Interaction in one Macromolecule Chain)</a:t>
            </a:r>
            <a:endParaRPr lang="en-US" dirty="0">
              <a:solidFill>
                <a:srgbClr val="0000FF"/>
              </a:solidFill>
              <a:latin typeface="Arial Black" pitchFamily="34" charset="0"/>
            </a:endParaRPr>
          </a:p>
        </p:txBody>
      </p:sp>
      <p:sp>
        <p:nvSpPr>
          <p:cNvPr id="22" name="Elipsa 21"/>
          <p:cNvSpPr/>
          <p:nvPr/>
        </p:nvSpPr>
        <p:spPr>
          <a:xfrm>
            <a:off x="2924200" y="4877544"/>
            <a:ext cx="864096" cy="432048"/>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107504" y="6211669"/>
            <a:ext cx="9036496" cy="646331"/>
          </a:xfrm>
          <a:prstGeom prst="rect">
            <a:avLst/>
          </a:prstGeom>
          <a:solidFill>
            <a:schemeClr val="accent3">
              <a:lumMod val="95000"/>
            </a:schemeClr>
          </a:solidFill>
        </p:spPr>
        <p:txBody>
          <a:bodyPr wrap="square" rtlCol="0">
            <a:spAutoFit/>
          </a:bodyPr>
          <a:lstStyle/>
          <a:p>
            <a:r>
              <a:rPr lang="en-US" dirty="0" smtClean="0">
                <a:solidFill>
                  <a:srgbClr val="008000"/>
                </a:solidFill>
                <a:latin typeface="Arial Black" pitchFamily="34" charset="0"/>
              </a:rPr>
              <a:t>Tertiary Structure (Interaction between two or more Macromolecule Chain)</a:t>
            </a:r>
            <a:endParaRPr lang="en-US" dirty="0">
              <a:solidFill>
                <a:srgbClr val="008000"/>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0"/>
            <a:ext cx="8229600" cy="504056"/>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III/2</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26</a:t>
            </a:fld>
            <a:endParaRPr lang="sk-SK"/>
          </a:p>
        </p:txBody>
      </p:sp>
      <p:pic>
        <p:nvPicPr>
          <p:cNvPr id="20" name="Obrázek 19" descr="Cellulose_strand_svg.png"/>
          <p:cNvPicPr>
            <a:picLocks noChangeAspect="1"/>
          </p:cNvPicPr>
          <p:nvPr/>
        </p:nvPicPr>
        <p:blipFill>
          <a:blip r:embed="rId2" cstate="print"/>
          <a:stretch>
            <a:fillRect/>
          </a:stretch>
        </p:blipFill>
        <p:spPr>
          <a:xfrm>
            <a:off x="323528" y="1268760"/>
            <a:ext cx="8280920" cy="4896544"/>
          </a:xfrm>
          <a:prstGeom prst="rect">
            <a:avLst/>
          </a:prstGeom>
        </p:spPr>
      </p:pic>
      <p:sp>
        <p:nvSpPr>
          <p:cNvPr id="24" name="TextovéPole 23"/>
          <p:cNvSpPr txBox="1"/>
          <p:nvPr/>
        </p:nvSpPr>
        <p:spPr>
          <a:xfrm>
            <a:off x="0" y="404664"/>
            <a:ext cx="9144000" cy="707886"/>
          </a:xfrm>
          <a:prstGeom prst="rect">
            <a:avLst/>
          </a:prstGeom>
          <a:noFill/>
        </p:spPr>
        <p:txBody>
          <a:bodyPr wrap="square" rtlCol="0">
            <a:spAutoFit/>
          </a:bodyPr>
          <a:lstStyle/>
          <a:p>
            <a:pPr algn="ctr"/>
            <a:r>
              <a:rPr lang="cs-CZ" sz="2000" dirty="0" err="1" smtClean="0">
                <a:solidFill>
                  <a:srgbClr val="C00000"/>
                </a:solidFill>
                <a:latin typeface="Arial Black" pitchFamily="34" charset="0"/>
              </a:rPr>
              <a:t>Once</a:t>
            </a:r>
            <a:r>
              <a:rPr lang="cs-CZ" sz="2000" dirty="0" smtClean="0">
                <a:solidFill>
                  <a:srgbClr val="C00000"/>
                </a:solidFill>
                <a:latin typeface="Arial Black" pitchFamily="34" charset="0"/>
              </a:rPr>
              <a:t> more </a:t>
            </a:r>
            <a:r>
              <a:rPr lang="en-US" sz="2000" dirty="0" smtClean="0">
                <a:solidFill>
                  <a:srgbClr val="0000FF"/>
                </a:solidFill>
                <a:latin typeface="Arial Black" pitchFamily="34" charset="0"/>
              </a:rPr>
              <a:t>Interaction</a:t>
            </a:r>
            <a:r>
              <a:rPr lang="cs-CZ" sz="2000" dirty="0" smtClean="0">
                <a:solidFill>
                  <a:srgbClr val="0000FF"/>
                </a:solidFill>
                <a:latin typeface="Arial Black" pitchFamily="34" charset="0"/>
              </a:rPr>
              <a:t>s</a:t>
            </a:r>
            <a:r>
              <a:rPr lang="en-US" sz="2000" dirty="0" smtClean="0">
                <a:solidFill>
                  <a:srgbClr val="0000FF"/>
                </a:solidFill>
                <a:latin typeface="Arial Black" pitchFamily="34" charset="0"/>
              </a:rPr>
              <a:t> </a:t>
            </a:r>
            <a:r>
              <a:rPr lang="cs-CZ" sz="2000" dirty="0" err="1" smtClean="0">
                <a:solidFill>
                  <a:srgbClr val="0000FF"/>
                </a:solidFill>
                <a:latin typeface="Arial Black" pitchFamily="34" charset="0"/>
              </a:rPr>
              <a:t>both</a:t>
            </a:r>
            <a:r>
              <a:rPr lang="cs-CZ" sz="2000" dirty="0" smtClean="0">
                <a:solidFill>
                  <a:srgbClr val="0000FF"/>
                </a:solidFill>
                <a:latin typeface="Arial Black" pitchFamily="34" charset="0"/>
              </a:rPr>
              <a:t> </a:t>
            </a:r>
            <a:r>
              <a:rPr lang="en-US" sz="2000" dirty="0" smtClean="0">
                <a:solidFill>
                  <a:srgbClr val="0000FF"/>
                </a:solidFill>
                <a:latin typeface="Arial Black" pitchFamily="34" charset="0"/>
              </a:rPr>
              <a:t>in one Macromolecule Chain </a:t>
            </a:r>
            <a:r>
              <a:rPr lang="cs-CZ" sz="2000" dirty="0" err="1" smtClean="0">
                <a:solidFill>
                  <a:srgbClr val="008000"/>
                </a:solidFill>
                <a:latin typeface="Arial Black" pitchFamily="34" charset="0"/>
              </a:rPr>
              <a:t>and</a:t>
            </a:r>
            <a:r>
              <a:rPr lang="cs-CZ" sz="2000" dirty="0" smtClean="0">
                <a:solidFill>
                  <a:srgbClr val="0000FF"/>
                </a:solidFill>
                <a:latin typeface="Arial Black" pitchFamily="34" charset="0"/>
              </a:rPr>
              <a:t> </a:t>
            </a:r>
            <a:r>
              <a:rPr lang="en-US" sz="2000" dirty="0" smtClean="0">
                <a:solidFill>
                  <a:srgbClr val="008000"/>
                </a:solidFill>
                <a:latin typeface="Arial Black" pitchFamily="34" charset="0"/>
              </a:rPr>
              <a:t>between two or more Macromolecule Chain)</a:t>
            </a:r>
            <a:endParaRPr lang="cs-CZ" dirty="0">
              <a:solidFill>
                <a:srgbClr val="C00000"/>
              </a:solidFill>
              <a:latin typeface="Arial Black"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0"/>
            <a:ext cx="8229600" cy="47667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IV</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pic>
        <p:nvPicPr>
          <p:cNvPr id="8" name="Zástupný symbol pro obsah 7" descr="img725.jpg"/>
          <p:cNvPicPr>
            <a:picLocks noGrp="1" noChangeAspect="1"/>
          </p:cNvPicPr>
          <p:nvPr>
            <p:ph idx="1"/>
          </p:nvPr>
        </p:nvPicPr>
        <p:blipFill>
          <a:blip r:embed="rId2" cstate="print"/>
          <a:stretch>
            <a:fillRect/>
          </a:stretch>
        </p:blipFill>
        <p:spPr>
          <a:xfrm>
            <a:off x="323528" y="1124744"/>
            <a:ext cx="8415544" cy="3024336"/>
          </a:xfrm>
        </p:spPr>
      </p:pic>
      <p:sp>
        <p:nvSpPr>
          <p:cNvPr id="9" name="TextovéPole 8"/>
          <p:cNvSpPr txBox="1"/>
          <p:nvPr/>
        </p:nvSpPr>
        <p:spPr>
          <a:xfrm>
            <a:off x="6588224" y="4149080"/>
            <a:ext cx="2160240" cy="584775"/>
          </a:xfrm>
          <a:prstGeom prst="rect">
            <a:avLst/>
          </a:prstGeom>
          <a:noFill/>
        </p:spPr>
        <p:txBody>
          <a:bodyPr wrap="square" rtlCol="0">
            <a:spAutoFit/>
          </a:bodyPr>
          <a:lstStyle/>
          <a:p>
            <a:r>
              <a:rPr lang="cs-CZ" sz="3200" b="1" dirty="0" smtClean="0">
                <a:solidFill>
                  <a:srgbClr val="C00000"/>
                </a:solidFill>
              </a:rPr>
              <a:t>P = M/162</a:t>
            </a:r>
            <a:endParaRPr lang="cs-CZ" sz="3200" b="1" dirty="0">
              <a:solidFill>
                <a:srgbClr val="C00000"/>
              </a:solidFill>
            </a:endParaRPr>
          </a:p>
        </p:txBody>
      </p:sp>
      <p:sp>
        <p:nvSpPr>
          <p:cNvPr id="10" name="TextovéPole 9"/>
          <p:cNvSpPr txBox="1"/>
          <p:nvPr/>
        </p:nvSpPr>
        <p:spPr>
          <a:xfrm>
            <a:off x="107504" y="4725144"/>
            <a:ext cx="5328592" cy="1938992"/>
          </a:xfrm>
          <a:prstGeom prst="rect">
            <a:avLst/>
          </a:prstGeom>
          <a:solidFill>
            <a:schemeClr val="accent3">
              <a:lumMod val="95000"/>
            </a:schemeClr>
          </a:solidFill>
          <a:ln w="38100">
            <a:solidFill>
              <a:srgbClr val="C00000"/>
            </a:solidFill>
          </a:ln>
        </p:spPr>
        <p:txBody>
          <a:bodyPr wrap="square" rtlCol="0">
            <a:spAutoFit/>
          </a:bodyPr>
          <a:lstStyle/>
          <a:p>
            <a:pPr algn="ctr"/>
            <a:r>
              <a:rPr lang="en-US" sz="2400" b="1" dirty="0" smtClean="0">
                <a:solidFill>
                  <a:srgbClr val="C00000"/>
                </a:solidFill>
                <a:latin typeface="Arial Black" pitchFamily="34" charset="0"/>
              </a:rPr>
              <a:t>Mean M</a:t>
            </a:r>
            <a:r>
              <a:rPr lang="en-US" sz="2400" b="1" baseline="-25000" dirty="0" smtClean="0">
                <a:solidFill>
                  <a:srgbClr val="C00000"/>
                </a:solidFill>
                <a:latin typeface="Arial Black" pitchFamily="34" charset="0"/>
              </a:rPr>
              <a:t>w</a:t>
            </a:r>
            <a:r>
              <a:rPr lang="en-US" sz="2400" b="1" dirty="0" smtClean="0">
                <a:solidFill>
                  <a:srgbClr val="C00000"/>
                </a:solidFill>
                <a:latin typeface="Arial Black" pitchFamily="34" charset="0"/>
              </a:rPr>
              <a:t> (other Source accordingly)</a:t>
            </a:r>
            <a:endParaRPr lang="en-US" sz="2400" b="1" dirty="0" smtClean="0">
              <a:solidFill>
                <a:srgbClr val="C00000"/>
              </a:solidFill>
            </a:endParaRPr>
          </a:p>
          <a:p>
            <a:r>
              <a:rPr lang="en-US" sz="2400" b="1" dirty="0" smtClean="0">
                <a:solidFill>
                  <a:srgbClr val="C00000"/>
                </a:solidFill>
                <a:latin typeface="Arial Black" pitchFamily="34" charset="0"/>
              </a:rPr>
              <a:t>Cotton</a:t>
            </a:r>
            <a:r>
              <a:rPr lang="en-US" sz="2400" b="1" dirty="0" smtClean="0">
                <a:solidFill>
                  <a:srgbClr val="C00000"/>
                </a:solidFill>
              </a:rPr>
              <a:t>                   1,78 – 2,43 x 10</a:t>
            </a:r>
            <a:r>
              <a:rPr lang="en-US" sz="2400" b="1" baseline="30000" dirty="0" smtClean="0">
                <a:solidFill>
                  <a:srgbClr val="C00000"/>
                </a:solidFill>
              </a:rPr>
              <a:t>6</a:t>
            </a:r>
          </a:p>
          <a:p>
            <a:r>
              <a:rPr lang="en-US" sz="2400" dirty="0" smtClean="0">
                <a:solidFill>
                  <a:srgbClr val="C00000"/>
                </a:solidFill>
                <a:latin typeface="Arial Black" pitchFamily="34" charset="0"/>
              </a:rPr>
              <a:t>Sulfite Cellulose         </a:t>
            </a:r>
            <a:r>
              <a:rPr lang="en-US" sz="2400" b="1" dirty="0" smtClean="0">
                <a:solidFill>
                  <a:srgbClr val="C00000"/>
                </a:solidFill>
              </a:rPr>
              <a:t>0,60 x 10</a:t>
            </a:r>
            <a:r>
              <a:rPr lang="en-US" sz="2400" b="1" baseline="30000" dirty="0" smtClean="0">
                <a:solidFill>
                  <a:srgbClr val="C00000"/>
                </a:solidFill>
              </a:rPr>
              <a:t>6</a:t>
            </a:r>
          </a:p>
          <a:p>
            <a:r>
              <a:rPr lang="en-US" sz="2400" b="1" dirty="0" smtClean="0">
                <a:solidFill>
                  <a:srgbClr val="C00000"/>
                </a:solidFill>
                <a:latin typeface="Arial Black" pitchFamily="34" charset="0"/>
              </a:rPr>
              <a:t>Viscose </a:t>
            </a:r>
            <a:r>
              <a:rPr lang="en-US" sz="2400" b="1" dirty="0" err="1" smtClean="0">
                <a:solidFill>
                  <a:srgbClr val="C00000"/>
                </a:solidFill>
                <a:latin typeface="Arial Black" pitchFamily="34" charset="0"/>
              </a:rPr>
              <a:t>Fibres</a:t>
            </a:r>
            <a:r>
              <a:rPr lang="en-US" sz="2400" b="1" dirty="0" smtClean="0">
                <a:solidFill>
                  <a:srgbClr val="C00000"/>
                </a:solidFill>
                <a:latin typeface="Arial Black" pitchFamily="34" charset="0"/>
              </a:rPr>
              <a:t>            </a:t>
            </a:r>
            <a:r>
              <a:rPr lang="cs-CZ" sz="2400" b="1" dirty="0" smtClean="0">
                <a:solidFill>
                  <a:srgbClr val="C00000"/>
                </a:solidFill>
                <a:latin typeface="+mn-lt"/>
              </a:rPr>
              <a:t>0,23 x 10</a:t>
            </a:r>
            <a:r>
              <a:rPr lang="cs-CZ" sz="2400" b="1" baseline="30000" dirty="0" smtClean="0">
                <a:solidFill>
                  <a:srgbClr val="C00000"/>
                </a:solidFill>
                <a:latin typeface="+mn-lt"/>
              </a:rPr>
              <a:t>6</a:t>
            </a:r>
            <a:endParaRPr lang="cs-CZ" sz="2400" b="1" dirty="0">
              <a:solidFill>
                <a:srgbClr val="C00000"/>
              </a:solidFill>
              <a:latin typeface="+mn-lt"/>
            </a:endParaRPr>
          </a:p>
        </p:txBody>
      </p:sp>
      <p:sp>
        <p:nvSpPr>
          <p:cNvPr id="11" name="TextovéPole 10"/>
          <p:cNvSpPr txBox="1"/>
          <p:nvPr/>
        </p:nvSpPr>
        <p:spPr>
          <a:xfrm>
            <a:off x="5508104" y="4725144"/>
            <a:ext cx="3635896" cy="1200329"/>
          </a:xfrm>
          <a:prstGeom prst="rect">
            <a:avLst/>
          </a:prstGeom>
          <a:noFill/>
          <a:ln w="38100">
            <a:solidFill>
              <a:srgbClr val="0000FF"/>
            </a:solidFill>
            <a:prstDash val="sysDash"/>
          </a:ln>
        </p:spPr>
        <p:txBody>
          <a:bodyPr wrap="square" rtlCol="0">
            <a:spAutoFit/>
          </a:bodyPr>
          <a:lstStyle/>
          <a:p>
            <a:r>
              <a:rPr lang="cs-CZ" dirty="0" smtClean="0">
                <a:solidFill>
                  <a:srgbClr val="0000FF"/>
                </a:solidFill>
                <a:latin typeface="Arial Black" pitchFamily="34" charset="0"/>
              </a:rPr>
              <a:t>ANOTHER SOURCE (P):</a:t>
            </a:r>
          </a:p>
          <a:p>
            <a:pPr>
              <a:buFont typeface="Arial" pitchFamily="34" charset="0"/>
              <a:buChar char="•"/>
            </a:pPr>
            <a:r>
              <a:rPr lang="cs-CZ" b="1" dirty="0" err="1" smtClean="0">
                <a:solidFill>
                  <a:srgbClr val="0000FF"/>
                </a:solidFill>
                <a:latin typeface="Arial Black" pitchFamily="34" charset="0"/>
              </a:rPr>
              <a:t>Cotton</a:t>
            </a:r>
            <a:r>
              <a:rPr lang="cs-CZ" b="1" dirty="0" smtClean="0">
                <a:solidFill>
                  <a:srgbClr val="0000FF"/>
                </a:solidFill>
                <a:latin typeface="Arial Black" pitchFamily="34" charset="0"/>
              </a:rPr>
              <a:t>                     15 000</a:t>
            </a:r>
          </a:p>
          <a:p>
            <a:pPr>
              <a:buFont typeface="Arial" pitchFamily="34" charset="0"/>
              <a:buChar char="•"/>
            </a:pPr>
            <a:r>
              <a:rPr lang="en-US" dirty="0" smtClean="0">
                <a:solidFill>
                  <a:srgbClr val="0000FF"/>
                </a:solidFill>
                <a:latin typeface="Arial Black" pitchFamily="34" charset="0"/>
              </a:rPr>
              <a:t>Sulfite Cellulose </a:t>
            </a:r>
            <a:r>
              <a:rPr lang="cs-CZ" dirty="0" smtClean="0">
                <a:solidFill>
                  <a:srgbClr val="0000FF"/>
                </a:solidFill>
                <a:latin typeface="Arial Black" pitchFamily="34" charset="0"/>
              </a:rPr>
              <a:t>  </a:t>
            </a:r>
            <a:r>
              <a:rPr lang="cs-CZ" b="1" dirty="0" smtClean="0">
                <a:solidFill>
                  <a:srgbClr val="0000FF"/>
                </a:solidFill>
                <a:latin typeface="Arial Black" pitchFamily="34" charset="0"/>
              </a:rPr>
              <a:t>5 – 9000</a:t>
            </a:r>
          </a:p>
          <a:p>
            <a:pPr>
              <a:buFont typeface="Arial" pitchFamily="34" charset="0"/>
              <a:buChar char="•"/>
            </a:pPr>
            <a:r>
              <a:rPr lang="en-US" b="1" dirty="0" smtClean="0">
                <a:solidFill>
                  <a:srgbClr val="0000FF"/>
                </a:solidFill>
                <a:latin typeface="Arial Black" pitchFamily="34" charset="0"/>
              </a:rPr>
              <a:t>Viscose </a:t>
            </a:r>
            <a:r>
              <a:rPr lang="en-US" b="1" dirty="0" err="1" smtClean="0">
                <a:solidFill>
                  <a:srgbClr val="0000FF"/>
                </a:solidFill>
                <a:latin typeface="Arial Black" pitchFamily="34" charset="0"/>
              </a:rPr>
              <a:t>Fibres</a:t>
            </a:r>
            <a:r>
              <a:rPr lang="en-US" b="1" dirty="0" smtClean="0">
                <a:solidFill>
                  <a:srgbClr val="0000FF"/>
                </a:solidFill>
                <a:latin typeface="Arial Black" pitchFamily="34" charset="0"/>
              </a:rPr>
              <a:t> </a:t>
            </a:r>
            <a:r>
              <a:rPr lang="cs-CZ" b="1" dirty="0" smtClean="0">
                <a:solidFill>
                  <a:srgbClr val="0000FF"/>
                </a:solidFill>
                <a:latin typeface="Arial Black" pitchFamily="34" charset="0"/>
              </a:rPr>
              <a:t>            300</a:t>
            </a:r>
            <a:endParaRPr lang="cs-CZ" dirty="0">
              <a:solidFill>
                <a:srgbClr val="0000FF"/>
              </a:solidFill>
              <a:latin typeface="Arial Black" pitchFamily="34" charset="0"/>
            </a:endParaRPr>
          </a:p>
        </p:txBody>
      </p:sp>
      <p:sp>
        <p:nvSpPr>
          <p:cNvPr id="12" name="TextovéPole 11"/>
          <p:cNvSpPr txBox="1"/>
          <p:nvPr/>
        </p:nvSpPr>
        <p:spPr>
          <a:xfrm>
            <a:off x="0" y="404664"/>
            <a:ext cx="8964488" cy="1015663"/>
          </a:xfrm>
          <a:prstGeom prst="rect">
            <a:avLst/>
          </a:prstGeom>
          <a:noFill/>
        </p:spPr>
        <p:txBody>
          <a:bodyPr wrap="square" rtlCol="0">
            <a:spAutoFit/>
          </a:bodyPr>
          <a:lstStyle/>
          <a:p>
            <a:r>
              <a:rPr lang="en-US" sz="2000" dirty="0" smtClean="0">
                <a:solidFill>
                  <a:srgbClr val="008000"/>
                </a:solidFill>
                <a:latin typeface="Arial Black" pitchFamily="34" charset="0"/>
              </a:rPr>
              <a:t>Short Fibers in the Cotton, which are not able to be spun to Thread (Waste Fibers, employed for the Chemical </a:t>
            </a:r>
            <a:r>
              <a:rPr lang="en-US" sz="2000" cap="all" dirty="0" err="1" smtClean="0">
                <a:solidFill>
                  <a:srgbClr val="008000"/>
                </a:solidFill>
                <a:latin typeface="Arial Black" pitchFamily="34" charset="0"/>
              </a:rPr>
              <a:t>polymeranalogic</a:t>
            </a:r>
            <a:r>
              <a:rPr lang="en-US" sz="2000" cap="all" dirty="0" smtClean="0">
                <a:solidFill>
                  <a:srgbClr val="008000"/>
                </a:solidFill>
                <a:latin typeface="Arial Black" pitchFamily="34" charset="0"/>
              </a:rPr>
              <a:t> </a:t>
            </a:r>
            <a:r>
              <a:rPr lang="en-US" sz="2000" cap="all" dirty="0" err="1" smtClean="0">
                <a:solidFill>
                  <a:srgbClr val="008000"/>
                </a:solidFill>
                <a:latin typeface="Arial Black" pitchFamily="34" charset="0"/>
              </a:rPr>
              <a:t>modifiCaTION</a:t>
            </a:r>
            <a:r>
              <a:rPr lang="en-US" sz="2000" cap="all" dirty="0" smtClean="0">
                <a:solidFill>
                  <a:srgbClr val="008000"/>
                </a:solidFill>
                <a:latin typeface="Arial Black" pitchFamily="34" charset="0"/>
              </a:rPr>
              <a:t> </a:t>
            </a:r>
            <a:r>
              <a:rPr lang="en-US" sz="2000" dirty="0" smtClean="0">
                <a:solidFill>
                  <a:srgbClr val="008000"/>
                </a:solidFill>
                <a:latin typeface="Arial Black" pitchFamily="34" charset="0"/>
              </a:rPr>
              <a:t>of </a:t>
            </a:r>
            <a:r>
              <a:rPr lang="en-US" sz="2000" dirty="0" smtClean="0">
                <a:solidFill>
                  <a:srgbClr val="FF0000"/>
                </a:solidFill>
                <a:latin typeface="Arial Black" pitchFamily="34" charset="0"/>
              </a:rPr>
              <a:t>Cellulose</a:t>
            </a:r>
            <a:r>
              <a:rPr lang="en-US" sz="2000" cap="all" dirty="0" smtClean="0">
                <a:solidFill>
                  <a:srgbClr val="008000"/>
                </a:solidFill>
                <a:latin typeface="Arial Black" pitchFamily="34" charset="0"/>
              </a:rPr>
              <a:t> </a:t>
            </a:r>
            <a:r>
              <a:rPr lang="en-US" sz="2000" dirty="0" smtClean="0">
                <a:solidFill>
                  <a:srgbClr val="008000"/>
                </a:solidFill>
                <a:latin typeface="Arial Black" pitchFamily="34" charset="0"/>
              </a:rPr>
              <a:t>)</a:t>
            </a:r>
            <a:endParaRPr lang="en-US" sz="2000" dirty="0">
              <a:solidFill>
                <a:srgbClr val="008000"/>
              </a:solidFill>
              <a:latin typeface="Arial Black" pitchFamily="34" charset="0"/>
            </a:endParaRPr>
          </a:p>
        </p:txBody>
      </p:sp>
      <p:cxnSp>
        <p:nvCxnSpPr>
          <p:cNvPr id="14" name="Přímá spojovací šipka 13"/>
          <p:cNvCxnSpPr/>
          <p:nvPr/>
        </p:nvCxnSpPr>
        <p:spPr>
          <a:xfrm>
            <a:off x="1907704" y="1196752"/>
            <a:ext cx="2592288" cy="1944216"/>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3635896" y="1340768"/>
            <a:ext cx="5328592" cy="1154162"/>
          </a:xfrm>
          <a:prstGeom prst="rect">
            <a:avLst/>
          </a:prstGeom>
          <a:solidFill>
            <a:schemeClr val="accent3">
              <a:lumMod val="95000"/>
            </a:schemeClr>
          </a:solidFill>
        </p:spPr>
        <p:txBody>
          <a:bodyPr wrap="square" rtlCol="0">
            <a:spAutoFit/>
          </a:bodyPr>
          <a:lstStyle/>
          <a:p>
            <a:r>
              <a:rPr lang="en-US" sz="2300" dirty="0" smtClean="0">
                <a:solidFill>
                  <a:srgbClr val="FF0000"/>
                </a:solidFill>
                <a:latin typeface="Arial Black" pitchFamily="34" charset="0"/>
              </a:rPr>
              <a:t>Cellulose </a:t>
            </a:r>
            <a:r>
              <a:rPr lang="en-US" sz="2300" b="1" dirty="0" smtClean="0">
                <a:solidFill>
                  <a:srgbClr val="FF0000"/>
                </a:solidFill>
                <a:latin typeface="Arial Black" pitchFamily="34" charset="0"/>
              </a:rPr>
              <a:t>DEGREE OF POLYMERIZATION – NATIVE </a:t>
            </a:r>
            <a:r>
              <a:rPr lang="en-US" sz="2300" dirty="0" smtClean="0">
                <a:solidFill>
                  <a:srgbClr val="FF0000"/>
                </a:solidFill>
                <a:latin typeface="Arial Black" pitchFamily="34" charset="0"/>
              </a:rPr>
              <a:t>Cellulose </a:t>
            </a:r>
            <a:endParaRPr lang="en-US" sz="2300" dirty="0"/>
          </a:p>
        </p:txBody>
      </p:sp>
      <p:sp>
        <p:nvSpPr>
          <p:cNvPr id="15" name="TextovéPole 14"/>
          <p:cNvSpPr txBox="1"/>
          <p:nvPr/>
        </p:nvSpPr>
        <p:spPr>
          <a:xfrm>
            <a:off x="4499992" y="2420888"/>
            <a:ext cx="2232248" cy="1569660"/>
          </a:xfrm>
          <a:prstGeom prst="rect">
            <a:avLst/>
          </a:prstGeom>
          <a:solidFill>
            <a:schemeClr val="accent3">
              <a:lumMod val="95000"/>
            </a:schemeClr>
          </a:solidFill>
        </p:spPr>
        <p:txBody>
          <a:bodyPr wrap="square" rtlCol="0">
            <a:spAutoFit/>
          </a:bodyPr>
          <a:lstStyle/>
          <a:p>
            <a:r>
              <a:rPr lang="en-US" sz="1600" dirty="0" smtClean="0">
                <a:solidFill>
                  <a:srgbClr val="FF0000"/>
                </a:solidFill>
                <a:latin typeface="Arial Black" pitchFamily="34" charset="0"/>
              </a:rPr>
              <a:t>Raw Cotton</a:t>
            </a:r>
          </a:p>
          <a:p>
            <a:r>
              <a:rPr lang="en-US" sz="1600" dirty="0" smtClean="0">
                <a:solidFill>
                  <a:srgbClr val="FF0000"/>
                </a:solidFill>
                <a:latin typeface="Arial Black" pitchFamily="34" charset="0"/>
              </a:rPr>
              <a:t>Linters </a:t>
            </a:r>
          </a:p>
          <a:p>
            <a:r>
              <a:rPr lang="en-US" sz="1600" dirty="0" smtClean="0">
                <a:solidFill>
                  <a:srgbClr val="FF0000"/>
                </a:solidFill>
                <a:latin typeface="Arial Black" pitchFamily="34" charset="0"/>
              </a:rPr>
              <a:t>Flax </a:t>
            </a:r>
          </a:p>
          <a:p>
            <a:r>
              <a:rPr lang="en-US" sz="1600" dirty="0" smtClean="0">
                <a:solidFill>
                  <a:srgbClr val="FF0000"/>
                </a:solidFill>
                <a:latin typeface="Arial Black" pitchFamily="34" charset="0"/>
              </a:rPr>
              <a:t>Ramie </a:t>
            </a:r>
          </a:p>
          <a:p>
            <a:r>
              <a:rPr lang="en-US" sz="1600" dirty="0" smtClean="0">
                <a:solidFill>
                  <a:srgbClr val="FF0000"/>
                </a:solidFill>
                <a:latin typeface="Arial Black" pitchFamily="34" charset="0"/>
              </a:rPr>
              <a:t>Nettle </a:t>
            </a:r>
          </a:p>
          <a:p>
            <a:r>
              <a:rPr lang="en-US" sz="1600" dirty="0" smtClean="0">
                <a:solidFill>
                  <a:srgbClr val="FF0000"/>
                </a:solidFill>
                <a:latin typeface="Arial Black" pitchFamily="34" charset="0"/>
              </a:rPr>
              <a:t>Sulfite Cellulose </a:t>
            </a:r>
            <a:endParaRPr lang="en-US" sz="1600" dirty="0">
              <a:solidFill>
                <a:srgbClr val="FF0000"/>
              </a:solidFill>
              <a:latin typeface="Arial Black" pitchFamily="34" charset="0"/>
            </a:endParaRPr>
          </a:p>
        </p:txBody>
      </p:sp>
      <p:sp>
        <p:nvSpPr>
          <p:cNvPr id="18" name="TextovéPole 17"/>
          <p:cNvSpPr txBox="1"/>
          <p:nvPr/>
        </p:nvSpPr>
        <p:spPr>
          <a:xfrm>
            <a:off x="107504" y="3284984"/>
            <a:ext cx="4176464" cy="923330"/>
          </a:xfrm>
          <a:prstGeom prst="rect">
            <a:avLst/>
          </a:prstGeom>
          <a:solidFill>
            <a:schemeClr val="accent3">
              <a:lumMod val="95000"/>
            </a:schemeClr>
          </a:solidFill>
        </p:spPr>
        <p:txBody>
          <a:bodyPr wrap="square" rtlCol="0">
            <a:spAutoFit/>
          </a:bodyPr>
          <a:lstStyle/>
          <a:p>
            <a:pPr algn="ctr"/>
            <a:r>
              <a:rPr lang="en-US" b="1" dirty="0" smtClean="0">
                <a:solidFill>
                  <a:srgbClr val="7030A0"/>
                </a:solidFill>
                <a:latin typeface="Arial Black" pitchFamily="34" charset="0"/>
              </a:rPr>
              <a:t>DEGREE OF POLYMERIZATION</a:t>
            </a:r>
            <a:r>
              <a:rPr lang="cs-CZ" b="1" dirty="0" smtClean="0">
                <a:solidFill>
                  <a:srgbClr val="7030A0"/>
                </a:solidFill>
                <a:latin typeface="Arial Black" pitchFamily="34" charset="0"/>
              </a:rPr>
              <a:t> DISTRIBUTION – AN EXAMPLE ONLY!</a:t>
            </a:r>
            <a:endParaRPr lang="cs-CZ" dirty="0">
              <a:solidFill>
                <a:srgbClr val="7030A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sp>
        <p:nvSpPr>
          <p:cNvPr id="5" name="Obdélník 4"/>
          <p:cNvSpPr/>
          <p:nvPr/>
        </p:nvSpPr>
        <p:spPr>
          <a:xfrm>
            <a:off x="179512" y="188640"/>
            <a:ext cx="8856984" cy="1754326"/>
          </a:xfrm>
          <a:prstGeom prst="rect">
            <a:avLst/>
          </a:prstGeom>
        </p:spPr>
        <p:txBody>
          <a:bodyPr wrap="square">
            <a:spAutoFit/>
          </a:bodyPr>
          <a:lstStyle/>
          <a:p>
            <a:r>
              <a:rPr lang="cs-CZ" b="1" dirty="0" err="1" smtClean="0">
                <a:solidFill>
                  <a:srgbClr val="FF0000"/>
                </a:solidFill>
                <a:latin typeface="Arial Black" pitchFamily="34" charset="0"/>
              </a:rPr>
              <a:t>Alpha</a:t>
            </a:r>
            <a:r>
              <a:rPr lang="cs-CZ" b="1" dirty="0" smtClean="0">
                <a:solidFill>
                  <a:srgbClr val="FF0000"/>
                </a:solidFill>
                <a:latin typeface="Arial Black" pitchFamily="34" charset="0"/>
              </a:rPr>
              <a:t>, beta </a:t>
            </a:r>
            <a:r>
              <a:rPr lang="cs-CZ" b="1" dirty="0" err="1" smtClean="0">
                <a:solidFill>
                  <a:srgbClr val="FF0000"/>
                </a:solidFill>
                <a:latin typeface="Arial Black" pitchFamily="34" charset="0"/>
              </a:rPr>
              <a:t>and</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gamma</a:t>
            </a:r>
            <a:r>
              <a:rPr lang="cs-CZ" b="1" dirty="0" smtClean="0">
                <a:solidFill>
                  <a:srgbClr val="FF0000"/>
                </a:solidFill>
                <a:latin typeface="Arial Black" pitchFamily="34" charset="0"/>
              </a:rPr>
              <a:t> </a:t>
            </a:r>
            <a:r>
              <a:rPr lang="cs-CZ" b="1" dirty="0" err="1" smtClean="0">
                <a:solidFill>
                  <a:srgbClr val="FF0000"/>
                </a:solidFill>
                <a:latin typeface="Arial Black" pitchFamily="34" charset="0"/>
              </a:rPr>
              <a:t>celluloses</a:t>
            </a:r>
            <a:r>
              <a:rPr lang="cs-CZ" b="1" dirty="0" smtClean="0">
                <a:solidFill>
                  <a:srgbClr val="FF0000"/>
                </a:solidFill>
                <a:latin typeface="Arial Black" pitchFamily="34" charset="0"/>
              </a:rPr>
              <a:t> </a:t>
            </a:r>
            <a:r>
              <a:rPr lang="cs-CZ" b="1" dirty="0" err="1" smtClean="0"/>
              <a:t>have</a:t>
            </a:r>
            <a:r>
              <a:rPr lang="cs-CZ" b="1" dirty="0" smtClean="0"/>
              <a:t> </a:t>
            </a:r>
            <a:r>
              <a:rPr lang="cs-CZ" b="1" dirty="0" err="1" smtClean="0"/>
              <a:t>the</a:t>
            </a:r>
            <a:r>
              <a:rPr lang="cs-CZ" b="1" dirty="0" smtClean="0"/>
              <a:t> </a:t>
            </a:r>
            <a:r>
              <a:rPr lang="cs-CZ" b="1" dirty="0" err="1" smtClean="0"/>
              <a:t>same</a:t>
            </a:r>
            <a:r>
              <a:rPr lang="cs-CZ" b="1" dirty="0" smtClean="0"/>
              <a:t> </a:t>
            </a:r>
            <a:r>
              <a:rPr lang="cs-CZ" b="1" dirty="0" err="1" smtClean="0"/>
              <a:t>chemical</a:t>
            </a:r>
            <a:r>
              <a:rPr lang="cs-CZ" b="1" dirty="0" smtClean="0"/>
              <a:t> </a:t>
            </a:r>
            <a:r>
              <a:rPr lang="cs-CZ" b="1" dirty="0" err="1" smtClean="0"/>
              <a:t>structure</a:t>
            </a:r>
            <a:r>
              <a:rPr lang="cs-CZ" b="1" dirty="0" smtClean="0"/>
              <a:t>, </a:t>
            </a:r>
            <a:r>
              <a:rPr lang="cs-CZ" b="1" dirty="0" err="1" smtClean="0"/>
              <a:t>but</a:t>
            </a:r>
            <a:r>
              <a:rPr lang="cs-CZ" b="1" dirty="0" smtClean="0"/>
              <a:t> </a:t>
            </a:r>
            <a:r>
              <a:rPr lang="cs-CZ" b="1" dirty="0" err="1" smtClean="0"/>
              <a:t>celiluloses</a:t>
            </a:r>
            <a:r>
              <a:rPr lang="cs-CZ" b="1" dirty="0" smtClean="0"/>
              <a:t> </a:t>
            </a:r>
            <a:r>
              <a:rPr lang="cs-CZ" b="1" dirty="0" err="1" smtClean="0"/>
              <a:t>differ</a:t>
            </a:r>
            <a:r>
              <a:rPr lang="cs-CZ" b="1" dirty="0" smtClean="0"/>
              <a:t> </a:t>
            </a:r>
            <a:r>
              <a:rPr lang="cs-CZ" b="1" dirty="0" err="1" smtClean="0"/>
              <a:t>polymerisation</a:t>
            </a:r>
            <a:r>
              <a:rPr lang="cs-CZ" b="1" dirty="0" smtClean="0"/>
              <a:t> </a:t>
            </a:r>
            <a:r>
              <a:rPr lang="cs-CZ" b="1" dirty="0" err="1" smtClean="0"/>
              <a:t>degree</a:t>
            </a:r>
            <a:r>
              <a:rPr lang="cs-CZ" b="1" dirty="0" smtClean="0"/>
              <a:t> (DP) </a:t>
            </a:r>
            <a:r>
              <a:rPr lang="cs-CZ" b="1" dirty="0" err="1" smtClean="0"/>
              <a:t>and</a:t>
            </a:r>
            <a:r>
              <a:rPr lang="cs-CZ" b="1" dirty="0" smtClean="0"/>
              <a:t> </a:t>
            </a:r>
            <a:r>
              <a:rPr lang="cs-CZ" b="1" dirty="0" err="1" smtClean="0"/>
              <a:t>celluloses</a:t>
            </a:r>
            <a:r>
              <a:rPr lang="cs-CZ" b="1" dirty="0" smtClean="0"/>
              <a:t> </a:t>
            </a:r>
            <a:r>
              <a:rPr lang="cs-CZ" b="1" dirty="0" err="1" smtClean="0"/>
              <a:t>have</a:t>
            </a:r>
            <a:r>
              <a:rPr lang="cs-CZ" b="1" dirty="0" smtClean="0"/>
              <a:t> </a:t>
            </a:r>
            <a:r>
              <a:rPr lang="cs-CZ" b="1" dirty="0" err="1" smtClean="0"/>
              <a:t>diffrent</a:t>
            </a:r>
            <a:r>
              <a:rPr lang="cs-CZ" b="1" dirty="0" smtClean="0"/>
              <a:t> </a:t>
            </a:r>
            <a:r>
              <a:rPr lang="cs-CZ" b="1" dirty="0" err="1" smtClean="0"/>
              <a:t>solubility</a:t>
            </a:r>
            <a:r>
              <a:rPr lang="cs-CZ" b="1" dirty="0" smtClean="0"/>
              <a:t> in 17,5% </a:t>
            </a:r>
            <a:r>
              <a:rPr lang="cs-CZ" b="1" dirty="0" err="1" smtClean="0"/>
              <a:t>NaOH</a:t>
            </a:r>
            <a:r>
              <a:rPr lang="cs-CZ" b="1" dirty="0" smtClean="0"/>
              <a:t>. </a:t>
            </a:r>
            <a:r>
              <a:rPr lang="cs-CZ" b="1" dirty="0" err="1" smtClean="0"/>
              <a:t>Alpha</a:t>
            </a:r>
            <a:r>
              <a:rPr lang="cs-CZ" b="1" dirty="0" smtClean="0"/>
              <a:t> </a:t>
            </a:r>
            <a:r>
              <a:rPr lang="cs-CZ" b="1" dirty="0" err="1" smtClean="0"/>
              <a:t>cellulose</a:t>
            </a:r>
            <a:r>
              <a:rPr lang="cs-CZ" b="1" dirty="0" smtClean="0"/>
              <a:t> </a:t>
            </a:r>
            <a:r>
              <a:rPr lang="cs-CZ" b="1" dirty="0" err="1" smtClean="0"/>
              <a:t>doesn</a:t>
            </a:r>
            <a:r>
              <a:rPr lang="cs-CZ" b="1" dirty="0" smtClean="0"/>
              <a:t>'t </a:t>
            </a:r>
            <a:r>
              <a:rPr lang="cs-CZ" b="1" dirty="0" err="1" smtClean="0"/>
              <a:t>dissolve</a:t>
            </a:r>
            <a:r>
              <a:rPr lang="cs-CZ" b="1" dirty="0" smtClean="0"/>
              <a:t> in 17,5% </a:t>
            </a:r>
            <a:r>
              <a:rPr lang="cs-CZ" b="1" dirty="0" err="1" smtClean="0"/>
              <a:t>NaOH</a:t>
            </a:r>
            <a:r>
              <a:rPr lang="cs-CZ" b="1" dirty="0" smtClean="0"/>
              <a:t> </a:t>
            </a:r>
            <a:r>
              <a:rPr lang="cs-CZ" b="1" dirty="0" err="1" smtClean="0"/>
              <a:t>and</a:t>
            </a:r>
            <a:r>
              <a:rPr lang="cs-CZ" b="1" dirty="0" smtClean="0"/>
              <a:t> DP </a:t>
            </a:r>
            <a:r>
              <a:rPr lang="cs-CZ" b="1" dirty="0" err="1" smtClean="0"/>
              <a:t>above</a:t>
            </a:r>
            <a:r>
              <a:rPr lang="cs-CZ" b="1" dirty="0" smtClean="0"/>
              <a:t> 200. Beta </a:t>
            </a:r>
            <a:r>
              <a:rPr lang="cs-CZ" b="1" dirty="0" err="1" smtClean="0"/>
              <a:t>cellulose</a:t>
            </a:r>
            <a:r>
              <a:rPr lang="cs-CZ" b="1" dirty="0" smtClean="0"/>
              <a:t> </a:t>
            </a:r>
            <a:r>
              <a:rPr lang="cs-CZ" b="1" dirty="0" err="1" smtClean="0"/>
              <a:t>dissolve</a:t>
            </a:r>
            <a:r>
              <a:rPr lang="cs-CZ" b="1" dirty="0" smtClean="0"/>
              <a:t> in 17,5% </a:t>
            </a:r>
            <a:r>
              <a:rPr lang="cs-CZ" b="1" dirty="0" err="1" smtClean="0"/>
              <a:t>NaOH</a:t>
            </a:r>
            <a:r>
              <a:rPr lang="cs-CZ" b="1" dirty="0" smtClean="0"/>
              <a:t> </a:t>
            </a:r>
            <a:r>
              <a:rPr lang="cs-CZ" b="1" dirty="0" err="1" smtClean="0"/>
              <a:t>and</a:t>
            </a:r>
            <a:r>
              <a:rPr lang="cs-CZ" b="1" dirty="0" smtClean="0"/>
              <a:t> DP 30-200, </a:t>
            </a:r>
            <a:r>
              <a:rPr lang="cs-CZ" b="1" dirty="0" err="1" smtClean="0"/>
              <a:t>but</a:t>
            </a:r>
            <a:r>
              <a:rPr lang="cs-CZ" b="1" dirty="0" smtClean="0"/>
              <a:t> </a:t>
            </a:r>
            <a:r>
              <a:rPr lang="cs-CZ" b="1" dirty="0" err="1" smtClean="0"/>
              <a:t>we</a:t>
            </a:r>
            <a:r>
              <a:rPr lang="cs-CZ" b="1" dirty="0" smtClean="0"/>
              <a:t> </a:t>
            </a:r>
            <a:r>
              <a:rPr lang="cs-CZ" b="1" dirty="0" err="1" smtClean="0"/>
              <a:t>can</a:t>
            </a:r>
            <a:r>
              <a:rPr lang="cs-CZ" b="1" dirty="0" smtClean="0"/>
              <a:t> </a:t>
            </a:r>
            <a:r>
              <a:rPr lang="cs-CZ" b="1" dirty="0" err="1" smtClean="0"/>
              <a:t>precipitated</a:t>
            </a:r>
            <a:r>
              <a:rPr lang="cs-CZ" b="1" dirty="0" smtClean="0"/>
              <a:t> </a:t>
            </a:r>
            <a:r>
              <a:rPr lang="cs-CZ" b="1" dirty="0" err="1" smtClean="0"/>
              <a:t>again</a:t>
            </a:r>
            <a:r>
              <a:rPr lang="cs-CZ" b="1" dirty="0" smtClean="0"/>
              <a:t> </a:t>
            </a:r>
            <a:r>
              <a:rPr lang="cs-CZ" b="1" dirty="0" err="1" smtClean="0"/>
              <a:t>from</a:t>
            </a:r>
            <a:r>
              <a:rPr lang="cs-CZ" b="1" dirty="0" smtClean="0"/>
              <a:t> </a:t>
            </a:r>
            <a:r>
              <a:rPr lang="cs-CZ" b="1" dirty="0" err="1" smtClean="0"/>
              <a:t>NaOH</a:t>
            </a:r>
            <a:r>
              <a:rPr lang="cs-CZ" b="1" dirty="0" smtClean="0"/>
              <a:t> </a:t>
            </a:r>
            <a:r>
              <a:rPr lang="cs-CZ" b="1" dirty="0" err="1" smtClean="0"/>
              <a:t>solution</a:t>
            </a:r>
            <a:r>
              <a:rPr lang="cs-CZ" b="1" dirty="0" smtClean="0"/>
              <a:t>. </a:t>
            </a:r>
            <a:r>
              <a:rPr lang="cs-CZ" b="1" dirty="0" err="1" smtClean="0"/>
              <a:t>Gamma</a:t>
            </a:r>
            <a:r>
              <a:rPr lang="cs-CZ" b="1" dirty="0" smtClean="0"/>
              <a:t> </a:t>
            </a:r>
            <a:r>
              <a:rPr lang="cs-CZ" b="1" dirty="0" err="1" smtClean="0"/>
              <a:t>cellulose</a:t>
            </a:r>
            <a:r>
              <a:rPr lang="cs-CZ" b="1" dirty="0" smtClean="0"/>
              <a:t> </a:t>
            </a:r>
            <a:r>
              <a:rPr lang="cs-CZ" b="1" dirty="0" err="1" smtClean="0"/>
              <a:t>dissolve</a:t>
            </a:r>
            <a:r>
              <a:rPr lang="cs-CZ" b="1" dirty="0" smtClean="0"/>
              <a:t> in 17,5% </a:t>
            </a:r>
            <a:r>
              <a:rPr lang="cs-CZ" b="1" dirty="0" err="1" smtClean="0"/>
              <a:t>NaOH</a:t>
            </a:r>
            <a:r>
              <a:rPr lang="cs-CZ" b="1" dirty="0" smtClean="0"/>
              <a:t> </a:t>
            </a:r>
            <a:r>
              <a:rPr lang="cs-CZ" b="1" dirty="0" err="1" smtClean="0"/>
              <a:t>and</a:t>
            </a:r>
            <a:r>
              <a:rPr lang="cs-CZ" b="1" dirty="0" smtClean="0"/>
              <a:t> DP 10-30, </a:t>
            </a:r>
            <a:r>
              <a:rPr lang="cs-CZ" b="1" dirty="0" err="1" smtClean="0"/>
              <a:t>but</a:t>
            </a:r>
            <a:r>
              <a:rPr lang="cs-CZ" b="1" dirty="0" smtClean="0"/>
              <a:t> </a:t>
            </a:r>
            <a:r>
              <a:rPr lang="cs-CZ" b="1" dirty="0" err="1" smtClean="0"/>
              <a:t>we</a:t>
            </a:r>
            <a:r>
              <a:rPr lang="cs-CZ" b="1" dirty="0" smtClean="0"/>
              <a:t> </a:t>
            </a:r>
            <a:r>
              <a:rPr lang="cs-CZ" b="1" dirty="0" err="1" smtClean="0"/>
              <a:t>can</a:t>
            </a:r>
            <a:r>
              <a:rPr lang="cs-CZ" b="1" dirty="0" smtClean="0"/>
              <a:t>'t </a:t>
            </a:r>
            <a:r>
              <a:rPr lang="cs-CZ" b="1" dirty="0" err="1" smtClean="0"/>
              <a:t>precipitated</a:t>
            </a:r>
            <a:r>
              <a:rPr lang="cs-CZ" b="1" dirty="0" smtClean="0"/>
              <a:t> </a:t>
            </a:r>
            <a:r>
              <a:rPr lang="cs-CZ" b="1" dirty="0" err="1" smtClean="0"/>
              <a:t>again</a:t>
            </a:r>
            <a:r>
              <a:rPr lang="cs-CZ" b="1" dirty="0" smtClean="0"/>
              <a:t> </a:t>
            </a:r>
            <a:r>
              <a:rPr lang="cs-CZ" b="1" dirty="0" err="1" smtClean="0"/>
              <a:t>from</a:t>
            </a:r>
            <a:r>
              <a:rPr lang="cs-CZ" b="1" dirty="0" smtClean="0"/>
              <a:t> </a:t>
            </a:r>
            <a:r>
              <a:rPr lang="cs-CZ" b="1" dirty="0" err="1" smtClean="0"/>
              <a:t>NaOH</a:t>
            </a:r>
            <a:r>
              <a:rPr lang="cs-CZ" b="1" dirty="0" smtClean="0"/>
              <a:t> </a:t>
            </a:r>
            <a:r>
              <a:rPr lang="cs-CZ" b="1" dirty="0" err="1" smtClean="0"/>
              <a:t>slolution</a:t>
            </a:r>
            <a:endParaRPr lang="cs-CZ" b="1" dirty="0"/>
          </a:p>
        </p:txBody>
      </p:sp>
      <p:sp>
        <p:nvSpPr>
          <p:cNvPr id="6" name="TextovéPole 5"/>
          <p:cNvSpPr txBox="1"/>
          <p:nvPr/>
        </p:nvSpPr>
        <p:spPr>
          <a:xfrm>
            <a:off x="251520" y="2204864"/>
            <a:ext cx="8712968" cy="1200329"/>
          </a:xfrm>
          <a:prstGeom prst="rect">
            <a:avLst/>
          </a:prstGeom>
          <a:noFill/>
        </p:spPr>
        <p:txBody>
          <a:bodyPr wrap="square" rtlCol="0">
            <a:spAutoFit/>
          </a:bodyPr>
          <a:lstStyle/>
          <a:p>
            <a:r>
              <a:rPr lang="en-US" b="1" dirty="0" smtClean="0"/>
              <a:t>The </a:t>
            </a:r>
            <a:r>
              <a:rPr lang="en-US" b="1" dirty="0" smtClean="0">
                <a:solidFill>
                  <a:srgbClr val="FF0000"/>
                </a:solidFill>
                <a:latin typeface="Arial Black" pitchFamily="34" charset="0"/>
              </a:rPr>
              <a:t>alpha-cellulose is usually measure with the TAPPI's methods</a:t>
            </a:r>
            <a:r>
              <a:rPr lang="en-US" b="1" dirty="0" smtClean="0"/>
              <a:t>, but not the beta and gamma celluloses. I suppose that the alpha is the most plentiful of these ones but I am interested to know what is the difference between these celluloses according to their chemical structure.</a:t>
            </a:r>
            <a:endParaRPr lang="cs-CZ"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499992" y="0"/>
            <a:ext cx="4536504" cy="476672"/>
          </a:xfrm>
        </p:spPr>
        <p:txBody>
          <a:bodyPr/>
          <a:lstStyle/>
          <a:p>
            <a:pPr algn="r"/>
            <a:r>
              <a:rPr lang="cs-CZ" sz="2400" dirty="0" err="1" smtClean="0">
                <a:solidFill>
                  <a:srgbClr val="FF0000"/>
                </a:solidFill>
                <a:latin typeface="Arial Black" pitchFamily="34" charset="0"/>
              </a:rPr>
              <a:t>Cellulose</a:t>
            </a:r>
            <a:r>
              <a:rPr lang="cs-CZ" sz="2400" dirty="0" smtClean="0">
                <a:solidFill>
                  <a:srgbClr val="FF0000"/>
                </a:solidFill>
                <a:latin typeface="Arial Black" pitchFamily="34" charset="0"/>
              </a:rPr>
              <a:t> </a:t>
            </a:r>
            <a:r>
              <a:rPr lang="cs-CZ" sz="2400" dirty="0" err="1" smtClean="0">
                <a:solidFill>
                  <a:srgbClr val="FF0000"/>
                </a:solidFill>
                <a:latin typeface="Arial Black" pitchFamily="34" charset="0"/>
              </a:rPr>
              <a:t>Chemistry</a:t>
            </a:r>
            <a:r>
              <a:rPr lang="cs-CZ" sz="2400" dirty="0" smtClean="0">
                <a:solidFill>
                  <a:srgbClr val="FF0000"/>
                </a:solidFill>
                <a:latin typeface="Arial Black" pitchFamily="34" charset="0"/>
              </a:rPr>
              <a:t> III b</a:t>
            </a:r>
            <a:endParaRPr lang="cs-CZ" sz="24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29</a:t>
            </a:fld>
            <a:endParaRPr lang="sk-SK"/>
          </a:p>
        </p:txBody>
      </p:sp>
      <p:pic>
        <p:nvPicPr>
          <p:cNvPr id="17" name="Obrázek 16" descr="str 160.jpg"/>
          <p:cNvPicPr>
            <a:picLocks noChangeAspect="1"/>
          </p:cNvPicPr>
          <p:nvPr/>
        </p:nvPicPr>
        <p:blipFill>
          <a:blip r:embed="rId2" cstate="print"/>
          <a:stretch>
            <a:fillRect/>
          </a:stretch>
        </p:blipFill>
        <p:spPr>
          <a:xfrm rot="16200000">
            <a:off x="895536" y="-895536"/>
            <a:ext cx="2420888" cy="4211960"/>
          </a:xfrm>
          <a:prstGeom prst="rect">
            <a:avLst/>
          </a:prstGeom>
        </p:spPr>
      </p:pic>
      <p:sp>
        <p:nvSpPr>
          <p:cNvPr id="18" name="TextovéPole 17"/>
          <p:cNvSpPr txBox="1"/>
          <p:nvPr/>
        </p:nvSpPr>
        <p:spPr>
          <a:xfrm>
            <a:off x="4067944" y="476672"/>
            <a:ext cx="5076056" cy="1323439"/>
          </a:xfrm>
          <a:prstGeom prst="rect">
            <a:avLst/>
          </a:prstGeom>
          <a:noFill/>
        </p:spPr>
        <p:txBody>
          <a:bodyPr wrap="square" rtlCol="0">
            <a:spAutoFit/>
          </a:bodyPr>
          <a:lstStyle/>
          <a:p>
            <a:r>
              <a:rPr lang="en-US" sz="2000" u="sng" dirty="0" smtClean="0">
                <a:solidFill>
                  <a:srgbClr val="FF0000"/>
                </a:solidFill>
                <a:latin typeface="Arial Black" pitchFamily="34" charset="0"/>
              </a:rPr>
              <a:t>In GENERAL:</a:t>
            </a:r>
          </a:p>
          <a:p>
            <a:pPr>
              <a:buFont typeface="Arial" pitchFamily="34" charset="0"/>
              <a:buChar char="•"/>
            </a:pPr>
            <a:r>
              <a:rPr lang="en-US" sz="2000" dirty="0" smtClean="0">
                <a:solidFill>
                  <a:srgbClr val="0000FF"/>
                </a:solidFill>
                <a:latin typeface="Arial Black" pitchFamily="34" charset="0"/>
              </a:rPr>
              <a:t> </a:t>
            </a:r>
            <a:r>
              <a:rPr lang="en-US" sz="2000" dirty="0" err="1" smtClean="0">
                <a:solidFill>
                  <a:srgbClr val="0000FF"/>
                </a:solidFill>
                <a:latin typeface="Arial Black" pitchFamily="34" charset="0"/>
              </a:rPr>
              <a:t>Bast</a:t>
            </a:r>
            <a:r>
              <a:rPr lang="en-US" sz="2000" dirty="0" smtClean="0">
                <a:solidFill>
                  <a:srgbClr val="0000FF"/>
                </a:solidFill>
                <a:latin typeface="Arial Black" pitchFamily="34" charset="0"/>
              </a:rPr>
              <a:t> </a:t>
            </a:r>
            <a:r>
              <a:rPr lang="en-US" sz="2000" dirty="0" err="1" smtClean="0">
                <a:solidFill>
                  <a:srgbClr val="0000FF"/>
                </a:solidFill>
                <a:latin typeface="Arial Black" pitchFamily="34" charset="0"/>
              </a:rPr>
              <a:t>Fibre</a:t>
            </a:r>
            <a:r>
              <a:rPr lang="en-US" sz="2000" dirty="0" smtClean="0">
                <a:solidFill>
                  <a:srgbClr val="0000FF"/>
                </a:solidFill>
                <a:latin typeface="Arial Black" pitchFamily="34" charset="0"/>
              </a:rPr>
              <a:t> and </a:t>
            </a:r>
            <a:r>
              <a:rPr lang="en-US" sz="2000" dirty="0" smtClean="0">
                <a:solidFill>
                  <a:srgbClr val="FF0000"/>
                </a:solidFill>
                <a:latin typeface="Arial Black" pitchFamily="34" charset="0"/>
              </a:rPr>
              <a:t>Cotton </a:t>
            </a:r>
            <a:r>
              <a:rPr lang="en-US" sz="2000" dirty="0" smtClean="0">
                <a:solidFill>
                  <a:srgbClr val="0000FF"/>
                </a:solidFill>
                <a:latin typeface="Arial Black" pitchFamily="34" charset="0"/>
              </a:rPr>
              <a:t>&gt; HIGH P,</a:t>
            </a:r>
          </a:p>
          <a:p>
            <a:pPr>
              <a:buFont typeface="Arial" pitchFamily="34" charset="0"/>
              <a:buChar char="•"/>
            </a:pPr>
            <a:r>
              <a:rPr lang="en-US" sz="2000" dirty="0" smtClean="0">
                <a:solidFill>
                  <a:srgbClr val="008000"/>
                </a:solidFill>
                <a:latin typeface="Arial Black" pitchFamily="34" charset="0"/>
              </a:rPr>
              <a:t> Woody plant –</a:t>
            </a:r>
            <a:r>
              <a:rPr lang="cs-CZ" sz="2000" dirty="0" smtClean="0">
                <a:solidFill>
                  <a:srgbClr val="008000"/>
                </a:solidFill>
                <a:latin typeface="Arial Black" pitchFamily="34" charset="0"/>
              </a:rPr>
              <a:t> </a:t>
            </a:r>
            <a:r>
              <a:rPr lang="en-US" sz="2000" dirty="0" smtClean="0">
                <a:solidFill>
                  <a:srgbClr val="008000"/>
                </a:solidFill>
                <a:latin typeface="Arial Black" pitchFamily="34" charset="0"/>
              </a:rPr>
              <a:t>LOWER P,</a:t>
            </a:r>
          </a:p>
          <a:p>
            <a:pPr>
              <a:buFont typeface="Arial" pitchFamily="34" charset="0"/>
              <a:buChar char="•"/>
            </a:pPr>
            <a:r>
              <a:rPr lang="en-US" sz="2000" dirty="0" smtClean="0">
                <a:solidFill>
                  <a:srgbClr val="0000FF"/>
                </a:solidFill>
                <a:latin typeface="Arial Black" pitchFamily="34" charset="0"/>
              </a:rPr>
              <a:t> </a:t>
            </a:r>
            <a:r>
              <a:rPr lang="en-US" sz="2000" dirty="0" smtClean="0">
                <a:solidFill>
                  <a:srgbClr val="C00000"/>
                </a:solidFill>
                <a:latin typeface="Arial Black" pitchFamily="34" charset="0"/>
              </a:rPr>
              <a:t>REGENERATED </a:t>
            </a:r>
            <a:r>
              <a:rPr lang="en-US" sz="2000" dirty="0" smtClean="0">
                <a:solidFill>
                  <a:srgbClr val="FF0000"/>
                </a:solidFill>
                <a:latin typeface="Arial Black" pitchFamily="34" charset="0"/>
              </a:rPr>
              <a:t>Cellulose </a:t>
            </a:r>
            <a:r>
              <a:rPr lang="en-US" sz="2000" dirty="0" smtClean="0">
                <a:solidFill>
                  <a:srgbClr val="C00000"/>
                </a:solidFill>
                <a:latin typeface="Arial Black" pitchFamily="34" charset="0"/>
              </a:rPr>
              <a:t>-  LOW </a:t>
            </a:r>
            <a:r>
              <a:rPr lang="cs-CZ" sz="2000" dirty="0" smtClean="0">
                <a:solidFill>
                  <a:srgbClr val="C00000"/>
                </a:solidFill>
                <a:latin typeface="Arial Black" pitchFamily="34" charset="0"/>
              </a:rPr>
              <a:t>P</a:t>
            </a:r>
            <a:endParaRPr lang="cs-CZ" sz="2000" dirty="0">
              <a:solidFill>
                <a:srgbClr val="C00000"/>
              </a:solidFill>
              <a:latin typeface="Arial Black" pitchFamily="34" charset="0"/>
            </a:endParaRPr>
          </a:p>
        </p:txBody>
      </p:sp>
      <p:sp>
        <p:nvSpPr>
          <p:cNvPr id="19" name="TextovéPole 18"/>
          <p:cNvSpPr txBox="1"/>
          <p:nvPr/>
        </p:nvSpPr>
        <p:spPr>
          <a:xfrm>
            <a:off x="0" y="2132856"/>
            <a:ext cx="2339752" cy="954107"/>
          </a:xfrm>
          <a:prstGeom prst="rect">
            <a:avLst/>
          </a:prstGeom>
          <a:solidFill>
            <a:schemeClr val="accent3">
              <a:lumMod val="85000"/>
            </a:schemeClr>
          </a:solidFill>
          <a:ln w="63500">
            <a:solidFill>
              <a:srgbClr val="7030A0"/>
            </a:solidFill>
          </a:ln>
        </p:spPr>
        <p:txBody>
          <a:bodyPr wrap="square" rtlCol="0">
            <a:spAutoFit/>
          </a:bodyPr>
          <a:lstStyle/>
          <a:p>
            <a:r>
              <a:rPr lang="cs-CZ" sz="1400" b="1" dirty="0" err="1" smtClean="0">
                <a:solidFill>
                  <a:srgbClr val="7030A0"/>
                </a:solidFill>
                <a:latin typeface="Arial Black" pitchFamily="34" charset="0"/>
              </a:rPr>
              <a:t>Linters</a:t>
            </a:r>
            <a:r>
              <a:rPr lang="cs-CZ" sz="1400" b="1" dirty="0" smtClean="0">
                <a:solidFill>
                  <a:srgbClr val="7030A0"/>
                </a:solidFill>
                <a:latin typeface="Arial Black" pitchFamily="34" charset="0"/>
              </a:rPr>
              <a:t> =</a:t>
            </a:r>
            <a:r>
              <a:rPr lang="cs-CZ" sz="1400" b="1" dirty="0" err="1" smtClean="0">
                <a:solidFill>
                  <a:srgbClr val="7030A0"/>
                </a:solidFill>
                <a:latin typeface="Arial Black" pitchFamily="34" charset="0"/>
              </a:rPr>
              <a:t>short</a:t>
            </a:r>
            <a:r>
              <a:rPr lang="cs-CZ" sz="1400" b="1" dirty="0" smtClean="0">
                <a:solidFill>
                  <a:srgbClr val="7030A0"/>
                </a:solidFill>
                <a:latin typeface="Arial Black" pitchFamily="34" charset="0"/>
              </a:rPr>
              <a:t> </a:t>
            </a:r>
            <a:r>
              <a:rPr lang="cs-CZ" sz="1400" b="1" dirty="0" err="1" smtClean="0">
                <a:solidFill>
                  <a:srgbClr val="7030A0"/>
                </a:solidFill>
                <a:latin typeface="Arial Black" pitchFamily="34" charset="0"/>
              </a:rPr>
              <a:t>Cotton</a:t>
            </a:r>
            <a:r>
              <a:rPr lang="cs-CZ" sz="1400" b="1" dirty="0" smtClean="0">
                <a:solidFill>
                  <a:srgbClr val="7030A0"/>
                </a:solidFill>
                <a:latin typeface="Arial Black" pitchFamily="34" charset="0"/>
              </a:rPr>
              <a:t> </a:t>
            </a:r>
            <a:r>
              <a:rPr lang="cs-CZ" sz="1400" b="1" dirty="0" err="1" smtClean="0">
                <a:solidFill>
                  <a:srgbClr val="7030A0"/>
                </a:solidFill>
                <a:latin typeface="Arial Black" pitchFamily="34" charset="0"/>
              </a:rPr>
              <a:t>Fibers</a:t>
            </a:r>
            <a:r>
              <a:rPr lang="cs-CZ" sz="1400" b="1" dirty="0" smtClean="0">
                <a:solidFill>
                  <a:srgbClr val="7030A0"/>
                </a:solidFill>
                <a:latin typeface="Arial Black" pitchFamily="34" charset="0"/>
              </a:rPr>
              <a:t>, </a:t>
            </a:r>
            <a:r>
              <a:rPr lang="en-US" sz="1400" dirty="0" smtClean="0">
                <a:solidFill>
                  <a:srgbClr val="7030A0"/>
                </a:solidFill>
                <a:latin typeface="Arial Black" pitchFamily="34" charset="0"/>
              </a:rPr>
              <a:t>which are not able to be spun to Thread </a:t>
            </a:r>
            <a:endParaRPr lang="cs-CZ" sz="1400" b="1" dirty="0">
              <a:solidFill>
                <a:srgbClr val="7030A0"/>
              </a:solidFill>
            </a:endParaRPr>
          </a:p>
        </p:txBody>
      </p:sp>
      <p:cxnSp>
        <p:nvCxnSpPr>
          <p:cNvPr id="21" name="Přímá spojovací šipka 20"/>
          <p:cNvCxnSpPr/>
          <p:nvPr/>
        </p:nvCxnSpPr>
        <p:spPr>
          <a:xfrm>
            <a:off x="3059832" y="332656"/>
            <a:ext cx="0" cy="2304256"/>
          </a:xfrm>
          <a:prstGeom prst="straightConnector1">
            <a:avLst/>
          </a:prstGeom>
          <a:ln w="63500">
            <a:solidFill>
              <a:srgbClr val="7030A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Obdélník 10"/>
          <p:cNvSpPr/>
          <p:nvPr/>
        </p:nvSpPr>
        <p:spPr>
          <a:xfrm>
            <a:off x="4211960" y="1844824"/>
            <a:ext cx="1728192" cy="792088"/>
          </a:xfrm>
          <a:prstGeom prst="rect">
            <a:avLst/>
          </a:prstGeom>
          <a:noFill/>
          <a:ln w="635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251520" y="260648"/>
            <a:ext cx="2520280" cy="1846659"/>
          </a:xfrm>
          <a:prstGeom prst="rect">
            <a:avLst/>
          </a:prstGeom>
          <a:solidFill>
            <a:schemeClr val="accent3">
              <a:lumMod val="95000"/>
            </a:schemeClr>
          </a:solidFill>
        </p:spPr>
        <p:txBody>
          <a:bodyPr wrap="square" rtlCol="0">
            <a:spAutoFit/>
          </a:bodyPr>
          <a:lstStyle/>
          <a:p>
            <a:r>
              <a:rPr lang="en-US" sz="1900" dirty="0" smtClean="0">
                <a:solidFill>
                  <a:srgbClr val="FF0000"/>
                </a:solidFill>
                <a:latin typeface="Arial Black" pitchFamily="34" charset="0"/>
              </a:rPr>
              <a:t>Raw Cotton</a:t>
            </a:r>
          </a:p>
          <a:p>
            <a:r>
              <a:rPr lang="en-US" sz="1900" dirty="0" smtClean="0">
                <a:solidFill>
                  <a:srgbClr val="FF0000"/>
                </a:solidFill>
                <a:latin typeface="Arial Black" pitchFamily="34" charset="0"/>
              </a:rPr>
              <a:t>Linters </a:t>
            </a:r>
          </a:p>
          <a:p>
            <a:r>
              <a:rPr lang="en-US" sz="1900" dirty="0" smtClean="0">
                <a:solidFill>
                  <a:srgbClr val="FF0000"/>
                </a:solidFill>
                <a:latin typeface="Arial Black" pitchFamily="34" charset="0"/>
              </a:rPr>
              <a:t>Flax </a:t>
            </a:r>
          </a:p>
          <a:p>
            <a:r>
              <a:rPr lang="en-US" sz="1900" dirty="0" smtClean="0">
                <a:solidFill>
                  <a:srgbClr val="FF0000"/>
                </a:solidFill>
                <a:latin typeface="Arial Black" pitchFamily="34" charset="0"/>
              </a:rPr>
              <a:t>Ramie </a:t>
            </a:r>
          </a:p>
          <a:p>
            <a:r>
              <a:rPr lang="en-US" sz="1900" dirty="0" smtClean="0">
                <a:solidFill>
                  <a:srgbClr val="FF0000"/>
                </a:solidFill>
                <a:latin typeface="Arial Black" pitchFamily="34" charset="0"/>
              </a:rPr>
              <a:t>Nettle </a:t>
            </a:r>
          </a:p>
          <a:p>
            <a:r>
              <a:rPr lang="en-US" sz="1900" dirty="0" smtClean="0">
                <a:solidFill>
                  <a:srgbClr val="FF0000"/>
                </a:solidFill>
                <a:latin typeface="Arial Black" pitchFamily="34" charset="0"/>
              </a:rPr>
              <a:t>Sulfite </a:t>
            </a:r>
            <a:r>
              <a:rPr lang="cs-CZ" sz="1900" dirty="0" smtClean="0">
                <a:solidFill>
                  <a:srgbClr val="FF0000"/>
                </a:solidFill>
                <a:latin typeface="Arial Black" pitchFamily="34" charset="0"/>
              </a:rPr>
              <a:t>C</a:t>
            </a:r>
            <a:r>
              <a:rPr lang="en-US" sz="1900" dirty="0" err="1" smtClean="0">
                <a:solidFill>
                  <a:srgbClr val="FF0000"/>
                </a:solidFill>
                <a:latin typeface="Arial Black" pitchFamily="34" charset="0"/>
              </a:rPr>
              <a:t>ellulose</a:t>
            </a:r>
            <a:r>
              <a:rPr lang="en-US" sz="1900" dirty="0" smtClean="0">
                <a:solidFill>
                  <a:srgbClr val="FF0000"/>
                </a:solidFill>
                <a:latin typeface="Arial Black" pitchFamily="34" charset="0"/>
              </a:rPr>
              <a:t> </a:t>
            </a:r>
            <a:endParaRPr lang="en-US" sz="1900" dirty="0">
              <a:solidFill>
                <a:srgbClr val="FF0000"/>
              </a:solidFill>
              <a:latin typeface="Arial Black" pitchFamily="34" charset="0"/>
            </a:endParaRPr>
          </a:p>
        </p:txBody>
      </p:sp>
      <p:sp>
        <p:nvSpPr>
          <p:cNvPr id="14" name="TextovéPole 13"/>
          <p:cNvSpPr txBox="1"/>
          <p:nvPr/>
        </p:nvSpPr>
        <p:spPr>
          <a:xfrm>
            <a:off x="2339752" y="2564904"/>
            <a:ext cx="6624736" cy="707886"/>
          </a:xfrm>
          <a:prstGeom prst="rect">
            <a:avLst/>
          </a:prstGeom>
          <a:solidFill>
            <a:schemeClr val="accent3">
              <a:lumMod val="95000"/>
            </a:schemeClr>
          </a:solidFill>
        </p:spPr>
        <p:txBody>
          <a:bodyPr wrap="square" rtlCol="0">
            <a:spAutoFit/>
          </a:bodyPr>
          <a:lstStyle/>
          <a:p>
            <a:r>
              <a:rPr lang="en-US" sz="2000" b="1" dirty="0" smtClean="0">
                <a:solidFill>
                  <a:srgbClr val="FF0000"/>
                </a:solidFill>
                <a:latin typeface="Arial Black" pitchFamily="34" charset="0"/>
              </a:rPr>
              <a:t>DEGREE OF POLYMERIZATION</a:t>
            </a:r>
            <a:r>
              <a:rPr lang="cs-CZ" sz="2000" b="1" dirty="0" smtClean="0">
                <a:solidFill>
                  <a:srgbClr val="FF0000"/>
                </a:solidFill>
                <a:latin typeface="Arial Black" pitchFamily="34" charset="0"/>
              </a:rPr>
              <a:t> </a:t>
            </a:r>
            <a:r>
              <a:rPr lang="cs-CZ" sz="2000" b="1" dirty="0" err="1" smtClean="0">
                <a:solidFill>
                  <a:srgbClr val="FF0000"/>
                </a:solidFill>
                <a:latin typeface="Arial Black" pitchFamily="34" charset="0"/>
              </a:rPr>
              <a:t>of</a:t>
            </a:r>
            <a:r>
              <a:rPr lang="cs-CZ" sz="2000" b="1" dirty="0" smtClean="0">
                <a:solidFill>
                  <a:srgbClr val="FF0000"/>
                </a:solidFill>
                <a:latin typeface="Arial Black" pitchFamily="34" charset="0"/>
              </a:rPr>
              <a:t> </a:t>
            </a:r>
            <a:r>
              <a:rPr lang="cs-CZ" sz="2000" b="1" dirty="0" err="1" smtClean="0">
                <a:solidFill>
                  <a:srgbClr val="FF0000"/>
                </a:solidFill>
                <a:latin typeface="Arial Black" pitchFamily="34" charset="0"/>
              </a:rPr>
              <a:t>various</a:t>
            </a:r>
            <a:r>
              <a:rPr lang="cs-CZ" sz="2000" b="1" dirty="0" smtClean="0">
                <a:solidFill>
                  <a:srgbClr val="FF0000"/>
                </a:solidFill>
                <a:latin typeface="Arial Black" pitchFamily="34" charset="0"/>
              </a:rPr>
              <a:t> </a:t>
            </a:r>
            <a:r>
              <a:rPr lang="cs-CZ" sz="2000" dirty="0" err="1" smtClean="0">
                <a:solidFill>
                  <a:srgbClr val="FF0000"/>
                </a:solidFill>
                <a:latin typeface="Arial Black" pitchFamily="34" charset="0"/>
              </a:rPr>
              <a:t>Celluloses</a:t>
            </a:r>
            <a:r>
              <a:rPr lang="cs-CZ" sz="2000" b="1" dirty="0" smtClean="0">
                <a:solidFill>
                  <a:srgbClr val="FF0000"/>
                </a:solidFill>
                <a:latin typeface="Arial Black" pitchFamily="34" charset="0"/>
              </a:rPr>
              <a:t> </a:t>
            </a:r>
            <a:endParaRPr lang="cs-CZ" sz="2000" dirty="0"/>
          </a:p>
        </p:txBody>
      </p:sp>
      <p:graphicFrame>
        <p:nvGraphicFramePr>
          <p:cNvPr id="15" name="Tabulka 14"/>
          <p:cNvGraphicFramePr>
            <a:graphicFrameLocks noGrp="1"/>
          </p:cNvGraphicFramePr>
          <p:nvPr/>
        </p:nvGraphicFramePr>
        <p:xfrm>
          <a:off x="0" y="3284984"/>
          <a:ext cx="9036496" cy="3456387"/>
        </p:xfrm>
        <a:graphic>
          <a:graphicData uri="http://schemas.openxmlformats.org/drawingml/2006/table">
            <a:tbl>
              <a:tblPr firstRow="1" bandRow="1">
                <a:tableStyleId>{5C22544A-7EE6-4342-B048-85BDC9FD1C3A}</a:tableStyleId>
              </a:tblPr>
              <a:tblGrid>
                <a:gridCol w="2259124"/>
                <a:gridCol w="2259124"/>
                <a:gridCol w="2259124"/>
                <a:gridCol w="2259124"/>
              </a:tblGrid>
              <a:tr h="444007">
                <a:tc>
                  <a:txBody>
                    <a:bodyPr/>
                    <a:lstStyle/>
                    <a:p>
                      <a:pPr algn="ctr"/>
                      <a:r>
                        <a:rPr lang="cs-CZ" sz="2000" dirty="0" err="1" smtClean="0">
                          <a:solidFill>
                            <a:srgbClr val="FF0000"/>
                          </a:solidFill>
                          <a:latin typeface="Arial Black" pitchFamily="34" charset="0"/>
                        </a:rPr>
                        <a:t>Cellulose</a:t>
                      </a:r>
                      <a:r>
                        <a:rPr lang="cs-CZ" sz="2000" dirty="0" smtClean="0">
                          <a:solidFill>
                            <a:srgbClr val="FF0000"/>
                          </a:solidFill>
                          <a:latin typeface="Arial Black" pitchFamily="34" charset="0"/>
                        </a:rPr>
                        <a:t> </a:t>
                      </a:r>
                      <a:endParaRPr lang="cs-CZ" sz="2000"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smtClean="0">
                          <a:solidFill>
                            <a:srgbClr val="FF0000"/>
                          </a:solidFill>
                          <a:latin typeface="Arial Black" pitchFamily="34" charset="0"/>
                        </a:rPr>
                        <a:t>P</a:t>
                      </a:r>
                      <a:endParaRPr lang="cs-CZ" sz="200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err="1" smtClean="0">
                          <a:solidFill>
                            <a:srgbClr val="008000"/>
                          </a:solidFill>
                          <a:latin typeface="Arial Black" pitchFamily="34" charset="0"/>
                        </a:rPr>
                        <a:t>Cellulose</a:t>
                      </a:r>
                      <a:r>
                        <a:rPr lang="cs-CZ" sz="2000" dirty="0" smtClean="0">
                          <a:solidFill>
                            <a:srgbClr val="008000"/>
                          </a:solidFill>
                          <a:latin typeface="Arial Black" pitchFamily="34" charset="0"/>
                        </a:rPr>
                        <a:t> </a:t>
                      </a:r>
                      <a:endParaRPr lang="cs-CZ" sz="2000"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cs-CZ" sz="2000" dirty="0" smtClean="0">
                          <a:solidFill>
                            <a:srgbClr val="008000"/>
                          </a:solidFill>
                          <a:latin typeface="Arial Black" pitchFamily="34" charset="0"/>
                        </a:rPr>
                        <a:t>P</a:t>
                      </a:r>
                      <a:endParaRPr lang="cs-CZ" sz="200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30340">
                <a:tc>
                  <a:txBody>
                    <a:bodyPr/>
                    <a:lstStyle/>
                    <a:p>
                      <a:pPr algn="ctr"/>
                      <a:r>
                        <a:rPr lang="cs-CZ" b="1" dirty="0" smtClean="0">
                          <a:solidFill>
                            <a:srgbClr val="FF0000"/>
                          </a:solidFill>
                        </a:rPr>
                        <a:t>Ramie</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FF0000"/>
                          </a:solidFill>
                        </a:rPr>
                        <a:t>3 500 – 4 600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Pine</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1 000 – 1 200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Egyptian</a:t>
                      </a:r>
                      <a:r>
                        <a:rPr lang="cs-CZ" b="1" dirty="0" smtClean="0">
                          <a:solidFill>
                            <a:srgbClr val="FF0000"/>
                          </a:solidFill>
                        </a:rPr>
                        <a:t> </a:t>
                      </a:r>
                      <a:r>
                        <a:rPr lang="cs-CZ" b="1" dirty="0" err="1" smtClean="0">
                          <a:solidFill>
                            <a:srgbClr val="FF0000"/>
                          </a:solidFill>
                        </a:rPr>
                        <a:t>Cotton</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FF0000"/>
                          </a:solidFill>
                        </a:rPr>
                        <a:t>3 000 – 4 000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err="1" smtClean="0">
                          <a:solidFill>
                            <a:srgbClr val="008000"/>
                          </a:solidFill>
                        </a:rPr>
                        <a:t>Viscose</a:t>
                      </a:r>
                      <a:r>
                        <a:rPr lang="cs-CZ" b="1" dirty="0" smtClean="0">
                          <a:solidFill>
                            <a:srgbClr val="008000"/>
                          </a:solidFill>
                        </a:rPr>
                        <a:t> </a:t>
                      </a:r>
                      <a:r>
                        <a:rPr lang="cs-CZ" b="1" dirty="0" err="1" smtClean="0">
                          <a:solidFill>
                            <a:srgbClr val="008000"/>
                          </a:solidFill>
                        </a:rPr>
                        <a:t>Fibres</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250 – 800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Linters</a:t>
                      </a:r>
                      <a:r>
                        <a:rPr lang="cs-CZ" b="1" baseline="0" dirty="0" smtClean="0">
                          <a:solidFill>
                            <a:srgbClr val="FF0000"/>
                          </a:solidFill>
                        </a:rPr>
                        <a:t> </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err="1" smtClean="0">
                          <a:solidFill>
                            <a:srgbClr val="FF0000"/>
                          </a:solidFill>
                        </a:rPr>
                        <a:t>Approx</a:t>
                      </a:r>
                      <a:r>
                        <a:rPr lang="cs-CZ" b="1" dirty="0" smtClean="0">
                          <a:solidFill>
                            <a:srgbClr val="FF0000"/>
                          </a:solidFill>
                        </a:rPr>
                        <a:t>. 1 400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latin typeface="Symbol" pitchFamily="18" charset="2"/>
                        </a:rPr>
                        <a:t>a- </a:t>
                      </a:r>
                      <a:r>
                        <a:rPr lang="cs-CZ" sz="1800" dirty="0" err="1" smtClean="0">
                          <a:solidFill>
                            <a:srgbClr val="008000"/>
                          </a:solidFill>
                          <a:latin typeface="Arial Black" pitchFamily="34" charset="0"/>
                        </a:rPr>
                        <a:t>Cellulose</a:t>
                      </a:r>
                      <a:r>
                        <a:rPr lang="cs-CZ" sz="1800" dirty="0" smtClean="0">
                          <a:solidFill>
                            <a:srgbClr val="008000"/>
                          </a:solidFill>
                          <a:latin typeface="Arial Black" pitchFamily="34" charset="0"/>
                        </a:rPr>
                        <a:t> </a:t>
                      </a:r>
                      <a:endParaRPr lang="cs-CZ" b="1" dirty="0">
                        <a:solidFill>
                          <a:srgbClr val="008000"/>
                        </a:solidFill>
                        <a:latin typeface="Symbol" pitchFamily="18" charset="2"/>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&gt;200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Linters</a:t>
                      </a:r>
                      <a:r>
                        <a:rPr lang="cs-CZ" b="1" baseline="0" dirty="0" smtClean="0">
                          <a:solidFill>
                            <a:srgbClr val="FF0000"/>
                          </a:solidFill>
                        </a:rPr>
                        <a:t> </a:t>
                      </a:r>
                      <a:r>
                        <a:rPr lang="cs-CZ" b="1" baseline="0" dirty="0" err="1" smtClean="0">
                          <a:solidFill>
                            <a:srgbClr val="FF0000"/>
                          </a:solidFill>
                        </a:rPr>
                        <a:t>boliled</a:t>
                      </a:r>
                      <a:r>
                        <a:rPr lang="cs-CZ" b="1" baseline="0" dirty="0" smtClean="0">
                          <a:solidFill>
                            <a:srgbClr val="FF0000"/>
                          </a:solidFill>
                        </a:rPr>
                        <a:t> </a:t>
                      </a:r>
                      <a:r>
                        <a:rPr lang="cs-CZ" b="1" baseline="0" dirty="0" err="1" smtClean="0">
                          <a:solidFill>
                            <a:srgbClr val="FF0000"/>
                          </a:solidFill>
                        </a:rPr>
                        <a:t>off</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FF0000"/>
                          </a:solidFill>
                        </a:rPr>
                        <a:t>1 200 – 1 300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008000"/>
                          </a:solidFill>
                          <a:latin typeface="Symbol" pitchFamily="18" charset="2"/>
                        </a:rPr>
                        <a:t>b- </a:t>
                      </a:r>
                      <a:r>
                        <a:rPr lang="cs-CZ" sz="1800" dirty="0" err="1" smtClean="0">
                          <a:solidFill>
                            <a:srgbClr val="008000"/>
                          </a:solidFill>
                          <a:latin typeface="Arial Black" pitchFamily="34" charset="0"/>
                        </a:rPr>
                        <a:t>Cellulose</a:t>
                      </a:r>
                      <a:r>
                        <a:rPr lang="cs-CZ" sz="1800" dirty="0" smtClean="0">
                          <a:solidFill>
                            <a:srgbClr val="008000"/>
                          </a:solidFill>
                          <a:latin typeface="Arial Black" pitchFamily="34" charset="0"/>
                        </a:rPr>
                        <a:t> </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30 - 200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Linters</a:t>
                      </a:r>
                      <a:r>
                        <a:rPr lang="cs-CZ" b="1" baseline="0" dirty="0" smtClean="0">
                          <a:solidFill>
                            <a:srgbClr val="FF0000"/>
                          </a:solidFill>
                        </a:rPr>
                        <a:t> </a:t>
                      </a:r>
                      <a:r>
                        <a:rPr lang="cs-CZ" b="1" baseline="0" dirty="0" err="1" smtClean="0">
                          <a:solidFill>
                            <a:srgbClr val="FF0000"/>
                          </a:solidFill>
                        </a:rPr>
                        <a:t>bleached</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err="1" smtClean="0">
                          <a:solidFill>
                            <a:srgbClr val="FF0000"/>
                          </a:solidFill>
                        </a:rPr>
                        <a:t>Approx</a:t>
                      </a:r>
                      <a:r>
                        <a:rPr lang="cs-CZ" b="1" dirty="0" smtClean="0">
                          <a:solidFill>
                            <a:srgbClr val="FF0000"/>
                          </a:solidFill>
                        </a:rPr>
                        <a:t>. 700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008000"/>
                          </a:solidFill>
                          <a:latin typeface="Symbol" pitchFamily="18" charset="2"/>
                        </a:rPr>
                        <a:t>g- </a:t>
                      </a:r>
                      <a:r>
                        <a:rPr lang="cs-CZ" sz="1800" dirty="0" err="1" smtClean="0">
                          <a:solidFill>
                            <a:srgbClr val="008000"/>
                          </a:solidFill>
                          <a:latin typeface="Arial Black" pitchFamily="34" charset="0"/>
                        </a:rPr>
                        <a:t>Cellulose</a:t>
                      </a:r>
                      <a:r>
                        <a:rPr lang="cs-CZ" sz="1800" dirty="0" smtClean="0">
                          <a:solidFill>
                            <a:srgbClr val="008000"/>
                          </a:solidFill>
                          <a:latin typeface="Arial Black" pitchFamily="34" charset="0"/>
                        </a:rPr>
                        <a:t> </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10 - 30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Beech</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FF0000"/>
                          </a:solidFill>
                        </a:rPr>
                        <a:t>1 200 – 1 400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err="1" smtClean="0">
                          <a:solidFill>
                            <a:srgbClr val="008000"/>
                          </a:solidFill>
                        </a:rPr>
                        <a:t>Beech</a:t>
                      </a:r>
                      <a:r>
                        <a:rPr lang="cs-CZ" b="1" dirty="0" smtClean="0">
                          <a:solidFill>
                            <a:srgbClr val="008000"/>
                          </a:solidFill>
                        </a:rPr>
                        <a:t> </a:t>
                      </a:r>
                      <a:r>
                        <a:rPr lang="cs-CZ" b="1" baseline="0" dirty="0" err="1" smtClean="0">
                          <a:solidFill>
                            <a:srgbClr val="008000"/>
                          </a:solidFill>
                        </a:rPr>
                        <a:t>bleached</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smtClean="0">
                          <a:solidFill>
                            <a:srgbClr val="008000"/>
                          </a:solidFill>
                        </a:rPr>
                        <a:t>700 – 1 300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340">
                <a:tc>
                  <a:txBody>
                    <a:bodyPr/>
                    <a:lstStyle/>
                    <a:p>
                      <a:pPr algn="ctr"/>
                      <a:r>
                        <a:rPr lang="cs-CZ" b="1" dirty="0" err="1" smtClean="0">
                          <a:solidFill>
                            <a:srgbClr val="FF0000"/>
                          </a:solidFill>
                        </a:rPr>
                        <a:t>Poplar</a:t>
                      </a:r>
                      <a:endParaRPr lang="cs-CZ" b="1" dirty="0">
                        <a:solidFill>
                          <a:srgbClr val="FF0000"/>
                        </a:solidFill>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b="1" dirty="0" smtClean="0">
                          <a:solidFill>
                            <a:srgbClr val="FF0000"/>
                          </a:solidFill>
                        </a:rPr>
                        <a:t>1 200 – 1 400</a:t>
                      </a:r>
                      <a:endParaRPr lang="cs-CZ" b="1" dirty="0">
                        <a:solidFill>
                          <a:srgbClr val="FF0000"/>
                        </a:solidFill>
                      </a:endParaRPr>
                    </a:p>
                  </a:txBody>
                  <a:tcPr>
                    <a:lnL w="381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err="1" smtClean="0">
                          <a:solidFill>
                            <a:srgbClr val="008000"/>
                          </a:solidFill>
                        </a:rPr>
                        <a:t>Straw</a:t>
                      </a:r>
                      <a:r>
                        <a:rPr lang="cs-CZ" b="1" dirty="0" smtClean="0">
                          <a:solidFill>
                            <a:srgbClr val="008000"/>
                          </a:solidFill>
                        </a:rPr>
                        <a:t> </a:t>
                      </a:r>
                      <a:endParaRPr lang="cs-CZ" b="1" dirty="0">
                        <a:solidFill>
                          <a:srgbClr val="008000"/>
                        </a:solidFill>
                      </a:endParaRPr>
                    </a:p>
                  </a:txBody>
                  <a:tcPr>
                    <a:lnL w="762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b="1" dirty="0" err="1" smtClean="0">
                          <a:solidFill>
                            <a:srgbClr val="008000"/>
                          </a:solidFill>
                        </a:rPr>
                        <a:t>Approx</a:t>
                      </a:r>
                      <a:r>
                        <a:rPr lang="cs-CZ" b="1" dirty="0" smtClean="0">
                          <a:solidFill>
                            <a:srgbClr val="008000"/>
                          </a:solidFill>
                        </a:rPr>
                        <a:t>. 800</a:t>
                      </a:r>
                      <a:endParaRPr lang="cs-CZ" b="1" dirty="0">
                        <a:solidFill>
                          <a:srgbClr val="008000"/>
                        </a:solidFill>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
        <p:nvSpPr>
          <p:cNvPr id="5" name="Nadpis 4"/>
          <p:cNvSpPr>
            <a:spLocks noGrp="1"/>
          </p:cNvSpPr>
          <p:nvPr>
            <p:ph type="title" idx="4294967295"/>
          </p:nvPr>
        </p:nvSpPr>
        <p:spPr>
          <a:xfrm>
            <a:off x="251520" y="116632"/>
            <a:ext cx="8229600" cy="490537"/>
          </a:xfrm>
        </p:spPr>
        <p:txBody>
          <a:bodyPr/>
          <a:lstStyle/>
          <a:p>
            <a:r>
              <a:rPr lang="sk-SK" b="1" kern="1200" dirty="0" smtClean="0">
                <a:solidFill>
                  <a:srgbClr val="FF0000"/>
                </a:solidFill>
                <a:latin typeface="Arial Black" pitchFamily="34" charset="0"/>
                <a:ea typeface="Times New Roman"/>
                <a:cs typeface="Times New Roman"/>
              </a:rPr>
              <a:t>LITERATURE 1</a:t>
            </a:r>
            <a:endParaRPr lang="cs-CZ" sz="2800" dirty="0">
              <a:latin typeface="Arial Black" pitchFamily="34" charset="0"/>
            </a:endParaRPr>
          </a:p>
        </p:txBody>
      </p:sp>
      <p:pic>
        <p:nvPicPr>
          <p:cNvPr id="7" name="Obrázek 6" descr="Cellulose Literature 001.jpg"/>
          <p:cNvPicPr>
            <a:picLocks noChangeAspect="1"/>
          </p:cNvPicPr>
          <p:nvPr/>
        </p:nvPicPr>
        <p:blipFill>
          <a:blip r:embed="rId2" cstate="print"/>
          <a:stretch>
            <a:fillRect/>
          </a:stretch>
        </p:blipFill>
        <p:spPr>
          <a:xfrm rot="10800000">
            <a:off x="107504" y="764704"/>
            <a:ext cx="8784976" cy="834390"/>
          </a:xfrm>
          <a:prstGeom prst="rect">
            <a:avLst/>
          </a:prstGeom>
        </p:spPr>
      </p:pic>
      <p:pic>
        <p:nvPicPr>
          <p:cNvPr id="8" name="Obrázek 7" descr="Cellulose Literature 002.jpg"/>
          <p:cNvPicPr>
            <a:picLocks noChangeAspect="1"/>
          </p:cNvPicPr>
          <p:nvPr/>
        </p:nvPicPr>
        <p:blipFill>
          <a:blip r:embed="rId3" cstate="print"/>
          <a:stretch>
            <a:fillRect/>
          </a:stretch>
        </p:blipFill>
        <p:spPr>
          <a:xfrm rot="10800000">
            <a:off x="179512" y="1772816"/>
            <a:ext cx="8856984" cy="1056132"/>
          </a:xfrm>
          <a:prstGeom prst="rect">
            <a:avLst/>
          </a:prstGeom>
        </p:spPr>
      </p:pic>
      <p:pic>
        <p:nvPicPr>
          <p:cNvPr id="9" name="Obrázek 8" descr="Cellulose Literature 003.jpg"/>
          <p:cNvPicPr>
            <a:picLocks noChangeAspect="1"/>
          </p:cNvPicPr>
          <p:nvPr/>
        </p:nvPicPr>
        <p:blipFill>
          <a:blip r:embed="rId4" cstate="print"/>
          <a:stretch>
            <a:fillRect/>
          </a:stretch>
        </p:blipFill>
        <p:spPr>
          <a:xfrm>
            <a:off x="179512" y="2924944"/>
            <a:ext cx="8568952" cy="1211580"/>
          </a:xfrm>
          <a:prstGeom prst="rect">
            <a:avLst/>
          </a:prstGeom>
        </p:spPr>
      </p:pic>
      <p:pic>
        <p:nvPicPr>
          <p:cNvPr id="10" name="Obrázek 9" descr="Cellulose Literature 004.jpg"/>
          <p:cNvPicPr>
            <a:picLocks noChangeAspect="1"/>
          </p:cNvPicPr>
          <p:nvPr/>
        </p:nvPicPr>
        <p:blipFill>
          <a:blip r:embed="rId5" cstate="print"/>
          <a:stretch>
            <a:fillRect/>
          </a:stretch>
        </p:blipFill>
        <p:spPr>
          <a:xfrm>
            <a:off x="0" y="4581128"/>
            <a:ext cx="8784976" cy="152704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0"/>
            <a:ext cx="8229600" cy="490066"/>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Chemistry</a:t>
            </a:r>
            <a:r>
              <a:rPr lang="cs-CZ" sz="2800" dirty="0" smtClean="0">
                <a:solidFill>
                  <a:srgbClr val="FF0000"/>
                </a:solidFill>
                <a:latin typeface="Arial Black" pitchFamily="34" charset="0"/>
              </a:rPr>
              <a:t> IV</a:t>
            </a:r>
            <a:endParaRPr lang="cs-CZ" sz="2800" dirty="0">
              <a:solidFill>
                <a:srgbClr val="FF0000"/>
              </a:solidFill>
            </a:endParaRPr>
          </a:p>
        </p:txBody>
      </p:sp>
      <p:sp>
        <p:nvSpPr>
          <p:cNvPr id="13" name="Zástupný symbol pro obsah 12"/>
          <p:cNvSpPr>
            <a:spLocks noGrp="1"/>
          </p:cNvSpPr>
          <p:nvPr>
            <p:ph idx="1"/>
          </p:nvPr>
        </p:nvSpPr>
        <p:spPr>
          <a:xfrm>
            <a:off x="107504" y="476672"/>
            <a:ext cx="9036496" cy="5649491"/>
          </a:xfrm>
        </p:spPr>
        <p:txBody>
          <a:bodyPr/>
          <a:lstStyle/>
          <a:p>
            <a:r>
              <a:rPr lang="en-GB" dirty="0" smtClean="0">
                <a:solidFill>
                  <a:srgbClr val="0000FF"/>
                </a:solidFill>
                <a:latin typeface="Arial Black" pitchFamily="34" charset="0"/>
              </a:rPr>
              <a:t>The Figures of MW and P are different in different Source, except for COTTON</a:t>
            </a:r>
          </a:p>
          <a:p>
            <a:r>
              <a:rPr lang="en-GB" u="sng" dirty="0" smtClean="0">
                <a:solidFill>
                  <a:srgbClr val="008000"/>
                </a:solidFill>
                <a:latin typeface="Arial Black" pitchFamily="34" charset="0"/>
              </a:rPr>
              <a:t>What could be the Reason:</a:t>
            </a:r>
          </a:p>
          <a:p>
            <a:pPr lvl="1"/>
            <a:r>
              <a:rPr lang="en-GB" dirty="0" smtClean="0">
                <a:solidFill>
                  <a:srgbClr val="008000"/>
                </a:solidFill>
                <a:latin typeface="Arial Black" pitchFamily="34" charset="0"/>
              </a:rPr>
              <a:t>Various Natural Sources,</a:t>
            </a:r>
          </a:p>
          <a:p>
            <a:pPr lvl="1"/>
            <a:r>
              <a:rPr lang="en-GB" dirty="0" smtClean="0">
                <a:solidFill>
                  <a:srgbClr val="008000"/>
                </a:solidFill>
                <a:latin typeface="Arial Black" pitchFamily="34" charset="0"/>
              </a:rPr>
              <a:t>Various viscose Fibre Grades (</a:t>
            </a:r>
            <a:r>
              <a:rPr lang="en-GB" u="sng" cap="all" dirty="0" err="1" smtClean="0">
                <a:solidFill>
                  <a:srgbClr val="008000"/>
                </a:solidFill>
                <a:latin typeface="Arial Black" pitchFamily="34" charset="0"/>
              </a:rPr>
              <a:t>veRY</a:t>
            </a:r>
            <a:r>
              <a:rPr lang="en-GB" u="sng" cap="all" dirty="0" smtClean="0">
                <a:solidFill>
                  <a:srgbClr val="008000"/>
                </a:solidFill>
                <a:latin typeface="Arial Black" pitchFamily="34" charset="0"/>
              </a:rPr>
              <a:t> PROBABLY</a:t>
            </a:r>
            <a:r>
              <a:rPr lang="en-GB" dirty="0" smtClean="0">
                <a:solidFill>
                  <a:srgbClr val="008000"/>
                </a:solidFill>
                <a:latin typeface="Arial Black" pitchFamily="34" charset="0"/>
              </a:rPr>
              <a:t>),</a:t>
            </a:r>
          </a:p>
          <a:p>
            <a:pPr lvl="1"/>
            <a:r>
              <a:rPr lang="en-GB" dirty="0" smtClean="0">
                <a:solidFill>
                  <a:srgbClr val="008000"/>
                </a:solidFill>
                <a:latin typeface="Arial Black" pitchFamily="34" charset="0"/>
              </a:rPr>
              <a:t>Various  Measurement Methods</a:t>
            </a:r>
          </a:p>
          <a:p>
            <a:r>
              <a:rPr lang="en-GB" u="sng" dirty="0" smtClean="0">
                <a:solidFill>
                  <a:srgbClr val="FF0000"/>
                </a:solidFill>
                <a:latin typeface="Arial Black" pitchFamily="34" charset="0"/>
              </a:rPr>
              <a:t>What is usually missing:</a:t>
            </a:r>
          </a:p>
          <a:p>
            <a:pPr lvl="1"/>
            <a:r>
              <a:rPr lang="en-GB" dirty="0" smtClean="0">
                <a:solidFill>
                  <a:srgbClr val="FF0000"/>
                </a:solidFill>
                <a:latin typeface="Arial Black" pitchFamily="34" charset="0"/>
              </a:rPr>
              <a:t>MWD</a:t>
            </a:r>
          </a:p>
          <a:p>
            <a:pPr lvl="1"/>
            <a:r>
              <a:rPr lang="en-GB" dirty="0" smtClean="0">
                <a:solidFill>
                  <a:srgbClr val="FF0000"/>
                </a:solidFill>
                <a:latin typeface="Arial Black" pitchFamily="34" charset="0"/>
              </a:rPr>
              <a:t>Given of type MW (</a:t>
            </a:r>
            <a:r>
              <a:rPr lang="en-GB" dirty="0" err="1" smtClean="0">
                <a:solidFill>
                  <a:srgbClr val="FF0000"/>
                </a:solidFill>
                <a:latin typeface="Arial Black" pitchFamily="34" charset="0"/>
              </a:rPr>
              <a:t>M</a:t>
            </a:r>
            <a:r>
              <a:rPr lang="en-GB" baseline="-25000" dirty="0" err="1" smtClean="0">
                <a:solidFill>
                  <a:srgbClr val="FF0000"/>
                </a:solidFill>
                <a:latin typeface="Arial Black" pitchFamily="34" charset="0"/>
              </a:rPr>
              <a:t>n</a:t>
            </a:r>
            <a:r>
              <a:rPr lang="en-GB" dirty="0" smtClean="0">
                <a:solidFill>
                  <a:srgbClr val="FF0000"/>
                </a:solidFill>
                <a:latin typeface="Arial Black" pitchFamily="34" charset="0"/>
              </a:rPr>
              <a:t> or M</a:t>
            </a:r>
            <a:r>
              <a:rPr lang="en-GB" baseline="-25000" dirty="0" smtClean="0">
                <a:solidFill>
                  <a:srgbClr val="FF0000"/>
                </a:solidFill>
                <a:latin typeface="Arial Black" pitchFamily="34" charset="0"/>
              </a:rPr>
              <a:t>w</a:t>
            </a:r>
            <a:r>
              <a:rPr lang="en-GB" dirty="0" smtClean="0">
                <a:solidFill>
                  <a:srgbClr val="FF0000"/>
                </a:solidFill>
                <a:latin typeface="Arial Black" pitchFamily="34" charset="0"/>
              </a:rPr>
              <a:t>)</a:t>
            </a:r>
          </a:p>
          <a:p>
            <a:pPr lvl="1"/>
            <a:endParaRPr lang="cs-CZ"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30</a:t>
            </a:fld>
            <a:endParaRPr lang="sk-SK"/>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116632"/>
            <a:ext cx="8229600" cy="648072"/>
          </a:xfrm>
        </p:spPr>
        <p:txBody>
          <a:bodyPr/>
          <a:lstStyle/>
          <a:p>
            <a:r>
              <a:rPr lang="cs-CZ" dirty="0" smtClean="0">
                <a:solidFill>
                  <a:srgbClr val="C00000"/>
                </a:solidFill>
                <a:latin typeface="Arial Black" pitchFamily="34" charset="0"/>
              </a:rPr>
              <a:t>CELLULOSE PHYSICS I</a:t>
            </a:r>
            <a:endParaRPr lang="cs-CZ" dirty="0">
              <a:solidFill>
                <a:srgbClr val="C00000"/>
              </a:solidFill>
            </a:endParaRPr>
          </a:p>
        </p:txBody>
      </p:sp>
      <p:sp>
        <p:nvSpPr>
          <p:cNvPr id="13" name="Zástupný symbol pro obsah 12"/>
          <p:cNvSpPr>
            <a:spLocks noGrp="1"/>
          </p:cNvSpPr>
          <p:nvPr>
            <p:ph idx="1"/>
          </p:nvPr>
        </p:nvSpPr>
        <p:spPr>
          <a:xfrm>
            <a:off x="457200" y="836712"/>
            <a:ext cx="8229600" cy="5832648"/>
          </a:xfrm>
        </p:spPr>
        <p:txBody>
          <a:bodyPr/>
          <a:lstStyle/>
          <a:p>
            <a:r>
              <a:rPr lang="en-GB" sz="2400" dirty="0" smtClean="0">
                <a:solidFill>
                  <a:srgbClr val="C00000"/>
                </a:solidFill>
                <a:latin typeface="Arial Black" pitchFamily="34" charset="0"/>
              </a:rPr>
              <a:t>DENSITY approx. 1,5 g/cm</a:t>
            </a:r>
            <a:r>
              <a:rPr lang="en-GB" sz="2400" baseline="30000" dirty="0" smtClean="0">
                <a:solidFill>
                  <a:srgbClr val="C00000"/>
                </a:solidFill>
                <a:latin typeface="Arial Black" pitchFamily="34" charset="0"/>
              </a:rPr>
              <a:t>3</a:t>
            </a:r>
          </a:p>
          <a:p>
            <a:pPr lvl="1"/>
            <a:r>
              <a:rPr lang="en-GB" sz="2000" dirty="0" smtClean="0">
                <a:solidFill>
                  <a:srgbClr val="0000FF"/>
                </a:solidFill>
                <a:latin typeface="Arial Black" pitchFamily="34" charset="0"/>
              </a:rPr>
              <a:t>This is an Effect of </a:t>
            </a:r>
            <a:r>
              <a:rPr lang="en-GB" sz="2000" dirty="0" err="1" smtClean="0">
                <a:solidFill>
                  <a:srgbClr val="0000FF"/>
                </a:solidFill>
                <a:latin typeface="Arial Black" pitchFamily="34" charset="0"/>
              </a:rPr>
              <a:t>heteroatoms</a:t>
            </a:r>
            <a:r>
              <a:rPr lang="en-GB" sz="2000" dirty="0" smtClean="0">
                <a:solidFill>
                  <a:srgbClr val="0000FF"/>
                </a:solidFill>
                <a:latin typeface="Arial Black" pitchFamily="34" charset="0"/>
              </a:rPr>
              <a:t> &gt; higher Density then most of the SYNTHETIC POLYMERS (an Exception is e.g. PVC, PET and PA)</a:t>
            </a:r>
          </a:p>
          <a:p>
            <a:pPr lvl="1"/>
            <a:r>
              <a:rPr lang="en-GB" sz="2000" dirty="0" smtClean="0">
                <a:solidFill>
                  <a:srgbClr val="008000"/>
                </a:solidFill>
                <a:latin typeface="Arial Black" pitchFamily="34" charset="0"/>
              </a:rPr>
              <a:t>The Effect of </a:t>
            </a:r>
            <a:r>
              <a:rPr lang="en-GB" sz="2000" dirty="0" err="1" smtClean="0">
                <a:solidFill>
                  <a:srgbClr val="008000"/>
                </a:solidFill>
                <a:latin typeface="Arial Black" pitchFamily="34" charset="0"/>
              </a:rPr>
              <a:t>Crystallinity</a:t>
            </a:r>
            <a:r>
              <a:rPr lang="en-GB" sz="2000" dirty="0" smtClean="0">
                <a:solidFill>
                  <a:srgbClr val="008000"/>
                </a:solidFill>
                <a:latin typeface="Arial Black" pitchFamily="34" charset="0"/>
              </a:rPr>
              <a:t> &gt; higher Density then Amorphous Parts of Macromolecules</a:t>
            </a:r>
          </a:p>
          <a:p>
            <a:endParaRPr lang="en-GB" sz="2400" dirty="0" smtClean="0">
              <a:solidFill>
                <a:srgbClr val="C00000"/>
              </a:solidFill>
              <a:latin typeface="Arial Black" pitchFamily="34" charset="0"/>
            </a:endParaRPr>
          </a:p>
          <a:p>
            <a:r>
              <a:rPr lang="en-GB" sz="2400" dirty="0" smtClean="0">
                <a:solidFill>
                  <a:srgbClr val="C00000"/>
                </a:solidFill>
                <a:latin typeface="Arial Black" pitchFamily="34" charset="0"/>
              </a:rPr>
              <a:t>TENSILE STRENGHT approx. 300 </a:t>
            </a:r>
            <a:r>
              <a:rPr lang="en-GB" sz="2400" dirty="0" err="1" smtClean="0">
                <a:solidFill>
                  <a:srgbClr val="C00000"/>
                </a:solidFill>
                <a:latin typeface="Arial Black" pitchFamily="34" charset="0"/>
              </a:rPr>
              <a:t>Mpa</a:t>
            </a:r>
            <a:endParaRPr lang="en-GB" sz="2400" dirty="0" smtClean="0">
              <a:solidFill>
                <a:srgbClr val="C00000"/>
              </a:solidFill>
              <a:latin typeface="Arial Black" pitchFamily="34" charset="0"/>
            </a:endParaRPr>
          </a:p>
          <a:p>
            <a:pPr lvl="1"/>
            <a:r>
              <a:rPr lang="en-GB" sz="2000" dirty="0" smtClean="0">
                <a:solidFill>
                  <a:srgbClr val="0000FF"/>
                </a:solidFill>
                <a:latin typeface="Arial Black" pitchFamily="34" charset="0"/>
              </a:rPr>
              <a:t>The Effect  of an Fibre Orientation and </a:t>
            </a:r>
            <a:r>
              <a:rPr lang="en-GB" sz="2000" dirty="0" err="1" smtClean="0">
                <a:solidFill>
                  <a:srgbClr val="0000FF"/>
                </a:solidFill>
                <a:latin typeface="Arial Black" pitchFamily="34" charset="0"/>
              </a:rPr>
              <a:t>Crystallinity</a:t>
            </a:r>
            <a:r>
              <a:rPr lang="en-GB" sz="2000" dirty="0" smtClean="0">
                <a:solidFill>
                  <a:srgbClr val="0000FF"/>
                </a:solidFill>
                <a:latin typeface="Arial Black" pitchFamily="34" charset="0"/>
              </a:rPr>
              <a:t> </a:t>
            </a:r>
          </a:p>
          <a:p>
            <a:pPr lvl="1"/>
            <a:r>
              <a:rPr lang="en-GB" sz="2000" dirty="0" smtClean="0">
                <a:solidFill>
                  <a:srgbClr val="008000"/>
                </a:solidFill>
                <a:latin typeface="Arial Black" pitchFamily="34" charset="0"/>
              </a:rPr>
              <a:t>The </a:t>
            </a:r>
            <a:r>
              <a:rPr lang="en-GB" sz="2000" dirty="0" smtClean="0">
                <a:solidFill>
                  <a:srgbClr val="C00000"/>
                </a:solidFill>
                <a:latin typeface="Arial Black" pitchFamily="34" charset="0"/>
              </a:rPr>
              <a:t>TENSILE STRENGHT  is LOWER  at wet Conditions</a:t>
            </a:r>
            <a:r>
              <a:rPr lang="en-GB" sz="2000" dirty="0" smtClean="0">
                <a:solidFill>
                  <a:srgbClr val="008000"/>
                </a:solidFill>
                <a:latin typeface="Arial Black" pitchFamily="34" charset="0"/>
              </a:rPr>
              <a:t> &gt; the Effect of Water on Lowering  an Interaction between a Fibrils, formed by Macromolecules</a:t>
            </a:r>
          </a:p>
          <a:p>
            <a:r>
              <a:rPr lang="en-GB" sz="2400" dirty="0" smtClean="0">
                <a:solidFill>
                  <a:srgbClr val="C00000"/>
                </a:solidFill>
                <a:latin typeface="Arial Black" pitchFamily="34" charset="0"/>
              </a:rPr>
              <a:t>WATER SORPTION is high approx. 7 % w/w at 20 °C a 65 % RH (relative Humidity) </a:t>
            </a:r>
            <a:endParaRPr lang="en-GB" sz="2400" dirty="0">
              <a:solidFill>
                <a:srgbClr val="C0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31</a:t>
            </a:fld>
            <a:endParaRPr lang="sk-SK"/>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634082"/>
          </a:xfrm>
        </p:spPr>
        <p:txBody>
          <a:bodyPr/>
          <a:lstStyle/>
          <a:p>
            <a:r>
              <a:rPr lang="cs-CZ" sz="2800" dirty="0" err="1" smtClean="0">
                <a:solidFill>
                  <a:srgbClr val="FF0000"/>
                </a:solidFill>
                <a:latin typeface="Arial Black" pitchFamily="34" charset="0"/>
              </a:rPr>
              <a:t>Cellulose</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Solubility</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32</a:t>
            </a:fld>
            <a:endParaRPr lang="sk-SK"/>
          </a:p>
        </p:txBody>
      </p:sp>
      <p:graphicFrame>
        <p:nvGraphicFramePr>
          <p:cNvPr id="9" name="Zástupný symbol pro obsah 8"/>
          <p:cNvGraphicFramePr>
            <a:graphicFrameLocks noGrp="1"/>
          </p:cNvGraphicFramePr>
          <p:nvPr>
            <p:ph idx="1"/>
          </p:nvPr>
        </p:nvGraphicFramePr>
        <p:xfrm>
          <a:off x="457200" y="1052513"/>
          <a:ext cx="8229600" cy="3947160"/>
        </p:xfrm>
        <a:graphic>
          <a:graphicData uri="http://schemas.openxmlformats.org/drawingml/2006/table">
            <a:tbl>
              <a:tblPr firstRow="1" bandRow="1">
                <a:tableStyleId>{5C22544A-7EE6-4342-B048-85BDC9FD1C3A}</a:tableStyleId>
              </a:tblPr>
              <a:tblGrid>
                <a:gridCol w="3250704"/>
                <a:gridCol w="1872208"/>
                <a:gridCol w="3106688"/>
              </a:tblGrid>
              <a:tr h="370840">
                <a:tc>
                  <a:txBody>
                    <a:bodyPr/>
                    <a:lstStyle/>
                    <a:p>
                      <a:pPr algn="ctr"/>
                      <a:r>
                        <a:rPr lang="en-GB" b="1" noProof="0" dirty="0" smtClean="0">
                          <a:solidFill>
                            <a:srgbClr val="FF0000"/>
                          </a:solidFill>
                        </a:rPr>
                        <a:t>Solvent</a:t>
                      </a:r>
                      <a:endParaRPr lang="en-GB" b="1" noProof="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rgbClr val="0000FF"/>
                          </a:solidFill>
                        </a:rPr>
                        <a:t>Solubility </a:t>
                      </a:r>
                      <a:endParaRPr lang="en-GB" b="1" noProof="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rgbClr val="008000"/>
                          </a:solidFill>
                        </a:rPr>
                        <a:t>Associated Process</a:t>
                      </a:r>
                      <a:endParaRPr lang="en-GB" b="1" noProof="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Water</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0000FF"/>
                          </a:solidFill>
                        </a:rPr>
                        <a:t>Insoluble </a:t>
                      </a:r>
                      <a:endParaRPr lang="en-GB" b="1" noProof="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008000"/>
                          </a:solidFill>
                        </a:rPr>
                        <a:t>Water Sorption, without Change of </a:t>
                      </a:r>
                      <a:r>
                        <a:rPr lang="en-GB" b="1" noProof="0" dirty="0" err="1" smtClean="0">
                          <a:solidFill>
                            <a:srgbClr val="008000"/>
                          </a:solidFill>
                        </a:rPr>
                        <a:t>P</a:t>
                      </a:r>
                      <a:r>
                        <a:rPr lang="en-GB" b="1" baseline="-25000" noProof="0" dirty="0" err="1" smtClean="0">
                          <a:solidFill>
                            <a:srgbClr val="008000"/>
                          </a:solidFill>
                        </a:rPr>
                        <a:t>n</a:t>
                      </a:r>
                      <a:endParaRPr lang="en-GB" b="1" baseline="-25000" noProof="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Solutions of some inorganic Salts (ZnCl</a:t>
                      </a:r>
                      <a:r>
                        <a:rPr lang="en-GB" b="1" baseline="-25000" noProof="0" smtClean="0">
                          <a:solidFill>
                            <a:srgbClr val="FF0000"/>
                          </a:solidFill>
                        </a:rPr>
                        <a:t>2</a:t>
                      </a:r>
                      <a:r>
                        <a:rPr lang="en-GB" b="1" noProof="0" smtClean="0">
                          <a:solidFill>
                            <a:srgbClr val="FF0000"/>
                          </a:solidFill>
                        </a:rPr>
                        <a:t>, AlCl</a:t>
                      </a:r>
                      <a:r>
                        <a:rPr lang="en-GB" b="1" baseline="-25000" noProof="0" smtClean="0">
                          <a:solidFill>
                            <a:srgbClr val="FF0000"/>
                          </a:solidFill>
                        </a:rPr>
                        <a:t>3</a:t>
                      </a:r>
                      <a:r>
                        <a:rPr lang="en-GB" b="1" noProof="0" smtClean="0">
                          <a:solidFill>
                            <a:srgbClr val="FF0000"/>
                          </a:solidFill>
                        </a:rPr>
                        <a:t>, SnCl</a:t>
                      </a:r>
                      <a:r>
                        <a:rPr lang="en-GB" b="1" baseline="-25000" noProof="0" smtClean="0">
                          <a:solidFill>
                            <a:srgbClr val="FF0000"/>
                          </a:solidFill>
                        </a:rPr>
                        <a:t>4</a:t>
                      </a:r>
                      <a:r>
                        <a:rPr lang="en-GB" b="1" noProof="0" smtClean="0">
                          <a:solidFill>
                            <a:srgbClr val="FF0000"/>
                          </a:solidFill>
                        </a:rPr>
                        <a:t> etc.)</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0000FF"/>
                          </a:solidFill>
                        </a:rPr>
                        <a:t>Soluble</a:t>
                      </a:r>
                      <a:endParaRPr lang="en-GB" b="1" noProof="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8000"/>
                          </a:solidFill>
                        </a:rPr>
                        <a:t>Part Hydrolysis &gt;Change of P</a:t>
                      </a:r>
                      <a:r>
                        <a:rPr lang="en-GB" b="1" baseline="-25000" noProof="0" smtClean="0">
                          <a:solidFill>
                            <a:srgbClr val="008000"/>
                          </a:solidFill>
                        </a:rPr>
                        <a:t>n</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Inorganic Acids (HCl, H</a:t>
                      </a:r>
                      <a:r>
                        <a:rPr lang="en-GB" b="1" baseline="-25000" noProof="0" smtClean="0">
                          <a:solidFill>
                            <a:srgbClr val="FF0000"/>
                          </a:solidFill>
                        </a:rPr>
                        <a:t>2</a:t>
                      </a:r>
                      <a:r>
                        <a:rPr lang="en-GB" b="1" noProof="0" smtClean="0">
                          <a:solidFill>
                            <a:srgbClr val="FF0000"/>
                          </a:solidFill>
                        </a:rPr>
                        <a:t>SO</a:t>
                      </a:r>
                      <a:r>
                        <a:rPr lang="en-GB" b="1" baseline="-25000" noProof="0" smtClean="0">
                          <a:solidFill>
                            <a:srgbClr val="FF0000"/>
                          </a:solidFill>
                        </a:rPr>
                        <a:t>4</a:t>
                      </a:r>
                      <a:r>
                        <a:rPr lang="en-GB" b="1" noProof="0" smtClean="0">
                          <a:solidFill>
                            <a:srgbClr val="FF0000"/>
                          </a:solidFill>
                        </a:rPr>
                        <a:t>, H</a:t>
                      </a:r>
                      <a:r>
                        <a:rPr lang="en-GB" b="1" baseline="-25000" noProof="0" smtClean="0">
                          <a:solidFill>
                            <a:srgbClr val="FF0000"/>
                          </a:solidFill>
                        </a:rPr>
                        <a:t>3</a:t>
                      </a:r>
                      <a:r>
                        <a:rPr lang="en-GB" b="1" noProof="0" smtClean="0">
                          <a:solidFill>
                            <a:srgbClr val="FF0000"/>
                          </a:solidFill>
                        </a:rPr>
                        <a:t>PO</a:t>
                      </a:r>
                      <a:r>
                        <a:rPr lang="en-GB" b="1" baseline="-25000" noProof="0" smtClean="0">
                          <a:solidFill>
                            <a:srgbClr val="FF0000"/>
                          </a:solidFill>
                        </a:rPr>
                        <a:t>4</a:t>
                      </a:r>
                      <a:r>
                        <a:rPr lang="en-GB" b="1" noProof="0" smtClean="0">
                          <a:solidFill>
                            <a:srgbClr val="FF0000"/>
                          </a:solidFill>
                        </a:rPr>
                        <a:t> etc.)</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00FF"/>
                          </a:solidFill>
                        </a:rPr>
                        <a:t>Soluble</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smtClean="0">
                          <a:solidFill>
                            <a:srgbClr val="008000"/>
                          </a:solidFill>
                        </a:rPr>
                        <a:t>Part Hydrolysis &gt;Change of P</a:t>
                      </a:r>
                      <a:r>
                        <a:rPr lang="en-GB" b="1" baseline="-25000" noProof="0" smtClean="0">
                          <a:solidFill>
                            <a:srgbClr val="008000"/>
                          </a:solidFill>
                        </a:rPr>
                        <a:t>n</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Hydroxides of alkalic Metals</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00FF"/>
                          </a:solidFill>
                        </a:rPr>
                        <a:t>Soluble</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8000"/>
                          </a:solidFill>
                        </a:rPr>
                        <a:t>Alcoholates Formation</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Amine Complexes – Schweitzers Reagent</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00FF"/>
                          </a:solidFill>
                        </a:rPr>
                        <a:t>Soluble</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dirty="0" smtClean="0">
                          <a:solidFill>
                            <a:srgbClr val="008000"/>
                          </a:solidFill>
                        </a:rPr>
                        <a:t>Co</a:t>
                      </a:r>
                      <a:r>
                        <a:rPr lang="cs-CZ" b="1" noProof="0" dirty="0" smtClean="0">
                          <a:solidFill>
                            <a:srgbClr val="008000"/>
                          </a:solidFill>
                        </a:rPr>
                        <a:t>p</a:t>
                      </a:r>
                      <a:r>
                        <a:rPr lang="en-GB" b="1" noProof="0" dirty="0" smtClean="0">
                          <a:solidFill>
                            <a:srgbClr val="008000"/>
                          </a:solidFill>
                        </a:rPr>
                        <a:t>per complexes formation</a:t>
                      </a:r>
                      <a:endParaRPr lang="en-GB" b="1" noProof="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b="1" noProof="0" smtClean="0">
                          <a:solidFill>
                            <a:srgbClr val="FF0000"/>
                          </a:solidFill>
                        </a:rPr>
                        <a:t>Alkylamines</a:t>
                      </a:r>
                      <a:endParaRPr lang="en-GB" b="1" noProof="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00FF"/>
                          </a:solidFill>
                        </a:rPr>
                        <a:t>Soluble</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smtClean="0">
                          <a:solidFill>
                            <a:srgbClr val="C00000"/>
                          </a:solidFill>
                          <a:latin typeface="Arial Black" pitchFamily="34" charset="0"/>
                        </a:rPr>
                        <a:t>I do not know</a:t>
                      </a:r>
                      <a:endParaRPr lang="en-GB" b="1" noProof="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74638"/>
            <a:ext cx="8229600" cy="1282154"/>
          </a:xfrm>
        </p:spPr>
        <p:txBody>
          <a:bodyPr/>
          <a:lstStyle/>
          <a:p>
            <a:r>
              <a:rPr lang="en-GB" sz="2800" dirty="0" smtClean="0">
                <a:solidFill>
                  <a:srgbClr val="FF0000"/>
                </a:solidFill>
                <a:latin typeface="Arial Black" pitchFamily="34" charset="0"/>
              </a:rPr>
              <a:t>Cellulose Solubility in 17,5 % w/w </a:t>
            </a:r>
            <a:r>
              <a:rPr lang="en-GB" sz="2800" dirty="0" err="1" smtClean="0">
                <a:solidFill>
                  <a:srgbClr val="FF0000"/>
                </a:solidFill>
                <a:latin typeface="Arial Black" pitchFamily="34" charset="0"/>
              </a:rPr>
              <a:t>NaOH</a:t>
            </a:r>
            <a:r>
              <a:rPr lang="en-GB" sz="2800" dirty="0" smtClean="0">
                <a:solidFill>
                  <a:srgbClr val="FF0000"/>
                </a:solidFill>
                <a:latin typeface="Arial Black" pitchFamily="34" charset="0"/>
              </a:rPr>
              <a:t> Water Solution after Wood delignification</a:t>
            </a:r>
            <a:endParaRPr lang="en-GB"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graphicFrame>
        <p:nvGraphicFramePr>
          <p:cNvPr id="9" name="Zástupný symbol pro obsah 8"/>
          <p:cNvGraphicFramePr>
            <a:graphicFrameLocks noGrp="1"/>
          </p:cNvGraphicFramePr>
          <p:nvPr>
            <p:ph idx="1"/>
          </p:nvPr>
        </p:nvGraphicFramePr>
        <p:xfrm>
          <a:off x="107504" y="1700808"/>
          <a:ext cx="8928991" cy="4937760"/>
        </p:xfrm>
        <a:graphic>
          <a:graphicData uri="http://schemas.openxmlformats.org/drawingml/2006/table">
            <a:tbl>
              <a:tblPr firstRow="1" bandRow="1">
                <a:tableStyleId>{5C22544A-7EE6-4342-B048-85BDC9FD1C3A}</a:tableStyleId>
              </a:tblPr>
              <a:tblGrid>
                <a:gridCol w="2976330"/>
                <a:gridCol w="2101963"/>
                <a:gridCol w="3850698"/>
              </a:tblGrid>
              <a:tr h="370840">
                <a:tc>
                  <a:txBody>
                    <a:bodyPr/>
                    <a:lstStyle/>
                    <a:p>
                      <a:pPr algn="ctr"/>
                      <a:r>
                        <a:rPr lang="en-GB" sz="2000" b="1" noProof="0" dirty="0" smtClean="0">
                          <a:solidFill>
                            <a:srgbClr val="FF0000"/>
                          </a:solidFill>
                          <a:latin typeface="Arial Black" pitchFamily="34" charset="0"/>
                        </a:rPr>
                        <a:t>Solvent</a:t>
                      </a:r>
                      <a:endParaRPr lang="en-GB" sz="2000" b="1" dirty="0" smtClean="0">
                        <a:solidFill>
                          <a:srgbClr val="FF0000"/>
                        </a:solidFill>
                        <a:latin typeface="Arial Black" pitchFamily="34" charset="0"/>
                      </a:endParaRPr>
                    </a:p>
                    <a:p>
                      <a:pPr algn="ctr"/>
                      <a:r>
                        <a:rPr lang="en-GB" sz="2000" dirty="0" smtClean="0">
                          <a:solidFill>
                            <a:srgbClr val="FF0000"/>
                          </a:solidFill>
                          <a:latin typeface="Arial Black" pitchFamily="34" charset="0"/>
                        </a:rPr>
                        <a:t>17,5 % w/w </a:t>
                      </a:r>
                      <a:r>
                        <a:rPr lang="en-GB" sz="2000" dirty="0" err="1" smtClean="0">
                          <a:solidFill>
                            <a:srgbClr val="FF0000"/>
                          </a:solidFill>
                          <a:latin typeface="Arial Black" pitchFamily="34" charset="0"/>
                        </a:rPr>
                        <a:t>NaOH</a:t>
                      </a:r>
                      <a:r>
                        <a:rPr lang="en-GB" sz="2000" dirty="0" smtClean="0">
                          <a:solidFill>
                            <a:srgbClr val="FF0000"/>
                          </a:solidFill>
                          <a:latin typeface="Arial Black" pitchFamily="34" charset="0"/>
                        </a:rPr>
                        <a:t> Water Solution </a:t>
                      </a:r>
                      <a:endParaRPr lang="en-GB"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000" b="1" noProof="0" smtClean="0">
                          <a:solidFill>
                            <a:srgbClr val="0000FF"/>
                          </a:solidFill>
                          <a:latin typeface="Arial Black" pitchFamily="34" charset="0"/>
                        </a:rPr>
                        <a:t>Solubility </a:t>
                      </a:r>
                      <a:endParaRPr lang="en-GB" sz="2000" b="1"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noProof="0" smtClean="0">
                          <a:solidFill>
                            <a:srgbClr val="008000"/>
                          </a:solidFill>
                          <a:latin typeface="Arial Black" pitchFamily="34" charset="0"/>
                        </a:rPr>
                        <a:t>Associated Process</a:t>
                      </a:r>
                    </a:p>
                    <a:p>
                      <a:pPr algn="ctr"/>
                      <a:endParaRPr lang="en-GB" sz="2000" b="1"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buFont typeface="Symbol"/>
                        <a:buChar char="a"/>
                      </a:pPr>
                      <a:r>
                        <a:rPr lang="en-GB" sz="2000" smtClean="0">
                          <a:solidFill>
                            <a:srgbClr val="FF0000"/>
                          </a:solidFill>
                          <a:latin typeface="Arial Black" pitchFamily="34" charset="0"/>
                        </a:rPr>
                        <a:t> Cellulose</a:t>
                      </a:r>
                      <a:endParaRPr lang="en-GB" sz="2000" b="1" dirty="0">
                        <a:solidFill>
                          <a:srgbClr val="FF0000"/>
                        </a:solidFill>
                        <a:latin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noProof="0" smtClean="0">
                          <a:solidFill>
                            <a:srgbClr val="0000FF"/>
                          </a:solidFill>
                        </a:rPr>
                        <a:t>Insoluble</a:t>
                      </a:r>
                      <a:endParaRPr lang="en-GB" sz="20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buFont typeface="Symbol"/>
                        <a:buNone/>
                      </a:pPr>
                      <a:r>
                        <a:rPr lang="en-GB" sz="2000" smtClean="0">
                          <a:solidFill>
                            <a:srgbClr val="FF0000"/>
                          </a:solidFill>
                          <a:latin typeface="Symbol" pitchFamily="18" charset="2"/>
                        </a:rPr>
                        <a:t>b</a:t>
                      </a:r>
                      <a:r>
                        <a:rPr lang="en-GB" sz="2000" baseline="0" smtClean="0">
                          <a:solidFill>
                            <a:srgbClr val="FF0000"/>
                          </a:solidFill>
                          <a:latin typeface="Symbol" pitchFamily="18" charset="2"/>
                        </a:rPr>
                        <a:t> </a:t>
                      </a:r>
                      <a:r>
                        <a:rPr lang="en-GB" sz="2000" smtClean="0">
                          <a:solidFill>
                            <a:srgbClr val="FF0000"/>
                          </a:solidFill>
                          <a:latin typeface="Arial Black" pitchFamily="34" charset="0"/>
                        </a:rPr>
                        <a:t>Cellulose </a:t>
                      </a:r>
                      <a:endParaRPr lang="en-GB" sz="2000" b="1" dirty="0">
                        <a:solidFill>
                          <a:srgbClr val="FF0000"/>
                        </a:solidFill>
                        <a:latin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noProof="0" dirty="0" smtClean="0">
                          <a:solidFill>
                            <a:srgbClr val="0000FF"/>
                          </a:solidFill>
                        </a:rPr>
                        <a:t>Soluble</a:t>
                      </a:r>
                      <a:endParaRPr lang="en-GB" sz="20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dirty="0" smtClean="0">
                          <a:solidFill>
                            <a:srgbClr val="008000"/>
                          </a:solidFill>
                        </a:rPr>
                        <a:t>By Acidification of Filtrate by Acetic</a:t>
                      </a:r>
                      <a:r>
                        <a:rPr lang="en-GB" sz="2000" b="1" baseline="0" dirty="0" smtClean="0">
                          <a:solidFill>
                            <a:srgbClr val="008000"/>
                          </a:solidFill>
                        </a:rPr>
                        <a:t> Acid precipitate from the Solution Chains having </a:t>
                      </a:r>
                      <a:r>
                        <a:rPr lang="en-GB" sz="2000" b="1" dirty="0" smtClean="0">
                          <a:solidFill>
                            <a:srgbClr val="008000"/>
                          </a:solidFill>
                        </a:rPr>
                        <a:t> </a:t>
                      </a:r>
                      <a:r>
                        <a:rPr lang="en-GB" sz="2000" b="1" dirty="0" err="1" smtClean="0">
                          <a:solidFill>
                            <a:srgbClr val="008000"/>
                          </a:solidFill>
                        </a:rPr>
                        <a:t>P</a:t>
                      </a:r>
                      <a:r>
                        <a:rPr lang="en-GB" sz="2000" b="1" baseline="-25000" dirty="0" err="1" smtClean="0">
                          <a:solidFill>
                            <a:srgbClr val="008000"/>
                          </a:solidFill>
                        </a:rPr>
                        <a:t>n</a:t>
                      </a:r>
                      <a:r>
                        <a:rPr lang="en-GB" sz="2000" b="1" dirty="0" smtClean="0">
                          <a:solidFill>
                            <a:srgbClr val="008000"/>
                          </a:solidFill>
                        </a:rPr>
                        <a:t> &gt; 200, arisen during Delignification</a:t>
                      </a:r>
                      <a:endParaRPr lang="en-GB" sz="20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smtClean="0">
                          <a:solidFill>
                            <a:srgbClr val="FF0000"/>
                          </a:solidFill>
                          <a:latin typeface="Symbol" pitchFamily="18" charset="2"/>
                        </a:rPr>
                        <a:t>g</a:t>
                      </a:r>
                      <a:r>
                        <a:rPr lang="en-GB" sz="2000" smtClean="0">
                          <a:solidFill>
                            <a:srgbClr val="FF0000"/>
                          </a:solidFill>
                          <a:latin typeface="Arial Black" pitchFamily="34" charset="0"/>
                        </a:rPr>
                        <a:t> Cellulose</a:t>
                      </a:r>
                      <a:endParaRPr lang="en-GB" sz="20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000" b="1" noProof="0" smtClean="0">
                          <a:solidFill>
                            <a:srgbClr val="0000FF"/>
                          </a:solidFill>
                        </a:rPr>
                        <a:t>Soluble</a:t>
                      </a:r>
                      <a:endParaRPr lang="en-GB" sz="2000" b="1"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008000"/>
                          </a:solidFill>
                        </a:rPr>
                        <a:t>It remains in the Solution after Precipitation </a:t>
                      </a:r>
                      <a:r>
                        <a:rPr lang="en-GB" sz="2000" dirty="0" smtClean="0">
                          <a:solidFill>
                            <a:srgbClr val="FF0000"/>
                          </a:solidFill>
                          <a:latin typeface="Symbol" pitchFamily="18" charset="2"/>
                        </a:rPr>
                        <a:t>b</a:t>
                      </a:r>
                      <a:r>
                        <a:rPr lang="en-GB" sz="2000" baseline="0" dirty="0" smtClean="0">
                          <a:solidFill>
                            <a:srgbClr val="FF0000"/>
                          </a:solidFill>
                          <a:latin typeface="Symbol" pitchFamily="18" charset="2"/>
                        </a:rPr>
                        <a:t> </a:t>
                      </a:r>
                      <a:r>
                        <a:rPr lang="en-GB" sz="2000" dirty="0" smtClean="0">
                          <a:solidFill>
                            <a:srgbClr val="FF0000"/>
                          </a:solidFill>
                          <a:latin typeface="Arial Black" pitchFamily="34" charset="0"/>
                        </a:rPr>
                        <a:t>cellulose  </a:t>
                      </a:r>
                      <a:r>
                        <a:rPr lang="en-GB" sz="2000" b="1" dirty="0" smtClean="0">
                          <a:solidFill>
                            <a:srgbClr val="008000"/>
                          </a:solidFill>
                          <a:latin typeface="+mn-lt"/>
                        </a:rPr>
                        <a:t>and it is necessary to precipitate it using</a:t>
                      </a:r>
                      <a:r>
                        <a:rPr lang="en-GB" sz="2000" b="1" baseline="0" dirty="0" smtClean="0">
                          <a:solidFill>
                            <a:srgbClr val="008000"/>
                          </a:solidFill>
                          <a:latin typeface="+mn-lt"/>
                        </a:rPr>
                        <a:t> </a:t>
                      </a:r>
                      <a:r>
                        <a:rPr lang="en-GB" sz="2000" b="1" baseline="0" dirty="0" err="1" smtClean="0">
                          <a:solidFill>
                            <a:srgbClr val="008000"/>
                          </a:solidFill>
                          <a:latin typeface="+mn-lt"/>
                        </a:rPr>
                        <a:t>EtOH</a:t>
                      </a:r>
                      <a:r>
                        <a:rPr lang="en-GB" sz="2000" b="1" baseline="0" dirty="0" smtClean="0">
                          <a:solidFill>
                            <a:srgbClr val="008000"/>
                          </a:solidFill>
                          <a:latin typeface="+mn-lt"/>
                        </a:rPr>
                        <a:t>. It contains HEMICELLULOSES. </a:t>
                      </a:r>
                      <a:endParaRPr lang="en-GB" sz="2000" b="1" dirty="0" smtClean="0">
                        <a:solidFill>
                          <a:srgbClr val="008000"/>
                        </a:solidFill>
                        <a:latin typeface="+mn-lt"/>
                      </a:endParaRPr>
                    </a:p>
                    <a:p>
                      <a:endParaRPr lang="en-GB" sz="2000" b="1"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0"/>
            <a:ext cx="8229600" cy="1282154"/>
          </a:xfrm>
        </p:spPr>
        <p:txBody>
          <a:bodyPr/>
          <a:lstStyle/>
          <a:p>
            <a:r>
              <a:rPr lang="en-GB" sz="2800" dirty="0" smtClean="0">
                <a:solidFill>
                  <a:srgbClr val="FF0000"/>
                </a:solidFill>
                <a:latin typeface="Arial Black" pitchFamily="34" charset="0"/>
              </a:rPr>
              <a:t>Cellulose Solubility in 17,5 % w/w </a:t>
            </a:r>
            <a:r>
              <a:rPr lang="en-GB" sz="2800" dirty="0" err="1" smtClean="0">
                <a:solidFill>
                  <a:srgbClr val="FF0000"/>
                </a:solidFill>
                <a:latin typeface="Arial Black" pitchFamily="34" charset="0"/>
              </a:rPr>
              <a:t>NaOH</a:t>
            </a:r>
            <a:r>
              <a:rPr lang="en-GB" sz="2800" dirty="0" smtClean="0">
                <a:solidFill>
                  <a:srgbClr val="FF0000"/>
                </a:solidFill>
                <a:latin typeface="Arial Black" pitchFamily="34" charset="0"/>
              </a:rPr>
              <a:t> Water Solution after Wood delignification</a:t>
            </a:r>
            <a:r>
              <a:rPr lang="cs-CZ" sz="2800" dirty="0" smtClean="0">
                <a:solidFill>
                  <a:srgbClr val="FF0000"/>
                </a:solidFill>
                <a:latin typeface="Arial Black" pitchFamily="34" charset="0"/>
              </a:rPr>
              <a:t> – </a:t>
            </a:r>
            <a:r>
              <a:rPr lang="cs-CZ" sz="2800" dirty="0" smtClean="0">
                <a:solidFill>
                  <a:srgbClr val="0000FF"/>
                </a:solidFill>
                <a:latin typeface="Arial Black" pitchFamily="34" charset="0"/>
              </a:rPr>
              <a:t>INTERNATIONAL</a:t>
            </a:r>
            <a:r>
              <a:rPr lang="cs-CZ" sz="2800" dirty="0" smtClean="0">
                <a:solidFill>
                  <a:srgbClr val="FF0000"/>
                </a:solidFill>
                <a:latin typeface="Arial Black" pitchFamily="34" charset="0"/>
              </a:rPr>
              <a:t> </a:t>
            </a:r>
            <a:r>
              <a:rPr lang="cs-CZ" sz="2800" dirty="0" smtClean="0">
                <a:solidFill>
                  <a:srgbClr val="0000FF"/>
                </a:solidFill>
                <a:latin typeface="Arial Black" pitchFamily="34" charset="0"/>
              </a:rPr>
              <a:t>NORM </a:t>
            </a:r>
            <a:endParaRPr lang="cs-CZ" sz="2800" dirty="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34</a:t>
            </a:fld>
            <a:endParaRPr lang="sk-SK"/>
          </a:p>
        </p:txBody>
      </p:sp>
      <p:graphicFrame>
        <p:nvGraphicFramePr>
          <p:cNvPr id="8" name="Zástupný symbol pro obsah 7"/>
          <p:cNvGraphicFramePr>
            <a:graphicFrameLocks noGrp="1"/>
          </p:cNvGraphicFramePr>
          <p:nvPr>
            <p:ph idx="1"/>
          </p:nvPr>
        </p:nvGraphicFramePr>
        <p:xfrm>
          <a:off x="179512" y="1340768"/>
          <a:ext cx="8784976" cy="1748790"/>
        </p:xfrm>
        <a:graphic>
          <a:graphicData uri="http://schemas.openxmlformats.org/drawingml/2006/table">
            <a:tbl>
              <a:tblPr/>
              <a:tblGrid>
                <a:gridCol w="4392488"/>
                <a:gridCol w="4392488"/>
              </a:tblGrid>
              <a:tr h="403268">
                <a:tc>
                  <a:txBody>
                    <a:bodyPr/>
                    <a:lstStyle/>
                    <a:p>
                      <a:r>
                        <a:rPr lang="en-GB" sz="2400" noProof="0" smtClean="0">
                          <a:solidFill>
                            <a:srgbClr val="0000FF"/>
                          </a:solidFill>
                          <a:latin typeface="Arial Black" pitchFamily="34" charset="0"/>
                        </a:rPr>
                        <a:t>INTERNATIONAL</a:t>
                      </a:r>
                      <a:r>
                        <a:rPr lang="en-GB" sz="2400" noProof="0" smtClean="0">
                          <a:solidFill>
                            <a:srgbClr val="FF0000"/>
                          </a:solidFill>
                          <a:latin typeface="Arial Black" pitchFamily="34" charset="0"/>
                        </a:rPr>
                        <a:t> </a:t>
                      </a:r>
                      <a:r>
                        <a:rPr lang="en-GB" sz="2400" noProof="0" smtClean="0">
                          <a:solidFill>
                            <a:srgbClr val="0000FF"/>
                          </a:solidFill>
                          <a:latin typeface="Arial Black" pitchFamily="34" charset="0"/>
                        </a:rPr>
                        <a:t>NORM </a:t>
                      </a:r>
                      <a:endParaRPr lang="en-GB" sz="2400" b="1" noProof="0">
                        <a:solidFill>
                          <a:srgbClr val="008000"/>
                        </a:solidFill>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noProof="0" smtClean="0">
                          <a:solidFill>
                            <a:srgbClr val="008000"/>
                          </a:solidFill>
                          <a:latin typeface="Arial Black" pitchFamily="34" charset="0"/>
                        </a:rPr>
                        <a:t>ISO 692 </a:t>
                      </a:r>
                      <a:endParaRPr lang="en-GB" sz="2400" b="1" noProof="0">
                        <a:solidFill>
                          <a:srgbClr val="008000"/>
                        </a:solidFill>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2601">
                <a:tc>
                  <a:txBody>
                    <a:bodyPr/>
                    <a:lstStyle/>
                    <a:p>
                      <a:r>
                        <a:rPr lang="en-GB" sz="2400" b="1" noProof="0" smtClean="0">
                          <a:latin typeface="Arial Black" pitchFamily="34" charset="0"/>
                        </a:rPr>
                        <a:t>English Denomination </a:t>
                      </a:r>
                      <a:endParaRPr lang="en-GB" sz="2400" b="1" noProof="0">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noProof="0" smtClean="0">
                          <a:latin typeface="Arial Black" pitchFamily="34" charset="0"/>
                        </a:rPr>
                        <a:t>Determination of alkali solubility</a:t>
                      </a:r>
                      <a:endParaRPr lang="en-GB" sz="2400" b="1" noProof="0">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68">
                <a:tc>
                  <a:txBody>
                    <a:bodyPr/>
                    <a:lstStyle/>
                    <a:p>
                      <a:r>
                        <a:rPr lang="en-GB" sz="2400" b="1" noProof="0" smtClean="0">
                          <a:latin typeface="Arial Black" pitchFamily="34" charset="0"/>
                        </a:rPr>
                        <a:t>Date of Issue</a:t>
                      </a:r>
                      <a:endParaRPr lang="en-GB" sz="2400" b="1" noProof="0">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noProof="0" dirty="0" smtClean="0">
                          <a:latin typeface="Arial Black" pitchFamily="34" charset="0"/>
                        </a:rPr>
                        <a:t>1.10.1993</a:t>
                      </a:r>
                      <a:endParaRPr lang="en-GB" sz="2400" b="1" noProof="0" dirty="0">
                        <a:latin typeface="Arial Black"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0"/>
            <a:ext cx="8229600" cy="792088"/>
          </a:xfrm>
        </p:spPr>
        <p:txBody>
          <a:bodyPr/>
          <a:lstStyle/>
          <a:p>
            <a:r>
              <a:rPr lang="en-GB" sz="2800" dirty="0" smtClean="0">
                <a:solidFill>
                  <a:srgbClr val="FF0000"/>
                </a:solidFill>
                <a:latin typeface="Arial Black" pitchFamily="34" charset="0"/>
              </a:rPr>
              <a:t>Melting Points &amp; Solubility of </a:t>
            </a:r>
            <a:r>
              <a:rPr lang="en-GB" sz="2800" dirty="0" err="1" smtClean="0">
                <a:solidFill>
                  <a:srgbClr val="FF0000"/>
                </a:solidFill>
                <a:latin typeface="Arial Black" pitchFamily="34" charset="0"/>
              </a:rPr>
              <a:t>Saccharides</a:t>
            </a:r>
            <a:r>
              <a:rPr lang="en-GB" sz="2800" dirty="0" smtClean="0">
                <a:solidFill>
                  <a:srgbClr val="FF0000"/>
                </a:solidFill>
                <a:latin typeface="Arial Black" pitchFamily="34" charset="0"/>
              </a:rPr>
              <a:t> and Cellulose</a:t>
            </a:r>
            <a:endParaRPr lang="en-GB"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35</a:t>
            </a:fld>
            <a:endParaRPr lang="sk-SK"/>
          </a:p>
        </p:txBody>
      </p:sp>
      <p:sp>
        <p:nvSpPr>
          <p:cNvPr id="10" name="TextovéPole 9"/>
          <p:cNvSpPr txBox="1"/>
          <p:nvPr/>
        </p:nvSpPr>
        <p:spPr>
          <a:xfrm>
            <a:off x="179512" y="836712"/>
            <a:ext cx="8712968" cy="2154436"/>
          </a:xfrm>
          <a:prstGeom prst="rect">
            <a:avLst/>
          </a:prstGeom>
          <a:noFill/>
        </p:spPr>
        <p:txBody>
          <a:bodyPr wrap="square" rtlCol="0">
            <a:spAutoFit/>
          </a:bodyPr>
          <a:lstStyle/>
          <a:p>
            <a:r>
              <a:rPr lang="en-GB" sz="2200" u="sng" dirty="0" smtClean="0">
                <a:solidFill>
                  <a:srgbClr val="0000FF"/>
                </a:solidFill>
                <a:latin typeface="Arial Black" pitchFamily="34" charset="0"/>
              </a:rPr>
              <a:t>You can find also other Figures related to Temperature of </a:t>
            </a:r>
            <a:r>
              <a:rPr lang="en-GB" sz="2400" dirty="0" smtClean="0">
                <a:solidFill>
                  <a:srgbClr val="FF0000"/>
                </a:solidFill>
                <a:latin typeface="Arial Black" pitchFamily="34" charset="0"/>
              </a:rPr>
              <a:t>Cellulose </a:t>
            </a:r>
            <a:r>
              <a:rPr lang="en-GB" sz="2400" dirty="0" smtClean="0">
                <a:solidFill>
                  <a:srgbClr val="0000FF"/>
                </a:solidFill>
                <a:latin typeface="Arial Black" pitchFamily="34" charset="0"/>
              </a:rPr>
              <a:t>Decomposition</a:t>
            </a:r>
            <a:r>
              <a:rPr lang="en-GB" sz="2200" u="sng" dirty="0" smtClean="0">
                <a:solidFill>
                  <a:srgbClr val="0000FF"/>
                </a:solidFill>
                <a:latin typeface="Arial Black" pitchFamily="34" charset="0"/>
              </a:rPr>
              <a:t>!</a:t>
            </a:r>
          </a:p>
          <a:p>
            <a:r>
              <a:rPr lang="en-GB" sz="2200" dirty="0" smtClean="0">
                <a:solidFill>
                  <a:srgbClr val="0000FF"/>
                </a:solidFill>
                <a:latin typeface="Arial Black" pitchFamily="34" charset="0"/>
              </a:rPr>
              <a:t>It is given by:</a:t>
            </a:r>
          </a:p>
          <a:p>
            <a:pPr>
              <a:buFont typeface="Arial" pitchFamily="34" charset="0"/>
              <a:buChar char="•"/>
            </a:pPr>
            <a:r>
              <a:rPr lang="en-GB" sz="2200" dirty="0" smtClean="0">
                <a:solidFill>
                  <a:srgbClr val="0000FF"/>
                </a:solidFill>
                <a:latin typeface="Arial Black" pitchFamily="34" charset="0"/>
              </a:rPr>
              <a:t> Air or Inert Gas (Nitrogen, Helium etc.),</a:t>
            </a:r>
          </a:p>
          <a:p>
            <a:pPr>
              <a:buFont typeface="Arial" pitchFamily="34" charset="0"/>
              <a:buChar char="•"/>
            </a:pPr>
            <a:r>
              <a:rPr lang="en-GB" sz="2200" dirty="0" smtClean="0">
                <a:solidFill>
                  <a:srgbClr val="0000FF"/>
                </a:solidFill>
                <a:latin typeface="Arial Black" pitchFamily="34" charset="0"/>
              </a:rPr>
              <a:t> Presence o</a:t>
            </a:r>
            <a:r>
              <a:rPr lang="cs-CZ" sz="2200" dirty="0" smtClean="0">
                <a:solidFill>
                  <a:srgbClr val="0000FF"/>
                </a:solidFill>
                <a:latin typeface="Arial Black" pitchFamily="34" charset="0"/>
              </a:rPr>
              <a:t>f</a:t>
            </a:r>
            <a:r>
              <a:rPr lang="en-GB" sz="2200" dirty="0" smtClean="0">
                <a:solidFill>
                  <a:srgbClr val="0000FF"/>
                </a:solidFill>
                <a:latin typeface="Arial Black" pitchFamily="34" charset="0"/>
              </a:rPr>
              <a:t> the transition Valence Elements (mainly Fe</a:t>
            </a:r>
            <a:r>
              <a:rPr lang="en-GB" sz="2200" baseline="30000" dirty="0" smtClean="0">
                <a:solidFill>
                  <a:srgbClr val="0000FF"/>
                </a:solidFill>
                <a:latin typeface="Arial Black" pitchFamily="34" charset="0"/>
              </a:rPr>
              <a:t>+3</a:t>
            </a:r>
            <a:r>
              <a:rPr lang="en-GB" sz="2200" dirty="0" smtClean="0">
                <a:solidFill>
                  <a:srgbClr val="0000FF"/>
                </a:solidFill>
                <a:latin typeface="Arial Black" pitchFamily="34" charset="0"/>
              </a:rPr>
              <a:t>, Mn</a:t>
            </a:r>
            <a:r>
              <a:rPr lang="en-GB" sz="2200" baseline="30000" dirty="0" smtClean="0">
                <a:solidFill>
                  <a:srgbClr val="0000FF"/>
                </a:solidFill>
                <a:latin typeface="Arial Black" pitchFamily="34" charset="0"/>
              </a:rPr>
              <a:t>+2</a:t>
            </a:r>
            <a:r>
              <a:rPr lang="en-GB" sz="2200" dirty="0" smtClean="0">
                <a:solidFill>
                  <a:srgbClr val="0000FF"/>
                </a:solidFill>
                <a:latin typeface="Arial Black" pitchFamily="34" charset="0"/>
              </a:rPr>
              <a:t>, Co</a:t>
            </a:r>
            <a:r>
              <a:rPr lang="en-GB" sz="2200" baseline="30000" dirty="0" smtClean="0">
                <a:solidFill>
                  <a:srgbClr val="0000FF"/>
                </a:solidFill>
                <a:latin typeface="Arial Black" pitchFamily="34" charset="0"/>
              </a:rPr>
              <a:t>+2</a:t>
            </a:r>
            <a:r>
              <a:rPr lang="en-GB" sz="2200" dirty="0" smtClean="0">
                <a:solidFill>
                  <a:srgbClr val="0000FF"/>
                </a:solidFill>
                <a:latin typeface="Arial Black" pitchFamily="34" charset="0"/>
              </a:rPr>
              <a:t> etc.), which catalyse this Oxidation</a:t>
            </a:r>
            <a:endParaRPr lang="en-GB" sz="2200" dirty="0">
              <a:solidFill>
                <a:srgbClr val="0000FF"/>
              </a:solidFill>
              <a:latin typeface="Arial Black" pitchFamily="34" charset="0"/>
            </a:endParaRPr>
          </a:p>
        </p:txBody>
      </p:sp>
      <p:graphicFrame>
        <p:nvGraphicFramePr>
          <p:cNvPr id="9" name="Tabulka 8"/>
          <p:cNvGraphicFramePr>
            <a:graphicFrameLocks noGrp="1"/>
          </p:cNvGraphicFramePr>
          <p:nvPr/>
        </p:nvGraphicFramePr>
        <p:xfrm>
          <a:off x="-1" y="2996951"/>
          <a:ext cx="9144000" cy="4005937"/>
        </p:xfrm>
        <a:graphic>
          <a:graphicData uri="http://schemas.openxmlformats.org/drawingml/2006/table">
            <a:tbl>
              <a:tblPr firstRow="1" bandRow="1">
                <a:tableStyleId>{5C22544A-7EE6-4342-B048-85BDC9FD1C3A}</a:tableStyleId>
              </a:tblPr>
              <a:tblGrid>
                <a:gridCol w="3048000"/>
                <a:gridCol w="3048000"/>
                <a:gridCol w="3048000"/>
              </a:tblGrid>
              <a:tr h="535430">
                <a:tc>
                  <a:txBody>
                    <a:bodyPr/>
                    <a:lstStyle/>
                    <a:p>
                      <a:pPr algn="ctr"/>
                      <a:r>
                        <a:rPr lang="en-GB" sz="2000" noProof="0" smtClean="0">
                          <a:solidFill>
                            <a:srgbClr val="FF0000"/>
                          </a:solidFill>
                          <a:latin typeface="Arial Black" pitchFamily="34" charset="0"/>
                        </a:rPr>
                        <a:t>Substance </a:t>
                      </a:r>
                      <a:endParaRPr lang="en-GB" sz="2000"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000" noProof="0" smtClean="0">
                          <a:solidFill>
                            <a:srgbClr val="FF0000"/>
                          </a:solidFill>
                          <a:latin typeface="Arial Black" pitchFamily="34" charset="0"/>
                        </a:rPr>
                        <a:t>Melting point (°C)</a:t>
                      </a:r>
                      <a:endParaRPr lang="en-GB" sz="2000"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000" b="1" noProof="0" smtClean="0">
                          <a:solidFill>
                            <a:srgbClr val="0000FF"/>
                          </a:solidFill>
                          <a:latin typeface="Arial Black" pitchFamily="34" charset="0"/>
                        </a:rPr>
                        <a:t>Solubility  in Water</a:t>
                      </a:r>
                    </a:p>
                    <a:p>
                      <a:pPr algn="ctr"/>
                      <a:r>
                        <a:rPr lang="en-GB" sz="2000" b="1" noProof="0" smtClean="0">
                          <a:solidFill>
                            <a:srgbClr val="0000FF"/>
                          </a:solidFill>
                          <a:latin typeface="Arial Black" pitchFamily="34" charset="0"/>
                        </a:rPr>
                        <a:t>(% w/w)</a:t>
                      </a:r>
                      <a:endParaRPr lang="en-GB" sz="2000"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523097">
                <a:tc>
                  <a:txBody>
                    <a:bodyPr/>
                    <a:lstStyle/>
                    <a:p>
                      <a:pPr algn="ctr"/>
                      <a:r>
                        <a:rPr lang="en-GB" sz="2400" noProof="0" smtClean="0">
                          <a:latin typeface="Arial Black" pitchFamily="34" charset="0"/>
                        </a:rPr>
                        <a:t>Glucose </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FF0000"/>
                          </a:solidFill>
                          <a:latin typeface="Arial Black" pitchFamily="34" charset="0"/>
                        </a:rPr>
                        <a:t>146</a:t>
                      </a:r>
                      <a:endParaRPr lang="en-GB"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0000FF"/>
                          </a:solidFill>
                          <a:latin typeface="Arial Black" pitchFamily="34" charset="0"/>
                        </a:rPr>
                        <a:t>Approx. 909 - 1 200 g/L</a:t>
                      </a:r>
                      <a:endParaRPr lang="en-GB"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30">
                <a:tc>
                  <a:txBody>
                    <a:bodyPr/>
                    <a:lstStyle/>
                    <a:p>
                      <a:pPr algn="ctr"/>
                      <a:r>
                        <a:rPr lang="en-GB" sz="2400" noProof="0" smtClean="0">
                          <a:latin typeface="Arial Black" pitchFamily="34" charset="0"/>
                        </a:rPr>
                        <a:t>Cellobiose </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7030A0"/>
                          </a:solidFill>
                          <a:latin typeface="Arial Black" pitchFamily="34" charset="0"/>
                        </a:rPr>
                        <a:t>203 (Decomposition) </a:t>
                      </a:r>
                      <a:endParaRPr lang="en-GB"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smtClean="0">
                          <a:solidFill>
                            <a:srgbClr val="0000FF"/>
                          </a:solidFill>
                          <a:latin typeface="Arial Black" pitchFamily="34" charset="0"/>
                        </a:rPr>
                        <a:t>Approx. 12 g/L</a:t>
                      </a:r>
                    </a:p>
                    <a:p>
                      <a:pPr algn="ctr"/>
                      <a:endParaRPr lang="en-GB"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30">
                <a:tc>
                  <a:txBody>
                    <a:bodyPr/>
                    <a:lstStyle/>
                    <a:p>
                      <a:pPr algn="ctr"/>
                      <a:r>
                        <a:rPr lang="en-GB" sz="2400" noProof="0" smtClean="0">
                          <a:latin typeface="Arial Black" pitchFamily="34" charset="0"/>
                        </a:rPr>
                        <a:t>Cellotriose</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noProof="0" smtClean="0">
                          <a:solidFill>
                            <a:srgbClr val="FF0000"/>
                          </a:solidFill>
                          <a:latin typeface="Arial Black" pitchFamily="34" charset="0"/>
                        </a:rPr>
                        <a:t>238 </a:t>
                      </a:r>
                      <a:r>
                        <a:rPr lang="en-GB" sz="1600" noProof="0" smtClean="0">
                          <a:solidFill>
                            <a:srgbClr val="7030A0"/>
                          </a:solidFill>
                          <a:latin typeface="Arial Black" pitchFamily="34" charset="0"/>
                        </a:rPr>
                        <a:t>(Decomposition) ???</a:t>
                      </a:r>
                      <a:endParaRPr lang="en-GB" sz="1600"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0000FF"/>
                          </a:solidFill>
                          <a:latin typeface="Arial Black" pitchFamily="34" charset="0"/>
                        </a:rPr>
                        <a:t>25 - 50</a:t>
                      </a:r>
                      <a:endParaRPr lang="en-GB"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30">
                <a:tc>
                  <a:txBody>
                    <a:bodyPr/>
                    <a:lstStyle/>
                    <a:p>
                      <a:pPr algn="ctr"/>
                      <a:r>
                        <a:rPr lang="en-GB" sz="2400" noProof="0" smtClean="0">
                          <a:latin typeface="Arial Black" pitchFamily="34" charset="0"/>
                        </a:rPr>
                        <a:t>Cellotetrose</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noProof="0" smtClean="0">
                          <a:solidFill>
                            <a:srgbClr val="FF0000"/>
                          </a:solidFill>
                          <a:latin typeface="Arial Black" pitchFamily="34" charset="0"/>
                        </a:rPr>
                        <a:t>251 </a:t>
                      </a:r>
                      <a:r>
                        <a:rPr lang="en-GB" sz="1600" noProof="0" smtClean="0">
                          <a:solidFill>
                            <a:srgbClr val="7030A0"/>
                          </a:solidFill>
                          <a:latin typeface="Arial Black" pitchFamily="34" charset="0"/>
                        </a:rPr>
                        <a:t>(Decomposition) ???</a:t>
                      </a:r>
                      <a:endParaRPr lang="en-GB" sz="1600" noProof="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0000FF"/>
                          </a:solidFill>
                          <a:latin typeface="Arial Black" pitchFamily="34" charset="0"/>
                        </a:rPr>
                        <a:t>12,5 - 25</a:t>
                      </a:r>
                      <a:endParaRPr lang="en-GB"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30">
                <a:tc>
                  <a:txBody>
                    <a:bodyPr/>
                    <a:lstStyle/>
                    <a:p>
                      <a:pPr algn="ctr"/>
                      <a:r>
                        <a:rPr lang="en-GB" sz="2400" noProof="0" smtClean="0">
                          <a:latin typeface="Arial Black" pitchFamily="34" charset="0"/>
                        </a:rPr>
                        <a:t>Cellopentose</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7030A0"/>
                          </a:solidFill>
                          <a:latin typeface="Arial Black" pitchFamily="34" charset="0"/>
                        </a:rPr>
                        <a:t>&gt; 226 (Decomposition) </a:t>
                      </a:r>
                      <a:endParaRPr lang="en-GB" noProof="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0000FF"/>
                          </a:solidFill>
                          <a:latin typeface="Arial Black" pitchFamily="34" charset="0"/>
                        </a:rPr>
                        <a:t>5</a:t>
                      </a:r>
                      <a:endParaRPr lang="en-GB"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5430">
                <a:tc>
                  <a:txBody>
                    <a:bodyPr/>
                    <a:lstStyle/>
                    <a:p>
                      <a:pPr algn="ctr"/>
                      <a:r>
                        <a:rPr lang="en-GB" sz="2400" noProof="0" smtClean="0">
                          <a:latin typeface="Arial Black" pitchFamily="34" charset="0"/>
                        </a:rPr>
                        <a:t>Cellulose </a:t>
                      </a:r>
                      <a:endParaRPr lang="en-GB" sz="24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smtClean="0">
                          <a:solidFill>
                            <a:srgbClr val="7030A0"/>
                          </a:solidFill>
                          <a:latin typeface="Arial Black" pitchFamily="34" charset="0"/>
                        </a:rPr>
                        <a:t>270 (Decomposition) </a:t>
                      </a:r>
                      <a:endParaRPr lang="en-GB" noProof="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smtClean="0">
                          <a:solidFill>
                            <a:srgbClr val="7030A0"/>
                          </a:solidFill>
                          <a:latin typeface="Arial Black" pitchFamily="34" charset="0"/>
                        </a:rPr>
                        <a:t>Insoluble</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0000FF"/>
                </a:solidFill>
                <a:latin typeface="Arial Black" pitchFamily="34" charset="0"/>
              </a:rPr>
              <a:t>STARCH</a:t>
            </a:r>
            <a:r>
              <a:rPr lang="cs-CZ" sz="2800" b="1" dirty="0" smtClean="0">
                <a:solidFill>
                  <a:srgbClr val="FF0000"/>
                </a:solidFill>
                <a:latin typeface="Arial Black" pitchFamily="34" charset="0"/>
              </a:rPr>
              <a:t> versus</a:t>
            </a:r>
            <a:r>
              <a:rPr lang="cs-CZ" sz="2800" b="1" dirty="0" smtClean="0">
                <a:solidFill>
                  <a:srgbClr val="0000FF"/>
                </a:solidFill>
                <a:latin typeface="Arial Black" pitchFamily="34" charset="0"/>
              </a:rPr>
              <a:t> </a:t>
            </a:r>
            <a:r>
              <a:rPr lang="cs-CZ" sz="2800" b="1" dirty="0" smtClean="0">
                <a:solidFill>
                  <a:srgbClr val="008000"/>
                </a:solidFill>
                <a:latin typeface="Arial Black" pitchFamily="34" charset="0"/>
              </a:rPr>
              <a:t>CELLULOSE I</a:t>
            </a:r>
            <a:endParaRPr lang="cs-CZ" sz="2800" b="1"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36</a:t>
            </a:fld>
            <a:endParaRPr lang="sk-SK"/>
          </a:p>
        </p:txBody>
      </p:sp>
      <p:pic>
        <p:nvPicPr>
          <p:cNvPr id="9" name="Obrázek 8" descr="img672.jpg"/>
          <p:cNvPicPr>
            <a:picLocks noChangeAspect="1"/>
          </p:cNvPicPr>
          <p:nvPr/>
        </p:nvPicPr>
        <p:blipFill>
          <a:blip r:embed="rId2" cstate="print"/>
          <a:stretch>
            <a:fillRect/>
          </a:stretch>
        </p:blipFill>
        <p:spPr>
          <a:xfrm rot="16200000">
            <a:off x="-202713" y="1722993"/>
            <a:ext cx="4868906" cy="3384376"/>
          </a:xfrm>
          <a:prstGeom prst="rect">
            <a:avLst/>
          </a:prstGeom>
        </p:spPr>
      </p:pic>
      <p:sp>
        <p:nvSpPr>
          <p:cNvPr id="14" name="TextovéPole 13"/>
          <p:cNvSpPr txBox="1"/>
          <p:nvPr/>
        </p:nvSpPr>
        <p:spPr>
          <a:xfrm>
            <a:off x="3635896" y="2420888"/>
            <a:ext cx="5508104" cy="400110"/>
          </a:xfrm>
          <a:prstGeom prst="rect">
            <a:avLst/>
          </a:prstGeom>
          <a:noFill/>
          <a:ln w="38100">
            <a:solidFill>
              <a:srgbClr val="0000FF"/>
            </a:solidFill>
          </a:ln>
        </p:spPr>
        <p:txBody>
          <a:bodyPr wrap="square" rtlCol="0">
            <a:spAutoFit/>
          </a:bodyPr>
          <a:lstStyle/>
          <a:p>
            <a:r>
              <a:rPr lang="cs-CZ" sz="2000" b="1" dirty="0" smtClean="0">
                <a:solidFill>
                  <a:srgbClr val="0000FF"/>
                </a:solidFill>
                <a:latin typeface="Arial Black" pitchFamily="34" charset="0"/>
              </a:rPr>
              <a:t>STARCH</a:t>
            </a:r>
            <a:r>
              <a:rPr lang="cs-CZ" sz="2000" b="1" dirty="0" smtClean="0">
                <a:solidFill>
                  <a:srgbClr val="FF0000"/>
                </a:solidFill>
                <a:latin typeface="Arial Black" pitchFamily="34" charset="0"/>
              </a:rPr>
              <a:t> </a:t>
            </a:r>
            <a:r>
              <a:rPr lang="cs-CZ" sz="2000" b="1" dirty="0" err="1" smtClean="0">
                <a:solidFill>
                  <a:srgbClr val="0000FF"/>
                </a:solidFill>
                <a:latin typeface="+mn-lt"/>
              </a:rPr>
              <a:t>is</a:t>
            </a:r>
            <a:r>
              <a:rPr lang="cs-CZ" sz="2000" b="1" dirty="0" smtClean="0">
                <a:solidFill>
                  <a:srgbClr val="0000FF"/>
                </a:solidFill>
                <a:latin typeface="+mn-lt"/>
              </a:rPr>
              <a:t> P</a:t>
            </a:r>
            <a:r>
              <a:rPr lang="cs-CZ" sz="2000" b="1" dirty="0" smtClean="0">
                <a:solidFill>
                  <a:srgbClr val="0000FF"/>
                </a:solidFill>
              </a:rPr>
              <a:t>olymer </a:t>
            </a:r>
            <a:r>
              <a:rPr lang="cs-CZ" sz="2000" b="1" dirty="0" err="1" smtClean="0">
                <a:solidFill>
                  <a:srgbClr val="0000FF"/>
                </a:solidFill>
              </a:rPr>
              <a:t>of</a:t>
            </a:r>
            <a:r>
              <a:rPr lang="cs-CZ" sz="2000" b="1" dirty="0" smtClean="0">
                <a:solidFill>
                  <a:srgbClr val="0000FF"/>
                </a:solidFill>
              </a:rPr>
              <a:t> </a:t>
            </a:r>
            <a:r>
              <a:rPr lang="cs-CZ" sz="2000" b="1" dirty="0" smtClean="0">
                <a:solidFill>
                  <a:srgbClr val="0000FF"/>
                </a:solidFill>
                <a:latin typeface="Symbol" pitchFamily="18" charset="2"/>
              </a:rPr>
              <a:t>a</a:t>
            </a:r>
            <a:r>
              <a:rPr lang="cs-CZ" sz="2000" b="1" dirty="0" smtClean="0">
                <a:solidFill>
                  <a:srgbClr val="0000FF"/>
                </a:solidFill>
                <a:latin typeface="+mn-lt"/>
              </a:rPr>
              <a:t>-D-</a:t>
            </a:r>
            <a:r>
              <a:rPr lang="cs-CZ" sz="2000" b="1" dirty="0" err="1" smtClean="0">
                <a:solidFill>
                  <a:srgbClr val="0000FF"/>
                </a:solidFill>
                <a:latin typeface="+mn-lt"/>
              </a:rPr>
              <a:t>glukopyranose</a:t>
            </a:r>
            <a:r>
              <a:rPr lang="cs-CZ" sz="2000" b="1" dirty="0" smtClean="0">
                <a:solidFill>
                  <a:srgbClr val="0000FF"/>
                </a:solidFill>
              </a:rPr>
              <a:t> </a:t>
            </a:r>
            <a:endParaRPr lang="cs-CZ" sz="2000" dirty="0"/>
          </a:p>
        </p:txBody>
      </p:sp>
      <p:sp>
        <p:nvSpPr>
          <p:cNvPr id="15" name="TextovéPole 14"/>
          <p:cNvSpPr txBox="1"/>
          <p:nvPr/>
        </p:nvSpPr>
        <p:spPr>
          <a:xfrm>
            <a:off x="2627784" y="4221088"/>
            <a:ext cx="6408712" cy="400110"/>
          </a:xfrm>
          <a:prstGeom prst="rect">
            <a:avLst/>
          </a:prstGeom>
          <a:noFill/>
          <a:ln w="38100">
            <a:solidFill>
              <a:srgbClr val="008000"/>
            </a:solidFill>
          </a:ln>
        </p:spPr>
        <p:txBody>
          <a:bodyPr wrap="square" rtlCol="0">
            <a:spAutoFit/>
          </a:bodyPr>
          <a:lstStyle/>
          <a:p>
            <a:r>
              <a:rPr lang="cs-CZ" sz="2000" b="1" dirty="0" smtClean="0">
                <a:solidFill>
                  <a:srgbClr val="008000"/>
                </a:solidFill>
              </a:rPr>
              <a:t>CELULLOSE  </a:t>
            </a:r>
            <a:r>
              <a:rPr lang="cs-CZ" sz="2000" b="1" dirty="0" err="1" smtClean="0">
                <a:solidFill>
                  <a:srgbClr val="008000"/>
                </a:solidFill>
              </a:rPr>
              <a:t>is</a:t>
            </a:r>
            <a:r>
              <a:rPr lang="cs-CZ" sz="2000" b="1" dirty="0" smtClean="0">
                <a:solidFill>
                  <a:srgbClr val="008000"/>
                </a:solidFill>
              </a:rPr>
              <a:t>  Polymer </a:t>
            </a:r>
            <a:r>
              <a:rPr lang="cs-CZ" sz="2000" b="1" dirty="0" err="1" smtClean="0">
                <a:solidFill>
                  <a:srgbClr val="008000"/>
                </a:solidFill>
              </a:rPr>
              <a:t>of</a:t>
            </a:r>
            <a:r>
              <a:rPr lang="cs-CZ" sz="2000" b="1" dirty="0" smtClean="0">
                <a:solidFill>
                  <a:srgbClr val="008000"/>
                </a:solidFill>
              </a:rPr>
              <a:t>  </a:t>
            </a:r>
            <a:r>
              <a:rPr lang="cs-CZ" sz="2000" b="1" dirty="0" smtClean="0">
                <a:solidFill>
                  <a:srgbClr val="008000"/>
                </a:solidFill>
                <a:latin typeface="Symbol" pitchFamily="18" charset="2"/>
              </a:rPr>
              <a:t>b</a:t>
            </a:r>
            <a:r>
              <a:rPr lang="cs-CZ" sz="2000" b="1" dirty="0" smtClean="0">
                <a:solidFill>
                  <a:srgbClr val="008000"/>
                </a:solidFill>
                <a:latin typeface="+mn-lt"/>
              </a:rPr>
              <a:t>-D-</a:t>
            </a:r>
            <a:r>
              <a:rPr lang="cs-CZ" sz="2000" b="1" dirty="0" err="1" smtClean="0">
                <a:solidFill>
                  <a:srgbClr val="008000"/>
                </a:solidFill>
                <a:latin typeface="+mn-lt"/>
              </a:rPr>
              <a:t>glukopyranose</a:t>
            </a:r>
            <a:endParaRPr lang="cs-CZ" sz="2000" dirty="0">
              <a:solidFill>
                <a:srgbClr val="008000"/>
              </a:solidFill>
            </a:endParaRPr>
          </a:p>
        </p:txBody>
      </p:sp>
      <p:cxnSp>
        <p:nvCxnSpPr>
          <p:cNvPr id="13" name="Přímá spojovací šipka 12"/>
          <p:cNvCxnSpPr/>
          <p:nvPr/>
        </p:nvCxnSpPr>
        <p:spPr>
          <a:xfrm flipH="1">
            <a:off x="3203848" y="1052736"/>
            <a:ext cx="1152128" cy="7200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flipH="1" flipV="1">
            <a:off x="3563888" y="2852936"/>
            <a:ext cx="1368152" cy="288032"/>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a:off x="1835696" y="3501008"/>
            <a:ext cx="1152128" cy="72008"/>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p:nvPr/>
        </p:nvCxnSpPr>
        <p:spPr>
          <a:xfrm flipH="1">
            <a:off x="2123728" y="5085184"/>
            <a:ext cx="1152128" cy="72008"/>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pic>
        <p:nvPicPr>
          <p:cNvPr id="7" name="Obrázek 6" descr="img724.jpg"/>
          <p:cNvPicPr>
            <a:picLocks noChangeAspect="1"/>
          </p:cNvPicPr>
          <p:nvPr/>
        </p:nvPicPr>
        <p:blipFill>
          <a:blip r:embed="rId2" cstate="print"/>
          <a:stretch>
            <a:fillRect/>
          </a:stretch>
        </p:blipFill>
        <p:spPr>
          <a:xfrm>
            <a:off x="319467" y="2618232"/>
            <a:ext cx="8428997" cy="3282742"/>
          </a:xfrm>
          <a:prstGeom prst="rect">
            <a:avLst/>
          </a:prstGeom>
        </p:spPr>
      </p:pic>
      <p:sp>
        <p:nvSpPr>
          <p:cNvPr id="8" name="Nadpis 4"/>
          <p:cNvSpPr txBox="1">
            <a:spLocks/>
          </p:cNvSpPr>
          <p:nvPr/>
        </p:nvSpPr>
        <p:spPr>
          <a:xfrm>
            <a:off x="0" y="274638"/>
            <a:ext cx="9144000" cy="490066"/>
          </a:xfrm>
          <a:prstGeom prst="rect">
            <a:avLst/>
          </a:prstGeom>
        </p:spPr>
        <p:txBody>
          <a:bodyPr/>
          <a:lstStyle/>
          <a:p>
            <a:pPr lvl="0" algn="ctr" eaLnBrk="0" hangingPunct="0">
              <a:defRPr/>
            </a:pPr>
            <a:r>
              <a:rPr lang="cs-CZ" sz="2400" b="1" dirty="0" smtClean="0">
                <a:solidFill>
                  <a:srgbClr val="0000FF"/>
                </a:solidFill>
                <a:latin typeface="Arial Black" pitchFamily="34" charset="0"/>
              </a:rPr>
              <a:t>STARCH</a:t>
            </a:r>
            <a:r>
              <a:rPr lang="cs-CZ" sz="2400" b="1" dirty="0" smtClean="0">
                <a:solidFill>
                  <a:srgbClr val="FF0000"/>
                </a:solidFill>
                <a:latin typeface="Arial Black" pitchFamily="34" charset="0"/>
              </a:rPr>
              <a:t> </a:t>
            </a:r>
            <a:r>
              <a:rPr lang="cs-CZ" sz="2400" b="1" dirty="0" smtClean="0">
                <a:solidFill>
                  <a:srgbClr val="0000FF"/>
                </a:solidFill>
                <a:latin typeface="Arial Black" pitchFamily="34" charset="0"/>
              </a:rPr>
              <a:t>(</a:t>
            </a:r>
            <a:r>
              <a:rPr lang="cs-CZ" sz="2400" b="1" dirty="0" err="1" smtClean="0">
                <a:solidFill>
                  <a:srgbClr val="0000FF"/>
                </a:solidFill>
                <a:latin typeface="Arial Black" pitchFamily="34" charset="0"/>
              </a:rPr>
              <a:t>linear</a:t>
            </a:r>
            <a:r>
              <a:rPr lang="cs-CZ" sz="2400" b="1" dirty="0" smtClean="0">
                <a:solidFill>
                  <a:srgbClr val="0000FF"/>
                </a:solidFill>
                <a:latin typeface="Arial Black" pitchFamily="34" charset="0"/>
              </a:rPr>
              <a:t> AMYLOSE) </a:t>
            </a:r>
            <a:r>
              <a:rPr lang="cs-CZ" sz="2400" b="1" dirty="0" smtClean="0">
                <a:solidFill>
                  <a:srgbClr val="FF0000"/>
                </a:solidFill>
                <a:latin typeface="Arial Black" pitchFamily="34" charset="0"/>
              </a:rPr>
              <a:t>versus</a:t>
            </a:r>
            <a:r>
              <a:rPr lang="cs-CZ" sz="2400" b="1" dirty="0" smtClean="0">
                <a:solidFill>
                  <a:srgbClr val="0000FF"/>
                </a:solidFill>
                <a:latin typeface="Arial Black" pitchFamily="34" charset="0"/>
              </a:rPr>
              <a:t> </a:t>
            </a:r>
            <a:r>
              <a:rPr lang="cs-CZ" sz="2400" b="1" dirty="0" smtClean="0">
                <a:solidFill>
                  <a:srgbClr val="008000"/>
                </a:solidFill>
                <a:latin typeface="Arial Black" pitchFamily="34" charset="0"/>
              </a:rPr>
              <a:t>CELLULOSE </a:t>
            </a:r>
            <a:r>
              <a:rPr kumimoji="0" lang="cs-CZ" sz="2400" b="1" i="0" u="none" strike="noStrike" kern="0" cap="none" spc="0" normalizeH="0" baseline="0" noProof="0" dirty="0" smtClean="0">
                <a:ln>
                  <a:noFill/>
                </a:ln>
                <a:solidFill>
                  <a:srgbClr val="008000"/>
                </a:solidFill>
                <a:effectLst/>
                <a:uLnTx/>
                <a:uFillTx/>
                <a:latin typeface="+mj-lt"/>
                <a:ea typeface="+mj-ea"/>
                <a:cs typeface="+mj-cs"/>
              </a:rPr>
              <a:t>II</a:t>
            </a:r>
            <a:endParaRPr kumimoji="0" lang="cs-CZ" sz="2400" b="1" i="0" u="none" strike="noStrike" kern="0" cap="none" spc="0" normalizeH="0" baseline="0" noProof="0" dirty="0">
              <a:ln>
                <a:noFill/>
              </a:ln>
              <a:solidFill>
                <a:srgbClr val="008000"/>
              </a:solidFill>
              <a:effectLst/>
              <a:uLnTx/>
              <a:uFillTx/>
              <a:latin typeface="+mj-lt"/>
              <a:ea typeface="+mj-ea"/>
              <a:cs typeface="+mj-cs"/>
            </a:endParaRPr>
          </a:p>
        </p:txBody>
      </p:sp>
      <p:cxnSp>
        <p:nvCxnSpPr>
          <p:cNvPr id="9" name="Přímá spojovací šipka 8"/>
          <p:cNvCxnSpPr/>
          <p:nvPr/>
        </p:nvCxnSpPr>
        <p:spPr>
          <a:xfrm>
            <a:off x="539552" y="764704"/>
            <a:ext cx="1872208" cy="19442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a:off x="7812360" y="764704"/>
            <a:ext cx="72008" cy="374441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1475656" y="980728"/>
            <a:ext cx="5508104" cy="400110"/>
          </a:xfrm>
          <a:prstGeom prst="rect">
            <a:avLst/>
          </a:prstGeom>
          <a:noFill/>
          <a:ln w="38100">
            <a:solidFill>
              <a:srgbClr val="0000FF"/>
            </a:solidFill>
          </a:ln>
        </p:spPr>
        <p:txBody>
          <a:bodyPr wrap="square" rtlCol="0">
            <a:spAutoFit/>
          </a:bodyPr>
          <a:lstStyle/>
          <a:p>
            <a:r>
              <a:rPr lang="cs-CZ" sz="2000" b="1" dirty="0" smtClean="0">
                <a:solidFill>
                  <a:srgbClr val="0000FF"/>
                </a:solidFill>
                <a:latin typeface="Arial Black" pitchFamily="34" charset="0"/>
              </a:rPr>
              <a:t>STARCH</a:t>
            </a:r>
            <a:r>
              <a:rPr lang="cs-CZ" sz="2000" b="1" dirty="0" smtClean="0">
                <a:solidFill>
                  <a:srgbClr val="FF0000"/>
                </a:solidFill>
                <a:latin typeface="Arial Black" pitchFamily="34" charset="0"/>
              </a:rPr>
              <a:t> </a:t>
            </a:r>
            <a:r>
              <a:rPr lang="cs-CZ" sz="2000" b="1" dirty="0" err="1" smtClean="0">
                <a:solidFill>
                  <a:srgbClr val="0000FF"/>
                </a:solidFill>
                <a:latin typeface="+mn-lt"/>
              </a:rPr>
              <a:t>is</a:t>
            </a:r>
            <a:r>
              <a:rPr lang="cs-CZ" sz="2000" b="1" dirty="0" smtClean="0">
                <a:solidFill>
                  <a:srgbClr val="0000FF"/>
                </a:solidFill>
                <a:latin typeface="+mn-lt"/>
              </a:rPr>
              <a:t> P</a:t>
            </a:r>
            <a:r>
              <a:rPr lang="cs-CZ" sz="2000" b="1" dirty="0" smtClean="0">
                <a:solidFill>
                  <a:srgbClr val="0000FF"/>
                </a:solidFill>
              </a:rPr>
              <a:t>olymer </a:t>
            </a:r>
            <a:r>
              <a:rPr lang="cs-CZ" sz="2000" b="1" dirty="0" err="1" smtClean="0">
                <a:solidFill>
                  <a:srgbClr val="0000FF"/>
                </a:solidFill>
              </a:rPr>
              <a:t>of</a:t>
            </a:r>
            <a:r>
              <a:rPr lang="cs-CZ" sz="2000" b="1" dirty="0" smtClean="0">
                <a:solidFill>
                  <a:srgbClr val="0000FF"/>
                </a:solidFill>
              </a:rPr>
              <a:t> </a:t>
            </a:r>
            <a:r>
              <a:rPr lang="cs-CZ" sz="2000" b="1" dirty="0" smtClean="0">
                <a:solidFill>
                  <a:srgbClr val="0000FF"/>
                </a:solidFill>
                <a:latin typeface="Symbol" pitchFamily="18" charset="2"/>
              </a:rPr>
              <a:t>a</a:t>
            </a:r>
            <a:r>
              <a:rPr lang="cs-CZ" sz="2000" b="1" dirty="0" smtClean="0">
                <a:solidFill>
                  <a:srgbClr val="0000FF"/>
                </a:solidFill>
                <a:latin typeface="+mn-lt"/>
              </a:rPr>
              <a:t>-D-</a:t>
            </a:r>
            <a:r>
              <a:rPr lang="cs-CZ" sz="2000" b="1" dirty="0" err="1" smtClean="0">
                <a:solidFill>
                  <a:srgbClr val="0000FF"/>
                </a:solidFill>
                <a:latin typeface="+mn-lt"/>
              </a:rPr>
              <a:t>glukopyranose</a:t>
            </a:r>
            <a:r>
              <a:rPr lang="cs-CZ" sz="2000" b="1" dirty="0" smtClean="0">
                <a:solidFill>
                  <a:srgbClr val="0000FF"/>
                </a:solidFill>
              </a:rPr>
              <a:t> </a:t>
            </a:r>
            <a:endParaRPr lang="cs-CZ" sz="2000" dirty="0"/>
          </a:p>
        </p:txBody>
      </p:sp>
      <p:sp>
        <p:nvSpPr>
          <p:cNvPr id="14" name="TextovéPole 13"/>
          <p:cNvSpPr txBox="1"/>
          <p:nvPr/>
        </p:nvSpPr>
        <p:spPr>
          <a:xfrm>
            <a:off x="1691680" y="5805264"/>
            <a:ext cx="6408712" cy="400110"/>
          </a:xfrm>
          <a:prstGeom prst="rect">
            <a:avLst/>
          </a:prstGeom>
          <a:noFill/>
          <a:ln w="38100">
            <a:solidFill>
              <a:srgbClr val="008000"/>
            </a:solidFill>
          </a:ln>
        </p:spPr>
        <p:txBody>
          <a:bodyPr wrap="square" rtlCol="0">
            <a:spAutoFit/>
          </a:bodyPr>
          <a:lstStyle/>
          <a:p>
            <a:r>
              <a:rPr lang="cs-CZ" sz="2000" b="1" dirty="0" smtClean="0">
                <a:solidFill>
                  <a:srgbClr val="008000"/>
                </a:solidFill>
              </a:rPr>
              <a:t>CELULLOSE  </a:t>
            </a:r>
            <a:r>
              <a:rPr lang="cs-CZ" sz="2000" b="1" dirty="0" err="1" smtClean="0">
                <a:solidFill>
                  <a:srgbClr val="008000"/>
                </a:solidFill>
              </a:rPr>
              <a:t>is</a:t>
            </a:r>
            <a:r>
              <a:rPr lang="cs-CZ" sz="2000" b="1" dirty="0" smtClean="0">
                <a:solidFill>
                  <a:srgbClr val="008000"/>
                </a:solidFill>
              </a:rPr>
              <a:t>  Polymer </a:t>
            </a:r>
            <a:r>
              <a:rPr lang="cs-CZ" sz="2000" b="1" dirty="0" err="1" smtClean="0">
                <a:solidFill>
                  <a:srgbClr val="008000"/>
                </a:solidFill>
              </a:rPr>
              <a:t>of</a:t>
            </a:r>
            <a:r>
              <a:rPr lang="cs-CZ" sz="2000" b="1" dirty="0" smtClean="0">
                <a:solidFill>
                  <a:srgbClr val="008000"/>
                </a:solidFill>
              </a:rPr>
              <a:t>  </a:t>
            </a:r>
            <a:r>
              <a:rPr lang="cs-CZ" sz="2000" b="1" dirty="0" smtClean="0">
                <a:solidFill>
                  <a:srgbClr val="008000"/>
                </a:solidFill>
                <a:latin typeface="Symbol" pitchFamily="18" charset="2"/>
              </a:rPr>
              <a:t>b</a:t>
            </a:r>
            <a:r>
              <a:rPr lang="cs-CZ" sz="2000" b="1" dirty="0" smtClean="0">
                <a:solidFill>
                  <a:srgbClr val="008000"/>
                </a:solidFill>
                <a:latin typeface="+mn-lt"/>
              </a:rPr>
              <a:t>-D-</a:t>
            </a:r>
            <a:r>
              <a:rPr lang="cs-CZ" sz="2000" b="1" dirty="0" err="1" smtClean="0">
                <a:solidFill>
                  <a:srgbClr val="008000"/>
                </a:solidFill>
                <a:latin typeface="+mn-lt"/>
              </a:rPr>
              <a:t>glukopyranose</a:t>
            </a:r>
            <a:endParaRPr lang="cs-CZ" sz="2000" dirty="0">
              <a:solidFill>
                <a:srgbClr val="008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38</a:t>
            </a:fld>
            <a:endParaRPr lang="sk-SK"/>
          </a:p>
        </p:txBody>
      </p:sp>
      <p:pic>
        <p:nvPicPr>
          <p:cNvPr id="5" name="Obrázek 4" descr="img749.jpg"/>
          <p:cNvPicPr>
            <a:picLocks noChangeAspect="1"/>
          </p:cNvPicPr>
          <p:nvPr/>
        </p:nvPicPr>
        <p:blipFill>
          <a:blip r:embed="rId2" cstate="print"/>
          <a:stretch>
            <a:fillRect/>
          </a:stretch>
        </p:blipFill>
        <p:spPr>
          <a:xfrm rot="5400000">
            <a:off x="2142908" y="-1054675"/>
            <a:ext cx="2664296" cy="5726991"/>
          </a:xfrm>
          <a:prstGeom prst="rect">
            <a:avLst/>
          </a:prstGeom>
        </p:spPr>
      </p:pic>
      <p:pic>
        <p:nvPicPr>
          <p:cNvPr id="6" name="Obrázek 5" descr="img748.jpg"/>
          <p:cNvPicPr>
            <a:picLocks noChangeAspect="1"/>
          </p:cNvPicPr>
          <p:nvPr/>
        </p:nvPicPr>
        <p:blipFill>
          <a:blip r:embed="rId3" cstate="print"/>
          <a:stretch>
            <a:fillRect/>
          </a:stretch>
        </p:blipFill>
        <p:spPr>
          <a:xfrm rot="5400000">
            <a:off x="5049503" y="2217015"/>
            <a:ext cx="2376264" cy="5376298"/>
          </a:xfrm>
          <a:prstGeom prst="rect">
            <a:avLst/>
          </a:prstGeom>
        </p:spPr>
      </p:pic>
      <p:sp>
        <p:nvSpPr>
          <p:cNvPr id="7" name="TextovéPole 6"/>
          <p:cNvSpPr txBox="1"/>
          <p:nvPr/>
        </p:nvSpPr>
        <p:spPr>
          <a:xfrm>
            <a:off x="251520" y="3140968"/>
            <a:ext cx="4032448" cy="1569660"/>
          </a:xfrm>
          <a:prstGeom prst="rect">
            <a:avLst/>
          </a:prstGeom>
          <a:noFill/>
        </p:spPr>
        <p:txBody>
          <a:bodyPr wrap="square" rtlCol="0">
            <a:spAutoFit/>
          </a:bodyPr>
          <a:lstStyle/>
          <a:p>
            <a:pPr algn="ctr"/>
            <a:r>
              <a:rPr lang="en-GB" sz="3200" dirty="0" smtClean="0">
                <a:solidFill>
                  <a:srgbClr val="0000FF"/>
                </a:solidFill>
                <a:latin typeface="Arial Black" pitchFamily="34" charset="0"/>
              </a:rPr>
              <a:t>Strong Interactions via </a:t>
            </a:r>
          </a:p>
          <a:p>
            <a:pPr algn="ctr"/>
            <a:r>
              <a:rPr lang="en-GB" sz="3200" dirty="0" smtClean="0">
                <a:solidFill>
                  <a:srgbClr val="0000FF"/>
                </a:solidFill>
                <a:latin typeface="Arial Black" pitchFamily="34" charset="0"/>
              </a:rPr>
              <a:t>Hydrogen Bonds </a:t>
            </a:r>
            <a:endParaRPr lang="en-GB" sz="4000" b="1" dirty="0">
              <a:solidFill>
                <a:srgbClr val="0000FF"/>
              </a:solidFill>
              <a:latin typeface="Arial Black" pitchFamily="34" charset="0"/>
            </a:endParaRPr>
          </a:p>
        </p:txBody>
      </p:sp>
      <p:cxnSp>
        <p:nvCxnSpPr>
          <p:cNvPr id="8" name="Přímá spojovací šipka 7"/>
          <p:cNvCxnSpPr/>
          <p:nvPr/>
        </p:nvCxnSpPr>
        <p:spPr>
          <a:xfrm flipV="1">
            <a:off x="1619672" y="2204864"/>
            <a:ext cx="2304256" cy="93610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1115616" y="4941168"/>
            <a:ext cx="3024336" cy="1200329"/>
          </a:xfrm>
          <a:prstGeom prst="rect">
            <a:avLst/>
          </a:prstGeom>
          <a:noFill/>
        </p:spPr>
        <p:txBody>
          <a:bodyPr wrap="square" rtlCol="0">
            <a:spAutoFit/>
          </a:bodyPr>
          <a:lstStyle/>
          <a:p>
            <a:r>
              <a:rPr lang="en-GB" sz="2400" dirty="0" smtClean="0">
                <a:solidFill>
                  <a:srgbClr val="FF0000"/>
                </a:solidFill>
                <a:latin typeface="Arial Black" pitchFamily="34" charset="0"/>
              </a:rPr>
              <a:t>Other Possibility to represent  Cellulose </a:t>
            </a:r>
            <a:endParaRPr lang="en-GB" sz="2400" dirty="0">
              <a:solidFill>
                <a:srgbClr val="FF0000"/>
              </a:solidFill>
              <a:latin typeface="Arial Black"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39</a:t>
            </a:fld>
            <a:endParaRPr lang="sk-SK"/>
          </a:p>
        </p:txBody>
      </p:sp>
      <p:pic>
        <p:nvPicPr>
          <p:cNvPr id="11" name="Obrázek 10" descr="struktura CELULÓZA003.jpg"/>
          <p:cNvPicPr>
            <a:picLocks noChangeAspect="1"/>
          </p:cNvPicPr>
          <p:nvPr/>
        </p:nvPicPr>
        <p:blipFill>
          <a:blip r:embed="rId2" cstate="print"/>
          <a:stretch>
            <a:fillRect/>
          </a:stretch>
        </p:blipFill>
        <p:spPr>
          <a:xfrm>
            <a:off x="107504" y="2445248"/>
            <a:ext cx="8712968" cy="4412752"/>
          </a:xfrm>
          <a:prstGeom prst="rect">
            <a:avLst/>
          </a:prstGeom>
        </p:spPr>
      </p:pic>
      <p:cxnSp>
        <p:nvCxnSpPr>
          <p:cNvPr id="14" name="Přímá spojovací šipka 13"/>
          <p:cNvCxnSpPr/>
          <p:nvPr/>
        </p:nvCxnSpPr>
        <p:spPr>
          <a:xfrm flipH="1">
            <a:off x="2483768" y="1412776"/>
            <a:ext cx="720080" cy="2016224"/>
          </a:xfrm>
          <a:prstGeom prst="straightConnector1">
            <a:avLst/>
          </a:prstGeom>
          <a:ln w="762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4355976" y="1412776"/>
            <a:ext cx="1944216" cy="1944216"/>
          </a:xfrm>
          <a:prstGeom prst="straightConnector1">
            <a:avLst/>
          </a:prstGeom>
          <a:ln w="762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0" y="5780782"/>
            <a:ext cx="8784976" cy="1077218"/>
          </a:xfrm>
          <a:prstGeom prst="rect">
            <a:avLst/>
          </a:prstGeom>
          <a:solidFill>
            <a:schemeClr val="accent3">
              <a:lumMod val="95000"/>
            </a:schemeClr>
          </a:solidFill>
        </p:spPr>
        <p:txBody>
          <a:bodyPr wrap="square" rtlCol="0">
            <a:spAutoFit/>
          </a:bodyPr>
          <a:lstStyle/>
          <a:p>
            <a:pPr algn="ctr"/>
            <a:r>
              <a:rPr lang="en-GB" sz="3200" dirty="0" smtClean="0">
                <a:solidFill>
                  <a:srgbClr val="0000FF"/>
                </a:solidFill>
                <a:latin typeface="Arial Black" pitchFamily="34" charset="0"/>
              </a:rPr>
              <a:t>Strong Interactions via </a:t>
            </a:r>
          </a:p>
          <a:p>
            <a:pPr algn="ctr"/>
            <a:r>
              <a:rPr lang="en-GB" sz="3200" dirty="0" smtClean="0">
                <a:solidFill>
                  <a:srgbClr val="0000FF"/>
                </a:solidFill>
                <a:latin typeface="Arial Black" pitchFamily="34" charset="0"/>
              </a:rPr>
              <a:t>Hydrogen Bonds </a:t>
            </a:r>
            <a:endParaRPr lang="en-GB" sz="4000" b="1" dirty="0">
              <a:solidFill>
                <a:srgbClr val="0000FF"/>
              </a:solidFill>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
        <p:nvSpPr>
          <p:cNvPr id="5" name="Nadpis 4"/>
          <p:cNvSpPr>
            <a:spLocks noGrp="1"/>
          </p:cNvSpPr>
          <p:nvPr>
            <p:ph type="title" idx="4294967295"/>
          </p:nvPr>
        </p:nvSpPr>
        <p:spPr>
          <a:xfrm>
            <a:off x="251520" y="116632"/>
            <a:ext cx="8229600" cy="490537"/>
          </a:xfrm>
        </p:spPr>
        <p:txBody>
          <a:bodyPr/>
          <a:lstStyle/>
          <a:p>
            <a:r>
              <a:rPr lang="sk-SK" b="1" kern="1200" dirty="0" smtClean="0">
                <a:solidFill>
                  <a:srgbClr val="FF0000"/>
                </a:solidFill>
                <a:latin typeface="Arial Black" pitchFamily="34" charset="0"/>
                <a:ea typeface="Times New Roman"/>
                <a:cs typeface="Times New Roman"/>
              </a:rPr>
              <a:t>LITERATURE 2</a:t>
            </a:r>
            <a:endParaRPr lang="cs-CZ" sz="2800" dirty="0">
              <a:latin typeface="Arial Black" pitchFamily="34" charset="0"/>
            </a:endParaRPr>
          </a:p>
        </p:txBody>
      </p:sp>
      <p:pic>
        <p:nvPicPr>
          <p:cNvPr id="11" name="Obrázek 10" descr="Cellulose Literature 005.jpg"/>
          <p:cNvPicPr>
            <a:picLocks noChangeAspect="1"/>
          </p:cNvPicPr>
          <p:nvPr/>
        </p:nvPicPr>
        <p:blipFill>
          <a:blip r:embed="rId2" cstate="print"/>
          <a:stretch>
            <a:fillRect/>
          </a:stretch>
        </p:blipFill>
        <p:spPr>
          <a:xfrm>
            <a:off x="0" y="692696"/>
            <a:ext cx="8964488" cy="1810512"/>
          </a:xfrm>
          <a:prstGeom prst="rect">
            <a:avLst/>
          </a:prstGeom>
        </p:spPr>
      </p:pic>
      <p:pic>
        <p:nvPicPr>
          <p:cNvPr id="12" name="Obrázek 11" descr="Cellulose Literature 006.jpg"/>
          <p:cNvPicPr>
            <a:picLocks noChangeAspect="1"/>
          </p:cNvPicPr>
          <p:nvPr/>
        </p:nvPicPr>
        <p:blipFill>
          <a:blip r:embed="rId3" cstate="print"/>
          <a:stretch>
            <a:fillRect/>
          </a:stretch>
        </p:blipFill>
        <p:spPr>
          <a:xfrm>
            <a:off x="107504" y="2564904"/>
            <a:ext cx="8856984" cy="754380"/>
          </a:xfrm>
          <a:prstGeom prst="rect">
            <a:avLst/>
          </a:prstGeom>
        </p:spPr>
      </p:pic>
      <p:pic>
        <p:nvPicPr>
          <p:cNvPr id="13" name="Obrázek 12" descr="Cellulose Literature 007.jpg"/>
          <p:cNvPicPr>
            <a:picLocks noChangeAspect="1"/>
          </p:cNvPicPr>
          <p:nvPr/>
        </p:nvPicPr>
        <p:blipFill>
          <a:blip r:embed="rId4" cstate="print"/>
          <a:stretch>
            <a:fillRect/>
          </a:stretch>
        </p:blipFill>
        <p:spPr>
          <a:xfrm>
            <a:off x="0" y="3501008"/>
            <a:ext cx="9036496" cy="754380"/>
          </a:xfrm>
          <a:prstGeom prst="rect">
            <a:avLst/>
          </a:prstGeom>
        </p:spPr>
      </p:pic>
      <p:pic>
        <p:nvPicPr>
          <p:cNvPr id="14" name="Obrázek 13" descr="Cellulose Literature 008.jpg"/>
          <p:cNvPicPr>
            <a:picLocks noChangeAspect="1"/>
          </p:cNvPicPr>
          <p:nvPr/>
        </p:nvPicPr>
        <p:blipFill>
          <a:blip r:embed="rId5" cstate="print"/>
          <a:stretch>
            <a:fillRect/>
          </a:stretch>
        </p:blipFill>
        <p:spPr>
          <a:xfrm>
            <a:off x="179512" y="4437112"/>
            <a:ext cx="8712968" cy="127558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a:p>
        </p:txBody>
      </p:sp>
      <p:sp>
        <p:nvSpPr>
          <p:cNvPr id="8" name="Nadpis 4"/>
          <p:cNvSpPr txBox="1">
            <a:spLocks/>
          </p:cNvSpPr>
          <p:nvPr/>
        </p:nvSpPr>
        <p:spPr>
          <a:xfrm>
            <a:off x="323528" y="0"/>
            <a:ext cx="8229600" cy="490066"/>
          </a:xfrm>
          <a:prstGeom prst="rect">
            <a:avLst/>
          </a:prstGeom>
        </p:spPr>
        <p:txBody>
          <a:bodyPr/>
          <a:lstStyle/>
          <a:p>
            <a:pPr algn="ctr" eaLnBrk="0" hangingPunct="0"/>
            <a:r>
              <a:rPr lang="en-GB" sz="2800" dirty="0" err="1" smtClean="0">
                <a:solidFill>
                  <a:srgbClr val="FF0000"/>
                </a:solidFill>
                <a:latin typeface="Arial Black" pitchFamily="34" charset="0"/>
              </a:rPr>
              <a:t>Supermolecular</a:t>
            </a:r>
            <a:r>
              <a:rPr lang="en-GB" sz="2800" dirty="0" smtClean="0">
                <a:solidFill>
                  <a:srgbClr val="FF0000"/>
                </a:solidFill>
                <a:latin typeface="Arial Black" pitchFamily="34" charset="0"/>
              </a:rPr>
              <a:t> Structure of Cellulose 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pic>
        <p:nvPicPr>
          <p:cNvPr id="10" name="Obrázek 9" descr="micely celulźy.jpg"/>
          <p:cNvPicPr>
            <a:picLocks noChangeAspect="1"/>
          </p:cNvPicPr>
          <p:nvPr/>
        </p:nvPicPr>
        <p:blipFill>
          <a:blip r:embed="rId2" cstate="print"/>
          <a:stretch>
            <a:fillRect/>
          </a:stretch>
        </p:blipFill>
        <p:spPr>
          <a:xfrm>
            <a:off x="0" y="476672"/>
            <a:ext cx="5652120" cy="3816424"/>
          </a:xfrm>
          <a:prstGeom prst="rect">
            <a:avLst/>
          </a:prstGeom>
        </p:spPr>
      </p:pic>
      <p:cxnSp>
        <p:nvCxnSpPr>
          <p:cNvPr id="13" name="Přímá spojovací šipka 12"/>
          <p:cNvCxnSpPr/>
          <p:nvPr/>
        </p:nvCxnSpPr>
        <p:spPr>
          <a:xfrm>
            <a:off x="2555776" y="2276872"/>
            <a:ext cx="1440160" cy="3600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15"/>
          <p:cNvCxnSpPr/>
          <p:nvPr/>
        </p:nvCxnSpPr>
        <p:spPr>
          <a:xfrm>
            <a:off x="899592" y="1556792"/>
            <a:ext cx="3240360" cy="28803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179512" y="4077072"/>
            <a:ext cx="3816424" cy="1323439"/>
          </a:xfrm>
          <a:prstGeom prst="rect">
            <a:avLst/>
          </a:prstGeom>
          <a:noFill/>
        </p:spPr>
        <p:txBody>
          <a:bodyPr wrap="square" rtlCol="0">
            <a:spAutoFit/>
          </a:bodyPr>
          <a:lstStyle/>
          <a:p>
            <a:r>
              <a:rPr lang="en-GB" sz="2000" b="1" dirty="0" smtClean="0">
                <a:solidFill>
                  <a:srgbClr val="FF0000"/>
                </a:solidFill>
                <a:latin typeface="Arial Black" pitchFamily="34" charset="0"/>
              </a:rPr>
              <a:t>Colourless inert Substance </a:t>
            </a:r>
            <a:r>
              <a:rPr lang="en-GB" sz="2000" dirty="0" smtClean="0">
                <a:solidFill>
                  <a:srgbClr val="7030A0"/>
                </a:solidFill>
                <a:latin typeface="Arial Black" pitchFamily="34" charset="0"/>
              </a:rPr>
              <a:t>Insoluble in Water</a:t>
            </a:r>
          </a:p>
          <a:p>
            <a:r>
              <a:rPr lang="en-GB" sz="2000" b="1" dirty="0" smtClean="0">
                <a:solidFill>
                  <a:srgbClr val="FF0000"/>
                </a:solidFill>
                <a:latin typeface="Arial Black" pitchFamily="34" charset="0"/>
              </a:rPr>
              <a:t>, Density 1,55 g/cm</a:t>
            </a:r>
            <a:r>
              <a:rPr lang="en-GB" sz="2000" b="1" baseline="30000" dirty="0" smtClean="0">
                <a:solidFill>
                  <a:srgbClr val="FF0000"/>
                </a:solidFill>
                <a:latin typeface="Arial Black" pitchFamily="34" charset="0"/>
              </a:rPr>
              <a:t>3</a:t>
            </a:r>
            <a:endParaRPr lang="en-GB" sz="2000" b="1" baseline="30000" dirty="0">
              <a:solidFill>
                <a:srgbClr val="FF0000"/>
              </a:solidFill>
              <a:latin typeface="Arial Black" pitchFamily="34" charset="0"/>
            </a:endParaRPr>
          </a:p>
        </p:txBody>
      </p:sp>
      <p:sp>
        <p:nvSpPr>
          <p:cNvPr id="14" name="TextovéPole 13"/>
          <p:cNvSpPr txBox="1"/>
          <p:nvPr/>
        </p:nvSpPr>
        <p:spPr>
          <a:xfrm>
            <a:off x="5364088" y="2204864"/>
            <a:ext cx="3779912" cy="1569660"/>
          </a:xfrm>
          <a:prstGeom prst="rect">
            <a:avLst/>
          </a:prstGeom>
          <a:noFill/>
        </p:spPr>
        <p:txBody>
          <a:bodyPr wrap="square" rtlCol="0">
            <a:spAutoFit/>
          </a:bodyPr>
          <a:lstStyle/>
          <a:p>
            <a:r>
              <a:rPr lang="en-GB" sz="2400" dirty="0" smtClean="0">
                <a:solidFill>
                  <a:srgbClr val="C00000"/>
                </a:solidFill>
                <a:latin typeface="Arial Black" pitchFamily="34" charset="0"/>
              </a:rPr>
              <a:t>Space between the  </a:t>
            </a:r>
            <a:r>
              <a:rPr lang="en-GB" sz="2400" dirty="0" err="1" smtClean="0">
                <a:solidFill>
                  <a:srgbClr val="C00000"/>
                </a:solidFill>
                <a:latin typeface="Arial Black" pitchFamily="34" charset="0"/>
              </a:rPr>
              <a:t>Microfibrils</a:t>
            </a:r>
            <a:r>
              <a:rPr lang="en-GB" sz="2400" dirty="0" smtClean="0">
                <a:solidFill>
                  <a:srgbClr val="C00000"/>
                </a:solidFill>
                <a:latin typeface="Arial Black" pitchFamily="34" charset="0"/>
              </a:rPr>
              <a:t> is  filled by HEMICELLULOSE &amp; LIGNIN</a:t>
            </a:r>
            <a:endParaRPr lang="en-GB" sz="2400" dirty="0">
              <a:solidFill>
                <a:srgbClr val="C00000"/>
              </a:solidFill>
              <a:latin typeface="Arial Black" pitchFamily="34" charset="0"/>
            </a:endParaRPr>
          </a:p>
        </p:txBody>
      </p:sp>
      <p:sp>
        <p:nvSpPr>
          <p:cNvPr id="15" name="TextovéPole 14"/>
          <p:cNvSpPr txBox="1"/>
          <p:nvPr/>
        </p:nvSpPr>
        <p:spPr>
          <a:xfrm>
            <a:off x="179512" y="5445224"/>
            <a:ext cx="4176464" cy="1323439"/>
          </a:xfrm>
          <a:prstGeom prst="rect">
            <a:avLst/>
          </a:prstGeom>
          <a:solidFill>
            <a:schemeClr val="accent3">
              <a:lumMod val="95000"/>
            </a:schemeClr>
          </a:solidFill>
        </p:spPr>
        <p:txBody>
          <a:bodyPr wrap="square" rtlCol="0">
            <a:spAutoFit/>
          </a:bodyPr>
          <a:lstStyle/>
          <a:p>
            <a:r>
              <a:rPr lang="en-GB" sz="2000" b="1" dirty="0" smtClean="0">
                <a:solidFill>
                  <a:srgbClr val="0000FF"/>
                </a:solidFill>
                <a:latin typeface="Arial Black" pitchFamily="34" charset="0"/>
                <a:cs typeface="Aharoni" pitchFamily="2" charset="-79"/>
              </a:rPr>
              <a:t>AMORPHOUS CELLULOSE:</a:t>
            </a:r>
          </a:p>
          <a:p>
            <a:pPr>
              <a:buFont typeface="Arial" pitchFamily="34" charset="0"/>
              <a:buChar char="•"/>
            </a:pPr>
            <a:r>
              <a:rPr lang="en-GB" sz="2000" b="1" dirty="0" smtClean="0">
                <a:solidFill>
                  <a:srgbClr val="0000FF"/>
                </a:solidFill>
                <a:latin typeface="Arial Black" pitchFamily="34" charset="0"/>
                <a:cs typeface="Aharoni" pitchFamily="2" charset="-79"/>
              </a:rPr>
              <a:t> easy to swell</a:t>
            </a:r>
          </a:p>
          <a:p>
            <a:pPr>
              <a:buFont typeface="Arial" pitchFamily="34" charset="0"/>
              <a:buChar char="•"/>
            </a:pPr>
            <a:r>
              <a:rPr lang="en-GB" sz="2000" b="1" dirty="0" smtClean="0">
                <a:solidFill>
                  <a:srgbClr val="0000FF"/>
                </a:solidFill>
                <a:latin typeface="Arial Black" pitchFamily="34" charset="0"/>
                <a:cs typeface="Aharoni" pitchFamily="2" charset="-79"/>
              </a:rPr>
              <a:t> is more reactive than the crystalline one </a:t>
            </a:r>
            <a:r>
              <a:rPr lang="en-GB" sz="2000" b="1" dirty="0" smtClean="0">
                <a:solidFill>
                  <a:srgbClr val="008000"/>
                </a:solidFill>
              </a:rPr>
              <a:t>  </a:t>
            </a:r>
            <a:endParaRPr lang="en-GB" sz="2000" b="1" dirty="0">
              <a:solidFill>
                <a:srgbClr val="008000"/>
              </a:solidFill>
            </a:endParaRPr>
          </a:p>
        </p:txBody>
      </p:sp>
      <p:sp>
        <p:nvSpPr>
          <p:cNvPr id="12" name="TextovéPole 11"/>
          <p:cNvSpPr txBox="1"/>
          <p:nvPr/>
        </p:nvSpPr>
        <p:spPr>
          <a:xfrm>
            <a:off x="4535488" y="3934123"/>
            <a:ext cx="4608512" cy="2923877"/>
          </a:xfrm>
          <a:prstGeom prst="rect">
            <a:avLst/>
          </a:prstGeom>
          <a:solidFill>
            <a:schemeClr val="accent3">
              <a:lumMod val="95000"/>
            </a:schemeClr>
          </a:solidFill>
        </p:spPr>
        <p:txBody>
          <a:bodyPr wrap="square" rtlCol="0">
            <a:spAutoFit/>
          </a:bodyPr>
          <a:lstStyle/>
          <a:p>
            <a:r>
              <a:rPr lang="en-GB" sz="2400" u="sng" dirty="0" smtClean="0">
                <a:solidFill>
                  <a:srgbClr val="7030A0"/>
                </a:solidFill>
                <a:latin typeface="Arial Black" pitchFamily="34" charset="0"/>
              </a:rPr>
              <a:t>Hierarchy of STRUCTURES in CELLULOSE:</a:t>
            </a:r>
          </a:p>
          <a:p>
            <a:pPr>
              <a:buFont typeface="Arial" pitchFamily="34" charset="0"/>
              <a:buChar char="•"/>
            </a:pPr>
            <a:r>
              <a:rPr lang="en-GB" sz="2800" dirty="0" smtClean="0">
                <a:solidFill>
                  <a:srgbClr val="7030A0"/>
                </a:solidFill>
                <a:latin typeface="Arial Black" pitchFamily="34" charset="0"/>
              </a:rPr>
              <a:t> Macromolecule,</a:t>
            </a:r>
          </a:p>
          <a:p>
            <a:pPr>
              <a:buFont typeface="Arial" pitchFamily="34" charset="0"/>
              <a:buChar char="•"/>
            </a:pPr>
            <a:r>
              <a:rPr lang="en-GB" sz="2800" dirty="0" smtClean="0">
                <a:solidFill>
                  <a:srgbClr val="7030A0"/>
                </a:solidFill>
                <a:latin typeface="Arial Black" pitchFamily="34" charset="0"/>
              </a:rPr>
              <a:t> </a:t>
            </a:r>
            <a:r>
              <a:rPr lang="en-GB" sz="2800" dirty="0" err="1" smtClean="0">
                <a:solidFill>
                  <a:srgbClr val="7030A0"/>
                </a:solidFill>
                <a:latin typeface="Arial Black" pitchFamily="34" charset="0"/>
              </a:rPr>
              <a:t>Microfibril</a:t>
            </a:r>
            <a:r>
              <a:rPr lang="en-GB" sz="2800" dirty="0" smtClean="0">
                <a:solidFill>
                  <a:srgbClr val="7030A0"/>
                </a:solidFill>
                <a:latin typeface="Arial Black" pitchFamily="34" charset="0"/>
              </a:rPr>
              <a:t>,</a:t>
            </a:r>
          </a:p>
          <a:p>
            <a:pPr>
              <a:buFont typeface="Arial" pitchFamily="34" charset="0"/>
              <a:buChar char="•"/>
            </a:pPr>
            <a:r>
              <a:rPr lang="en-GB" sz="2800" dirty="0" smtClean="0">
                <a:solidFill>
                  <a:srgbClr val="7030A0"/>
                </a:solidFill>
                <a:latin typeface="Arial Black" pitchFamily="34" charset="0"/>
              </a:rPr>
              <a:t> Fibril,</a:t>
            </a:r>
          </a:p>
          <a:p>
            <a:pPr>
              <a:buFont typeface="Arial" pitchFamily="34" charset="0"/>
              <a:buChar char="•"/>
            </a:pPr>
            <a:r>
              <a:rPr lang="en-GB" sz="2800" dirty="0" smtClean="0">
                <a:solidFill>
                  <a:srgbClr val="7030A0"/>
                </a:solidFill>
                <a:latin typeface="Arial Black" pitchFamily="34" charset="0"/>
              </a:rPr>
              <a:t> LAMELAE.</a:t>
            </a:r>
            <a:endParaRPr lang="en-GB" sz="2800" dirty="0">
              <a:solidFill>
                <a:srgbClr val="7030A0"/>
              </a:solidFill>
              <a:latin typeface="Arial Black" pitchFamily="34" charset="0"/>
            </a:endParaRPr>
          </a:p>
        </p:txBody>
      </p:sp>
      <p:sp>
        <p:nvSpPr>
          <p:cNvPr id="21" name="TextovéPole 20"/>
          <p:cNvSpPr txBox="1"/>
          <p:nvPr/>
        </p:nvSpPr>
        <p:spPr>
          <a:xfrm>
            <a:off x="3419872" y="3573016"/>
            <a:ext cx="1656184" cy="369332"/>
          </a:xfrm>
          <a:prstGeom prst="rect">
            <a:avLst/>
          </a:prstGeom>
          <a:solidFill>
            <a:schemeClr val="accent3">
              <a:lumMod val="95000"/>
            </a:schemeClr>
          </a:solidFill>
        </p:spPr>
        <p:txBody>
          <a:bodyPr wrap="square" rtlCol="0">
            <a:spAutoFit/>
          </a:bodyPr>
          <a:lstStyle/>
          <a:p>
            <a:r>
              <a:rPr lang="en-GB" dirty="0" err="1" smtClean="0">
                <a:solidFill>
                  <a:srgbClr val="7030A0"/>
                </a:solidFill>
                <a:latin typeface="Arial Black" pitchFamily="34" charset="0"/>
              </a:rPr>
              <a:t>Microfibril</a:t>
            </a:r>
            <a:endParaRPr lang="cs-CZ" dirty="0"/>
          </a:p>
        </p:txBody>
      </p:sp>
      <p:sp>
        <p:nvSpPr>
          <p:cNvPr id="22" name="TextovéPole 21"/>
          <p:cNvSpPr txBox="1"/>
          <p:nvPr/>
        </p:nvSpPr>
        <p:spPr>
          <a:xfrm>
            <a:off x="4355976" y="1700808"/>
            <a:ext cx="1584176" cy="369332"/>
          </a:xfrm>
          <a:prstGeom prst="rect">
            <a:avLst/>
          </a:prstGeom>
          <a:solidFill>
            <a:schemeClr val="accent3">
              <a:lumMod val="95000"/>
            </a:schemeClr>
          </a:solidFill>
        </p:spPr>
        <p:txBody>
          <a:bodyPr wrap="square" rtlCol="0">
            <a:spAutoFit/>
          </a:bodyPr>
          <a:lstStyle/>
          <a:p>
            <a:r>
              <a:rPr lang="en-GB" b="1" dirty="0" smtClean="0">
                <a:solidFill>
                  <a:srgbClr val="0000FF"/>
                </a:solidFill>
                <a:latin typeface="Arial Black" pitchFamily="34" charset="0"/>
                <a:cs typeface="Aharoni" pitchFamily="2" charset="-79"/>
              </a:rPr>
              <a:t>crystalline</a:t>
            </a:r>
            <a:endParaRPr lang="cs-CZ" dirty="0"/>
          </a:p>
        </p:txBody>
      </p:sp>
      <p:sp>
        <p:nvSpPr>
          <p:cNvPr id="23" name="Obdélník 22"/>
          <p:cNvSpPr/>
          <p:nvPr/>
        </p:nvSpPr>
        <p:spPr>
          <a:xfrm>
            <a:off x="6300192" y="1700808"/>
            <a:ext cx="1941557" cy="369332"/>
          </a:xfrm>
          <a:prstGeom prst="rect">
            <a:avLst/>
          </a:prstGeom>
        </p:spPr>
        <p:txBody>
          <a:bodyPr wrap="none">
            <a:spAutoFit/>
          </a:bodyPr>
          <a:lstStyle/>
          <a:p>
            <a:r>
              <a:rPr lang="en-GB" b="1" dirty="0" smtClean="0">
                <a:solidFill>
                  <a:srgbClr val="0000FF"/>
                </a:solidFill>
                <a:latin typeface="Arial Black" pitchFamily="34" charset="0"/>
                <a:cs typeface="Aharoni" pitchFamily="2" charset="-79"/>
              </a:rPr>
              <a:t>AMORPHOUS </a:t>
            </a:r>
            <a:endParaRPr lang="cs-CZ" dirty="0"/>
          </a:p>
        </p:txBody>
      </p:sp>
      <p:sp>
        <p:nvSpPr>
          <p:cNvPr id="24" name="TextovéPole 23"/>
          <p:cNvSpPr txBox="1"/>
          <p:nvPr/>
        </p:nvSpPr>
        <p:spPr>
          <a:xfrm>
            <a:off x="4355976" y="2492896"/>
            <a:ext cx="936104" cy="369332"/>
          </a:xfrm>
          <a:prstGeom prst="rect">
            <a:avLst/>
          </a:prstGeom>
          <a:solidFill>
            <a:schemeClr val="accent3">
              <a:lumMod val="95000"/>
            </a:schemeClr>
          </a:solidFill>
        </p:spPr>
        <p:txBody>
          <a:bodyPr wrap="square" rtlCol="0">
            <a:spAutoFit/>
          </a:bodyPr>
          <a:lstStyle/>
          <a:p>
            <a:endParaRPr lang="cs-CZ" dirty="0"/>
          </a:p>
        </p:txBody>
      </p:sp>
      <p:cxnSp>
        <p:nvCxnSpPr>
          <p:cNvPr id="26" name="Přímá spojovací šipka 25"/>
          <p:cNvCxnSpPr>
            <a:endCxn id="24" idx="1"/>
          </p:cNvCxnSpPr>
          <p:nvPr/>
        </p:nvCxnSpPr>
        <p:spPr>
          <a:xfrm flipH="1">
            <a:off x="4355976" y="1988840"/>
            <a:ext cx="2088232" cy="688722"/>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7" name="TextovéPole 26"/>
          <p:cNvSpPr txBox="1"/>
          <p:nvPr/>
        </p:nvSpPr>
        <p:spPr>
          <a:xfrm>
            <a:off x="0" y="3140968"/>
            <a:ext cx="3491880" cy="707886"/>
          </a:xfrm>
          <a:prstGeom prst="rect">
            <a:avLst/>
          </a:prstGeom>
          <a:solidFill>
            <a:schemeClr val="accent3">
              <a:lumMod val="95000"/>
            </a:schemeClr>
          </a:solidFill>
        </p:spPr>
        <p:txBody>
          <a:bodyPr wrap="square" rtlCol="0">
            <a:spAutoFit/>
          </a:bodyPr>
          <a:lstStyle/>
          <a:p>
            <a:r>
              <a:rPr lang="en-GB" sz="2000" dirty="0" err="1" smtClean="0">
                <a:solidFill>
                  <a:srgbClr val="008000"/>
                </a:solidFill>
                <a:latin typeface="Arial Black" pitchFamily="34" charset="0"/>
              </a:rPr>
              <a:t>Micellar</a:t>
            </a:r>
            <a:r>
              <a:rPr lang="en-GB" sz="2000" dirty="0" smtClean="0">
                <a:latin typeface="Arial Black" pitchFamily="34" charset="0"/>
              </a:rPr>
              <a:t>    </a:t>
            </a:r>
            <a:r>
              <a:rPr lang="en-GB" sz="2000" dirty="0" err="1" smtClean="0">
                <a:solidFill>
                  <a:srgbClr val="0000FF"/>
                </a:solidFill>
                <a:latin typeface="Arial Black" pitchFamily="34" charset="0"/>
              </a:rPr>
              <a:t>Intermicellar</a:t>
            </a:r>
            <a:endParaRPr lang="en-GB" sz="2000" dirty="0" smtClean="0">
              <a:solidFill>
                <a:srgbClr val="0000FF"/>
              </a:solidFill>
              <a:latin typeface="Arial Black" pitchFamily="34" charset="0"/>
            </a:endParaRPr>
          </a:p>
          <a:p>
            <a:r>
              <a:rPr lang="cs-CZ" sz="2000" dirty="0" smtClean="0">
                <a:latin typeface="Arial Black" pitchFamily="34" charset="0"/>
              </a:rPr>
              <a:t>	REGIONS</a:t>
            </a:r>
            <a:endParaRPr lang="cs-CZ" sz="2000" dirty="0">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
        <p:nvSpPr>
          <p:cNvPr id="8" name="Nadpis 4"/>
          <p:cNvSpPr txBox="1">
            <a:spLocks/>
          </p:cNvSpPr>
          <p:nvPr/>
        </p:nvSpPr>
        <p:spPr>
          <a:xfrm>
            <a:off x="457200" y="274638"/>
            <a:ext cx="8229600" cy="490066"/>
          </a:xfrm>
          <a:prstGeom prst="rect">
            <a:avLst/>
          </a:prstGeom>
        </p:spPr>
        <p:txBody>
          <a:bodyPr/>
          <a:lstStyle/>
          <a:p>
            <a:pPr algn="ctr" eaLnBrk="0" hangingPunct="0"/>
            <a:r>
              <a:rPr lang="en-GB" sz="2800" dirty="0" err="1" smtClean="0">
                <a:solidFill>
                  <a:srgbClr val="FF0000"/>
                </a:solidFill>
                <a:latin typeface="Arial Black" pitchFamily="34" charset="0"/>
              </a:rPr>
              <a:t>Supermolecular</a:t>
            </a:r>
            <a:r>
              <a:rPr lang="en-GB" sz="2800" dirty="0" smtClean="0">
                <a:solidFill>
                  <a:srgbClr val="FF0000"/>
                </a:solidFill>
                <a:latin typeface="Arial Black" pitchFamily="34" charset="0"/>
              </a:rPr>
              <a:t> Structure of Cellulose </a:t>
            </a:r>
            <a:r>
              <a:rPr lang="cs-CZ" sz="2800" dirty="0" smtClean="0">
                <a:solidFill>
                  <a:srgbClr val="FF0000"/>
                </a:solidFill>
                <a:latin typeface="Arial Black" pitchFamily="34" charset="0"/>
              </a:rPr>
              <a:t>II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sp>
        <p:nvSpPr>
          <p:cNvPr id="20" name="TextovéPole 19"/>
          <p:cNvSpPr txBox="1"/>
          <p:nvPr/>
        </p:nvSpPr>
        <p:spPr>
          <a:xfrm>
            <a:off x="539552" y="5229200"/>
            <a:ext cx="8280920" cy="1446550"/>
          </a:xfrm>
          <a:prstGeom prst="rect">
            <a:avLst/>
          </a:prstGeom>
          <a:solidFill>
            <a:schemeClr val="accent3">
              <a:lumMod val="95000"/>
            </a:schemeClr>
          </a:solidFill>
        </p:spPr>
        <p:txBody>
          <a:bodyPr wrap="square" rtlCol="0">
            <a:spAutoFit/>
          </a:bodyPr>
          <a:lstStyle/>
          <a:p>
            <a:pPr algn="ctr"/>
            <a:r>
              <a:rPr lang="en-GB" sz="3200" dirty="0" smtClean="0">
                <a:solidFill>
                  <a:srgbClr val="0000FF"/>
                </a:solidFill>
                <a:latin typeface="Arial Black" pitchFamily="34" charset="0"/>
              </a:rPr>
              <a:t>Strong Interactions via </a:t>
            </a:r>
          </a:p>
          <a:p>
            <a:pPr algn="ctr"/>
            <a:r>
              <a:rPr lang="en-GB" sz="3200" dirty="0" smtClean="0">
                <a:solidFill>
                  <a:srgbClr val="0000FF"/>
                </a:solidFill>
                <a:latin typeface="Arial Black" pitchFamily="34" charset="0"/>
              </a:rPr>
              <a:t>Hydrogen Bonds </a:t>
            </a:r>
            <a:endParaRPr lang="en-GB" sz="4000" b="1" dirty="0" smtClean="0">
              <a:solidFill>
                <a:srgbClr val="0000FF"/>
              </a:solidFill>
              <a:latin typeface="Arial Black" pitchFamily="34" charset="0"/>
            </a:endParaRPr>
          </a:p>
          <a:p>
            <a:pPr algn="ctr"/>
            <a:endParaRPr lang="cs-CZ" sz="3200" b="1" baseline="30000" dirty="0">
              <a:solidFill>
                <a:srgbClr val="0000FF"/>
              </a:solidFill>
              <a:latin typeface="Arial Black" pitchFamily="34" charset="0"/>
            </a:endParaRPr>
          </a:p>
        </p:txBody>
      </p:sp>
      <p:pic>
        <p:nvPicPr>
          <p:cNvPr id="21" name="Obrázek 20" descr="vodíkové můstky v celióze.jpg"/>
          <p:cNvPicPr>
            <a:picLocks noChangeAspect="1"/>
          </p:cNvPicPr>
          <p:nvPr/>
        </p:nvPicPr>
        <p:blipFill>
          <a:blip r:embed="rId2" cstate="print"/>
          <a:stretch>
            <a:fillRect/>
          </a:stretch>
        </p:blipFill>
        <p:spPr>
          <a:xfrm>
            <a:off x="525811" y="1052736"/>
            <a:ext cx="8127531" cy="4176464"/>
          </a:xfrm>
          <a:prstGeom prst="rect">
            <a:avLst/>
          </a:prstGeom>
        </p:spPr>
      </p:pic>
      <p:sp>
        <p:nvSpPr>
          <p:cNvPr id="9" name="TextovéPole 8"/>
          <p:cNvSpPr txBox="1"/>
          <p:nvPr/>
        </p:nvSpPr>
        <p:spPr>
          <a:xfrm>
            <a:off x="179512" y="4437112"/>
            <a:ext cx="2808312" cy="400110"/>
          </a:xfrm>
          <a:prstGeom prst="rect">
            <a:avLst/>
          </a:prstGeom>
          <a:solidFill>
            <a:schemeClr val="accent3">
              <a:lumMod val="95000"/>
            </a:schemeClr>
          </a:solidFill>
        </p:spPr>
        <p:txBody>
          <a:bodyPr wrap="square" rtlCol="0">
            <a:spAutoFit/>
          </a:bodyPr>
          <a:lstStyle/>
          <a:p>
            <a:r>
              <a:rPr lang="cs-CZ" sz="2000" dirty="0" err="1" smtClean="0">
                <a:solidFill>
                  <a:srgbClr val="008000"/>
                </a:solidFill>
                <a:latin typeface="Arial Black" pitchFamily="34" charset="0"/>
              </a:rPr>
              <a:t>Native</a:t>
            </a:r>
            <a:r>
              <a:rPr lang="cs-CZ" sz="2000" dirty="0" smtClean="0"/>
              <a:t> </a:t>
            </a:r>
            <a:r>
              <a:rPr lang="en-GB" sz="2000" dirty="0" smtClean="0">
                <a:solidFill>
                  <a:srgbClr val="FF0000"/>
                </a:solidFill>
                <a:latin typeface="Arial Black" pitchFamily="34" charset="0"/>
              </a:rPr>
              <a:t>Cellulose</a:t>
            </a:r>
            <a:r>
              <a:rPr lang="cs-CZ" sz="2000" dirty="0" smtClean="0"/>
              <a:t> </a:t>
            </a:r>
            <a:endParaRPr lang="cs-CZ" sz="2000" dirty="0"/>
          </a:p>
        </p:txBody>
      </p:sp>
      <p:sp>
        <p:nvSpPr>
          <p:cNvPr id="10" name="TextovéPole 9"/>
          <p:cNvSpPr txBox="1"/>
          <p:nvPr/>
        </p:nvSpPr>
        <p:spPr>
          <a:xfrm>
            <a:off x="3059832" y="4509120"/>
            <a:ext cx="2808312" cy="400110"/>
          </a:xfrm>
          <a:prstGeom prst="rect">
            <a:avLst/>
          </a:prstGeom>
          <a:solidFill>
            <a:schemeClr val="accent3">
              <a:lumMod val="95000"/>
            </a:schemeClr>
          </a:solidFill>
        </p:spPr>
        <p:txBody>
          <a:bodyPr wrap="square" rtlCol="0">
            <a:spAutoFit/>
          </a:bodyPr>
          <a:lstStyle/>
          <a:p>
            <a:r>
              <a:rPr lang="cs-CZ" sz="2000" dirty="0" err="1" smtClean="0">
                <a:solidFill>
                  <a:srgbClr val="C00000"/>
                </a:solidFill>
                <a:latin typeface="Arial Black" pitchFamily="34" charset="0"/>
              </a:rPr>
              <a:t>Swollen</a:t>
            </a:r>
            <a:r>
              <a:rPr lang="cs-CZ" sz="2000" dirty="0" smtClean="0">
                <a:solidFill>
                  <a:srgbClr val="FF0000"/>
                </a:solidFill>
                <a:latin typeface="Arial Black" pitchFamily="34" charset="0"/>
              </a:rPr>
              <a:t> </a:t>
            </a:r>
            <a:r>
              <a:rPr lang="en-GB" sz="2000" dirty="0" smtClean="0">
                <a:solidFill>
                  <a:srgbClr val="FF0000"/>
                </a:solidFill>
                <a:latin typeface="Arial Black" pitchFamily="34" charset="0"/>
              </a:rPr>
              <a:t>Cellulose</a:t>
            </a:r>
            <a:r>
              <a:rPr lang="cs-CZ" sz="2000" dirty="0" smtClean="0"/>
              <a:t> </a:t>
            </a:r>
            <a:endParaRPr lang="cs-CZ" sz="2000" dirty="0"/>
          </a:p>
        </p:txBody>
      </p:sp>
      <p:sp>
        <p:nvSpPr>
          <p:cNvPr id="11" name="TextovéPole 10"/>
          <p:cNvSpPr txBox="1"/>
          <p:nvPr/>
        </p:nvSpPr>
        <p:spPr>
          <a:xfrm>
            <a:off x="5868144" y="4581128"/>
            <a:ext cx="2808312" cy="707886"/>
          </a:xfrm>
          <a:prstGeom prst="rect">
            <a:avLst/>
          </a:prstGeom>
          <a:solidFill>
            <a:schemeClr val="accent3">
              <a:lumMod val="95000"/>
            </a:schemeClr>
          </a:solidFill>
        </p:spPr>
        <p:txBody>
          <a:bodyPr wrap="square" rtlCol="0">
            <a:spAutoFit/>
          </a:bodyPr>
          <a:lstStyle/>
          <a:p>
            <a:r>
              <a:rPr lang="en-GB" sz="2000" dirty="0" smtClean="0">
                <a:solidFill>
                  <a:srgbClr val="7030A0"/>
                </a:solidFill>
                <a:latin typeface="Arial Black" pitchFamily="34" charset="0"/>
              </a:rPr>
              <a:t>Colloidal Solution of</a:t>
            </a:r>
            <a:r>
              <a:rPr lang="en-GB" sz="2000" dirty="0" smtClean="0">
                <a:solidFill>
                  <a:srgbClr val="FF0000"/>
                </a:solidFill>
                <a:latin typeface="Arial Black" pitchFamily="34" charset="0"/>
              </a:rPr>
              <a:t> Cellulose</a:t>
            </a:r>
            <a:r>
              <a:rPr lang="en-GB" sz="2000" dirty="0" smtClean="0"/>
              <a:t> </a:t>
            </a:r>
            <a:endParaRPr lang="en-GB"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
        <p:nvSpPr>
          <p:cNvPr id="8" name="Nadpis 4"/>
          <p:cNvSpPr txBox="1">
            <a:spLocks/>
          </p:cNvSpPr>
          <p:nvPr/>
        </p:nvSpPr>
        <p:spPr>
          <a:xfrm>
            <a:off x="395536" y="0"/>
            <a:ext cx="8229600" cy="490066"/>
          </a:xfrm>
          <a:prstGeom prst="rect">
            <a:avLst/>
          </a:prstGeom>
        </p:spPr>
        <p:txBody>
          <a:bodyPr/>
          <a:lstStyle/>
          <a:p>
            <a:pPr algn="ctr" eaLnBrk="0" hangingPunct="0"/>
            <a:r>
              <a:rPr lang="en-GB" sz="2800" dirty="0" err="1" smtClean="0">
                <a:solidFill>
                  <a:srgbClr val="FF0000"/>
                </a:solidFill>
                <a:latin typeface="Arial Black" pitchFamily="34" charset="0"/>
              </a:rPr>
              <a:t>Supermolecular</a:t>
            </a:r>
            <a:r>
              <a:rPr lang="en-GB" sz="2800" dirty="0" smtClean="0">
                <a:solidFill>
                  <a:srgbClr val="FF0000"/>
                </a:solidFill>
                <a:latin typeface="Arial Black" pitchFamily="34" charset="0"/>
              </a:rPr>
              <a:t> Structure of Cellulose </a:t>
            </a:r>
            <a:r>
              <a:rPr lang="cs-CZ" sz="2800" dirty="0" smtClean="0">
                <a:solidFill>
                  <a:srgbClr val="FF0000"/>
                </a:solidFill>
                <a:latin typeface="Arial Black" pitchFamily="34" charset="0"/>
              </a:rPr>
              <a:t>III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pic>
        <p:nvPicPr>
          <p:cNvPr id="9" name="Obrázek 8" descr="nadmolekulární struktura celulózového vlákna.jpg"/>
          <p:cNvPicPr>
            <a:picLocks noChangeAspect="1"/>
          </p:cNvPicPr>
          <p:nvPr/>
        </p:nvPicPr>
        <p:blipFill>
          <a:blip r:embed="rId2" cstate="print"/>
          <a:stretch>
            <a:fillRect/>
          </a:stretch>
        </p:blipFill>
        <p:spPr>
          <a:xfrm rot="5400000">
            <a:off x="-313151" y="1221871"/>
            <a:ext cx="5949280" cy="5322978"/>
          </a:xfrm>
          <a:prstGeom prst="rect">
            <a:avLst/>
          </a:prstGeom>
        </p:spPr>
      </p:pic>
      <p:sp>
        <p:nvSpPr>
          <p:cNvPr id="10" name="TextovéPole 9"/>
          <p:cNvSpPr txBox="1"/>
          <p:nvPr/>
        </p:nvSpPr>
        <p:spPr>
          <a:xfrm>
            <a:off x="4932040" y="476672"/>
            <a:ext cx="4067944" cy="3877985"/>
          </a:xfrm>
          <a:prstGeom prst="rect">
            <a:avLst/>
          </a:prstGeom>
          <a:noFill/>
        </p:spPr>
        <p:txBody>
          <a:bodyPr wrap="square" rtlCol="0">
            <a:spAutoFit/>
          </a:bodyPr>
          <a:lstStyle/>
          <a:p>
            <a:r>
              <a:rPr lang="en-GB" dirty="0" smtClean="0">
                <a:solidFill>
                  <a:srgbClr val="008000"/>
                </a:solidFill>
                <a:latin typeface="Arial Black" pitchFamily="34" charset="0"/>
              </a:rPr>
              <a:t>A – B &gt;  Crystalline Part</a:t>
            </a:r>
          </a:p>
          <a:p>
            <a:r>
              <a:rPr lang="en-GB" i="1" dirty="0" smtClean="0">
                <a:solidFill>
                  <a:srgbClr val="C00000"/>
                </a:solidFill>
                <a:latin typeface="Arial Black" pitchFamily="34" charset="0"/>
              </a:rPr>
              <a:t>C – D &gt; Amorphous Part </a:t>
            </a:r>
          </a:p>
          <a:p>
            <a:r>
              <a:rPr lang="en-GB" b="1" dirty="0" smtClean="0">
                <a:solidFill>
                  <a:srgbClr val="008000"/>
                </a:solidFill>
              </a:rPr>
              <a:t>8 Crosscut through the </a:t>
            </a:r>
            <a:r>
              <a:rPr lang="en-GB" dirty="0" err="1" smtClean="0">
                <a:solidFill>
                  <a:srgbClr val="008000"/>
                </a:solidFill>
                <a:latin typeface="Arial Black" pitchFamily="34" charset="0"/>
              </a:rPr>
              <a:t>CrystallinePart</a:t>
            </a:r>
            <a:endParaRPr lang="en-GB" b="1" dirty="0" smtClean="0">
              <a:solidFill>
                <a:srgbClr val="008000"/>
              </a:solidFill>
            </a:endParaRPr>
          </a:p>
          <a:p>
            <a:r>
              <a:rPr lang="en-GB" b="1" i="1" dirty="0" smtClean="0">
                <a:solidFill>
                  <a:srgbClr val="C00000"/>
                </a:solidFill>
              </a:rPr>
              <a:t>9</a:t>
            </a:r>
            <a:r>
              <a:rPr lang="en-GB" b="1" dirty="0" smtClean="0">
                <a:solidFill>
                  <a:srgbClr val="008000"/>
                </a:solidFill>
              </a:rPr>
              <a:t> </a:t>
            </a:r>
            <a:r>
              <a:rPr lang="en-GB" b="1" dirty="0" smtClean="0">
                <a:solidFill>
                  <a:srgbClr val="C00000"/>
                </a:solidFill>
              </a:rPr>
              <a:t>Crosscut through the</a:t>
            </a:r>
            <a:r>
              <a:rPr lang="en-GB" i="1" dirty="0" smtClean="0">
                <a:solidFill>
                  <a:srgbClr val="C00000"/>
                </a:solidFill>
                <a:latin typeface="Arial Black" pitchFamily="34" charset="0"/>
              </a:rPr>
              <a:t> Amorphous Part</a:t>
            </a:r>
            <a:r>
              <a:rPr lang="en-GB" b="1" i="1" dirty="0" smtClean="0">
                <a:solidFill>
                  <a:srgbClr val="C00000"/>
                </a:solidFill>
              </a:rPr>
              <a:t>, which is PARTLY (</a:t>
            </a:r>
            <a:r>
              <a:rPr lang="en-GB" b="1" i="1" cap="all" dirty="0" smtClean="0">
                <a:solidFill>
                  <a:srgbClr val="C00000"/>
                </a:solidFill>
              </a:rPr>
              <a:t>lengthwise</a:t>
            </a:r>
            <a:r>
              <a:rPr lang="en-GB" b="1" i="1" dirty="0" smtClean="0">
                <a:solidFill>
                  <a:srgbClr val="C00000"/>
                </a:solidFill>
              </a:rPr>
              <a:t>) ORIENTED &gt; </a:t>
            </a:r>
            <a:r>
              <a:rPr lang="en-GB" sz="2400" b="1" i="1" dirty="0" smtClean="0">
                <a:solidFill>
                  <a:srgbClr val="C00000"/>
                </a:solidFill>
                <a:latin typeface="Arial Black" pitchFamily="34" charset="0"/>
              </a:rPr>
              <a:t>NEMATIC STRUCTURE</a:t>
            </a:r>
            <a:endParaRPr lang="en-GB" b="1" i="1" dirty="0" smtClean="0">
              <a:solidFill>
                <a:srgbClr val="C00000"/>
              </a:solidFill>
              <a:latin typeface="Arial Black" pitchFamily="34" charset="0"/>
            </a:endParaRPr>
          </a:p>
          <a:p>
            <a:r>
              <a:rPr lang="en-GB" dirty="0" smtClean="0">
                <a:solidFill>
                  <a:srgbClr val="FF0000"/>
                </a:solidFill>
                <a:latin typeface="Arial Black" pitchFamily="34" charset="0"/>
              </a:rPr>
              <a:t>      10 Bundle (ELEMENTARY                             	FIBRIL, </a:t>
            </a:r>
            <a:r>
              <a:rPr lang="en-GB" u="sng" dirty="0" smtClean="0">
                <a:solidFill>
                  <a:srgbClr val="FF0000"/>
                </a:solidFill>
                <a:latin typeface="Arial Black" pitchFamily="34" charset="0"/>
              </a:rPr>
              <a:t>MICROFIBRIL</a:t>
            </a:r>
            <a:r>
              <a:rPr lang="en-GB" dirty="0" smtClean="0">
                <a:solidFill>
                  <a:srgbClr val="FF0000"/>
                </a:solidFill>
                <a:latin typeface="Arial Black" pitchFamily="34" charset="0"/>
              </a:rPr>
              <a:t>) </a:t>
            </a:r>
          </a:p>
          <a:p>
            <a:r>
              <a:rPr lang="en-GB" u="sng" dirty="0" smtClean="0">
                <a:solidFill>
                  <a:srgbClr val="0000FF"/>
                </a:solidFill>
                <a:latin typeface="Arial Black" pitchFamily="34" charset="0"/>
              </a:rPr>
              <a:t>MADE OF SEVERAL </a:t>
            </a:r>
            <a:r>
              <a:rPr lang="en-GB" u="sng" dirty="0" err="1" smtClean="0">
                <a:solidFill>
                  <a:srgbClr val="0000FF"/>
                </a:solidFill>
                <a:latin typeface="Arial Black" pitchFamily="34" charset="0"/>
              </a:rPr>
              <a:t>M</a:t>
            </a:r>
            <a:r>
              <a:rPr lang="en-GB" u="sng" cap="all" dirty="0" err="1" smtClean="0">
                <a:solidFill>
                  <a:srgbClr val="0000FF"/>
                </a:solidFill>
                <a:latin typeface="Arial Black" pitchFamily="34" charset="0"/>
              </a:rPr>
              <a:t>aCromoleCulES</a:t>
            </a:r>
            <a:endParaRPr lang="en-GB" u="sng" cap="all" dirty="0">
              <a:solidFill>
                <a:srgbClr val="0000FF"/>
              </a:solidFill>
              <a:latin typeface="Arial Black" pitchFamily="34" charset="0"/>
            </a:endParaRPr>
          </a:p>
        </p:txBody>
      </p:sp>
      <p:sp>
        <p:nvSpPr>
          <p:cNvPr id="11" name="TextovéPole 10"/>
          <p:cNvSpPr txBox="1"/>
          <p:nvPr/>
        </p:nvSpPr>
        <p:spPr>
          <a:xfrm>
            <a:off x="5220072" y="3501008"/>
            <a:ext cx="3528392" cy="369332"/>
          </a:xfrm>
          <a:prstGeom prst="rect">
            <a:avLst/>
          </a:prstGeom>
          <a:noFill/>
        </p:spPr>
        <p:txBody>
          <a:bodyPr wrap="square" rtlCol="0">
            <a:spAutoFit/>
          </a:bodyPr>
          <a:lstStyle/>
          <a:p>
            <a:endParaRPr lang="cs-CZ" dirty="0"/>
          </a:p>
        </p:txBody>
      </p:sp>
      <p:sp>
        <p:nvSpPr>
          <p:cNvPr id="12" name="TextovéPole 11"/>
          <p:cNvSpPr txBox="1"/>
          <p:nvPr/>
        </p:nvSpPr>
        <p:spPr>
          <a:xfrm>
            <a:off x="5436096" y="4653136"/>
            <a:ext cx="3528392" cy="1631216"/>
          </a:xfrm>
          <a:prstGeom prst="rect">
            <a:avLst/>
          </a:prstGeom>
          <a:noFill/>
        </p:spPr>
        <p:txBody>
          <a:bodyPr wrap="square" rtlCol="0">
            <a:spAutoFit/>
          </a:bodyPr>
          <a:lstStyle/>
          <a:p>
            <a:pPr algn="ctr"/>
            <a:r>
              <a:rPr lang="en-GB" sz="2800" u="sng" dirty="0" smtClean="0">
                <a:solidFill>
                  <a:srgbClr val="FF0000"/>
                </a:solidFill>
                <a:latin typeface="Arial Black" pitchFamily="34" charset="0"/>
              </a:rPr>
              <a:t>MICROFIBRIL</a:t>
            </a:r>
            <a:r>
              <a:rPr lang="en-GB" dirty="0" smtClean="0">
                <a:solidFill>
                  <a:srgbClr val="FF0000"/>
                </a:solidFill>
                <a:latin typeface="Arial Black" pitchFamily="34" charset="0"/>
              </a:rPr>
              <a:t>:</a:t>
            </a:r>
          </a:p>
          <a:p>
            <a:pPr>
              <a:buFont typeface="Arial" pitchFamily="34" charset="0"/>
              <a:buChar char="•"/>
            </a:pPr>
            <a:r>
              <a:rPr lang="en-GB" dirty="0" smtClean="0">
                <a:solidFill>
                  <a:srgbClr val="FF0000"/>
                </a:solidFill>
                <a:latin typeface="Arial Black" pitchFamily="34" charset="0"/>
              </a:rPr>
              <a:t> THICKNESS  is usually      		  3 – 30 nm</a:t>
            </a:r>
          </a:p>
          <a:p>
            <a:pPr>
              <a:buFont typeface="Arial" pitchFamily="34" charset="0"/>
              <a:buChar char="•"/>
            </a:pPr>
            <a:r>
              <a:rPr lang="cs-CZ" dirty="0" smtClean="0">
                <a:solidFill>
                  <a:srgbClr val="FF0000"/>
                </a:solidFill>
                <a:latin typeface="Arial Black" pitchFamily="34" charset="0"/>
              </a:rPr>
              <a:t>  </a:t>
            </a:r>
            <a:r>
              <a:rPr lang="en-GB" dirty="0" smtClean="0">
                <a:solidFill>
                  <a:srgbClr val="FF0000"/>
                </a:solidFill>
                <a:latin typeface="Arial Black" pitchFamily="34" charset="0"/>
              </a:rPr>
              <a:t>LENGTH is usually Units of Microns </a:t>
            </a:r>
            <a:endParaRPr lang="en-GB" dirty="0"/>
          </a:p>
        </p:txBody>
      </p:sp>
      <p:cxnSp>
        <p:nvCxnSpPr>
          <p:cNvPr id="14" name="Přímá spojovací šipka 13"/>
          <p:cNvCxnSpPr/>
          <p:nvPr/>
        </p:nvCxnSpPr>
        <p:spPr>
          <a:xfrm flipH="1" flipV="1">
            <a:off x="4932040" y="2996952"/>
            <a:ext cx="936104" cy="576064"/>
          </a:xfrm>
          <a:prstGeom prst="straightConnector1">
            <a:avLst/>
          </a:prstGeom>
          <a:ln w="635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a:off x="4932040" y="5013176"/>
            <a:ext cx="864096" cy="288032"/>
          </a:xfrm>
          <a:prstGeom prst="straightConnector1">
            <a:avLst/>
          </a:prstGeom>
          <a:ln w="635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flipH="1" flipV="1">
            <a:off x="3851920" y="1412776"/>
            <a:ext cx="1224136" cy="72008"/>
          </a:xfrm>
          <a:prstGeom prst="straightConnector1">
            <a:avLst/>
          </a:prstGeom>
          <a:ln w="63500">
            <a:solidFill>
              <a:srgbClr val="008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p:cNvCxnSpPr/>
          <p:nvPr/>
        </p:nvCxnSpPr>
        <p:spPr>
          <a:xfrm flipH="1">
            <a:off x="4067944" y="2060848"/>
            <a:ext cx="1080120" cy="432048"/>
          </a:xfrm>
          <a:prstGeom prst="straightConnector1">
            <a:avLst/>
          </a:prstGeom>
          <a:ln w="63500">
            <a:solidFill>
              <a:srgbClr val="C0000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H="1">
            <a:off x="3275856" y="2492896"/>
            <a:ext cx="864096" cy="1872208"/>
          </a:xfrm>
          <a:prstGeom prst="straightConnector1">
            <a:avLst/>
          </a:prstGeom>
          <a:ln w="635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8" name="Nadpis 4"/>
          <p:cNvSpPr txBox="1">
            <a:spLocks/>
          </p:cNvSpPr>
          <p:nvPr/>
        </p:nvSpPr>
        <p:spPr>
          <a:xfrm>
            <a:off x="457200" y="274638"/>
            <a:ext cx="8229600" cy="490066"/>
          </a:xfrm>
          <a:prstGeom prst="rect">
            <a:avLst/>
          </a:prstGeom>
        </p:spPr>
        <p:txBody>
          <a:bodyPr/>
          <a:lstStyle/>
          <a:p>
            <a:pPr algn="ctr" eaLnBrk="0" hangingPunct="0"/>
            <a:r>
              <a:rPr lang="en-GB" sz="2800" dirty="0" smtClean="0">
                <a:solidFill>
                  <a:srgbClr val="FF0000"/>
                </a:solidFill>
                <a:latin typeface="Arial Black" pitchFamily="34" charset="0"/>
              </a:rPr>
              <a:t>Crystalline Structure of Cellulose </a:t>
            </a:r>
            <a:r>
              <a:rPr lang="cs-CZ" sz="2800" dirty="0" smtClean="0">
                <a:solidFill>
                  <a:srgbClr val="FF0000"/>
                </a:solidFill>
                <a:latin typeface="Arial Black" pitchFamily="34" charset="0"/>
              </a:rPr>
              <a:t>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pic>
        <p:nvPicPr>
          <p:cNvPr id="9" name="Obrázek 8" descr="img744.jpg"/>
          <p:cNvPicPr>
            <a:picLocks noChangeAspect="1"/>
          </p:cNvPicPr>
          <p:nvPr/>
        </p:nvPicPr>
        <p:blipFill>
          <a:blip r:embed="rId2" cstate="print"/>
          <a:stretch>
            <a:fillRect/>
          </a:stretch>
        </p:blipFill>
        <p:spPr>
          <a:xfrm>
            <a:off x="539552" y="836712"/>
            <a:ext cx="3249168" cy="3767328"/>
          </a:xfrm>
          <a:prstGeom prst="rect">
            <a:avLst/>
          </a:prstGeom>
        </p:spPr>
      </p:pic>
      <p:pic>
        <p:nvPicPr>
          <p:cNvPr id="10" name="Obrázek 9" descr="img743.jpg"/>
          <p:cNvPicPr>
            <a:picLocks noChangeAspect="1"/>
          </p:cNvPicPr>
          <p:nvPr/>
        </p:nvPicPr>
        <p:blipFill>
          <a:blip r:embed="rId3" cstate="print"/>
          <a:stretch>
            <a:fillRect/>
          </a:stretch>
        </p:blipFill>
        <p:spPr>
          <a:xfrm>
            <a:off x="5076056" y="692696"/>
            <a:ext cx="3353568" cy="5211261"/>
          </a:xfrm>
          <a:prstGeom prst="rect">
            <a:avLst/>
          </a:prstGeom>
        </p:spPr>
      </p:pic>
      <p:cxnSp>
        <p:nvCxnSpPr>
          <p:cNvPr id="12" name="Přímá spojovací šipka 11"/>
          <p:cNvCxnSpPr/>
          <p:nvPr/>
        </p:nvCxnSpPr>
        <p:spPr>
          <a:xfrm flipV="1">
            <a:off x="4211960" y="3429000"/>
            <a:ext cx="2520280" cy="187220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179512" y="5301208"/>
            <a:ext cx="4104456" cy="913070"/>
          </a:xfrm>
          <a:prstGeom prst="rect">
            <a:avLst/>
          </a:prstGeom>
          <a:solidFill>
            <a:schemeClr val="accent3">
              <a:lumMod val="95000"/>
            </a:schemeClr>
          </a:solidFill>
        </p:spPr>
        <p:txBody>
          <a:bodyPr wrap="square" rtlCol="0">
            <a:spAutoFit/>
          </a:bodyPr>
          <a:lstStyle/>
          <a:p>
            <a:pPr algn="ctr"/>
            <a:r>
              <a:rPr lang="en-GB" sz="2000" dirty="0" smtClean="0">
                <a:solidFill>
                  <a:srgbClr val="0000FF"/>
                </a:solidFill>
                <a:latin typeface="Arial Black" pitchFamily="34" charset="0"/>
              </a:rPr>
              <a:t>Strong Interactions via </a:t>
            </a:r>
          </a:p>
          <a:p>
            <a:pPr algn="ctr"/>
            <a:r>
              <a:rPr lang="en-GB" sz="2000" dirty="0" smtClean="0">
                <a:solidFill>
                  <a:srgbClr val="0000FF"/>
                </a:solidFill>
                <a:latin typeface="Arial Black" pitchFamily="34" charset="0"/>
              </a:rPr>
              <a:t>Hydrogen Bonds </a:t>
            </a:r>
            <a:endParaRPr lang="en-GB" sz="2800" b="1" dirty="0" smtClean="0">
              <a:solidFill>
                <a:srgbClr val="0000FF"/>
              </a:solidFill>
              <a:latin typeface="Arial Black" pitchFamily="34" charset="0"/>
            </a:endParaRPr>
          </a:p>
          <a:p>
            <a:pPr algn="ctr"/>
            <a:endParaRPr lang="cs-CZ" sz="2000" b="1" baseline="30000" dirty="0">
              <a:solidFill>
                <a:srgbClr val="0000FF"/>
              </a:solidFill>
              <a:latin typeface="Arial Black" pitchFamily="34" charset="0"/>
            </a:endParaRPr>
          </a:p>
        </p:txBody>
      </p:sp>
      <p:sp>
        <p:nvSpPr>
          <p:cNvPr id="14" name="TextovéPole 13"/>
          <p:cNvSpPr txBox="1"/>
          <p:nvPr/>
        </p:nvSpPr>
        <p:spPr>
          <a:xfrm>
            <a:off x="755576" y="4077072"/>
            <a:ext cx="2376264" cy="707886"/>
          </a:xfrm>
          <a:prstGeom prst="rect">
            <a:avLst/>
          </a:prstGeom>
          <a:solidFill>
            <a:schemeClr val="accent3">
              <a:lumMod val="95000"/>
            </a:schemeClr>
          </a:solidFill>
        </p:spPr>
        <p:txBody>
          <a:bodyPr wrap="square" rtlCol="0">
            <a:spAutoFit/>
          </a:bodyPr>
          <a:lstStyle/>
          <a:p>
            <a:r>
              <a:rPr lang="cs-CZ" sz="2000" dirty="0" smtClean="0">
                <a:solidFill>
                  <a:srgbClr val="7030A0"/>
                </a:solidFill>
                <a:latin typeface="Arial Black" pitchFamily="34" charset="0"/>
              </a:rPr>
              <a:t>Basic Cell </a:t>
            </a:r>
            <a:r>
              <a:rPr lang="cs-CZ" sz="2000" dirty="0" err="1" smtClean="0">
                <a:solidFill>
                  <a:srgbClr val="7030A0"/>
                </a:solidFill>
                <a:latin typeface="Arial Black" pitchFamily="34" charset="0"/>
              </a:rPr>
              <a:t>of</a:t>
            </a:r>
            <a:r>
              <a:rPr lang="cs-CZ" sz="2000" dirty="0" smtClean="0">
                <a:solidFill>
                  <a:srgbClr val="7030A0"/>
                </a:solidFill>
                <a:latin typeface="Arial Black" pitchFamily="34" charset="0"/>
              </a:rPr>
              <a:t> </a:t>
            </a:r>
            <a:r>
              <a:rPr lang="en-GB" sz="2000" dirty="0" smtClean="0">
                <a:solidFill>
                  <a:srgbClr val="FF0000"/>
                </a:solidFill>
                <a:latin typeface="Arial Black" pitchFamily="34" charset="0"/>
              </a:rPr>
              <a:t>Cellulose</a:t>
            </a:r>
            <a:r>
              <a:rPr lang="cs-CZ" sz="2000" dirty="0" smtClean="0"/>
              <a:t> </a:t>
            </a:r>
            <a:endParaRPr lang="cs-CZ" sz="2000" dirty="0"/>
          </a:p>
        </p:txBody>
      </p:sp>
      <p:sp>
        <p:nvSpPr>
          <p:cNvPr id="15" name="TextovéPole 14"/>
          <p:cNvSpPr txBox="1"/>
          <p:nvPr/>
        </p:nvSpPr>
        <p:spPr>
          <a:xfrm>
            <a:off x="5148064" y="5085184"/>
            <a:ext cx="3995936" cy="1015663"/>
          </a:xfrm>
          <a:prstGeom prst="rect">
            <a:avLst/>
          </a:prstGeom>
          <a:solidFill>
            <a:schemeClr val="accent3">
              <a:lumMod val="95000"/>
            </a:schemeClr>
          </a:solidFill>
        </p:spPr>
        <p:txBody>
          <a:bodyPr wrap="square" rtlCol="0">
            <a:spAutoFit/>
          </a:bodyPr>
          <a:lstStyle/>
          <a:p>
            <a:r>
              <a:rPr lang="cs-CZ" sz="2000" dirty="0" err="1" smtClean="0">
                <a:solidFill>
                  <a:srgbClr val="7030A0"/>
                </a:solidFill>
                <a:latin typeface="Arial Black" pitchFamily="34" charset="0"/>
              </a:rPr>
              <a:t>Crystal</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lattice</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of</a:t>
            </a:r>
            <a:r>
              <a:rPr lang="cs-CZ" sz="2000" dirty="0" smtClean="0">
                <a:solidFill>
                  <a:srgbClr val="7030A0"/>
                </a:solidFill>
                <a:latin typeface="Arial Black" pitchFamily="34" charset="0"/>
              </a:rPr>
              <a:t> </a:t>
            </a:r>
            <a:r>
              <a:rPr lang="en-GB" sz="2000" dirty="0" smtClean="0">
                <a:solidFill>
                  <a:srgbClr val="FF0000"/>
                </a:solidFill>
                <a:latin typeface="Arial Black" pitchFamily="34" charset="0"/>
              </a:rPr>
              <a:t>Cellulose</a:t>
            </a:r>
            <a:r>
              <a:rPr lang="cs-CZ" sz="2000" dirty="0" smtClean="0"/>
              <a:t> </a:t>
            </a:r>
            <a:r>
              <a:rPr lang="cs-CZ" sz="2000" dirty="0" err="1" smtClean="0">
                <a:solidFill>
                  <a:srgbClr val="7030A0"/>
                </a:solidFill>
                <a:latin typeface="Arial Black" pitchFamily="34" charset="0"/>
              </a:rPr>
              <a:t>with</a:t>
            </a:r>
            <a:r>
              <a:rPr lang="cs-CZ" sz="2000" dirty="0" smtClean="0">
                <a:solidFill>
                  <a:srgbClr val="7030A0"/>
                </a:solidFill>
                <a:latin typeface="Arial Black" pitchFamily="34" charset="0"/>
              </a:rPr>
              <a:t> </a:t>
            </a:r>
            <a:r>
              <a:rPr lang="cs-CZ" sz="2000" dirty="0" err="1" smtClean="0">
                <a:solidFill>
                  <a:srgbClr val="7030A0"/>
                </a:solidFill>
                <a:latin typeface="Arial Black" pitchFamily="34" charset="0"/>
              </a:rPr>
              <a:t>marked</a:t>
            </a:r>
            <a:r>
              <a:rPr lang="cs-CZ" sz="2000" dirty="0" smtClean="0">
                <a:solidFill>
                  <a:srgbClr val="7030A0"/>
                </a:solidFill>
                <a:latin typeface="Arial Black" pitchFamily="34" charset="0"/>
              </a:rPr>
              <a:t> </a:t>
            </a:r>
            <a:r>
              <a:rPr lang="en-GB" sz="2000" dirty="0" smtClean="0">
                <a:solidFill>
                  <a:srgbClr val="0000FF"/>
                </a:solidFill>
                <a:latin typeface="Arial Black" pitchFamily="34" charset="0"/>
              </a:rPr>
              <a:t>Hydrogen Bonds </a:t>
            </a:r>
            <a:endParaRPr lang="cs-CZ"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7/2018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7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sp>
        <p:nvSpPr>
          <p:cNvPr id="8" name="Nadpis 4"/>
          <p:cNvSpPr txBox="1">
            <a:spLocks/>
          </p:cNvSpPr>
          <p:nvPr/>
        </p:nvSpPr>
        <p:spPr>
          <a:xfrm>
            <a:off x="457200" y="274638"/>
            <a:ext cx="8229600" cy="490066"/>
          </a:xfrm>
          <a:prstGeom prst="rect">
            <a:avLst/>
          </a:prstGeom>
        </p:spPr>
        <p:txBody>
          <a:bodyPr/>
          <a:lstStyle/>
          <a:p>
            <a:pPr algn="ctr" eaLnBrk="0" hangingPunct="0"/>
            <a:r>
              <a:rPr lang="en-GB" sz="2800" dirty="0" smtClean="0">
                <a:solidFill>
                  <a:srgbClr val="FF0000"/>
                </a:solidFill>
                <a:latin typeface="Arial Black" pitchFamily="34" charset="0"/>
              </a:rPr>
              <a:t>Crystalline Structure of Cellulose </a:t>
            </a:r>
            <a:r>
              <a:rPr lang="cs-CZ" sz="2800" dirty="0" smtClean="0">
                <a:solidFill>
                  <a:srgbClr val="FF0000"/>
                </a:solidFill>
                <a:latin typeface="Arial Black" pitchFamily="34" charset="0"/>
              </a:rPr>
              <a:t>II</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1" i="0" u="none" strike="noStrike" kern="0" cap="none" spc="0" normalizeH="0" baseline="0" noProof="0" dirty="0">
              <a:ln>
                <a:noFill/>
              </a:ln>
              <a:solidFill>
                <a:srgbClr val="008000"/>
              </a:solidFill>
              <a:effectLst/>
              <a:uLnTx/>
              <a:uFillTx/>
              <a:latin typeface="+mj-lt"/>
              <a:ea typeface="+mj-ea"/>
              <a:cs typeface="+mj-cs"/>
            </a:endParaRPr>
          </a:p>
        </p:txBody>
      </p:sp>
      <p:pic>
        <p:nvPicPr>
          <p:cNvPr id="13" name="Obrázek 12" descr="img746.jpg"/>
          <p:cNvPicPr>
            <a:picLocks noChangeAspect="1"/>
          </p:cNvPicPr>
          <p:nvPr/>
        </p:nvPicPr>
        <p:blipFill>
          <a:blip r:embed="rId2" cstate="print"/>
          <a:stretch>
            <a:fillRect/>
          </a:stretch>
        </p:blipFill>
        <p:spPr>
          <a:xfrm>
            <a:off x="0" y="980728"/>
            <a:ext cx="4896544" cy="2530245"/>
          </a:xfrm>
          <a:prstGeom prst="rect">
            <a:avLst/>
          </a:prstGeom>
        </p:spPr>
      </p:pic>
      <p:pic>
        <p:nvPicPr>
          <p:cNvPr id="14" name="Obrázek 13" descr="img747.jpg"/>
          <p:cNvPicPr>
            <a:picLocks noChangeAspect="1"/>
          </p:cNvPicPr>
          <p:nvPr/>
        </p:nvPicPr>
        <p:blipFill>
          <a:blip r:embed="rId3" cstate="print"/>
          <a:stretch>
            <a:fillRect/>
          </a:stretch>
        </p:blipFill>
        <p:spPr>
          <a:xfrm>
            <a:off x="107504" y="3645024"/>
            <a:ext cx="4608512" cy="2664297"/>
          </a:xfrm>
          <a:prstGeom prst="rect">
            <a:avLst/>
          </a:prstGeom>
        </p:spPr>
      </p:pic>
      <p:sp>
        <p:nvSpPr>
          <p:cNvPr id="15" name="TextovéPole 14"/>
          <p:cNvSpPr txBox="1"/>
          <p:nvPr/>
        </p:nvSpPr>
        <p:spPr>
          <a:xfrm>
            <a:off x="4860032" y="764704"/>
            <a:ext cx="4283968" cy="4708981"/>
          </a:xfrm>
          <a:prstGeom prst="rect">
            <a:avLst/>
          </a:prstGeom>
          <a:noFill/>
        </p:spPr>
        <p:txBody>
          <a:bodyPr wrap="square" rtlCol="0">
            <a:spAutoFit/>
          </a:bodyPr>
          <a:lstStyle/>
          <a:p>
            <a:r>
              <a:rPr lang="en-GB" sz="2800" dirty="0" smtClean="0">
                <a:solidFill>
                  <a:srgbClr val="008000"/>
                </a:solidFill>
                <a:latin typeface="Arial Black" pitchFamily="34" charset="0"/>
              </a:rPr>
              <a:t>I – Native </a:t>
            </a:r>
            <a:r>
              <a:rPr lang="en-GB" sz="2800" dirty="0" smtClean="0">
                <a:solidFill>
                  <a:srgbClr val="FF0000"/>
                </a:solidFill>
                <a:latin typeface="Arial Black" pitchFamily="34" charset="0"/>
              </a:rPr>
              <a:t>Cellulose </a:t>
            </a:r>
            <a:endParaRPr lang="en-GB" sz="2800" dirty="0" smtClean="0">
              <a:solidFill>
                <a:srgbClr val="008000"/>
              </a:solidFill>
              <a:latin typeface="Arial Black" pitchFamily="34" charset="0"/>
            </a:endParaRPr>
          </a:p>
          <a:p>
            <a:r>
              <a:rPr lang="en-GB" sz="2800" b="1" dirty="0" smtClean="0">
                <a:solidFill>
                  <a:srgbClr val="C00000"/>
                </a:solidFill>
                <a:latin typeface="Arial Black" pitchFamily="34" charset="0"/>
              </a:rPr>
              <a:t>II – REGENERATED </a:t>
            </a:r>
            <a:r>
              <a:rPr lang="en-GB" sz="2800" dirty="0" smtClean="0">
                <a:solidFill>
                  <a:srgbClr val="FF0000"/>
                </a:solidFill>
                <a:latin typeface="Arial Black" pitchFamily="34" charset="0"/>
              </a:rPr>
              <a:t>Cellulose </a:t>
            </a:r>
            <a:endParaRPr lang="en-GB" sz="2800" b="1" dirty="0" smtClean="0">
              <a:solidFill>
                <a:srgbClr val="C00000"/>
              </a:solidFill>
              <a:latin typeface="Arial Black" pitchFamily="34" charset="0"/>
            </a:endParaRPr>
          </a:p>
          <a:p>
            <a:r>
              <a:rPr lang="en-GB" sz="2400" b="1" dirty="0" smtClean="0">
                <a:solidFill>
                  <a:srgbClr val="0000FF"/>
                </a:solidFill>
                <a:latin typeface="Arial Black" pitchFamily="34" charset="0"/>
              </a:rPr>
              <a:t>III – It is formed via Action of Ammoniac or Amine on I or II </a:t>
            </a:r>
            <a:r>
              <a:rPr lang="en-GB" sz="2400" dirty="0" smtClean="0">
                <a:solidFill>
                  <a:srgbClr val="FF0000"/>
                </a:solidFill>
                <a:latin typeface="Arial Black" pitchFamily="34" charset="0"/>
              </a:rPr>
              <a:t>Cellulose </a:t>
            </a:r>
            <a:endParaRPr lang="en-GB" sz="2400" b="1" dirty="0" smtClean="0">
              <a:solidFill>
                <a:srgbClr val="0000FF"/>
              </a:solidFill>
              <a:latin typeface="Arial Black" pitchFamily="34" charset="0"/>
            </a:endParaRPr>
          </a:p>
          <a:p>
            <a:r>
              <a:rPr lang="en-GB" sz="2400" b="1" dirty="0" smtClean="0">
                <a:latin typeface="Arial Black" pitchFamily="34" charset="0"/>
              </a:rPr>
              <a:t>IV –by Heat Treatment + Glycerine on I or II</a:t>
            </a:r>
            <a:r>
              <a:rPr lang="en-GB" sz="2400" dirty="0" smtClean="0">
                <a:solidFill>
                  <a:srgbClr val="FF0000"/>
                </a:solidFill>
                <a:latin typeface="Arial Black" pitchFamily="34" charset="0"/>
              </a:rPr>
              <a:t> Cellulose </a:t>
            </a:r>
            <a:endParaRPr lang="en-GB" sz="2400" b="1" dirty="0" smtClean="0">
              <a:latin typeface="Arial Black" pitchFamily="34" charset="0"/>
            </a:endParaRPr>
          </a:p>
          <a:p>
            <a:r>
              <a:rPr lang="en-GB" sz="2400" b="1" dirty="0" smtClean="0">
                <a:solidFill>
                  <a:srgbClr val="FF0000"/>
                </a:solidFill>
                <a:latin typeface="Arial Black" pitchFamily="34" charset="0"/>
              </a:rPr>
              <a:t>X – via Action of </a:t>
            </a:r>
            <a:r>
              <a:rPr lang="en-GB" sz="2400" b="1" dirty="0" err="1" smtClean="0">
                <a:solidFill>
                  <a:srgbClr val="FF0000"/>
                </a:solidFill>
                <a:latin typeface="Arial Black" pitchFamily="34" charset="0"/>
              </a:rPr>
              <a:t>HCl</a:t>
            </a:r>
            <a:r>
              <a:rPr lang="en-GB" sz="2400" b="1" dirty="0" smtClean="0">
                <a:solidFill>
                  <a:srgbClr val="FF0000"/>
                </a:solidFill>
                <a:latin typeface="Arial Black" pitchFamily="34" charset="0"/>
              </a:rPr>
              <a:t>, H</a:t>
            </a:r>
            <a:r>
              <a:rPr lang="en-GB" sz="2400" b="1" baseline="-25000" dirty="0" smtClean="0">
                <a:solidFill>
                  <a:srgbClr val="FF0000"/>
                </a:solidFill>
                <a:latin typeface="Arial Black" pitchFamily="34" charset="0"/>
              </a:rPr>
              <a:t>2</a:t>
            </a:r>
            <a:r>
              <a:rPr lang="en-GB" sz="2400" b="1" dirty="0" smtClean="0">
                <a:solidFill>
                  <a:srgbClr val="FF0000"/>
                </a:solidFill>
                <a:latin typeface="Arial Black" pitchFamily="34" charset="0"/>
              </a:rPr>
              <a:t>SO</a:t>
            </a:r>
            <a:r>
              <a:rPr lang="en-GB" sz="2400" b="1" baseline="-25000" dirty="0" smtClean="0">
                <a:solidFill>
                  <a:srgbClr val="FF0000"/>
                </a:solidFill>
                <a:latin typeface="Arial Black" pitchFamily="34" charset="0"/>
              </a:rPr>
              <a:t>4</a:t>
            </a:r>
            <a:r>
              <a:rPr lang="en-GB" sz="2400" b="1" dirty="0" smtClean="0">
                <a:solidFill>
                  <a:srgbClr val="FF0000"/>
                </a:solidFill>
                <a:latin typeface="Arial Black" pitchFamily="34" charset="0"/>
              </a:rPr>
              <a:t>, H</a:t>
            </a:r>
            <a:r>
              <a:rPr lang="en-GB" sz="2400" b="1" baseline="-25000" dirty="0" smtClean="0">
                <a:solidFill>
                  <a:srgbClr val="FF0000"/>
                </a:solidFill>
                <a:latin typeface="Arial Black" pitchFamily="34" charset="0"/>
              </a:rPr>
              <a:t>3</a:t>
            </a:r>
            <a:r>
              <a:rPr lang="en-GB" sz="2400" b="1" dirty="0" smtClean="0">
                <a:solidFill>
                  <a:srgbClr val="FF0000"/>
                </a:solidFill>
                <a:latin typeface="Arial Black" pitchFamily="34" charset="0"/>
              </a:rPr>
              <a:t>PO</a:t>
            </a:r>
            <a:r>
              <a:rPr lang="en-GB" sz="2400" b="1" baseline="-25000" dirty="0" smtClean="0">
                <a:solidFill>
                  <a:srgbClr val="FF0000"/>
                </a:solidFill>
                <a:latin typeface="Arial Black" pitchFamily="34" charset="0"/>
              </a:rPr>
              <a:t>4</a:t>
            </a:r>
            <a:r>
              <a:rPr lang="en-GB" sz="2400" b="1" dirty="0" smtClean="0">
                <a:solidFill>
                  <a:srgbClr val="FF0000"/>
                </a:solidFill>
                <a:latin typeface="Arial Black" pitchFamily="34" charset="0"/>
              </a:rPr>
              <a:t> </a:t>
            </a:r>
            <a:endParaRPr lang="en-GB" sz="2400" dirty="0">
              <a:latin typeface="Arial Black" pitchFamily="34" charset="0"/>
            </a:endParaRPr>
          </a:p>
        </p:txBody>
      </p:sp>
      <p:sp>
        <p:nvSpPr>
          <p:cNvPr id="9" name="Obdélník 8"/>
          <p:cNvSpPr/>
          <p:nvPr/>
        </p:nvSpPr>
        <p:spPr>
          <a:xfrm>
            <a:off x="395536" y="1988840"/>
            <a:ext cx="4248472" cy="576064"/>
          </a:xfrm>
          <a:prstGeom prst="rect">
            <a:avLst/>
          </a:prstGeom>
          <a:noFill/>
          <a:ln w="635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467544" y="5373216"/>
            <a:ext cx="4283968" cy="923330"/>
          </a:xfrm>
          <a:prstGeom prst="rect">
            <a:avLst/>
          </a:prstGeom>
          <a:solidFill>
            <a:schemeClr val="accent3">
              <a:lumMod val="95000"/>
            </a:schemeClr>
          </a:solidFill>
        </p:spPr>
        <p:txBody>
          <a:bodyPr wrap="square" rtlCol="0">
            <a:spAutoFit/>
          </a:bodyPr>
          <a:lstStyle/>
          <a:p>
            <a:r>
              <a:rPr lang="en-GB" dirty="0" smtClean="0">
                <a:solidFill>
                  <a:srgbClr val="7030A0"/>
                </a:solidFill>
                <a:latin typeface="Arial Black" pitchFamily="34" charset="0"/>
              </a:rPr>
              <a:t>Scheme of Transition between Individual </a:t>
            </a:r>
            <a:r>
              <a:rPr lang="en-GB" dirty="0" err="1" smtClean="0">
                <a:solidFill>
                  <a:srgbClr val="7030A0"/>
                </a:solidFill>
                <a:latin typeface="Arial Black" pitchFamily="34" charset="0"/>
              </a:rPr>
              <a:t>Polymorphid</a:t>
            </a:r>
            <a:r>
              <a:rPr lang="en-GB" dirty="0" smtClean="0">
                <a:solidFill>
                  <a:srgbClr val="7030A0"/>
                </a:solidFill>
                <a:latin typeface="Arial Black" pitchFamily="34" charset="0"/>
              </a:rPr>
              <a:t> Forms of </a:t>
            </a:r>
            <a:r>
              <a:rPr lang="en-GB" dirty="0" smtClean="0">
                <a:solidFill>
                  <a:srgbClr val="FF0000"/>
                </a:solidFill>
                <a:latin typeface="Arial Black" pitchFamily="34" charset="0"/>
              </a:rPr>
              <a:t>Cellulose </a:t>
            </a:r>
            <a:endParaRPr lang="en-GB" dirty="0">
              <a:solidFill>
                <a:srgbClr val="FF0000"/>
              </a:solidFill>
              <a:latin typeface="Arial Blac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sp>
        <p:nvSpPr>
          <p:cNvPr id="5" name="Nadpis 4"/>
          <p:cNvSpPr>
            <a:spLocks noGrp="1"/>
          </p:cNvSpPr>
          <p:nvPr>
            <p:ph type="title" idx="4294967295"/>
          </p:nvPr>
        </p:nvSpPr>
        <p:spPr>
          <a:xfrm>
            <a:off x="251520" y="116632"/>
            <a:ext cx="8229600" cy="490537"/>
          </a:xfrm>
        </p:spPr>
        <p:txBody>
          <a:bodyPr/>
          <a:lstStyle/>
          <a:p>
            <a:r>
              <a:rPr lang="sk-SK" b="1" kern="1200" dirty="0" smtClean="0">
                <a:solidFill>
                  <a:srgbClr val="FF0000"/>
                </a:solidFill>
                <a:latin typeface="Arial Black" pitchFamily="34" charset="0"/>
                <a:ea typeface="Times New Roman"/>
                <a:cs typeface="Times New Roman"/>
              </a:rPr>
              <a:t>LITERATURE 3</a:t>
            </a:r>
            <a:endParaRPr lang="cs-CZ" sz="2800" dirty="0">
              <a:latin typeface="Arial Black" pitchFamily="34" charset="0"/>
            </a:endParaRPr>
          </a:p>
        </p:txBody>
      </p:sp>
      <p:pic>
        <p:nvPicPr>
          <p:cNvPr id="15" name="Obrázek 14" descr="Cellulose Literature 009.jpg"/>
          <p:cNvPicPr>
            <a:picLocks noChangeAspect="1"/>
          </p:cNvPicPr>
          <p:nvPr/>
        </p:nvPicPr>
        <p:blipFill>
          <a:blip r:embed="rId2" cstate="print"/>
          <a:stretch>
            <a:fillRect/>
          </a:stretch>
        </p:blipFill>
        <p:spPr>
          <a:xfrm>
            <a:off x="0" y="692696"/>
            <a:ext cx="9144000" cy="946404"/>
          </a:xfrm>
          <a:prstGeom prst="rect">
            <a:avLst/>
          </a:prstGeom>
        </p:spPr>
      </p:pic>
      <p:pic>
        <p:nvPicPr>
          <p:cNvPr id="16" name="Obrázek 15" descr="Cellulose Literature 010.jpg"/>
          <p:cNvPicPr>
            <a:picLocks noChangeAspect="1"/>
          </p:cNvPicPr>
          <p:nvPr/>
        </p:nvPicPr>
        <p:blipFill>
          <a:blip r:embed="rId3" cstate="print"/>
          <a:stretch>
            <a:fillRect/>
          </a:stretch>
        </p:blipFill>
        <p:spPr>
          <a:xfrm>
            <a:off x="107504" y="1556792"/>
            <a:ext cx="8856984" cy="1892808"/>
          </a:xfrm>
          <a:prstGeom prst="rect">
            <a:avLst/>
          </a:prstGeom>
        </p:spPr>
      </p:pic>
      <p:pic>
        <p:nvPicPr>
          <p:cNvPr id="17" name="Obrázek 16" descr="Cellulose Literature 011.jpg"/>
          <p:cNvPicPr>
            <a:picLocks noChangeAspect="1"/>
          </p:cNvPicPr>
          <p:nvPr/>
        </p:nvPicPr>
        <p:blipFill>
          <a:blip r:embed="rId4" cstate="print"/>
          <a:stretch>
            <a:fillRect/>
          </a:stretch>
        </p:blipFill>
        <p:spPr>
          <a:xfrm>
            <a:off x="0" y="3789040"/>
            <a:ext cx="9036496" cy="17647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sp>
        <p:nvSpPr>
          <p:cNvPr id="5" name="Nadpis 4"/>
          <p:cNvSpPr>
            <a:spLocks noGrp="1"/>
          </p:cNvSpPr>
          <p:nvPr>
            <p:ph type="title" idx="4294967295"/>
          </p:nvPr>
        </p:nvSpPr>
        <p:spPr>
          <a:xfrm>
            <a:off x="251520" y="116632"/>
            <a:ext cx="8229600" cy="490537"/>
          </a:xfrm>
        </p:spPr>
        <p:txBody>
          <a:bodyPr/>
          <a:lstStyle/>
          <a:p>
            <a:r>
              <a:rPr lang="sk-SK" b="1" kern="1200" dirty="0" smtClean="0">
                <a:solidFill>
                  <a:srgbClr val="FF0000"/>
                </a:solidFill>
                <a:latin typeface="Arial Black" pitchFamily="34" charset="0"/>
                <a:ea typeface="Times New Roman"/>
                <a:cs typeface="Times New Roman"/>
              </a:rPr>
              <a:t>LITERATURE 4</a:t>
            </a:r>
            <a:endParaRPr lang="cs-CZ" sz="2800" dirty="0">
              <a:latin typeface="Arial Black" pitchFamily="34" charset="0"/>
            </a:endParaRPr>
          </a:p>
        </p:txBody>
      </p:sp>
      <p:pic>
        <p:nvPicPr>
          <p:cNvPr id="9" name="Obrázek 8" descr="Cellulose Literature 013.jpg"/>
          <p:cNvPicPr>
            <a:picLocks noChangeAspect="1"/>
          </p:cNvPicPr>
          <p:nvPr/>
        </p:nvPicPr>
        <p:blipFill>
          <a:blip r:embed="rId2" cstate="print"/>
          <a:stretch>
            <a:fillRect/>
          </a:stretch>
        </p:blipFill>
        <p:spPr>
          <a:xfrm>
            <a:off x="0" y="692696"/>
            <a:ext cx="9036496" cy="1527048"/>
          </a:xfrm>
          <a:prstGeom prst="rect">
            <a:avLst/>
          </a:prstGeom>
        </p:spPr>
      </p:pic>
      <p:pic>
        <p:nvPicPr>
          <p:cNvPr id="10" name="Obrázek 9" descr="Cellulose Literature 014.jpg"/>
          <p:cNvPicPr>
            <a:picLocks noChangeAspect="1"/>
          </p:cNvPicPr>
          <p:nvPr/>
        </p:nvPicPr>
        <p:blipFill>
          <a:blip r:embed="rId3" cstate="print"/>
          <a:stretch>
            <a:fillRect/>
          </a:stretch>
        </p:blipFill>
        <p:spPr>
          <a:xfrm>
            <a:off x="0" y="2132856"/>
            <a:ext cx="8964488" cy="1828800"/>
          </a:xfrm>
          <a:prstGeom prst="rect">
            <a:avLst/>
          </a:prstGeom>
        </p:spPr>
      </p:pic>
      <p:pic>
        <p:nvPicPr>
          <p:cNvPr id="11" name="Obrázek 10" descr="Cellulose Literature 015.jpg"/>
          <p:cNvPicPr>
            <a:picLocks noChangeAspect="1"/>
          </p:cNvPicPr>
          <p:nvPr/>
        </p:nvPicPr>
        <p:blipFill>
          <a:blip r:embed="rId4" cstate="print"/>
          <a:stretch>
            <a:fillRect/>
          </a:stretch>
        </p:blipFill>
        <p:spPr>
          <a:xfrm>
            <a:off x="179512" y="4077072"/>
            <a:ext cx="8712968" cy="195224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
        <p:nvSpPr>
          <p:cNvPr id="5" name="Nadpis 4"/>
          <p:cNvSpPr>
            <a:spLocks noGrp="1"/>
          </p:cNvSpPr>
          <p:nvPr>
            <p:ph type="title" idx="4294967295"/>
          </p:nvPr>
        </p:nvSpPr>
        <p:spPr>
          <a:xfrm>
            <a:off x="251520" y="116632"/>
            <a:ext cx="8229600" cy="490537"/>
          </a:xfrm>
        </p:spPr>
        <p:txBody>
          <a:bodyPr/>
          <a:lstStyle/>
          <a:p>
            <a:r>
              <a:rPr lang="sk-SK" b="1" kern="1200" dirty="0" smtClean="0">
                <a:solidFill>
                  <a:srgbClr val="FF0000"/>
                </a:solidFill>
                <a:latin typeface="Arial Black" pitchFamily="34" charset="0"/>
                <a:ea typeface="Times New Roman"/>
                <a:cs typeface="Times New Roman"/>
              </a:rPr>
              <a:t>LITERATURE 5</a:t>
            </a:r>
            <a:endParaRPr lang="cs-CZ" sz="2800" dirty="0">
              <a:latin typeface="Arial Black" pitchFamily="34" charset="0"/>
            </a:endParaRPr>
          </a:p>
        </p:txBody>
      </p:sp>
      <p:pic>
        <p:nvPicPr>
          <p:cNvPr id="12" name="Obrázek 11" descr="Cellulose Literature 016.jpg"/>
          <p:cNvPicPr>
            <a:picLocks noChangeAspect="1"/>
          </p:cNvPicPr>
          <p:nvPr/>
        </p:nvPicPr>
        <p:blipFill>
          <a:blip r:embed="rId2" cstate="print"/>
          <a:stretch>
            <a:fillRect/>
          </a:stretch>
        </p:blipFill>
        <p:spPr>
          <a:xfrm>
            <a:off x="179512" y="620688"/>
            <a:ext cx="8712968" cy="1008112"/>
          </a:xfrm>
          <a:prstGeom prst="rect">
            <a:avLst/>
          </a:prstGeom>
        </p:spPr>
      </p:pic>
      <p:pic>
        <p:nvPicPr>
          <p:cNvPr id="13" name="Obrázek 12" descr="Cellulose Literature 017.jpg"/>
          <p:cNvPicPr>
            <a:picLocks noChangeAspect="1"/>
          </p:cNvPicPr>
          <p:nvPr/>
        </p:nvPicPr>
        <p:blipFill>
          <a:blip r:embed="rId3" cstate="print"/>
          <a:stretch>
            <a:fillRect/>
          </a:stretch>
        </p:blipFill>
        <p:spPr>
          <a:xfrm>
            <a:off x="179512" y="1628800"/>
            <a:ext cx="8712968" cy="792088"/>
          </a:xfrm>
          <a:prstGeom prst="rect">
            <a:avLst/>
          </a:prstGeom>
        </p:spPr>
      </p:pic>
      <p:sp>
        <p:nvSpPr>
          <p:cNvPr id="8" name="TextovéPole 7"/>
          <p:cNvSpPr txBox="1"/>
          <p:nvPr/>
        </p:nvSpPr>
        <p:spPr>
          <a:xfrm>
            <a:off x="179512" y="2492896"/>
            <a:ext cx="8712968" cy="4339650"/>
          </a:xfrm>
          <a:prstGeom prst="rect">
            <a:avLst/>
          </a:prstGeom>
          <a:solidFill>
            <a:schemeClr val="accent3">
              <a:lumMod val="95000"/>
            </a:schemeClr>
          </a:solidFill>
        </p:spPr>
        <p:txBody>
          <a:bodyPr wrap="square" rtlCol="0">
            <a:spAutoFit/>
          </a:bodyPr>
          <a:lstStyle/>
          <a:p>
            <a:r>
              <a:rPr lang="en-US" sz="2000" b="1" dirty="0" smtClean="0">
                <a:solidFill>
                  <a:srgbClr val="FF0000"/>
                </a:solidFill>
                <a:latin typeface="Arial Black" pitchFamily="34" charset="0"/>
              </a:rPr>
              <a:t>Cellulose</a:t>
            </a:r>
            <a:endParaRPr lang="en-US" sz="1600" b="1" dirty="0" smtClean="0">
              <a:solidFill>
                <a:srgbClr val="FF0000"/>
              </a:solidFill>
              <a:latin typeface="Arial Black" pitchFamily="34" charset="0"/>
            </a:endParaRPr>
          </a:p>
          <a:p>
            <a:r>
              <a:rPr lang="en-US" sz="1600" dirty="0" smtClean="0"/>
              <a:t>ISSN: 0969-0239 (Print) 1572-882X (Online) </a:t>
            </a:r>
          </a:p>
          <a:p>
            <a:r>
              <a:rPr lang="en-US" sz="1600" b="1" dirty="0" smtClean="0"/>
              <a:t>Description</a:t>
            </a:r>
          </a:p>
          <a:p>
            <a:r>
              <a:rPr lang="en-US" sz="1600" dirty="0" smtClean="0">
                <a:solidFill>
                  <a:srgbClr val="FF0000"/>
                </a:solidFill>
                <a:latin typeface="Arial Black" pitchFamily="34" charset="0"/>
              </a:rPr>
              <a:t>Cellulose is an international journal </a:t>
            </a:r>
            <a:r>
              <a:rPr lang="en-US" sz="1600" dirty="0" smtClean="0"/>
              <a:t>devoted to the dissemination of research and scientific and technological progress in the field of cellulose and related naturally occurring polymers. The journal is concerned with the pure and applied science of cellulose and related materials, and also with the development of relevant new technologies. This includes the chemistry, biochemistry, physics and materials science of cellulose and its sources, including wood and other biomass resources, and their derivatives. Coverage extends to the conversion of these polymers and resources into manufactured goods, such as pulp, paper, textiles, and manufactured as well natural fibers, and to the chemistry of materials used in their processing. Cellulose publishes review articles, research papers, and technical notes. </a:t>
            </a:r>
            <a:r>
              <a:rPr lang="en-US" sz="1600" dirty="0" smtClean="0">
                <a:hlinkClick r:id="rId4"/>
              </a:rPr>
              <a:t>hide</a:t>
            </a:r>
            <a:endParaRPr lang="en-US" sz="1600" dirty="0" smtClean="0"/>
          </a:p>
          <a:p>
            <a:r>
              <a:rPr lang="en-US" sz="1600" dirty="0" smtClean="0"/>
              <a:t>Cellulose is an international journal devoted to the dissemination of research and scientific and technological progress in the field of cellulose and related naturally occurring polymers. The journal is concerned with the pure and applied science of cellulose and related materials, and also with the development of relevant new technologies. This includes the chemistry, biochemistry, physics and materials science of cellulose …</a:t>
            </a:r>
            <a:endParaRPr lang="cs-CZ"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0"/>
            <a:ext cx="8229600" cy="6858000"/>
          </a:xfrm>
          <a:solidFill>
            <a:schemeClr val="accent3">
              <a:lumMod val="95000"/>
            </a:schemeClr>
          </a:solidFill>
        </p:spPr>
        <p:txBody>
          <a:bodyPr/>
          <a:lstStyle/>
          <a:p>
            <a:pPr marL="742950" indent="-742950">
              <a:buFont typeface="+mj-lt"/>
              <a:buAutoNum type="arabicPeriod"/>
            </a:pPr>
            <a:r>
              <a:rPr lang="en-US" sz="3600" dirty="0" smtClean="0">
                <a:latin typeface="Arial Black" pitchFamily="34" charset="0"/>
              </a:rPr>
              <a:t>Cellulose Chemistry</a:t>
            </a:r>
          </a:p>
          <a:p>
            <a:pPr marL="742950" indent="-742950">
              <a:buFont typeface="+mj-lt"/>
              <a:buAutoNum type="arabicPeriod"/>
            </a:pPr>
            <a:r>
              <a:rPr lang="en-US" sz="3600" dirty="0" err="1" smtClean="0">
                <a:latin typeface="Arial Black" pitchFamily="34" charset="0"/>
              </a:rPr>
              <a:t>Supramolecular</a:t>
            </a:r>
            <a:r>
              <a:rPr lang="en-US" sz="3600" dirty="0" smtClean="0">
                <a:latin typeface="Arial Black" pitchFamily="34" charset="0"/>
              </a:rPr>
              <a:t> </a:t>
            </a:r>
            <a:r>
              <a:rPr lang="en-US" sz="3600" dirty="0" err="1" smtClean="0">
                <a:latin typeface="Arial Black" pitchFamily="34" charset="0"/>
              </a:rPr>
              <a:t>stucture</a:t>
            </a:r>
            <a:r>
              <a:rPr lang="en-US" sz="3600" dirty="0" smtClean="0">
                <a:latin typeface="Arial Black" pitchFamily="34" charset="0"/>
              </a:rPr>
              <a:t> of Cellulose </a:t>
            </a:r>
          </a:p>
          <a:p>
            <a:pPr marL="742950" indent="-742950">
              <a:buFont typeface="+mj-lt"/>
              <a:buAutoNum type="arabicPeriod"/>
            </a:pPr>
            <a:r>
              <a:rPr lang="en-US" sz="3600" dirty="0" smtClean="0">
                <a:latin typeface="Arial Black" pitchFamily="34" charset="0"/>
              </a:rPr>
              <a:t>Natural abundance of Cellulose </a:t>
            </a:r>
          </a:p>
          <a:p>
            <a:pPr marL="514350" indent="-514350">
              <a:buFont typeface="+mj-lt"/>
              <a:buAutoNum type="arabicPeriod"/>
            </a:pPr>
            <a:r>
              <a:rPr lang="en-US" sz="3600" dirty="0" smtClean="0">
                <a:latin typeface="Arial Black" pitchFamily="34" charset="0"/>
              </a:rPr>
              <a:t> Solubility of Cellulose </a:t>
            </a:r>
          </a:p>
          <a:p>
            <a:pPr marL="514350" indent="-514350">
              <a:buFont typeface="+mj-lt"/>
              <a:buAutoNum type="arabicPeriod"/>
            </a:pPr>
            <a:r>
              <a:rPr lang="en-US" sz="3600" dirty="0" smtClean="0">
                <a:latin typeface="Arial Black" pitchFamily="34" charset="0"/>
              </a:rPr>
              <a:t> Production of Cellulose</a:t>
            </a:r>
          </a:p>
          <a:p>
            <a:pPr marL="514350" indent="-514350">
              <a:buFont typeface="+mj-lt"/>
              <a:buAutoNum type="arabicPeriod"/>
            </a:pPr>
            <a:r>
              <a:rPr lang="en-US" sz="3600" dirty="0" smtClean="0">
                <a:latin typeface="Arial Black" pitchFamily="34" charset="0"/>
              </a:rPr>
              <a:t> Use of Cellulose  </a:t>
            </a:r>
          </a:p>
          <a:p>
            <a:pPr marL="514350" indent="-514350">
              <a:buFont typeface="+mj-lt"/>
              <a:buAutoNum type="arabicPeriod"/>
            </a:pPr>
            <a:r>
              <a:rPr lang="en-US" sz="3600" dirty="0" smtClean="0">
                <a:latin typeface="Arial Black" pitchFamily="34" charset="0"/>
              </a:rPr>
              <a:t> Modification of Cellulose </a:t>
            </a:r>
          </a:p>
          <a:p>
            <a:pPr marL="514350" indent="-514350">
              <a:buFont typeface="+mj-lt"/>
              <a:buAutoNum type="arabicPeriod"/>
            </a:pPr>
            <a:r>
              <a:rPr lang="en-US" sz="3600" dirty="0" smtClean="0">
                <a:latin typeface="Arial Black" pitchFamily="34" charset="0"/>
              </a:rPr>
              <a:t> </a:t>
            </a:r>
            <a:r>
              <a:rPr lang="en-US" sz="3600" dirty="0" err="1" smtClean="0">
                <a:latin typeface="Arial Black" pitchFamily="34" charset="0"/>
              </a:rPr>
              <a:t>Nanocellulose</a:t>
            </a:r>
            <a:r>
              <a:rPr lang="en-US" sz="3600" dirty="0" smtClean="0">
                <a:latin typeface="Arial Black" pitchFamily="34" charset="0"/>
              </a:rPr>
              <a:t> </a:t>
            </a:r>
          </a:p>
        </p:txBody>
      </p:sp>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dirty="0" smtClean="0"/>
              <a:t>NATURAL POLYMERS MU SCI 7 2018</a:t>
            </a:r>
            <a:endParaRPr lang="sk-SK" dirty="0"/>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7/2018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7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5" name="TextovéPole 4"/>
          <p:cNvSpPr txBox="1"/>
          <p:nvPr/>
        </p:nvSpPr>
        <p:spPr>
          <a:xfrm>
            <a:off x="179512" y="188640"/>
            <a:ext cx="3816424" cy="646331"/>
          </a:xfrm>
          <a:prstGeom prst="rect">
            <a:avLst/>
          </a:prstGeom>
          <a:noFill/>
          <a:ln w="38100">
            <a:solidFill>
              <a:srgbClr val="FF0000"/>
            </a:solidFill>
          </a:ln>
        </p:spPr>
        <p:txBody>
          <a:bodyPr wrap="square" rtlCol="0">
            <a:spAutoFit/>
          </a:bodyPr>
          <a:lstStyle/>
          <a:p>
            <a:r>
              <a:rPr lang="cs-CZ" sz="3600" dirty="0" err="1" smtClean="0">
                <a:solidFill>
                  <a:srgbClr val="FF0000"/>
                </a:solidFill>
                <a:latin typeface="Arial Black" pitchFamily="34" charset="0"/>
              </a:rPr>
              <a:t>Natural</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Fibres</a:t>
            </a:r>
            <a:endParaRPr lang="cs-CZ" sz="3600" dirty="0">
              <a:solidFill>
                <a:srgbClr val="FF0000"/>
              </a:solidFill>
              <a:latin typeface="Arial Black" pitchFamily="34" charset="0"/>
            </a:endParaRPr>
          </a:p>
        </p:txBody>
      </p:sp>
      <p:sp>
        <p:nvSpPr>
          <p:cNvPr id="6" name="TextovéPole 5"/>
          <p:cNvSpPr txBox="1"/>
          <p:nvPr/>
        </p:nvSpPr>
        <p:spPr>
          <a:xfrm>
            <a:off x="179512" y="1268760"/>
            <a:ext cx="1584176" cy="923330"/>
          </a:xfrm>
          <a:prstGeom prst="rect">
            <a:avLst/>
          </a:prstGeom>
          <a:noFill/>
          <a:ln w="38100">
            <a:solidFill>
              <a:srgbClr val="FF0000"/>
            </a:solidFill>
          </a:ln>
        </p:spPr>
        <p:txBody>
          <a:bodyPr wrap="square" rtlCol="0">
            <a:spAutoFit/>
          </a:bodyPr>
          <a:lstStyle/>
          <a:p>
            <a:r>
              <a:rPr lang="cs-CZ" dirty="0" err="1" smtClean="0">
                <a:solidFill>
                  <a:srgbClr val="FF0000"/>
                </a:solidFill>
                <a:latin typeface="Arial Black" pitchFamily="34" charset="0"/>
              </a:rPr>
              <a:t>Plant</a:t>
            </a:r>
            <a:r>
              <a:rPr lang="cs-CZ" dirty="0" smtClean="0">
                <a:solidFill>
                  <a:srgbClr val="FF0000"/>
                </a:solidFill>
                <a:latin typeface="Arial Black" pitchFamily="34" charset="0"/>
              </a:rPr>
              <a:t> </a:t>
            </a:r>
            <a:r>
              <a:rPr lang="cs-CZ" dirty="0" smtClean="0">
                <a:solidFill>
                  <a:srgbClr val="008000"/>
                </a:solidFill>
                <a:latin typeface="Arial Black" pitchFamily="34" charset="0"/>
              </a:rPr>
              <a:t>(</a:t>
            </a:r>
            <a:r>
              <a:rPr lang="cs-CZ" dirty="0" err="1" smtClean="0">
                <a:solidFill>
                  <a:srgbClr val="008000"/>
                </a:solidFill>
                <a:latin typeface="Arial Black" pitchFamily="34" charset="0"/>
              </a:rPr>
              <a:t>Cellulose</a:t>
            </a:r>
            <a:r>
              <a:rPr lang="cs-CZ" dirty="0" smtClean="0">
                <a:solidFill>
                  <a:srgbClr val="008000"/>
                </a:solidFill>
                <a:latin typeface="Arial Black" pitchFamily="34" charset="0"/>
              </a:rPr>
              <a:t>) </a:t>
            </a:r>
            <a:r>
              <a:rPr lang="cs-CZ" dirty="0" err="1" smtClean="0">
                <a:solidFill>
                  <a:srgbClr val="FF0000"/>
                </a:solidFill>
                <a:latin typeface="Arial Black" pitchFamily="34" charset="0"/>
              </a:rPr>
              <a:t>Fibres</a:t>
            </a:r>
            <a:endParaRPr lang="cs-CZ" dirty="0">
              <a:solidFill>
                <a:srgbClr val="FF0000"/>
              </a:solidFill>
              <a:latin typeface="Arial Black" pitchFamily="34" charset="0"/>
            </a:endParaRPr>
          </a:p>
        </p:txBody>
      </p:sp>
      <p:sp>
        <p:nvSpPr>
          <p:cNvPr id="7" name="TextovéPole 6"/>
          <p:cNvSpPr txBox="1"/>
          <p:nvPr/>
        </p:nvSpPr>
        <p:spPr>
          <a:xfrm>
            <a:off x="107504" y="4653136"/>
            <a:ext cx="2016224" cy="369332"/>
          </a:xfrm>
          <a:prstGeom prst="rect">
            <a:avLst/>
          </a:prstGeom>
          <a:noFill/>
          <a:ln w="38100">
            <a:solidFill>
              <a:srgbClr val="FF0000"/>
            </a:solidFill>
          </a:ln>
        </p:spPr>
        <p:txBody>
          <a:bodyPr wrap="square" rtlCol="0">
            <a:spAutoFit/>
          </a:bodyPr>
          <a:lstStyle/>
          <a:p>
            <a:r>
              <a:rPr lang="cs-CZ" dirty="0" err="1" smtClean="0">
                <a:solidFill>
                  <a:srgbClr val="FF0000"/>
                </a:solidFill>
                <a:latin typeface="Arial Black" pitchFamily="34" charset="0"/>
              </a:rPr>
              <a:t>Seed</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Fibres</a:t>
            </a:r>
            <a:endParaRPr lang="cs-CZ" dirty="0">
              <a:solidFill>
                <a:srgbClr val="FF0000"/>
              </a:solidFill>
              <a:latin typeface="Arial Black" pitchFamily="34" charset="0"/>
            </a:endParaRPr>
          </a:p>
        </p:txBody>
      </p:sp>
      <p:sp>
        <p:nvSpPr>
          <p:cNvPr id="8" name="TextovéPole 7"/>
          <p:cNvSpPr txBox="1"/>
          <p:nvPr/>
        </p:nvSpPr>
        <p:spPr>
          <a:xfrm>
            <a:off x="2411760" y="3933056"/>
            <a:ext cx="1584176" cy="646331"/>
          </a:xfrm>
          <a:prstGeom prst="rect">
            <a:avLst/>
          </a:prstGeom>
          <a:noFill/>
          <a:ln w="38100">
            <a:solidFill>
              <a:srgbClr val="FF0000"/>
            </a:solidFill>
          </a:ln>
        </p:spPr>
        <p:txBody>
          <a:bodyPr wrap="square" rtlCol="0">
            <a:spAutoFit/>
          </a:bodyPr>
          <a:lstStyle/>
          <a:p>
            <a:r>
              <a:rPr lang="cs-CZ" dirty="0" err="1" smtClean="0">
                <a:solidFill>
                  <a:srgbClr val="FF0000"/>
                </a:solidFill>
                <a:latin typeface="Arial Black" pitchFamily="34" charset="0"/>
              </a:rPr>
              <a:t>Bast</a:t>
            </a:r>
            <a:r>
              <a:rPr lang="cs-CZ" dirty="0" smtClean="0">
                <a:solidFill>
                  <a:srgbClr val="FF0000"/>
                </a:solidFill>
                <a:latin typeface="Arial Black" pitchFamily="34" charset="0"/>
              </a:rPr>
              <a:t>/</a:t>
            </a:r>
            <a:r>
              <a:rPr lang="cs-CZ" dirty="0" err="1" smtClean="0">
                <a:solidFill>
                  <a:srgbClr val="FF0000"/>
                </a:solidFill>
                <a:latin typeface="Arial Black" pitchFamily="34" charset="0"/>
              </a:rPr>
              <a:t>Stalk</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Fibres</a:t>
            </a:r>
            <a:endParaRPr lang="cs-CZ" dirty="0">
              <a:solidFill>
                <a:srgbClr val="FF0000"/>
              </a:solidFill>
              <a:latin typeface="Arial Black" pitchFamily="34" charset="0"/>
            </a:endParaRPr>
          </a:p>
        </p:txBody>
      </p:sp>
      <p:sp>
        <p:nvSpPr>
          <p:cNvPr id="9" name="TextovéPole 8"/>
          <p:cNvSpPr txBox="1"/>
          <p:nvPr/>
        </p:nvSpPr>
        <p:spPr>
          <a:xfrm>
            <a:off x="4067944" y="2276872"/>
            <a:ext cx="2016224" cy="369332"/>
          </a:xfrm>
          <a:prstGeom prst="rect">
            <a:avLst/>
          </a:prstGeom>
          <a:noFill/>
          <a:ln w="38100">
            <a:solidFill>
              <a:srgbClr val="FF0000"/>
            </a:solidFill>
          </a:ln>
        </p:spPr>
        <p:txBody>
          <a:bodyPr wrap="square" rtlCol="0">
            <a:spAutoFit/>
          </a:bodyPr>
          <a:lstStyle/>
          <a:p>
            <a:r>
              <a:rPr lang="cs-CZ" dirty="0" err="1" smtClean="0">
                <a:solidFill>
                  <a:srgbClr val="FF0000"/>
                </a:solidFill>
                <a:latin typeface="Arial Black" pitchFamily="34" charset="0"/>
              </a:rPr>
              <a:t>Leaf</a:t>
            </a:r>
            <a:r>
              <a:rPr lang="cs-CZ" dirty="0" smtClean="0">
                <a:solidFill>
                  <a:srgbClr val="FF0000"/>
                </a:solidFill>
                <a:latin typeface="Arial Black" pitchFamily="34" charset="0"/>
              </a:rPr>
              <a:t> </a:t>
            </a:r>
            <a:r>
              <a:rPr lang="cs-CZ" dirty="0" err="1" smtClean="0">
                <a:solidFill>
                  <a:srgbClr val="FF0000"/>
                </a:solidFill>
                <a:latin typeface="Arial Black" pitchFamily="34" charset="0"/>
              </a:rPr>
              <a:t>Fibres</a:t>
            </a:r>
            <a:endParaRPr lang="cs-CZ" dirty="0">
              <a:solidFill>
                <a:srgbClr val="FF0000"/>
              </a:solidFill>
              <a:latin typeface="Arial Black" pitchFamily="34" charset="0"/>
            </a:endParaRPr>
          </a:p>
        </p:txBody>
      </p:sp>
      <p:sp>
        <p:nvSpPr>
          <p:cNvPr id="10" name="TextovéPole 9"/>
          <p:cNvSpPr txBox="1"/>
          <p:nvPr/>
        </p:nvSpPr>
        <p:spPr>
          <a:xfrm>
            <a:off x="2411760" y="4725144"/>
            <a:ext cx="2016224" cy="1477328"/>
          </a:xfrm>
          <a:prstGeom prst="rect">
            <a:avLst/>
          </a:prstGeom>
          <a:noFill/>
          <a:ln w="38100">
            <a:solidFill>
              <a:srgbClr val="0000FF"/>
            </a:solidFill>
          </a:ln>
        </p:spPr>
        <p:txBody>
          <a:bodyPr wrap="square" rtlCol="0">
            <a:spAutoFit/>
          </a:bodyPr>
          <a:lstStyle/>
          <a:p>
            <a:r>
              <a:rPr lang="cs-CZ" dirty="0" err="1" smtClean="0">
                <a:solidFill>
                  <a:srgbClr val="0000FF"/>
                </a:solidFill>
                <a:latin typeface="Arial Black" pitchFamily="34" charset="0"/>
              </a:rPr>
              <a:t>Flax</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Fibres</a:t>
            </a:r>
            <a:endParaRPr lang="cs-CZ" dirty="0" smtClean="0">
              <a:solidFill>
                <a:srgbClr val="0000FF"/>
              </a:solidFill>
              <a:latin typeface="Arial Black" pitchFamily="34" charset="0"/>
            </a:endParaRPr>
          </a:p>
          <a:p>
            <a:r>
              <a:rPr lang="cs-CZ" dirty="0" err="1" smtClean="0">
                <a:solidFill>
                  <a:srgbClr val="0000FF"/>
                </a:solidFill>
                <a:latin typeface="Arial Black" pitchFamily="34" charset="0"/>
              </a:rPr>
              <a:t>Hemp</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Fibres</a:t>
            </a:r>
            <a:endParaRPr lang="cs-CZ" dirty="0" smtClean="0">
              <a:solidFill>
                <a:srgbClr val="0000FF"/>
              </a:solidFill>
              <a:latin typeface="Arial Black" pitchFamily="34" charset="0"/>
            </a:endParaRPr>
          </a:p>
          <a:p>
            <a:r>
              <a:rPr lang="cs-CZ" dirty="0" err="1" smtClean="0">
                <a:solidFill>
                  <a:srgbClr val="0000FF"/>
                </a:solidFill>
                <a:latin typeface="Arial Black" pitchFamily="34" charset="0"/>
              </a:rPr>
              <a:t>Jute</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Fibres</a:t>
            </a:r>
            <a:endParaRPr lang="cs-CZ" dirty="0" smtClean="0">
              <a:solidFill>
                <a:srgbClr val="0000FF"/>
              </a:solidFill>
              <a:latin typeface="Arial Black" pitchFamily="34" charset="0"/>
            </a:endParaRPr>
          </a:p>
          <a:p>
            <a:r>
              <a:rPr lang="cs-CZ" dirty="0" smtClean="0">
                <a:solidFill>
                  <a:srgbClr val="0000FF"/>
                </a:solidFill>
                <a:latin typeface="Arial Black" pitchFamily="34" charset="0"/>
              </a:rPr>
              <a:t>Ramie </a:t>
            </a:r>
            <a:r>
              <a:rPr lang="cs-CZ" dirty="0" err="1" smtClean="0">
                <a:solidFill>
                  <a:srgbClr val="0000FF"/>
                </a:solidFill>
                <a:latin typeface="Arial Black" pitchFamily="34" charset="0"/>
              </a:rPr>
              <a:t>Fibres</a:t>
            </a:r>
            <a:endParaRPr lang="cs-CZ" dirty="0" smtClean="0">
              <a:solidFill>
                <a:srgbClr val="0000FF"/>
              </a:solidFill>
              <a:latin typeface="Arial Black" pitchFamily="34" charset="0"/>
            </a:endParaRPr>
          </a:p>
          <a:p>
            <a:r>
              <a:rPr lang="cs-CZ" dirty="0" err="1" smtClean="0">
                <a:solidFill>
                  <a:srgbClr val="0000FF"/>
                </a:solidFill>
                <a:latin typeface="Arial Black" pitchFamily="34" charset="0"/>
              </a:rPr>
              <a:t>Kenaf</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Fibres</a:t>
            </a:r>
            <a:endParaRPr lang="cs-CZ" dirty="0">
              <a:solidFill>
                <a:srgbClr val="0000FF"/>
              </a:solidFill>
              <a:latin typeface="Arial Black" pitchFamily="34" charset="0"/>
            </a:endParaRPr>
          </a:p>
        </p:txBody>
      </p:sp>
      <p:sp>
        <p:nvSpPr>
          <p:cNvPr id="11" name="TextovéPole 10"/>
          <p:cNvSpPr txBox="1"/>
          <p:nvPr/>
        </p:nvSpPr>
        <p:spPr>
          <a:xfrm>
            <a:off x="107504" y="5301208"/>
            <a:ext cx="2160240" cy="923330"/>
          </a:xfrm>
          <a:prstGeom prst="rect">
            <a:avLst/>
          </a:prstGeom>
          <a:noFill/>
          <a:ln w="38100">
            <a:solidFill>
              <a:srgbClr val="008000"/>
            </a:solidFill>
          </a:ln>
        </p:spPr>
        <p:txBody>
          <a:bodyPr wrap="square" rtlCol="0">
            <a:spAutoFit/>
          </a:bodyPr>
          <a:lstStyle/>
          <a:p>
            <a:r>
              <a:rPr lang="cs-CZ" dirty="0" err="1" smtClean="0">
                <a:solidFill>
                  <a:srgbClr val="008000"/>
                </a:solidFill>
                <a:latin typeface="Arial Black" pitchFamily="34" charset="0"/>
              </a:rPr>
              <a:t>Cotton</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Fibres</a:t>
            </a:r>
            <a:endParaRPr lang="cs-CZ" dirty="0" smtClean="0">
              <a:solidFill>
                <a:srgbClr val="008000"/>
              </a:solidFill>
              <a:latin typeface="Arial Black" pitchFamily="34" charset="0"/>
            </a:endParaRPr>
          </a:p>
          <a:p>
            <a:r>
              <a:rPr lang="cs-CZ" dirty="0" smtClean="0">
                <a:solidFill>
                  <a:srgbClr val="008000"/>
                </a:solidFill>
                <a:latin typeface="Arial Black" pitchFamily="34" charset="0"/>
              </a:rPr>
              <a:t>Kapok </a:t>
            </a:r>
            <a:r>
              <a:rPr lang="cs-CZ" dirty="0" err="1" smtClean="0">
                <a:solidFill>
                  <a:srgbClr val="008000"/>
                </a:solidFill>
                <a:latin typeface="Arial Black" pitchFamily="34" charset="0"/>
              </a:rPr>
              <a:t>Fibres</a:t>
            </a:r>
            <a:endParaRPr lang="cs-CZ" dirty="0" smtClean="0">
              <a:solidFill>
                <a:srgbClr val="008000"/>
              </a:solidFill>
              <a:latin typeface="Arial Black" pitchFamily="34" charset="0"/>
            </a:endParaRPr>
          </a:p>
          <a:p>
            <a:r>
              <a:rPr lang="cs-CZ" dirty="0" err="1" smtClean="0">
                <a:solidFill>
                  <a:srgbClr val="008000"/>
                </a:solidFill>
                <a:latin typeface="Arial Black" pitchFamily="34" charset="0"/>
              </a:rPr>
              <a:t>Coconut</a:t>
            </a:r>
            <a:r>
              <a:rPr lang="cs-CZ" dirty="0" smtClean="0">
                <a:solidFill>
                  <a:srgbClr val="008000"/>
                </a:solidFill>
                <a:latin typeface="Arial Black" pitchFamily="34" charset="0"/>
              </a:rPr>
              <a:t> </a:t>
            </a:r>
            <a:r>
              <a:rPr lang="cs-CZ" dirty="0" err="1" smtClean="0">
                <a:solidFill>
                  <a:srgbClr val="008000"/>
                </a:solidFill>
                <a:latin typeface="Arial Black" pitchFamily="34" charset="0"/>
              </a:rPr>
              <a:t>Fibres</a:t>
            </a:r>
            <a:endParaRPr lang="cs-CZ" dirty="0" smtClean="0">
              <a:solidFill>
                <a:srgbClr val="008000"/>
              </a:solidFill>
              <a:latin typeface="Arial Black" pitchFamily="34" charset="0"/>
            </a:endParaRPr>
          </a:p>
        </p:txBody>
      </p:sp>
      <p:sp>
        <p:nvSpPr>
          <p:cNvPr id="12" name="TextovéPole 11"/>
          <p:cNvSpPr txBox="1"/>
          <p:nvPr/>
        </p:nvSpPr>
        <p:spPr>
          <a:xfrm>
            <a:off x="4067944" y="2780928"/>
            <a:ext cx="2664296" cy="923330"/>
          </a:xfrm>
          <a:prstGeom prst="rect">
            <a:avLst/>
          </a:prstGeom>
          <a:noFill/>
          <a:ln w="38100">
            <a:solidFill>
              <a:srgbClr val="C00000"/>
            </a:solidFill>
          </a:ln>
        </p:spPr>
        <p:txBody>
          <a:bodyPr wrap="square" rtlCol="0">
            <a:spAutoFit/>
          </a:bodyPr>
          <a:lstStyle/>
          <a:p>
            <a:r>
              <a:rPr lang="cs-CZ" dirty="0" smtClean="0">
                <a:solidFill>
                  <a:srgbClr val="C00000"/>
                </a:solidFill>
                <a:latin typeface="Arial Black" pitchFamily="34" charset="0"/>
              </a:rPr>
              <a:t>Sisal </a:t>
            </a:r>
            <a:r>
              <a:rPr lang="cs-CZ" dirty="0" err="1" smtClean="0">
                <a:solidFill>
                  <a:srgbClr val="C00000"/>
                </a:solidFill>
                <a:latin typeface="Arial Black" pitchFamily="34" charset="0"/>
              </a:rPr>
              <a:t>Fibres</a:t>
            </a:r>
            <a:endParaRPr lang="cs-CZ" dirty="0" smtClean="0">
              <a:solidFill>
                <a:srgbClr val="C00000"/>
              </a:solidFill>
              <a:latin typeface="Arial Black" pitchFamily="34" charset="0"/>
            </a:endParaRPr>
          </a:p>
          <a:p>
            <a:r>
              <a:rPr lang="cs-CZ" dirty="0" smtClean="0">
                <a:solidFill>
                  <a:srgbClr val="C00000"/>
                </a:solidFill>
                <a:latin typeface="Arial Black" pitchFamily="34" charset="0"/>
              </a:rPr>
              <a:t>Manila </a:t>
            </a:r>
            <a:r>
              <a:rPr lang="cs-CZ" dirty="0" err="1" smtClean="0">
                <a:solidFill>
                  <a:srgbClr val="C00000"/>
                </a:solidFill>
                <a:latin typeface="Arial Black" pitchFamily="34" charset="0"/>
              </a:rPr>
              <a:t>Hemp</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Fibres</a:t>
            </a:r>
            <a:endParaRPr lang="cs-CZ" dirty="0" smtClean="0">
              <a:solidFill>
                <a:srgbClr val="C00000"/>
              </a:solidFill>
              <a:latin typeface="Arial Black" pitchFamily="34" charset="0"/>
            </a:endParaRPr>
          </a:p>
          <a:p>
            <a:r>
              <a:rPr lang="cs-CZ" dirty="0" err="1" smtClean="0">
                <a:solidFill>
                  <a:srgbClr val="C00000"/>
                </a:solidFill>
                <a:latin typeface="Arial Black" pitchFamily="34" charset="0"/>
              </a:rPr>
              <a:t>Pineapple</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Fibres</a:t>
            </a:r>
            <a:endParaRPr lang="cs-CZ" dirty="0" smtClean="0">
              <a:solidFill>
                <a:srgbClr val="C00000"/>
              </a:solidFill>
              <a:latin typeface="Arial Black" pitchFamily="34" charset="0"/>
            </a:endParaRPr>
          </a:p>
        </p:txBody>
      </p:sp>
      <p:sp>
        <p:nvSpPr>
          <p:cNvPr id="13" name="TextovéPole 12"/>
          <p:cNvSpPr txBox="1"/>
          <p:nvPr/>
        </p:nvSpPr>
        <p:spPr>
          <a:xfrm>
            <a:off x="7236296" y="2060848"/>
            <a:ext cx="1584176" cy="923330"/>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Animal</a:t>
            </a:r>
            <a:endParaRPr lang="cs-CZ" dirty="0" smtClean="0">
              <a:solidFill>
                <a:srgbClr val="7030A0"/>
              </a:solidFill>
              <a:latin typeface="Arial Black" pitchFamily="34" charset="0"/>
            </a:endParaRPr>
          </a:p>
          <a:p>
            <a:r>
              <a:rPr lang="cs-CZ" dirty="0" smtClean="0">
                <a:solidFill>
                  <a:srgbClr val="7030A0"/>
                </a:solidFill>
                <a:latin typeface="Arial Black" pitchFamily="34" charset="0"/>
              </a:rPr>
              <a:t>(Proteine) </a:t>
            </a:r>
            <a:r>
              <a:rPr lang="cs-CZ" dirty="0" err="1" smtClean="0">
                <a:solidFill>
                  <a:srgbClr val="7030A0"/>
                </a:solidFill>
                <a:latin typeface="Arial Black" pitchFamily="34" charset="0"/>
              </a:rPr>
              <a:t>Fibres</a:t>
            </a:r>
            <a:endParaRPr lang="cs-CZ" dirty="0">
              <a:solidFill>
                <a:srgbClr val="7030A0"/>
              </a:solidFill>
              <a:latin typeface="Arial Black" pitchFamily="34" charset="0"/>
            </a:endParaRPr>
          </a:p>
        </p:txBody>
      </p:sp>
      <p:sp>
        <p:nvSpPr>
          <p:cNvPr id="14" name="TextovéPole 13"/>
          <p:cNvSpPr txBox="1"/>
          <p:nvPr/>
        </p:nvSpPr>
        <p:spPr>
          <a:xfrm>
            <a:off x="6767736" y="260648"/>
            <a:ext cx="2376264" cy="369332"/>
          </a:xfrm>
          <a:prstGeom prst="rect">
            <a:avLst/>
          </a:prstGeom>
          <a:noFill/>
          <a:ln w="38100">
            <a:solidFill>
              <a:schemeClr val="tx1"/>
            </a:solidFill>
          </a:ln>
        </p:spPr>
        <p:txBody>
          <a:bodyPr wrap="square" rtlCol="0">
            <a:spAutoFit/>
          </a:bodyPr>
          <a:lstStyle/>
          <a:p>
            <a:r>
              <a:rPr lang="cs-CZ" dirty="0" err="1" smtClean="0">
                <a:latin typeface="Arial Black" pitchFamily="34" charset="0"/>
              </a:rPr>
              <a:t>Inorganic</a:t>
            </a:r>
            <a:r>
              <a:rPr lang="cs-CZ" dirty="0" smtClean="0">
                <a:latin typeface="Arial Black" pitchFamily="34" charset="0"/>
              </a:rPr>
              <a:t> </a:t>
            </a:r>
            <a:r>
              <a:rPr lang="cs-CZ" dirty="0" err="1" smtClean="0">
                <a:latin typeface="Arial Black" pitchFamily="34" charset="0"/>
              </a:rPr>
              <a:t>Fibres</a:t>
            </a:r>
            <a:endParaRPr lang="cs-CZ" dirty="0">
              <a:latin typeface="Arial Black" pitchFamily="34" charset="0"/>
            </a:endParaRPr>
          </a:p>
        </p:txBody>
      </p:sp>
      <p:sp>
        <p:nvSpPr>
          <p:cNvPr id="15" name="TextovéPole 14"/>
          <p:cNvSpPr txBox="1"/>
          <p:nvPr/>
        </p:nvSpPr>
        <p:spPr>
          <a:xfrm>
            <a:off x="6767736" y="908720"/>
            <a:ext cx="2376264" cy="369332"/>
          </a:xfrm>
          <a:prstGeom prst="rect">
            <a:avLst/>
          </a:prstGeom>
          <a:noFill/>
          <a:ln w="38100">
            <a:solidFill>
              <a:schemeClr val="tx1"/>
            </a:solidFill>
          </a:ln>
        </p:spPr>
        <p:txBody>
          <a:bodyPr wrap="square" rtlCol="0">
            <a:spAutoFit/>
          </a:bodyPr>
          <a:lstStyle/>
          <a:p>
            <a:r>
              <a:rPr lang="cs-CZ" dirty="0" err="1" smtClean="0">
                <a:latin typeface="Arial Black" pitchFamily="34" charset="0"/>
              </a:rPr>
              <a:t>Asbestos</a:t>
            </a:r>
            <a:r>
              <a:rPr lang="cs-CZ" dirty="0" smtClean="0">
                <a:latin typeface="Arial Black" pitchFamily="34" charset="0"/>
              </a:rPr>
              <a:t> </a:t>
            </a:r>
            <a:r>
              <a:rPr lang="cs-CZ" dirty="0" err="1" smtClean="0">
                <a:latin typeface="Arial Black" pitchFamily="34" charset="0"/>
              </a:rPr>
              <a:t>Fibres</a:t>
            </a:r>
            <a:endParaRPr lang="cs-CZ" dirty="0">
              <a:latin typeface="Arial Black" pitchFamily="34" charset="0"/>
            </a:endParaRPr>
          </a:p>
        </p:txBody>
      </p:sp>
      <p:sp>
        <p:nvSpPr>
          <p:cNvPr id="16" name="TextovéPole 15"/>
          <p:cNvSpPr txBox="1"/>
          <p:nvPr/>
        </p:nvSpPr>
        <p:spPr>
          <a:xfrm>
            <a:off x="5940152" y="4149080"/>
            <a:ext cx="1224136" cy="646331"/>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Insects</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Fibres</a:t>
            </a:r>
            <a:endParaRPr lang="cs-CZ" dirty="0">
              <a:solidFill>
                <a:srgbClr val="7030A0"/>
              </a:solidFill>
              <a:latin typeface="Arial Black" pitchFamily="34" charset="0"/>
            </a:endParaRPr>
          </a:p>
        </p:txBody>
      </p:sp>
      <p:sp>
        <p:nvSpPr>
          <p:cNvPr id="17" name="TextovéPole 16"/>
          <p:cNvSpPr txBox="1"/>
          <p:nvPr/>
        </p:nvSpPr>
        <p:spPr>
          <a:xfrm>
            <a:off x="5940152" y="5013176"/>
            <a:ext cx="1224136" cy="923330"/>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Natural</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Silk</a:t>
            </a:r>
            <a:r>
              <a:rPr lang="cs-CZ" dirty="0" smtClean="0">
                <a:solidFill>
                  <a:srgbClr val="7030A0"/>
                </a:solidFill>
                <a:latin typeface="Arial Black" pitchFamily="34" charset="0"/>
              </a:rPr>
              <a:t> </a:t>
            </a:r>
          </a:p>
          <a:p>
            <a:r>
              <a:rPr lang="cs-CZ" dirty="0" err="1" smtClean="0">
                <a:solidFill>
                  <a:srgbClr val="7030A0"/>
                </a:solidFill>
                <a:latin typeface="Arial Black" pitchFamily="34" charset="0"/>
              </a:rPr>
              <a:t>Fibres</a:t>
            </a:r>
            <a:endParaRPr lang="cs-CZ" dirty="0">
              <a:solidFill>
                <a:srgbClr val="7030A0"/>
              </a:solidFill>
              <a:latin typeface="Arial Black" pitchFamily="34" charset="0"/>
            </a:endParaRPr>
          </a:p>
        </p:txBody>
      </p:sp>
      <p:sp>
        <p:nvSpPr>
          <p:cNvPr id="18" name="TextovéPole 17"/>
          <p:cNvSpPr txBox="1"/>
          <p:nvPr/>
        </p:nvSpPr>
        <p:spPr>
          <a:xfrm>
            <a:off x="7308304" y="4437112"/>
            <a:ext cx="1584176" cy="923330"/>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Vertebrate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Animal</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Hair</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Fibres</a:t>
            </a:r>
            <a:endParaRPr lang="cs-CZ" dirty="0">
              <a:solidFill>
                <a:srgbClr val="7030A0"/>
              </a:solidFill>
              <a:latin typeface="Arial Black" pitchFamily="34" charset="0"/>
            </a:endParaRPr>
          </a:p>
        </p:txBody>
      </p:sp>
      <p:sp>
        <p:nvSpPr>
          <p:cNvPr id="19" name="TextovéPole 18"/>
          <p:cNvSpPr txBox="1"/>
          <p:nvPr/>
        </p:nvSpPr>
        <p:spPr>
          <a:xfrm>
            <a:off x="7271792" y="5445224"/>
            <a:ext cx="1872208" cy="1200329"/>
          </a:xfrm>
          <a:prstGeom prst="rect">
            <a:avLst/>
          </a:prstGeom>
          <a:noFill/>
          <a:ln w="38100">
            <a:solidFill>
              <a:srgbClr val="7030A0"/>
            </a:solidFill>
          </a:ln>
        </p:spPr>
        <p:txBody>
          <a:bodyPr wrap="square" rtlCol="0">
            <a:spAutoFit/>
          </a:bodyPr>
          <a:lstStyle/>
          <a:p>
            <a:r>
              <a:rPr lang="cs-CZ" dirty="0" err="1" smtClean="0">
                <a:solidFill>
                  <a:srgbClr val="7030A0"/>
                </a:solidFill>
                <a:latin typeface="Arial Black" pitchFamily="34" charset="0"/>
              </a:rPr>
              <a:t>Wool</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Fibres</a:t>
            </a:r>
            <a:endParaRPr lang="cs-CZ" dirty="0" smtClean="0">
              <a:solidFill>
                <a:srgbClr val="7030A0"/>
              </a:solidFill>
              <a:latin typeface="Arial Black" pitchFamily="34" charset="0"/>
            </a:endParaRPr>
          </a:p>
          <a:p>
            <a:r>
              <a:rPr lang="cs-CZ" dirty="0" smtClean="0">
                <a:solidFill>
                  <a:srgbClr val="7030A0"/>
                </a:solidFill>
                <a:latin typeface="Arial Black" pitchFamily="34" charset="0"/>
              </a:rPr>
              <a:t>Angora </a:t>
            </a:r>
            <a:r>
              <a:rPr lang="cs-CZ" dirty="0" err="1" smtClean="0">
                <a:solidFill>
                  <a:srgbClr val="7030A0"/>
                </a:solidFill>
                <a:latin typeface="Arial Black" pitchFamily="34" charset="0"/>
              </a:rPr>
              <a:t>wool</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Camel</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wool</a:t>
            </a:r>
            <a:endParaRPr lang="cs-CZ" dirty="0" smtClean="0">
              <a:solidFill>
                <a:srgbClr val="7030A0"/>
              </a:solidFill>
              <a:latin typeface="Arial Black" pitchFamily="34" charset="0"/>
            </a:endParaRPr>
          </a:p>
          <a:p>
            <a:r>
              <a:rPr lang="cs-CZ" dirty="0" err="1" smtClean="0">
                <a:solidFill>
                  <a:srgbClr val="7030A0"/>
                </a:solidFill>
                <a:latin typeface="Arial Black" pitchFamily="34" charset="0"/>
              </a:rPr>
              <a:t>Etc</a:t>
            </a:r>
            <a:r>
              <a:rPr lang="cs-CZ" dirty="0" smtClean="0">
                <a:solidFill>
                  <a:srgbClr val="7030A0"/>
                </a:solidFill>
                <a:latin typeface="Arial Black" pitchFamily="34" charset="0"/>
              </a:rPr>
              <a:t>.</a:t>
            </a:r>
            <a:endParaRPr lang="cs-CZ" dirty="0">
              <a:solidFill>
                <a:srgbClr val="7030A0"/>
              </a:solidFill>
              <a:latin typeface="Arial Black" pitchFamily="34" charset="0"/>
            </a:endParaRPr>
          </a:p>
        </p:txBody>
      </p:sp>
      <p:cxnSp>
        <p:nvCxnSpPr>
          <p:cNvPr id="21" name="Přímá spojovací šipka 20"/>
          <p:cNvCxnSpPr>
            <a:stCxn id="5" idx="3"/>
          </p:cNvCxnSpPr>
          <p:nvPr/>
        </p:nvCxnSpPr>
        <p:spPr>
          <a:xfrm>
            <a:off x="3995936" y="511806"/>
            <a:ext cx="2736304" cy="36874"/>
          </a:xfrm>
          <a:prstGeom prst="straightConnector1">
            <a:avLst/>
          </a:prstGeom>
          <a:ln w="635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H="1">
            <a:off x="1763688" y="836712"/>
            <a:ext cx="2160240" cy="432048"/>
          </a:xfrm>
          <a:prstGeom prst="straightConnector1">
            <a:avLst/>
          </a:prstGeom>
          <a:ln w="635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6" idx="2"/>
          </p:cNvCxnSpPr>
          <p:nvPr/>
        </p:nvCxnSpPr>
        <p:spPr>
          <a:xfrm flipH="1">
            <a:off x="755576" y="2192090"/>
            <a:ext cx="216024" cy="2461046"/>
          </a:xfrm>
          <a:prstGeom prst="straightConnector1">
            <a:avLst/>
          </a:prstGeom>
          <a:ln w="635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6" idx="2"/>
          </p:cNvCxnSpPr>
          <p:nvPr/>
        </p:nvCxnSpPr>
        <p:spPr>
          <a:xfrm>
            <a:off x="971600" y="2192090"/>
            <a:ext cx="1440160" cy="1740966"/>
          </a:xfrm>
          <a:prstGeom prst="straightConnector1">
            <a:avLst/>
          </a:prstGeom>
          <a:ln w="635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a:stCxn id="6" idx="2"/>
            <a:endCxn id="9" idx="1"/>
          </p:cNvCxnSpPr>
          <p:nvPr/>
        </p:nvCxnSpPr>
        <p:spPr>
          <a:xfrm>
            <a:off x="971600" y="2192090"/>
            <a:ext cx="3096344" cy="269448"/>
          </a:xfrm>
          <a:prstGeom prst="straightConnector1">
            <a:avLst/>
          </a:prstGeom>
          <a:ln w="635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šipka 35"/>
          <p:cNvCxnSpPr/>
          <p:nvPr/>
        </p:nvCxnSpPr>
        <p:spPr>
          <a:xfrm>
            <a:off x="1763688" y="1484784"/>
            <a:ext cx="5472608" cy="720080"/>
          </a:xfrm>
          <a:prstGeom prst="straightConnector1">
            <a:avLst/>
          </a:prstGeom>
          <a:ln w="63500">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Přímá spojovací šipka 37"/>
          <p:cNvCxnSpPr/>
          <p:nvPr/>
        </p:nvCxnSpPr>
        <p:spPr>
          <a:xfrm flipH="1">
            <a:off x="7020272" y="2996952"/>
            <a:ext cx="216024" cy="1152128"/>
          </a:xfrm>
          <a:prstGeom prst="straightConnector1">
            <a:avLst/>
          </a:prstGeom>
          <a:ln w="635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a:endCxn id="18" idx="0"/>
          </p:cNvCxnSpPr>
          <p:nvPr/>
        </p:nvCxnSpPr>
        <p:spPr>
          <a:xfrm>
            <a:off x="7308304" y="2996952"/>
            <a:ext cx="792088" cy="1440160"/>
          </a:xfrm>
          <a:prstGeom prst="straightConnector1">
            <a:avLst/>
          </a:prstGeom>
          <a:ln w="635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17441</TotalTime>
  <Words>2394</Words>
  <Application>Microsoft Office PowerPoint</Application>
  <PresentationFormat>Předvádění na obrazovce (4:3)</PresentationFormat>
  <Paragraphs>479</Paragraphs>
  <Slides>44</Slides>
  <Notes>0</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Default Design</vt:lpstr>
      <vt:lpstr>NATURAL POLYMERS  Polysaccharide II  CELLULOSE 1</vt:lpstr>
      <vt:lpstr>Time schedule</vt:lpstr>
      <vt:lpstr>LITERATURE 1</vt:lpstr>
      <vt:lpstr>LITERATURE 2</vt:lpstr>
      <vt:lpstr>LITERATURE 3</vt:lpstr>
      <vt:lpstr>LITERATURE 4</vt:lpstr>
      <vt:lpstr>LITERATURE 5</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Cellulose Chemistry I/1</vt:lpstr>
      <vt:lpstr>Snímek 20</vt:lpstr>
      <vt:lpstr>Snímek 21</vt:lpstr>
      <vt:lpstr>Snímek 22</vt:lpstr>
      <vt:lpstr>Cellulose Chemistry II</vt:lpstr>
      <vt:lpstr>Revision is necessary!</vt:lpstr>
      <vt:lpstr>Cellulose Chemistry III/1</vt:lpstr>
      <vt:lpstr>Cellulose Chemistry III/2</vt:lpstr>
      <vt:lpstr>Cellulose Chemistry IV</vt:lpstr>
      <vt:lpstr>Snímek 28</vt:lpstr>
      <vt:lpstr>Cellulose Chemistry III b</vt:lpstr>
      <vt:lpstr>Cellulose Chemistry IV</vt:lpstr>
      <vt:lpstr>CELLULOSE PHYSICS I</vt:lpstr>
      <vt:lpstr>Cellulose Solubility</vt:lpstr>
      <vt:lpstr>Cellulose Solubility in 17,5 % w/w NaOH Water Solution after Wood delignification</vt:lpstr>
      <vt:lpstr>Cellulose Solubility in 17,5 % w/w NaOH Water Solution after Wood delignification – INTERNATIONAL NORM </vt:lpstr>
      <vt:lpstr>Melting Points &amp; Solubility of Saccharides and Cellulose</vt:lpstr>
      <vt:lpstr>STARCH versus CELLULOSE I</vt:lpstr>
      <vt:lpstr>Snímek 37</vt:lpstr>
      <vt:lpstr>Snímek 38</vt:lpstr>
      <vt:lpstr>Snímek 39</vt:lpstr>
      <vt:lpstr>Snímek 40</vt:lpstr>
      <vt:lpstr>Snímek 41</vt:lpstr>
      <vt:lpstr>Snímek 42</vt:lpstr>
      <vt:lpstr>Snímek 43</vt:lpstr>
      <vt:lpstr>Snímek 44</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1295</cp:revision>
  <dcterms:created xsi:type="dcterms:W3CDTF">2008-02-10T16:41:08Z</dcterms:created>
  <dcterms:modified xsi:type="dcterms:W3CDTF">2018-01-20T18:37:35Z</dcterms:modified>
</cp:coreProperties>
</file>