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612" r:id="rId3"/>
    <p:sldId id="453" r:id="rId4"/>
    <p:sldId id="581" r:id="rId5"/>
    <p:sldId id="613" r:id="rId6"/>
    <p:sldId id="491" r:id="rId7"/>
    <p:sldId id="604" r:id="rId8"/>
    <p:sldId id="605" r:id="rId9"/>
    <p:sldId id="606" r:id="rId10"/>
    <p:sldId id="607" r:id="rId11"/>
    <p:sldId id="608" r:id="rId12"/>
    <p:sldId id="598" r:id="rId13"/>
    <p:sldId id="601" r:id="rId14"/>
    <p:sldId id="455" r:id="rId15"/>
    <p:sldId id="588" r:id="rId16"/>
    <p:sldId id="487" r:id="rId17"/>
    <p:sldId id="456" r:id="rId18"/>
    <p:sldId id="459" r:id="rId19"/>
    <p:sldId id="460" r:id="rId20"/>
    <p:sldId id="457" r:id="rId21"/>
    <p:sldId id="458" r:id="rId22"/>
    <p:sldId id="599" r:id="rId23"/>
    <p:sldId id="600" r:id="rId24"/>
    <p:sldId id="614" r:id="rId25"/>
    <p:sldId id="461" r:id="rId26"/>
    <p:sldId id="549" r:id="rId27"/>
    <p:sldId id="496" r:id="rId28"/>
    <p:sldId id="486" r:id="rId29"/>
    <p:sldId id="543" r:id="rId30"/>
    <p:sldId id="611" r:id="rId31"/>
    <p:sldId id="569" r:id="rId32"/>
    <p:sldId id="570" r:id="rId33"/>
    <p:sldId id="544" r:id="rId34"/>
    <p:sldId id="463" r:id="rId35"/>
    <p:sldId id="583" r:id="rId36"/>
    <p:sldId id="550" r:id="rId37"/>
    <p:sldId id="584" r:id="rId38"/>
    <p:sldId id="537" r:id="rId39"/>
    <p:sldId id="538" r:id="rId40"/>
    <p:sldId id="540" r:id="rId41"/>
    <p:sldId id="542" r:id="rId42"/>
    <p:sldId id="541" r:id="rId43"/>
    <p:sldId id="464" r:id="rId44"/>
    <p:sldId id="467" r:id="rId45"/>
    <p:sldId id="465" r:id="rId46"/>
    <p:sldId id="466" r:id="rId47"/>
    <p:sldId id="615" r:id="rId48"/>
    <p:sldId id="616" r:id="rId49"/>
    <p:sldId id="468" r:id="rId50"/>
    <p:sldId id="474" r:id="rId51"/>
    <p:sldId id="470" r:id="rId52"/>
    <p:sldId id="472" r:id="rId53"/>
    <p:sldId id="523" r:id="rId54"/>
    <p:sldId id="524" r:id="rId55"/>
    <p:sldId id="525" r:id="rId56"/>
    <p:sldId id="526" r:id="rId57"/>
    <p:sldId id="527" r:id="rId58"/>
    <p:sldId id="528" r:id="rId59"/>
    <p:sldId id="529" r:id="rId60"/>
    <p:sldId id="530" r:id="rId61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0033CC"/>
    <a:srgbClr val="000099"/>
    <a:srgbClr val="003399"/>
    <a:srgbClr val="FFFF99"/>
    <a:srgbClr val="FF0000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4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9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4"/>
            <a:ext cx="5510530" cy="450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7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9" y="9517547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3" rIns="96605" bIns="4830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alts" TargetMode="External"/><Relationship Id="rId3" Type="http://schemas.openxmlformats.org/officeDocument/2006/relationships/hyperlink" Target="https://en.wikipedia.org/wiki/Cellulose" TargetMode="External"/><Relationship Id="rId7" Type="http://schemas.openxmlformats.org/officeDocument/2006/relationships/hyperlink" Target="https://en.wikipedia.org/wiki/Waxe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Pectins" TargetMode="External"/><Relationship Id="rId5" Type="http://schemas.openxmlformats.org/officeDocument/2006/relationships/hyperlink" Target="https://en.wikipedia.org/wiki/Protoplasm" TargetMode="External"/><Relationship Id="rId4" Type="http://schemas.openxmlformats.org/officeDocument/2006/relationships/hyperlink" Target="https://en.wikipedia.org/wiki/Wate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alts" TargetMode="External"/><Relationship Id="rId3" Type="http://schemas.openxmlformats.org/officeDocument/2006/relationships/hyperlink" Target="https://en.wikipedia.org/wiki/Cellulose" TargetMode="External"/><Relationship Id="rId7" Type="http://schemas.openxmlformats.org/officeDocument/2006/relationships/hyperlink" Target="https://en.wikipedia.org/wiki/Waxes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ectins" TargetMode="External"/><Relationship Id="rId5" Type="http://schemas.openxmlformats.org/officeDocument/2006/relationships/hyperlink" Target="https://en.wikipedia.org/wiki/Protoplasm" TargetMode="External"/><Relationship Id="rId4" Type="http://schemas.openxmlformats.org/officeDocument/2006/relationships/hyperlink" Target="https://en.wikipedia.org/wiki/Water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ardwood" TargetMode="External"/><Relationship Id="rId3" Type="http://schemas.openxmlformats.org/officeDocument/2006/relationships/hyperlink" Target="https://en.wikipedia.org/wiki/Sodium_hydroxide" TargetMode="External"/><Relationship Id="rId7" Type="http://schemas.openxmlformats.org/officeDocument/2006/relationships/hyperlink" Target="https://en.wikipedia.org/wiki/Straw" TargetMode="External"/><Relationship Id="rId2" Type="http://schemas.openxmlformats.org/officeDocument/2006/relationships/hyperlink" Target="https://en.wikipedia.org/wiki/Wood_pul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Kraft_process" TargetMode="External"/><Relationship Id="rId5" Type="http://schemas.openxmlformats.org/officeDocument/2006/relationships/hyperlink" Target="https://en.wikipedia.org/wiki/Sulfite_process" TargetMode="External"/><Relationship Id="rId4" Type="http://schemas.openxmlformats.org/officeDocument/2006/relationships/hyperlink" Target="https://en.wikipedia.org/wiki/Anthraquinone" TargetMode="External"/><Relationship Id="rId9" Type="http://schemas.openxmlformats.org/officeDocument/2006/relationships/hyperlink" Target="https://en.wikipedia.org/wiki/Soda_pulpin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ulfite" TargetMode="External"/><Relationship Id="rId13" Type="http://schemas.openxmlformats.org/officeDocument/2006/relationships/hyperlink" Target="https://en.wikipedia.org/wiki/Calcium" TargetMode="External"/><Relationship Id="rId3" Type="http://schemas.openxmlformats.org/officeDocument/2006/relationships/hyperlink" Target="https://en.wikipedia.org/wiki/Wood_pulp" TargetMode="External"/><Relationship Id="rId7" Type="http://schemas.openxmlformats.org/officeDocument/2006/relationships/hyperlink" Target="https://en.wikipedia.org/wiki/Lignin" TargetMode="External"/><Relationship Id="rId12" Type="http://schemas.openxmlformats.org/officeDocument/2006/relationships/hyperlink" Target="https://en.wikipedia.org/wiki/Sodium" TargetMode="External"/><Relationship Id="rId2" Type="http://schemas.openxmlformats.org/officeDocument/2006/relationships/image" Target="../media/image47.jpeg"/><Relationship Id="rId16" Type="http://schemas.openxmlformats.org/officeDocument/2006/relationships/hyperlink" Target="https://en.wikipedia.org/wiki/Ammoniu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ulfurous_acid" TargetMode="External"/><Relationship Id="rId11" Type="http://schemas.openxmlformats.org/officeDocument/2006/relationships/hyperlink" Target="https://en.wikipedia.org/wiki/Ion" TargetMode="External"/><Relationship Id="rId5" Type="http://schemas.openxmlformats.org/officeDocument/2006/relationships/hyperlink" Target="https://en.wikipedia.org/wiki/Salt" TargetMode="External"/><Relationship Id="rId15" Type="http://schemas.openxmlformats.org/officeDocument/2006/relationships/hyperlink" Target="https://en.wikipedia.org/wiki/Magnesium" TargetMode="External"/><Relationship Id="rId10" Type="http://schemas.openxmlformats.org/officeDocument/2006/relationships/hyperlink" Target="https://en.wikipedia.org/wiki/PH" TargetMode="External"/><Relationship Id="rId4" Type="http://schemas.openxmlformats.org/officeDocument/2006/relationships/hyperlink" Target="https://en.wikipedia.org/wiki/Cellulose" TargetMode="External"/><Relationship Id="rId9" Type="http://schemas.openxmlformats.org/officeDocument/2006/relationships/hyperlink" Target="https://en.wikipedia.org/wiki/Bisulfite" TargetMode="External"/><Relationship Id="rId14" Type="http://schemas.openxmlformats.org/officeDocument/2006/relationships/hyperlink" Target="https://en.wikipedia.org/wiki/Potassium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llulose" TargetMode="External"/><Relationship Id="rId2" Type="http://schemas.openxmlformats.org/officeDocument/2006/relationships/hyperlink" Target="https://en.wikipedia.org/wiki/Fib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oaceae" TargetMode="External"/><Relationship Id="rId5" Type="http://schemas.openxmlformats.org/officeDocument/2006/relationships/hyperlink" Target="https://en.wikipedia.org/wiki/Textile" TargetMode="External"/><Relationship Id="rId4" Type="http://schemas.openxmlformats.org/officeDocument/2006/relationships/hyperlink" Target="https://en.wikipedia.org/wiki/Wood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952328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0000"/>
                </a:solidFill>
                <a:latin typeface="Arial Black" pitchFamily="34" charset="0"/>
              </a:rPr>
              <a:t>NATURAL POLYMERS </a:t>
            </a: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Polysaccharide II  CELLULOSE</a:t>
            </a:r>
            <a:r>
              <a:rPr lang="cs-CZ" sz="5400" b="1" kern="120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2</a:t>
            </a:r>
            <a:endParaRPr lang="en-US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</a:rPr>
              <a:t>Dr. Ladislav Pospíšil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January 18 2018</a:t>
            </a:r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2852936"/>
            <a:ext cx="88569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Arial Black" pitchFamily="34" charset="0"/>
              </a:rPr>
              <a:t>Cellulose is the most widespread BIOPOLYMER on Earth, up to 1,5×10</a:t>
            </a:r>
            <a:r>
              <a:rPr lang="en-US" sz="4400" baseline="30000" dirty="0" smtClean="0">
                <a:solidFill>
                  <a:srgbClr val="C00000"/>
                </a:solidFill>
                <a:latin typeface="Arial Black" pitchFamily="34" charset="0"/>
              </a:rPr>
              <a:t>9</a:t>
            </a:r>
            <a:r>
              <a:rPr lang="en-US" sz="4400" dirty="0" smtClean="0">
                <a:solidFill>
                  <a:srgbClr val="C00000"/>
                </a:solidFill>
                <a:latin typeface="Arial Black" pitchFamily="34" charset="0"/>
              </a:rPr>
              <a:t> tons per annum is arising</a:t>
            </a:r>
            <a:endParaRPr lang="en-US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7" name="Obrázek 6" descr="papír ODKYSELOVÁNÍ 18112017 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908720"/>
            <a:ext cx="8869049" cy="3816424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 bwMode="auto">
          <a:xfrm>
            <a:off x="0" y="116632"/>
            <a:ext cx="90364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DEACIDIFICATION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of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PAPER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based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on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Cellulose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2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7" name="Obrázek 6" descr="papír ODKYSELOVÁNÍ 18112017 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1" y="692696"/>
            <a:ext cx="8822523" cy="2736304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04056"/>
          </a:xfrm>
        </p:spPr>
        <p:txBody>
          <a:bodyPr/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DEACIDIFICATION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PAPER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based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on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3</a:t>
            </a:r>
            <a:endParaRPr lang="cs-CZ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PENTOSANE –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an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Example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6" name="Obrázek 5" descr="PENTOSAN arabinoxylan GOOGLE 12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8568952" cy="465969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476672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XYLANE 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-  </a:t>
            </a:r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belongs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to  HEMICELULOSES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Zástupný symbol pro obsah 10" descr="img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264188" y="656692"/>
            <a:ext cx="2376262" cy="316835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868144" y="2204864"/>
            <a:ext cx="3168352" cy="122413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868144" y="1052736"/>
            <a:ext cx="3275856" cy="115212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PENTOSANE –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an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Example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07504" y="476672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MANAN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-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belongs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to  HEMICELULOSES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MANNAN -Primary-structure-of-two-mannan-type-hemicelluloses-A-galactomannans-and-B Google Images 12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700808"/>
            <a:ext cx="8818158" cy="49674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Obdélník 14"/>
          <p:cNvSpPr/>
          <p:nvPr/>
        </p:nvSpPr>
        <p:spPr>
          <a:xfrm>
            <a:off x="3275856" y="1484784"/>
            <a:ext cx="1512168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 descr="Mannose WIKI CZ 121120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25" y="188640"/>
            <a:ext cx="1857375" cy="177165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148064" y="69269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Manose 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MAIN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of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the Associated Substances in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cs-CZ" b="1" dirty="0" smtClean="0"/>
              <a:t>Hemicelulose</a:t>
            </a:r>
            <a:endParaRPr lang="cs-CZ" b="1" dirty="0" smtClean="0"/>
          </a:p>
          <a:p>
            <a:r>
              <a:rPr lang="cs-CZ" b="1" i="1" dirty="0" smtClean="0">
                <a:solidFill>
                  <a:srgbClr val="0000FF"/>
                </a:solidFill>
              </a:rPr>
              <a:t>Lignin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Essential/ethereal oil (</a:t>
            </a:r>
            <a:r>
              <a:rPr lang="en-GB" b="1" dirty="0" err="1" smtClean="0">
                <a:solidFill>
                  <a:srgbClr val="008000"/>
                </a:solidFill>
                <a:latin typeface="Arial Black" pitchFamily="34" charset="0"/>
              </a:rPr>
              <a:t>terpeny</a:t>
            </a:r>
            <a:r>
              <a:rPr lang="en-GB" b="1" dirty="0" smtClean="0">
                <a:solidFill>
                  <a:srgbClr val="008000"/>
                </a:solidFill>
              </a:rPr>
              <a:t>)</a:t>
            </a:r>
            <a:r>
              <a:rPr lang="cs-CZ" b="1" dirty="0" smtClean="0">
                <a:solidFill>
                  <a:srgbClr val="008000"/>
                </a:solidFill>
              </a:rPr>
              <a:t> (in </a:t>
            </a:r>
            <a:r>
              <a:rPr lang="cs-CZ" b="1" dirty="0" err="1" smtClean="0">
                <a:solidFill>
                  <a:srgbClr val="008000"/>
                </a:solidFill>
              </a:rPr>
              <a:t>Wood</a:t>
            </a:r>
            <a:r>
              <a:rPr lang="cs-CZ" b="1" dirty="0" smtClean="0">
                <a:solidFill>
                  <a:srgbClr val="008000"/>
                </a:solidFill>
              </a:rPr>
              <a:t>)</a:t>
            </a:r>
            <a:endParaRPr lang="en-GB" b="1" dirty="0" smtClean="0">
              <a:solidFill>
                <a:srgbClr val="008000"/>
              </a:solidFill>
            </a:endParaRPr>
          </a:p>
          <a:p>
            <a:r>
              <a:rPr lang="cs-CZ" b="1" i="1" dirty="0" smtClean="0"/>
              <a:t> </a:t>
            </a:r>
            <a:endParaRPr lang="cs-CZ" b="1" i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3717032"/>
            <a:ext cx="8280920" cy="21236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! </a:t>
            </a:r>
            <a:r>
              <a:rPr lang="en-GB" sz="4400" dirty="0" smtClean="0">
                <a:solidFill>
                  <a:srgbClr val="C00000"/>
                </a:solidFill>
                <a:latin typeface="Arial Black" pitchFamily="34" charset="0"/>
              </a:rPr>
              <a:t>COTTON Fibres have almost no Hemicelluloses or LIGNIN !</a:t>
            </a:r>
            <a:endParaRPr lang="en-GB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LIGNIN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- DETERMINATION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graphicFrame>
        <p:nvGraphicFramePr>
          <p:cNvPr id="7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179512" y="620688"/>
          <a:ext cx="8712968" cy="2482953"/>
        </p:xfrm>
        <a:graphic>
          <a:graphicData uri="http://schemas.openxmlformats.org/drawingml/2006/table">
            <a:tbl>
              <a:tblPr/>
              <a:tblGrid>
                <a:gridCol w="4106018"/>
                <a:gridCol w="4606950"/>
              </a:tblGrid>
              <a:tr h="441671">
                <a:tc>
                  <a:txBody>
                    <a:bodyPr/>
                    <a:lstStyle/>
                    <a:p>
                      <a:r>
                        <a:rPr lang="en-GB" sz="24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INTERNATIONAL</a:t>
                      </a:r>
                      <a:r>
                        <a:rPr lang="en-GB" sz="24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en-GB" sz="24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NORM </a:t>
                      </a:r>
                      <a:endParaRPr lang="en-GB" sz="2400" b="1" noProof="0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ISO/AWI</a:t>
                      </a:r>
                      <a:r>
                        <a:rPr lang="cs-CZ" sz="24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 Standard</a:t>
                      </a:r>
                      <a:endParaRPr lang="en-GB" sz="2400" b="1" noProof="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5173">
                <a:tc>
                  <a:txBody>
                    <a:bodyPr/>
                    <a:lstStyle/>
                    <a:p>
                      <a:r>
                        <a:rPr lang="en-GB" sz="2400" b="1" noProof="0" smtClean="0">
                          <a:latin typeface="Arial Black" pitchFamily="34" charset="0"/>
                        </a:rPr>
                        <a:t>English Denomination </a:t>
                      </a:r>
                      <a:endParaRPr lang="en-GB" sz="2400" b="1" noProof="0">
                        <a:latin typeface="Arial Black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 Black" pitchFamily="34" charset="0"/>
                        </a:rPr>
                        <a:t>Pulps -- Determination of lignin content -- Acid hydrolysis method</a:t>
                      </a:r>
                      <a:endParaRPr lang="en-GB" sz="2400" b="1" noProof="0" dirty="0">
                        <a:latin typeface="Arial Black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671">
                <a:tc>
                  <a:txBody>
                    <a:bodyPr/>
                    <a:lstStyle/>
                    <a:p>
                      <a:r>
                        <a:rPr lang="en-GB" sz="2400" b="1" noProof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Date of Issue</a:t>
                      </a:r>
                      <a:endParaRPr lang="en-GB" sz="2400" b="1" noProof="0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Under</a:t>
                      </a:r>
                      <a:r>
                        <a:rPr lang="cs-CZ" sz="240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sz="2400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development</a:t>
                      </a:r>
                      <a:r>
                        <a:rPr lang="cs-CZ" sz="240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(18. 1. 2018)</a:t>
                      </a:r>
                      <a:endParaRPr lang="en-GB" sz="2400" b="1" noProof="0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5940152" y="3861048"/>
            <a:ext cx="3096344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The Rest to 100 % is probable HUMIDITY</a:t>
            </a:r>
            <a:endParaRPr lang="en-GB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>
            <a:stCxn id="13" idx="2"/>
          </p:cNvCxnSpPr>
          <p:nvPr/>
        </p:nvCxnSpPr>
        <p:spPr>
          <a:xfrm>
            <a:off x="7488324" y="4507379"/>
            <a:ext cx="108012" cy="36178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868144" y="1052736"/>
            <a:ext cx="3096344" cy="19389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The Figures from different Sources could be a bit different, what is PROBABLY  due to COTTON sort</a:t>
            </a:r>
            <a:endParaRPr lang="en-GB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4283968" y="116632"/>
            <a:ext cx="913259" cy="4093443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05273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MAIN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of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the Associated Substances in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COTTON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0" y="980728"/>
          <a:ext cx="5796136" cy="3407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880"/>
                <a:gridCol w="2304256"/>
              </a:tblGrid>
              <a:tr h="29530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Chemical</a:t>
                      </a:r>
                      <a:r>
                        <a:rPr lang="en-GB" sz="1400" baseline="0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Composittion of COTTON</a:t>
                      </a:r>
                      <a:endParaRPr lang="en-GB" sz="1400" noProof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Component 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Content (% w/w)</a:t>
                      </a:r>
                      <a:endParaRPr lang="en-GB" sz="1400" noProof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Cellulose</a:t>
                      </a:r>
                      <a:endParaRPr lang="en-GB" sz="1400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95,3</a:t>
                      </a:r>
                      <a:endParaRPr lang="en-GB" sz="1400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Saccharides</a:t>
                      </a:r>
                      <a:endParaRPr lang="en-GB" sz="1400" noProof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0,18</a:t>
                      </a:r>
                      <a:endParaRPr lang="en-GB" sz="1400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Reduced </a:t>
                      </a:r>
                      <a:r>
                        <a:rPr lang="en-GB" sz="1400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Saccharides</a:t>
                      </a:r>
                      <a:endParaRPr lang="en-GB" sz="1400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0,04</a:t>
                      </a:r>
                      <a:endParaRPr lang="en-GB" sz="1400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Nitrogen Compounds </a:t>
                      </a:r>
                      <a:endParaRPr lang="en-GB" sz="1400" noProof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0,17</a:t>
                      </a:r>
                      <a:endParaRPr lang="en-GB" sz="1400" noProof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FFC000"/>
                          </a:solidFill>
                          <a:latin typeface="Arial Black" pitchFamily="34" charset="0"/>
                        </a:rPr>
                        <a:t>Waxes</a:t>
                      </a:r>
                      <a:endParaRPr lang="en-GB" sz="1400" noProof="0">
                        <a:solidFill>
                          <a:srgbClr val="FFC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FFC000"/>
                          </a:solidFill>
                          <a:latin typeface="Arial Black" pitchFamily="34" charset="0"/>
                        </a:rPr>
                        <a:t>0,73</a:t>
                      </a:r>
                      <a:endParaRPr lang="en-GB" sz="1400" noProof="0">
                        <a:solidFill>
                          <a:srgbClr val="FFC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Pectines</a:t>
                      </a:r>
                      <a:endParaRPr lang="en-GB" sz="1400" noProof="0">
                        <a:solidFill>
                          <a:srgbClr val="00B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92D050"/>
                          </a:solidFill>
                          <a:latin typeface="Arial Black" pitchFamily="34" charset="0"/>
                        </a:rPr>
                        <a:t>1,20</a:t>
                      </a:r>
                      <a:endParaRPr lang="en-GB" sz="1400" noProof="0">
                        <a:solidFill>
                          <a:srgbClr val="92D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0099"/>
                          </a:solidFill>
                          <a:latin typeface="Arial Black" pitchFamily="34" charset="0"/>
                        </a:rPr>
                        <a:t>Water extractable</a:t>
                      </a:r>
                      <a:r>
                        <a:rPr lang="en-GB" sz="1400" baseline="0" noProof="0" smtClean="0">
                          <a:solidFill>
                            <a:srgbClr val="000099"/>
                          </a:solidFill>
                          <a:latin typeface="Arial Black" pitchFamily="34" charset="0"/>
                        </a:rPr>
                        <a:t> Compounds </a:t>
                      </a:r>
                      <a:endParaRPr lang="en-GB" sz="1400" noProof="0">
                        <a:solidFill>
                          <a:srgbClr val="000099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000099"/>
                          </a:solidFill>
                          <a:latin typeface="Arial Black" pitchFamily="34" charset="0"/>
                        </a:rPr>
                        <a:t>3,07</a:t>
                      </a:r>
                      <a:endParaRPr lang="en-GB" sz="1400" noProof="0">
                        <a:solidFill>
                          <a:srgbClr val="000099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08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B0F0"/>
                          </a:solidFill>
                          <a:latin typeface="Arial Black" pitchFamily="34" charset="0"/>
                        </a:rPr>
                        <a:t>Organic Acids</a:t>
                      </a:r>
                      <a:endParaRPr lang="en-GB" sz="1400" noProof="0">
                        <a:solidFill>
                          <a:srgbClr val="00B0F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smtClean="0">
                          <a:solidFill>
                            <a:srgbClr val="00B0F0"/>
                          </a:solidFill>
                          <a:latin typeface="Arial Black" pitchFamily="34" charset="0"/>
                        </a:rPr>
                        <a:t>0,20</a:t>
                      </a:r>
                      <a:endParaRPr lang="en-GB" sz="1400" noProof="0">
                        <a:solidFill>
                          <a:srgbClr val="00B0F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91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latin typeface="Arial Black" pitchFamily="34" charset="0"/>
                        </a:rPr>
                        <a:t>Ash</a:t>
                      </a:r>
                      <a:endParaRPr lang="en-GB" sz="1400" noProof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Arial Black" pitchFamily="34" charset="0"/>
                        </a:rPr>
                        <a:t>0,86</a:t>
                      </a:r>
                      <a:endParaRPr lang="en-GB" sz="1400" noProof="0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ulka 18"/>
          <p:cNvGraphicFramePr>
            <a:graphicFrameLocks noGrp="1"/>
          </p:cNvGraphicFramePr>
          <p:nvPr/>
        </p:nvGraphicFramePr>
        <p:xfrm>
          <a:off x="0" y="4869160"/>
          <a:ext cx="90364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40160"/>
                <a:gridCol w="1368152"/>
                <a:gridCol w="1368152"/>
                <a:gridCol w="1152128"/>
                <a:gridCol w="1080121"/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GB" sz="1800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Cellulose &amp; Associated Substances Concentration in </a:t>
                      </a:r>
                      <a:r>
                        <a:rPr lang="en-GB" sz="1800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COTTON</a:t>
                      </a:r>
                      <a:endParaRPr lang="en-GB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Componenet </a:t>
                      </a:r>
                      <a:endParaRPr lang="en-GB" noProof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Cellulose</a:t>
                      </a:r>
                      <a:endParaRPr lang="en-GB" b="1" noProof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smtClean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Pectines</a:t>
                      </a:r>
                      <a:endParaRPr lang="en-GB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Proteins</a:t>
                      </a:r>
                      <a:endParaRPr lang="en-GB" noProof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smtClean="0">
                          <a:solidFill>
                            <a:srgbClr val="FFC000"/>
                          </a:solidFill>
                          <a:latin typeface="Arial Black" pitchFamily="34" charset="0"/>
                        </a:rPr>
                        <a:t>Waxes</a:t>
                      </a:r>
                      <a:endParaRPr lang="en-GB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smtClean="0">
                          <a:latin typeface="Arial Black" pitchFamily="34" charset="0"/>
                        </a:rPr>
                        <a:t>Ash</a:t>
                      </a:r>
                      <a:endParaRPr lang="en-GB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Primary Wall 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54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9</a:t>
                      </a:r>
                      <a:endParaRPr lang="en-GB" noProof="0">
                        <a:solidFill>
                          <a:srgbClr val="00B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14</a:t>
                      </a:r>
                      <a:endParaRPr lang="en-GB" noProof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C000"/>
                          </a:solidFill>
                          <a:latin typeface="Arial Black" pitchFamily="34" charset="0"/>
                        </a:rPr>
                        <a:t>8</a:t>
                      </a:r>
                      <a:endParaRPr lang="en-GB" noProof="0">
                        <a:solidFill>
                          <a:srgbClr val="FFC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latin typeface="Arial Black" pitchFamily="34" charset="0"/>
                        </a:rPr>
                        <a:t>3</a:t>
                      </a:r>
                      <a:endParaRPr lang="en-GB" noProof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smtClean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Secondary Wall </a:t>
                      </a:r>
                      <a:endParaRPr lang="en-GB" noProof="0">
                        <a:solidFill>
                          <a:srgbClr val="00B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96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1</a:t>
                      </a:r>
                      <a:endParaRPr lang="en-GB" noProof="0">
                        <a:solidFill>
                          <a:srgbClr val="00B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1,1</a:t>
                      </a:r>
                      <a:endParaRPr lang="en-GB" noProof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C000"/>
                          </a:solidFill>
                          <a:latin typeface="Arial Black" pitchFamily="34" charset="0"/>
                        </a:rPr>
                        <a:t>0,4</a:t>
                      </a:r>
                      <a:endParaRPr lang="en-GB" noProof="0">
                        <a:solidFill>
                          <a:srgbClr val="FFC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latin typeface="Arial Black" pitchFamily="34" charset="0"/>
                        </a:rPr>
                        <a:t>1,0</a:t>
                      </a:r>
                      <a:endParaRPr lang="en-GB" noProof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COTTON Fiber</a:t>
                      </a:r>
                      <a:endParaRPr lang="en-GB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94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B050"/>
                          </a:solidFill>
                          <a:latin typeface="Arial Black" pitchFamily="34" charset="0"/>
                        </a:rPr>
                        <a:t>1,2</a:t>
                      </a:r>
                      <a:endParaRPr lang="en-GB" noProof="0">
                        <a:solidFill>
                          <a:srgbClr val="00B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1,3</a:t>
                      </a:r>
                      <a:endParaRPr lang="en-GB" noProof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C000"/>
                          </a:solidFill>
                          <a:latin typeface="Arial Black" pitchFamily="34" charset="0"/>
                        </a:rPr>
                        <a:t>0,6</a:t>
                      </a:r>
                      <a:endParaRPr lang="en-GB" noProof="0">
                        <a:solidFill>
                          <a:srgbClr val="FFC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latin typeface="Arial Black" pitchFamily="34" charset="0"/>
                        </a:rPr>
                        <a:t>1,2</a:t>
                      </a:r>
                      <a:endParaRPr lang="en-GB" noProof="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GB" sz="2800" b="1" dirty="0" err="1" smtClean="0">
                <a:solidFill>
                  <a:srgbClr val="FF0000"/>
                </a:solidFill>
                <a:latin typeface="Arial Black" pitchFamily="34" charset="0"/>
              </a:rPr>
              <a:t>Hemicelulose</a:t>
            </a:r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 – what are composed of? 1</a:t>
            </a:r>
            <a:endParaRPr lang="en-GB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11" name="Zástupný symbol pro obsah 10" descr="img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75136" y="1017151"/>
            <a:ext cx="3816424" cy="3887593"/>
          </a:xfrm>
        </p:spPr>
      </p:pic>
      <p:pic>
        <p:nvPicPr>
          <p:cNvPr id="12" name="Obrázek 11" descr="img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95616" y="1017152"/>
            <a:ext cx="3816424" cy="38875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494116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</a:rPr>
              <a:t>The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</a:rPr>
              <a:t>same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Unit as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</a:rPr>
              <a:t>the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  CELULOSE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</a:rPr>
              <a:t>is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3" idx="0"/>
          </p:cNvCxnSpPr>
          <p:nvPr/>
        </p:nvCxnSpPr>
        <p:spPr>
          <a:xfrm flipH="1" flipV="1">
            <a:off x="6012160" y="3717032"/>
            <a:ext cx="936104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9" name="Obrázek 8" descr="img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03917" y="716363"/>
            <a:ext cx="3240360" cy="3769090"/>
          </a:xfrm>
          <a:prstGeom prst="rect">
            <a:avLst/>
          </a:prstGeom>
        </p:spPr>
      </p:pic>
      <p:pic>
        <p:nvPicPr>
          <p:cNvPr id="10" name="Obrázek 9" descr="img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45089" y="-62405"/>
            <a:ext cx="1872209" cy="424651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7504" y="4221088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ATTENTION: this is FURANOSE!</a:t>
            </a:r>
          </a:p>
          <a:p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The five atoms </a:t>
            </a:r>
            <a:r>
              <a:rPr lang="en-GB" sz="2000" dirty="0" err="1" smtClean="0">
                <a:solidFill>
                  <a:srgbClr val="FF0000"/>
                </a:solidFill>
                <a:latin typeface="Arial Black" pitchFamily="34" charset="0"/>
              </a:rPr>
              <a:t>Curcle</a:t>
            </a:r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 only</a:t>
            </a:r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en-GB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GB" sz="2800" b="1" dirty="0" err="1" smtClean="0">
                <a:solidFill>
                  <a:srgbClr val="FF0000"/>
                </a:solidFill>
                <a:latin typeface="Arial Black" pitchFamily="34" charset="0"/>
              </a:rPr>
              <a:t>Hemicelulose</a:t>
            </a:r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 – what are composed of?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GB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1" name="Obrázek 10" descr="img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81170" y="867101"/>
            <a:ext cx="3672408" cy="3899661"/>
          </a:xfrm>
          <a:prstGeom prst="rect">
            <a:avLst/>
          </a:prstGeom>
        </p:spPr>
      </p:pic>
      <p:pic>
        <p:nvPicPr>
          <p:cNvPr id="12" name="Obrázek 11" descr="img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66149" y="586579"/>
            <a:ext cx="3312368" cy="4532714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GB" sz="2800" b="1" dirty="0" err="1" smtClean="0">
                <a:solidFill>
                  <a:srgbClr val="FF0000"/>
                </a:solidFill>
                <a:latin typeface="Arial Black" pitchFamily="34" charset="0"/>
              </a:rPr>
              <a:t>Hemicelulose</a:t>
            </a:r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 – what are composed of?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en-GB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404664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Time schedule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January 18 2018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fr-FR" smtClean="0"/>
              <a:t>NATURAL POLYMERS MU SCI 7/2  2018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404662"/>
          <a:ext cx="8712968" cy="6386146"/>
        </p:xfrm>
        <a:graphic>
          <a:graphicData uri="http://schemas.openxmlformats.org/drawingml/2006/table">
            <a:tbl>
              <a:tblPr/>
              <a:tblGrid>
                <a:gridCol w="936104"/>
                <a:gridCol w="7776864"/>
              </a:tblGrid>
              <a:tr h="332872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LECTURE</a:t>
                      </a:r>
                      <a:r>
                        <a:rPr lang="sk-SK" sz="1200" b="1" kern="1200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SUBJECT</a:t>
                      </a:r>
                      <a:endParaRPr lang="cs-CZ" sz="120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04204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just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Introduction to the subject </a:t>
                      </a:r>
                      <a:r>
                        <a:rPr lang="cs-CZ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– Structure</a:t>
                      </a:r>
                      <a:r>
                        <a:rPr lang="en-GB" sz="2000" b="1" kern="1200" baseline="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&amp;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Terminology of</a:t>
                      </a:r>
                      <a:r>
                        <a:rPr lang="cs-CZ" sz="2000" b="1" kern="1200" baseline="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nature polymers, literature </a:t>
                      </a:r>
                      <a:endParaRPr lang="en-GB" sz="1600" b="1" noProof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91469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GB" sz="2000" b="1" noProof="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just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Derivatives of acids – natural resins, drying oils, shellac</a:t>
                      </a:r>
                      <a:endParaRPr lang="en-GB" sz="1600" noProof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Waxes </a:t>
                      </a:r>
                      <a:endParaRPr lang="en-GB" sz="2000" b="1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10762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Plant (vegetable) gums, </a:t>
                      </a:r>
                      <a:r>
                        <a:rPr lang="en-GB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Polyterpene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</a:t>
                      </a:r>
                      <a:r>
                        <a:rPr lang="cs-CZ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natural rubber</a:t>
                      </a:r>
                      <a:r>
                        <a:rPr lang="en-GB" sz="2000" b="1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(extracting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processing and modification)</a:t>
                      </a:r>
                      <a:r>
                        <a:rPr lang="cs-CZ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cs-CZ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Taraxacum</a:t>
                      </a:r>
                      <a:r>
                        <a:rPr lang="cs-CZ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_kok-</a:t>
                      </a:r>
                      <a:r>
                        <a:rPr lang="cs-CZ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saghyz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GB" sz="2000" b="1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Polyphenol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– lignin, </a:t>
                      </a:r>
                      <a:r>
                        <a:rPr lang="en-GB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humic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acids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6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Polysaccharides I – starch </a:t>
                      </a:r>
                      <a:endParaRPr lang="en-GB" sz="2000" noProof="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cs-CZ" sz="20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Polysaccharides II – </a:t>
                      </a:r>
                      <a:r>
                        <a:rPr lang="en-GB" sz="2000" b="1" kern="1200" noProof="0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celullosis</a:t>
                      </a:r>
                      <a:r>
                        <a:rPr lang="en-GB" sz="2000" b="1" kern="12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en-GB" sz="2000" noProof="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8</a:t>
                      </a:r>
                      <a:endParaRPr lang="cs-CZ" sz="20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 fibres I </a:t>
                      </a:r>
                      <a:endParaRPr lang="en-GB" sz="2000" noProof="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9</a:t>
                      </a:r>
                      <a:endParaRPr lang="cs-CZ" sz="20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 fibres II </a:t>
                      </a:r>
                      <a:endParaRPr lang="en-GB" sz="2000" noProof="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10</a:t>
                      </a:r>
                      <a:endParaRPr lang="cs-CZ" sz="20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Casein, whey, protein of eggs</a:t>
                      </a:r>
                      <a:endParaRPr lang="en-GB" sz="2000" noProof="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89722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Identification of natural polymers </a:t>
                      </a:r>
                      <a:endParaRPr lang="en-GB" sz="1800" noProof="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89722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Laboratory methods of natural polymers</a:t>
                      </a:r>
                      <a:r>
                        <a:rPr lang="cs-CZ" sz="18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en-GB" sz="18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evaluation </a:t>
                      </a:r>
                      <a:endParaRPr lang="en-GB" sz="1800" noProof="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sz="2800" b="1" dirty="0" err="1" smtClean="0">
                <a:solidFill>
                  <a:srgbClr val="FF0000"/>
                </a:solidFill>
                <a:latin typeface="Arial Black" pitchFamily="34" charset="0"/>
              </a:rPr>
              <a:t>Hemicellulose</a:t>
            </a:r>
            <a:endParaRPr lang="en-GB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472608"/>
          </a:xfrm>
        </p:spPr>
        <p:txBody>
          <a:bodyPr/>
          <a:lstStyle/>
          <a:p>
            <a:r>
              <a:rPr lang="en-GB" sz="2600" b="1" dirty="0" smtClean="0">
                <a:solidFill>
                  <a:srgbClr val="FF0000"/>
                </a:solidFill>
                <a:latin typeface="Arial Black" pitchFamily="34" charset="0"/>
              </a:rPr>
              <a:t>There is approx. 17 – 41 % w/w of </a:t>
            </a:r>
            <a:r>
              <a:rPr lang="en-GB" sz="2400" b="1" dirty="0" err="1" smtClean="0">
                <a:solidFill>
                  <a:srgbClr val="FF0000"/>
                </a:solidFill>
                <a:latin typeface="Arial Black" pitchFamily="34" charset="0"/>
              </a:rPr>
              <a:t>Hemicelulose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 in the Wood, more in the broad-leaved Trees</a:t>
            </a:r>
            <a:endParaRPr lang="en-GB" sz="26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GB" sz="2600" b="1" dirty="0" smtClean="0"/>
              <a:t>Polysaccharides with lower </a:t>
            </a:r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MEAN DEGREE OF POLYMERIZATION </a:t>
            </a:r>
            <a:r>
              <a:rPr lang="en-GB" sz="2600" b="1" dirty="0" smtClean="0"/>
              <a:t>(approx. 100 – 200)</a:t>
            </a:r>
          </a:p>
          <a:p>
            <a:r>
              <a:rPr lang="en-GB" sz="2600" b="1" dirty="0" smtClean="0"/>
              <a:t>They are more easy to hydrolyse by both </a:t>
            </a:r>
            <a:r>
              <a:rPr lang="en-GB" sz="2600" b="1" dirty="0" smtClean="0"/>
              <a:t>A</a:t>
            </a:r>
            <a:r>
              <a:rPr lang="en-GB" sz="2600" b="1" dirty="0" smtClean="0"/>
              <a:t>cids and Bases</a:t>
            </a:r>
          </a:p>
          <a:p>
            <a:r>
              <a:rPr lang="en-GB" sz="2600" b="1" dirty="0" smtClean="0"/>
              <a:t>The short side Chains are frequently present</a:t>
            </a:r>
          </a:p>
          <a:p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Hemicelluloses are sorted accordingly to their main building Components as follows</a:t>
            </a:r>
            <a:r>
              <a:rPr lang="en-GB" sz="2600" b="1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GB" sz="2600" b="1" dirty="0" err="1" smtClean="0">
                <a:solidFill>
                  <a:srgbClr val="0000FF"/>
                </a:solidFill>
              </a:rPr>
              <a:t>Xylan</a:t>
            </a:r>
            <a:r>
              <a:rPr lang="en-GB" sz="2600" b="1" dirty="0" smtClean="0">
                <a:solidFill>
                  <a:srgbClr val="0000FF"/>
                </a:solidFill>
              </a:rPr>
              <a:t> (mostly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b="1" dirty="0" smtClean="0">
                <a:solidFill>
                  <a:srgbClr val="0000FF"/>
                </a:solidFill>
              </a:rPr>
              <a:t>broad-leaved Trees</a:t>
            </a:r>
            <a:r>
              <a:rPr lang="en-GB" sz="2600" b="1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GB" sz="2600" b="1" i="1" dirty="0" smtClean="0">
                <a:solidFill>
                  <a:srgbClr val="008000"/>
                </a:solidFill>
              </a:rPr>
              <a:t>Man</a:t>
            </a:r>
            <a:r>
              <a:rPr lang="cs-CZ" sz="2600" b="1" i="1" dirty="0" smtClean="0">
                <a:solidFill>
                  <a:srgbClr val="008000"/>
                </a:solidFill>
              </a:rPr>
              <a:t>n</a:t>
            </a:r>
            <a:r>
              <a:rPr lang="en-GB" sz="2600" b="1" i="1" dirty="0" smtClean="0">
                <a:solidFill>
                  <a:srgbClr val="008000"/>
                </a:solidFill>
              </a:rPr>
              <a:t>an (</a:t>
            </a:r>
            <a:r>
              <a:rPr lang="en-GB" sz="2600" b="1" i="1" dirty="0" smtClean="0">
                <a:solidFill>
                  <a:srgbClr val="008000"/>
                </a:solidFill>
              </a:rPr>
              <a:t>mostly coniferous tree</a:t>
            </a:r>
            <a:r>
              <a:rPr lang="en-GB" sz="2600" b="1" i="1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en-GB" sz="2600" b="1" i="1" dirty="0" smtClean="0">
                <a:solidFill>
                  <a:srgbClr val="008000"/>
                </a:solidFill>
              </a:rPr>
              <a:t>Gala</a:t>
            </a:r>
            <a:r>
              <a:rPr lang="cs-CZ" sz="2600" b="1" i="1" dirty="0" smtClean="0">
                <a:solidFill>
                  <a:srgbClr val="008000"/>
                </a:solidFill>
              </a:rPr>
              <a:t>c</a:t>
            </a:r>
            <a:r>
              <a:rPr lang="en-GB" sz="2600" b="1" i="1" dirty="0" smtClean="0">
                <a:solidFill>
                  <a:srgbClr val="008000"/>
                </a:solidFill>
              </a:rPr>
              <a:t>tan (mostly coniferous tree)</a:t>
            </a:r>
            <a:endParaRPr lang="en-GB" sz="2600" b="1" i="1" dirty="0" smtClean="0">
              <a:solidFill>
                <a:srgbClr val="008000"/>
              </a:solidFill>
            </a:endParaRPr>
          </a:p>
          <a:p>
            <a:endParaRPr lang="cs-CZ" sz="26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en-GB" sz="2800" b="1" dirty="0" err="1" smtClean="0">
                <a:solidFill>
                  <a:srgbClr val="FF0000"/>
                </a:solidFill>
                <a:latin typeface="Arial Black" pitchFamily="34" charset="0"/>
              </a:rPr>
              <a:t>Hemicellulose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8" name="Zástupný symbol pro obsah 7" descr="img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50856" y="109384"/>
            <a:ext cx="2615184" cy="3925824"/>
          </a:xfrm>
        </p:spPr>
      </p:pic>
      <p:pic>
        <p:nvPicPr>
          <p:cNvPr id="10" name="Obrázek 9" descr="img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07344" y="2245496"/>
            <a:ext cx="3054472" cy="498943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923928" y="170080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mostly</a:t>
            </a:r>
            <a:r>
              <a:rPr lang="en-GB" sz="1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b="1" dirty="0" smtClean="0">
                <a:solidFill>
                  <a:srgbClr val="0000FF"/>
                </a:solidFill>
              </a:rPr>
              <a:t>broad-leaved Trees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411760" y="450912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008000"/>
                </a:solidFill>
              </a:rPr>
              <a:t>mostly coniferous tree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CELLULOSE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- 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Thermic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Degradation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9" name="Obrázek 8" descr="CELULÓZA - TERMICKÁ DEGRADACE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33180" y="-900932"/>
            <a:ext cx="5040560" cy="88038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7" name="Obrázek 6" descr="Fig-2-Pyrolysis-curves-of-hemicellulose-cellulose-and-lignin-from-TGA-Adapted-wi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29856"/>
            <a:ext cx="8712968" cy="5855925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 flipV="1">
            <a:off x="3563888" y="1412776"/>
            <a:ext cx="1512168" cy="1440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7164288" y="1340768"/>
            <a:ext cx="288032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5292080" y="2060848"/>
            <a:ext cx="864096" cy="792088"/>
          </a:xfrm>
          <a:prstGeom prst="straightConnector1">
            <a:avLst/>
          </a:prstGeom>
          <a:ln w="635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179512" y="116632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CELLULOSE - 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Thermic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Degradation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2 </a:t>
            </a:r>
            <a:endParaRPr lang="cs-CZ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Production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of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3851920" y="620688"/>
            <a:ext cx="108012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WOOD 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9512" y="764704"/>
            <a:ext cx="3528392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Black" pitchFamily="34" charset="0"/>
              </a:rPr>
              <a:t> </a:t>
            </a:r>
            <a:r>
              <a:rPr lang="en-GB" dirty="0" smtClean="0">
                <a:latin typeface="Arial Black" pitchFamily="34" charset="0"/>
              </a:rPr>
              <a:t>Polymeric </a:t>
            </a:r>
            <a:r>
              <a:rPr lang="en-GB" dirty="0" smtClean="0">
                <a:solidFill>
                  <a:srgbClr val="7030A0"/>
                </a:solidFill>
                <a:latin typeface="Arial Black" pitchFamily="34" charset="0"/>
              </a:rPr>
              <a:t>Substances</a:t>
            </a:r>
          </a:p>
          <a:p>
            <a:r>
              <a:rPr lang="en-GB" dirty="0" smtClean="0">
                <a:latin typeface="Arial Black" pitchFamily="34" charset="0"/>
              </a:rPr>
              <a:t>(90 – 97 % w/w)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148064" y="764704"/>
            <a:ext cx="3168352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 Black" pitchFamily="34" charset="0"/>
              </a:rPr>
              <a:t>Associated</a:t>
            </a:r>
            <a:r>
              <a:rPr lang="en-GB" dirty="0" smtClean="0">
                <a:solidFill>
                  <a:srgbClr val="7030A0"/>
                </a:solidFill>
                <a:latin typeface="Arial Black" pitchFamily="34" charset="0"/>
              </a:rPr>
              <a:t> Substances 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(3 – 10 % w/w)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07504" y="1628800"/>
            <a:ext cx="2160240" cy="92333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Polys</a:t>
            </a:r>
            <a:r>
              <a:rPr lang="en-GB" dirty="0" err="1" smtClean="0">
                <a:solidFill>
                  <a:srgbClr val="008000"/>
                </a:solidFill>
                <a:latin typeface="Arial Black" pitchFamily="34" charset="0"/>
              </a:rPr>
              <a:t>accharid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e</a:t>
            </a: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 Part</a:t>
            </a:r>
          </a:p>
          <a:p>
            <a:r>
              <a:rPr lang="en-GB" dirty="0" err="1" smtClean="0">
                <a:solidFill>
                  <a:srgbClr val="008000"/>
                </a:solidFill>
                <a:latin typeface="Arial Black" pitchFamily="34" charset="0"/>
              </a:rPr>
              <a:t>HOLO</a:t>
            </a:r>
            <a:r>
              <a:rPr lang="en-GB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555776" y="1700808"/>
            <a:ext cx="2160240" cy="92333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AROMATIC Part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LIGNIN</a:t>
            </a:r>
          </a:p>
          <a:p>
            <a:r>
              <a:rPr lang="cs-CZ" dirty="0" smtClean="0">
                <a:latin typeface="Arial Black" pitchFamily="34" charset="0"/>
              </a:rPr>
              <a:t>(25 </a:t>
            </a:r>
            <a:r>
              <a:rPr lang="cs-CZ" dirty="0" smtClean="0">
                <a:latin typeface="Arial Black" pitchFamily="34" charset="0"/>
              </a:rPr>
              <a:t>– </a:t>
            </a:r>
            <a:r>
              <a:rPr lang="cs-CZ" dirty="0" smtClean="0">
                <a:latin typeface="Arial Black" pitchFamily="34" charset="0"/>
              </a:rPr>
              <a:t>35 </a:t>
            </a:r>
            <a:r>
              <a:rPr lang="cs-CZ" dirty="0" smtClean="0">
                <a:latin typeface="Arial Black" pitchFamily="34" charset="0"/>
              </a:rPr>
              <a:t>% w/w)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220072" y="1700808"/>
            <a:ext cx="1728192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Inorganic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Substances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020272" y="1628800"/>
            <a:ext cx="1728192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Organic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Substances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07504" y="2852936"/>
            <a:ext cx="2304256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latin typeface="Arial Black" pitchFamily="34" charset="0"/>
              </a:rPr>
              <a:t>(45 </a:t>
            </a:r>
            <a:r>
              <a:rPr lang="cs-CZ" dirty="0" smtClean="0">
                <a:latin typeface="Arial Black" pitchFamily="34" charset="0"/>
              </a:rPr>
              <a:t>– </a:t>
            </a:r>
            <a:r>
              <a:rPr lang="cs-CZ" dirty="0" smtClean="0">
                <a:latin typeface="Arial Black" pitchFamily="34" charset="0"/>
              </a:rPr>
              <a:t>50 </a:t>
            </a:r>
            <a:r>
              <a:rPr lang="cs-CZ" dirty="0" smtClean="0">
                <a:latin typeface="Arial Black" pitchFamily="34" charset="0"/>
              </a:rPr>
              <a:t>% w/w</a:t>
            </a:r>
            <a:r>
              <a:rPr lang="cs-CZ" dirty="0" smtClean="0">
                <a:latin typeface="Arial Black" pitchFamily="34" charset="0"/>
              </a:rPr>
              <a:t>)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483768" y="2852936"/>
            <a:ext cx="2160240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HEMICellulose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4" name="Přímá spojovací šipka 33"/>
          <p:cNvCxnSpPr>
            <a:stCxn id="17" idx="2"/>
          </p:cNvCxnSpPr>
          <p:nvPr/>
        </p:nvCxnSpPr>
        <p:spPr>
          <a:xfrm flipH="1">
            <a:off x="1475656" y="1411035"/>
            <a:ext cx="468052" cy="217765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>
            <a:stCxn id="17" idx="2"/>
          </p:cNvCxnSpPr>
          <p:nvPr/>
        </p:nvCxnSpPr>
        <p:spPr>
          <a:xfrm>
            <a:off x="1943708" y="1411035"/>
            <a:ext cx="612068" cy="29151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>
            <a:endCxn id="25" idx="0"/>
          </p:cNvCxnSpPr>
          <p:nvPr/>
        </p:nvCxnSpPr>
        <p:spPr>
          <a:xfrm flipH="1">
            <a:off x="1259632" y="2564904"/>
            <a:ext cx="540060" cy="2880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>
            <a:off x="1835696" y="2564904"/>
            <a:ext cx="864096" cy="2880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 flipH="1">
            <a:off x="5796136" y="1412776"/>
            <a:ext cx="540060" cy="288032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>
            <a:off x="6372200" y="1412776"/>
            <a:ext cx="792088" cy="216024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/>
          <p:nvPr/>
        </p:nvCxnSpPr>
        <p:spPr>
          <a:xfrm flipH="1">
            <a:off x="3707904" y="980728"/>
            <a:ext cx="540060" cy="288032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46"/>
          <p:cNvCxnSpPr/>
          <p:nvPr/>
        </p:nvCxnSpPr>
        <p:spPr>
          <a:xfrm>
            <a:off x="4896036" y="1052736"/>
            <a:ext cx="252028" cy="360040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179512" y="4221088"/>
            <a:ext cx="201622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Seed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Fibres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020272" y="3284984"/>
            <a:ext cx="158417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Bast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Stalk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Fibres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179512" y="5085184"/>
            <a:ext cx="2160240" cy="92333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Cotton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Kapok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Coconut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948264" y="4509120"/>
            <a:ext cx="2016224" cy="14773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Flax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Hemp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Jute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Ramie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Kenaf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Fibres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>
            <a:endCxn id="30" idx="0"/>
          </p:cNvCxnSpPr>
          <p:nvPr/>
        </p:nvCxnSpPr>
        <p:spPr>
          <a:xfrm>
            <a:off x="1259632" y="4581128"/>
            <a:ext cx="0" cy="504056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7812360" y="4005064"/>
            <a:ext cx="0" cy="504056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275856" y="3861048"/>
            <a:ext cx="201622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Leaf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Fibres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275856" y="4797152"/>
            <a:ext cx="2664296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Sisal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Manila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Hemp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Pineapple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Fibres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41" name="Přímá spojovací šipka 40"/>
          <p:cNvCxnSpPr/>
          <p:nvPr/>
        </p:nvCxnSpPr>
        <p:spPr>
          <a:xfrm>
            <a:off x="3851920" y="4221088"/>
            <a:ext cx="0" cy="576064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Production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of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505475"/>
          </a:xfrm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  <a:latin typeface="Arial Black" pitchFamily="34" charset="0"/>
              </a:rPr>
              <a:t>Seed Fibres </a:t>
            </a:r>
            <a:r>
              <a:rPr lang="en-GB" dirty="0" smtClean="0">
                <a:solidFill>
                  <a:srgbClr val="0000FF"/>
                </a:solidFill>
                <a:latin typeface="Arial Black" pitchFamily="34" charset="0"/>
              </a:rPr>
              <a:t>–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GB" dirty="0" smtClean="0">
                <a:solidFill>
                  <a:srgbClr val="0000FF"/>
                </a:solidFill>
                <a:latin typeface="Arial Black" pitchFamily="34" charset="0"/>
              </a:rPr>
              <a:t>Cotton &gt; the Harvesting and Cleaning are only necessary</a:t>
            </a:r>
          </a:p>
          <a:p>
            <a:pPr>
              <a:buNone/>
            </a:pP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 The Fibre has already </a:t>
            </a:r>
          </a:p>
          <a:p>
            <a:pPr>
              <a:buNone/>
            </a:pP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Sufficient </a:t>
            </a: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Fineness </a:t>
            </a:r>
          </a:p>
          <a:p>
            <a:pPr>
              <a:buNone/>
            </a:pP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en-GB" sz="2400" dirty="0" err="1" smtClean="0">
                <a:solidFill>
                  <a:srgbClr val="C00000"/>
                </a:solidFill>
                <a:latin typeface="Arial Black" pitchFamily="34" charset="0"/>
              </a:rPr>
              <a:t>tex</a:t>
            </a: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, denier),</a:t>
            </a:r>
          </a:p>
          <a:p>
            <a:pPr>
              <a:buNone/>
            </a:pP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 it is Fibre diameter</a:t>
            </a:r>
            <a:endParaRPr lang="en-GB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>
              <a:buNone/>
            </a:pPr>
            <a:endParaRPr lang="en-GB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>
              <a:buNone/>
            </a:pPr>
            <a:endParaRPr lang="en-GB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Fibre length and </a:t>
            </a: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Fineness </a:t>
            </a:r>
            <a:endParaRPr lang="en-GB" sz="2400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Are different according </a:t>
            </a:r>
          </a:p>
          <a:p>
            <a:pPr>
              <a:buNone/>
            </a:pP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to Place of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 growing </a:t>
            </a:r>
          </a:p>
          <a:p>
            <a:pPr>
              <a:buNone/>
            </a:pP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(Egypt, Asia)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41336"/>
            <a:ext cx="3923928" cy="511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5" name="Obrázek 4" descr="plant_cotton-fie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968552" cy="3279244"/>
          </a:xfrm>
          <a:prstGeom prst="rect">
            <a:avLst/>
          </a:prstGeom>
        </p:spPr>
      </p:pic>
      <p:pic>
        <p:nvPicPr>
          <p:cNvPr id="6" name="Obrázek 5" descr="plant_cotton-pl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6549" y="3429001"/>
            <a:ext cx="5117911" cy="3429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80112" y="18864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Arial Black" pitchFamily="34" charset="0"/>
              </a:rPr>
              <a:t>Cotton Field</a:t>
            </a:r>
            <a:endParaRPr lang="en-GB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7504" y="3573016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Harvesting by Hand or by Machine</a:t>
            </a:r>
            <a:endParaRPr lang="en-GB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Cotton entered Europe during 18. and 19. Centuries</a:t>
            </a:r>
            <a:endParaRPr lang="en-GB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Morphology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of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Fibre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8" name="Obrázek 7" descr="img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136904" cy="5358956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7668344" y="3573016"/>
            <a:ext cx="576064" cy="5760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123728" y="5805264"/>
            <a:ext cx="2376264" cy="2880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499992" y="58052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Zkroucení „do vrtule“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23528" y="5229200"/>
            <a:ext cx="8640960" cy="1015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1)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Cotton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Seed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, 2)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Fibre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, 3) Skin, 4)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Primary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Wall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(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approx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. 0,1 mm), 5)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Secondary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Wall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(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approx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. 4 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mm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), 6)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Change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Fibrils’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Turning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, 7) Lumen, 8)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Fibre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after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lost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000" b="1" dirty="0" err="1" smtClean="0">
                <a:solidFill>
                  <a:srgbClr val="0000FF"/>
                </a:solidFill>
                <a:latin typeface="Arial Black" pitchFamily="34" charset="0"/>
              </a:rPr>
              <a:t>Water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    </a:t>
            </a:r>
            <a:endParaRPr lang="cs-CZ" sz="2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Morphology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of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Fibre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9" name="Obrázek 8" descr="img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3"/>
            <a:ext cx="3888432" cy="37049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427984" y="2780928"/>
            <a:ext cx="4464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dirty="0" err="1" smtClean="0">
                <a:latin typeface="Arial Black" pitchFamily="34" charset="0"/>
                <a:hlinkClick r:id="rId3" tooltip="Cellulose"/>
              </a:rPr>
              <a:t>cellulose</a:t>
            </a:r>
            <a:r>
              <a:rPr lang="cs-CZ" sz="2800" dirty="0" smtClean="0">
                <a:latin typeface="Arial Black" pitchFamily="34" charset="0"/>
              </a:rPr>
              <a:t> 91.00%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4" tooltip="Water"/>
              </a:rPr>
              <a:t>water</a:t>
            </a:r>
            <a:r>
              <a:rPr lang="cs-CZ" sz="2800" dirty="0" smtClean="0">
                <a:latin typeface="Arial Black" pitchFamily="34" charset="0"/>
              </a:rPr>
              <a:t> 7.85%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5" tooltip="Protoplasm"/>
              </a:rPr>
              <a:t>protoplasm</a:t>
            </a:r>
            <a:r>
              <a:rPr lang="cs-CZ" sz="2800" dirty="0" smtClean="0">
                <a:latin typeface="Arial Black" pitchFamily="34" charset="0"/>
              </a:rPr>
              <a:t>, </a:t>
            </a:r>
            <a:r>
              <a:rPr lang="cs-CZ" sz="2800" dirty="0" err="1" smtClean="0">
                <a:latin typeface="Arial Black" pitchFamily="34" charset="0"/>
                <a:hlinkClick r:id="rId6" tooltip="Pectins"/>
              </a:rPr>
              <a:t>pectins</a:t>
            </a:r>
            <a:r>
              <a:rPr lang="cs-CZ" sz="2800" dirty="0" smtClean="0">
                <a:latin typeface="Arial Black" pitchFamily="34" charset="0"/>
              </a:rPr>
              <a:t> 0.55%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7" tooltip="Waxes"/>
              </a:rPr>
              <a:t>waxes</a:t>
            </a:r>
            <a:r>
              <a:rPr lang="cs-CZ" sz="2800" dirty="0" smtClean="0">
                <a:latin typeface="Arial Black" pitchFamily="34" charset="0"/>
              </a:rPr>
              <a:t>, </a:t>
            </a:r>
            <a:r>
              <a:rPr lang="cs-CZ" sz="2800" dirty="0" err="1" smtClean="0">
                <a:latin typeface="Arial Black" pitchFamily="34" charset="0"/>
              </a:rPr>
              <a:t>fatty</a:t>
            </a:r>
            <a:r>
              <a:rPr lang="cs-CZ" sz="2800" dirty="0" smtClean="0">
                <a:latin typeface="Arial Black" pitchFamily="34" charset="0"/>
              </a:rPr>
              <a:t> </a:t>
            </a:r>
            <a:r>
              <a:rPr lang="cs-CZ" sz="2800" dirty="0" err="1" smtClean="0">
                <a:latin typeface="Arial Black" pitchFamily="34" charset="0"/>
              </a:rPr>
              <a:t>substances</a:t>
            </a:r>
            <a:r>
              <a:rPr lang="cs-CZ" sz="2800" dirty="0" smtClean="0">
                <a:latin typeface="Arial Black" pitchFamily="34" charset="0"/>
              </a:rPr>
              <a:t> 0.40%</a:t>
            </a:r>
          </a:p>
          <a:p>
            <a:pPr lvl="0"/>
            <a:r>
              <a:rPr lang="cs-CZ" sz="2800" dirty="0" err="1" smtClean="0">
                <a:latin typeface="Arial Black" pitchFamily="34" charset="0"/>
              </a:rPr>
              <a:t>mineral</a:t>
            </a:r>
            <a:r>
              <a:rPr lang="cs-CZ" sz="2800" dirty="0" smtClean="0">
                <a:latin typeface="Arial Black" pitchFamily="34" charset="0"/>
              </a:rPr>
              <a:t> 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8" tooltip="Salts"/>
              </a:rPr>
              <a:t>salts</a:t>
            </a:r>
            <a:r>
              <a:rPr lang="cs-CZ" sz="2800" dirty="0" smtClean="0">
                <a:latin typeface="Arial Black" pitchFamily="34" charset="0"/>
              </a:rPr>
              <a:t> 0.20%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71800" y="3501008"/>
            <a:ext cx="1296144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Arial Black" pitchFamily="34" charset="0"/>
              </a:rPr>
              <a:t>Primary Wall</a:t>
            </a:r>
            <a:endParaRPr lang="en-GB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915816" y="2276872"/>
            <a:ext cx="1584176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Arial Black" pitchFamily="34" charset="0"/>
              </a:rPr>
              <a:t>Secondary Wall</a:t>
            </a:r>
            <a:endParaRPr lang="en-GB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843808" y="764704"/>
            <a:ext cx="1584176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Arial Black" pitchFamily="34" charset="0"/>
              </a:rPr>
              <a:t>Tertiary</a:t>
            </a:r>
          </a:p>
          <a:p>
            <a:r>
              <a:rPr lang="en-GB" b="1" dirty="0" smtClean="0">
                <a:solidFill>
                  <a:srgbClr val="0000FF"/>
                </a:solidFill>
                <a:latin typeface="Arial Black" pitchFamily="34" charset="0"/>
              </a:rPr>
              <a:t>Wall</a:t>
            </a:r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Morphology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of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Fibre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8" name="Obrázek 7" descr="BAVLN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836712"/>
            <a:ext cx="8453511" cy="2592288"/>
          </a:xfrm>
          <a:prstGeom prst="rect">
            <a:avLst/>
          </a:prstGeom>
        </p:spPr>
      </p:pic>
      <p:pic>
        <p:nvPicPr>
          <p:cNvPr id="11" name="Obrázek 10" descr="BAVLN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87839" y="564691"/>
            <a:ext cx="2696313" cy="856895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364088" y="764704"/>
            <a:ext cx="3779912" cy="2554545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1) </a:t>
            </a:r>
            <a:r>
              <a:rPr lang="en-GB" sz="2000" b="1" dirty="0" smtClean="0">
                <a:solidFill>
                  <a:srgbClr val="0000FF"/>
                </a:solidFill>
                <a:latin typeface="Arial Black" pitchFamily="34" charset="0"/>
              </a:rPr>
              <a:t>Primary Wall (approx. 0,1 </a:t>
            </a:r>
            <a:r>
              <a:rPr lang="en-GB" sz="2000" b="1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GB" sz="2000" b="1" dirty="0" smtClean="0">
                <a:solidFill>
                  <a:srgbClr val="0000FF"/>
                </a:solidFill>
                <a:latin typeface="Arial Black" pitchFamily="34" charset="0"/>
              </a:rPr>
              <a:t>m), 2) Outer Part of Secondary Wall (approx. 4 </a:t>
            </a:r>
            <a:r>
              <a:rPr lang="en-GB" sz="2000" b="1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GB" sz="2000" b="1" dirty="0" smtClean="0">
                <a:solidFill>
                  <a:srgbClr val="0000FF"/>
                </a:solidFill>
                <a:latin typeface="Arial Black" pitchFamily="34" charset="0"/>
              </a:rPr>
              <a:t>m), 3) Middle Part of Secondary Wall 4) Inner Part of Secondary Wall Lumen, 5)Chanel with Rest of the Protoplasm</a:t>
            </a:r>
            <a:endParaRPr lang="en-GB" sz="2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44008" y="4077072"/>
            <a:ext cx="4248472" cy="2246769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SCHEMA OF THE ARRAGAMENT OF THE COTTON WALLS</a:t>
            </a:r>
          </a:p>
          <a:p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1) </a:t>
            </a:r>
            <a:r>
              <a:rPr lang="en-GB" sz="2000" b="1" dirty="0" smtClean="0">
                <a:solidFill>
                  <a:srgbClr val="008000"/>
                </a:solidFill>
                <a:latin typeface="Arial Black" pitchFamily="34" charset="0"/>
              </a:rPr>
              <a:t>Primary Wall, 2) Outer Part of Secondary Wall, 3) Middle Part of Secondary Wall</a:t>
            </a:r>
            <a:endParaRPr lang="en-GB" sz="20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natural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Abundance in WOOD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323528" y="4653136"/>
            <a:ext cx="8640960" cy="70788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Arial Black" pitchFamily="34" charset="0"/>
              </a:rPr>
              <a:t>The only approx. 1/3 of the whole Tree is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Cellulose, </a:t>
            </a:r>
            <a:r>
              <a:rPr lang="en-US" sz="2000" dirty="0" smtClean="0">
                <a:solidFill>
                  <a:srgbClr val="00B050"/>
                </a:solidFill>
                <a:latin typeface="Arial Black" pitchFamily="34" charset="0"/>
              </a:rPr>
              <a:t>including  a Root and a Tree stump</a:t>
            </a:r>
            <a:r>
              <a:rPr lang="en-US" sz="2000" dirty="0" smtClean="0">
                <a:solidFill>
                  <a:srgbClr val="C00000"/>
                </a:solidFill>
                <a:latin typeface="Arial Black" pitchFamily="34" charset="0"/>
              </a:rPr>
              <a:t>!</a:t>
            </a:r>
            <a:endParaRPr lang="en-US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2339752" y="3501008"/>
            <a:ext cx="4824536" cy="115212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851920" y="620688"/>
            <a:ext cx="108012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WOOD 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9512" y="764704"/>
            <a:ext cx="3528392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Black" pitchFamily="34" charset="0"/>
              </a:rPr>
              <a:t> </a:t>
            </a:r>
            <a:r>
              <a:rPr lang="en-GB" dirty="0" smtClean="0">
                <a:latin typeface="Arial Black" pitchFamily="34" charset="0"/>
              </a:rPr>
              <a:t>Polymeric </a:t>
            </a:r>
            <a:r>
              <a:rPr lang="en-GB" dirty="0" smtClean="0">
                <a:solidFill>
                  <a:srgbClr val="7030A0"/>
                </a:solidFill>
                <a:latin typeface="Arial Black" pitchFamily="34" charset="0"/>
              </a:rPr>
              <a:t>Substances</a:t>
            </a:r>
          </a:p>
          <a:p>
            <a:r>
              <a:rPr lang="en-GB" dirty="0" smtClean="0">
                <a:latin typeface="Arial Black" pitchFamily="34" charset="0"/>
              </a:rPr>
              <a:t>(90 – 97 % w/w)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148064" y="764704"/>
            <a:ext cx="3168352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 Black" pitchFamily="34" charset="0"/>
              </a:rPr>
              <a:t>Associated</a:t>
            </a:r>
            <a:r>
              <a:rPr lang="en-GB" dirty="0" smtClean="0">
                <a:solidFill>
                  <a:srgbClr val="7030A0"/>
                </a:solidFill>
                <a:latin typeface="Arial Black" pitchFamily="34" charset="0"/>
              </a:rPr>
              <a:t> Substances 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(3 – 10 % w/w)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07504" y="1628800"/>
            <a:ext cx="2160240" cy="92333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Polys</a:t>
            </a:r>
            <a:r>
              <a:rPr lang="en-GB" dirty="0" err="1" smtClean="0">
                <a:solidFill>
                  <a:srgbClr val="008000"/>
                </a:solidFill>
                <a:latin typeface="Arial Black" pitchFamily="34" charset="0"/>
              </a:rPr>
              <a:t>accharid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e</a:t>
            </a: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 Part</a:t>
            </a:r>
          </a:p>
          <a:p>
            <a:r>
              <a:rPr lang="en-GB" dirty="0" err="1" smtClean="0">
                <a:solidFill>
                  <a:srgbClr val="008000"/>
                </a:solidFill>
                <a:latin typeface="Arial Black" pitchFamily="34" charset="0"/>
              </a:rPr>
              <a:t>HOLO</a:t>
            </a:r>
            <a:r>
              <a:rPr lang="en-GB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555776" y="1700808"/>
            <a:ext cx="2160240" cy="92333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AROMATIC Part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LIGNIN</a:t>
            </a:r>
          </a:p>
          <a:p>
            <a:r>
              <a:rPr lang="cs-CZ" dirty="0" smtClean="0">
                <a:latin typeface="Arial Black" pitchFamily="34" charset="0"/>
              </a:rPr>
              <a:t>(25 </a:t>
            </a:r>
            <a:r>
              <a:rPr lang="cs-CZ" dirty="0" smtClean="0">
                <a:latin typeface="Arial Black" pitchFamily="34" charset="0"/>
              </a:rPr>
              <a:t>– </a:t>
            </a:r>
            <a:r>
              <a:rPr lang="cs-CZ" dirty="0" smtClean="0">
                <a:latin typeface="Arial Black" pitchFamily="34" charset="0"/>
              </a:rPr>
              <a:t>35 </a:t>
            </a:r>
            <a:r>
              <a:rPr lang="cs-CZ" dirty="0" smtClean="0">
                <a:latin typeface="Arial Black" pitchFamily="34" charset="0"/>
              </a:rPr>
              <a:t>% w/w)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220072" y="1700808"/>
            <a:ext cx="1728192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Inorganic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Substances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020272" y="1628800"/>
            <a:ext cx="1728192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Organic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Substances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07504" y="2852936"/>
            <a:ext cx="2304256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latin typeface="Arial Black" pitchFamily="34" charset="0"/>
              </a:rPr>
              <a:t>(45 </a:t>
            </a:r>
            <a:r>
              <a:rPr lang="cs-CZ" dirty="0" smtClean="0">
                <a:latin typeface="Arial Black" pitchFamily="34" charset="0"/>
              </a:rPr>
              <a:t>– </a:t>
            </a:r>
            <a:r>
              <a:rPr lang="cs-CZ" dirty="0" smtClean="0">
                <a:latin typeface="Arial Black" pitchFamily="34" charset="0"/>
              </a:rPr>
              <a:t>50 </a:t>
            </a:r>
            <a:r>
              <a:rPr lang="cs-CZ" dirty="0" smtClean="0">
                <a:latin typeface="Arial Black" pitchFamily="34" charset="0"/>
              </a:rPr>
              <a:t>% w/w</a:t>
            </a:r>
            <a:r>
              <a:rPr lang="cs-CZ" dirty="0" smtClean="0">
                <a:latin typeface="Arial Black" pitchFamily="34" charset="0"/>
              </a:rPr>
              <a:t>)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483768" y="2852936"/>
            <a:ext cx="2160240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HEMICellulose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4" name="Přímá spojovací šipka 33"/>
          <p:cNvCxnSpPr>
            <a:stCxn id="17" idx="2"/>
          </p:cNvCxnSpPr>
          <p:nvPr/>
        </p:nvCxnSpPr>
        <p:spPr>
          <a:xfrm flipH="1">
            <a:off x="1475656" y="1411035"/>
            <a:ext cx="468052" cy="217765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>
            <a:stCxn id="17" idx="2"/>
          </p:cNvCxnSpPr>
          <p:nvPr/>
        </p:nvCxnSpPr>
        <p:spPr>
          <a:xfrm>
            <a:off x="1943708" y="1411035"/>
            <a:ext cx="612068" cy="29151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>
            <a:endCxn id="25" idx="0"/>
          </p:cNvCxnSpPr>
          <p:nvPr/>
        </p:nvCxnSpPr>
        <p:spPr>
          <a:xfrm flipH="1">
            <a:off x="1259632" y="2564904"/>
            <a:ext cx="540060" cy="2880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/>
          <p:nvPr/>
        </p:nvCxnSpPr>
        <p:spPr>
          <a:xfrm>
            <a:off x="1835696" y="2564904"/>
            <a:ext cx="864096" cy="2880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 flipH="1">
            <a:off x="5796136" y="1412776"/>
            <a:ext cx="540060" cy="288032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>
            <a:off x="6372200" y="1412776"/>
            <a:ext cx="792088" cy="216024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/>
          <p:nvPr/>
        </p:nvCxnSpPr>
        <p:spPr>
          <a:xfrm flipH="1">
            <a:off x="3707904" y="980728"/>
            <a:ext cx="540060" cy="288032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46"/>
          <p:cNvCxnSpPr/>
          <p:nvPr/>
        </p:nvCxnSpPr>
        <p:spPr>
          <a:xfrm>
            <a:off x="4896036" y="1052736"/>
            <a:ext cx="252028" cy="360040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260648"/>
            <a:ext cx="83529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PROPERTIES OF THE COTTON SINGLE FIBER</a:t>
            </a:r>
          </a:p>
          <a:p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Fairly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uniform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in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width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, 12–20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micrometers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;</a:t>
            </a:r>
            <a:b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20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length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varies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from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1 cm to 6 cm (½ to 2½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inches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);</a:t>
            </a:r>
            <a:b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20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typical</a:t>
            </a:r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length</a:t>
            </a:r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2.2 cm to 3.3 cm (⅞ to 1¼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inches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).</a:t>
            </a:r>
            <a:endParaRPr lang="cs-CZ" dirty="0"/>
          </a:p>
        </p:txBody>
      </p:sp>
      <p:pic>
        <p:nvPicPr>
          <p:cNvPr id="8" name="Obrázek 7" descr="SEM VLÁKEN C2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844879"/>
            <a:ext cx="4968552" cy="388168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76056" y="2564904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err="1" smtClean="0">
                <a:latin typeface="Arial Black" pitchFamily="34" charset="0"/>
                <a:hlinkClick r:id="rId3" tooltip="Cellulose"/>
              </a:rPr>
              <a:t>cellulose</a:t>
            </a:r>
            <a:r>
              <a:rPr lang="cs-CZ" sz="2000" dirty="0" smtClean="0">
                <a:latin typeface="Arial Black" pitchFamily="34" charset="0"/>
              </a:rPr>
              <a:t> 91.00%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4" tooltip="Water"/>
              </a:rPr>
              <a:t>water</a:t>
            </a:r>
            <a:r>
              <a:rPr lang="cs-CZ" sz="2000" dirty="0" smtClean="0">
                <a:latin typeface="Arial Black" pitchFamily="34" charset="0"/>
              </a:rPr>
              <a:t> 7.85%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5" tooltip="Protoplasm"/>
              </a:rPr>
              <a:t>protoplasm</a:t>
            </a:r>
            <a:r>
              <a:rPr lang="cs-CZ" sz="2000" dirty="0" smtClean="0">
                <a:latin typeface="Arial Black" pitchFamily="34" charset="0"/>
              </a:rPr>
              <a:t>, </a:t>
            </a:r>
            <a:r>
              <a:rPr lang="cs-CZ" sz="2000" dirty="0" err="1" smtClean="0">
                <a:latin typeface="Arial Black" pitchFamily="34" charset="0"/>
                <a:hlinkClick r:id="rId6" tooltip="Pectins"/>
              </a:rPr>
              <a:t>pectins</a:t>
            </a:r>
            <a:r>
              <a:rPr lang="cs-CZ" sz="2000" dirty="0" smtClean="0">
                <a:latin typeface="Arial Black" pitchFamily="34" charset="0"/>
              </a:rPr>
              <a:t> 0.55%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7" tooltip="Waxes"/>
              </a:rPr>
              <a:t>waxes</a:t>
            </a:r>
            <a:r>
              <a:rPr lang="cs-CZ" sz="2000" dirty="0" smtClean="0">
                <a:latin typeface="Arial Black" pitchFamily="34" charset="0"/>
              </a:rPr>
              <a:t>, </a:t>
            </a:r>
            <a:r>
              <a:rPr lang="cs-CZ" sz="2000" dirty="0" err="1" smtClean="0">
                <a:latin typeface="Arial Black" pitchFamily="34" charset="0"/>
              </a:rPr>
              <a:t>fatty</a:t>
            </a:r>
            <a:r>
              <a:rPr lang="cs-CZ" sz="2000" dirty="0" smtClean="0">
                <a:latin typeface="Arial Black" pitchFamily="34" charset="0"/>
              </a:rPr>
              <a:t> </a:t>
            </a:r>
            <a:r>
              <a:rPr lang="cs-CZ" sz="2000" dirty="0" err="1" smtClean="0">
                <a:latin typeface="Arial Black" pitchFamily="34" charset="0"/>
              </a:rPr>
              <a:t>substances</a:t>
            </a:r>
            <a:r>
              <a:rPr lang="cs-CZ" sz="2000" dirty="0" smtClean="0">
                <a:latin typeface="Arial Black" pitchFamily="34" charset="0"/>
              </a:rPr>
              <a:t> 0.40%</a:t>
            </a:r>
          </a:p>
          <a:p>
            <a:pPr lvl="0"/>
            <a:r>
              <a:rPr lang="cs-CZ" sz="2000" dirty="0" err="1" smtClean="0">
                <a:latin typeface="Arial Black" pitchFamily="34" charset="0"/>
              </a:rPr>
              <a:t>mineral</a:t>
            </a:r>
            <a:r>
              <a:rPr lang="cs-CZ" sz="2000" dirty="0" smtClean="0">
                <a:latin typeface="Arial Black" pitchFamily="34" charset="0"/>
              </a:rPr>
              <a:t> </a:t>
            </a:r>
            <a:r>
              <a:rPr lang="cs-CZ" sz="2000" dirty="0" err="1" smtClean="0">
                <a:latin typeface="Arial Black" pitchFamily="34" charset="0"/>
                <a:hlinkClick r:id="rId8" tooltip="Salts"/>
              </a:rPr>
              <a:t>salts</a:t>
            </a:r>
            <a:r>
              <a:rPr lang="cs-CZ" sz="2000" dirty="0" smtClean="0">
                <a:latin typeface="Arial Black" pitchFamily="34" charset="0"/>
              </a:rPr>
              <a:t> 0.20%</a:t>
            </a:r>
            <a:endParaRPr lang="cs-CZ" sz="20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148064" y="4581128"/>
            <a:ext cx="3995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SEM, </a:t>
            </a:r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Magnification</a:t>
            </a:r>
          </a:p>
          <a:p>
            <a:r>
              <a:rPr lang="cs-CZ" sz="3600" dirty="0" err="1" smtClean="0">
                <a:solidFill>
                  <a:srgbClr val="0000FF"/>
                </a:solidFill>
                <a:latin typeface="Arial Black" pitchFamily="34" charset="0"/>
              </a:rPr>
              <a:t>approx</a:t>
            </a: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1000x 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Morphology of WOOD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1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buňka dřev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3943040" cy="2160240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pic>
        <p:nvPicPr>
          <p:cNvPr id="10" name="Obrázek 9" descr="buňka dřev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17232"/>
            <a:ext cx="5004048" cy="314076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0" y="2852936"/>
            <a:ext cx="3995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itchFamily="34" charset="0"/>
              </a:rPr>
              <a:t>O – middle Lamella (LIGNIN)</a:t>
            </a:r>
          </a:p>
          <a:p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I – Primary Wall (P)</a:t>
            </a:r>
          </a:p>
          <a:p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II – Secondary Wall (S)</a:t>
            </a:r>
          </a:p>
          <a:p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III –</a:t>
            </a:r>
            <a:r>
              <a:rPr lang="en-GB" sz="2400" b="1" dirty="0" smtClean="0">
                <a:solidFill>
                  <a:srgbClr val="008000"/>
                </a:solidFill>
                <a:latin typeface="Arial Black" pitchFamily="34" charset="0"/>
              </a:rPr>
              <a:t>Tertiary 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Wall 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(T)</a:t>
            </a:r>
          </a:p>
          <a:p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L – Cell lumen </a:t>
            </a: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(Air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čára 14"/>
          <p:cNvCxnSpPr/>
          <p:nvPr/>
        </p:nvCxnSpPr>
        <p:spPr>
          <a:xfrm flipV="1">
            <a:off x="5364088" y="3573016"/>
            <a:ext cx="1368152" cy="216024"/>
          </a:xfrm>
          <a:prstGeom prst="line">
            <a:avLst/>
          </a:prstGeom>
          <a:ln w="635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804248" y="33569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čára 17"/>
          <p:cNvCxnSpPr/>
          <p:nvPr/>
        </p:nvCxnSpPr>
        <p:spPr>
          <a:xfrm flipH="1" flipV="1">
            <a:off x="4427984" y="3573016"/>
            <a:ext cx="720080" cy="288032"/>
          </a:xfrm>
          <a:prstGeom prst="line">
            <a:avLst/>
          </a:prstGeom>
          <a:ln w="635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995936" y="32129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B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427984" y="692696"/>
            <a:ext cx="4716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L –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Cell lumen </a:t>
            </a: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(Air))</a:t>
            </a:r>
            <a:endParaRPr lang="en-GB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GB" sz="2400" dirty="0" smtClean="0">
                <a:solidFill>
                  <a:srgbClr val="FF0000"/>
                </a:solidFill>
                <a:latin typeface="Arial Black" pitchFamily="34" charset="0"/>
              </a:rPr>
              <a:t>SL – </a:t>
            </a:r>
            <a:r>
              <a:rPr lang="en-GB" sz="2400" dirty="0" smtClean="0">
                <a:solidFill>
                  <a:srgbClr val="FF0000"/>
                </a:solidFill>
                <a:latin typeface="Arial Black" pitchFamily="34" charset="0"/>
              </a:rPr>
              <a:t>middle Lamella (</a:t>
            </a:r>
            <a:r>
              <a:rPr lang="en-GB" sz="2400" dirty="0" smtClean="0">
                <a:solidFill>
                  <a:srgbClr val="FF0000"/>
                </a:solidFill>
                <a:latin typeface="Arial Black" pitchFamily="34" charset="0"/>
              </a:rPr>
              <a:t>LIGNIN)</a:t>
            </a:r>
          </a:p>
          <a:p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P –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Primary Wall </a:t>
            </a:r>
            <a:endParaRPr lang="en-GB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S1, S2 –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Secondary Wall </a:t>
            </a:r>
            <a:endParaRPr lang="en-GB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T (S3) – </a:t>
            </a:r>
            <a:r>
              <a:rPr lang="en-GB" sz="2400" b="1" dirty="0" smtClean="0">
                <a:solidFill>
                  <a:srgbClr val="0000FF"/>
                </a:solidFill>
                <a:latin typeface="Arial Black" pitchFamily="34" charset="0"/>
              </a:rPr>
              <a:t>Tertiary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Wall </a:t>
            </a:r>
            <a:endParaRPr lang="en-GB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B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– </a:t>
            </a:r>
            <a:r>
              <a:rPr lang="en-GB" sz="2400" dirty="0" err="1" smtClean="0">
                <a:solidFill>
                  <a:srgbClr val="0000FF"/>
                </a:solidFill>
                <a:latin typeface="Arial Black" pitchFamily="34" charset="0"/>
              </a:rPr>
              <a:t>warted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 Layer </a:t>
            </a:r>
            <a:endParaRPr lang="en-GB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5328592" cy="490066"/>
          </a:xfrm>
        </p:spPr>
        <p:txBody>
          <a:bodyPr/>
          <a:lstStyle/>
          <a:p>
            <a:pPr algn="l"/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Morphology of WOOD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14" name="Obrázek 13" descr="buňka dřev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3789040"/>
            <a:ext cx="5830047" cy="3068960"/>
          </a:xfrm>
          <a:prstGeom prst="rect">
            <a:avLst/>
          </a:prstGeom>
        </p:spPr>
      </p:pic>
      <p:pic>
        <p:nvPicPr>
          <p:cNvPr id="17" name="Obrázek 16" descr="buňka dřev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076056" y="0"/>
            <a:ext cx="4067944" cy="4051466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764704"/>
            <a:ext cx="5184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solidFill>
                  <a:srgbClr val="FF0000"/>
                </a:solidFill>
                <a:latin typeface="Arial Black" pitchFamily="34" charset="0"/>
              </a:rPr>
              <a:t>Pay Attention to:</a:t>
            </a:r>
          </a:p>
          <a:p>
            <a:pPr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  <a:latin typeface="Arial Black" pitchFamily="34" charset="0"/>
              </a:rPr>
              <a:t> DIFFERENT Fibrils Orientations   </a:t>
            </a:r>
            <a:r>
              <a:rPr lang="en-GB" sz="3200" dirty="0" smtClean="0">
                <a:solidFill>
                  <a:srgbClr val="FF0000"/>
                </a:solidFill>
                <a:latin typeface="Arial Black" pitchFamily="34" charset="0"/>
              </a:rPr>
              <a:t>in DIFFERENT Walls </a:t>
            </a:r>
            <a:r>
              <a:rPr lang="en-GB" sz="3200" dirty="0" smtClean="0">
                <a:solidFill>
                  <a:srgbClr val="FF0000"/>
                </a:solidFill>
                <a:latin typeface="Arial Black" pitchFamily="34" charset="0"/>
              </a:rPr>
              <a:t>S1, S2 a S3  </a:t>
            </a:r>
            <a:endParaRPr lang="en-GB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580112" y="44371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0000FF"/>
                </a:solidFill>
                <a:latin typeface="Arial Black" pitchFamily="34" charset="0"/>
              </a:rPr>
              <a:t>Tracheids</a:t>
            </a:r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en-GB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4" name="Přímá spojovací šipka 23"/>
          <p:cNvCxnSpPr>
            <a:stCxn id="22" idx="1"/>
          </p:cNvCxnSpPr>
          <p:nvPr/>
        </p:nvCxnSpPr>
        <p:spPr>
          <a:xfrm flipH="1" flipV="1">
            <a:off x="4427984" y="4077072"/>
            <a:ext cx="1152128" cy="6832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H="1">
            <a:off x="4283968" y="4912678"/>
            <a:ext cx="1448544" cy="1725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Morphology of Cellulose Fibre 4</a:t>
            </a:r>
            <a:endParaRPr lang="en-GB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9" name="Obrázek 8" descr="BAVLN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33379" y="-2317155"/>
            <a:ext cx="2448272" cy="8756006"/>
          </a:xfrm>
          <a:prstGeom prst="rect">
            <a:avLst/>
          </a:prstGeom>
          <a:ln w="38100" cmpd="dbl">
            <a:solidFill>
              <a:srgbClr val="FF000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644008" y="3501008"/>
            <a:ext cx="4392488" cy="1323439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OLD </a:t>
            </a:r>
            <a:r>
              <a:rPr lang="cs-CZ" sz="2800" u="sng" dirty="0" err="1" smtClean="0">
                <a:solidFill>
                  <a:srgbClr val="0000FF"/>
                </a:solidFill>
                <a:latin typeface="Arial Black" pitchFamily="34" charset="0"/>
              </a:rPr>
              <a:t>Units</a:t>
            </a:r>
            <a:endParaRPr lang="cs-CZ" sz="2800" u="sng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 =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pond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= g*9,81 = 0,0098 N = 0,98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cN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596336" y="2204864"/>
            <a:ext cx="216024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5940152" y="2204864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7308304" y="2492896"/>
            <a:ext cx="28803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07504" y="3501008"/>
            <a:ext cx="4392488" cy="144655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SI </a:t>
            </a:r>
            <a:r>
              <a:rPr lang="cs-CZ" sz="3200" u="sng" dirty="0" err="1" smtClean="0">
                <a:solidFill>
                  <a:srgbClr val="008000"/>
                </a:solidFill>
                <a:latin typeface="Arial Black" pitchFamily="34" charset="0"/>
              </a:rPr>
              <a:t>Units</a:t>
            </a:r>
            <a:endParaRPr lang="cs-CZ" sz="3200" u="sng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cN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 smtClean="0">
                <a:solidFill>
                  <a:srgbClr val="008000"/>
                </a:solidFill>
                <a:latin typeface="Arial Black" pitchFamily="34" charset="0"/>
              </a:rPr>
              <a:t>-1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= 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cca. p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 smtClean="0">
                <a:solidFill>
                  <a:srgbClr val="008000"/>
                </a:solidFill>
                <a:latin typeface="Arial Black" pitchFamily="34" charset="0"/>
              </a:rPr>
              <a:t>-1</a:t>
            </a:r>
            <a:endParaRPr lang="cs-CZ" sz="2800" baseline="30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5157192"/>
            <a:ext cx="8712968" cy="10772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C00000"/>
                </a:solidFill>
                <a:latin typeface="Arial Black" pitchFamily="34" charset="0"/>
              </a:rPr>
              <a:t>dtex</a:t>
            </a:r>
            <a:r>
              <a:rPr lang="en-GB" sz="3200" dirty="0" smtClean="0">
                <a:solidFill>
                  <a:srgbClr val="C00000"/>
                </a:solidFill>
                <a:latin typeface="Arial Black" pitchFamily="34" charset="0"/>
              </a:rPr>
              <a:t> = Mass of the 10 km of Fibre expressed in grams (g)  </a:t>
            </a:r>
            <a:endParaRPr lang="en-GB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0" y="764704"/>
            <a:ext cx="3419872" cy="2591479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320" b="1" dirty="0" err="1" smtClean="0">
                <a:solidFill>
                  <a:srgbClr val="7030A0"/>
                </a:solidFill>
              </a:rPr>
              <a:t>Fibre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320" b="1" dirty="0" err="1" smtClean="0">
                <a:solidFill>
                  <a:srgbClr val="7030A0"/>
                </a:solidFill>
              </a:rPr>
              <a:t>Length</a:t>
            </a:r>
            <a:endParaRPr lang="cs-CZ" sz="2320" b="1" dirty="0" smtClean="0">
              <a:solidFill>
                <a:srgbClr val="7030A0"/>
              </a:solidFill>
            </a:endParaRPr>
          </a:p>
          <a:p>
            <a:r>
              <a:rPr lang="cs-CZ" sz="2320" b="1" dirty="0" err="1" smtClean="0">
                <a:solidFill>
                  <a:srgbClr val="7030A0"/>
                </a:solidFill>
              </a:rPr>
              <a:t>Fibre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320" b="1" dirty="0" err="1" smtClean="0">
                <a:solidFill>
                  <a:srgbClr val="7030A0"/>
                </a:solidFill>
              </a:rPr>
              <a:t>thickness</a:t>
            </a:r>
            <a:endParaRPr lang="cs-CZ" sz="2320" b="1" dirty="0" smtClean="0">
              <a:solidFill>
                <a:srgbClr val="7030A0"/>
              </a:solidFill>
            </a:endParaRPr>
          </a:p>
          <a:p>
            <a:r>
              <a:rPr lang="cs-CZ" sz="2320" b="1" dirty="0" err="1" smtClean="0">
                <a:solidFill>
                  <a:srgbClr val="7030A0"/>
                </a:solidFill>
              </a:rPr>
              <a:t>Tensile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320" b="1" dirty="0" err="1" smtClean="0">
                <a:solidFill>
                  <a:srgbClr val="7030A0"/>
                </a:solidFill>
              </a:rPr>
              <a:t>Strength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320" b="1" dirty="0" err="1" smtClean="0">
                <a:solidFill>
                  <a:srgbClr val="7030A0"/>
                </a:solidFill>
              </a:rPr>
              <a:t>at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320" b="1" dirty="0" err="1" smtClean="0">
                <a:solidFill>
                  <a:srgbClr val="7030A0"/>
                </a:solidFill>
              </a:rPr>
              <a:t>Dry</a:t>
            </a:r>
            <a:endParaRPr lang="cs-CZ" sz="2320" b="1" dirty="0" smtClean="0">
              <a:solidFill>
                <a:srgbClr val="7030A0"/>
              </a:solidFill>
            </a:endParaRPr>
          </a:p>
          <a:p>
            <a:r>
              <a:rPr lang="cs-CZ" sz="2320" b="1" dirty="0" err="1" smtClean="0">
                <a:solidFill>
                  <a:srgbClr val="7030A0"/>
                </a:solidFill>
              </a:rPr>
              <a:t>Tensile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320" b="1" dirty="0" err="1" smtClean="0">
                <a:solidFill>
                  <a:srgbClr val="7030A0"/>
                </a:solidFill>
              </a:rPr>
              <a:t>Strength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320" b="1" dirty="0" err="1" smtClean="0">
                <a:solidFill>
                  <a:srgbClr val="7030A0"/>
                </a:solidFill>
              </a:rPr>
              <a:t>at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000" b="1" dirty="0" err="1" smtClean="0">
                <a:solidFill>
                  <a:srgbClr val="7030A0"/>
                </a:solidFill>
              </a:rPr>
              <a:t>Wet</a:t>
            </a:r>
            <a:endParaRPr lang="cs-CZ" sz="2320" b="1" dirty="0" smtClean="0">
              <a:solidFill>
                <a:srgbClr val="7030A0"/>
              </a:solidFill>
            </a:endParaRPr>
          </a:p>
          <a:p>
            <a:r>
              <a:rPr lang="cs-CZ" sz="2320" b="1" dirty="0" err="1" smtClean="0">
                <a:solidFill>
                  <a:srgbClr val="7030A0"/>
                </a:solidFill>
              </a:rPr>
              <a:t>Ductility</a:t>
            </a:r>
            <a:endParaRPr lang="cs-CZ" sz="2320" b="1" dirty="0" smtClean="0">
              <a:solidFill>
                <a:srgbClr val="7030A0"/>
              </a:solidFill>
            </a:endParaRPr>
          </a:p>
          <a:p>
            <a:r>
              <a:rPr lang="cs-CZ" sz="2320" b="1" dirty="0" err="1" smtClean="0">
                <a:solidFill>
                  <a:srgbClr val="7030A0"/>
                </a:solidFill>
              </a:rPr>
              <a:t>Density</a:t>
            </a:r>
            <a:endParaRPr lang="cs-CZ" sz="2320" b="1" dirty="0" smtClean="0">
              <a:solidFill>
                <a:srgbClr val="7030A0"/>
              </a:solidFill>
            </a:endParaRPr>
          </a:p>
          <a:p>
            <a:r>
              <a:rPr lang="cs-CZ" sz="2320" b="1" dirty="0" err="1" smtClean="0">
                <a:solidFill>
                  <a:srgbClr val="7030A0"/>
                </a:solidFill>
              </a:rPr>
              <a:t>Moisture</a:t>
            </a:r>
            <a:r>
              <a:rPr lang="cs-CZ" sz="2320" b="1" dirty="0" smtClean="0">
                <a:solidFill>
                  <a:srgbClr val="7030A0"/>
                </a:solidFill>
              </a:rPr>
              <a:t> </a:t>
            </a:r>
            <a:r>
              <a:rPr lang="cs-CZ" sz="2320" b="1" dirty="0" err="1" smtClean="0">
                <a:solidFill>
                  <a:srgbClr val="7030A0"/>
                </a:solidFill>
              </a:rPr>
              <a:t>Content</a:t>
            </a:r>
            <a:endParaRPr lang="cs-CZ" sz="2320" b="1" dirty="0">
              <a:solidFill>
                <a:srgbClr val="7030A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767736" y="692696"/>
            <a:ext cx="1548680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Textile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Units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 flipH="1">
            <a:off x="5796136" y="1484784"/>
            <a:ext cx="1224136" cy="14401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>
            <a:stCxn id="16" idx="3"/>
          </p:cNvCxnSpPr>
          <p:nvPr/>
        </p:nvCxnSpPr>
        <p:spPr>
          <a:xfrm flipH="1">
            <a:off x="8100392" y="1108195"/>
            <a:ext cx="216024" cy="520605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Production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896544"/>
          </a:xfrm>
        </p:spPr>
        <p:txBody>
          <a:bodyPr/>
          <a:lstStyle/>
          <a:p>
            <a:r>
              <a:rPr lang="en-GB" sz="2600" dirty="0" smtClean="0">
                <a:solidFill>
                  <a:srgbClr val="FF0000"/>
                </a:solidFill>
                <a:latin typeface="Arial Black" pitchFamily="34" charset="0"/>
              </a:rPr>
              <a:t>Herb (Plant) </a:t>
            </a:r>
            <a:r>
              <a:rPr lang="en-GB" sz="2600" dirty="0" err="1" smtClean="0">
                <a:solidFill>
                  <a:srgbClr val="FF0000"/>
                </a:solidFill>
                <a:latin typeface="Arial Black" pitchFamily="34" charset="0"/>
              </a:rPr>
              <a:t>Bast</a:t>
            </a:r>
            <a:r>
              <a:rPr lang="en-GB" sz="2600" dirty="0" smtClean="0">
                <a:solidFill>
                  <a:srgbClr val="FF0000"/>
                </a:solidFill>
                <a:latin typeface="Arial Black" pitchFamily="34" charset="0"/>
              </a:rPr>
              <a:t>/Stalk </a:t>
            </a:r>
            <a:r>
              <a:rPr lang="en-GB" sz="2600" dirty="0" smtClean="0">
                <a:solidFill>
                  <a:srgbClr val="008000"/>
                </a:solidFill>
                <a:latin typeface="Arial Black" pitchFamily="34" charset="0"/>
              </a:rPr>
              <a:t>– Flax, Hemp, Jute</a:t>
            </a:r>
          </a:p>
          <a:p>
            <a:r>
              <a:rPr lang="en-GB" sz="2600" dirty="0" smtClean="0">
                <a:solidFill>
                  <a:srgbClr val="C00000"/>
                </a:solidFill>
                <a:latin typeface="Arial Black" pitchFamily="34" charset="0"/>
              </a:rPr>
              <a:t>It is necessary to remove BIOLOGICALY </a:t>
            </a:r>
            <a:r>
              <a:rPr lang="en-GB" sz="2600" dirty="0" err="1" smtClean="0">
                <a:solidFill>
                  <a:srgbClr val="C00000"/>
                </a:solidFill>
                <a:latin typeface="Arial Black" pitchFamily="34" charset="0"/>
              </a:rPr>
              <a:t>Pectins</a:t>
            </a:r>
            <a:r>
              <a:rPr lang="en-GB" sz="2600" dirty="0" smtClean="0">
                <a:solidFill>
                  <a:srgbClr val="C00000"/>
                </a:solidFill>
                <a:latin typeface="Arial Black" pitchFamily="34" charset="0"/>
              </a:rPr>
              <a:t> and then to remove Wooden Part of the Stalk</a:t>
            </a:r>
          </a:p>
          <a:p>
            <a:r>
              <a:rPr lang="en-GB" sz="2600" dirty="0" smtClean="0">
                <a:solidFill>
                  <a:srgbClr val="0000FF"/>
                </a:solidFill>
                <a:latin typeface="Arial Black" pitchFamily="34" charset="0"/>
              </a:rPr>
              <a:t>Fibre is long, but rough</a:t>
            </a:r>
          </a:p>
          <a:p>
            <a:r>
              <a:rPr lang="en-GB" sz="2600" dirty="0" smtClean="0">
                <a:solidFill>
                  <a:srgbClr val="7030A0"/>
                </a:solidFill>
                <a:latin typeface="Arial Black" pitchFamily="34" charset="0"/>
              </a:rPr>
              <a:t>Tensile Strength is higher then Cotton</a:t>
            </a:r>
          </a:p>
          <a:p>
            <a:r>
              <a:rPr lang="en-GB" sz="2600" dirty="0" smtClean="0">
                <a:solidFill>
                  <a:srgbClr val="00B050"/>
                </a:solidFill>
                <a:latin typeface="Arial Black" pitchFamily="34" charset="0"/>
              </a:rPr>
              <a:t>It is necessary to </a:t>
            </a:r>
            <a:r>
              <a:rPr lang="en-GB" sz="2600" dirty="0" smtClean="0">
                <a:solidFill>
                  <a:srgbClr val="00B050"/>
                </a:solidFill>
                <a:latin typeface="Arial Black" pitchFamily="34" charset="0"/>
              </a:rPr>
              <a:t>fine the Fibres for Textile utilisation</a:t>
            </a:r>
            <a:endParaRPr lang="en-GB" sz="2600" dirty="0" smtClean="0">
              <a:solidFill>
                <a:srgbClr val="00B050"/>
              </a:solidFill>
              <a:latin typeface="Arial Black" pitchFamily="34" charset="0"/>
            </a:endParaRPr>
          </a:p>
          <a:p>
            <a:r>
              <a:rPr lang="en-GB" sz="2600" dirty="0" smtClean="0">
                <a:latin typeface="Arial Black" pitchFamily="34" charset="0"/>
              </a:rPr>
              <a:t>Yield rate of Fibre is low, approx</a:t>
            </a:r>
            <a:r>
              <a:rPr lang="en-GB" sz="2600" dirty="0" smtClean="0">
                <a:latin typeface="Arial Black" pitchFamily="34" charset="0"/>
              </a:rPr>
              <a:t>. 10 % w/w of the Whole Plant </a:t>
            </a:r>
            <a:endParaRPr lang="en-GB" sz="26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2411760" y="5445224"/>
            <a:ext cx="3888432" cy="1323439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>
                <a:solidFill>
                  <a:srgbClr val="008000"/>
                </a:solidFill>
                <a:latin typeface="Arial Black" pitchFamily="34" charset="0"/>
              </a:rPr>
              <a:t>Flax</a:t>
            </a:r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 = </a:t>
            </a:r>
            <a:r>
              <a:rPr lang="cs-CZ" sz="4000" dirty="0" err="1" smtClean="0">
                <a:solidFill>
                  <a:srgbClr val="008000"/>
                </a:solidFill>
                <a:latin typeface="Arial Black" pitchFamily="34" charset="0"/>
              </a:rPr>
              <a:t>Plant</a:t>
            </a:r>
            <a:endParaRPr lang="cs-CZ" sz="4000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ctr"/>
            <a:r>
              <a:rPr lang="cs-CZ" sz="4000" dirty="0" err="1" smtClean="0">
                <a:solidFill>
                  <a:srgbClr val="008000"/>
                </a:solidFill>
                <a:latin typeface="Arial Black" pitchFamily="34" charset="0"/>
              </a:rPr>
              <a:t>Linen</a:t>
            </a:r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 = </a:t>
            </a:r>
            <a:r>
              <a:rPr lang="cs-CZ" sz="4000" dirty="0" err="1" smtClean="0">
                <a:solidFill>
                  <a:srgbClr val="008000"/>
                </a:solidFill>
                <a:latin typeface="Arial Black" pitchFamily="34" charset="0"/>
              </a:rPr>
              <a:t>Fibre</a:t>
            </a:r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endParaRPr lang="cs-CZ" sz="4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Flax Stalk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– CROSSCUT</a:t>
            </a:r>
            <a:endParaRPr lang="en-GB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8" name="Obrázek 7" descr="http://www.rootsweb.ancestry.com/~belghist/Flanders/Picts/flaxStem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09121"/>
            <a:ext cx="770485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07504" y="476672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The stem varies from 60 to 120 cm in length and consists of </a:t>
            </a:r>
            <a:r>
              <a:rPr lang="en-GB" sz="2400" dirty="0" err="1" smtClean="0">
                <a:solidFill>
                  <a:srgbClr val="0000FF"/>
                </a:solidFill>
                <a:latin typeface="Arial Black" pitchFamily="34" charset="0"/>
              </a:rPr>
              <a:t>fiber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 bundles lying between the outer 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BARK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 and a WOODY CORE. The 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INDIVIDUAL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FIBERS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, 10 to 40, are held together in the bundles by 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PECTINS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. The bundles lie around the core and are attached to it and one another by </a:t>
            </a:r>
            <a:r>
              <a:rPr lang="en-GB" sz="2400" dirty="0" err="1" smtClean="0">
                <a:solidFill>
                  <a:srgbClr val="0000FF"/>
                </a:solidFill>
                <a:latin typeface="Arial Black" pitchFamily="34" charset="0"/>
              </a:rPr>
              <a:t>pectins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endParaRPr lang="en-GB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ladapospa\Documents\Lada\Přírodní polymery MU 2013\POLYSACHARIDY (mimo škrob)\PEKTIN 1501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8478281" cy="1728192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012160" y="3356992"/>
            <a:ext cx="2592288" cy="92333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7030A0"/>
                </a:solidFill>
                <a:latin typeface="Arial Black" pitchFamily="34" charset="0"/>
              </a:rPr>
              <a:t>Structure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7030A0"/>
                </a:solidFill>
                <a:latin typeface="Arial Black" pitchFamily="34" charset="0"/>
              </a:rPr>
              <a:t>Formula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7030A0"/>
                </a:solidFill>
                <a:latin typeface="Arial Black" pitchFamily="34" charset="0"/>
              </a:rPr>
              <a:t>of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 PECTIN</a:t>
            </a:r>
          </a:p>
          <a:p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R = H </a:t>
            </a:r>
            <a:r>
              <a:rPr lang="cs-CZ" dirty="0" err="1" smtClean="0">
                <a:solidFill>
                  <a:srgbClr val="7030A0"/>
                </a:solidFill>
                <a:latin typeface="Arial Black" pitchFamily="34" charset="0"/>
              </a:rPr>
              <a:t>or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 –CH</a:t>
            </a:r>
            <a:r>
              <a:rPr lang="cs-CZ" baseline="-25000" dirty="0" smtClean="0">
                <a:solidFill>
                  <a:srgbClr val="7030A0"/>
                </a:solidFill>
                <a:latin typeface="Arial Black" pitchFamily="34" charset="0"/>
              </a:rPr>
              <a:t>3</a:t>
            </a:r>
            <a:endParaRPr lang="cs-CZ" baseline="-25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5" name="Obrázek 4" descr="plant_03_DRa157 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762500" cy="3571875"/>
          </a:xfrm>
          <a:prstGeom prst="rect">
            <a:avLst/>
          </a:prstGeom>
        </p:spPr>
      </p:pic>
      <p:pic>
        <p:nvPicPr>
          <p:cNvPr id="6" name="Obrázek 5" descr="plant_03_DRb042 LEN ROSENÍ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3286125"/>
            <a:ext cx="4762500" cy="35718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04048" y="18864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Arial Black" pitchFamily="34" charset="0"/>
              </a:rPr>
              <a:t>FLAX is in B</a:t>
            </a:r>
            <a:r>
              <a:rPr lang="en-GB" sz="3200" dirty="0" smtClean="0">
                <a:solidFill>
                  <a:srgbClr val="FF0000"/>
                </a:solidFill>
                <a:latin typeface="Arial Black" pitchFamily="34" charset="0"/>
              </a:rPr>
              <a:t>loom</a:t>
            </a:r>
            <a:endParaRPr lang="en-GB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23528" y="4221088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Dew-retting of Flax on the Field</a:t>
            </a:r>
            <a:endParaRPr lang="en-GB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076056" y="76470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Flax is harvested in Europe from the Turn of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 Millennium since</a:t>
            </a:r>
            <a:endParaRPr lang="en-GB" sz="2400" i="1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Production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III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 smtClean="0">
                <a:solidFill>
                  <a:srgbClr val="0000FF"/>
                </a:solidFill>
                <a:latin typeface="Arial Black" pitchFamily="34" charset="0"/>
              </a:rPr>
              <a:t>HISTORICAL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Method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Linen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gaining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9" name="Obrázek 8" descr="http://www.rootsweb.ancestry.com/~belghist/Flanders/Picts/scutchingTool2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4248472" cy="388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http://www.rootsweb.ancestry.com/~belghist/Flanders/Picts/flaxHackling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4536504" cy="38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3744416" cy="1512168"/>
          </a:xfrm>
        </p:spPr>
        <p:txBody>
          <a:bodyPr/>
          <a:lstStyle/>
          <a:p>
            <a:r>
              <a:rPr lang="en-GB" sz="2800" dirty="0" smtClean="0">
                <a:solidFill>
                  <a:srgbClr val="0000FF"/>
                </a:solidFill>
                <a:latin typeface="Arial Black" pitchFamily="34" charset="0"/>
              </a:rPr>
              <a:t>CURRENT Industrial Method of Linen gaining</a:t>
            </a:r>
            <a:endParaRPr lang="en-GB" sz="2800" i="1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6" name="Obrázek 5" descr="Zpracování lnu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5078288" cy="655272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516216" y="188640"/>
            <a:ext cx="2232248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Flax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Processing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23928" y="1556792"/>
            <a:ext cx="1512168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7030A0"/>
                </a:solidFill>
                <a:latin typeface="Arial Black" pitchFamily="34" charset="0"/>
              </a:rPr>
              <a:t>Scutching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67944" y="3429000"/>
            <a:ext cx="1440160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Heckling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23928" y="188640"/>
            <a:ext cx="1512168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mtClean="0">
                <a:solidFill>
                  <a:srgbClr val="7030A0"/>
                </a:solidFill>
                <a:latin typeface="Arial Black" pitchFamily="34" charset="0"/>
              </a:rPr>
              <a:t>Brokening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092280" y="6309320"/>
            <a:ext cx="1872208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Long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Fibres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092280" y="3140968"/>
            <a:ext cx="1944216" cy="707886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B050"/>
                </a:solidFill>
                <a:latin typeface="Arial Black" pitchFamily="34" charset="0"/>
              </a:rPr>
              <a:t>Flax</a:t>
            </a:r>
            <a:r>
              <a:rPr lang="cs-CZ" sz="2000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cs-CZ" sz="2000" dirty="0" err="1" smtClean="0">
                <a:solidFill>
                  <a:srgbClr val="00B050"/>
                </a:solidFill>
                <a:latin typeface="Arial Black" pitchFamily="34" charset="0"/>
              </a:rPr>
              <a:t>scotch</a:t>
            </a:r>
            <a:endParaRPr lang="cs-CZ" sz="2000" dirty="0" smtClean="0">
              <a:solidFill>
                <a:srgbClr val="00B050"/>
              </a:solidFill>
              <a:latin typeface="Arial Black" pitchFamily="34" charset="0"/>
            </a:endParaRPr>
          </a:p>
          <a:p>
            <a:r>
              <a:rPr lang="cs-CZ" sz="2000" dirty="0" err="1" smtClean="0">
                <a:solidFill>
                  <a:srgbClr val="00B050"/>
                </a:solidFill>
                <a:latin typeface="Arial Black" pitchFamily="34" charset="0"/>
              </a:rPr>
              <a:t>Flax</a:t>
            </a:r>
            <a:r>
              <a:rPr lang="cs-CZ" sz="2000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cs-CZ" sz="2000" dirty="0" err="1" smtClean="0">
                <a:solidFill>
                  <a:srgbClr val="00B050"/>
                </a:solidFill>
                <a:latin typeface="Arial Black" pitchFamily="34" charset="0"/>
              </a:rPr>
              <a:t>Tow</a:t>
            </a:r>
            <a:endParaRPr lang="cs-CZ" sz="2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164288" y="5733256"/>
            <a:ext cx="144016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Heckled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Tow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5" name="Obrázek 4" descr="LEN stonek, vlákno, tkanina Textielmuseum-cabinet-02 WIKI ENG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02943" y="1127079"/>
            <a:ext cx="6701417" cy="468052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32040" y="188640"/>
            <a:ext cx="4211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Flax &amp; Linen:</a:t>
            </a:r>
          </a:p>
          <a:p>
            <a:pPr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 Stalk,</a:t>
            </a:r>
          </a:p>
          <a:p>
            <a:pPr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GB" sz="3600" dirty="0" err="1" smtClean="0">
                <a:solidFill>
                  <a:srgbClr val="0000FF"/>
                </a:solidFill>
                <a:latin typeface="Arial Black" pitchFamily="34" charset="0"/>
              </a:rPr>
              <a:t>Fiber</a:t>
            </a:r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 Weaving yarn,</a:t>
            </a:r>
            <a:endParaRPr lang="en-GB" sz="36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0000FF"/>
                </a:solidFill>
                <a:latin typeface="Arial Black" pitchFamily="34" charset="0"/>
              </a:rPr>
              <a:t> Fabric</a:t>
            </a:r>
            <a:endParaRPr lang="en-GB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Cellulose natural Abundance in WOOD–another Scheme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0" y="1052736"/>
            <a:ext cx="3528392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Black" pitchFamily="34" charset="0"/>
              </a:rPr>
              <a:t> </a:t>
            </a:r>
            <a:r>
              <a:rPr lang="en-GB" dirty="0" smtClean="0">
                <a:latin typeface="Arial Black" pitchFamily="34" charset="0"/>
              </a:rPr>
              <a:t>Polymeric </a:t>
            </a:r>
            <a:r>
              <a:rPr lang="en-GB" dirty="0" smtClean="0">
                <a:solidFill>
                  <a:srgbClr val="7030A0"/>
                </a:solidFill>
                <a:latin typeface="Arial Black" pitchFamily="34" charset="0"/>
              </a:rPr>
              <a:t>Substances</a:t>
            </a:r>
          </a:p>
          <a:p>
            <a:r>
              <a:rPr lang="en-GB" dirty="0" smtClean="0">
                <a:latin typeface="Arial Black" pitchFamily="34" charset="0"/>
              </a:rPr>
              <a:t>(90 – 97 % w/w)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2060848"/>
            <a:ext cx="2160240" cy="92333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AROMATIC Part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LIGNIN</a:t>
            </a:r>
          </a:p>
          <a:p>
            <a:r>
              <a:rPr lang="cs-CZ" dirty="0" smtClean="0">
                <a:latin typeface="Arial Black" pitchFamily="34" charset="0"/>
              </a:rPr>
              <a:t>(18 </a:t>
            </a:r>
            <a:r>
              <a:rPr lang="cs-CZ" dirty="0" smtClean="0">
                <a:latin typeface="Arial Black" pitchFamily="34" charset="0"/>
              </a:rPr>
              <a:t>– </a:t>
            </a:r>
            <a:r>
              <a:rPr lang="cs-CZ" dirty="0" smtClean="0">
                <a:latin typeface="Arial Black" pitchFamily="34" charset="0"/>
              </a:rPr>
              <a:t>28 </a:t>
            </a:r>
            <a:r>
              <a:rPr lang="cs-CZ" dirty="0" smtClean="0">
                <a:latin typeface="Arial Black" pitchFamily="34" charset="0"/>
              </a:rPr>
              <a:t>% w/w)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95936" y="1052736"/>
            <a:ext cx="2160240" cy="120032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Polys</a:t>
            </a:r>
            <a:r>
              <a:rPr lang="en-GB" dirty="0" err="1" smtClean="0">
                <a:solidFill>
                  <a:srgbClr val="008000"/>
                </a:solidFill>
                <a:latin typeface="Arial Black" pitchFamily="34" charset="0"/>
              </a:rPr>
              <a:t>accharid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e</a:t>
            </a: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 Part</a:t>
            </a:r>
          </a:p>
          <a:p>
            <a:r>
              <a:rPr lang="en-GB" dirty="0" err="1" smtClean="0">
                <a:solidFill>
                  <a:srgbClr val="008000"/>
                </a:solidFill>
                <a:latin typeface="Arial Black" pitchFamily="34" charset="0"/>
              </a:rPr>
              <a:t>HOLO</a:t>
            </a:r>
            <a:r>
              <a:rPr lang="en-GB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latin typeface="Arial Black" pitchFamily="34" charset="0"/>
              </a:rPr>
              <a:t>(70 </a:t>
            </a:r>
            <a:r>
              <a:rPr lang="cs-CZ" dirty="0" smtClean="0">
                <a:latin typeface="Arial Black" pitchFamily="34" charset="0"/>
              </a:rPr>
              <a:t>% w/w</a:t>
            </a:r>
            <a:r>
              <a:rPr lang="cs-CZ" dirty="0" smtClean="0">
                <a:latin typeface="Arial Black" pitchFamily="34" charset="0"/>
              </a:rPr>
              <a:t>)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3501008"/>
            <a:ext cx="2304256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latin typeface="Arial Black" pitchFamily="34" charset="0"/>
              </a:rPr>
              <a:t>(40 </a:t>
            </a:r>
            <a:r>
              <a:rPr lang="cs-CZ" dirty="0" smtClean="0">
                <a:latin typeface="Arial Black" pitchFamily="34" charset="0"/>
              </a:rPr>
              <a:t>– </a:t>
            </a:r>
            <a:r>
              <a:rPr lang="cs-CZ" dirty="0" smtClean="0">
                <a:latin typeface="Arial Black" pitchFamily="34" charset="0"/>
              </a:rPr>
              <a:t>47 </a:t>
            </a:r>
            <a:r>
              <a:rPr lang="cs-CZ" dirty="0" smtClean="0">
                <a:latin typeface="Arial Black" pitchFamily="34" charset="0"/>
              </a:rPr>
              <a:t>% w/w</a:t>
            </a:r>
            <a:r>
              <a:rPr lang="cs-CZ" dirty="0" smtClean="0">
                <a:latin typeface="Arial Black" pitchFamily="34" charset="0"/>
              </a:rPr>
              <a:t>)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635896" y="2564904"/>
            <a:ext cx="2232248" cy="120032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HEMICellulose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&amp; </a:t>
            </a:r>
          </a:p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Polyuronide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latin typeface="Arial Black" pitchFamily="34" charset="0"/>
              </a:rPr>
              <a:t>(20 </a:t>
            </a:r>
            <a:r>
              <a:rPr lang="cs-CZ" dirty="0" smtClean="0">
                <a:latin typeface="Arial Black" pitchFamily="34" charset="0"/>
              </a:rPr>
              <a:t>– </a:t>
            </a:r>
            <a:r>
              <a:rPr lang="cs-CZ" dirty="0" smtClean="0">
                <a:latin typeface="Arial Black" pitchFamily="34" charset="0"/>
              </a:rPr>
              <a:t>30 </a:t>
            </a:r>
            <a:r>
              <a:rPr lang="cs-CZ" dirty="0" smtClean="0">
                <a:latin typeface="Arial Black" pitchFamily="34" charset="0"/>
              </a:rPr>
              <a:t>% w/w</a:t>
            </a:r>
            <a:r>
              <a:rPr lang="cs-CZ" dirty="0" smtClean="0">
                <a:latin typeface="Arial Black" pitchFamily="34" charset="0"/>
              </a:rPr>
              <a:t>)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56176" y="2852936"/>
            <a:ext cx="172819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Polyuronide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228184" y="3645024"/>
            <a:ext cx="1728192" cy="92333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Pectine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Wood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Gums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Alginate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635896" y="4149080"/>
            <a:ext cx="2016224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Real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Pure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HEMICellulose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6732240" y="3212976"/>
            <a:ext cx="720080" cy="432048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5868144" y="2276872"/>
            <a:ext cx="288032" cy="360040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2771800" y="1916832"/>
            <a:ext cx="1224136" cy="158417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2123728" y="1700808"/>
            <a:ext cx="504056" cy="360040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>
            <a:stCxn id="7" idx="3"/>
            <a:endCxn id="9" idx="1"/>
          </p:cNvCxnSpPr>
          <p:nvPr/>
        </p:nvCxnSpPr>
        <p:spPr>
          <a:xfrm>
            <a:off x="3528392" y="1375902"/>
            <a:ext cx="467544" cy="276999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H="1">
            <a:off x="5148064" y="3789040"/>
            <a:ext cx="288032" cy="360040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5868144" y="2852936"/>
            <a:ext cx="288032" cy="0"/>
          </a:xfrm>
          <a:prstGeom prst="straightConnector1">
            <a:avLst/>
          </a:prstGeom>
          <a:ln w="635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5" name="Obrázek 4" descr="PAZDEŘÍ 1280px-Hemp_shives 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47864" y="692696"/>
            <a:ext cx="2520280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00B050"/>
                </a:solidFill>
                <a:latin typeface="Arial Black" pitchFamily="34" charset="0"/>
              </a:rPr>
              <a:t>Hemp</a:t>
            </a:r>
            <a:r>
              <a:rPr lang="cs-CZ" sz="3200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B050"/>
                </a:solidFill>
                <a:latin typeface="Arial Black" pitchFamily="34" charset="0"/>
              </a:rPr>
              <a:t>scotch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7" name="Obrázek 6" descr="PAZDEŘOVÁ DESKA KONOPÍ 1280px-Spanplatte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4537"/>
            <a:ext cx="9144000" cy="48434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116632"/>
            <a:ext cx="8568952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B050"/>
                </a:solidFill>
                <a:latin typeface="Arial Black" pitchFamily="34" charset="0"/>
              </a:rPr>
              <a:t>Hemp scotch Board</a:t>
            </a:r>
            <a:endParaRPr lang="en-GB" sz="32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en-GB" sz="3200" dirty="0" smtClean="0">
                <a:solidFill>
                  <a:srgbClr val="008000"/>
                </a:solidFill>
                <a:latin typeface="Arial Black" pitchFamily="34" charset="0"/>
              </a:rPr>
              <a:t>It has the better Mechanical Properties then Wood Fibres one</a:t>
            </a:r>
            <a:endParaRPr lang="en-GB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9" name="Obrázek 8" descr="LNĚNÁ KOUDEL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27984" y="18864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Flax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scotch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NÁ KOUDEL1280px-Hennepvezel_Cannabis_sativa_fibre  WIKI CZ 30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8366" y="3140968"/>
            <a:ext cx="4757801" cy="371703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55576" y="6093296"/>
            <a:ext cx="341987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B050"/>
                </a:solidFill>
                <a:latin typeface="Arial Black" pitchFamily="34" charset="0"/>
              </a:rPr>
              <a:t>Hemp</a:t>
            </a:r>
            <a:r>
              <a:rPr lang="cs-CZ" sz="3200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B050"/>
                </a:solidFill>
                <a:latin typeface="Arial Black" pitchFamily="34" charset="0"/>
              </a:rPr>
              <a:t>scotch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427984" y="1700808"/>
            <a:ext cx="4716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The similar Fibres, but </a:t>
            </a:r>
            <a:r>
              <a:rPr lang="en-GB" sz="2800" dirty="0" smtClean="0">
                <a:solidFill>
                  <a:srgbClr val="00B050"/>
                </a:solidFill>
                <a:latin typeface="Arial Black" pitchFamily="34" charset="0"/>
              </a:rPr>
              <a:t>Hemp has different Colour</a:t>
            </a:r>
            <a:endParaRPr lang="en-GB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62074"/>
          </a:xfrm>
        </p:spPr>
        <p:txBody>
          <a:bodyPr/>
          <a:lstStyle/>
          <a:p>
            <a:r>
              <a:rPr lang="cs-CZ" sz="36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600" dirty="0" err="1" smtClean="0">
                <a:solidFill>
                  <a:srgbClr val="FF0000"/>
                </a:solidFill>
                <a:latin typeface="Arial Black" pitchFamily="34" charset="0"/>
              </a:rPr>
              <a:t>Production</a:t>
            </a:r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 IV </a:t>
            </a:r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– </a:t>
            </a:r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WOOD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/>
              <a:t>Natronový postup s </a:t>
            </a:r>
            <a:r>
              <a:rPr lang="cs-CZ" b="1" dirty="0" err="1" smtClean="0"/>
              <a:t>NaOH</a:t>
            </a:r>
            <a:r>
              <a:rPr lang="cs-CZ" b="1" dirty="0" smtClean="0"/>
              <a:t> (listnaté dřevo, sláma, odpad)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Sulfitový postup (smrk, listnaté dřevo)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Sulfátový postup (buk, bříza, borovice, sláma, odpad) 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Výtěžky jsou jen cca. 25 % hmot. (</a:t>
            </a: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údaje se liší podle zdroje i podle typu dřeva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) z celkové ve dřevě obsažené celulóze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4005064"/>
            <a:ext cx="8229600" cy="1689051"/>
          </a:xfrm>
        </p:spPr>
        <p:txBody>
          <a:bodyPr/>
          <a:lstStyle/>
          <a:p>
            <a:r>
              <a:rPr lang="cs-CZ" b="1" dirty="0" smtClean="0"/>
              <a:t>5 – 12 % </a:t>
            </a:r>
            <a:r>
              <a:rPr lang="cs-CZ" b="1" dirty="0" err="1" smtClean="0"/>
              <a:t>NaOH</a:t>
            </a:r>
            <a:endParaRPr lang="cs-CZ" b="1" dirty="0" smtClean="0"/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188640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Black" pitchFamily="34" charset="0"/>
              </a:rPr>
              <a:t>Soda pulping </a:t>
            </a:r>
            <a:endParaRPr lang="cs-CZ" sz="3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2400" b="1" dirty="0" smtClean="0"/>
              <a:t>is </a:t>
            </a:r>
            <a:r>
              <a:rPr lang="en-US" sz="2400" b="1" dirty="0" smtClean="0"/>
              <a:t>a chemical process for making </a:t>
            </a:r>
            <a:r>
              <a:rPr lang="en-US" sz="2400" b="1" dirty="0" smtClean="0">
                <a:hlinkClick r:id="rId2" tooltip="Wood pulp"/>
              </a:rPr>
              <a:t>wood pulp</a:t>
            </a:r>
            <a:r>
              <a:rPr lang="en-US" sz="2400" b="1" dirty="0" smtClean="0"/>
              <a:t> with </a:t>
            </a:r>
            <a:r>
              <a:rPr lang="en-US" sz="2400" b="1" dirty="0" smtClean="0">
                <a:hlinkClick r:id="rId3" tooltip="Sodium hydroxide"/>
              </a:rPr>
              <a:t>sodium hydroxide</a:t>
            </a:r>
            <a:r>
              <a:rPr lang="en-US" sz="2400" b="1" dirty="0" smtClean="0"/>
              <a:t> as the cooking chemical. In the </a:t>
            </a:r>
            <a:r>
              <a:rPr lang="en-US" sz="2400" b="1" i="1" dirty="0" smtClean="0"/>
              <a:t>Soda-AQ</a:t>
            </a:r>
            <a:r>
              <a:rPr lang="en-US" sz="2400" b="1" dirty="0" smtClean="0"/>
              <a:t> process, </a:t>
            </a:r>
            <a:r>
              <a:rPr lang="en-US" sz="2400" b="1" dirty="0" err="1" smtClean="0">
                <a:hlinkClick r:id="rId4" tooltip="Anthraquinone"/>
              </a:rPr>
              <a:t>anthraquinone</a:t>
            </a:r>
            <a:r>
              <a:rPr lang="en-US" sz="2400" b="1" dirty="0" smtClean="0"/>
              <a:t> (AQ) may be used as a pulping additive to decrease the carbohydrate degradation. The soda process gives pulp with lower tear strength than other chemical pulping processes (</a:t>
            </a:r>
            <a:r>
              <a:rPr lang="en-US" sz="2400" b="1" dirty="0" smtClean="0">
                <a:hlinkClick r:id="rId5" tooltip="Sulfite process"/>
              </a:rPr>
              <a:t>sulfite process</a:t>
            </a:r>
            <a:r>
              <a:rPr lang="en-US" sz="2400" b="1" dirty="0" smtClean="0"/>
              <a:t> and </a:t>
            </a:r>
            <a:r>
              <a:rPr lang="en-US" sz="2400" b="1" dirty="0" err="1" smtClean="0">
                <a:hlinkClick r:id="rId6" tooltip="Kraft process"/>
              </a:rPr>
              <a:t>kraft</a:t>
            </a:r>
            <a:r>
              <a:rPr lang="en-US" sz="2400" b="1" dirty="0" smtClean="0">
                <a:hlinkClick r:id="rId6" tooltip="Kraft process"/>
              </a:rPr>
              <a:t> process</a:t>
            </a:r>
            <a:r>
              <a:rPr lang="en-US" sz="2400" b="1" dirty="0" smtClean="0"/>
              <a:t>), but has still limited use for easy pulped materials like </a:t>
            </a:r>
            <a:r>
              <a:rPr lang="en-US" sz="2400" b="1" dirty="0" smtClean="0">
                <a:hlinkClick r:id="rId7" tooltip="Straw"/>
              </a:rPr>
              <a:t>straw</a:t>
            </a:r>
            <a:r>
              <a:rPr lang="en-US" sz="2400" b="1" dirty="0" smtClean="0"/>
              <a:t> and some </a:t>
            </a:r>
            <a:r>
              <a:rPr lang="en-US" sz="2400" b="1" dirty="0" smtClean="0">
                <a:hlinkClick r:id="rId8" tooltip="Hardwood"/>
              </a:rPr>
              <a:t>hardwoods</a:t>
            </a:r>
            <a:r>
              <a:rPr lang="en-US" sz="2400" b="1" dirty="0" smtClean="0"/>
              <a:t>.</a:t>
            </a:r>
            <a:r>
              <a:rPr lang="en-US" sz="2400" b="1" baseline="30000" dirty="0" smtClean="0">
                <a:hlinkClick r:id="rId9"/>
              </a:rPr>
              <a:t>[1]</a:t>
            </a:r>
            <a:endParaRPr lang="cs-CZ" sz="24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cs-CZ" sz="2400" b="1" dirty="0" smtClean="0"/>
              <a:t>Ca(HSO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, SO</a:t>
            </a:r>
            <a:r>
              <a:rPr lang="cs-CZ" sz="2400" b="1" baseline="-25000" dirty="0" smtClean="0"/>
              <a:t>2</a:t>
            </a:r>
          </a:p>
          <a:p>
            <a:r>
              <a:rPr lang="cs-CZ" sz="2400" b="1" dirty="0" smtClean="0"/>
              <a:t>130 °C</a:t>
            </a:r>
          </a:p>
          <a:p>
            <a:r>
              <a:rPr lang="cs-CZ" sz="2400" b="1" dirty="0" smtClean="0"/>
              <a:t>300 – 400 </a:t>
            </a:r>
            <a:r>
              <a:rPr lang="cs-CZ" sz="2400" b="1" dirty="0" err="1" smtClean="0"/>
              <a:t>kPa</a:t>
            </a:r>
            <a:endParaRPr lang="cs-CZ" sz="2400" b="1" dirty="0" smtClean="0"/>
          </a:p>
          <a:p>
            <a:r>
              <a:rPr lang="cs-CZ" sz="2400" b="1" dirty="0" smtClean="0"/>
              <a:t>3 – 6 hodin</a:t>
            </a:r>
          </a:p>
          <a:p>
            <a:endParaRPr lang="cs-CZ" sz="2400" b="1" dirty="0"/>
          </a:p>
        </p:txBody>
      </p:sp>
      <p:pic>
        <p:nvPicPr>
          <p:cNvPr id="8" name="Obrázek 7" descr="img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62459" y="706093"/>
            <a:ext cx="2763098" cy="835292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188640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sulfite process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 smtClean="0"/>
              <a:t>produces </a:t>
            </a:r>
            <a:r>
              <a:rPr lang="en-US" dirty="0" smtClean="0">
                <a:hlinkClick r:id="rId3" tooltip="Wood pulp"/>
              </a:rPr>
              <a:t>wood pulp</a:t>
            </a:r>
            <a:r>
              <a:rPr lang="en-US" dirty="0" smtClean="0"/>
              <a:t> which is almost pure </a:t>
            </a:r>
            <a:r>
              <a:rPr lang="en-US" dirty="0" smtClean="0">
                <a:hlinkClick r:id="rId4" tooltip="Cellulose"/>
              </a:rPr>
              <a:t>cellulose</a:t>
            </a:r>
            <a:r>
              <a:rPr lang="en-US" dirty="0" smtClean="0"/>
              <a:t> fibers by using various </a:t>
            </a:r>
            <a:r>
              <a:rPr lang="en-US" dirty="0" smtClean="0">
                <a:hlinkClick r:id="rId5" tooltip="Salt"/>
              </a:rPr>
              <a:t>salts</a:t>
            </a:r>
            <a:r>
              <a:rPr lang="en-US" dirty="0" smtClean="0"/>
              <a:t> of </a:t>
            </a:r>
            <a:r>
              <a:rPr lang="en-US" dirty="0" smtClean="0">
                <a:hlinkClick r:id="rId6" tooltip="Sulfurous acid"/>
              </a:rPr>
              <a:t>sulfurous acid</a:t>
            </a:r>
            <a:r>
              <a:rPr lang="en-US" dirty="0" smtClean="0"/>
              <a:t> to extract the </a:t>
            </a:r>
            <a:r>
              <a:rPr lang="en-US" dirty="0" smtClean="0">
                <a:hlinkClick r:id="rId7" tooltip="Lignin"/>
              </a:rPr>
              <a:t>lignin</a:t>
            </a:r>
            <a:r>
              <a:rPr lang="en-US" dirty="0" smtClean="0"/>
              <a:t> from wood chips in large pressure vessels called digesters. The salts used in the pulping process are either </a:t>
            </a:r>
            <a:r>
              <a:rPr lang="en-US" dirty="0" smtClean="0">
                <a:hlinkClick r:id="rId8" tooltip="Sulfite"/>
              </a:rPr>
              <a:t>sulfites</a:t>
            </a:r>
            <a:r>
              <a:rPr lang="en-US" dirty="0" smtClean="0"/>
              <a:t> (SO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2−</a:t>
            </a:r>
            <a:r>
              <a:rPr lang="en-US" dirty="0" smtClean="0"/>
              <a:t>), or </a:t>
            </a:r>
            <a:r>
              <a:rPr lang="en-US" dirty="0" err="1" smtClean="0">
                <a:hlinkClick r:id="rId9" tooltip="Bisulfite"/>
              </a:rPr>
              <a:t>bisulfites</a:t>
            </a:r>
            <a:r>
              <a:rPr lang="en-US" dirty="0" smtClean="0"/>
              <a:t> (HSO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−</a:t>
            </a:r>
            <a:r>
              <a:rPr lang="en-US" dirty="0" smtClean="0"/>
              <a:t>), depending on the </a:t>
            </a:r>
            <a:r>
              <a:rPr lang="en-US" dirty="0" err="1" smtClean="0">
                <a:hlinkClick r:id="rId10" tooltip="PH"/>
              </a:rPr>
              <a:t>pH</a:t>
            </a:r>
            <a:r>
              <a:rPr lang="en-US" dirty="0" err="1" smtClean="0"/>
              <a:t>.</a:t>
            </a:r>
            <a:r>
              <a:rPr lang="en-US" dirty="0" smtClean="0"/>
              <a:t> The counter </a:t>
            </a:r>
            <a:r>
              <a:rPr lang="en-US" dirty="0" smtClean="0">
                <a:hlinkClick r:id="rId11" tooltip="Ion"/>
              </a:rPr>
              <a:t>ion</a:t>
            </a:r>
            <a:r>
              <a:rPr lang="en-US" dirty="0" smtClean="0"/>
              <a:t> can be </a:t>
            </a:r>
            <a:r>
              <a:rPr lang="en-US" dirty="0" smtClean="0">
                <a:hlinkClick r:id="rId12" tooltip="Sodium"/>
              </a:rPr>
              <a:t>sodium</a:t>
            </a:r>
            <a:r>
              <a:rPr lang="en-US" dirty="0" smtClean="0"/>
              <a:t> (Na</a:t>
            </a:r>
            <a:r>
              <a:rPr lang="en-US" baseline="30000" dirty="0" smtClean="0"/>
              <a:t>+</a:t>
            </a:r>
            <a:r>
              <a:rPr lang="en-US" dirty="0" smtClean="0"/>
              <a:t>), </a:t>
            </a:r>
            <a:r>
              <a:rPr lang="en-US" dirty="0" smtClean="0">
                <a:hlinkClick r:id="rId13" tooltip="Calcium"/>
              </a:rPr>
              <a:t>calcium</a:t>
            </a:r>
            <a:r>
              <a:rPr lang="en-US" dirty="0" smtClean="0"/>
              <a:t> (Ca</a:t>
            </a:r>
            <a:r>
              <a:rPr lang="en-US" baseline="30000" dirty="0" smtClean="0"/>
              <a:t>2+</a:t>
            </a:r>
            <a:r>
              <a:rPr lang="en-US" dirty="0" smtClean="0"/>
              <a:t>), </a:t>
            </a:r>
            <a:r>
              <a:rPr lang="en-US" dirty="0" smtClean="0">
                <a:hlinkClick r:id="rId14" tooltip="Potassium"/>
              </a:rPr>
              <a:t>potassium</a:t>
            </a:r>
            <a:r>
              <a:rPr lang="en-US" dirty="0" smtClean="0"/>
              <a:t> (K</a:t>
            </a:r>
            <a:r>
              <a:rPr lang="en-US" baseline="30000" dirty="0" smtClean="0"/>
              <a:t>+</a:t>
            </a:r>
            <a:r>
              <a:rPr lang="en-US" dirty="0" smtClean="0"/>
              <a:t>), </a:t>
            </a:r>
            <a:r>
              <a:rPr lang="en-US" dirty="0" smtClean="0">
                <a:hlinkClick r:id="rId15" tooltip="Magnesium"/>
              </a:rPr>
              <a:t>magnesium</a:t>
            </a:r>
            <a:r>
              <a:rPr lang="en-US" dirty="0" smtClean="0"/>
              <a:t> (Mg</a:t>
            </a:r>
            <a:r>
              <a:rPr lang="en-US" baseline="30000" dirty="0" smtClean="0"/>
              <a:t>2+</a:t>
            </a:r>
            <a:r>
              <a:rPr lang="en-US" dirty="0" smtClean="0"/>
              <a:t>) or </a:t>
            </a:r>
            <a:r>
              <a:rPr lang="en-US" dirty="0" smtClean="0">
                <a:hlinkClick r:id="rId16" tooltip="Ammonium"/>
              </a:rPr>
              <a:t>ammonium</a:t>
            </a:r>
            <a:r>
              <a:rPr lang="en-US" dirty="0" smtClean="0"/>
              <a:t> (NH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+</a:t>
            </a:r>
            <a:r>
              <a:rPr lang="en-US" dirty="0" smtClean="0"/>
              <a:t>).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It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is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possible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to substitute Ca</a:t>
            </a:r>
            <a:r>
              <a:rPr lang="cs-CZ" sz="2800" baseline="30000" dirty="0" smtClean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by Mg</a:t>
            </a:r>
            <a:r>
              <a:rPr lang="cs-CZ" sz="2800" baseline="30000" dirty="0" smtClean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or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by NH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baseline="30000" dirty="0" smtClean="0">
                <a:solidFill>
                  <a:srgbClr val="0000FF"/>
                </a:solidFill>
                <a:latin typeface="Arial Black" pitchFamily="34" charset="0"/>
              </a:rPr>
              <a:t>+</a:t>
            </a:r>
            <a:endParaRPr lang="cs-CZ" sz="2800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800" dirty="0" smtClean="0">
                <a:solidFill>
                  <a:srgbClr val="0000FF"/>
                </a:solidFill>
                <a:latin typeface="Arial Black" pitchFamily="34" charset="0"/>
              </a:rPr>
              <a:t>Sulphate</a:t>
            </a:r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 Process</a:t>
            </a:r>
            <a:endParaRPr lang="en-GB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256584"/>
          </a:xfrm>
        </p:spPr>
        <p:txBody>
          <a:bodyPr/>
          <a:lstStyle/>
          <a:p>
            <a:r>
              <a:rPr lang="cs-CZ" b="1" dirty="0" smtClean="0"/>
              <a:t>Na</a:t>
            </a:r>
            <a:r>
              <a:rPr lang="cs-CZ" b="1" baseline="-25000" dirty="0" smtClean="0"/>
              <a:t>2</a:t>
            </a:r>
            <a:r>
              <a:rPr lang="cs-CZ" b="1" dirty="0" smtClean="0"/>
              <a:t>SO</a:t>
            </a:r>
            <a:r>
              <a:rPr lang="cs-CZ" b="1" baseline="-25000" dirty="0" smtClean="0"/>
              <a:t>4</a:t>
            </a:r>
            <a:r>
              <a:rPr lang="cs-CZ" b="1" dirty="0" smtClean="0"/>
              <a:t>, Na</a:t>
            </a:r>
            <a:r>
              <a:rPr lang="cs-CZ" b="1" baseline="-25000" dirty="0" smtClean="0"/>
              <a:t>2</a:t>
            </a:r>
            <a:r>
              <a:rPr lang="cs-CZ" b="1" dirty="0" smtClean="0"/>
              <a:t>CO3, Na</a:t>
            </a:r>
            <a:r>
              <a:rPr lang="cs-CZ" b="1" baseline="-25000" dirty="0" smtClean="0"/>
              <a:t>2</a:t>
            </a:r>
            <a:r>
              <a:rPr lang="cs-CZ" b="1" dirty="0" smtClean="0"/>
              <a:t>S, Na OH</a:t>
            </a:r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</a:p>
          <a:p>
            <a:endParaRPr lang="cs-CZ" dirty="0"/>
          </a:p>
        </p:txBody>
      </p:sp>
      <p:pic>
        <p:nvPicPr>
          <p:cNvPr id="7" name="Obrázek 6" descr="img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71497" y="565008"/>
            <a:ext cx="2984983" cy="82809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789040"/>
            <a:ext cx="8496944" cy="707886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It is possible to get back from the Melt of the </a:t>
            </a:r>
            <a:r>
              <a:rPr lang="en-GB" sz="2000" dirty="0" err="1" smtClean="0">
                <a:solidFill>
                  <a:srgbClr val="0000FF"/>
                </a:solidFill>
                <a:latin typeface="Arial Black" pitchFamily="34" charset="0"/>
              </a:rPr>
              <a:t>NaS</a:t>
            </a:r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, but most importantly Na</a:t>
            </a:r>
            <a:r>
              <a:rPr lang="en-GB" sz="20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CO</a:t>
            </a:r>
            <a:r>
              <a:rPr lang="en-GB" sz="2000" baseline="-25000" dirty="0" smtClean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, which is </a:t>
            </a:r>
            <a:r>
              <a:rPr lang="en-GB" sz="2000" dirty="0" err="1" smtClean="0">
                <a:solidFill>
                  <a:srgbClr val="0000FF"/>
                </a:solidFill>
                <a:latin typeface="Arial Black" pitchFamily="34" charset="0"/>
              </a:rPr>
              <a:t>Caustifi</a:t>
            </a:r>
            <a:r>
              <a:rPr lang="cs-CZ" sz="2000" dirty="0" err="1" smtClean="0">
                <a:solidFill>
                  <a:srgbClr val="0000FF"/>
                </a:solidFill>
                <a:latin typeface="Arial Black" pitchFamily="34" charset="0"/>
              </a:rPr>
              <a:t>ci</a:t>
            </a:r>
            <a:r>
              <a:rPr lang="en-GB" sz="2000" dirty="0" err="1" smtClean="0">
                <a:solidFill>
                  <a:srgbClr val="0000FF"/>
                </a:solidFill>
                <a:latin typeface="Arial Black" pitchFamily="34" charset="0"/>
              </a:rPr>
              <a:t>ed</a:t>
            </a:r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 as follows:</a:t>
            </a:r>
            <a:r>
              <a:rPr lang="en-GB" sz="2000" baseline="-25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   </a:t>
            </a:r>
            <a:endParaRPr lang="en-GB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085184"/>
            <a:ext cx="8748464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  <a:latin typeface="Arial Black" pitchFamily="34" charset="0"/>
              </a:rPr>
              <a:t>The new Cooking Liquor is possible to get via this Procedure </a:t>
            </a:r>
            <a:r>
              <a:rPr lang="en-GB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GB" sz="2000" dirty="0" smtClean="0">
                <a:solidFill>
                  <a:srgbClr val="008000"/>
                </a:solidFill>
                <a:latin typeface="Arial Black" pitchFamily="34" charset="0"/>
              </a:rPr>
              <a:t>   </a:t>
            </a:r>
            <a:endParaRPr lang="en-GB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517232"/>
            <a:ext cx="8496944" cy="101566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The Sulphate</a:t>
            </a:r>
            <a:r>
              <a:rPr lang="en-GB" sz="2000" b="1" dirty="0" smtClean="0">
                <a:solidFill>
                  <a:srgbClr val="0000FF"/>
                </a:solidFill>
                <a:latin typeface="Arial Black" pitchFamily="34" charset="0"/>
              </a:rPr>
              <a:t> Process is suitable to be employed for all Kinds of Wood and has the Best Economy of Cellulose Production</a:t>
            </a:r>
            <a:endParaRPr lang="en-GB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DELIGNIFICATION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of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Wood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by  DEPOLYMEROISATION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600" dirty="0" err="1" smtClean="0">
                <a:solidFill>
                  <a:srgbClr val="0000FF"/>
                </a:solidFill>
                <a:latin typeface="Arial Black" pitchFamily="34" charset="0"/>
              </a:rPr>
              <a:t>S</a:t>
            </a:r>
            <a:r>
              <a:rPr lang="cs-CZ" sz="3600" b="1" dirty="0" err="1" smtClean="0">
                <a:solidFill>
                  <a:srgbClr val="0000FF"/>
                </a:solidFill>
                <a:latin typeface="Arial Black" pitchFamily="34" charset="0"/>
              </a:rPr>
              <a:t>ulfate</a:t>
            </a:r>
            <a:r>
              <a:rPr lang="cs-CZ" sz="36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600" b="1" dirty="0" err="1" smtClean="0">
                <a:solidFill>
                  <a:srgbClr val="0000FF"/>
                </a:solidFill>
                <a:latin typeface="Arial Black" pitchFamily="34" charset="0"/>
              </a:rPr>
              <a:t>Process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8. 11.  2017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2017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9" name="Obrázek 8" descr="Depolymerisation of lignin WIKI ENG 190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907" y="2546602"/>
            <a:ext cx="8418094" cy="253858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5" name="Obrázek 4" descr="Pulp_mill_2 WIKI ENG 1901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84" y="908720"/>
            <a:ext cx="9035216" cy="458112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83968" y="37890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Arial Black" pitchFamily="34" charset="0"/>
              </a:rPr>
              <a:t>White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err="1" smtClean="0">
                <a:latin typeface="Arial Black" pitchFamily="34" charset="0"/>
              </a:rPr>
              <a:t>Liquor</a:t>
            </a:r>
            <a:endParaRPr lang="cs-CZ" dirty="0"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 flipV="1">
            <a:off x="3779912" y="3861048"/>
            <a:ext cx="504056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979712" y="260648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000FF"/>
                </a:solidFill>
                <a:latin typeface="Arial Black" pitchFamily="34" charset="0"/>
              </a:rPr>
              <a:t>Sulphate</a:t>
            </a:r>
            <a:r>
              <a:rPr lang="en-GB" sz="4000" b="1" dirty="0" smtClean="0">
                <a:solidFill>
                  <a:srgbClr val="0000FF"/>
                </a:solidFill>
                <a:latin typeface="Arial Black" pitchFamily="34" charset="0"/>
              </a:rPr>
              <a:t> Process</a:t>
            </a:r>
            <a:endParaRPr lang="en-GB" sz="4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/>
          <a:lstStyle/>
          <a:p>
            <a:r>
              <a:rPr lang="en-GB" sz="3600" dirty="0" smtClean="0">
                <a:solidFill>
                  <a:srgbClr val="FF0000"/>
                </a:solidFill>
                <a:latin typeface="Arial Black" pitchFamily="34" charset="0"/>
              </a:rPr>
              <a:t>Utilisation of Cellulose</a:t>
            </a:r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(Pulp)</a:t>
            </a:r>
            <a:endParaRPr lang="en-GB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Arial Black" pitchFamily="34" charset="0"/>
              </a:rPr>
              <a:t>The pulp papermaking process</a:t>
            </a:r>
            <a:endParaRPr lang="en-GB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GB" b="1" dirty="0" smtClean="0"/>
              <a:t>Textile Production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Pharmacy 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Regenerated Cellulose</a:t>
            </a:r>
          </a:p>
          <a:p>
            <a:pPr algn="ctr">
              <a:buNone/>
            </a:pPr>
            <a:r>
              <a:rPr lang="en-GB" b="1" dirty="0" smtClean="0">
                <a:solidFill>
                  <a:srgbClr val="0000FF"/>
                </a:solidFill>
                <a:latin typeface="Arial Black" pitchFamily="34" charset="0"/>
              </a:rPr>
              <a:t>DERIVATIVES of CELLULOSE</a:t>
            </a:r>
          </a:p>
          <a:p>
            <a:pPr lvl="1"/>
            <a:r>
              <a:rPr lang="en-GB" b="1" dirty="0" smtClean="0"/>
              <a:t>Esters</a:t>
            </a:r>
          </a:p>
          <a:p>
            <a:pPr lvl="1"/>
            <a:r>
              <a:rPr lang="en-GB" b="1" dirty="0" smtClean="0"/>
              <a:t>Nitrates</a:t>
            </a:r>
          </a:p>
          <a:p>
            <a:pPr lvl="1"/>
            <a:r>
              <a:rPr lang="en-GB" b="1" dirty="0" smtClean="0"/>
              <a:t>Alkyl (aryl)cellulose</a:t>
            </a:r>
          </a:p>
          <a:p>
            <a:pPr lvl="1"/>
            <a:r>
              <a:rPr lang="en-GB" b="1" dirty="0" err="1" smtClean="0"/>
              <a:t>Carboxymethylcellulose</a:t>
            </a:r>
            <a:endParaRPr lang="en-GB" b="1" dirty="0" smtClean="0"/>
          </a:p>
          <a:p>
            <a:pPr lvl="1"/>
            <a:r>
              <a:rPr lang="en-GB" b="1" dirty="0" err="1" smtClean="0"/>
              <a:t>Hydroxyethylcellulose</a:t>
            </a:r>
            <a:r>
              <a:rPr lang="en-GB" b="1" dirty="0" smtClean="0"/>
              <a:t> </a:t>
            </a:r>
          </a:p>
          <a:p>
            <a:pPr lvl="1"/>
            <a:endParaRPr lang="cs-CZ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Occurrence of the Associated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Substances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in WOOD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0" y="908720"/>
          <a:ext cx="9036496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496"/>
              </a:tblGrid>
              <a:tr h="606144">
                <a:tc>
                  <a:txBody>
                    <a:bodyPr/>
                    <a:lstStyle/>
                    <a:p>
                      <a:pPr algn="ctr"/>
                      <a:r>
                        <a:rPr lang="en-GB" sz="36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Substance </a:t>
                      </a:r>
                      <a:endParaRPr lang="en-GB" sz="3600" noProof="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en-GB" sz="2800" b="1" noProof="0" smtClean="0"/>
                        <a:t>Saccharide</a:t>
                      </a:r>
                      <a:endParaRPr lang="en-GB" sz="2800" b="1" noProof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en-GB" sz="2800" b="1" noProof="0" dirty="0" smtClean="0">
                          <a:solidFill>
                            <a:srgbClr val="008000"/>
                          </a:solidFill>
                        </a:rPr>
                        <a:t>Essential/ethereal oil (</a:t>
                      </a:r>
                      <a:r>
                        <a:rPr lang="en-GB" sz="2800" b="1" noProof="0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terpeny</a:t>
                      </a:r>
                      <a:r>
                        <a:rPr lang="en-GB" sz="2800" b="1" noProof="0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en-GB" sz="2800" b="1" noProof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en-GB" sz="2800" b="1" noProof="0" smtClean="0"/>
                        <a:t>Tannine</a:t>
                      </a:r>
                      <a:endParaRPr lang="en-GB" sz="2800" b="1" noProof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en-GB" sz="2800" b="1" noProof="0" smtClean="0">
                          <a:solidFill>
                            <a:srgbClr val="008000"/>
                          </a:solidFill>
                        </a:rPr>
                        <a:t>Sterols (it belongs to </a:t>
                      </a:r>
                      <a:r>
                        <a:rPr lang="en-GB" sz="2800" b="1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TERPENOIDES</a:t>
                      </a:r>
                      <a:r>
                        <a:rPr lang="en-GB" sz="2800" b="1" noProof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en-GB" sz="2800" b="1" noProof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en-GB" sz="2800" b="1" noProof="0" smtClean="0"/>
                        <a:t>Inorganic Substances (Ash)</a:t>
                      </a:r>
                      <a:endParaRPr lang="en-GB" sz="2800" b="1" noProof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en-GB" sz="2800" b="1" noProof="0" smtClean="0"/>
                        <a:t>Fats, Oils, Waxes </a:t>
                      </a:r>
                      <a:endParaRPr lang="en-GB" sz="2800" b="1" noProof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785">
                <a:tc>
                  <a:txBody>
                    <a:bodyPr/>
                    <a:lstStyle/>
                    <a:p>
                      <a:r>
                        <a:rPr lang="en-GB" sz="2800" b="1" noProof="0" smtClean="0">
                          <a:solidFill>
                            <a:srgbClr val="C00000"/>
                          </a:solidFill>
                        </a:rPr>
                        <a:t>Resinous Acids (e.g</a:t>
                      </a:r>
                      <a:r>
                        <a:rPr lang="en-GB" sz="2800" b="1" noProof="0" smtClean="0">
                          <a:solidFill>
                            <a:srgbClr val="C00000"/>
                          </a:solidFill>
                          <a:latin typeface="+mn-lt"/>
                        </a:rPr>
                        <a:t>.</a:t>
                      </a:r>
                      <a:r>
                        <a:rPr lang="en-GB" sz="2800" b="1" baseline="0" noProof="0" smtClean="0">
                          <a:solidFill>
                            <a:srgbClr val="C00000"/>
                          </a:solidFill>
                          <a:latin typeface="+mn-lt"/>
                        </a:rPr>
                        <a:t> A</a:t>
                      </a:r>
                      <a:r>
                        <a:rPr lang="en-GB" sz="2800" b="1" noProof="0" smtClean="0">
                          <a:solidFill>
                            <a:srgbClr val="C00000"/>
                          </a:solidFill>
                          <a:latin typeface="+mn-lt"/>
                        </a:rPr>
                        <a:t>bietic Acid, which is a Part Resins)</a:t>
                      </a:r>
                      <a:endParaRPr lang="en-GB" sz="2800" b="1" noProof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en-GB" sz="2800" b="1" noProof="0" dirty="0" smtClean="0"/>
                        <a:t>Proteins</a:t>
                      </a:r>
                      <a:endParaRPr lang="en-GB" sz="2800" b="1" noProof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en-GB" sz="2800" b="1" noProof="0" dirty="0" smtClean="0"/>
                        <a:t>Aliphatic Acids</a:t>
                      </a:r>
                      <a:endParaRPr lang="en-GB" sz="2800" b="1" noProof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The pulp papermaking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process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Paper</a:t>
            </a:r>
            <a:r>
              <a:rPr lang="en-US" dirty="0" smtClean="0"/>
              <a:t> </a:t>
            </a:r>
            <a:r>
              <a:rPr lang="en-US" dirty="0" smtClean="0"/>
              <a:t>is a thin material produced by pressing together moist </a:t>
            </a:r>
            <a:r>
              <a:rPr lang="en-US" dirty="0" err="1" smtClean="0">
                <a:hlinkClick r:id="rId2" tooltip="Fibre"/>
              </a:rPr>
              <a:t>fibres</a:t>
            </a:r>
            <a:r>
              <a:rPr lang="en-US" dirty="0" smtClean="0"/>
              <a:t> of </a:t>
            </a:r>
            <a:r>
              <a:rPr lang="en-US" dirty="0" smtClean="0">
                <a:hlinkClick r:id="rId3" tooltip="Cellulose"/>
              </a:rPr>
              <a:t>cellulose</a:t>
            </a:r>
            <a:r>
              <a:rPr lang="en-US" dirty="0" smtClean="0"/>
              <a:t> pulp derived from </a:t>
            </a:r>
            <a:r>
              <a:rPr lang="en-US" dirty="0" smtClean="0">
                <a:hlinkClick r:id="rId4" tooltip="Wood"/>
              </a:rPr>
              <a:t>wood</a:t>
            </a:r>
            <a:r>
              <a:rPr lang="en-US" dirty="0" smtClean="0"/>
              <a:t>, </a:t>
            </a:r>
            <a:r>
              <a:rPr lang="en-US" dirty="0" smtClean="0">
                <a:hlinkClick r:id="rId5" tooltip="Textile"/>
              </a:rPr>
              <a:t>rags</a:t>
            </a:r>
            <a:r>
              <a:rPr lang="en-US" dirty="0" smtClean="0"/>
              <a:t> or </a:t>
            </a:r>
            <a:r>
              <a:rPr lang="en-US" dirty="0" smtClean="0">
                <a:hlinkClick r:id="rId6" tooltip="Poaceae"/>
              </a:rPr>
              <a:t>grasses</a:t>
            </a:r>
            <a:r>
              <a:rPr lang="en-US" dirty="0" smtClean="0"/>
              <a:t>, and drying them into flexible sheets. </a:t>
            </a:r>
            <a:endParaRPr lang="cs-CZ" dirty="0" smtClean="0"/>
          </a:p>
          <a:p>
            <a:pPr algn="ctr">
              <a:buNone/>
            </a:pPr>
            <a:r>
              <a:rPr lang="en-GB" b="1" dirty="0" smtClean="0">
                <a:solidFill>
                  <a:srgbClr val="FF0000"/>
                </a:solidFill>
              </a:rPr>
              <a:t>Paper is the Sheet M</a:t>
            </a:r>
            <a:r>
              <a:rPr lang="en-GB" b="1" dirty="0" smtClean="0">
                <a:solidFill>
                  <a:srgbClr val="FF0000"/>
                </a:solidFill>
              </a:rPr>
              <a:t>aterial with having the Weight up to 250 g/m</a:t>
            </a:r>
            <a:r>
              <a:rPr lang="en-GB" b="1" baseline="30000" dirty="0" smtClean="0">
                <a:solidFill>
                  <a:srgbClr val="FF0000"/>
                </a:solidFill>
              </a:rPr>
              <a:t>2</a:t>
            </a:r>
            <a:r>
              <a:rPr lang="en-GB" b="1" dirty="0" smtClean="0">
                <a:solidFill>
                  <a:srgbClr val="FF0000"/>
                </a:solidFill>
              </a:rPr>
              <a:t>, made of Fibres and the Additives, which determine its Specification.</a:t>
            </a:r>
          </a:p>
          <a:p>
            <a:r>
              <a:rPr lang="en-GB" sz="2800" b="1" dirty="0" smtClean="0">
                <a:solidFill>
                  <a:srgbClr val="0000FF"/>
                </a:solidFill>
              </a:rPr>
              <a:t>Cardboard and Paperboard </a:t>
            </a:r>
            <a:r>
              <a:rPr lang="en-GB" sz="2800" b="1" dirty="0" smtClean="0">
                <a:solidFill>
                  <a:srgbClr val="0000FF"/>
                </a:solidFill>
              </a:rPr>
              <a:t>&gt; 250 g/m</a:t>
            </a:r>
            <a:r>
              <a:rPr lang="en-GB" sz="2800" b="1" baseline="30000" dirty="0" smtClean="0">
                <a:solidFill>
                  <a:srgbClr val="0000FF"/>
                </a:solidFill>
              </a:rPr>
              <a:t>2</a:t>
            </a:r>
            <a:endParaRPr lang="en-GB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The pulp papermaking process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902470"/>
            <a:ext cx="4176464" cy="3470746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Pulp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solidFill>
                  <a:srgbClr val="0000FF"/>
                </a:solidFill>
              </a:rPr>
              <a:t>Paper</a:t>
            </a:r>
            <a:r>
              <a:rPr lang="cs-CZ" sz="2800" b="1" dirty="0" smtClean="0">
                <a:solidFill>
                  <a:srgbClr val="0000FF"/>
                </a:solidFill>
              </a:rPr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The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wood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pulp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papermaking process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Mechanical wood pulp </a:t>
            </a:r>
            <a:r>
              <a:rPr lang="en-GB" dirty="0" smtClean="0"/>
              <a:t>– </a:t>
            </a:r>
            <a:r>
              <a:rPr lang="en-GB" dirty="0" smtClean="0"/>
              <a:t>mechanical Wood Pulping &amp; Fibre Sorting &amp; Bleaching &gt;&gt;&gt; </a:t>
            </a:r>
            <a:r>
              <a:rPr lang="en-GB" dirty="0" err="1" smtClean="0"/>
              <a:t>Lowcost</a:t>
            </a:r>
            <a:r>
              <a:rPr lang="en-GB" dirty="0" smtClean="0"/>
              <a:t> </a:t>
            </a:r>
            <a:r>
              <a:rPr lang="en-GB" dirty="0" err="1" smtClean="0"/>
              <a:t>Papers,e.g</a:t>
            </a:r>
            <a:r>
              <a:rPr lang="en-GB" dirty="0" smtClean="0"/>
              <a:t>. Newspapers</a:t>
            </a:r>
            <a:r>
              <a:rPr lang="en-GB" dirty="0" smtClean="0"/>
              <a:t> and Lavatory Paper</a:t>
            </a:r>
            <a:endParaRPr lang="en-GB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800px-Mechanicalpulp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207246" cy="329568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5" name="Obrázek 4" descr="JUTA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36892"/>
            <a:ext cx="8424936" cy="42787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046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Stalk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Fiber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40152" y="5445224"/>
            <a:ext cx="2915816" cy="1200329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Jute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</a:t>
            </a:r>
          </a:p>
          <a:p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Magnification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180x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11663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Stalk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Fibers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2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&amp;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LEN a KONOPÍ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25429" y="539018"/>
            <a:ext cx="6229248" cy="640871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43608" y="2132856"/>
            <a:ext cx="2915816" cy="1200329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Flax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</a:t>
            </a:r>
          </a:p>
          <a:p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Magnification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180x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43608" y="5445224"/>
            <a:ext cx="2915816" cy="1200329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Hemp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</a:t>
            </a:r>
          </a:p>
          <a:p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Magnification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180x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LEAF FIBER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1 –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SISAL NATIVE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puvodni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LEAF FIBER 1 – SISAL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NATIVE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puvodni 1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LEAF FIBER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3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– SISAL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AFTER EXPOSURE IN OUDOOR 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approx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. 3years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19" y="1026888"/>
            <a:ext cx="5976665" cy="518288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Arial Black" pitchFamily="34" charset="0"/>
              </a:rPr>
              <a:t>LEAF FIBER 3 – SISAL AFTER EXPOSURE IN OUDOOR  approx. 3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GB" sz="2800" dirty="0" smtClean="0">
                <a:solidFill>
                  <a:srgbClr val="C00000"/>
                </a:solidFill>
                <a:latin typeface="Arial Black" pitchFamily="34" charset="0"/>
              </a:rPr>
              <a:t>years</a:t>
            </a:r>
            <a:endParaRPr lang="en-GB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803" y="961069"/>
            <a:ext cx="6052565" cy="524870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59</a:t>
            </a:fld>
            <a:endParaRPr lang="sk-SK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Arial Black" pitchFamily="34" charset="0"/>
              </a:rPr>
              <a:t>LEAF FIBER </a:t>
            </a:r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4 – SISAL Influence of the Outdoor Exposure </a:t>
            </a:r>
            <a:r>
              <a:rPr lang="en-GB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en-GB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203098" cy="364487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4941168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In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Outdoor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approx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.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3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years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0" name="Obrázek 9" descr="sisal puvodni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96752"/>
            <a:ext cx="4234849" cy="367240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76056" y="501317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solidFill>
                  <a:srgbClr val="0000FF"/>
                </a:solidFill>
                <a:latin typeface="Arial Black" pitchFamily="34" charset="0"/>
              </a:rPr>
              <a:t>NATIVE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835696" y="58052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Magnification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1000x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natural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Abundance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7055768" y="980728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Arial Black" pitchFamily="34" charset="0"/>
              </a:rPr>
              <a:t>Linters =short Cotton </a:t>
            </a:r>
            <a:r>
              <a:rPr lang="en-GB" b="1" dirty="0" err="1" smtClean="0">
                <a:solidFill>
                  <a:srgbClr val="7030A0"/>
                </a:solidFill>
                <a:latin typeface="Arial Black" pitchFamily="34" charset="0"/>
              </a:rPr>
              <a:t>Fibers</a:t>
            </a:r>
            <a:r>
              <a:rPr lang="en-GB" b="1" dirty="0" smtClean="0">
                <a:solidFill>
                  <a:srgbClr val="7030A0"/>
                </a:solidFill>
                <a:latin typeface="Arial Black" pitchFamily="34" charset="0"/>
              </a:rPr>
              <a:t>, </a:t>
            </a:r>
            <a:r>
              <a:rPr lang="en-GB" dirty="0" smtClean="0">
                <a:solidFill>
                  <a:srgbClr val="7030A0"/>
                </a:solidFill>
                <a:latin typeface="Arial Black" pitchFamily="34" charset="0"/>
              </a:rPr>
              <a:t>which are not able to be spun to Thread 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4365104"/>
            <a:ext cx="370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PDM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1600" b="1" dirty="0" smtClean="0">
                <a:solidFill>
                  <a:srgbClr val="0000FF"/>
                </a:solidFill>
              </a:rPr>
              <a:t>=</a:t>
            </a:r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MEAN </a:t>
            </a:r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</a:rPr>
              <a:t>DEGREE </a:t>
            </a:r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</a:rPr>
              <a:t>OF POLYMERIZATION</a:t>
            </a:r>
            <a:endParaRPr lang="cs-CZ" sz="1600" b="1" dirty="0">
              <a:solidFill>
                <a:srgbClr val="0000FF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6228184" y="4581128"/>
            <a:ext cx="720080" cy="288032"/>
          </a:xfrm>
          <a:prstGeom prst="straightConnector1">
            <a:avLst/>
          </a:prstGeom>
          <a:ln w="254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ulka 18"/>
          <p:cNvGraphicFramePr>
            <a:graphicFrameLocks noGrp="1"/>
          </p:cNvGraphicFramePr>
          <p:nvPr/>
        </p:nvGraphicFramePr>
        <p:xfrm>
          <a:off x="107504" y="5085184"/>
          <a:ext cx="3816424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212"/>
                <a:gridCol w="19082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Cellulose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Sort (</a:t>
                      </a:r>
                      <a:r>
                        <a:rPr lang="en-GB" sz="14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Source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)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PDM</a:t>
                      </a:r>
                      <a:r>
                        <a:rPr lang="cs-CZ" sz="14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12">
                <a:tc>
                  <a:txBody>
                    <a:bodyPr/>
                    <a:lstStyle/>
                    <a:p>
                      <a:r>
                        <a:rPr lang="cs-CZ" sz="1400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Cotton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1750 – 3356</a:t>
                      </a:r>
                      <a:endParaRPr lang="cs-CZ" sz="14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312">
                <a:tc>
                  <a:txBody>
                    <a:bodyPr/>
                    <a:lstStyle/>
                    <a:p>
                      <a:r>
                        <a:rPr lang="cs-CZ" sz="1400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Wood</a:t>
                      </a:r>
                      <a:r>
                        <a:rPr lang="cs-CZ" sz="140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650 – 1256</a:t>
                      </a:r>
                      <a:endParaRPr lang="cs-CZ" sz="14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REGENERATED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Cellulose 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200 - 500</a:t>
                      </a:r>
                      <a:endParaRPr lang="cs-CZ" sz="14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Tabulka 20"/>
          <p:cNvGraphicFramePr>
            <a:graphicFrameLocks noGrp="1"/>
          </p:cNvGraphicFramePr>
          <p:nvPr/>
        </p:nvGraphicFramePr>
        <p:xfrm>
          <a:off x="0" y="620688"/>
          <a:ext cx="6948264" cy="3746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522"/>
                <a:gridCol w="1389653"/>
                <a:gridCol w="1682211"/>
                <a:gridCol w="1499878"/>
              </a:tblGrid>
              <a:tr h="294890">
                <a:tc gridSpan="4"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solidFill>
                            <a:srgbClr val="C00000"/>
                          </a:solidFill>
                        </a:rPr>
                        <a:t>Chemical Composition of </a:t>
                      </a:r>
                      <a:r>
                        <a:rPr lang="en-GB" noProof="0" dirty="0" smtClean="0">
                          <a:solidFill>
                            <a:srgbClr val="FF0000"/>
                          </a:solidFill>
                        </a:rPr>
                        <a:t>COTTON</a:t>
                      </a:r>
                      <a:r>
                        <a:rPr lang="en-GB" noProof="0" dirty="0" smtClean="0">
                          <a:solidFill>
                            <a:srgbClr val="C00000"/>
                          </a:solidFill>
                        </a:rPr>
                        <a:t> versus WOOD</a:t>
                      </a:r>
                      <a:endParaRPr lang="en-GB" noProof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Component</a:t>
                      </a:r>
                      <a:r>
                        <a:rPr lang="en-GB" baseline="0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800" noProof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% w/w</a:t>
                      </a:r>
                      <a:endParaRPr lang="en-GB" noProof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COTTON  </a:t>
                      </a:r>
                      <a:r>
                        <a:rPr lang="en-GB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Linters 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Coniferous Tree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Broad Leaf Tree</a:t>
                      </a:r>
                      <a:endParaRPr lang="en-GB" noProof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HOLOCellulose</a:t>
                      </a:r>
                      <a:endParaRPr lang="en-GB" sz="2800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90 – 94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50 – 58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52 – 54</a:t>
                      </a:r>
                      <a:endParaRPr lang="en-GB" noProof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90">
                <a:tc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Pentosanes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1,5 – 2,0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11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25</a:t>
                      </a:r>
                      <a:endParaRPr lang="en-GB" noProof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90">
                <a:tc>
                  <a:txBody>
                    <a:bodyPr/>
                    <a:lstStyle/>
                    <a:p>
                      <a:r>
                        <a:rPr lang="en-GB" noProof="0" smtClean="0">
                          <a:latin typeface="Arial Black" pitchFamily="34" charset="0"/>
                        </a:rPr>
                        <a:t>Lignin</a:t>
                      </a:r>
                      <a:endParaRPr lang="en-GB" noProof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2,0 – 3,0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26 – 28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17</a:t>
                      </a:r>
                      <a:endParaRPr lang="en-GB" noProof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90">
                <a:tc>
                  <a:txBody>
                    <a:bodyPr/>
                    <a:lstStyle/>
                    <a:p>
                      <a:r>
                        <a:rPr lang="en-GB" noProof="0" smtClean="0">
                          <a:latin typeface="Arial Black" pitchFamily="34" charset="0"/>
                        </a:rPr>
                        <a:t>Pektines</a:t>
                      </a:r>
                      <a:endParaRPr lang="en-GB" noProof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2,0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1,0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1,5 – 2,0</a:t>
                      </a:r>
                      <a:endParaRPr lang="en-GB" noProof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9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latin typeface="Arial Black" pitchFamily="34" charset="0"/>
                        </a:rPr>
                        <a:t>Proteins</a:t>
                      </a:r>
                      <a:endParaRPr lang="en-GB" noProof="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1,5 – 2,0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0,5 – 0,8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0,5 – 0,8</a:t>
                      </a:r>
                      <a:endParaRPr lang="en-GB" noProof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r>
                        <a:rPr lang="en-GB" noProof="0" smtClean="0">
                          <a:latin typeface="Arial Black" pitchFamily="34" charset="0"/>
                        </a:rPr>
                        <a:t>Fats &amp;</a:t>
                      </a:r>
                      <a:r>
                        <a:rPr lang="en-GB" baseline="0" noProof="0" smtClean="0">
                          <a:latin typeface="Arial Black" pitchFamily="34" charset="0"/>
                        </a:rPr>
                        <a:t> Waxes</a:t>
                      </a:r>
                      <a:endParaRPr lang="en-GB" noProof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0,5 – 1,0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1,0 – 2,0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1,0 2,0</a:t>
                      </a:r>
                      <a:endParaRPr lang="en-GB" noProof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90">
                <a:tc>
                  <a:txBody>
                    <a:bodyPr/>
                    <a:lstStyle/>
                    <a:p>
                      <a:r>
                        <a:rPr lang="en-GB" noProof="0" smtClean="0">
                          <a:latin typeface="Arial Black" pitchFamily="34" charset="0"/>
                        </a:rPr>
                        <a:t>Ash</a:t>
                      </a:r>
                      <a:endParaRPr lang="en-GB" noProof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1,0</a:t>
                      </a:r>
                      <a:endParaRPr lang="en-GB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0,25 – 0,5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0,25</a:t>
                      </a:r>
                      <a:endParaRPr lang="en-GB" noProof="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ovéPole 21"/>
          <p:cNvSpPr txBox="1"/>
          <p:nvPr/>
        </p:nvSpPr>
        <p:spPr>
          <a:xfrm>
            <a:off x="6948264" y="4149080"/>
            <a:ext cx="2016224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HEMICellulose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499992" y="4581128"/>
            <a:ext cx="172819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Polyuronide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724128" y="5157192"/>
            <a:ext cx="172819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Hexosane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236296" y="5733256"/>
            <a:ext cx="172819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Pentosane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 flipH="1">
            <a:off x="7308304" y="4509120"/>
            <a:ext cx="144016" cy="576064"/>
          </a:xfrm>
          <a:prstGeom prst="straightConnector1">
            <a:avLst/>
          </a:prstGeom>
          <a:ln w="254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H="1">
            <a:off x="8244408" y="4509120"/>
            <a:ext cx="504056" cy="1224136"/>
          </a:xfrm>
          <a:prstGeom prst="straightConnector1">
            <a:avLst/>
          </a:prstGeom>
          <a:ln w="254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Arial Black" pitchFamily="34" charset="0"/>
              </a:rPr>
              <a:t>LEAF FIBER </a:t>
            </a:r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4 – SISAL Influence of the Outdoor Exposure </a:t>
            </a:r>
            <a:r>
              <a:rPr lang="en-GB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248472" cy="3684222"/>
          </a:xfrm>
          <a:prstGeom prst="rect">
            <a:avLst/>
          </a:prstGeom>
        </p:spPr>
      </p:pic>
      <p:pic>
        <p:nvPicPr>
          <p:cNvPr id="13" name="Obrázek 12" descr="sisal puvodni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4286134" cy="3716882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179512" y="4941168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In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Outdoor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approx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.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3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years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076056" y="501317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solidFill>
                  <a:srgbClr val="0000FF"/>
                </a:solidFill>
                <a:latin typeface="Arial Black" pitchFamily="34" charset="0"/>
              </a:rPr>
              <a:t>NATIVE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835696" y="58052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itchFamily="34" charset="0"/>
              </a:rPr>
              <a:t>Magnification 200x, SEM</a:t>
            </a:r>
            <a:endParaRPr lang="en-GB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54868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DEGRADATION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of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PAPER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based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on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19" name="Obrázek 18" descr="papír DEGRADACE 18112017 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4608513" cy="1729100"/>
          </a:xfrm>
          <a:prstGeom prst="rect">
            <a:avLst/>
          </a:prstGeom>
        </p:spPr>
      </p:pic>
      <p:pic>
        <p:nvPicPr>
          <p:cNvPr id="20" name="Obrázek 19" descr="papír DEGRADACE 18112017 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1080" y="2132856"/>
            <a:ext cx="6254647" cy="3240360"/>
          </a:xfrm>
          <a:prstGeom prst="rect">
            <a:avLst/>
          </a:prstGeom>
        </p:spPr>
      </p:pic>
      <p:pic>
        <p:nvPicPr>
          <p:cNvPr id="21" name="Obrázek 20" descr="papír DEGRADACE 18112017 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072285"/>
            <a:ext cx="8640960" cy="17857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04056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DEGRADATION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of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PAPER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based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on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2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9" name="Obrázek 8" descr="papír DEGRADACE 18112017 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873797"/>
            <a:ext cx="8136904" cy="1969091"/>
          </a:xfrm>
          <a:prstGeom prst="rect">
            <a:avLst/>
          </a:prstGeom>
        </p:spPr>
      </p:pic>
      <p:pic>
        <p:nvPicPr>
          <p:cNvPr id="10" name="Obrázek 9" descr="papír DEGRADACE 18112017 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19"/>
            <a:ext cx="8496944" cy="13278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04056"/>
          </a:xfrm>
        </p:spPr>
        <p:txBody>
          <a:bodyPr/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DEACIDIFICATION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PAPER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based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on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Cellulose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1</a:t>
            </a:r>
            <a:endParaRPr lang="cs-CZ" sz="24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18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7/2 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8" name="Obrázek 7" descr="papír ODKYSELOVÁNÍ 18112017 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640960" cy="37182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12270</TotalTime>
  <Words>2738</Words>
  <Application>Microsoft Office PowerPoint</Application>
  <PresentationFormat>Předvádění na obrazovce (4:3)</PresentationFormat>
  <Paragraphs>608</Paragraphs>
  <Slides>60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1" baseType="lpstr">
      <vt:lpstr>Default Design</vt:lpstr>
      <vt:lpstr>NATURAL POLYMERS  Polysaccharide II  CELLULOSE 2</vt:lpstr>
      <vt:lpstr>Time schedule</vt:lpstr>
      <vt:lpstr>Cellulose natural Abundance in WOOD</vt:lpstr>
      <vt:lpstr>Cellulose natural Abundance in WOOD–another Scheme</vt:lpstr>
      <vt:lpstr>Occurrence of the Associated Substances in WOOD</vt:lpstr>
      <vt:lpstr>Cellulose natural Abundance</vt:lpstr>
      <vt:lpstr>DEGRADATION of PAPER based on Cellulose 1</vt:lpstr>
      <vt:lpstr>DEGRADATION of PAPER based on Cellulose 2</vt:lpstr>
      <vt:lpstr>DEACIDIFICATION of PAPER based on Cellulose 1</vt:lpstr>
      <vt:lpstr>Snímek 10</vt:lpstr>
      <vt:lpstr>DEACIDIFICATION of PAPER based on Cellulose 3</vt:lpstr>
      <vt:lpstr>PENTOSANE – an Example</vt:lpstr>
      <vt:lpstr>PENTOSANE – an Example</vt:lpstr>
      <vt:lpstr>MAIN of the Associated Substances in Cellulose 1</vt:lpstr>
      <vt:lpstr>LIGNIN - DETERMINATION</vt:lpstr>
      <vt:lpstr>MAIN of the Associated Substances in COTTON Cellulose 1</vt:lpstr>
      <vt:lpstr>Hemicelulose – what are composed of? 1</vt:lpstr>
      <vt:lpstr>Hemicelulose – what are composed of? 2</vt:lpstr>
      <vt:lpstr>Hemicelulose – what are composed of? 3</vt:lpstr>
      <vt:lpstr>Hemicellulose</vt:lpstr>
      <vt:lpstr>Hemicellulose</vt:lpstr>
      <vt:lpstr>CELLULOSE -  Thermic Degradation 1 </vt:lpstr>
      <vt:lpstr>Snímek 23</vt:lpstr>
      <vt:lpstr>Production of Cellulose I</vt:lpstr>
      <vt:lpstr>Production of Cellulose II</vt:lpstr>
      <vt:lpstr>Snímek 26</vt:lpstr>
      <vt:lpstr>Morphology of the Cellulose Fibre 1</vt:lpstr>
      <vt:lpstr>Morphology of the Cellulose Fibre 2</vt:lpstr>
      <vt:lpstr>Morphology of the Cellulose Fibre 3</vt:lpstr>
      <vt:lpstr>Snímek 30</vt:lpstr>
      <vt:lpstr>Morphology of WOOD 1</vt:lpstr>
      <vt:lpstr>Morphology of WOOD 2</vt:lpstr>
      <vt:lpstr>Morphology of Cellulose Fibre 4</vt:lpstr>
      <vt:lpstr>Cellulose Production III</vt:lpstr>
      <vt:lpstr>Flax Stalk – CROSSCUT</vt:lpstr>
      <vt:lpstr>Snímek 36</vt:lpstr>
      <vt:lpstr>Cellulose Production III B  HISTORICAL Method of Linen gaining  </vt:lpstr>
      <vt:lpstr>CURRENT Industrial Method of Linen gaining</vt:lpstr>
      <vt:lpstr>Snímek 39</vt:lpstr>
      <vt:lpstr>Snímek 40</vt:lpstr>
      <vt:lpstr>Snímek 41</vt:lpstr>
      <vt:lpstr>Snímek 42</vt:lpstr>
      <vt:lpstr>Cellulose Production IV – WOOD</vt:lpstr>
      <vt:lpstr>Snímek 44</vt:lpstr>
      <vt:lpstr>Snímek 45</vt:lpstr>
      <vt:lpstr>Sulphate Process</vt:lpstr>
      <vt:lpstr>DELIGNIFICATION of Wood by  DEPOLYMEROISATION Sulfate Process</vt:lpstr>
      <vt:lpstr>Snímek 48</vt:lpstr>
      <vt:lpstr>Utilisation of Cellulose (Pulp)</vt:lpstr>
      <vt:lpstr>The pulp papermaking process</vt:lpstr>
      <vt:lpstr>The pulp papermaking process</vt:lpstr>
      <vt:lpstr>The wood pulp papermaking process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948</cp:revision>
  <dcterms:created xsi:type="dcterms:W3CDTF">2008-02-10T16:41:08Z</dcterms:created>
  <dcterms:modified xsi:type="dcterms:W3CDTF">2018-01-19T15:16:26Z</dcterms:modified>
</cp:coreProperties>
</file>