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574" r:id="rId2"/>
    <p:sldId id="556" r:id="rId3"/>
    <p:sldId id="575" r:id="rId4"/>
    <p:sldId id="558" r:id="rId5"/>
    <p:sldId id="568" r:id="rId6"/>
    <p:sldId id="569" r:id="rId7"/>
    <p:sldId id="559" r:id="rId8"/>
    <p:sldId id="576" r:id="rId9"/>
    <p:sldId id="560" r:id="rId10"/>
    <p:sldId id="572" r:id="rId11"/>
    <p:sldId id="579" r:id="rId12"/>
    <p:sldId id="580" r:id="rId13"/>
    <p:sldId id="581" r:id="rId14"/>
    <p:sldId id="564" r:id="rId15"/>
    <p:sldId id="566" r:id="rId16"/>
    <p:sldId id="567" r:id="rId17"/>
    <p:sldId id="571" r:id="rId18"/>
    <p:sldId id="565" r:id="rId19"/>
    <p:sldId id="573" r:id="rId20"/>
  </p:sldIdLst>
  <p:sldSz cx="9144000" cy="6858000" type="screen4x3"/>
  <p:notesSz cx="9144000" cy="6858000"/>
  <p:defaultTextStyle>
    <a:defPPr>
      <a:defRPr lang="sk-S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008000"/>
    <a:srgbClr val="FF0000"/>
    <a:srgbClr val="FFFF99"/>
    <a:srgbClr val="FF9900"/>
    <a:srgbClr val="DDDDDD"/>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90" autoAdjust="0"/>
  </p:normalViewPr>
  <p:slideViewPr>
    <p:cSldViewPr>
      <p:cViewPr>
        <p:scale>
          <a:sx n="90" d="100"/>
          <a:sy n="90" d="100"/>
        </p:scale>
        <p:origin x="-594" y="-3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962400" cy="342900"/>
          </a:xfrm>
          <a:prstGeom prst="rect">
            <a:avLst/>
          </a:prstGeom>
        </p:spPr>
        <p:txBody>
          <a:bodyPr vert="horz" lIns="91428" tIns="45714" rIns="91428" bIns="45714" rtlCol="0"/>
          <a:lstStyle>
            <a:lvl1pPr algn="l">
              <a:defRPr sz="1200"/>
            </a:lvl1pPr>
          </a:lstStyle>
          <a:p>
            <a:endParaRPr lang="cs-CZ"/>
          </a:p>
        </p:txBody>
      </p:sp>
      <p:sp>
        <p:nvSpPr>
          <p:cNvPr id="3" name="Zástupný symbol pro datum 2"/>
          <p:cNvSpPr>
            <a:spLocks noGrp="1"/>
          </p:cNvSpPr>
          <p:nvPr>
            <p:ph type="dt" sz="quarter" idx="1"/>
          </p:nvPr>
        </p:nvSpPr>
        <p:spPr>
          <a:xfrm>
            <a:off x="5179484" y="0"/>
            <a:ext cx="3962400" cy="342900"/>
          </a:xfrm>
          <a:prstGeom prst="rect">
            <a:avLst/>
          </a:prstGeom>
        </p:spPr>
        <p:txBody>
          <a:bodyPr vert="horz" lIns="91428" tIns="45714" rIns="91428" bIns="45714" rtlCol="0"/>
          <a:lstStyle>
            <a:lvl1pPr algn="r">
              <a:defRPr sz="1200"/>
            </a:lvl1pPr>
          </a:lstStyle>
          <a:p>
            <a:fld id="{EADE0481-2C34-48AC-985E-0F6D7FE999D2}" type="datetimeFigureOut">
              <a:rPr lang="cs-CZ" smtClean="0"/>
              <a:pPr/>
              <a:t>11.2.2018</a:t>
            </a:fld>
            <a:endParaRPr lang="cs-CZ"/>
          </a:p>
        </p:txBody>
      </p:sp>
      <p:sp>
        <p:nvSpPr>
          <p:cNvPr id="4" name="Zástupný symbol pro zápatí 3"/>
          <p:cNvSpPr>
            <a:spLocks noGrp="1"/>
          </p:cNvSpPr>
          <p:nvPr>
            <p:ph type="ftr" sz="quarter" idx="2"/>
          </p:nvPr>
        </p:nvSpPr>
        <p:spPr>
          <a:xfrm>
            <a:off x="1" y="6513911"/>
            <a:ext cx="3962400" cy="342900"/>
          </a:xfrm>
          <a:prstGeom prst="rect">
            <a:avLst/>
          </a:prstGeom>
        </p:spPr>
        <p:txBody>
          <a:bodyPr vert="horz" lIns="91428" tIns="45714" rIns="91428" bIns="45714"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179484" y="6513911"/>
            <a:ext cx="3962400" cy="342900"/>
          </a:xfrm>
          <a:prstGeom prst="rect">
            <a:avLst/>
          </a:prstGeom>
        </p:spPr>
        <p:txBody>
          <a:bodyPr vert="horz" lIns="91428" tIns="45714" rIns="91428" bIns="45714" rtlCol="0" anchor="b"/>
          <a:lstStyle>
            <a:lvl1pPr algn="r">
              <a:defRPr sz="1200"/>
            </a:lvl1pPr>
          </a:lstStyle>
          <a:p>
            <a:fld id="{ED9FC94C-3B09-4C10-A2CA-915D97F9DC64}"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3962400" cy="3429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defRPr sz="1200"/>
            </a:lvl1pPr>
          </a:lstStyle>
          <a:p>
            <a:pPr>
              <a:defRPr/>
            </a:pPr>
            <a:endParaRPr lang="sk-SK"/>
          </a:p>
        </p:txBody>
      </p:sp>
      <p:sp>
        <p:nvSpPr>
          <p:cNvPr id="16387" name="Rectangle 3"/>
          <p:cNvSpPr>
            <a:spLocks noGrp="1" noChangeArrowheads="1"/>
          </p:cNvSpPr>
          <p:nvPr>
            <p:ph type="dt" idx="1"/>
          </p:nvPr>
        </p:nvSpPr>
        <p:spPr bwMode="auto">
          <a:xfrm>
            <a:off x="5179484" y="0"/>
            <a:ext cx="3962400" cy="3429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defRPr sz="1200"/>
            </a:lvl1pPr>
          </a:lstStyle>
          <a:p>
            <a:pPr>
              <a:defRPr/>
            </a:pPr>
            <a:endParaRPr lang="sk-SK"/>
          </a:p>
        </p:txBody>
      </p:sp>
      <p:sp>
        <p:nvSpPr>
          <p:cNvPr id="39940"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914400" y="3257551"/>
            <a:ext cx="7315200" cy="30861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p>
            <a:pPr lvl="0"/>
            <a:r>
              <a:rPr lang="sk-SK" noProof="0" smtClean="0"/>
              <a:t>Click to edit Master text styles</a:t>
            </a:r>
          </a:p>
          <a:p>
            <a:pPr lvl="1"/>
            <a:r>
              <a:rPr lang="sk-SK" noProof="0" smtClean="0"/>
              <a:t>Second level</a:t>
            </a:r>
          </a:p>
          <a:p>
            <a:pPr lvl="2"/>
            <a:r>
              <a:rPr lang="sk-SK" noProof="0" smtClean="0"/>
              <a:t>Third level</a:t>
            </a:r>
          </a:p>
          <a:p>
            <a:pPr lvl="3"/>
            <a:r>
              <a:rPr lang="sk-SK" noProof="0" smtClean="0"/>
              <a:t>Fourth level</a:t>
            </a:r>
          </a:p>
          <a:p>
            <a:pPr lvl="4"/>
            <a:r>
              <a:rPr lang="sk-SK" noProof="0" smtClean="0"/>
              <a:t>Fifth level</a:t>
            </a:r>
          </a:p>
        </p:txBody>
      </p:sp>
      <p:sp>
        <p:nvSpPr>
          <p:cNvPr id="16390" name="Rectangle 6"/>
          <p:cNvSpPr>
            <a:spLocks noGrp="1" noChangeArrowheads="1"/>
          </p:cNvSpPr>
          <p:nvPr>
            <p:ph type="ftr" sz="quarter" idx="4"/>
          </p:nvPr>
        </p:nvSpPr>
        <p:spPr bwMode="auto">
          <a:xfrm>
            <a:off x="1" y="6513911"/>
            <a:ext cx="3962400" cy="342900"/>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defRPr sz="1200"/>
            </a:lvl1pPr>
          </a:lstStyle>
          <a:p>
            <a:pPr>
              <a:defRPr/>
            </a:pPr>
            <a:endParaRPr lang="sk-SK"/>
          </a:p>
        </p:txBody>
      </p:sp>
      <p:sp>
        <p:nvSpPr>
          <p:cNvPr id="16391" name="Rectangle 7"/>
          <p:cNvSpPr>
            <a:spLocks noGrp="1" noChangeArrowheads="1"/>
          </p:cNvSpPr>
          <p:nvPr>
            <p:ph type="sldNum" sz="quarter" idx="5"/>
          </p:nvPr>
        </p:nvSpPr>
        <p:spPr bwMode="auto">
          <a:xfrm>
            <a:off x="5179484" y="6513911"/>
            <a:ext cx="3962400" cy="342900"/>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a:defRPr sz="1200"/>
            </a:lvl1pPr>
          </a:lstStyle>
          <a:p>
            <a:pPr>
              <a:defRPr/>
            </a:pPr>
            <a:fld id="{0AA020E8-AC26-45A2-8DDA-4796D5812D29}" type="slidenum">
              <a:rPr lang="sk-SK"/>
              <a:pPr>
                <a:defRPr/>
              </a:pPr>
              <a:t>‹#›</a:t>
            </a:fld>
            <a:endParaRPr lang="sk-SK"/>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0AA020E8-AC26-45A2-8DDA-4796D5812D29}" type="slidenum">
              <a:rPr lang="sk-SK" smtClean="0"/>
              <a:pPr>
                <a:defRPr/>
              </a:pPr>
              <a:t>10</a:t>
            </a:fld>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022159F9-13B7-4B9F-BAF9-1E91E2B4D075}" type="slidenum">
              <a:rPr lang="sk-SK"/>
              <a:pPr>
                <a:defRPr/>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675AE0EF-75A2-445F-BA42-21AAA1105D5A}" type="slidenum">
              <a:rPr lang="sk-SK"/>
              <a:pPr>
                <a:defRPr/>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1CCD0A45-28A5-461E-8B92-945FC723D892}" type="slidenum">
              <a:rPr lang="sk-SK"/>
              <a:pPr>
                <a:defRPr/>
              </a:pPr>
              <a:t>‹#›</a:t>
            </a:fld>
            <a:endParaRPr lang="sk-SK"/>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457200" y="1600200"/>
            <a:ext cx="8229600" cy="4525963"/>
          </a:xfrm>
        </p:spPr>
        <p:txBody>
          <a:bodyPr/>
          <a:lstStyle/>
          <a:p>
            <a:pPr lvl="0"/>
            <a:endParaRPr lang="cs-CZ"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63AF317E-C5B4-4DAB-9674-AFCC279BEA9B}" type="slidenum">
              <a:rPr lang="sk-SK"/>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3F41B0DE-FA74-4AFF-A5C7-1440790630ED}" type="slidenum">
              <a:rPr lang="sk-SK"/>
              <a:pPr>
                <a:defRPr/>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5"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6" name="Rectangle 6"/>
          <p:cNvSpPr>
            <a:spLocks noGrp="1" noChangeArrowheads="1"/>
          </p:cNvSpPr>
          <p:nvPr>
            <p:ph type="sldNum" sz="quarter" idx="12"/>
          </p:nvPr>
        </p:nvSpPr>
        <p:spPr>
          <a:ln/>
        </p:spPr>
        <p:txBody>
          <a:bodyPr/>
          <a:lstStyle>
            <a:lvl1pPr>
              <a:defRPr/>
            </a:lvl1pPr>
          </a:lstStyle>
          <a:p>
            <a:pPr>
              <a:defRPr/>
            </a:pPr>
            <a:fld id="{143F162C-1DBC-4BD0-B3FA-CB1FC3ECB061}" type="slidenum">
              <a:rPr lang="sk-SK"/>
              <a:pPr>
                <a:defRPr/>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6"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7" name="Rectangle 6"/>
          <p:cNvSpPr>
            <a:spLocks noGrp="1" noChangeArrowheads="1"/>
          </p:cNvSpPr>
          <p:nvPr>
            <p:ph type="sldNum" sz="quarter" idx="12"/>
          </p:nvPr>
        </p:nvSpPr>
        <p:spPr>
          <a:ln/>
        </p:spPr>
        <p:txBody>
          <a:bodyPr/>
          <a:lstStyle>
            <a:lvl1pPr>
              <a:defRPr/>
            </a:lvl1pPr>
          </a:lstStyle>
          <a:p>
            <a:pPr>
              <a:defRPr/>
            </a:pPr>
            <a:fld id="{E3668248-660C-447C-855D-37CBFB628770}" type="slidenum">
              <a:rPr lang="sk-SK"/>
              <a:pPr>
                <a:defRPr/>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8"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9" name="Rectangle 6"/>
          <p:cNvSpPr>
            <a:spLocks noGrp="1" noChangeArrowheads="1"/>
          </p:cNvSpPr>
          <p:nvPr>
            <p:ph type="sldNum" sz="quarter" idx="12"/>
          </p:nvPr>
        </p:nvSpPr>
        <p:spPr>
          <a:ln/>
        </p:spPr>
        <p:txBody>
          <a:bodyPr/>
          <a:lstStyle>
            <a:lvl1pPr>
              <a:defRPr/>
            </a:lvl1pPr>
          </a:lstStyle>
          <a:p>
            <a:pPr>
              <a:defRPr/>
            </a:pPr>
            <a:fld id="{AA2A1800-BFC7-4E22-8964-B8A4E143B637}" type="slidenum">
              <a:rPr lang="sk-SK"/>
              <a:pPr>
                <a:defRPr/>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4"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5" name="Rectangle 6"/>
          <p:cNvSpPr>
            <a:spLocks noGrp="1" noChangeArrowheads="1"/>
          </p:cNvSpPr>
          <p:nvPr>
            <p:ph type="sldNum" sz="quarter" idx="12"/>
          </p:nvPr>
        </p:nvSpPr>
        <p:spPr>
          <a:ln/>
        </p:spPr>
        <p:txBody>
          <a:bodyPr/>
          <a:lstStyle>
            <a:lvl1pPr>
              <a:defRPr/>
            </a:lvl1pPr>
          </a:lstStyle>
          <a:p>
            <a:pPr>
              <a:defRPr/>
            </a:pPr>
            <a:fld id="{BD7865BE-C659-4ABD-A817-DED046766B31}" type="slidenum">
              <a:rPr lang="sk-SK"/>
              <a:pPr>
                <a:defRPr/>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3"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4" name="Rectangle 6"/>
          <p:cNvSpPr>
            <a:spLocks noGrp="1" noChangeArrowheads="1"/>
          </p:cNvSpPr>
          <p:nvPr>
            <p:ph type="sldNum" sz="quarter" idx="12"/>
          </p:nvPr>
        </p:nvSpPr>
        <p:spPr>
          <a:ln/>
        </p:spPr>
        <p:txBody>
          <a:bodyPr/>
          <a:lstStyle>
            <a:lvl1pPr>
              <a:defRPr/>
            </a:lvl1pPr>
          </a:lstStyle>
          <a:p>
            <a:pPr>
              <a:defRPr/>
            </a:pPr>
            <a:fld id="{D2DAE1EA-64DE-4526-BF42-981E8B573A59}" type="slidenum">
              <a:rPr lang="sk-SK"/>
              <a:pPr>
                <a:defRPr/>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6"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7" name="Rectangle 6"/>
          <p:cNvSpPr>
            <a:spLocks noGrp="1" noChangeArrowheads="1"/>
          </p:cNvSpPr>
          <p:nvPr>
            <p:ph type="sldNum" sz="quarter" idx="12"/>
          </p:nvPr>
        </p:nvSpPr>
        <p:spPr>
          <a:ln/>
        </p:spPr>
        <p:txBody>
          <a:bodyPr/>
          <a:lstStyle>
            <a:lvl1pPr>
              <a:defRPr/>
            </a:lvl1pPr>
          </a:lstStyle>
          <a:p>
            <a:pPr>
              <a:defRPr/>
            </a:pPr>
            <a:fld id="{114294A2-FC15-4664-8301-AA3F984E8460}" type="slidenum">
              <a:rPr lang="sk-SK"/>
              <a:pPr>
                <a:defRPr/>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r>
              <a:rPr lang="cs-CZ" smtClean="0"/>
              <a:t>January 2018/13</a:t>
            </a:r>
            <a:endParaRPr lang="sk-SK"/>
          </a:p>
        </p:txBody>
      </p:sp>
      <p:sp>
        <p:nvSpPr>
          <p:cNvPr id="6" name="Rectangle 5"/>
          <p:cNvSpPr>
            <a:spLocks noGrp="1" noChangeArrowheads="1"/>
          </p:cNvSpPr>
          <p:nvPr>
            <p:ph type="ftr" sz="quarter" idx="11"/>
          </p:nvPr>
        </p:nvSpPr>
        <p:spPr>
          <a:ln/>
        </p:spPr>
        <p:txBody>
          <a:bodyPr/>
          <a:lstStyle>
            <a:lvl1pPr>
              <a:defRPr/>
            </a:lvl1pPr>
          </a:lstStyle>
          <a:p>
            <a:pPr>
              <a:defRPr/>
            </a:pPr>
            <a:r>
              <a:rPr lang="fr-FR" smtClean="0"/>
              <a:t>NATURAL POLYMERS MU SCI 13 2018</a:t>
            </a:r>
            <a:endParaRPr lang="sk-SK"/>
          </a:p>
        </p:txBody>
      </p:sp>
      <p:sp>
        <p:nvSpPr>
          <p:cNvPr id="7" name="Rectangle 6"/>
          <p:cNvSpPr>
            <a:spLocks noGrp="1" noChangeArrowheads="1"/>
          </p:cNvSpPr>
          <p:nvPr>
            <p:ph type="sldNum" sz="quarter" idx="12"/>
          </p:nvPr>
        </p:nvSpPr>
        <p:spPr>
          <a:ln/>
        </p:spPr>
        <p:txBody>
          <a:bodyPr/>
          <a:lstStyle>
            <a:lvl1pPr>
              <a:defRPr/>
            </a:lvl1pPr>
          </a:lstStyle>
          <a:p>
            <a:pPr>
              <a:defRPr/>
            </a:pPr>
            <a:fld id="{69F01612-7D2C-4A80-B82F-FB90E81E0ECC}" type="slidenum">
              <a:rPr lang="sk-SK"/>
              <a:pPr>
                <a:defRPr/>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k-SK"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smtClean="0"/>
              <a:t>Click to edit Master text styles</a:t>
            </a:r>
          </a:p>
          <a:p>
            <a:pPr lvl="1"/>
            <a:r>
              <a:rPr lang="sk-SK" smtClean="0"/>
              <a:t>Second level</a:t>
            </a:r>
          </a:p>
          <a:p>
            <a:pPr lvl="2"/>
            <a:r>
              <a:rPr lang="sk-SK" smtClean="0"/>
              <a:t>Third level</a:t>
            </a:r>
          </a:p>
          <a:p>
            <a:pPr lvl="3"/>
            <a:r>
              <a:rPr lang="sk-SK" smtClean="0"/>
              <a:t>Fourth level</a:t>
            </a:r>
          </a:p>
          <a:p>
            <a:pPr lvl="4"/>
            <a:r>
              <a:rPr lang="sk-SK"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r>
              <a:rPr lang="cs-CZ" smtClean="0"/>
              <a:t>January 2018/13</a:t>
            </a:r>
            <a:endParaRPr lang="sk-SK"/>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fr-FR" smtClean="0"/>
              <a:t>NATURAL POLYMERS MU SCI 13 2018</a:t>
            </a:r>
            <a:endParaRPr lang="sk-SK"/>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5CD623B-DDD8-4A6A-9C50-793E8D3E8A30}"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 Id="rId5" Type="http://schemas.openxmlformats.org/officeDocument/2006/relationships/image" Target="../media/image16.jpeg"/><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cs.wikipedia.org/wiki/Alanin" TargetMode="External"/><Relationship Id="rId7" Type="http://schemas.openxmlformats.org/officeDocument/2006/relationships/image" Target="../media/image2.png"/><Relationship Id="rId2" Type="http://schemas.openxmlformats.org/officeDocument/2006/relationships/hyperlink" Target="http://cs.wikipedia.org/wiki/Glycin" TargetMode="External"/><Relationship Id="rId1" Type="http://schemas.openxmlformats.org/officeDocument/2006/relationships/slideLayout" Target="../slideLayouts/slideLayout7.xml"/><Relationship Id="rId6" Type="http://schemas.openxmlformats.org/officeDocument/2006/relationships/hyperlink" Target="http://cs.wikipedia.org/wiki/Leucin" TargetMode="External"/><Relationship Id="rId11" Type="http://schemas.openxmlformats.org/officeDocument/2006/relationships/image" Target="../media/image6.png"/><Relationship Id="rId5" Type="http://schemas.openxmlformats.org/officeDocument/2006/relationships/hyperlink" Target="http://cs.wikipedia.org/wiki/Prolin" TargetMode="External"/><Relationship Id="rId10" Type="http://schemas.openxmlformats.org/officeDocument/2006/relationships/image" Target="../media/image5.png"/><Relationship Id="rId4" Type="http://schemas.openxmlformats.org/officeDocument/2006/relationships/hyperlink" Target="http://cs.wikipedia.org/wiki/Valin" TargetMode="Externa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Transamination" TargetMode="External"/><Relationship Id="rId13" Type="http://schemas.openxmlformats.org/officeDocument/2006/relationships/hyperlink" Target="https://en.wikipedia.org/wiki/Microorganism" TargetMode="External"/><Relationship Id="rId18" Type="http://schemas.openxmlformats.org/officeDocument/2006/relationships/hyperlink" Target="https://en.wikipedia.org/wiki/Amines" TargetMode="External"/><Relationship Id="rId3" Type="http://schemas.openxmlformats.org/officeDocument/2006/relationships/hyperlink" Target="https://en.wikipedia.org/wiki/Amine" TargetMode="External"/><Relationship Id="rId7" Type="http://schemas.openxmlformats.org/officeDocument/2006/relationships/hyperlink" Target="https://en.wikipedia.org/wiki/Amination" TargetMode="External"/><Relationship Id="rId12" Type="http://schemas.openxmlformats.org/officeDocument/2006/relationships/hyperlink" Target="https://en.wikipedia.org/wiki/Fermentation_in_food_processing" TargetMode="External"/><Relationship Id="rId17" Type="http://schemas.openxmlformats.org/officeDocument/2006/relationships/hyperlink" Target="https://en.wikipedia.org/wiki/Proteins" TargetMode="External"/><Relationship Id="rId2" Type="http://schemas.openxmlformats.org/officeDocument/2006/relationships/hyperlink" Target="https://en.wikipedia.org/wiki/Biogenic_substance" TargetMode="External"/><Relationship Id="rId16" Type="http://schemas.openxmlformats.org/officeDocument/2006/relationships/hyperlink" Target="https://en.wikipedia.org/wiki/Nucleic_acids" TargetMode="External"/><Relationship Id="rId1" Type="http://schemas.openxmlformats.org/officeDocument/2006/relationships/slideLayout" Target="../slideLayouts/slideLayout7.xml"/><Relationship Id="rId6" Type="http://schemas.openxmlformats.org/officeDocument/2006/relationships/hyperlink" Target="https://en.wikipedia.org/wiki/Amino_acids" TargetMode="External"/><Relationship Id="rId11" Type="http://schemas.openxmlformats.org/officeDocument/2006/relationships/hyperlink" Target="https://en.wikipedia.org/wiki/Organic_bases" TargetMode="External"/><Relationship Id="rId5" Type="http://schemas.openxmlformats.org/officeDocument/2006/relationships/hyperlink" Target="https://en.wikipedia.org/wiki/Decarboxylation" TargetMode="External"/><Relationship Id="rId15" Type="http://schemas.openxmlformats.org/officeDocument/2006/relationships/hyperlink" Target="https://en.wikipedia.org/wiki/Alkaloids" TargetMode="External"/><Relationship Id="rId10" Type="http://schemas.openxmlformats.org/officeDocument/2006/relationships/hyperlink" Target="https://en.wikipedia.org/wiki/Ketones" TargetMode="External"/><Relationship Id="rId4" Type="http://schemas.openxmlformats.org/officeDocument/2006/relationships/hyperlink" Target="https://en.wikipedia.org/wiki/Nitrogenous" TargetMode="External"/><Relationship Id="rId9" Type="http://schemas.openxmlformats.org/officeDocument/2006/relationships/hyperlink" Target="https://en.wikipedia.org/wiki/Aldehydes" TargetMode="External"/><Relationship Id="rId14" Type="http://schemas.openxmlformats.org/officeDocument/2006/relationships/hyperlink" Target="https://en.wikipedia.org/wiki/Hormones"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Zástupný symbol pro zápatí 4"/>
          <p:cNvSpPr>
            <a:spLocks noGrp="1"/>
          </p:cNvSpPr>
          <p:nvPr>
            <p:ph type="ftr" sz="quarter" idx="11"/>
          </p:nvPr>
        </p:nvSpPr>
        <p:spPr>
          <a:xfrm>
            <a:off x="1547813" y="6245225"/>
            <a:ext cx="6696075" cy="476250"/>
          </a:xfrm>
          <a:noFill/>
        </p:spPr>
        <p:txBody>
          <a:bodyPr/>
          <a:lstStyle/>
          <a:p>
            <a:r>
              <a:rPr lang="fr-FR" smtClean="0"/>
              <a:t>NATURAL POLYMERS MU SCI 13 2018</a:t>
            </a:r>
            <a:endParaRPr lang="sk-SK" dirty="0"/>
          </a:p>
        </p:txBody>
      </p:sp>
      <p:sp>
        <p:nvSpPr>
          <p:cNvPr id="3075" name="Zástupný symbol pro číslo snímku 5"/>
          <p:cNvSpPr>
            <a:spLocks noGrp="1"/>
          </p:cNvSpPr>
          <p:nvPr>
            <p:ph type="sldNum" sz="quarter" idx="12"/>
          </p:nvPr>
        </p:nvSpPr>
        <p:spPr>
          <a:noFill/>
        </p:spPr>
        <p:txBody>
          <a:bodyPr/>
          <a:lstStyle/>
          <a:p>
            <a:fld id="{6C0CBC22-831C-497A-92CA-C8075AB01A1C}" type="slidenum">
              <a:rPr lang="sk-SK" smtClean="0"/>
              <a:pPr/>
              <a:t>1</a:t>
            </a:fld>
            <a:endParaRPr lang="sk-SK" smtClean="0"/>
          </a:p>
        </p:txBody>
      </p:sp>
      <p:sp>
        <p:nvSpPr>
          <p:cNvPr id="3076" name="Rectangle 2"/>
          <p:cNvSpPr>
            <a:spLocks noGrp="1" noChangeArrowheads="1"/>
          </p:cNvSpPr>
          <p:nvPr>
            <p:ph type="ctrTitle"/>
          </p:nvPr>
        </p:nvSpPr>
        <p:spPr>
          <a:xfrm>
            <a:off x="107504" y="188640"/>
            <a:ext cx="8856984" cy="1944215"/>
          </a:xfrm>
        </p:spPr>
        <p:txBody>
          <a:bodyPr/>
          <a:lstStyle/>
          <a:p>
            <a:pPr eaLnBrk="1" hangingPunct="1"/>
            <a:r>
              <a:rPr lang="en-GB" b="1" dirty="0" smtClean="0">
                <a:solidFill>
                  <a:srgbClr val="FF0000"/>
                </a:solidFill>
                <a:latin typeface="Arial Black" pitchFamily="34" charset="0"/>
              </a:rPr>
              <a:t>NATURAL POLYMERS 4</a:t>
            </a:r>
            <a:r>
              <a:rPr lang="en-GB" b="1" dirty="0" smtClean="0">
                <a:solidFill>
                  <a:srgbClr val="FF0000"/>
                </a:solidFill>
              </a:rPr>
              <a:t/>
            </a:r>
            <a:br>
              <a:rPr lang="en-GB" b="1" dirty="0" smtClean="0">
                <a:solidFill>
                  <a:srgbClr val="FF0000"/>
                </a:solidFill>
              </a:rPr>
            </a:br>
            <a:r>
              <a:rPr lang="en-GB" b="1" dirty="0" smtClean="0">
                <a:solidFill>
                  <a:srgbClr val="0000FF"/>
                </a:solidFill>
                <a:latin typeface="Arial Black" pitchFamily="34" charset="0"/>
              </a:rPr>
              <a:t>Protein</a:t>
            </a:r>
            <a:r>
              <a:rPr lang="cs-CZ" b="1" dirty="0" smtClean="0">
                <a:solidFill>
                  <a:srgbClr val="0000FF"/>
                </a:solidFill>
                <a:latin typeface="Arial Black" pitchFamily="34" charset="0"/>
              </a:rPr>
              <a:t>s</a:t>
            </a:r>
            <a:r>
              <a:rPr lang="en-GB" b="1" dirty="0" smtClean="0">
                <a:solidFill>
                  <a:srgbClr val="0000FF"/>
                </a:solidFill>
                <a:latin typeface="Arial Black" pitchFamily="34" charset="0"/>
              </a:rPr>
              <a:t>’ </a:t>
            </a:r>
            <a:r>
              <a:rPr lang="en-GB" b="1" dirty="0" smtClean="0">
                <a:solidFill>
                  <a:srgbClr val="0000FF"/>
                </a:solidFill>
                <a:latin typeface="Arial Black" pitchFamily="34" charset="0"/>
              </a:rPr>
              <a:t>Fibres III</a:t>
            </a:r>
            <a:br>
              <a:rPr lang="en-GB" b="1" dirty="0" smtClean="0">
                <a:solidFill>
                  <a:srgbClr val="0000FF"/>
                </a:solidFill>
                <a:latin typeface="Arial Black" pitchFamily="34" charset="0"/>
              </a:rPr>
            </a:br>
            <a:r>
              <a:rPr lang="en-GB" b="1" dirty="0" smtClean="0">
                <a:solidFill>
                  <a:srgbClr val="0000FF"/>
                </a:solidFill>
                <a:latin typeface="Arial Black" pitchFamily="34" charset="0"/>
              </a:rPr>
              <a:t>ELASTIN</a:t>
            </a:r>
          </a:p>
        </p:txBody>
      </p:sp>
      <p:sp>
        <p:nvSpPr>
          <p:cNvPr id="3077" name="Rectangle 3"/>
          <p:cNvSpPr>
            <a:spLocks noGrp="1" noChangeArrowheads="1"/>
          </p:cNvSpPr>
          <p:nvPr>
            <p:ph type="subTitle" idx="1"/>
          </p:nvPr>
        </p:nvSpPr>
        <p:spPr>
          <a:xfrm>
            <a:off x="179512" y="2636912"/>
            <a:ext cx="8640960" cy="3600400"/>
          </a:xfrm>
        </p:spPr>
        <p:txBody>
          <a:bodyPr/>
          <a:lstStyle/>
          <a:p>
            <a:pPr eaLnBrk="1" hangingPunct="1"/>
            <a:r>
              <a:rPr lang="cs-CZ" sz="4000" b="1" dirty="0" smtClean="0">
                <a:solidFill>
                  <a:srgbClr val="008000"/>
                </a:solidFill>
                <a:latin typeface="Arial Black" pitchFamily="34" charset="0"/>
              </a:rPr>
              <a:t>Dr. Ladislav Pospíšil</a:t>
            </a:r>
          </a:p>
          <a:p>
            <a:pPr eaLnBrk="1" hangingPunct="1"/>
            <a:r>
              <a:rPr lang="cs-CZ" sz="3600" b="1" dirty="0" smtClean="0">
                <a:solidFill>
                  <a:srgbClr val="C00000"/>
                </a:solidFill>
              </a:rPr>
              <a:t>29716@mail.</a:t>
            </a:r>
            <a:r>
              <a:rPr lang="cs-CZ" sz="3600" b="1" dirty="0" err="1" smtClean="0">
                <a:solidFill>
                  <a:srgbClr val="C00000"/>
                </a:solidFill>
              </a:rPr>
              <a:t>muni.cz</a:t>
            </a:r>
            <a:endParaRPr lang="cs-CZ" sz="3600" b="1" dirty="0" smtClean="0">
              <a:solidFill>
                <a:srgbClr val="C00000"/>
              </a:solidFill>
            </a:endParaRPr>
          </a:p>
          <a:p>
            <a:pPr eaLnBrk="1" hangingPunct="1"/>
            <a:endParaRPr lang="sk-SK" sz="3600" b="1" dirty="0" smtClean="0">
              <a:solidFill>
                <a:srgbClr val="C00000"/>
              </a:solidFill>
            </a:endParaRPr>
          </a:p>
        </p:txBody>
      </p:sp>
      <p:sp>
        <p:nvSpPr>
          <p:cNvPr id="3078" name="Zástupný symbol pro datum 5"/>
          <p:cNvSpPr>
            <a:spLocks noGrp="1"/>
          </p:cNvSpPr>
          <p:nvPr>
            <p:ph type="dt" sz="quarter" idx="10"/>
          </p:nvPr>
        </p:nvSpPr>
        <p:spPr>
          <a:noFill/>
        </p:spPr>
        <p:txBody>
          <a:bodyPr/>
          <a:lstStyle/>
          <a:p>
            <a:r>
              <a:rPr lang="cs-CZ" smtClean="0"/>
              <a:t>January 2018/13</a:t>
            </a:r>
            <a:endParaRPr lang="sk-SK"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en-GB" sz="2800" dirty="0" smtClean="0">
                <a:solidFill>
                  <a:srgbClr val="FF0000"/>
                </a:solidFill>
                <a:latin typeface="Arial Black" pitchFamily="34" charset="0"/>
              </a:rPr>
              <a:t>Reversible Deformation of the  ELASTIN</a:t>
            </a:r>
            <a:endParaRPr lang="en-GB" sz="2800" dirty="0">
              <a:solidFill>
                <a:srgbClr val="0000FF"/>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10</a:t>
            </a:fld>
            <a:endParaRPr lang="sk-SK"/>
          </a:p>
        </p:txBody>
      </p:sp>
      <p:sp>
        <p:nvSpPr>
          <p:cNvPr id="8" name="TextovéPole 7"/>
          <p:cNvSpPr txBox="1"/>
          <p:nvPr/>
        </p:nvSpPr>
        <p:spPr>
          <a:xfrm>
            <a:off x="179512" y="764704"/>
            <a:ext cx="2232248" cy="1938992"/>
          </a:xfrm>
          <a:prstGeom prst="rect">
            <a:avLst/>
          </a:prstGeom>
          <a:noFill/>
        </p:spPr>
        <p:txBody>
          <a:bodyPr wrap="square" rtlCol="0">
            <a:spAutoFit/>
          </a:bodyPr>
          <a:lstStyle/>
          <a:p>
            <a:r>
              <a:rPr lang="en-GB" sz="2000" dirty="0" smtClean="0">
                <a:solidFill>
                  <a:srgbClr val="FF0000"/>
                </a:solidFill>
                <a:latin typeface="Arial Black" pitchFamily="34" charset="0"/>
              </a:rPr>
              <a:t>ELASTIN keeps partly its </a:t>
            </a:r>
            <a:r>
              <a:rPr lang="en-GB" sz="2000" b="1" dirty="0" smtClean="0">
                <a:solidFill>
                  <a:srgbClr val="0000FF"/>
                </a:solidFill>
                <a:latin typeface="Arial Black" pitchFamily="34" charset="0"/>
              </a:rPr>
              <a:t>GLOBULAR STRUCTURE </a:t>
            </a:r>
            <a:r>
              <a:rPr lang="en-GB" sz="2000" b="1" dirty="0" smtClean="0">
                <a:solidFill>
                  <a:srgbClr val="FF0000"/>
                </a:solidFill>
                <a:latin typeface="Arial Black" pitchFamily="34" charset="0"/>
              </a:rPr>
              <a:t>before</a:t>
            </a:r>
            <a:r>
              <a:rPr lang="en-GB" sz="2000" b="1" dirty="0" smtClean="0">
                <a:solidFill>
                  <a:srgbClr val="0000FF"/>
                </a:solidFill>
                <a:latin typeface="Arial Black" pitchFamily="34" charset="0"/>
              </a:rPr>
              <a:t> </a:t>
            </a:r>
            <a:r>
              <a:rPr lang="en-GB" sz="2000" dirty="0" smtClean="0">
                <a:solidFill>
                  <a:srgbClr val="FF0000"/>
                </a:solidFill>
                <a:latin typeface="Arial Black" pitchFamily="34" charset="0"/>
              </a:rPr>
              <a:t>Deformation</a:t>
            </a:r>
            <a:endParaRPr lang="en-GB" sz="2000" b="1" dirty="0">
              <a:solidFill>
                <a:srgbClr val="0000FF"/>
              </a:solidFill>
            </a:endParaRPr>
          </a:p>
        </p:txBody>
      </p:sp>
      <p:sp>
        <p:nvSpPr>
          <p:cNvPr id="12" name="TextovéPole 11"/>
          <p:cNvSpPr txBox="1"/>
          <p:nvPr/>
        </p:nvSpPr>
        <p:spPr>
          <a:xfrm>
            <a:off x="179512" y="4437112"/>
            <a:ext cx="2592288" cy="1477328"/>
          </a:xfrm>
          <a:prstGeom prst="rect">
            <a:avLst/>
          </a:prstGeom>
          <a:noFill/>
        </p:spPr>
        <p:txBody>
          <a:bodyPr wrap="square" rtlCol="0">
            <a:spAutoFit/>
          </a:bodyPr>
          <a:lstStyle/>
          <a:p>
            <a:r>
              <a:rPr lang="en-GB" dirty="0" smtClean="0">
                <a:solidFill>
                  <a:srgbClr val="FF0000"/>
                </a:solidFill>
                <a:latin typeface="Arial Black" pitchFamily="34" charset="0"/>
              </a:rPr>
              <a:t>ELASTIN  has mainly the </a:t>
            </a:r>
            <a:r>
              <a:rPr lang="en-GB" cap="all" dirty="0" err="1" smtClean="0">
                <a:solidFill>
                  <a:srgbClr val="FF0000"/>
                </a:solidFill>
                <a:latin typeface="Arial Black" pitchFamily="34" charset="0"/>
              </a:rPr>
              <a:t>fibrilAr</a:t>
            </a:r>
            <a:r>
              <a:rPr lang="en-GB" b="1" dirty="0" smtClean="0">
                <a:solidFill>
                  <a:srgbClr val="0000FF"/>
                </a:solidFill>
                <a:latin typeface="Arial Black" pitchFamily="34" charset="0"/>
              </a:rPr>
              <a:t> </a:t>
            </a:r>
            <a:r>
              <a:rPr lang="en-GB" b="1" dirty="0" smtClean="0">
                <a:solidFill>
                  <a:srgbClr val="FF0000"/>
                </a:solidFill>
                <a:latin typeface="Arial Black" pitchFamily="34" charset="0"/>
              </a:rPr>
              <a:t>STRUCTURE  after the </a:t>
            </a:r>
            <a:r>
              <a:rPr lang="en-GB" dirty="0" smtClean="0">
                <a:solidFill>
                  <a:srgbClr val="FF0000"/>
                </a:solidFill>
                <a:latin typeface="Arial Black" pitchFamily="34" charset="0"/>
              </a:rPr>
              <a:t>DEFORMATION</a:t>
            </a:r>
            <a:endParaRPr lang="en-GB" dirty="0">
              <a:solidFill>
                <a:srgbClr val="FF0000"/>
              </a:solidFill>
              <a:latin typeface="Arial Black" pitchFamily="34" charset="0"/>
            </a:endParaRPr>
          </a:p>
        </p:txBody>
      </p:sp>
      <p:pic>
        <p:nvPicPr>
          <p:cNvPr id="11" name="Obrázek 10" descr="ELASTIN 4.png"/>
          <p:cNvPicPr>
            <a:picLocks noChangeAspect="1"/>
          </p:cNvPicPr>
          <p:nvPr/>
        </p:nvPicPr>
        <p:blipFill>
          <a:blip r:embed="rId3" cstate="print"/>
          <a:stretch>
            <a:fillRect/>
          </a:stretch>
        </p:blipFill>
        <p:spPr>
          <a:xfrm>
            <a:off x="3059832" y="980728"/>
            <a:ext cx="5675709" cy="5285961"/>
          </a:xfrm>
          <a:prstGeom prst="rect">
            <a:avLst/>
          </a:prstGeom>
        </p:spPr>
      </p:pic>
      <p:cxnSp>
        <p:nvCxnSpPr>
          <p:cNvPr id="13" name="Přímá spojovací šipka 12"/>
          <p:cNvCxnSpPr/>
          <p:nvPr/>
        </p:nvCxnSpPr>
        <p:spPr>
          <a:xfrm>
            <a:off x="2483768" y="1556792"/>
            <a:ext cx="2376264" cy="216024"/>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7" name="Přímá spojovací šipka 16"/>
          <p:cNvCxnSpPr/>
          <p:nvPr/>
        </p:nvCxnSpPr>
        <p:spPr>
          <a:xfrm flipV="1">
            <a:off x="1907704" y="4797152"/>
            <a:ext cx="2160240" cy="4320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ovéPole 19"/>
          <p:cNvSpPr txBox="1"/>
          <p:nvPr/>
        </p:nvSpPr>
        <p:spPr>
          <a:xfrm>
            <a:off x="251520" y="2708920"/>
            <a:ext cx="4032448" cy="1508105"/>
          </a:xfrm>
          <a:prstGeom prst="rect">
            <a:avLst/>
          </a:prstGeom>
          <a:noFill/>
          <a:ln w="38100">
            <a:solidFill>
              <a:srgbClr val="C00000"/>
            </a:solidFill>
          </a:ln>
        </p:spPr>
        <p:txBody>
          <a:bodyPr wrap="square" rtlCol="0">
            <a:spAutoFit/>
          </a:bodyPr>
          <a:lstStyle/>
          <a:p>
            <a:r>
              <a:rPr lang="en-GB" dirty="0" smtClean="0">
                <a:solidFill>
                  <a:srgbClr val="FF0000"/>
                </a:solidFill>
                <a:latin typeface="Arial Black" pitchFamily="34" charset="0"/>
              </a:rPr>
              <a:t>ELASTIN </a:t>
            </a:r>
            <a:r>
              <a:rPr lang="en-GB" b="1" dirty="0" smtClean="0">
                <a:solidFill>
                  <a:srgbClr val="C00000"/>
                </a:solidFill>
              </a:rPr>
              <a:t> is elastic in the  HYDRATED STATE only, it is not so f</a:t>
            </a:r>
            <a:r>
              <a:rPr lang="cs-CZ" b="1" dirty="0" smtClean="0">
                <a:solidFill>
                  <a:srgbClr val="C00000"/>
                </a:solidFill>
              </a:rPr>
              <a:t>o</a:t>
            </a:r>
            <a:r>
              <a:rPr lang="en-GB" b="1" dirty="0" smtClean="0">
                <a:solidFill>
                  <a:srgbClr val="C00000"/>
                </a:solidFill>
              </a:rPr>
              <a:t>r the Dry </a:t>
            </a:r>
            <a:r>
              <a:rPr lang="en-GB" dirty="0" smtClean="0">
                <a:solidFill>
                  <a:srgbClr val="FF0000"/>
                </a:solidFill>
                <a:latin typeface="Arial Black" pitchFamily="34" charset="0"/>
              </a:rPr>
              <a:t>ELASTIN !</a:t>
            </a:r>
          </a:p>
          <a:p>
            <a:r>
              <a:rPr lang="en-GB" b="1" dirty="0" smtClean="0">
                <a:solidFill>
                  <a:srgbClr val="C00000"/>
                </a:solidFill>
              </a:rPr>
              <a:t>Water acts as a LUBRICANT  between the </a:t>
            </a:r>
            <a:r>
              <a:rPr lang="en-GB" dirty="0" smtClean="0">
                <a:solidFill>
                  <a:srgbClr val="FF0000"/>
                </a:solidFill>
                <a:latin typeface="Arial Black" pitchFamily="34" charset="0"/>
              </a:rPr>
              <a:t>ELASTIN</a:t>
            </a:r>
            <a:r>
              <a:rPr lang="en-GB" b="1" dirty="0" smtClean="0">
                <a:solidFill>
                  <a:srgbClr val="C00000"/>
                </a:solidFill>
              </a:rPr>
              <a:t> Molecules.</a:t>
            </a:r>
            <a:endParaRPr lang="en-GB" b="1" dirty="0">
              <a:solidFill>
                <a:srgbClr val="C00000"/>
              </a:solidFill>
            </a:endParaRPr>
          </a:p>
        </p:txBody>
      </p:sp>
      <p:sp>
        <p:nvSpPr>
          <p:cNvPr id="14" name="TextovéPole 13"/>
          <p:cNvSpPr txBox="1"/>
          <p:nvPr/>
        </p:nvSpPr>
        <p:spPr>
          <a:xfrm>
            <a:off x="0" y="6211669"/>
            <a:ext cx="9144000" cy="646331"/>
          </a:xfrm>
          <a:prstGeom prst="rect">
            <a:avLst/>
          </a:prstGeom>
          <a:solidFill>
            <a:schemeClr val="accent3">
              <a:lumMod val="95000"/>
            </a:schemeClr>
          </a:solidFill>
        </p:spPr>
        <p:txBody>
          <a:bodyPr wrap="square" rtlCol="0">
            <a:spAutoFit/>
          </a:bodyPr>
          <a:lstStyle/>
          <a:p>
            <a:pPr algn="ctr"/>
            <a:r>
              <a:rPr lang="en-GB" dirty="0" smtClean="0">
                <a:solidFill>
                  <a:srgbClr val="7030A0"/>
                </a:solidFill>
                <a:latin typeface="Arial Black" pitchFamily="34" charset="0"/>
              </a:rPr>
              <a:t>It resembles VULCATISATION of the RUBBER! The RUBBER is also reversible </a:t>
            </a:r>
            <a:r>
              <a:rPr lang="en-GB" dirty="0" err="1" smtClean="0">
                <a:solidFill>
                  <a:srgbClr val="7030A0"/>
                </a:solidFill>
                <a:latin typeface="Arial Black" pitchFamily="34" charset="0"/>
              </a:rPr>
              <a:t>crosslinked</a:t>
            </a:r>
            <a:r>
              <a:rPr lang="en-GB" dirty="0" smtClean="0">
                <a:solidFill>
                  <a:srgbClr val="7030A0"/>
                </a:solidFill>
                <a:latin typeface="Arial Black" pitchFamily="34" charset="0"/>
              </a:rPr>
              <a:t>.</a:t>
            </a:r>
            <a:endParaRPr lang="en-GB" dirty="0">
              <a:solidFill>
                <a:srgbClr val="7030A0"/>
              </a:solidFill>
              <a:latin typeface="Arial Black"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en-GB" sz="2800" dirty="0" smtClean="0">
                <a:solidFill>
                  <a:srgbClr val="FF0000"/>
                </a:solidFill>
                <a:latin typeface="Arial Black" pitchFamily="34" charset="0"/>
              </a:rPr>
              <a:t>What is the PRINCIPLE of the ELASTIN’S Elasticity</a:t>
            </a:r>
            <a:endParaRPr lang="en-GB" sz="2800" dirty="0">
              <a:solidFill>
                <a:srgbClr val="0000FF"/>
              </a:solidFill>
              <a:latin typeface="Arial Black" pitchFamily="34" charset="0"/>
            </a:endParaRPr>
          </a:p>
        </p:txBody>
      </p:sp>
      <p:sp>
        <p:nvSpPr>
          <p:cNvPr id="8" name="Zástupný symbol pro obsah 7"/>
          <p:cNvSpPr>
            <a:spLocks noGrp="1"/>
          </p:cNvSpPr>
          <p:nvPr>
            <p:ph idx="1"/>
          </p:nvPr>
        </p:nvSpPr>
        <p:spPr>
          <a:xfrm>
            <a:off x="457200" y="980728"/>
            <a:ext cx="8229600" cy="5616624"/>
          </a:xfrm>
        </p:spPr>
        <p:txBody>
          <a:bodyPr/>
          <a:lstStyle/>
          <a:p>
            <a:r>
              <a:rPr lang="en-GB" sz="2400" b="1" dirty="0" smtClean="0">
                <a:solidFill>
                  <a:srgbClr val="0000FF"/>
                </a:solidFill>
              </a:rPr>
              <a:t>The smaller Molecules so called </a:t>
            </a:r>
            <a:r>
              <a:rPr lang="en-GB" sz="2400" dirty="0" smtClean="0"/>
              <a:t> </a:t>
            </a:r>
            <a:r>
              <a:rPr lang="en-GB" sz="2400" dirty="0" smtClean="0">
                <a:solidFill>
                  <a:srgbClr val="0000FF"/>
                </a:solidFill>
                <a:latin typeface="Arial Black" pitchFamily="34" charset="0"/>
              </a:rPr>
              <a:t>TROPOELASTIN</a:t>
            </a:r>
            <a:r>
              <a:rPr lang="en-GB" sz="2400" dirty="0" smtClean="0">
                <a:solidFill>
                  <a:srgbClr val="0000FF"/>
                </a:solidFill>
              </a:rPr>
              <a:t> </a:t>
            </a:r>
            <a:r>
              <a:rPr lang="en-GB" sz="2400" b="1" dirty="0" smtClean="0">
                <a:solidFill>
                  <a:srgbClr val="0000FF"/>
                </a:solidFill>
              </a:rPr>
              <a:t>are </a:t>
            </a:r>
            <a:r>
              <a:rPr lang="en-GB" sz="2400" b="1" dirty="0" err="1" smtClean="0">
                <a:solidFill>
                  <a:srgbClr val="0000FF"/>
                </a:solidFill>
              </a:rPr>
              <a:t>crosslinked</a:t>
            </a:r>
            <a:r>
              <a:rPr lang="en-GB" sz="2400" b="1" dirty="0" smtClean="0">
                <a:solidFill>
                  <a:srgbClr val="0000FF"/>
                </a:solidFill>
              </a:rPr>
              <a:t> by assistance of the</a:t>
            </a:r>
            <a:r>
              <a:rPr lang="en-GB" sz="2400" dirty="0" smtClean="0">
                <a:solidFill>
                  <a:srgbClr val="0000FF"/>
                </a:solidFill>
              </a:rPr>
              <a:t> </a:t>
            </a:r>
            <a:r>
              <a:rPr lang="en-GB" sz="2400" b="1" dirty="0" smtClean="0">
                <a:solidFill>
                  <a:srgbClr val="0000FF"/>
                </a:solidFill>
                <a:latin typeface="Arial Black" pitchFamily="34" charset="0"/>
              </a:rPr>
              <a:t>ENZYMATIC CATALYSIS by the </a:t>
            </a:r>
            <a:r>
              <a:rPr lang="en-GB" sz="2400" b="1" dirty="0" err="1" smtClean="0">
                <a:solidFill>
                  <a:srgbClr val="0000FF"/>
                </a:solidFill>
                <a:latin typeface="Arial Black" pitchFamily="34" charset="0"/>
              </a:rPr>
              <a:t>Desmosine</a:t>
            </a:r>
            <a:r>
              <a:rPr lang="en-GB" sz="2400" b="1" dirty="0" smtClean="0">
                <a:solidFill>
                  <a:srgbClr val="0000FF"/>
                </a:solidFill>
              </a:rPr>
              <a:t> and </a:t>
            </a:r>
            <a:r>
              <a:rPr lang="en-GB" sz="2400" b="1" dirty="0" err="1" smtClean="0">
                <a:solidFill>
                  <a:srgbClr val="0000FF"/>
                </a:solidFill>
                <a:latin typeface="Arial Black" pitchFamily="34" charset="0"/>
              </a:rPr>
              <a:t>Isodesmosine</a:t>
            </a:r>
            <a:r>
              <a:rPr lang="en-GB" sz="2400" b="1" dirty="0" smtClean="0">
                <a:solidFill>
                  <a:srgbClr val="0000FF"/>
                </a:solidFill>
                <a:latin typeface="Arial Black" pitchFamily="34" charset="0"/>
              </a:rPr>
              <a:t> </a:t>
            </a:r>
            <a:r>
              <a:rPr lang="en-GB" sz="2400" b="1" dirty="0" smtClean="0">
                <a:solidFill>
                  <a:srgbClr val="0000FF"/>
                </a:solidFill>
              </a:rPr>
              <a:t>Molecules </a:t>
            </a:r>
            <a:endParaRPr lang="en-GB" sz="2400" b="1" dirty="0" smtClean="0">
              <a:solidFill>
                <a:srgbClr val="0000FF"/>
              </a:solidFill>
              <a:latin typeface="Arial Black" pitchFamily="34" charset="0"/>
            </a:endParaRPr>
          </a:p>
          <a:p>
            <a:pPr>
              <a:buNone/>
            </a:pPr>
            <a:endParaRPr lang="cs-CZ" sz="2400" b="1" dirty="0">
              <a:solidFill>
                <a:srgbClr val="0000FF"/>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11</a:t>
            </a:fld>
            <a:endParaRPr lang="sk-SK"/>
          </a:p>
        </p:txBody>
      </p:sp>
      <p:pic>
        <p:nvPicPr>
          <p:cNvPr id="9" name="Obrázek 8" descr="300px-Desmosine_Structural_Formulae_V_1_svg.png"/>
          <p:cNvPicPr>
            <a:picLocks noChangeAspect="1"/>
          </p:cNvPicPr>
          <p:nvPr/>
        </p:nvPicPr>
        <p:blipFill>
          <a:blip r:embed="rId2" cstate="print"/>
          <a:stretch>
            <a:fillRect/>
          </a:stretch>
        </p:blipFill>
        <p:spPr>
          <a:xfrm>
            <a:off x="107504" y="2852936"/>
            <a:ext cx="4176464" cy="3816424"/>
          </a:xfrm>
          <a:prstGeom prst="rect">
            <a:avLst/>
          </a:prstGeom>
          <a:solidFill>
            <a:schemeClr val="accent3">
              <a:lumMod val="95000"/>
            </a:schemeClr>
          </a:solidFill>
        </p:spPr>
      </p:pic>
      <p:pic>
        <p:nvPicPr>
          <p:cNvPr id="11" name="Obrázek 10" descr="200px-Isodesmosine_svg.png"/>
          <p:cNvPicPr>
            <a:picLocks noChangeAspect="1"/>
          </p:cNvPicPr>
          <p:nvPr/>
        </p:nvPicPr>
        <p:blipFill>
          <a:blip r:embed="rId3" cstate="print"/>
          <a:stretch>
            <a:fillRect/>
          </a:stretch>
        </p:blipFill>
        <p:spPr>
          <a:xfrm>
            <a:off x="5292080" y="2996952"/>
            <a:ext cx="3705200" cy="3705200"/>
          </a:xfrm>
          <a:prstGeom prst="rect">
            <a:avLst/>
          </a:prstGeom>
          <a:solidFill>
            <a:schemeClr val="accent3">
              <a:lumMod val="95000"/>
            </a:schemeClr>
          </a:solidFill>
        </p:spPr>
      </p:pic>
      <p:cxnSp>
        <p:nvCxnSpPr>
          <p:cNvPr id="13" name="Přímá spojovací šipka 12"/>
          <p:cNvCxnSpPr/>
          <p:nvPr/>
        </p:nvCxnSpPr>
        <p:spPr>
          <a:xfrm flipH="1">
            <a:off x="3275856" y="2132856"/>
            <a:ext cx="1008112" cy="792088"/>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5" name="Přímá spojovací šipka 14"/>
          <p:cNvCxnSpPr/>
          <p:nvPr/>
        </p:nvCxnSpPr>
        <p:spPr>
          <a:xfrm>
            <a:off x="1979712" y="2492896"/>
            <a:ext cx="5040560" cy="216024"/>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3923928" y="2780928"/>
            <a:ext cx="2448272" cy="2246769"/>
          </a:xfrm>
          <a:prstGeom prst="rect">
            <a:avLst/>
          </a:prstGeom>
          <a:noFill/>
          <a:ln w="38100">
            <a:solidFill>
              <a:srgbClr val="008000"/>
            </a:solidFill>
          </a:ln>
        </p:spPr>
        <p:txBody>
          <a:bodyPr wrap="square" rtlCol="0">
            <a:spAutoFit/>
          </a:bodyPr>
          <a:lstStyle/>
          <a:p>
            <a:r>
              <a:rPr lang="en-GB" sz="2000" dirty="0" err="1" smtClean="0">
                <a:solidFill>
                  <a:srgbClr val="FF0000"/>
                </a:solidFill>
                <a:latin typeface="Arial Black" pitchFamily="34" charset="0"/>
              </a:rPr>
              <a:t>Crosslinking</a:t>
            </a:r>
            <a:r>
              <a:rPr lang="en-GB" sz="2000" dirty="0" smtClean="0">
                <a:solidFill>
                  <a:srgbClr val="FF0000"/>
                </a:solidFill>
                <a:latin typeface="Arial Black" pitchFamily="34" charset="0"/>
              </a:rPr>
              <a:t> </a:t>
            </a:r>
            <a:r>
              <a:rPr lang="en-GB" sz="2000" b="1" dirty="0" smtClean="0">
                <a:solidFill>
                  <a:srgbClr val="008000"/>
                </a:solidFill>
                <a:latin typeface="+mn-lt"/>
              </a:rPr>
              <a:t>is  done via  LYSINE </a:t>
            </a:r>
            <a:r>
              <a:rPr lang="en-GB" sz="2000" b="1" dirty="0" smtClean="0">
                <a:solidFill>
                  <a:srgbClr val="008000"/>
                </a:solidFill>
              </a:rPr>
              <a:t>in the  ELASTIN </a:t>
            </a:r>
            <a:r>
              <a:rPr lang="en-GB" sz="2000" b="1" dirty="0" smtClean="0">
                <a:solidFill>
                  <a:srgbClr val="0000FF"/>
                </a:solidFill>
              </a:rPr>
              <a:t>Molecules</a:t>
            </a:r>
            <a:r>
              <a:rPr lang="en-GB" sz="2000" b="1" dirty="0" smtClean="0">
                <a:solidFill>
                  <a:srgbClr val="008000"/>
                </a:solidFill>
              </a:rPr>
              <a:t>, which create these </a:t>
            </a:r>
            <a:r>
              <a:rPr lang="en-GB" sz="2000" dirty="0" err="1" smtClean="0">
                <a:solidFill>
                  <a:srgbClr val="FF0000"/>
                </a:solidFill>
                <a:latin typeface="Arial Black" pitchFamily="34" charset="0"/>
              </a:rPr>
              <a:t>Crosslinking</a:t>
            </a:r>
            <a:endParaRPr lang="en-GB" sz="2000" dirty="0" smtClean="0">
              <a:solidFill>
                <a:srgbClr val="FF0000"/>
              </a:solidFill>
              <a:latin typeface="Arial Black" pitchFamily="34" charset="0"/>
            </a:endParaRPr>
          </a:p>
          <a:p>
            <a:r>
              <a:rPr lang="en-GB" sz="2000" dirty="0" smtClean="0">
                <a:solidFill>
                  <a:srgbClr val="FF0000"/>
                </a:solidFill>
                <a:latin typeface="Arial Black" pitchFamily="34" charset="0"/>
              </a:rPr>
              <a:t>Compounds</a:t>
            </a:r>
            <a:endParaRPr lang="en-GB" sz="2000" b="1" dirty="0">
              <a:solidFill>
                <a:srgbClr val="008000"/>
              </a:solidFill>
            </a:endParaRPr>
          </a:p>
        </p:txBody>
      </p:sp>
      <p:cxnSp>
        <p:nvCxnSpPr>
          <p:cNvPr id="16" name="Přímá spojovací šipka 15"/>
          <p:cNvCxnSpPr/>
          <p:nvPr/>
        </p:nvCxnSpPr>
        <p:spPr>
          <a:xfrm>
            <a:off x="7020272" y="2708920"/>
            <a:ext cx="216024" cy="360040"/>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en-GB" sz="2800" dirty="0" smtClean="0">
                <a:solidFill>
                  <a:srgbClr val="FF0000"/>
                </a:solidFill>
                <a:latin typeface="Arial Black" pitchFamily="34" charset="0"/>
              </a:rPr>
              <a:t>What is creating the actual ELASTIC FIBRE</a:t>
            </a:r>
            <a:endParaRPr lang="en-GB" sz="2800" dirty="0">
              <a:solidFill>
                <a:srgbClr val="0000FF"/>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12</a:t>
            </a:fld>
            <a:endParaRPr lang="sk-SK"/>
          </a:p>
        </p:txBody>
      </p:sp>
      <p:pic>
        <p:nvPicPr>
          <p:cNvPr id="8" name="Obrázek 7" descr="800px-2W86_(Fibrillin).png"/>
          <p:cNvPicPr>
            <a:picLocks noChangeAspect="1"/>
          </p:cNvPicPr>
          <p:nvPr/>
        </p:nvPicPr>
        <p:blipFill>
          <a:blip r:embed="rId2" cstate="print"/>
          <a:stretch>
            <a:fillRect/>
          </a:stretch>
        </p:blipFill>
        <p:spPr>
          <a:xfrm>
            <a:off x="107504" y="908720"/>
            <a:ext cx="3673816" cy="1942530"/>
          </a:xfrm>
          <a:prstGeom prst="rect">
            <a:avLst/>
          </a:prstGeom>
        </p:spPr>
      </p:pic>
      <p:pic>
        <p:nvPicPr>
          <p:cNvPr id="11" name="Obrázek 10" descr="img911.jpg"/>
          <p:cNvPicPr>
            <a:picLocks noChangeAspect="1"/>
          </p:cNvPicPr>
          <p:nvPr/>
        </p:nvPicPr>
        <p:blipFill>
          <a:blip r:embed="rId3" cstate="print"/>
          <a:stretch>
            <a:fillRect/>
          </a:stretch>
        </p:blipFill>
        <p:spPr>
          <a:xfrm rot="16200000">
            <a:off x="4117122" y="1723638"/>
            <a:ext cx="2065020" cy="6339840"/>
          </a:xfrm>
          <a:prstGeom prst="rect">
            <a:avLst/>
          </a:prstGeom>
        </p:spPr>
      </p:pic>
      <p:sp>
        <p:nvSpPr>
          <p:cNvPr id="12" name="TextovéPole 11"/>
          <p:cNvSpPr txBox="1"/>
          <p:nvPr/>
        </p:nvSpPr>
        <p:spPr>
          <a:xfrm>
            <a:off x="3779912" y="1124744"/>
            <a:ext cx="4248472" cy="2232248"/>
          </a:xfrm>
          <a:prstGeom prst="rect">
            <a:avLst/>
          </a:prstGeom>
          <a:noFill/>
        </p:spPr>
        <p:txBody>
          <a:bodyPr wrap="square" rtlCol="0">
            <a:spAutoFit/>
          </a:bodyPr>
          <a:lstStyle/>
          <a:p>
            <a:r>
              <a:rPr lang="en-US" sz="2800" b="1" dirty="0" err="1" smtClean="0">
                <a:solidFill>
                  <a:srgbClr val="FF0000"/>
                </a:solidFill>
                <a:latin typeface="Arial Black" pitchFamily="34" charset="0"/>
              </a:rPr>
              <a:t>Fibrillin</a:t>
            </a:r>
            <a:r>
              <a:rPr lang="en-US" sz="2800" b="1" dirty="0" smtClean="0"/>
              <a:t> </a:t>
            </a:r>
            <a:r>
              <a:rPr lang="en-US" b="1" dirty="0" smtClean="0"/>
              <a:t>is a glycoprotein, which is essential for the formation of elastic fibers found in connective tissue.</a:t>
            </a:r>
            <a:r>
              <a:rPr lang="cs-CZ" b="1" dirty="0" smtClean="0"/>
              <a:t> </a:t>
            </a:r>
            <a:r>
              <a:rPr lang="en-US" b="1" dirty="0" err="1" smtClean="0"/>
              <a:t>Fibrillin</a:t>
            </a:r>
            <a:r>
              <a:rPr lang="en-US" b="1" dirty="0" smtClean="0"/>
              <a:t> is a major component of the </a:t>
            </a:r>
            <a:r>
              <a:rPr lang="en-US" b="1" dirty="0" err="1" smtClean="0"/>
              <a:t>microfibrils</a:t>
            </a:r>
            <a:r>
              <a:rPr lang="en-US" b="1" dirty="0" smtClean="0"/>
              <a:t> that form a </a:t>
            </a:r>
            <a:r>
              <a:rPr lang="en-US" b="1" dirty="0" smtClean="0">
                <a:solidFill>
                  <a:srgbClr val="FF0000"/>
                </a:solidFill>
                <a:latin typeface="Arial Black" pitchFamily="34" charset="0"/>
              </a:rPr>
              <a:t>sheath</a:t>
            </a:r>
            <a:r>
              <a:rPr lang="en-US" b="1" dirty="0" smtClean="0"/>
              <a:t> surrounding the amorphous </a:t>
            </a:r>
            <a:r>
              <a:rPr lang="en-US" b="1" dirty="0" err="1" smtClean="0"/>
              <a:t>elastin</a:t>
            </a:r>
            <a:r>
              <a:rPr lang="en-US" b="1" dirty="0" smtClean="0"/>
              <a:t>. </a:t>
            </a:r>
            <a:endParaRPr lang="cs-CZ" b="1" dirty="0"/>
          </a:p>
        </p:txBody>
      </p:sp>
      <p:sp>
        <p:nvSpPr>
          <p:cNvPr id="14" name="TextovéPole 13"/>
          <p:cNvSpPr txBox="1"/>
          <p:nvPr/>
        </p:nvSpPr>
        <p:spPr>
          <a:xfrm>
            <a:off x="179512" y="3212976"/>
            <a:ext cx="1944216" cy="954107"/>
          </a:xfrm>
          <a:prstGeom prst="rect">
            <a:avLst/>
          </a:prstGeom>
          <a:noFill/>
        </p:spPr>
        <p:txBody>
          <a:bodyPr wrap="square" rtlCol="0">
            <a:spAutoFit/>
          </a:bodyPr>
          <a:lstStyle/>
          <a:p>
            <a:r>
              <a:rPr lang="en-US" sz="2800" b="1" dirty="0" err="1" smtClean="0">
                <a:solidFill>
                  <a:srgbClr val="FF0000"/>
                </a:solidFill>
                <a:latin typeface="Arial Black" pitchFamily="34" charset="0"/>
              </a:rPr>
              <a:t>Fibrillin</a:t>
            </a:r>
            <a:r>
              <a:rPr lang="cs-CZ" sz="2800" b="1" dirty="0" smtClean="0">
                <a:solidFill>
                  <a:srgbClr val="FF0000"/>
                </a:solidFill>
                <a:latin typeface="Arial Black" pitchFamily="34" charset="0"/>
              </a:rPr>
              <a:t> + Elastin</a:t>
            </a:r>
            <a:endParaRPr lang="cs-CZ"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en-GB" sz="2800" dirty="0" smtClean="0">
                <a:solidFill>
                  <a:srgbClr val="FF0000"/>
                </a:solidFill>
                <a:latin typeface="Arial Black" pitchFamily="34" charset="0"/>
              </a:rPr>
              <a:t>ELASTIN in the Human Skin</a:t>
            </a:r>
            <a:endParaRPr lang="en-GB" sz="2800" dirty="0">
              <a:solidFill>
                <a:srgbClr val="0000FF"/>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13</a:t>
            </a:fld>
            <a:endParaRPr lang="sk-SK"/>
          </a:p>
        </p:txBody>
      </p:sp>
      <p:pic>
        <p:nvPicPr>
          <p:cNvPr id="9" name="Obrázek 8" descr="ELASTIN  18.jpg"/>
          <p:cNvPicPr>
            <a:picLocks noChangeAspect="1"/>
          </p:cNvPicPr>
          <p:nvPr/>
        </p:nvPicPr>
        <p:blipFill>
          <a:blip r:embed="rId2" cstate="print"/>
          <a:stretch>
            <a:fillRect/>
          </a:stretch>
        </p:blipFill>
        <p:spPr>
          <a:xfrm>
            <a:off x="251520" y="836712"/>
            <a:ext cx="2160240" cy="3478353"/>
          </a:xfrm>
          <a:prstGeom prst="rect">
            <a:avLst/>
          </a:prstGeom>
        </p:spPr>
      </p:pic>
      <p:pic>
        <p:nvPicPr>
          <p:cNvPr id="11" name="Obrázek 10" descr="ELASTIN 14.jpg"/>
          <p:cNvPicPr>
            <a:picLocks noChangeAspect="1"/>
          </p:cNvPicPr>
          <p:nvPr/>
        </p:nvPicPr>
        <p:blipFill>
          <a:blip r:embed="rId3" cstate="print"/>
          <a:stretch>
            <a:fillRect/>
          </a:stretch>
        </p:blipFill>
        <p:spPr>
          <a:xfrm>
            <a:off x="2627784" y="908720"/>
            <a:ext cx="2247900" cy="2028825"/>
          </a:xfrm>
          <a:prstGeom prst="rect">
            <a:avLst/>
          </a:prstGeom>
        </p:spPr>
      </p:pic>
      <p:pic>
        <p:nvPicPr>
          <p:cNvPr id="12" name="Obrázek 11" descr="ELASTIN 16.jpg"/>
          <p:cNvPicPr>
            <a:picLocks noChangeAspect="1"/>
          </p:cNvPicPr>
          <p:nvPr/>
        </p:nvPicPr>
        <p:blipFill>
          <a:blip r:embed="rId4" cstate="print"/>
          <a:stretch>
            <a:fillRect/>
          </a:stretch>
        </p:blipFill>
        <p:spPr>
          <a:xfrm>
            <a:off x="5868144" y="836712"/>
            <a:ext cx="3016822" cy="3168352"/>
          </a:xfrm>
          <a:prstGeom prst="rect">
            <a:avLst/>
          </a:prstGeom>
        </p:spPr>
      </p:pic>
      <p:pic>
        <p:nvPicPr>
          <p:cNvPr id="13" name="Obrázek 12" descr="ELASTIN 10.jpg"/>
          <p:cNvPicPr>
            <a:picLocks noChangeAspect="1"/>
          </p:cNvPicPr>
          <p:nvPr/>
        </p:nvPicPr>
        <p:blipFill>
          <a:blip r:embed="rId5" cstate="print"/>
          <a:stretch>
            <a:fillRect/>
          </a:stretch>
        </p:blipFill>
        <p:spPr>
          <a:xfrm>
            <a:off x="2555776" y="2996952"/>
            <a:ext cx="2736304" cy="330441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en-GB" sz="2800" dirty="0" smtClean="0">
                <a:solidFill>
                  <a:srgbClr val="FF0000"/>
                </a:solidFill>
                <a:latin typeface="Arial Black" pitchFamily="34" charset="0"/>
              </a:rPr>
              <a:t>ELASTIN in the Human Skin</a:t>
            </a:r>
            <a:endParaRPr lang="en-GB" sz="2800" dirty="0">
              <a:solidFill>
                <a:srgbClr val="0000FF"/>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14</a:t>
            </a:fld>
            <a:endParaRPr lang="sk-SK"/>
          </a:p>
        </p:txBody>
      </p:sp>
      <p:pic>
        <p:nvPicPr>
          <p:cNvPr id="10" name="Obrázek 9" descr="ELASTIN 6.png"/>
          <p:cNvPicPr>
            <a:picLocks noChangeAspect="1"/>
          </p:cNvPicPr>
          <p:nvPr/>
        </p:nvPicPr>
        <p:blipFill>
          <a:blip r:embed="rId2" cstate="print"/>
          <a:stretch>
            <a:fillRect/>
          </a:stretch>
        </p:blipFill>
        <p:spPr>
          <a:xfrm>
            <a:off x="251520" y="1052736"/>
            <a:ext cx="4104456" cy="3257505"/>
          </a:xfrm>
          <a:prstGeom prst="rect">
            <a:avLst/>
          </a:prstGeom>
        </p:spPr>
      </p:pic>
      <p:pic>
        <p:nvPicPr>
          <p:cNvPr id="14" name="Obrázek 13" descr="ELASTIN 9.png"/>
          <p:cNvPicPr>
            <a:picLocks noChangeAspect="1"/>
          </p:cNvPicPr>
          <p:nvPr/>
        </p:nvPicPr>
        <p:blipFill>
          <a:blip r:embed="rId3" cstate="print"/>
          <a:stretch>
            <a:fillRect/>
          </a:stretch>
        </p:blipFill>
        <p:spPr>
          <a:xfrm>
            <a:off x="4440287" y="2996952"/>
            <a:ext cx="4411666" cy="3672408"/>
          </a:xfrm>
          <a:prstGeom prst="rect">
            <a:avLst/>
          </a:prstGeom>
        </p:spPr>
      </p:pic>
      <p:sp>
        <p:nvSpPr>
          <p:cNvPr id="9" name="TextovéPole 8"/>
          <p:cNvSpPr txBox="1"/>
          <p:nvPr/>
        </p:nvSpPr>
        <p:spPr>
          <a:xfrm>
            <a:off x="4572000" y="836712"/>
            <a:ext cx="4572000" cy="2088232"/>
          </a:xfrm>
          <a:prstGeom prst="rect">
            <a:avLst/>
          </a:prstGeom>
          <a:noFill/>
        </p:spPr>
        <p:txBody>
          <a:bodyPr wrap="square" rtlCol="0">
            <a:spAutoFit/>
          </a:bodyPr>
          <a:lstStyle/>
          <a:p>
            <a:pPr algn="just"/>
            <a:r>
              <a:rPr lang="en-GB" b="1" dirty="0" smtClean="0"/>
              <a:t>The Skin growing old or the old Skin is not more able to create the elastic Fibres of the </a:t>
            </a:r>
            <a:r>
              <a:rPr lang="en-GB" b="1" dirty="0" smtClean="0">
                <a:solidFill>
                  <a:srgbClr val="FF0000"/>
                </a:solidFill>
                <a:latin typeface="Arial Black" pitchFamily="34" charset="0"/>
              </a:rPr>
              <a:t>ELASTIN </a:t>
            </a:r>
            <a:r>
              <a:rPr lang="en-GB" b="1" dirty="0" smtClean="0">
                <a:latin typeface="+mn-lt"/>
              </a:rPr>
              <a:t>in the Human Skin already. These Fibres are cleaved by Enzyme </a:t>
            </a:r>
            <a:r>
              <a:rPr lang="en-GB" b="1" dirty="0" smtClean="0">
                <a:solidFill>
                  <a:srgbClr val="0000FF"/>
                </a:solidFill>
                <a:latin typeface="Arial Black" pitchFamily="34" charset="0"/>
              </a:rPr>
              <a:t>ELASTASE</a:t>
            </a:r>
            <a:r>
              <a:rPr lang="en-GB" b="1" dirty="0" smtClean="0">
                <a:latin typeface="+mn-lt"/>
              </a:rPr>
              <a:t>. </a:t>
            </a:r>
            <a:r>
              <a:rPr lang="en-GB" b="1" dirty="0" smtClean="0"/>
              <a:t>The Skin is loosing its Elasticity and the Wrinkles ate created ….</a:t>
            </a:r>
            <a:r>
              <a:rPr lang="en-GB" b="1" dirty="0" smtClean="0">
                <a:latin typeface="+mn-lt"/>
              </a:rPr>
              <a:t> </a:t>
            </a:r>
            <a:endParaRPr lang="en-GB" b="1"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706090"/>
          </a:xfrm>
        </p:spPr>
        <p:txBody>
          <a:bodyPr/>
          <a:lstStyle/>
          <a:p>
            <a:r>
              <a:rPr lang="cs-CZ" sz="2800" dirty="0" smtClean="0">
                <a:solidFill>
                  <a:srgbClr val="FF0000"/>
                </a:solidFill>
                <a:latin typeface="Arial Black" pitchFamily="34" charset="0"/>
              </a:rPr>
              <a:t>COACERVATION</a:t>
            </a:r>
            <a:endParaRPr lang="cs-CZ" sz="2800" dirty="0">
              <a:solidFill>
                <a:srgbClr val="FF0000"/>
              </a:solidFill>
              <a:latin typeface="Arial Black" pitchFamily="34" charset="0"/>
            </a:endParaRPr>
          </a:p>
        </p:txBody>
      </p:sp>
      <p:sp>
        <p:nvSpPr>
          <p:cNvPr id="17" name="Zástupný symbol pro obsah 16"/>
          <p:cNvSpPr>
            <a:spLocks noGrp="1"/>
          </p:cNvSpPr>
          <p:nvPr>
            <p:ph idx="1"/>
          </p:nvPr>
        </p:nvSpPr>
        <p:spPr>
          <a:xfrm>
            <a:off x="457200" y="1052736"/>
            <a:ext cx="8229600" cy="5073427"/>
          </a:xfrm>
        </p:spPr>
        <p:txBody>
          <a:bodyPr/>
          <a:lstStyle/>
          <a:p>
            <a:r>
              <a:rPr lang="en-GB" sz="2800" dirty="0" smtClean="0">
                <a:solidFill>
                  <a:srgbClr val="FF0000"/>
                </a:solidFill>
                <a:latin typeface="Arial Black" pitchFamily="34" charset="0"/>
              </a:rPr>
              <a:t>COACERVATION </a:t>
            </a:r>
            <a:r>
              <a:rPr lang="en-GB" sz="2800" b="1" dirty="0" smtClean="0">
                <a:solidFill>
                  <a:srgbClr val="FF0000"/>
                </a:solidFill>
              </a:rPr>
              <a:t>is the REVERSIBLE PROCESS</a:t>
            </a:r>
            <a:r>
              <a:rPr lang="en-GB" sz="2800" b="1" dirty="0" smtClean="0">
                <a:solidFill>
                  <a:srgbClr val="FF0000"/>
                </a:solidFill>
              </a:rPr>
              <a:t>, </a:t>
            </a:r>
            <a:r>
              <a:rPr lang="en-GB" sz="2800" b="1" dirty="0" smtClean="0">
                <a:solidFill>
                  <a:srgbClr val="FF0000"/>
                </a:solidFill>
              </a:rPr>
              <a:t>when the Secondary Structure of the  Polymer Chain is changed </a:t>
            </a:r>
          </a:p>
          <a:p>
            <a:r>
              <a:rPr lang="en-GB" sz="2800" b="1" dirty="0" smtClean="0">
                <a:solidFill>
                  <a:srgbClr val="0000FF"/>
                </a:solidFill>
              </a:rPr>
              <a:t>These changed </a:t>
            </a:r>
            <a:r>
              <a:rPr lang="en-GB" sz="2800" b="1" dirty="0" smtClean="0">
                <a:solidFill>
                  <a:srgbClr val="FF0000"/>
                </a:solidFill>
              </a:rPr>
              <a:t>Secondary Structures</a:t>
            </a:r>
            <a:r>
              <a:rPr lang="en-GB" sz="2800" b="1" dirty="0" smtClean="0">
                <a:solidFill>
                  <a:srgbClr val="0000FF"/>
                </a:solidFill>
              </a:rPr>
              <a:t> can then create by Aggregation the Reversible </a:t>
            </a:r>
            <a:r>
              <a:rPr lang="en-GB" sz="2800" b="1" dirty="0" smtClean="0">
                <a:solidFill>
                  <a:srgbClr val="C00000"/>
                </a:solidFill>
              </a:rPr>
              <a:t>Tertiary Structures </a:t>
            </a:r>
          </a:p>
          <a:p>
            <a:r>
              <a:rPr lang="en-GB" sz="2800" b="1" dirty="0" smtClean="0">
                <a:solidFill>
                  <a:srgbClr val="008000"/>
                </a:solidFill>
              </a:rPr>
              <a:t>These changed Structures are called</a:t>
            </a:r>
            <a:r>
              <a:rPr lang="en-GB" sz="2800" dirty="0" smtClean="0">
                <a:solidFill>
                  <a:srgbClr val="FF0000"/>
                </a:solidFill>
                <a:latin typeface="Arial Black" pitchFamily="34" charset="0"/>
              </a:rPr>
              <a:t> COACERVATE</a:t>
            </a:r>
            <a:endParaRPr lang="en-GB" sz="2800" b="1" dirty="0">
              <a:solidFill>
                <a:srgbClr val="008000"/>
              </a:solidFill>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15</a:t>
            </a:fld>
            <a:endParaRPr lang="sk-SK"/>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cs-CZ" sz="2800" dirty="0" smtClean="0">
                <a:solidFill>
                  <a:srgbClr val="FF0000"/>
                </a:solidFill>
                <a:latin typeface="Arial Black" pitchFamily="34" charset="0"/>
              </a:rPr>
              <a:t>COACERVATION </a:t>
            </a:r>
            <a:r>
              <a:rPr lang="cs-CZ" sz="2800" dirty="0" err="1" smtClean="0">
                <a:solidFill>
                  <a:srgbClr val="FF0000"/>
                </a:solidFill>
                <a:latin typeface="Arial Black" pitchFamily="34" charset="0"/>
              </a:rPr>
              <a:t>of</a:t>
            </a:r>
            <a:r>
              <a:rPr lang="cs-CZ" sz="2800" dirty="0" smtClean="0">
                <a:solidFill>
                  <a:srgbClr val="FF0000"/>
                </a:solidFill>
                <a:latin typeface="Arial Black" pitchFamily="34" charset="0"/>
              </a:rPr>
              <a:t> </a:t>
            </a:r>
            <a:r>
              <a:rPr lang="cs-CZ" sz="2800" dirty="0" err="1" smtClean="0">
                <a:solidFill>
                  <a:srgbClr val="FF0000"/>
                </a:solidFill>
                <a:latin typeface="Arial Black" pitchFamily="34" charset="0"/>
              </a:rPr>
              <a:t>the</a:t>
            </a:r>
            <a:r>
              <a:rPr lang="cs-CZ" sz="2800" dirty="0" smtClean="0">
                <a:solidFill>
                  <a:srgbClr val="FF0000"/>
                </a:solidFill>
                <a:latin typeface="Arial Black" pitchFamily="34" charset="0"/>
              </a:rPr>
              <a:t> </a:t>
            </a:r>
            <a:r>
              <a:rPr lang="cs-CZ" sz="2800" u="sng" dirty="0" smtClean="0">
                <a:solidFill>
                  <a:srgbClr val="FF0000"/>
                </a:solidFill>
                <a:latin typeface="Arial Black" pitchFamily="34" charset="0"/>
              </a:rPr>
              <a:t>TROPOELASTINE</a:t>
            </a:r>
            <a:endParaRPr lang="cs-CZ" sz="2800" u="sng" dirty="0">
              <a:solidFill>
                <a:srgbClr val="0000FF"/>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16</a:t>
            </a:fld>
            <a:endParaRPr lang="sk-SK"/>
          </a:p>
        </p:txBody>
      </p:sp>
      <p:pic>
        <p:nvPicPr>
          <p:cNvPr id="9" name="Obrázek 8" descr="KOACERVACE ELASTINU imagesLFPVH872.jpg"/>
          <p:cNvPicPr>
            <a:picLocks noChangeAspect="1"/>
          </p:cNvPicPr>
          <p:nvPr/>
        </p:nvPicPr>
        <p:blipFill>
          <a:blip r:embed="rId2" cstate="print"/>
          <a:stretch>
            <a:fillRect/>
          </a:stretch>
        </p:blipFill>
        <p:spPr>
          <a:xfrm>
            <a:off x="251520" y="836712"/>
            <a:ext cx="3384376" cy="4437677"/>
          </a:xfrm>
          <a:prstGeom prst="rect">
            <a:avLst/>
          </a:prstGeom>
        </p:spPr>
      </p:pic>
      <p:pic>
        <p:nvPicPr>
          <p:cNvPr id="11" name="Obrázek 10" descr="KOACERVACE ELASTINU imagesMHXJXL9A.jpg"/>
          <p:cNvPicPr>
            <a:picLocks noChangeAspect="1"/>
          </p:cNvPicPr>
          <p:nvPr/>
        </p:nvPicPr>
        <p:blipFill>
          <a:blip r:embed="rId3" cstate="print"/>
          <a:stretch>
            <a:fillRect/>
          </a:stretch>
        </p:blipFill>
        <p:spPr>
          <a:xfrm>
            <a:off x="4211960" y="980728"/>
            <a:ext cx="4451404" cy="2448272"/>
          </a:xfrm>
          <a:prstGeom prst="rect">
            <a:avLst/>
          </a:prstGeom>
        </p:spPr>
      </p:pic>
      <p:sp>
        <p:nvSpPr>
          <p:cNvPr id="16" name="TextovéPole 15"/>
          <p:cNvSpPr txBox="1"/>
          <p:nvPr/>
        </p:nvSpPr>
        <p:spPr>
          <a:xfrm>
            <a:off x="3671392" y="5085184"/>
            <a:ext cx="5472608" cy="1631216"/>
          </a:xfrm>
          <a:prstGeom prst="rect">
            <a:avLst/>
          </a:prstGeom>
          <a:solidFill>
            <a:schemeClr val="accent3">
              <a:lumMod val="95000"/>
            </a:schemeClr>
          </a:solidFill>
        </p:spPr>
        <p:txBody>
          <a:bodyPr wrap="square" rtlCol="0">
            <a:spAutoFit/>
          </a:bodyPr>
          <a:lstStyle/>
          <a:p>
            <a:pPr algn="just"/>
            <a:r>
              <a:rPr lang="en-US" sz="2000" b="1" dirty="0" err="1" smtClean="0">
                <a:solidFill>
                  <a:srgbClr val="FF0000"/>
                </a:solidFill>
              </a:rPr>
              <a:t>Tropoelastin</a:t>
            </a:r>
            <a:r>
              <a:rPr lang="en-US" sz="2000" b="1" dirty="0" smtClean="0"/>
              <a:t> </a:t>
            </a:r>
            <a:r>
              <a:rPr lang="en-US" sz="2000" b="1" dirty="0" smtClean="0">
                <a:solidFill>
                  <a:srgbClr val="0000FF"/>
                </a:solidFill>
              </a:rPr>
              <a:t>aggregates</a:t>
            </a:r>
            <a:r>
              <a:rPr lang="en-US" sz="2000" b="1" dirty="0" smtClean="0"/>
              <a:t> at physiological temperature due to interactions </a:t>
            </a:r>
            <a:r>
              <a:rPr lang="en-US" sz="2000" b="1" dirty="0" smtClean="0">
                <a:solidFill>
                  <a:srgbClr val="0000FF"/>
                </a:solidFill>
              </a:rPr>
              <a:t>between hydrophobic domains</a:t>
            </a:r>
            <a:r>
              <a:rPr lang="en-US" sz="2000" b="1" dirty="0" smtClean="0"/>
              <a:t>. This process is reversible and thermodynamically controlled. </a:t>
            </a:r>
            <a:endParaRPr lang="cs-CZ" sz="2000" b="1" dirty="0"/>
          </a:p>
        </p:txBody>
      </p:sp>
      <p:sp>
        <p:nvSpPr>
          <p:cNvPr id="10" name="TextovéPole 9"/>
          <p:cNvSpPr txBox="1"/>
          <p:nvPr/>
        </p:nvSpPr>
        <p:spPr>
          <a:xfrm>
            <a:off x="5364088" y="1052736"/>
            <a:ext cx="2088232" cy="923330"/>
          </a:xfrm>
          <a:prstGeom prst="rect">
            <a:avLst/>
          </a:prstGeom>
          <a:noFill/>
        </p:spPr>
        <p:txBody>
          <a:bodyPr wrap="square" rtlCol="0">
            <a:spAutoFit/>
          </a:bodyPr>
          <a:lstStyle/>
          <a:p>
            <a:r>
              <a:rPr lang="en-GB" b="1" dirty="0" smtClean="0">
                <a:solidFill>
                  <a:srgbClr val="0000FF"/>
                </a:solidFill>
              </a:rPr>
              <a:t>The Change of the </a:t>
            </a:r>
            <a:r>
              <a:rPr lang="en-GB" b="1" dirty="0" smtClean="0">
                <a:solidFill>
                  <a:srgbClr val="FF0000"/>
                </a:solidFill>
              </a:rPr>
              <a:t>Secondary Structure</a:t>
            </a:r>
            <a:endParaRPr lang="en-GB" b="1" dirty="0">
              <a:solidFill>
                <a:srgbClr val="FF0000"/>
              </a:solidFill>
            </a:endParaRPr>
          </a:p>
        </p:txBody>
      </p:sp>
      <p:sp>
        <p:nvSpPr>
          <p:cNvPr id="14" name="TextovéPole 13"/>
          <p:cNvSpPr txBox="1"/>
          <p:nvPr/>
        </p:nvSpPr>
        <p:spPr>
          <a:xfrm>
            <a:off x="3851920" y="3501008"/>
            <a:ext cx="5112568" cy="1631216"/>
          </a:xfrm>
          <a:prstGeom prst="rect">
            <a:avLst/>
          </a:prstGeom>
          <a:solidFill>
            <a:schemeClr val="accent3">
              <a:lumMod val="75000"/>
            </a:schemeClr>
          </a:solidFill>
        </p:spPr>
        <p:txBody>
          <a:bodyPr wrap="square" rtlCol="0">
            <a:spAutoFit/>
          </a:bodyPr>
          <a:lstStyle/>
          <a:p>
            <a:pPr algn="ctr"/>
            <a:r>
              <a:rPr lang="en-GB" sz="2000" b="1" dirty="0" smtClean="0">
                <a:solidFill>
                  <a:srgbClr val="FFFF00"/>
                </a:solidFill>
                <a:latin typeface="Arial Black" pitchFamily="34" charset="0"/>
              </a:rPr>
              <a:t>THESE PICTURES ILLUSTRATE  THE TERMS  </a:t>
            </a:r>
            <a:r>
              <a:rPr lang="en-GB" sz="2000" b="1" dirty="0" smtClean="0">
                <a:solidFill>
                  <a:srgbClr val="FF0000"/>
                </a:solidFill>
                <a:latin typeface="Arial Black" pitchFamily="34" charset="0"/>
              </a:rPr>
              <a:t>„</a:t>
            </a:r>
            <a:r>
              <a:rPr lang="en-GB" sz="2000" dirty="0" smtClean="0">
                <a:solidFill>
                  <a:srgbClr val="FF0000"/>
                </a:solidFill>
                <a:latin typeface="Arial Black" pitchFamily="34" charset="0"/>
              </a:rPr>
              <a:t>COACERVATION and COACERVATE „ </a:t>
            </a:r>
            <a:r>
              <a:rPr lang="en-GB" sz="2000" dirty="0" smtClean="0">
                <a:solidFill>
                  <a:srgbClr val="FFFF00"/>
                </a:solidFill>
                <a:latin typeface="Arial Black" pitchFamily="34" charset="0"/>
              </a:rPr>
              <a:t>ONLY.</a:t>
            </a:r>
            <a:endParaRPr lang="en-GB" sz="2000" b="1" u="sng" dirty="0" smtClean="0">
              <a:solidFill>
                <a:srgbClr val="FFFF00"/>
              </a:solidFill>
            </a:endParaRPr>
          </a:p>
          <a:p>
            <a:pPr algn="ctr"/>
            <a:r>
              <a:rPr lang="en-GB" sz="2000" b="1" u="sng" dirty="0" smtClean="0">
                <a:solidFill>
                  <a:srgbClr val="C00000"/>
                </a:solidFill>
                <a:latin typeface="Arial Black" pitchFamily="34" charset="0"/>
              </a:rPr>
              <a:t>They are not related directly to ELASTIN. </a:t>
            </a:r>
            <a:endParaRPr lang="en-GB" sz="2000" b="1" u="sng" dirty="0">
              <a:solidFill>
                <a:srgbClr val="C00000"/>
              </a:solidFill>
              <a:latin typeface="Arial Black" pitchFamily="34" charset="0"/>
            </a:endParaRPr>
          </a:p>
        </p:txBody>
      </p:sp>
      <p:sp>
        <p:nvSpPr>
          <p:cNvPr id="13" name="Obdélník 12"/>
          <p:cNvSpPr/>
          <p:nvPr/>
        </p:nvSpPr>
        <p:spPr>
          <a:xfrm>
            <a:off x="251520" y="5157192"/>
            <a:ext cx="2304256" cy="1015663"/>
          </a:xfrm>
          <a:prstGeom prst="rect">
            <a:avLst/>
          </a:prstGeom>
        </p:spPr>
        <p:txBody>
          <a:bodyPr wrap="square">
            <a:spAutoFit/>
          </a:bodyPr>
          <a:lstStyle/>
          <a:p>
            <a:r>
              <a:rPr lang="cs-CZ" sz="2000" b="1" dirty="0" err="1" smtClean="0">
                <a:solidFill>
                  <a:srgbClr val="0000FF"/>
                </a:solidFill>
                <a:latin typeface="Arial Black" pitchFamily="34" charset="0"/>
              </a:rPr>
              <a:t>The</a:t>
            </a:r>
            <a:r>
              <a:rPr lang="cs-CZ" sz="2000" b="1" dirty="0" smtClean="0">
                <a:solidFill>
                  <a:srgbClr val="0000FF"/>
                </a:solidFill>
                <a:latin typeface="Arial Black" pitchFamily="34" charset="0"/>
              </a:rPr>
              <a:t> C</a:t>
            </a:r>
            <a:r>
              <a:rPr lang="en-GB" sz="2000" b="1" dirty="0" err="1" smtClean="0">
                <a:solidFill>
                  <a:srgbClr val="0000FF"/>
                </a:solidFill>
                <a:latin typeface="Arial Black" pitchFamily="34" charset="0"/>
              </a:rPr>
              <a:t>hange</a:t>
            </a:r>
            <a:r>
              <a:rPr lang="en-GB" sz="2000" b="1" dirty="0" smtClean="0">
                <a:solidFill>
                  <a:srgbClr val="0000FF"/>
                </a:solidFill>
                <a:latin typeface="Arial Black" pitchFamily="34" charset="0"/>
              </a:rPr>
              <a:t> </a:t>
            </a:r>
            <a:r>
              <a:rPr lang="cs-CZ" sz="2000" b="1" dirty="0" err="1" smtClean="0">
                <a:solidFill>
                  <a:srgbClr val="0000FF"/>
                </a:solidFill>
                <a:latin typeface="Arial Black" pitchFamily="34" charset="0"/>
              </a:rPr>
              <a:t>of</a:t>
            </a:r>
            <a:r>
              <a:rPr lang="cs-CZ" sz="2000" b="1" dirty="0" smtClean="0">
                <a:solidFill>
                  <a:srgbClr val="0000FF"/>
                </a:solidFill>
                <a:latin typeface="Arial Black" pitchFamily="34" charset="0"/>
              </a:rPr>
              <a:t> </a:t>
            </a:r>
            <a:r>
              <a:rPr lang="cs-CZ" sz="2000" b="1" dirty="0" err="1" smtClean="0">
                <a:solidFill>
                  <a:srgbClr val="0000FF"/>
                </a:solidFill>
                <a:latin typeface="Arial Black" pitchFamily="34" charset="0"/>
              </a:rPr>
              <a:t>the</a:t>
            </a:r>
            <a:r>
              <a:rPr lang="cs-CZ" sz="2000" b="1" dirty="0" smtClean="0">
                <a:solidFill>
                  <a:srgbClr val="0000FF"/>
                </a:solidFill>
                <a:latin typeface="Arial Black" pitchFamily="34" charset="0"/>
              </a:rPr>
              <a:t> </a:t>
            </a:r>
            <a:r>
              <a:rPr lang="cs-CZ" sz="2000" b="1" dirty="0" smtClean="0">
                <a:solidFill>
                  <a:srgbClr val="C00000"/>
                </a:solidFill>
                <a:latin typeface="Arial Black" pitchFamily="34" charset="0"/>
              </a:rPr>
              <a:t>TERTIARY </a:t>
            </a:r>
          </a:p>
          <a:p>
            <a:r>
              <a:rPr lang="en-GB" sz="2000" b="1" dirty="0" smtClean="0">
                <a:solidFill>
                  <a:srgbClr val="C00000"/>
                </a:solidFill>
                <a:latin typeface="Arial Black" pitchFamily="34" charset="0"/>
              </a:rPr>
              <a:t>STRUCTURE</a:t>
            </a:r>
            <a:endParaRPr lang="cs-CZ" b="1" dirty="0">
              <a:solidFill>
                <a:srgbClr val="C00000"/>
              </a:solidFill>
              <a:latin typeface="Arial Black"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cs-CZ" sz="2800" b="1" cap="all" dirty="0" err="1" smtClean="0">
                <a:solidFill>
                  <a:srgbClr val="0000FF"/>
                </a:solidFill>
                <a:latin typeface="Arial Black" pitchFamily="34" charset="0"/>
              </a:rPr>
              <a:t>Tropolelastin</a:t>
            </a:r>
            <a:r>
              <a:rPr lang="cs-CZ" sz="2800" b="1" dirty="0" smtClean="0">
                <a:solidFill>
                  <a:srgbClr val="0000FF"/>
                </a:solidFill>
              </a:rPr>
              <a:t> &gt; </a:t>
            </a:r>
            <a:r>
              <a:rPr lang="cs-CZ" sz="2800" dirty="0" smtClean="0">
                <a:solidFill>
                  <a:srgbClr val="FF0000"/>
                </a:solidFill>
                <a:latin typeface="Arial Black" pitchFamily="34" charset="0"/>
              </a:rPr>
              <a:t>ELASTIN &gt; </a:t>
            </a:r>
            <a:r>
              <a:rPr lang="cs-CZ" sz="2800" dirty="0" smtClean="0">
                <a:solidFill>
                  <a:srgbClr val="008000"/>
                </a:solidFill>
                <a:latin typeface="Symbol" pitchFamily="18" charset="2"/>
              </a:rPr>
              <a:t>a </a:t>
            </a:r>
            <a:r>
              <a:rPr lang="cs-CZ" sz="2800" dirty="0" smtClean="0">
                <a:solidFill>
                  <a:srgbClr val="008000"/>
                </a:solidFill>
                <a:latin typeface="Arial Black" pitchFamily="34" charset="0"/>
              </a:rPr>
              <a:t>ELASTIN </a:t>
            </a:r>
            <a:endParaRPr lang="cs-CZ" sz="2800" dirty="0">
              <a:solidFill>
                <a:srgbClr val="008000"/>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17</a:t>
            </a:fld>
            <a:endParaRPr lang="sk-SK"/>
          </a:p>
        </p:txBody>
      </p:sp>
      <p:pic>
        <p:nvPicPr>
          <p:cNvPr id="11" name="Obrázek 10" descr="ELASTIN 6.png"/>
          <p:cNvPicPr>
            <a:picLocks noChangeAspect="1"/>
          </p:cNvPicPr>
          <p:nvPr/>
        </p:nvPicPr>
        <p:blipFill>
          <a:blip r:embed="rId2" cstate="print"/>
          <a:stretch>
            <a:fillRect/>
          </a:stretch>
        </p:blipFill>
        <p:spPr>
          <a:xfrm>
            <a:off x="339370" y="1052736"/>
            <a:ext cx="4355044" cy="3456384"/>
          </a:xfrm>
          <a:prstGeom prst="rect">
            <a:avLst/>
          </a:prstGeom>
        </p:spPr>
      </p:pic>
      <p:sp>
        <p:nvSpPr>
          <p:cNvPr id="15" name="Obdélník 14"/>
          <p:cNvSpPr/>
          <p:nvPr/>
        </p:nvSpPr>
        <p:spPr>
          <a:xfrm>
            <a:off x="2339752" y="2996952"/>
            <a:ext cx="2376264" cy="1512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TextovéPole 16"/>
          <p:cNvSpPr txBox="1"/>
          <p:nvPr/>
        </p:nvSpPr>
        <p:spPr>
          <a:xfrm>
            <a:off x="4644008" y="1052736"/>
            <a:ext cx="4104456" cy="4093428"/>
          </a:xfrm>
          <a:prstGeom prst="rect">
            <a:avLst/>
          </a:prstGeom>
          <a:noFill/>
          <a:ln w="38100">
            <a:solidFill>
              <a:srgbClr val="008000"/>
            </a:solidFill>
          </a:ln>
        </p:spPr>
        <p:txBody>
          <a:bodyPr wrap="square" rtlCol="0">
            <a:spAutoFit/>
          </a:bodyPr>
          <a:lstStyle/>
          <a:p>
            <a:r>
              <a:rPr lang="en-GB" sz="2000" dirty="0" smtClean="0">
                <a:solidFill>
                  <a:srgbClr val="FF0000"/>
                </a:solidFill>
                <a:latin typeface="Arial Black" pitchFamily="34" charset="0"/>
              </a:rPr>
              <a:t>ELASTIN</a:t>
            </a:r>
            <a:r>
              <a:rPr lang="en-GB" sz="2000" dirty="0" smtClean="0">
                <a:solidFill>
                  <a:srgbClr val="FF0000"/>
                </a:solidFill>
                <a:latin typeface="+mn-lt"/>
              </a:rPr>
              <a:t>  </a:t>
            </a:r>
            <a:r>
              <a:rPr lang="en-GB" sz="2000" b="1" dirty="0" smtClean="0">
                <a:solidFill>
                  <a:srgbClr val="FF0000"/>
                </a:solidFill>
                <a:latin typeface="+mn-lt"/>
              </a:rPr>
              <a:t>is very resistant from the chemical Point of </a:t>
            </a:r>
            <a:r>
              <a:rPr lang="en-GB" sz="2000" b="1" dirty="0" err="1" smtClean="0">
                <a:solidFill>
                  <a:srgbClr val="FF0000"/>
                </a:solidFill>
                <a:latin typeface="+mn-lt"/>
              </a:rPr>
              <a:t>Viiew</a:t>
            </a:r>
            <a:r>
              <a:rPr lang="en-GB" sz="2000" b="1" dirty="0" smtClean="0">
                <a:solidFill>
                  <a:srgbClr val="FF0000"/>
                </a:solidFill>
                <a:latin typeface="+mn-lt"/>
              </a:rPr>
              <a:t>. For Example, it is resistant to the </a:t>
            </a:r>
            <a:r>
              <a:rPr lang="en-GB" sz="2000" b="1" dirty="0" smtClean="0">
                <a:solidFill>
                  <a:srgbClr val="FF0000"/>
                </a:solidFill>
                <a:latin typeface="+mn-lt"/>
              </a:rPr>
              <a:t>short</a:t>
            </a:r>
            <a:r>
              <a:rPr lang="cs-CZ" sz="2000" b="1" dirty="0" smtClean="0">
                <a:solidFill>
                  <a:srgbClr val="FF0000"/>
                </a:solidFill>
                <a:latin typeface="+mn-lt"/>
              </a:rPr>
              <a:t> </a:t>
            </a:r>
            <a:r>
              <a:rPr lang="en-GB" sz="2000" b="1" dirty="0" smtClean="0">
                <a:solidFill>
                  <a:srgbClr val="FF0000"/>
                </a:solidFill>
                <a:latin typeface="+mn-lt"/>
              </a:rPr>
              <a:t>Time  </a:t>
            </a:r>
            <a:r>
              <a:rPr lang="en-GB" sz="2000" b="1" dirty="0" smtClean="0">
                <a:solidFill>
                  <a:srgbClr val="FF0000"/>
                </a:solidFill>
                <a:latin typeface="+mn-lt"/>
              </a:rPr>
              <a:t>Action of the 80 % w/w H</a:t>
            </a:r>
            <a:r>
              <a:rPr lang="en-GB" sz="2000" b="1" baseline="-25000" dirty="0" smtClean="0">
                <a:solidFill>
                  <a:srgbClr val="FF0000"/>
                </a:solidFill>
                <a:latin typeface="+mn-lt"/>
              </a:rPr>
              <a:t>2</a:t>
            </a:r>
            <a:r>
              <a:rPr lang="en-GB" sz="2000" b="1" dirty="0" smtClean="0">
                <a:solidFill>
                  <a:srgbClr val="FF0000"/>
                </a:solidFill>
                <a:latin typeface="+mn-lt"/>
              </a:rPr>
              <a:t>SO</a:t>
            </a:r>
            <a:r>
              <a:rPr lang="en-GB" sz="2000" b="1" baseline="-25000" dirty="0" smtClean="0">
                <a:solidFill>
                  <a:srgbClr val="FF0000"/>
                </a:solidFill>
                <a:latin typeface="+mn-lt"/>
              </a:rPr>
              <a:t>4</a:t>
            </a:r>
            <a:r>
              <a:rPr lang="en-GB" sz="2000" b="1" dirty="0" smtClean="0">
                <a:solidFill>
                  <a:srgbClr val="FF0000"/>
                </a:solidFill>
                <a:latin typeface="+mn-lt"/>
              </a:rPr>
              <a:t> or 4-N </a:t>
            </a:r>
            <a:r>
              <a:rPr lang="en-GB" sz="2000" b="1" dirty="0" err="1" smtClean="0">
                <a:solidFill>
                  <a:srgbClr val="FF0000"/>
                </a:solidFill>
                <a:latin typeface="+mn-lt"/>
              </a:rPr>
              <a:t>NaOH</a:t>
            </a:r>
            <a:r>
              <a:rPr lang="en-GB" sz="2000" b="1" dirty="0" smtClean="0">
                <a:solidFill>
                  <a:srgbClr val="FF0000"/>
                </a:solidFill>
                <a:latin typeface="+mn-lt"/>
              </a:rPr>
              <a:t>.</a:t>
            </a:r>
          </a:p>
          <a:p>
            <a:r>
              <a:rPr lang="en-GB" sz="2000" b="1" dirty="0" smtClean="0">
                <a:solidFill>
                  <a:srgbClr val="008000"/>
                </a:solidFill>
              </a:rPr>
              <a:t>The so called </a:t>
            </a:r>
            <a:r>
              <a:rPr lang="en-GB" sz="2000" dirty="0" smtClean="0">
                <a:solidFill>
                  <a:srgbClr val="008000"/>
                </a:solidFill>
              </a:rPr>
              <a:t> </a:t>
            </a:r>
            <a:r>
              <a:rPr lang="en-GB" sz="2000" dirty="0" smtClean="0">
                <a:solidFill>
                  <a:srgbClr val="008000"/>
                </a:solidFill>
                <a:latin typeface="Symbol" pitchFamily="18" charset="2"/>
              </a:rPr>
              <a:t>a </a:t>
            </a:r>
            <a:r>
              <a:rPr lang="en-GB" sz="2000" dirty="0" smtClean="0">
                <a:solidFill>
                  <a:srgbClr val="008000"/>
                </a:solidFill>
                <a:latin typeface="Arial Black" pitchFamily="34" charset="0"/>
              </a:rPr>
              <a:t>ELASTIN </a:t>
            </a:r>
            <a:r>
              <a:rPr lang="en-GB" sz="2000" b="1" u="sng" dirty="0" smtClean="0">
                <a:solidFill>
                  <a:srgbClr val="008000"/>
                </a:solidFill>
              </a:rPr>
              <a:t>(MW » 60000 - 80000) </a:t>
            </a:r>
            <a:r>
              <a:rPr lang="en-GB" sz="2000" b="1" dirty="0" smtClean="0">
                <a:solidFill>
                  <a:srgbClr val="008000"/>
                </a:solidFill>
              </a:rPr>
              <a:t>is Water soluble after partial Hydrolysis. </a:t>
            </a:r>
            <a:endParaRPr lang="en-GB" sz="2000" b="1" dirty="0" smtClean="0">
              <a:solidFill>
                <a:srgbClr val="008000"/>
              </a:solidFill>
              <a:latin typeface="+mn-lt"/>
            </a:endParaRPr>
          </a:p>
          <a:p>
            <a:r>
              <a:rPr lang="en-GB" sz="2000" b="1" dirty="0" smtClean="0">
                <a:solidFill>
                  <a:srgbClr val="008000"/>
                </a:solidFill>
                <a:latin typeface="+mn-lt"/>
              </a:rPr>
              <a:t>The</a:t>
            </a:r>
            <a:r>
              <a:rPr lang="en-GB" sz="2000" dirty="0" smtClean="0">
                <a:solidFill>
                  <a:srgbClr val="008000"/>
                </a:solidFill>
                <a:latin typeface="Symbol" pitchFamily="18" charset="2"/>
              </a:rPr>
              <a:t> a </a:t>
            </a:r>
            <a:r>
              <a:rPr lang="en-GB" sz="2000" dirty="0" smtClean="0">
                <a:solidFill>
                  <a:srgbClr val="008000"/>
                </a:solidFill>
                <a:latin typeface="Arial Black" pitchFamily="34" charset="0"/>
              </a:rPr>
              <a:t>ELASTIN can then associate by some Chain Sequences </a:t>
            </a:r>
            <a:r>
              <a:rPr lang="en-GB" sz="2000" dirty="0" smtClean="0">
                <a:solidFill>
                  <a:srgbClr val="008000"/>
                </a:solidFill>
                <a:latin typeface="+mn-lt"/>
              </a:rPr>
              <a:t>&gt; </a:t>
            </a:r>
            <a:r>
              <a:rPr lang="en-GB" sz="2000" dirty="0" smtClean="0">
                <a:solidFill>
                  <a:srgbClr val="FF0000"/>
                </a:solidFill>
                <a:latin typeface="Arial Black" pitchFamily="34" charset="0"/>
              </a:rPr>
              <a:t>COACERVATION </a:t>
            </a:r>
            <a:endParaRPr lang="en-GB" sz="2000" dirty="0"/>
          </a:p>
        </p:txBody>
      </p:sp>
      <p:sp>
        <p:nvSpPr>
          <p:cNvPr id="19" name="TextovéPole 18"/>
          <p:cNvSpPr txBox="1"/>
          <p:nvPr/>
        </p:nvSpPr>
        <p:spPr>
          <a:xfrm>
            <a:off x="323528" y="3212976"/>
            <a:ext cx="4032448" cy="3477875"/>
          </a:xfrm>
          <a:prstGeom prst="rect">
            <a:avLst/>
          </a:prstGeom>
          <a:solidFill>
            <a:schemeClr val="accent3">
              <a:lumMod val="95000"/>
            </a:schemeClr>
          </a:solidFill>
          <a:ln w="38100">
            <a:solidFill>
              <a:srgbClr val="C00000"/>
            </a:solidFill>
          </a:ln>
        </p:spPr>
        <p:txBody>
          <a:bodyPr wrap="square" rtlCol="0">
            <a:spAutoFit/>
          </a:bodyPr>
          <a:lstStyle/>
          <a:p>
            <a:r>
              <a:rPr lang="en-GB" sz="2000" b="1" dirty="0" smtClean="0">
                <a:solidFill>
                  <a:srgbClr val="C00000"/>
                </a:solidFill>
                <a:latin typeface="Symbol" pitchFamily="18" charset="2"/>
              </a:rPr>
              <a:t>b </a:t>
            </a:r>
            <a:r>
              <a:rPr lang="en-GB" sz="2000" dirty="0" smtClean="0">
                <a:solidFill>
                  <a:srgbClr val="C00000"/>
                </a:solidFill>
                <a:latin typeface="Arial Black" pitchFamily="34" charset="0"/>
              </a:rPr>
              <a:t>ELASTIN  </a:t>
            </a:r>
            <a:r>
              <a:rPr lang="en-GB" sz="2000" b="1" dirty="0" smtClean="0">
                <a:solidFill>
                  <a:srgbClr val="C00000"/>
                </a:solidFill>
                <a:latin typeface="+mn-lt"/>
              </a:rPr>
              <a:t>arises from the </a:t>
            </a:r>
            <a:r>
              <a:rPr lang="en-GB" sz="2000" dirty="0" smtClean="0">
                <a:solidFill>
                  <a:srgbClr val="C00000"/>
                </a:solidFill>
                <a:latin typeface="Arial Black" pitchFamily="34" charset="0"/>
              </a:rPr>
              <a:t> </a:t>
            </a:r>
            <a:r>
              <a:rPr lang="en-GB" sz="2000" dirty="0" smtClean="0">
                <a:solidFill>
                  <a:srgbClr val="FF0000"/>
                </a:solidFill>
                <a:latin typeface="Arial Black" pitchFamily="34" charset="0"/>
              </a:rPr>
              <a:t>ELASTIN</a:t>
            </a:r>
            <a:r>
              <a:rPr lang="en-GB" sz="2000" dirty="0" smtClean="0">
                <a:solidFill>
                  <a:srgbClr val="FF0000"/>
                </a:solidFill>
              </a:rPr>
              <a:t>  </a:t>
            </a:r>
            <a:r>
              <a:rPr lang="en-GB" sz="2000" b="1" dirty="0" smtClean="0">
                <a:solidFill>
                  <a:srgbClr val="C00000"/>
                </a:solidFill>
              </a:rPr>
              <a:t>after the very intensive scission besides the </a:t>
            </a:r>
            <a:r>
              <a:rPr lang="en-GB" sz="2000" b="1" dirty="0" smtClean="0">
                <a:solidFill>
                  <a:srgbClr val="008000"/>
                </a:solidFill>
                <a:latin typeface="Symbol" pitchFamily="18" charset="2"/>
              </a:rPr>
              <a:t>a</a:t>
            </a:r>
            <a:r>
              <a:rPr lang="en-GB" sz="2000" dirty="0" smtClean="0">
                <a:solidFill>
                  <a:srgbClr val="008000"/>
                </a:solidFill>
                <a:latin typeface="Symbol" pitchFamily="18" charset="2"/>
              </a:rPr>
              <a:t> </a:t>
            </a:r>
            <a:r>
              <a:rPr lang="en-GB" sz="2000" dirty="0" smtClean="0">
                <a:solidFill>
                  <a:srgbClr val="008000"/>
                </a:solidFill>
                <a:latin typeface="Arial Black" pitchFamily="34" charset="0"/>
              </a:rPr>
              <a:t>ELASTIN.</a:t>
            </a:r>
          </a:p>
          <a:p>
            <a:r>
              <a:rPr lang="en-GB" sz="2000" dirty="0" smtClean="0">
                <a:solidFill>
                  <a:srgbClr val="FF0000"/>
                </a:solidFill>
                <a:latin typeface="Arial Black" pitchFamily="34" charset="0"/>
              </a:rPr>
              <a:t>COACERVATION </a:t>
            </a:r>
            <a:r>
              <a:rPr lang="en-GB" sz="2000" b="1" dirty="0" smtClean="0">
                <a:solidFill>
                  <a:srgbClr val="C00000"/>
                </a:solidFill>
                <a:latin typeface="+mn-lt"/>
              </a:rPr>
              <a:t>does not occur  for the </a:t>
            </a:r>
            <a:r>
              <a:rPr lang="en-GB" sz="2000" dirty="0" smtClean="0">
                <a:solidFill>
                  <a:srgbClr val="C00000"/>
                </a:solidFill>
                <a:latin typeface="Arial Black" pitchFamily="34" charset="0"/>
              </a:rPr>
              <a:t> </a:t>
            </a:r>
            <a:r>
              <a:rPr lang="en-GB" sz="2000" b="1" dirty="0" smtClean="0">
                <a:solidFill>
                  <a:srgbClr val="C00000"/>
                </a:solidFill>
                <a:latin typeface="Symbol" pitchFamily="18" charset="2"/>
              </a:rPr>
              <a:t>b</a:t>
            </a:r>
            <a:r>
              <a:rPr lang="en-GB" sz="2000" dirty="0" smtClean="0">
                <a:solidFill>
                  <a:srgbClr val="C00000"/>
                </a:solidFill>
                <a:latin typeface="Symbol" pitchFamily="18" charset="2"/>
              </a:rPr>
              <a:t> </a:t>
            </a:r>
            <a:r>
              <a:rPr lang="en-GB" sz="2000" dirty="0" smtClean="0">
                <a:solidFill>
                  <a:srgbClr val="C00000"/>
                </a:solidFill>
                <a:latin typeface="Arial Black" pitchFamily="34" charset="0"/>
              </a:rPr>
              <a:t>ELASTIN , </a:t>
            </a:r>
            <a:r>
              <a:rPr lang="en-GB" sz="2000" b="1" dirty="0" smtClean="0">
                <a:solidFill>
                  <a:srgbClr val="C00000"/>
                </a:solidFill>
                <a:latin typeface="+mn-lt"/>
              </a:rPr>
              <a:t>probably its Molecules are too short </a:t>
            </a:r>
            <a:r>
              <a:rPr lang="en-GB" sz="2000" b="1" u="sng" dirty="0" smtClean="0">
                <a:solidFill>
                  <a:srgbClr val="C00000"/>
                </a:solidFill>
                <a:latin typeface="+mn-lt"/>
              </a:rPr>
              <a:t>(MW </a:t>
            </a:r>
            <a:r>
              <a:rPr lang="en-GB" sz="2000" u="sng" dirty="0" smtClean="0">
                <a:solidFill>
                  <a:srgbClr val="C00000"/>
                </a:solidFill>
                <a:latin typeface="Symbol" pitchFamily="18" charset="2"/>
              </a:rPr>
              <a:t>» </a:t>
            </a:r>
            <a:r>
              <a:rPr lang="en-GB" sz="2000" b="1" u="sng" dirty="0" smtClean="0">
                <a:solidFill>
                  <a:srgbClr val="C00000"/>
                </a:solidFill>
                <a:latin typeface="+mn-lt"/>
              </a:rPr>
              <a:t>5000)</a:t>
            </a:r>
            <a:r>
              <a:rPr lang="en-GB" sz="2000" u="sng" dirty="0" smtClean="0">
                <a:solidFill>
                  <a:srgbClr val="C00000"/>
                </a:solidFill>
                <a:latin typeface="Arial Black" pitchFamily="34" charset="0"/>
              </a:rPr>
              <a:t> </a:t>
            </a:r>
            <a:r>
              <a:rPr lang="en-GB" sz="2000" b="1" dirty="0" smtClean="0">
                <a:solidFill>
                  <a:srgbClr val="C00000"/>
                </a:solidFill>
                <a:latin typeface="+mn-lt"/>
              </a:rPr>
              <a:t>and  they are not rich enough of the Sequences  able to form the Associates </a:t>
            </a:r>
            <a:endParaRPr lang="en-GB" sz="2000" b="1" dirty="0">
              <a:solidFill>
                <a:srgbClr val="C00000"/>
              </a:solidFill>
              <a:latin typeface="+mn-lt"/>
            </a:endParaRPr>
          </a:p>
        </p:txBody>
      </p:sp>
      <p:sp>
        <p:nvSpPr>
          <p:cNvPr id="20" name="TextovéPole 19"/>
          <p:cNvSpPr txBox="1"/>
          <p:nvPr/>
        </p:nvSpPr>
        <p:spPr>
          <a:xfrm>
            <a:off x="3923928" y="5229200"/>
            <a:ext cx="2376264" cy="369332"/>
          </a:xfrm>
          <a:prstGeom prst="rect">
            <a:avLst/>
          </a:prstGeom>
          <a:noFill/>
        </p:spPr>
        <p:txBody>
          <a:bodyPr wrap="square" rtlCol="0">
            <a:spAutoFit/>
          </a:bodyPr>
          <a:lstStyle/>
          <a:p>
            <a:endParaRPr lang="cs-CZ" dirty="0"/>
          </a:p>
        </p:txBody>
      </p:sp>
      <p:sp>
        <p:nvSpPr>
          <p:cNvPr id="21" name="TextovéPole 20"/>
          <p:cNvSpPr txBox="1"/>
          <p:nvPr/>
        </p:nvSpPr>
        <p:spPr>
          <a:xfrm>
            <a:off x="4716016" y="5445224"/>
            <a:ext cx="3672408" cy="1200329"/>
          </a:xfrm>
          <a:prstGeom prst="rect">
            <a:avLst/>
          </a:prstGeom>
          <a:solidFill>
            <a:srgbClr val="FFFF00"/>
          </a:solidFill>
          <a:ln w="63500">
            <a:solidFill>
              <a:srgbClr val="FF0000"/>
            </a:solidFill>
          </a:ln>
        </p:spPr>
        <p:txBody>
          <a:bodyPr wrap="square" rtlCol="0">
            <a:spAutoFit/>
          </a:bodyPr>
          <a:lstStyle/>
          <a:p>
            <a:r>
              <a:rPr lang="en-GB" sz="2400" dirty="0" smtClean="0">
                <a:solidFill>
                  <a:srgbClr val="FF0000"/>
                </a:solidFill>
                <a:latin typeface="Arial Black" pitchFamily="34" charset="0"/>
              </a:rPr>
              <a:t>Standard ELASTIN is not able to do COACERVATION </a:t>
            </a:r>
            <a:endParaRPr lang="en-GB" sz="24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395536" y="116632"/>
            <a:ext cx="8229600" cy="562074"/>
          </a:xfrm>
        </p:spPr>
        <p:txBody>
          <a:bodyPr/>
          <a:lstStyle/>
          <a:p>
            <a:r>
              <a:rPr lang="en-GB" sz="2800" dirty="0" smtClean="0">
                <a:solidFill>
                  <a:srgbClr val="FF0000"/>
                </a:solidFill>
                <a:latin typeface="Arial Black" pitchFamily="34" charset="0"/>
              </a:rPr>
              <a:t>ELASTIN in the HIDE &amp; LEATHER</a:t>
            </a:r>
            <a:endParaRPr lang="en-GB" sz="2800" dirty="0">
              <a:solidFill>
                <a:srgbClr val="0000FF"/>
              </a:solidFill>
              <a:latin typeface="Arial Black" pitchFamily="34" charset="0"/>
            </a:endParaRPr>
          </a:p>
        </p:txBody>
      </p:sp>
      <p:sp>
        <p:nvSpPr>
          <p:cNvPr id="9" name="Zástupný symbol pro obsah 8"/>
          <p:cNvSpPr>
            <a:spLocks noGrp="1"/>
          </p:cNvSpPr>
          <p:nvPr>
            <p:ph idx="1"/>
          </p:nvPr>
        </p:nvSpPr>
        <p:spPr>
          <a:xfrm>
            <a:off x="0" y="620688"/>
            <a:ext cx="9144000" cy="5904656"/>
          </a:xfrm>
          <a:solidFill>
            <a:schemeClr val="accent3">
              <a:lumMod val="95000"/>
            </a:schemeClr>
          </a:solidFill>
        </p:spPr>
        <p:txBody>
          <a:bodyPr/>
          <a:lstStyle/>
          <a:p>
            <a:r>
              <a:rPr lang="en-GB" b="1" u="sng" dirty="0" smtClean="0">
                <a:solidFill>
                  <a:srgbClr val="FF0000"/>
                </a:solidFill>
                <a:latin typeface="Arial Black" pitchFamily="34" charset="0"/>
              </a:rPr>
              <a:t>The TECHNICAL IMPORTANCE of the </a:t>
            </a:r>
            <a:r>
              <a:rPr lang="en-GB" dirty="0" smtClean="0">
                <a:solidFill>
                  <a:srgbClr val="FF0000"/>
                </a:solidFill>
                <a:latin typeface="Arial Black" pitchFamily="34" charset="0"/>
              </a:rPr>
              <a:t>ELASTIN </a:t>
            </a:r>
            <a:r>
              <a:rPr lang="en-GB" b="1" dirty="0" smtClean="0">
                <a:solidFill>
                  <a:srgbClr val="FF0000"/>
                </a:solidFill>
                <a:latin typeface="Arial Black" pitchFamily="34" charset="0"/>
              </a:rPr>
              <a:t>is low in general </a:t>
            </a:r>
          </a:p>
          <a:p>
            <a:r>
              <a:rPr lang="en-GB" sz="2000" dirty="0" smtClean="0">
                <a:solidFill>
                  <a:srgbClr val="FF0000"/>
                </a:solidFill>
                <a:latin typeface="Arial Black" pitchFamily="34" charset="0"/>
              </a:rPr>
              <a:t>ELASTIN  </a:t>
            </a:r>
            <a:r>
              <a:rPr lang="en-GB" sz="2000" b="1" dirty="0" smtClean="0">
                <a:solidFill>
                  <a:srgbClr val="0000FF"/>
                </a:solidFill>
              </a:rPr>
              <a:t>forms the smaller Part then the COLLAGEN  in the Hide, occurring in the outer Part of the Hide and in the Under hide connective tissue</a:t>
            </a:r>
          </a:p>
          <a:p>
            <a:r>
              <a:rPr lang="en-GB" sz="2000" dirty="0" smtClean="0">
                <a:solidFill>
                  <a:srgbClr val="FF0000"/>
                </a:solidFill>
                <a:latin typeface="Arial Black" pitchFamily="34" charset="0"/>
              </a:rPr>
              <a:t>ELASTIN  </a:t>
            </a:r>
            <a:r>
              <a:rPr lang="en-GB" sz="2000" b="1" dirty="0" smtClean="0">
                <a:solidFill>
                  <a:srgbClr val="C00000"/>
                </a:solidFill>
              </a:rPr>
              <a:t>is resistant to the most technological Steps of the Hide Tannin to Leather, except for the enzymatic Bate</a:t>
            </a:r>
          </a:p>
          <a:p>
            <a:r>
              <a:rPr lang="en-GB" sz="2000" dirty="0" smtClean="0">
                <a:solidFill>
                  <a:srgbClr val="FF0000"/>
                </a:solidFill>
                <a:latin typeface="Arial Black" pitchFamily="34" charset="0"/>
              </a:rPr>
              <a:t>ELASTIN </a:t>
            </a:r>
            <a:r>
              <a:rPr lang="en-GB" sz="2000" b="1" dirty="0" smtClean="0">
                <a:solidFill>
                  <a:srgbClr val="008000"/>
                </a:solidFill>
              </a:rPr>
              <a:t>can contribute to the Leather Elasticity, abut there are not common View on this Phenomena.  Some View exist, the </a:t>
            </a:r>
            <a:r>
              <a:rPr lang="en-GB" sz="2000" dirty="0" smtClean="0">
                <a:solidFill>
                  <a:srgbClr val="FF0000"/>
                </a:solidFill>
                <a:latin typeface="Arial Black" pitchFamily="34" charset="0"/>
              </a:rPr>
              <a:t>ELASTIN </a:t>
            </a:r>
            <a:r>
              <a:rPr lang="en-GB" sz="2000" b="1" dirty="0" smtClean="0">
                <a:solidFill>
                  <a:srgbClr val="008000"/>
                </a:solidFill>
              </a:rPr>
              <a:t>should be removed during Tannin.</a:t>
            </a:r>
          </a:p>
          <a:p>
            <a:r>
              <a:rPr lang="en-GB" sz="2000" b="1" dirty="0" smtClean="0">
                <a:solidFill>
                  <a:srgbClr val="7030A0"/>
                </a:solidFill>
              </a:rPr>
              <a:t>Analytical Monitoring of the </a:t>
            </a:r>
            <a:r>
              <a:rPr lang="en-GB" sz="2000" dirty="0" smtClean="0">
                <a:solidFill>
                  <a:srgbClr val="FF0000"/>
                </a:solidFill>
                <a:latin typeface="Arial Black" pitchFamily="34" charset="0"/>
              </a:rPr>
              <a:t>ELASTIN </a:t>
            </a:r>
            <a:r>
              <a:rPr lang="en-GB" sz="2000" b="1" dirty="0" smtClean="0">
                <a:solidFill>
                  <a:srgbClr val="7030A0"/>
                </a:solidFill>
              </a:rPr>
              <a:t>after Tannin is based on the Determination of the VALINE after Hydrolysis of the Leather, because there are approx. 18 % w/w of the VALINE there (</a:t>
            </a:r>
            <a:r>
              <a:rPr lang="en-GB" sz="2000" b="1" u="sng" dirty="0" smtClean="0">
                <a:solidFill>
                  <a:srgbClr val="7030A0"/>
                </a:solidFill>
              </a:rPr>
              <a:t>the highest Concentration in all the Proteins</a:t>
            </a:r>
            <a:r>
              <a:rPr lang="en-GB" sz="2000" b="1" dirty="0" smtClean="0">
                <a:solidFill>
                  <a:srgbClr val="7030A0"/>
                </a:solidFill>
              </a:rPr>
              <a:t>)</a:t>
            </a:r>
            <a:endParaRPr lang="en-GB" sz="2000" b="1" dirty="0">
              <a:solidFill>
                <a:srgbClr val="7030A0"/>
              </a:solidFill>
            </a:endParaRPr>
          </a:p>
        </p:txBody>
      </p:sp>
      <p:sp>
        <p:nvSpPr>
          <p:cNvPr id="4" name="Zástupný symbol pro datum 3"/>
          <p:cNvSpPr>
            <a:spLocks noGrp="1"/>
          </p:cNvSpPr>
          <p:nvPr>
            <p:ph type="dt" sz="half" idx="10"/>
          </p:nvPr>
        </p:nvSpPr>
        <p:spPr/>
        <p:txBody>
          <a:bodyPr/>
          <a:lstStyle/>
          <a:p>
            <a:pPr>
              <a:defRPr/>
            </a:pPr>
            <a:r>
              <a:rPr lang="cs-CZ" dirty="0" err="1" smtClean="0"/>
              <a:t>January</a:t>
            </a:r>
            <a:r>
              <a:rPr lang="cs-CZ" dirty="0" smtClean="0"/>
              <a:t> 2018there. </a:t>
            </a:r>
            <a:endParaRPr lang="sk-SK" dirty="0"/>
          </a:p>
        </p:txBody>
      </p:sp>
      <p:sp>
        <p:nvSpPr>
          <p:cNvPr id="5" name="Zástupný symbol pro zápatí 4"/>
          <p:cNvSpPr>
            <a:spLocks noGrp="1"/>
          </p:cNvSpPr>
          <p:nvPr>
            <p:ph type="ftr" sz="quarter" idx="11"/>
          </p:nvPr>
        </p:nvSpPr>
        <p:spPr/>
        <p:txBody>
          <a:bodyPr/>
          <a:lstStyle/>
          <a:p>
            <a:pPr>
              <a:defRPr/>
            </a:pPr>
            <a:r>
              <a:rPr lang="fr-FR" dirty="0" smtClean="0"/>
              <a:t>NATURAL POLYMERS MU SCI 13 2018</a:t>
            </a:r>
            <a:endParaRPr lang="sk-SK" dirty="0"/>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18</a:t>
            </a:fld>
            <a:endParaRPr lang="sk-SK"/>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395536" y="188640"/>
            <a:ext cx="8229600" cy="720080"/>
          </a:xfrm>
        </p:spPr>
        <p:txBody>
          <a:bodyPr/>
          <a:lstStyle/>
          <a:p>
            <a:r>
              <a:rPr lang="en-GB" sz="2800" dirty="0" smtClean="0">
                <a:solidFill>
                  <a:srgbClr val="FF0000"/>
                </a:solidFill>
                <a:latin typeface="Arial Black" pitchFamily="34" charset="0"/>
              </a:rPr>
              <a:t>The Importance of the ELASTIN in the Nutrition</a:t>
            </a:r>
            <a:endParaRPr lang="en-GB" sz="2800" dirty="0">
              <a:solidFill>
                <a:srgbClr val="0000FF"/>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19</a:t>
            </a:fld>
            <a:endParaRPr lang="sk-SK"/>
          </a:p>
        </p:txBody>
      </p:sp>
      <p:sp>
        <p:nvSpPr>
          <p:cNvPr id="8" name="Zástupný symbol pro obsah 7"/>
          <p:cNvSpPr>
            <a:spLocks noGrp="1"/>
          </p:cNvSpPr>
          <p:nvPr>
            <p:ph idx="1"/>
          </p:nvPr>
        </p:nvSpPr>
        <p:spPr>
          <a:xfrm>
            <a:off x="457200" y="1052736"/>
            <a:ext cx="8229600" cy="5073427"/>
          </a:xfrm>
        </p:spPr>
        <p:txBody>
          <a:bodyPr/>
          <a:lstStyle/>
          <a:p>
            <a:r>
              <a:rPr lang="en-GB" dirty="0" smtClean="0">
                <a:solidFill>
                  <a:srgbClr val="FF0000"/>
                </a:solidFill>
                <a:latin typeface="Arial Black" pitchFamily="34" charset="0"/>
              </a:rPr>
              <a:t>ELASTIN </a:t>
            </a:r>
            <a:r>
              <a:rPr lang="en-GB" b="1" dirty="0" smtClean="0">
                <a:solidFill>
                  <a:srgbClr val="0000FF"/>
                </a:solidFill>
              </a:rPr>
              <a:t>has the low Importance </a:t>
            </a:r>
            <a:r>
              <a:rPr lang="en-GB" dirty="0" smtClean="0">
                <a:solidFill>
                  <a:srgbClr val="FF0000"/>
                </a:solidFill>
                <a:latin typeface="Arial Black" pitchFamily="34" charset="0"/>
              </a:rPr>
              <a:t>in the Nutrition </a:t>
            </a:r>
            <a:r>
              <a:rPr lang="en-GB" b="1" dirty="0" smtClean="0">
                <a:solidFill>
                  <a:srgbClr val="0000FF"/>
                </a:solidFill>
              </a:rPr>
              <a:t>due to its chemical and  enzymatic Resistance, this Protein is hardly to be digest</a:t>
            </a:r>
          </a:p>
          <a:p>
            <a:r>
              <a:rPr lang="en-GB" dirty="0" smtClean="0">
                <a:solidFill>
                  <a:srgbClr val="FF0000"/>
                </a:solidFill>
                <a:latin typeface="Arial Black" pitchFamily="34" charset="0"/>
              </a:rPr>
              <a:t>ELASTIN </a:t>
            </a:r>
            <a:r>
              <a:rPr lang="en-GB" b="1" dirty="0" smtClean="0">
                <a:solidFill>
                  <a:srgbClr val="0000FF"/>
                </a:solidFill>
              </a:rPr>
              <a:t>must be cleaved by enzymatic or chemical partly cleaved if should be used the Animal Feed</a:t>
            </a:r>
            <a:endParaRPr lang="en-GB" b="1" dirty="0">
              <a:solidFill>
                <a:srgbClr val="008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0"/>
            <a:ext cx="8229600" cy="908720"/>
          </a:xfrm>
        </p:spPr>
        <p:txBody>
          <a:bodyPr/>
          <a:lstStyle/>
          <a:p>
            <a:r>
              <a:rPr lang="en-GB" sz="2800" dirty="0" smtClean="0">
                <a:solidFill>
                  <a:srgbClr val="FF0000"/>
                </a:solidFill>
                <a:latin typeface="Arial Black" pitchFamily="34" charset="0"/>
              </a:rPr>
              <a:t>Where is ELASTIN </a:t>
            </a:r>
            <a:r>
              <a:rPr lang="en-GB" sz="2800" dirty="0" smtClean="0">
                <a:solidFill>
                  <a:srgbClr val="FF0000"/>
                </a:solidFill>
                <a:latin typeface="Arial Black" pitchFamily="34" charset="0"/>
              </a:rPr>
              <a:t>found </a:t>
            </a:r>
            <a:r>
              <a:rPr lang="en-GB" sz="2800" dirty="0" smtClean="0">
                <a:solidFill>
                  <a:srgbClr val="FF0000"/>
                </a:solidFill>
                <a:latin typeface="Arial Black" pitchFamily="34" charset="0"/>
              </a:rPr>
              <a:t>in the Human Body?</a:t>
            </a:r>
            <a:endParaRPr lang="en-GB" sz="2800" dirty="0">
              <a:solidFill>
                <a:srgbClr val="FF0000"/>
              </a:solidFill>
              <a:latin typeface="Arial Black" pitchFamily="34" charset="0"/>
            </a:endParaRPr>
          </a:p>
        </p:txBody>
      </p:sp>
      <p:sp>
        <p:nvSpPr>
          <p:cNvPr id="8" name="Zástupný symbol pro obsah 7"/>
          <p:cNvSpPr>
            <a:spLocks noGrp="1"/>
          </p:cNvSpPr>
          <p:nvPr>
            <p:ph idx="1"/>
          </p:nvPr>
        </p:nvSpPr>
        <p:spPr>
          <a:xfrm>
            <a:off x="457200" y="836712"/>
            <a:ext cx="8229600" cy="5472608"/>
          </a:xfrm>
          <a:solidFill>
            <a:schemeClr val="bg1"/>
          </a:solidFill>
        </p:spPr>
        <p:txBody>
          <a:bodyPr/>
          <a:lstStyle/>
          <a:p>
            <a:r>
              <a:rPr lang="en-GB" sz="2800" b="1" dirty="0" smtClean="0"/>
              <a:t>Great </a:t>
            </a:r>
            <a:r>
              <a:rPr lang="cs-CZ" sz="2800" b="1" dirty="0" err="1" smtClean="0"/>
              <a:t>amount</a:t>
            </a:r>
            <a:r>
              <a:rPr lang="cs-CZ" sz="2800" b="1" dirty="0" smtClean="0"/>
              <a:t> </a:t>
            </a:r>
            <a:r>
              <a:rPr lang="en-GB" sz="2800" b="1" dirty="0" smtClean="0"/>
              <a:t>of </a:t>
            </a:r>
            <a:r>
              <a:rPr lang="en-GB" sz="2800" b="1" dirty="0" smtClean="0"/>
              <a:t>the </a:t>
            </a:r>
            <a:r>
              <a:rPr lang="en-GB" sz="2800" dirty="0" smtClean="0">
                <a:solidFill>
                  <a:srgbClr val="FF0000"/>
                </a:solidFill>
                <a:latin typeface="Arial Black" pitchFamily="34" charset="0"/>
              </a:rPr>
              <a:t>ELASTIN </a:t>
            </a:r>
            <a:r>
              <a:rPr lang="en-GB" sz="2800" b="1" dirty="0" smtClean="0"/>
              <a:t>is found in the Blood Vessel near to </a:t>
            </a:r>
            <a:r>
              <a:rPr lang="cs-CZ" sz="2800" b="1" dirty="0" err="1" smtClean="0"/>
              <a:t>the</a:t>
            </a:r>
            <a:r>
              <a:rPr lang="cs-CZ" sz="2800" b="1" dirty="0" smtClean="0"/>
              <a:t> </a:t>
            </a:r>
            <a:r>
              <a:rPr lang="en-GB" sz="2800" b="1" dirty="0" smtClean="0"/>
              <a:t>Heart</a:t>
            </a:r>
            <a:r>
              <a:rPr lang="en-GB" sz="2800" b="1" dirty="0" smtClean="0"/>
              <a:t>, further in the Ligaments, in the Skin and in the Tendons.</a:t>
            </a:r>
          </a:p>
          <a:p>
            <a:r>
              <a:rPr lang="en-GB" sz="2800" b="1" dirty="0" err="1" smtClean="0">
                <a:solidFill>
                  <a:srgbClr val="FF0000"/>
                </a:solidFill>
                <a:latin typeface="Arial Black" pitchFamily="34" charset="0"/>
              </a:rPr>
              <a:t>Elastin</a:t>
            </a:r>
            <a:r>
              <a:rPr lang="en-GB" sz="2800" b="1" dirty="0" smtClean="0"/>
              <a:t> is the not soluble </a:t>
            </a:r>
            <a:r>
              <a:rPr lang="cs-CZ" sz="2800" b="1" dirty="0" smtClean="0">
                <a:solidFill>
                  <a:srgbClr val="FF0000"/>
                </a:solidFill>
                <a:latin typeface="Arial Black" pitchFamily="34" charset="0"/>
              </a:rPr>
              <a:t>S</a:t>
            </a:r>
            <a:r>
              <a:rPr lang="en-GB" sz="2800" b="1" dirty="0" err="1" smtClean="0">
                <a:solidFill>
                  <a:srgbClr val="FF0000"/>
                </a:solidFill>
                <a:latin typeface="Arial Black" pitchFamily="34" charset="0"/>
              </a:rPr>
              <a:t>cleroprotein</a:t>
            </a:r>
            <a:r>
              <a:rPr lang="en-GB" sz="2800" b="1" dirty="0" smtClean="0"/>
              <a:t>, its Name is derived from its elastic Properties</a:t>
            </a:r>
          </a:p>
          <a:p>
            <a:r>
              <a:rPr lang="cs-CZ" sz="2800" b="1" dirty="0" smtClean="0">
                <a:solidFill>
                  <a:srgbClr val="FF0000"/>
                </a:solidFill>
                <a:latin typeface="Arial Black" pitchFamily="34" charset="0"/>
              </a:rPr>
              <a:t>S</a:t>
            </a:r>
            <a:r>
              <a:rPr lang="en-GB" sz="2800" b="1" dirty="0" err="1" smtClean="0">
                <a:solidFill>
                  <a:srgbClr val="FF0000"/>
                </a:solidFill>
                <a:latin typeface="Arial Black" pitchFamily="34" charset="0"/>
              </a:rPr>
              <a:t>cleroprotein</a:t>
            </a:r>
            <a:r>
              <a:rPr lang="en-GB" sz="2800" b="1" dirty="0" smtClean="0">
                <a:solidFill>
                  <a:srgbClr val="FF0000"/>
                </a:solidFill>
                <a:latin typeface="Arial Black" pitchFamily="34" charset="0"/>
              </a:rPr>
              <a:t> </a:t>
            </a:r>
            <a:r>
              <a:rPr lang="en-GB" sz="2800" b="1" dirty="0" smtClean="0"/>
              <a:t>is the Denomination for the any Protein having approximately the </a:t>
            </a:r>
            <a:r>
              <a:rPr lang="en-GB" sz="2800" b="1" dirty="0" err="1" smtClean="0"/>
              <a:t>fibrilar</a:t>
            </a:r>
            <a:r>
              <a:rPr lang="en-GB" sz="2800" b="1" dirty="0" smtClean="0"/>
              <a:t> Shape</a:t>
            </a:r>
          </a:p>
          <a:p>
            <a:r>
              <a:rPr lang="cs-CZ" sz="2800" b="1" dirty="0" smtClean="0">
                <a:solidFill>
                  <a:srgbClr val="FF0000"/>
                </a:solidFill>
                <a:latin typeface="Arial Black" pitchFamily="34" charset="0"/>
              </a:rPr>
              <a:t>S</a:t>
            </a:r>
            <a:r>
              <a:rPr lang="en-GB" sz="2800" b="1" dirty="0" err="1" smtClean="0">
                <a:solidFill>
                  <a:srgbClr val="FF0000"/>
                </a:solidFill>
                <a:latin typeface="Arial Black" pitchFamily="34" charset="0"/>
              </a:rPr>
              <a:t>cleroprotein</a:t>
            </a:r>
            <a:r>
              <a:rPr lang="en-GB" sz="2800" b="1" dirty="0" smtClean="0">
                <a:solidFill>
                  <a:srgbClr val="FF0000"/>
                </a:solidFill>
                <a:latin typeface="Arial Black" pitchFamily="34" charset="0"/>
              </a:rPr>
              <a:t> </a:t>
            </a:r>
            <a:r>
              <a:rPr lang="en-GB" sz="2800" b="1" dirty="0" smtClean="0"/>
              <a:t>are Water insoluble and e.g. </a:t>
            </a:r>
            <a:r>
              <a:rPr lang="en-GB" sz="2800" b="1" dirty="0" err="1" smtClean="0">
                <a:solidFill>
                  <a:srgbClr val="FF0000"/>
                </a:solidFill>
                <a:latin typeface="Arial Black" pitchFamily="34" charset="0"/>
              </a:rPr>
              <a:t>Elastin</a:t>
            </a:r>
            <a:r>
              <a:rPr lang="en-GB" sz="2800" b="1" dirty="0" smtClean="0">
                <a:solidFill>
                  <a:srgbClr val="FF0000"/>
                </a:solidFill>
                <a:latin typeface="Arial Black" pitchFamily="34" charset="0"/>
              </a:rPr>
              <a:t>,</a:t>
            </a:r>
            <a:r>
              <a:rPr lang="en-GB" sz="2800" b="1" dirty="0" smtClean="0"/>
              <a:t> Keratin and Fibroin belong to this Group </a:t>
            </a:r>
            <a:endParaRPr lang="en-GB" sz="2800" b="1" dirty="0">
              <a:solidFill>
                <a:srgbClr val="C00000"/>
              </a:solidFill>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2</a:t>
            </a:fld>
            <a:endParaRPr lang="sk-SK"/>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en-GB" sz="2800" dirty="0" smtClean="0">
                <a:solidFill>
                  <a:srgbClr val="FF0000"/>
                </a:solidFill>
                <a:latin typeface="Arial Black" pitchFamily="34" charset="0"/>
              </a:rPr>
              <a:t>What is the Difference between ELASTIN and </a:t>
            </a:r>
            <a:r>
              <a:rPr lang="en-GB" sz="2800" dirty="0" smtClean="0">
                <a:solidFill>
                  <a:srgbClr val="0000FF"/>
                </a:solidFill>
                <a:latin typeface="Arial Black" pitchFamily="34" charset="0"/>
              </a:rPr>
              <a:t>COLLAGEN</a:t>
            </a:r>
            <a:endParaRPr lang="en-GB" sz="2800" dirty="0">
              <a:solidFill>
                <a:srgbClr val="0000FF"/>
              </a:solidFill>
              <a:latin typeface="Arial Black" pitchFamily="34" charset="0"/>
            </a:endParaRPr>
          </a:p>
        </p:txBody>
      </p:sp>
      <p:sp>
        <p:nvSpPr>
          <p:cNvPr id="8" name="Zástupný symbol pro obsah 7"/>
          <p:cNvSpPr>
            <a:spLocks noGrp="1"/>
          </p:cNvSpPr>
          <p:nvPr>
            <p:ph idx="1"/>
          </p:nvPr>
        </p:nvSpPr>
        <p:spPr>
          <a:xfrm>
            <a:off x="457200" y="980728"/>
            <a:ext cx="8229600" cy="5145435"/>
          </a:xfrm>
          <a:solidFill>
            <a:schemeClr val="bg1"/>
          </a:solidFill>
        </p:spPr>
        <p:txBody>
          <a:bodyPr/>
          <a:lstStyle/>
          <a:p>
            <a:r>
              <a:rPr lang="en-GB" sz="3600" dirty="0" smtClean="0">
                <a:solidFill>
                  <a:srgbClr val="0000FF"/>
                </a:solidFill>
                <a:latin typeface="Arial Black" pitchFamily="34" charset="0"/>
              </a:rPr>
              <a:t>COLLAGEN </a:t>
            </a:r>
            <a:r>
              <a:rPr lang="en-GB" sz="3600" b="1" dirty="0" smtClean="0">
                <a:solidFill>
                  <a:srgbClr val="0000FF"/>
                </a:solidFill>
              </a:rPr>
              <a:t>is the </a:t>
            </a:r>
            <a:r>
              <a:rPr lang="en-GB" sz="3600" b="1" u="sng" dirty="0" smtClean="0">
                <a:solidFill>
                  <a:srgbClr val="0000FF"/>
                </a:solidFill>
              </a:rPr>
              <a:t>crystalline </a:t>
            </a:r>
            <a:r>
              <a:rPr lang="en-GB" sz="3600" b="1" u="sng" dirty="0" smtClean="0">
                <a:solidFill>
                  <a:srgbClr val="0000FF"/>
                </a:solidFill>
                <a:latin typeface="Symbol" pitchFamily="18" charset="2"/>
              </a:rPr>
              <a:t>a </a:t>
            </a:r>
            <a:r>
              <a:rPr lang="en-GB" sz="3600" b="1" u="sng" dirty="0" smtClean="0">
                <a:solidFill>
                  <a:srgbClr val="0000FF"/>
                </a:solidFill>
              </a:rPr>
              <a:t>helix</a:t>
            </a:r>
            <a:r>
              <a:rPr lang="en-GB" sz="3600" b="1" dirty="0" smtClean="0">
                <a:solidFill>
                  <a:srgbClr val="0000FF"/>
                </a:solidFill>
              </a:rPr>
              <a:t>, creating whole Hierarchy of Structures from the primary &gt; se</a:t>
            </a:r>
            <a:r>
              <a:rPr lang="cs-CZ" sz="3600" b="1" dirty="0" smtClean="0">
                <a:solidFill>
                  <a:srgbClr val="0000FF"/>
                </a:solidFill>
              </a:rPr>
              <a:t>co</a:t>
            </a:r>
            <a:r>
              <a:rPr lang="en-GB" sz="3600" b="1" dirty="0" err="1" smtClean="0">
                <a:solidFill>
                  <a:srgbClr val="0000FF"/>
                </a:solidFill>
              </a:rPr>
              <a:t>ndary</a:t>
            </a:r>
            <a:r>
              <a:rPr lang="en-GB" sz="3600" b="1" dirty="0" smtClean="0">
                <a:solidFill>
                  <a:srgbClr val="0000FF"/>
                </a:solidFill>
              </a:rPr>
              <a:t> &gt; tertiary &gt; quaternary</a:t>
            </a:r>
          </a:p>
          <a:p>
            <a:r>
              <a:rPr lang="en-GB" sz="3600" dirty="0" smtClean="0">
                <a:solidFill>
                  <a:srgbClr val="FF0000"/>
                </a:solidFill>
                <a:latin typeface="Arial Black" pitchFamily="34" charset="0"/>
              </a:rPr>
              <a:t>ELASTIN </a:t>
            </a:r>
            <a:r>
              <a:rPr lang="en-GB" sz="3600" b="1" dirty="0" smtClean="0">
                <a:solidFill>
                  <a:srgbClr val="FF0000"/>
                </a:solidFill>
              </a:rPr>
              <a:t>is </a:t>
            </a:r>
            <a:r>
              <a:rPr lang="en-GB" sz="3600" b="1" u="sng" dirty="0" smtClean="0">
                <a:solidFill>
                  <a:srgbClr val="FF0000"/>
                </a:solidFill>
              </a:rPr>
              <a:t>AMORPHOUS CROSSLINKED</a:t>
            </a:r>
            <a:r>
              <a:rPr lang="en-GB" sz="3600" b="1" dirty="0" smtClean="0">
                <a:solidFill>
                  <a:srgbClr val="FF0000"/>
                </a:solidFill>
                <a:latin typeface="Arial Black" pitchFamily="34" charset="0"/>
              </a:rPr>
              <a:t> </a:t>
            </a:r>
            <a:r>
              <a:rPr lang="en-GB" sz="3600" b="1" dirty="0" err="1" smtClean="0">
                <a:solidFill>
                  <a:srgbClr val="FF0000"/>
                </a:solidFill>
                <a:latin typeface="Arial Black" pitchFamily="34" charset="0"/>
              </a:rPr>
              <a:t>Scleroprotein</a:t>
            </a:r>
            <a:r>
              <a:rPr lang="en-GB" sz="3600" b="1" dirty="0" smtClean="0">
                <a:solidFill>
                  <a:srgbClr val="FF0000"/>
                </a:solidFill>
              </a:rPr>
              <a:t>, which does not creating Helixes (neither </a:t>
            </a:r>
            <a:r>
              <a:rPr lang="en-GB" sz="3600" b="1" dirty="0" smtClean="0">
                <a:solidFill>
                  <a:srgbClr val="FF0000"/>
                </a:solidFill>
                <a:latin typeface="Symbol" pitchFamily="18" charset="2"/>
              </a:rPr>
              <a:t>a </a:t>
            </a:r>
            <a:r>
              <a:rPr lang="en-GB" sz="3600" b="1" dirty="0" smtClean="0">
                <a:solidFill>
                  <a:srgbClr val="FF0000"/>
                </a:solidFill>
              </a:rPr>
              <a:t>no </a:t>
            </a:r>
            <a:r>
              <a:rPr lang="en-GB" sz="3600" b="1" dirty="0" smtClean="0">
                <a:solidFill>
                  <a:srgbClr val="FF0000"/>
                </a:solidFill>
                <a:latin typeface="Symbol" pitchFamily="18" charset="2"/>
              </a:rPr>
              <a:t>b</a:t>
            </a:r>
            <a:r>
              <a:rPr lang="en-GB" sz="3600" b="1" dirty="0" smtClean="0">
                <a:solidFill>
                  <a:srgbClr val="FF0000"/>
                </a:solidFill>
              </a:rPr>
              <a:t>) neither </a:t>
            </a:r>
            <a:r>
              <a:rPr lang="en-GB" sz="3600" b="1" dirty="0" smtClean="0">
                <a:solidFill>
                  <a:srgbClr val="FF0000"/>
                </a:solidFill>
                <a:latin typeface="Symbol" pitchFamily="18" charset="2"/>
              </a:rPr>
              <a:t>b </a:t>
            </a:r>
            <a:r>
              <a:rPr lang="en-GB" sz="3600" b="1" dirty="0" smtClean="0">
                <a:solidFill>
                  <a:srgbClr val="FF0000"/>
                </a:solidFill>
              </a:rPr>
              <a:t>Sheets</a:t>
            </a:r>
            <a:endParaRPr lang="en-GB" sz="3600" b="1" dirty="0">
              <a:solidFill>
                <a:srgbClr val="0000FF"/>
              </a:solidFill>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3</a:t>
            </a:fld>
            <a:endParaRPr lang="sk-SK"/>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cs-CZ" sz="2800" dirty="0" smtClean="0">
                <a:solidFill>
                  <a:srgbClr val="FF0000"/>
                </a:solidFill>
                <a:latin typeface="Arial Black" pitchFamily="34" charset="0"/>
              </a:rPr>
              <a:t>ELASTIN – </a:t>
            </a:r>
            <a:r>
              <a:rPr lang="cs-CZ" sz="2800" dirty="0" err="1" smtClean="0">
                <a:solidFill>
                  <a:srgbClr val="FF0000"/>
                </a:solidFill>
                <a:latin typeface="Arial Black" pitchFamily="34" charset="0"/>
              </a:rPr>
              <a:t>the</a:t>
            </a:r>
            <a:r>
              <a:rPr lang="cs-CZ" sz="2800" dirty="0" smtClean="0">
                <a:solidFill>
                  <a:srgbClr val="FF0000"/>
                </a:solidFill>
                <a:latin typeface="Arial Black" pitchFamily="34" charset="0"/>
              </a:rPr>
              <a:t> </a:t>
            </a:r>
            <a:r>
              <a:rPr lang="en-GB" sz="2800" dirty="0" smtClean="0">
                <a:solidFill>
                  <a:srgbClr val="FF0000"/>
                </a:solidFill>
                <a:latin typeface="Arial Black" pitchFamily="34" charset="0"/>
              </a:rPr>
              <a:t>primary </a:t>
            </a:r>
            <a:r>
              <a:rPr lang="en-GB" sz="2800" dirty="0" smtClean="0">
                <a:solidFill>
                  <a:srgbClr val="FF0000"/>
                </a:solidFill>
                <a:latin typeface="Arial Black" pitchFamily="34" charset="0"/>
              </a:rPr>
              <a:t>Structure 1</a:t>
            </a:r>
            <a:endParaRPr lang="en-GB" sz="2800" dirty="0">
              <a:solidFill>
                <a:srgbClr val="FF0000"/>
              </a:solidFill>
              <a:latin typeface="Arial Black" pitchFamily="34" charset="0"/>
            </a:endParaRPr>
          </a:p>
        </p:txBody>
      </p:sp>
      <p:sp>
        <p:nvSpPr>
          <p:cNvPr id="8" name="Zástupný symbol pro obsah 7"/>
          <p:cNvSpPr>
            <a:spLocks noGrp="1"/>
          </p:cNvSpPr>
          <p:nvPr>
            <p:ph idx="1"/>
          </p:nvPr>
        </p:nvSpPr>
        <p:spPr>
          <a:xfrm>
            <a:off x="457200" y="980728"/>
            <a:ext cx="8229600" cy="5145435"/>
          </a:xfrm>
          <a:solidFill>
            <a:schemeClr val="bg1"/>
          </a:solidFill>
        </p:spPr>
        <p:txBody>
          <a:bodyPr/>
          <a:lstStyle/>
          <a:p>
            <a:r>
              <a:rPr lang="en-GB" sz="2800" b="1" dirty="0" smtClean="0"/>
              <a:t>Composition of the </a:t>
            </a:r>
            <a:r>
              <a:rPr lang="en-GB" sz="2800" dirty="0" smtClean="0">
                <a:solidFill>
                  <a:srgbClr val="FF0000"/>
                </a:solidFill>
                <a:latin typeface="Arial Black" pitchFamily="34" charset="0"/>
              </a:rPr>
              <a:t>ELASTIN </a:t>
            </a:r>
            <a:r>
              <a:rPr lang="en-GB" sz="2800" b="1" dirty="0" smtClean="0"/>
              <a:t>is rich in Amino acids, especially in  </a:t>
            </a:r>
            <a:r>
              <a:rPr lang="en-GB" sz="3600" b="1" dirty="0" smtClean="0">
                <a:solidFill>
                  <a:srgbClr val="FF0000"/>
                </a:solidFill>
                <a:latin typeface="Arial Black" pitchFamily="34" charset="0"/>
              </a:rPr>
              <a:t>GLYCINE</a:t>
            </a:r>
            <a:r>
              <a:rPr lang="en-GB" sz="2800" b="1" dirty="0" smtClean="0"/>
              <a:t>, </a:t>
            </a:r>
            <a:r>
              <a:rPr lang="en-GB" sz="3600" b="1" dirty="0" smtClean="0">
                <a:solidFill>
                  <a:srgbClr val="FF0000"/>
                </a:solidFill>
                <a:latin typeface="Arial Black" pitchFamily="34" charset="0"/>
              </a:rPr>
              <a:t>ALANINE, PROLINE, VALINE </a:t>
            </a:r>
            <a:r>
              <a:rPr lang="en-GB" sz="2800" b="1" dirty="0" smtClean="0"/>
              <a:t>and</a:t>
            </a:r>
            <a:r>
              <a:rPr lang="en-GB" sz="2800" b="1" dirty="0" smtClean="0">
                <a:solidFill>
                  <a:srgbClr val="FF0000"/>
                </a:solidFill>
                <a:latin typeface="Arial Black" pitchFamily="34" charset="0"/>
              </a:rPr>
              <a:t> </a:t>
            </a:r>
            <a:r>
              <a:rPr lang="en-GB" sz="3600" b="1" dirty="0" smtClean="0">
                <a:solidFill>
                  <a:srgbClr val="FF0000"/>
                </a:solidFill>
                <a:latin typeface="Arial Black" pitchFamily="34" charset="0"/>
              </a:rPr>
              <a:t>LEUCINE.</a:t>
            </a:r>
            <a:r>
              <a:rPr lang="en-GB" sz="2800" b="1" dirty="0" smtClean="0">
                <a:solidFill>
                  <a:srgbClr val="FF0000"/>
                </a:solidFill>
                <a:latin typeface="Arial Black" pitchFamily="34" charset="0"/>
              </a:rPr>
              <a:t> </a:t>
            </a:r>
          </a:p>
          <a:p>
            <a:r>
              <a:rPr lang="en-GB" sz="2800" dirty="0" smtClean="0">
                <a:solidFill>
                  <a:srgbClr val="FF0000"/>
                </a:solidFill>
                <a:latin typeface="Arial Black" pitchFamily="34" charset="0"/>
              </a:rPr>
              <a:t>ELASTIN </a:t>
            </a:r>
            <a:r>
              <a:rPr lang="en-GB" sz="2800" b="1" dirty="0" smtClean="0"/>
              <a:t>contains also relatively </a:t>
            </a:r>
            <a:r>
              <a:rPr lang="en-GB" sz="2800" b="1" dirty="0" smtClean="0">
                <a:solidFill>
                  <a:srgbClr val="0000FF"/>
                </a:solidFill>
                <a:latin typeface="Arial Black" pitchFamily="34" charset="0"/>
              </a:rPr>
              <a:t>many  basic Lysine's Rests</a:t>
            </a:r>
            <a:r>
              <a:rPr lang="en-GB" sz="2800" b="1" dirty="0" smtClean="0"/>
              <a:t> and </a:t>
            </a:r>
            <a:r>
              <a:rPr lang="en-GB" sz="2800" dirty="0" smtClean="0">
                <a:solidFill>
                  <a:srgbClr val="FF0000"/>
                </a:solidFill>
                <a:latin typeface="Arial Black" pitchFamily="34" charset="0"/>
              </a:rPr>
              <a:t>ELASTIN </a:t>
            </a:r>
            <a:r>
              <a:rPr lang="en-GB" sz="2800" b="1" dirty="0" smtClean="0"/>
              <a:t>has therefore </a:t>
            </a:r>
            <a:r>
              <a:rPr lang="en-GB" sz="2800" b="1" dirty="0" err="1" smtClean="0"/>
              <a:t>Isoelectric</a:t>
            </a:r>
            <a:r>
              <a:rPr lang="en-GB" sz="2800" b="1" dirty="0" smtClean="0"/>
              <a:t> Point lower than 10.</a:t>
            </a:r>
            <a:endParaRPr lang="en-GB" sz="2800" b="1" dirty="0" smtClean="0">
              <a:solidFill>
                <a:srgbClr val="0000FF"/>
              </a:solidFill>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4</a:t>
            </a:fld>
            <a:endParaRPr lang="sk-SK"/>
          </a:p>
        </p:txBody>
      </p:sp>
      <p:sp>
        <p:nvSpPr>
          <p:cNvPr id="11" name="TextovéPole 10"/>
          <p:cNvSpPr txBox="1"/>
          <p:nvPr/>
        </p:nvSpPr>
        <p:spPr>
          <a:xfrm>
            <a:off x="971600" y="4437112"/>
            <a:ext cx="2267744" cy="1569660"/>
          </a:xfrm>
          <a:prstGeom prst="rect">
            <a:avLst/>
          </a:prstGeom>
          <a:noFill/>
        </p:spPr>
        <p:txBody>
          <a:bodyPr wrap="square" rtlCol="0">
            <a:spAutoFit/>
          </a:bodyPr>
          <a:lstStyle/>
          <a:p>
            <a:r>
              <a:rPr lang="cs-CZ" sz="4800" b="1" dirty="0" smtClean="0">
                <a:solidFill>
                  <a:srgbClr val="0000FF"/>
                </a:solidFill>
              </a:rPr>
              <a:t>LYSIN (</a:t>
            </a:r>
            <a:r>
              <a:rPr lang="cs-CZ" sz="4000" b="1" dirty="0" err="1" smtClean="0">
                <a:solidFill>
                  <a:srgbClr val="0000FF"/>
                </a:solidFill>
              </a:rPr>
              <a:t>Lys</a:t>
            </a:r>
            <a:r>
              <a:rPr lang="cs-CZ" sz="4000" b="1" dirty="0" smtClean="0">
                <a:solidFill>
                  <a:srgbClr val="0000FF"/>
                </a:solidFill>
              </a:rPr>
              <a:t>, K</a:t>
            </a:r>
            <a:r>
              <a:rPr lang="cs-CZ" sz="4800" b="1" dirty="0" smtClean="0">
                <a:solidFill>
                  <a:srgbClr val="0000FF"/>
                </a:solidFill>
              </a:rPr>
              <a:t>)</a:t>
            </a:r>
            <a:endParaRPr lang="cs-CZ" sz="4800" b="1" dirty="0">
              <a:solidFill>
                <a:srgbClr val="0000FF"/>
              </a:solidFill>
            </a:endParaRPr>
          </a:p>
        </p:txBody>
      </p:sp>
      <p:pic>
        <p:nvPicPr>
          <p:cNvPr id="12" name="Obrázek 11" descr="Amminoacido_lisina_formula.png"/>
          <p:cNvPicPr>
            <a:picLocks noChangeAspect="1"/>
          </p:cNvPicPr>
          <p:nvPr/>
        </p:nvPicPr>
        <p:blipFill>
          <a:blip r:embed="rId2" cstate="print"/>
          <a:stretch>
            <a:fillRect/>
          </a:stretch>
        </p:blipFill>
        <p:spPr>
          <a:xfrm>
            <a:off x="3347864" y="4509120"/>
            <a:ext cx="5026662" cy="2348880"/>
          </a:xfrm>
          <a:prstGeom prst="rect">
            <a:avLst/>
          </a:prstGeom>
          <a:ln w="38100">
            <a:solidFill>
              <a:srgbClr val="0000FF"/>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395536" y="116632"/>
            <a:ext cx="8229600" cy="634082"/>
          </a:xfrm>
        </p:spPr>
        <p:txBody>
          <a:bodyPr/>
          <a:lstStyle/>
          <a:p>
            <a:r>
              <a:rPr lang="cs-CZ" sz="2800" dirty="0" smtClean="0">
                <a:solidFill>
                  <a:srgbClr val="FF0000"/>
                </a:solidFill>
                <a:latin typeface="Arial Black" pitchFamily="34" charset="0"/>
              </a:rPr>
              <a:t>ELASTIN – </a:t>
            </a:r>
            <a:r>
              <a:rPr lang="en-GB" sz="2800" dirty="0" smtClean="0">
                <a:solidFill>
                  <a:srgbClr val="FF0000"/>
                </a:solidFill>
                <a:latin typeface="Arial Black" pitchFamily="34" charset="0"/>
              </a:rPr>
              <a:t>primary Structure </a:t>
            </a:r>
            <a:r>
              <a:rPr lang="cs-CZ" sz="2800" dirty="0" smtClean="0">
                <a:solidFill>
                  <a:srgbClr val="FF0000"/>
                </a:solidFill>
                <a:latin typeface="Arial Black" pitchFamily="34" charset="0"/>
              </a:rPr>
              <a:t>2</a:t>
            </a:r>
            <a:endParaRPr lang="cs-CZ" sz="2800" dirty="0">
              <a:solidFill>
                <a:srgbClr val="FF0000"/>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5</a:t>
            </a:fld>
            <a:endParaRPr lang="sk-SK"/>
          </a:p>
        </p:txBody>
      </p:sp>
      <p:graphicFrame>
        <p:nvGraphicFramePr>
          <p:cNvPr id="9" name="Tabulka 8"/>
          <p:cNvGraphicFramePr>
            <a:graphicFrameLocks noGrp="1"/>
          </p:cNvGraphicFramePr>
          <p:nvPr/>
        </p:nvGraphicFramePr>
        <p:xfrm>
          <a:off x="0" y="836712"/>
          <a:ext cx="9144000" cy="5877270"/>
        </p:xfrm>
        <a:graphic>
          <a:graphicData uri="http://schemas.openxmlformats.org/drawingml/2006/table">
            <a:tbl>
              <a:tblPr firstRow="1" bandRow="1">
                <a:tableStyleId>{5C22544A-7EE6-4342-B048-85BDC9FD1C3A}</a:tableStyleId>
              </a:tblPr>
              <a:tblGrid>
                <a:gridCol w="2411760"/>
                <a:gridCol w="636240"/>
                <a:gridCol w="1740024"/>
                <a:gridCol w="1307976"/>
                <a:gridCol w="2220416"/>
                <a:gridCol w="827584"/>
              </a:tblGrid>
              <a:tr h="979545">
                <a:tc gridSpan="6">
                  <a:txBody>
                    <a:bodyPr/>
                    <a:lstStyle/>
                    <a:p>
                      <a:pPr algn="ctr"/>
                      <a:r>
                        <a:rPr lang="en-GB" sz="2000" noProof="0" dirty="0" smtClean="0">
                          <a:solidFill>
                            <a:srgbClr val="FF0000"/>
                          </a:solidFill>
                          <a:latin typeface="Arial Black" pitchFamily="34" charset="0"/>
                        </a:rPr>
                        <a:t>Amino acids’ Co</a:t>
                      </a:r>
                      <a:r>
                        <a:rPr lang="cs-CZ" sz="2000" noProof="0" dirty="0" smtClean="0">
                          <a:solidFill>
                            <a:srgbClr val="FF0000"/>
                          </a:solidFill>
                          <a:latin typeface="Arial Black" pitchFamily="34" charset="0"/>
                        </a:rPr>
                        <a:t>m</a:t>
                      </a:r>
                      <a:r>
                        <a:rPr lang="en-GB" sz="2000" noProof="0" dirty="0" smtClean="0">
                          <a:solidFill>
                            <a:srgbClr val="FF0000"/>
                          </a:solidFill>
                          <a:latin typeface="Arial Black" pitchFamily="34" charset="0"/>
                        </a:rPr>
                        <a:t>position of the TROPOELASTIN</a:t>
                      </a:r>
                      <a:endParaRPr lang="cs-CZ" sz="2000" noProof="0" dirty="0" smtClean="0">
                        <a:solidFill>
                          <a:srgbClr val="FF0000"/>
                        </a:solidFill>
                        <a:latin typeface="Arial Black" pitchFamily="34" charset="0"/>
                      </a:endParaRPr>
                    </a:p>
                    <a:p>
                      <a:pPr algn="ctr"/>
                      <a:r>
                        <a:rPr lang="en-GB" sz="2000" noProof="0" dirty="0" smtClean="0">
                          <a:solidFill>
                            <a:srgbClr val="FF0000"/>
                          </a:solidFill>
                          <a:latin typeface="Arial Black" pitchFamily="34" charset="0"/>
                        </a:rPr>
                        <a:t>The Number of the Particular  Amino acids the Molecule</a:t>
                      </a:r>
                      <a:endParaRPr lang="en-GB" sz="2000" noProof="0" dirty="0">
                        <a:solidFill>
                          <a:srgbClr val="FF0000"/>
                        </a:solidFill>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noProof="0" dirty="0">
                        <a:solidFill>
                          <a:srgbClr val="FF0000"/>
                        </a:solidFill>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noProof="0" dirty="0">
                        <a:solidFill>
                          <a:srgbClr val="FF0000"/>
                        </a:solidFill>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noProof="0" dirty="0">
                        <a:solidFill>
                          <a:srgbClr val="FF0000"/>
                        </a:solidFill>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9545">
                <a:tc>
                  <a:txBody>
                    <a:bodyPr/>
                    <a:lstStyle/>
                    <a:p>
                      <a:r>
                        <a:rPr lang="en-GB" sz="2000" b="1" noProof="0" dirty="0" err="1" smtClean="0">
                          <a:latin typeface="Arial Black" pitchFamily="34" charset="0"/>
                        </a:rPr>
                        <a:t>Asparagine</a:t>
                      </a:r>
                      <a:endParaRPr lang="en-GB" sz="2000" b="1" noProof="0" dirty="0">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noProof="0" dirty="0" smtClean="0">
                          <a:latin typeface="Arial Black" pitchFamily="34" charset="0"/>
                        </a:rPr>
                        <a:t>2</a:t>
                      </a:r>
                      <a:endParaRPr lang="en-GB" b="1" noProof="0" dirty="0">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noProof="0" dirty="0" err="1" smtClean="0">
                          <a:latin typeface="Arial Black" pitchFamily="34" charset="0"/>
                        </a:rPr>
                        <a:t>Proline</a:t>
                      </a:r>
                      <a:endParaRPr lang="en-GB" b="1" noProof="0" dirty="0">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noProof="0" dirty="0" smtClean="0">
                          <a:latin typeface="Arial Black" pitchFamily="34" charset="0"/>
                        </a:rPr>
                        <a:t>87</a:t>
                      </a:r>
                      <a:endParaRPr lang="en-GB" b="1" noProof="0" dirty="0">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noProof="0" dirty="0" err="1" smtClean="0">
                          <a:latin typeface="Arial Black" pitchFamily="34" charset="0"/>
                        </a:rPr>
                        <a:t>Leucine</a:t>
                      </a:r>
                      <a:r>
                        <a:rPr lang="en-GB" sz="2000" b="1" noProof="0" dirty="0" smtClean="0">
                          <a:latin typeface="Arial Black" pitchFamily="34" charset="0"/>
                        </a:rPr>
                        <a:t> </a:t>
                      </a:r>
                      <a:endParaRPr lang="en-GB" sz="2000" b="1" noProof="0" dirty="0">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dirty="0" smtClean="0">
                          <a:latin typeface="Arial Black" pitchFamily="34" charset="0"/>
                        </a:rPr>
                        <a:t>37</a:t>
                      </a:r>
                      <a:endParaRPr lang="cs-CZ" b="1" dirty="0">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9545">
                <a:tc>
                  <a:txBody>
                    <a:bodyPr/>
                    <a:lstStyle/>
                    <a:p>
                      <a:r>
                        <a:rPr lang="en-GB" sz="2000" b="1" noProof="0" dirty="0" err="1" smtClean="0">
                          <a:latin typeface="Arial Black" pitchFamily="34" charset="0"/>
                        </a:rPr>
                        <a:t>Hydroxyproline</a:t>
                      </a:r>
                      <a:endParaRPr lang="en-GB" sz="2000" b="1" noProof="0" dirty="0">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noProof="0" dirty="0" smtClean="0">
                          <a:latin typeface="Arial Black" pitchFamily="34" charset="0"/>
                        </a:rPr>
                        <a:t>9</a:t>
                      </a:r>
                      <a:endParaRPr lang="en-GB" b="1" noProof="0" dirty="0">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400" b="1" noProof="0" dirty="0" err="1" smtClean="0">
                          <a:solidFill>
                            <a:srgbClr val="0000FF"/>
                          </a:solidFill>
                          <a:latin typeface="Arial Black" pitchFamily="34" charset="0"/>
                        </a:rPr>
                        <a:t>Glycine</a:t>
                      </a:r>
                      <a:endParaRPr lang="en-GB" sz="2400" b="1" noProof="0" dirty="0">
                        <a:solidFill>
                          <a:srgbClr val="0000FF"/>
                        </a:solidFill>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sz="3200" b="1" noProof="0" dirty="0" smtClean="0">
                          <a:solidFill>
                            <a:srgbClr val="0000FF"/>
                          </a:solidFill>
                          <a:latin typeface="Arial Black" pitchFamily="34" charset="0"/>
                        </a:rPr>
                        <a:t>267</a:t>
                      </a:r>
                      <a:endParaRPr lang="en-GB" sz="3200" b="1" noProof="0" dirty="0">
                        <a:solidFill>
                          <a:srgbClr val="0000FF"/>
                        </a:solidFill>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noProof="0" dirty="0" err="1" smtClean="0">
                          <a:latin typeface="Arial Black" pitchFamily="34" charset="0"/>
                        </a:rPr>
                        <a:t>Thyrosine</a:t>
                      </a:r>
                      <a:endParaRPr lang="en-GB" sz="2000" b="1" noProof="0" dirty="0">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dirty="0" smtClean="0">
                          <a:latin typeface="Arial Black" pitchFamily="34" charset="0"/>
                        </a:rPr>
                        <a:t>13</a:t>
                      </a:r>
                      <a:endParaRPr lang="cs-CZ" b="1" dirty="0">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9545">
                <a:tc>
                  <a:txBody>
                    <a:bodyPr/>
                    <a:lstStyle/>
                    <a:p>
                      <a:r>
                        <a:rPr lang="en-GB" sz="2000" b="1" noProof="0" dirty="0" smtClean="0">
                          <a:latin typeface="Arial Black" pitchFamily="34" charset="0"/>
                        </a:rPr>
                        <a:t>Serine</a:t>
                      </a:r>
                      <a:endParaRPr lang="en-GB" sz="2000" b="1" noProof="0" dirty="0">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noProof="0" dirty="0" smtClean="0">
                          <a:latin typeface="Arial Black" pitchFamily="34" charset="0"/>
                        </a:rPr>
                        <a:t>8</a:t>
                      </a:r>
                      <a:endParaRPr lang="en-GB" b="1" noProof="0" dirty="0">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400" b="1" noProof="0" dirty="0" err="1" smtClean="0">
                          <a:solidFill>
                            <a:srgbClr val="0000FF"/>
                          </a:solidFill>
                          <a:latin typeface="Arial Black" pitchFamily="34" charset="0"/>
                        </a:rPr>
                        <a:t>Alanine</a:t>
                      </a:r>
                      <a:endParaRPr lang="en-GB" sz="2400" b="1" noProof="0" dirty="0">
                        <a:solidFill>
                          <a:srgbClr val="0000FF"/>
                        </a:solidFill>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sz="3200" b="1" noProof="0" dirty="0" smtClean="0">
                          <a:solidFill>
                            <a:srgbClr val="0000FF"/>
                          </a:solidFill>
                          <a:latin typeface="Arial Black" pitchFamily="34" charset="0"/>
                        </a:rPr>
                        <a:t>174</a:t>
                      </a:r>
                      <a:endParaRPr lang="en-GB" sz="3200" b="1" noProof="0" dirty="0">
                        <a:solidFill>
                          <a:srgbClr val="0000FF"/>
                        </a:solidFill>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noProof="0" dirty="0" smtClean="0">
                          <a:latin typeface="Arial Black" pitchFamily="34" charset="0"/>
                        </a:rPr>
                        <a:t>Phenylalanine</a:t>
                      </a:r>
                      <a:endParaRPr lang="en-GB" sz="2000" b="1" noProof="0" dirty="0">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dirty="0" smtClean="0">
                          <a:latin typeface="Arial Black" pitchFamily="34" charset="0"/>
                        </a:rPr>
                        <a:t>22</a:t>
                      </a:r>
                      <a:endParaRPr lang="cs-CZ" b="1" dirty="0">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9545">
                <a:tc>
                  <a:txBody>
                    <a:bodyPr/>
                    <a:lstStyle/>
                    <a:p>
                      <a:r>
                        <a:rPr lang="en-GB" sz="2000" b="1" noProof="0" dirty="0" smtClean="0">
                          <a:latin typeface="Arial Black" pitchFamily="34" charset="0"/>
                        </a:rPr>
                        <a:t>Glutamine</a:t>
                      </a:r>
                      <a:endParaRPr lang="en-GB" sz="2000" b="1" noProof="0" dirty="0">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noProof="0" dirty="0" smtClean="0">
                          <a:latin typeface="Arial Black" pitchFamily="34" charset="0"/>
                        </a:rPr>
                        <a:t>15</a:t>
                      </a:r>
                      <a:endParaRPr lang="en-GB" b="1" noProof="0" dirty="0">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400" b="1" noProof="0" dirty="0" err="1" smtClean="0">
                          <a:solidFill>
                            <a:srgbClr val="0000FF"/>
                          </a:solidFill>
                          <a:latin typeface="Arial Black" pitchFamily="34" charset="0"/>
                        </a:rPr>
                        <a:t>Valine</a:t>
                      </a:r>
                      <a:endParaRPr lang="en-GB" sz="2400" b="1" noProof="0" dirty="0">
                        <a:solidFill>
                          <a:srgbClr val="0000FF"/>
                        </a:solidFill>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sz="3200" b="1" noProof="0" dirty="0" smtClean="0">
                          <a:solidFill>
                            <a:srgbClr val="0000FF"/>
                          </a:solidFill>
                          <a:latin typeface="Arial Black" pitchFamily="34" charset="0"/>
                        </a:rPr>
                        <a:t>97</a:t>
                      </a:r>
                      <a:endParaRPr lang="en-GB" sz="3200" b="1" noProof="0" dirty="0">
                        <a:solidFill>
                          <a:srgbClr val="0000FF"/>
                        </a:solidFill>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800" b="1" noProof="0" dirty="0" smtClean="0">
                          <a:solidFill>
                            <a:srgbClr val="0000FF"/>
                          </a:solidFill>
                          <a:latin typeface="Arial Black" pitchFamily="34" charset="0"/>
                        </a:rPr>
                        <a:t>Lysine</a:t>
                      </a:r>
                      <a:endParaRPr lang="en-GB" sz="2000" b="1" noProof="0" dirty="0">
                        <a:solidFill>
                          <a:srgbClr val="0000FF"/>
                        </a:solidFill>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sz="3200" b="1" dirty="0" smtClean="0">
                          <a:solidFill>
                            <a:srgbClr val="0000FF"/>
                          </a:solidFill>
                          <a:latin typeface="Arial Black" pitchFamily="34" charset="0"/>
                        </a:rPr>
                        <a:t>38</a:t>
                      </a:r>
                      <a:endParaRPr lang="cs-CZ" sz="3200" b="1" dirty="0">
                        <a:solidFill>
                          <a:srgbClr val="0000FF"/>
                        </a:solidFill>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9545">
                <a:tc>
                  <a:txBody>
                    <a:bodyPr/>
                    <a:lstStyle/>
                    <a:p>
                      <a:r>
                        <a:rPr lang="en-GB" sz="2000" b="1" noProof="0" dirty="0" err="1" smtClean="0">
                          <a:latin typeface="Arial Black" pitchFamily="34" charset="0"/>
                        </a:rPr>
                        <a:t>Threonine</a:t>
                      </a:r>
                      <a:endParaRPr lang="en-GB" sz="2000" b="1" noProof="0" dirty="0">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noProof="0" dirty="0" smtClean="0">
                          <a:latin typeface="Arial Black" pitchFamily="34" charset="0"/>
                        </a:rPr>
                        <a:t>11</a:t>
                      </a:r>
                      <a:endParaRPr lang="en-GB" b="1" noProof="0" dirty="0">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noProof="0" dirty="0" err="1" smtClean="0">
                          <a:latin typeface="Arial Black" pitchFamily="34" charset="0"/>
                        </a:rPr>
                        <a:t>Isoleucine</a:t>
                      </a:r>
                      <a:endParaRPr lang="en-GB" b="1" noProof="0" dirty="0">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noProof="0" dirty="0" smtClean="0">
                          <a:latin typeface="Arial Black" pitchFamily="34" charset="0"/>
                        </a:rPr>
                        <a:t>15</a:t>
                      </a:r>
                      <a:endParaRPr lang="en-GB" b="1" noProof="0" dirty="0">
                        <a:latin typeface="Arial Black" pitchFamily="34" charset="0"/>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2000" b="1" noProof="0" dirty="0" err="1" smtClean="0">
                          <a:latin typeface="Arial Black" pitchFamily="34" charset="0"/>
                        </a:rPr>
                        <a:t>Arginine</a:t>
                      </a:r>
                      <a:endParaRPr lang="en-GB" sz="2000" b="1" noProof="0" dirty="0">
                        <a:latin typeface="Arial Black" pitchFamily="34" charset="0"/>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b="1" dirty="0" smtClean="0">
                          <a:latin typeface="Arial Black" pitchFamily="34" charset="0"/>
                        </a:rPr>
                        <a:t>6</a:t>
                      </a:r>
                      <a:endParaRPr lang="cs-CZ" b="1" dirty="0">
                        <a:latin typeface="Arial Black"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539552" y="0"/>
            <a:ext cx="8229600" cy="634082"/>
          </a:xfrm>
        </p:spPr>
        <p:txBody>
          <a:bodyPr/>
          <a:lstStyle/>
          <a:p>
            <a:r>
              <a:rPr lang="cs-CZ" sz="2800" dirty="0" smtClean="0">
                <a:solidFill>
                  <a:srgbClr val="FF0000"/>
                </a:solidFill>
                <a:latin typeface="Arial Black" pitchFamily="34" charset="0"/>
              </a:rPr>
              <a:t>ELASTIN – </a:t>
            </a:r>
            <a:r>
              <a:rPr lang="en-GB" sz="2800" dirty="0" smtClean="0">
                <a:solidFill>
                  <a:srgbClr val="FF0000"/>
                </a:solidFill>
                <a:latin typeface="Arial Black" pitchFamily="34" charset="0"/>
              </a:rPr>
              <a:t>primary Structure </a:t>
            </a:r>
            <a:r>
              <a:rPr lang="cs-CZ" sz="2800" dirty="0" smtClean="0">
                <a:solidFill>
                  <a:srgbClr val="FF0000"/>
                </a:solidFill>
                <a:latin typeface="Arial Black" pitchFamily="34" charset="0"/>
              </a:rPr>
              <a:t>3</a:t>
            </a:r>
            <a:endParaRPr lang="cs-CZ" sz="2800" dirty="0">
              <a:solidFill>
                <a:srgbClr val="FF0000"/>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a:xfrm>
            <a:off x="6516216" y="6381750"/>
            <a:ext cx="2133600" cy="476250"/>
          </a:xfrm>
        </p:spPr>
        <p:txBody>
          <a:bodyPr/>
          <a:lstStyle/>
          <a:p>
            <a:pPr>
              <a:defRPr/>
            </a:pPr>
            <a:fld id="{3F41B0DE-FA74-4AFF-A5C7-1440790630ED}" type="slidenum">
              <a:rPr lang="sk-SK" smtClean="0"/>
              <a:pPr>
                <a:defRPr/>
              </a:pPr>
              <a:t>6</a:t>
            </a:fld>
            <a:endParaRPr lang="sk-SK"/>
          </a:p>
        </p:txBody>
      </p:sp>
      <p:sp>
        <p:nvSpPr>
          <p:cNvPr id="11" name="TextovéPole 10"/>
          <p:cNvSpPr txBox="1"/>
          <p:nvPr/>
        </p:nvSpPr>
        <p:spPr>
          <a:xfrm>
            <a:off x="179512" y="548680"/>
            <a:ext cx="8712968" cy="1200329"/>
          </a:xfrm>
          <a:prstGeom prst="rect">
            <a:avLst/>
          </a:prstGeom>
          <a:noFill/>
        </p:spPr>
        <p:txBody>
          <a:bodyPr wrap="square" rtlCol="0">
            <a:spAutoFit/>
          </a:bodyPr>
          <a:lstStyle/>
          <a:p>
            <a:r>
              <a:rPr lang="en-GB" sz="2400" dirty="0" smtClean="0">
                <a:solidFill>
                  <a:srgbClr val="008000"/>
                </a:solidFill>
                <a:latin typeface="Arial Black" pitchFamily="34" charset="0"/>
              </a:rPr>
              <a:t>Two Sequences LAAALAAL or  LAALAAAL are necessary for the Creating the Bond </a:t>
            </a:r>
            <a:r>
              <a:rPr lang="en-GB" sz="2400" dirty="0" err="1" smtClean="0">
                <a:solidFill>
                  <a:srgbClr val="008000"/>
                </a:solidFill>
                <a:latin typeface="Arial Black" pitchFamily="34" charset="0"/>
              </a:rPr>
              <a:t>betw</a:t>
            </a:r>
            <a:r>
              <a:rPr lang="cs-CZ" sz="2400" dirty="0" smtClean="0">
                <a:solidFill>
                  <a:srgbClr val="008000"/>
                </a:solidFill>
                <a:latin typeface="Arial Black" pitchFamily="34" charset="0"/>
              </a:rPr>
              <a:t>e</a:t>
            </a:r>
            <a:r>
              <a:rPr lang="en-GB" sz="2400" dirty="0" smtClean="0">
                <a:solidFill>
                  <a:srgbClr val="008000"/>
                </a:solidFill>
                <a:latin typeface="Arial Black" pitchFamily="34" charset="0"/>
              </a:rPr>
              <a:t>en the </a:t>
            </a:r>
            <a:r>
              <a:rPr lang="en-GB" sz="2400" dirty="0" smtClean="0">
                <a:solidFill>
                  <a:srgbClr val="FF0000"/>
                </a:solidFill>
                <a:latin typeface="Arial Black" pitchFamily="34" charset="0"/>
              </a:rPr>
              <a:t>ELASTIN </a:t>
            </a:r>
            <a:r>
              <a:rPr lang="en-GB" sz="2400" dirty="0" smtClean="0">
                <a:solidFill>
                  <a:srgbClr val="008000"/>
                </a:solidFill>
                <a:latin typeface="Arial Black" pitchFamily="34" charset="0"/>
              </a:rPr>
              <a:t>Molecules of the </a:t>
            </a:r>
            <a:r>
              <a:rPr lang="en-GB" sz="2400" dirty="0" smtClean="0">
                <a:solidFill>
                  <a:srgbClr val="FF0000"/>
                </a:solidFill>
                <a:latin typeface="Arial Black" pitchFamily="34" charset="0"/>
              </a:rPr>
              <a:t>ELASTIN</a:t>
            </a:r>
            <a:endParaRPr lang="en-GB" sz="2400" dirty="0">
              <a:solidFill>
                <a:srgbClr val="008000"/>
              </a:solidFill>
              <a:latin typeface="Arial Black" pitchFamily="34" charset="0"/>
            </a:endParaRPr>
          </a:p>
        </p:txBody>
      </p:sp>
      <p:sp>
        <p:nvSpPr>
          <p:cNvPr id="12" name="TextovéPole 11"/>
          <p:cNvSpPr txBox="1"/>
          <p:nvPr/>
        </p:nvSpPr>
        <p:spPr>
          <a:xfrm>
            <a:off x="179512" y="5157192"/>
            <a:ext cx="4608512" cy="1261884"/>
          </a:xfrm>
          <a:prstGeom prst="rect">
            <a:avLst/>
          </a:prstGeom>
          <a:solidFill>
            <a:schemeClr val="accent3">
              <a:lumMod val="95000"/>
            </a:schemeClr>
          </a:solidFill>
          <a:ln w="38100">
            <a:solidFill>
              <a:srgbClr val="7030A0"/>
            </a:solidFill>
          </a:ln>
        </p:spPr>
        <p:txBody>
          <a:bodyPr wrap="square" rtlCol="0">
            <a:spAutoFit/>
          </a:bodyPr>
          <a:lstStyle/>
          <a:p>
            <a:r>
              <a:rPr lang="en-GB" sz="2400" b="1" u="sng" dirty="0" smtClean="0">
                <a:solidFill>
                  <a:srgbClr val="7030A0"/>
                </a:solidFill>
                <a:latin typeface="Arial Black" pitchFamily="34" charset="0"/>
              </a:rPr>
              <a:t>ATTENTION!</a:t>
            </a:r>
            <a:r>
              <a:rPr lang="en-GB" sz="2400" b="1" u="sng" dirty="0" smtClean="0">
                <a:solidFill>
                  <a:srgbClr val="7030A0"/>
                </a:solidFill>
              </a:rPr>
              <a:t> The right one Letter Marking for the LYSINE (</a:t>
            </a:r>
            <a:r>
              <a:rPr lang="en-GB" sz="2800" b="1" u="sng" dirty="0" smtClean="0">
                <a:solidFill>
                  <a:srgbClr val="7030A0"/>
                </a:solidFill>
                <a:latin typeface="Arial Black" pitchFamily="34" charset="0"/>
              </a:rPr>
              <a:t>K</a:t>
            </a:r>
            <a:r>
              <a:rPr lang="en-GB" sz="2400" b="1" u="sng" dirty="0" smtClean="0">
                <a:solidFill>
                  <a:srgbClr val="7030A0"/>
                </a:solidFill>
              </a:rPr>
              <a:t>) is not used here! </a:t>
            </a:r>
            <a:endParaRPr lang="en-GB" sz="2400" b="1" u="sng" dirty="0">
              <a:solidFill>
                <a:srgbClr val="7030A0"/>
              </a:solidFill>
            </a:endParaRPr>
          </a:p>
        </p:txBody>
      </p:sp>
      <p:sp>
        <p:nvSpPr>
          <p:cNvPr id="16" name="TextovéPole 15"/>
          <p:cNvSpPr txBox="1"/>
          <p:nvPr/>
        </p:nvSpPr>
        <p:spPr>
          <a:xfrm>
            <a:off x="5148064" y="3789040"/>
            <a:ext cx="3528392" cy="1200329"/>
          </a:xfrm>
          <a:prstGeom prst="rect">
            <a:avLst/>
          </a:prstGeom>
          <a:solidFill>
            <a:schemeClr val="accent3">
              <a:lumMod val="65000"/>
            </a:schemeClr>
          </a:solidFill>
          <a:ln w="63500">
            <a:solidFill>
              <a:srgbClr val="FF0000"/>
            </a:solidFill>
          </a:ln>
        </p:spPr>
        <p:txBody>
          <a:bodyPr wrap="square" rtlCol="0">
            <a:spAutoFit/>
          </a:bodyPr>
          <a:lstStyle/>
          <a:p>
            <a:r>
              <a:rPr lang="en-GB" dirty="0" smtClean="0">
                <a:solidFill>
                  <a:srgbClr val="0000FF"/>
                </a:solidFill>
                <a:latin typeface="Arial Black" pitchFamily="34" charset="0"/>
              </a:rPr>
              <a:t>The RIGHT MARKING IS:</a:t>
            </a:r>
          </a:p>
          <a:p>
            <a:r>
              <a:rPr lang="en-GB" dirty="0" smtClean="0">
                <a:solidFill>
                  <a:srgbClr val="0000FF"/>
                </a:solidFill>
                <a:latin typeface="Arial Black" pitchFamily="34" charset="0"/>
              </a:rPr>
              <a:t>Lysine K, and not L!</a:t>
            </a:r>
          </a:p>
          <a:p>
            <a:r>
              <a:rPr lang="en-GB" dirty="0" smtClean="0">
                <a:solidFill>
                  <a:srgbClr val="FFFF00"/>
                </a:solidFill>
                <a:latin typeface="Arial Black" pitchFamily="34" charset="0"/>
              </a:rPr>
              <a:t>L is the RIGHT MARKING for LEUCIN</a:t>
            </a:r>
            <a:endParaRPr lang="en-GB" dirty="0">
              <a:solidFill>
                <a:srgbClr val="FFFF00"/>
              </a:solidFill>
              <a:latin typeface="Arial Black" pitchFamily="34" charset="0"/>
            </a:endParaRPr>
          </a:p>
        </p:txBody>
      </p:sp>
      <p:sp>
        <p:nvSpPr>
          <p:cNvPr id="17" name="TextovéPole 16"/>
          <p:cNvSpPr txBox="1"/>
          <p:nvPr/>
        </p:nvSpPr>
        <p:spPr>
          <a:xfrm>
            <a:off x="5868144" y="5373216"/>
            <a:ext cx="3024336" cy="954107"/>
          </a:xfrm>
          <a:prstGeom prst="rect">
            <a:avLst/>
          </a:prstGeom>
          <a:noFill/>
          <a:ln w="38100">
            <a:solidFill>
              <a:srgbClr val="0000FF"/>
            </a:solidFill>
          </a:ln>
        </p:spPr>
        <p:txBody>
          <a:bodyPr wrap="square" rtlCol="0">
            <a:spAutoFit/>
          </a:bodyPr>
          <a:lstStyle/>
          <a:p>
            <a:r>
              <a:rPr lang="en-GB" dirty="0" smtClean="0">
                <a:solidFill>
                  <a:srgbClr val="FF0000"/>
                </a:solidFill>
                <a:latin typeface="Arial Black" pitchFamily="34" charset="0"/>
              </a:rPr>
              <a:t>ELASTIN</a:t>
            </a:r>
            <a:r>
              <a:rPr lang="en-GB" dirty="0" smtClean="0">
                <a:solidFill>
                  <a:srgbClr val="0000FF"/>
                </a:solidFill>
                <a:latin typeface="Arial Black" pitchFamily="34" charset="0"/>
              </a:rPr>
              <a:t> Molecule is created of approx. </a:t>
            </a:r>
            <a:r>
              <a:rPr lang="en-GB" b="1" dirty="0" smtClean="0">
                <a:solidFill>
                  <a:srgbClr val="0000FF"/>
                </a:solidFill>
              </a:rPr>
              <a:t> </a:t>
            </a:r>
            <a:r>
              <a:rPr lang="en-GB" b="1" dirty="0" smtClean="0">
                <a:solidFill>
                  <a:srgbClr val="0000FF"/>
                </a:solidFill>
                <a:latin typeface="Arial Black" pitchFamily="34" charset="0"/>
              </a:rPr>
              <a:t>400 </a:t>
            </a:r>
            <a:r>
              <a:rPr lang="en-GB" dirty="0" smtClean="0">
                <a:solidFill>
                  <a:srgbClr val="008000"/>
                </a:solidFill>
                <a:latin typeface="Arial Black" pitchFamily="34" charset="0"/>
              </a:rPr>
              <a:t>Amino acids</a:t>
            </a:r>
            <a:endParaRPr lang="en-GB" b="1" dirty="0">
              <a:solidFill>
                <a:srgbClr val="0000FF"/>
              </a:solidFill>
            </a:endParaRPr>
          </a:p>
        </p:txBody>
      </p:sp>
      <p:sp>
        <p:nvSpPr>
          <p:cNvPr id="19" name="TextovéPole 18"/>
          <p:cNvSpPr txBox="1"/>
          <p:nvPr/>
        </p:nvSpPr>
        <p:spPr>
          <a:xfrm>
            <a:off x="251520" y="3861048"/>
            <a:ext cx="4464496" cy="1200329"/>
          </a:xfrm>
          <a:prstGeom prst="rect">
            <a:avLst/>
          </a:prstGeom>
          <a:noFill/>
          <a:ln w="38100">
            <a:solidFill>
              <a:srgbClr val="0000FF"/>
            </a:solidFill>
          </a:ln>
        </p:spPr>
        <p:txBody>
          <a:bodyPr wrap="square" rtlCol="0">
            <a:spAutoFit/>
          </a:bodyPr>
          <a:lstStyle/>
          <a:p>
            <a:r>
              <a:rPr lang="en-GB" dirty="0" smtClean="0">
                <a:solidFill>
                  <a:srgbClr val="0000FF"/>
                </a:solidFill>
                <a:latin typeface="Arial Black" pitchFamily="34" charset="0"/>
              </a:rPr>
              <a:t>Sequences which are able to create the Bonds between the </a:t>
            </a:r>
            <a:r>
              <a:rPr lang="en-GB" dirty="0" smtClean="0">
                <a:solidFill>
                  <a:srgbClr val="FF0000"/>
                </a:solidFill>
                <a:latin typeface="Arial Black" pitchFamily="34" charset="0"/>
              </a:rPr>
              <a:t>ELASTIN</a:t>
            </a:r>
            <a:r>
              <a:rPr lang="en-GB" dirty="0" smtClean="0">
                <a:solidFill>
                  <a:srgbClr val="0000FF"/>
                </a:solidFill>
                <a:latin typeface="Arial Black" pitchFamily="34" charset="0"/>
              </a:rPr>
              <a:t> Molecules are separated by approx.</a:t>
            </a:r>
            <a:r>
              <a:rPr lang="en-GB" b="1" dirty="0" smtClean="0">
                <a:solidFill>
                  <a:srgbClr val="0000FF"/>
                </a:solidFill>
              </a:rPr>
              <a:t> </a:t>
            </a:r>
            <a:r>
              <a:rPr lang="en-GB" b="1" dirty="0" smtClean="0">
                <a:solidFill>
                  <a:srgbClr val="0000FF"/>
                </a:solidFill>
                <a:latin typeface="Arial Black" pitchFamily="34" charset="0"/>
              </a:rPr>
              <a:t>150</a:t>
            </a:r>
            <a:r>
              <a:rPr lang="en-GB" dirty="0" smtClean="0">
                <a:solidFill>
                  <a:srgbClr val="0000FF"/>
                </a:solidFill>
                <a:latin typeface="Arial Black" pitchFamily="34" charset="0"/>
              </a:rPr>
              <a:t> Amino acids </a:t>
            </a:r>
            <a:endParaRPr lang="en-GB" b="1" dirty="0">
              <a:solidFill>
                <a:srgbClr val="0000FF"/>
              </a:solidFill>
            </a:endParaRPr>
          </a:p>
        </p:txBody>
      </p:sp>
      <p:sp>
        <p:nvSpPr>
          <p:cNvPr id="21" name="Elipsa 20"/>
          <p:cNvSpPr/>
          <p:nvPr/>
        </p:nvSpPr>
        <p:spPr>
          <a:xfrm>
            <a:off x="5220072" y="2996952"/>
            <a:ext cx="1656184" cy="504056"/>
          </a:xfrm>
          <a:prstGeom prst="ellipse">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TextovéPole 17"/>
          <p:cNvSpPr txBox="1"/>
          <p:nvPr/>
        </p:nvSpPr>
        <p:spPr>
          <a:xfrm>
            <a:off x="0" y="1772816"/>
            <a:ext cx="8820472" cy="1754326"/>
          </a:xfrm>
          <a:prstGeom prst="rect">
            <a:avLst/>
          </a:prstGeom>
          <a:noFill/>
        </p:spPr>
        <p:txBody>
          <a:bodyPr wrap="square" rtlCol="0">
            <a:spAutoFit/>
          </a:bodyPr>
          <a:lstStyle/>
          <a:p>
            <a:r>
              <a:rPr lang="en-GB" dirty="0" smtClean="0"/>
              <a:t>                          </a:t>
            </a:r>
            <a:r>
              <a:rPr lang="en-GB" sz="2000" dirty="0" smtClean="0">
                <a:solidFill>
                  <a:srgbClr val="008000"/>
                </a:solidFill>
                <a:latin typeface="Arial Black" pitchFamily="34" charset="0"/>
              </a:rPr>
              <a:t>Approx. 400 Amino acids</a:t>
            </a:r>
            <a:endParaRPr lang="en-GB" sz="2400" dirty="0" smtClean="0">
              <a:solidFill>
                <a:srgbClr val="008000"/>
              </a:solidFill>
              <a:latin typeface="Arial Black" pitchFamily="34" charset="0"/>
            </a:endParaRPr>
          </a:p>
          <a:p>
            <a:r>
              <a:rPr lang="en-GB" sz="2400" dirty="0" smtClean="0">
                <a:solidFill>
                  <a:srgbClr val="008000"/>
                </a:solidFill>
                <a:latin typeface="Arial Black" pitchFamily="34" charset="0"/>
              </a:rPr>
              <a:t>+ </a:t>
            </a:r>
            <a:r>
              <a:rPr lang="en-GB" sz="2000" dirty="0" smtClean="0">
                <a:solidFill>
                  <a:srgbClr val="008000"/>
                </a:solidFill>
                <a:latin typeface="Arial Black" pitchFamily="34" charset="0"/>
              </a:rPr>
              <a:t>GGVIG---LAALAAAL---LAALAAAL----------------LAALAAAL---G---</a:t>
            </a:r>
            <a:r>
              <a:rPr lang="cs-CZ" sz="2000" dirty="0" smtClean="0">
                <a:solidFill>
                  <a:srgbClr val="008000"/>
                </a:solidFill>
                <a:latin typeface="Arial Black" pitchFamily="34" charset="0"/>
              </a:rPr>
              <a:t>--</a:t>
            </a:r>
            <a:endParaRPr lang="en-GB" sz="2000" dirty="0" smtClean="0">
              <a:solidFill>
                <a:srgbClr val="008000"/>
              </a:solidFill>
              <a:latin typeface="Arial Black" pitchFamily="34" charset="0"/>
            </a:endParaRPr>
          </a:p>
          <a:p>
            <a:r>
              <a:rPr lang="en-GB" sz="2000" dirty="0" smtClean="0">
                <a:solidFill>
                  <a:srgbClr val="008000"/>
                </a:solidFill>
                <a:latin typeface="Arial Black" pitchFamily="34" charset="0"/>
              </a:rPr>
              <a:t>                                         		    &gt; 150 &lt; Amino acids</a:t>
            </a:r>
          </a:p>
          <a:p>
            <a:r>
              <a:rPr lang="en-GB" sz="2000" u="sng" dirty="0" smtClean="0">
                <a:solidFill>
                  <a:srgbClr val="0000FF"/>
                </a:solidFill>
                <a:latin typeface="Arial Black" pitchFamily="34" charset="0"/>
              </a:rPr>
              <a:t>Marking of the Amino acids in this Sequence above:</a:t>
            </a:r>
          </a:p>
          <a:p>
            <a:r>
              <a:rPr lang="en-GB" sz="2000" dirty="0" smtClean="0">
                <a:solidFill>
                  <a:srgbClr val="008000"/>
                </a:solidFill>
                <a:latin typeface="Arial Black" pitchFamily="34" charset="0"/>
              </a:rPr>
              <a:t>G – </a:t>
            </a:r>
            <a:r>
              <a:rPr lang="en-GB" sz="2000" dirty="0" err="1" smtClean="0">
                <a:solidFill>
                  <a:srgbClr val="008000"/>
                </a:solidFill>
                <a:latin typeface="Arial Black" pitchFamily="34" charset="0"/>
              </a:rPr>
              <a:t>Glycine</a:t>
            </a:r>
            <a:r>
              <a:rPr lang="en-GB" sz="2000" dirty="0" smtClean="0">
                <a:solidFill>
                  <a:srgbClr val="008000"/>
                </a:solidFill>
                <a:latin typeface="Arial Black" pitchFamily="34" charset="0"/>
              </a:rPr>
              <a:t>, V – </a:t>
            </a:r>
            <a:r>
              <a:rPr lang="en-GB" sz="2000" dirty="0" err="1" smtClean="0">
                <a:solidFill>
                  <a:srgbClr val="008000"/>
                </a:solidFill>
                <a:latin typeface="Arial Black" pitchFamily="34" charset="0"/>
              </a:rPr>
              <a:t>Valine</a:t>
            </a:r>
            <a:r>
              <a:rPr lang="en-GB" sz="2000" dirty="0" smtClean="0">
                <a:solidFill>
                  <a:srgbClr val="008000"/>
                </a:solidFill>
                <a:latin typeface="Arial Black" pitchFamily="34" charset="0"/>
              </a:rPr>
              <a:t>, I – </a:t>
            </a:r>
            <a:r>
              <a:rPr lang="en-GB" sz="2000" dirty="0" err="1" smtClean="0">
                <a:solidFill>
                  <a:srgbClr val="008000"/>
                </a:solidFill>
                <a:latin typeface="Arial Black" pitchFamily="34" charset="0"/>
              </a:rPr>
              <a:t>Isoleucine</a:t>
            </a:r>
            <a:r>
              <a:rPr lang="en-GB" sz="2000" dirty="0" smtClean="0">
                <a:solidFill>
                  <a:srgbClr val="008000"/>
                </a:solidFill>
                <a:latin typeface="Arial Black" pitchFamily="34" charset="0"/>
              </a:rPr>
              <a:t>, L – Lysine, A - </a:t>
            </a:r>
            <a:r>
              <a:rPr lang="en-GB" sz="2000" dirty="0" err="1" smtClean="0">
                <a:solidFill>
                  <a:srgbClr val="008000"/>
                </a:solidFill>
                <a:latin typeface="Arial Black" pitchFamily="34" charset="0"/>
              </a:rPr>
              <a:t>Alanine</a:t>
            </a:r>
            <a:r>
              <a:rPr lang="en-GB" sz="2000" dirty="0" smtClean="0">
                <a:solidFill>
                  <a:srgbClr val="008000"/>
                </a:solidFill>
                <a:latin typeface="Arial Black" pitchFamily="34" charset="0"/>
              </a:rPr>
              <a:t> </a:t>
            </a:r>
            <a:endParaRPr lang="en-GB" sz="1600" dirty="0">
              <a:solidFill>
                <a:srgbClr val="008000"/>
              </a:solidFill>
              <a:latin typeface="Arial Black" pitchFamily="34" charset="0"/>
            </a:endParaRPr>
          </a:p>
        </p:txBody>
      </p:sp>
      <p:cxnSp>
        <p:nvCxnSpPr>
          <p:cNvPr id="23" name="Přímá spojovací šipka 22"/>
          <p:cNvCxnSpPr/>
          <p:nvPr/>
        </p:nvCxnSpPr>
        <p:spPr>
          <a:xfrm flipH="1">
            <a:off x="107504" y="1988840"/>
            <a:ext cx="1512168"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Přímá spojovací šipka 24"/>
          <p:cNvCxnSpPr/>
          <p:nvPr/>
        </p:nvCxnSpPr>
        <p:spPr>
          <a:xfrm>
            <a:off x="5364088" y="1988840"/>
            <a:ext cx="3312368"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7</a:t>
            </a:fld>
            <a:endParaRPr lang="sk-SK"/>
          </a:p>
        </p:txBody>
      </p:sp>
      <p:graphicFrame>
        <p:nvGraphicFramePr>
          <p:cNvPr id="17" name="Tabulka 16"/>
          <p:cNvGraphicFramePr>
            <a:graphicFrameLocks noGrp="1"/>
          </p:cNvGraphicFramePr>
          <p:nvPr/>
        </p:nvGraphicFramePr>
        <p:xfrm>
          <a:off x="539552" y="188641"/>
          <a:ext cx="8352928" cy="6183437"/>
        </p:xfrm>
        <a:graphic>
          <a:graphicData uri="http://schemas.openxmlformats.org/drawingml/2006/table">
            <a:tbl>
              <a:tblPr/>
              <a:tblGrid>
                <a:gridCol w="2160240"/>
                <a:gridCol w="6192688"/>
              </a:tblGrid>
              <a:tr h="316524">
                <a:tc gridSpan="2">
                  <a:txBody>
                    <a:bodyPr/>
                    <a:lstStyle/>
                    <a:p>
                      <a:pPr algn="ctr"/>
                      <a:r>
                        <a:rPr lang="cs-CZ" sz="2800" b="1" dirty="0" err="1" smtClean="0">
                          <a:solidFill>
                            <a:srgbClr val="FF0000"/>
                          </a:solidFill>
                          <a:latin typeface="Arial Black" pitchFamily="34" charset="0"/>
                        </a:rPr>
                        <a:t>Biogenic</a:t>
                      </a:r>
                      <a:r>
                        <a:rPr lang="cs-CZ" sz="2800" b="1" dirty="0" smtClean="0">
                          <a:solidFill>
                            <a:srgbClr val="FF0000"/>
                          </a:solidFill>
                          <a:latin typeface="Arial Black" pitchFamily="34" charset="0"/>
                        </a:rPr>
                        <a:t> </a:t>
                      </a:r>
                      <a:r>
                        <a:rPr lang="en-GB" sz="2800" dirty="0" smtClean="0">
                          <a:solidFill>
                            <a:srgbClr val="008000"/>
                          </a:solidFill>
                          <a:latin typeface="Arial Black" pitchFamily="34" charset="0"/>
                        </a:rPr>
                        <a:t>Amino acids</a:t>
                      </a:r>
                      <a:endParaRPr lang="cs-CZ" sz="2800" b="1" dirty="0">
                        <a:solidFill>
                          <a:srgbClr val="FF0000"/>
                        </a:solidFill>
                        <a:latin typeface="Arial Black" pitchFamily="34" charset="0"/>
                      </a:endParaRPr>
                    </a:p>
                  </a:txBody>
                  <a:tcPr marL="12285" marR="12285" marT="12285" marB="1228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cs-CZ"/>
                    </a:p>
                  </a:txBody>
                  <a:tcPr/>
                </a:tc>
              </a:tr>
              <a:tr h="1117190">
                <a:tc>
                  <a:txBody>
                    <a:bodyPr/>
                    <a:lstStyle/>
                    <a:p>
                      <a:pPr algn="ctr"/>
                      <a:r>
                        <a:rPr lang="cs-CZ" sz="1800" dirty="0">
                          <a:latin typeface="Arial Black" pitchFamily="34" charset="0"/>
                        </a:rPr>
                        <a:t/>
                      </a:r>
                      <a:br>
                        <a:rPr lang="cs-CZ" sz="1800" dirty="0">
                          <a:latin typeface="Arial Black" pitchFamily="34" charset="0"/>
                        </a:rPr>
                      </a:br>
                      <a:r>
                        <a:rPr lang="cs-CZ" sz="1800" dirty="0" smtClean="0">
                          <a:latin typeface="Arial Black" pitchFamily="34" charset="0"/>
                          <a:hlinkClick r:id="rId2" tooltip="Glycin"/>
                        </a:rPr>
                        <a:t>Glycin</a:t>
                      </a:r>
                      <a:r>
                        <a:rPr lang="cs-CZ" sz="1800" dirty="0" smtClean="0">
                          <a:latin typeface="Arial Black" pitchFamily="34" charset="0"/>
                        </a:rPr>
                        <a:t>e </a:t>
                      </a:r>
                      <a:r>
                        <a:rPr lang="cs-CZ" sz="1800" dirty="0">
                          <a:latin typeface="Arial Black" pitchFamily="34" charset="0"/>
                        </a:rPr>
                        <a:t>(</a:t>
                      </a:r>
                      <a:r>
                        <a:rPr lang="cs-CZ" sz="1800" dirty="0" err="1">
                          <a:latin typeface="Arial Black" pitchFamily="34" charset="0"/>
                        </a:rPr>
                        <a:t>Gly</a:t>
                      </a:r>
                      <a:r>
                        <a:rPr lang="cs-CZ" sz="1800" dirty="0">
                          <a:latin typeface="Arial Black" pitchFamily="34" charset="0"/>
                        </a:rPr>
                        <a:t>, G)</a:t>
                      </a:r>
                      <a:br>
                        <a:rPr lang="cs-CZ" sz="1800" dirty="0">
                          <a:latin typeface="Arial Black" pitchFamily="34" charset="0"/>
                        </a:rPr>
                      </a:br>
                      <a:endParaRPr lang="cs-CZ" sz="1800" dirty="0">
                        <a:latin typeface="Arial Black" pitchFamily="34" charset="0"/>
                      </a:endParaRPr>
                    </a:p>
                  </a:txBody>
                  <a:tcPr marL="12285" marR="12285" marT="12285" marB="122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200" dirty="0"/>
                    </a:p>
                  </a:txBody>
                  <a:tcPr marL="58970" marR="58970" marT="29485" marB="294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190">
                <a:tc>
                  <a:txBody>
                    <a:bodyPr/>
                    <a:lstStyle/>
                    <a:p>
                      <a:pPr algn="ctr"/>
                      <a:r>
                        <a:rPr lang="cs-CZ" sz="1800" dirty="0">
                          <a:latin typeface="Arial Black" pitchFamily="34" charset="0"/>
                        </a:rPr>
                        <a:t/>
                      </a:r>
                      <a:br>
                        <a:rPr lang="cs-CZ" sz="1800" dirty="0">
                          <a:latin typeface="Arial Black" pitchFamily="34" charset="0"/>
                        </a:rPr>
                      </a:br>
                      <a:r>
                        <a:rPr lang="cs-CZ" sz="1800" dirty="0" smtClean="0">
                          <a:latin typeface="Arial Black" pitchFamily="34" charset="0"/>
                          <a:hlinkClick r:id="rId3" tooltip="Alanin"/>
                        </a:rPr>
                        <a:t>Alanin</a:t>
                      </a:r>
                      <a:r>
                        <a:rPr lang="cs-CZ" sz="1800" dirty="0" smtClean="0">
                          <a:latin typeface="Arial Black" pitchFamily="34" charset="0"/>
                        </a:rPr>
                        <a:t>e </a:t>
                      </a:r>
                      <a:r>
                        <a:rPr lang="cs-CZ" sz="1800" dirty="0">
                          <a:latin typeface="Arial Black" pitchFamily="34" charset="0"/>
                        </a:rPr>
                        <a:t>(Ala, A)</a:t>
                      </a:r>
                      <a:br>
                        <a:rPr lang="cs-CZ" sz="1800" dirty="0">
                          <a:latin typeface="Arial Black" pitchFamily="34" charset="0"/>
                        </a:rPr>
                      </a:br>
                      <a:endParaRPr lang="cs-CZ" sz="1800" dirty="0">
                        <a:latin typeface="Arial Black" pitchFamily="34" charset="0"/>
                      </a:endParaRPr>
                    </a:p>
                  </a:txBody>
                  <a:tcPr marL="12285" marR="12285" marT="12285" marB="122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200" dirty="0"/>
                    </a:p>
                  </a:txBody>
                  <a:tcPr marL="58970" marR="58970" marT="29485" marB="294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3387">
                <a:tc>
                  <a:txBody>
                    <a:bodyPr/>
                    <a:lstStyle/>
                    <a:p>
                      <a:pPr algn="ctr"/>
                      <a:r>
                        <a:rPr lang="cs-CZ" sz="1800" dirty="0">
                          <a:latin typeface="Arial Black" pitchFamily="34" charset="0"/>
                        </a:rPr>
                        <a:t/>
                      </a:r>
                      <a:br>
                        <a:rPr lang="cs-CZ" sz="1800" dirty="0">
                          <a:latin typeface="Arial Black" pitchFamily="34" charset="0"/>
                        </a:rPr>
                      </a:br>
                      <a:r>
                        <a:rPr lang="cs-CZ" sz="1800" dirty="0" smtClean="0">
                          <a:latin typeface="Arial Black" pitchFamily="34" charset="0"/>
                          <a:hlinkClick r:id="rId4" tooltip="Valin"/>
                        </a:rPr>
                        <a:t>Valin</a:t>
                      </a:r>
                      <a:r>
                        <a:rPr lang="cs-CZ" sz="1800" dirty="0" smtClean="0">
                          <a:latin typeface="Arial Black" pitchFamily="34" charset="0"/>
                        </a:rPr>
                        <a:t>e </a:t>
                      </a:r>
                      <a:r>
                        <a:rPr lang="cs-CZ" sz="1800" dirty="0">
                          <a:latin typeface="Arial Black" pitchFamily="34" charset="0"/>
                        </a:rPr>
                        <a:t>(Val, V)</a:t>
                      </a:r>
                      <a:br>
                        <a:rPr lang="cs-CZ" sz="1800" dirty="0">
                          <a:latin typeface="Arial Black" pitchFamily="34" charset="0"/>
                        </a:rPr>
                      </a:br>
                      <a:endParaRPr lang="cs-CZ" sz="1800" dirty="0">
                        <a:latin typeface="Arial Black" pitchFamily="34" charset="0"/>
                      </a:endParaRPr>
                    </a:p>
                  </a:txBody>
                  <a:tcPr marL="12285" marR="12285" marT="12285" marB="122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200" dirty="0"/>
                    </a:p>
                  </a:txBody>
                  <a:tcPr marL="58970" marR="58970" marT="29485" marB="294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1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latin typeface="Arial Black" pitchFamily="34" charset="0"/>
                          <a:hlinkClick r:id="rId5" tooltip="Prolin"/>
                        </a:rPr>
                        <a:t>Prolin</a:t>
                      </a:r>
                      <a:r>
                        <a:rPr lang="cs-CZ" dirty="0" smtClean="0">
                          <a:latin typeface="Arial Black" pitchFamily="34" charset="0"/>
                        </a:rPr>
                        <a:t>e (Pro, P)</a:t>
                      </a:r>
                    </a:p>
                    <a:p>
                      <a:pPr algn="ctr"/>
                      <a:r>
                        <a:rPr lang="cs-CZ" sz="1800" dirty="0">
                          <a:latin typeface="Arial Black" pitchFamily="34" charset="0"/>
                        </a:rPr>
                        <a:t/>
                      </a:r>
                      <a:br>
                        <a:rPr lang="cs-CZ" sz="1800" dirty="0">
                          <a:latin typeface="Arial Black" pitchFamily="34" charset="0"/>
                        </a:rPr>
                      </a:br>
                      <a:endParaRPr lang="cs-CZ" sz="1800" dirty="0">
                        <a:latin typeface="Arial Black" pitchFamily="34" charset="0"/>
                      </a:endParaRPr>
                    </a:p>
                  </a:txBody>
                  <a:tcPr marL="12285" marR="12285" marT="12285" marB="122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200" dirty="0"/>
                    </a:p>
                  </a:txBody>
                  <a:tcPr marL="58970" marR="58970" marT="29485" marB="294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190">
                <a:tc>
                  <a:txBody>
                    <a:bodyPr/>
                    <a:lstStyle/>
                    <a:p>
                      <a:pPr algn="ctr"/>
                      <a:r>
                        <a:rPr lang="cs-CZ" sz="1800" dirty="0">
                          <a:latin typeface="Arial Black" pitchFamily="34" charset="0"/>
                        </a:rPr>
                        <a:t/>
                      </a:r>
                      <a:br>
                        <a:rPr lang="cs-CZ" sz="1800" dirty="0">
                          <a:latin typeface="Arial Black" pitchFamily="34" charset="0"/>
                        </a:rPr>
                      </a:br>
                      <a:r>
                        <a:rPr lang="cs-CZ" sz="1800" dirty="0" smtClean="0">
                          <a:latin typeface="Arial Black" pitchFamily="34" charset="0"/>
                          <a:hlinkClick r:id="rId6" tooltip="Leucin"/>
                        </a:rPr>
                        <a:t>Leucin</a:t>
                      </a:r>
                      <a:r>
                        <a:rPr lang="cs-CZ" sz="1800" dirty="0" smtClean="0">
                          <a:latin typeface="Arial Black" pitchFamily="34" charset="0"/>
                        </a:rPr>
                        <a:t>e (Leu, L)</a:t>
                      </a:r>
                      <a:r>
                        <a:rPr lang="cs-CZ" sz="1800" dirty="0">
                          <a:latin typeface="Arial Black" pitchFamily="34" charset="0"/>
                        </a:rPr>
                        <a:t/>
                      </a:r>
                      <a:br>
                        <a:rPr lang="cs-CZ" sz="1800" dirty="0">
                          <a:latin typeface="Arial Black" pitchFamily="34" charset="0"/>
                        </a:rPr>
                      </a:br>
                      <a:endParaRPr lang="cs-CZ" sz="1800" dirty="0">
                        <a:latin typeface="Arial Black" pitchFamily="34" charset="0"/>
                      </a:endParaRPr>
                    </a:p>
                  </a:txBody>
                  <a:tcPr marL="12285" marR="12285" marT="12285" marB="122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200" dirty="0"/>
                    </a:p>
                  </a:txBody>
                  <a:tcPr marL="58970" marR="58970" marT="29485" marB="2948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24" name="Obrázek 23" descr="Amminoacido_glicina_formula.png"/>
          <p:cNvPicPr>
            <a:picLocks noChangeAspect="1"/>
          </p:cNvPicPr>
          <p:nvPr/>
        </p:nvPicPr>
        <p:blipFill>
          <a:blip r:embed="rId7" cstate="print"/>
          <a:stretch>
            <a:fillRect/>
          </a:stretch>
        </p:blipFill>
        <p:spPr>
          <a:xfrm>
            <a:off x="3491880" y="764704"/>
            <a:ext cx="1104900" cy="914400"/>
          </a:xfrm>
          <a:prstGeom prst="rect">
            <a:avLst/>
          </a:prstGeom>
        </p:spPr>
      </p:pic>
      <p:pic>
        <p:nvPicPr>
          <p:cNvPr id="25" name="Obrázek 24" descr="Amminoacido_alanina_formula.png"/>
          <p:cNvPicPr>
            <a:picLocks noChangeAspect="1"/>
          </p:cNvPicPr>
          <p:nvPr/>
        </p:nvPicPr>
        <p:blipFill>
          <a:blip r:embed="rId8" cstate="print"/>
          <a:stretch>
            <a:fillRect/>
          </a:stretch>
        </p:blipFill>
        <p:spPr>
          <a:xfrm>
            <a:off x="3491880" y="1844824"/>
            <a:ext cx="1247775" cy="914400"/>
          </a:xfrm>
          <a:prstGeom prst="rect">
            <a:avLst/>
          </a:prstGeom>
        </p:spPr>
      </p:pic>
      <p:pic>
        <p:nvPicPr>
          <p:cNvPr id="26" name="Obrázek 25" descr="Amminoacido_valina_formula.png"/>
          <p:cNvPicPr>
            <a:picLocks noChangeAspect="1"/>
          </p:cNvPicPr>
          <p:nvPr/>
        </p:nvPicPr>
        <p:blipFill>
          <a:blip r:embed="rId9" cstate="print"/>
          <a:stretch>
            <a:fillRect/>
          </a:stretch>
        </p:blipFill>
        <p:spPr>
          <a:xfrm>
            <a:off x="3563888" y="3068960"/>
            <a:ext cx="1266825" cy="914400"/>
          </a:xfrm>
          <a:prstGeom prst="rect">
            <a:avLst/>
          </a:prstGeom>
        </p:spPr>
      </p:pic>
      <p:pic>
        <p:nvPicPr>
          <p:cNvPr id="11" name="Obrázek 10" descr="800px-Amminoacido_prolina_formula_svg.png"/>
          <p:cNvPicPr>
            <a:picLocks noChangeAspect="1"/>
          </p:cNvPicPr>
          <p:nvPr/>
        </p:nvPicPr>
        <p:blipFill>
          <a:blip r:embed="rId10" cstate="print"/>
          <a:stretch>
            <a:fillRect/>
          </a:stretch>
        </p:blipFill>
        <p:spPr>
          <a:xfrm>
            <a:off x="5508104" y="4221088"/>
            <a:ext cx="1440160" cy="1018914"/>
          </a:xfrm>
          <a:prstGeom prst="rect">
            <a:avLst/>
          </a:prstGeom>
        </p:spPr>
      </p:pic>
      <p:pic>
        <p:nvPicPr>
          <p:cNvPr id="12" name="Obrázek 11" descr="Amminoacido_leucina_formula.png"/>
          <p:cNvPicPr>
            <a:picLocks noChangeAspect="1"/>
          </p:cNvPicPr>
          <p:nvPr/>
        </p:nvPicPr>
        <p:blipFill>
          <a:blip r:embed="rId11" cstate="print"/>
          <a:stretch>
            <a:fillRect/>
          </a:stretch>
        </p:blipFill>
        <p:spPr>
          <a:xfrm>
            <a:off x="5868144" y="5373216"/>
            <a:ext cx="1552575" cy="914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r>
              <a:rPr lang="cs-CZ" smtClean="0"/>
              <a:t>January 2018/13</a:t>
            </a:r>
            <a:endParaRPr lang="sk-SK"/>
          </a:p>
        </p:txBody>
      </p:sp>
      <p:sp>
        <p:nvSpPr>
          <p:cNvPr id="3" name="Zástupný symbol pro zápatí 2"/>
          <p:cNvSpPr>
            <a:spLocks noGrp="1"/>
          </p:cNvSpPr>
          <p:nvPr>
            <p:ph type="ftr" sz="quarter" idx="11"/>
          </p:nvPr>
        </p:nvSpPr>
        <p:spPr/>
        <p:txBody>
          <a:bodyPr/>
          <a:lstStyle/>
          <a:p>
            <a:pPr>
              <a:defRPr/>
            </a:pPr>
            <a:r>
              <a:rPr lang="fr-FR" smtClean="0"/>
              <a:t>NATURAL POLYMERS MU SCI 13 2018</a:t>
            </a:r>
            <a:endParaRPr lang="sk-SK"/>
          </a:p>
        </p:txBody>
      </p:sp>
      <p:sp>
        <p:nvSpPr>
          <p:cNvPr id="4" name="Zástupný symbol pro číslo snímku 3"/>
          <p:cNvSpPr>
            <a:spLocks noGrp="1"/>
          </p:cNvSpPr>
          <p:nvPr>
            <p:ph type="sldNum" sz="quarter" idx="12"/>
          </p:nvPr>
        </p:nvSpPr>
        <p:spPr/>
        <p:txBody>
          <a:bodyPr/>
          <a:lstStyle/>
          <a:p>
            <a:pPr>
              <a:defRPr/>
            </a:pPr>
            <a:fld id="{D2DAE1EA-64DE-4526-BF42-981E8B573A59}" type="slidenum">
              <a:rPr lang="sk-SK" smtClean="0"/>
              <a:pPr>
                <a:defRPr/>
              </a:pPr>
              <a:t>8</a:t>
            </a:fld>
            <a:endParaRPr lang="sk-SK"/>
          </a:p>
        </p:txBody>
      </p:sp>
      <p:sp>
        <p:nvSpPr>
          <p:cNvPr id="5" name="TextovéPole 4"/>
          <p:cNvSpPr txBox="1"/>
          <p:nvPr/>
        </p:nvSpPr>
        <p:spPr>
          <a:xfrm>
            <a:off x="0" y="332656"/>
            <a:ext cx="8892480" cy="2554545"/>
          </a:xfrm>
          <a:prstGeom prst="rect">
            <a:avLst/>
          </a:prstGeom>
          <a:noFill/>
        </p:spPr>
        <p:txBody>
          <a:bodyPr wrap="square" rtlCol="0">
            <a:spAutoFit/>
          </a:bodyPr>
          <a:lstStyle/>
          <a:p>
            <a:r>
              <a:rPr lang="en-US" dirty="0" smtClean="0"/>
              <a:t>A </a:t>
            </a:r>
            <a:r>
              <a:rPr lang="en-US" sz="2800" b="1" dirty="0" smtClean="0">
                <a:solidFill>
                  <a:srgbClr val="0000FF"/>
                </a:solidFill>
                <a:latin typeface="Arial Black" pitchFamily="34" charset="0"/>
              </a:rPr>
              <a:t>biogenic amine</a:t>
            </a:r>
            <a:r>
              <a:rPr lang="en-US" sz="2800" dirty="0" smtClean="0">
                <a:solidFill>
                  <a:srgbClr val="0000FF"/>
                </a:solidFill>
                <a:latin typeface="Arial Black" pitchFamily="34" charset="0"/>
              </a:rPr>
              <a:t> </a:t>
            </a:r>
            <a:r>
              <a:rPr lang="en-US" dirty="0" smtClean="0"/>
              <a:t>is a </a:t>
            </a:r>
            <a:r>
              <a:rPr lang="en-US" dirty="0" smtClean="0">
                <a:hlinkClick r:id="rId2" tooltip="Biogenic substance"/>
              </a:rPr>
              <a:t>biogenic substance</a:t>
            </a:r>
            <a:r>
              <a:rPr lang="en-US" dirty="0" smtClean="0"/>
              <a:t> with one or more </a:t>
            </a:r>
            <a:r>
              <a:rPr lang="en-US" dirty="0" smtClean="0">
                <a:hlinkClick r:id="rId3" tooltip="Amine"/>
              </a:rPr>
              <a:t>amine</a:t>
            </a:r>
            <a:r>
              <a:rPr lang="en-US" dirty="0" smtClean="0"/>
              <a:t> groups. They are basic </a:t>
            </a:r>
            <a:r>
              <a:rPr lang="en-US" dirty="0" smtClean="0">
                <a:hlinkClick r:id="rId4" tooltip="Nitrogenous"/>
              </a:rPr>
              <a:t>nitrogenous</a:t>
            </a:r>
            <a:r>
              <a:rPr lang="en-US" dirty="0" smtClean="0"/>
              <a:t> </a:t>
            </a:r>
            <a:r>
              <a:rPr lang="en-US" sz="2800" dirty="0" smtClean="0">
                <a:solidFill>
                  <a:srgbClr val="FF0000"/>
                </a:solidFill>
                <a:latin typeface="Arial Black" pitchFamily="34" charset="0"/>
              </a:rPr>
              <a:t>compounds formed mainly by </a:t>
            </a:r>
            <a:r>
              <a:rPr lang="en-US" sz="2800" dirty="0" err="1" smtClean="0">
                <a:solidFill>
                  <a:srgbClr val="FF0000"/>
                </a:solidFill>
                <a:latin typeface="Arial Black" pitchFamily="34" charset="0"/>
                <a:hlinkClick r:id="rId5" tooltip="Decarboxylation"/>
              </a:rPr>
              <a:t>decarboxylation</a:t>
            </a:r>
            <a:r>
              <a:rPr lang="en-US" sz="2800" dirty="0" smtClean="0">
                <a:solidFill>
                  <a:srgbClr val="FF0000"/>
                </a:solidFill>
                <a:latin typeface="Arial Black" pitchFamily="34" charset="0"/>
              </a:rPr>
              <a:t> of </a:t>
            </a:r>
            <a:r>
              <a:rPr lang="en-US" sz="2800" dirty="0" smtClean="0">
                <a:solidFill>
                  <a:srgbClr val="FF0000"/>
                </a:solidFill>
                <a:latin typeface="Arial Black" pitchFamily="34" charset="0"/>
                <a:hlinkClick r:id="rId6" tooltip="Amino acids"/>
              </a:rPr>
              <a:t>amino acids</a:t>
            </a:r>
            <a:r>
              <a:rPr lang="en-US" sz="2800" dirty="0" smtClean="0">
                <a:solidFill>
                  <a:srgbClr val="FF0000"/>
                </a:solidFill>
                <a:latin typeface="Arial Black" pitchFamily="34" charset="0"/>
              </a:rPr>
              <a:t> </a:t>
            </a:r>
            <a:r>
              <a:rPr lang="en-US" dirty="0" smtClean="0"/>
              <a:t>or by </a:t>
            </a:r>
            <a:r>
              <a:rPr lang="en-US" dirty="0" err="1" smtClean="0">
                <a:hlinkClick r:id="rId7" tooltip="Amination"/>
              </a:rPr>
              <a:t>amination</a:t>
            </a:r>
            <a:r>
              <a:rPr lang="en-US" dirty="0" smtClean="0"/>
              <a:t> and </a:t>
            </a:r>
            <a:r>
              <a:rPr lang="en-US" dirty="0" err="1" smtClean="0">
                <a:hlinkClick r:id="rId8" tooltip="Transamination"/>
              </a:rPr>
              <a:t>transamination</a:t>
            </a:r>
            <a:r>
              <a:rPr lang="en-US" dirty="0" smtClean="0"/>
              <a:t> of </a:t>
            </a:r>
            <a:r>
              <a:rPr lang="en-US" dirty="0" err="1" smtClean="0">
                <a:hlinkClick r:id="rId9" tooltip="Aldehydes"/>
              </a:rPr>
              <a:t>aldehydes</a:t>
            </a:r>
            <a:r>
              <a:rPr lang="en-US" dirty="0" smtClean="0"/>
              <a:t> and </a:t>
            </a:r>
            <a:r>
              <a:rPr lang="en-US" dirty="0" err="1" smtClean="0">
                <a:hlinkClick r:id="rId10" tooltip="Ketones"/>
              </a:rPr>
              <a:t>ketones</a:t>
            </a:r>
            <a:r>
              <a:rPr lang="en-US" dirty="0" smtClean="0"/>
              <a:t>. Biogenic amines are </a:t>
            </a:r>
            <a:r>
              <a:rPr lang="en-US" dirty="0" smtClean="0">
                <a:hlinkClick r:id="rId11" tooltip="Organic bases"/>
              </a:rPr>
              <a:t>organic bases</a:t>
            </a:r>
            <a:r>
              <a:rPr lang="en-US" dirty="0" smtClean="0"/>
              <a:t> with low molecular weight and are synthesized by microbial, vegetable and animal metabolisms. In food and beverages they are formed by the enzymes of raw material or are generated by microbial </a:t>
            </a:r>
            <a:r>
              <a:rPr lang="en-US" dirty="0" err="1" smtClean="0"/>
              <a:t>decarboxylation</a:t>
            </a:r>
            <a:r>
              <a:rPr lang="en-US" dirty="0" smtClean="0"/>
              <a:t> of amino acids</a:t>
            </a:r>
            <a:endParaRPr lang="cs-CZ" dirty="0"/>
          </a:p>
        </p:txBody>
      </p:sp>
      <p:sp>
        <p:nvSpPr>
          <p:cNvPr id="6" name="TextovéPole 5"/>
          <p:cNvSpPr txBox="1"/>
          <p:nvPr/>
        </p:nvSpPr>
        <p:spPr>
          <a:xfrm>
            <a:off x="0" y="2780928"/>
            <a:ext cx="8964488" cy="3847207"/>
          </a:xfrm>
          <a:prstGeom prst="rect">
            <a:avLst/>
          </a:prstGeom>
          <a:noFill/>
        </p:spPr>
        <p:txBody>
          <a:bodyPr wrap="square" rtlCol="0">
            <a:spAutoFit/>
          </a:bodyPr>
          <a:lstStyle/>
          <a:p>
            <a:pPr algn="ctr"/>
            <a:r>
              <a:rPr lang="en-US" sz="2800" b="1" dirty="0" smtClean="0">
                <a:solidFill>
                  <a:srgbClr val="FF0000"/>
                </a:solidFill>
                <a:latin typeface="Arial Black" pitchFamily="34" charset="0"/>
              </a:rPr>
              <a:t>Importance in food</a:t>
            </a:r>
          </a:p>
          <a:p>
            <a:r>
              <a:rPr lang="en-US" dirty="0" smtClean="0"/>
              <a:t>Biogenic amines can be found in all foods containing proteins or free amino acids and are found in a wide range of food products including fish products, meat products, dairy products, wine, beer, vegetables, fruits, nuts and chocolate. In non-fermented foods the presence of biogenic amines is mostly undesired and can be used as indication for microbial spoilage. In </a:t>
            </a:r>
            <a:r>
              <a:rPr lang="en-US" dirty="0" smtClean="0">
                <a:hlinkClick r:id="rId12" tooltip="Fermentation in food processing"/>
              </a:rPr>
              <a:t>fermented foods</a:t>
            </a:r>
            <a:r>
              <a:rPr lang="en-US" dirty="0" smtClean="0"/>
              <a:t>, one can expect the presence of many kinds of </a:t>
            </a:r>
            <a:r>
              <a:rPr lang="en-US" dirty="0" smtClean="0">
                <a:hlinkClick r:id="rId13" tooltip="Microorganism"/>
              </a:rPr>
              <a:t>microorganisms</a:t>
            </a:r>
            <a:r>
              <a:rPr lang="en-US" dirty="0" smtClean="0"/>
              <a:t>, some of them being capable of producing biogenic amines.</a:t>
            </a:r>
          </a:p>
          <a:p>
            <a:r>
              <a:rPr lang="en-US" dirty="0" smtClean="0"/>
              <a:t>They play an important role as source of nitrogen and precursor for the synthesis of </a:t>
            </a:r>
            <a:r>
              <a:rPr lang="en-US" dirty="0" smtClean="0">
                <a:hlinkClick r:id="rId14" tooltip="Hormones"/>
              </a:rPr>
              <a:t>hormones</a:t>
            </a:r>
            <a:r>
              <a:rPr lang="en-US" dirty="0" smtClean="0"/>
              <a:t>, </a:t>
            </a:r>
            <a:r>
              <a:rPr lang="en-US" dirty="0" smtClean="0">
                <a:hlinkClick r:id="rId15" tooltip="Alkaloids"/>
              </a:rPr>
              <a:t>alkaloids</a:t>
            </a:r>
            <a:r>
              <a:rPr lang="en-US" dirty="0" smtClean="0"/>
              <a:t>, </a:t>
            </a:r>
            <a:r>
              <a:rPr lang="en-US" dirty="0" smtClean="0">
                <a:hlinkClick r:id="rId16" tooltip="Nucleic acids"/>
              </a:rPr>
              <a:t>nucleic acids</a:t>
            </a:r>
            <a:r>
              <a:rPr lang="en-US" dirty="0" smtClean="0"/>
              <a:t>, </a:t>
            </a:r>
            <a:r>
              <a:rPr lang="en-US" dirty="0" smtClean="0">
                <a:hlinkClick r:id="rId17" tooltip="Proteins"/>
              </a:rPr>
              <a:t>proteins</a:t>
            </a:r>
            <a:r>
              <a:rPr lang="en-US" dirty="0" smtClean="0"/>
              <a:t>, </a:t>
            </a:r>
            <a:r>
              <a:rPr lang="en-US" dirty="0" smtClean="0">
                <a:hlinkClick r:id="rId18" tooltip="Amines"/>
              </a:rPr>
              <a:t>amines</a:t>
            </a:r>
            <a:r>
              <a:rPr lang="en-US" dirty="0" smtClean="0"/>
              <a:t> and food aroma components. However, food containing high amounts of biogenic amines may have toxicological effects.</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274638"/>
            <a:ext cx="8229600" cy="634082"/>
          </a:xfrm>
        </p:spPr>
        <p:txBody>
          <a:bodyPr/>
          <a:lstStyle/>
          <a:p>
            <a:r>
              <a:rPr lang="en-GB" sz="2800" dirty="0" smtClean="0">
                <a:solidFill>
                  <a:srgbClr val="FF0000"/>
                </a:solidFill>
                <a:latin typeface="Arial Black" pitchFamily="34" charset="0"/>
              </a:rPr>
              <a:t>What is creating the </a:t>
            </a:r>
            <a:r>
              <a:rPr lang="en-GB" sz="2800" dirty="0" err="1" smtClean="0">
                <a:solidFill>
                  <a:srgbClr val="FF0000"/>
                </a:solidFill>
                <a:latin typeface="Arial Black" pitchFamily="34" charset="0"/>
              </a:rPr>
              <a:t>Crosslinking</a:t>
            </a:r>
            <a:r>
              <a:rPr lang="en-GB" sz="2800" dirty="0" smtClean="0">
                <a:solidFill>
                  <a:srgbClr val="FF0000"/>
                </a:solidFill>
                <a:latin typeface="Arial Black" pitchFamily="34" charset="0"/>
              </a:rPr>
              <a:t> in the ELASTIN</a:t>
            </a:r>
            <a:endParaRPr lang="en-GB" sz="2800" dirty="0">
              <a:solidFill>
                <a:srgbClr val="0000FF"/>
              </a:solidFill>
              <a:latin typeface="Arial Black" pitchFamily="34" charset="0"/>
            </a:endParaRPr>
          </a:p>
        </p:txBody>
      </p:sp>
      <p:sp>
        <p:nvSpPr>
          <p:cNvPr id="4" name="Zástupný symbol pro datum 3"/>
          <p:cNvSpPr>
            <a:spLocks noGrp="1"/>
          </p:cNvSpPr>
          <p:nvPr>
            <p:ph type="dt" sz="half" idx="10"/>
          </p:nvPr>
        </p:nvSpPr>
        <p:spPr/>
        <p:txBody>
          <a:bodyPr/>
          <a:lstStyle/>
          <a:p>
            <a:pPr>
              <a:defRPr/>
            </a:pPr>
            <a:r>
              <a:rPr lang="cs-CZ" smtClean="0"/>
              <a:t>January 2018/13</a:t>
            </a:r>
            <a:endParaRPr lang="sk-SK"/>
          </a:p>
        </p:txBody>
      </p:sp>
      <p:sp>
        <p:nvSpPr>
          <p:cNvPr id="5" name="Zástupný symbol pro zápatí 4"/>
          <p:cNvSpPr>
            <a:spLocks noGrp="1"/>
          </p:cNvSpPr>
          <p:nvPr>
            <p:ph type="ftr" sz="quarter" idx="11"/>
          </p:nvPr>
        </p:nvSpPr>
        <p:spPr/>
        <p:txBody>
          <a:bodyPr/>
          <a:lstStyle/>
          <a:p>
            <a:pPr>
              <a:defRPr/>
            </a:pPr>
            <a:r>
              <a:rPr lang="fr-FR" smtClean="0"/>
              <a:t>NATURAL POLYMERS MU SCI 13 2018</a:t>
            </a:r>
            <a:endParaRPr lang="sk-SK"/>
          </a:p>
        </p:txBody>
      </p:sp>
      <p:sp>
        <p:nvSpPr>
          <p:cNvPr id="6" name="Zástupný symbol pro číslo snímku 5"/>
          <p:cNvSpPr>
            <a:spLocks noGrp="1"/>
          </p:cNvSpPr>
          <p:nvPr>
            <p:ph type="sldNum" sz="quarter" idx="12"/>
          </p:nvPr>
        </p:nvSpPr>
        <p:spPr/>
        <p:txBody>
          <a:bodyPr/>
          <a:lstStyle/>
          <a:p>
            <a:pPr>
              <a:defRPr/>
            </a:pPr>
            <a:fld id="{3F41B0DE-FA74-4AFF-A5C7-1440790630ED}" type="slidenum">
              <a:rPr lang="sk-SK" smtClean="0"/>
              <a:pPr>
                <a:defRPr/>
              </a:pPr>
              <a:t>9</a:t>
            </a:fld>
            <a:endParaRPr lang="sk-SK"/>
          </a:p>
        </p:txBody>
      </p:sp>
      <p:sp>
        <p:nvSpPr>
          <p:cNvPr id="8" name="TextovéPole 7"/>
          <p:cNvSpPr txBox="1"/>
          <p:nvPr/>
        </p:nvSpPr>
        <p:spPr>
          <a:xfrm>
            <a:off x="179512" y="1340768"/>
            <a:ext cx="2376264" cy="1200329"/>
          </a:xfrm>
          <a:prstGeom prst="rect">
            <a:avLst/>
          </a:prstGeom>
          <a:noFill/>
        </p:spPr>
        <p:txBody>
          <a:bodyPr wrap="square" rtlCol="0">
            <a:spAutoFit/>
          </a:bodyPr>
          <a:lstStyle/>
          <a:p>
            <a:r>
              <a:rPr lang="en-GB" b="1" cap="all" dirty="0" err="1" smtClean="0">
                <a:solidFill>
                  <a:srgbClr val="0000FF"/>
                </a:solidFill>
                <a:latin typeface="Arial Black" pitchFamily="34" charset="0"/>
              </a:rPr>
              <a:t>Tropolelastin</a:t>
            </a:r>
            <a:r>
              <a:rPr lang="en-GB" b="1" dirty="0" smtClean="0">
                <a:solidFill>
                  <a:srgbClr val="0000FF"/>
                </a:solidFill>
              </a:rPr>
              <a:t> keeps partially its </a:t>
            </a:r>
            <a:r>
              <a:rPr lang="en-GB" b="1" dirty="0" smtClean="0">
                <a:solidFill>
                  <a:srgbClr val="0000FF"/>
                </a:solidFill>
                <a:latin typeface="Arial Black" pitchFamily="34" charset="0"/>
              </a:rPr>
              <a:t>GLOBULAR STRUCTURE</a:t>
            </a:r>
            <a:endParaRPr lang="en-GB" b="1" dirty="0">
              <a:solidFill>
                <a:srgbClr val="0000FF"/>
              </a:solidFill>
              <a:latin typeface="Arial Black" pitchFamily="34" charset="0"/>
            </a:endParaRPr>
          </a:p>
        </p:txBody>
      </p:sp>
      <p:sp>
        <p:nvSpPr>
          <p:cNvPr id="12" name="TextovéPole 11"/>
          <p:cNvSpPr txBox="1"/>
          <p:nvPr/>
        </p:nvSpPr>
        <p:spPr>
          <a:xfrm>
            <a:off x="251520" y="3861048"/>
            <a:ext cx="1944216" cy="2031325"/>
          </a:xfrm>
          <a:prstGeom prst="rect">
            <a:avLst/>
          </a:prstGeom>
          <a:noFill/>
        </p:spPr>
        <p:txBody>
          <a:bodyPr wrap="square" rtlCol="0">
            <a:spAutoFit/>
          </a:bodyPr>
          <a:lstStyle/>
          <a:p>
            <a:r>
              <a:rPr lang="en-GB" dirty="0" smtClean="0">
                <a:solidFill>
                  <a:srgbClr val="FF0000"/>
                </a:solidFill>
                <a:latin typeface="Arial Black" pitchFamily="34" charset="0"/>
              </a:rPr>
              <a:t>ELASTIN  has after </a:t>
            </a:r>
            <a:r>
              <a:rPr lang="en-GB" dirty="0" err="1" smtClean="0">
                <a:solidFill>
                  <a:srgbClr val="FF0000"/>
                </a:solidFill>
                <a:latin typeface="Arial Black" pitchFamily="34" charset="0"/>
              </a:rPr>
              <a:t>Crosslinking</a:t>
            </a:r>
            <a:r>
              <a:rPr lang="en-GB" dirty="0" smtClean="0">
                <a:solidFill>
                  <a:srgbClr val="FF0000"/>
                </a:solidFill>
                <a:latin typeface="Arial Black" pitchFamily="34" charset="0"/>
              </a:rPr>
              <a:t> mainly the </a:t>
            </a:r>
            <a:r>
              <a:rPr lang="en-GB" cap="all" dirty="0" err="1" smtClean="0">
                <a:solidFill>
                  <a:srgbClr val="FF0000"/>
                </a:solidFill>
                <a:latin typeface="Arial Black" pitchFamily="34" charset="0"/>
              </a:rPr>
              <a:t>fibrilAr</a:t>
            </a:r>
            <a:r>
              <a:rPr lang="en-GB" b="1" dirty="0" smtClean="0">
                <a:solidFill>
                  <a:srgbClr val="0000FF"/>
                </a:solidFill>
                <a:latin typeface="Arial Black" pitchFamily="34" charset="0"/>
              </a:rPr>
              <a:t> </a:t>
            </a:r>
            <a:r>
              <a:rPr lang="en-GB" b="1" dirty="0" smtClean="0">
                <a:solidFill>
                  <a:srgbClr val="FF0000"/>
                </a:solidFill>
                <a:latin typeface="Arial Black" pitchFamily="34" charset="0"/>
              </a:rPr>
              <a:t>STRUCTURE</a:t>
            </a:r>
          </a:p>
          <a:p>
            <a:r>
              <a:rPr lang="en-GB" b="1" dirty="0" smtClean="0">
                <a:solidFill>
                  <a:srgbClr val="FF0000"/>
                </a:solidFill>
                <a:latin typeface="Arial Black" pitchFamily="34" charset="0"/>
              </a:rPr>
              <a:t>already</a:t>
            </a:r>
            <a:endParaRPr lang="en-GB" dirty="0">
              <a:solidFill>
                <a:srgbClr val="FF0000"/>
              </a:solidFill>
              <a:latin typeface="Arial Black" pitchFamily="34" charset="0"/>
            </a:endParaRPr>
          </a:p>
        </p:txBody>
      </p:sp>
      <p:pic>
        <p:nvPicPr>
          <p:cNvPr id="15" name="Obrázek 14" descr="ELASTIN 6.png"/>
          <p:cNvPicPr>
            <a:picLocks noChangeAspect="1"/>
          </p:cNvPicPr>
          <p:nvPr/>
        </p:nvPicPr>
        <p:blipFill>
          <a:blip r:embed="rId2" cstate="print"/>
          <a:stretch>
            <a:fillRect/>
          </a:stretch>
        </p:blipFill>
        <p:spPr>
          <a:xfrm>
            <a:off x="2843808" y="1196752"/>
            <a:ext cx="6067395" cy="4815392"/>
          </a:xfrm>
          <a:prstGeom prst="rect">
            <a:avLst/>
          </a:prstGeom>
        </p:spPr>
      </p:pic>
      <p:cxnSp>
        <p:nvCxnSpPr>
          <p:cNvPr id="16" name="Přímá spojovací šipka 15"/>
          <p:cNvCxnSpPr/>
          <p:nvPr/>
        </p:nvCxnSpPr>
        <p:spPr>
          <a:xfrm>
            <a:off x="2483768" y="1556792"/>
            <a:ext cx="1800200" cy="288032"/>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ovací šipka 17"/>
          <p:cNvCxnSpPr/>
          <p:nvPr/>
        </p:nvCxnSpPr>
        <p:spPr>
          <a:xfrm flipV="1">
            <a:off x="2123728" y="3861048"/>
            <a:ext cx="4680520" cy="7200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8806</TotalTime>
  <Words>1397</Words>
  <Application>Microsoft Office PowerPoint</Application>
  <PresentationFormat>Předvádění na obrazovce (4:3)</PresentationFormat>
  <Paragraphs>177</Paragraphs>
  <Slides>19</Slides>
  <Notes>1</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Default Design</vt:lpstr>
      <vt:lpstr>NATURAL POLYMERS 4 Proteins’ Fibres III ELASTIN</vt:lpstr>
      <vt:lpstr>Where is ELASTIN found in the Human Body?</vt:lpstr>
      <vt:lpstr>What is the Difference between ELASTIN and COLLAGEN</vt:lpstr>
      <vt:lpstr>ELASTIN – the primary Structure 1</vt:lpstr>
      <vt:lpstr>ELASTIN – primary Structure 2</vt:lpstr>
      <vt:lpstr>ELASTIN – primary Structure 3</vt:lpstr>
      <vt:lpstr>Snímek 7</vt:lpstr>
      <vt:lpstr>Snímek 8</vt:lpstr>
      <vt:lpstr>What is creating the Crosslinking in the ELASTIN</vt:lpstr>
      <vt:lpstr>Reversible Deformation of the  ELASTIN</vt:lpstr>
      <vt:lpstr>What is the PRINCIPLE of the ELASTIN’S Elasticity</vt:lpstr>
      <vt:lpstr>What is creating the actual ELASTIC FIBRE</vt:lpstr>
      <vt:lpstr>ELASTIN in the Human Skin</vt:lpstr>
      <vt:lpstr>ELASTIN in the Human Skin</vt:lpstr>
      <vt:lpstr>COACERVATION</vt:lpstr>
      <vt:lpstr>COACERVATION of the TROPOELASTINE</vt:lpstr>
      <vt:lpstr>Tropolelastin &gt; ELASTIN &gt; a ELASTIN </vt:lpstr>
      <vt:lpstr>ELASTIN in the HIDE &amp; LEATHER</vt:lpstr>
      <vt:lpstr>The Importance of the ELASTIN in the Nutrition</vt:lpstr>
    </vt:vector>
  </TitlesOfParts>
  <Company>Home Studio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NAVRHOVÁNÍ VÝROBKŮ Z PLASTŮ</dc:title>
  <dc:creator>LP</dc:creator>
  <cp:lastModifiedBy>ladapospa</cp:lastModifiedBy>
  <cp:revision>874</cp:revision>
  <dcterms:created xsi:type="dcterms:W3CDTF">2008-02-10T16:41:08Z</dcterms:created>
  <dcterms:modified xsi:type="dcterms:W3CDTF">2018-02-11T09:12:28Z</dcterms:modified>
</cp:coreProperties>
</file>