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0" r:id="rId2"/>
    <p:sldId id="411" r:id="rId3"/>
    <p:sldId id="395" r:id="rId4"/>
    <p:sldId id="348" r:id="rId5"/>
    <p:sldId id="412" r:id="rId6"/>
    <p:sldId id="394" r:id="rId7"/>
    <p:sldId id="397" r:id="rId8"/>
    <p:sldId id="401" r:id="rId9"/>
    <p:sldId id="402" r:id="rId10"/>
    <p:sldId id="413" r:id="rId11"/>
    <p:sldId id="399" r:id="rId12"/>
    <p:sldId id="408" r:id="rId13"/>
    <p:sldId id="400" r:id="rId14"/>
    <p:sldId id="403" r:id="rId15"/>
    <p:sldId id="404" r:id="rId16"/>
    <p:sldId id="406" r:id="rId1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6/68/Gomma_arabic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n.wikipedia.org/wiki/Glycoprotein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en.wikipedia.org/wiki/Mix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bose" TargetMode="External"/><Relationship Id="rId5" Type="http://schemas.openxmlformats.org/officeDocument/2006/relationships/hyperlink" Target="https://en.wikipedia.org/wiki/Arabinose" TargetMode="External"/><Relationship Id="rId4" Type="http://schemas.openxmlformats.org/officeDocument/2006/relationships/hyperlink" Target="https://en.wikipedia.org/wiki/Polysaccharide" TargetMode="Externa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.gov.uk/science/additives/enumberli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fr-FR" smtClean="0"/>
              <a:t>NATURAL POLYMERS MU SCI 4 2018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856984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>NATURAL POLYMERS </a:t>
            </a:r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sk-SK" b="1" dirty="0" smtClean="0">
                <a:solidFill>
                  <a:srgbClr val="FF0000"/>
                </a:solidFill>
              </a:rPr>
              <a:t/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en-GB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sk-SK" b="1" dirty="0" smtClean="0">
                <a:solidFill>
                  <a:srgbClr val="0000FF"/>
                </a:solidFill>
                <a:latin typeface="Arial Black" pitchFamily="34" charset="0"/>
              </a:rPr>
              <a:t>GUMS</a:t>
            </a:r>
            <a:endParaRPr lang="sk-SK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Dr. Ladislav Pospíšil</a:t>
            </a:r>
          </a:p>
          <a:p>
            <a:pPr eaLnBrk="1" hangingPunct="1"/>
            <a:r>
              <a:rPr lang="cs-CZ" sz="3600" b="1" dirty="0" smtClean="0">
                <a:solidFill>
                  <a:srgbClr val="C00000"/>
                </a:solidFill>
              </a:rPr>
              <a:t>29716@mail.</a:t>
            </a:r>
            <a:r>
              <a:rPr lang="cs-CZ" sz="3600" b="1" dirty="0" err="1" smtClean="0">
                <a:solidFill>
                  <a:srgbClr val="C00000"/>
                </a:solidFill>
              </a:rPr>
              <a:t>muni.cz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pPr eaLnBrk="1" hangingPunct="1"/>
            <a:endParaRPr lang="sk-SK" sz="36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January 2018/4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Arabic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GUM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E 414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 –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most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frequent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7" name="Zástupný symbol pro obsah 6" descr="File:Gomma arabica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020604" cy="345705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4869160"/>
            <a:ext cx="3456384" cy="954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0000FF"/>
                </a:solidFill>
                <a:latin typeface="Arial Black" pitchFamily="34" charset="0"/>
              </a:rPr>
              <a:t>It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  <a:latin typeface="Arial Black" pitchFamily="34" charset="0"/>
              </a:rPr>
              <a:t>looks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  <a:latin typeface="Arial Black" pitchFamily="34" charset="0"/>
              </a:rPr>
              <a:t>like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 RESIN!</a:t>
            </a:r>
            <a:endParaRPr lang="cs-CZ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04864"/>
            <a:ext cx="3037268" cy="448034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724128" y="980728"/>
            <a:ext cx="3168352" cy="95410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Acacia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senegal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Arabic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GUM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E 414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6" name="Obdélník 15"/>
          <p:cNvSpPr/>
          <p:nvPr/>
        </p:nvSpPr>
        <p:spPr>
          <a:xfrm>
            <a:off x="251520" y="98072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Gum </a:t>
            </a:r>
            <a:r>
              <a:rPr lang="en-US" sz="2800" dirty="0" err="1" smtClean="0"/>
              <a:t>arabic</a:t>
            </a:r>
            <a:r>
              <a:rPr lang="en-US" sz="2800" dirty="0" smtClean="0"/>
              <a:t> is a complex </a:t>
            </a:r>
            <a:r>
              <a:rPr lang="en-US" sz="2800" dirty="0" smtClean="0">
                <a:hlinkClick r:id="rId2" tooltip="Mixture"/>
              </a:rPr>
              <a:t>mixture</a:t>
            </a:r>
            <a:r>
              <a:rPr lang="en-US" sz="2800" dirty="0" smtClean="0"/>
              <a:t> of </a:t>
            </a:r>
            <a:r>
              <a:rPr lang="en-US" sz="2800" dirty="0" err="1" smtClean="0">
                <a:hlinkClick r:id="rId3" tooltip="Glycoprotein"/>
              </a:rPr>
              <a:t>glycoproteins</a:t>
            </a:r>
            <a:r>
              <a:rPr lang="en-US" sz="2800" dirty="0" smtClean="0"/>
              <a:t> and </a:t>
            </a:r>
            <a:r>
              <a:rPr lang="en-US" sz="2800" dirty="0" smtClean="0">
                <a:hlinkClick r:id="rId4" tooltip="Polysaccharide"/>
              </a:rPr>
              <a:t>polysaccharides</a:t>
            </a:r>
            <a:r>
              <a:rPr lang="en-US" sz="2800" dirty="0" smtClean="0"/>
              <a:t>. It is the original source of the sugars </a:t>
            </a:r>
            <a:r>
              <a:rPr lang="en-US" sz="2800" b="1" dirty="0" err="1" smtClean="0">
                <a:solidFill>
                  <a:srgbClr val="FF0000"/>
                </a:solidFill>
                <a:hlinkClick r:id="rId5" tooltip="Arabinose"/>
              </a:rPr>
              <a:t>arabinose</a:t>
            </a:r>
            <a:r>
              <a:rPr lang="en-US" sz="2800" dirty="0" smtClean="0"/>
              <a:t> and </a:t>
            </a:r>
            <a:r>
              <a:rPr lang="en-US" sz="2800" b="1" dirty="0" smtClean="0">
                <a:hlinkClick r:id="rId6" tooltip="Ribose"/>
              </a:rPr>
              <a:t>ribose</a:t>
            </a:r>
            <a:r>
              <a:rPr lang="en-US" sz="2800" dirty="0" smtClean="0"/>
              <a:t>, both of which were first discovered and isolated from it, and are named after it.</a:t>
            </a:r>
            <a:endParaRPr lang="cs-CZ" sz="2800" dirty="0"/>
          </a:p>
        </p:txBody>
      </p:sp>
      <p:pic>
        <p:nvPicPr>
          <p:cNvPr id="20" name="Obrázek 19" descr="157px-Beta-D-Arabinopyranos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501008"/>
            <a:ext cx="1771719" cy="1512168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51520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arabinose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s://upload.wikimedia.org/wikipedia/commons/thumb/e/ec/Alpha-D-Ribofuranose.svg/135px-Alpha-D-Ribofuranose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1" y="2846098"/>
            <a:ext cx="2102737" cy="2383102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131840" y="53732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a"/>
            </a:pPr>
            <a:r>
              <a:rPr lang="cs-CZ" b="1" dirty="0" smtClean="0">
                <a:solidFill>
                  <a:srgbClr val="0000FF"/>
                </a:solidFill>
              </a:rPr>
              <a:t>D </a:t>
            </a:r>
            <a:r>
              <a:rPr lang="en-GB" b="1" dirty="0" smtClean="0">
                <a:solidFill>
                  <a:srgbClr val="0000FF"/>
                </a:solidFill>
              </a:rPr>
              <a:t>Ribose as </a:t>
            </a:r>
            <a:r>
              <a:rPr lang="en-GB" b="1" dirty="0" smtClean="0">
                <a:solidFill>
                  <a:srgbClr val="FF0000"/>
                </a:solidFill>
              </a:rPr>
              <a:t>PENTOSE</a:t>
            </a:r>
          </a:p>
          <a:p>
            <a:r>
              <a:rPr lang="en-GB" b="1" dirty="0" smtClean="0">
                <a:solidFill>
                  <a:srgbClr val="0000FF"/>
                </a:solidFill>
              </a:rPr>
              <a:t>It e</a:t>
            </a:r>
            <a:r>
              <a:rPr lang="en-GB" b="1" dirty="0" smtClean="0">
                <a:solidFill>
                  <a:srgbClr val="0000FF"/>
                </a:solidFill>
              </a:rPr>
              <a:t>xists also </a:t>
            </a:r>
            <a:r>
              <a:rPr lang="en-GB" b="1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GB" b="1" dirty="0" smtClean="0">
                <a:solidFill>
                  <a:srgbClr val="0000FF"/>
                </a:solidFill>
              </a:rPr>
              <a:t> D Ribose  and Ribose as HEXOSE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7172" name="Picture 4" descr="https://upload.wikimedia.org/wikipedia/commons/thumb/a/a3/Alpha-D-Ribopyranose.svg/120px-Alpha-D-Ribopyranos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8385" y="2852936"/>
            <a:ext cx="2531190" cy="2088232"/>
          </a:xfrm>
          <a:prstGeom prst="rect">
            <a:avLst/>
          </a:prstGeom>
          <a:noFill/>
        </p:spPr>
      </p:pic>
      <p:cxnSp>
        <p:nvCxnSpPr>
          <p:cNvPr id="24" name="Přímá spojovací šipka 23"/>
          <p:cNvCxnSpPr/>
          <p:nvPr/>
        </p:nvCxnSpPr>
        <p:spPr>
          <a:xfrm flipH="1" flipV="1">
            <a:off x="7668344" y="4365104"/>
            <a:ext cx="144016" cy="1368152"/>
          </a:xfrm>
          <a:prstGeom prst="straightConnector1">
            <a:avLst/>
          </a:prstGeom>
          <a:ln w="444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5004048" y="4581128"/>
            <a:ext cx="792088" cy="864096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Arabic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GUM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E 414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CONTAINS:</a:t>
            </a:r>
            <a:endParaRPr lang="cs-CZ" b="1" dirty="0" smtClean="0">
              <a:solidFill>
                <a:srgbClr val="008000"/>
              </a:solidFill>
            </a:endParaRPr>
          </a:p>
          <a:p>
            <a:pPr lvl="1"/>
            <a:r>
              <a:rPr lang="cs-CZ" b="1" dirty="0" err="1" smtClean="0">
                <a:solidFill>
                  <a:srgbClr val="FF0000"/>
                </a:solidFill>
              </a:rPr>
              <a:t>Polysaccharides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pl-PL" b="1" dirty="0" smtClean="0">
                <a:solidFill>
                  <a:srgbClr val="0000FF"/>
                </a:solidFill>
              </a:rPr>
              <a:t>Glycoproteins- </a:t>
            </a:r>
            <a:r>
              <a:rPr lang="pl-PL" dirty="0" smtClean="0"/>
              <a:t>proteins with the bound  </a:t>
            </a:r>
            <a:r>
              <a:rPr lang="pl-PL" dirty="0" smtClean="0">
                <a:solidFill>
                  <a:srgbClr val="FF0000"/>
                </a:solidFill>
              </a:rPr>
              <a:t>S</a:t>
            </a:r>
            <a:r>
              <a:rPr lang="pl-PL" dirty="0" smtClean="0">
                <a:solidFill>
                  <a:srgbClr val="FF0000"/>
                </a:solidFill>
              </a:rPr>
              <a:t>accharides</a:t>
            </a:r>
            <a:endParaRPr lang="pl-PL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3" name="Obrázek 12" descr="Glicoprote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08920"/>
            <a:ext cx="3788301" cy="3356793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2492896"/>
            <a:ext cx="360040" cy="30243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275856" y="2852936"/>
            <a:ext cx="316835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16630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611560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Galaotóse</a:t>
            </a:r>
            <a:r>
              <a:rPr lang="cs-CZ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>
                <a:solidFill>
                  <a:srgbClr val="FF0000"/>
                </a:solidFill>
              </a:rPr>
              <a:t>the main Component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Arabic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GUM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E 414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073427"/>
          </a:xfrm>
        </p:spPr>
        <p:txBody>
          <a:bodyPr/>
          <a:lstStyle/>
          <a:p>
            <a:r>
              <a:rPr lang="en-GB" sz="2400" b="1" dirty="0" smtClean="0"/>
              <a:t>The Branched structure</a:t>
            </a:r>
          </a:p>
          <a:p>
            <a:r>
              <a:rPr lang="en-GB" sz="2400" b="1" dirty="0" smtClean="0"/>
              <a:t>The Molecular  weight is approx. 250 000 to  1 000 000 </a:t>
            </a:r>
            <a:r>
              <a:rPr lang="en-GB" sz="2400" b="1" dirty="0" err="1" smtClean="0"/>
              <a:t>Da</a:t>
            </a:r>
            <a:endParaRPr lang="en-GB" sz="2400" b="1" dirty="0" smtClean="0"/>
          </a:p>
          <a:p>
            <a:r>
              <a:rPr lang="en-GB" sz="2400" b="1" dirty="0" smtClean="0"/>
              <a:t>Solubility in Water up to40 % w/w</a:t>
            </a:r>
          </a:p>
          <a:p>
            <a:pPr algn="ctr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NONFOOD USE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GLUE (paper, books’ binding)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Colour binding (aquarelle, tempera, pastel)</a:t>
            </a:r>
          </a:p>
          <a:p>
            <a:pPr algn="ctr">
              <a:buNone/>
            </a:pPr>
            <a:r>
              <a:rPr lang="en-GB" b="1" u="sng" dirty="0" smtClean="0">
                <a:solidFill>
                  <a:srgbClr val="C00000"/>
                </a:solidFill>
              </a:rPr>
              <a:t>Tempera</a:t>
            </a:r>
            <a:endParaRPr lang="en-GB" sz="2400" b="1" u="sng" dirty="0" smtClean="0">
              <a:solidFill>
                <a:srgbClr val="C00000"/>
              </a:solidFill>
            </a:endParaRPr>
          </a:p>
          <a:p>
            <a:r>
              <a:rPr lang="en-GB" sz="2400" b="1" dirty="0" smtClean="0">
                <a:solidFill>
                  <a:srgbClr val="C00000"/>
                </a:solidFill>
              </a:rPr>
              <a:t>Emulsion water </a:t>
            </a:r>
            <a:r>
              <a:rPr lang="en-GB" sz="2400" b="1" dirty="0" err="1" smtClean="0">
                <a:solidFill>
                  <a:srgbClr val="C00000"/>
                </a:solidFill>
              </a:rPr>
              <a:t>dilutable</a:t>
            </a:r>
            <a:r>
              <a:rPr lang="en-GB" sz="2400" b="1" dirty="0" smtClean="0">
                <a:solidFill>
                  <a:srgbClr val="C00000"/>
                </a:solidFill>
              </a:rPr>
              <a:t>,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e.g. EGG TEMPERA, OIL TEMPERA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Arabic GUM acts here </a:t>
            </a:r>
            <a:r>
              <a:rPr lang="en-GB" sz="2400" b="1" u="sng" dirty="0" smtClean="0">
                <a:solidFill>
                  <a:srgbClr val="C00000"/>
                </a:solidFill>
              </a:rPr>
              <a:t>EMULSION STABILISER</a:t>
            </a:r>
            <a:endParaRPr lang="en-GB" sz="2400" b="1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0000FF"/>
                </a:solidFill>
                <a:latin typeface="Arial Black" pitchFamily="34" charset="0"/>
              </a:rPr>
              <a:t>Tragacanth</a:t>
            </a:r>
            <a:r>
              <a:rPr lang="cs-CZ" sz="2800" b="1" i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E413</a:t>
            </a:r>
            <a:endParaRPr lang="cs-CZ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Plant </a:t>
            </a:r>
            <a:r>
              <a:rPr lang="en-GB" sz="2400" dirty="0" err="1" smtClean="0">
                <a:solidFill>
                  <a:srgbClr val="0000FF"/>
                </a:solidFill>
                <a:latin typeface="Arial Black" pitchFamily="34" charset="0"/>
              </a:rPr>
              <a:t>mucilages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GB" sz="2400" dirty="0" smtClean="0"/>
              <a:t>having origin</a:t>
            </a:r>
            <a:r>
              <a:rPr lang="en-GB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GB" sz="2400" dirty="0" smtClean="0"/>
              <a:t>from some Asiatic plants sorts of the Plant called </a:t>
            </a:r>
            <a:r>
              <a:rPr lang="en-GB" sz="2400" b="1" dirty="0" smtClean="0"/>
              <a:t>Milk-vetch</a:t>
            </a:r>
            <a:r>
              <a:rPr lang="en-GB" sz="2400" dirty="0" smtClean="0"/>
              <a:t> </a:t>
            </a:r>
            <a:r>
              <a:rPr lang="en-GB" sz="2400" dirty="0" smtClean="0"/>
              <a:t>(especially </a:t>
            </a:r>
            <a:r>
              <a:rPr lang="en-GB" sz="2400" dirty="0" err="1" smtClean="0"/>
              <a:t>Astragalus</a:t>
            </a:r>
            <a:r>
              <a:rPr lang="en-GB" sz="2400" dirty="0" smtClean="0"/>
              <a:t> </a:t>
            </a:r>
            <a:r>
              <a:rPr lang="en-GB" sz="2400" dirty="0" err="1" smtClean="0"/>
              <a:t>gummifer</a:t>
            </a:r>
            <a:r>
              <a:rPr lang="en-GB" sz="2400" dirty="0" smtClean="0"/>
              <a:t>, </a:t>
            </a:r>
            <a:r>
              <a:rPr lang="en-GB" sz="2400" dirty="0" err="1" smtClean="0"/>
              <a:t>Astragalus</a:t>
            </a:r>
            <a:r>
              <a:rPr lang="en-GB" sz="2400" dirty="0" smtClean="0"/>
              <a:t> </a:t>
            </a:r>
            <a:r>
              <a:rPr lang="en-GB" sz="2400" dirty="0" err="1" smtClean="0"/>
              <a:t>adscendens</a:t>
            </a:r>
            <a:r>
              <a:rPr lang="en-GB" sz="2400" dirty="0" smtClean="0"/>
              <a:t> a </a:t>
            </a:r>
            <a:r>
              <a:rPr lang="en-GB" sz="2400" dirty="0" err="1" smtClean="0"/>
              <a:t>Astragalus</a:t>
            </a:r>
            <a:r>
              <a:rPr lang="en-GB" sz="2400" dirty="0" smtClean="0"/>
              <a:t> </a:t>
            </a:r>
            <a:r>
              <a:rPr lang="en-GB" sz="2400" dirty="0" err="1" smtClean="0"/>
              <a:t>microcephalus</a:t>
            </a:r>
            <a:r>
              <a:rPr lang="en-GB" sz="2400" dirty="0" smtClean="0"/>
              <a:t>) </a:t>
            </a:r>
          </a:p>
          <a:p>
            <a:r>
              <a:rPr lang="en-GB" sz="2400" dirty="0" smtClean="0"/>
              <a:t>It is used  as a </a:t>
            </a:r>
            <a:r>
              <a:rPr lang="en-GB" sz="2400" b="1" u="sng" dirty="0" smtClean="0">
                <a:solidFill>
                  <a:srgbClr val="C00000"/>
                </a:solidFill>
              </a:rPr>
              <a:t>EMULSION STABILISER, thickening agent</a:t>
            </a:r>
            <a:r>
              <a:rPr lang="en-GB" sz="2400" dirty="0" smtClean="0"/>
              <a:t> for Candy</a:t>
            </a:r>
            <a:r>
              <a:rPr lang="en-GB" sz="2400" dirty="0" smtClean="0"/>
              <a:t>, Sauce a S</a:t>
            </a:r>
            <a:r>
              <a:rPr lang="en-GB" sz="2400" dirty="0" smtClean="0"/>
              <a:t>alad dressing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Colour </a:t>
            </a:r>
            <a:r>
              <a:rPr lang="en-GB" sz="2400" b="1" dirty="0" smtClean="0">
                <a:solidFill>
                  <a:srgbClr val="FF0000"/>
                </a:solidFill>
              </a:rPr>
              <a:t>binding (aquarelle, tempera, pastel</a:t>
            </a:r>
            <a:r>
              <a:rPr lang="en-GB" sz="2400" b="1" dirty="0" smtClean="0">
                <a:solidFill>
                  <a:srgbClr val="FF0000"/>
                </a:solidFill>
              </a:rPr>
              <a:t>) or finishing substance in the textile industry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u="sng" dirty="0" smtClean="0">
                <a:solidFill>
                  <a:srgbClr val="FF0000"/>
                </a:solidFill>
              </a:rPr>
              <a:t>It is hard to solute in water</a:t>
            </a:r>
            <a:r>
              <a:rPr lang="en-GB" sz="2400" b="1" dirty="0" smtClean="0">
                <a:solidFill>
                  <a:srgbClr val="FF0000"/>
                </a:solidFill>
              </a:rPr>
              <a:t>, it</a:t>
            </a:r>
            <a:r>
              <a:rPr lang="en-GB" sz="2400" b="1" dirty="0" smtClean="0">
                <a:solidFill>
                  <a:srgbClr val="FF0000"/>
                </a:solidFill>
              </a:rPr>
              <a:t> mostly swells </a:t>
            </a:r>
            <a:r>
              <a:rPr lang="en-GB" sz="2400" b="1" dirty="0" smtClean="0">
                <a:solidFill>
                  <a:srgbClr val="FF0000"/>
                </a:solidFill>
              </a:rPr>
              <a:t>only, it does not solute entirely and forms a gel only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It is used for making the pastels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Fruit 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Trees 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gums</a:t>
            </a:r>
            <a:endParaRPr lang="en-GB" sz="2800" b="1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sz="2800" b="1" dirty="0" smtClean="0">
                <a:solidFill>
                  <a:srgbClr val="008000"/>
                </a:solidFill>
                <a:latin typeface="Arial Black" pitchFamily="34" charset="0"/>
              </a:rPr>
              <a:t>Similar to Arabic gum and  </a:t>
            </a:r>
            <a:r>
              <a:rPr lang="en-GB" sz="2800" b="1" dirty="0" err="1" smtClean="0">
                <a:solidFill>
                  <a:srgbClr val="008000"/>
                </a:solidFill>
                <a:latin typeface="Arial Black" pitchFamily="34" charset="0"/>
              </a:rPr>
              <a:t>Tragacanth</a:t>
            </a:r>
            <a:endParaRPr lang="en-GB" sz="28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lvl="1"/>
            <a:r>
              <a:rPr lang="en-GB" sz="2400" b="1" dirty="0" smtClean="0">
                <a:solidFill>
                  <a:srgbClr val="008000"/>
                </a:solidFill>
              </a:rPr>
              <a:t>Cherry</a:t>
            </a:r>
          </a:p>
          <a:p>
            <a:pPr lvl="1"/>
            <a:r>
              <a:rPr lang="en-GB" sz="2400" b="1" dirty="0" smtClean="0">
                <a:solidFill>
                  <a:srgbClr val="008000"/>
                </a:solidFill>
              </a:rPr>
              <a:t>Peach</a:t>
            </a:r>
          </a:p>
          <a:p>
            <a:pPr lvl="1"/>
            <a:r>
              <a:rPr lang="en-GB" sz="2400" b="1" dirty="0" smtClean="0">
                <a:solidFill>
                  <a:srgbClr val="008000"/>
                </a:solidFill>
              </a:rPr>
              <a:t>Sour Cherry</a:t>
            </a:r>
          </a:p>
          <a:p>
            <a:pPr lvl="1"/>
            <a:r>
              <a:rPr lang="en-GB" sz="2400" b="1" dirty="0" smtClean="0">
                <a:solidFill>
                  <a:srgbClr val="008000"/>
                </a:solidFill>
              </a:rPr>
              <a:t>Apricot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They </a:t>
            </a:r>
            <a:r>
              <a:rPr lang="en-GB" sz="2400" b="1" dirty="0" smtClean="0">
                <a:solidFill>
                  <a:srgbClr val="C00000"/>
                </a:solidFill>
              </a:rPr>
              <a:t>mostly </a:t>
            </a:r>
            <a:r>
              <a:rPr lang="en-GB" sz="2400" b="1" dirty="0" smtClean="0">
                <a:solidFill>
                  <a:srgbClr val="C00000"/>
                </a:solidFill>
              </a:rPr>
              <a:t>swells </a:t>
            </a:r>
            <a:r>
              <a:rPr lang="en-GB" sz="2400" b="1" dirty="0" smtClean="0">
                <a:solidFill>
                  <a:srgbClr val="C00000"/>
                </a:solidFill>
              </a:rPr>
              <a:t>in Water only (demonstration)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r>
              <a:rPr lang="en-GB" sz="2400" b="1" dirty="0" smtClean="0">
                <a:solidFill>
                  <a:srgbClr val="0000FF"/>
                </a:solidFill>
              </a:rPr>
              <a:t>Insoluble in </a:t>
            </a:r>
            <a:r>
              <a:rPr lang="en-GB" sz="2400" b="1" dirty="0" err="1" smtClean="0">
                <a:solidFill>
                  <a:srgbClr val="0000FF"/>
                </a:solidFill>
              </a:rPr>
              <a:t>EtOH</a:t>
            </a:r>
            <a:r>
              <a:rPr lang="en-GB" sz="2400" b="1" dirty="0" smtClean="0">
                <a:solidFill>
                  <a:srgbClr val="0000FF"/>
                </a:solidFill>
              </a:rPr>
              <a:t> (</a:t>
            </a:r>
            <a:r>
              <a:rPr lang="en-GB" sz="2400" b="1" dirty="0" smtClean="0">
                <a:solidFill>
                  <a:srgbClr val="0000FF"/>
                </a:solidFill>
              </a:rPr>
              <a:t>demonstration</a:t>
            </a:r>
            <a:r>
              <a:rPr lang="en-GB" sz="24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GB" sz="2400" b="1" dirty="0" smtClean="0"/>
              <a:t>The darker Colour &gt; limitation to dark pigments use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Films are relatively (in comparison to Arabic gum) more elastic</a:t>
            </a:r>
          </a:p>
          <a:p>
            <a:endParaRPr lang="cs-CZ" dirty="0" smtClean="0">
              <a:solidFill>
                <a:srgbClr val="008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Artifical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Mucilage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(GUM) </a:t>
            </a:r>
            <a:endParaRPr lang="cs-CZ" sz="2800" b="1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UMĚLÁ KLOVATINA OBRÁ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3"/>
            <a:ext cx="2520280" cy="479317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63888" y="1196752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Glue for paper on the </a:t>
            </a:r>
            <a:r>
              <a:rPr lang="en-GB" sz="3200" b="1" dirty="0" smtClean="0">
                <a:solidFill>
                  <a:srgbClr val="FF0000"/>
                </a:solidFill>
                <a:latin typeface="Arial Black" pitchFamily="34" charset="0"/>
              </a:rPr>
              <a:t>DEXTRINE basis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/>
              <a:t>Colour is like the</a:t>
            </a:r>
            <a:r>
              <a:rPr lang="en-GB" sz="3200" b="1" dirty="0" smtClean="0"/>
              <a:t> genuine </a:t>
            </a:r>
            <a:r>
              <a:rPr lang="en-GB" sz="3200" b="1" dirty="0" smtClean="0">
                <a:solidFill>
                  <a:srgbClr val="FF0000"/>
                </a:solidFill>
                <a:latin typeface="Arial Black" pitchFamily="34" charset="0"/>
              </a:rPr>
              <a:t>Mucilage</a:t>
            </a:r>
            <a:endParaRPr lang="en-GB" sz="3200" b="1" dirty="0" smtClean="0">
              <a:solidFill>
                <a:srgbClr val="FF9900"/>
              </a:solidFill>
            </a:endParaRPr>
          </a:p>
          <a:p>
            <a:r>
              <a:rPr lang="en-GB" sz="3200" b="1" dirty="0" smtClean="0">
                <a:solidFill>
                  <a:srgbClr val="0000FF"/>
                </a:solidFill>
              </a:rPr>
              <a:t>Connections are relatively brittle</a:t>
            </a:r>
            <a:endParaRPr lang="en-GB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</a:rPr>
              <a:t>Time schedule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January 2018/4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fr-FR" smtClean="0"/>
              <a:t>NATURAL POLYMERS MU SCI 4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340188"/>
        </p:xfrm>
        <a:graphic>
          <a:graphicData uri="http://schemas.openxmlformats.org/drawingml/2006/table">
            <a:tbl>
              <a:tblPr/>
              <a:tblGrid>
                <a:gridCol w="1440160"/>
                <a:gridCol w="7272808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LECTURE</a:t>
                      </a:r>
                      <a:r>
                        <a:rPr lang="sk-SK" sz="1200" b="1" kern="1200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SUBJECT</a:t>
                      </a:r>
                      <a:endParaRPr lang="cs-CZ" sz="12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Introduction to the subject </a:t>
                      </a: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Structure</a:t>
                      </a:r>
                      <a:r>
                        <a:rPr lang="en-GB" sz="1400" b="1" kern="12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&amp;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Terminology of nature polymers, literature </a:t>
                      </a:r>
                      <a:endParaRPr lang="en-GB" sz="1100" b="1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GB" sz="2000" b="1" noProof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Derivatives of acids – natural resins, drying oils, shellac</a:t>
                      </a:r>
                      <a:endParaRPr lang="en-GB" sz="11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noProof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Waxes </a:t>
                      </a:r>
                      <a:endParaRPr lang="en-GB" sz="1400" b="1" noProof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Plant (vegetable) gums, </a:t>
                      </a:r>
                      <a:r>
                        <a:rPr lang="en-GB" sz="14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Polyterpene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cs-CZ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natural 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rubber</a:t>
                      </a:r>
                      <a:r>
                        <a:rPr lang="en-GB" sz="14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(extracting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processing and modification) 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Polyphenol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– lignin, </a:t>
                      </a:r>
                      <a:r>
                        <a:rPr lang="en-GB" sz="1400" b="1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humic</a:t>
                      </a: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acids</a:t>
                      </a:r>
                      <a:endParaRPr lang="en-GB" sz="14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25.10. &amp; 1. 11.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Polysaccharides I – starch </a:t>
                      </a:r>
                      <a:endParaRPr lang="en-GB" sz="2000" noProof="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rgbClr val="0033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8.11. &amp; 15. 11.</a:t>
                      </a:r>
                      <a:endParaRPr lang="cs-CZ" sz="12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Polysaccharides II – </a:t>
                      </a:r>
                      <a:r>
                        <a:rPr lang="en-GB" sz="2000" b="1" kern="1200" noProof="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celullosis</a:t>
                      </a:r>
                      <a:r>
                        <a:rPr lang="en-GB" sz="2000" b="1" kern="12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GB" sz="2000" noProof="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&amp; 22. 11.</a:t>
                      </a:r>
                      <a:endParaRPr lang="cs-CZ" sz="12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 fibres I </a:t>
                      </a:r>
                      <a:endParaRPr lang="en-GB" sz="2000" noProof="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  <a:endParaRPr lang="cs-CZ" sz="12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 fibres II </a:t>
                      </a:r>
                      <a:endParaRPr lang="en-GB" sz="2000" noProof="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  <a:endParaRPr lang="cs-CZ" sz="120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noProof="0" dirty="0" smtClean="0">
                          <a:solidFill>
                            <a:srgbClr val="9900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Casein, whey, protein of eggs</a:t>
                      </a:r>
                      <a:endParaRPr lang="en-GB" sz="2000" noProof="0" dirty="0">
                        <a:solidFill>
                          <a:srgbClr val="9900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  <a:endParaRPr lang="cs-CZ" sz="18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Identification of natural polymers </a:t>
                      </a:r>
                      <a:endParaRPr lang="en-GB" sz="1800" noProof="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Laboratory methods of natural polymers</a:t>
                      </a:r>
                      <a:r>
                        <a:rPr lang="cs-CZ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GB" sz="1800" b="1" kern="12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evaluation </a:t>
                      </a:r>
                      <a:endParaRPr lang="en-GB" sz="1800" noProof="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A bit 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of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TERMINOLOGY </a:t>
            </a:r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NECESSARY  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cs-CZ" sz="3600" b="1" u="sng" dirty="0" smtClean="0">
                <a:solidFill>
                  <a:srgbClr val="008000"/>
                </a:solidFill>
              </a:rPr>
              <a:t>POLYTERPENES</a:t>
            </a:r>
            <a:endParaRPr lang="cs-CZ" sz="3600" b="1" u="sng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</a:t>
            </a:r>
            <a:r>
              <a:rPr lang="cs-CZ" sz="2800" b="1" i="1" dirty="0" smtClean="0"/>
              <a:t>– </a:t>
            </a:r>
            <a:r>
              <a:rPr lang="cs-CZ" sz="2800" b="1" i="1" dirty="0" err="1" smtClean="0"/>
              <a:t>Vulcanization</a:t>
            </a:r>
            <a:r>
              <a:rPr lang="cs-CZ" sz="2800" b="1" i="1" dirty="0" smtClean="0"/>
              <a:t> – </a:t>
            </a:r>
            <a:r>
              <a:rPr lang="cs-CZ" sz="2800" b="1" i="1" dirty="0" err="1" smtClean="0"/>
              <a:t>Vulcanized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r>
              <a:rPr lang="cs-CZ" sz="2800" b="1" i="1" dirty="0" smtClean="0"/>
              <a:t> (</a:t>
            </a:r>
            <a:r>
              <a:rPr lang="cs-CZ" sz="2800" b="1" i="1" dirty="0" err="1" smtClean="0"/>
              <a:t>Hard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Rubber</a:t>
            </a:r>
            <a:r>
              <a:rPr lang="cs-CZ" sz="2800" b="1" i="1" dirty="0" smtClean="0"/>
              <a:t>)</a:t>
            </a:r>
            <a:endParaRPr lang="cs-CZ" sz="2800" b="1" i="1" dirty="0" smtClean="0"/>
          </a:p>
          <a:p>
            <a:pPr algn="ctr"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GB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sk-SK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r>
              <a:rPr lang="cs-CZ" b="1" dirty="0" smtClean="0">
                <a:solidFill>
                  <a:srgbClr val="0000FF"/>
                </a:solidFill>
              </a:rPr>
              <a:t>= </a:t>
            </a:r>
            <a:r>
              <a:rPr lang="cs-CZ" b="1" dirty="0" smtClean="0">
                <a:solidFill>
                  <a:srgbClr val="0000FF"/>
                </a:solidFill>
              </a:rPr>
              <a:t>POLYSACCHARIDES = </a:t>
            </a:r>
            <a:r>
              <a:rPr lang="cs-CZ" b="1" dirty="0" err="1" smtClean="0">
                <a:solidFill>
                  <a:srgbClr val="0000FF"/>
                </a:solidFill>
              </a:rPr>
              <a:t>Mucilage</a:t>
            </a:r>
            <a:r>
              <a:rPr lang="cs-CZ" b="1" dirty="0" smtClean="0">
                <a:solidFill>
                  <a:srgbClr val="0000FF"/>
                </a:solidFill>
              </a:rPr>
              <a:t> (GUM)</a:t>
            </a:r>
            <a:endParaRPr lang="cs-CZ" b="1" u="sng" dirty="0" smtClean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20688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Survey of the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endParaRPr lang="en-GB" sz="28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07502" y="620688"/>
          <a:ext cx="8856984" cy="563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2"/>
                <a:gridCol w="1080120"/>
                <a:gridCol w="144016"/>
                <a:gridCol w="1152128"/>
                <a:gridCol w="1152128"/>
                <a:gridCol w="1008112"/>
                <a:gridCol w="1080118"/>
              </a:tblGrid>
              <a:tr h="561662">
                <a:tc rowSpan="2">
                  <a:txBody>
                    <a:bodyPr/>
                    <a:lstStyle/>
                    <a:p>
                      <a:r>
                        <a:rPr lang="en-GB" sz="2400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Monosaccharide</a:t>
                      </a:r>
                      <a:endParaRPr lang="en-GB" sz="2400" noProof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Arabic </a:t>
                      </a:r>
                    </a:p>
                    <a:p>
                      <a:r>
                        <a:rPr lang="en-GB" sz="1600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Gum</a:t>
                      </a:r>
                      <a:endParaRPr lang="en-GB" sz="1600" noProof="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noProof="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Tragant</a:t>
                      </a:r>
                      <a:r>
                        <a:rPr lang="cs-CZ" sz="1600" noProof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h</a:t>
                      </a:r>
                      <a:endParaRPr lang="en-GB" sz="1600" noProof="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Cherry gum</a:t>
                      </a:r>
                      <a:endParaRPr lang="en-GB" sz="1600" noProof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Plum </a:t>
                      </a:r>
                    </a:p>
                    <a:p>
                      <a:r>
                        <a:rPr lang="en-GB" sz="1600" noProof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gum</a:t>
                      </a:r>
                      <a:endParaRPr lang="en-GB" sz="1600" noProof="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Peach </a:t>
                      </a:r>
                    </a:p>
                    <a:p>
                      <a:r>
                        <a:rPr lang="en-GB" sz="1600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gum</a:t>
                      </a:r>
                      <a:endParaRPr lang="en-GB" sz="1600" noProof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2400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% w/w</a:t>
                      </a:r>
                      <a:endParaRPr lang="en-GB" sz="2400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Glucoronic</a:t>
                      </a:r>
                      <a:r>
                        <a:rPr lang="en-GB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acid</a:t>
                      </a:r>
                      <a:endParaRPr lang="en-GB" noProof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16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12</a:t>
                      </a:r>
                      <a:endParaRPr lang="en-GB" noProof="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15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7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Galactonoric</a:t>
                      </a:r>
                      <a:r>
                        <a:rPr lang="en-GB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GB" noProof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acid</a:t>
                      </a:r>
                      <a:endParaRPr lang="en-GB" noProof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43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Arabinose</a:t>
                      </a:r>
                      <a:endParaRPr lang="en-GB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19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3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55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34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43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Galactose</a:t>
                      </a:r>
                      <a:endParaRPr lang="en-GB" noProof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52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4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21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40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36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Rhamnose</a:t>
                      </a:r>
                      <a:endParaRPr lang="en-GB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14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Traces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Traces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Xylose</a:t>
                      </a:r>
                      <a:endParaRPr lang="en-GB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40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11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14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Manose</a:t>
                      </a:r>
                      <a:endParaRPr lang="en-GB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10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62">
                <a:tc>
                  <a:txBody>
                    <a:bodyPr/>
                    <a:lstStyle/>
                    <a:p>
                      <a:r>
                        <a:rPr lang="en-GB" noProof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Fucose</a:t>
                      </a:r>
                      <a:endParaRPr lang="en-GB" noProof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10</a:t>
                      </a:r>
                      <a:endParaRPr lang="en-GB" noProof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---</a:t>
                      </a:r>
                      <a:endParaRPr lang="en-GB" noProof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Elipsa 11"/>
          <p:cNvSpPr/>
          <p:nvPr/>
        </p:nvSpPr>
        <p:spPr>
          <a:xfrm>
            <a:off x="4355976" y="1700808"/>
            <a:ext cx="1584176" cy="468052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355976" y="2276872"/>
            <a:ext cx="1584176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107504" y="2276872"/>
            <a:ext cx="2664296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26" name="Picture 2" descr="Alpha-L-Rhamnopyranos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49"/>
            <a:ext cx="2880320" cy="244280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55576" y="29969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rgbClr val="FF0000"/>
                </a:solidFill>
                <a:latin typeface="Arial Black" pitchFamily="34" charset="0"/>
              </a:rPr>
              <a:t>Rhamnose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3" name="Picture 9" descr="Cyklická forma galaktó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2808312" cy="304084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4211960" y="3501008"/>
            <a:ext cx="48245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Galaktose</a:t>
            </a:r>
            <a:endParaRPr lang="cs-CZ" sz="36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GB" sz="2800" dirty="0" smtClean="0">
                <a:solidFill>
                  <a:srgbClr val="008000"/>
                </a:solidFill>
                <a:latin typeface="Arial Black" pitchFamily="34" charset="0"/>
              </a:rPr>
              <a:t>prevailing form in the water – there can be also one HEXOSA  and two PENTOSES </a:t>
            </a:r>
            <a:endParaRPr lang="en-GB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520px-Beta_D-Glucuronic_aci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953000" cy="2095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771800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latin typeface="Arial Black" pitchFamily="34" charset="0"/>
              </a:rPr>
              <a:t>Glucoronic</a:t>
            </a:r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 Black" pitchFamily="34" charset="0"/>
              </a:rPr>
              <a:t>acid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7" name="Obrázek 6" descr="800px-Galacturonic_ac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954548" cy="2562619"/>
          </a:xfrm>
          <a:prstGeom prst="rect">
            <a:avLst/>
          </a:prstGeom>
        </p:spPr>
      </p:pic>
      <p:pic>
        <p:nvPicPr>
          <p:cNvPr id="9" name="Obrázek 8" descr="157px-Beta-D-Glucopyranos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3096344" cy="266429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7544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D </a:t>
            </a:r>
            <a:r>
              <a:rPr lang="cs-CZ" b="1" cap="all" dirty="0" err="1" smtClean="0">
                <a:solidFill>
                  <a:srgbClr val="FF0000"/>
                </a:solidFill>
                <a:latin typeface="+mj-lt"/>
              </a:rPr>
              <a:t>gluCOSE</a:t>
            </a:r>
            <a:endParaRPr lang="cs-CZ" b="1" cap="all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835696" y="1988840"/>
            <a:ext cx="1224136" cy="11521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340768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7092280" y="7647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  <a:latin typeface="Arial Black" pitchFamily="34" charset="0"/>
              </a:rPr>
              <a:t>Galactose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7236296" y="2852936"/>
            <a:ext cx="288032" cy="100811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131840" y="2492896"/>
            <a:ext cx="2304256" cy="1323439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Black" pitchFamily="34" charset="0"/>
              </a:rPr>
              <a:t>Two different types of </a:t>
            </a:r>
            <a:r>
              <a:rPr lang="en-GB" sz="2000" dirty="0" err="1" smtClean="0">
                <a:solidFill>
                  <a:srgbClr val="FF0000"/>
                </a:solidFill>
                <a:latin typeface="Arial Black" pitchFamily="34" charset="0"/>
              </a:rPr>
              <a:t>saccharides</a:t>
            </a:r>
            <a:r>
              <a:rPr lang="en-GB" sz="2000" dirty="0" smtClean="0">
                <a:solidFill>
                  <a:srgbClr val="FF0000"/>
                </a:solidFill>
                <a:latin typeface="Arial Black" pitchFamily="34" charset="0"/>
              </a:rPr>
              <a:t>’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Arial Black" pitchFamily="34" charset="0"/>
              </a:rPr>
              <a:t>formulas</a:t>
            </a:r>
            <a:endParaRPr lang="en-GB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139952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  <a:latin typeface="Arial Black" pitchFamily="34" charset="0"/>
              </a:rPr>
              <a:t>Galactonoric</a:t>
            </a:r>
            <a:r>
              <a:rPr lang="en-GB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GB" dirty="0" smtClean="0">
                <a:solidFill>
                  <a:srgbClr val="7030A0"/>
                </a:solidFill>
                <a:latin typeface="Arial Black" pitchFamily="34" charset="0"/>
              </a:rPr>
              <a:t>acid</a:t>
            </a:r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and so called  </a:t>
            </a:r>
            <a:r>
              <a:rPr lang="en-GB" sz="2800" b="1" dirty="0" smtClean="0">
                <a:solidFill>
                  <a:srgbClr val="008000"/>
                </a:solidFill>
                <a:latin typeface="Arial Black" pitchFamily="34" charset="0"/>
              </a:rPr>
              <a:t>„E“ Food Additives</a:t>
            </a:r>
            <a:endParaRPr lang="en-GB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184576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Most of the </a:t>
            </a:r>
            <a:r>
              <a:rPr lang="en-GB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</a:t>
            </a:r>
            <a:r>
              <a:rPr lang="en-GB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(vegetable) </a:t>
            </a:r>
            <a:r>
              <a:rPr lang="en-GB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r>
              <a:rPr lang="en-GB" b="1" dirty="0" smtClean="0">
                <a:solidFill>
                  <a:srgbClr val="FF0000"/>
                </a:solidFill>
              </a:rPr>
              <a:t>belongs to the </a:t>
            </a:r>
            <a:r>
              <a:rPr lang="en-GB" b="1" dirty="0" smtClean="0">
                <a:solidFill>
                  <a:srgbClr val="008000"/>
                </a:solidFill>
                <a:latin typeface="Arial Black" pitchFamily="34" charset="0"/>
              </a:rPr>
              <a:t>„</a:t>
            </a:r>
            <a:r>
              <a:rPr lang="en-GB" b="1" dirty="0" smtClean="0">
                <a:solidFill>
                  <a:srgbClr val="008000"/>
                </a:solidFill>
                <a:latin typeface="Arial Black" pitchFamily="34" charset="0"/>
              </a:rPr>
              <a:t>E“ Food </a:t>
            </a:r>
            <a:r>
              <a:rPr lang="en-GB" b="1" dirty="0" smtClean="0">
                <a:solidFill>
                  <a:srgbClr val="008000"/>
                </a:solidFill>
                <a:latin typeface="Arial Black" pitchFamily="34" charset="0"/>
              </a:rPr>
              <a:t>Additives</a:t>
            </a:r>
            <a:r>
              <a:rPr lang="en-GB" b="1" dirty="0" smtClean="0">
                <a:solidFill>
                  <a:srgbClr val="FF0000"/>
                </a:solidFill>
              </a:rPr>
              <a:t>! 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The List of </a:t>
            </a:r>
            <a:r>
              <a:rPr lang="en-GB" sz="2800" b="1" dirty="0" smtClean="0">
                <a:solidFill>
                  <a:srgbClr val="008000"/>
                </a:solidFill>
                <a:latin typeface="Arial Black" pitchFamily="34" charset="0"/>
              </a:rPr>
              <a:t>„</a:t>
            </a:r>
            <a:r>
              <a:rPr lang="en-GB" sz="2800" b="1" dirty="0" smtClean="0">
                <a:solidFill>
                  <a:srgbClr val="008000"/>
                </a:solidFill>
                <a:latin typeface="Arial Black" pitchFamily="34" charset="0"/>
              </a:rPr>
              <a:t>E“ Food Additives </a:t>
            </a:r>
            <a:r>
              <a:rPr lang="en-GB" sz="2800" b="1" dirty="0" smtClean="0">
                <a:solidFill>
                  <a:srgbClr val="0000FF"/>
                </a:solidFill>
              </a:rPr>
              <a:t>is available on Internet, e.g. </a:t>
            </a:r>
            <a:r>
              <a:rPr lang="en-GB" sz="2800" b="1" dirty="0" smtClean="0">
                <a:solidFill>
                  <a:srgbClr val="C00000"/>
                </a:solidFill>
                <a:hlinkClick r:id="rId2"/>
              </a:rPr>
              <a:t>https://www.food.gov.uk/science/additives/enumberlist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</a:rPr>
              <a:t>(Open!)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They are used as (act so):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Thickener 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Emulsifier 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Stabilisers of the Rheological Properties </a:t>
            </a:r>
          </a:p>
          <a:p>
            <a:pPr lvl="1"/>
            <a:r>
              <a:rPr lang="en-GB" sz="2400" b="1" dirty="0" smtClean="0">
                <a:solidFill>
                  <a:srgbClr val="0000FF"/>
                </a:solidFill>
              </a:rPr>
              <a:t>Bonding agent  of the Pills and Tablets in Pharmacy</a:t>
            </a:r>
            <a:endParaRPr lang="en-GB" sz="2400" b="1" dirty="0" smtClean="0">
              <a:solidFill>
                <a:srgbClr val="0000FF"/>
              </a:solidFill>
            </a:endParaRP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…………..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r>
              <a:rPr lang="cs-CZ" sz="2800" b="1" dirty="0" smtClean="0">
                <a:solidFill>
                  <a:srgbClr val="FF0000"/>
                </a:solidFill>
              </a:rPr>
              <a:t>=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Mucilage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(GUM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 1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616624"/>
          </a:xfrm>
        </p:spPr>
        <p:txBody>
          <a:bodyPr/>
          <a:lstStyle/>
          <a:p>
            <a:r>
              <a:rPr lang="en-GB" sz="2800" b="1" dirty="0" smtClean="0"/>
              <a:t>They are got by collecting of the dry</a:t>
            </a:r>
            <a:r>
              <a:rPr lang="en-GB" sz="2800" b="1" dirty="0" smtClean="0"/>
              <a:t> Exudates from the Tree lesions fruit Trees</a:t>
            </a:r>
          </a:p>
          <a:p>
            <a:r>
              <a:rPr lang="en-GB" sz="2800" b="1" dirty="0" smtClean="0">
                <a:solidFill>
                  <a:srgbClr val="C00000"/>
                </a:solidFill>
              </a:rPr>
              <a:t>Their Difference from RESINS is, that they are soluble in Water or at least are strongly </a:t>
            </a:r>
            <a:r>
              <a:rPr lang="en-GB" sz="2800" b="1" dirty="0" smtClean="0">
                <a:solidFill>
                  <a:srgbClr val="C00000"/>
                </a:solidFill>
              </a:rPr>
              <a:t>swelling 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The most common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</a:t>
            </a:r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GUMS: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Arabic gum</a:t>
            </a:r>
          </a:p>
          <a:p>
            <a:r>
              <a:rPr lang="en-GB" sz="2800" b="1" dirty="0" err="1" smtClean="0">
                <a:solidFill>
                  <a:srgbClr val="C00000"/>
                </a:solidFill>
              </a:rPr>
              <a:t>Tragant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r>
              <a:rPr lang="en-GB" sz="2800" b="1" dirty="0" smtClean="0">
                <a:solidFill>
                  <a:srgbClr val="008000"/>
                </a:solidFill>
              </a:rPr>
              <a:t>Fruit Trees Gums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Cherry,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Plum,</a:t>
            </a:r>
          </a:p>
          <a:p>
            <a:pPr lvl="1"/>
            <a:r>
              <a:rPr lang="en-GB" sz="2400" dirty="0" smtClean="0">
                <a:solidFill>
                  <a:srgbClr val="008000"/>
                </a:solidFill>
              </a:rPr>
              <a:t>Peach.</a:t>
            </a:r>
            <a:endParaRPr lang="en-GB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490066"/>
          </a:xfrm>
        </p:spPr>
        <p:txBody>
          <a:bodyPr/>
          <a:lstStyle/>
          <a:p>
            <a:r>
              <a:rPr lang="en-GB" sz="2800" b="1" kern="1200" dirty="0" smtClean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Plant (vegetable) </a:t>
            </a:r>
            <a:r>
              <a:rPr lang="en-GB" sz="2800" b="1" dirty="0" smtClean="0">
                <a:solidFill>
                  <a:srgbClr val="0000FF"/>
                </a:solidFill>
                <a:latin typeface="Arial Black" pitchFamily="34" charset="0"/>
              </a:rPr>
              <a:t>GUMS </a:t>
            </a:r>
            <a:r>
              <a:rPr lang="cs-CZ" sz="2800" b="1" dirty="0" smtClean="0">
                <a:solidFill>
                  <a:srgbClr val="FF0000"/>
                </a:solidFill>
              </a:rPr>
              <a:t>=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Mucilage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(GUM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) 2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January 2018/4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NATURAL POLYMERS MU SCI 4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They are frequently</a:t>
            </a:r>
            <a:r>
              <a:rPr lang="en-GB" sz="2800" b="1" dirty="0" smtClean="0">
                <a:solidFill>
                  <a:srgbClr val="C00000"/>
                </a:solidFill>
              </a:rPr>
              <a:t> contaminated by Protein substances  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r>
              <a:rPr lang="en-GB" sz="2800" b="1" dirty="0" smtClean="0"/>
              <a:t>The acid part is oxidised </a:t>
            </a:r>
            <a:r>
              <a:rPr lang="en-GB" sz="2800" b="1" dirty="0" err="1" smtClean="0"/>
              <a:t>saccharides</a:t>
            </a:r>
            <a:r>
              <a:rPr lang="en-GB" sz="2800" b="1" dirty="0" smtClean="0"/>
              <a:t> (</a:t>
            </a:r>
            <a:r>
              <a:rPr lang="en-GB" sz="2800" b="1" dirty="0" err="1" smtClean="0">
                <a:solidFill>
                  <a:srgbClr val="0000FF"/>
                </a:solidFill>
              </a:rPr>
              <a:t>Glucoronic</a:t>
            </a:r>
            <a:r>
              <a:rPr lang="en-GB" sz="2800" b="1" dirty="0" smtClean="0">
                <a:solidFill>
                  <a:srgbClr val="0000FF"/>
                </a:solidFill>
              </a:rPr>
              <a:t> acid, </a:t>
            </a:r>
            <a:r>
              <a:rPr lang="en-GB" sz="2800" b="1" dirty="0" err="1" smtClean="0">
                <a:solidFill>
                  <a:srgbClr val="008000"/>
                </a:solidFill>
              </a:rPr>
              <a:t>Galacturic</a:t>
            </a:r>
            <a:r>
              <a:rPr lang="en-GB" sz="2800" b="1" dirty="0" smtClean="0">
                <a:solidFill>
                  <a:srgbClr val="008000"/>
                </a:solidFill>
              </a:rPr>
              <a:t> acid), </a:t>
            </a:r>
            <a:r>
              <a:rPr lang="en-GB" sz="2800" b="1" dirty="0" smtClean="0"/>
              <a:t>often as salts Ca</a:t>
            </a:r>
            <a:r>
              <a:rPr lang="en-GB" sz="2800" b="1" baseline="30000" dirty="0" smtClean="0"/>
              <a:t>+2</a:t>
            </a:r>
            <a:r>
              <a:rPr lang="en-GB" sz="2800" b="1" dirty="0" smtClean="0"/>
              <a:t>, Mg</a:t>
            </a:r>
            <a:r>
              <a:rPr lang="en-GB" sz="2800" b="1" baseline="30000" dirty="0" smtClean="0"/>
              <a:t>+2</a:t>
            </a:r>
            <a:r>
              <a:rPr lang="en-GB" sz="2800" b="1" dirty="0" smtClean="0"/>
              <a:t>, Na</a:t>
            </a:r>
            <a:r>
              <a:rPr lang="en-GB" sz="2800" b="1" baseline="30000" dirty="0" smtClean="0"/>
              <a:t>+</a:t>
            </a:r>
          </a:p>
          <a:p>
            <a:r>
              <a:rPr lang="en-GB" sz="2800" b="1" dirty="0" smtClean="0">
                <a:solidFill>
                  <a:srgbClr val="0000FF"/>
                </a:solidFill>
              </a:rPr>
              <a:t>The Acid hydrolysis &gt;possibility of the Decomposition to </a:t>
            </a:r>
            <a:r>
              <a:rPr lang="en-GB" sz="2800" b="1" dirty="0" err="1" smtClean="0">
                <a:solidFill>
                  <a:srgbClr val="0000FF"/>
                </a:solidFill>
              </a:rPr>
              <a:t>Saccharides</a:t>
            </a:r>
            <a:r>
              <a:rPr lang="en-GB" sz="2800" b="1" dirty="0" smtClean="0">
                <a:solidFill>
                  <a:srgbClr val="0000FF"/>
                </a:solidFill>
              </a:rPr>
              <a:t> &gt; approved by HPLC analysis</a:t>
            </a:r>
          </a:p>
          <a:p>
            <a:r>
              <a:rPr lang="en-GB" sz="2800" b="1" dirty="0" smtClean="0"/>
              <a:t>The Solubility DEPENDS  also on pH </a:t>
            </a:r>
            <a:endParaRPr lang="en-GB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949</Words>
  <Application>Microsoft Office PowerPoint</Application>
  <PresentationFormat>Předvádění na obrazovce (4:3)</PresentationFormat>
  <Paragraphs>217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Default Design</vt:lpstr>
      <vt:lpstr>NATURAL POLYMERS 4 Plant (vegetable) GUMS</vt:lpstr>
      <vt:lpstr>Time schedule</vt:lpstr>
      <vt:lpstr>A bit of TERMINOLOGY is NECESSARY  </vt:lpstr>
      <vt:lpstr>Survey of the Plant (vegetable) GUMS </vt:lpstr>
      <vt:lpstr>Snímek 5</vt:lpstr>
      <vt:lpstr>Snímek 6</vt:lpstr>
      <vt:lpstr>Plant (vegetable) GUMS and so called  „E“ Food Additives</vt:lpstr>
      <vt:lpstr> Plant (vegetable) GUMS = Mucilage (GUM) 1</vt:lpstr>
      <vt:lpstr>Plant (vegetable) GUMS = Mucilage (GUM) 2</vt:lpstr>
      <vt:lpstr>Arabic GUM (E 414) – the most frequent Plant (vegetable) GUMS </vt:lpstr>
      <vt:lpstr>Arabic GUM (E 414)</vt:lpstr>
      <vt:lpstr>Arabic GUM (E 414)</vt:lpstr>
      <vt:lpstr>Arabic GUM (E 414)</vt:lpstr>
      <vt:lpstr>Tragacanth E413</vt:lpstr>
      <vt:lpstr>Fruit Trees gums</vt:lpstr>
      <vt:lpstr>Artifical Mucilage (GUM)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346</cp:revision>
  <dcterms:created xsi:type="dcterms:W3CDTF">2008-02-10T16:41:08Z</dcterms:created>
  <dcterms:modified xsi:type="dcterms:W3CDTF">2018-01-01T16:12:19Z</dcterms:modified>
</cp:coreProperties>
</file>