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597" r:id="rId2"/>
    <p:sldId id="593" r:id="rId3"/>
    <p:sldId id="594" r:id="rId4"/>
    <p:sldId id="595" r:id="rId5"/>
    <p:sldId id="596" r:id="rId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0000"/>
    <a:srgbClr val="FFFF99"/>
    <a:srgbClr val="FFFF00"/>
    <a:srgbClr val="FF99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0" autoAdjust="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lucuronic_acid" TargetMode="External"/><Relationship Id="rId13" Type="http://schemas.openxmlformats.org/officeDocument/2006/relationships/image" Target="../media/image1.png"/><Relationship Id="rId3" Type="http://schemas.openxmlformats.org/officeDocument/2006/relationships/hyperlink" Target="https://en.wikipedia.org/wiki/Sulfation" TargetMode="External"/><Relationship Id="rId7" Type="http://schemas.openxmlformats.org/officeDocument/2006/relationships/hyperlink" Target="https://en.wikipedia.org/wiki/Disaccharide" TargetMode="External"/><Relationship Id="rId12" Type="http://schemas.openxmlformats.org/officeDocument/2006/relationships/hyperlink" Target="https://en.wikipedia.org/wiki/Umbilical_cord" TargetMode="External"/><Relationship Id="rId2" Type="http://schemas.openxmlformats.org/officeDocument/2006/relationships/hyperlink" Target="https://en.wikipedia.org/wiki/An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olymer" TargetMode="External"/><Relationship Id="rId11" Type="http://schemas.openxmlformats.org/officeDocument/2006/relationships/hyperlink" Target="https://en.wikipedia.org/wiki/Atomic_mass_unit" TargetMode="External"/><Relationship Id="rId5" Type="http://schemas.openxmlformats.org/officeDocument/2006/relationships/hyperlink" Target="https://en.wikipedia.org/wiki/Molecular_weight" TargetMode="External"/><Relationship Id="rId10" Type="http://schemas.openxmlformats.org/officeDocument/2006/relationships/hyperlink" Target="https://en.wikipedia.org/wiki/Glycosidic_bond" TargetMode="External"/><Relationship Id="rId4" Type="http://schemas.openxmlformats.org/officeDocument/2006/relationships/hyperlink" Target="https://en.wikipedia.org/wiki/Glycosaminoglycan" TargetMode="External"/><Relationship Id="rId9" Type="http://schemas.openxmlformats.org/officeDocument/2006/relationships/hyperlink" Target="https://en.wikipedia.org/wiki/N-Acetylglucosamin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ypodermic_needle" TargetMode="External"/><Relationship Id="rId3" Type="http://schemas.openxmlformats.org/officeDocument/2006/relationships/hyperlink" Target="https://en.wikipedia.org/wiki/Xerosis" TargetMode="External"/><Relationship Id="rId7" Type="http://schemas.openxmlformats.org/officeDocument/2006/relationships/hyperlink" Target="https://en.wikipedia.org/wiki/Injectable_filler" TargetMode="External"/><Relationship Id="rId2" Type="http://schemas.openxmlformats.org/officeDocument/2006/relationships/hyperlink" Target="https://en.wikipedia.org/wiki/Osteoarthrit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Keratoconjunctivitis_sicca" TargetMode="External"/><Relationship Id="rId11" Type="http://schemas.openxmlformats.org/officeDocument/2006/relationships/hyperlink" Target="https://en.wikipedia.org/wiki/Granulomatous" TargetMode="External"/><Relationship Id="rId5" Type="http://schemas.openxmlformats.org/officeDocument/2006/relationships/hyperlink" Target="https://en.wikipedia.org/wiki/Artificial_tears" TargetMode="External"/><Relationship Id="rId10" Type="http://schemas.openxmlformats.org/officeDocument/2006/relationships/hyperlink" Target="https://en.wikipedia.org/wiki/Bruising" TargetMode="External"/><Relationship Id="rId4" Type="http://schemas.openxmlformats.org/officeDocument/2006/relationships/hyperlink" Target="https://en.wikipedia.org/wiki/Atopic_dermatitis" TargetMode="External"/><Relationship Id="rId9" Type="http://schemas.openxmlformats.org/officeDocument/2006/relationships/hyperlink" Target="https://en.wikipedia.org/wiki/Cannul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fr-FR" smtClean="0"/>
              <a:t>NATURAL POLYMERS MU SCI 12 2018</a:t>
            </a:r>
            <a:endParaRPr lang="sk-SK" dirty="0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88640"/>
            <a:ext cx="8856984" cy="1944215"/>
          </a:xfrm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0000"/>
                </a:solidFill>
                <a:latin typeface="Arial Black" pitchFamily="34" charset="0"/>
              </a:rPr>
              <a:t>NATURAL POLYMERS 4</a:t>
            </a:r>
            <a:r>
              <a:rPr lang="en-GB" b="1" dirty="0" smtClean="0">
                <a:solidFill>
                  <a:srgbClr val="FF0000"/>
                </a:solidFill>
              </a:rPr>
              <a:t/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err="1" smtClean="0">
                <a:solidFill>
                  <a:srgbClr val="0000FF"/>
                </a:solidFill>
                <a:latin typeface="Arial Black" pitchFamily="34" charset="0"/>
              </a:rPr>
              <a:t>Hyaluronic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0000FF"/>
                </a:solidFill>
                <a:latin typeface="Arial Black" pitchFamily="34" charset="0"/>
              </a:rPr>
              <a:t>acid</a:t>
            </a:r>
            <a:endParaRPr lang="en-GB" b="1" dirty="0" smtClean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2132856"/>
            <a:ext cx="8640960" cy="4104456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008000"/>
                </a:solidFill>
                <a:latin typeface="Arial Black" pitchFamily="34" charset="0"/>
              </a:rPr>
              <a:t>Dr. Ladislav Pospíšil</a:t>
            </a:r>
          </a:p>
          <a:p>
            <a:pPr eaLnBrk="1" hangingPunct="1"/>
            <a:r>
              <a:rPr lang="cs-CZ" sz="3600" b="1" dirty="0" smtClean="0">
                <a:solidFill>
                  <a:srgbClr val="C00000"/>
                </a:solidFill>
              </a:rPr>
              <a:t>29716@mail.</a:t>
            </a:r>
            <a:r>
              <a:rPr lang="cs-CZ" sz="3600" b="1" dirty="0" err="1" smtClean="0">
                <a:solidFill>
                  <a:srgbClr val="C00000"/>
                </a:solidFill>
              </a:rPr>
              <a:t>muni.cz</a:t>
            </a:r>
            <a:endParaRPr lang="cs-CZ" sz="3600" b="1" dirty="0" smtClean="0">
              <a:solidFill>
                <a:srgbClr val="C00000"/>
              </a:solidFill>
            </a:endParaRPr>
          </a:p>
          <a:p>
            <a:pPr eaLnBrk="1" hangingPunct="1"/>
            <a:endParaRPr lang="sk-SK" sz="36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January 2018/12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HYALURONIC ACID 1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just">
              <a:buNone/>
            </a:pPr>
            <a:r>
              <a:rPr lang="en-GB" sz="1600" b="1" dirty="0" err="1" smtClean="0">
                <a:solidFill>
                  <a:srgbClr val="FF0000"/>
                </a:solidFill>
              </a:rPr>
              <a:t>Hyaluronic</a:t>
            </a:r>
            <a:r>
              <a:rPr lang="en-GB" sz="1600" b="1" dirty="0" smtClean="0">
                <a:solidFill>
                  <a:srgbClr val="FF0000"/>
                </a:solidFill>
              </a:rPr>
              <a:t> acid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is an </a:t>
            </a:r>
            <a:r>
              <a:rPr lang="en-GB" sz="1600" dirty="0" err="1" smtClean="0"/>
              <a:t>naturaly</a:t>
            </a:r>
            <a:r>
              <a:rPr lang="en-GB" sz="1600" dirty="0" smtClean="0"/>
              <a:t> existing </a:t>
            </a:r>
            <a:r>
              <a:rPr lang="en-GB" sz="1600" dirty="0" smtClean="0">
                <a:hlinkClick r:id="rId2" tooltip="Anion"/>
              </a:rPr>
              <a:t>anionic</a:t>
            </a:r>
            <a:r>
              <a:rPr lang="en-GB" sz="1600" dirty="0" smtClean="0"/>
              <a:t>, </a:t>
            </a:r>
            <a:r>
              <a:rPr lang="en-GB" sz="1600" dirty="0" err="1" smtClean="0">
                <a:hlinkClick r:id="rId3" tooltip="Sulfation"/>
              </a:rPr>
              <a:t>nonsulfated</a:t>
            </a:r>
            <a:r>
              <a:rPr lang="en-GB" sz="1600" dirty="0" smtClean="0"/>
              <a:t> </a:t>
            </a:r>
            <a:r>
              <a:rPr lang="en-GB" sz="1600" dirty="0" err="1" smtClean="0">
                <a:hlinkClick r:id="rId4" tooltip="Glycosaminoglycan"/>
              </a:rPr>
              <a:t>glycosaminoglycan</a:t>
            </a:r>
            <a:r>
              <a:rPr lang="en-GB" sz="1600" dirty="0" smtClean="0"/>
              <a:t> and can be very large, with its </a:t>
            </a:r>
            <a:r>
              <a:rPr lang="en-GB" sz="1600" dirty="0" smtClean="0">
                <a:hlinkClick r:id="rId5" tooltip="Molecular weight"/>
              </a:rPr>
              <a:t>molecular weight</a:t>
            </a:r>
            <a:r>
              <a:rPr lang="en-GB" sz="1600" dirty="0" smtClean="0"/>
              <a:t> often reaching the millions. </a:t>
            </a:r>
            <a:r>
              <a:rPr lang="en-GB" sz="1600" b="1" dirty="0" err="1" smtClean="0">
                <a:solidFill>
                  <a:srgbClr val="FF0000"/>
                </a:solidFill>
              </a:rPr>
              <a:t>Hyaluronic</a:t>
            </a:r>
            <a:r>
              <a:rPr lang="en-GB" sz="1600" b="1" dirty="0" smtClean="0">
                <a:solidFill>
                  <a:srgbClr val="FF0000"/>
                </a:solidFill>
              </a:rPr>
              <a:t> acid </a:t>
            </a:r>
            <a:r>
              <a:rPr lang="en-GB" sz="1600" dirty="0" smtClean="0"/>
              <a:t>is a </a:t>
            </a:r>
            <a:r>
              <a:rPr lang="en-GB" sz="1600" dirty="0" smtClean="0">
                <a:hlinkClick r:id="rId6" tooltip="Polymer"/>
              </a:rPr>
              <a:t>polymer</a:t>
            </a:r>
            <a:r>
              <a:rPr lang="en-GB" sz="1600" dirty="0" smtClean="0"/>
              <a:t> of </a:t>
            </a:r>
            <a:r>
              <a:rPr lang="en-GB" sz="1600" dirty="0" smtClean="0">
                <a:hlinkClick r:id="rId7" tooltip="Disaccharide"/>
              </a:rPr>
              <a:t>disaccharides</a:t>
            </a:r>
            <a:r>
              <a:rPr lang="en-GB" sz="1600" dirty="0" smtClean="0"/>
              <a:t>, themselves composed of </a:t>
            </a:r>
            <a:r>
              <a:rPr lang="en-GB" sz="1600" dirty="0" smtClean="0">
                <a:hlinkClick r:id="rId8" tooltip="Glucuronic acid"/>
              </a:rPr>
              <a:t>D-</a:t>
            </a:r>
            <a:r>
              <a:rPr lang="en-GB" sz="1600" dirty="0" err="1" smtClean="0">
                <a:hlinkClick r:id="rId8" tooltip="Glucuronic acid"/>
              </a:rPr>
              <a:t>glucuronic</a:t>
            </a:r>
            <a:r>
              <a:rPr lang="en-GB" sz="1600" dirty="0" smtClean="0">
                <a:hlinkClick r:id="rId8" tooltip="Glucuronic acid"/>
              </a:rPr>
              <a:t> acid</a:t>
            </a:r>
            <a:r>
              <a:rPr lang="en-GB" sz="1600" dirty="0" smtClean="0"/>
              <a:t> and </a:t>
            </a:r>
            <a:r>
              <a:rPr lang="en-GB" sz="1600" i="1" dirty="0" smtClean="0">
                <a:hlinkClick r:id="rId9" tooltip="N-Acetylglucosamine"/>
              </a:rPr>
              <a:t>N</a:t>
            </a:r>
            <a:r>
              <a:rPr lang="en-GB" sz="1600" dirty="0" smtClean="0">
                <a:hlinkClick r:id="rId9" tooltip="N-Acetylglucosamine"/>
              </a:rPr>
              <a:t>-acetyl-D-glucosamine</a:t>
            </a:r>
            <a:r>
              <a:rPr lang="en-GB" sz="1600" dirty="0" smtClean="0"/>
              <a:t>, linked via alternating β-(1→4) and β-(1→3) </a:t>
            </a:r>
            <a:r>
              <a:rPr lang="en-GB" sz="1600" dirty="0" err="1" smtClean="0">
                <a:hlinkClick r:id="rId10" tooltip="Glycosidic bond"/>
              </a:rPr>
              <a:t>glycosidic</a:t>
            </a:r>
            <a:r>
              <a:rPr lang="en-GB" sz="1600" dirty="0" smtClean="0">
                <a:hlinkClick r:id="rId10" tooltip="Glycosidic bond"/>
              </a:rPr>
              <a:t> bonds</a:t>
            </a:r>
            <a:r>
              <a:rPr lang="en-GB" sz="1600" dirty="0" smtClean="0"/>
              <a:t>. </a:t>
            </a:r>
            <a:r>
              <a:rPr lang="en-GB" sz="1600" b="1" dirty="0" err="1" smtClean="0">
                <a:solidFill>
                  <a:srgbClr val="FF0000"/>
                </a:solidFill>
              </a:rPr>
              <a:t>Hyaluronic</a:t>
            </a:r>
            <a:r>
              <a:rPr lang="en-GB" sz="1600" b="1" dirty="0" smtClean="0">
                <a:solidFill>
                  <a:srgbClr val="FF0000"/>
                </a:solidFill>
              </a:rPr>
              <a:t> acid </a:t>
            </a:r>
            <a:r>
              <a:rPr lang="en-GB" sz="1600" dirty="0" smtClean="0"/>
              <a:t>can be 25,000 disaccharide repeats in length. Polymers of </a:t>
            </a:r>
            <a:r>
              <a:rPr lang="en-GB" sz="1600" b="1" dirty="0" err="1" smtClean="0">
                <a:solidFill>
                  <a:srgbClr val="FF0000"/>
                </a:solidFill>
              </a:rPr>
              <a:t>hyaluronic</a:t>
            </a:r>
            <a:r>
              <a:rPr lang="en-GB" sz="1600" b="1" dirty="0" smtClean="0">
                <a:solidFill>
                  <a:srgbClr val="FF0000"/>
                </a:solidFill>
              </a:rPr>
              <a:t> acid </a:t>
            </a:r>
            <a:r>
              <a:rPr lang="en-GB" sz="1600" dirty="0" smtClean="0"/>
              <a:t>can range in size from 5,000 to 20,000,000 </a:t>
            </a:r>
            <a:r>
              <a:rPr lang="en-GB" sz="1600" dirty="0" err="1" smtClean="0">
                <a:hlinkClick r:id="rId11" tooltip="Atomic mass unit"/>
              </a:rPr>
              <a:t>Da</a:t>
            </a:r>
            <a:r>
              <a:rPr lang="en-GB" sz="1600" dirty="0" smtClean="0"/>
              <a:t> </a:t>
            </a:r>
            <a:r>
              <a:rPr lang="en-GB" sz="1600" i="1" dirty="0" smtClean="0"/>
              <a:t>in vivo</a:t>
            </a:r>
            <a:r>
              <a:rPr lang="en-GB" sz="1600" dirty="0" smtClean="0"/>
              <a:t>. The average molecular weight in human synovial fluid is 3–4 million </a:t>
            </a:r>
            <a:r>
              <a:rPr lang="en-GB" sz="1600" dirty="0" err="1" smtClean="0"/>
              <a:t>Da</a:t>
            </a:r>
            <a:r>
              <a:rPr lang="en-GB" sz="1600" dirty="0" smtClean="0"/>
              <a:t>, and </a:t>
            </a:r>
            <a:r>
              <a:rPr lang="en-GB" sz="1600" b="1" dirty="0" err="1" smtClean="0">
                <a:solidFill>
                  <a:srgbClr val="FF0000"/>
                </a:solidFill>
              </a:rPr>
              <a:t>hyaluronic</a:t>
            </a:r>
            <a:r>
              <a:rPr lang="en-GB" sz="1600" b="1" dirty="0" smtClean="0">
                <a:solidFill>
                  <a:srgbClr val="FF0000"/>
                </a:solidFill>
              </a:rPr>
              <a:t> acid </a:t>
            </a:r>
            <a:r>
              <a:rPr lang="en-GB" sz="1600" dirty="0" smtClean="0"/>
              <a:t>purified from human </a:t>
            </a:r>
            <a:r>
              <a:rPr lang="en-GB" sz="1600" dirty="0" smtClean="0">
                <a:hlinkClick r:id="rId12" tooltip="Umbilical cord"/>
              </a:rPr>
              <a:t>umbilical cord</a:t>
            </a:r>
            <a:r>
              <a:rPr lang="en-GB" sz="1600" dirty="0" smtClean="0"/>
              <a:t> is 3,140,000 Da. </a:t>
            </a:r>
            <a:r>
              <a:rPr lang="en-GB" sz="1600" dirty="0" err="1" smtClean="0"/>
              <a:t>Hyaluronic</a:t>
            </a:r>
            <a:r>
              <a:rPr lang="en-GB" sz="1600" dirty="0" smtClean="0"/>
              <a:t> acid is also a major component of skin, where it is involved in tissue repair.</a:t>
            </a:r>
            <a:endParaRPr lang="en-GB" sz="1600" dirty="0" smtClean="0"/>
          </a:p>
          <a:p>
            <a:pPr algn="just">
              <a:buNone/>
            </a:pPr>
            <a:r>
              <a:rPr lang="en-GB" sz="1600" dirty="0" smtClean="0"/>
              <a:t>Despite </a:t>
            </a:r>
            <a:r>
              <a:rPr lang="en-GB" sz="1600" dirty="0" smtClean="0"/>
              <a:t>its simple primary Structure, exhibits the </a:t>
            </a:r>
            <a:r>
              <a:rPr lang="en-GB" sz="1600" b="1" dirty="0" err="1" smtClean="0">
                <a:solidFill>
                  <a:srgbClr val="FF0000"/>
                </a:solidFill>
              </a:rPr>
              <a:t>Hyaluronic</a:t>
            </a:r>
            <a:r>
              <a:rPr lang="en-GB" sz="1600" b="1" dirty="0" smtClean="0">
                <a:solidFill>
                  <a:srgbClr val="FF0000"/>
                </a:solidFill>
              </a:rPr>
              <a:t> acid  </a:t>
            </a:r>
            <a:r>
              <a:rPr lang="en-GB" sz="1600" dirty="0" smtClean="0"/>
              <a:t>very different </a:t>
            </a:r>
            <a:r>
              <a:rPr lang="en-GB" sz="1600" dirty="0" smtClean="0"/>
              <a:t>biological Effects depending on the Molecular Weight and its space Arrangement. </a:t>
            </a:r>
          </a:p>
          <a:p>
            <a:pPr>
              <a:buNone/>
            </a:pPr>
            <a:endParaRPr lang="cs-CZ" sz="1600" b="1" dirty="0"/>
          </a:p>
        </p:txBody>
      </p:sp>
      <p:pic>
        <p:nvPicPr>
          <p:cNvPr id="9" name="Obrázek 8" descr="800px-Hyalurona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23528" y="4149080"/>
            <a:ext cx="8208912" cy="20882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HYALURONIC ACID 2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577483"/>
          </a:xfrm>
        </p:spPr>
        <p:txBody>
          <a:bodyPr/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It was originally extracted from the</a:t>
            </a:r>
            <a:r>
              <a:rPr lang="en-GB" sz="2800" b="1" dirty="0" smtClean="0">
                <a:solidFill>
                  <a:srgbClr val="0000FF"/>
                </a:solidFill>
              </a:rPr>
              <a:t> Cockscomb</a:t>
            </a:r>
            <a:endParaRPr lang="en-GB" sz="2800" b="1" dirty="0" smtClean="0">
              <a:solidFill>
                <a:srgbClr val="0000FF"/>
              </a:solidFill>
            </a:endParaRPr>
          </a:p>
          <a:p>
            <a:r>
              <a:rPr lang="en-GB" sz="2800" b="1" dirty="0" smtClean="0">
                <a:solidFill>
                  <a:srgbClr val="008000"/>
                </a:solidFill>
              </a:rPr>
              <a:t>The synthetic biotechnological Manufacture are mostly used now, what led  to the more widely spread use of the </a:t>
            </a:r>
            <a:r>
              <a:rPr lang="en-GB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HYALURONIC ACID </a:t>
            </a:r>
            <a:endParaRPr lang="en-GB" sz="2800" b="1" dirty="0" smtClean="0">
              <a:solidFill>
                <a:srgbClr val="008000"/>
              </a:solidFill>
            </a:endParaRPr>
          </a:p>
          <a:p>
            <a:r>
              <a:rPr lang="en-GB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HYALURONIC ACID </a:t>
            </a:r>
            <a:r>
              <a:rPr lang="en-GB" sz="2800" b="1" kern="1200" dirty="0" smtClean="0">
                <a:solidFill>
                  <a:srgbClr val="C00000"/>
                </a:solidFill>
              </a:rPr>
              <a:t>has the Ability to bind up to </a:t>
            </a:r>
            <a:r>
              <a:rPr lang="en-GB" sz="2800" b="1" dirty="0" smtClean="0">
                <a:solidFill>
                  <a:srgbClr val="C00000"/>
                </a:solidFill>
              </a:rPr>
              <a:t>1000 % w/w of the Water, so approx. 100 g Water can be bound by only 1 g of the </a:t>
            </a:r>
            <a:r>
              <a:rPr lang="en-GB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HYALURONIC ACID </a:t>
            </a:r>
            <a:r>
              <a:rPr lang="en-GB" sz="2800" b="1" dirty="0" smtClean="0">
                <a:solidFill>
                  <a:srgbClr val="C00000"/>
                </a:solidFill>
              </a:rPr>
              <a:t>– it</a:t>
            </a: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smtClean="0">
                <a:solidFill>
                  <a:srgbClr val="C00000"/>
                </a:solidFill>
              </a:rPr>
              <a:t>is hardly to believe!</a:t>
            </a:r>
          </a:p>
          <a:p>
            <a:r>
              <a:rPr lang="en-GB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HYALURONIC ACID can be used for Spinning to NANOFIBRES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HYALURONIC ACID </a:t>
            </a:r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- BIOFUNCTION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4</a:t>
            </a:fld>
            <a:endParaRPr lang="sk-SK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• </a:t>
            </a:r>
            <a:r>
              <a:rPr lang="en-GB" sz="2400" b="1" dirty="0" smtClean="0"/>
              <a:t>It </a:t>
            </a:r>
            <a:r>
              <a:rPr lang="en-GB" sz="2400" b="1" dirty="0" smtClean="0"/>
              <a:t>prevents the Cell from infiltration of the Viruses and Bacteria to the Cell</a:t>
            </a:r>
            <a:endParaRPr lang="en-GB" sz="2400" b="1" dirty="0" smtClean="0"/>
          </a:p>
          <a:p>
            <a:pPr>
              <a:buNone/>
            </a:pPr>
            <a:r>
              <a:rPr lang="cs-CZ" sz="2400" b="1" dirty="0" smtClean="0"/>
              <a:t>• </a:t>
            </a:r>
            <a:r>
              <a:rPr lang="en-GB" sz="2400" b="1" dirty="0" smtClean="0"/>
              <a:t>It modulates the Inflammation by induction of the </a:t>
            </a:r>
            <a:r>
              <a:rPr lang="en-GB" sz="2400" b="1" dirty="0" smtClean="0">
                <a:solidFill>
                  <a:srgbClr val="7030A0"/>
                </a:solidFill>
              </a:rPr>
              <a:t>Cytokine</a:t>
            </a:r>
            <a:r>
              <a:rPr lang="cs-CZ" sz="2400" b="1" dirty="0" smtClean="0">
                <a:solidFill>
                  <a:srgbClr val="7030A0"/>
                </a:solidFill>
              </a:rPr>
              <a:t>s</a:t>
            </a:r>
            <a:r>
              <a:rPr lang="en-GB" sz="2400" b="1" dirty="0" smtClean="0">
                <a:solidFill>
                  <a:srgbClr val="7030A0"/>
                </a:solidFill>
              </a:rPr>
              <a:t> and</a:t>
            </a:r>
            <a:r>
              <a:rPr lang="en-GB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err="1" smtClean="0">
                <a:solidFill>
                  <a:srgbClr val="7030A0"/>
                </a:solidFill>
              </a:rPr>
              <a:t>Chemokine</a:t>
            </a:r>
            <a:r>
              <a:rPr lang="cs-CZ" sz="2400" b="1" dirty="0" smtClean="0">
                <a:solidFill>
                  <a:srgbClr val="7030A0"/>
                </a:solidFill>
              </a:rPr>
              <a:t>s***</a:t>
            </a:r>
            <a:r>
              <a:rPr lang="en-GB" sz="2400" b="1" dirty="0" smtClean="0">
                <a:solidFill>
                  <a:srgbClr val="7030A0"/>
                </a:solidFill>
              </a:rPr>
              <a:t> </a:t>
            </a:r>
            <a:r>
              <a:rPr lang="en-GB" sz="2400" b="1" dirty="0" smtClean="0"/>
              <a:t>releasing</a:t>
            </a:r>
            <a:r>
              <a:rPr lang="en-GB" sz="2400" b="1" dirty="0" smtClean="0"/>
              <a:t>, it</a:t>
            </a:r>
            <a:r>
              <a:rPr lang="en-GB" sz="2400" b="1" dirty="0" smtClean="0"/>
              <a:t> quenches the free Oxygen Radicals</a:t>
            </a:r>
            <a:r>
              <a:rPr lang="en-GB" sz="2400" b="1" dirty="0" smtClean="0"/>
              <a:t>, influencing </a:t>
            </a:r>
            <a:r>
              <a:rPr lang="en-GB" sz="2400" b="1" dirty="0" err="1" smtClean="0"/>
              <a:t>teh</a:t>
            </a:r>
            <a:r>
              <a:rPr lang="en-GB" sz="2400" b="1" dirty="0" smtClean="0"/>
              <a:t> Proliferation and Differentiation of the Cells</a:t>
            </a:r>
          </a:p>
          <a:p>
            <a:pPr>
              <a:buNone/>
            </a:pPr>
            <a:r>
              <a:rPr lang="en-GB" sz="2400" b="1" dirty="0" smtClean="0"/>
              <a:t>• </a:t>
            </a:r>
            <a:r>
              <a:rPr lang="en-GB" sz="2400" b="1" dirty="0" smtClean="0"/>
              <a:t>It </a:t>
            </a:r>
            <a:r>
              <a:rPr lang="en-GB" sz="2400" b="1" dirty="0" smtClean="0"/>
              <a:t>prevents the </a:t>
            </a:r>
            <a:r>
              <a:rPr lang="en-GB" sz="2400" b="1" dirty="0" smtClean="0"/>
              <a:t>Collagen Deposition </a:t>
            </a:r>
            <a:r>
              <a:rPr lang="en-GB" sz="2400" b="1" dirty="0" smtClean="0"/>
              <a:t>and so encourages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cicatricial</a:t>
            </a:r>
            <a:r>
              <a:rPr lang="en-GB" sz="2400" b="1" dirty="0" smtClean="0"/>
              <a:t> free Healing of the Tissue</a:t>
            </a:r>
            <a:endParaRPr lang="en-GB" sz="2400" b="1" dirty="0" smtClean="0"/>
          </a:p>
          <a:p>
            <a:pPr>
              <a:buNone/>
            </a:pPr>
            <a:r>
              <a:rPr lang="en-GB" sz="2400" b="1" dirty="0" smtClean="0"/>
              <a:t>• The analgesic Effect was also described </a:t>
            </a:r>
          </a:p>
          <a:p>
            <a:pPr>
              <a:buNone/>
            </a:pPr>
            <a:r>
              <a:rPr lang="cs-CZ" sz="2400" b="1" dirty="0" smtClean="0"/>
              <a:t>• ……………..</a:t>
            </a:r>
            <a:endParaRPr lang="cs-CZ" sz="2400" b="1" dirty="0" smtClean="0">
              <a:solidFill>
                <a:srgbClr val="0000FF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99592" y="544522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*** </a:t>
            </a:r>
            <a:r>
              <a:rPr lang="en-GB" b="1" dirty="0" smtClean="0">
                <a:solidFill>
                  <a:srgbClr val="7030A0"/>
                </a:solidFill>
              </a:rPr>
              <a:t>small Proteins of the Cell, which have the Signal Function in the Cell </a:t>
            </a:r>
            <a:endParaRPr lang="en-GB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HYALURONIC ACID </a:t>
            </a:r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- USE</a:t>
            </a:r>
            <a:endParaRPr lang="cs-CZ" sz="2800" cap="all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January 2018/12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NATURAL POLYMERS MU SCI 12 2018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Arial Black" pitchFamily="34" charset="0"/>
              </a:rPr>
              <a:t>Medical uses</a:t>
            </a:r>
            <a:endParaRPr lang="en-US" sz="2000" b="1" dirty="0" smtClean="0">
              <a:solidFill>
                <a:srgbClr val="0000FF"/>
              </a:solidFill>
              <a:latin typeface="Arial Black" pitchFamily="34" charset="0"/>
            </a:endParaRPr>
          </a:p>
          <a:p>
            <a:r>
              <a:rPr lang="en-GB" sz="1600" b="1" dirty="0" err="1" smtClean="0"/>
              <a:t>Hyaluronic</a:t>
            </a:r>
            <a:r>
              <a:rPr lang="en-GB" sz="1600" b="1" dirty="0" smtClean="0"/>
              <a:t> acid has been used in attempts to treat </a:t>
            </a:r>
            <a:r>
              <a:rPr lang="en-GB" sz="1600" b="1" dirty="0" smtClean="0">
                <a:hlinkClick r:id="rId2" tooltip="Osteoarthritis"/>
              </a:rPr>
              <a:t>osteoarthritis</a:t>
            </a:r>
            <a:r>
              <a:rPr lang="en-GB" sz="1600" b="1" dirty="0" smtClean="0"/>
              <a:t> of the knee via injecting it into the joint. It has not been proven, however, to generate significant benefit and has potentially severe adverse effects.</a:t>
            </a:r>
          </a:p>
          <a:p>
            <a:r>
              <a:rPr lang="en-GB" sz="1600" b="1" dirty="0" smtClean="0">
                <a:hlinkClick r:id="rId3" tooltip="Xerosis"/>
              </a:rPr>
              <a:t>Dry, scaly skin</a:t>
            </a:r>
            <a:r>
              <a:rPr lang="en-GB" sz="1600" b="1" dirty="0" smtClean="0"/>
              <a:t> such as that caused by </a:t>
            </a:r>
            <a:r>
              <a:rPr lang="en-GB" sz="1600" b="1" dirty="0" smtClean="0">
                <a:hlinkClick r:id="rId4" tooltip="Atopic dermatitis"/>
              </a:rPr>
              <a:t>atopic dermatitis</a:t>
            </a:r>
            <a:r>
              <a:rPr lang="en-GB" sz="1600" b="1" dirty="0" smtClean="0"/>
              <a:t> may be treated with skin lotion containing sodium </a:t>
            </a:r>
            <a:r>
              <a:rPr lang="en-GB" sz="1600" b="1" dirty="0" err="1" smtClean="0"/>
              <a:t>hyaluronate</a:t>
            </a:r>
            <a:r>
              <a:rPr lang="en-GB" sz="1600" b="1" dirty="0" smtClean="0"/>
              <a:t> as its active ingredient.</a:t>
            </a:r>
          </a:p>
          <a:p>
            <a:r>
              <a:rPr lang="en-GB" sz="1600" b="1" dirty="0" err="1" smtClean="0"/>
              <a:t>Hyaluronic</a:t>
            </a:r>
            <a:r>
              <a:rPr lang="en-GB" sz="1600" b="1" dirty="0" smtClean="0"/>
              <a:t> acid has been used in various formulations to create </a:t>
            </a:r>
            <a:r>
              <a:rPr lang="en-GB" sz="1600" b="1" dirty="0" smtClean="0">
                <a:hlinkClick r:id="rId5" tooltip="Artificial tears"/>
              </a:rPr>
              <a:t>artificial tears</a:t>
            </a:r>
            <a:r>
              <a:rPr lang="en-GB" sz="1600" b="1" dirty="0" smtClean="0"/>
              <a:t> to treat </a:t>
            </a:r>
            <a:r>
              <a:rPr lang="en-GB" sz="1600" b="1" dirty="0" smtClean="0">
                <a:hlinkClick r:id="rId6" tooltip="Keratoconjunctivitis sicca"/>
              </a:rPr>
              <a:t>dry eye</a:t>
            </a:r>
            <a:r>
              <a:rPr lang="en-GB" sz="1600" b="1" dirty="0" smtClean="0"/>
              <a:t>.</a:t>
            </a:r>
          </a:p>
          <a:p>
            <a:r>
              <a:rPr lang="en-GB" sz="1600" b="1" dirty="0" smtClean="0"/>
              <a:t>Healing of the Burns</a:t>
            </a:r>
          </a:p>
          <a:p>
            <a:r>
              <a:rPr lang="cs-CZ" sz="1600" b="1" dirty="0" smtClean="0"/>
              <a:t>O</a:t>
            </a:r>
            <a:r>
              <a:rPr lang="en-GB" sz="1600" b="1" dirty="0" err="1" smtClean="0"/>
              <a:t>phthalmology</a:t>
            </a:r>
            <a:r>
              <a:rPr lang="en-GB" sz="1600" b="1" dirty="0" smtClean="0"/>
              <a:t> </a:t>
            </a:r>
            <a:r>
              <a:rPr lang="en-GB" sz="1600" b="1" dirty="0" smtClean="0"/>
              <a:t>Surgery </a:t>
            </a:r>
            <a:endParaRPr lang="cs-CZ" sz="1600" b="1" smtClean="0"/>
          </a:p>
          <a:p>
            <a:r>
              <a:rPr lang="en-GB" sz="1600" b="1" smtClean="0"/>
              <a:t>Aesthetic </a:t>
            </a:r>
            <a:r>
              <a:rPr lang="en-GB" sz="1600" b="1" dirty="0" smtClean="0"/>
              <a:t>Surgery  - filling of the Wrinkles etc.</a:t>
            </a:r>
          </a:p>
          <a:p>
            <a:r>
              <a:rPr lang="en-GB" sz="1600" b="1" dirty="0" smtClean="0"/>
              <a:t>Healing of the Wounds</a:t>
            </a:r>
          </a:p>
          <a:p>
            <a:pPr>
              <a:buNone/>
            </a:pPr>
            <a:r>
              <a:rPr lang="en-GB" sz="2000" b="1" dirty="0" smtClean="0">
                <a:solidFill>
                  <a:srgbClr val="008000"/>
                </a:solidFill>
                <a:latin typeface="Arial Black" pitchFamily="34" charset="0"/>
              </a:rPr>
              <a:t>Cosmetic uses</a:t>
            </a:r>
          </a:p>
          <a:p>
            <a:r>
              <a:rPr lang="en-GB" sz="1600" b="1" dirty="0" err="1" smtClean="0"/>
              <a:t>Hyaluronic</a:t>
            </a:r>
            <a:r>
              <a:rPr lang="en-GB" sz="1600" b="1" dirty="0" smtClean="0"/>
              <a:t> acid is a common ingredient in skin-care products. </a:t>
            </a:r>
            <a:r>
              <a:rPr lang="en-GB" sz="1600" b="1" dirty="0" err="1" smtClean="0"/>
              <a:t>Hyaluronic</a:t>
            </a:r>
            <a:r>
              <a:rPr lang="en-GB" sz="1600" b="1" dirty="0" smtClean="0"/>
              <a:t> acid is used as a </a:t>
            </a:r>
            <a:r>
              <a:rPr lang="en-GB" sz="1600" b="1" dirty="0" smtClean="0">
                <a:hlinkClick r:id="rId7" tooltip="Injectable filler"/>
              </a:rPr>
              <a:t>dermal filler</a:t>
            </a:r>
            <a:r>
              <a:rPr lang="en-GB" sz="1600" b="1" dirty="0" smtClean="0"/>
              <a:t> in cosmetic surgery.</a:t>
            </a:r>
            <a:r>
              <a:rPr lang="en-GB" sz="1600" b="1" baseline="30000" dirty="0" smtClean="0"/>
              <a:t> </a:t>
            </a:r>
            <a:r>
              <a:rPr lang="en-GB" sz="1600" b="1" dirty="0" smtClean="0"/>
              <a:t>It is typically injected using either a classic sharp </a:t>
            </a:r>
            <a:r>
              <a:rPr lang="en-GB" sz="1600" b="1" dirty="0" smtClean="0">
                <a:hlinkClick r:id="rId8" tooltip="Hypodermic needle"/>
              </a:rPr>
              <a:t>hypodermic needle</a:t>
            </a:r>
            <a:r>
              <a:rPr lang="en-GB" sz="1600" b="1" dirty="0" smtClean="0"/>
              <a:t> or a </a:t>
            </a:r>
            <a:r>
              <a:rPr lang="en-GB" sz="1600" b="1" dirty="0" err="1" smtClean="0">
                <a:hlinkClick r:id="rId9" tooltip="Cannula"/>
              </a:rPr>
              <a:t>cannula</a:t>
            </a:r>
            <a:r>
              <a:rPr lang="en-GB" sz="1600" b="1" dirty="0" smtClean="0"/>
              <a:t>. Complications include the severing of nerves and vessels, pain and </a:t>
            </a:r>
            <a:r>
              <a:rPr lang="en-GB" sz="1600" b="1" dirty="0" smtClean="0">
                <a:hlinkClick r:id="rId10" tooltip="Bruising"/>
              </a:rPr>
              <a:t>bruising</a:t>
            </a:r>
            <a:r>
              <a:rPr lang="en-GB" sz="1600" b="1" dirty="0" smtClean="0"/>
              <a:t>. In some cases </a:t>
            </a:r>
            <a:r>
              <a:rPr lang="en-GB" sz="1600" b="1" dirty="0" err="1" smtClean="0"/>
              <a:t>hyaluronic</a:t>
            </a:r>
            <a:r>
              <a:rPr lang="en-GB" sz="1600" b="1" dirty="0" smtClean="0"/>
              <a:t> acid fillers result in a </a:t>
            </a:r>
            <a:r>
              <a:rPr lang="en-GB" sz="1600" b="1" dirty="0" err="1" smtClean="0">
                <a:hlinkClick r:id="rId11" tooltip="Granulomatous"/>
              </a:rPr>
              <a:t>granulomatous</a:t>
            </a:r>
            <a:r>
              <a:rPr lang="en-GB" sz="1600" b="1" dirty="0" smtClean="0"/>
              <a:t> foreign body reaction</a:t>
            </a:r>
          </a:p>
          <a:p>
            <a:endParaRPr lang="cs-CZ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7139</TotalTime>
  <Words>551</Words>
  <Application>Microsoft Office PowerPoint</Application>
  <PresentationFormat>Předvádění na obrazovce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Default Design</vt:lpstr>
      <vt:lpstr>NATURAL POLYMERS 4 Hyaluronic acid</vt:lpstr>
      <vt:lpstr>HYALURONIC ACID 1</vt:lpstr>
      <vt:lpstr>HYALURONIC ACID 2</vt:lpstr>
      <vt:lpstr>HYALURONIC ACID - BIOFUNCTION</vt:lpstr>
      <vt:lpstr>HYALURONIC ACID - USE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</cp:lastModifiedBy>
  <cp:revision>804</cp:revision>
  <dcterms:created xsi:type="dcterms:W3CDTF">2008-02-10T16:41:08Z</dcterms:created>
  <dcterms:modified xsi:type="dcterms:W3CDTF">2018-02-09T20:18:28Z</dcterms:modified>
</cp:coreProperties>
</file>