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527" r:id="rId3"/>
    <p:sldId id="398" r:id="rId4"/>
    <p:sldId id="512" r:id="rId5"/>
    <p:sldId id="503" r:id="rId6"/>
    <p:sldId id="515" r:id="rId7"/>
    <p:sldId id="513" r:id="rId8"/>
    <p:sldId id="514" r:id="rId9"/>
    <p:sldId id="516" r:id="rId10"/>
    <p:sldId id="523" r:id="rId11"/>
    <p:sldId id="524" r:id="rId12"/>
    <p:sldId id="528" r:id="rId13"/>
    <p:sldId id="533" r:id="rId14"/>
    <p:sldId id="529" r:id="rId15"/>
    <p:sldId id="532" r:id="rId16"/>
    <p:sldId id="530" r:id="rId17"/>
    <p:sldId id="531" r:id="rId18"/>
    <p:sldId id="525" r:id="rId19"/>
    <p:sldId id="505" r:id="rId20"/>
    <p:sldId id="504" r:id="rId21"/>
    <p:sldId id="506" r:id="rId22"/>
    <p:sldId id="507" r:id="rId23"/>
    <p:sldId id="508" r:id="rId24"/>
    <p:sldId id="509" r:id="rId25"/>
    <p:sldId id="510" r:id="rId26"/>
    <p:sldId id="520" r:id="rId27"/>
    <p:sldId id="534" r:id="rId28"/>
    <p:sldId id="535" r:id="rId29"/>
    <p:sldId id="536" r:id="rId30"/>
    <p:sldId id="522" r:id="rId31"/>
    <p:sldId id="518" r:id="rId32"/>
    <p:sldId id="537" r:id="rId33"/>
    <p:sldId id="496" r:id="rId34"/>
    <p:sldId id="497" r:id="rId35"/>
    <p:sldId id="498" r:id="rId36"/>
    <p:sldId id="486" r:id="rId37"/>
    <p:sldId id="487" r:id="rId38"/>
    <p:sldId id="488" r:id="rId39"/>
    <p:sldId id="489" r:id="rId40"/>
    <p:sldId id="490" r:id="rId41"/>
    <p:sldId id="491" r:id="rId42"/>
    <p:sldId id="492" r:id="rId43"/>
    <p:sldId id="494" r:id="rId44"/>
    <p:sldId id="493" r:id="rId45"/>
    <p:sldId id="495" r:id="rId46"/>
    <p:sldId id="499" r:id="rId47"/>
    <p:sldId id="500" r:id="rId48"/>
    <p:sldId id="501" r:id="rId49"/>
    <p:sldId id="519" r:id="rId50"/>
    <p:sldId id="511" r:id="rId51"/>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0000"/>
    <a:srgbClr val="FFFF99"/>
    <a:srgbClr val="FFFF00"/>
    <a:srgbClr val="FF9900"/>
    <a:srgbClr val="DDDDDD"/>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90" autoAdjust="0"/>
  </p:normalViewPr>
  <p:slideViewPr>
    <p:cSldViewPr>
      <p:cViewPr>
        <p:scale>
          <a:sx n="90" d="100"/>
          <a:sy n="90" d="100"/>
        </p:scale>
        <p:origin x="-594"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358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sk-SK"/>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sk-SK"/>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smtClean="0"/>
              <a:t>Click to edit Master text styles</a:t>
            </a:r>
          </a:p>
          <a:p>
            <a:pPr lvl="1"/>
            <a:r>
              <a:rPr lang="sk-SK" noProof="0" smtClean="0"/>
              <a:t>Second level</a:t>
            </a:r>
          </a:p>
          <a:p>
            <a:pPr lvl="2"/>
            <a:r>
              <a:rPr lang="sk-SK" noProof="0" smtClean="0"/>
              <a:t>Third level</a:t>
            </a:r>
          </a:p>
          <a:p>
            <a:pPr lvl="3"/>
            <a:r>
              <a:rPr lang="sk-SK" noProof="0" smtClean="0"/>
              <a:t>Fourth level</a:t>
            </a:r>
          </a:p>
          <a:p>
            <a:pPr lvl="4"/>
            <a:r>
              <a:rPr lang="sk-SK" noProof="0"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sk-SK"/>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AA020E8-AC26-45A2-8DDA-4796D5812D29}" type="slidenum">
              <a:rPr lang="sk-SK"/>
              <a:pPr>
                <a:defRPr/>
              </a:pPr>
              <a:t>‹#›</a:t>
            </a:fld>
            <a:endParaRPr lang="sk-SK"/>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022159F9-13B7-4B9F-BAF9-1E91E2B4D075}"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75AE0EF-75A2-445F-BA42-21AAA1105D5A}"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CCD0A45-28A5-461E-8B92-945FC723D892}" type="slidenum">
              <a:rPr lang="sk-SK"/>
              <a:pPr>
                <a:defRPr/>
              </a:pPr>
              <a:t>‹#›</a:t>
            </a:fld>
            <a:endParaRPr lang="sk-S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abulku 2"/>
          <p:cNvSpPr>
            <a:spLocks noGrp="1"/>
          </p:cNvSpPr>
          <p:nvPr>
            <p:ph type="tbl" idx="1"/>
          </p:nvPr>
        </p:nvSpPr>
        <p:spPr>
          <a:xfrm>
            <a:off x="457200" y="1600200"/>
            <a:ext cx="8229600" cy="4525963"/>
          </a:xfrm>
        </p:spPr>
        <p:txBody>
          <a:bodyPr/>
          <a:lstStyle/>
          <a:p>
            <a:pPr lvl="0"/>
            <a:endParaRPr lang="cs-CZ"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3AF317E-C5B4-4DAB-9674-AFCC279BEA9B}"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3F41B0DE-FA74-4AFF-A5C7-1440790630ED}"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43F162C-1DBC-4BD0-B3FA-CB1FC3ECB061}"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E3668248-660C-447C-855D-37CBFB628770}"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AA2A1800-BFC7-4E22-8964-B8A4E143B637}"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BD7865BE-C659-4ABD-A817-DED046766B31}"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D2DAE1EA-64DE-4526-BF42-981E8B573A59}"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114294A2-FC15-4664-8301-AA3F984E8460}"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r>
              <a:rPr lang="cs-CZ" smtClean="0"/>
              <a:t>January 1/2018</a:t>
            </a:r>
            <a:endParaRPr lang="sk-SK"/>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t>NATURAL POLYMERS MU SCI 11 2018</a:t>
            </a: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69F01612-7D2C-4A80-B82F-FB90E81E0ECC}"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Click to edit Master text styles</a:t>
            </a:r>
          </a:p>
          <a:p>
            <a:pPr lvl="1"/>
            <a:r>
              <a:rPr lang="sk-SK" smtClean="0"/>
              <a:t>Second level</a:t>
            </a:r>
          </a:p>
          <a:p>
            <a:pPr lvl="2"/>
            <a:r>
              <a:rPr lang="sk-SK" smtClean="0"/>
              <a:t>Third level</a:t>
            </a:r>
          </a:p>
          <a:p>
            <a:pPr lvl="3"/>
            <a:r>
              <a:rPr lang="sk-SK" smtClean="0"/>
              <a:t>Fourth level</a:t>
            </a:r>
          </a:p>
          <a:p>
            <a:pPr lvl="4"/>
            <a:r>
              <a:rPr lang="sk-SK"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r>
              <a:rPr lang="cs-CZ" smtClean="0"/>
              <a:t>January 1/2018</a:t>
            </a: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fr-FR" smtClean="0"/>
              <a:t>NATURAL POLYMERS MU SCI 11 2018</a:t>
            </a: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5CD623B-DDD8-4A6A-9C50-793E8D3E8A30}"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s.wikipedia.org/wiki/Kvantitativn%C3%AD_anal%C3%BDza" TargetMode="External"/><Relationship Id="rId2" Type="http://schemas.openxmlformats.org/officeDocument/2006/relationships/hyperlink" Target="http://cs.wikipedia.org/wiki/Metody_kvalitativn%C3%AD_anal%C3%BDzy"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cs.wikipedia.org/wiki/Chromatografie_na_tenk%C3%A9_vrstv%C4%9B" TargetMode="External"/><Relationship Id="rId2" Type="http://schemas.openxmlformats.org/officeDocument/2006/relationships/hyperlink" Target="http://cs.wikipedia.org/w/index.php?title=Pap%C3%ADrov%C3%A1_chromatografie&amp;action=edit&amp;redlink=1"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cs.wikipedia.org/w/index.php?title=Pap%C3%ADrov%C3%A1_chromatografie&amp;action=edit&amp;redlink=1"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HPTLC" TargetMode="External"/><Relationship Id="rId3" Type="http://schemas.openxmlformats.org/officeDocument/2006/relationships/hyperlink" Target="https://en.wikipedia.org/wiki/Adsorbent" TargetMode="External"/><Relationship Id="rId7" Type="http://schemas.openxmlformats.org/officeDocument/2006/relationships/hyperlink" Target="https://en.wikipedia.org/wiki/Substrate_(chemistry)" TargetMode="External"/><Relationship Id="rId2" Type="http://schemas.openxmlformats.org/officeDocument/2006/relationships/hyperlink" Target="https://en.wikipedia.org/wiki/Paper_chromatography" TargetMode="External"/><Relationship Id="rId1" Type="http://schemas.openxmlformats.org/officeDocument/2006/relationships/slideLayout" Target="../slideLayouts/slideLayout7.xml"/><Relationship Id="rId6" Type="http://schemas.openxmlformats.org/officeDocument/2006/relationships/hyperlink" Target="https://en.wikipedia.org/wiki/Cellulose" TargetMode="External"/><Relationship Id="rId5" Type="http://schemas.openxmlformats.org/officeDocument/2006/relationships/hyperlink" Target="https://en.wikipedia.org/wiki/Aluminium_oxide" TargetMode="External"/><Relationship Id="rId4" Type="http://schemas.openxmlformats.org/officeDocument/2006/relationships/hyperlink" Target="https://en.wikipedia.org/wiki/Silica_ge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Thin-layer_chromatography" TargetMode="External"/><Relationship Id="rId7" Type="http://schemas.openxmlformats.org/officeDocument/2006/relationships/hyperlink" Target="http://cs.wikipedia.org/wiki/Chromatografie_na_tenk%C3%A9_vrstv%C4%9B" TargetMode="External"/><Relationship Id="rId2" Type="http://schemas.openxmlformats.org/officeDocument/2006/relationships/hyperlink" Target="https://en.wikipedia.org/wiki/Analytical_chemistry" TargetMode="External"/><Relationship Id="rId1" Type="http://schemas.openxmlformats.org/officeDocument/2006/relationships/slideLayout" Target="../slideLayouts/slideLayout7.xml"/><Relationship Id="rId6" Type="http://schemas.openxmlformats.org/officeDocument/2006/relationships/hyperlink" Target="https://en.wikipedia.org/wiki/Capillary_action" TargetMode="External"/><Relationship Id="rId5" Type="http://schemas.openxmlformats.org/officeDocument/2006/relationships/hyperlink" Target="https://en.wikipedia.org/wiki/Amino_acids" TargetMode="External"/><Relationship Id="rId4" Type="http://schemas.openxmlformats.org/officeDocument/2006/relationships/hyperlink" Target="https://en.wikipedia.org/wiki/Two-dimensional_chromatography"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cs.wikipedia.org/wiki/HPLC" TargetMode="External"/><Relationship Id="rId3" Type="http://schemas.openxmlformats.org/officeDocument/2006/relationships/hyperlink" Target="https://en.wikipedia.org/wiki/Analytical_chemistry" TargetMode="External"/><Relationship Id="rId7" Type="http://schemas.openxmlformats.org/officeDocument/2006/relationships/hyperlink" Target="http://cs.wikipedia.org/w/index.php?title=Fluidn%C3%AD_chromatografie&amp;action=edit&amp;redlink=1" TargetMode="External"/><Relationship Id="rId2" Type="http://schemas.openxmlformats.org/officeDocument/2006/relationships/hyperlink" Target="https://en.wikipedia.org/wiki/Chromatography" TargetMode="External"/><Relationship Id="rId1" Type="http://schemas.openxmlformats.org/officeDocument/2006/relationships/slideLayout" Target="../slideLayouts/slideLayout7.xml"/><Relationship Id="rId6" Type="http://schemas.openxmlformats.org/officeDocument/2006/relationships/hyperlink" Target="https://en.wikipedia.org/wiki/Chemical_decomposition" TargetMode="External"/><Relationship Id="rId5" Type="http://schemas.openxmlformats.org/officeDocument/2006/relationships/hyperlink" Target="https://en.wikipedia.org/wiki/Vaporized" TargetMode="External"/><Relationship Id="rId4" Type="http://schemas.openxmlformats.org/officeDocument/2006/relationships/hyperlink" Target="https://en.wikipedia.org/wiki/Separation_proces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cs.wikipedia.org/wiki/1948" TargetMode="External"/><Relationship Id="rId3" Type="http://schemas.openxmlformats.org/officeDocument/2006/relationships/hyperlink" Target="http://cs.wikipedia.org/w/index.php?title=Elektroforetick%C3%A1_mobilita&amp;action=edit&amp;redlink=1" TargetMode="External"/><Relationship Id="rId7" Type="http://schemas.openxmlformats.org/officeDocument/2006/relationships/hyperlink" Target="http://cs.wikipedia.org/wiki/Koloidn%C3%AD_roztok" TargetMode="External"/><Relationship Id="rId2" Type="http://schemas.openxmlformats.org/officeDocument/2006/relationships/hyperlink" Target="http://cs.wikipedia.org/wiki/Separa%C4%8Dn%C3%AD_metoda" TargetMode="External"/><Relationship Id="rId1" Type="http://schemas.openxmlformats.org/officeDocument/2006/relationships/slideLayout" Target="../slideLayouts/slideLayout2.xml"/><Relationship Id="rId6" Type="http://schemas.openxmlformats.org/officeDocument/2006/relationships/hyperlink" Target="http://cs.wikipedia.org/wiki/1892" TargetMode="External"/><Relationship Id="rId11" Type="http://schemas.openxmlformats.org/officeDocument/2006/relationships/hyperlink" Target="http://cs.wikipedia.org/wiki/Arne_Tiselius" TargetMode="External"/><Relationship Id="rId5" Type="http://schemas.openxmlformats.org/officeDocument/2006/relationships/hyperlink" Target="http://cs.wikipedia.org/wiki/Ion" TargetMode="External"/><Relationship Id="rId10" Type="http://schemas.openxmlformats.org/officeDocument/2006/relationships/hyperlink" Target="http://cs.wikipedia.org/wiki/%C5%A0v%C3%A9dsko" TargetMode="External"/><Relationship Id="rId4" Type="http://schemas.openxmlformats.org/officeDocument/2006/relationships/hyperlink" Target="http://cs.wikipedia.org/wiki/Molekula" TargetMode="External"/><Relationship Id="rId9" Type="http://schemas.openxmlformats.org/officeDocument/2006/relationships/hyperlink" Target="http://cs.wikipedia.org/wiki/Nobelova_cena"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Diffuse_layer" TargetMode="External"/><Relationship Id="rId3" Type="http://schemas.openxmlformats.org/officeDocument/2006/relationships/hyperlink" Target="https://en.wikipedia.org/wiki/Electric_field" TargetMode="External"/><Relationship Id="rId7" Type="http://schemas.openxmlformats.org/officeDocument/2006/relationships/hyperlink" Target="https://en.wikipedia.org/wiki/Double_layer_(interfacial)" TargetMode="External"/><Relationship Id="rId2" Type="http://schemas.openxmlformats.org/officeDocument/2006/relationships/hyperlink" Target="https://en.wikipedia.org/wiki/Interface_and_colloid_science" TargetMode="External"/><Relationship Id="rId1" Type="http://schemas.openxmlformats.org/officeDocument/2006/relationships/slideLayout" Target="../slideLayouts/slideLayout2.xml"/><Relationship Id="rId6" Type="http://schemas.openxmlformats.org/officeDocument/2006/relationships/hyperlink" Target="https://en.wikipedia.org/wiki/Coulomb_force" TargetMode="External"/><Relationship Id="rId5" Type="http://schemas.openxmlformats.org/officeDocument/2006/relationships/hyperlink" Target="https://en.wikipedia.org/wiki/Electrostatic" TargetMode="External"/><Relationship Id="rId4" Type="http://schemas.openxmlformats.org/officeDocument/2006/relationships/hyperlink" Target="https://en.wikipedia.org/wiki/Electric_surface_charg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lectric_field" TargetMode="External"/><Relationship Id="rId2" Type="http://schemas.openxmlformats.org/officeDocument/2006/relationships/hyperlink" Target="https://en.wikipedia.org/wiki/Interface_and_colloid_scienc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Zástupný symbol pro zápatí 4"/>
          <p:cNvSpPr>
            <a:spLocks noGrp="1"/>
          </p:cNvSpPr>
          <p:nvPr>
            <p:ph type="ftr" sz="quarter" idx="11"/>
          </p:nvPr>
        </p:nvSpPr>
        <p:spPr>
          <a:xfrm>
            <a:off x="1547813" y="6245225"/>
            <a:ext cx="6696075" cy="476250"/>
          </a:xfrm>
          <a:noFill/>
        </p:spPr>
        <p:txBody>
          <a:bodyPr/>
          <a:lstStyle/>
          <a:p>
            <a:r>
              <a:rPr lang="fr-FR" smtClean="0"/>
              <a:t>NATURAL POLYMERS MU SCI 11 2018</a:t>
            </a:r>
            <a:endParaRPr lang="sk-SK"/>
          </a:p>
        </p:txBody>
      </p:sp>
      <p:sp>
        <p:nvSpPr>
          <p:cNvPr id="3075" name="Zástupný symbol pro číslo snímku 5"/>
          <p:cNvSpPr>
            <a:spLocks noGrp="1"/>
          </p:cNvSpPr>
          <p:nvPr>
            <p:ph type="sldNum" sz="quarter" idx="12"/>
          </p:nvPr>
        </p:nvSpPr>
        <p:spPr>
          <a:noFill/>
        </p:spPr>
        <p:txBody>
          <a:bodyPr/>
          <a:lstStyle/>
          <a:p>
            <a:fld id="{6C0CBC22-831C-497A-92CA-C8075AB01A1C}" type="slidenum">
              <a:rPr lang="sk-SK" smtClean="0"/>
              <a:pPr/>
              <a:t>1</a:t>
            </a:fld>
            <a:endParaRPr lang="sk-SK" smtClean="0"/>
          </a:p>
        </p:txBody>
      </p:sp>
      <p:sp>
        <p:nvSpPr>
          <p:cNvPr id="3076" name="Rectangle 2"/>
          <p:cNvSpPr>
            <a:spLocks noGrp="1" noChangeArrowheads="1"/>
          </p:cNvSpPr>
          <p:nvPr>
            <p:ph type="ctrTitle"/>
          </p:nvPr>
        </p:nvSpPr>
        <p:spPr>
          <a:xfrm>
            <a:off x="611560" y="188640"/>
            <a:ext cx="7772400" cy="4320480"/>
          </a:xfrm>
        </p:spPr>
        <p:txBody>
          <a:bodyPr/>
          <a:lstStyle/>
          <a:p>
            <a:pPr eaLnBrk="1" hangingPunct="1"/>
            <a:r>
              <a:rPr lang="en-US" sz="4000" b="1" dirty="0" smtClean="0">
                <a:solidFill>
                  <a:srgbClr val="FF0000"/>
                </a:solidFill>
                <a:latin typeface="Arial Black" pitchFamily="34" charset="0"/>
              </a:rPr>
              <a:t>NATURAL POLYMERS </a:t>
            </a:r>
            <a:r>
              <a:rPr lang="sk-SK" sz="4000" b="1" dirty="0" smtClean="0">
                <a:solidFill>
                  <a:srgbClr val="FF0000"/>
                </a:solidFill>
              </a:rPr>
              <a:t/>
            </a:r>
            <a:br>
              <a:rPr lang="sk-SK" sz="4000" b="1" dirty="0" smtClean="0">
                <a:solidFill>
                  <a:srgbClr val="FF0000"/>
                </a:solidFill>
              </a:rPr>
            </a:br>
            <a:r>
              <a:rPr lang="sk-SK" sz="5400" b="1" kern="1200" dirty="0" smtClean="0">
                <a:solidFill>
                  <a:srgbClr val="000000"/>
                </a:solidFill>
                <a:ea typeface="Times New Roman"/>
                <a:cs typeface="Times New Roman"/>
              </a:rPr>
              <a:t> </a:t>
            </a:r>
            <a:r>
              <a:rPr lang="cs-CZ" sz="5400" dirty="0" smtClean="0">
                <a:latin typeface="Calibri"/>
                <a:ea typeface="Calibri"/>
                <a:cs typeface="Times New Roman"/>
              </a:rPr>
              <a:t/>
            </a:r>
            <a:br>
              <a:rPr lang="cs-CZ" sz="5400" dirty="0" smtClean="0">
                <a:latin typeface="Calibri"/>
                <a:ea typeface="Calibri"/>
                <a:cs typeface="Times New Roman"/>
              </a:rPr>
            </a:br>
            <a:r>
              <a:rPr lang="en-GB" sz="5400" b="1" kern="1200" dirty="0" smtClean="0">
                <a:solidFill>
                  <a:srgbClr val="008000"/>
                </a:solidFill>
                <a:latin typeface="Arial Black" pitchFamily="34" charset="0"/>
                <a:ea typeface="Times New Roman"/>
                <a:cs typeface="Times New Roman"/>
              </a:rPr>
              <a:t>Identification of the  NTURAL POLYMERS   </a:t>
            </a:r>
            <a:r>
              <a:rPr lang="cs-CZ" sz="3200" dirty="0" smtClean="0">
                <a:latin typeface="Calibri"/>
                <a:ea typeface="Calibri"/>
                <a:cs typeface="Times New Roman"/>
              </a:rPr>
              <a:t/>
            </a:r>
            <a:br>
              <a:rPr lang="cs-CZ" sz="3200" dirty="0" smtClean="0">
                <a:latin typeface="Calibri"/>
                <a:ea typeface="Calibri"/>
                <a:cs typeface="Times New Roman"/>
              </a:rPr>
            </a:br>
            <a:endParaRPr lang="sk-SK" sz="4000" b="1" dirty="0" smtClean="0">
              <a:solidFill>
                <a:srgbClr val="008000"/>
              </a:solidFill>
            </a:endParaRPr>
          </a:p>
        </p:txBody>
      </p:sp>
      <p:sp>
        <p:nvSpPr>
          <p:cNvPr id="3077" name="Rectangle 3"/>
          <p:cNvSpPr>
            <a:spLocks noGrp="1" noChangeArrowheads="1"/>
          </p:cNvSpPr>
          <p:nvPr>
            <p:ph type="subTitle" idx="1"/>
          </p:nvPr>
        </p:nvSpPr>
        <p:spPr>
          <a:xfrm>
            <a:off x="1331640" y="5733256"/>
            <a:ext cx="6400800" cy="504056"/>
          </a:xfrm>
        </p:spPr>
        <p:txBody>
          <a:bodyPr/>
          <a:lstStyle/>
          <a:p>
            <a:pPr eaLnBrk="1" hangingPunct="1"/>
            <a:r>
              <a:rPr lang="cs-CZ" sz="2400" b="1" dirty="0" smtClean="0">
                <a:solidFill>
                  <a:srgbClr val="0000FF"/>
                </a:solidFill>
                <a:latin typeface="Arial Black" pitchFamily="34" charset="0"/>
              </a:rPr>
              <a:t>RNDr. Ladislav Pospíšil, CSc</a:t>
            </a:r>
            <a:r>
              <a:rPr lang="cs-CZ" sz="2400" b="1" dirty="0" smtClean="0">
                <a:solidFill>
                  <a:srgbClr val="0000FF"/>
                </a:solidFill>
                <a:latin typeface="Arial Black" pitchFamily="34" charset="0"/>
              </a:rPr>
              <a:t>.</a:t>
            </a:r>
            <a:endParaRPr lang="cs-CZ" sz="2400" b="1" dirty="0" smtClean="0">
              <a:solidFill>
                <a:srgbClr val="0000FF"/>
              </a:solidFill>
              <a:latin typeface="Arial Black" pitchFamily="34" charset="0"/>
            </a:endParaRPr>
          </a:p>
        </p:txBody>
      </p:sp>
      <p:sp>
        <p:nvSpPr>
          <p:cNvPr id="3078" name="Zástupný symbol pro datum 5"/>
          <p:cNvSpPr>
            <a:spLocks noGrp="1"/>
          </p:cNvSpPr>
          <p:nvPr>
            <p:ph type="dt" sz="quarter" idx="10"/>
          </p:nvPr>
        </p:nvSpPr>
        <p:spPr>
          <a:noFill/>
        </p:spPr>
        <p:txBody>
          <a:bodyPr/>
          <a:lstStyle/>
          <a:p>
            <a:r>
              <a:rPr lang="cs-CZ" smtClean="0"/>
              <a:t>January 1/2018</a:t>
            </a:r>
            <a:endParaRPr lang="sk-SK"/>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10</a:t>
            </a:fld>
            <a:endParaRPr lang="sk-SK"/>
          </a:p>
        </p:txBody>
      </p:sp>
      <p:sp>
        <p:nvSpPr>
          <p:cNvPr id="9" name="Obdélník 8"/>
          <p:cNvSpPr/>
          <p:nvPr/>
        </p:nvSpPr>
        <p:spPr>
          <a:xfrm>
            <a:off x="467544" y="240804"/>
            <a:ext cx="8208912" cy="6001643"/>
          </a:xfrm>
          <a:prstGeom prst="rect">
            <a:avLst/>
          </a:prstGeom>
        </p:spPr>
        <p:txBody>
          <a:bodyPr wrap="square">
            <a:spAutoFit/>
          </a:bodyPr>
          <a:lstStyle/>
          <a:p>
            <a:pPr algn="ctr"/>
            <a:r>
              <a:rPr lang="cs-CZ" sz="2400" b="1" dirty="0" err="1" smtClean="0">
                <a:solidFill>
                  <a:srgbClr val="FF0000"/>
                </a:solidFill>
                <a:latin typeface="Arial Black" pitchFamily="34" charset="0"/>
              </a:rPr>
              <a:t>Chromatographic</a:t>
            </a:r>
            <a:r>
              <a:rPr lang="cs-CZ" sz="2400" b="1" dirty="0" smtClean="0">
                <a:solidFill>
                  <a:srgbClr val="FF0000"/>
                </a:solidFill>
                <a:latin typeface="Arial Black" pitchFamily="34" charset="0"/>
              </a:rPr>
              <a:t> </a:t>
            </a:r>
            <a:r>
              <a:rPr lang="cs-CZ" sz="2400" b="1" dirty="0" err="1" smtClean="0">
                <a:solidFill>
                  <a:srgbClr val="FF0000"/>
                </a:solidFill>
                <a:latin typeface="Arial Black" pitchFamily="34" charset="0"/>
              </a:rPr>
              <a:t>Terms</a:t>
            </a:r>
            <a:endParaRPr lang="cs-CZ" sz="2400" b="1" dirty="0" smtClean="0">
              <a:solidFill>
                <a:srgbClr val="FF0000"/>
              </a:solidFill>
              <a:latin typeface="Arial Black" pitchFamily="34" charset="0"/>
            </a:endParaRPr>
          </a:p>
          <a:p>
            <a:r>
              <a:rPr lang="cs-CZ" sz="1700" dirty="0" smtClean="0">
                <a:solidFill>
                  <a:srgbClr val="FF0000"/>
                </a:solidFill>
                <a:latin typeface="Arial Black" pitchFamily="34" charset="0"/>
              </a:rPr>
              <a:t>ANALYTIES</a:t>
            </a:r>
            <a:r>
              <a:rPr lang="cs-CZ" sz="1700" dirty="0" smtClean="0"/>
              <a:t> -  </a:t>
            </a:r>
            <a:r>
              <a:rPr lang="cs-CZ" sz="1700" dirty="0" smtClean="0"/>
              <a:t>složky vzorku, které mají být chromatograficky rozděleny</a:t>
            </a:r>
          </a:p>
          <a:p>
            <a:r>
              <a:rPr lang="cs-CZ" sz="2000" b="1" dirty="0" err="1" smtClean="0">
                <a:solidFill>
                  <a:srgbClr val="FF0000"/>
                </a:solidFill>
                <a:latin typeface="Arial Black" pitchFamily="34" charset="0"/>
              </a:rPr>
              <a:t>Analytic</a:t>
            </a:r>
            <a:r>
              <a:rPr lang="cs-CZ" sz="2000" b="1" dirty="0" smtClean="0">
                <a:solidFill>
                  <a:srgbClr val="FF0000"/>
                </a:solidFill>
                <a:latin typeface="Arial Black" pitchFamily="34" charset="0"/>
              </a:rPr>
              <a:t> </a:t>
            </a:r>
            <a:r>
              <a:rPr lang="cs-CZ" sz="2000" b="1" dirty="0" err="1" smtClean="0">
                <a:solidFill>
                  <a:srgbClr val="FF0000"/>
                </a:solidFill>
                <a:latin typeface="Arial Black" pitchFamily="34" charset="0"/>
              </a:rPr>
              <a:t>Chromatography</a:t>
            </a:r>
            <a:r>
              <a:rPr lang="cs-CZ" sz="2000" dirty="0" smtClean="0">
                <a:solidFill>
                  <a:srgbClr val="FF0000"/>
                </a:solidFill>
                <a:latin typeface="Arial Black" pitchFamily="34" charset="0"/>
              </a:rPr>
              <a:t> </a:t>
            </a:r>
            <a:r>
              <a:rPr lang="cs-CZ" sz="1700" dirty="0" smtClean="0"/>
              <a:t>– chromatografie sloužící k zjištění existence </a:t>
            </a:r>
            <a:r>
              <a:rPr lang="cs-CZ" sz="1700" dirty="0" err="1" smtClean="0"/>
              <a:t>analytu</a:t>
            </a:r>
            <a:r>
              <a:rPr lang="cs-CZ" sz="1700" dirty="0" smtClean="0"/>
              <a:t> (tzv. </a:t>
            </a:r>
            <a:r>
              <a:rPr lang="cs-CZ" sz="1700" dirty="0" smtClean="0">
                <a:hlinkClick r:id="rId2" tooltip="Metody kvalitativní analýzy"/>
              </a:rPr>
              <a:t>kvalitativní stanovení</a:t>
            </a:r>
            <a:r>
              <a:rPr lang="cs-CZ" sz="1700" dirty="0" smtClean="0"/>
              <a:t>) a k určení jeho koncentrace ve vzorku (tzv. </a:t>
            </a:r>
            <a:r>
              <a:rPr lang="cs-CZ" sz="1700" dirty="0" smtClean="0">
                <a:hlinkClick r:id="rId3" tooltip="Kvantitativní analýza"/>
              </a:rPr>
              <a:t>kvantitativní stanovení</a:t>
            </a:r>
            <a:r>
              <a:rPr lang="cs-CZ" sz="1700" dirty="0" smtClean="0"/>
              <a:t>).</a:t>
            </a:r>
          </a:p>
          <a:p>
            <a:r>
              <a:rPr lang="cs-CZ" sz="1700" b="1" dirty="0" err="1" smtClean="0">
                <a:solidFill>
                  <a:srgbClr val="008000"/>
                </a:solidFill>
                <a:latin typeface="Arial Black" pitchFamily="34" charset="0"/>
              </a:rPr>
              <a:t>Chromatograph</a:t>
            </a:r>
            <a:r>
              <a:rPr lang="cs-CZ" sz="1700" dirty="0" smtClean="0"/>
              <a:t> </a:t>
            </a:r>
            <a:r>
              <a:rPr lang="cs-CZ" sz="1700" dirty="0" smtClean="0"/>
              <a:t>– přístroj sloužící k chromatografické separaci složek vzorku</a:t>
            </a:r>
          </a:p>
          <a:p>
            <a:r>
              <a:rPr lang="cs-CZ" sz="1700" b="1" dirty="0" smtClean="0">
                <a:solidFill>
                  <a:srgbClr val="008000"/>
                </a:solidFill>
                <a:latin typeface="Arial Black" pitchFamily="34" charset="0"/>
              </a:rPr>
              <a:t>Chromatogram</a:t>
            </a:r>
            <a:r>
              <a:rPr lang="cs-CZ" sz="1700" dirty="0" smtClean="0"/>
              <a:t> – záznam z </a:t>
            </a:r>
            <a:r>
              <a:rPr lang="cs-CZ" sz="1700" dirty="0" err="1" smtClean="0"/>
              <a:t>chromatografu</a:t>
            </a:r>
            <a:r>
              <a:rPr lang="cs-CZ" sz="1700" dirty="0" smtClean="0"/>
              <a:t> znázorňující jednotlivé </a:t>
            </a:r>
            <a:r>
              <a:rPr lang="cs-CZ" sz="1700" dirty="0" err="1" smtClean="0"/>
              <a:t>analyty</a:t>
            </a:r>
            <a:r>
              <a:rPr lang="cs-CZ" sz="1700" dirty="0" smtClean="0"/>
              <a:t> nejčastěji ve formě tzv. chromatografických </a:t>
            </a:r>
            <a:r>
              <a:rPr lang="cs-CZ" sz="1700" dirty="0" err="1" smtClean="0"/>
              <a:t>píků</a:t>
            </a:r>
            <a:r>
              <a:rPr lang="cs-CZ" sz="1700" dirty="0" smtClean="0"/>
              <a:t> (zón) oddělených navzájem základní linií</a:t>
            </a:r>
          </a:p>
          <a:p>
            <a:r>
              <a:rPr lang="cs-CZ" sz="1700" b="1" dirty="0" err="1" smtClean="0">
                <a:solidFill>
                  <a:srgbClr val="0000FF"/>
                </a:solidFill>
                <a:latin typeface="Arial Black" pitchFamily="34" charset="0"/>
              </a:rPr>
              <a:t>Chromatographic</a:t>
            </a:r>
            <a:r>
              <a:rPr lang="cs-CZ" sz="1700" b="1" dirty="0" smtClean="0">
                <a:solidFill>
                  <a:srgbClr val="0000FF"/>
                </a:solidFill>
                <a:latin typeface="Arial Black" pitchFamily="34" charset="0"/>
              </a:rPr>
              <a:t> </a:t>
            </a:r>
            <a:r>
              <a:rPr lang="cs-CZ" sz="1700" b="1" dirty="0" err="1" smtClean="0">
                <a:solidFill>
                  <a:srgbClr val="0000FF"/>
                </a:solidFill>
                <a:latin typeface="Arial Black" pitchFamily="34" charset="0"/>
              </a:rPr>
              <a:t>S</a:t>
            </a:r>
            <a:r>
              <a:rPr lang="cs-CZ" sz="1700" b="1" dirty="0" err="1" smtClean="0">
                <a:solidFill>
                  <a:srgbClr val="0000FF"/>
                </a:solidFill>
                <a:latin typeface="Arial Black" pitchFamily="34" charset="0"/>
              </a:rPr>
              <a:t>eparation</a:t>
            </a:r>
            <a:r>
              <a:rPr lang="cs-CZ" sz="1700" dirty="0" smtClean="0">
                <a:solidFill>
                  <a:srgbClr val="0000FF"/>
                </a:solidFill>
                <a:latin typeface="Arial Black" pitchFamily="34" charset="0"/>
              </a:rPr>
              <a:t> </a:t>
            </a:r>
            <a:r>
              <a:rPr lang="cs-CZ" sz="1700" dirty="0" smtClean="0"/>
              <a:t>– rozdělení vzorku na jednotlivé složky (</a:t>
            </a:r>
            <a:r>
              <a:rPr lang="cs-CZ" sz="1700" dirty="0" err="1" smtClean="0"/>
              <a:t>analyty</a:t>
            </a:r>
            <a:r>
              <a:rPr lang="cs-CZ" sz="1700" dirty="0" smtClean="0"/>
              <a:t>) na základě rozdílné distribuce mezi mobilní a stacionární fázi</a:t>
            </a:r>
          </a:p>
          <a:p>
            <a:r>
              <a:rPr lang="cs-CZ" sz="1700" b="1" dirty="0" smtClean="0">
                <a:solidFill>
                  <a:srgbClr val="C00000"/>
                </a:solidFill>
                <a:latin typeface="Arial Black" pitchFamily="34" charset="0"/>
              </a:rPr>
              <a:t>Mobil </a:t>
            </a:r>
            <a:r>
              <a:rPr lang="cs-CZ" sz="1700" b="1" dirty="0" err="1" smtClean="0">
                <a:solidFill>
                  <a:srgbClr val="C00000"/>
                </a:solidFill>
                <a:latin typeface="Arial Black" pitchFamily="34" charset="0"/>
              </a:rPr>
              <a:t>Phase</a:t>
            </a:r>
            <a:r>
              <a:rPr lang="cs-CZ" sz="1700" dirty="0" smtClean="0">
                <a:solidFill>
                  <a:srgbClr val="C00000"/>
                </a:solidFill>
                <a:latin typeface="Arial Black" pitchFamily="34" charset="0"/>
              </a:rPr>
              <a:t> </a:t>
            </a:r>
            <a:r>
              <a:rPr lang="cs-CZ" sz="1700" dirty="0" smtClean="0"/>
              <a:t>– neboli </a:t>
            </a:r>
            <a:r>
              <a:rPr lang="cs-CZ" sz="1700" dirty="0" err="1" smtClean="0"/>
              <a:t>eluent</a:t>
            </a:r>
            <a:r>
              <a:rPr lang="cs-CZ" sz="1700" dirty="0" smtClean="0"/>
              <a:t>, je fáze pohybující se chromatografickým systémem. Tato fáze přivádí vzorek do stacionární fáze, kde dochází k jeho separaci</a:t>
            </a:r>
          </a:p>
          <a:p>
            <a:r>
              <a:rPr lang="cs-CZ" sz="1700" b="1" dirty="0" err="1" smtClean="0"/>
              <a:t>Retention</a:t>
            </a:r>
            <a:r>
              <a:rPr lang="cs-CZ" sz="1700" b="1" dirty="0" smtClean="0"/>
              <a:t> </a:t>
            </a:r>
            <a:r>
              <a:rPr lang="cs-CZ" sz="1700" b="1" dirty="0" err="1" smtClean="0"/>
              <a:t>Time</a:t>
            </a:r>
            <a:r>
              <a:rPr lang="cs-CZ" sz="1700" dirty="0" smtClean="0"/>
              <a:t> </a:t>
            </a:r>
            <a:r>
              <a:rPr lang="cs-CZ" sz="1700" dirty="0" smtClean="0"/>
              <a:t>– čas, který složka potřebuje k průchodu chromatografickým systémem</a:t>
            </a:r>
          </a:p>
          <a:p>
            <a:r>
              <a:rPr lang="cs-CZ" sz="1700" b="1" dirty="0" err="1" smtClean="0">
                <a:solidFill>
                  <a:srgbClr val="FF0000"/>
                </a:solidFill>
                <a:latin typeface="Arial Black" pitchFamily="34" charset="0"/>
              </a:rPr>
              <a:t>Preparative</a:t>
            </a:r>
            <a:r>
              <a:rPr lang="cs-CZ" sz="1700" b="1" dirty="0" smtClean="0">
                <a:solidFill>
                  <a:srgbClr val="FF0000"/>
                </a:solidFill>
                <a:latin typeface="Arial Black" pitchFamily="34" charset="0"/>
              </a:rPr>
              <a:t> </a:t>
            </a:r>
            <a:r>
              <a:rPr lang="cs-CZ" sz="1700" b="1" dirty="0" err="1" smtClean="0">
                <a:solidFill>
                  <a:srgbClr val="FF0000"/>
                </a:solidFill>
                <a:latin typeface="Arial Black" pitchFamily="34" charset="0"/>
              </a:rPr>
              <a:t>Chromatography</a:t>
            </a:r>
            <a:r>
              <a:rPr lang="cs-CZ" sz="1700" dirty="0" smtClean="0">
                <a:solidFill>
                  <a:srgbClr val="FF0000"/>
                </a:solidFill>
                <a:latin typeface="Arial Black" pitchFamily="34" charset="0"/>
              </a:rPr>
              <a:t> </a:t>
            </a:r>
            <a:r>
              <a:rPr lang="cs-CZ" sz="1700" dirty="0" smtClean="0"/>
              <a:t>– slouží k izolaci čistých (nebo alespoň čistějších) složek vzorku, které jsou dále použity (k chemické reakci, další separaci apod.)</a:t>
            </a:r>
          </a:p>
          <a:p>
            <a:r>
              <a:rPr lang="cs-CZ" sz="1700" b="1" dirty="0" err="1" smtClean="0">
                <a:solidFill>
                  <a:srgbClr val="C00000"/>
                </a:solidFill>
                <a:latin typeface="Arial Black" pitchFamily="34" charset="0"/>
              </a:rPr>
              <a:t>Stacionary</a:t>
            </a:r>
            <a:r>
              <a:rPr lang="cs-CZ" sz="1700" b="1" dirty="0" smtClean="0">
                <a:solidFill>
                  <a:srgbClr val="C00000"/>
                </a:solidFill>
                <a:latin typeface="Arial Black" pitchFamily="34" charset="0"/>
              </a:rPr>
              <a:t> </a:t>
            </a:r>
            <a:r>
              <a:rPr lang="cs-CZ" sz="1700" b="1" dirty="0" err="1" smtClean="0">
                <a:solidFill>
                  <a:srgbClr val="C00000"/>
                </a:solidFill>
                <a:latin typeface="Arial Black" pitchFamily="34" charset="0"/>
              </a:rPr>
              <a:t>Phase</a:t>
            </a:r>
            <a:r>
              <a:rPr lang="cs-CZ" sz="1700" b="1" dirty="0" smtClean="0">
                <a:solidFill>
                  <a:srgbClr val="C00000"/>
                </a:solidFill>
                <a:latin typeface="Arial Black" pitchFamily="34" charset="0"/>
              </a:rPr>
              <a:t> </a:t>
            </a:r>
            <a:r>
              <a:rPr lang="cs-CZ" sz="1700" dirty="0" smtClean="0">
                <a:solidFill>
                  <a:srgbClr val="C00000"/>
                </a:solidFill>
                <a:latin typeface="Arial Black" pitchFamily="34" charset="0"/>
              </a:rPr>
              <a:t> </a:t>
            </a:r>
            <a:r>
              <a:rPr lang="cs-CZ" sz="1700" dirty="0" smtClean="0"/>
              <a:t>– je fáze ukotvená na místě, přes kterou prochází mobilní fáze a také složky vzorku. Jde např. o tenkou vrstvu silikagelu (při </a:t>
            </a:r>
            <a:r>
              <a:rPr lang="cs-CZ" sz="1700" dirty="0" err="1" smtClean="0"/>
              <a:t>tenkovrstevné</a:t>
            </a:r>
            <a:r>
              <a:rPr lang="cs-CZ" sz="1700" dirty="0" smtClean="0"/>
              <a:t> chromatografii) či kolona. Zde dochází k separaci v důsledku distribuce vzorku mezi stacionární a mobilní fázi</a:t>
            </a:r>
            <a:endParaRPr lang="cs-CZ" sz="1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11</a:t>
            </a:fld>
            <a:endParaRPr lang="sk-SK"/>
          </a:p>
        </p:txBody>
      </p:sp>
      <p:sp>
        <p:nvSpPr>
          <p:cNvPr id="6" name="Obdélník 5"/>
          <p:cNvSpPr/>
          <p:nvPr/>
        </p:nvSpPr>
        <p:spPr>
          <a:xfrm>
            <a:off x="539552" y="332656"/>
            <a:ext cx="8064896" cy="3046988"/>
          </a:xfrm>
          <a:prstGeom prst="rect">
            <a:avLst/>
          </a:prstGeom>
        </p:spPr>
        <p:txBody>
          <a:bodyPr wrap="square">
            <a:spAutoFit/>
          </a:bodyPr>
          <a:lstStyle/>
          <a:p>
            <a:pPr algn="ctr"/>
            <a:r>
              <a:rPr lang="en-GB" sz="2400" b="1" dirty="0" smtClean="0">
                <a:solidFill>
                  <a:srgbClr val="FF0000"/>
                </a:solidFill>
                <a:latin typeface="Arial Black" pitchFamily="34" charset="0"/>
              </a:rPr>
              <a:t>Classification of the Chromatographic Method according to the Arrangement </a:t>
            </a:r>
            <a:endParaRPr lang="cs-CZ" sz="2400" b="1" dirty="0" smtClean="0">
              <a:solidFill>
                <a:srgbClr val="FF0000"/>
              </a:solidFill>
              <a:latin typeface="Arial Black" pitchFamily="34" charset="0"/>
            </a:endParaRPr>
          </a:p>
          <a:p>
            <a:pPr algn="ctr"/>
            <a:endParaRPr lang="en-GB" sz="2400" b="1" dirty="0" smtClean="0">
              <a:solidFill>
                <a:srgbClr val="FF0000"/>
              </a:solidFill>
              <a:latin typeface="Arial Black" pitchFamily="34" charset="0"/>
            </a:endParaRPr>
          </a:p>
          <a:p>
            <a:r>
              <a:rPr lang="en-US" sz="2400" dirty="0" smtClean="0">
                <a:solidFill>
                  <a:srgbClr val="FF0000"/>
                </a:solidFill>
                <a:latin typeface="Arial Black" pitchFamily="34" charset="0"/>
              </a:rPr>
              <a:t>Column chromatography </a:t>
            </a:r>
            <a:endParaRPr lang="cs-CZ" sz="2400" dirty="0" smtClean="0">
              <a:solidFill>
                <a:srgbClr val="FF0000"/>
              </a:solidFill>
              <a:latin typeface="Arial Black" pitchFamily="34" charset="0"/>
            </a:endParaRPr>
          </a:p>
          <a:p>
            <a:endParaRPr lang="cs-CZ" sz="2400" b="1" dirty="0" smtClean="0">
              <a:hlinkClick r:id="rId2" tooltip="Papírová chromatografie (stránka neexistuje)"/>
            </a:endParaRPr>
          </a:p>
          <a:p>
            <a:r>
              <a:rPr lang="en-US" sz="2400" b="1" dirty="0" smtClean="0">
                <a:solidFill>
                  <a:srgbClr val="008000"/>
                </a:solidFill>
                <a:latin typeface="Arial Black" pitchFamily="34" charset="0"/>
              </a:rPr>
              <a:t>Paper chromatography</a:t>
            </a:r>
            <a:r>
              <a:rPr lang="en-US" sz="2400" dirty="0" smtClean="0">
                <a:solidFill>
                  <a:srgbClr val="008000"/>
                </a:solidFill>
                <a:latin typeface="Arial Black" pitchFamily="34" charset="0"/>
              </a:rPr>
              <a:t> </a:t>
            </a:r>
            <a:endParaRPr lang="cs-CZ" sz="2400" dirty="0" smtClean="0">
              <a:solidFill>
                <a:srgbClr val="008000"/>
              </a:solidFill>
              <a:latin typeface="Arial Black" pitchFamily="34" charset="0"/>
            </a:endParaRPr>
          </a:p>
          <a:p>
            <a:endParaRPr lang="cs-CZ" sz="2400" b="1" dirty="0" smtClean="0">
              <a:hlinkClick r:id="rId3" tooltip="Chromatografie na tenké vrstvě"/>
            </a:endParaRPr>
          </a:p>
          <a:p>
            <a:r>
              <a:rPr lang="en-US" sz="2400" dirty="0" smtClean="0">
                <a:solidFill>
                  <a:srgbClr val="0000FF"/>
                </a:solidFill>
                <a:latin typeface="Arial Black" pitchFamily="34" charset="0"/>
              </a:rPr>
              <a:t>Thin layer chromatography (TLC) </a:t>
            </a:r>
            <a:endParaRPr lang="cs-CZ" sz="2400" dirty="0" smtClean="0">
              <a:solidFill>
                <a:srgbClr val="0000FF"/>
              </a:solidFill>
              <a:latin typeface="Arial Black"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12</a:t>
            </a:fld>
            <a:endParaRPr lang="sk-SK"/>
          </a:p>
        </p:txBody>
      </p:sp>
      <p:sp>
        <p:nvSpPr>
          <p:cNvPr id="6" name="Obdélník 5"/>
          <p:cNvSpPr/>
          <p:nvPr/>
        </p:nvSpPr>
        <p:spPr>
          <a:xfrm>
            <a:off x="0" y="188640"/>
            <a:ext cx="9144000" cy="4524315"/>
          </a:xfrm>
          <a:prstGeom prst="rect">
            <a:avLst/>
          </a:prstGeom>
        </p:spPr>
        <p:txBody>
          <a:bodyPr wrap="square">
            <a:spAutoFit/>
          </a:bodyPr>
          <a:lstStyle/>
          <a:p>
            <a:pPr algn="ctr"/>
            <a:r>
              <a:rPr lang="en-GB" sz="2400" b="1" dirty="0" smtClean="0">
                <a:solidFill>
                  <a:srgbClr val="FF0000"/>
                </a:solidFill>
                <a:latin typeface="Arial Black" pitchFamily="34" charset="0"/>
              </a:rPr>
              <a:t>Classification of the Chromatographic Method according to the Arrangement </a:t>
            </a:r>
          </a:p>
          <a:p>
            <a:pPr algn="ctr"/>
            <a:endParaRPr lang="cs-CZ" sz="2400" b="1" dirty="0" smtClean="0">
              <a:solidFill>
                <a:srgbClr val="FF0000"/>
              </a:solidFill>
              <a:latin typeface="Arial Black" pitchFamily="34" charset="0"/>
            </a:endParaRPr>
          </a:p>
          <a:p>
            <a:r>
              <a:rPr lang="en-US" sz="2400" dirty="0" smtClean="0">
                <a:solidFill>
                  <a:srgbClr val="FF0000"/>
                </a:solidFill>
                <a:latin typeface="Arial Black" pitchFamily="34" charset="0"/>
              </a:rPr>
              <a:t>Column chromatography </a:t>
            </a:r>
            <a:endParaRPr lang="cs-CZ" sz="2400" dirty="0" smtClean="0">
              <a:solidFill>
                <a:srgbClr val="FF0000"/>
              </a:solidFill>
              <a:latin typeface="Arial Black" pitchFamily="34" charset="0"/>
            </a:endParaRPr>
          </a:p>
          <a:p>
            <a:pPr algn="just"/>
            <a:r>
              <a:rPr lang="en-US" sz="2400" dirty="0" smtClean="0"/>
              <a:t>is </a:t>
            </a:r>
            <a:r>
              <a:rPr lang="en-US" sz="2400" dirty="0" smtClean="0"/>
              <a:t>a separation technique in which the stationary bed is within a tube. The particles of the solid stationary phase or the support coated with a liquid stationary phase may fill the whole inside volume of the tube (packed column) or be concentrated on or along the inside tube wall leaving an open, unrestricted path for the mobile phase in the middle part of the tube (open tubular column). Differences in rates of movement through the medium are calculated to different retention times of the </a:t>
            </a:r>
            <a:r>
              <a:rPr lang="en-US" sz="2400" dirty="0" smtClean="0"/>
              <a:t>sample</a:t>
            </a:r>
            <a:r>
              <a:rPr lang="cs-CZ" sz="2400" dirty="0" smtClean="0"/>
              <a:t>.</a:t>
            </a:r>
            <a:endParaRPr lang="cs-CZ" sz="2400" b="1" dirty="0" smtClean="0">
              <a:hlinkClick r:id="rId2" tooltip="Papírová chromatografie (stránka neexistuj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13</a:t>
            </a:fld>
            <a:endParaRPr lang="sk-SK"/>
          </a:p>
        </p:txBody>
      </p:sp>
      <p:sp>
        <p:nvSpPr>
          <p:cNvPr id="6" name="Obdélník 5"/>
          <p:cNvSpPr/>
          <p:nvPr/>
        </p:nvSpPr>
        <p:spPr>
          <a:xfrm>
            <a:off x="0" y="0"/>
            <a:ext cx="9144000" cy="1200329"/>
          </a:xfrm>
          <a:prstGeom prst="rect">
            <a:avLst/>
          </a:prstGeom>
        </p:spPr>
        <p:txBody>
          <a:bodyPr wrap="square">
            <a:spAutoFit/>
          </a:bodyPr>
          <a:lstStyle/>
          <a:p>
            <a:pPr algn="ctr"/>
            <a:r>
              <a:rPr lang="en-GB" sz="2400" b="1" dirty="0" smtClean="0">
                <a:solidFill>
                  <a:srgbClr val="FF0000"/>
                </a:solidFill>
                <a:latin typeface="Arial Black" pitchFamily="34" charset="0"/>
              </a:rPr>
              <a:t>Classification of the Chromatographic Method according to the Arrangement </a:t>
            </a:r>
          </a:p>
          <a:p>
            <a:r>
              <a:rPr lang="en-US" sz="2400" dirty="0" smtClean="0">
                <a:solidFill>
                  <a:srgbClr val="FF0000"/>
                </a:solidFill>
                <a:latin typeface="Arial Black" pitchFamily="34" charset="0"/>
              </a:rPr>
              <a:t>Column </a:t>
            </a:r>
            <a:r>
              <a:rPr lang="en-US" sz="2400" dirty="0" smtClean="0">
                <a:solidFill>
                  <a:srgbClr val="FF0000"/>
                </a:solidFill>
                <a:latin typeface="Arial Black" pitchFamily="34" charset="0"/>
              </a:rPr>
              <a:t>chromatography </a:t>
            </a:r>
            <a:endParaRPr lang="cs-CZ" sz="2400" dirty="0" smtClean="0">
              <a:solidFill>
                <a:srgbClr val="FF0000"/>
              </a:solidFill>
              <a:latin typeface="Arial Black" pitchFamily="34" charset="0"/>
            </a:endParaRPr>
          </a:p>
        </p:txBody>
      </p:sp>
      <p:pic>
        <p:nvPicPr>
          <p:cNvPr id="7" name="Obrázek 6" descr="Column_chromatography_sequence.png"/>
          <p:cNvPicPr>
            <a:picLocks noChangeAspect="1"/>
          </p:cNvPicPr>
          <p:nvPr/>
        </p:nvPicPr>
        <p:blipFill>
          <a:blip r:embed="rId2" cstate="print"/>
          <a:stretch>
            <a:fillRect/>
          </a:stretch>
        </p:blipFill>
        <p:spPr>
          <a:xfrm>
            <a:off x="0" y="1124744"/>
            <a:ext cx="9144000" cy="3312368"/>
          </a:xfrm>
          <a:prstGeom prst="rect">
            <a:avLst/>
          </a:prstGeom>
        </p:spPr>
      </p:pic>
      <p:pic>
        <p:nvPicPr>
          <p:cNvPr id="8" name="Obrázek 7" descr="Cromatografia_su_colonna.jpg"/>
          <p:cNvPicPr>
            <a:picLocks noChangeAspect="1"/>
          </p:cNvPicPr>
          <p:nvPr/>
        </p:nvPicPr>
        <p:blipFill>
          <a:blip r:embed="rId3" cstate="print"/>
          <a:stretch>
            <a:fillRect/>
          </a:stretch>
        </p:blipFill>
        <p:spPr>
          <a:xfrm>
            <a:off x="0" y="4450556"/>
            <a:ext cx="9144000" cy="24074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14</a:t>
            </a:fld>
            <a:endParaRPr lang="sk-SK"/>
          </a:p>
        </p:txBody>
      </p:sp>
      <p:sp>
        <p:nvSpPr>
          <p:cNvPr id="6" name="Obdélník 5"/>
          <p:cNvSpPr/>
          <p:nvPr/>
        </p:nvSpPr>
        <p:spPr>
          <a:xfrm>
            <a:off x="0" y="332656"/>
            <a:ext cx="9144000" cy="5847755"/>
          </a:xfrm>
          <a:prstGeom prst="rect">
            <a:avLst/>
          </a:prstGeom>
        </p:spPr>
        <p:txBody>
          <a:bodyPr wrap="square">
            <a:spAutoFit/>
          </a:bodyPr>
          <a:lstStyle/>
          <a:p>
            <a:pPr algn="ctr"/>
            <a:r>
              <a:rPr lang="cs-CZ" sz="2200" b="1" dirty="0" smtClean="0">
                <a:solidFill>
                  <a:srgbClr val="FF0000"/>
                </a:solidFill>
                <a:latin typeface="Arial Black" pitchFamily="34" charset="0"/>
              </a:rPr>
              <a:t>Rozdělení chromatografických metod podle </a:t>
            </a:r>
            <a:r>
              <a:rPr lang="cs-CZ" sz="2200" b="1" dirty="0" smtClean="0">
                <a:solidFill>
                  <a:srgbClr val="FF0000"/>
                </a:solidFill>
                <a:latin typeface="Arial Black" pitchFamily="34" charset="0"/>
              </a:rPr>
              <a:t>uspořádání</a:t>
            </a:r>
            <a:r>
              <a:rPr lang="en-US" sz="2200" dirty="0" smtClean="0"/>
              <a:t> </a:t>
            </a:r>
            <a:endParaRPr lang="cs-CZ" sz="2200" dirty="0" smtClean="0"/>
          </a:p>
          <a:p>
            <a:r>
              <a:rPr lang="en-US" sz="2200" dirty="0" smtClean="0">
                <a:solidFill>
                  <a:srgbClr val="0000FF"/>
                </a:solidFill>
                <a:latin typeface="Arial Black" pitchFamily="34" charset="0"/>
              </a:rPr>
              <a:t>Thin </a:t>
            </a:r>
            <a:r>
              <a:rPr lang="en-US" sz="2200" dirty="0" smtClean="0">
                <a:solidFill>
                  <a:srgbClr val="0000FF"/>
                </a:solidFill>
                <a:latin typeface="Arial Black" pitchFamily="34" charset="0"/>
              </a:rPr>
              <a:t>layer chromatography (TLC) </a:t>
            </a:r>
            <a:endParaRPr lang="cs-CZ" sz="2200" dirty="0" smtClean="0">
              <a:solidFill>
                <a:srgbClr val="0000FF"/>
              </a:solidFill>
              <a:latin typeface="Arial Black" pitchFamily="34" charset="0"/>
            </a:endParaRPr>
          </a:p>
          <a:p>
            <a:pPr algn="just"/>
            <a:r>
              <a:rPr lang="en-US" sz="2200" dirty="0" smtClean="0"/>
              <a:t>is </a:t>
            </a:r>
            <a:r>
              <a:rPr lang="en-US" sz="2200" dirty="0" smtClean="0"/>
              <a:t>a widely employed laboratory technique used to separate different </a:t>
            </a:r>
            <a:r>
              <a:rPr lang="en-US" sz="2200" dirty="0" err="1" smtClean="0"/>
              <a:t>biochemicals</a:t>
            </a:r>
            <a:r>
              <a:rPr lang="en-US" sz="2200" dirty="0" smtClean="0"/>
              <a:t> on the basis of their size and is similar to </a:t>
            </a:r>
            <a:r>
              <a:rPr lang="en-US" sz="2200" dirty="0" smtClean="0">
                <a:hlinkClick r:id="rId2" tooltip="Paper chromatography"/>
              </a:rPr>
              <a:t>paper chromatography</a:t>
            </a:r>
            <a:r>
              <a:rPr lang="en-US" sz="2200" dirty="0" smtClean="0"/>
              <a:t>. However, instead of using a stationary phase of paper, it involves a stationary phase of a thin layer of </a:t>
            </a:r>
            <a:r>
              <a:rPr lang="en-US" sz="2200" dirty="0" smtClean="0">
                <a:hlinkClick r:id="rId3" tooltip="Adsorbent"/>
              </a:rPr>
              <a:t>adsorbent</a:t>
            </a:r>
            <a:r>
              <a:rPr lang="en-US" sz="2200" dirty="0" smtClean="0"/>
              <a:t> like </a:t>
            </a:r>
            <a:r>
              <a:rPr lang="en-US" sz="2200" dirty="0" smtClean="0">
                <a:hlinkClick r:id="rId4" tooltip="Silica gel"/>
              </a:rPr>
              <a:t>silica gel</a:t>
            </a:r>
            <a:r>
              <a:rPr lang="en-US" sz="2200" dirty="0" smtClean="0"/>
              <a:t>, </a:t>
            </a:r>
            <a:r>
              <a:rPr lang="en-US" sz="2200" dirty="0" smtClean="0">
                <a:hlinkClick r:id="rId5" tooltip="Aluminium oxide"/>
              </a:rPr>
              <a:t>alumina</a:t>
            </a:r>
            <a:r>
              <a:rPr lang="en-US" sz="2200" dirty="0" smtClean="0"/>
              <a:t>, or </a:t>
            </a:r>
            <a:r>
              <a:rPr lang="en-US" sz="2200" dirty="0" smtClean="0">
                <a:hlinkClick r:id="rId6" tooltip="Cellulose"/>
              </a:rPr>
              <a:t>cellulose</a:t>
            </a:r>
            <a:r>
              <a:rPr lang="en-US" sz="2200" dirty="0" smtClean="0"/>
              <a:t> on a flat, inert </a:t>
            </a:r>
            <a:r>
              <a:rPr lang="en-US" sz="2200" dirty="0" smtClean="0">
                <a:hlinkClick r:id="rId7" tooltip="Substrate (chemistry)"/>
              </a:rPr>
              <a:t>substrate</a:t>
            </a:r>
            <a:r>
              <a:rPr lang="en-US" sz="2200" dirty="0" smtClean="0"/>
              <a:t>. TLC is very versatile; multiple samples can be separated simultaneously on the same layer, making it very useful for screening applications such as testing drug levels and water </a:t>
            </a:r>
            <a:r>
              <a:rPr lang="en-US" sz="2200" dirty="0" smtClean="0"/>
              <a:t>purity</a:t>
            </a:r>
            <a:r>
              <a:rPr lang="cs-CZ" sz="2200" dirty="0" smtClean="0"/>
              <a:t>. </a:t>
            </a:r>
            <a:r>
              <a:rPr lang="en-US" sz="2200" dirty="0" smtClean="0"/>
              <a:t>Possibility </a:t>
            </a:r>
            <a:r>
              <a:rPr lang="en-US" sz="2200" dirty="0" smtClean="0"/>
              <a:t>of cross-contamination is low since each separation is performed on a new layer. Compared to paper, it has the advantage of faster runs, better separations, better quantitative analysis, and the choice between different adsorbents. For even better resolution and faster separation that utilizes less solvent, </a:t>
            </a:r>
            <a:r>
              <a:rPr lang="en-US" sz="2200" dirty="0" smtClean="0">
                <a:hlinkClick r:id="rId8" tooltip="HPTLC"/>
              </a:rPr>
              <a:t>high-performance TLC</a:t>
            </a:r>
            <a:r>
              <a:rPr lang="en-US" sz="2200" dirty="0" smtClean="0"/>
              <a:t> can be used. An older popular use had been to differentiate chromosomes by observing distance in gel (separation of was a separate step).</a:t>
            </a:r>
            <a:endParaRPr lang="cs-CZ" sz="2200" b="1" dirty="0" smtClean="0">
              <a:solidFill>
                <a:srgbClr val="FF0000"/>
              </a:solidFill>
              <a:latin typeface="Arial Black"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15</a:t>
            </a:fld>
            <a:endParaRPr lang="sk-SK"/>
          </a:p>
        </p:txBody>
      </p:sp>
      <p:sp>
        <p:nvSpPr>
          <p:cNvPr id="6" name="Obdélník 5"/>
          <p:cNvSpPr/>
          <p:nvPr/>
        </p:nvSpPr>
        <p:spPr>
          <a:xfrm>
            <a:off x="0" y="188640"/>
            <a:ext cx="9144000" cy="1046440"/>
          </a:xfrm>
          <a:prstGeom prst="rect">
            <a:avLst/>
          </a:prstGeom>
        </p:spPr>
        <p:txBody>
          <a:bodyPr wrap="square">
            <a:spAutoFit/>
          </a:bodyPr>
          <a:lstStyle/>
          <a:p>
            <a:pPr algn="ctr"/>
            <a:r>
              <a:rPr lang="en-GB" sz="2000" b="1" dirty="0" smtClean="0">
                <a:solidFill>
                  <a:srgbClr val="FF0000"/>
                </a:solidFill>
                <a:latin typeface="Arial Black" pitchFamily="34" charset="0"/>
              </a:rPr>
              <a:t>Classification of the Chromatographic Method according to the Arrangement </a:t>
            </a:r>
          </a:p>
          <a:p>
            <a:r>
              <a:rPr lang="en-US" sz="2200" dirty="0" smtClean="0">
                <a:solidFill>
                  <a:srgbClr val="0000FF"/>
                </a:solidFill>
                <a:latin typeface="Arial Black" pitchFamily="34" charset="0"/>
              </a:rPr>
              <a:t>Thin </a:t>
            </a:r>
            <a:r>
              <a:rPr lang="en-US" sz="2200" dirty="0" smtClean="0">
                <a:solidFill>
                  <a:srgbClr val="0000FF"/>
                </a:solidFill>
                <a:latin typeface="Arial Black" pitchFamily="34" charset="0"/>
              </a:rPr>
              <a:t>layer chromatography (TLC) </a:t>
            </a:r>
            <a:endParaRPr lang="cs-CZ" sz="2200" dirty="0" smtClean="0">
              <a:solidFill>
                <a:srgbClr val="0000FF"/>
              </a:solidFill>
              <a:latin typeface="Arial Black" pitchFamily="34" charset="0"/>
            </a:endParaRPr>
          </a:p>
        </p:txBody>
      </p:sp>
      <p:pic>
        <p:nvPicPr>
          <p:cNvPr id="9" name="Obrázek 8" descr="800px-TLC_-_isomers.jpg"/>
          <p:cNvPicPr>
            <a:picLocks noChangeAspect="1"/>
          </p:cNvPicPr>
          <p:nvPr/>
        </p:nvPicPr>
        <p:blipFill>
          <a:blip r:embed="rId2" cstate="print"/>
          <a:stretch>
            <a:fillRect/>
          </a:stretch>
        </p:blipFill>
        <p:spPr>
          <a:xfrm>
            <a:off x="179512" y="1268760"/>
            <a:ext cx="2520280" cy="3374025"/>
          </a:xfrm>
          <a:prstGeom prst="rect">
            <a:avLst/>
          </a:prstGeom>
        </p:spPr>
      </p:pic>
      <p:pic>
        <p:nvPicPr>
          <p:cNvPr id="10" name="Obrázek 9" descr="TLC_black_ink.jpg"/>
          <p:cNvPicPr>
            <a:picLocks noChangeAspect="1"/>
          </p:cNvPicPr>
          <p:nvPr/>
        </p:nvPicPr>
        <p:blipFill>
          <a:blip r:embed="rId3" cstate="print"/>
          <a:stretch>
            <a:fillRect/>
          </a:stretch>
        </p:blipFill>
        <p:spPr>
          <a:xfrm>
            <a:off x="3851920" y="1196752"/>
            <a:ext cx="4248472" cy="3186354"/>
          </a:xfrm>
          <a:prstGeom prst="rect">
            <a:avLst/>
          </a:prstGeom>
        </p:spPr>
      </p:pic>
      <p:pic>
        <p:nvPicPr>
          <p:cNvPr id="11" name="Obrázek 10" descr="933px-Tlc_sequence_svg.png"/>
          <p:cNvPicPr>
            <a:picLocks noChangeAspect="1"/>
          </p:cNvPicPr>
          <p:nvPr/>
        </p:nvPicPr>
        <p:blipFill>
          <a:blip r:embed="rId4" cstate="print"/>
          <a:stretch>
            <a:fillRect/>
          </a:stretch>
        </p:blipFill>
        <p:spPr>
          <a:xfrm>
            <a:off x="0" y="5013176"/>
            <a:ext cx="8886825" cy="1219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16</a:t>
            </a:fld>
            <a:endParaRPr lang="sk-SK"/>
          </a:p>
        </p:txBody>
      </p:sp>
      <p:sp>
        <p:nvSpPr>
          <p:cNvPr id="6" name="Obdélník 5"/>
          <p:cNvSpPr/>
          <p:nvPr/>
        </p:nvSpPr>
        <p:spPr>
          <a:xfrm>
            <a:off x="0" y="0"/>
            <a:ext cx="9144000" cy="6370975"/>
          </a:xfrm>
          <a:prstGeom prst="rect">
            <a:avLst/>
          </a:prstGeom>
        </p:spPr>
        <p:txBody>
          <a:bodyPr wrap="square">
            <a:spAutoFit/>
          </a:bodyPr>
          <a:lstStyle/>
          <a:p>
            <a:pPr algn="ctr"/>
            <a:r>
              <a:rPr lang="en-GB" sz="2400" b="1" dirty="0" smtClean="0">
                <a:solidFill>
                  <a:srgbClr val="FF0000"/>
                </a:solidFill>
                <a:latin typeface="Arial Black" pitchFamily="34" charset="0"/>
              </a:rPr>
              <a:t>Classification of the Chromatographic Method according to the Arrangement </a:t>
            </a:r>
          </a:p>
          <a:p>
            <a:r>
              <a:rPr lang="en-US" sz="2400" b="1" dirty="0" smtClean="0">
                <a:solidFill>
                  <a:srgbClr val="008000"/>
                </a:solidFill>
                <a:latin typeface="Arial Black" pitchFamily="34" charset="0"/>
              </a:rPr>
              <a:t>Paper </a:t>
            </a:r>
            <a:r>
              <a:rPr lang="en-US" sz="2400" b="1" dirty="0" smtClean="0">
                <a:solidFill>
                  <a:srgbClr val="008000"/>
                </a:solidFill>
                <a:latin typeface="Arial Black" pitchFamily="34" charset="0"/>
              </a:rPr>
              <a:t>chromatography</a:t>
            </a:r>
            <a:r>
              <a:rPr lang="en-US" sz="2400" dirty="0" smtClean="0">
                <a:solidFill>
                  <a:srgbClr val="008000"/>
                </a:solidFill>
                <a:latin typeface="Arial Black" pitchFamily="34" charset="0"/>
              </a:rPr>
              <a:t> </a:t>
            </a:r>
            <a:endParaRPr lang="cs-CZ" sz="2400" dirty="0" smtClean="0">
              <a:solidFill>
                <a:srgbClr val="008000"/>
              </a:solidFill>
              <a:latin typeface="Arial Black" pitchFamily="34" charset="0"/>
            </a:endParaRPr>
          </a:p>
          <a:p>
            <a:pPr algn="just"/>
            <a:r>
              <a:rPr lang="en-US" sz="2400" dirty="0" smtClean="0"/>
              <a:t>is </a:t>
            </a:r>
            <a:r>
              <a:rPr lang="en-US" sz="2400" dirty="0" smtClean="0"/>
              <a:t>an </a:t>
            </a:r>
            <a:r>
              <a:rPr lang="en-US" sz="2400" dirty="0" smtClean="0">
                <a:hlinkClick r:id="rId2" tooltip="Analytical chemistry"/>
              </a:rPr>
              <a:t>analytical</a:t>
            </a:r>
            <a:r>
              <a:rPr lang="en-US" sz="2400" dirty="0" smtClean="0"/>
              <a:t> method used to separate colored chemicals or substances. It is primarily used as a teaching tool, having been replaced by other chromatography methods, such as </a:t>
            </a:r>
            <a:r>
              <a:rPr lang="en-US" sz="2400" dirty="0" smtClean="0">
                <a:hlinkClick r:id="rId3" tooltip="Thin-layer chromatography"/>
              </a:rPr>
              <a:t>thin-layer chromatography</a:t>
            </a:r>
            <a:r>
              <a:rPr lang="en-US" sz="2400" dirty="0" smtClean="0"/>
              <a:t>. A paper chromatography variant, </a:t>
            </a:r>
            <a:r>
              <a:rPr lang="en-US" sz="2400" dirty="0" smtClean="0">
                <a:hlinkClick r:id="rId4" tooltip="Two-dimensional chromatography"/>
              </a:rPr>
              <a:t>two-dimensional chromatography</a:t>
            </a:r>
            <a:r>
              <a:rPr lang="en-US" sz="2400" dirty="0" smtClean="0"/>
              <a:t> involves using two solvents and rotating the paper 90° in between. This is useful for separating complex mixtures of compounds having similar polarity, for example, </a:t>
            </a:r>
            <a:r>
              <a:rPr lang="en-US" sz="2400" dirty="0" smtClean="0">
                <a:hlinkClick r:id="rId5" tooltip="Amino acids"/>
              </a:rPr>
              <a:t>amino acids</a:t>
            </a:r>
            <a:r>
              <a:rPr lang="en-US" sz="2400" dirty="0" smtClean="0"/>
              <a:t>. The setup has three components. The mobile phase is a solution that travels up the stationary phase, due to </a:t>
            </a:r>
            <a:r>
              <a:rPr lang="en-US" sz="2400" dirty="0" smtClean="0">
                <a:hlinkClick r:id="rId6" tooltip="Capillary action"/>
              </a:rPr>
              <a:t>capillary action</a:t>
            </a:r>
            <a:r>
              <a:rPr lang="en-US" sz="2400" dirty="0" smtClean="0"/>
              <a:t>. The mobile phase is generally an alcohol solvent mixture, while the stationary phase is a strip of chromatography paper, also called a chromatogram. A chromatographic method is called adsorption chromatography if the stationary phase is solid</a:t>
            </a:r>
            <a:endParaRPr lang="cs-CZ" sz="2400" b="1" dirty="0" smtClean="0">
              <a:hlinkClick r:id="rId7" tooltip="Chromatografie na tenké vrstvě"/>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17</a:t>
            </a:fld>
            <a:endParaRPr lang="sk-SK"/>
          </a:p>
        </p:txBody>
      </p:sp>
      <p:sp>
        <p:nvSpPr>
          <p:cNvPr id="6" name="Obdélník 5"/>
          <p:cNvSpPr/>
          <p:nvPr/>
        </p:nvSpPr>
        <p:spPr>
          <a:xfrm>
            <a:off x="0" y="0"/>
            <a:ext cx="9144000" cy="1200329"/>
          </a:xfrm>
          <a:prstGeom prst="rect">
            <a:avLst/>
          </a:prstGeom>
        </p:spPr>
        <p:txBody>
          <a:bodyPr wrap="square">
            <a:spAutoFit/>
          </a:bodyPr>
          <a:lstStyle/>
          <a:p>
            <a:pPr algn="ctr"/>
            <a:r>
              <a:rPr lang="en-GB" sz="2400" b="1" dirty="0" smtClean="0">
                <a:solidFill>
                  <a:srgbClr val="FF0000"/>
                </a:solidFill>
                <a:latin typeface="Arial Black" pitchFamily="34" charset="0"/>
              </a:rPr>
              <a:t>Classification of the Chromatographic Method according to the Arrangement </a:t>
            </a:r>
          </a:p>
          <a:p>
            <a:r>
              <a:rPr lang="en-US" sz="2400" b="1" dirty="0" smtClean="0">
                <a:solidFill>
                  <a:srgbClr val="008000"/>
                </a:solidFill>
                <a:latin typeface="Arial Black" pitchFamily="34" charset="0"/>
              </a:rPr>
              <a:t>Paper </a:t>
            </a:r>
            <a:r>
              <a:rPr lang="en-US" sz="2400" b="1" dirty="0" smtClean="0">
                <a:solidFill>
                  <a:srgbClr val="008000"/>
                </a:solidFill>
                <a:latin typeface="Arial Black" pitchFamily="34" charset="0"/>
              </a:rPr>
              <a:t>chromatography</a:t>
            </a:r>
            <a:r>
              <a:rPr lang="en-US" sz="2400" dirty="0" smtClean="0">
                <a:solidFill>
                  <a:srgbClr val="008000"/>
                </a:solidFill>
                <a:latin typeface="Arial Black" pitchFamily="34" charset="0"/>
              </a:rPr>
              <a:t> </a:t>
            </a:r>
            <a:endParaRPr lang="cs-CZ" sz="2400" dirty="0" smtClean="0">
              <a:solidFill>
                <a:srgbClr val="008000"/>
              </a:solidFill>
              <a:latin typeface="Arial Black" pitchFamily="34" charset="0"/>
            </a:endParaRPr>
          </a:p>
        </p:txBody>
      </p:sp>
      <p:pic>
        <p:nvPicPr>
          <p:cNvPr id="7" name="Obrázek 6" descr="PAPER Chromatography_tankWIKI ENG 08022018.png"/>
          <p:cNvPicPr>
            <a:picLocks noChangeAspect="1"/>
          </p:cNvPicPr>
          <p:nvPr/>
        </p:nvPicPr>
        <p:blipFill>
          <a:blip r:embed="rId2" cstate="print"/>
          <a:stretch>
            <a:fillRect/>
          </a:stretch>
        </p:blipFill>
        <p:spPr>
          <a:xfrm>
            <a:off x="2871100" y="1152406"/>
            <a:ext cx="5157284" cy="49983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18</a:t>
            </a:fld>
            <a:endParaRPr lang="sk-SK"/>
          </a:p>
        </p:txBody>
      </p:sp>
      <p:sp>
        <p:nvSpPr>
          <p:cNvPr id="7" name="Obdélník 6"/>
          <p:cNvSpPr/>
          <p:nvPr/>
        </p:nvSpPr>
        <p:spPr>
          <a:xfrm>
            <a:off x="467544" y="332656"/>
            <a:ext cx="8208912" cy="5447645"/>
          </a:xfrm>
          <a:prstGeom prst="rect">
            <a:avLst/>
          </a:prstGeom>
        </p:spPr>
        <p:txBody>
          <a:bodyPr wrap="square">
            <a:spAutoFit/>
          </a:bodyPr>
          <a:lstStyle/>
          <a:p>
            <a:pPr algn="ctr"/>
            <a:r>
              <a:rPr lang="en-GB" sz="2800" b="1" dirty="0" smtClean="0">
                <a:solidFill>
                  <a:srgbClr val="FF0000"/>
                </a:solidFill>
                <a:latin typeface="Arial Black" pitchFamily="34" charset="0"/>
              </a:rPr>
              <a:t>Classification of the Chromatographic </a:t>
            </a:r>
            <a:r>
              <a:rPr lang="en-US" sz="2800" b="1" dirty="0" smtClean="0"/>
              <a:t>Techniques </a:t>
            </a:r>
            <a:r>
              <a:rPr lang="en-GB" sz="2800" b="1" dirty="0" smtClean="0">
                <a:solidFill>
                  <a:srgbClr val="FF0000"/>
                </a:solidFill>
                <a:latin typeface="Arial Black" pitchFamily="34" charset="0"/>
              </a:rPr>
              <a:t>according </a:t>
            </a:r>
            <a:r>
              <a:rPr lang="en-GB" sz="2800" b="1" dirty="0" smtClean="0">
                <a:solidFill>
                  <a:srgbClr val="FF0000"/>
                </a:solidFill>
                <a:latin typeface="Arial Black" pitchFamily="34" charset="0"/>
              </a:rPr>
              <a:t>to the </a:t>
            </a:r>
            <a:r>
              <a:rPr lang="en-US" sz="2800" b="1" dirty="0" smtClean="0"/>
              <a:t>by physical state </a:t>
            </a:r>
            <a:r>
              <a:rPr lang="cs-CZ" sz="2800" b="1" dirty="0" smtClean="0">
                <a:solidFill>
                  <a:srgbClr val="FF0000"/>
                </a:solidFill>
                <a:latin typeface="Arial Black" pitchFamily="34" charset="0"/>
              </a:rPr>
              <a:t>Mobile </a:t>
            </a:r>
            <a:r>
              <a:rPr lang="cs-CZ" sz="2800" b="1" dirty="0" err="1" smtClean="0">
                <a:solidFill>
                  <a:srgbClr val="FF0000"/>
                </a:solidFill>
                <a:latin typeface="Arial Black" pitchFamily="34" charset="0"/>
              </a:rPr>
              <a:t>Phase</a:t>
            </a:r>
            <a:endParaRPr lang="cs-CZ" sz="2800" b="1" dirty="0" smtClean="0">
              <a:solidFill>
                <a:srgbClr val="FF0000"/>
              </a:solidFill>
              <a:latin typeface="Arial Black" pitchFamily="34" charset="0"/>
            </a:endParaRPr>
          </a:p>
          <a:p>
            <a:r>
              <a:rPr lang="cs-CZ" sz="2400" dirty="0" smtClean="0">
                <a:latin typeface="Arial Black" pitchFamily="34" charset="0"/>
              </a:rPr>
              <a:t>GC</a:t>
            </a:r>
            <a:r>
              <a:rPr lang="cs-CZ" sz="2400" dirty="0" smtClean="0">
                <a:latin typeface="Arial Black" pitchFamily="34" charset="0"/>
              </a:rPr>
              <a:t>, </a:t>
            </a:r>
            <a:r>
              <a:rPr lang="cs-CZ" sz="2400" dirty="0" err="1" smtClean="0">
                <a:latin typeface="Arial Black" pitchFamily="34" charset="0"/>
              </a:rPr>
              <a:t>gas</a:t>
            </a:r>
            <a:r>
              <a:rPr lang="cs-CZ" sz="2400" dirty="0" smtClean="0">
                <a:latin typeface="Arial Black" pitchFamily="34" charset="0"/>
              </a:rPr>
              <a:t> </a:t>
            </a:r>
            <a:r>
              <a:rPr lang="cs-CZ" sz="2400" dirty="0" err="1" smtClean="0">
                <a:latin typeface="Arial Black" pitchFamily="34" charset="0"/>
              </a:rPr>
              <a:t>chromatography</a:t>
            </a:r>
            <a:r>
              <a:rPr lang="cs-CZ" sz="2400" dirty="0" smtClean="0">
                <a:latin typeface="Arial Black" pitchFamily="34" charset="0"/>
              </a:rPr>
              <a:t>) </a:t>
            </a:r>
            <a:endParaRPr lang="cs-CZ" sz="2400" dirty="0" smtClean="0">
              <a:latin typeface="Arial Black" pitchFamily="34" charset="0"/>
            </a:endParaRPr>
          </a:p>
          <a:p>
            <a:r>
              <a:rPr lang="cs-CZ" sz="2400" dirty="0" smtClean="0"/>
              <a:t>Mobile </a:t>
            </a:r>
            <a:r>
              <a:rPr lang="cs-CZ" sz="2400" dirty="0" err="1" smtClean="0"/>
              <a:t>Phase</a:t>
            </a:r>
            <a:r>
              <a:rPr lang="cs-CZ" sz="2400" dirty="0" smtClean="0"/>
              <a:t> </a:t>
            </a:r>
            <a:r>
              <a:rPr lang="cs-CZ" sz="2400" dirty="0" err="1" smtClean="0"/>
              <a:t>is</a:t>
            </a:r>
            <a:r>
              <a:rPr lang="cs-CZ" sz="2400" dirty="0" smtClean="0"/>
              <a:t> a </a:t>
            </a:r>
            <a:r>
              <a:rPr lang="cs-CZ" sz="2400" dirty="0" err="1" smtClean="0"/>
              <a:t>Gas</a:t>
            </a:r>
            <a:r>
              <a:rPr lang="cs-CZ" sz="2400" dirty="0" smtClean="0"/>
              <a:t>. </a:t>
            </a:r>
            <a:r>
              <a:rPr lang="cs-CZ" sz="2400" dirty="0" err="1" smtClean="0"/>
              <a:t>It</a:t>
            </a:r>
            <a:r>
              <a:rPr lang="cs-CZ" sz="2400" dirty="0" smtClean="0"/>
              <a:t> </a:t>
            </a:r>
            <a:r>
              <a:rPr lang="en-US" sz="2400" dirty="0" smtClean="0"/>
              <a:t>is </a:t>
            </a:r>
            <a:r>
              <a:rPr lang="en-US" sz="2400" dirty="0" smtClean="0"/>
              <a:t>a common type of </a:t>
            </a:r>
            <a:r>
              <a:rPr lang="en-US" sz="2400" dirty="0" smtClean="0">
                <a:hlinkClick r:id="rId2" tooltip="Chromatography"/>
              </a:rPr>
              <a:t>chromatography</a:t>
            </a:r>
            <a:r>
              <a:rPr lang="en-US" sz="2400" dirty="0" smtClean="0"/>
              <a:t> used in </a:t>
            </a:r>
            <a:r>
              <a:rPr lang="en-US" sz="2400" dirty="0" smtClean="0">
                <a:hlinkClick r:id="rId3" tooltip="Analytical chemistry"/>
              </a:rPr>
              <a:t>analytical chemistry</a:t>
            </a:r>
            <a:r>
              <a:rPr lang="en-US" sz="2400" dirty="0" smtClean="0"/>
              <a:t> for </a:t>
            </a:r>
            <a:r>
              <a:rPr lang="en-US" sz="2400" dirty="0" smtClean="0">
                <a:hlinkClick r:id="rId4" tooltip="Separation process"/>
              </a:rPr>
              <a:t>separating</a:t>
            </a:r>
            <a:r>
              <a:rPr lang="en-US" sz="2400" dirty="0" smtClean="0"/>
              <a:t> and analyzing compounds that can be </a:t>
            </a:r>
            <a:r>
              <a:rPr lang="en-US" sz="2400" dirty="0" smtClean="0">
                <a:hlinkClick r:id="rId5" tooltip="Vaporized"/>
              </a:rPr>
              <a:t>vaporized</a:t>
            </a:r>
            <a:r>
              <a:rPr lang="en-US" sz="2400" dirty="0" smtClean="0"/>
              <a:t> without </a:t>
            </a:r>
            <a:r>
              <a:rPr lang="en-US" sz="2400" dirty="0" smtClean="0">
                <a:hlinkClick r:id="rId6" tooltip="Chemical decomposition"/>
              </a:rPr>
              <a:t>decomposition</a:t>
            </a:r>
            <a:r>
              <a:rPr lang="en-US" sz="2400" dirty="0" smtClean="0"/>
              <a:t>. </a:t>
            </a:r>
            <a:endParaRPr lang="cs-CZ" sz="2400" dirty="0" smtClean="0"/>
          </a:p>
          <a:p>
            <a:endParaRPr lang="cs-CZ" sz="2400" b="1" dirty="0" smtClean="0">
              <a:hlinkClick r:id="rId7" tooltip="Fluidní chromatografie (stránka neexistuje)"/>
            </a:endParaRPr>
          </a:p>
          <a:p>
            <a:r>
              <a:rPr lang="cs-CZ" sz="2400" dirty="0" smtClean="0">
                <a:latin typeface="Arial Black" pitchFamily="34" charset="0"/>
              </a:rPr>
              <a:t>LC</a:t>
            </a:r>
            <a:r>
              <a:rPr lang="cs-CZ" sz="2400" dirty="0" smtClean="0">
                <a:latin typeface="Arial Black" pitchFamily="34" charset="0"/>
              </a:rPr>
              <a:t>, </a:t>
            </a:r>
            <a:r>
              <a:rPr lang="cs-CZ" sz="2400" dirty="0" smtClean="0">
                <a:latin typeface="Arial Black" pitchFamily="34" charset="0"/>
                <a:hlinkClick r:id="rId8" tooltip="HPLC"/>
              </a:rPr>
              <a:t>HPLC</a:t>
            </a:r>
            <a:r>
              <a:rPr lang="cs-CZ" sz="2400" dirty="0" smtClean="0">
                <a:latin typeface="Arial Black" pitchFamily="34" charset="0"/>
              </a:rPr>
              <a:t>, </a:t>
            </a:r>
            <a:r>
              <a:rPr lang="cs-CZ" sz="2400" dirty="0" err="1" smtClean="0">
                <a:latin typeface="Arial Black" pitchFamily="34" charset="0"/>
              </a:rPr>
              <a:t>liquid</a:t>
            </a:r>
            <a:r>
              <a:rPr lang="cs-CZ" sz="2400" dirty="0" smtClean="0">
                <a:latin typeface="Arial Black" pitchFamily="34" charset="0"/>
              </a:rPr>
              <a:t> </a:t>
            </a:r>
            <a:r>
              <a:rPr lang="cs-CZ" sz="2400" dirty="0" err="1" smtClean="0">
                <a:latin typeface="Arial Black" pitchFamily="34" charset="0"/>
              </a:rPr>
              <a:t>chromatography</a:t>
            </a:r>
            <a:r>
              <a:rPr lang="cs-CZ" sz="2400" dirty="0" smtClean="0">
                <a:latin typeface="Arial Black" pitchFamily="34" charset="0"/>
              </a:rPr>
              <a:t>) </a:t>
            </a:r>
            <a:endParaRPr lang="cs-CZ" sz="2400" dirty="0" smtClean="0">
              <a:latin typeface="Arial Black" pitchFamily="34" charset="0"/>
            </a:endParaRPr>
          </a:p>
          <a:p>
            <a:r>
              <a:rPr lang="en-US" sz="2400" dirty="0" smtClean="0"/>
              <a:t>Liquid chromatography (LC) is a separation technique in which the mobile phase is a </a:t>
            </a:r>
            <a:r>
              <a:rPr lang="en-US" sz="2400" dirty="0" smtClean="0"/>
              <a:t>liquid</a:t>
            </a:r>
            <a:r>
              <a:rPr lang="cs-CZ" sz="2400" dirty="0" smtClean="0"/>
              <a:t> </a:t>
            </a:r>
            <a:r>
              <a:rPr lang="cs-CZ" sz="2400" dirty="0" err="1" smtClean="0"/>
              <a:t>and</a:t>
            </a:r>
            <a:r>
              <a:rPr lang="cs-CZ" sz="2400" dirty="0" smtClean="0"/>
              <a:t> </a:t>
            </a:r>
            <a:r>
              <a:rPr lang="cs-CZ" sz="2400" dirty="0" err="1" smtClean="0"/>
              <a:t>the</a:t>
            </a:r>
            <a:r>
              <a:rPr lang="cs-CZ" sz="2400" dirty="0" smtClean="0"/>
              <a:t> </a:t>
            </a:r>
            <a:r>
              <a:rPr lang="cs-CZ" sz="2400" dirty="0" err="1" smtClean="0"/>
              <a:t>S</a:t>
            </a:r>
            <a:r>
              <a:rPr lang="cs-CZ" sz="2400" dirty="0" err="1" smtClean="0"/>
              <a:t>tacionary</a:t>
            </a:r>
            <a:r>
              <a:rPr lang="cs-CZ" sz="2400" dirty="0" smtClean="0"/>
              <a:t> </a:t>
            </a:r>
            <a:r>
              <a:rPr lang="cs-CZ" sz="2400" dirty="0" err="1" smtClean="0"/>
              <a:t>Phase</a:t>
            </a:r>
            <a:r>
              <a:rPr lang="cs-CZ" sz="2400" dirty="0" smtClean="0"/>
              <a:t> </a:t>
            </a:r>
            <a:r>
              <a:rPr lang="cs-CZ" sz="2400" dirty="0" err="1" smtClean="0"/>
              <a:t>is</a:t>
            </a:r>
            <a:r>
              <a:rPr lang="cs-CZ" sz="2400" dirty="0" smtClean="0"/>
              <a:t> </a:t>
            </a:r>
            <a:r>
              <a:rPr lang="cs-CZ" sz="2400" dirty="0" err="1" smtClean="0"/>
              <a:t>the</a:t>
            </a:r>
            <a:r>
              <a:rPr lang="cs-CZ" sz="2400" dirty="0" smtClean="0"/>
              <a:t> Solid </a:t>
            </a:r>
            <a:r>
              <a:rPr lang="cs-CZ" sz="2400" dirty="0" err="1" smtClean="0"/>
              <a:t>State</a:t>
            </a:r>
            <a:r>
              <a:rPr lang="cs-CZ" sz="2400" dirty="0" smtClean="0"/>
              <a:t> </a:t>
            </a:r>
            <a:r>
              <a:rPr lang="cs-CZ" sz="2400" dirty="0" err="1" smtClean="0"/>
              <a:t>Material</a:t>
            </a:r>
            <a:r>
              <a:rPr lang="cs-CZ" sz="2400" dirty="0" smtClean="0"/>
              <a:t>, </a:t>
            </a:r>
            <a:r>
              <a:rPr lang="cs-CZ" sz="2400" dirty="0" err="1" smtClean="0"/>
              <a:t>alternatively</a:t>
            </a:r>
            <a:r>
              <a:rPr lang="cs-CZ" sz="2400" dirty="0" smtClean="0"/>
              <a:t> </a:t>
            </a:r>
            <a:r>
              <a:rPr lang="cs-CZ" sz="2400" dirty="0" err="1" smtClean="0"/>
              <a:t>Liquid</a:t>
            </a:r>
            <a:r>
              <a:rPr lang="cs-CZ" sz="2400" dirty="0" smtClean="0"/>
              <a:t> </a:t>
            </a:r>
            <a:r>
              <a:rPr lang="cs-CZ" sz="2400" dirty="0" err="1" smtClean="0"/>
              <a:t>bonded</a:t>
            </a:r>
            <a:r>
              <a:rPr lang="cs-CZ" sz="2400" dirty="0" smtClean="0"/>
              <a:t> on </a:t>
            </a:r>
            <a:r>
              <a:rPr lang="cs-CZ" sz="2400" dirty="0" err="1" smtClean="0"/>
              <a:t>the</a:t>
            </a:r>
            <a:r>
              <a:rPr lang="cs-CZ" sz="2400" dirty="0" smtClean="0"/>
              <a:t> </a:t>
            </a:r>
            <a:r>
              <a:rPr lang="cs-CZ" sz="2400" dirty="0" smtClean="0"/>
              <a:t>Solid </a:t>
            </a:r>
            <a:r>
              <a:rPr lang="cs-CZ" sz="2400" dirty="0" err="1" smtClean="0"/>
              <a:t>State</a:t>
            </a:r>
            <a:r>
              <a:rPr lang="cs-CZ" sz="2400" dirty="0" smtClean="0"/>
              <a:t> </a:t>
            </a:r>
            <a:r>
              <a:rPr lang="cs-CZ" sz="2400" dirty="0" err="1" smtClean="0"/>
              <a:t>Material</a:t>
            </a:r>
            <a:r>
              <a:rPr lang="cs-CZ" sz="2400" dirty="0" smtClean="0"/>
              <a:t>.  </a:t>
            </a:r>
            <a:endParaRPr lang="cs-CZ"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19</a:t>
            </a:fld>
            <a:endParaRPr lang="sk-SK"/>
          </a:p>
        </p:txBody>
      </p:sp>
      <p:pic>
        <p:nvPicPr>
          <p:cNvPr id="6" name="Obrázek 5" descr="img800.jpg"/>
          <p:cNvPicPr>
            <a:picLocks noChangeAspect="1"/>
          </p:cNvPicPr>
          <p:nvPr/>
        </p:nvPicPr>
        <p:blipFill>
          <a:blip r:embed="rId2" cstate="print"/>
          <a:stretch>
            <a:fillRect/>
          </a:stretch>
        </p:blipFill>
        <p:spPr>
          <a:xfrm rot="16200000">
            <a:off x="2157771" y="-709499"/>
            <a:ext cx="4896543" cy="8709045"/>
          </a:xfrm>
          <a:prstGeom prst="rect">
            <a:avLst/>
          </a:prstGeom>
        </p:spPr>
      </p:pic>
      <p:sp>
        <p:nvSpPr>
          <p:cNvPr id="7" name="Nadpis 4"/>
          <p:cNvSpPr txBox="1">
            <a:spLocks/>
          </p:cNvSpPr>
          <p:nvPr/>
        </p:nvSpPr>
        <p:spPr>
          <a:xfrm>
            <a:off x="0" y="0"/>
            <a:ext cx="9144000" cy="141277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TLC Chromatography – without</a:t>
            </a:r>
            <a:r>
              <a:rPr kumimoji="0" lang="en-GB" sz="2800" b="0" i="0" u="none" strike="noStrike" kern="0" cap="none" spc="0" normalizeH="0" dirty="0" smtClean="0">
                <a:ln>
                  <a:noFill/>
                </a:ln>
                <a:solidFill>
                  <a:srgbClr val="FF0000"/>
                </a:solidFill>
                <a:effectLst/>
                <a:uLnTx/>
                <a:uFillTx/>
                <a:latin typeface="Arial Black" pitchFamily="34" charset="0"/>
                <a:ea typeface="+mj-ea"/>
                <a:cs typeface="+mj-cs"/>
              </a:rPr>
              <a:t> any </a:t>
            </a:r>
            <a:endParaRPr kumimoji="0" lang="cs-CZ" sz="2800" b="0" i="0" u="none" strike="noStrike" kern="0" cap="none" spc="0" normalizeH="0" dirty="0" smtClean="0">
              <a:ln>
                <a:noFill/>
              </a:ln>
              <a:solidFill>
                <a:srgbClr val="FF0000"/>
              </a:solidFill>
              <a:effectLst/>
              <a:uLnTx/>
              <a:uFillTx/>
              <a:latin typeface="Arial Black" pitchFamily="34" charset="0"/>
              <a:ea typeface="+mj-ea"/>
              <a:cs typeface="+mj-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dirty="0" smtClean="0">
                <a:ln>
                  <a:noFill/>
                </a:ln>
                <a:solidFill>
                  <a:srgbClr val="FF0000"/>
                </a:solidFill>
                <a:effectLst/>
                <a:uLnTx/>
                <a:uFillTx/>
                <a:latin typeface="Arial Black" pitchFamily="34" charset="0"/>
                <a:ea typeface="+mj-ea"/>
                <a:cs typeface="+mj-cs"/>
              </a:rPr>
              <a:t>Pre-treatment of the Samples </a:t>
            </a: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(e.g. By Hydrolysis)</a:t>
            </a:r>
            <a:endParaRPr kumimoji="0" lang="en-GB" sz="2800" b="0" i="0" u="none" strike="noStrike" kern="0" cap="none" spc="0" normalizeH="0" baseline="0" dirty="0">
              <a:ln>
                <a:noFill/>
              </a:ln>
              <a:solidFill>
                <a:srgbClr val="FF0000"/>
              </a:solidFill>
              <a:effectLst/>
              <a:uLnTx/>
              <a:uFillTx/>
              <a:latin typeface="Arial Black" pitchFamily="34" charset="0"/>
              <a:ea typeface="+mj-ea"/>
              <a:cs typeface="+mj-cs"/>
            </a:endParaRPr>
          </a:p>
        </p:txBody>
      </p:sp>
      <p:sp>
        <p:nvSpPr>
          <p:cNvPr id="8" name="TextovéPole 7"/>
          <p:cNvSpPr txBox="1"/>
          <p:nvPr/>
        </p:nvSpPr>
        <p:spPr>
          <a:xfrm>
            <a:off x="0" y="5661248"/>
            <a:ext cx="8964488" cy="523220"/>
          </a:xfrm>
          <a:prstGeom prst="rect">
            <a:avLst/>
          </a:prstGeom>
          <a:solidFill>
            <a:schemeClr val="accent3">
              <a:lumMod val="95000"/>
            </a:schemeClr>
          </a:solidFill>
        </p:spPr>
        <p:txBody>
          <a:bodyPr wrap="square" rtlCol="0">
            <a:spAutoFit/>
          </a:bodyPr>
          <a:lstStyle/>
          <a:p>
            <a:pPr algn="ctr"/>
            <a:r>
              <a:rPr lang="en-GB" sz="2800" kern="0" dirty="0" smtClean="0">
                <a:solidFill>
                  <a:srgbClr val="FF0000"/>
                </a:solidFill>
                <a:latin typeface="Arial Black" pitchFamily="34" charset="0"/>
              </a:rPr>
              <a:t>TLC Chromatography of WAXE’S</a:t>
            </a:r>
            <a:endParaRPr lang="en-GB" sz="2800" dirty="0"/>
          </a:p>
        </p:txBody>
      </p:sp>
      <p:sp>
        <p:nvSpPr>
          <p:cNvPr id="9" name="TextovéPole 8"/>
          <p:cNvSpPr txBox="1"/>
          <p:nvPr/>
        </p:nvSpPr>
        <p:spPr>
          <a:xfrm rot="16200000">
            <a:off x="6012160" y="4437112"/>
            <a:ext cx="936104" cy="646331"/>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Bee Wax</a:t>
            </a:r>
            <a:endParaRPr lang="en-GB" dirty="0">
              <a:solidFill>
                <a:srgbClr val="008000"/>
              </a:solidFill>
              <a:latin typeface="Arial Black" pitchFamily="34" charset="0"/>
            </a:endParaRPr>
          </a:p>
        </p:txBody>
      </p:sp>
      <p:sp>
        <p:nvSpPr>
          <p:cNvPr id="10" name="TextovéPole 9"/>
          <p:cNvSpPr txBox="1"/>
          <p:nvPr/>
        </p:nvSpPr>
        <p:spPr>
          <a:xfrm>
            <a:off x="7740352" y="4365104"/>
            <a:ext cx="1403648" cy="1200329"/>
          </a:xfrm>
          <a:prstGeom prst="rect">
            <a:avLst/>
          </a:prstGeom>
          <a:solidFill>
            <a:schemeClr val="accent3">
              <a:lumMod val="95000"/>
            </a:schemeClr>
          </a:solidFill>
        </p:spPr>
        <p:txBody>
          <a:bodyPr wrap="square" rtlCol="0">
            <a:spAutoFit/>
          </a:bodyPr>
          <a:lstStyle/>
          <a:p>
            <a:r>
              <a:rPr lang="en-GB" b="1" dirty="0" smtClean="0"/>
              <a:t>Fresh Oil of the Unknown Origin</a:t>
            </a:r>
            <a:endParaRPr lang="en-GB" b="1" dirty="0"/>
          </a:p>
        </p:txBody>
      </p:sp>
      <p:sp>
        <p:nvSpPr>
          <p:cNvPr id="11" name="TextovéPole 10"/>
          <p:cNvSpPr txBox="1"/>
          <p:nvPr/>
        </p:nvSpPr>
        <p:spPr>
          <a:xfrm rot="16200000">
            <a:off x="3995501" y="4653573"/>
            <a:ext cx="1367282" cy="646331"/>
          </a:xfrm>
          <a:prstGeom prst="rect">
            <a:avLst/>
          </a:prstGeom>
          <a:solidFill>
            <a:schemeClr val="accent3">
              <a:lumMod val="95000"/>
            </a:schemeClr>
          </a:solidFill>
        </p:spPr>
        <p:txBody>
          <a:bodyPr wrap="square" rtlCol="0">
            <a:spAutoFit/>
          </a:bodyPr>
          <a:lstStyle/>
          <a:p>
            <a:r>
              <a:rPr lang="en-GB" dirty="0" err="1" smtClean="0">
                <a:latin typeface="Arial Black" pitchFamily="34" charset="0"/>
              </a:rPr>
              <a:t>Montane</a:t>
            </a:r>
            <a:r>
              <a:rPr lang="en-GB" dirty="0" smtClean="0">
                <a:latin typeface="Arial Black" pitchFamily="34" charset="0"/>
              </a:rPr>
              <a:t> Wax</a:t>
            </a:r>
            <a:endParaRPr lang="en-GB" dirty="0">
              <a:latin typeface="Arial Black" pitchFamily="34" charset="0"/>
            </a:endParaRPr>
          </a:p>
        </p:txBody>
      </p:sp>
      <p:sp>
        <p:nvSpPr>
          <p:cNvPr id="12" name="TextovéPole 11"/>
          <p:cNvSpPr txBox="1"/>
          <p:nvPr/>
        </p:nvSpPr>
        <p:spPr>
          <a:xfrm rot="16200000">
            <a:off x="4894684" y="4690492"/>
            <a:ext cx="1441123" cy="646331"/>
          </a:xfrm>
          <a:prstGeom prst="rect">
            <a:avLst/>
          </a:prstGeom>
          <a:solidFill>
            <a:schemeClr val="accent3">
              <a:lumMod val="95000"/>
            </a:schemeClr>
          </a:solidFill>
        </p:spPr>
        <p:txBody>
          <a:bodyPr wrap="square" rtlCol="0">
            <a:spAutoFit/>
          </a:bodyPr>
          <a:lstStyle/>
          <a:p>
            <a:r>
              <a:rPr lang="en-GB" dirty="0" smtClean="0">
                <a:solidFill>
                  <a:srgbClr val="0000FF"/>
                </a:solidFill>
                <a:latin typeface="Arial Black" pitchFamily="34" charset="0"/>
              </a:rPr>
              <a:t>Carnauba  Wax</a:t>
            </a:r>
            <a:endParaRPr lang="en-GB" dirty="0">
              <a:solidFill>
                <a:srgbClr val="0000FF"/>
              </a:solidFill>
              <a:latin typeface="Arial Black" pitchFamily="34" charset="0"/>
            </a:endParaRPr>
          </a:p>
        </p:txBody>
      </p:sp>
      <p:sp>
        <p:nvSpPr>
          <p:cNvPr id="13" name="TextovéPole 12"/>
          <p:cNvSpPr txBox="1"/>
          <p:nvPr/>
        </p:nvSpPr>
        <p:spPr>
          <a:xfrm rot="16200000">
            <a:off x="6521297" y="4720063"/>
            <a:ext cx="1367282" cy="369332"/>
          </a:xfrm>
          <a:prstGeom prst="rect">
            <a:avLst/>
          </a:prstGeom>
          <a:solidFill>
            <a:schemeClr val="accent3">
              <a:lumMod val="95000"/>
            </a:schemeClr>
          </a:solidFill>
        </p:spPr>
        <p:txBody>
          <a:bodyPr wrap="square" rtlCol="0">
            <a:spAutoFit/>
          </a:bodyPr>
          <a:lstStyle/>
          <a:p>
            <a:r>
              <a:rPr lang="en-GB" smtClean="0">
                <a:solidFill>
                  <a:srgbClr val="C00000"/>
                </a:solidFill>
                <a:latin typeface="Arial Black" pitchFamily="34" charset="0"/>
              </a:rPr>
              <a:t>Paraffin</a:t>
            </a:r>
            <a:endParaRPr lang="en-GB">
              <a:solidFill>
                <a:srgbClr val="C00000"/>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a:xfrm>
            <a:off x="539552" y="0"/>
            <a:ext cx="8229600" cy="404664"/>
          </a:xfrm>
        </p:spPr>
        <p:txBody>
          <a:bodyPr/>
          <a:lstStyle/>
          <a:p>
            <a:pPr eaLnBrk="1" hangingPunct="1"/>
            <a:r>
              <a:rPr lang="en-GB" sz="2400" b="1" dirty="0" smtClean="0">
                <a:solidFill>
                  <a:srgbClr val="FF0000"/>
                </a:solidFill>
                <a:latin typeface="Arial Black" pitchFamily="34" charset="0"/>
              </a:rPr>
              <a:t>Time schedule</a:t>
            </a:r>
          </a:p>
        </p:txBody>
      </p:sp>
      <p:sp>
        <p:nvSpPr>
          <p:cNvPr id="5187" name="Zástupný symbol pro datum 5"/>
          <p:cNvSpPr>
            <a:spLocks noGrp="1"/>
          </p:cNvSpPr>
          <p:nvPr>
            <p:ph type="dt" sz="half" idx="10"/>
          </p:nvPr>
        </p:nvSpPr>
        <p:spPr>
          <a:noFill/>
        </p:spPr>
        <p:txBody>
          <a:bodyPr/>
          <a:lstStyle/>
          <a:p>
            <a:r>
              <a:rPr lang="cs-CZ" smtClean="0"/>
              <a:t>January 1/2018</a:t>
            </a:r>
            <a:endParaRPr lang="sk-SK"/>
          </a:p>
        </p:txBody>
      </p:sp>
      <p:sp>
        <p:nvSpPr>
          <p:cNvPr id="5122" name="Zástupný symbol pro zápatí 4"/>
          <p:cNvSpPr>
            <a:spLocks noGrp="1"/>
          </p:cNvSpPr>
          <p:nvPr>
            <p:ph type="ftr" sz="quarter" idx="11"/>
          </p:nvPr>
        </p:nvSpPr>
        <p:spPr>
          <a:xfrm>
            <a:off x="1835696" y="6245225"/>
            <a:ext cx="5760640" cy="476250"/>
          </a:xfrm>
          <a:noFill/>
        </p:spPr>
        <p:txBody>
          <a:bodyPr/>
          <a:lstStyle/>
          <a:p>
            <a:r>
              <a:rPr lang="fr-FR" smtClean="0"/>
              <a:t>NATURAL POLYMERS MU SCI 11 2018</a:t>
            </a:r>
            <a:endParaRPr lang="sk-SK" dirty="0"/>
          </a:p>
        </p:txBody>
      </p:sp>
      <p:sp>
        <p:nvSpPr>
          <p:cNvPr id="5123" name="Zástupný symbol pro číslo snímku 5"/>
          <p:cNvSpPr>
            <a:spLocks noGrp="1"/>
          </p:cNvSpPr>
          <p:nvPr>
            <p:ph type="sldNum" sz="quarter" idx="12"/>
          </p:nvPr>
        </p:nvSpPr>
        <p:spPr>
          <a:noFill/>
        </p:spPr>
        <p:txBody>
          <a:bodyPr/>
          <a:lstStyle/>
          <a:p>
            <a:fld id="{5FF5703E-1236-4214-9588-EAFBC0DC33A4}" type="slidenum">
              <a:rPr lang="sk-SK" smtClean="0"/>
              <a:pPr/>
              <a:t>2</a:t>
            </a:fld>
            <a:endParaRPr lang="sk-SK" smtClean="0"/>
          </a:p>
        </p:txBody>
      </p:sp>
      <p:graphicFrame>
        <p:nvGraphicFramePr>
          <p:cNvPr id="8" name="Tabulka 7"/>
          <p:cNvGraphicFramePr>
            <a:graphicFrameLocks noGrp="1"/>
          </p:cNvGraphicFramePr>
          <p:nvPr/>
        </p:nvGraphicFramePr>
        <p:xfrm>
          <a:off x="251520" y="404662"/>
          <a:ext cx="8712968" cy="6386146"/>
        </p:xfrm>
        <a:graphic>
          <a:graphicData uri="http://schemas.openxmlformats.org/drawingml/2006/table">
            <a:tbl>
              <a:tblPr/>
              <a:tblGrid>
                <a:gridCol w="936104"/>
                <a:gridCol w="7776864"/>
              </a:tblGrid>
              <a:tr h="332872">
                <a:tc>
                  <a:txBody>
                    <a:bodyPr/>
                    <a:lstStyle/>
                    <a:p>
                      <a:pPr marL="347345" indent="-347345" algn="ctr" fontAlgn="b">
                        <a:lnSpc>
                          <a:spcPct val="115000"/>
                        </a:lnSpc>
                        <a:spcAft>
                          <a:spcPts val="0"/>
                        </a:spcAft>
                      </a:pPr>
                      <a:r>
                        <a:rPr lang="sk-SK" sz="1200" b="1" kern="1200" dirty="0" smtClean="0">
                          <a:solidFill>
                            <a:srgbClr val="0000FF"/>
                          </a:solidFill>
                          <a:latin typeface="Arial Black" pitchFamily="34" charset="0"/>
                          <a:ea typeface="Times New Roman"/>
                          <a:cs typeface="Times New Roman"/>
                        </a:rPr>
                        <a:t>LECTURE</a:t>
                      </a:r>
                      <a:r>
                        <a:rPr lang="sk-SK" sz="1200" b="1" kern="1200" baseline="0" dirty="0" smtClean="0">
                          <a:solidFill>
                            <a:srgbClr val="0000FF"/>
                          </a:solidFill>
                          <a:latin typeface="Arial Black" pitchFamily="34" charset="0"/>
                          <a:ea typeface="Times New Roman"/>
                          <a:cs typeface="Times New Roman"/>
                        </a:rPr>
                        <a:t> </a:t>
                      </a:r>
                      <a:endParaRPr lang="cs-CZ" sz="105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ctr" fontAlgn="b">
                        <a:lnSpc>
                          <a:spcPct val="115000"/>
                        </a:lnSpc>
                        <a:spcAft>
                          <a:spcPts val="0"/>
                        </a:spcAft>
                      </a:pPr>
                      <a:r>
                        <a:rPr lang="cs-CZ" sz="1200" dirty="0" smtClean="0">
                          <a:solidFill>
                            <a:srgbClr val="0000FF"/>
                          </a:solidFill>
                          <a:latin typeface="Arial Black" pitchFamily="34" charset="0"/>
                          <a:ea typeface="Calibri"/>
                          <a:cs typeface="Times New Roman"/>
                        </a:rPr>
                        <a:t>SUBJECT</a:t>
                      </a:r>
                      <a:endParaRPr lang="cs-CZ" sz="120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704204">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1</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Introduction to the subject </a:t>
                      </a:r>
                      <a:r>
                        <a:rPr lang="cs-CZ" sz="2000" b="1" kern="120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 Structure</a:t>
                      </a:r>
                      <a:r>
                        <a:rPr lang="en-GB" sz="2000" b="1" kern="1200" baseline="0" noProof="0" dirty="0" smtClean="0">
                          <a:solidFill>
                            <a:schemeClr val="tx1"/>
                          </a:solidFill>
                          <a:latin typeface="Arial"/>
                          <a:ea typeface="Times New Roman"/>
                          <a:cs typeface="Times New Roman"/>
                        </a:rPr>
                        <a:t> &amp;</a:t>
                      </a:r>
                      <a:r>
                        <a:rPr lang="en-GB" sz="2000" b="1" kern="1200" noProof="0" dirty="0" smtClean="0">
                          <a:solidFill>
                            <a:schemeClr val="tx1"/>
                          </a:solidFill>
                          <a:latin typeface="Arial"/>
                          <a:ea typeface="Times New Roman"/>
                          <a:cs typeface="Times New Roman"/>
                        </a:rPr>
                        <a:t> Terminology of</a:t>
                      </a:r>
                      <a:r>
                        <a:rPr lang="cs-CZ" sz="2000" b="1" kern="1200" baseline="0" noProof="0" dirty="0" smtClean="0">
                          <a:solidFill>
                            <a:schemeClr val="tx1"/>
                          </a:solidFill>
                          <a:latin typeface="Arial"/>
                          <a:ea typeface="Times New Roman"/>
                          <a:cs typeface="Times New Roman"/>
                        </a:rPr>
                        <a:t> </a:t>
                      </a:r>
                      <a:r>
                        <a:rPr lang="en-GB" sz="2000" b="1" kern="1200" noProof="0" dirty="0" smtClean="0">
                          <a:solidFill>
                            <a:schemeClr val="tx1"/>
                          </a:solidFill>
                          <a:latin typeface="Arial"/>
                          <a:ea typeface="Times New Roman"/>
                          <a:cs typeface="Times New Roman"/>
                        </a:rPr>
                        <a:t>nature polymers, literature </a:t>
                      </a:r>
                      <a:endParaRPr lang="en-GB" sz="1600" b="1"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91469">
                <a:tc>
                  <a:txBody>
                    <a:bodyPr/>
                    <a:lstStyle/>
                    <a:p>
                      <a:pPr marL="347345" indent="-347345" algn="ctr" fontAlgn="b">
                        <a:lnSpc>
                          <a:spcPct val="115000"/>
                        </a:lnSpc>
                        <a:spcAft>
                          <a:spcPts val="0"/>
                        </a:spcAft>
                      </a:pPr>
                      <a:r>
                        <a:rPr lang="en-GB" sz="2000" b="1" kern="1200" noProof="0" dirty="0" smtClean="0">
                          <a:solidFill>
                            <a:schemeClr val="tx1"/>
                          </a:solidFill>
                          <a:latin typeface="Arial Black" pitchFamily="34" charset="0"/>
                          <a:ea typeface="Times New Roman"/>
                          <a:cs typeface="Times New Roman"/>
                        </a:rPr>
                        <a:t>2</a:t>
                      </a:r>
                      <a:endParaRPr lang="en-GB" sz="2000" b="1" noProof="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algn="just" fontAlgn="b">
                        <a:lnSpc>
                          <a:spcPct val="115000"/>
                        </a:lnSpc>
                        <a:spcAft>
                          <a:spcPts val="0"/>
                        </a:spcAft>
                      </a:pPr>
                      <a:r>
                        <a:rPr lang="en-GB" sz="2000" b="1" kern="1200" noProof="0" dirty="0" smtClean="0">
                          <a:solidFill>
                            <a:schemeClr val="tx1"/>
                          </a:solidFill>
                          <a:latin typeface="Arial"/>
                          <a:ea typeface="Times New Roman"/>
                          <a:cs typeface="Times New Roman"/>
                        </a:rPr>
                        <a:t>Derivatives of acids – natural resins, drying oils, shellac</a:t>
                      </a:r>
                      <a:endParaRPr lang="en-GB" sz="1600" noProof="0" dirty="0">
                        <a:solidFill>
                          <a:schemeClr val="tx1"/>
                        </a:solidFill>
                        <a:latin typeface="Calibri"/>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3</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noProof="0" dirty="0" smtClean="0">
                          <a:solidFill>
                            <a:schemeClr val="tx1"/>
                          </a:solidFill>
                          <a:latin typeface="+mn-lt"/>
                          <a:ea typeface="Calibri"/>
                          <a:cs typeface="Times New Roman"/>
                        </a:rPr>
                        <a:t>Waxes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1076276">
                <a:tc>
                  <a:txBody>
                    <a:bodyPr/>
                    <a:lstStyle/>
                    <a:p>
                      <a:pPr marL="347345" indent="-347345" algn="ctr" fontAlgn="b">
                        <a:lnSpc>
                          <a:spcPct val="115000"/>
                        </a:lnSpc>
                        <a:spcAft>
                          <a:spcPts val="0"/>
                        </a:spcAft>
                      </a:pPr>
                      <a:r>
                        <a:rPr lang="sk-SK" sz="2000" b="1" kern="1200" dirty="0">
                          <a:solidFill>
                            <a:schemeClr val="tx1"/>
                          </a:solidFill>
                          <a:latin typeface="Arial Black" pitchFamily="34" charset="0"/>
                          <a:ea typeface="Times New Roman"/>
                          <a:cs typeface="Times New Roman"/>
                        </a:rPr>
                        <a:t>4</a:t>
                      </a:r>
                      <a:endParaRPr lang="cs-CZ" sz="2000" b="1"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smtClean="0">
                          <a:solidFill>
                            <a:schemeClr val="tx1"/>
                          </a:solidFill>
                          <a:latin typeface="+mn-lt"/>
                          <a:ea typeface="Times New Roman"/>
                          <a:cs typeface="Times New Roman"/>
                        </a:rPr>
                        <a:t>Plant (vegetable) gums, </a:t>
                      </a:r>
                      <a:r>
                        <a:rPr lang="en-GB" sz="2000" b="1" kern="1200" noProof="0" dirty="0" err="1" smtClean="0">
                          <a:solidFill>
                            <a:schemeClr val="tx1"/>
                          </a:solidFill>
                          <a:latin typeface="+mn-lt"/>
                          <a:ea typeface="Times New Roman"/>
                          <a:cs typeface="Times New Roman"/>
                        </a:rPr>
                        <a:t>Polyterpene</a:t>
                      </a:r>
                      <a:r>
                        <a:rPr lang="en-GB" sz="2000" b="1" kern="1200" noProof="0" dirty="0" smtClean="0">
                          <a:solidFill>
                            <a:schemeClr val="tx1"/>
                          </a:solidFill>
                          <a:latin typeface="+mn-lt"/>
                          <a:ea typeface="Times New Roman"/>
                          <a:cs typeface="Times New Roman"/>
                        </a:rPr>
                        <a:t> –</a:t>
                      </a:r>
                      <a:r>
                        <a:rPr lang="cs-CZ" sz="2000" b="1" kern="1200" noProof="0" dirty="0" smtClean="0">
                          <a:solidFill>
                            <a:schemeClr val="tx1"/>
                          </a:solidFill>
                          <a:latin typeface="+mn-lt"/>
                          <a:ea typeface="Times New Roman"/>
                          <a:cs typeface="Times New Roman"/>
                        </a:rPr>
                        <a:t> </a:t>
                      </a:r>
                      <a:r>
                        <a:rPr lang="en-GB" sz="2000" b="1" kern="1200" noProof="0" dirty="0" smtClean="0">
                          <a:solidFill>
                            <a:schemeClr val="tx1"/>
                          </a:solidFill>
                          <a:latin typeface="+mn-lt"/>
                          <a:ea typeface="Times New Roman"/>
                          <a:cs typeface="Times New Roman"/>
                        </a:rPr>
                        <a:t>natural rubber</a:t>
                      </a:r>
                      <a:r>
                        <a:rPr lang="en-GB" sz="2000" b="1" kern="1200" baseline="0" noProof="0" dirty="0" smtClean="0">
                          <a:solidFill>
                            <a:schemeClr val="tx1"/>
                          </a:solidFill>
                          <a:latin typeface="+mn-lt"/>
                          <a:ea typeface="Times New Roman"/>
                          <a:cs typeface="Times New Roman"/>
                        </a:rPr>
                        <a:t> (extracting</a:t>
                      </a:r>
                      <a:r>
                        <a:rPr lang="en-GB" sz="2000" b="1" kern="1200" noProof="0" dirty="0" smtClean="0">
                          <a:solidFill>
                            <a:schemeClr val="tx1"/>
                          </a:solidFill>
                          <a:latin typeface="+mn-lt"/>
                          <a:ea typeface="Times New Roman"/>
                          <a:cs typeface="Times New Roman"/>
                        </a:rPr>
                        <a:t>, processing and modification)</a:t>
                      </a:r>
                      <a:r>
                        <a:rPr lang="cs-CZ" sz="2000" b="1" kern="1200" noProof="0" dirty="0" smtClean="0">
                          <a:solidFill>
                            <a:schemeClr val="tx1"/>
                          </a:solidFill>
                          <a:latin typeface="+mn-lt"/>
                          <a:ea typeface="Times New Roman"/>
                          <a:cs typeface="Times New Roman"/>
                        </a:rPr>
                        <a:t>, </a:t>
                      </a:r>
                      <a:r>
                        <a:rPr lang="cs-CZ" sz="2000" b="1" kern="1200" noProof="0" dirty="0" err="1" smtClean="0">
                          <a:solidFill>
                            <a:schemeClr val="tx1"/>
                          </a:solidFill>
                          <a:latin typeface="+mn-lt"/>
                          <a:ea typeface="Times New Roman"/>
                          <a:cs typeface="Times New Roman"/>
                        </a:rPr>
                        <a:t>Taraxacum</a:t>
                      </a:r>
                      <a:r>
                        <a:rPr lang="cs-CZ" sz="2000" b="1" kern="1200" noProof="0" dirty="0" smtClean="0">
                          <a:solidFill>
                            <a:schemeClr val="tx1"/>
                          </a:solidFill>
                          <a:latin typeface="+mn-lt"/>
                          <a:ea typeface="Times New Roman"/>
                          <a:cs typeface="Times New Roman"/>
                        </a:rPr>
                        <a:t>_kok-</a:t>
                      </a:r>
                      <a:r>
                        <a:rPr lang="cs-CZ" sz="2000" b="1" kern="1200" noProof="0" dirty="0" err="1" smtClean="0">
                          <a:solidFill>
                            <a:schemeClr val="tx1"/>
                          </a:solidFill>
                          <a:latin typeface="+mn-lt"/>
                          <a:ea typeface="Times New Roman"/>
                          <a:cs typeface="Times New Roman"/>
                        </a:rPr>
                        <a:t>saghyz</a:t>
                      </a:r>
                      <a:r>
                        <a:rPr lang="en-GB" sz="2000" b="1" kern="1200" noProof="0" dirty="0" smtClean="0">
                          <a:solidFill>
                            <a:schemeClr val="tx1"/>
                          </a:solidFill>
                          <a:latin typeface="+mn-lt"/>
                          <a:ea typeface="Times New Roman"/>
                          <a:cs typeface="Times New Roman"/>
                        </a:rPr>
                        <a:t> </a:t>
                      </a:r>
                      <a:endParaRPr lang="en-GB" sz="2000" b="1"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sk-SK" sz="2000" kern="1200" dirty="0">
                          <a:solidFill>
                            <a:schemeClr val="tx1"/>
                          </a:solidFill>
                          <a:latin typeface="Arial Black" pitchFamily="34" charset="0"/>
                          <a:ea typeface="Times New Roman"/>
                          <a:cs typeface="Times New Roman"/>
                        </a:rPr>
                        <a:t>5</a:t>
                      </a:r>
                      <a:endParaRPr lang="cs-CZ" sz="2000" dirty="0">
                        <a:solidFill>
                          <a:schemeClr val="tx1"/>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gn="just">
                        <a:lnSpc>
                          <a:spcPct val="115000"/>
                        </a:lnSpc>
                        <a:spcAft>
                          <a:spcPts val="0"/>
                        </a:spcAft>
                      </a:pPr>
                      <a:r>
                        <a:rPr lang="en-GB" sz="2000" b="1" kern="1200" noProof="0" dirty="0" err="1" smtClean="0">
                          <a:solidFill>
                            <a:schemeClr val="tx1"/>
                          </a:solidFill>
                          <a:latin typeface="+mn-lt"/>
                          <a:ea typeface="Times New Roman"/>
                          <a:cs typeface="Times New Roman"/>
                        </a:rPr>
                        <a:t>Polyphenol</a:t>
                      </a:r>
                      <a:r>
                        <a:rPr lang="en-GB" sz="2000" b="1" kern="1200" noProof="0" dirty="0" smtClean="0">
                          <a:solidFill>
                            <a:schemeClr val="tx1"/>
                          </a:solidFill>
                          <a:latin typeface="+mn-lt"/>
                          <a:ea typeface="Times New Roman"/>
                          <a:cs typeface="Times New Roman"/>
                        </a:rPr>
                        <a:t>  – lignin, </a:t>
                      </a:r>
                      <a:r>
                        <a:rPr lang="en-GB" sz="2000" b="1" kern="1200" noProof="0" dirty="0" err="1" smtClean="0">
                          <a:solidFill>
                            <a:schemeClr val="tx1"/>
                          </a:solidFill>
                          <a:latin typeface="+mn-lt"/>
                          <a:ea typeface="Times New Roman"/>
                          <a:cs typeface="Times New Roman"/>
                        </a:rPr>
                        <a:t>humic</a:t>
                      </a:r>
                      <a:r>
                        <a:rPr lang="en-GB" sz="2000" b="1" kern="1200" noProof="0" dirty="0" smtClean="0">
                          <a:solidFill>
                            <a:schemeClr val="tx1"/>
                          </a:solidFill>
                          <a:latin typeface="+mn-lt"/>
                          <a:ea typeface="Times New Roman"/>
                          <a:cs typeface="Times New Roman"/>
                        </a:rPr>
                        <a:t> acids</a:t>
                      </a:r>
                      <a:endParaRPr lang="en-GB" sz="2000" noProof="0" dirty="0">
                        <a:solidFill>
                          <a:schemeClr val="tx1"/>
                        </a:solidFill>
                        <a:latin typeface="+mn-lt"/>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b="1" dirty="0" smtClean="0">
                          <a:solidFill>
                            <a:srgbClr val="FF0000"/>
                          </a:solidFill>
                          <a:latin typeface="Arial Black" pitchFamily="34" charset="0"/>
                          <a:ea typeface="Calibri"/>
                          <a:cs typeface="Times New Roman"/>
                        </a:rPr>
                        <a:t>6</a:t>
                      </a:r>
                      <a:endParaRPr lang="cs-CZ" sz="2000" b="1"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FF0000"/>
                          </a:solidFill>
                          <a:latin typeface="Arial Black" pitchFamily="34" charset="0"/>
                          <a:ea typeface="Times New Roman"/>
                          <a:cs typeface="Times New Roman"/>
                        </a:rPr>
                        <a:t>Polysaccharides I – starch </a:t>
                      </a:r>
                      <a:endParaRPr lang="en-GB" sz="2000" noProof="0" dirty="0">
                        <a:solidFill>
                          <a:srgbClr val="FF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0033CC"/>
                          </a:solidFill>
                          <a:latin typeface="Arial Black" pitchFamily="34" charset="0"/>
                          <a:ea typeface="Calibri"/>
                          <a:cs typeface="Times New Roman"/>
                        </a:rPr>
                        <a:t>7</a:t>
                      </a:r>
                      <a:endParaRPr lang="cs-CZ" sz="2000" dirty="0">
                        <a:solidFill>
                          <a:srgbClr val="0033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GB" sz="2000" b="1" kern="1200" noProof="0" dirty="0" smtClean="0">
                          <a:solidFill>
                            <a:srgbClr val="0000FF"/>
                          </a:solidFill>
                          <a:latin typeface="Arial Black" pitchFamily="34" charset="0"/>
                          <a:ea typeface="Times New Roman"/>
                          <a:cs typeface="Times New Roman"/>
                        </a:rPr>
                        <a:t>Polysaccharides II – </a:t>
                      </a:r>
                      <a:r>
                        <a:rPr lang="en-GB" sz="2000" b="1" kern="1200" noProof="0" dirty="0" err="1" smtClean="0">
                          <a:solidFill>
                            <a:srgbClr val="0000FF"/>
                          </a:solidFill>
                          <a:latin typeface="Arial Black" pitchFamily="34" charset="0"/>
                          <a:ea typeface="Times New Roman"/>
                          <a:cs typeface="Times New Roman"/>
                        </a:rPr>
                        <a:t>celullos</a:t>
                      </a:r>
                      <a:r>
                        <a:rPr lang="cs-CZ" sz="2000" b="1" kern="1200" noProof="0" smtClean="0">
                          <a:solidFill>
                            <a:srgbClr val="0000FF"/>
                          </a:solidFill>
                          <a:latin typeface="Arial Black" pitchFamily="34" charset="0"/>
                          <a:ea typeface="Times New Roman"/>
                          <a:cs typeface="Times New Roman"/>
                        </a:rPr>
                        <a:t>e</a:t>
                      </a:r>
                      <a:r>
                        <a:rPr lang="en-GB" sz="2000" b="1" kern="1200" noProof="0" smtClean="0">
                          <a:solidFill>
                            <a:srgbClr val="0000FF"/>
                          </a:solidFill>
                          <a:latin typeface="Arial Black" pitchFamily="34" charset="0"/>
                          <a:ea typeface="Times New Roman"/>
                          <a:cs typeface="Times New Roman"/>
                        </a:rPr>
                        <a:t> </a:t>
                      </a:r>
                      <a:endParaRPr lang="en-GB" sz="2000" noProof="0" dirty="0">
                        <a:solidFill>
                          <a:srgbClr val="0000FF"/>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008000"/>
                          </a:solidFill>
                          <a:latin typeface="Arial Black" pitchFamily="34" charset="0"/>
                          <a:ea typeface="Calibri"/>
                          <a:cs typeface="Times New Roman"/>
                        </a:rPr>
                        <a:t>8</a:t>
                      </a:r>
                      <a:endParaRPr lang="cs-CZ" sz="200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008000"/>
                          </a:solidFill>
                          <a:latin typeface="Arial Black" pitchFamily="34" charset="0"/>
                          <a:ea typeface="Times New Roman"/>
                          <a:cs typeface="Times New Roman"/>
                        </a:rPr>
                        <a:t>Protein fibres I </a:t>
                      </a:r>
                      <a:endParaRPr lang="en-GB" sz="2000" noProof="0" dirty="0">
                        <a:solidFill>
                          <a:srgbClr val="008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C00000"/>
                          </a:solidFill>
                          <a:latin typeface="Arial Black" pitchFamily="34" charset="0"/>
                          <a:ea typeface="Calibri"/>
                          <a:cs typeface="Times New Roman"/>
                        </a:rPr>
                        <a:t>9</a:t>
                      </a:r>
                      <a:endParaRPr lang="cs-CZ" sz="200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a:lnSpc>
                          <a:spcPct val="115000"/>
                        </a:lnSpc>
                        <a:spcAft>
                          <a:spcPts val="0"/>
                        </a:spcAft>
                      </a:pPr>
                      <a:r>
                        <a:rPr lang="en-GB" sz="2000" b="1" kern="1200" noProof="0" dirty="0" smtClean="0">
                          <a:solidFill>
                            <a:srgbClr val="C00000"/>
                          </a:solidFill>
                          <a:latin typeface="Arial Black" pitchFamily="34" charset="0"/>
                          <a:ea typeface="Times New Roman"/>
                          <a:cs typeface="Times New Roman"/>
                        </a:rPr>
                        <a:t>Protein fibres II </a:t>
                      </a:r>
                      <a:endParaRPr lang="en-GB" sz="2000" noProof="0" dirty="0">
                        <a:solidFill>
                          <a:srgbClr val="C00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425776">
                <a:tc>
                  <a:txBody>
                    <a:bodyPr/>
                    <a:lstStyle/>
                    <a:p>
                      <a:pPr marL="347345" indent="-347345" algn="ctr" fontAlgn="b">
                        <a:lnSpc>
                          <a:spcPct val="115000"/>
                        </a:lnSpc>
                        <a:spcAft>
                          <a:spcPts val="0"/>
                        </a:spcAft>
                      </a:pPr>
                      <a:r>
                        <a:rPr lang="cs-CZ" sz="2000" dirty="0" smtClean="0">
                          <a:solidFill>
                            <a:srgbClr val="9900CC"/>
                          </a:solidFill>
                          <a:latin typeface="Arial Black" pitchFamily="34" charset="0"/>
                          <a:ea typeface="Calibri"/>
                          <a:cs typeface="Times New Roman"/>
                        </a:rPr>
                        <a:t>10</a:t>
                      </a:r>
                      <a:endParaRPr lang="cs-CZ" sz="200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2000" b="1" kern="1200" noProof="0" dirty="0" smtClean="0">
                          <a:solidFill>
                            <a:srgbClr val="9900CC"/>
                          </a:solidFill>
                          <a:latin typeface="Arial Black" pitchFamily="34" charset="0"/>
                          <a:ea typeface="Times New Roman"/>
                          <a:cs typeface="Times New Roman"/>
                        </a:rPr>
                        <a:t>Casein, whey, protein of eggs</a:t>
                      </a:r>
                      <a:endParaRPr lang="en-GB" sz="2000" noProof="0" dirty="0">
                        <a:solidFill>
                          <a:srgbClr val="9900CC"/>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rowSpan="2">
                  <a:txBody>
                    <a:bodyPr/>
                    <a:lstStyle/>
                    <a:p>
                      <a:pPr marL="347345" marR="0" indent="-347345" algn="ctr" defTabSz="914400" rtl="0" eaLnBrk="1" fontAlgn="b" latinLnBrk="0" hangingPunct="1">
                        <a:lnSpc>
                          <a:spcPct val="115000"/>
                        </a:lnSpc>
                        <a:spcBef>
                          <a:spcPts val="0"/>
                        </a:spcBef>
                        <a:spcAft>
                          <a:spcPts val="0"/>
                        </a:spcAft>
                        <a:buClrTx/>
                        <a:buSzTx/>
                        <a:buFontTx/>
                        <a:buNone/>
                        <a:tabLst/>
                        <a:defRPr/>
                      </a:pPr>
                      <a:r>
                        <a:rPr lang="cs-CZ" sz="2000" dirty="0" smtClean="0">
                          <a:solidFill>
                            <a:srgbClr val="FFC000"/>
                          </a:solidFill>
                          <a:latin typeface="Arial Black" pitchFamily="34" charset="0"/>
                          <a:ea typeface="Calibri"/>
                          <a:cs typeface="Times New Roman"/>
                        </a:rPr>
                        <a:t>11</a:t>
                      </a:r>
                      <a:endParaRPr lang="cs-CZ" sz="20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Identification of natural polymers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r h="389722">
                <a:tc vMerge="1">
                  <a:txBody>
                    <a:bodyPr/>
                    <a:lstStyle/>
                    <a:p>
                      <a:pPr marL="347345" indent="-347345" algn="ctr" fontAlgn="b">
                        <a:lnSpc>
                          <a:spcPct val="115000"/>
                        </a:lnSpc>
                        <a:spcAft>
                          <a:spcPts val="0"/>
                        </a:spcAft>
                      </a:pPr>
                      <a:endParaRPr lang="cs-CZ" sz="120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fontAlgn="b">
                        <a:lnSpc>
                          <a:spcPct val="115000"/>
                        </a:lnSpc>
                        <a:spcAft>
                          <a:spcPts val="0"/>
                        </a:spcAft>
                      </a:pPr>
                      <a:r>
                        <a:rPr lang="en-GB" sz="1800" b="1" kern="1200" noProof="0" dirty="0" smtClean="0">
                          <a:solidFill>
                            <a:srgbClr val="FFC000"/>
                          </a:solidFill>
                          <a:latin typeface="Arial Black" pitchFamily="34" charset="0"/>
                          <a:ea typeface="Times New Roman"/>
                          <a:cs typeface="Times New Roman"/>
                        </a:rPr>
                        <a:t>Laboratory methods of natural polymers</a:t>
                      </a:r>
                      <a:r>
                        <a:rPr lang="cs-CZ" sz="1800" b="1" kern="1200" noProof="0" dirty="0" smtClean="0">
                          <a:solidFill>
                            <a:srgbClr val="FFC000"/>
                          </a:solidFill>
                          <a:latin typeface="Arial Black" pitchFamily="34" charset="0"/>
                          <a:ea typeface="Times New Roman"/>
                          <a:cs typeface="Times New Roman"/>
                        </a:rPr>
                        <a:t>’</a:t>
                      </a:r>
                      <a:r>
                        <a:rPr lang="en-GB" sz="1800" b="1" kern="1200" noProof="0" dirty="0" smtClean="0">
                          <a:solidFill>
                            <a:srgbClr val="FFC000"/>
                          </a:solidFill>
                          <a:latin typeface="Arial Black" pitchFamily="34" charset="0"/>
                          <a:ea typeface="Times New Roman"/>
                          <a:cs typeface="Times New Roman"/>
                        </a:rPr>
                        <a:t> evaluation </a:t>
                      </a:r>
                      <a:endParaRPr lang="en-GB" sz="1800" noProof="0" dirty="0">
                        <a:solidFill>
                          <a:srgbClr val="FFC000"/>
                        </a:solidFill>
                        <a:latin typeface="Arial Black" pitchFamily="34" charset="0"/>
                        <a:ea typeface="Calibri"/>
                        <a:cs typeface="Times New Roman"/>
                      </a:endParaRPr>
                    </a:p>
                  </a:txBody>
                  <a:tcPr marL="63427" marR="63427" marT="31713" marB="31713"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95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20</a:t>
            </a:fld>
            <a:endParaRPr lang="sk-SK"/>
          </a:p>
        </p:txBody>
      </p:sp>
      <p:pic>
        <p:nvPicPr>
          <p:cNvPr id="7" name="Obrázek 6" descr="img799.jpg"/>
          <p:cNvPicPr>
            <a:picLocks noChangeAspect="1"/>
          </p:cNvPicPr>
          <p:nvPr/>
        </p:nvPicPr>
        <p:blipFill>
          <a:blip r:embed="rId2" cstate="print"/>
          <a:stretch>
            <a:fillRect/>
          </a:stretch>
        </p:blipFill>
        <p:spPr>
          <a:xfrm rot="5400000">
            <a:off x="2015717" y="-567444"/>
            <a:ext cx="5040561" cy="8568954"/>
          </a:xfrm>
          <a:prstGeom prst="rect">
            <a:avLst/>
          </a:prstGeom>
        </p:spPr>
      </p:pic>
      <p:sp>
        <p:nvSpPr>
          <p:cNvPr id="6" name="Nadpis 4"/>
          <p:cNvSpPr txBox="1">
            <a:spLocks/>
          </p:cNvSpPr>
          <p:nvPr/>
        </p:nvSpPr>
        <p:spPr>
          <a:xfrm>
            <a:off x="0" y="0"/>
            <a:ext cx="9144000" cy="1268760"/>
          </a:xfrm>
          <a:prstGeom prst="rect">
            <a:avLst/>
          </a:prstGeom>
        </p:spPr>
        <p:txBody>
          <a:bodyPr/>
          <a:lstStyle/>
          <a:p>
            <a:pPr lvl="0" algn="ctr" eaLnBrk="0" hangingPunct="0">
              <a:defRPr/>
            </a:pPr>
            <a:r>
              <a:rPr lang="en-GB" sz="2800" kern="0" dirty="0" smtClean="0">
                <a:solidFill>
                  <a:srgbClr val="FF0000"/>
                </a:solidFill>
                <a:latin typeface="Arial Black" pitchFamily="34" charset="0"/>
              </a:rPr>
              <a:t>TLC Chromatography </a:t>
            </a:r>
            <a:r>
              <a:rPr lang="en-GB" sz="2800" kern="0" dirty="0" smtClean="0">
                <a:solidFill>
                  <a:srgbClr val="FF0000"/>
                </a:solidFill>
                <a:latin typeface="Arial Black" pitchFamily="34" charset="0"/>
              </a:rPr>
              <a:t>– </a:t>
            </a:r>
            <a:r>
              <a:rPr lang="en-GB" sz="2800" kern="0" dirty="0" smtClean="0">
                <a:solidFill>
                  <a:srgbClr val="008000"/>
                </a:solidFill>
                <a:latin typeface="Arial Black" pitchFamily="34" charset="0"/>
              </a:rPr>
              <a:t>after the  </a:t>
            </a:r>
          </a:p>
          <a:p>
            <a:pPr lvl="0" algn="ctr" eaLnBrk="0" hangingPunct="0">
              <a:defRPr/>
            </a:pPr>
            <a:r>
              <a:rPr lang="en-GB" sz="2800" kern="0" dirty="0" smtClean="0">
                <a:solidFill>
                  <a:srgbClr val="008000"/>
                </a:solidFill>
                <a:latin typeface="Arial Black" pitchFamily="34" charset="0"/>
              </a:rPr>
              <a:t>Pre-treatment </a:t>
            </a:r>
            <a:r>
              <a:rPr lang="en-GB" sz="2800" kern="0" dirty="0" smtClean="0">
                <a:solidFill>
                  <a:srgbClr val="008000"/>
                </a:solidFill>
                <a:latin typeface="Arial Black" pitchFamily="34" charset="0"/>
              </a:rPr>
              <a:t>of the Samples </a:t>
            </a:r>
            <a:r>
              <a:rPr lang="en-GB" sz="2800" kern="0" dirty="0" smtClean="0">
                <a:solidFill>
                  <a:srgbClr val="FF0000"/>
                </a:solidFill>
                <a:latin typeface="Arial Black" pitchFamily="34" charset="0"/>
              </a:rPr>
              <a:t>(here are the Amino acids treated by </a:t>
            </a:r>
            <a:r>
              <a:rPr lang="en-GB" sz="2800" kern="0" dirty="0" smtClean="0">
                <a:solidFill>
                  <a:srgbClr val="FF0000"/>
                </a:solidFill>
                <a:latin typeface="Arial Black" pitchFamily="34" charset="0"/>
              </a:rPr>
              <a:t>Hydrolysis)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0" i="0" u="none" strike="noStrike" kern="0" cap="none" spc="0" normalizeH="0" baseline="0" noProof="0" dirty="0">
              <a:ln>
                <a:noFill/>
              </a:ln>
              <a:solidFill>
                <a:srgbClr val="FF0000"/>
              </a:solidFill>
              <a:effectLst/>
              <a:uLnTx/>
              <a:uFillTx/>
              <a:latin typeface="Arial Black" pitchFamily="34" charset="0"/>
              <a:ea typeface="+mj-ea"/>
              <a:cs typeface="+mj-cs"/>
            </a:endParaRPr>
          </a:p>
        </p:txBody>
      </p:sp>
      <p:sp>
        <p:nvSpPr>
          <p:cNvPr id="8" name="TextovéPole 7"/>
          <p:cNvSpPr txBox="1"/>
          <p:nvPr/>
        </p:nvSpPr>
        <p:spPr>
          <a:xfrm>
            <a:off x="0" y="5903893"/>
            <a:ext cx="8964488" cy="954107"/>
          </a:xfrm>
          <a:prstGeom prst="rect">
            <a:avLst/>
          </a:prstGeom>
          <a:solidFill>
            <a:schemeClr val="accent3">
              <a:lumMod val="95000"/>
            </a:schemeClr>
          </a:solidFill>
        </p:spPr>
        <p:txBody>
          <a:bodyPr wrap="square" rtlCol="0">
            <a:spAutoFit/>
          </a:bodyPr>
          <a:lstStyle/>
          <a:p>
            <a:pPr algn="ctr"/>
            <a:r>
              <a:rPr lang="en-GB" sz="2800" kern="0" dirty="0" smtClean="0">
                <a:solidFill>
                  <a:srgbClr val="FF0000"/>
                </a:solidFill>
                <a:latin typeface="Arial Black" pitchFamily="34" charset="0"/>
              </a:rPr>
              <a:t>TLC Chromatography of</a:t>
            </a:r>
            <a:r>
              <a:rPr lang="cs-CZ" sz="2800" kern="0" dirty="0" smtClean="0">
                <a:solidFill>
                  <a:srgbClr val="FF0000"/>
                </a:solidFill>
                <a:latin typeface="Arial Black" pitchFamily="34" charset="0"/>
              </a:rPr>
              <a:t> </a:t>
            </a:r>
            <a:r>
              <a:rPr lang="en-GB" sz="2800" kern="0" dirty="0" smtClean="0">
                <a:solidFill>
                  <a:srgbClr val="FF0000"/>
                </a:solidFill>
                <a:latin typeface="Arial Black" pitchFamily="34" charset="0"/>
              </a:rPr>
              <a:t>Amino acids and some hydrolysed Proteins</a:t>
            </a:r>
            <a:endParaRPr lang="en-GB" sz="2800" dirty="0"/>
          </a:p>
        </p:txBody>
      </p:sp>
      <p:sp>
        <p:nvSpPr>
          <p:cNvPr id="9" name="TextovéPole 8"/>
          <p:cNvSpPr txBox="1"/>
          <p:nvPr/>
        </p:nvSpPr>
        <p:spPr>
          <a:xfrm rot="16200000">
            <a:off x="1552745" y="4792071"/>
            <a:ext cx="1367282" cy="369332"/>
          </a:xfrm>
          <a:prstGeom prst="rect">
            <a:avLst/>
          </a:prstGeom>
          <a:solidFill>
            <a:schemeClr val="accent3">
              <a:lumMod val="95000"/>
            </a:schemeClr>
          </a:solidFill>
        </p:spPr>
        <p:txBody>
          <a:bodyPr wrap="square" rtlCol="0">
            <a:spAutoFit/>
          </a:bodyPr>
          <a:lstStyle/>
          <a:p>
            <a:r>
              <a:rPr lang="cs-CZ" dirty="0" err="1" smtClean="0">
                <a:latin typeface="Arial Black" pitchFamily="34" charset="0"/>
              </a:rPr>
              <a:t>Gelatin</a:t>
            </a:r>
            <a:r>
              <a:rPr lang="cs-CZ" dirty="0" smtClean="0">
                <a:latin typeface="Arial Black" pitchFamily="34" charset="0"/>
              </a:rPr>
              <a:t> </a:t>
            </a:r>
            <a:endParaRPr lang="en-GB" dirty="0">
              <a:latin typeface="Arial Black" pitchFamily="34" charset="0"/>
            </a:endParaRPr>
          </a:p>
        </p:txBody>
      </p:sp>
      <p:sp>
        <p:nvSpPr>
          <p:cNvPr id="10" name="TextovéPole 9"/>
          <p:cNvSpPr txBox="1"/>
          <p:nvPr/>
        </p:nvSpPr>
        <p:spPr>
          <a:xfrm rot="16200000">
            <a:off x="1812888" y="4891968"/>
            <a:ext cx="1711092" cy="369332"/>
          </a:xfrm>
          <a:prstGeom prst="rect">
            <a:avLst/>
          </a:prstGeom>
          <a:solidFill>
            <a:schemeClr val="accent3">
              <a:lumMod val="95000"/>
            </a:schemeClr>
          </a:solidFill>
        </p:spPr>
        <p:txBody>
          <a:bodyPr wrap="square" rtlCol="0">
            <a:spAutoFit/>
          </a:bodyPr>
          <a:lstStyle/>
          <a:p>
            <a:r>
              <a:rPr lang="cs-CZ" dirty="0" err="1" smtClean="0">
                <a:solidFill>
                  <a:srgbClr val="C00000"/>
                </a:solidFill>
                <a:latin typeface="Arial Black" pitchFamily="34" charset="0"/>
              </a:rPr>
              <a:t>Animal</a:t>
            </a:r>
            <a:r>
              <a:rPr lang="cs-CZ" dirty="0" smtClean="0">
                <a:solidFill>
                  <a:srgbClr val="C00000"/>
                </a:solidFill>
                <a:latin typeface="Arial Black" pitchFamily="34" charset="0"/>
              </a:rPr>
              <a:t> </a:t>
            </a:r>
            <a:r>
              <a:rPr lang="cs-CZ" dirty="0" err="1" smtClean="0">
                <a:solidFill>
                  <a:srgbClr val="C00000"/>
                </a:solidFill>
                <a:latin typeface="Arial Black" pitchFamily="34" charset="0"/>
              </a:rPr>
              <a:t>Glue</a:t>
            </a:r>
            <a:r>
              <a:rPr lang="cs-CZ" dirty="0" smtClean="0">
                <a:solidFill>
                  <a:srgbClr val="C00000"/>
                </a:solidFill>
                <a:latin typeface="Arial Black" pitchFamily="34" charset="0"/>
              </a:rPr>
              <a:t> </a:t>
            </a:r>
            <a:endParaRPr lang="en-GB" dirty="0">
              <a:solidFill>
                <a:srgbClr val="C00000"/>
              </a:solidFill>
              <a:latin typeface="Arial Black" pitchFamily="34" charset="0"/>
            </a:endParaRPr>
          </a:p>
        </p:txBody>
      </p:sp>
      <p:sp>
        <p:nvSpPr>
          <p:cNvPr id="11" name="TextovéPole 10"/>
          <p:cNvSpPr txBox="1"/>
          <p:nvPr/>
        </p:nvSpPr>
        <p:spPr>
          <a:xfrm rot="16200000">
            <a:off x="2248446" y="4888458"/>
            <a:ext cx="1704072" cy="369332"/>
          </a:xfrm>
          <a:prstGeom prst="rect">
            <a:avLst/>
          </a:prstGeom>
          <a:solidFill>
            <a:schemeClr val="accent3">
              <a:lumMod val="50000"/>
            </a:schemeClr>
          </a:solidFill>
        </p:spPr>
        <p:txBody>
          <a:bodyPr wrap="square" rtlCol="0">
            <a:spAutoFit/>
          </a:bodyPr>
          <a:lstStyle/>
          <a:p>
            <a:r>
              <a:rPr lang="cs-CZ" dirty="0" err="1" smtClean="0">
                <a:solidFill>
                  <a:srgbClr val="FFFF00"/>
                </a:solidFill>
                <a:latin typeface="Arial Black" pitchFamily="34" charset="0"/>
              </a:rPr>
              <a:t>Eggs</a:t>
            </a:r>
            <a:r>
              <a:rPr lang="cs-CZ" dirty="0" smtClean="0">
                <a:solidFill>
                  <a:srgbClr val="FFFF00"/>
                </a:solidFill>
                <a:latin typeface="Arial Black" pitchFamily="34" charset="0"/>
              </a:rPr>
              <a:t> </a:t>
            </a:r>
            <a:r>
              <a:rPr lang="cs-CZ" dirty="0" err="1" smtClean="0">
                <a:solidFill>
                  <a:srgbClr val="FFFF00"/>
                </a:solidFill>
                <a:latin typeface="Arial Black" pitchFamily="34" charset="0"/>
              </a:rPr>
              <a:t>Yellow</a:t>
            </a:r>
            <a:endParaRPr lang="en-GB" dirty="0">
              <a:solidFill>
                <a:srgbClr val="FFFF00"/>
              </a:solidFill>
              <a:latin typeface="Arial Black" pitchFamily="34" charset="0"/>
            </a:endParaRPr>
          </a:p>
        </p:txBody>
      </p:sp>
      <p:sp>
        <p:nvSpPr>
          <p:cNvPr id="12" name="TextovéPole 11"/>
          <p:cNvSpPr txBox="1"/>
          <p:nvPr/>
        </p:nvSpPr>
        <p:spPr>
          <a:xfrm rot="16200000">
            <a:off x="2994125" y="4718843"/>
            <a:ext cx="1076810" cy="369332"/>
          </a:xfrm>
          <a:prstGeom prst="rect">
            <a:avLst/>
          </a:prstGeom>
          <a:solidFill>
            <a:schemeClr val="accent3">
              <a:lumMod val="95000"/>
            </a:schemeClr>
          </a:solidFill>
        </p:spPr>
        <p:txBody>
          <a:bodyPr wrap="square" rtlCol="0">
            <a:spAutoFit/>
          </a:bodyPr>
          <a:lstStyle/>
          <a:p>
            <a:r>
              <a:rPr lang="cs-CZ" dirty="0" smtClean="0">
                <a:solidFill>
                  <a:srgbClr val="008000"/>
                </a:solidFill>
                <a:latin typeface="Arial Black" pitchFamily="34" charset="0"/>
              </a:rPr>
              <a:t>Kasein </a:t>
            </a:r>
            <a:endParaRPr lang="en-GB" dirty="0">
              <a:solidFill>
                <a:srgbClr val="008000"/>
              </a:solidFill>
              <a:latin typeface="Arial Black"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21</a:t>
            </a:fld>
            <a:endParaRPr lang="sk-SK"/>
          </a:p>
        </p:txBody>
      </p:sp>
      <p:pic>
        <p:nvPicPr>
          <p:cNvPr id="7" name="Obrázek 6" descr="img801.jpg"/>
          <p:cNvPicPr>
            <a:picLocks noChangeAspect="1"/>
          </p:cNvPicPr>
          <p:nvPr/>
        </p:nvPicPr>
        <p:blipFill>
          <a:blip r:embed="rId2" cstate="print"/>
          <a:stretch>
            <a:fillRect/>
          </a:stretch>
        </p:blipFill>
        <p:spPr>
          <a:xfrm rot="16200000">
            <a:off x="1885394" y="-293104"/>
            <a:ext cx="5445224" cy="8568952"/>
          </a:xfrm>
          <a:prstGeom prst="rect">
            <a:avLst/>
          </a:prstGeom>
        </p:spPr>
      </p:pic>
      <p:sp>
        <p:nvSpPr>
          <p:cNvPr id="6" name="Nadpis 4"/>
          <p:cNvSpPr txBox="1">
            <a:spLocks/>
          </p:cNvSpPr>
          <p:nvPr/>
        </p:nvSpPr>
        <p:spPr>
          <a:xfrm>
            <a:off x="0" y="274638"/>
            <a:ext cx="9144000" cy="994122"/>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GC of some Waxes after </a:t>
            </a:r>
            <a:r>
              <a:rPr kumimoji="0" lang="en-GB" sz="2800" b="0" i="0" u="none" strike="noStrike" kern="0" cap="none" spc="0" normalizeH="0" baseline="0" dirty="0" err="1" smtClean="0">
                <a:ln>
                  <a:noFill/>
                </a:ln>
                <a:solidFill>
                  <a:srgbClr val="FF0000"/>
                </a:solidFill>
                <a:effectLst/>
                <a:uLnTx/>
                <a:uFillTx/>
                <a:latin typeface="Arial Black" pitchFamily="34" charset="0"/>
                <a:ea typeface="+mj-ea"/>
                <a:cs typeface="+mj-cs"/>
              </a:rPr>
              <a:t>Saponification</a:t>
            </a: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 and </a:t>
            </a:r>
            <a:r>
              <a:rPr kumimoji="0" lang="en-GB" sz="2800" b="0" i="0" u="none" strike="noStrike" kern="0" cap="none" spc="0" normalizeH="0" baseline="0" dirty="0" err="1" smtClean="0">
                <a:ln>
                  <a:noFill/>
                </a:ln>
                <a:solidFill>
                  <a:srgbClr val="FF0000"/>
                </a:solidFill>
                <a:effectLst/>
                <a:uLnTx/>
                <a:uFillTx/>
                <a:latin typeface="Arial Black" pitchFamily="34" charset="0"/>
                <a:ea typeface="+mj-ea"/>
                <a:cs typeface="+mj-cs"/>
              </a:rPr>
              <a:t>Methylation</a:t>
            </a: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 of the acids to the </a:t>
            </a:r>
            <a:r>
              <a:rPr kumimoji="0" lang="en-GB" sz="2800" b="0" i="0" u="none" strike="noStrike" kern="0" cap="none" spc="0" normalizeH="0" baseline="0" dirty="0" err="1" smtClean="0">
                <a:ln>
                  <a:noFill/>
                </a:ln>
                <a:solidFill>
                  <a:srgbClr val="FF0000"/>
                </a:solidFill>
                <a:effectLst/>
                <a:uLnTx/>
                <a:uFillTx/>
                <a:latin typeface="Arial Black" pitchFamily="34" charset="0"/>
                <a:ea typeface="+mj-ea"/>
                <a:cs typeface="+mj-cs"/>
              </a:rPr>
              <a:t>Methyesters</a:t>
            </a:r>
            <a:endParaRPr kumimoji="0" lang="en-GB" sz="2800" b="0" i="0" u="none" strike="noStrike" kern="0" cap="none" spc="0" normalizeH="0" baseline="0" dirty="0">
              <a:ln>
                <a:noFill/>
              </a:ln>
              <a:solidFill>
                <a:srgbClr val="FF0000"/>
              </a:solidFill>
              <a:effectLst/>
              <a:uLnTx/>
              <a:uFillTx/>
              <a:latin typeface="Arial Black" pitchFamily="34" charset="0"/>
              <a:ea typeface="+mj-ea"/>
              <a:cs typeface="+mj-cs"/>
            </a:endParaRPr>
          </a:p>
        </p:txBody>
      </p:sp>
      <p:sp>
        <p:nvSpPr>
          <p:cNvPr id="8" name="TextovéPole 7"/>
          <p:cNvSpPr txBox="1"/>
          <p:nvPr/>
        </p:nvSpPr>
        <p:spPr>
          <a:xfrm>
            <a:off x="7236296" y="1340768"/>
            <a:ext cx="936104" cy="646331"/>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Bee Wax</a:t>
            </a:r>
            <a:endParaRPr lang="en-GB" dirty="0">
              <a:solidFill>
                <a:srgbClr val="008000"/>
              </a:solidFill>
              <a:latin typeface="Arial Black" pitchFamily="34" charset="0"/>
            </a:endParaRPr>
          </a:p>
        </p:txBody>
      </p:sp>
      <p:sp>
        <p:nvSpPr>
          <p:cNvPr id="9" name="TextovéPole 8"/>
          <p:cNvSpPr txBox="1"/>
          <p:nvPr/>
        </p:nvSpPr>
        <p:spPr>
          <a:xfrm>
            <a:off x="7236296" y="3140968"/>
            <a:ext cx="936104" cy="646331"/>
          </a:xfrm>
          <a:prstGeom prst="rect">
            <a:avLst/>
          </a:prstGeom>
          <a:solidFill>
            <a:schemeClr val="accent3">
              <a:lumMod val="95000"/>
            </a:schemeClr>
          </a:solidFill>
        </p:spPr>
        <p:txBody>
          <a:bodyPr wrap="square" rtlCol="0">
            <a:spAutoFit/>
          </a:bodyPr>
          <a:lstStyle/>
          <a:p>
            <a:r>
              <a:rPr lang="en-GB" dirty="0" smtClean="0">
                <a:solidFill>
                  <a:srgbClr val="0000FF"/>
                </a:solidFill>
                <a:latin typeface="Arial Black" pitchFamily="34" charset="0"/>
              </a:rPr>
              <a:t>Punic Wax</a:t>
            </a:r>
            <a:endParaRPr lang="en-GB" dirty="0">
              <a:solidFill>
                <a:srgbClr val="0000FF"/>
              </a:solidFill>
              <a:latin typeface="Arial Black" pitchFamily="34" charset="0"/>
            </a:endParaRPr>
          </a:p>
        </p:txBody>
      </p:sp>
      <p:sp>
        <p:nvSpPr>
          <p:cNvPr id="10" name="TextovéPole 9"/>
          <p:cNvSpPr txBox="1"/>
          <p:nvPr/>
        </p:nvSpPr>
        <p:spPr>
          <a:xfrm>
            <a:off x="3995936" y="4869160"/>
            <a:ext cx="1728192" cy="369332"/>
          </a:xfrm>
          <a:prstGeom prst="rect">
            <a:avLst/>
          </a:prstGeom>
          <a:solidFill>
            <a:schemeClr val="accent3">
              <a:lumMod val="95000"/>
            </a:schemeClr>
          </a:solidFill>
        </p:spPr>
        <p:txBody>
          <a:bodyPr wrap="square" rtlCol="0">
            <a:spAutoFit/>
          </a:bodyPr>
          <a:lstStyle/>
          <a:p>
            <a:r>
              <a:rPr lang="en-GB" dirty="0" err="1" smtClean="0">
                <a:solidFill>
                  <a:srgbClr val="C00000"/>
                </a:solidFill>
                <a:latin typeface="Arial Black" pitchFamily="34" charset="0"/>
              </a:rPr>
              <a:t>Ceresine</a:t>
            </a:r>
            <a:r>
              <a:rPr lang="en-GB" dirty="0" smtClean="0">
                <a:solidFill>
                  <a:srgbClr val="C00000"/>
                </a:solidFill>
                <a:latin typeface="Arial Black" pitchFamily="34" charset="0"/>
              </a:rPr>
              <a:t> </a:t>
            </a:r>
            <a:endParaRPr lang="en-GB" dirty="0">
              <a:solidFill>
                <a:srgbClr val="C00000"/>
              </a:solidFill>
              <a:latin typeface="Arial Black"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22</a:t>
            </a:fld>
            <a:endParaRPr lang="sk-SK"/>
          </a:p>
        </p:txBody>
      </p:sp>
      <p:pic>
        <p:nvPicPr>
          <p:cNvPr id="6" name="Obrázek 5" descr="img802.jpg"/>
          <p:cNvPicPr>
            <a:picLocks noChangeAspect="1"/>
          </p:cNvPicPr>
          <p:nvPr/>
        </p:nvPicPr>
        <p:blipFill>
          <a:blip r:embed="rId2" cstate="print"/>
          <a:stretch>
            <a:fillRect/>
          </a:stretch>
        </p:blipFill>
        <p:spPr>
          <a:xfrm rot="5400000">
            <a:off x="1932894" y="-340606"/>
            <a:ext cx="5278212" cy="8496944"/>
          </a:xfrm>
          <a:prstGeom prst="rect">
            <a:avLst/>
          </a:prstGeom>
        </p:spPr>
      </p:pic>
      <p:sp>
        <p:nvSpPr>
          <p:cNvPr id="7" name="Nadpis 4"/>
          <p:cNvSpPr txBox="1">
            <a:spLocks/>
          </p:cNvSpPr>
          <p:nvPr/>
        </p:nvSpPr>
        <p:spPr>
          <a:xfrm>
            <a:off x="0" y="274638"/>
            <a:ext cx="9144000" cy="994122"/>
          </a:xfrm>
          <a:prstGeom prst="rect">
            <a:avLst/>
          </a:prstGeom>
        </p:spPr>
        <p:txBody>
          <a:bodyPr/>
          <a:lstStyle/>
          <a:p>
            <a:pPr algn="ctr" eaLnBrk="0" hangingPunct="0">
              <a:defRPr/>
            </a:pPr>
            <a:r>
              <a:rPr lang="en-GB" sz="2800" kern="0" dirty="0" smtClean="0">
                <a:solidFill>
                  <a:srgbClr val="FF0000"/>
                </a:solidFill>
                <a:latin typeface="Arial Black" pitchFamily="34" charset="0"/>
              </a:rPr>
              <a:t>GC of some </a:t>
            </a:r>
            <a:r>
              <a:rPr lang="cs-CZ" sz="2800" kern="0" dirty="0" smtClean="0">
                <a:solidFill>
                  <a:srgbClr val="FF0000"/>
                </a:solidFill>
                <a:latin typeface="Arial Black" pitchFamily="34" charset="0"/>
              </a:rPr>
              <a:t>RESINS </a:t>
            </a:r>
            <a:r>
              <a:rPr lang="en-GB" sz="2800" kern="0" dirty="0" smtClean="0">
                <a:solidFill>
                  <a:srgbClr val="FF0000"/>
                </a:solidFill>
                <a:latin typeface="Arial Black" pitchFamily="34" charset="0"/>
              </a:rPr>
              <a:t>after </a:t>
            </a:r>
            <a:r>
              <a:rPr lang="en-GB" sz="2800" kern="0" dirty="0" err="1" smtClean="0">
                <a:solidFill>
                  <a:srgbClr val="FF0000"/>
                </a:solidFill>
                <a:latin typeface="Arial Black" pitchFamily="34" charset="0"/>
              </a:rPr>
              <a:t>Saponification</a:t>
            </a:r>
            <a:r>
              <a:rPr lang="en-GB" sz="2800" kern="0" dirty="0" smtClean="0">
                <a:solidFill>
                  <a:srgbClr val="FF0000"/>
                </a:solidFill>
                <a:latin typeface="Arial Black" pitchFamily="34" charset="0"/>
              </a:rPr>
              <a:t> and </a:t>
            </a:r>
            <a:r>
              <a:rPr lang="en-GB" sz="2800" kern="0" dirty="0" err="1" smtClean="0">
                <a:solidFill>
                  <a:srgbClr val="FF0000"/>
                </a:solidFill>
                <a:latin typeface="Arial Black" pitchFamily="34" charset="0"/>
              </a:rPr>
              <a:t>Methylation</a:t>
            </a:r>
            <a:r>
              <a:rPr lang="en-GB" sz="2800" kern="0" dirty="0" smtClean="0">
                <a:solidFill>
                  <a:srgbClr val="FF0000"/>
                </a:solidFill>
                <a:latin typeface="Arial Black" pitchFamily="34" charset="0"/>
              </a:rPr>
              <a:t> of the acids to the </a:t>
            </a:r>
            <a:r>
              <a:rPr lang="en-GB" sz="2800" kern="0" dirty="0" err="1" smtClean="0">
                <a:solidFill>
                  <a:srgbClr val="FF0000"/>
                </a:solidFill>
                <a:latin typeface="Arial Black" pitchFamily="34" charset="0"/>
              </a:rPr>
              <a:t>Methyesters</a:t>
            </a:r>
            <a:endParaRPr lang="en-GB" sz="2800" kern="0" dirty="0" smtClean="0">
              <a:solidFill>
                <a:srgbClr val="FF0000"/>
              </a:solidFill>
              <a:latin typeface="Arial Black"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2800" b="0" i="0" u="none" strike="noStrike" kern="0" cap="none" spc="0" normalizeH="0" baseline="0" noProof="0" dirty="0">
              <a:ln>
                <a:noFill/>
              </a:ln>
              <a:solidFill>
                <a:srgbClr val="FF0000"/>
              </a:solidFill>
              <a:effectLst/>
              <a:uLnTx/>
              <a:uFillTx/>
              <a:latin typeface="Arial Black" pitchFamily="34" charset="0"/>
              <a:ea typeface="+mj-ea"/>
              <a:cs typeface="+mj-cs"/>
            </a:endParaRPr>
          </a:p>
        </p:txBody>
      </p:sp>
      <p:sp>
        <p:nvSpPr>
          <p:cNvPr id="8" name="TextovéPole 7"/>
          <p:cNvSpPr txBox="1"/>
          <p:nvPr/>
        </p:nvSpPr>
        <p:spPr>
          <a:xfrm>
            <a:off x="1763688" y="1412776"/>
            <a:ext cx="1728192" cy="369332"/>
          </a:xfrm>
          <a:prstGeom prst="rect">
            <a:avLst/>
          </a:prstGeom>
          <a:solidFill>
            <a:schemeClr val="accent3">
              <a:lumMod val="95000"/>
            </a:schemeClr>
          </a:solidFill>
        </p:spPr>
        <p:txBody>
          <a:bodyPr wrap="square" rtlCol="0">
            <a:spAutoFit/>
          </a:bodyPr>
          <a:lstStyle/>
          <a:p>
            <a:r>
              <a:rPr lang="en-GB" dirty="0" err="1" smtClean="0">
                <a:solidFill>
                  <a:srgbClr val="C00000"/>
                </a:solidFill>
                <a:latin typeface="Arial Black" pitchFamily="34" charset="0"/>
              </a:rPr>
              <a:t>Colophone</a:t>
            </a:r>
            <a:r>
              <a:rPr lang="en-GB" dirty="0" smtClean="0">
                <a:solidFill>
                  <a:srgbClr val="C00000"/>
                </a:solidFill>
                <a:latin typeface="Arial Black" pitchFamily="34" charset="0"/>
              </a:rPr>
              <a:t> </a:t>
            </a:r>
            <a:endParaRPr lang="en-GB" dirty="0">
              <a:solidFill>
                <a:srgbClr val="C00000"/>
              </a:solidFill>
              <a:latin typeface="Arial Black" pitchFamily="34" charset="0"/>
            </a:endParaRPr>
          </a:p>
        </p:txBody>
      </p:sp>
      <p:sp>
        <p:nvSpPr>
          <p:cNvPr id="9" name="TextovéPole 8"/>
          <p:cNvSpPr txBox="1"/>
          <p:nvPr/>
        </p:nvSpPr>
        <p:spPr>
          <a:xfrm>
            <a:off x="0" y="2060848"/>
            <a:ext cx="3707904" cy="923330"/>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Resin Binder – Painting on the high Altar (Santo Stefano, Venice, Italy) </a:t>
            </a:r>
            <a:endParaRPr lang="en-GB" dirty="0">
              <a:solidFill>
                <a:srgbClr val="008000"/>
              </a:solidFill>
              <a:latin typeface="Arial Black" pitchFamily="34" charset="0"/>
            </a:endParaRPr>
          </a:p>
        </p:txBody>
      </p:sp>
      <p:sp>
        <p:nvSpPr>
          <p:cNvPr id="10" name="TextovéPole 9"/>
          <p:cNvSpPr txBox="1"/>
          <p:nvPr/>
        </p:nvSpPr>
        <p:spPr>
          <a:xfrm>
            <a:off x="0" y="3068960"/>
            <a:ext cx="3707904" cy="646331"/>
          </a:xfrm>
          <a:prstGeom prst="rect">
            <a:avLst/>
          </a:prstGeom>
          <a:solidFill>
            <a:schemeClr val="accent3">
              <a:lumMod val="95000"/>
            </a:schemeClr>
          </a:solidFill>
        </p:spPr>
        <p:txBody>
          <a:bodyPr wrap="square" rtlCol="0">
            <a:spAutoFit/>
          </a:bodyPr>
          <a:lstStyle/>
          <a:p>
            <a:r>
              <a:rPr lang="en-GB" dirty="0" smtClean="0">
                <a:solidFill>
                  <a:srgbClr val="0000FF"/>
                </a:solidFill>
                <a:latin typeface="Arial Black" pitchFamily="34" charset="0"/>
              </a:rPr>
              <a:t>Resin Binder –</a:t>
            </a:r>
            <a:r>
              <a:rPr lang="cs-CZ" dirty="0" smtClean="0">
                <a:solidFill>
                  <a:srgbClr val="0000FF"/>
                </a:solidFill>
                <a:latin typeface="Arial Black" pitchFamily="34" charset="0"/>
              </a:rPr>
              <a:t> </a:t>
            </a:r>
            <a:r>
              <a:rPr lang="en-GB" dirty="0" smtClean="0">
                <a:solidFill>
                  <a:srgbClr val="0000FF"/>
                </a:solidFill>
                <a:latin typeface="Arial Black" pitchFamily="34" charset="0"/>
              </a:rPr>
              <a:t>Mosaic, 4. Century B.C.  </a:t>
            </a:r>
            <a:endParaRPr lang="en-GB" dirty="0">
              <a:solidFill>
                <a:srgbClr val="0000FF"/>
              </a:solidFill>
              <a:latin typeface="Arial Black" pitchFamily="34" charset="0"/>
            </a:endParaRPr>
          </a:p>
        </p:txBody>
      </p:sp>
      <p:sp>
        <p:nvSpPr>
          <p:cNvPr id="11" name="TextovéPole 10"/>
          <p:cNvSpPr txBox="1"/>
          <p:nvPr/>
        </p:nvSpPr>
        <p:spPr>
          <a:xfrm>
            <a:off x="1835696" y="3789040"/>
            <a:ext cx="2088232" cy="369332"/>
          </a:xfrm>
          <a:prstGeom prst="rect">
            <a:avLst/>
          </a:prstGeom>
          <a:solidFill>
            <a:schemeClr val="accent3">
              <a:lumMod val="95000"/>
            </a:schemeClr>
          </a:solidFill>
        </p:spPr>
        <p:txBody>
          <a:bodyPr wrap="square" rtlCol="0">
            <a:spAutoFit/>
          </a:bodyPr>
          <a:lstStyle/>
          <a:p>
            <a:r>
              <a:rPr lang="en-GB" dirty="0" smtClean="0">
                <a:latin typeface="Arial Black" pitchFamily="34" charset="0"/>
              </a:rPr>
              <a:t>Wood Coal Tar</a:t>
            </a:r>
            <a:endParaRPr lang="en-GB" dirty="0">
              <a:latin typeface="Arial Black" pitchFamily="34" charset="0"/>
            </a:endParaRPr>
          </a:p>
        </p:txBody>
      </p:sp>
      <p:sp>
        <p:nvSpPr>
          <p:cNvPr id="12" name="TextovéPole 11"/>
          <p:cNvSpPr txBox="1"/>
          <p:nvPr/>
        </p:nvSpPr>
        <p:spPr>
          <a:xfrm>
            <a:off x="0" y="4221088"/>
            <a:ext cx="3851920" cy="646331"/>
          </a:xfrm>
          <a:prstGeom prst="rect">
            <a:avLst/>
          </a:prstGeom>
          <a:solidFill>
            <a:schemeClr val="accent3">
              <a:lumMod val="95000"/>
            </a:schemeClr>
          </a:solidFill>
        </p:spPr>
        <p:txBody>
          <a:bodyPr wrap="square" rtlCol="0">
            <a:spAutoFit/>
          </a:bodyPr>
          <a:lstStyle/>
          <a:p>
            <a:r>
              <a:rPr lang="en-GB" i="1" dirty="0" err="1" smtClean="0">
                <a:solidFill>
                  <a:srgbClr val="C00000"/>
                </a:solidFill>
                <a:latin typeface="Arial Black" pitchFamily="34" charset="0"/>
              </a:rPr>
              <a:t>Colophone</a:t>
            </a:r>
            <a:r>
              <a:rPr lang="en-GB" i="1" dirty="0" smtClean="0">
                <a:solidFill>
                  <a:srgbClr val="C00000"/>
                </a:solidFill>
                <a:latin typeface="Arial Black" pitchFamily="34" charset="0"/>
              </a:rPr>
              <a:t> after Heating </a:t>
            </a:r>
          </a:p>
          <a:p>
            <a:r>
              <a:rPr lang="en-GB" i="1" dirty="0" smtClean="0">
                <a:solidFill>
                  <a:srgbClr val="C00000"/>
                </a:solidFill>
                <a:latin typeface="Arial Black" pitchFamily="34" charset="0"/>
              </a:rPr>
              <a:t>(15 Minutes &amp; 300 – 350 °C) </a:t>
            </a:r>
            <a:endParaRPr lang="en-GB" i="1" dirty="0">
              <a:solidFill>
                <a:srgbClr val="C00000"/>
              </a:solidFill>
              <a:latin typeface="Arial Black" pitchFamily="34" charset="0"/>
            </a:endParaRPr>
          </a:p>
        </p:txBody>
      </p:sp>
      <p:sp>
        <p:nvSpPr>
          <p:cNvPr id="13" name="TextovéPole 12"/>
          <p:cNvSpPr txBox="1"/>
          <p:nvPr/>
        </p:nvSpPr>
        <p:spPr>
          <a:xfrm>
            <a:off x="0" y="5013176"/>
            <a:ext cx="2915816" cy="584775"/>
          </a:xfrm>
          <a:prstGeom prst="rect">
            <a:avLst/>
          </a:prstGeom>
          <a:solidFill>
            <a:schemeClr val="accent3">
              <a:lumMod val="95000"/>
            </a:schemeClr>
          </a:solidFill>
        </p:spPr>
        <p:txBody>
          <a:bodyPr wrap="square" rtlCol="0">
            <a:spAutoFit/>
          </a:bodyPr>
          <a:lstStyle/>
          <a:p>
            <a:r>
              <a:rPr lang="en-GB" sz="1600" dirty="0" smtClean="0">
                <a:solidFill>
                  <a:srgbClr val="7030A0"/>
                </a:solidFill>
                <a:latin typeface="Arial Black" pitchFamily="34" charset="0"/>
              </a:rPr>
              <a:t>Resin Binder –</a:t>
            </a:r>
            <a:r>
              <a:rPr lang="cs-CZ" sz="1600" dirty="0" smtClean="0">
                <a:solidFill>
                  <a:srgbClr val="7030A0"/>
                </a:solidFill>
                <a:latin typeface="Arial Black" pitchFamily="34" charset="0"/>
              </a:rPr>
              <a:t> </a:t>
            </a:r>
            <a:r>
              <a:rPr lang="cs-CZ" sz="1600" dirty="0" err="1" smtClean="0">
                <a:solidFill>
                  <a:srgbClr val="7030A0"/>
                </a:solidFill>
                <a:latin typeface="Arial Black" pitchFamily="34" charset="0"/>
              </a:rPr>
              <a:t>War</a:t>
            </a:r>
            <a:r>
              <a:rPr lang="cs-CZ" sz="1600" dirty="0" smtClean="0">
                <a:solidFill>
                  <a:srgbClr val="7030A0"/>
                </a:solidFill>
                <a:latin typeface="Arial Black" pitchFamily="34" charset="0"/>
              </a:rPr>
              <a:t> </a:t>
            </a:r>
            <a:r>
              <a:rPr lang="cs-CZ" sz="1600" dirty="0" err="1" smtClean="0">
                <a:solidFill>
                  <a:srgbClr val="7030A0"/>
                </a:solidFill>
                <a:latin typeface="Arial Black" pitchFamily="34" charset="0"/>
              </a:rPr>
              <a:t>Ship</a:t>
            </a:r>
            <a:r>
              <a:rPr lang="cs-CZ" sz="1600" dirty="0" smtClean="0">
                <a:solidFill>
                  <a:srgbClr val="7030A0"/>
                </a:solidFill>
                <a:latin typeface="Arial Black" pitchFamily="34" charset="0"/>
              </a:rPr>
              <a:t>,</a:t>
            </a:r>
          </a:p>
          <a:p>
            <a:r>
              <a:rPr lang="cs-CZ" sz="1600" dirty="0" smtClean="0">
                <a:solidFill>
                  <a:srgbClr val="7030A0"/>
                </a:solidFill>
                <a:latin typeface="Arial Black" pitchFamily="34" charset="0"/>
              </a:rPr>
              <a:t>3</a:t>
            </a:r>
            <a:r>
              <a:rPr lang="en-GB" sz="1600" dirty="0" smtClean="0">
                <a:solidFill>
                  <a:srgbClr val="7030A0"/>
                </a:solidFill>
                <a:latin typeface="Arial Black" pitchFamily="34" charset="0"/>
              </a:rPr>
              <a:t>. </a:t>
            </a:r>
            <a:r>
              <a:rPr lang="en-GB" sz="1600" dirty="0" smtClean="0">
                <a:solidFill>
                  <a:srgbClr val="7030A0"/>
                </a:solidFill>
                <a:latin typeface="Arial Black" pitchFamily="34" charset="0"/>
              </a:rPr>
              <a:t>Century B.C.</a:t>
            </a:r>
            <a:r>
              <a:rPr lang="cs-CZ" sz="1600" dirty="0" smtClean="0">
                <a:solidFill>
                  <a:srgbClr val="7030A0"/>
                </a:solidFill>
                <a:latin typeface="Arial Black" pitchFamily="34" charset="0"/>
              </a:rPr>
              <a:t> </a:t>
            </a:r>
            <a:endParaRPr lang="en-GB" sz="1600" dirty="0">
              <a:solidFill>
                <a:srgbClr val="7030A0"/>
              </a:solidFill>
              <a:latin typeface="Arial Black"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23</a:t>
            </a:fld>
            <a:endParaRPr lang="sk-SK"/>
          </a:p>
        </p:txBody>
      </p:sp>
      <p:pic>
        <p:nvPicPr>
          <p:cNvPr id="7" name="Obrázek 6" descr="img803.jpg"/>
          <p:cNvPicPr>
            <a:picLocks noChangeAspect="1"/>
          </p:cNvPicPr>
          <p:nvPr/>
        </p:nvPicPr>
        <p:blipFill>
          <a:blip r:embed="rId2" cstate="print"/>
          <a:stretch>
            <a:fillRect/>
          </a:stretch>
        </p:blipFill>
        <p:spPr>
          <a:xfrm rot="5400000">
            <a:off x="1679105" y="-374848"/>
            <a:ext cx="5713783" cy="8424938"/>
          </a:xfrm>
          <a:prstGeom prst="rect">
            <a:avLst/>
          </a:prstGeom>
        </p:spPr>
      </p:pic>
      <p:sp>
        <p:nvSpPr>
          <p:cNvPr id="6" name="Nadpis 4"/>
          <p:cNvSpPr txBox="1">
            <a:spLocks/>
          </p:cNvSpPr>
          <p:nvPr/>
        </p:nvSpPr>
        <p:spPr>
          <a:xfrm>
            <a:off x="0" y="0"/>
            <a:ext cx="9144000" cy="1052736"/>
          </a:xfrm>
          <a:prstGeom prst="rect">
            <a:avLst/>
          </a:prstGeom>
        </p:spPr>
        <p:txBody>
          <a:bodyPr/>
          <a:lstStyle/>
          <a:p>
            <a:pPr lvl="0" algn="ctr" eaLnBrk="0" hangingPunct="0">
              <a:defRPr/>
            </a:pPr>
            <a:r>
              <a:rPr lang="en-GB" sz="2800" kern="0" dirty="0" smtClean="0">
                <a:solidFill>
                  <a:srgbClr val="FF0000"/>
                </a:solidFill>
                <a:latin typeface="Arial Black" pitchFamily="34" charset="0"/>
              </a:rPr>
              <a:t>GC of some </a:t>
            </a:r>
            <a:r>
              <a:rPr lang="cs-CZ" sz="2800" kern="0" dirty="0" smtClean="0">
                <a:solidFill>
                  <a:srgbClr val="FF0000"/>
                </a:solidFill>
                <a:latin typeface="Arial Black" pitchFamily="34" charset="0"/>
              </a:rPr>
              <a:t>Binder </a:t>
            </a:r>
            <a:r>
              <a:rPr lang="cs-CZ" sz="2800" kern="0" dirty="0" err="1" smtClean="0">
                <a:solidFill>
                  <a:srgbClr val="FF0000"/>
                </a:solidFill>
                <a:latin typeface="Arial Black" pitchFamily="34" charset="0"/>
              </a:rPr>
              <a:t>Oils</a:t>
            </a:r>
            <a:r>
              <a:rPr lang="cs-CZ" sz="2800" kern="0" dirty="0" smtClean="0">
                <a:solidFill>
                  <a:srgbClr val="FF0000"/>
                </a:solidFill>
                <a:latin typeface="Arial Black" pitchFamily="34" charset="0"/>
              </a:rPr>
              <a:t> </a:t>
            </a:r>
          </a:p>
          <a:p>
            <a:pPr lvl="0" algn="ctr" eaLnBrk="0" hangingPunct="0">
              <a:defRPr/>
            </a:pPr>
            <a:r>
              <a:rPr lang="cs-CZ" sz="2800" kern="0" dirty="0" err="1" smtClean="0">
                <a:solidFill>
                  <a:srgbClr val="FF0000"/>
                </a:solidFill>
                <a:latin typeface="Arial Black" pitchFamily="34" charset="0"/>
              </a:rPr>
              <a:t>after</a:t>
            </a:r>
            <a:r>
              <a:rPr lang="cs-CZ" sz="2800" kern="0" dirty="0" smtClean="0">
                <a:solidFill>
                  <a:srgbClr val="FF0000"/>
                </a:solidFill>
                <a:latin typeface="Arial Black" pitchFamily="34" charset="0"/>
              </a:rPr>
              <a:t> </a:t>
            </a:r>
            <a:r>
              <a:rPr lang="cs-CZ" sz="2800" kern="0" dirty="0" err="1" smtClean="0">
                <a:solidFill>
                  <a:srgbClr val="FF0000"/>
                </a:solidFill>
                <a:latin typeface="Arial Black" pitchFamily="34" charset="0"/>
              </a:rPr>
              <a:t>Pyrolysis</a:t>
            </a:r>
            <a:r>
              <a:rPr lang="cs-CZ" sz="2800" kern="0" dirty="0" smtClean="0">
                <a:solidFill>
                  <a:srgbClr val="FF0000"/>
                </a:solidFill>
                <a:latin typeface="Arial Black" pitchFamily="34" charset="0"/>
              </a:rPr>
              <a:t> </a:t>
            </a:r>
            <a:r>
              <a:rPr lang="cs-CZ" sz="2800" kern="0" dirty="0" err="1" smtClean="0">
                <a:solidFill>
                  <a:srgbClr val="FF0000"/>
                </a:solidFill>
                <a:latin typeface="Arial Black" pitchFamily="34" charset="0"/>
              </a:rPr>
              <a:t>at</a:t>
            </a:r>
            <a:r>
              <a:rPr lang="cs-CZ" sz="2800" kern="0" dirty="0" smtClean="0">
                <a:solidFill>
                  <a:srgbClr val="FF0000"/>
                </a:solidFill>
                <a:latin typeface="Arial Black" pitchFamily="34" charset="0"/>
              </a:rPr>
              <a:t> </a:t>
            </a:r>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600 </a:t>
            </a:r>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°C</a:t>
            </a:r>
            <a:endParaRPr kumimoji="0" lang="cs-CZ" sz="2800" b="0" i="0" u="none" strike="noStrike" kern="0" cap="none" spc="0" normalizeH="0" baseline="0" noProof="0" dirty="0">
              <a:ln>
                <a:noFill/>
              </a:ln>
              <a:solidFill>
                <a:srgbClr val="FF0000"/>
              </a:solidFill>
              <a:effectLst/>
              <a:uLnTx/>
              <a:uFillTx/>
              <a:latin typeface="Arial Black" pitchFamily="34" charset="0"/>
              <a:ea typeface="+mj-ea"/>
              <a:cs typeface="+mj-cs"/>
            </a:endParaRPr>
          </a:p>
        </p:txBody>
      </p:sp>
      <p:sp>
        <p:nvSpPr>
          <p:cNvPr id="8" name="TextovéPole 7"/>
          <p:cNvSpPr txBox="1"/>
          <p:nvPr/>
        </p:nvSpPr>
        <p:spPr>
          <a:xfrm>
            <a:off x="2195736" y="5661248"/>
            <a:ext cx="5616624" cy="369332"/>
          </a:xfrm>
          <a:prstGeom prst="rect">
            <a:avLst/>
          </a:prstGeom>
          <a:solidFill>
            <a:schemeClr val="accent3">
              <a:lumMod val="95000"/>
            </a:schemeClr>
          </a:solidFill>
        </p:spPr>
        <p:txBody>
          <a:bodyPr wrap="square" rtlCol="0">
            <a:spAutoFit/>
          </a:bodyPr>
          <a:lstStyle/>
          <a:p>
            <a:pPr algn="ctr"/>
            <a:r>
              <a:rPr lang="cs-CZ" dirty="0" err="1" smtClean="0">
                <a:solidFill>
                  <a:srgbClr val="7030A0"/>
                </a:solidFill>
                <a:latin typeface="Arial Black" pitchFamily="34" charset="0"/>
              </a:rPr>
              <a:t>Retention</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time</a:t>
            </a:r>
            <a:r>
              <a:rPr lang="cs-CZ" dirty="0" smtClean="0">
                <a:solidFill>
                  <a:srgbClr val="7030A0"/>
                </a:solidFill>
                <a:latin typeface="Arial Black" pitchFamily="34" charset="0"/>
              </a:rPr>
              <a:t> (</a:t>
            </a:r>
            <a:r>
              <a:rPr lang="cs-CZ" dirty="0" err="1" smtClean="0">
                <a:solidFill>
                  <a:srgbClr val="7030A0"/>
                </a:solidFill>
                <a:latin typeface="Arial Black" pitchFamily="34" charset="0"/>
              </a:rPr>
              <a:t>Minutes</a:t>
            </a:r>
            <a:r>
              <a:rPr lang="cs-CZ" dirty="0" smtClean="0">
                <a:solidFill>
                  <a:srgbClr val="7030A0"/>
                </a:solidFill>
                <a:latin typeface="Arial Black" pitchFamily="34" charset="0"/>
              </a:rPr>
              <a:t>)</a:t>
            </a:r>
            <a:endParaRPr lang="cs-CZ" dirty="0">
              <a:solidFill>
                <a:srgbClr val="7030A0"/>
              </a:solidFill>
              <a:latin typeface="Arial Black" pitchFamily="34" charset="0"/>
            </a:endParaRPr>
          </a:p>
        </p:txBody>
      </p:sp>
      <p:sp>
        <p:nvSpPr>
          <p:cNvPr id="9" name="TextovéPole 8"/>
          <p:cNvSpPr txBox="1"/>
          <p:nvPr/>
        </p:nvSpPr>
        <p:spPr>
          <a:xfrm>
            <a:off x="0" y="1052736"/>
            <a:ext cx="2411760" cy="646331"/>
          </a:xfrm>
          <a:prstGeom prst="rect">
            <a:avLst/>
          </a:prstGeom>
          <a:solidFill>
            <a:schemeClr val="accent3">
              <a:lumMod val="95000"/>
            </a:schemeClr>
          </a:solidFill>
        </p:spPr>
        <p:txBody>
          <a:bodyPr wrap="square" rtlCol="0">
            <a:spAutoFit/>
          </a:bodyPr>
          <a:lstStyle/>
          <a:p>
            <a:r>
              <a:rPr lang="cs-CZ" dirty="0" smtClean="0">
                <a:solidFill>
                  <a:srgbClr val="C00000"/>
                </a:solidFill>
                <a:latin typeface="Arial Black" pitchFamily="34" charset="0"/>
              </a:rPr>
              <a:t>L</a:t>
            </a:r>
            <a:r>
              <a:rPr lang="en-GB" dirty="0" err="1" smtClean="0">
                <a:solidFill>
                  <a:srgbClr val="C00000"/>
                </a:solidFill>
                <a:latin typeface="Arial Black" pitchFamily="34" charset="0"/>
              </a:rPr>
              <a:t>inseed</a:t>
            </a:r>
            <a:r>
              <a:rPr lang="en-GB" dirty="0" smtClean="0">
                <a:solidFill>
                  <a:srgbClr val="C00000"/>
                </a:solidFill>
                <a:latin typeface="Arial Black" pitchFamily="34" charset="0"/>
              </a:rPr>
              <a:t>/</a:t>
            </a:r>
            <a:r>
              <a:rPr lang="cs-CZ" dirty="0" smtClean="0">
                <a:solidFill>
                  <a:srgbClr val="C00000"/>
                </a:solidFill>
                <a:latin typeface="Arial Black" pitchFamily="34" charset="0"/>
              </a:rPr>
              <a:t>F</a:t>
            </a:r>
            <a:r>
              <a:rPr lang="en-GB" dirty="0" err="1" smtClean="0">
                <a:solidFill>
                  <a:srgbClr val="C00000"/>
                </a:solidFill>
                <a:latin typeface="Arial Black" pitchFamily="34" charset="0"/>
              </a:rPr>
              <a:t>laxseed</a:t>
            </a:r>
            <a:r>
              <a:rPr lang="en-GB" dirty="0" smtClean="0">
                <a:solidFill>
                  <a:srgbClr val="C00000"/>
                </a:solidFill>
                <a:latin typeface="Arial Black" pitchFamily="34" charset="0"/>
              </a:rPr>
              <a:t> </a:t>
            </a:r>
            <a:r>
              <a:rPr lang="en-GB" dirty="0" smtClean="0">
                <a:solidFill>
                  <a:srgbClr val="C00000"/>
                </a:solidFill>
                <a:latin typeface="Arial Black" pitchFamily="34" charset="0"/>
              </a:rPr>
              <a:t>oil</a:t>
            </a:r>
            <a:endParaRPr lang="en-GB" dirty="0">
              <a:solidFill>
                <a:srgbClr val="C00000"/>
              </a:solidFill>
              <a:latin typeface="Arial Black" pitchFamily="34" charset="0"/>
            </a:endParaRPr>
          </a:p>
        </p:txBody>
      </p:sp>
      <p:sp>
        <p:nvSpPr>
          <p:cNvPr id="10" name="TextovéPole 9"/>
          <p:cNvSpPr txBox="1"/>
          <p:nvPr/>
        </p:nvSpPr>
        <p:spPr>
          <a:xfrm>
            <a:off x="755576" y="2276872"/>
            <a:ext cx="1656184" cy="369332"/>
          </a:xfrm>
          <a:prstGeom prst="rect">
            <a:avLst/>
          </a:prstGeom>
          <a:solidFill>
            <a:schemeClr val="accent4">
              <a:lumMod val="95000"/>
              <a:lumOff val="5000"/>
            </a:schemeClr>
          </a:solidFill>
        </p:spPr>
        <p:txBody>
          <a:bodyPr wrap="square" rtlCol="0">
            <a:spAutoFit/>
          </a:bodyPr>
          <a:lstStyle/>
          <a:p>
            <a:r>
              <a:rPr lang="cs-CZ" dirty="0" err="1" smtClean="0">
                <a:solidFill>
                  <a:schemeClr val="bg1"/>
                </a:solidFill>
                <a:latin typeface="Arial Black" pitchFamily="34" charset="0"/>
              </a:rPr>
              <a:t>Eggs</a:t>
            </a:r>
            <a:r>
              <a:rPr lang="cs-CZ" dirty="0" smtClean="0">
                <a:solidFill>
                  <a:schemeClr val="bg1"/>
                </a:solidFill>
                <a:latin typeface="Arial Black" pitchFamily="34" charset="0"/>
              </a:rPr>
              <a:t> </a:t>
            </a:r>
            <a:r>
              <a:rPr lang="cs-CZ" dirty="0" err="1" smtClean="0">
                <a:solidFill>
                  <a:schemeClr val="bg1"/>
                </a:solidFill>
                <a:latin typeface="Arial Black" pitchFamily="34" charset="0"/>
              </a:rPr>
              <a:t>White</a:t>
            </a:r>
            <a:endParaRPr lang="en-GB" dirty="0">
              <a:solidFill>
                <a:schemeClr val="bg1"/>
              </a:solidFill>
              <a:latin typeface="Arial Black" pitchFamily="34" charset="0"/>
            </a:endParaRPr>
          </a:p>
        </p:txBody>
      </p:sp>
      <p:sp>
        <p:nvSpPr>
          <p:cNvPr id="11" name="TextovéPole 10"/>
          <p:cNvSpPr txBox="1"/>
          <p:nvPr/>
        </p:nvSpPr>
        <p:spPr>
          <a:xfrm>
            <a:off x="1331640" y="3140968"/>
            <a:ext cx="1187624" cy="369332"/>
          </a:xfrm>
          <a:prstGeom prst="rect">
            <a:avLst/>
          </a:prstGeom>
          <a:solidFill>
            <a:schemeClr val="accent3">
              <a:lumMod val="95000"/>
            </a:schemeClr>
          </a:solidFill>
        </p:spPr>
        <p:txBody>
          <a:bodyPr wrap="square" rtlCol="0">
            <a:spAutoFit/>
          </a:bodyPr>
          <a:lstStyle/>
          <a:p>
            <a:r>
              <a:rPr lang="cs-CZ" dirty="0" err="1" smtClean="0">
                <a:solidFill>
                  <a:srgbClr val="008000"/>
                </a:solidFill>
                <a:latin typeface="Arial Black" pitchFamily="34" charset="0"/>
              </a:rPr>
              <a:t>Gelatin</a:t>
            </a:r>
            <a:endParaRPr lang="en-GB" dirty="0">
              <a:solidFill>
                <a:srgbClr val="008000"/>
              </a:solidFill>
              <a:latin typeface="Arial Black" pitchFamily="34" charset="0"/>
            </a:endParaRPr>
          </a:p>
        </p:txBody>
      </p:sp>
      <p:sp>
        <p:nvSpPr>
          <p:cNvPr id="12" name="TextovéPole 11"/>
          <p:cNvSpPr txBox="1"/>
          <p:nvPr/>
        </p:nvSpPr>
        <p:spPr>
          <a:xfrm>
            <a:off x="1331640" y="4077072"/>
            <a:ext cx="1187624" cy="369332"/>
          </a:xfrm>
          <a:prstGeom prst="rect">
            <a:avLst/>
          </a:prstGeom>
          <a:solidFill>
            <a:schemeClr val="accent3">
              <a:lumMod val="95000"/>
            </a:schemeClr>
          </a:solidFill>
        </p:spPr>
        <p:txBody>
          <a:bodyPr wrap="square" rtlCol="0">
            <a:spAutoFit/>
          </a:bodyPr>
          <a:lstStyle/>
          <a:p>
            <a:r>
              <a:rPr lang="cs-CZ" dirty="0" smtClean="0">
                <a:solidFill>
                  <a:srgbClr val="0000FF"/>
                </a:solidFill>
                <a:latin typeface="Arial Black" pitchFamily="34" charset="0"/>
              </a:rPr>
              <a:t>Mastix</a:t>
            </a:r>
            <a:endParaRPr lang="en-GB" dirty="0">
              <a:solidFill>
                <a:srgbClr val="0000FF"/>
              </a:solidFill>
              <a:latin typeface="Arial Black" pitchFamily="34" charset="0"/>
            </a:endParaRPr>
          </a:p>
        </p:txBody>
      </p:sp>
      <p:sp>
        <p:nvSpPr>
          <p:cNvPr id="13" name="TextovéPole 12"/>
          <p:cNvSpPr txBox="1"/>
          <p:nvPr/>
        </p:nvSpPr>
        <p:spPr>
          <a:xfrm>
            <a:off x="1331640" y="4941168"/>
            <a:ext cx="1187624" cy="369332"/>
          </a:xfrm>
          <a:prstGeom prst="rect">
            <a:avLst/>
          </a:prstGeom>
          <a:solidFill>
            <a:schemeClr val="accent3">
              <a:lumMod val="95000"/>
            </a:schemeClr>
          </a:solidFill>
        </p:spPr>
        <p:txBody>
          <a:bodyPr wrap="square" rtlCol="0">
            <a:spAutoFit/>
          </a:bodyPr>
          <a:lstStyle/>
          <a:p>
            <a:r>
              <a:rPr lang="cs-CZ" dirty="0" smtClean="0">
                <a:latin typeface="Arial Black" pitchFamily="34" charset="0"/>
              </a:rPr>
              <a:t>Damara </a:t>
            </a:r>
            <a:endParaRPr lang="en-GB" dirty="0">
              <a:latin typeface="Arial Black"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24</a:t>
            </a:fld>
            <a:endParaRPr lang="sk-SK"/>
          </a:p>
        </p:txBody>
      </p:sp>
      <p:pic>
        <p:nvPicPr>
          <p:cNvPr id="6" name="Obrázek 5" descr="img804.jpg"/>
          <p:cNvPicPr>
            <a:picLocks noChangeAspect="1"/>
          </p:cNvPicPr>
          <p:nvPr/>
        </p:nvPicPr>
        <p:blipFill>
          <a:blip r:embed="rId2" cstate="print"/>
          <a:stretch>
            <a:fillRect/>
          </a:stretch>
        </p:blipFill>
        <p:spPr>
          <a:xfrm rot="16200000">
            <a:off x="1640600" y="-624376"/>
            <a:ext cx="5790793" cy="8568953"/>
          </a:xfrm>
          <a:prstGeom prst="rect">
            <a:avLst/>
          </a:prstGeom>
        </p:spPr>
      </p:pic>
      <p:sp>
        <p:nvSpPr>
          <p:cNvPr id="7" name="Nadpis 4"/>
          <p:cNvSpPr txBox="1">
            <a:spLocks/>
          </p:cNvSpPr>
          <p:nvPr/>
        </p:nvSpPr>
        <p:spPr>
          <a:xfrm>
            <a:off x="457200" y="274638"/>
            <a:ext cx="8229600" cy="562074"/>
          </a:xfrm>
          <a:prstGeom prst="rect">
            <a:avLst/>
          </a:prstGeom>
        </p:spPr>
        <p:txBody>
          <a:bodyPr/>
          <a:lstStyle/>
          <a:p>
            <a:pPr algn="ctr" eaLnBrk="0" hangingPunct="0"/>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GC  &amp; </a:t>
            </a:r>
            <a:r>
              <a:rPr kumimoji="0" lang="cs-CZ" sz="2800" b="0" i="0" u="none" strike="noStrike" kern="0" cap="none" spc="0" normalizeH="0" baseline="0" noProof="0" dirty="0" err="1" smtClean="0">
                <a:ln>
                  <a:noFill/>
                </a:ln>
                <a:solidFill>
                  <a:srgbClr val="FF0000"/>
                </a:solidFill>
                <a:effectLst/>
                <a:uLnTx/>
                <a:uFillTx/>
                <a:latin typeface="Arial Black" pitchFamily="34" charset="0"/>
                <a:ea typeface="+mj-ea"/>
                <a:cs typeface="+mj-cs"/>
              </a:rPr>
              <a:t>Mass</a:t>
            </a:r>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 S</a:t>
            </a:r>
            <a:r>
              <a:rPr lang="cs-CZ" sz="2800" dirty="0" err="1" smtClean="0">
                <a:solidFill>
                  <a:srgbClr val="FF0000"/>
                </a:solidFill>
                <a:latin typeface="Arial Black" pitchFamily="34" charset="0"/>
              </a:rPr>
              <a:t>pectroscopy</a:t>
            </a:r>
            <a:r>
              <a:rPr lang="cs-CZ" sz="2800" dirty="0" smtClean="0">
                <a:solidFill>
                  <a:srgbClr val="FF0000"/>
                </a:solidFill>
                <a:latin typeface="Arial Black" pitchFamily="34" charset="0"/>
              </a:rPr>
              <a:t> </a:t>
            </a:r>
            <a:r>
              <a:rPr lang="cs-CZ" sz="2800" dirty="0" smtClean="0">
                <a:solidFill>
                  <a:srgbClr val="FF0000"/>
                </a:solidFill>
                <a:latin typeface="Arial Black" pitchFamily="34" charset="0"/>
              </a:rPr>
              <a:t>1</a:t>
            </a:r>
          </a:p>
        </p:txBody>
      </p:sp>
      <p:sp>
        <p:nvSpPr>
          <p:cNvPr id="8" name="Elipsa 7"/>
          <p:cNvSpPr/>
          <p:nvPr/>
        </p:nvSpPr>
        <p:spPr>
          <a:xfrm>
            <a:off x="6228184" y="4509120"/>
            <a:ext cx="2160240" cy="194421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6732240" y="1988840"/>
            <a:ext cx="2016224" cy="194421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1" name="Přímá spojovací šipka 10"/>
          <p:cNvCxnSpPr>
            <a:stCxn id="8" idx="3"/>
          </p:cNvCxnSpPr>
          <p:nvPr/>
        </p:nvCxnSpPr>
        <p:spPr>
          <a:xfrm flipH="1">
            <a:off x="6156176" y="6168612"/>
            <a:ext cx="388368" cy="21271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2" name="Přímá spojovací šipka 11"/>
          <p:cNvCxnSpPr/>
          <p:nvPr/>
        </p:nvCxnSpPr>
        <p:spPr>
          <a:xfrm flipH="1">
            <a:off x="5508104" y="3717032"/>
            <a:ext cx="1612504" cy="2664296"/>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TextovéPole 12"/>
          <p:cNvSpPr txBox="1"/>
          <p:nvPr/>
        </p:nvSpPr>
        <p:spPr>
          <a:xfrm>
            <a:off x="6588224" y="1196752"/>
            <a:ext cx="1224136" cy="646331"/>
          </a:xfrm>
          <a:prstGeom prst="rect">
            <a:avLst/>
          </a:prstGeom>
          <a:solidFill>
            <a:schemeClr val="accent4">
              <a:lumMod val="95000"/>
              <a:lumOff val="5000"/>
            </a:schemeClr>
          </a:solidFill>
        </p:spPr>
        <p:txBody>
          <a:bodyPr wrap="square" rtlCol="0">
            <a:spAutoFit/>
          </a:bodyPr>
          <a:lstStyle/>
          <a:p>
            <a:r>
              <a:rPr lang="cs-CZ" dirty="0" err="1" smtClean="0">
                <a:solidFill>
                  <a:srgbClr val="FFFF00"/>
                </a:solidFill>
                <a:latin typeface="Arial Black" pitchFamily="34" charset="0"/>
              </a:rPr>
              <a:t>Eggs</a:t>
            </a:r>
            <a:r>
              <a:rPr lang="cs-CZ" dirty="0" smtClean="0">
                <a:solidFill>
                  <a:srgbClr val="FFFF00"/>
                </a:solidFill>
                <a:latin typeface="Arial Black" pitchFamily="34" charset="0"/>
              </a:rPr>
              <a:t> </a:t>
            </a:r>
            <a:r>
              <a:rPr lang="cs-CZ" dirty="0" err="1" smtClean="0">
                <a:solidFill>
                  <a:srgbClr val="FFFF00"/>
                </a:solidFill>
                <a:latin typeface="Arial Black" pitchFamily="34" charset="0"/>
              </a:rPr>
              <a:t>Yellow</a:t>
            </a:r>
            <a:r>
              <a:rPr lang="cs-CZ" dirty="0" smtClean="0">
                <a:solidFill>
                  <a:srgbClr val="FFFF00"/>
                </a:solidFill>
                <a:latin typeface="Arial Black" pitchFamily="34" charset="0"/>
              </a:rPr>
              <a:t> </a:t>
            </a:r>
            <a:endParaRPr lang="en-GB" dirty="0">
              <a:solidFill>
                <a:srgbClr val="FFFF00"/>
              </a:solidFill>
              <a:latin typeface="Arial Black" pitchFamily="34" charset="0"/>
            </a:endParaRPr>
          </a:p>
        </p:txBody>
      </p:sp>
      <p:sp>
        <p:nvSpPr>
          <p:cNvPr id="14" name="TextovéPole 13"/>
          <p:cNvSpPr txBox="1"/>
          <p:nvPr/>
        </p:nvSpPr>
        <p:spPr>
          <a:xfrm>
            <a:off x="4860032" y="4005064"/>
            <a:ext cx="1728192" cy="369332"/>
          </a:xfrm>
          <a:prstGeom prst="rect">
            <a:avLst/>
          </a:prstGeom>
          <a:solidFill>
            <a:schemeClr val="accent3">
              <a:lumMod val="95000"/>
            </a:schemeClr>
          </a:solidFill>
        </p:spPr>
        <p:txBody>
          <a:bodyPr wrap="square" rtlCol="0">
            <a:spAutoFit/>
          </a:bodyPr>
          <a:lstStyle/>
          <a:p>
            <a:r>
              <a:rPr lang="cs-CZ" dirty="0" smtClean="0">
                <a:solidFill>
                  <a:srgbClr val="0000FF"/>
                </a:solidFill>
                <a:latin typeface="Arial Black" pitchFamily="34" charset="0"/>
              </a:rPr>
              <a:t>Cholesterol </a:t>
            </a:r>
            <a:endParaRPr lang="en-GB" dirty="0">
              <a:solidFill>
                <a:srgbClr val="0000FF"/>
              </a:solidFill>
              <a:latin typeface="Arial Black"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25</a:t>
            </a:fld>
            <a:endParaRPr lang="sk-SK"/>
          </a:p>
        </p:txBody>
      </p:sp>
      <p:pic>
        <p:nvPicPr>
          <p:cNvPr id="7" name="Obrázek 6" descr="img805.jpg"/>
          <p:cNvPicPr>
            <a:picLocks noChangeAspect="1"/>
          </p:cNvPicPr>
          <p:nvPr/>
        </p:nvPicPr>
        <p:blipFill>
          <a:blip r:embed="rId2" cstate="print"/>
          <a:stretch>
            <a:fillRect/>
          </a:stretch>
        </p:blipFill>
        <p:spPr>
          <a:xfrm rot="16200000">
            <a:off x="1652223" y="-419975"/>
            <a:ext cx="5695538" cy="8496944"/>
          </a:xfrm>
          <a:prstGeom prst="rect">
            <a:avLst/>
          </a:prstGeom>
        </p:spPr>
      </p:pic>
      <p:sp>
        <p:nvSpPr>
          <p:cNvPr id="6" name="Nadpis 4"/>
          <p:cNvSpPr txBox="1">
            <a:spLocks/>
          </p:cNvSpPr>
          <p:nvPr/>
        </p:nvSpPr>
        <p:spPr>
          <a:xfrm>
            <a:off x="457200" y="274638"/>
            <a:ext cx="8229600" cy="562074"/>
          </a:xfrm>
          <a:prstGeom prst="rect">
            <a:avLst/>
          </a:prstGeom>
        </p:spPr>
        <p:txBody>
          <a:bodyPr/>
          <a:lstStyle/>
          <a:p>
            <a:pPr algn="ctr" eaLnBrk="0" hangingPunct="0"/>
            <a:r>
              <a:rPr kumimoji="0" lang="cs-CZ" sz="2800" b="0" i="0" u="none" strike="noStrike" kern="0" cap="none" spc="0" normalizeH="0" baseline="0" noProof="0" dirty="0" smtClean="0">
                <a:ln>
                  <a:noFill/>
                </a:ln>
                <a:solidFill>
                  <a:srgbClr val="FF0000"/>
                </a:solidFill>
                <a:effectLst/>
                <a:uLnTx/>
                <a:uFillTx/>
                <a:latin typeface="Arial Black" pitchFamily="34" charset="0"/>
                <a:ea typeface="+mj-ea"/>
                <a:cs typeface="+mj-cs"/>
              </a:rPr>
              <a:t>GC  &amp; </a:t>
            </a:r>
            <a:r>
              <a:rPr lang="cs-CZ" sz="2800" kern="0" dirty="0" err="1" smtClean="0">
                <a:solidFill>
                  <a:srgbClr val="FF0000"/>
                </a:solidFill>
                <a:latin typeface="Arial Black" pitchFamily="34" charset="0"/>
              </a:rPr>
              <a:t>Mass</a:t>
            </a:r>
            <a:r>
              <a:rPr lang="cs-CZ" sz="2800" kern="0" dirty="0" smtClean="0">
                <a:solidFill>
                  <a:srgbClr val="FF0000"/>
                </a:solidFill>
                <a:latin typeface="Arial Black" pitchFamily="34" charset="0"/>
              </a:rPr>
              <a:t> </a:t>
            </a:r>
            <a:r>
              <a:rPr lang="cs-CZ" sz="2800" kern="0" dirty="0" err="1" smtClean="0">
                <a:solidFill>
                  <a:srgbClr val="FF0000"/>
                </a:solidFill>
                <a:latin typeface="Arial Black" pitchFamily="34" charset="0"/>
              </a:rPr>
              <a:t>S</a:t>
            </a:r>
            <a:r>
              <a:rPr lang="cs-CZ" sz="2800" dirty="0" err="1" smtClean="0">
                <a:solidFill>
                  <a:srgbClr val="FF0000"/>
                </a:solidFill>
                <a:latin typeface="Arial Black" pitchFamily="34" charset="0"/>
              </a:rPr>
              <a:t>pectroscopy</a:t>
            </a:r>
            <a:r>
              <a:rPr lang="cs-CZ" sz="2800" dirty="0" smtClean="0">
                <a:solidFill>
                  <a:srgbClr val="FF0000"/>
                </a:solidFill>
                <a:latin typeface="Arial Black" pitchFamily="34" charset="0"/>
              </a:rPr>
              <a:t> 2</a:t>
            </a:r>
            <a:endParaRPr lang="cs-CZ" sz="2800" dirty="0" smtClean="0">
              <a:solidFill>
                <a:srgbClr val="FF0000"/>
              </a:solidFill>
              <a:latin typeface="Arial Black" pitchFamily="34" charset="0"/>
            </a:endParaRPr>
          </a:p>
        </p:txBody>
      </p:sp>
      <p:sp>
        <p:nvSpPr>
          <p:cNvPr id="8" name="Elipsa 7"/>
          <p:cNvSpPr/>
          <p:nvPr/>
        </p:nvSpPr>
        <p:spPr>
          <a:xfrm>
            <a:off x="5076056" y="1700808"/>
            <a:ext cx="2016224" cy="194421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Elipsa 8"/>
          <p:cNvSpPr/>
          <p:nvPr/>
        </p:nvSpPr>
        <p:spPr>
          <a:xfrm>
            <a:off x="5076056" y="4149080"/>
            <a:ext cx="2016224" cy="1944216"/>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0" name="Přímá spojovací šipka 9"/>
          <p:cNvCxnSpPr/>
          <p:nvPr/>
        </p:nvCxnSpPr>
        <p:spPr>
          <a:xfrm>
            <a:off x="7092280" y="5445224"/>
            <a:ext cx="1080120" cy="7200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a:stCxn id="8" idx="5"/>
          </p:cNvCxnSpPr>
          <p:nvPr/>
        </p:nvCxnSpPr>
        <p:spPr>
          <a:xfrm>
            <a:off x="6797011" y="3360300"/>
            <a:ext cx="1591413" cy="2805004"/>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extovéPole 10"/>
          <p:cNvSpPr txBox="1"/>
          <p:nvPr/>
        </p:nvSpPr>
        <p:spPr>
          <a:xfrm>
            <a:off x="2411760" y="1124744"/>
            <a:ext cx="3707904" cy="646331"/>
          </a:xfrm>
          <a:prstGeom prst="rect">
            <a:avLst/>
          </a:prstGeom>
          <a:solidFill>
            <a:schemeClr val="accent3">
              <a:lumMod val="95000"/>
            </a:schemeClr>
          </a:solidFill>
        </p:spPr>
        <p:txBody>
          <a:bodyPr wrap="square" rtlCol="0">
            <a:spAutoFit/>
          </a:bodyPr>
          <a:lstStyle/>
          <a:p>
            <a:r>
              <a:rPr lang="en-GB" dirty="0" smtClean="0">
                <a:solidFill>
                  <a:srgbClr val="008000"/>
                </a:solidFill>
                <a:latin typeface="Arial Black" pitchFamily="34" charset="0"/>
              </a:rPr>
              <a:t>Painting</a:t>
            </a:r>
            <a:r>
              <a:rPr lang="cs-CZ" dirty="0" smtClean="0">
                <a:solidFill>
                  <a:srgbClr val="008000"/>
                </a:solidFill>
                <a:latin typeface="Arial Black" pitchFamily="34" charset="0"/>
              </a:rPr>
              <a:t> by P. </a:t>
            </a:r>
            <a:r>
              <a:rPr lang="cs-CZ" dirty="0" err="1" smtClean="0">
                <a:solidFill>
                  <a:srgbClr val="008000"/>
                </a:solidFill>
                <a:latin typeface="Arial Black" pitchFamily="34" charset="0"/>
              </a:rPr>
              <a:t>Veronese</a:t>
            </a:r>
            <a:r>
              <a:rPr lang="cs-CZ" dirty="0" smtClean="0">
                <a:solidFill>
                  <a:srgbClr val="008000"/>
                </a:solidFill>
                <a:latin typeface="Arial Black" pitchFamily="34" charset="0"/>
              </a:rPr>
              <a:t> (1570)</a:t>
            </a:r>
            <a:endParaRPr lang="en-GB" dirty="0">
              <a:solidFill>
                <a:srgbClr val="008000"/>
              </a:solidFill>
              <a:latin typeface="Arial Black" pitchFamily="34" charset="0"/>
            </a:endParaRPr>
          </a:p>
        </p:txBody>
      </p:sp>
      <p:sp>
        <p:nvSpPr>
          <p:cNvPr id="12" name="TextovéPole 11"/>
          <p:cNvSpPr txBox="1"/>
          <p:nvPr/>
        </p:nvSpPr>
        <p:spPr>
          <a:xfrm>
            <a:off x="2267744" y="3573016"/>
            <a:ext cx="2627784" cy="646331"/>
          </a:xfrm>
          <a:prstGeom prst="rect">
            <a:avLst/>
          </a:prstGeom>
          <a:solidFill>
            <a:schemeClr val="accent3">
              <a:lumMod val="95000"/>
            </a:schemeClr>
          </a:solidFill>
        </p:spPr>
        <p:txBody>
          <a:bodyPr wrap="square" rtlCol="0">
            <a:spAutoFit/>
          </a:bodyPr>
          <a:lstStyle/>
          <a:p>
            <a:r>
              <a:rPr lang="cs-CZ" dirty="0" err="1" smtClean="0">
                <a:solidFill>
                  <a:srgbClr val="0000FF"/>
                </a:solidFill>
                <a:latin typeface="Arial Black" pitchFamily="34" charset="0"/>
              </a:rPr>
              <a:t>Dihydroabietic</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acid</a:t>
            </a:r>
            <a:r>
              <a:rPr lang="cs-CZ" dirty="0" smtClean="0">
                <a:solidFill>
                  <a:srgbClr val="0000FF"/>
                </a:solidFill>
                <a:latin typeface="Arial Black" pitchFamily="34" charset="0"/>
              </a:rPr>
              <a:t> </a:t>
            </a:r>
            <a:r>
              <a:rPr lang="cs-CZ" dirty="0" err="1" smtClean="0">
                <a:solidFill>
                  <a:srgbClr val="0000FF"/>
                </a:solidFill>
                <a:latin typeface="Arial Black" pitchFamily="34" charset="0"/>
              </a:rPr>
              <a:t>methylester</a:t>
            </a:r>
            <a:endParaRPr lang="en-GB" dirty="0">
              <a:solidFill>
                <a:srgbClr val="0000FF"/>
              </a:solidFill>
              <a:latin typeface="Arial Black"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908720"/>
          </a:xfrm>
        </p:spPr>
        <p:txBody>
          <a:bodyPr/>
          <a:lstStyle/>
          <a:p>
            <a:pPr lvl="1"/>
            <a:r>
              <a:rPr lang="en-GB" dirty="0" err="1" smtClean="0">
                <a:solidFill>
                  <a:srgbClr val="FF0000"/>
                </a:solidFill>
                <a:latin typeface="Arial Black" pitchFamily="34" charset="0"/>
              </a:rPr>
              <a:t>Electrophores</a:t>
            </a:r>
            <a:r>
              <a:rPr lang="cs-CZ" dirty="0" smtClean="0">
                <a:solidFill>
                  <a:srgbClr val="FF0000"/>
                </a:solidFill>
                <a:latin typeface="Arial Black" pitchFamily="34" charset="0"/>
              </a:rPr>
              <a:t>i</a:t>
            </a:r>
            <a:r>
              <a:rPr lang="en-GB" dirty="0" smtClean="0">
                <a:solidFill>
                  <a:srgbClr val="FF0000"/>
                </a:solidFill>
                <a:latin typeface="Arial Black" pitchFamily="34" charset="0"/>
              </a:rPr>
              <a:t>s</a:t>
            </a:r>
            <a:endParaRPr lang="cs-CZ"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26</a:t>
            </a:fld>
            <a:endParaRPr lang="sk-SK"/>
          </a:p>
        </p:txBody>
      </p:sp>
      <p:sp>
        <p:nvSpPr>
          <p:cNvPr id="8" name="Zástupný symbol pro obsah 7"/>
          <p:cNvSpPr>
            <a:spLocks noGrp="1"/>
          </p:cNvSpPr>
          <p:nvPr>
            <p:ph idx="1"/>
          </p:nvPr>
        </p:nvSpPr>
        <p:spPr>
          <a:xfrm>
            <a:off x="457200" y="908720"/>
            <a:ext cx="8229600" cy="5217443"/>
          </a:xfrm>
        </p:spPr>
        <p:txBody>
          <a:bodyPr/>
          <a:lstStyle/>
          <a:p>
            <a:r>
              <a:rPr lang="cs-CZ" sz="2000" b="1" dirty="0" smtClean="0">
                <a:solidFill>
                  <a:srgbClr val="FF0000"/>
                </a:solidFill>
                <a:latin typeface="Arial Black" pitchFamily="34" charset="0"/>
              </a:rPr>
              <a:t>Elektroforéza</a:t>
            </a:r>
            <a:r>
              <a:rPr lang="cs-CZ" sz="2000" dirty="0" smtClean="0"/>
              <a:t> je soubor </a:t>
            </a:r>
            <a:r>
              <a:rPr lang="cs-CZ" sz="2000" dirty="0" smtClean="0">
                <a:hlinkClick r:id="rId2" tooltip="Separační metoda"/>
              </a:rPr>
              <a:t>separačních metod</a:t>
            </a:r>
            <a:r>
              <a:rPr lang="cs-CZ" sz="2000" dirty="0" smtClean="0"/>
              <a:t>, které využívají k dělení látek jejich odlišnou pohyblivost ve stejnosměrném elektrickém poli. Na principu rozdílných </a:t>
            </a:r>
            <a:r>
              <a:rPr lang="cs-CZ" sz="2000" dirty="0" smtClean="0">
                <a:hlinkClick r:id="rId3" tooltip="Elektroforetická mobilita (stránka neexistuje)"/>
              </a:rPr>
              <a:t>elektroforetických mobilit</a:t>
            </a:r>
            <a:r>
              <a:rPr lang="cs-CZ" sz="2000" dirty="0" smtClean="0"/>
              <a:t> se při ní dělí nabité </a:t>
            </a:r>
            <a:r>
              <a:rPr lang="cs-CZ" sz="2000" dirty="0" smtClean="0">
                <a:hlinkClick r:id="rId4" tooltip="Molekula"/>
              </a:rPr>
              <a:t>molekuly</a:t>
            </a:r>
            <a:r>
              <a:rPr lang="cs-CZ" sz="2000" dirty="0" smtClean="0"/>
              <a:t> (</a:t>
            </a:r>
            <a:r>
              <a:rPr lang="cs-CZ" sz="2000" dirty="0" smtClean="0">
                <a:hlinkClick r:id="rId5" tooltip="Ion"/>
              </a:rPr>
              <a:t>ionty</a:t>
            </a:r>
            <a:r>
              <a:rPr lang="cs-CZ" sz="2000" dirty="0" smtClean="0"/>
              <a:t>).</a:t>
            </a:r>
          </a:p>
          <a:p>
            <a:r>
              <a:rPr lang="cs-CZ" sz="2000" b="1" dirty="0" smtClean="0">
                <a:solidFill>
                  <a:srgbClr val="0000FF"/>
                </a:solidFill>
              </a:rPr>
              <a:t>V roce </a:t>
            </a:r>
            <a:r>
              <a:rPr lang="cs-CZ" sz="2000" b="1" dirty="0" smtClean="0">
                <a:solidFill>
                  <a:srgbClr val="0000FF"/>
                </a:solidFill>
                <a:hlinkClick r:id="rId6" tooltip="1892"/>
              </a:rPr>
              <a:t>1892</a:t>
            </a:r>
            <a:r>
              <a:rPr lang="cs-CZ" sz="2000" b="1" dirty="0" smtClean="0">
                <a:solidFill>
                  <a:srgbClr val="0000FF"/>
                </a:solidFill>
              </a:rPr>
              <a:t> bylo publikováno, že anorganické částice v </a:t>
            </a:r>
            <a:r>
              <a:rPr lang="cs-CZ" sz="2000" b="1" dirty="0" smtClean="0">
                <a:solidFill>
                  <a:srgbClr val="0000FF"/>
                </a:solidFill>
                <a:hlinkClick r:id="rId7" tooltip="Koloidní roztok"/>
              </a:rPr>
              <a:t>koloidním roztoku</a:t>
            </a:r>
            <a:r>
              <a:rPr lang="cs-CZ" sz="2000" b="1" dirty="0" smtClean="0">
                <a:solidFill>
                  <a:srgbClr val="0000FF"/>
                </a:solidFill>
              </a:rPr>
              <a:t> pod vlivem elektrického pole nenáhodně putují. Nedlouho poté byl tento jev popsán i u proteinů ve vodných roztocích.</a:t>
            </a:r>
          </a:p>
          <a:p>
            <a:r>
              <a:rPr lang="cs-CZ" sz="2000" b="1" dirty="0" smtClean="0">
                <a:solidFill>
                  <a:srgbClr val="008000"/>
                </a:solidFill>
              </a:rPr>
              <a:t>V roce </a:t>
            </a:r>
            <a:r>
              <a:rPr lang="cs-CZ" sz="2000" b="1" dirty="0" smtClean="0">
                <a:solidFill>
                  <a:srgbClr val="008000"/>
                </a:solidFill>
                <a:hlinkClick r:id="rId8" tooltip="1948"/>
              </a:rPr>
              <a:t>1948</a:t>
            </a:r>
            <a:r>
              <a:rPr lang="cs-CZ" sz="2000" b="1" dirty="0" smtClean="0">
                <a:solidFill>
                  <a:srgbClr val="008000"/>
                </a:solidFill>
              </a:rPr>
              <a:t> byl </a:t>
            </a:r>
            <a:r>
              <a:rPr lang="cs-CZ" sz="2000" b="1" dirty="0" smtClean="0">
                <a:solidFill>
                  <a:srgbClr val="008000"/>
                </a:solidFill>
                <a:hlinkClick r:id="rId9" tooltip="Nobelova cena"/>
              </a:rPr>
              <a:t>Nobelovou cenou</a:t>
            </a:r>
            <a:r>
              <a:rPr lang="cs-CZ" sz="2000" b="1" dirty="0" smtClean="0">
                <a:solidFill>
                  <a:srgbClr val="008000"/>
                </a:solidFill>
              </a:rPr>
              <a:t> oceněn </a:t>
            </a:r>
            <a:r>
              <a:rPr lang="cs-CZ" sz="2000" b="1" dirty="0" smtClean="0">
                <a:solidFill>
                  <a:srgbClr val="008000"/>
                </a:solidFill>
                <a:hlinkClick r:id="rId10" tooltip="Švédsko"/>
              </a:rPr>
              <a:t>švédský</a:t>
            </a:r>
            <a:r>
              <a:rPr lang="cs-CZ" sz="2000" b="1" dirty="0" smtClean="0">
                <a:solidFill>
                  <a:srgbClr val="008000"/>
                </a:solidFill>
              </a:rPr>
              <a:t> chemik </a:t>
            </a:r>
            <a:r>
              <a:rPr lang="cs-CZ" sz="2000" b="1" dirty="0" smtClean="0">
                <a:solidFill>
                  <a:srgbClr val="008000"/>
                </a:solidFill>
                <a:hlinkClick r:id="rId11" tooltip="Arne Tiselius"/>
              </a:rPr>
              <a:t>Arne </a:t>
            </a:r>
            <a:r>
              <a:rPr lang="cs-CZ" sz="2000" b="1" dirty="0" err="1" smtClean="0">
                <a:solidFill>
                  <a:srgbClr val="008000"/>
                </a:solidFill>
                <a:hlinkClick r:id="rId11" tooltip="Arne Tiselius"/>
              </a:rPr>
              <a:t>Tiselius</a:t>
            </a:r>
            <a:r>
              <a:rPr lang="cs-CZ" sz="2000" b="1" dirty="0" smtClean="0">
                <a:solidFill>
                  <a:srgbClr val="008000"/>
                </a:solidFill>
              </a:rPr>
              <a:t>, který ve 30. letech minulého století postavil aparaturu separující proteiny krevního séra na základě jejich elektroforetických mobilit.</a:t>
            </a:r>
          </a:p>
          <a:p>
            <a:endParaRPr lang="cs-CZ"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908720"/>
          </a:xfrm>
        </p:spPr>
        <p:txBody>
          <a:bodyPr/>
          <a:lstStyle/>
          <a:p>
            <a:pPr lvl="1"/>
            <a:r>
              <a:rPr lang="en-GB" dirty="0" err="1" smtClean="0">
                <a:solidFill>
                  <a:srgbClr val="FF0000"/>
                </a:solidFill>
                <a:latin typeface="Arial Black" pitchFamily="34" charset="0"/>
              </a:rPr>
              <a:t>Electrophores</a:t>
            </a:r>
            <a:r>
              <a:rPr lang="cs-CZ" dirty="0" smtClean="0">
                <a:solidFill>
                  <a:srgbClr val="FF0000"/>
                </a:solidFill>
                <a:latin typeface="Arial Black" pitchFamily="34" charset="0"/>
              </a:rPr>
              <a:t>i</a:t>
            </a:r>
            <a:r>
              <a:rPr lang="en-GB" dirty="0" smtClean="0">
                <a:solidFill>
                  <a:srgbClr val="FF0000"/>
                </a:solidFill>
                <a:latin typeface="Arial Black" pitchFamily="34" charset="0"/>
              </a:rPr>
              <a:t>s</a:t>
            </a:r>
            <a:r>
              <a:rPr lang="cs-CZ" dirty="0" smtClean="0">
                <a:solidFill>
                  <a:srgbClr val="FF0000"/>
                </a:solidFill>
                <a:latin typeface="Arial Black" pitchFamily="34" charset="0"/>
              </a:rPr>
              <a:t> 1</a:t>
            </a:r>
            <a:endParaRPr lang="cs-CZ"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27</a:t>
            </a:fld>
            <a:endParaRPr lang="sk-SK"/>
          </a:p>
        </p:txBody>
      </p:sp>
      <p:sp>
        <p:nvSpPr>
          <p:cNvPr id="8" name="Zástupný symbol pro obsah 7"/>
          <p:cNvSpPr>
            <a:spLocks noGrp="1"/>
          </p:cNvSpPr>
          <p:nvPr>
            <p:ph idx="1"/>
          </p:nvPr>
        </p:nvSpPr>
        <p:spPr>
          <a:xfrm>
            <a:off x="457200" y="908720"/>
            <a:ext cx="8229600" cy="5217443"/>
          </a:xfrm>
        </p:spPr>
        <p:txBody>
          <a:bodyPr/>
          <a:lstStyle/>
          <a:p>
            <a:r>
              <a:rPr lang="en-US" sz="2000" b="1" dirty="0" smtClean="0">
                <a:solidFill>
                  <a:srgbClr val="FF0000"/>
                </a:solidFill>
                <a:latin typeface="Arial Black" pitchFamily="34" charset="0"/>
              </a:rPr>
              <a:t>Electrophoresis</a:t>
            </a:r>
            <a:r>
              <a:rPr lang="en-US" sz="2000" dirty="0" smtClean="0"/>
              <a:t> </a:t>
            </a:r>
            <a:r>
              <a:rPr lang="en-US" sz="2000" dirty="0" smtClean="0"/>
              <a:t>(from the Greek "</a:t>
            </a:r>
            <a:r>
              <a:rPr lang="en-US" sz="2000" dirty="0" err="1" smtClean="0"/>
              <a:t>Ηλεκτροφόρηση</a:t>
            </a:r>
            <a:r>
              <a:rPr lang="en-US" sz="2000" dirty="0" smtClean="0"/>
              <a:t>" meaning "to bear electrons") is the motion of </a:t>
            </a:r>
            <a:r>
              <a:rPr lang="en-US" sz="2000" dirty="0" smtClean="0">
                <a:hlinkClick r:id="rId2" tooltip="Interface and colloid science"/>
              </a:rPr>
              <a:t>dispersed particles</a:t>
            </a:r>
            <a:r>
              <a:rPr lang="en-US" sz="2000" dirty="0" smtClean="0"/>
              <a:t> relative to a fluid under the influence of a spatially uniform </a:t>
            </a:r>
            <a:r>
              <a:rPr lang="en-US" sz="2000" dirty="0" smtClean="0">
                <a:hlinkClick r:id="rId3" tooltip="Electric field"/>
              </a:rPr>
              <a:t>electric </a:t>
            </a:r>
            <a:r>
              <a:rPr lang="en-US" sz="2000" dirty="0" smtClean="0">
                <a:hlinkClick r:id="rId3" tooltip="Electric field"/>
              </a:rPr>
              <a:t>field</a:t>
            </a:r>
            <a:r>
              <a:rPr lang="cs-CZ" sz="2000" dirty="0" smtClean="0"/>
              <a:t>.</a:t>
            </a:r>
          </a:p>
          <a:p>
            <a:r>
              <a:rPr lang="en-US" sz="2000" dirty="0" smtClean="0">
                <a:solidFill>
                  <a:srgbClr val="FF0000"/>
                </a:solidFill>
                <a:latin typeface="Arial Black" pitchFamily="34" charset="0"/>
              </a:rPr>
              <a:t>Electrophoresis</a:t>
            </a:r>
            <a:r>
              <a:rPr lang="en-US" sz="2000" dirty="0" smtClean="0"/>
              <a:t> of positively charged particles (</a:t>
            </a:r>
            <a:r>
              <a:rPr lang="en-US" sz="2000" dirty="0" err="1" smtClean="0"/>
              <a:t>cations</a:t>
            </a:r>
            <a:r>
              <a:rPr lang="en-US" sz="2000" dirty="0" smtClean="0"/>
              <a:t>) is called </a:t>
            </a:r>
            <a:r>
              <a:rPr lang="en-US" sz="2000" b="1" dirty="0" err="1" smtClean="0"/>
              <a:t>cataphoresis</a:t>
            </a:r>
            <a:r>
              <a:rPr lang="en-US" sz="2000" dirty="0" smtClean="0"/>
              <a:t>, while electrophoresis of negatively charged particles (anions) is called </a:t>
            </a:r>
            <a:r>
              <a:rPr lang="en-US" sz="2000" b="1" dirty="0" err="1" smtClean="0"/>
              <a:t>anaphoresis</a:t>
            </a:r>
            <a:r>
              <a:rPr lang="en-US" sz="2000" dirty="0" smtClean="0"/>
              <a:t>. </a:t>
            </a:r>
            <a:endParaRPr lang="cs-CZ" sz="2000" dirty="0" smtClean="0"/>
          </a:p>
          <a:p>
            <a:r>
              <a:rPr lang="en-US" sz="2000" dirty="0" smtClean="0">
                <a:solidFill>
                  <a:srgbClr val="FF0000"/>
                </a:solidFill>
                <a:latin typeface="Arial Black" pitchFamily="34" charset="0"/>
              </a:rPr>
              <a:t>Electrophoresis</a:t>
            </a:r>
            <a:r>
              <a:rPr lang="en-US" sz="2000" dirty="0" smtClean="0"/>
              <a:t> </a:t>
            </a:r>
            <a:r>
              <a:rPr lang="en-US" sz="2000" dirty="0" smtClean="0"/>
              <a:t>is a technique used in laboratories in order to separate macromolecules based on size. The technique applies a negative charge so proteins move towards a positive charge</a:t>
            </a:r>
            <a:r>
              <a:rPr lang="en-US" sz="2000" dirty="0" smtClean="0"/>
              <a:t>.</a:t>
            </a:r>
            <a:endParaRPr lang="cs-CZ" sz="2000" dirty="0" smtClean="0"/>
          </a:p>
          <a:p>
            <a:r>
              <a:rPr lang="en-US" sz="2000" dirty="0" smtClean="0"/>
              <a:t>Suspended particles have an </a:t>
            </a:r>
            <a:r>
              <a:rPr lang="en-US" sz="2000" dirty="0" smtClean="0">
                <a:hlinkClick r:id="rId4" tooltip="Electric surface charge"/>
              </a:rPr>
              <a:t>electric surface charge</a:t>
            </a:r>
            <a:r>
              <a:rPr lang="en-US" sz="2000" dirty="0" smtClean="0"/>
              <a:t>, strongly affected by surface adsorbed </a:t>
            </a:r>
            <a:r>
              <a:rPr lang="en-US" sz="2000" dirty="0" smtClean="0"/>
              <a:t>species, </a:t>
            </a:r>
            <a:r>
              <a:rPr lang="en-US" sz="2000" dirty="0" smtClean="0"/>
              <a:t>on which an external electric field exerts an </a:t>
            </a:r>
            <a:r>
              <a:rPr lang="en-US" sz="2000" dirty="0" smtClean="0">
                <a:hlinkClick r:id="rId5" tooltip="Electrostatic"/>
              </a:rPr>
              <a:t>electrostatic</a:t>
            </a:r>
            <a:r>
              <a:rPr lang="en-US" sz="2000" dirty="0" smtClean="0"/>
              <a:t> </a:t>
            </a:r>
            <a:r>
              <a:rPr lang="en-US" sz="2000" dirty="0" smtClean="0">
                <a:hlinkClick r:id="rId6" tooltip="Coulomb force"/>
              </a:rPr>
              <a:t>Coulomb force</a:t>
            </a:r>
            <a:r>
              <a:rPr lang="en-US" sz="2000" dirty="0" smtClean="0"/>
              <a:t>. According to the </a:t>
            </a:r>
            <a:r>
              <a:rPr lang="en-US" sz="2000" dirty="0" smtClean="0">
                <a:hlinkClick r:id="rId7" tooltip="Double layer (interfacial)"/>
              </a:rPr>
              <a:t>double layer</a:t>
            </a:r>
            <a:r>
              <a:rPr lang="en-US" sz="2000" dirty="0" smtClean="0"/>
              <a:t> theory, all surface charges in fluids are screened by a </a:t>
            </a:r>
            <a:r>
              <a:rPr lang="en-US" sz="2000" dirty="0" smtClean="0">
                <a:hlinkClick r:id="rId8" tooltip="Diffuse layer"/>
              </a:rPr>
              <a:t>diffuse layer</a:t>
            </a:r>
            <a:r>
              <a:rPr lang="en-US" sz="2000" dirty="0" smtClean="0"/>
              <a:t> of ions, which has the same absolute charge but opposite sign with respect to that of the surface charge.</a:t>
            </a:r>
            <a:endParaRPr lang="cs-CZ" sz="2000" b="1" dirty="0" smtClean="0">
              <a:solidFill>
                <a:srgbClr val="008000"/>
              </a:solidFill>
            </a:endParaRPr>
          </a:p>
          <a:p>
            <a:endParaRPr lang="cs-CZ" sz="2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0"/>
            <a:ext cx="8229600" cy="908720"/>
          </a:xfrm>
        </p:spPr>
        <p:txBody>
          <a:bodyPr/>
          <a:lstStyle/>
          <a:p>
            <a:pPr lvl="1"/>
            <a:r>
              <a:rPr lang="en-GB" dirty="0" err="1" smtClean="0">
                <a:solidFill>
                  <a:srgbClr val="FF0000"/>
                </a:solidFill>
                <a:latin typeface="Arial Black" pitchFamily="34" charset="0"/>
              </a:rPr>
              <a:t>Electrophores</a:t>
            </a:r>
            <a:r>
              <a:rPr lang="cs-CZ" dirty="0" smtClean="0">
                <a:solidFill>
                  <a:srgbClr val="FF0000"/>
                </a:solidFill>
                <a:latin typeface="Arial Black" pitchFamily="34" charset="0"/>
              </a:rPr>
              <a:t>i</a:t>
            </a:r>
            <a:r>
              <a:rPr lang="en-GB" dirty="0" smtClean="0">
                <a:solidFill>
                  <a:srgbClr val="FF0000"/>
                </a:solidFill>
                <a:latin typeface="Arial Black" pitchFamily="34" charset="0"/>
              </a:rPr>
              <a:t>s</a:t>
            </a:r>
            <a:r>
              <a:rPr lang="cs-CZ" dirty="0" smtClean="0">
                <a:solidFill>
                  <a:srgbClr val="FF0000"/>
                </a:solidFill>
                <a:latin typeface="Arial Black" pitchFamily="34" charset="0"/>
              </a:rPr>
              <a:t> 2</a:t>
            </a:r>
            <a:endParaRPr lang="cs-CZ"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28</a:t>
            </a:fld>
            <a:endParaRPr lang="sk-SK"/>
          </a:p>
        </p:txBody>
      </p:sp>
      <p:pic>
        <p:nvPicPr>
          <p:cNvPr id="9" name="Obrázek 8" descr="1280px-Motion_by_electrophoresis_of_a_charged_particle_svg.png"/>
          <p:cNvPicPr>
            <a:picLocks noChangeAspect="1"/>
          </p:cNvPicPr>
          <p:nvPr/>
        </p:nvPicPr>
        <p:blipFill>
          <a:blip r:embed="rId2" cstate="print"/>
          <a:stretch>
            <a:fillRect/>
          </a:stretch>
        </p:blipFill>
        <p:spPr>
          <a:xfrm>
            <a:off x="0" y="989409"/>
            <a:ext cx="9144000" cy="487918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29</a:t>
            </a:fld>
            <a:endParaRPr lang="sk-SK"/>
          </a:p>
        </p:txBody>
      </p:sp>
      <p:sp>
        <p:nvSpPr>
          <p:cNvPr id="6" name="TextovéPole 5"/>
          <p:cNvSpPr txBox="1"/>
          <p:nvPr/>
        </p:nvSpPr>
        <p:spPr>
          <a:xfrm>
            <a:off x="251520" y="0"/>
            <a:ext cx="8712968" cy="6494085"/>
          </a:xfrm>
          <a:prstGeom prst="rect">
            <a:avLst/>
          </a:prstGeom>
          <a:noFill/>
        </p:spPr>
        <p:txBody>
          <a:bodyPr wrap="square" rtlCol="0">
            <a:spAutoFit/>
          </a:bodyPr>
          <a:lstStyle/>
          <a:p>
            <a:pPr algn="just"/>
            <a:r>
              <a:rPr lang="cs-CZ" sz="3200" dirty="0" err="1" smtClean="0">
                <a:solidFill>
                  <a:srgbClr val="FF0000"/>
                </a:solidFill>
                <a:latin typeface="Arial Black" pitchFamily="34" charset="0"/>
              </a:rPr>
              <a:t>Capilary</a:t>
            </a:r>
            <a:r>
              <a:rPr lang="cs-CZ" sz="3200" dirty="0" smtClean="0">
                <a:solidFill>
                  <a:srgbClr val="FF0000"/>
                </a:solidFill>
                <a:latin typeface="Arial Black" pitchFamily="34" charset="0"/>
              </a:rPr>
              <a:t> Gel </a:t>
            </a:r>
            <a:r>
              <a:rPr lang="en-GB" sz="3200" dirty="0" err="1" smtClean="0">
                <a:solidFill>
                  <a:srgbClr val="FF0000"/>
                </a:solidFill>
                <a:latin typeface="Arial Black" pitchFamily="34" charset="0"/>
              </a:rPr>
              <a:t>Electrophores</a:t>
            </a:r>
            <a:r>
              <a:rPr lang="cs-CZ" sz="3200" dirty="0" smtClean="0">
                <a:solidFill>
                  <a:srgbClr val="FF0000"/>
                </a:solidFill>
                <a:latin typeface="Arial Black" pitchFamily="34" charset="0"/>
              </a:rPr>
              <a:t>i</a:t>
            </a:r>
            <a:r>
              <a:rPr lang="en-GB" sz="3200" dirty="0" smtClean="0">
                <a:solidFill>
                  <a:srgbClr val="FF0000"/>
                </a:solidFill>
                <a:latin typeface="Arial Black" pitchFamily="34" charset="0"/>
              </a:rPr>
              <a:t>s</a:t>
            </a:r>
            <a:r>
              <a:rPr lang="cs-CZ" sz="3200" dirty="0" smtClean="0">
                <a:solidFill>
                  <a:srgbClr val="FF0000"/>
                </a:solidFill>
                <a:latin typeface="Arial Black" pitchFamily="34" charset="0"/>
              </a:rPr>
              <a:t> </a:t>
            </a:r>
            <a:endParaRPr lang="cs-CZ" sz="3200" dirty="0" smtClean="0">
              <a:solidFill>
                <a:srgbClr val="FF0000"/>
              </a:solidFill>
              <a:latin typeface="Arial Black" pitchFamily="34" charset="0"/>
            </a:endParaRPr>
          </a:p>
          <a:p>
            <a:pPr algn="just"/>
            <a:r>
              <a:rPr lang="en-US" dirty="0" smtClean="0"/>
              <a:t>is </a:t>
            </a:r>
            <a:r>
              <a:rPr lang="en-US" dirty="0" smtClean="0"/>
              <a:t>a process which enables the sorting of molecules based on size. Using an electric field, molecules (such as DNA) can be made to move through a gel made of </a:t>
            </a:r>
            <a:r>
              <a:rPr lang="cs-CZ" sz="2400" dirty="0" smtClean="0">
                <a:solidFill>
                  <a:srgbClr val="FF0000"/>
                </a:solidFill>
                <a:latin typeface="Arial Black" pitchFamily="34" charset="0"/>
              </a:rPr>
              <a:t>AGAROSE</a:t>
            </a:r>
            <a:r>
              <a:rPr lang="cs-CZ" sz="2400" dirty="0" smtClean="0"/>
              <a:t> </a:t>
            </a:r>
            <a:r>
              <a:rPr lang="en-US" dirty="0" smtClean="0"/>
              <a:t>or</a:t>
            </a:r>
            <a:r>
              <a:rPr lang="cs-CZ" dirty="0" smtClean="0"/>
              <a:t> </a:t>
            </a:r>
            <a:r>
              <a:rPr lang="cs-CZ" sz="2400" dirty="0" smtClean="0">
                <a:solidFill>
                  <a:srgbClr val="FF0000"/>
                </a:solidFill>
                <a:latin typeface="Arial Black" pitchFamily="34" charset="0"/>
              </a:rPr>
              <a:t>POLYACRYLAMIDE</a:t>
            </a:r>
            <a:r>
              <a:rPr lang="en-US" dirty="0" smtClean="0"/>
              <a:t>. </a:t>
            </a:r>
            <a:r>
              <a:rPr lang="en-US" dirty="0" smtClean="0"/>
              <a:t>The electric field consists of a negative charge at one end which pushes the molecules through the gel, and a positive charge at the other end that pulls the molecules through the gel. The molecules being sorted are dispensed into a well in the gel material. The gel is placed in an electrophoresis chamber, which is then connected to a power source. When the electric current is applied, the larger molecules move more slowly through the gel while the smaller molecules move faster. The different sized molecules form distinct bands on the gel</a:t>
            </a:r>
            <a:r>
              <a:rPr lang="en-US" dirty="0" smtClean="0"/>
              <a:t>.</a:t>
            </a:r>
            <a:endParaRPr lang="cs-CZ" dirty="0" smtClean="0"/>
          </a:p>
          <a:p>
            <a:pPr algn="just"/>
            <a:r>
              <a:rPr lang="en-US" sz="2400" dirty="0" smtClean="0">
                <a:solidFill>
                  <a:srgbClr val="FF0000"/>
                </a:solidFill>
                <a:latin typeface="Arial Black" pitchFamily="34" charset="0"/>
              </a:rPr>
              <a:t>Gel electrophoresis </a:t>
            </a:r>
            <a:r>
              <a:rPr lang="en-US" dirty="0" smtClean="0"/>
              <a:t>uses a gel as an </a:t>
            </a:r>
            <a:r>
              <a:rPr lang="en-US" dirty="0" err="1" smtClean="0"/>
              <a:t>anticonvective</a:t>
            </a:r>
            <a:r>
              <a:rPr lang="en-US" dirty="0" smtClean="0"/>
              <a:t> medium and/or sieving medium during electrophoresis, the movement of a charged particle in an electrical field. Gels suppress the thermal convection caused by application of the electric field, and can also act as a sieving medium, retarding the passage of molecules; gels can also simply serve to maintain the finished separation, so that a post electrophoresis stain can be applied</a:t>
            </a:r>
            <a:r>
              <a:rPr lang="en-US" dirty="0" smtClean="0"/>
              <a:t>.</a:t>
            </a:r>
            <a:endParaRPr lang="cs-CZ" dirty="0" smtClean="0"/>
          </a:p>
          <a:p>
            <a:pPr algn="just"/>
            <a:r>
              <a:rPr lang="en-US" dirty="0" smtClean="0"/>
              <a:t>Shorter molecules move faster and migrate farther than longer ones because shorter molecules migrate more easily through the pores of the gel</a:t>
            </a:r>
            <a:r>
              <a:rPr lang="en-US" dirty="0" smtClean="0"/>
              <a:t>.</a:t>
            </a:r>
            <a:endParaRPr lang="cs-CZ" dirty="0" smtClean="0"/>
          </a:p>
          <a:p>
            <a:pPr algn="ctr"/>
            <a:r>
              <a:rPr lang="en-GB" sz="2400" u="sng" dirty="0" smtClean="0">
                <a:solidFill>
                  <a:srgbClr val="0000FF"/>
                </a:solidFill>
                <a:latin typeface="Arial Black" pitchFamily="34" charset="0"/>
              </a:rPr>
              <a:t>Gel </a:t>
            </a:r>
            <a:r>
              <a:rPr lang="cs-CZ" sz="2400" u="sng" dirty="0" smtClean="0">
                <a:solidFill>
                  <a:srgbClr val="0000FF"/>
                </a:solidFill>
                <a:latin typeface="Arial Black" pitchFamily="34" charset="0"/>
              </a:rPr>
              <a:t>E</a:t>
            </a:r>
            <a:r>
              <a:rPr lang="en-GB" sz="2400" u="sng" dirty="0" err="1" smtClean="0">
                <a:solidFill>
                  <a:srgbClr val="0000FF"/>
                </a:solidFill>
                <a:latin typeface="Arial Black" pitchFamily="34" charset="0"/>
              </a:rPr>
              <a:t>lectrophoresis</a:t>
            </a:r>
            <a:r>
              <a:rPr lang="en-GB" sz="2400" u="sng" dirty="0" smtClean="0">
                <a:solidFill>
                  <a:srgbClr val="0000FF"/>
                </a:solidFill>
                <a:latin typeface="Arial Black" pitchFamily="34" charset="0"/>
              </a:rPr>
              <a:t> is the most wide</a:t>
            </a:r>
            <a:r>
              <a:rPr lang="cs-CZ" sz="2400" u="sng" dirty="0" smtClean="0">
                <a:solidFill>
                  <a:srgbClr val="0000FF"/>
                </a:solidFill>
                <a:latin typeface="Arial Black" pitchFamily="34" charset="0"/>
              </a:rPr>
              <a:t> </a:t>
            </a:r>
            <a:r>
              <a:rPr lang="en-GB" sz="2400" u="sng" dirty="0" smtClean="0">
                <a:solidFill>
                  <a:srgbClr val="0000FF"/>
                </a:solidFill>
                <a:latin typeface="Arial Black" pitchFamily="34" charset="0"/>
              </a:rPr>
              <a:t>spread Electrophoresis Method now</a:t>
            </a:r>
            <a:r>
              <a:rPr lang="en-GB" sz="2400" dirty="0" smtClean="0">
                <a:solidFill>
                  <a:srgbClr val="0000FF"/>
                </a:solidFill>
                <a:latin typeface="Arial Black" pitchFamily="34" charset="0"/>
              </a:rPr>
              <a:t>. </a:t>
            </a:r>
            <a:endParaRPr lang="en-GB" sz="2400" dirty="0">
              <a:solidFill>
                <a:srgbClr val="0000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6"/>
          <p:cNvSpPr>
            <a:spLocks noGrp="1"/>
          </p:cNvSpPr>
          <p:nvPr>
            <p:ph idx="1"/>
          </p:nvPr>
        </p:nvSpPr>
        <p:spPr>
          <a:xfrm>
            <a:off x="539552" y="260648"/>
            <a:ext cx="8229600" cy="5976664"/>
          </a:xfrm>
        </p:spPr>
        <p:txBody>
          <a:bodyPr/>
          <a:lstStyle/>
          <a:p>
            <a:pPr marL="742950" indent="-742950">
              <a:buFont typeface="+mj-lt"/>
              <a:buAutoNum type="arabicPeriod"/>
            </a:pPr>
            <a:r>
              <a:rPr lang="en-GB" sz="3600" dirty="0" smtClean="0">
                <a:latin typeface="Arial Black" pitchFamily="34" charset="0"/>
              </a:rPr>
              <a:t>Melting Point</a:t>
            </a:r>
          </a:p>
          <a:p>
            <a:pPr marL="742950" indent="-742950">
              <a:buFont typeface="+mj-lt"/>
              <a:buAutoNum type="arabicPeriod"/>
            </a:pPr>
            <a:r>
              <a:rPr lang="en-GB" sz="3600" dirty="0" smtClean="0">
                <a:latin typeface="Arial Black" pitchFamily="34" charset="0"/>
              </a:rPr>
              <a:t>Separation Methods</a:t>
            </a:r>
          </a:p>
          <a:p>
            <a:pPr marL="1143000" lvl="1" indent="-742950">
              <a:buFont typeface="+mj-lt"/>
              <a:buAutoNum type="arabicPeriod"/>
            </a:pPr>
            <a:r>
              <a:rPr lang="en-GB" dirty="0" smtClean="0">
                <a:latin typeface="Arial Black" pitchFamily="34" charset="0"/>
              </a:rPr>
              <a:t>Distillation</a:t>
            </a:r>
          </a:p>
          <a:p>
            <a:pPr marL="1143000" lvl="1" indent="-742950">
              <a:buFont typeface="+mj-lt"/>
              <a:buAutoNum type="arabicPeriod"/>
            </a:pPr>
            <a:r>
              <a:rPr lang="en-GB" dirty="0" smtClean="0">
                <a:latin typeface="Arial Black" pitchFamily="34" charset="0"/>
              </a:rPr>
              <a:t>Chromatography</a:t>
            </a:r>
          </a:p>
          <a:p>
            <a:pPr marL="1143000" lvl="1" indent="-742950">
              <a:buFont typeface="+mj-lt"/>
              <a:buAutoNum type="arabicPeriod"/>
            </a:pPr>
            <a:r>
              <a:rPr lang="en-GB" dirty="0" err="1" smtClean="0">
                <a:latin typeface="Arial Black" pitchFamily="34" charset="0"/>
              </a:rPr>
              <a:t>Electrophores</a:t>
            </a:r>
            <a:r>
              <a:rPr lang="cs-CZ" dirty="0" smtClean="0">
                <a:latin typeface="Arial Black" pitchFamily="34" charset="0"/>
              </a:rPr>
              <a:t>i</a:t>
            </a:r>
            <a:r>
              <a:rPr lang="en-GB" dirty="0" smtClean="0">
                <a:latin typeface="Arial Black" pitchFamily="34" charset="0"/>
              </a:rPr>
              <a:t>s </a:t>
            </a:r>
          </a:p>
          <a:p>
            <a:pPr marL="742950" indent="-742950">
              <a:buFont typeface="+mj-lt"/>
              <a:buAutoNum type="arabicPeriod"/>
            </a:pPr>
            <a:r>
              <a:rPr lang="en-GB" dirty="0" smtClean="0">
                <a:latin typeface="Arial Black" pitchFamily="34" charset="0"/>
              </a:rPr>
              <a:t>Spectroscopic</a:t>
            </a:r>
            <a:r>
              <a:rPr lang="en-GB" dirty="0" smtClean="0">
                <a:latin typeface="Arial Black" pitchFamily="34" charset="0"/>
              </a:rPr>
              <a:t> Methods</a:t>
            </a:r>
            <a:endParaRPr lang="en-GB" dirty="0" smtClean="0">
              <a:latin typeface="Arial Black" pitchFamily="34" charset="0"/>
            </a:endParaRPr>
          </a:p>
          <a:p>
            <a:pPr marL="1143000" lvl="1" indent="-742950">
              <a:buFont typeface="+mj-lt"/>
              <a:buAutoNum type="arabicPeriod"/>
            </a:pPr>
            <a:r>
              <a:rPr lang="en-GB" dirty="0" smtClean="0">
                <a:latin typeface="Arial Black" pitchFamily="34" charset="0"/>
              </a:rPr>
              <a:t>Mass Spectroscopy</a:t>
            </a:r>
          </a:p>
          <a:p>
            <a:pPr marL="1143000" lvl="1" indent="-742950">
              <a:buFont typeface="+mj-lt"/>
              <a:buAutoNum type="arabicPeriod"/>
            </a:pPr>
            <a:r>
              <a:rPr lang="en-GB" dirty="0" smtClean="0">
                <a:latin typeface="Arial Black" pitchFamily="34" charset="0"/>
              </a:rPr>
              <a:t>FTIR Spectroscopy</a:t>
            </a:r>
            <a:endParaRPr lang="en-GB" dirty="0" smtClean="0">
              <a:latin typeface="Arial Black" pitchFamily="34" charset="0"/>
            </a:endParaRPr>
          </a:p>
          <a:p>
            <a:pPr marL="1143000" lvl="1" indent="-742950">
              <a:buFont typeface="+mj-lt"/>
              <a:buAutoNum type="arabicPeriod"/>
            </a:pPr>
            <a:r>
              <a:rPr lang="en-GB" dirty="0" smtClean="0">
                <a:latin typeface="Arial Black" pitchFamily="34" charset="0"/>
              </a:rPr>
              <a:t>NMR Spectroscopy</a:t>
            </a:r>
          </a:p>
          <a:p>
            <a:pPr marL="1143000" lvl="1" indent="-742950">
              <a:buFont typeface="+mj-lt"/>
              <a:buAutoNum type="arabicPeriod"/>
            </a:pPr>
            <a:r>
              <a:rPr lang="en-GB" dirty="0" smtClean="0">
                <a:latin typeface="Arial Black" pitchFamily="34" charset="0"/>
              </a:rPr>
              <a:t>UV Spectroscopy</a:t>
            </a:r>
            <a:endParaRPr lang="en-GB" dirty="0" smtClean="0">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a:t>
            </a:fld>
            <a:endParaRPr lang="sk-SK"/>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30</a:t>
            </a:fld>
            <a:endParaRPr lang="sk-SK"/>
          </a:p>
        </p:txBody>
      </p:sp>
      <p:pic>
        <p:nvPicPr>
          <p:cNvPr id="6" name="Obrázek 5" descr="Gel_electrophoresis_apparatus.JPG"/>
          <p:cNvPicPr>
            <a:picLocks noChangeAspect="1"/>
          </p:cNvPicPr>
          <p:nvPr/>
        </p:nvPicPr>
        <p:blipFill>
          <a:blip r:embed="rId2" cstate="print"/>
          <a:stretch>
            <a:fillRect/>
          </a:stretch>
        </p:blipFill>
        <p:spPr>
          <a:xfrm>
            <a:off x="395536" y="332656"/>
            <a:ext cx="2978150" cy="3803650"/>
          </a:xfrm>
          <a:prstGeom prst="rect">
            <a:avLst/>
          </a:prstGeom>
        </p:spPr>
      </p:pic>
      <p:pic>
        <p:nvPicPr>
          <p:cNvPr id="8" name="Obrázek 7" descr="Agarose-Gelelektrophorese.png"/>
          <p:cNvPicPr>
            <a:picLocks noChangeAspect="1"/>
          </p:cNvPicPr>
          <p:nvPr/>
        </p:nvPicPr>
        <p:blipFill>
          <a:blip r:embed="rId3" cstate="print"/>
          <a:stretch>
            <a:fillRect/>
          </a:stretch>
        </p:blipFill>
        <p:spPr>
          <a:xfrm>
            <a:off x="3476323" y="332656"/>
            <a:ext cx="5560173" cy="5839271"/>
          </a:xfrm>
          <a:prstGeom prst="rect">
            <a:avLst/>
          </a:prstGeom>
        </p:spPr>
      </p:pic>
      <p:sp>
        <p:nvSpPr>
          <p:cNvPr id="9" name="TextovéPole 8"/>
          <p:cNvSpPr txBox="1"/>
          <p:nvPr/>
        </p:nvSpPr>
        <p:spPr>
          <a:xfrm>
            <a:off x="179512" y="4293096"/>
            <a:ext cx="3168352" cy="461665"/>
          </a:xfrm>
          <a:prstGeom prst="rect">
            <a:avLst/>
          </a:prstGeom>
          <a:noFill/>
        </p:spPr>
        <p:txBody>
          <a:bodyPr wrap="square" rtlCol="0">
            <a:spAutoFit/>
          </a:bodyPr>
          <a:lstStyle/>
          <a:p>
            <a:pPr marL="0" lvl="1"/>
            <a:r>
              <a:rPr lang="en-GB" sz="2400" dirty="0" err="1" smtClean="0">
                <a:solidFill>
                  <a:srgbClr val="FF0000"/>
                </a:solidFill>
                <a:latin typeface="Arial Black" pitchFamily="34" charset="0"/>
              </a:rPr>
              <a:t>Electrophores</a:t>
            </a:r>
            <a:r>
              <a:rPr lang="cs-CZ" sz="2400" dirty="0" smtClean="0">
                <a:solidFill>
                  <a:srgbClr val="FF0000"/>
                </a:solidFill>
                <a:latin typeface="Arial Black" pitchFamily="34" charset="0"/>
              </a:rPr>
              <a:t>i</a:t>
            </a:r>
            <a:r>
              <a:rPr lang="en-GB" sz="2400" dirty="0" smtClean="0">
                <a:solidFill>
                  <a:srgbClr val="FF0000"/>
                </a:solidFill>
                <a:latin typeface="Arial Black" pitchFamily="34" charset="0"/>
              </a:rPr>
              <a:t>s</a:t>
            </a:r>
            <a:endParaRPr lang="cs-CZ" sz="2800"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dirty="0" smtClean="0">
                <a:solidFill>
                  <a:srgbClr val="FF0000"/>
                </a:solidFill>
                <a:latin typeface="Arial Black" pitchFamily="34" charset="0"/>
              </a:rPr>
              <a:t>FTIR</a:t>
            </a:r>
            <a:r>
              <a:rPr lang="en-GB" sz="2800" dirty="0" smtClean="0">
                <a:solidFill>
                  <a:srgbClr val="FF0000"/>
                </a:solidFill>
                <a:latin typeface="Arial Black" pitchFamily="34" charset="0"/>
              </a:rPr>
              <a:t> Spectroscopy</a:t>
            </a:r>
            <a:endParaRPr lang="en-GB"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31</a:t>
            </a:fld>
            <a:endParaRPr lang="sk-SK"/>
          </a:p>
        </p:txBody>
      </p:sp>
      <p:sp>
        <p:nvSpPr>
          <p:cNvPr id="8" name="Zástupný symbol pro obsah 7"/>
          <p:cNvSpPr>
            <a:spLocks noGrp="1"/>
          </p:cNvSpPr>
          <p:nvPr>
            <p:ph idx="1"/>
          </p:nvPr>
        </p:nvSpPr>
        <p:spPr>
          <a:xfrm>
            <a:off x="395536" y="908720"/>
            <a:ext cx="8229600" cy="5040560"/>
          </a:xfrm>
        </p:spPr>
        <p:txBody>
          <a:bodyPr/>
          <a:lstStyle/>
          <a:p>
            <a:r>
              <a:rPr lang="en-GB" sz="2800" b="1" dirty="0" smtClean="0">
                <a:solidFill>
                  <a:srgbClr val="008000"/>
                </a:solidFill>
                <a:latin typeface="Arial Black" pitchFamily="34" charset="0"/>
              </a:rPr>
              <a:t>Advantages</a:t>
            </a:r>
            <a:r>
              <a:rPr lang="cs-CZ" sz="2800" b="1" dirty="0" smtClean="0">
                <a:solidFill>
                  <a:srgbClr val="008000"/>
                </a:solidFill>
              </a:rPr>
              <a:t>:</a:t>
            </a:r>
            <a:endParaRPr lang="cs-CZ" sz="2800" b="1" dirty="0" smtClean="0">
              <a:solidFill>
                <a:srgbClr val="008000"/>
              </a:solidFill>
            </a:endParaRPr>
          </a:p>
          <a:p>
            <a:pPr lvl="1"/>
            <a:r>
              <a:rPr lang="cs-CZ" sz="2400" b="1" dirty="0" smtClean="0">
                <a:solidFill>
                  <a:srgbClr val="008000"/>
                </a:solidFill>
              </a:rPr>
              <a:t>Dosti univerzální technika (pevné látky, kapaliny, plyny, roztoky, </a:t>
            </a:r>
            <a:r>
              <a:rPr lang="cs-CZ" sz="2400" b="1" dirty="0" err="1" smtClean="0">
                <a:solidFill>
                  <a:srgbClr val="008000"/>
                </a:solidFill>
              </a:rPr>
              <a:t>KBr</a:t>
            </a:r>
            <a:r>
              <a:rPr lang="cs-CZ" sz="2400" b="1" dirty="0" smtClean="0">
                <a:solidFill>
                  <a:srgbClr val="008000"/>
                </a:solidFill>
              </a:rPr>
              <a:t> technika, vícenásobný odraz, …)</a:t>
            </a:r>
          </a:p>
          <a:p>
            <a:pPr lvl="1"/>
            <a:r>
              <a:rPr lang="cs-CZ" sz="2400" b="1" dirty="0" smtClean="0">
                <a:solidFill>
                  <a:srgbClr val="008000"/>
                </a:solidFill>
              </a:rPr>
              <a:t>Malé množství vzorku</a:t>
            </a:r>
          </a:p>
          <a:p>
            <a:pPr lvl="1"/>
            <a:r>
              <a:rPr lang="cs-CZ" sz="2400" b="1" dirty="0" smtClean="0">
                <a:solidFill>
                  <a:srgbClr val="008000"/>
                </a:solidFill>
              </a:rPr>
              <a:t>Možnost spojení s mikroskopií</a:t>
            </a:r>
          </a:p>
          <a:p>
            <a:pPr lvl="1"/>
            <a:r>
              <a:rPr lang="cs-CZ" sz="2400" b="1" dirty="0" smtClean="0">
                <a:solidFill>
                  <a:srgbClr val="008000"/>
                </a:solidFill>
              </a:rPr>
              <a:t>…………….</a:t>
            </a:r>
          </a:p>
          <a:p>
            <a:r>
              <a:rPr lang="en-GB" sz="2800" b="1" dirty="0" smtClean="0">
                <a:solidFill>
                  <a:srgbClr val="FF0000"/>
                </a:solidFill>
                <a:latin typeface="Arial Black" pitchFamily="34" charset="0"/>
              </a:rPr>
              <a:t>Disadvantages</a:t>
            </a:r>
            <a:r>
              <a:rPr lang="cs-CZ" sz="2800" b="1" dirty="0" smtClean="0">
                <a:solidFill>
                  <a:srgbClr val="FF0000"/>
                </a:solidFill>
              </a:rPr>
              <a:t>:</a:t>
            </a:r>
            <a:endParaRPr lang="cs-CZ" sz="2800" b="1" dirty="0" smtClean="0">
              <a:solidFill>
                <a:srgbClr val="FF0000"/>
              </a:solidFill>
            </a:endParaRPr>
          </a:p>
          <a:p>
            <a:pPr lvl="1"/>
            <a:r>
              <a:rPr lang="cs-CZ" sz="2400" b="1" dirty="0" smtClean="0">
                <a:solidFill>
                  <a:srgbClr val="FF0000"/>
                </a:solidFill>
              </a:rPr>
              <a:t>Instrumentálně i vzdělanostně náročné</a:t>
            </a:r>
          </a:p>
          <a:p>
            <a:pPr lvl="1"/>
            <a:r>
              <a:rPr lang="cs-CZ" sz="2400" b="1" dirty="0" smtClean="0">
                <a:solidFill>
                  <a:srgbClr val="FF0000"/>
                </a:solidFill>
              </a:rPr>
              <a:t>Spektrum závisí i na technice měření</a:t>
            </a:r>
          </a:p>
          <a:p>
            <a:pPr lvl="1"/>
            <a:r>
              <a:rPr lang="cs-CZ" sz="2400" b="1" dirty="0" smtClean="0">
                <a:solidFill>
                  <a:srgbClr val="FF0000"/>
                </a:solidFill>
              </a:rPr>
              <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39552" y="0"/>
            <a:ext cx="8229600" cy="490066"/>
          </a:xfrm>
        </p:spPr>
        <p:txBody>
          <a:bodyPr/>
          <a:lstStyle/>
          <a:p>
            <a:r>
              <a:rPr lang="cs-CZ" sz="2800" dirty="0" smtClean="0">
                <a:solidFill>
                  <a:srgbClr val="FF0000"/>
                </a:solidFill>
                <a:latin typeface="Arial Black" pitchFamily="34" charset="0"/>
              </a:rPr>
              <a:t>FTIR</a:t>
            </a:r>
            <a:r>
              <a:rPr lang="en-GB" sz="2800" dirty="0" smtClean="0">
                <a:solidFill>
                  <a:srgbClr val="FF0000"/>
                </a:solidFill>
                <a:latin typeface="Arial Black" pitchFamily="34" charset="0"/>
              </a:rPr>
              <a:t> Spectroscopy</a:t>
            </a:r>
            <a:endParaRPr lang="en-GB"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32</a:t>
            </a:fld>
            <a:endParaRPr lang="sk-SK"/>
          </a:p>
        </p:txBody>
      </p:sp>
      <p:sp>
        <p:nvSpPr>
          <p:cNvPr id="8" name="Zástupný symbol pro obsah 7"/>
          <p:cNvSpPr>
            <a:spLocks noGrp="1"/>
          </p:cNvSpPr>
          <p:nvPr>
            <p:ph idx="1"/>
          </p:nvPr>
        </p:nvSpPr>
        <p:spPr>
          <a:xfrm>
            <a:off x="395536" y="548680"/>
            <a:ext cx="8229600" cy="5616624"/>
          </a:xfrm>
        </p:spPr>
        <p:txBody>
          <a:bodyPr/>
          <a:lstStyle/>
          <a:p>
            <a:r>
              <a:rPr lang="en-GB" sz="2800" b="1" dirty="0" smtClean="0">
                <a:solidFill>
                  <a:srgbClr val="008000"/>
                </a:solidFill>
                <a:latin typeface="Arial Black" pitchFamily="34" charset="0"/>
              </a:rPr>
              <a:t>Advantages</a:t>
            </a:r>
            <a:r>
              <a:rPr lang="en-GB" sz="2800" b="1" dirty="0" smtClean="0">
                <a:solidFill>
                  <a:srgbClr val="008000"/>
                </a:solidFill>
              </a:rPr>
              <a:t>:</a:t>
            </a:r>
          </a:p>
          <a:p>
            <a:pPr lvl="1"/>
            <a:r>
              <a:rPr lang="en-GB" sz="2400" b="1" dirty="0" smtClean="0">
                <a:solidFill>
                  <a:srgbClr val="008000"/>
                </a:solidFill>
              </a:rPr>
              <a:t>General-purpose (universal) Method </a:t>
            </a:r>
            <a:r>
              <a:rPr lang="en-GB" sz="2400" b="1" dirty="0" smtClean="0">
                <a:solidFill>
                  <a:srgbClr val="008000"/>
                </a:solidFill>
              </a:rPr>
              <a:t>(Solid State Materials,</a:t>
            </a:r>
            <a:r>
              <a:rPr lang="cs-CZ" sz="2400" b="1" dirty="0" smtClean="0">
                <a:solidFill>
                  <a:srgbClr val="008000"/>
                </a:solidFill>
              </a:rPr>
              <a:t> </a:t>
            </a:r>
            <a:r>
              <a:rPr lang="en-GB" sz="2400" b="1" dirty="0" smtClean="0">
                <a:solidFill>
                  <a:srgbClr val="008000"/>
                </a:solidFill>
              </a:rPr>
              <a:t>Liquids,</a:t>
            </a:r>
            <a:r>
              <a:rPr lang="cs-CZ" sz="2400" b="1" dirty="0" smtClean="0">
                <a:solidFill>
                  <a:srgbClr val="008000"/>
                </a:solidFill>
              </a:rPr>
              <a:t> </a:t>
            </a:r>
            <a:r>
              <a:rPr lang="en-GB" sz="2400" b="1" dirty="0" smtClean="0">
                <a:solidFill>
                  <a:srgbClr val="008000"/>
                </a:solidFill>
              </a:rPr>
              <a:t>Gases,</a:t>
            </a:r>
            <a:r>
              <a:rPr lang="cs-CZ" sz="2400" b="1" dirty="0" smtClean="0">
                <a:solidFill>
                  <a:srgbClr val="008000"/>
                </a:solidFill>
              </a:rPr>
              <a:t> </a:t>
            </a:r>
            <a:r>
              <a:rPr lang="en-GB" sz="2400" b="1" dirty="0" smtClean="0">
                <a:solidFill>
                  <a:srgbClr val="008000"/>
                </a:solidFill>
              </a:rPr>
              <a:t>Solutions, </a:t>
            </a:r>
            <a:r>
              <a:rPr lang="en-GB" sz="2400" b="1" dirty="0" err="1" smtClean="0">
                <a:solidFill>
                  <a:srgbClr val="008000"/>
                </a:solidFill>
              </a:rPr>
              <a:t>KBr</a:t>
            </a:r>
            <a:r>
              <a:rPr lang="en-GB" sz="2400" b="1" dirty="0" smtClean="0">
                <a:solidFill>
                  <a:srgbClr val="008000"/>
                </a:solidFill>
              </a:rPr>
              <a:t> Technique, </a:t>
            </a:r>
            <a:r>
              <a:rPr lang="en-GB" sz="2400" b="1" dirty="0" smtClean="0">
                <a:solidFill>
                  <a:srgbClr val="008000"/>
                </a:solidFill>
              </a:rPr>
              <a:t> </a:t>
            </a:r>
            <a:r>
              <a:rPr lang="en-GB" sz="2400" b="1" dirty="0" err="1" smtClean="0">
                <a:solidFill>
                  <a:srgbClr val="008000"/>
                </a:solidFill>
              </a:rPr>
              <a:t>Multireflection</a:t>
            </a:r>
            <a:r>
              <a:rPr lang="en-GB" sz="2400" b="1" dirty="0" smtClean="0">
                <a:solidFill>
                  <a:srgbClr val="008000"/>
                </a:solidFill>
              </a:rPr>
              <a:t> technique. ……….. </a:t>
            </a:r>
            <a:endParaRPr lang="en-GB" sz="2400" b="1" dirty="0" smtClean="0">
              <a:solidFill>
                <a:srgbClr val="008000"/>
              </a:solidFill>
            </a:endParaRPr>
          </a:p>
          <a:p>
            <a:pPr lvl="1"/>
            <a:r>
              <a:rPr lang="en-GB" sz="2400" b="1" dirty="0" smtClean="0">
                <a:solidFill>
                  <a:srgbClr val="008000"/>
                </a:solidFill>
              </a:rPr>
              <a:t>Small Quantity of the Sample is needed</a:t>
            </a:r>
          </a:p>
          <a:p>
            <a:pPr lvl="1"/>
            <a:r>
              <a:rPr lang="en-GB" sz="2400" dirty="0" smtClean="0">
                <a:solidFill>
                  <a:srgbClr val="0000FF"/>
                </a:solidFill>
                <a:latin typeface="Arial Black" pitchFamily="34" charset="0"/>
              </a:rPr>
              <a:t>It is </a:t>
            </a:r>
            <a:r>
              <a:rPr lang="en-GB" sz="2400" dirty="0" smtClean="0">
                <a:solidFill>
                  <a:srgbClr val="0000FF"/>
                </a:solidFill>
                <a:latin typeface="Arial Black" pitchFamily="34" charset="0"/>
              </a:rPr>
              <a:t>possible to be connected to Optical </a:t>
            </a:r>
            <a:r>
              <a:rPr lang="en-GB" sz="2400" dirty="0" smtClean="0">
                <a:solidFill>
                  <a:srgbClr val="0000FF"/>
                </a:solidFill>
                <a:latin typeface="Arial Black" pitchFamily="34" charset="0"/>
              </a:rPr>
              <a:t>Microscope</a:t>
            </a:r>
            <a:endParaRPr lang="en-GB" sz="2000" b="1" dirty="0" smtClean="0">
              <a:solidFill>
                <a:srgbClr val="0000FF"/>
              </a:solidFill>
            </a:endParaRPr>
          </a:p>
          <a:p>
            <a:pPr lvl="1"/>
            <a:r>
              <a:rPr lang="en-GB" sz="2000" b="1" dirty="0" smtClean="0">
                <a:solidFill>
                  <a:srgbClr val="008000"/>
                </a:solidFill>
              </a:rPr>
              <a:t>…………….</a:t>
            </a:r>
            <a:endParaRPr lang="en-GB" sz="2400" b="1" dirty="0" smtClean="0">
              <a:solidFill>
                <a:srgbClr val="008000"/>
              </a:solidFill>
            </a:endParaRPr>
          </a:p>
          <a:p>
            <a:r>
              <a:rPr lang="en-GB" sz="2800" b="1" dirty="0" smtClean="0">
                <a:solidFill>
                  <a:srgbClr val="FF0000"/>
                </a:solidFill>
                <a:latin typeface="Arial Black" pitchFamily="34" charset="0"/>
              </a:rPr>
              <a:t>Disadvantages</a:t>
            </a:r>
            <a:r>
              <a:rPr lang="en-GB" sz="2800" b="1" dirty="0" smtClean="0">
                <a:solidFill>
                  <a:srgbClr val="FF0000"/>
                </a:solidFill>
              </a:rPr>
              <a:t>:</a:t>
            </a:r>
          </a:p>
          <a:p>
            <a:pPr lvl="1"/>
            <a:r>
              <a:rPr lang="en-GB" sz="2400" b="1" dirty="0" smtClean="0">
                <a:solidFill>
                  <a:srgbClr val="FF0000"/>
                </a:solidFill>
              </a:rPr>
              <a:t>It is demanding as to Operator’s Qualification and Instrumentation</a:t>
            </a:r>
          </a:p>
          <a:p>
            <a:pPr lvl="1"/>
            <a:r>
              <a:rPr lang="en-GB" sz="2400" b="1" dirty="0" smtClean="0">
                <a:solidFill>
                  <a:srgbClr val="FF0000"/>
                </a:solidFill>
              </a:rPr>
              <a:t>Spectrum depends on the Measurement </a:t>
            </a:r>
            <a:r>
              <a:rPr lang="en-GB" sz="2400" b="1" dirty="0" smtClean="0">
                <a:solidFill>
                  <a:srgbClr val="FF0000"/>
                </a:solidFill>
              </a:rPr>
              <a:t>Technique  also</a:t>
            </a:r>
            <a:endParaRPr lang="cs-CZ" sz="2400" b="1" dirty="0" smtClean="0">
              <a:solidFill>
                <a:srgbClr val="FF0000"/>
              </a:solidFill>
            </a:endParaRPr>
          </a:p>
          <a:p>
            <a:pPr lvl="1"/>
            <a:r>
              <a:rPr lang="cs-CZ" sz="2400" b="1" dirty="0" smtClean="0">
                <a:solidFill>
                  <a:srgbClr val="FF0000"/>
                </a:solidFill>
              </a:rPr>
              <a:t> </a:t>
            </a:r>
            <a:r>
              <a:rPr lang="cs-CZ" sz="2400" b="1" dirty="0" smtClean="0">
                <a:solidFill>
                  <a:srgbClr val="FF0000"/>
                </a:solidFill>
              </a:rPr>
              <a:t>……………….</a:t>
            </a:r>
            <a:endParaRPr lang="en-GB" sz="2400" b="1" dirty="0" smtClean="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33</a:t>
            </a:fld>
            <a:endParaRPr lang="sk-SK"/>
          </a:p>
        </p:txBody>
      </p:sp>
      <p:pic>
        <p:nvPicPr>
          <p:cNvPr id="1026" name="Picture 2" descr="detSvR_PI_IR_1105"/>
          <p:cNvPicPr>
            <a:picLocks noChangeAspect="1" noChangeArrowheads="1"/>
          </p:cNvPicPr>
          <p:nvPr/>
        </p:nvPicPr>
        <p:blipFill>
          <a:blip r:embed="rId2" cstate="print"/>
          <a:srcRect/>
          <a:stretch>
            <a:fillRect/>
          </a:stretch>
        </p:blipFill>
        <p:spPr bwMode="auto">
          <a:xfrm>
            <a:off x="467544" y="1340768"/>
            <a:ext cx="8136904" cy="5108557"/>
          </a:xfrm>
          <a:prstGeom prst="rect">
            <a:avLst/>
          </a:prstGeom>
          <a:noFill/>
          <a:ln w="9525">
            <a:noFill/>
            <a:miter lim="800000"/>
            <a:headEnd/>
            <a:tailEnd/>
          </a:ln>
        </p:spPr>
      </p:pic>
      <p:sp>
        <p:nvSpPr>
          <p:cNvPr id="6" name="Nadpis 4"/>
          <p:cNvSpPr txBox="1">
            <a:spLocks/>
          </p:cNvSpPr>
          <p:nvPr/>
        </p:nvSpPr>
        <p:spPr>
          <a:xfrm>
            <a:off x="457200" y="274638"/>
            <a:ext cx="8229600" cy="922114"/>
          </a:xfrm>
          <a:prstGeom prst="rect">
            <a:avLst/>
          </a:prstGeom>
        </p:spPr>
        <p:txBody>
          <a:bodyPr/>
          <a:lstStyle/>
          <a:p>
            <a:pPr algn="ctr" eaLnBrk="0" hangingPunct="0"/>
            <a:r>
              <a:rPr lang="en-GB" sz="2800" dirty="0" smtClean="0">
                <a:solidFill>
                  <a:srgbClr val="FF0000"/>
                </a:solidFill>
                <a:latin typeface="Arial Black" pitchFamily="34" charset="0"/>
              </a:rPr>
              <a:t>FTIR</a:t>
            </a:r>
            <a:r>
              <a:rPr lang="en-GB" sz="2800" dirty="0" smtClean="0">
                <a:solidFill>
                  <a:srgbClr val="FF0000"/>
                </a:solidFill>
                <a:latin typeface="Arial Black" pitchFamily="34" charset="0"/>
              </a:rPr>
              <a:t> Spectroscopy is possible to be connected to Optical Microscope</a:t>
            </a:r>
            <a:endParaRPr lang="en-GB" sz="2800" dirty="0" smtClean="0">
              <a:solidFill>
                <a:srgbClr val="FF0000"/>
              </a:solidFill>
              <a:latin typeface="Arial Black"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34</a:t>
            </a:fld>
            <a:endParaRPr lang="sk-SK"/>
          </a:p>
        </p:txBody>
      </p:sp>
      <p:pic>
        <p:nvPicPr>
          <p:cNvPr id="3074" name="Picture 2"/>
          <p:cNvPicPr>
            <a:picLocks noChangeAspect="1" noChangeArrowheads="1"/>
          </p:cNvPicPr>
          <p:nvPr/>
        </p:nvPicPr>
        <p:blipFill>
          <a:blip r:embed="rId2" cstate="print"/>
          <a:srcRect/>
          <a:stretch>
            <a:fillRect/>
          </a:stretch>
        </p:blipFill>
        <p:spPr bwMode="auto">
          <a:xfrm>
            <a:off x="464750" y="548680"/>
            <a:ext cx="7941262" cy="5472608"/>
          </a:xfrm>
          <a:prstGeom prst="rect">
            <a:avLst/>
          </a:prstGeom>
          <a:noFill/>
          <a:ln w="9525">
            <a:noFill/>
            <a:miter lim="800000"/>
            <a:headEnd/>
            <a:tailEnd/>
          </a:ln>
        </p:spPr>
      </p:pic>
      <p:sp>
        <p:nvSpPr>
          <p:cNvPr id="7" name="TextovéPole 6"/>
          <p:cNvSpPr txBox="1"/>
          <p:nvPr/>
        </p:nvSpPr>
        <p:spPr>
          <a:xfrm>
            <a:off x="1187624" y="908720"/>
            <a:ext cx="4104456" cy="923330"/>
          </a:xfrm>
          <a:prstGeom prst="rect">
            <a:avLst/>
          </a:prstGeom>
          <a:noFill/>
        </p:spPr>
        <p:txBody>
          <a:bodyPr wrap="square" rtlCol="0">
            <a:spAutoFit/>
          </a:bodyPr>
          <a:lstStyle/>
          <a:p>
            <a:r>
              <a:rPr lang="en-GB" dirty="0" smtClean="0">
                <a:solidFill>
                  <a:srgbClr val="0000FF"/>
                </a:solidFill>
                <a:latin typeface="Arial Black" pitchFamily="34" charset="0"/>
              </a:rPr>
              <a:t>FTIR connected </a:t>
            </a:r>
            <a:r>
              <a:rPr lang="en-GB" dirty="0" smtClean="0">
                <a:solidFill>
                  <a:srgbClr val="0000FF"/>
                </a:solidFill>
                <a:latin typeface="Arial Black" pitchFamily="34" charset="0"/>
              </a:rPr>
              <a:t>to Optical </a:t>
            </a:r>
            <a:r>
              <a:rPr lang="en-GB" dirty="0" smtClean="0">
                <a:solidFill>
                  <a:srgbClr val="0000FF"/>
                </a:solidFill>
                <a:latin typeface="Arial Black" pitchFamily="34" charset="0"/>
              </a:rPr>
              <a:t>Microscope – AN EXAMPLE (see previous slide, please)</a:t>
            </a:r>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35</a:t>
            </a:fld>
            <a:endParaRPr lang="sk-SK"/>
          </a:p>
        </p:txBody>
      </p:sp>
      <p:pic>
        <p:nvPicPr>
          <p:cNvPr id="4098" name="Picture 2"/>
          <p:cNvPicPr>
            <a:picLocks noChangeAspect="1" noChangeArrowheads="1"/>
          </p:cNvPicPr>
          <p:nvPr/>
        </p:nvPicPr>
        <p:blipFill>
          <a:blip r:embed="rId2" cstate="print"/>
          <a:srcRect/>
          <a:stretch>
            <a:fillRect/>
          </a:stretch>
        </p:blipFill>
        <p:spPr bwMode="auto">
          <a:xfrm>
            <a:off x="467544" y="476672"/>
            <a:ext cx="8079432" cy="5616624"/>
          </a:xfrm>
          <a:prstGeom prst="rect">
            <a:avLst/>
          </a:prstGeom>
          <a:noFill/>
          <a:ln w="9525">
            <a:noFill/>
            <a:miter lim="800000"/>
            <a:headEnd/>
            <a:tailEnd/>
          </a:ln>
        </p:spPr>
      </p:pic>
      <p:sp>
        <p:nvSpPr>
          <p:cNvPr id="6" name="TextovéPole 5"/>
          <p:cNvSpPr txBox="1"/>
          <p:nvPr/>
        </p:nvSpPr>
        <p:spPr>
          <a:xfrm>
            <a:off x="4716016" y="188640"/>
            <a:ext cx="4320480" cy="923330"/>
          </a:xfrm>
          <a:prstGeom prst="rect">
            <a:avLst/>
          </a:prstGeom>
          <a:noFill/>
        </p:spPr>
        <p:txBody>
          <a:bodyPr wrap="square" rtlCol="0">
            <a:spAutoFit/>
          </a:bodyPr>
          <a:lstStyle/>
          <a:p>
            <a:r>
              <a:rPr lang="en-GB" dirty="0" smtClean="0">
                <a:solidFill>
                  <a:srgbClr val="0000FF"/>
                </a:solidFill>
                <a:latin typeface="Arial Black" pitchFamily="34" charset="0"/>
              </a:rPr>
              <a:t>FTIR connected </a:t>
            </a:r>
            <a:r>
              <a:rPr lang="en-GB" dirty="0" smtClean="0">
                <a:solidFill>
                  <a:srgbClr val="0000FF"/>
                </a:solidFill>
                <a:latin typeface="Arial Black" pitchFamily="34" charset="0"/>
              </a:rPr>
              <a:t>to Optical </a:t>
            </a:r>
            <a:r>
              <a:rPr lang="en-GB" dirty="0" smtClean="0">
                <a:solidFill>
                  <a:srgbClr val="0000FF"/>
                </a:solidFill>
                <a:latin typeface="Arial Black" pitchFamily="34" charset="0"/>
              </a:rPr>
              <a:t>Microscope – AN EXAMPLE (see </a:t>
            </a:r>
            <a:r>
              <a:rPr lang="cs-CZ" dirty="0" smtClean="0">
                <a:solidFill>
                  <a:srgbClr val="0000FF"/>
                </a:solidFill>
                <a:latin typeface="Arial Black" pitchFamily="34" charset="0"/>
              </a:rPr>
              <a:t>BEFORE LAST </a:t>
            </a:r>
            <a:r>
              <a:rPr lang="en-GB" dirty="0" smtClean="0">
                <a:solidFill>
                  <a:srgbClr val="0000FF"/>
                </a:solidFill>
                <a:latin typeface="Arial Black" pitchFamily="34" charset="0"/>
              </a:rPr>
              <a:t>slide, please)</a:t>
            </a:r>
            <a:endParaRPr lang="en-GB"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36</a:t>
            </a:fld>
            <a:endParaRPr lang="sk-SK"/>
          </a:p>
        </p:txBody>
      </p:sp>
      <p:sp>
        <p:nvSpPr>
          <p:cNvPr id="8" name="TextovéPole 7"/>
          <p:cNvSpPr txBox="1"/>
          <p:nvPr/>
        </p:nvSpPr>
        <p:spPr>
          <a:xfrm>
            <a:off x="323528" y="4941168"/>
            <a:ext cx="8496944" cy="584775"/>
          </a:xfrm>
          <a:prstGeom prst="rect">
            <a:avLst/>
          </a:prstGeom>
          <a:noFill/>
        </p:spPr>
        <p:txBody>
          <a:bodyPr wrap="square" rtlCol="0">
            <a:spAutoFit/>
          </a:bodyPr>
          <a:lstStyle/>
          <a:p>
            <a:pPr algn="ctr"/>
            <a:r>
              <a:rPr lang="en-GB" sz="3200" b="1" dirty="0" smtClean="0">
                <a:solidFill>
                  <a:srgbClr val="0000FF"/>
                </a:solidFill>
              </a:rPr>
              <a:t>FTIR Spectrum SHELAC</a:t>
            </a:r>
            <a:endParaRPr lang="en-GB" sz="3200" b="1" dirty="0">
              <a:solidFill>
                <a:srgbClr val="0000FF"/>
              </a:solidFill>
            </a:endParaRPr>
          </a:p>
        </p:txBody>
      </p:sp>
      <p:pic>
        <p:nvPicPr>
          <p:cNvPr id="9" name="Obrázek 8" descr="img789.jpg"/>
          <p:cNvPicPr>
            <a:picLocks noChangeAspect="1"/>
          </p:cNvPicPr>
          <p:nvPr/>
        </p:nvPicPr>
        <p:blipFill>
          <a:blip r:embed="rId2" cstate="print"/>
          <a:stretch>
            <a:fillRect/>
          </a:stretch>
        </p:blipFill>
        <p:spPr>
          <a:xfrm>
            <a:off x="395535" y="332656"/>
            <a:ext cx="8753649" cy="44644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37</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cs-CZ" sz="3200" b="1" dirty="0" smtClean="0">
                <a:solidFill>
                  <a:srgbClr val="0000FF"/>
                </a:solidFill>
              </a:rPr>
              <a:t>FTIR </a:t>
            </a:r>
            <a:r>
              <a:rPr lang="en-GB" sz="3200" b="1" dirty="0" smtClean="0">
                <a:solidFill>
                  <a:srgbClr val="0000FF"/>
                </a:solidFill>
              </a:rPr>
              <a:t>Spectrum </a:t>
            </a:r>
            <a:r>
              <a:rPr lang="en-GB" sz="3200" b="1" dirty="0" smtClean="0">
                <a:solidFill>
                  <a:srgbClr val="0000FF"/>
                </a:solidFill>
              </a:rPr>
              <a:t>SANDARAK</a:t>
            </a:r>
            <a:endParaRPr lang="cs-CZ" sz="3200" b="1" dirty="0">
              <a:solidFill>
                <a:srgbClr val="0000FF"/>
              </a:solidFill>
            </a:endParaRPr>
          </a:p>
        </p:txBody>
      </p:sp>
      <p:pic>
        <p:nvPicPr>
          <p:cNvPr id="9" name="Obrázek 8" descr="img788.jpg"/>
          <p:cNvPicPr>
            <a:picLocks noChangeAspect="1"/>
          </p:cNvPicPr>
          <p:nvPr/>
        </p:nvPicPr>
        <p:blipFill>
          <a:blip r:embed="rId2" cstate="print"/>
          <a:stretch>
            <a:fillRect/>
          </a:stretch>
        </p:blipFill>
        <p:spPr>
          <a:xfrm>
            <a:off x="329184" y="188640"/>
            <a:ext cx="8471274" cy="53285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38</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cs-CZ" sz="3200" b="1" dirty="0" smtClean="0">
                <a:solidFill>
                  <a:srgbClr val="0000FF"/>
                </a:solidFill>
              </a:rPr>
              <a:t>FTIR </a:t>
            </a:r>
            <a:r>
              <a:rPr lang="en-GB" sz="3200" b="1" dirty="0" smtClean="0">
                <a:solidFill>
                  <a:srgbClr val="0000FF"/>
                </a:solidFill>
              </a:rPr>
              <a:t>Spectrum </a:t>
            </a:r>
            <a:r>
              <a:rPr lang="cs-CZ" sz="3200" b="1" dirty="0" smtClean="0">
                <a:solidFill>
                  <a:srgbClr val="0000FF"/>
                </a:solidFill>
              </a:rPr>
              <a:t>DAMARA</a:t>
            </a:r>
            <a:endParaRPr lang="cs-CZ" sz="3200" b="1" dirty="0">
              <a:solidFill>
                <a:srgbClr val="0000FF"/>
              </a:solidFill>
            </a:endParaRPr>
          </a:p>
        </p:txBody>
      </p:sp>
      <p:pic>
        <p:nvPicPr>
          <p:cNvPr id="7" name="Obrázek 6" descr="img790.jpg"/>
          <p:cNvPicPr>
            <a:picLocks noChangeAspect="1"/>
          </p:cNvPicPr>
          <p:nvPr/>
        </p:nvPicPr>
        <p:blipFill>
          <a:blip r:embed="rId2" cstate="print"/>
          <a:stretch>
            <a:fillRect/>
          </a:stretch>
        </p:blipFill>
        <p:spPr>
          <a:xfrm>
            <a:off x="395537" y="404664"/>
            <a:ext cx="8424935" cy="4968552"/>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39</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cs-CZ" sz="3200" b="1" dirty="0" smtClean="0">
                <a:solidFill>
                  <a:srgbClr val="0000FF"/>
                </a:solidFill>
              </a:rPr>
              <a:t>FTIR </a:t>
            </a:r>
            <a:r>
              <a:rPr lang="en-GB" sz="3200" b="1" dirty="0" smtClean="0">
                <a:solidFill>
                  <a:srgbClr val="0000FF"/>
                </a:solidFill>
              </a:rPr>
              <a:t>Spectrum </a:t>
            </a:r>
            <a:r>
              <a:rPr lang="cs-CZ" sz="3200" b="1" dirty="0" smtClean="0">
                <a:solidFill>
                  <a:srgbClr val="0000FF"/>
                </a:solidFill>
              </a:rPr>
              <a:t> MASTIX </a:t>
            </a:r>
            <a:endParaRPr lang="cs-CZ" sz="3200" b="1" dirty="0">
              <a:solidFill>
                <a:srgbClr val="0000FF"/>
              </a:solidFill>
            </a:endParaRPr>
          </a:p>
        </p:txBody>
      </p:sp>
      <p:pic>
        <p:nvPicPr>
          <p:cNvPr id="9" name="Obrázek 8" descr="img791.jpg"/>
          <p:cNvPicPr>
            <a:picLocks noChangeAspect="1"/>
          </p:cNvPicPr>
          <p:nvPr/>
        </p:nvPicPr>
        <p:blipFill>
          <a:blip r:embed="rId2" cstate="print"/>
          <a:stretch>
            <a:fillRect/>
          </a:stretch>
        </p:blipFill>
        <p:spPr>
          <a:xfrm>
            <a:off x="323527" y="404664"/>
            <a:ext cx="8471273" cy="49685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144000" cy="1052736"/>
          </a:xfrm>
        </p:spPr>
        <p:txBody>
          <a:bodyPr/>
          <a:lstStyle/>
          <a:p>
            <a:r>
              <a:rPr lang="en-GB" sz="2800" dirty="0" smtClean="0">
                <a:solidFill>
                  <a:srgbClr val="FF0000"/>
                </a:solidFill>
                <a:latin typeface="Arial Black" pitchFamily="34" charset="0"/>
              </a:rPr>
              <a:t>Principal Problems of the Natural Compounds &amp; Polymers Analysis and Determination</a:t>
            </a:r>
            <a:endParaRPr lang="en-GB"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a:t>
            </a:fld>
            <a:endParaRPr lang="sk-SK"/>
          </a:p>
        </p:txBody>
      </p:sp>
      <p:sp>
        <p:nvSpPr>
          <p:cNvPr id="8" name="Zástupný symbol pro obsah 7"/>
          <p:cNvSpPr>
            <a:spLocks noGrp="1"/>
          </p:cNvSpPr>
          <p:nvPr>
            <p:ph idx="1"/>
          </p:nvPr>
        </p:nvSpPr>
        <p:spPr>
          <a:xfrm>
            <a:off x="457200" y="1268760"/>
            <a:ext cx="8229600" cy="4857403"/>
          </a:xfrm>
        </p:spPr>
        <p:txBody>
          <a:bodyPr/>
          <a:lstStyle/>
          <a:p>
            <a:r>
              <a:rPr lang="en-GB" sz="2800" b="1" dirty="0" smtClean="0">
                <a:solidFill>
                  <a:srgbClr val="008000"/>
                </a:solidFill>
              </a:rPr>
              <a:t>They are chemical Individuals </a:t>
            </a:r>
          </a:p>
          <a:p>
            <a:r>
              <a:rPr lang="en-GB" sz="2800" b="1" dirty="0" smtClean="0">
                <a:solidFill>
                  <a:srgbClr val="0000FF"/>
                </a:solidFill>
              </a:rPr>
              <a:t>They can Place of the Plant (Source Cultivation,</a:t>
            </a:r>
            <a:r>
              <a:rPr lang="cs-CZ" sz="2800" b="1" dirty="0" smtClean="0">
                <a:solidFill>
                  <a:srgbClr val="0000FF"/>
                </a:solidFill>
              </a:rPr>
              <a:t> </a:t>
            </a:r>
            <a:r>
              <a:rPr lang="en-GB" sz="2800" b="1" dirty="0" err="1" smtClean="0">
                <a:solidFill>
                  <a:srgbClr val="0000FF"/>
                </a:solidFill>
              </a:rPr>
              <a:t>e.g</a:t>
            </a:r>
            <a:r>
              <a:rPr lang="en-GB" sz="2800" b="1" dirty="0" smtClean="0">
                <a:solidFill>
                  <a:srgbClr val="0000FF"/>
                </a:solidFill>
              </a:rPr>
              <a:t> Resins</a:t>
            </a:r>
          </a:p>
          <a:p>
            <a:r>
              <a:rPr lang="en-GB" sz="2800" b="1" dirty="0" smtClean="0"/>
              <a:t>The Influence of the „Aging“, e.g. Drying Oils</a:t>
            </a:r>
          </a:p>
          <a:p>
            <a:r>
              <a:rPr lang="en-GB" sz="2800" dirty="0" smtClean="0">
                <a:solidFill>
                  <a:srgbClr val="FF0000"/>
                </a:solidFill>
                <a:latin typeface="Arial Black" pitchFamily="34" charset="0"/>
              </a:rPr>
              <a:t>The </a:t>
            </a:r>
            <a:r>
              <a:rPr lang="en-GB" sz="2800" dirty="0" smtClean="0">
                <a:solidFill>
                  <a:srgbClr val="FF0000"/>
                </a:solidFill>
                <a:latin typeface="Arial Black" pitchFamily="34" charset="0"/>
              </a:rPr>
              <a:t>Natural Compounds </a:t>
            </a:r>
            <a:r>
              <a:rPr lang="en-GB" sz="2800" dirty="0" smtClean="0">
                <a:solidFill>
                  <a:srgbClr val="FF0000"/>
                </a:solidFill>
                <a:latin typeface="Arial Black" pitchFamily="34" charset="0"/>
              </a:rPr>
              <a:t>are frequently found as a Mixtures with the other Natural Substances (Polymers) </a:t>
            </a:r>
            <a:endParaRPr lang="en-GB" sz="2800" b="1" dirty="0" smtClean="0">
              <a:solidFill>
                <a:srgbClr val="FF0000"/>
              </a:solidFill>
            </a:endParaRPr>
          </a:p>
          <a:p>
            <a:r>
              <a:rPr lang="en-GB" sz="2800" b="1" dirty="0" smtClean="0">
                <a:solidFill>
                  <a:srgbClr val="C00000"/>
                </a:solidFill>
              </a:rPr>
              <a:t>The only small Quantities are frequently available for the Analysis</a:t>
            </a:r>
          </a:p>
          <a:p>
            <a:r>
              <a:rPr lang="cs-CZ" sz="2800" b="1" dirty="0" smtClean="0"/>
              <a:t>………………..</a:t>
            </a:r>
            <a:endParaRPr lang="cs-CZ" sz="2800"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40</a:t>
            </a:fld>
            <a:endParaRPr lang="sk-SK" dirty="0"/>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en-GB" sz="3200" b="1" dirty="0" smtClean="0">
                <a:solidFill>
                  <a:srgbClr val="0000FF"/>
                </a:solidFill>
              </a:rPr>
              <a:t>FTIR </a:t>
            </a:r>
            <a:r>
              <a:rPr lang="en-GB" sz="3200" b="1" dirty="0" smtClean="0">
                <a:solidFill>
                  <a:srgbClr val="0000FF"/>
                </a:solidFill>
              </a:rPr>
              <a:t>Spectrum  </a:t>
            </a:r>
            <a:r>
              <a:rPr lang="cs-CZ" sz="3200" b="1" dirty="0" smtClean="0">
                <a:solidFill>
                  <a:srgbClr val="0000FF"/>
                </a:solidFill>
              </a:rPr>
              <a:t>C</a:t>
            </a:r>
            <a:r>
              <a:rPr lang="en-GB" sz="3200" b="1" dirty="0" smtClean="0">
                <a:solidFill>
                  <a:srgbClr val="0000FF"/>
                </a:solidFill>
              </a:rPr>
              <a:t>OPAL </a:t>
            </a:r>
            <a:endParaRPr lang="en-GB" sz="3200" b="1" dirty="0">
              <a:solidFill>
                <a:srgbClr val="0000FF"/>
              </a:solidFill>
            </a:endParaRPr>
          </a:p>
        </p:txBody>
      </p:sp>
      <p:pic>
        <p:nvPicPr>
          <p:cNvPr id="7" name="Obrázek 6" descr="img792.jpg"/>
          <p:cNvPicPr>
            <a:picLocks noChangeAspect="1"/>
          </p:cNvPicPr>
          <p:nvPr/>
        </p:nvPicPr>
        <p:blipFill>
          <a:blip r:embed="rId2" cstate="print"/>
          <a:stretch>
            <a:fillRect/>
          </a:stretch>
        </p:blipFill>
        <p:spPr>
          <a:xfrm>
            <a:off x="323527" y="476672"/>
            <a:ext cx="8460319" cy="504056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41</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en-GB" sz="3200" b="1" dirty="0" smtClean="0">
                <a:solidFill>
                  <a:srgbClr val="0000FF"/>
                </a:solidFill>
              </a:rPr>
              <a:t>FTIR </a:t>
            </a:r>
            <a:r>
              <a:rPr lang="en-GB" sz="3200" b="1" dirty="0" smtClean="0">
                <a:solidFill>
                  <a:srgbClr val="0000FF"/>
                </a:solidFill>
              </a:rPr>
              <a:t>Spectrum Amber </a:t>
            </a:r>
            <a:r>
              <a:rPr lang="en-GB" sz="3200" b="1" dirty="0" smtClean="0">
                <a:solidFill>
                  <a:srgbClr val="0000FF"/>
                </a:solidFill>
              </a:rPr>
              <a:t>(Baltic See Region</a:t>
            </a:r>
            <a:r>
              <a:rPr lang="cs-CZ" sz="3200" b="1" dirty="0" smtClean="0">
                <a:solidFill>
                  <a:srgbClr val="0000FF"/>
                </a:solidFill>
              </a:rPr>
              <a:t>)</a:t>
            </a:r>
            <a:endParaRPr lang="cs-CZ" sz="3200" b="1" dirty="0">
              <a:solidFill>
                <a:srgbClr val="0000FF"/>
              </a:solidFill>
            </a:endParaRPr>
          </a:p>
        </p:txBody>
      </p:sp>
      <p:pic>
        <p:nvPicPr>
          <p:cNvPr id="9" name="Obrázek 8" descr="img793.jpg"/>
          <p:cNvPicPr>
            <a:picLocks noChangeAspect="1"/>
          </p:cNvPicPr>
          <p:nvPr/>
        </p:nvPicPr>
        <p:blipFill>
          <a:blip r:embed="rId2" cstate="print"/>
          <a:stretch>
            <a:fillRect/>
          </a:stretch>
        </p:blipFill>
        <p:spPr>
          <a:xfrm>
            <a:off x="323527" y="404664"/>
            <a:ext cx="8568953" cy="5112568"/>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42</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en-GB" sz="3200" b="1" dirty="0" smtClean="0">
                <a:solidFill>
                  <a:srgbClr val="0000FF"/>
                </a:solidFill>
              </a:rPr>
              <a:t>FTIR Spectrum Camphor </a:t>
            </a:r>
            <a:endParaRPr lang="en-GB" sz="3200" b="1" dirty="0">
              <a:solidFill>
                <a:srgbClr val="0000FF"/>
              </a:solidFill>
            </a:endParaRPr>
          </a:p>
        </p:txBody>
      </p:sp>
      <p:pic>
        <p:nvPicPr>
          <p:cNvPr id="7" name="Obrázek 6" descr="img794.jpg"/>
          <p:cNvPicPr>
            <a:picLocks noChangeAspect="1"/>
          </p:cNvPicPr>
          <p:nvPr/>
        </p:nvPicPr>
        <p:blipFill>
          <a:blip r:embed="rId2" cstate="print"/>
          <a:stretch>
            <a:fillRect/>
          </a:stretch>
        </p:blipFill>
        <p:spPr>
          <a:xfrm>
            <a:off x="395536" y="404664"/>
            <a:ext cx="8276782" cy="504056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43</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en-GB" sz="3200" b="1" dirty="0" smtClean="0">
                <a:solidFill>
                  <a:srgbClr val="0000FF"/>
                </a:solidFill>
              </a:rPr>
              <a:t>FTIR </a:t>
            </a:r>
            <a:r>
              <a:rPr lang="en-GB" sz="3200" b="1" dirty="0" smtClean="0">
                <a:solidFill>
                  <a:srgbClr val="0000FF"/>
                </a:solidFill>
              </a:rPr>
              <a:t>Spectrum </a:t>
            </a:r>
            <a:r>
              <a:rPr lang="en-GB" sz="3200" b="1" dirty="0" smtClean="0">
                <a:solidFill>
                  <a:srgbClr val="C00000"/>
                </a:solidFill>
              </a:rPr>
              <a:t>A</a:t>
            </a:r>
            <a:r>
              <a:rPr lang="en-GB" sz="3200" b="1" dirty="0" smtClean="0">
                <a:solidFill>
                  <a:srgbClr val="C00000"/>
                </a:solidFill>
              </a:rPr>
              <a:t>rabic Gum </a:t>
            </a:r>
            <a:endParaRPr lang="en-GB" sz="3200" b="1" dirty="0">
              <a:solidFill>
                <a:srgbClr val="C00000"/>
              </a:solidFill>
            </a:endParaRPr>
          </a:p>
        </p:txBody>
      </p:sp>
      <p:pic>
        <p:nvPicPr>
          <p:cNvPr id="7" name="Obrázek 6" descr="img796.jpg"/>
          <p:cNvPicPr>
            <a:picLocks noChangeAspect="1"/>
          </p:cNvPicPr>
          <p:nvPr/>
        </p:nvPicPr>
        <p:blipFill>
          <a:blip r:embed="rId2" cstate="print"/>
          <a:stretch>
            <a:fillRect/>
          </a:stretch>
        </p:blipFill>
        <p:spPr>
          <a:xfrm>
            <a:off x="323528" y="404664"/>
            <a:ext cx="8465538" cy="504056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44</a:t>
            </a:fld>
            <a:endParaRPr lang="sk-SK"/>
          </a:p>
        </p:txBody>
      </p:sp>
      <p:sp>
        <p:nvSpPr>
          <p:cNvPr id="8" name="TextovéPole 7"/>
          <p:cNvSpPr txBox="1"/>
          <p:nvPr/>
        </p:nvSpPr>
        <p:spPr>
          <a:xfrm>
            <a:off x="251520" y="5517232"/>
            <a:ext cx="8496944" cy="584775"/>
          </a:xfrm>
          <a:prstGeom prst="rect">
            <a:avLst/>
          </a:prstGeom>
          <a:noFill/>
        </p:spPr>
        <p:txBody>
          <a:bodyPr wrap="square" rtlCol="0">
            <a:spAutoFit/>
          </a:bodyPr>
          <a:lstStyle/>
          <a:p>
            <a:pPr algn="ctr"/>
            <a:r>
              <a:rPr lang="cs-CZ" sz="3200" b="1" dirty="0" smtClean="0">
                <a:solidFill>
                  <a:srgbClr val="0000FF"/>
                </a:solidFill>
              </a:rPr>
              <a:t>FTIR </a:t>
            </a:r>
            <a:r>
              <a:rPr lang="en-GB" sz="3200" b="1" dirty="0" smtClean="0">
                <a:solidFill>
                  <a:srgbClr val="0000FF"/>
                </a:solidFill>
              </a:rPr>
              <a:t>Spectrum </a:t>
            </a:r>
            <a:r>
              <a:rPr lang="cs-CZ" sz="3200" b="1" dirty="0" smtClean="0">
                <a:solidFill>
                  <a:srgbClr val="008000"/>
                </a:solidFill>
              </a:rPr>
              <a:t>NITROCELLULOSE </a:t>
            </a:r>
            <a:endParaRPr lang="cs-CZ" sz="3200" b="1" dirty="0">
              <a:solidFill>
                <a:srgbClr val="008000"/>
              </a:solidFill>
            </a:endParaRPr>
          </a:p>
        </p:txBody>
      </p:sp>
      <p:pic>
        <p:nvPicPr>
          <p:cNvPr id="7" name="Obrázek 6" descr="img795.jpg"/>
          <p:cNvPicPr>
            <a:picLocks noChangeAspect="1"/>
          </p:cNvPicPr>
          <p:nvPr/>
        </p:nvPicPr>
        <p:blipFill>
          <a:blip r:embed="rId2" cstate="print"/>
          <a:stretch>
            <a:fillRect/>
          </a:stretch>
        </p:blipFill>
        <p:spPr>
          <a:xfrm>
            <a:off x="323527" y="404664"/>
            <a:ext cx="8546563" cy="5112568"/>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45</a:t>
            </a:fld>
            <a:endParaRPr lang="sk-SK"/>
          </a:p>
        </p:txBody>
      </p:sp>
      <p:sp>
        <p:nvSpPr>
          <p:cNvPr id="8" name="TextovéPole 7"/>
          <p:cNvSpPr txBox="1"/>
          <p:nvPr/>
        </p:nvSpPr>
        <p:spPr>
          <a:xfrm>
            <a:off x="251520" y="5517232"/>
            <a:ext cx="8496944" cy="707886"/>
          </a:xfrm>
          <a:prstGeom prst="rect">
            <a:avLst/>
          </a:prstGeom>
          <a:noFill/>
        </p:spPr>
        <p:txBody>
          <a:bodyPr wrap="square" rtlCol="0">
            <a:spAutoFit/>
          </a:bodyPr>
          <a:lstStyle/>
          <a:p>
            <a:pPr algn="ctr"/>
            <a:r>
              <a:rPr lang="en-GB" sz="2000" b="1" dirty="0" smtClean="0">
                <a:solidFill>
                  <a:srgbClr val="0000FF"/>
                </a:solidFill>
              </a:rPr>
              <a:t>FTIR </a:t>
            </a:r>
            <a:r>
              <a:rPr lang="en-GB" sz="2000" b="1" dirty="0" smtClean="0">
                <a:solidFill>
                  <a:srgbClr val="0000FF"/>
                </a:solidFill>
              </a:rPr>
              <a:t>Spectrum </a:t>
            </a:r>
            <a:r>
              <a:rPr lang="en-GB" sz="2000" b="1" dirty="0" smtClean="0">
                <a:solidFill>
                  <a:srgbClr val="008000"/>
                </a:solidFill>
              </a:rPr>
              <a:t>C</a:t>
            </a:r>
            <a:r>
              <a:rPr lang="en-GB" sz="2000" b="1" dirty="0" smtClean="0">
                <a:solidFill>
                  <a:srgbClr val="008000"/>
                </a:solidFill>
              </a:rPr>
              <a:t>ellulose</a:t>
            </a:r>
            <a:r>
              <a:rPr lang="en-GB" sz="2000" b="1" dirty="0" smtClean="0">
                <a:solidFill>
                  <a:srgbClr val="0000FF"/>
                </a:solidFill>
              </a:rPr>
              <a:t>,  </a:t>
            </a:r>
            <a:r>
              <a:rPr lang="en-GB" sz="2000" b="1" dirty="0" smtClean="0">
                <a:solidFill>
                  <a:srgbClr val="008000"/>
                </a:solidFill>
              </a:rPr>
              <a:t>NITROCELLULOSE and</a:t>
            </a:r>
            <a:r>
              <a:rPr lang="en-GB" sz="2000" b="1" dirty="0" smtClean="0">
                <a:solidFill>
                  <a:srgbClr val="008000"/>
                </a:solidFill>
              </a:rPr>
              <a:t> Cellulose  triacetate </a:t>
            </a:r>
            <a:endParaRPr lang="en-GB" sz="2000" b="1" dirty="0">
              <a:solidFill>
                <a:srgbClr val="008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323528" y="202249"/>
            <a:ext cx="8468047" cy="529367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46</a:t>
            </a:fld>
            <a:endParaRPr lang="sk-SK"/>
          </a:p>
        </p:txBody>
      </p:sp>
      <p:sp>
        <p:nvSpPr>
          <p:cNvPr id="8" name="TextovéPole 7"/>
          <p:cNvSpPr txBox="1"/>
          <p:nvPr/>
        </p:nvSpPr>
        <p:spPr>
          <a:xfrm>
            <a:off x="251520" y="5517232"/>
            <a:ext cx="8496944" cy="400110"/>
          </a:xfrm>
          <a:prstGeom prst="rect">
            <a:avLst/>
          </a:prstGeom>
          <a:noFill/>
        </p:spPr>
        <p:txBody>
          <a:bodyPr wrap="square" rtlCol="0">
            <a:spAutoFit/>
          </a:bodyPr>
          <a:lstStyle/>
          <a:p>
            <a:pPr algn="ctr"/>
            <a:r>
              <a:rPr lang="en-GB" sz="2000" b="1" dirty="0" smtClean="0">
                <a:solidFill>
                  <a:srgbClr val="0000FF"/>
                </a:solidFill>
              </a:rPr>
              <a:t>FTIR Spectrum </a:t>
            </a:r>
            <a:r>
              <a:rPr lang="en-GB" sz="2000" b="1" dirty="0" smtClean="0">
                <a:solidFill>
                  <a:srgbClr val="008000"/>
                </a:solidFill>
              </a:rPr>
              <a:t>Cellulose</a:t>
            </a:r>
            <a:r>
              <a:rPr lang="cs-CZ" sz="2000" b="1" dirty="0" smtClean="0">
                <a:solidFill>
                  <a:srgbClr val="0000FF"/>
                </a:solidFill>
              </a:rPr>
              <a:t>,  </a:t>
            </a:r>
            <a:r>
              <a:rPr lang="cs-CZ" sz="2000" b="1" dirty="0" err="1" smtClean="0">
                <a:solidFill>
                  <a:srgbClr val="0000FF"/>
                </a:solidFill>
              </a:rPr>
              <a:t>Starch</a:t>
            </a:r>
            <a:r>
              <a:rPr lang="cs-CZ" sz="2000" b="1" dirty="0" smtClean="0">
                <a:solidFill>
                  <a:srgbClr val="008000"/>
                </a:solidFill>
              </a:rPr>
              <a:t>, Dextrin, </a:t>
            </a:r>
            <a:r>
              <a:rPr lang="cs-CZ" sz="2000" b="1" dirty="0" err="1" smtClean="0">
                <a:solidFill>
                  <a:srgbClr val="008000"/>
                </a:solidFill>
              </a:rPr>
              <a:t>Cellulose</a:t>
            </a:r>
            <a:r>
              <a:rPr lang="cs-CZ" sz="2000" b="1" dirty="0" smtClean="0">
                <a:solidFill>
                  <a:srgbClr val="008000"/>
                </a:solidFill>
              </a:rPr>
              <a:t> </a:t>
            </a:r>
            <a:r>
              <a:rPr lang="cs-CZ" sz="2000" b="1" dirty="0" err="1" smtClean="0">
                <a:solidFill>
                  <a:srgbClr val="008000"/>
                </a:solidFill>
              </a:rPr>
              <a:t>with</a:t>
            </a:r>
            <a:r>
              <a:rPr lang="cs-CZ" sz="2000" b="1" dirty="0" smtClean="0">
                <a:solidFill>
                  <a:srgbClr val="008000"/>
                </a:solidFill>
              </a:rPr>
              <a:t> Lignin</a:t>
            </a:r>
            <a:endParaRPr lang="cs-CZ" sz="2000" b="1" dirty="0">
              <a:solidFill>
                <a:srgbClr val="008000"/>
              </a:solidFill>
            </a:endParaRPr>
          </a:p>
        </p:txBody>
      </p:sp>
      <p:pic>
        <p:nvPicPr>
          <p:cNvPr id="5122" name="Picture 2"/>
          <p:cNvPicPr>
            <a:picLocks noChangeAspect="1" noChangeArrowheads="1"/>
          </p:cNvPicPr>
          <p:nvPr/>
        </p:nvPicPr>
        <p:blipFill>
          <a:blip r:embed="rId2" cstate="print"/>
          <a:srcRect/>
          <a:stretch>
            <a:fillRect/>
          </a:stretch>
        </p:blipFill>
        <p:spPr bwMode="auto">
          <a:xfrm>
            <a:off x="323528" y="188640"/>
            <a:ext cx="8318698" cy="519695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47</a:t>
            </a:fld>
            <a:endParaRPr lang="sk-SK"/>
          </a:p>
        </p:txBody>
      </p:sp>
      <p:sp>
        <p:nvSpPr>
          <p:cNvPr id="8" name="TextovéPole 7"/>
          <p:cNvSpPr txBox="1"/>
          <p:nvPr/>
        </p:nvSpPr>
        <p:spPr>
          <a:xfrm>
            <a:off x="251520" y="5517232"/>
            <a:ext cx="8496944" cy="400110"/>
          </a:xfrm>
          <a:prstGeom prst="rect">
            <a:avLst/>
          </a:prstGeom>
          <a:noFill/>
        </p:spPr>
        <p:txBody>
          <a:bodyPr wrap="square" rtlCol="0">
            <a:spAutoFit/>
          </a:bodyPr>
          <a:lstStyle/>
          <a:p>
            <a:pPr algn="ctr"/>
            <a:r>
              <a:rPr lang="en-GB" sz="2000" b="1" dirty="0" smtClean="0">
                <a:solidFill>
                  <a:srgbClr val="0000FF"/>
                </a:solidFill>
              </a:rPr>
              <a:t>FTIR Spectrum </a:t>
            </a:r>
            <a:r>
              <a:rPr lang="en-GB" sz="2000" b="1" dirty="0" smtClean="0">
                <a:solidFill>
                  <a:srgbClr val="008000"/>
                </a:solidFill>
              </a:rPr>
              <a:t>Cellulose </a:t>
            </a:r>
            <a:r>
              <a:rPr lang="en-GB" sz="2000" b="1" dirty="0" smtClean="0">
                <a:solidFill>
                  <a:srgbClr val="008000"/>
                </a:solidFill>
              </a:rPr>
              <a:t>(Paper) and Cellulose (Jute Canvas) </a:t>
            </a:r>
            <a:endParaRPr lang="en-GB" sz="2000" b="1" dirty="0">
              <a:solidFill>
                <a:srgbClr val="008000"/>
              </a:solidFill>
            </a:endParaRPr>
          </a:p>
        </p:txBody>
      </p:sp>
      <p:pic>
        <p:nvPicPr>
          <p:cNvPr id="6146" name="Picture 2"/>
          <p:cNvPicPr>
            <a:picLocks noChangeAspect="1" noChangeArrowheads="1"/>
          </p:cNvPicPr>
          <p:nvPr/>
        </p:nvPicPr>
        <p:blipFill>
          <a:blip r:embed="rId2" cstate="print"/>
          <a:srcRect/>
          <a:stretch>
            <a:fillRect/>
          </a:stretch>
        </p:blipFill>
        <p:spPr bwMode="auto">
          <a:xfrm>
            <a:off x="395536" y="404664"/>
            <a:ext cx="8352928" cy="5116228"/>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pPr>
              <a:defRPr/>
            </a:pPr>
            <a:r>
              <a:rPr lang="cs-CZ" smtClean="0"/>
              <a:t>January 1/2018</a:t>
            </a:r>
            <a:endParaRPr lang="sk-SK"/>
          </a:p>
        </p:txBody>
      </p:sp>
      <p:sp>
        <p:nvSpPr>
          <p:cNvPr id="5" name="Zástupný symbol pro zápatí 4"/>
          <p:cNvSpPr>
            <a:spLocks noGrp="1"/>
          </p:cNvSpPr>
          <p:nvPr>
            <p:ph type="ftr" sz="quarter" idx="11"/>
          </p:nvPr>
        </p:nvSpPr>
        <p:spPr/>
        <p:txBody>
          <a:bodyPr/>
          <a:lstStyle/>
          <a:p>
            <a:pPr>
              <a:defRPr/>
            </a:pPr>
            <a:r>
              <a:rPr lang="fr-FR" smtClean="0"/>
              <a:t>NATURAL POLYMERS MU SCI 11 2018</a:t>
            </a:r>
            <a:endParaRPr lang="sk-SK"/>
          </a:p>
        </p:txBody>
      </p:sp>
      <p:sp>
        <p:nvSpPr>
          <p:cNvPr id="6" name="Zástupný symbol pro číslo snímku 5"/>
          <p:cNvSpPr>
            <a:spLocks noGrp="1"/>
          </p:cNvSpPr>
          <p:nvPr>
            <p:ph type="sldNum" sz="quarter" idx="12"/>
          </p:nvPr>
        </p:nvSpPr>
        <p:spPr/>
        <p:txBody>
          <a:bodyPr/>
          <a:lstStyle/>
          <a:p>
            <a:pPr>
              <a:defRPr/>
            </a:pPr>
            <a:fld id="{3F41B0DE-FA74-4AFF-A5C7-1440790630ED}" type="slidenum">
              <a:rPr lang="sk-SK" smtClean="0"/>
              <a:pPr>
                <a:defRPr/>
              </a:pPr>
              <a:t>48</a:t>
            </a:fld>
            <a:endParaRPr lang="sk-SK"/>
          </a:p>
        </p:txBody>
      </p:sp>
      <p:sp>
        <p:nvSpPr>
          <p:cNvPr id="8" name="TextovéPole 7"/>
          <p:cNvSpPr txBox="1"/>
          <p:nvPr/>
        </p:nvSpPr>
        <p:spPr>
          <a:xfrm>
            <a:off x="251520" y="5517232"/>
            <a:ext cx="8496944" cy="400110"/>
          </a:xfrm>
          <a:prstGeom prst="rect">
            <a:avLst/>
          </a:prstGeom>
          <a:noFill/>
        </p:spPr>
        <p:txBody>
          <a:bodyPr wrap="square" rtlCol="0">
            <a:spAutoFit/>
          </a:bodyPr>
          <a:lstStyle/>
          <a:p>
            <a:pPr algn="ctr"/>
            <a:r>
              <a:rPr lang="en-GB" sz="2000" b="1" dirty="0" smtClean="0">
                <a:solidFill>
                  <a:srgbClr val="0000FF"/>
                </a:solidFill>
              </a:rPr>
              <a:t>FTIR Spectrum </a:t>
            </a:r>
            <a:r>
              <a:rPr lang="en-GB" sz="2000" b="1" dirty="0" err="1" smtClean="0">
                <a:solidFill>
                  <a:srgbClr val="0000FF"/>
                </a:solidFill>
              </a:rPr>
              <a:t>K</a:t>
            </a:r>
            <a:r>
              <a:rPr lang="en-GB" sz="2000" b="1" dirty="0" err="1" smtClean="0">
                <a:solidFill>
                  <a:srgbClr val="0000FF"/>
                </a:solidFill>
              </a:rPr>
              <a:t>asein</a:t>
            </a:r>
            <a:r>
              <a:rPr lang="en-GB" sz="2000" b="1" dirty="0" smtClean="0">
                <a:solidFill>
                  <a:srgbClr val="0000FF"/>
                </a:solidFill>
              </a:rPr>
              <a:t> and </a:t>
            </a:r>
            <a:r>
              <a:rPr lang="en-GB" sz="2000" b="1" dirty="0" err="1" smtClean="0">
                <a:solidFill>
                  <a:srgbClr val="0000FF"/>
                </a:solidFill>
              </a:rPr>
              <a:t>K</a:t>
            </a:r>
            <a:r>
              <a:rPr lang="en-GB" sz="2000" b="1" dirty="0" err="1" smtClean="0">
                <a:solidFill>
                  <a:srgbClr val="0000FF"/>
                </a:solidFill>
              </a:rPr>
              <a:t>asein</a:t>
            </a:r>
            <a:r>
              <a:rPr lang="en-GB" sz="2000" b="1" dirty="0" smtClean="0">
                <a:solidFill>
                  <a:srgbClr val="0000FF"/>
                </a:solidFill>
              </a:rPr>
              <a:t> Glue (Ca Salt)</a:t>
            </a:r>
            <a:endParaRPr lang="en-GB" sz="2000" b="1" dirty="0">
              <a:solidFill>
                <a:srgbClr val="008000"/>
              </a:solidFill>
            </a:endParaRPr>
          </a:p>
        </p:txBody>
      </p:sp>
      <p:pic>
        <p:nvPicPr>
          <p:cNvPr id="7170" name="Picture 2"/>
          <p:cNvPicPr>
            <a:picLocks noChangeAspect="1" noChangeArrowheads="1"/>
          </p:cNvPicPr>
          <p:nvPr/>
        </p:nvPicPr>
        <p:blipFill>
          <a:blip r:embed="rId2" cstate="print"/>
          <a:srcRect/>
          <a:stretch>
            <a:fillRect/>
          </a:stretch>
        </p:blipFill>
        <p:spPr bwMode="auto">
          <a:xfrm>
            <a:off x="395536" y="332656"/>
            <a:ext cx="8244408" cy="515275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cs-CZ" sz="2800" dirty="0" smtClean="0">
                <a:solidFill>
                  <a:srgbClr val="FF0000"/>
                </a:solidFill>
                <a:latin typeface="Arial Black" pitchFamily="34" charset="0"/>
              </a:rPr>
              <a:t>NMR </a:t>
            </a:r>
            <a:r>
              <a:rPr lang="cs-CZ" sz="2800" dirty="0" err="1" smtClean="0">
                <a:solidFill>
                  <a:srgbClr val="FF0000"/>
                </a:solidFill>
                <a:latin typeface="Arial Black" pitchFamily="34" charset="0"/>
              </a:rPr>
              <a:t>Spectroscopy</a:t>
            </a:r>
            <a:endParaRPr lang="cs-CZ"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49</a:t>
            </a:fld>
            <a:endParaRPr lang="sk-SK"/>
          </a:p>
        </p:txBody>
      </p:sp>
      <p:sp>
        <p:nvSpPr>
          <p:cNvPr id="8" name="Zástupný symbol pro obsah 7"/>
          <p:cNvSpPr>
            <a:spLocks noGrp="1"/>
          </p:cNvSpPr>
          <p:nvPr>
            <p:ph idx="1"/>
          </p:nvPr>
        </p:nvSpPr>
        <p:spPr>
          <a:xfrm>
            <a:off x="395536" y="908720"/>
            <a:ext cx="8229600" cy="5328592"/>
          </a:xfrm>
        </p:spPr>
        <p:txBody>
          <a:bodyPr/>
          <a:lstStyle/>
          <a:p>
            <a:r>
              <a:rPr lang="en-GB" sz="2800" b="1" dirty="0" smtClean="0">
                <a:solidFill>
                  <a:srgbClr val="008000"/>
                </a:solidFill>
                <a:latin typeface="Arial Black" pitchFamily="34" charset="0"/>
              </a:rPr>
              <a:t>Advantages</a:t>
            </a:r>
            <a:r>
              <a:rPr lang="en-GB" sz="2800" b="1" dirty="0" smtClean="0">
                <a:solidFill>
                  <a:srgbClr val="008000"/>
                </a:solidFill>
              </a:rPr>
              <a:t>:</a:t>
            </a:r>
          </a:p>
          <a:p>
            <a:pPr lvl="1"/>
            <a:r>
              <a:rPr lang="en-GB" sz="2400" b="1" dirty="0" smtClean="0">
                <a:solidFill>
                  <a:srgbClr val="008000"/>
                </a:solidFill>
              </a:rPr>
              <a:t>Hydrogen,  Carbon etc. Spectra can be </a:t>
            </a:r>
            <a:r>
              <a:rPr lang="en-GB" sz="2400" b="1" dirty="0" smtClean="0">
                <a:solidFill>
                  <a:srgbClr val="008000"/>
                </a:solidFill>
              </a:rPr>
              <a:t>measured </a:t>
            </a:r>
            <a:endParaRPr lang="en-GB" sz="2400" b="1" dirty="0" smtClean="0">
              <a:solidFill>
                <a:srgbClr val="008000"/>
              </a:solidFill>
            </a:endParaRPr>
          </a:p>
          <a:p>
            <a:pPr lvl="1"/>
            <a:r>
              <a:rPr lang="en-GB" sz="2400" b="1" dirty="0" smtClean="0">
                <a:solidFill>
                  <a:srgbClr val="008000"/>
                </a:solidFill>
              </a:rPr>
              <a:t>Detail Information about the Molecular Structure</a:t>
            </a:r>
          </a:p>
          <a:p>
            <a:pPr lvl="1"/>
            <a:r>
              <a:rPr lang="en-GB" sz="2400" b="1" dirty="0" smtClean="0">
                <a:solidFill>
                  <a:srgbClr val="008000"/>
                </a:solidFill>
              </a:rPr>
              <a:t>The many Simulation Software's (Methods) are available now</a:t>
            </a:r>
            <a:endParaRPr lang="en-GB" sz="2400" b="1" dirty="0" smtClean="0">
              <a:solidFill>
                <a:srgbClr val="008000"/>
              </a:solidFill>
            </a:endParaRPr>
          </a:p>
          <a:p>
            <a:pPr lvl="1"/>
            <a:r>
              <a:rPr lang="en-GB" sz="2400" b="1" dirty="0" smtClean="0">
                <a:solidFill>
                  <a:srgbClr val="008000"/>
                </a:solidFill>
              </a:rPr>
              <a:t>…………….</a:t>
            </a:r>
          </a:p>
          <a:p>
            <a:r>
              <a:rPr lang="en-GB" sz="2800" b="1" dirty="0" smtClean="0">
                <a:solidFill>
                  <a:srgbClr val="FF0000"/>
                </a:solidFill>
                <a:latin typeface="Arial Black" pitchFamily="34" charset="0"/>
              </a:rPr>
              <a:t>Disadvantages</a:t>
            </a:r>
            <a:r>
              <a:rPr lang="en-GB" sz="2800" b="1" dirty="0" smtClean="0">
                <a:solidFill>
                  <a:srgbClr val="FF0000"/>
                </a:solidFill>
              </a:rPr>
              <a:t>:</a:t>
            </a:r>
          </a:p>
          <a:p>
            <a:pPr lvl="1"/>
            <a:r>
              <a:rPr lang="en-GB" sz="2400" b="1" dirty="0" smtClean="0">
                <a:solidFill>
                  <a:srgbClr val="FF0000"/>
                </a:solidFill>
              </a:rPr>
              <a:t>It </a:t>
            </a:r>
            <a:r>
              <a:rPr lang="en-GB" sz="2400" b="1" dirty="0" smtClean="0">
                <a:solidFill>
                  <a:srgbClr val="FF0000"/>
                </a:solidFill>
              </a:rPr>
              <a:t>is demanding as to Operator’s Qualification and Instrumentation</a:t>
            </a:r>
          </a:p>
          <a:p>
            <a:pPr lvl="1"/>
            <a:r>
              <a:rPr lang="en-GB" sz="2400" b="1" dirty="0" smtClean="0">
                <a:solidFill>
                  <a:srgbClr val="FF0000"/>
                </a:solidFill>
              </a:rPr>
              <a:t>MOSTLY it is necessary to work with Liquid or Solution, but Solid State NMR is also possible</a:t>
            </a:r>
          </a:p>
          <a:p>
            <a:pPr lvl="1"/>
            <a:r>
              <a:rPr lang="en-GB" sz="2400" b="1" dirty="0" smtClean="0">
                <a:solidFill>
                  <a:srgbClr val="FF0000"/>
                </a:solidFill>
              </a:rPr>
              <a:t>…..</a:t>
            </a:r>
            <a:endParaRPr lang="en-GB" sz="2400" b="1" dirty="0" smtClean="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a:t>
            </a:fld>
            <a:endParaRPr lang="sk-SK"/>
          </a:p>
        </p:txBody>
      </p:sp>
      <p:sp>
        <p:nvSpPr>
          <p:cNvPr id="7" name="Nadpis 4"/>
          <p:cNvSpPr txBox="1">
            <a:spLocks/>
          </p:cNvSpPr>
          <p:nvPr/>
        </p:nvSpPr>
        <p:spPr>
          <a:xfrm>
            <a:off x="457200" y="274638"/>
            <a:ext cx="8229600" cy="562074"/>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0" cap="none" spc="0" normalizeH="0" baseline="0" dirty="0" err="1" smtClean="0">
                <a:ln>
                  <a:noFill/>
                </a:ln>
                <a:solidFill>
                  <a:srgbClr val="FF0000"/>
                </a:solidFill>
                <a:effectLst/>
                <a:uLnTx/>
                <a:uFillTx/>
                <a:latin typeface="Arial Black" pitchFamily="34" charset="0"/>
                <a:ea typeface="+mj-ea"/>
                <a:cs typeface="+mj-cs"/>
              </a:rPr>
              <a:t>Metling</a:t>
            </a:r>
            <a:r>
              <a:rPr kumimoji="0" lang="en-GB" sz="2800" b="0" i="0" u="none" strike="noStrike" kern="0" cap="none" spc="0" normalizeH="0" baseline="0" dirty="0" smtClean="0">
                <a:ln>
                  <a:noFill/>
                </a:ln>
                <a:solidFill>
                  <a:srgbClr val="FF0000"/>
                </a:solidFill>
                <a:effectLst/>
                <a:uLnTx/>
                <a:uFillTx/>
                <a:latin typeface="Arial Black" pitchFamily="34" charset="0"/>
                <a:ea typeface="+mj-ea"/>
                <a:cs typeface="+mj-cs"/>
              </a:rPr>
              <a:t> Point  </a:t>
            </a:r>
            <a:r>
              <a:rPr kumimoji="0" lang="en-GB" sz="2800" b="0" i="0" u="none" strike="noStrike" kern="0" cap="none" spc="0" normalizeH="0" dirty="0" smtClean="0">
                <a:ln>
                  <a:noFill/>
                </a:ln>
                <a:solidFill>
                  <a:srgbClr val="FF0000"/>
                </a:solidFill>
                <a:effectLst/>
                <a:uLnTx/>
                <a:uFillTx/>
                <a:latin typeface="Arial Black" pitchFamily="34" charset="0"/>
                <a:ea typeface="+mj-ea"/>
                <a:cs typeface="+mj-cs"/>
              </a:rPr>
              <a:t> </a:t>
            </a:r>
            <a:endParaRPr kumimoji="0" lang="en-GB" sz="2800" b="0" i="0" u="none" strike="noStrike" kern="0" cap="none" spc="0" normalizeH="0" baseline="0" dirty="0">
              <a:ln>
                <a:noFill/>
              </a:ln>
              <a:solidFill>
                <a:srgbClr val="FF0000"/>
              </a:solidFill>
              <a:effectLst/>
              <a:uLnTx/>
              <a:uFillTx/>
              <a:latin typeface="+mj-lt"/>
              <a:ea typeface="+mj-ea"/>
              <a:cs typeface="+mj-cs"/>
            </a:endParaRPr>
          </a:p>
        </p:txBody>
      </p:sp>
      <p:sp>
        <p:nvSpPr>
          <p:cNvPr id="8" name="TextovéPole 7"/>
          <p:cNvSpPr txBox="1"/>
          <p:nvPr/>
        </p:nvSpPr>
        <p:spPr>
          <a:xfrm>
            <a:off x="251520" y="908720"/>
            <a:ext cx="8712968" cy="4401205"/>
          </a:xfrm>
          <a:prstGeom prst="rect">
            <a:avLst/>
          </a:prstGeom>
          <a:noFill/>
        </p:spPr>
        <p:txBody>
          <a:bodyPr wrap="square" rtlCol="0">
            <a:spAutoFit/>
          </a:bodyPr>
          <a:lstStyle/>
          <a:p>
            <a:r>
              <a:rPr lang="en-GB" sz="2800" b="1" dirty="0" smtClean="0"/>
              <a:t>The Behaviour after heating on Microscope’s Hot Stage it is possible to differ between particular Natural Polymers (</a:t>
            </a:r>
            <a:r>
              <a:rPr lang="en-GB" sz="2800" b="1" dirty="0" err="1" smtClean="0"/>
              <a:t>Oligomers</a:t>
            </a:r>
            <a:r>
              <a:rPr lang="en-GB" sz="2800" b="1" dirty="0" smtClean="0"/>
              <a:t>) accordingly:</a:t>
            </a:r>
          </a:p>
          <a:p>
            <a:pPr>
              <a:buFont typeface="Arial" pitchFamily="34" charset="0"/>
              <a:buChar char="•"/>
            </a:pPr>
            <a:r>
              <a:rPr lang="en-GB" sz="2800" b="1" dirty="0" smtClean="0"/>
              <a:t> Waxes – 50 – 90 °C</a:t>
            </a:r>
          </a:p>
          <a:p>
            <a:pPr>
              <a:buFont typeface="Arial" pitchFamily="34" charset="0"/>
              <a:buChar char="•"/>
            </a:pPr>
            <a:r>
              <a:rPr lang="en-GB" sz="2800" b="1" dirty="0" smtClean="0"/>
              <a:t> Resins - from approx. 120 °C up</a:t>
            </a:r>
          </a:p>
          <a:p>
            <a:pPr>
              <a:buFont typeface="Arial" pitchFamily="34" charset="0"/>
              <a:buChar char="•"/>
            </a:pPr>
            <a:r>
              <a:rPr lang="cs-CZ" sz="2800" b="1" dirty="0" smtClean="0"/>
              <a:t> </a:t>
            </a:r>
            <a:r>
              <a:rPr lang="en-GB" sz="2800" b="1" dirty="0" smtClean="0"/>
              <a:t>Polymerised Oils - from approx. 160 °C up</a:t>
            </a:r>
          </a:p>
          <a:p>
            <a:pPr>
              <a:buFont typeface="Arial" pitchFamily="34" charset="0"/>
              <a:buChar char="•"/>
            </a:pPr>
            <a:r>
              <a:rPr lang="cs-CZ" sz="2800" b="1" dirty="0" smtClean="0"/>
              <a:t> </a:t>
            </a:r>
            <a:r>
              <a:rPr lang="en-GB" sz="2800" b="1" dirty="0" smtClean="0"/>
              <a:t>Egg Yellow - from approx. 200 °C up</a:t>
            </a:r>
          </a:p>
          <a:p>
            <a:r>
              <a:rPr lang="en-GB" sz="2800" b="1" dirty="0" smtClean="0"/>
              <a:t>This PRELIMINARY differentiated Samples is possible to analyse using the more Sophisticated Methods</a:t>
            </a:r>
            <a:endParaRPr lang="en-GB" sz="2800"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50</a:t>
            </a:fld>
            <a:endParaRPr lang="sk-SK"/>
          </a:p>
        </p:txBody>
      </p:sp>
      <p:sp>
        <p:nvSpPr>
          <p:cNvPr id="5" name="Obdélník 4"/>
          <p:cNvSpPr/>
          <p:nvPr/>
        </p:nvSpPr>
        <p:spPr>
          <a:xfrm>
            <a:off x="107504" y="5013176"/>
            <a:ext cx="8892480" cy="1169551"/>
          </a:xfrm>
          <a:prstGeom prst="rect">
            <a:avLst/>
          </a:prstGeom>
        </p:spPr>
        <p:txBody>
          <a:bodyPr wrap="square">
            <a:spAutoFit/>
          </a:bodyPr>
          <a:lstStyle/>
          <a:p>
            <a:r>
              <a:rPr lang="en-US" sz="1400" b="1" dirty="0" smtClean="0">
                <a:solidFill>
                  <a:srgbClr val="0000FF"/>
                </a:solidFill>
              </a:rPr>
              <a:t>Comparative prediction of the 13C NMR spectrum of </a:t>
            </a:r>
            <a:r>
              <a:rPr lang="en-US" sz="1400" b="1" dirty="0" smtClean="0">
                <a:solidFill>
                  <a:srgbClr val="FF0000"/>
                </a:solidFill>
              </a:rPr>
              <a:t>sucrose</a:t>
            </a:r>
            <a:r>
              <a:rPr lang="en-US" sz="1400" b="1" dirty="0" smtClean="0">
                <a:solidFill>
                  <a:srgbClr val="0000FF"/>
                </a:solidFill>
              </a:rPr>
              <a:t> using various methods. </a:t>
            </a:r>
            <a:r>
              <a:rPr lang="en-US" sz="1400" b="1" dirty="0" smtClean="0">
                <a:solidFill>
                  <a:srgbClr val="008000"/>
                </a:solidFill>
              </a:rPr>
              <a:t>Experimental spectrum is in the middle. </a:t>
            </a:r>
            <a:r>
              <a:rPr lang="en-US" sz="1400" b="1" dirty="0" smtClean="0">
                <a:solidFill>
                  <a:srgbClr val="0000FF"/>
                </a:solidFill>
              </a:rPr>
              <a:t>Upper spectrum (black) was obtained by empirical routine. Lower spectra (red and green) were obtained by quantum-chemical calculations in PRIRODA and GAUSSIAN respectively. Included information: used theory level/basis set/solvent model, accuracy of prediction (linear correlation factor and root mean square deviation), calculation time on personal computer (blue</a:t>
            </a:r>
            <a:endParaRPr lang="cs-CZ" sz="1400" b="1" dirty="0">
              <a:solidFill>
                <a:srgbClr val="0000FF"/>
              </a:solidFill>
            </a:endParaRPr>
          </a:p>
        </p:txBody>
      </p:sp>
      <p:pic>
        <p:nvPicPr>
          <p:cNvPr id="6" name="Obrázek 5" descr="GlycoNMR_simulation  NMR WIKI ENG.jpg"/>
          <p:cNvPicPr>
            <a:picLocks noChangeAspect="1"/>
          </p:cNvPicPr>
          <p:nvPr/>
        </p:nvPicPr>
        <p:blipFill>
          <a:blip r:embed="rId2" cstate="print"/>
          <a:stretch>
            <a:fillRect/>
          </a:stretch>
        </p:blipFill>
        <p:spPr>
          <a:xfrm>
            <a:off x="323528" y="116632"/>
            <a:ext cx="8424936" cy="4840172"/>
          </a:xfrm>
          <a:prstGeom prst="rect">
            <a:avLst/>
          </a:prstGeom>
        </p:spPr>
      </p:pic>
      <p:sp>
        <p:nvSpPr>
          <p:cNvPr id="7" name="Elipsa 6"/>
          <p:cNvSpPr/>
          <p:nvPr/>
        </p:nvSpPr>
        <p:spPr>
          <a:xfrm>
            <a:off x="251520" y="1628800"/>
            <a:ext cx="1584176" cy="14401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 name="Přímá spojovací šipka 8"/>
          <p:cNvCxnSpPr/>
          <p:nvPr/>
        </p:nvCxnSpPr>
        <p:spPr>
          <a:xfrm flipV="1">
            <a:off x="8388424" y="2996952"/>
            <a:ext cx="144016" cy="2088232"/>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dirty="0" smtClean="0">
                <a:solidFill>
                  <a:srgbClr val="FF0000"/>
                </a:solidFill>
                <a:latin typeface="Arial Black" pitchFamily="34" charset="0"/>
              </a:rPr>
              <a:t>Separation </a:t>
            </a:r>
            <a:r>
              <a:rPr lang="en-GB" sz="2800" dirty="0" smtClean="0">
                <a:solidFill>
                  <a:srgbClr val="FF0000"/>
                </a:solidFill>
                <a:latin typeface="Arial Black" pitchFamily="34" charset="0"/>
              </a:rPr>
              <a:t>Methods</a:t>
            </a:r>
            <a:endParaRPr lang="cs-CZ" sz="2800" dirty="0">
              <a:solidFill>
                <a:srgbClr val="FF0000"/>
              </a:solidFill>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6</a:t>
            </a:fld>
            <a:endParaRPr lang="sk-SK"/>
          </a:p>
        </p:txBody>
      </p:sp>
      <p:sp>
        <p:nvSpPr>
          <p:cNvPr id="7" name="Zástupný symbol pro obsah 6"/>
          <p:cNvSpPr>
            <a:spLocks noGrp="1"/>
          </p:cNvSpPr>
          <p:nvPr>
            <p:ph idx="1"/>
          </p:nvPr>
        </p:nvSpPr>
        <p:spPr>
          <a:xfrm>
            <a:off x="457200" y="980728"/>
            <a:ext cx="8229600" cy="5145435"/>
          </a:xfrm>
        </p:spPr>
        <p:txBody>
          <a:bodyPr/>
          <a:lstStyle/>
          <a:p>
            <a:pPr marL="742950" indent="-742950">
              <a:buFont typeface="+mj-lt"/>
              <a:buAutoNum type="arabicPeriod"/>
            </a:pPr>
            <a:r>
              <a:rPr lang="en-GB" sz="2400" dirty="0" smtClean="0">
                <a:solidFill>
                  <a:srgbClr val="C00000"/>
                </a:solidFill>
                <a:latin typeface="Arial Black" pitchFamily="34" charset="0"/>
              </a:rPr>
              <a:t>Distillation – e.g. Manufacturing of the Turpentine and Colophony form the Pine Rosin</a:t>
            </a:r>
          </a:p>
          <a:p>
            <a:pPr marL="742950" indent="-742950">
              <a:buFont typeface="+mj-lt"/>
              <a:buAutoNum type="arabicPeriod"/>
            </a:pPr>
            <a:r>
              <a:rPr lang="en-GB" sz="2400" dirty="0" smtClean="0">
                <a:solidFill>
                  <a:srgbClr val="008000"/>
                </a:solidFill>
                <a:latin typeface="Arial Black" pitchFamily="34" charset="0"/>
              </a:rPr>
              <a:t>Extraction – the Wood’s Rosins</a:t>
            </a:r>
            <a:endParaRPr lang="en-GB" sz="2400" dirty="0" smtClean="0">
              <a:solidFill>
                <a:srgbClr val="008000"/>
              </a:solidFill>
              <a:latin typeface="Arial Black" pitchFamily="34" charset="0"/>
            </a:endParaRPr>
          </a:p>
          <a:p>
            <a:pPr marL="742950" indent="-742950">
              <a:buFont typeface="+mj-lt"/>
              <a:buAutoNum type="arabicPeriod"/>
            </a:pPr>
            <a:r>
              <a:rPr lang="en-GB" sz="2400" dirty="0" smtClean="0">
                <a:solidFill>
                  <a:srgbClr val="0000FF"/>
                </a:solidFill>
                <a:latin typeface="Arial Black" pitchFamily="34" charset="0"/>
              </a:rPr>
              <a:t>Chromatography – Amino acids Separation using Thin Layer Chromatography (TLC)</a:t>
            </a:r>
            <a:endParaRPr lang="en-GB" sz="2400" dirty="0" smtClean="0">
              <a:solidFill>
                <a:srgbClr val="0000FF"/>
              </a:solidFill>
              <a:latin typeface="Arial Black" pitchFamily="34" charset="0"/>
            </a:endParaRPr>
          </a:p>
          <a:p>
            <a:pPr marL="742950" indent="-742950">
              <a:buFont typeface="+mj-lt"/>
              <a:buAutoNum type="arabicPeriod"/>
            </a:pPr>
            <a:r>
              <a:rPr lang="en-GB" sz="2400" dirty="0" smtClean="0">
                <a:solidFill>
                  <a:srgbClr val="FF0000"/>
                </a:solidFill>
                <a:latin typeface="Arial Black" pitchFamily="34" charset="0"/>
              </a:rPr>
              <a:t>Electrophoreses</a:t>
            </a:r>
            <a:r>
              <a:rPr lang="en-GB" sz="2400" dirty="0" smtClean="0">
                <a:solidFill>
                  <a:srgbClr val="FF0000"/>
                </a:solidFill>
                <a:latin typeface="Arial Black" pitchFamily="34" charset="0"/>
              </a:rPr>
              <a:t> - Amino acids Separation using the </a:t>
            </a:r>
            <a:r>
              <a:rPr lang="en-GB" sz="2400" dirty="0" err="1" smtClean="0">
                <a:solidFill>
                  <a:srgbClr val="FF0000"/>
                </a:solidFill>
                <a:latin typeface="Arial Black" pitchFamily="34" charset="0"/>
              </a:rPr>
              <a:t>Electr</a:t>
            </a:r>
            <a:r>
              <a:rPr lang="cs-CZ" sz="2400" dirty="0" err="1" smtClean="0">
                <a:solidFill>
                  <a:srgbClr val="FF0000"/>
                </a:solidFill>
                <a:latin typeface="Arial Black" pitchFamily="34" charset="0"/>
              </a:rPr>
              <a:t>ic</a:t>
            </a:r>
            <a:r>
              <a:rPr lang="en-GB" sz="2400" dirty="0" smtClean="0">
                <a:solidFill>
                  <a:srgbClr val="FF0000"/>
                </a:solidFill>
                <a:latin typeface="Arial Black" pitchFamily="34" charset="0"/>
              </a:rPr>
              <a:t> Field</a:t>
            </a:r>
            <a:r>
              <a:rPr lang="cs-CZ" sz="2400" dirty="0" smtClean="0">
                <a:solidFill>
                  <a:srgbClr val="FF0000"/>
                </a:solidFill>
                <a:latin typeface="Arial Black" pitchFamily="34" charset="0"/>
              </a:rPr>
              <a:t> </a:t>
            </a:r>
            <a:r>
              <a:rPr lang="cs-CZ" sz="2400" b="1" dirty="0" smtClean="0">
                <a:solidFill>
                  <a:srgbClr val="FF0000"/>
                </a:solidFill>
                <a:latin typeface="Arial Black" pitchFamily="34" charset="0"/>
              </a:rPr>
              <a:t>(</a:t>
            </a:r>
            <a:r>
              <a:rPr lang="en-US" sz="2400" b="1" dirty="0" smtClean="0">
                <a:solidFill>
                  <a:srgbClr val="FF0000"/>
                </a:solidFill>
              </a:rPr>
              <a:t>is the motion of </a:t>
            </a:r>
            <a:r>
              <a:rPr lang="en-US" sz="2400" b="1" dirty="0" smtClean="0">
                <a:solidFill>
                  <a:srgbClr val="FF0000"/>
                </a:solidFill>
                <a:hlinkClick r:id="rId2" tooltip="Interface and colloid science"/>
              </a:rPr>
              <a:t>dispersed particles</a:t>
            </a:r>
            <a:r>
              <a:rPr lang="en-US" sz="2400" b="1" dirty="0" smtClean="0">
                <a:solidFill>
                  <a:srgbClr val="FF0000"/>
                </a:solidFill>
              </a:rPr>
              <a:t> relative to a fluid under the influence of a spatially uniform </a:t>
            </a:r>
            <a:r>
              <a:rPr lang="en-US" sz="2400" b="1" dirty="0" smtClean="0">
                <a:solidFill>
                  <a:srgbClr val="FF0000"/>
                </a:solidFill>
                <a:hlinkClick r:id="rId3" tooltip="Electric field"/>
              </a:rPr>
              <a:t>electric </a:t>
            </a:r>
            <a:r>
              <a:rPr lang="en-US" sz="2400" b="1" dirty="0" smtClean="0">
                <a:solidFill>
                  <a:srgbClr val="FF0000"/>
                </a:solidFill>
                <a:hlinkClick r:id="rId3" tooltip="Electric field"/>
              </a:rPr>
              <a:t>field</a:t>
            </a:r>
            <a:r>
              <a:rPr lang="cs-CZ" sz="2400" b="1" dirty="0" smtClean="0">
                <a:solidFill>
                  <a:srgbClr val="FF0000"/>
                </a:solidFill>
              </a:rPr>
              <a:t>)</a:t>
            </a:r>
            <a:r>
              <a:rPr lang="en-GB" sz="2400" b="1" dirty="0" smtClean="0">
                <a:solidFill>
                  <a:srgbClr val="FF0000"/>
                </a:solidFill>
                <a:latin typeface="Arial Black" pitchFamily="34" charset="0"/>
              </a:rPr>
              <a:t> </a:t>
            </a:r>
          </a:p>
          <a:p>
            <a:pPr marL="742950" indent="-742950">
              <a:buFont typeface="+mj-lt"/>
              <a:buAutoNum type="arabicPeriod"/>
            </a:pPr>
            <a:r>
              <a:rPr lang="en-GB" sz="2400" dirty="0" smtClean="0">
                <a:latin typeface="Arial Black" pitchFamily="34" charset="0"/>
              </a:rPr>
              <a:t> ………………………</a:t>
            </a:r>
          </a:p>
          <a:p>
            <a:endParaRPr lang="cs-CZ"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274638"/>
            <a:ext cx="9144000" cy="490066"/>
          </a:xfrm>
        </p:spPr>
        <p:txBody>
          <a:bodyPr/>
          <a:lstStyle/>
          <a:p>
            <a:r>
              <a:rPr lang="en-GB" sz="2800" dirty="0" smtClean="0">
                <a:latin typeface="Arial Black" pitchFamily="34" charset="0"/>
              </a:rPr>
              <a:t>Separation </a:t>
            </a:r>
            <a:r>
              <a:rPr lang="en-GB" sz="2800" dirty="0" smtClean="0">
                <a:latin typeface="Arial Black" pitchFamily="34" charset="0"/>
              </a:rPr>
              <a:t>Methods</a:t>
            </a:r>
            <a:r>
              <a:rPr lang="cs-CZ" sz="2800" dirty="0" smtClean="0">
                <a:latin typeface="Arial Black" pitchFamily="34" charset="0"/>
              </a:rPr>
              <a:t> </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Distillation </a:t>
            </a:r>
            <a:endParaRPr lang="en-GB"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7</a:t>
            </a:fld>
            <a:endParaRPr lang="sk-SK"/>
          </a:p>
        </p:txBody>
      </p:sp>
      <p:sp>
        <p:nvSpPr>
          <p:cNvPr id="8" name="Zástupný symbol pro obsah 7"/>
          <p:cNvSpPr>
            <a:spLocks noGrp="1"/>
          </p:cNvSpPr>
          <p:nvPr>
            <p:ph idx="1"/>
          </p:nvPr>
        </p:nvSpPr>
        <p:spPr>
          <a:xfrm>
            <a:off x="395536" y="908720"/>
            <a:ext cx="8229600" cy="5040560"/>
          </a:xfrm>
        </p:spPr>
        <p:txBody>
          <a:bodyPr/>
          <a:lstStyle/>
          <a:p>
            <a:r>
              <a:rPr lang="en-GB" sz="2800" b="1" dirty="0" smtClean="0">
                <a:solidFill>
                  <a:srgbClr val="FF0000"/>
                </a:solidFill>
                <a:latin typeface="Arial Black" pitchFamily="34" charset="0"/>
              </a:rPr>
              <a:t>Disadvantages:</a:t>
            </a:r>
          </a:p>
          <a:p>
            <a:pPr lvl="1"/>
            <a:r>
              <a:rPr lang="en-GB" sz="2400" dirty="0" smtClean="0"/>
              <a:t>The bigger Quantity of the Sample is needed</a:t>
            </a:r>
          </a:p>
          <a:p>
            <a:pPr lvl="1"/>
            <a:r>
              <a:rPr lang="en-GB" sz="2400" dirty="0" smtClean="0"/>
              <a:t>Not possible to use Solid State Materials </a:t>
            </a:r>
          </a:p>
          <a:p>
            <a:pPr lvl="1"/>
            <a:r>
              <a:rPr lang="en-GB" sz="2400" dirty="0" smtClean="0"/>
              <a:t>The Separation is not so „SHARP“ as the Chromatography</a:t>
            </a:r>
          </a:p>
          <a:p>
            <a:r>
              <a:rPr lang="en-GB" sz="2800" b="1" dirty="0" smtClean="0">
                <a:solidFill>
                  <a:srgbClr val="008000"/>
                </a:solidFill>
                <a:latin typeface="Arial Black" pitchFamily="34" charset="0"/>
              </a:rPr>
              <a:t>Advantages</a:t>
            </a:r>
            <a:r>
              <a:rPr lang="en-GB" sz="2800" b="1" dirty="0" smtClean="0">
                <a:solidFill>
                  <a:srgbClr val="008000"/>
                </a:solidFill>
                <a:latin typeface="Arial Black" pitchFamily="34" charset="0"/>
              </a:rPr>
              <a:t>:</a:t>
            </a:r>
          </a:p>
          <a:p>
            <a:pPr lvl="1"/>
            <a:r>
              <a:rPr lang="en-GB" sz="2400" dirty="0" smtClean="0"/>
              <a:t>The bigger Quantity of the Sample is got, with which is possible to do further Work</a:t>
            </a:r>
            <a:r>
              <a:rPr lang="en-GB" sz="2400" dirty="0" smtClean="0"/>
              <a:t>,</a:t>
            </a:r>
          </a:p>
          <a:p>
            <a:pPr lvl="1"/>
            <a:r>
              <a:rPr lang="en-GB" sz="2400" dirty="0" smtClean="0"/>
              <a:t>It is simple from the Instrumentation point of View, but there are the very complicated Machines also (e.g. Spin Band Column)</a:t>
            </a: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539552" y="0"/>
            <a:ext cx="8229600" cy="490066"/>
          </a:xfrm>
        </p:spPr>
        <p:txBody>
          <a:bodyPr/>
          <a:lstStyle/>
          <a:p>
            <a:r>
              <a:rPr lang="en-GB" sz="2800" dirty="0" smtClean="0">
                <a:latin typeface="Arial Black" pitchFamily="34" charset="0"/>
              </a:rPr>
              <a:t>Separation Methods</a:t>
            </a:r>
            <a:r>
              <a:rPr lang="cs-CZ" sz="2800" dirty="0" smtClean="0">
                <a:latin typeface="Arial Black" pitchFamily="34" charset="0"/>
              </a:rPr>
              <a:t> </a:t>
            </a:r>
            <a:r>
              <a:rPr lang="cs-CZ" sz="2800" dirty="0" smtClean="0">
                <a:solidFill>
                  <a:srgbClr val="FF0000"/>
                </a:solidFill>
                <a:latin typeface="Arial Black" pitchFamily="34" charset="0"/>
              </a:rPr>
              <a:t>- </a:t>
            </a:r>
            <a:r>
              <a:rPr lang="en-GB" sz="2800" dirty="0" smtClean="0">
                <a:solidFill>
                  <a:srgbClr val="FF0000"/>
                </a:solidFill>
                <a:latin typeface="Arial Black" pitchFamily="34" charset="0"/>
              </a:rPr>
              <a:t>Chromatography</a:t>
            </a:r>
            <a:endParaRPr lang="en-GB"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8</a:t>
            </a:fld>
            <a:endParaRPr lang="sk-SK"/>
          </a:p>
        </p:txBody>
      </p:sp>
      <p:sp>
        <p:nvSpPr>
          <p:cNvPr id="8" name="Zástupný symbol pro obsah 7"/>
          <p:cNvSpPr>
            <a:spLocks noGrp="1"/>
          </p:cNvSpPr>
          <p:nvPr>
            <p:ph idx="1"/>
          </p:nvPr>
        </p:nvSpPr>
        <p:spPr>
          <a:xfrm>
            <a:off x="0" y="476672"/>
            <a:ext cx="8964488" cy="5904656"/>
          </a:xfrm>
        </p:spPr>
        <p:txBody>
          <a:bodyPr/>
          <a:lstStyle/>
          <a:p>
            <a:r>
              <a:rPr lang="en-GB" sz="2400" b="1" dirty="0" smtClean="0">
                <a:solidFill>
                  <a:srgbClr val="FF0000"/>
                </a:solidFill>
                <a:latin typeface="Arial Black" pitchFamily="34" charset="0"/>
              </a:rPr>
              <a:t>Disadvantages </a:t>
            </a:r>
            <a:r>
              <a:rPr lang="en-GB" sz="2400" b="1" dirty="0" smtClean="0">
                <a:solidFill>
                  <a:srgbClr val="FF0000"/>
                </a:solidFill>
              </a:rPr>
              <a:t>:</a:t>
            </a:r>
          </a:p>
          <a:p>
            <a:pPr lvl="1"/>
            <a:r>
              <a:rPr lang="en-GB" sz="2400" dirty="0" smtClean="0"/>
              <a:t>The </a:t>
            </a:r>
            <a:r>
              <a:rPr lang="en-GB" sz="2400" dirty="0" smtClean="0"/>
              <a:t>bigger Quantity of the Sample is </a:t>
            </a:r>
            <a:r>
              <a:rPr lang="en-GB" sz="2400" dirty="0" smtClean="0">
                <a:latin typeface="Arial Black" pitchFamily="34" charset="0"/>
              </a:rPr>
              <a:t>NOT</a:t>
            </a:r>
            <a:r>
              <a:rPr lang="en-GB" sz="2400" dirty="0" smtClean="0"/>
              <a:t> got</a:t>
            </a:r>
            <a:r>
              <a:rPr lang="en-GB" sz="2400" dirty="0" smtClean="0"/>
              <a:t>, with which is possible to do further </a:t>
            </a:r>
            <a:r>
              <a:rPr lang="en-GB" sz="2400" dirty="0" smtClean="0"/>
              <a:t>Work ( </a:t>
            </a:r>
            <a:r>
              <a:rPr lang="en-GB" sz="2400" dirty="0" smtClean="0">
                <a:solidFill>
                  <a:srgbClr val="FF0000"/>
                </a:solidFill>
              </a:rPr>
              <a:t>the so called </a:t>
            </a:r>
            <a:r>
              <a:rPr lang="en-GB" sz="2400" dirty="0" smtClean="0">
                <a:solidFill>
                  <a:srgbClr val="FF0000"/>
                </a:solidFill>
                <a:latin typeface="Arial Black" pitchFamily="34" charset="0"/>
              </a:rPr>
              <a:t>PREPARATIVE</a:t>
            </a:r>
            <a:r>
              <a:rPr lang="en-GB" sz="2400" dirty="0" smtClean="0">
                <a:solidFill>
                  <a:srgbClr val="FF0000"/>
                </a:solidFill>
              </a:rPr>
              <a:t> </a:t>
            </a:r>
            <a:r>
              <a:rPr lang="en-GB" sz="2400" dirty="0" smtClean="0">
                <a:solidFill>
                  <a:srgbClr val="FF0000"/>
                </a:solidFill>
                <a:latin typeface="Arial Black" pitchFamily="34" charset="0"/>
              </a:rPr>
              <a:t>Chromatography </a:t>
            </a:r>
            <a:r>
              <a:rPr lang="en-GB" sz="2400" dirty="0" smtClean="0">
                <a:solidFill>
                  <a:srgbClr val="FF0000"/>
                </a:solidFill>
              </a:rPr>
              <a:t>is not widespread now),</a:t>
            </a:r>
            <a:endParaRPr lang="en-GB" sz="2400" dirty="0" smtClean="0">
              <a:solidFill>
                <a:srgbClr val="FF0000"/>
              </a:solidFill>
            </a:endParaRPr>
          </a:p>
          <a:p>
            <a:r>
              <a:rPr lang="en-GB" sz="2400" dirty="0" smtClean="0"/>
              <a:t>It is </a:t>
            </a:r>
            <a:r>
              <a:rPr lang="en-GB" sz="2400" dirty="0" smtClean="0">
                <a:latin typeface="Arial Black" pitchFamily="34" charset="0"/>
              </a:rPr>
              <a:t>NOT</a:t>
            </a:r>
            <a:r>
              <a:rPr lang="en-GB" sz="2400" dirty="0" smtClean="0"/>
              <a:t> simple </a:t>
            </a:r>
            <a:r>
              <a:rPr lang="en-GB" sz="2400" dirty="0" smtClean="0"/>
              <a:t>from the Instrumentation point of View </a:t>
            </a:r>
            <a:endParaRPr lang="en-GB" sz="2400" dirty="0" smtClean="0"/>
          </a:p>
          <a:p>
            <a:r>
              <a:rPr lang="en-GB" sz="2400" b="1" dirty="0" smtClean="0">
                <a:solidFill>
                  <a:srgbClr val="008000"/>
                </a:solidFill>
                <a:latin typeface="Arial Black" pitchFamily="34" charset="0"/>
              </a:rPr>
              <a:t>Advantages </a:t>
            </a:r>
            <a:r>
              <a:rPr lang="en-GB" sz="2400" b="1" dirty="0" smtClean="0">
                <a:solidFill>
                  <a:srgbClr val="008000"/>
                </a:solidFill>
              </a:rPr>
              <a:t>:</a:t>
            </a:r>
          </a:p>
          <a:p>
            <a:pPr lvl="1"/>
            <a:r>
              <a:rPr lang="en-GB" sz="2400" dirty="0" smtClean="0"/>
              <a:t>The </a:t>
            </a:r>
            <a:r>
              <a:rPr lang="en-GB" sz="2400" dirty="0" smtClean="0"/>
              <a:t>bigger Quantity of the Sample is </a:t>
            </a:r>
            <a:r>
              <a:rPr lang="en-GB" sz="2400" dirty="0" smtClean="0">
                <a:latin typeface="Arial Black" pitchFamily="34" charset="0"/>
              </a:rPr>
              <a:t>NOT</a:t>
            </a:r>
            <a:r>
              <a:rPr lang="en-GB" sz="2400" dirty="0" smtClean="0"/>
              <a:t> needed</a:t>
            </a:r>
          </a:p>
          <a:p>
            <a:pPr lvl="1"/>
            <a:r>
              <a:rPr lang="en-GB" sz="2400" dirty="0" smtClean="0"/>
              <a:t>The </a:t>
            </a:r>
            <a:r>
              <a:rPr lang="en-GB" sz="2400" dirty="0" smtClean="0"/>
              <a:t>Separation is </a:t>
            </a:r>
            <a:r>
              <a:rPr lang="en-GB" sz="2400" dirty="0" smtClean="0"/>
              <a:t>VERY „</a:t>
            </a:r>
            <a:r>
              <a:rPr lang="en-GB" sz="2400" dirty="0" smtClean="0"/>
              <a:t>SHARP</a:t>
            </a:r>
            <a:r>
              <a:rPr lang="en-GB" sz="2400" dirty="0" smtClean="0"/>
              <a:t>“ up to Individuals </a:t>
            </a:r>
            <a:endParaRPr lang="en-GB" sz="2400" dirty="0" smtClean="0"/>
          </a:p>
          <a:p>
            <a:pPr lvl="1"/>
            <a:r>
              <a:rPr lang="en-GB" sz="2400" dirty="0" smtClean="0"/>
              <a:t>It is possible </a:t>
            </a:r>
            <a:r>
              <a:rPr lang="en-GB" sz="2400" dirty="0" smtClean="0"/>
              <a:t>to use Solid State </a:t>
            </a:r>
            <a:r>
              <a:rPr lang="en-GB" sz="2400" dirty="0" smtClean="0"/>
              <a:t>Materials</a:t>
            </a:r>
            <a:r>
              <a:rPr lang="en-GB" sz="2400" dirty="0" smtClean="0"/>
              <a:t>, if they are Soluble in </a:t>
            </a:r>
            <a:r>
              <a:rPr lang="en-GB" sz="2400" dirty="0" smtClean="0"/>
              <a:t>the proper Solvent </a:t>
            </a:r>
            <a:endParaRPr lang="en-GB" sz="2400" dirty="0" smtClean="0"/>
          </a:p>
          <a:p>
            <a:pPr lvl="1"/>
            <a:r>
              <a:rPr lang="en-GB" sz="2400" dirty="0" smtClean="0"/>
              <a:t>A lot of the </a:t>
            </a:r>
            <a:r>
              <a:rPr lang="en-GB" sz="2400" dirty="0" smtClean="0">
                <a:solidFill>
                  <a:srgbClr val="FF0000"/>
                </a:solidFill>
                <a:latin typeface="Arial Black" pitchFamily="34" charset="0"/>
              </a:rPr>
              <a:t>Chromatography Methods </a:t>
            </a:r>
            <a:r>
              <a:rPr lang="en-GB" sz="2400" dirty="0" smtClean="0"/>
              <a:t>are available now, a lot of the Detection Methods are possible to be used</a:t>
            </a:r>
            <a:endParaRPr lang="en-GB" sz="2400" dirty="0" smtClean="0"/>
          </a:p>
          <a:p>
            <a:pPr lvl="1"/>
            <a:endParaRPr lang="cs-CZ"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457200" y="274638"/>
            <a:ext cx="8229600" cy="490066"/>
          </a:xfrm>
        </p:spPr>
        <p:txBody>
          <a:bodyPr/>
          <a:lstStyle/>
          <a:p>
            <a:r>
              <a:rPr lang="en-GB" sz="2800" dirty="0" smtClean="0">
                <a:solidFill>
                  <a:srgbClr val="FF0000"/>
                </a:solidFill>
                <a:latin typeface="Arial Black" pitchFamily="34" charset="0"/>
              </a:rPr>
              <a:t>Chromatography </a:t>
            </a:r>
            <a:r>
              <a:rPr lang="en-GB" sz="2800" dirty="0" smtClean="0">
                <a:solidFill>
                  <a:srgbClr val="FF0000"/>
                </a:solidFill>
                <a:latin typeface="Arial Black" pitchFamily="34" charset="0"/>
              </a:rPr>
              <a:t>– the basic Methods</a:t>
            </a:r>
            <a:endParaRPr lang="en-GB" sz="2800" dirty="0">
              <a:solidFill>
                <a:srgbClr val="FF0000"/>
              </a:solidFill>
              <a:latin typeface="Arial Black" pitchFamily="34" charset="0"/>
            </a:endParaRPr>
          </a:p>
        </p:txBody>
      </p:sp>
      <p:sp>
        <p:nvSpPr>
          <p:cNvPr id="2" name="Zástupný symbol pro datum 1"/>
          <p:cNvSpPr>
            <a:spLocks noGrp="1"/>
          </p:cNvSpPr>
          <p:nvPr>
            <p:ph type="dt" sz="half" idx="10"/>
          </p:nvPr>
        </p:nvSpPr>
        <p:spPr/>
        <p:txBody>
          <a:bodyPr/>
          <a:lstStyle/>
          <a:p>
            <a:pPr>
              <a:defRPr/>
            </a:pPr>
            <a:r>
              <a:rPr lang="cs-CZ" smtClean="0"/>
              <a:t>January 1/2018</a:t>
            </a:r>
            <a:endParaRPr lang="sk-SK"/>
          </a:p>
        </p:txBody>
      </p:sp>
      <p:sp>
        <p:nvSpPr>
          <p:cNvPr id="3" name="Zástupný symbol pro zápatí 2"/>
          <p:cNvSpPr>
            <a:spLocks noGrp="1"/>
          </p:cNvSpPr>
          <p:nvPr>
            <p:ph type="ftr" sz="quarter" idx="11"/>
          </p:nvPr>
        </p:nvSpPr>
        <p:spPr/>
        <p:txBody>
          <a:bodyPr/>
          <a:lstStyle/>
          <a:p>
            <a:pPr>
              <a:defRPr/>
            </a:pPr>
            <a:r>
              <a:rPr lang="fr-FR" smtClean="0"/>
              <a:t>NATURAL POLYMERS MU SCI 11 2018</a:t>
            </a:r>
            <a:endParaRPr lang="sk-SK"/>
          </a:p>
        </p:txBody>
      </p:sp>
      <p:sp>
        <p:nvSpPr>
          <p:cNvPr id="4" name="Zástupný symbol pro číslo snímku 3"/>
          <p:cNvSpPr>
            <a:spLocks noGrp="1"/>
          </p:cNvSpPr>
          <p:nvPr>
            <p:ph type="sldNum" sz="quarter" idx="12"/>
          </p:nvPr>
        </p:nvSpPr>
        <p:spPr/>
        <p:txBody>
          <a:bodyPr/>
          <a:lstStyle/>
          <a:p>
            <a:pPr>
              <a:defRPr/>
            </a:pPr>
            <a:fld id="{D2DAE1EA-64DE-4526-BF42-981E8B573A59}" type="slidenum">
              <a:rPr lang="sk-SK" smtClean="0"/>
              <a:pPr>
                <a:defRPr/>
              </a:pPr>
              <a:t>9</a:t>
            </a:fld>
            <a:endParaRPr lang="sk-SK"/>
          </a:p>
        </p:txBody>
      </p:sp>
      <p:sp>
        <p:nvSpPr>
          <p:cNvPr id="7" name="Zástupný symbol pro obsah 6"/>
          <p:cNvSpPr>
            <a:spLocks noGrp="1"/>
          </p:cNvSpPr>
          <p:nvPr>
            <p:ph idx="1"/>
          </p:nvPr>
        </p:nvSpPr>
        <p:spPr>
          <a:xfrm>
            <a:off x="457200" y="836712"/>
            <a:ext cx="8229600" cy="5289451"/>
          </a:xfrm>
        </p:spPr>
        <p:txBody>
          <a:bodyPr/>
          <a:lstStyle/>
          <a:p>
            <a:r>
              <a:rPr lang="en-GB" b="1" dirty="0" smtClean="0"/>
              <a:t>Paper (probably the oldest one)</a:t>
            </a:r>
          </a:p>
          <a:p>
            <a:r>
              <a:rPr lang="en-GB" b="1" dirty="0" smtClean="0">
                <a:solidFill>
                  <a:srgbClr val="008000"/>
                </a:solidFill>
              </a:rPr>
              <a:t>TLC – Thin Layer Chromatography </a:t>
            </a:r>
          </a:p>
          <a:p>
            <a:r>
              <a:rPr lang="en-GB" b="1" dirty="0" smtClean="0">
                <a:solidFill>
                  <a:srgbClr val="FF0000"/>
                </a:solidFill>
              </a:rPr>
              <a:t>Gas (GC)</a:t>
            </a:r>
          </a:p>
          <a:p>
            <a:r>
              <a:rPr lang="en-GB" b="1" dirty="0" smtClean="0">
                <a:solidFill>
                  <a:srgbClr val="C00000"/>
                </a:solidFill>
              </a:rPr>
              <a:t>Liquid (HPLC)</a:t>
            </a:r>
          </a:p>
          <a:p>
            <a:r>
              <a:rPr lang="en-GB" b="1" dirty="0" smtClean="0">
                <a:solidFill>
                  <a:srgbClr val="0000FF"/>
                </a:solidFill>
              </a:rPr>
              <a:t>Gel permeation (GPC)</a:t>
            </a:r>
          </a:p>
          <a:p>
            <a:r>
              <a:rPr lang="en-GB" b="1" dirty="0" smtClean="0"/>
              <a:t>Ion exchange </a:t>
            </a:r>
          </a:p>
          <a:p>
            <a:r>
              <a:rPr lang="en-GB" b="1" dirty="0" smtClean="0"/>
              <a:t>……..</a:t>
            </a:r>
            <a:endParaRPr lang="en-GB" b="1"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6105</TotalTime>
  <Words>2870</Words>
  <Application>Microsoft Office PowerPoint</Application>
  <PresentationFormat>Předvádění na obrazovce (4:3)</PresentationFormat>
  <Paragraphs>377</Paragraphs>
  <Slides>50</Slides>
  <Notes>0</Notes>
  <HiddenSlides>0</HiddenSlides>
  <MMClips>0</MMClips>
  <ScaleCrop>false</ScaleCrop>
  <HeadingPairs>
    <vt:vector size="4" baseType="variant">
      <vt:variant>
        <vt:lpstr>Motiv</vt:lpstr>
      </vt:variant>
      <vt:variant>
        <vt:i4>1</vt:i4>
      </vt:variant>
      <vt:variant>
        <vt:lpstr>Nadpisy snímků</vt:lpstr>
      </vt:variant>
      <vt:variant>
        <vt:i4>50</vt:i4>
      </vt:variant>
    </vt:vector>
  </HeadingPairs>
  <TitlesOfParts>
    <vt:vector size="51" baseType="lpstr">
      <vt:lpstr>Default Design</vt:lpstr>
      <vt:lpstr>NATURAL POLYMERS    Identification of the  NTURAL POLYMERS    </vt:lpstr>
      <vt:lpstr>Time schedule</vt:lpstr>
      <vt:lpstr>Snímek 3</vt:lpstr>
      <vt:lpstr>Principal Problems of the Natural Compounds &amp; Polymers Analysis and Determination</vt:lpstr>
      <vt:lpstr>Snímek 5</vt:lpstr>
      <vt:lpstr>Separation Methods</vt:lpstr>
      <vt:lpstr>Separation Methods - Distillation </vt:lpstr>
      <vt:lpstr>Separation Methods - Chromatography</vt:lpstr>
      <vt:lpstr>Chromatography – the basic Methods</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lpstr>Snímek 21</vt:lpstr>
      <vt:lpstr>Snímek 22</vt:lpstr>
      <vt:lpstr>Snímek 23</vt:lpstr>
      <vt:lpstr>Snímek 24</vt:lpstr>
      <vt:lpstr>Snímek 25</vt:lpstr>
      <vt:lpstr>Electrophoresis</vt:lpstr>
      <vt:lpstr>Electrophoresis 1</vt:lpstr>
      <vt:lpstr>Electrophoresis 2</vt:lpstr>
      <vt:lpstr>Snímek 29</vt:lpstr>
      <vt:lpstr>Snímek 30</vt:lpstr>
      <vt:lpstr>FTIR Spectroscopy</vt:lpstr>
      <vt:lpstr>FTIR Spectroscopy</vt:lpstr>
      <vt:lpstr>Snímek 33</vt:lpstr>
      <vt:lpstr>Snímek 34</vt:lpstr>
      <vt:lpstr>Snímek 35</vt:lpstr>
      <vt:lpstr>Snímek 36</vt:lpstr>
      <vt:lpstr>Snímek 37</vt:lpstr>
      <vt:lpstr>Snímek 38</vt:lpstr>
      <vt:lpstr>Snímek 39</vt:lpstr>
      <vt:lpstr>Snímek 40</vt:lpstr>
      <vt:lpstr>Snímek 41</vt:lpstr>
      <vt:lpstr>Snímek 42</vt:lpstr>
      <vt:lpstr>Snímek 43</vt:lpstr>
      <vt:lpstr>Snímek 44</vt:lpstr>
      <vt:lpstr>Snímek 45</vt:lpstr>
      <vt:lpstr>Snímek 46</vt:lpstr>
      <vt:lpstr>Snímek 47</vt:lpstr>
      <vt:lpstr>Snímek 48</vt:lpstr>
      <vt:lpstr>NMR Spectroscopy</vt:lpstr>
      <vt:lpstr>Snímek 50</vt:lpstr>
    </vt:vector>
  </TitlesOfParts>
  <Company>Home Studio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NAVRHOVÁNÍ VÝROBKŮ Z PLASTŮ</dc:title>
  <dc:creator>LP</dc:creator>
  <cp:lastModifiedBy>ladapospa</cp:lastModifiedBy>
  <cp:revision>720</cp:revision>
  <dcterms:created xsi:type="dcterms:W3CDTF">2008-02-10T16:41:08Z</dcterms:created>
  <dcterms:modified xsi:type="dcterms:W3CDTF">2018-02-08T16:25:09Z</dcterms:modified>
</cp:coreProperties>
</file>