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0" r:id="rId3"/>
    <p:sldId id="353" r:id="rId4"/>
    <p:sldId id="343" r:id="rId5"/>
    <p:sldId id="354" r:id="rId6"/>
    <p:sldId id="288" r:id="rId7"/>
    <p:sldId id="328" r:id="rId8"/>
    <p:sldId id="315" r:id="rId9"/>
    <p:sldId id="357" r:id="rId10"/>
    <p:sldId id="358" r:id="rId11"/>
    <p:sldId id="355" r:id="rId12"/>
    <p:sldId id="330" r:id="rId13"/>
    <p:sldId id="331" r:id="rId14"/>
    <p:sldId id="333" r:id="rId15"/>
    <p:sldId id="345" r:id="rId16"/>
    <p:sldId id="332" r:id="rId17"/>
    <p:sldId id="334" r:id="rId18"/>
    <p:sldId id="335" r:id="rId19"/>
    <p:sldId id="336" r:id="rId20"/>
    <p:sldId id="337" r:id="rId21"/>
    <p:sldId id="338" r:id="rId22"/>
    <p:sldId id="356" r:id="rId23"/>
    <p:sldId id="340" r:id="rId24"/>
    <p:sldId id="341" r:id="rId25"/>
    <p:sldId id="352" r:id="rId26"/>
    <p:sldId id="351" r:id="rId27"/>
  </p:sldIdLst>
  <p:sldSz cx="9144000" cy="6858000" type="screen4x3"/>
  <p:notesSz cx="6888163" cy="10020300"/>
  <p:defaultTextStyle>
    <a:defPPr>
      <a:defRPr lang="sk-S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FF99"/>
    <a:srgbClr val="008000"/>
    <a:srgbClr val="FF0000"/>
    <a:srgbClr val="FF9900"/>
  </p:clrMru>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4"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84871" cy="50101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defRPr sz="1300"/>
            </a:lvl1pPr>
          </a:lstStyle>
          <a:p>
            <a:pPr>
              <a:defRPr/>
            </a:pPr>
            <a:endParaRPr lang="sk-SK"/>
          </a:p>
        </p:txBody>
      </p:sp>
      <p:sp>
        <p:nvSpPr>
          <p:cNvPr id="16387" name="Rectangle 3"/>
          <p:cNvSpPr>
            <a:spLocks noGrp="1" noChangeArrowheads="1"/>
          </p:cNvSpPr>
          <p:nvPr>
            <p:ph type="dt" idx="1"/>
          </p:nvPr>
        </p:nvSpPr>
        <p:spPr bwMode="auto">
          <a:xfrm>
            <a:off x="3901698" y="0"/>
            <a:ext cx="2984871" cy="50101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lgn="r">
              <a:defRPr sz="1300"/>
            </a:lvl1pPr>
          </a:lstStyle>
          <a:p>
            <a:pPr>
              <a:defRPr/>
            </a:pPr>
            <a:endParaRPr lang="sk-SK"/>
          </a:p>
        </p:txBody>
      </p:sp>
      <p:sp>
        <p:nvSpPr>
          <p:cNvPr id="39940" name="Rectangle 4"/>
          <p:cNvSpPr>
            <a:spLocks noGrp="1" noRot="1" noChangeAspect="1" noChangeArrowheads="1" noTextEdit="1"/>
          </p:cNvSpPr>
          <p:nvPr>
            <p:ph type="sldImg" idx="2"/>
          </p:nvPr>
        </p:nvSpPr>
        <p:spPr bwMode="auto">
          <a:xfrm>
            <a:off x="939800" y="750888"/>
            <a:ext cx="5008563" cy="3757612"/>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8817" y="4759643"/>
            <a:ext cx="5510530" cy="450913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p>
            <a:pPr lvl="0"/>
            <a:r>
              <a:rPr lang="sk-SK" noProof="0" smtClean="0"/>
              <a:t>Click to edit Master text styles</a:t>
            </a:r>
          </a:p>
          <a:p>
            <a:pPr lvl="1"/>
            <a:r>
              <a:rPr lang="sk-SK" noProof="0" smtClean="0"/>
              <a:t>Second level</a:t>
            </a:r>
          </a:p>
          <a:p>
            <a:pPr lvl="2"/>
            <a:r>
              <a:rPr lang="sk-SK" noProof="0" smtClean="0"/>
              <a:t>Third level</a:t>
            </a:r>
          </a:p>
          <a:p>
            <a:pPr lvl="3"/>
            <a:r>
              <a:rPr lang="sk-SK" noProof="0" smtClean="0"/>
              <a:t>Fourth level</a:t>
            </a:r>
          </a:p>
          <a:p>
            <a:pPr lvl="4"/>
            <a:r>
              <a:rPr lang="sk-SK" noProof="0" smtClean="0"/>
              <a:t>Fifth level</a:t>
            </a:r>
          </a:p>
        </p:txBody>
      </p:sp>
      <p:sp>
        <p:nvSpPr>
          <p:cNvPr id="16390" name="Rectangle 6"/>
          <p:cNvSpPr>
            <a:spLocks noGrp="1" noChangeArrowheads="1"/>
          </p:cNvSpPr>
          <p:nvPr>
            <p:ph type="ftr" sz="quarter" idx="4"/>
          </p:nvPr>
        </p:nvSpPr>
        <p:spPr bwMode="auto">
          <a:xfrm>
            <a:off x="0" y="9517546"/>
            <a:ext cx="2984871" cy="501015"/>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defRPr sz="1300"/>
            </a:lvl1pPr>
          </a:lstStyle>
          <a:p>
            <a:pPr>
              <a:defRPr/>
            </a:pPr>
            <a:endParaRPr lang="sk-SK"/>
          </a:p>
        </p:txBody>
      </p:sp>
      <p:sp>
        <p:nvSpPr>
          <p:cNvPr id="16391" name="Rectangle 7"/>
          <p:cNvSpPr>
            <a:spLocks noGrp="1" noChangeArrowheads="1"/>
          </p:cNvSpPr>
          <p:nvPr>
            <p:ph type="sldNum" sz="quarter" idx="5"/>
          </p:nvPr>
        </p:nvSpPr>
        <p:spPr bwMode="auto">
          <a:xfrm>
            <a:off x="3901698" y="9517546"/>
            <a:ext cx="2984871" cy="501015"/>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lgn="r">
              <a:defRPr sz="1300"/>
            </a:lvl1pPr>
          </a:lstStyle>
          <a:p>
            <a:pPr>
              <a:defRPr/>
            </a:pPr>
            <a:fld id="{0AA020E8-AC26-45A2-8DDA-4796D5812D29}" type="slidenum">
              <a:rPr lang="sk-SK"/>
              <a:pPr>
                <a:defRPr/>
              </a:pPr>
              <a:t>‹#›</a:t>
            </a:fld>
            <a:endParaRPr lang="sk-SK"/>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FEB034AD-3513-4EDA-A6F3-01DE8C517811}" type="slidenum">
              <a:rPr lang="sk-SK" smtClean="0"/>
              <a:pPr/>
              <a:t>6</a:t>
            </a:fld>
            <a:endParaRPr lang="sk-SK"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2018/1</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1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022159F9-13B7-4B9F-BAF9-1E91E2B4D075}" type="slidenum">
              <a:rPr lang="sk-SK"/>
              <a:pPr>
                <a:defRPr/>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2018/1</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1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75AE0EF-75A2-445F-BA42-21AAA1105D5A}" type="slidenum">
              <a:rPr lang="sk-SK"/>
              <a:pPr>
                <a:defRPr/>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2018/1</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1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CCD0A45-28A5-461E-8B92-945FC723D892}" type="slidenum">
              <a:rPr lang="sk-SK"/>
              <a:pPr>
                <a:defRPr/>
              </a:pPr>
              <a:t>‹#›</a:t>
            </a:fld>
            <a:endParaRPr lang="sk-S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tabulku 2"/>
          <p:cNvSpPr>
            <a:spLocks noGrp="1"/>
          </p:cNvSpPr>
          <p:nvPr>
            <p:ph type="tbl" idx="1"/>
          </p:nvPr>
        </p:nvSpPr>
        <p:spPr>
          <a:xfrm>
            <a:off x="457200" y="1600200"/>
            <a:ext cx="8229600" cy="4525963"/>
          </a:xfrm>
        </p:spPr>
        <p:txBody>
          <a:bodyPr/>
          <a:lstStyle/>
          <a:p>
            <a:pPr lvl="0"/>
            <a:endParaRPr lang="cs-CZ"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2018/1</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1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3AF317E-C5B4-4DAB-9674-AFCC279BEA9B}" type="slidenum">
              <a:rPr lang="sk-SK"/>
              <a:pPr>
                <a:defRPr/>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2018/1</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1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3F41B0DE-FA74-4AFF-A5C7-1440790630ED}" type="slidenum">
              <a:rPr lang="sk-SK"/>
              <a:pPr>
                <a:defRPr/>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2018/1</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1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43F162C-1DBC-4BD0-B3FA-CB1FC3ECB061}" type="slidenum">
              <a:rPr lang="sk-SK"/>
              <a:pPr>
                <a:defRPr/>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January 2018/1</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fr-FR" smtClean="0"/>
              <a:t>NATURAL POLYMERS MU SCI 1 2018</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E3668248-660C-447C-855D-37CBFB628770}" type="slidenum">
              <a:rPr lang="sk-SK"/>
              <a:pPr>
                <a:defRPr/>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r>
              <a:rPr lang="cs-CZ" smtClean="0"/>
              <a:t>January 2018/1</a:t>
            </a:r>
            <a:endParaRPr lang="sk-SK"/>
          </a:p>
        </p:txBody>
      </p:sp>
      <p:sp>
        <p:nvSpPr>
          <p:cNvPr id="8" name="Rectangle 5"/>
          <p:cNvSpPr>
            <a:spLocks noGrp="1" noChangeArrowheads="1"/>
          </p:cNvSpPr>
          <p:nvPr>
            <p:ph type="ftr" sz="quarter" idx="11"/>
          </p:nvPr>
        </p:nvSpPr>
        <p:spPr>
          <a:ln/>
        </p:spPr>
        <p:txBody>
          <a:bodyPr/>
          <a:lstStyle>
            <a:lvl1pPr>
              <a:defRPr/>
            </a:lvl1pPr>
          </a:lstStyle>
          <a:p>
            <a:pPr>
              <a:defRPr/>
            </a:pPr>
            <a:r>
              <a:rPr lang="fr-FR" smtClean="0"/>
              <a:t>NATURAL POLYMERS MU SCI 1 2018</a:t>
            </a:r>
            <a:endParaRPr lang="sk-SK"/>
          </a:p>
        </p:txBody>
      </p:sp>
      <p:sp>
        <p:nvSpPr>
          <p:cNvPr id="9" name="Rectangle 6"/>
          <p:cNvSpPr>
            <a:spLocks noGrp="1" noChangeArrowheads="1"/>
          </p:cNvSpPr>
          <p:nvPr>
            <p:ph type="sldNum" sz="quarter" idx="12"/>
          </p:nvPr>
        </p:nvSpPr>
        <p:spPr>
          <a:ln/>
        </p:spPr>
        <p:txBody>
          <a:bodyPr/>
          <a:lstStyle>
            <a:lvl1pPr>
              <a:defRPr/>
            </a:lvl1pPr>
          </a:lstStyle>
          <a:p>
            <a:pPr>
              <a:defRPr/>
            </a:pPr>
            <a:fld id="{AA2A1800-BFC7-4E22-8964-B8A4E143B637}" type="slidenum">
              <a:rPr lang="sk-SK"/>
              <a:pPr>
                <a:defRPr/>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r>
              <a:rPr lang="cs-CZ" smtClean="0"/>
              <a:t>January 2018/1</a:t>
            </a:r>
            <a:endParaRPr lang="sk-SK"/>
          </a:p>
        </p:txBody>
      </p:sp>
      <p:sp>
        <p:nvSpPr>
          <p:cNvPr id="4" name="Rectangle 5"/>
          <p:cNvSpPr>
            <a:spLocks noGrp="1" noChangeArrowheads="1"/>
          </p:cNvSpPr>
          <p:nvPr>
            <p:ph type="ftr" sz="quarter" idx="11"/>
          </p:nvPr>
        </p:nvSpPr>
        <p:spPr>
          <a:ln/>
        </p:spPr>
        <p:txBody>
          <a:bodyPr/>
          <a:lstStyle>
            <a:lvl1pPr>
              <a:defRPr/>
            </a:lvl1pPr>
          </a:lstStyle>
          <a:p>
            <a:pPr>
              <a:defRPr/>
            </a:pPr>
            <a:r>
              <a:rPr lang="fr-FR" smtClean="0"/>
              <a:t>NATURAL POLYMERS MU SCI 1 2018</a:t>
            </a:r>
            <a:endParaRPr lang="sk-SK"/>
          </a:p>
        </p:txBody>
      </p:sp>
      <p:sp>
        <p:nvSpPr>
          <p:cNvPr id="5" name="Rectangle 6"/>
          <p:cNvSpPr>
            <a:spLocks noGrp="1" noChangeArrowheads="1"/>
          </p:cNvSpPr>
          <p:nvPr>
            <p:ph type="sldNum" sz="quarter" idx="12"/>
          </p:nvPr>
        </p:nvSpPr>
        <p:spPr>
          <a:ln/>
        </p:spPr>
        <p:txBody>
          <a:bodyPr/>
          <a:lstStyle>
            <a:lvl1pPr>
              <a:defRPr/>
            </a:lvl1pPr>
          </a:lstStyle>
          <a:p>
            <a:pPr>
              <a:defRPr/>
            </a:pPr>
            <a:fld id="{BD7865BE-C659-4ABD-A817-DED046766B31}" type="slidenum">
              <a:rPr lang="sk-SK"/>
              <a:pPr>
                <a:defRPr/>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cs-CZ" smtClean="0"/>
              <a:t>January 2018/1</a:t>
            </a:r>
            <a:endParaRPr lang="sk-SK"/>
          </a:p>
        </p:txBody>
      </p:sp>
      <p:sp>
        <p:nvSpPr>
          <p:cNvPr id="3" name="Rectangle 5"/>
          <p:cNvSpPr>
            <a:spLocks noGrp="1" noChangeArrowheads="1"/>
          </p:cNvSpPr>
          <p:nvPr>
            <p:ph type="ftr" sz="quarter" idx="11"/>
          </p:nvPr>
        </p:nvSpPr>
        <p:spPr>
          <a:ln/>
        </p:spPr>
        <p:txBody>
          <a:bodyPr/>
          <a:lstStyle>
            <a:lvl1pPr>
              <a:defRPr/>
            </a:lvl1pPr>
          </a:lstStyle>
          <a:p>
            <a:pPr>
              <a:defRPr/>
            </a:pPr>
            <a:r>
              <a:rPr lang="fr-FR" smtClean="0"/>
              <a:t>NATURAL POLYMERS MU SCI 1 2018</a:t>
            </a:r>
            <a:endParaRPr lang="sk-SK"/>
          </a:p>
        </p:txBody>
      </p:sp>
      <p:sp>
        <p:nvSpPr>
          <p:cNvPr id="4" name="Rectangle 6"/>
          <p:cNvSpPr>
            <a:spLocks noGrp="1" noChangeArrowheads="1"/>
          </p:cNvSpPr>
          <p:nvPr>
            <p:ph type="sldNum" sz="quarter" idx="12"/>
          </p:nvPr>
        </p:nvSpPr>
        <p:spPr>
          <a:ln/>
        </p:spPr>
        <p:txBody>
          <a:bodyPr/>
          <a:lstStyle>
            <a:lvl1pPr>
              <a:defRPr/>
            </a:lvl1pPr>
          </a:lstStyle>
          <a:p>
            <a:pPr>
              <a:defRPr/>
            </a:pPr>
            <a:fld id="{D2DAE1EA-64DE-4526-BF42-981E8B573A59}" type="slidenum">
              <a:rPr lang="sk-SK"/>
              <a:pPr>
                <a:defRPr/>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January 2018/1</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fr-FR" smtClean="0"/>
              <a:t>NATURAL POLYMERS MU SCI 1 2018</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114294A2-FC15-4664-8301-AA3F984E8460}" type="slidenum">
              <a:rPr lang="sk-SK"/>
              <a:pPr>
                <a:defRPr/>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January 2018/1</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fr-FR" smtClean="0"/>
              <a:t>NATURAL POLYMERS MU SCI 1 2018</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69F01612-7D2C-4A80-B82F-FB90E81E0ECC}" type="slidenum">
              <a:rPr lang="sk-SK"/>
              <a:pPr>
                <a:defRPr/>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k-SK"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r>
              <a:rPr lang="cs-CZ" smtClean="0"/>
              <a:t>January 2018/1</a:t>
            </a:r>
            <a:endParaRPr lang="sk-SK"/>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fr-FR" smtClean="0"/>
              <a:t>NATURAL POLYMERS MU SCI 1 2018</a:t>
            </a:r>
            <a:endParaRPr lang="sk-SK"/>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5CD623B-DDD8-4A6A-9C50-793E8D3E8A30}" type="slidenum">
              <a:rPr lang="sk-SK"/>
              <a:pPr>
                <a:defRPr/>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hyperlink" Target="https://en.wikipedia.org/wiki/Ecosystem" TargetMode="External"/><Relationship Id="rId13" Type="http://schemas.openxmlformats.org/officeDocument/2006/relationships/hyperlink" Target="https://en.wikipedia.org/wiki/Biofuel" TargetMode="External"/><Relationship Id="rId3" Type="http://schemas.openxmlformats.org/officeDocument/2006/relationships/image" Target="../media/image6.jpeg"/><Relationship Id="rId7" Type="http://schemas.openxmlformats.org/officeDocument/2006/relationships/image" Target="../media/image8.jpeg"/><Relationship Id="rId12" Type="http://schemas.openxmlformats.org/officeDocument/2006/relationships/hyperlink" Target="https://en.wikipedia.org/wiki/Biomass" TargetMode="External"/><Relationship Id="rId2" Type="http://schemas.openxmlformats.org/officeDocument/2006/relationships/hyperlink" Target="http://upload.wikimedia.org/wikipedia/commons/1/11/%C5%A0palek_na_%C5%A1t%C3%ADp%C3%A1n%C3%AD.jpg" TargetMode="External"/><Relationship Id="rId1" Type="http://schemas.openxmlformats.org/officeDocument/2006/relationships/slideLayout" Target="../slideLayouts/slideLayout7.xml"/><Relationship Id="rId6" Type="http://schemas.openxmlformats.org/officeDocument/2006/relationships/hyperlink" Target="http://cs.wikipedia.org/wiki/Soubor:Spirulina_farm.jpg" TargetMode="External"/><Relationship Id="rId11" Type="http://schemas.openxmlformats.org/officeDocument/2006/relationships/hyperlink" Target="https://en.wikipedia.org/wiki/Lignocellulosic_biomass" TargetMode="External"/><Relationship Id="rId5" Type="http://schemas.openxmlformats.org/officeDocument/2006/relationships/image" Target="../media/image7.jpeg"/><Relationship Id="rId10" Type="http://schemas.openxmlformats.org/officeDocument/2006/relationships/hyperlink" Target="https://en.wikipedia.org/wiki/Biomass_(ecology)" TargetMode="External"/><Relationship Id="rId4" Type="http://schemas.openxmlformats.org/officeDocument/2006/relationships/hyperlink" Target="http://upload.wikimedia.org/wikipedia/commons/a/a6/Boletus_erythropus_2010_G3.jpg" TargetMode="External"/><Relationship Id="rId9" Type="http://schemas.openxmlformats.org/officeDocument/2006/relationships/hyperlink" Target="https://en.wikipedia.org/wiki/Microorganism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8" Type="http://schemas.openxmlformats.org/officeDocument/2006/relationships/hyperlink" Target="https://en.wikipedia.org/wiki/Mutarotation" TargetMode="External"/><Relationship Id="rId3" Type="http://schemas.openxmlformats.org/officeDocument/2006/relationships/hyperlink" Target="https://en.wikipedia.org/wiki/Optical_rotation" TargetMode="External"/><Relationship Id="rId7" Type="http://schemas.openxmlformats.org/officeDocument/2006/relationships/hyperlink" Target="https://en.wikipedia.org/wiki/Anomeric" TargetMode="Externa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hyperlink" Target="https://en.wikipedia.org/wiki/Sugar" TargetMode="External"/><Relationship Id="rId5" Type="http://schemas.openxmlformats.org/officeDocument/2006/relationships/hyperlink" Target="https://en.wikipedia.org/wiki/Stereocenter" TargetMode="External"/><Relationship Id="rId4" Type="http://schemas.openxmlformats.org/officeDocument/2006/relationships/hyperlink" Target="https://en.wikipedia.org/wiki/Anomer" TargetMode="External"/><Relationship Id="rId9" Type="http://schemas.openxmlformats.org/officeDocument/2006/relationships/hyperlink" Target="https://en.wikipedia.org/wiki/Glucopyranos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mailto:29716@chemi.muni.cz"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Zástupný symbol pro zápatí 4"/>
          <p:cNvSpPr>
            <a:spLocks noGrp="1"/>
          </p:cNvSpPr>
          <p:nvPr>
            <p:ph type="ftr" sz="quarter" idx="11"/>
          </p:nvPr>
        </p:nvSpPr>
        <p:spPr>
          <a:xfrm>
            <a:off x="1547813" y="6245225"/>
            <a:ext cx="6696075" cy="476250"/>
          </a:xfrm>
          <a:noFill/>
        </p:spPr>
        <p:txBody>
          <a:bodyPr/>
          <a:lstStyle/>
          <a:p>
            <a:r>
              <a:rPr lang="fr-FR" smtClean="0"/>
              <a:t>NATURAL POLYMERS MU SCI 1 2018</a:t>
            </a:r>
            <a:endParaRPr lang="sk-SK" dirty="0"/>
          </a:p>
        </p:txBody>
      </p:sp>
      <p:sp>
        <p:nvSpPr>
          <p:cNvPr id="3075" name="Zástupný symbol pro číslo snímku 5"/>
          <p:cNvSpPr>
            <a:spLocks noGrp="1"/>
          </p:cNvSpPr>
          <p:nvPr>
            <p:ph type="sldNum" sz="quarter" idx="12"/>
          </p:nvPr>
        </p:nvSpPr>
        <p:spPr>
          <a:noFill/>
        </p:spPr>
        <p:txBody>
          <a:bodyPr/>
          <a:lstStyle/>
          <a:p>
            <a:fld id="{6C0CBC22-831C-497A-92CA-C8075AB01A1C}" type="slidenum">
              <a:rPr lang="sk-SK" smtClean="0"/>
              <a:pPr/>
              <a:t>1</a:t>
            </a:fld>
            <a:endParaRPr lang="sk-SK" smtClean="0"/>
          </a:p>
        </p:txBody>
      </p:sp>
      <p:sp>
        <p:nvSpPr>
          <p:cNvPr id="3076" name="Rectangle 2"/>
          <p:cNvSpPr>
            <a:spLocks noGrp="1" noChangeArrowheads="1"/>
          </p:cNvSpPr>
          <p:nvPr>
            <p:ph type="ctrTitle"/>
          </p:nvPr>
        </p:nvSpPr>
        <p:spPr>
          <a:xfrm>
            <a:off x="107504" y="188640"/>
            <a:ext cx="8856984" cy="1944215"/>
          </a:xfrm>
        </p:spPr>
        <p:txBody>
          <a:bodyPr/>
          <a:lstStyle/>
          <a:p>
            <a:pPr eaLnBrk="1" hangingPunct="1"/>
            <a:r>
              <a:rPr lang="sk-SK" b="1" smtClean="0">
                <a:solidFill>
                  <a:srgbClr val="FF0000"/>
                </a:solidFill>
                <a:latin typeface="Arial Black" pitchFamily="34" charset="0"/>
              </a:rPr>
              <a:t>NATURAL </a:t>
            </a:r>
            <a:r>
              <a:rPr lang="sk-SK" b="1" smtClean="0">
                <a:solidFill>
                  <a:srgbClr val="FF0000"/>
                </a:solidFill>
                <a:latin typeface="Arial Black" pitchFamily="34" charset="0"/>
              </a:rPr>
              <a:t>POLYMERS 1</a:t>
            </a:r>
            <a:r>
              <a:rPr lang="sk-SK" b="1" dirty="0" smtClean="0">
                <a:solidFill>
                  <a:srgbClr val="FF0000"/>
                </a:solidFill>
              </a:rPr>
              <a:t/>
            </a:r>
            <a:br>
              <a:rPr lang="sk-SK" b="1" dirty="0" smtClean="0">
                <a:solidFill>
                  <a:srgbClr val="FF0000"/>
                </a:solidFill>
              </a:rPr>
            </a:br>
            <a:r>
              <a:rPr lang="en-GB" b="1" kern="1200" dirty="0" smtClean="0">
                <a:solidFill>
                  <a:schemeClr val="tx1"/>
                </a:solidFill>
                <a:ea typeface="Times New Roman"/>
                <a:cs typeface="Times New Roman"/>
              </a:rPr>
              <a:t> </a:t>
            </a:r>
            <a:r>
              <a:rPr lang="en-GB" b="1" kern="1200" dirty="0" smtClean="0">
                <a:solidFill>
                  <a:srgbClr val="0000FF"/>
                </a:solidFill>
                <a:latin typeface="Arial Black" pitchFamily="34" charset="0"/>
                <a:ea typeface="Times New Roman"/>
                <a:cs typeface="Times New Roman"/>
              </a:rPr>
              <a:t>Introduction to the subject </a:t>
            </a:r>
            <a:endParaRPr lang="sk-SK" b="1" dirty="0" smtClean="0">
              <a:solidFill>
                <a:srgbClr val="0000FF"/>
              </a:solidFill>
              <a:latin typeface="Arial Black" pitchFamily="34" charset="0"/>
            </a:endParaRPr>
          </a:p>
        </p:txBody>
      </p:sp>
      <p:sp>
        <p:nvSpPr>
          <p:cNvPr id="3077" name="Rectangle 3"/>
          <p:cNvSpPr>
            <a:spLocks noGrp="1" noChangeArrowheads="1"/>
          </p:cNvSpPr>
          <p:nvPr>
            <p:ph type="subTitle" idx="1"/>
          </p:nvPr>
        </p:nvSpPr>
        <p:spPr>
          <a:xfrm>
            <a:off x="179512" y="2132856"/>
            <a:ext cx="8640960" cy="4104456"/>
          </a:xfrm>
        </p:spPr>
        <p:txBody>
          <a:bodyPr/>
          <a:lstStyle/>
          <a:p>
            <a:pPr eaLnBrk="1" hangingPunct="1"/>
            <a:r>
              <a:rPr lang="cs-CZ" sz="4000" b="1" dirty="0" smtClean="0">
                <a:solidFill>
                  <a:srgbClr val="008000"/>
                </a:solidFill>
                <a:latin typeface="Arial Black" pitchFamily="34" charset="0"/>
              </a:rPr>
              <a:t>Dr. Ladislav Pospíšil</a:t>
            </a:r>
          </a:p>
          <a:p>
            <a:pPr eaLnBrk="1" hangingPunct="1"/>
            <a:r>
              <a:rPr lang="cs-CZ" sz="3600" b="1" dirty="0" smtClean="0">
                <a:solidFill>
                  <a:srgbClr val="C00000"/>
                </a:solidFill>
              </a:rPr>
              <a:t>29716@mail.</a:t>
            </a:r>
            <a:r>
              <a:rPr lang="cs-CZ" sz="3600" b="1" dirty="0" err="1" smtClean="0">
                <a:solidFill>
                  <a:srgbClr val="C00000"/>
                </a:solidFill>
              </a:rPr>
              <a:t>muni.cz</a:t>
            </a:r>
            <a:endParaRPr lang="cs-CZ" sz="3600" b="1" dirty="0" smtClean="0">
              <a:solidFill>
                <a:srgbClr val="C00000"/>
              </a:solidFill>
            </a:endParaRPr>
          </a:p>
          <a:p>
            <a:pPr eaLnBrk="1" hangingPunct="1"/>
            <a:endParaRPr lang="sk-SK" sz="3600" b="1" dirty="0" smtClean="0">
              <a:solidFill>
                <a:srgbClr val="C00000"/>
              </a:solidFill>
            </a:endParaRPr>
          </a:p>
        </p:txBody>
      </p:sp>
      <p:sp>
        <p:nvSpPr>
          <p:cNvPr id="3078" name="Zástupný symbol pro datum 5"/>
          <p:cNvSpPr>
            <a:spLocks noGrp="1"/>
          </p:cNvSpPr>
          <p:nvPr>
            <p:ph type="dt" sz="quarter" idx="10"/>
          </p:nvPr>
        </p:nvSpPr>
        <p:spPr>
          <a:noFill/>
        </p:spPr>
        <p:txBody>
          <a:bodyPr/>
          <a:lstStyle/>
          <a:p>
            <a:r>
              <a:rPr lang="cs-CZ" smtClean="0"/>
              <a:t>January 2018/1</a:t>
            </a:r>
            <a:endParaRPr lang="sk-SK"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p:cNvSpPr>
            <a:spLocks noGrp="1"/>
          </p:cNvSpPr>
          <p:nvPr>
            <p:ph type="title"/>
          </p:nvPr>
        </p:nvSpPr>
        <p:spPr>
          <a:xfrm>
            <a:off x="467544" y="188640"/>
            <a:ext cx="8229600" cy="634082"/>
          </a:xfrm>
        </p:spPr>
        <p:txBody>
          <a:bodyPr/>
          <a:lstStyle/>
          <a:p>
            <a:r>
              <a:rPr lang="en-GB" b="1" dirty="0" smtClean="0">
                <a:solidFill>
                  <a:srgbClr val="008000"/>
                </a:solidFill>
                <a:latin typeface="Arial Black" pitchFamily="34" charset="0"/>
              </a:rPr>
              <a:t>New acquired literature</a:t>
            </a:r>
            <a:r>
              <a:rPr lang="cs-CZ" b="1" dirty="0" smtClean="0">
                <a:solidFill>
                  <a:srgbClr val="008000"/>
                </a:solidFill>
                <a:latin typeface="Arial Black" pitchFamily="34" charset="0"/>
              </a:rPr>
              <a:t> 3</a:t>
            </a:r>
            <a:endParaRPr lang="en-GB" b="1" dirty="0">
              <a:solidFill>
                <a:srgbClr val="008000"/>
              </a:solidFill>
              <a:latin typeface="Arial Black" pitchFamily="34" charset="0"/>
            </a:endParaRPr>
          </a:p>
        </p:txBody>
      </p:sp>
      <p:sp>
        <p:nvSpPr>
          <p:cNvPr id="16386" name="Zástupný symbol pro datum 5"/>
          <p:cNvSpPr>
            <a:spLocks noGrp="1"/>
          </p:cNvSpPr>
          <p:nvPr>
            <p:ph type="dt" sz="half" idx="10"/>
          </p:nvPr>
        </p:nvSpPr>
        <p:spPr>
          <a:noFill/>
        </p:spPr>
        <p:txBody>
          <a:bodyPr/>
          <a:lstStyle/>
          <a:p>
            <a:r>
              <a:rPr lang="cs-CZ" smtClean="0"/>
              <a:t>January 2018/1</a:t>
            </a:r>
            <a:endParaRPr lang="sk-SK"/>
          </a:p>
        </p:txBody>
      </p:sp>
      <p:sp>
        <p:nvSpPr>
          <p:cNvPr id="16387" name="Zástupný symbol pro zápatí 4"/>
          <p:cNvSpPr>
            <a:spLocks noGrp="1"/>
          </p:cNvSpPr>
          <p:nvPr>
            <p:ph type="ftr" sz="quarter" idx="11"/>
          </p:nvPr>
        </p:nvSpPr>
        <p:spPr>
          <a:noFill/>
        </p:spPr>
        <p:txBody>
          <a:bodyPr/>
          <a:lstStyle/>
          <a:p>
            <a:r>
              <a:rPr lang="fr-FR" smtClean="0"/>
              <a:t>NATURAL POLYMERS MU SCI 1 2018</a:t>
            </a:r>
            <a:endParaRPr lang="sk-SK"/>
          </a:p>
        </p:txBody>
      </p:sp>
      <p:sp>
        <p:nvSpPr>
          <p:cNvPr id="16388" name="Zástupný symbol pro číslo snímku 5"/>
          <p:cNvSpPr>
            <a:spLocks noGrp="1"/>
          </p:cNvSpPr>
          <p:nvPr>
            <p:ph type="sldNum" sz="quarter" idx="12"/>
          </p:nvPr>
        </p:nvSpPr>
        <p:spPr>
          <a:noFill/>
        </p:spPr>
        <p:txBody>
          <a:bodyPr/>
          <a:lstStyle/>
          <a:p>
            <a:fld id="{80C17FFF-9E12-48B1-8334-73F97832E30E}" type="slidenum">
              <a:rPr lang="sk-SK" smtClean="0"/>
              <a:pPr/>
              <a:t>10</a:t>
            </a:fld>
            <a:endParaRPr lang="sk-SK" smtClean="0"/>
          </a:p>
        </p:txBody>
      </p:sp>
      <p:pic>
        <p:nvPicPr>
          <p:cNvPr id="7" name="Obrázek 6" descr="Natural polymers 1.jpg"/>
          <p:cNvPicPr>
            <a:picLocks noChangeAspect="1"/>
          </p:cNvPicPr>
          <p:nvPr/>
        </p:nvPicPr>
        <p:blipFill>
          <a:blip r:embed="rId2" cstate="print"/>
          <a:stretch>
            <a:fillRect/>
          </a:stretch>
        </p:blipFill>
        <p:spPr>
          <a:xfrm rot="10800000">
            <a:off x="179512" y="1052736"/>
            <a:ext cx="3785716" cy="5661248"/>
          </a:xfrm>
          <a:prstGeom prst="rect">
            <a:avLst/>
          </a:prstGeom>
        </p:spPr>
      </p:pic>
      <p:pic>
        <p:nvPicPr>
          <p:cNvPr id="8" name="Obrázek 7" descr="Natural polymers 2.jpg"/>
          <p:cNvPicPr>
            <a:picLocks noChangeAspect="1"/>
          </p:cNvPicPr>
          <p:nvPr/>
        </p:nvPicPr>
        <p:blipFill>
          <a:blip r:embed="rId3" cstate="print"/>
          <a:stretch>
            <a:fillRect/>
          </a:stretch>
        </p:blipFill>
        <p:spPr>
          <a:xfrm rot="10800000">
            <a:off x="4932040" y="861460"/>
            <a:ext cx="4009928" cy="59965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Zástupný symbol pro datum 5"/>
          <p:cNvSpPr>
            <a:spLocks noGrp="1"/>
          </p:cNvSpPr>
          <p:nvPr>
            <p:ph type="dt" sz="half" idx="10"/>
          </p:nvPr>
        </p:nvSpPr>
        <p:spPr>
          <a:noFill/>
        </p:spPr>
        <p:txBody>
          <a:bodyPr/>
          <a:lstStyle/>
          <a:p>
            <a:r>
              <a:rPr lang="cs-CZ" smtClean="0"/>
              <a:t>January 2018/1</a:t>
            </a:r>
            <a:endParaRPr lang="sk-SK"/>
          </a:p>
        </p:txBody>
      </p:sp>
      <p:sp>
        <p:nvSpPr>
          <p:cNvPr id="9219" name="Zástupný symbol pro zápatí 4"/>
          <p:cNvSpPr>
            <a:spLocks noGrp="1"/>
          </p:cNvSpPr>
          <p:nvPr>
            <p:ph type="ftr" sz="quarter" idx="11"/>
          </p:nvPr>
        </p:nvSpPr>
        <p:spPr>
          <a:noFill/>
        </p:spPr>
        <p:txBody>
          <a:bodyPr/>
          <a:lstStyle/>
          <a:p>
            <a:r>
              <a:rPr lang="fr-FR" smtClean="0"/>
              <a:t>NATURAL POLYMERS MU SCI 1 2018</a:t>
            </a:r>
            <a:endParaRPr lang="sk-SK"/>
          </a:p>
        </p:txBody>
      </p:sp>
      <p:sp>
        <p:nvSpPr>
          <p:cNvPr id="9220" name="Zástupný symbol pro číslo snímku 5"/>
          <p:cNvSpPr>
            <a:spLocks noGrp="1"/>
          </p:cNvSpPr>
          <p:nvPr>
            <p:ph type="sldNum" sz="quarter" idx="12"/>
          </p:nvPr>
        </p:nvSpPr>
        <p:spPr>
          <a:noFill/>
        </p:spPr>
        <p:txBody>
          <a:bodyPr/>
          <a:lstStyle/>
          <a:p>
            <a:fld id="{C925AC57-DEC1-47D7-AD70-298A18EEE178}" type="slidenum">
              <a:rPr lang="sk-SK" smtClean="0"/>
              <a:pPr/>
              <a:t>11</a:t>
            </a:fld>
            <a:endParaRPr lang="sk-SK" smtClean="0"/>
          </a:p>
        </p:txBody>
      </p:sp>
      <p:pic>
        <p:nvPicPr>
          <p:cNvPr id="9222" name="Picture 23" descr="Soubor:Špalek na štípání.jpg">
            <a:hlinkClick r:id="rId2"/>
          </p:cNvPr>
          <p:cNvPicPr>
            <a:picLocks noGrp="1" noChangeAspect="1" noChangeArrowheads="1"/>
          </p:cNvPicPr>
          <p:nvPr>
            <p:ph idx="4294967295"/>
          </p:nvPr>
        </p:nvPicPr>
        <p:blipFill>
          <a:blip r:embed="rId3" cstate="print"/>
          <a:srcRect/>
          <a:stretch>
            <a:fillRect/>
          </a:stretch>
        </p:blipFill>
        <p:spPr>
          <a:xfrm>
            <a:off x="0" y="3644900"/>
            <a:ext cx="3478213" cy="2608263"/>
          </a:xfrm>
        </p:spPr>
      </p:pic>
      <p:pic>
        <p:nvPicPr>
          <p:cNvPr id="9223" name="Picture 28" descr="Soubor:Boletus erythropus 2010 G3.jpg">
            <a:hlinkClick r:id="rId4"/>
          </p:cNvPr>
          <p:cNvPicPr>
            <a:picLocks noChangeAspect="1" noChangeArrowheads="1"/>
          </p:cNvPicPr>
          <p:nvPr/>
        </p:nvPicPr>
        <p:blipFill>
          <a:blip r:embed="rId5" cstate="print"/>
          <a:srcRect/>
          <a:stretch>
            <a:fillRect/>
          </a:stretch>
        </p:blipFill>
        <p:spPr bwMode="auto">
          <a:xfrm>
            <a:off x="3708400" y="3644900"/>
            <a:ext cx="2314575" cy="2592388"/>
          </a:xfrm>
          <a:prstGeom prst="rect">
            <a:avLst/>
          </a:prstGeom>
          <a:noFill/>
          <a:ln w="9525">
            <a:noFill/>
            <a:miter lim="800000"/>
            <a:headEnd/>
            <a:tailEnd/>
          </a:ln>
        </p:spPr>
      </p:pic>
      <p:pic>
        <p:nvPicPr>
          <p:cNvPr id="9224" name="Picture 30" descr="http://upload.wikimedia.org/wikipedia/commons/thumb/2/23/Spirulina_farm.jpg/220px-Spirulina_farm.jpg">
            <a:hlinkClick r:id="rId6"/>
          </p:cNvPr>
          <p:cNvPicPr>
            <a:picLocks noChangeAspect="1" noChangeArrowheads="1"/>
          </p:cNvPicPr>
          <p:nvPr/>
        </p:nvPicPr>
        <p:blipFill>
          <a:blip r:embed="rId7" cstate="print"/>
          <a:srcRect/>
          <a:stretch>
            <a:fillRect/>
          </a:stretch>
        </p:blipFill>
        <p:spPr bwMode="auto">
          <a:xfrm>
            <a:off x="6084888" y="3644900"/>
            <a:ext cx="2879725" cy="2592388"/>
          </a:xfrm>
          <a:prstGeom prst="rect">
            <a:avLst/>
          </a:prstGeom>
          <a:noFill/>
          <a:ln w="9525">
            <a:noFill/>
            <a:miter lim="800000"/>
            <a:headEnd/>
            <a:tailEnd/>
          </a:ln>
        </p:spPr>
      </p:pic>
      <p:sp>
        <p:nvSpPr>
          <p:cNvPr id="10" name="Obdélník 9"/>
          <p:cNvSpPr/>
          <p:nvPr/>
        </p:nvSpPr>
        <p:spPr>
          <a:xfrm>
            <a:off x="179512" y="188640"/>
            <a:ext cx="8784976" cy="3139321"/>
          </a:xfrm>
          <a:prstGeom prst="rect">
            <a:avLst/>
          </a:prstGeom>
        </p:spPr>
        <p:txBody>
          <a:bodyPr wrap="square">
            <a:spAutoFit/>
          </a:bodyPr>
          <a:lstStyle/>
          <a:p>
            <a:pPr algn="just"/>
            <a:r>
              <a:rPr lang="en-US" b="1" dirty="0" smtClean="0">
                <a:solidFill>
                  <a:srgbClr val="FF0000"/>
                </a:solidFill>
                <a:latin typeface="Arial Black" pitchFamily="34" charset="0"/>
              </a:rPr>
              <a:t>Biomass</a:t>
            </a:r>
            <a:r>
              <a:rPr lang="en-US" dirty="0" smtClean="0"/>
              <a:t> </a:t>
            </a:r>
            <a:r>
              <a:rPr lang="en-US" b="1" dirty="0" smtClean="0"/>
              <a:t>is the mass of </a:t>
            </a:r>
            <a:r>
              <a:rPr lang="en-US" b="1" dirty="0" smtClean="0">
                <a:solidFill>
                  <a:srgbClr val="FF0000"/>
                </a:solidFill>
              </a:rPr>
              <a:t>living </a:t>
            </a:r>
            <a:r>
              <a:rPr lang="cs-CZ" b="1" dirty="0" err="1" smtClean="0">
                <a:solidFill>
                  <a:srgbClr val="FF0000"/>
                </a:solidFill>
              </a:rPr>
              <a:t>or</a:t>
            </a:r>
            <a:r>
              <a:rPr lang="cs-CZ" b="1" dirty="0" smtClean="0">
                <a:solidFill>
                  <a:srgbClr val="FF0000"/>
                </a:solidFill>
              </a:rPr>
              <a:t>/</a:t>
            </a:r>
            <a:r>
              <a:rPr lang="cs-CZ" b="1" dirty="0" err="1" smtClean="0">
                <a:solidFill>
                  <a:srgbClr val="FF0000"/>
                </a:solidFill>
              </a:rPr>
              <a:t>and</a:t>
            </a:r>
            <a:r>
              <a:rPr lang="cs-CZ" b="1" dirty="0" smtClean="0">
                <a:solidFill>
                  <a:srgbClr val="FF0000"/>
                </a:solidFill>
              </a:rPr>
              <a:t> </a:t>
            </a:r>
            <a:r>
              <a:rPr lang="cs-CZ" b="1" dirty="0" err="1" smtClean="0">
                <a:solidFill>
                  <a:srgbClr val="FF0000"/>
                </a:solidFill>
              </a:rPr>
              <a:t>dead</a:t>
            </a:r>
            <a:r>
              <a:rPr lang="cs-CZ" b="1" dirty="0" smtClean="0">
                <a:solidFill>
                  <a:srgbClr val="FF0000"/>
                </a:solidFill>
              </a:rPr>
              <a:t> </a:t>
            </a:r>
            <a:r>
              <a:rPr lang="en-US" b="1" dirty="0" smtClean="0">
                <a:solidFill>
                  <a:srgbClr val="FF0000"/>
                </a:solidFill>
              </a:rPr>
              <a:t>biological organisms </a:t>
            </a:r>
            <a:r>
              <a:rPr lang="en-US" b="1" dirty="0" smtClean="0"/>
              <a:t>in a given area or </a:t>
            </a:r>
            <a:r>
              <a:rPr lang="en-US" b="1" dirty="0" smtClean="0">
                <a:hlinkClick r:id="rId8" tooltip="Ecosystem"/>
              </a:rPr>
              <a:t>ecosystem</a:t>
            </a:r>
            <a:r>
              <a:rPr lang="en-US" b="1" dirty="0" smtClean="0"/>
              <a:t> at a given time. Biomass can refer to </a:t>
            </a:r>
            <a:r>
              <a:rPr lang="en-US" b="1" i="1" dirty="0" smtClean="0"/>
              <a:t>species biomass</a:t>
            </a:r>
            <a:r>
              <a:rPr lang="en-US" b="1" dirty="0" smtClean="0"/>
              <a:t>, which is the mass of one or more species, or to </a:t>
            </a:r>
            <a:r>
              <a:rPr lang="en-US" b="1" i="1" dirty="0" smtClean="0"/>
              <a:t>community biomass</a:t>
            </a:r>
            <a:r>
              <a:rPr lang="en-US" b="1" dirty="0" smtClean="0"/>
              <a:t>, which is the mass of all species in the community. It can include </a:t>
            </a:r>
            <a:r>
              <a:rPr lang="en-US" b="1" dirty="0" smtClean="0">
                <a:hlinkClick r:id="rId9" tooltip="Microorganisms"/>
              </a:rPr>
              <a:t>microorganisms</a:t>
            </a:r>
            <a:r>
              <a:rPr lang="en-US" b="1" dirty="0" smtClean="0"/>
              <a:t>, plants or animals.</a:t>
            </a:r>
            <a:r>
              <a:rPr lang="en-US" b="1" baseline="30000" dirty="0" smtClean="0">
                <a:hlinkClick r:id="rId10"/>
              </a:rPr>
              <a:t>[4]</a:t>
            </a:r>
            <a:r>
              <a:rPr lang="en-US" b="1" dirty="0" smtClean="0"/>
              <a:t> The mass can be expressed as the average mass per unit area, or as the total mass in the community.</a:t>
            </a:r>
            <a:endParaRPr lang="cs-CZ" b="1" dirty="0" smtClean="0"/>
          </a:p>
          <a:p>
            <a:endParaRPr lang="cs-CZ" b="1" dirty="0" smtClean="0"/>
          </a:p>
          <a:p>
            <a:pPr algn="just"/>
            <a:r>
              <a:rPr lang="en-US" b="1" dirty="0" smtClean="0">
                <a:solidFill>
                  <a:srgbClr val="C00000"/>
                </a:solidFill>
                <a:latin typeface="Arial Black" pitchFamily="34" charset="0"/>
              </a:rPr>
              <a:t>Biomass</a:t>
            </a:r>
            <a:r>
              <a:rPr lang="en-US" dirty="0" smtClean="0"/>
              <a:t> </a:t>
            </a:r>
            <a:r>
              <a:rPr lang="en-US" b="1" dirty="0" smtClean="0"/>
              <a:t>most often refers to </a:t>
            </a:r>
            <a:r>
              <a:rPr lang="en-US" b="1" dirty="0" smtClean="0">
                <a:solidFill>
                  <a:srgbClr val="C00000"/>
                </a:solidFill>
              </a:rPr>
              <a:t>plants or plant-based materials </a:t>
            </a:r>
            <a:r>
              <a:rPr lang="en-US" b="1" dirty="0" smtClean="0"/>
              <a:t>that are not used for food or feed, and are specifically called </a:t>
            </a:r>
            <a:r>
              <a:rPr lang="en-US" b="1" dirty="0" err="1" smtClean="0">
                <a:hlinkClick r:id="rId11" tooltip="Lignocellulosic biomass"/>
              </a:rPr>
              <a:t>lignocellulosic</a:t>
            </a:r>
            <a:r>
              <a:rPr lang="en-US" b="1" dirty="0" smtClean="0">
                <a:hlinkClick r:id="rId11" tooltip="Lignocellulosic biomass"/>
              </a:rPr>
              <a:t> biomass</a:t>
            </a:r>
            <a:r>
              <a:rPr lang="en-US" b="1" dirty="0" smtClean="0"/>
              <a:t>.</a:t>
            </a:r>
            <a:r>
              <a:rPr lang="en-US" b="1" baseline="30000" dirty="0" smtClean="0">
                <a:hlinkClick r:id="rId12"/>
              </a:rPr>
              <a:t>[2]</a:t>
            </a:r>
            <a:r>
              <a:rPr lang="en-US" b="1" dirty="0" smtClean="0"/>
              <a:t> As an energy source, biomass can either be used directly via combustion to produce heat, or indirectly after converting it to various forms of </a:t>
            </a:r>
            <a:r>
              <a:rPr lang="en-US" b="1" dirty="0" err="1" smtClean="0">
                <a:hlinkClick r:id="rId13" tooltip="Biofuel"/>
              </a:rPr>
              <a:t>biofuel</a:t>
            </a:r>
            <a:r>
              <a:rPr lang="en-US" b="1" dirty="0" smtClean="0"/>
              <a:t>.</a:t>
            </a:r>
            <a:endParaRPr lang="cs-CZ"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1052736"/>
          </a:xfrm>
        </p:spPr>
        <p:txBody>
          <a:bodyPr/>
          <a:lstStyle/>
          <a:p>
            <a:r>
              <a:rPr lang="en-GB" sz="2800" b="1" dirty="0" smtClean="0">
                <a:solidFill>
                  <a:srgbClr val="008000"/>
                </a:solidFill>
                <a:latin typeface="Arial Black" pitchFamily="34" charset="0"/>
              </a:rPr>
              <a:t>What</a:t>
            </a:r>
            <a:r>
              <a:rPr lang="en-GB" sz="2800" b="1" dirty="0" smtClean="0">
                <a:solidFill>
                  <a:srgbClr val="FF0000"/>
                </a:solidFill>
                <a:latin typeface="Arial Black" pitchFamily="34" charset="0"/>
              </a:rPr>
              <a:t> </a:t>
            </a:r>
            <a:r>
              <a:rPr lang="en-GB" sz="4000" b="1" dirty="0" smtClean="0">
                <a:solidFill>
                  <a:srgbClr val="008000"/>
                </a:solidFill>
                <a:latin typeface="Arial Black" pitchFamily="34" charset="0"/>
              </a:rPr>
              <a:t>is</a:t>
            </a:r>
            <a:r>
              <a:rPr lang="en-GB" sz="4000" b="1" dirty="0" smtClean="0">
                <a:solidFill>
                  <a:srgbClr val="FF0000"/>
                </a:solidFill>
                <a:latin typeface="Arial Black" pitchFamily="34" charset="0"/>
              </a:rPr>
              <a:t> </a:t>
            </a:r>
            <a:r>
              <a:rPr lang="en-GB" sz="2800" b="1" dirty="0" smtClean="0">
                <a:solidFill>
                  <a:srgbClr val="FF0000"/>
                </a:solidFill>
                <a:latin typeface="Arial Black" pitchFamily="34" charset="0"/>
              </a:rPr>
              <a:t>and </a:t>
            </a:r>
            <a:r>
              <a:rPr lang="en-GB" sz="2800" b="1" dirty="0" smtClean="0">
                <a:solidFill>
                  <a:srgbClr val="0000FF"/>
                </a:solidFill>
                <a:latin typeface="Arial Black" pitchFamily="34" charset="0"/>
              </a:rPr>
              <a:t>what</a:t>
            </a:r>
            <a:r>
              <a:rPr lang="en-GB" sz="2800" b="1" dirty="0" smtClean="0">
                <a:solidFill>
                  <a:srgbClr val="FF0000"/>
                </a:solidFill>
                <a:latin typeface="Arial Black" pitchFamily="34" charset="0"/>
              </a:rPr>
              <a:t> </a:t>
            </a:r>
            <a:r>
              <a:rPr lang="en-GB" sz="4000" b="1" dirty="0" smtClean="0">
                <a:solidFill>
                  <a:srgbClr val="0000FF"/>
                </a:solidFill>
                <a:latin typeface="Arial Black" pitchFamily="34" charset="0"/>
              </a:rPr>
              <a:t>is</a:t>
            </a:r>
            <a:r>
              <a:rPr lang="en-GB" sz="4000" b="1" dirty="0" smtClean="0">
                <a:solidFill>
                  <a:srgbClr val="FF0000"/>
                </a:solidFill>
                <a:latin typeface="Arial Black" pitchFamily="34" charset="0"/>
              </a:rPr>
              <a:t> </a:t>
            </a:r>
            <a:r>
              <a:rPr lang="en-GB" sz="4000" b="1" dirty="0" smtClean="0">
                <a:solidFill>
                  <a:srgbClr val="0000FF"/>
                </a:solidFill>
                <a:latin typeface="Arial Black" pitchFamily="34" charset="0"/>
              </a:rPr>
              <a:t>NOT</a:t>
            </a:r>
            <a:r>
              <a:rPr lang="en-GB" sz="4000" b="1" dirty="0" smtClean="0">
                <a:solidFill>
                  <a:srgbClr val="FF0000"/>
                </a:solidFill>
                <a:latin typeface="Arial Black" pitchFamily="34" charset="0"/>
              </a:rPr>
              <a:t> </a:t>
            </a:r>
            <a:r>
              <a:rPr lang="en-GB" sz="2800" b="1" dirty="0" smtClean="0">
                <a:solidFill>
                  <a:srgbClr val="FF0000"/>
                </a:solidFill>
                <a:latin typeface="Arial Black" pitchFamily="34" charset="0"/>
              </a:rPr>
              <a:t>the Matter of our Subject here</a:t>
            </a:r>
            <a:endParaRPr lang="en-GB" sz="2800" b="1" dirty="0">
              <a:solidFill>
                <a:srgbClr val="FF0000"/>
              </a:solidFill>
              <a:latin typeface="Arial Black" pitchFamily="34" charset="0"/>
            </a:endParaRPr>
          </a:p>
        </p:txBody>
      </p:sp>
      <p:sp>
        <p:nvSpPr>
          <p:cNvPr id="3" name="Zástupný symbol pro text 2"/>
          <p:cNvSpPr>
            <a:spLocks noGrp="1"/>
          </p:cNvSpPr>
          <p:nvPr>
            <p:ph type="body" idx="1"/>
          </p:nvPr>
        </p:nvSpPr>
        <p:spPr>
          <a:ln w="38100">
            <a:solidFill>
              <a:srgbClr val="008000"/>
            </a:solidFill>
          </a:ln>
        </p:spPr>
        <p:txBody>
          <a:bodyPr/>
          <a:lstStyle/>
          <a:p>
            <a:pPr algn="ctr"/>
            <a:r>
              <a:rPr lang="en-GB" sz="2800" dirty="0" smtClean="0">
                <a:solidFill>
                  <a:srgbClr val="008000"/>
                </a:solidFill>
                <a:latin typeface="Arial Black" pitchFamily="34" charset="0"/>
              </a:rPr>
              <a:t>What is</a:t>
            </a:r>
            <a:r>
              <a:rPr lang="cs-CZ" sz="2800" dirty="0" smtClean="0">
                <a:solidFill>
                  <a:srgbClr val="FF0000"/>
                </a:solidFill>
              </a:rPr>
              <a:t>	</a:t>
            </a:r>
            <a:endParaRPr lang="cs-CZ" sz="2800" dirty="0">
              <a:solidFill>
                <a:srgbClr val="FF0000"/>
              </a:solidFill>
            </a:endParaRPr>
          </a:p>
        </p:txBody>
      </p:sp>
      <p:sp>
        <p:nvSpPr>
          <p:cNvPr id="4" name="Zástupný symbol pro obsah 3"/>
          <p:cNvSpPr>
            <a:spLocks noGrp="1"/>
          </p:cNvSpPr>
          <p:nvPr>
            <p:ph sz="half" idx="2"/>
          </p:nvPr>
        </p:nvSpPr>
        <p:spPr/>
        <p:txBody>
          <a:bodyPr/>
          <a:lstStyle/>
          <a:p>
            <a:r>
              <a:rPr lang="en-GB" b="1" dirty="0" smtClean="0">
                <a:solidFill>
                  <a:srgbClr val="008000"/>
                </a:solidFill>
              </a:rPr>
              <a:t>NATURAL</a:t>
            </a:r>
            <a:r>
              <a:rPr lang="en-GB" b="1" dirty="0" smtClean="0">
                <a:solidFill>
                  <a:srgbClr val="0000FF"/>
                </a:solidFill>
              </a:rPr>
              <a:t> </a:t>
            </a:r>
            <a:r>
              <a:rPr lang="en-GB" b="1" dirty="0" err="1" smtClean="0">
                <a:solidFill>
                  <a:srgbClr val="008000"/>
                </a:solidFill>
                <a:latin typeface="Arial Black" pitchFamily="34" charset="0"/>
              </a:rPr>
              <a:t>oligomers</a:t>
            </a:r>
            <a:endParaRPr lang="en-GB" b="1" dirty="0" smtClean="0">
              <a:solidFill>
                <a:srgbClr val="008000"/>
              </a:solidFill>
              <a:latin typeface="Arial Black" pitchFamily="34" charset="0"/>
            </a:endParaRPr>
          </a:p>
          <a:p>
            <a:r>
              <a:rPr lang="en-GB" b="1" dirty="0" smtClean="0">
                <a:solidFill>
                  <a:srgbClr val="008000"/>
                </a:solidFill>
                <a:latin typeface="Arial Black" pitchFamily="34" charset="0"/>
              </a:rPr>
              <a:t>Waxes </a:t>
            </a:r>
          </a:p>
          <a:p>
            <a:r>
              <a:rPr lang="en-GB" b="1" dirty="0" smtClean="0">
                <a:solidFill>
                  <a:srgbClr val="008000"/>
                </a:solidFill>
              </a:rPr>
              <a:t>NATURAL </a:t>
            </a:r>
            <a:r>
              <a:rPr lang="en-GB" b="1" dirty="0" smtClean="0">
                <a:solidFill>
                  <a:srgbClr val="008000"/>
                </a:solidFill>
                <a:latin typeface="Arial Black" pitchFamily="34" charset="0"/>
              </a:rPr>
              <a:t>POLYMERS</a:t>
            </a:r>
          </a:p>
          <a:p>
            <a:r>
              <a:rPr lang="en-GB" b="1" dirty="0" smtClean="0">
                <a:solidFill>
                  <a:srgbClr val="008000"/>
                </a:solidFill>
              </a:rPr>
              <a:t>Modification of NATURAL </a:t>
            </a:r>
            <a:r>
              <a:rPr lang="en-GB" b="1" dirty="0" smtClean="0">
                <a:solidFill>
                  <a:srgbClr val="008000"/>
                </a:solidFill>
                <a:latin typeface="Arial Black" pitchFamily="34" charset="0"/>
              </a:rPr>
              <a:t>POLYMERS</a:t>
            </a:r>
          </a:p>
          <a:p>
            <a:r>
              <a:rPr lang="en-GB" b="1" dirty="0" smtClean="0">
                <a:solidFill>
                  <a:srgbClr val="008000"/>
                </a:solidFill>
              </a:rPr>
              <a:t>Use (Utilization) of NATURAL </a:t>
            </a:r>
            <a:r>
              <a:rPr lang="en-GB" b="1" dirty="0" smtClean="0">
                <a:solidFill>
                  <a:srgbClr val="008000"/>
                </a:solidFill>
                <a:latin typeface="Arial Black" pitchFamily="34" charset="0"/>
              </a:rPr>
              <a:t>POLYMERS</a:t>
            </a:r>
            <a:endParaRPr lang="en-GB" b="1" dirty="0">
              <a:solidFill>
                <a:srgbClr val="008000"/>
              </a:solidFill>
            </a:endParaRPr>
          </a:p>
        </p:txBody>
      </p:sp>
      <p:sp>
        <p:nvSpPr>
          <p:cNvPr id="5" name="Zástupný symbol pro text 4"/>
          <p:cNvSpPr>
            <a:spLocks noGrp="1"/>
          </p:cNvSpPr>
          <p:nvPr>
            <p:ph type="body" sz="quarter" idx="3"/>
          </p:nvPr>
        </p:nvSpPr>
        <p:spPr>
          <a:xfrm>
            <a:off x="4645025" y="1196752"/>
            <a:ext cx="4041775" cy="978123"/>
          </a:xfrm>
          <a:ln w="38100">
            <a:solidFill>
              <a:srgbClr val="0000FF"/>
            </a:solidFill>
          </a:ln>
        </p:spPr>
        <p:txBody>
          <a:bodyPr/>
          <a:lstStyle/>
          <a:p>
            <a:pPr algn="ctr"/>
            <a:r>
              <a:rPr lang="en-GB" sz="2800" dirty="0" smtClean="0">
                <a:solidFill>
                  <a:srgbClr val="0000FF"/>
                </a:solidFill>
                <a:latin typeface="Arial Black" pitchFamily="34" charset="0"/>
              </a:rPr>
              <a:t>What is NOT</a:t>
            </a:r>
            <a:endParaRPr lang="en-GB" sz="2800" dirty="0">
              <a:solidFill>
                <a:srgbClr val="0000FF"/>
              </a:solidFill>
              <a:latin typeface="Arial Black" pitchFamily="34" charset="0"/>
            </a:endParaRPr>
          </a:p>
        </p:txBody>
      </p:sp>
      <p:sp>
        <p:nvSpPr>
          <p:cNvPr id="6" name="Zástupný symbol pro obsah 5"/>
          <p:cNvSpPr>
            <a:spLocks noGrp="1"/>
          </p:cNvSpPr>
          <p:nvPr>
            <p:ph sz="quarter" idx="4"/>
          </p:nvPr>
        </p:nvSpPr>
        <p:spPr>
          <a:xfrm>
            <a:off x="4644008" y="2132856"/>
            <a:ext cx="4041775" cy="3951288"/>
          </a:xfrm>
        </p:spPr>
        <p:txBody>
          <a:bodyPr/>
          <a:lstStyle/>
          <a:p>
            <a:r>
              <a:rPr lang="en-GB" b="1" dirty="0" smtClean="0">
                <a:solidFill>
                  <a:srgbClr val="0000FF"/>
                </a:solidFill>
                <a:latin typeface="Arial Black" pitchFamily="34" charset="0"/>
              </a:rPr>
              <a:t>Enzymes</a:t>
            </a:r>
          </a:p>
          <a:p>
            <a:r>
              <a:rPr lang="en-GB" b="1" dirty="0" err="1" smtClean="0">
                <a:solidFill>
                  <a:srgbClr val="0000FF"/>
                </a:solidFill>
                <a:latin typeface="Arial Black" pitchFamily="34" charset="0"/>
              </a:rPr>
              <a:t>Hormons</a:t>
            </a:r>
            <a:endParaRPr lang="en-GB" b="1" dirty="0" smtClean="0">
              <a:solidFill>
                <a:srgbClr val="0000FF"/>
              </a:solidFill>
              <a:latin typeface="Arial Black" pitchFamily="34" charset="0"/>
            </a:endParaRPr>
          </a:p>
          <a:p>
            <a:r>
              <a:rPr lang="en-GB" b="1" dirty="0" smtClean="0">
                <a:solidFill>
                  <a:srgbClr val="0000FF"/>
                </a:solidFill>
                <a:latin typeface="Arial Black" pitchFamily="34" charset="0"/>
              </a:rPr>
              <a:t>Nucleic acids</a:t>
            </a:r>
          </a:p>
          <a:p>
            <a:r>
              <a:rPr lang="en-GB" b="1" dirty="0" err="1" smtClean="0">
                <a:solidFill>
                  <a:srgbClr val="0000FF"/>
                </a:solidFill>
                <a:latin typeface="Arial Black" pitchFamily="34" charset="0"/>
              </a:rPr>
              <a:t>Lowmolecular</a:t>
            </a:r>
            <a:r>
              <a:rPr lang="en-GB" b="1" dirty="0" smtClean="0">
                <a:solidFill>
                  <a:srgbClr val="0000FF"/>
                </a:solidFill>
                <a:latin typeface="Arial Black" pitchFamily="34" charset="0"/>
              </a:rPr>
              <a:t> natural substances</a:t>
            </a:r>
            <a:endParaRPr lang="en-GB" b="1" dirty="0">
              <a:solidFill>
                <a:srgbClr val="0000FF"/>
              </a:solidFill>
              <a:latin typeface="Arial Black" pitchFamily="34" charset="0"/>
            </a:endParaRPr>
          </a:p>
        </p:txBody>
      </p:sp>
      <p:sp>
        <p:nvSpPr>
          <p:cNvPr id="7" name="Zástupný symbol pro datum 6"/>
          <p:cNvSpPr>
            <a:spLocks noGrp="1"/>
          </p:cNvSpPr>
          <p:nvPr>
            <p:ph type="dt" sz="half" idx="10"/>
          </p:nvPr>
        </p:nvSpPr>
        <p:spPr/>
        <p:txBody>
          <a:bodyPr/>
          <a:lstStyle/>
          <a:p>
            <a:pPr>
              <a:defRPr/>
            </a:pPr>
            <a:r>
              <a:rPr lang="cs-CZ" smtClean="0"/>
              <a:t>January 2018/1</a:t>
            </a:r>
            <a:endParaRPr lang="sk-SK"/>
          </a:p>
        </p:txBody>
      </p:sp>
      <p:sp>
        <p:nvSpPr>
          <p:cNvPr id="8" name="Zástupný symbol pro zápatí 7"/>
          <p:cNvSpPr>
            <a:spLocks noGrp="1"/>
          </p:cNvSpPr>
          <p:nvPr>
            <p:ph type="ftr" sz="quarter" idx="11"/>
          </p:nvPr>
        </p:nvSpPr>
        <p:spPr/>
        <p:txBody>
          <a:bodyPr/>
          <a:lstStyle/>
          <a:p>
            <a:pPr>
              <a:defRPr/>
            </a:pPr>
            <a:r>
              <a:rPr lang="fr-FR" smtClean="0"/>
              <a:t>NATURAL POLYMERS MU SCI 1 2018</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12</a:t>
            </a:fld>
            <a:endParaRPr lang="sk-SK"/>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a:lstStyle/>
          <a:p>
            <a:r>
              <a:rPr lang="en-GB" sz="2800" b="1" dirty="0" smtClean="0">
                <a:solidFill>
                  <a:srgbClr val="FF0000"/>
                </a:solidFill>
                <a:latin typeface="Arial Black" pitchFamily="34" charset="0"/>
              </a:rPr>
              <a:t>NATURAL POLYMERS – historical Basis of the Polymer chemistry and Plastics</a:t>
            </a:r>
            <a:endParaRPr lang="en-GB" sz="2800" b="1" dirty="0">
              <a:solidFill>
                <a:srgbClr val="FF0000"/>
              </a:solidFill>
              <a:latin typeface="Arial Black" pitchFamily="34" charset="0"/>
            </a:endParaRPr>
          </a:p>
        </p:txBody>
      </p:sp>
      <p:sp>
        <p:nvSpPr>
          <p:cNvPr id="11" name="Zástupný symbol pro obsah 10"/>
          <p:cNvSpPr>
            <a:spLocks noGrp="1"/>
          </p:cNvSpPr>
          <p:nvPr>
            <p:ph idx="1"/>
          </p:nvPr>
        </p:nvSpPr>
        <p:spPr/>
        <p:txBody>
          <a:bodyPr/>
          <a:lstStyle/>
          <a:p>
            <a:r>
              <a:rPr lang="en-GB" dirty="0" smtClean="0">
                <a:solidFill>
                  <a:srgbClr val="008000"/>
                </a:solidFill>
                <a:latin typeface="Arial Black" pitchFamily="34" charset="0"/>
              </a:rPr>
              <a:t>Celluloid</a:t>
            </a:r>
            <a:r>
              <a:rPr lang="en-GB" dirty="0" smtClean="0">
                <a:solidFill>
                  <a:srgbClr val="008000"/>
                </a:solidFill>
              </a:rPr>
              <a:t> &gt; nitrocellulose and camphol</a:t>
            </a:r>
          </a:p>
          <a:p>
            <a:r>
              <a:rPr lang="en-GB" dirty="0" err="1" smtClean="0">
                <a:solidFill>
                  <a:srgbClr val="0000FF"/>
                </a:solidFill>
                <a:latin typeface="Arial Black" pitchFamily="34" charset="0"/>
              </a:rPr>
              <a:t>Galalith</a:t>
            </a:r>
            <a:r>
              <a:rPr lang="en-GB" dirty="0" smtClean="0">
                <a:solidFill>
                  <a:srgbClr val="0000FF"/>
                </a:solidFill>
              </a:rPr>
              <a:t> &gt; casein </a:t>
            </a:r>
            <a:r>
              <a:rPr lang="en-GB" dirty="0" err="1" smtClean="0">
                <a:solidFill>
                  <a:srgbClr val="0000FF"/>
                </a:solidFill>
              </a:rPr>
              <a:t>crosslinked</a:t>
            </a:r>
            <a:r>
              <a:rPr lang="en-GB" dirty="0" smtClean="0">
                <a:solidFill>
                  <a:srgbClr val="0000FF"/>
                </a:solidFill>
              </a:rPr>
              <a:t> by  formaldehyde</a:t>
            </a:r>
          </a:p>
          <a:p>
            <a:r>
              <a:rPr lang="en-GB" dirty="0" smtClean="0">
                <a:solidFill>
                  <a:srgbClr val="C00000"/>
                </a:solidFill>
                <a:latin typeface="Arial Black" pitchFamily="34" charset="0"/>
                <a:cs typeface="Aharoni" pitchFamily="2" charset="-79"/>
              </a:rPr>
              <a:t>Viscose fibre </a:t>
            </a:r>
            <a:r>
              <a:rPr lang="en-GB" dirty="0" smtClean="0">
                <a:solidFill>
                  <a:srgbClr val="C00000"/>
                </a:solidFill>
              </a:rPr>
              <a:t>&gt; regenerated cellulose</a:t>
            </a:r>
          </a:p>
          <a:p>
            <a:r>
              <a:rPr lang="cs-CZ" dirty="0" smtClean="0">
                <a:solidFill>
                  <a:srgbClr val="7030A0"/>
                </a:solidFill>
              </a:rPr>
              <a:t>………………. </a:t>
            </a:r>
          </a:p>
        </p:txBody>
      </p:sp>
      <p:sp>
        <p:nvSpPr>
          <p:cNvPr id="7" name="Zástupný symbol pro datum 6"/>
          <p:cNvSpPr>
            <a:spLocks noGrp="1"/>
          </p:cNvSpPr>
          <p:nvPr>
            <p:ph type="dt" sz="half" idx="10"/>
          </p:nvPr>
        </p:nvSpPr>
        <p:spPr/>
        <p:txBody>
          <a:bodyPr/>
          <a:lstStyle/>
          <a:p>
            <a:pPr>
              <a:defRPr/>
            </a:pPr>
            <a:r>
              <a:rPr lang="cs-CZ" smtClean="0"/>
              <a:t>January 2018/1</a:t>
            </a:r>
            <a:endParaRPr lang="sk-SK"/>
          </a:p>
        </p:txBody>
      </p:sp>
      <p:sp>
        <p:nvSpPr>
          <p:cNvPr id="8" name="Zástupný symbol pro zápatí 7"/>
          <p:cNvSpPr>
            <a:spLocks noGrp="1"/>
          </p:cNvSpPr>
          <p:nvPr>
            <p:ph type="ftr" sz="quarter" idx="11"/>
          </p:nvPr>
        </p:nvSpPr>
        <p:spPr/>
        <p:txBody>
          <a:bodyPr/>
          <a:lstStyle/>
          <a:p>
            <a:pPr>
              <a:defRPr/>
            </a:pPr>
            <a:r>
              <a:rPr lang="fr-FR" smtClean="0"/>
              <a:t>NATURAL POLYMERS MU SCI 1 2018</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13</a:t>
            </a:fld>
            <a:endParaRPr lang="sk-SK"/>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457200" y="274638"/>
            <a:ext cx="8229600" cy="1066130"/>
          </a:xfrm>
        </p:spPr>
        <p:txBody>
          <a:bodyPr/>
          <a:lstStyle/>
          <a:p>
            <a:r>
              <a:rPr lang="en-GB" sz="4000" b="1" dirty="0" smtClean="0">
                <a:solidFill>
                  <a:srgbClr val="0000FF"/>
                </a:solidFill>
                <a:latin typeface="Arial Black" pitchFamily="34" charset="0"/>
              </a:rPr>
              <a:t>Synthetic versus </a:t>
            </a:r>
            <a:r>
              <a:rPr lang="en-GB" sz="4000" b="1" dirty="0" smtClean="0">
                <a:solidFill>
                  <a:srgbClr val="FF0000"/>
                </a:solidFill>
                <a:latin typeface="Arial Black" pitchFamily="34" charset="0"/>
              </a:rPr>
              <a:t>Natural  products</a:t>
            </a:r>
            <a:endParaRPr lang="en-GB" sz="4000" b="1" dirty="0">
              <a:solidFill>
                <a:srgbClr val="FF0000"/>
              </a:solidFill>
              <a:latin typeface="Arial Black" pitchFamily="34" charset="0"/>
            </a:endParaRPr>
          </a:p>
        </p:txBody>
      </p:sp>
      <p:sp>
        <p:nvSpPr>
          <p:cNvPr id="11" name="Zástupný symbol pro obsah 10"/>
          <p:cNvSpPr>
            <a:spLocks noGrp="1"/>
          </p:cNvSpPr>
          <p:nvPr>
            <p:ph idx="1"/>
          </p:nvPr>
        </p:nvSpPr>
        <p:spPr/>
        <p:txBody>
          <a:bodyPr/>
          <a:lstStyle/>
          <a:p>
            <a:r>
              <a:rPr lang="en-GB" sz="4000" b="1" dirty="0" smtClean="0">
                <a:solidFill>
                  <a:srgbClr val="FF0000"/>
                </a:solidFill>
                <a:latin typeface="Arial Black" pitchFamily="34" charset="0"/>
              </a:rPr>
              <a:t>Natural  products</a:t>
            </a:r>
            <a:endParaRPr lang="en-GB" sz="4000" b="1" dirty="0" smtClean="0">
              <a:solidFill>
                <a:srgbClr val="FF0000"/>
              </a:solidFill>
            </a:endParaRPr>
          </a:p>
          <a:p>
            <a:r>
              <a:rPr lang="en-GB" sz="4000" b="1" dirty="0" smtClean="0">
                <a:solidFill>
                  <a:srgbClr val="008000"/>
                </a:solidFill>
                <a:latin typeface="Arial Black" pitchFamily="34" charset="0"/>
              </a:rPr>
              <a:t>Modified Natural  products</a:t>
            </a:r>
          </a:p>
          <a:p>
            <a:r>
              <a:rPr lang="en-GB" sz="4000" dirty="0" err="1" smtClean="0">
                <a:solidFill>
                  <a:srgbClr val="0000FF"/>
                </a:solidFill>
                <a:latin typeface="Arial Black" pitchFamily="34" charset="0"/>
              </a:rPr>
              <a:t>Syntetic</a:t>
            </a:r>
            <a:r>
              <a:rPr lang="en-GB" sz="4000" dirty="0" smtClean="0">
                <a:solidFill>
                  <a:srgbClr val="0000FF"/>
                </a:solidFill>
                <a:latin typeface="Arial Black" pitchFamily="34" charset="0"/>
              </a:rPr>
              <a:t> products</a:t>
            </a:r>
            <a:endParaRPr lang="en-GB" sz="4000" dirty="0">
              <a:solidFill>
                <a:srgbClr val="0000FF"/>
              </a:solidFill>
              <a:latin typeface="Arial Black" pitchFamily="34" charset="0"/>
            </a:endParaRPr>
          </a:p>
        </p:txBody>
      </p:sp>
      <p:sp>
        <p:nvSpPr>
          <p:cNvPr id="7" name="Zástupný symbol pro datum 6"/>
          <p:cNvSpPr>
            <a:spLocks noGrp="1"/>
          </p:cNvSpPr>
          <p:nvPr>
            <p:ph type="dt" sz="half" idx="10"/>
          </p:nvPr>
        </p:nvSpPr>
        <p:spPr/>
        <p:txBody>
          <a:bodyPr/>
          <a:lstStyle/>
          <a:p>
            <a:pPr>
              <a:defRPr/>
            </a:pPr>
            <a:r>
              <a:rPr lang="cs-CZ" smtClean="0"/>
              <a:t>January 2018/1</a:t>
            </a:r>
            <a:endParaRPr lang="sk-SK"/>
          </a:p>
        </p:txBody>
      </p:sp>
      <p:sp>
        <p:nvSpPr>
          <p:cNvPr id="8" name="Zástupný symbol pro zápatí 7"/>
          <p:cNvSpPr>
            <a:spLocks noGrp="1"/>
          </p:cNvSpPr>
          <p:nvPr>
            <p:ph type="ftr" sz="quarter" idx="11"/>
          </p:nvPr>
        </p:nvSpPr>
        <p:spPr/>
        <p:txBody>
          <a:bodyPr/>
          <a:lstStyle/>
          <a:p>
            <a:pPr>
              <a:defRPr/>
            </a:pPr>
            <a:r>
              <a:rPr lang="fr-FR" smtClean="0"/>
              <a:t>NATURAL POLYMERS MU SCI 1 2018</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14</a:t>
            </a:fld>
            <a:endParaRPr lang="sk-SK"/>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6"/>
          <p:cNvSpPr>
            <a:spLocks noGrp="1"/>
          </p:cNvSpPr>
          <p:nvPr>
            <p:ph type="dt" sz="half" idx="10"/>
          </p:nvPr>
        </p:nvSpPr>
        <p:spPr/>
        <p:txBody>
          <a:bodyPr/>
          <a:lstStyle/>
          <a:p>
            <a:pPr>
              <a:defRPr/>
            </a:pPr>
            <a:r>
              <a:rPr lang="cs-CZ" smtClean="0"/>
              <a:t>January 2018/1</a:t>
            </a:r>
            <a:endParaRPr lang="sk-SK"/>
          </a:p>
        </p:txBody>
      </p:sp>
      <p:sp>
        <p:nvSpPr>
          <p:cNvPr id="8" name="Zástupný symbol pro zápatí 7"/>
          <p:cNvSpPr>
            <a:spLocks noGrp="1"/>
          </p:cNvSpPr>
          <p:nvPr>
            <p:ph type="ftr" sz="quarter" idx="11"/>
          </p:nvPr>
        </p:nvSpPr>
        <p:spPr/>
        <p:txBody>
          <a:bodyPr/>
          <a:lstStyle/>
          <a:p>
            <a:pPr>
              <a:defRPr/>
            </a:pPr>
            <a:r>
              <a:rPr lang="fr-FR" smtClean="0"/>
              <a:t>NATURAL POLYMERS MU SCI 1 2018</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15</a:t>
            </a:fld>
            <a:endParaRPr lang="sk-SK"/>
          </a:p>
        </p:txBody>
      </p:sp>
      <p:pic>
        <p:nvPicPr>
          <p:cNvPr id="14" name="Obrázek 13" descr="img633.jpg"/>
          <p:cNvPicPr>
            <a:picLocks noChangeAspect="1"/>
          </p:cNvPicPr>
          <p:nvPr/>
        </p:nvPicPr>
        <p:blipFill>
          <a:blip r:embed="rId2" cstate="print"/>
          <a:stretch>
            <a:fillRect/>
          </a:stretch>
        </p:blipFill>
        <p:spPr>
          <a:xfrm rot="10800000">
            <a:off x="179512" y="332656"/>
            <a:ext cx="8640960" cy="5831619"/>
          </a:xfrm>
          <a:prstGeom prst="rect">
            <a:avLst/>
          </a:prstGeom>
        </p:spPr>
      </p:pic>
      <p:sp>
        <p:nvSpPr>
          <p:cNvPr id="15" name="Obdélník 14"/>
          <p:cNvSpPr/>
          <p:nvPr/>
        </p:nvSpPr>
        <p:spPr>
          <a:xfrm>
            <a:off x="5580112" y="1268760"/>
            <a:ext cx="2376264"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Obdélník 15"/>
          <p:cNvSpPr/>
          <p:nvPr/>
        </p:nvSpPr>
        <p:spPr>
          <a:xfrm>
            <a:off x="7092280" y="2852936"/>
            <a:ext cx="1656184" cy="1656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Obdélník 16"/>
          <p:cNvSpPr/>
          <p:nvPr/>
        </p:nvSpPr>
        <p:spPr>
          <a:xfrm>
            <a:off x="5940152" y="2060848"/>
            <a:ext cx="1728192"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Obdélník 17"/>
          <p:cNvSpPr/>
          <p:nvPr/>
        </p:nvSpPr>
        <p:spPr>
          <a:xfrm>
            <a:off x="4139952" y="4653136"/>
            <a:ext cx="1080120"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Obdélník 18"/>
          <p:cNvSpPr/>
          <p:nvPr/>
        </p:nvSpPr>
        <p:spPr>
          <a:xfrm>
            <a:off x="4211960" y="5589240"/>
            <a:ext cx="100811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TextovéPole 19"/>
          <p:cNvSpPr txBox="1"/>
          <p:nvPr/>
        </p:nvSpPr>
        <p:spPr>
          <a:xfrm>
            <a:off x="6156176" y="188640"/>
            <a:ext cx="2808312" cy="1815882"/>
          </a:xfrm>
          <a:prstGeom prst="rect">
            <a:avLst/>
          </a:prstGeom>
          <a:noFill/>
        </p:spPr>
        <p:txBody>
          <a:bodyPr wrap="square" rtlCol="0">
            <a:spAutoFit/>
          </a:bodyPr>
          <a:lstStyle/>
          <a:p>
            <a:r>
              <a:rPr lang="en-GB" sz="2800" dirty="0" smtClean="0">
                <a:solidFill>
                  <a:srgbClr val="FF0000"/>
                </a:solidFill>
                <a:latin typeface="Arial Black" pitchFamily="34" charset="0"/>
              </a:rPr>
              <a:t>Textile fibres are often</a:t>
            </a:r>
            <a:r>
              <a:rPr lang="en-GB" sz="2800" b="1" dirty="0" smtClean="0">
                <a:solidFill>
                  <a:srgbClr val="0000FF"/>
                </a:solidFill>
              </a:rPr>
              <a:t> </a:t>
            </a:r>
            <a:r>
              <a:rPr lang="en-GB" sz="2800" b="1" dirty="0" smtClean="0">
                <a:solidFill>
                  <a:srgbClr val="008000"/>
                </a:solidFill>
                <a:latin typeface="Arial Black" pitchFamily="34" charset="0"/>
              </a:rPr>
              <a:t>NATURAL POLYMERS</a:t>
            </a:r>
            <a:r>
              <a:rPr lang="en-GB" sz="2800" dirty="0" smtClean="0">
                <a:solidFill>
                  <a:srgbClr val="FF0000"/>
                </a:solidFill>
                <a:latin typeface="Arial Black" pitchFamily="34" charset="0"/>
              </a:rPr>
              <a:t>!</a:t>
            </a:r>
            <a:endParaRPr lang="en-GB" sz="2800" dirty="0">
              <a:solidFill>
                <a:srgbClr val="FF0000"/>
              </a:solidFill>
              <a:latin typeface="Arial Black"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457200" y="274638"/>
            <a:ext cx="8229600" cy="634082"/>
          </a:xfrm>
        </p:spPr>
        <p:txBody>
          <a:bodyPr/>
          <a:lstStyle/>
          <a:p>
            <a:r>
              <a:rPr lang="en-GB" b="1" dirty="0" smtClean="0">
                <a:solidFill>
                  <a:srgbClr val="FF0000"/>
                </a:solidFill>
                <a:latin typeface="Arial Black" pitchFamily="34" charset="0"/>
              </a:rPr>
              <a:t>NATURAL</a:t>
            </a:r>
            <a:r>
              <a:rPr lang="en-GB" b="1" dirty="0" smtClean="0">
                <a:solidFill>
                  <a:srgbClr val="0000FF"/>
                </a:solidFill>
              </a:rPr>
              <a:t> </a:t>
            </a:r>
            <a:r>
              <a:rPr lang="en-GB" sz="2800" b="1" dirty="0" smtClean="0">
                <a:solidFill>
                  <a:srgbClr val="FF0000"/>
                </a:solidFill>
                <a:latin typeface="Arial Black" pitchFamily="34" charset="0"/>
              </a:rPr>
              <a:t>Products Characteristics</a:t>
            </a:r>
            <a:endParaRPr lang="en-GB" sz="2800" b="1" dirty="0">
              <a:solidFill>
                <a:srgbClr val="FF0000"/>
              </a:solidFill>
              <a:latin typeface="Arial Black" pitchFamily="34" charset="0"/>
            </a:endParaRPr>
          </a:p>
        </p:txBody>
      </p:sp>
      <p:sp>
        <p:nvSpPr>
          <p:cNvPr id="7" name="Zástupný symbol pro datum 6"/>
          <p:cNvSpPr>
            <a:spLocks noGrp="1"/>
          </p:cNvSpPr>
          <p:nvPr>
            <p:ph type="dt" sz="half" idx="10"/>
          </p:nvPr>
        </p:nvSpPr>
        <p:spPr/>
        <p:txBody>
          <a:bodyPr/>
          <a:lstStyle/>
          <a:p>
            <a:pPr>
              <a:defRPr/>
            </a:pPr>
            <a:r>
              <a:rPr lang="cs-CZ" smtClean="0"/>
              <a:t>January 2018/1</a:t>
            </a:r>
            <a:endParaRPr lang="sk-SK"/>
          </a:p>
        </p:txBody>
      </p:sp>
      <p:sp>
        <p:nvSpPr>
          <p:cNvPr id="8" name="Zástupný symbol pro zápatí 7"/>
          <p:cNvSpPr>
            <a:spLocks noGrp="1"/>
          </p:cNvSpPr>
          <p:nvPr>
            <p:ph type="ftr" sz="quarter" idx="11"/>
          </p:nvPr>
        </p:nvSpPr>
        <p:spPr/>
        <p:txBody>
          <a:bodyPr/>
          <a:lstStyle/>
          <a:p>
            <a:pPr>
              <a:defRPr/>
            </a:pPr>
            <a:r>
              <a:rPr lang="fr-FR" smtClean="0"/>
              <a:t>NATURAL POLYMERS MU SCI 1 2018</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16</a:t>
            </a:fld>
            <a:endParaRPr lang="sk-SK"/>
          </a:p>
        </p:txBody>
      </p:sp>
      <p:sp>
        <p:nvSpPr>
          <p:cNvPr id="12" name="Zástupný symbol pro obsah 11"/>
          <p:cNvSpPr>
            <a:spLocks noGrp="1"/>
          </p:cNvSpPr>
          <p:nvPr>
            <p:ph idx="1"/>
          </p:nvPr>
        </p:nvSpPr>
        <p:spPr>
          <a:xfrm>
            <a:off x="457200" y="980728"/>
            <a:ext cx="8229600" cy="5145435"/>
          </a:xfrm>
        </p:spPr>
        <p:txBody>
          <a:bodyPr/>
          <a:lstStyle/>
          <a:p>
            <a:r>
              <a:rPr lang="en-GB" sz="2800" dirty="0" smtClean="0">
                <a:solidFill>
                  <a:srgbClr val="FF0000"/>
                </a:solidFill>
                <a:latin typeface="Arial Black" pitchFamily="34" charset="0"/>
              </a:rPr>
              <a:t>After SEPARATION  and possible CLEANING are possible to be used as are so, as they got from the NATURAL RESOURCES</a:t>
            </a:r>
          </a:p>
          <a:p>
            <a:r>
              <a:rPr lang="cs-CZ" sz="2800" b="1" dirty="0" smtClean="0">
                <a:latin typeface="Arial Black" pitchFamily="34" charset="0"/>
              </a:rPr>
              <a:t>EXAMPLES:</a:t>
            </a:r>
          </a:p>
          <a:p>
            <a:pPr lvl="1"/>
            <a:r>
              <a:rPr lang="en-GB" sz="2400" b="1" dirty="0" smtClean="0">
                <a:solidFill>
                  <a:srgbClr val="008000"/>
                </a:solidFill>
                <a:latin typeface="Arial Black" pitchFamily="34" charset="0"/>
                <a:cs typeface="Aharoni" pitchFamily="2" charset="-79"/>
              </a:rPr>
              <a:t>Cellulosic fibres </a:t>
            </a:r>
            <a:r>
              <a:rPr lang="en-GB" sz="2400" b="1" dirty="0" smtClean="0"/>
              <a:t>&gt; Cotton (</a:t>
            </a:r>
            <a:r>
              <a:rPr lang="cs-CZ" sz="2400" b="1" dirty="0" err="1" smtClean="0"/>
              <a:t>approx</a:t>
            </a:r>
            <a:r>
              <a:rPr lang="en-GB" sz="2400" b="1" dirty="0" smtClean="0"/>
              <a:t>. 98 % w/w of  Cellulose)</a:t>
            </a:r>
          </a:p>
          <a:p>
            <a:pPr lvl="1"/>
            <a:r>
              <a:rPr lang="en-GB" sz="2400" b="1" dirty="0" smtClean="0">
                <a:solidFill>
                  <a:srgbClr val="0000FF"/>
                </a:solidFill>
                <a:latin typeface="Arial Black" pitchFamily="34" charset="0"/>
                <a:cs typeface="Aharoni" pitchFamily="2" charset="-79"/>
              </a:rPr>
              <a:t>Starch</a:t>
            </a:r>
            <a:r>
              <a:rPr lang="en-GB" sz="2400" b="1" dirty="0" smtClean="0"/>
              <a:t> &gt; Separation from plants (potatoes, wheat,</a:t>
            </a:r>
            <a:r>
              <a:rPr lang="cs-CZ" sz="2400" b="1" dirty="0" smtClean="0"/>
              <a:t> </a:t>
            </a:r>
            <a:r>
              <a:rPr lang="en-GB" sz="2400" b="1" dirty="0" smtClean="0"/>
              <a:t>maize)</a:t>
            </a:r>
          </a:p>
          <a:p>
            <a:pPr lvl="1"/>
            <a:r>
              <a:rPr lang="en-GB" sz="2400" b="1" dirty="0" smtClean="0">
                <a:solidFill>
                  <a:srgbClr val="C00000"/>
                </a:solidFill>
                <a:latin typeface="Aharoni" pitchFamily="2" charset="-79"/>
                <a:cs typeface="Aharoni" pitchFamily="2" charset="-79"/>
              </a:rPr>
              <a:t>Collagen </a:t>
            </a:r>
          </a:p>
          <a:p>
            <a:endParaRPr lang="cs-CZ"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457200" y="274638"/>
            <a:ext cx="8229600" cy="634082"/>
          </a:xfrm>
        </p:spPr>
        <p:txBody>
          <a:bodyPr/>
          <a:lstStyle/>
          <a:p>
            <a:r>
              <a:rPr lang="en-GB" sz="2800" b="1" dirty="0" smtClean="0">
                <a:solidFill>
                  <a:srgbClr val="008000"/>
                </a:solidFill>
                <a:latin typeface="Arial Black" pitchFamily="34" charset="0"/>
              </a:rPr>
              <a:t>Modified NATURAL</a:t>
            </a:r>
            <a:r>
              <a:rPr lang="en-GB" sz="2800" b="1" dirty="0" smtClean="0">
                <a:solidFill>
                  <a:srgbClr val="008000"/>
                </a:solidFill>
              </a:rPr>
              <a:t> </a:t>
            </a:r>
            <a:r>
              <a:rPr lang="en-GB" sz="2800" b="1" dirty="0" smtClean="0">
                <a:solidFill>
                  <a:srgbClr val="008000"/>
                </a:solidFill>
                <a:latin typeface="Arial Black" pitchFamily="34" charset="0"/>
              </a:rPr>
              <a:t>Products </a:t>
            </a:r>
            <a:endParaRPr lang="en-GB" sz="2800" b="1" dirty="0">
              <a:solidFill>
                <a:srgbClr val="008000"/>
              </a:solidFill>
              <a:latin typeface="Arial Black" pitchFamily="34" charset="0"/>
            </a:endParaRPr>
          </a:p>
        </p:txBody>
      </p:sp>
      <p:sp>
        <p:nvSpPr>
          <p:cNvPr id="7" name="Zástupný symbol pro datum 6"/>
          <p:cNvSpPr>
            <a:spLocks noGrp="1"/>
          </p:cNvSpPr>
          <p:nvPr>
            <p:ph type="dt" sz="half" idx="10"/>
          </p:nvPr>
        </p:nvSpPr>
        <p:spPr/>
        <p:txBody>
          <a:bodyPr/>
          <a:lstStyle/>
          <a:p>
            <a:pPr>
              <a:defRPr/>
            </a:pPr>
            <a:r>
              <a:rPr lang="cs-CZ" smtClean="0"/>
              <a:t>January 2018/1</a:t>
            </a:r>
            <a:endParaRPr lang="sk-SK"/>
          </a:p>
        </p:txBody>
      </p:sp>
      <p:sp>
        <p:nvSpPr>
          <p:cNvPr id="8" name="Zástupný symbol pro zápatí 7"/>
          <p:cNvSpPr>
            <a:spLocks noGrp="1"/>
          </p:cNvSpPr>
          <p:nvPr>
            <p:ph type="ftr" sz="quarter" idx="11"/>
          </p:nvPr>
        </p:nvSpPr>
        <p:spPr/>
        <p:txBody>
          <a:bodyPr/>
          <a:lstStyle/>
          <a:p>
            <a:pPr>
              <a:defRPr/>
            </a:pPr>
            <a:r>
              <a:rPr lang="fr-FR" smtClean="0"/>
              <a:t>NATURAL POLYMERS MU SCI 1 2018</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17</a:t>
            </a:fld>
            <a:endParaRPr lang="sk-SK"/>
          </a:p>
        </p:txBody>
      </p:sp>
      <p:sp>
        <p:nvSpPr>
          <p:cNvPr id="12" name="Zástupný symbol pro obsah 11"/>
          <p:cNvSpPr>
            <a:spLocks noGrp="1"/>
          </p:cNvSpPr>
          <p:nvPr>
            <p:ph idx="1"/>
          </p:nvPr>
        </p:nvSpPr>
        <p:spPr>
          <a:xfrm>
            <a:off x="457200" y="980728"/>
            <a:ext cx="8229600" cy="5145435"/>
          </a:xfrm>
        </p:spPr>
        <p:txBody>
          <a:bodyPr/>
          <a:lstStyle/>
          <a:p>
            <a:r>
              <a:rPr lang="en-GB" sz="2800" dirty="0" smtClean="0">
                <a:solidFill>
                  <a:srgbClr val="FF0000"/>
                </a:solidFill>
                <a:latin typeface="Arial Black" pitchFamily="34" charset="0"/>
              </a:rPr>
              <a:t>After SEPARATION  and potential CLEANING are subjected to </a:t>
            </a:r>
            <a:r>
              <a:rPr lang="en-GB" sz="2800" dirty="0" smtClean="0">
                <a:solidFill>
                  <a:srgbClr val="008000"/>
                </a:solidFill>
                <a:latin typeface="Arial Black" pitchFamily="34" charset="0"/>
              </a:rPr>
              <a:t>chemical reaction (reactions), by this is got the final Product</a:t>
            </a:r>
          </a:p>
          <a:p>
            <a:r>
              <a:rPr lang="en-GB" sz="2800" b="1" dirty="0" smtClean="0">
                <a:latin typeface="Arial Black" pitchFamily="34" charset="0"/>
              </a:rPr>
              <a:t>EXAMPLES:</a:t>
            </a:r>
          </a:p>
          <a:p>
            <a:pPr lvl="1"/>
            <a:r>
              <a:rPr lang="en-GB" sz="2400" b="1" dirty="0" smtClean="0">
                <a:solidFill>
                  <a:srgbClr val="008000"/>
                </a:solidFill>
                <a:latin typeface="Arial Black" pitchFamily="34" charset="0"/>
                <a:cs typeface="Aharoni" pitchFamily="2" charset="-79"/>
              </a:rPr>
              <a:t>Cellulosic fibres </a:t>
            </a:r>
            <a:r>
              <a:rPr lang="en-GB" sz="2400" b="1" dirty="0" smtClean="0">
                <a:solidFill>
                  <a:srgbClr val="008000"/>
                </a:solidFill>
              </a:rPr>
              <a:t>&gt; </a:t>
            </a:r>
            <a:r>
              <a:rPr lang="en-GB" sz="2400" b="1" dirty="0" err="1" smtClean="0">
                <a:solidFill>
                  <a:srgbClr val="008000"/>
                </a:solidFill>
              </a:rPr>
              <a:t>xanthate</a:t>
            </a:r>
            <a:r>
              <a:rPr lang="en-GB" sz="2400" b="1" dirty="0" smtClean="0">
                <a:solidFill>
                  <a:srgbClr val="008000"/>
                </a:solidFill>
              </a:rPr>
              <a:t> &gt; precipitation&gt; </a:t>
            </a:r>
            <a:r>
              <a:rPr lang="en-GB" sz="2400" b="1" dirty="0" smtClean="0">
                <a:solidFill>
                  <a:srgbClr val="008000"/>
                </a:solidFill>
                <a:latin typeface="Arial Black" pitchFamily="34" charset="0"/>
              </a:rPr>
              <a:t>textile </a:t>
            </a:r>
            <a:r>
              <a:rPr lang="en-GB" sz="2400" b="1" dirty="0" smtClean="0">
                <a:solidFill>
                  <a:srgbClr val="008000"/>
                </a:solidFill>
                <a:latin typeface="Arial Black" pitchFamily="34" charset="0"/>
                <a:cs typeface="Aharoni" pitchFamily="2" charset="-79"/>
              </a:rPr>
              <a:t>fibres </a:t>
            </a:r>
            <a:endParaRPr lang="en-GB" sz="2400" b="1" dirty="0" smtClean="0">
              <a:solidFill>
                <a:srgbClr val="008000"/>
              </a:solidFill>
              <a:latin typeface="Arial Black" pitchFamily="34" charset="0"/>
            </a:endParaRPr>
          </a:p>
          <a:p>
            <a:pPr lvl="1"/>
            <a:r>
              <a:rPr lang="en-GB" sz="2400" b="1" dirty="0" smtClean="0">
                <a:solidFill>
                  <a:srgbClr val="0000FF"/>
                </a:solidFill>
                <a:latin typeface="Arial Black" pitchFamily="34" charset="0"/>
                <a:cs typeface="Aharoni" pitchFamily="2" charset="-79"/>
              </a:rPr>
              <a:t>Starch</a:t>
            </a:r>
            <a:r>
              <a:rPr lang="en-GB" sz="2400" b="1" dirty="0" smtClean="0"/>
              <a:t> &gt; acid + heat &gt; </a:t>
            </a:r>
            <a:r>
              <a:rPr lang="en-GB" sz="2400" b="1" dirty="0" smtClean="0">
                <a:solidFill>
                  <a:srgbClr val="0000FF"/>
                </a:solidFill>
                <a:latin typeface="Arial Black" pitchFamily="34" charset="0"/>
              </a:rPr>
              <a:t>dextrin paper glue</a:t>
            </a:r>
          </a:p>
          <a:p>
            <a:pPr lvl="1"/>
            <a:r>
              <a:rPr lang="en-GB" sz="2400" b="1" dirty="0" smtClean="0">
                <a:solidFill>
                  <a:srgbClr val="C00000"/>
                </a:solidFill>
                <a:latin typeface="Aharoni" pitchFamily="2" charset="-79"/>
                <a:cs typeface="Aharoni" pitchFamily="2" charset="-79"/>
              </a:rPr>
              <a:t>Collagen </a:t>
            </a:r>
            <a:r>
              <a:rPr lang="en-GB" sz="2400" b="1" dirty="0" smtClean="0"/>
              <a:t>&gt; </a:t>
            </a:r>
            <a:r>
              <a:rPr lang="en-GB" sz="2400" b="1" dirty="0" err="1" smtClean="0"/>
              <a:t>denaturation</a:t>
            </a:r>
            <a:r>
              <a:rPr lang="en-GB" sz="2400" b="1" dirty="0" smtClean="0"/>
              <a:t> &gt; </a:t>
            </a:r>
            <a:r>
              <a:rPr lang="en-GB" sz="2400" b="1" dirty="0" smtClean="0">
                <a:solidFill>
                  <a:srgbClr val="C00000"/>
                </a:solidFill>
                <a:latin typeface="Arial Black" pitchFamily="34" charset="0"/>
              </a:rPr>
              <a:t>animal glue and gelatine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457200" y="274638"/>
            <a:ext cx="8229600" cy="634082"/>
          </a:xfrm>
        </p:spPr>
        <p:txBody>
          <a:bodyPr/>
          <a:lstStyle/>
          <a:p>
            <a:r>
              <a:rPr lang="en-GB" sz="2800" b="1" dirty="0" smtClean="0">
                <a:solidFill>
                  <a:srgbClr val="0000FF"/>
                </a:solidFill>
                <a:latin typeface="Arial Black" pitchFamily="34" charset="0"/>
              </a:rPr>
              <a:t>Synthetic products</a:t>
            </a:r>
            <a:endParaRPr lang="en-GB" sz="2800" b="1" dirty="0">
              <a:solidFill>
                <a:srgbClr val="FF0000"/>
              </a:solidFill>
              <a:latin typeface="Arial Black" pitchFamily="34" charset="0"/>
            </a:endParaRPr>
          </a:p>
        </p:txBody>
      </p:sp>
      <p:sp>
        <p:nvSpPr>
          <p:cNvPr id="7" name="Zástupný symbol pro datum 6"/>
          <p:cNvSpPr>
            <a:spLocks noGrp="1"/>
          </p:cNvSpPr>
          <p:nvPr>
            <p:ph type="dt" sz="half" idx="10"/>
          </p:nvPr>
        </p:nvSpPr>
        <p:spPr/>
        <p:txBody>
          <a:bodyPr/>
          <a:lstStyle/>
          <a:p>
            <a:pPr>
              <a:defRPr/>
            </a:pPr>
            <a:r>
              <a:rPr lang="cs-CZ" smtClean="0"/>
              <a:t>January 2018/1</a:t>
            </a:r>
            <a:endParaRPr lang="sk-SK"/>
          </a:p>
        </p:txBody>
      </p:sp>
      <p:sp>
        <p:nvSpPr>
          <p:cNvPr id="8" name="Zástupný symbol pro zápatí 7"/>
          <p:cNvSpPr>
            <a:spLocks noGrp="1"/>
          </p:cNvSpPr>
          <p:nvPr>
            <p:ph type="ftr" sz="quarter" idx="11"/>
          </p:nvPr>
        </p:nvSpPr>
        <p:spPr/>
        <p:txBody>
          <a:bodyPr/>
          <a:lstStyle/>
          <a:p>
            <a:pPr>
              <a:defRPr/>
            </a:pPr>
            <a:r>
              <a:rPr lang="fr-FR" smtClean="0"/>
              <a:t>NATURAL POLYMERS MU SCI 1 2018</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18</a:t>
            </a:fld>
            <a:endParaRPr lang="sk-SK"/>
          </a:p>
        </p:txBody>
      </p:sp>
      <p:sp>
        <p:nvSpPr>
          <p:cNvPr id="12" name="Zástupný symbol pro obsah 11"/>
          <p:cNvSpPr>
            <a:spLocks noGrp="1"/>
          </p:cNvSpPr>
          <p:nvPr>
            <p:ph idx="1"/>
          </p:nvPr>
        </p:nvSpPr>
        <p:spPr>
          <a:xfrm>
            <a:off x="457200" y="980728"/>
            <a:ext cx="8229600" cy="5145435"/>
          </a:xfrm>
        </p:spPr>
        <p:txBody>
          <a:bodyPr/>
          <a:lstStyle/>
          <a:p>
            <a:r>
              <a:rPr lang="en-GB" sz="2800" dirty="0" smtClean="0">
                <a:solidFill>
                  <a:srgbClr val="0000FF"/>
                </a:solidFill>
                <a:latin typeface="Arial Black" pitchFamily="34" charset="0"/>
              </a:rPr>
              <a:t>Resulting product is got by intentional human endeavour from the artificial substances  (monomers</a:t>
            </a:r>
            <a:r>
              <a:rPr lang="cs-CZ" sz="2800" dirty="0" smtClean="0">
                <a:solidFill>
                  <a:srgbClr val="0000FF"/>
                </a:solidFill>
                <a:latin typeface="Arial Black" pitchFamily="34" charset="0"/>
              </a:rPr>
              <a:t>)  </a:t>
            </a:r>
          </a:p>
          <a:p>
            <a:r>
              <a:rPr lang="en-GB" sz="2800" b="1" dirty="0" smtClean="0">
                <a:latin typeface="Arial Black" pitchFamily="34" charset="0"/>
              </a:rPr>
              <a:t>EXAMPLES</a:t>
            </a:r>
            <a:r>
              <a:rPr lang="cs-CZ" sz="2800" b="1" dirty="0" smtClean="0">
                <a:latin typeface="Arial Black" pitchFamily="34" charset="0"/>
              </a:rPr>
              <a:t>:</a:t>
            </a:r>
          </a:p>
          <a:p>
            <a:pPr lvl="1"/>
            <a:r>
              <a:rPr lang="en-GB" sz="2400" dirty="0" smtClean="0">
                <a:latin typeface="Arial Black" pitchFamily="34" charset="0"/>
              </a:rPr>
              <a:t>Ethylene</a:t>
            </a:r>
            <a:r>
              <a:rPr lang="en-GB" sz="2400" dirty="0" smtClean="0"/>
              <a:t> &gt; polyethylene</a:t>
            </a:r>
          </a:p>
          <a:p>
            <a:pPr lvl="1"/>
            <a:r>
              <a:rPr lang="en-GB" sz="2400" dirty="0" smtClean="0">
                <a:solidFill>
                  <a:srgbClr val="C00000"/>
                </a:solidFill>
                <a:latin typeface="Arial Black" pitchFamily="34" charset="0"/>
                <a:cs typeface="Aharoni" pitchFamily="2" charset="-79"/>
              </a:rPr>
              <a:t>Butadiene + styrene </a:t>
            </a:r>
            <a:r>
              <a:rPr lang="en-GB" sz="2400" dirty="0" smtClean="0"/>
              <a:t>&gt; butadiene-styrene rubber</a:t>
            </a:r>
          </a:p>
          <a:p>
            <a:pPr lvl="1"/>
            <a:r>
              <a:rPr lang="en-GB" sz="2400" dirty="0" err="1" smtClean="0">
                <a:solidFill>
                  <a:srgbClr val="7030A0"/>
                </a:solidFill>
                <a:latin typeface="Arial Black" pitchFamily="34" charset="0"/>
              </a:rPr>
              <a:t>Dimethyl</a:t>
            </a:r>
            <a:r>
              <a:rPr lang="cs-CZ" sz="2400" dirty="0" smtClean="0"/>
              <a:t> </a:t>
            </a:r>
            <a:r>
              <a:rPr lang="cs-CZ" sz="2400" dirty="0" err="1" smtClean="0">
                <a:solidFill>
                  <a:srgbClr val="7030A0"/>
                </a:solidFill>
                <a:latin typeface="Arial Black" pitchFamily="34" charset="0"/>
              </a:rPr>
              <a:t>terephthalate</a:t>
            </a:r>
            <a:r>
              <a:rPr lang="en-GB" sz="2400" dirty="0" smtClean="0">
                <a:solidFill>
                  <a:srgbClr val="7030A0"/>
                </a:solidFill>
                <a:latin typeface="Arial Black" pitchFamily="34" charset="0"/>
              </a:rPr>
              <a:t> + </a:t>
            </a:r>
            <a:r>
              <a:rPr lang="en-GB" sz="2400" dirty="0" err="1" smtClean="0">
                <a:solidFill>
                  <a:srgbClr val="7030A0"/>
                </a:solidFill>
                <a:latin typeface="Arial Black" pitchFamily="34" charset="0"/>
              </a:rPr>
              <a:t>ethylenglykol</a:t>
            </a:r>
            <a:r>
              <a:rPr lang="en-GB" sz="2400" dirty="0" smtClean="0">
                <a:solidFill>
                  <a:srgbClr val="7030A0"/>
                </a:solidFill>
                <a:latin typeface="Arial Black" pitchFamily="34" charset="0"/>
              </a:rPr>
              <a:t> </a:t>
            </a:r>
            <a:r>
              <a:rPr lang="en-GB" sz="2400" dirty="0" smtClean="0"/>
              <a:t>&gt; PETP (PET)</a:t>
            </a:r>
            <a:r>
              <a:rPr lang="cs-CZ" sz="2400" dirty="0" smtClean="0"/>
              <a:t> </a:t>
            </a:r>
            <a:r>
              <a:rPr lang="cs-CZ" sz="2400" dirty="0" err="1" smtClean="0"/>
              <a:t>Polyethylene</a:t>
            </a:r>
            <a:r>
              <a:rPr lang="cs-CZ" sz="2400" dirty="0" smtClean="0"/>
              <a:t> </a:t>
            </a:r>
            <a:r>
              <a:rPr lang="cs-CZ" sz="2400" dirty="0" err="1" smtClean="0"/>
              <a:t>terephthalate</a:t>
            </a:r>
            <a:endParaRPr lang="en-GB"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0" y="274638"/>
            <a:ext cx="8964488" cy="778098"/>
          </a:xfrm>
        </p:spPr>
        <p:txBody>
          <a:bodyPr/>
          <a:lstStyle/>
          <a:p>
            <a:r>
              <a:rPr lang="en-GB" sz="2400" b="1" dirty="0" smtClean="0">
                <a:solidFill>
                  <a:srgbClr val="FF0000"/>
                </a:solidFill>
                <a:latin typeface="Arial Black" pitchFamily="34" charset="0"/>
              </a:rPr>
              <a:t>Importance of the </a:t>
            </a:r>
            <a:r>
              <a:rPr lang="en-GB" sz="2400" b="1" dirty="0" smtClean="0">
                <a:solidFill>
                  <a:srgbClr val="008000"/>
                </a:solidFill>
                <a:latin typeface="Arial Black" pitchFamily="34" charset="0"/>
              </a:rPr>
              <a:t>NATURAL POLYMERS </a:t>
            </a:r>
            <a:r>
              <a:rPr lang="en-GB" sz="2400" b="1" dirty="0" smtClean="0">
                <a:solidFill>
                  <a:srgbClr val="FF0000"/>
                </a:solidFill>
                <a:latin typeface="Arial Black" pitchFamily="34" charset="0"/>
              </a:rPr>
              <a:t>in the past (history), at present and in the future </a:t>
            </a:r>
            <a:endParaRPr lang="en-GB" sz="2400" b="1" dirty="0">
              <a:solidFill>
                <a:srgbClr val="FF0000"/>
              </a:solidFill>
              <a:latin typeface="Arial Black" pitchFamily="34" charset="0"/>
            </a:endParaRPr>
          </a:p>
        </p:txBody>
      </p:sp>
      <p:sp>
        <p:nvSpPr>
          <p:cNvPr id="7" name="Zástupný symbol pro datum 6"/>
          <p:cNvSpPr>
            <a:spLocks noGrp="1"/>
          </p:cNvSpPr>
          <p:nvPr>
            <p:ph type="dt" sz="half" idx="10"/>
          </p:nvPr>
        </p:nvSpPr>
        <p:spPr/>
        <p:txBody>
          <a:bodyPr/>
          <a:lstStyle/>
          <a:p>
            <a:pPr>
              <a:defRPr/>
            </a:pPr>
            <a:r>
              <a:rPr lang="cs-CZ" smtClean="0"/>
              <a:t>January 2018/1</a:t>
            </a:r>
            <a:endParaRPr lang="sk-SK"/>
          </a:p>
        </p:txBody>
      </p:sp>
      <p:sp>
        <p:nvSpPr>
          <p:cNvPr id="8" name="Zástupný symbol pro zápatí 7"/>
          <p:cNvSpPr>
            <a:spLocks noGrp="1"/>
          </p:cNvSpPr>
          <p:nvPr>
            <p:ph type="ftr" sz="quarter" idx="11"/>
          </p:nvPr>
        </p:nvSpPr>
        <p:spPr/>
        <p:txBody>
          <a:bodyPr/>
          <a:lstStyle/>
          <a:p>
            <a:pPr>
              <a:defRPr/>
            </a:pPr>
            <a:r>
              <a:rPr lang="fr-FR" smtClean="0"/>
              <a:t>NATURAL POLYMERS MU SCI 1 2018</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19</a:t>
            </a:fld>
            <a:endParaRPr lang="sk-SK"/>
          </a:p>
        </p:txBody>
      </p:sp>
      <p:sp>
        <p:nvSpPr>
          <p:cNvPr id="12" name="Zástupný symbol pro obsah 11"/>
          <p:cNvSpPr>
            <a:spLocks noGrp="1"/>
          </p:cNvSpPr>
          <p:nvPr>
            <p:ph idx="1"/>
          </p:nvPr>
        </p:nvSpPr>
        <p:spPr>
          <a:xfrm>
            <a:off x="107504" y="1124744"/>
            <a:ext cx="8928992" cy="5001419"/>
          </a:xfrm>
        </p:spPr>
        <p:txBody>
          <a:bodyPr/>
          <a:lstStyle/>
          <a:p>
            <a:r>
              <a:rPr lang="en-GB" sz="3600" b="1" i="1" dirty="0" smtClean="0">
                <a:solidFill>
                  <a:srgbClr val="FF0000"/>
                </a:solidFill>
                <a:latin typeface="Arial Black" pitchFamily="34" charset="0"/>
              </a:rPr>
              <a:t>HISTORY</a:t>
            </a:r>
            <a:r>
              <a:rPr lang="en-GB" sz="3600" i="1" dirty="0" smtClean="0">
                <a:solidFill>
                  <a:srgbClr val="FF0000"/>
                </a:solidFill>
                <a:latin typeface="Arial Black" pitchFamily="34" charset="0"/>
              </a:rPr>
              <a:t>:</a:t>
            </a:r>
            <a:r>
              <a:rPr lang="en-GB" sz="3600" i="1" dirty="0" smtClean="0">
                <a:solidFill>
                  <a:srgbClr val="FF0000"/>
                </a:solidFill>
              </a:rPr>
              <a:t> </a:t>
            </a:r>
            <a:r>
              <a:rPr lang="en-GB" sz="3600" b="1" i="1" dirty="0" smtClean="0"/>
              <a:t>dominance</a:t>
            </a:r>
            <a:r>
              <a:rPr lang="en-GB" sz="3600" b="1" dirty="0" smtClean="0">
                <a:solidFill>
                  <a:srgbClr val="0000FF"/>
                </a:solidFill>
              </a:rPr>
              <a:t> </a:t>
            </a:r>
            <a:r>
              <a:rPr lang="en-GB" sz="3600" b="1" i="1" dirty="0" smtClean="0"/>
              <a:t>of NATURAL POLYMERS (especially modified)</a:t>
            </a:r>
            <a:endParaRPr lang="en-GB" sz="3600" i="1" u="sng" dirty="0" smtClean="0"/>
          </a:p>
          <a:p>
            <a:r>
              <a:rPr lang="en-GB" sz="2400" dirty="0" smtClean="0">
                <a:solidFill>
                  <a:srgbClr val="0000FF"/>
                </a:solidFill>
                <a:latin typeface="Arial Black" pitchFamily="34" charset="0"/>
              </a:rPr>
              <a:t>At present: </a:t>
            </a:r>
            <a:r>
              <a:rPr lang="en-GB" sz="2400" dirty="0" smtClean="0"/>
              <a:t>minority role as the technical PLASTICS, competition in the area of glues  remains, transfer of importance into food industry, cosmetics and drugs</a:t>
            </a:r>
          </a:p>
          <a:p>
            <a:r>
              <a:rPr lang="en-GB" dirty="0" smtClean="0">
                <a:solidFill>
                  <a:srgbClr val="008000"/>
                </a:solidFill>
                <a:latin typeface="Arial Black" pitchFamily="34" charset="0"/>
              </a:rPr>
              <a:t>FUTURE:  </a:t>
            </a:r>
          </a:p>
          <a:p>
            <a:pPr lvl="1"/>
            <a:r>
              <a:rPr lang="en-GB" sz="2400" b="1" dirty="0" smtClean="0">
                <a:solidFill>
                  <a:srgbClr val="008000"/>
                </a:solidFill>
              </a:rPr>
              <a:t>Development of the modified NATURAL POLYMERS (probably without paper industry)</a:t>
            </a:r>
          </a:p>
          <a:p>
            <a:pPr lvl="1"/>
            <a:r>
              <a:rPr lang="en-GB" sz="2400" b="1" dirty="0" smtClean="0">
                <a:solidFill>
                  <a:srgbClr val="008000"/>
                </a:solidFill>
              </a:rPr>
              <a:t>Endeavour to chemical exploitation of the Biomass </a:t>
            </a:r>
          </a:p>
          <a:p>
            <a:pPr lvl="1"/>
            <a:r>
              <a:rPr lang="en-GB" sz="2400" b="1" dirty="0" smtClean="0">
                <a:solidFill>
                  <a:srgbClr val="008000"/>
                </a:solidFill>
              </a:rPr>
              <a:t>Energy utilisation (biogas,</a:t>
            </a:r>
            <a:r>
              <a:rPr lang="cs-CZ" sz="2400" b="1" dirty="0" smtClean="0">
                <a:solidFill>
                  <a:srgbClr val="008000"/>
                </a:solidFill>
              </a:rPr>
              <a:t> </a:t>
            </a:r>
            <a:r>
              <a:rPr lang="en-GB" sz="2400" b="1" dirty="0" smtClean="0">
                <a:solidFill>
                  <a:srgbClr val="008000"/>
                </a:solidFill>
              </a:rPr>
              <a:t>wood gas)</a:t>
            </a:r>
            <a:endParaRPr lang="en-GB" sz="2400" b="1" dirty="0">
              <a:solidFill>
                <a:srgbClr val="008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Zástupný symbol pro zápatí 4"/>
          <p:cNvSpPr>
            <a:spLocks noGrp="1"/>
          </p:cNvSpPr>
          <p:nvPr>
            <p:ph type="ftr" sz="quarter" idx="11"/>
          </p:nvPr>
        </p:nvSpPr>
        <p:spPr>
          <a:xfrm>
            <a:off x="1547813" y="6245225"/>
            <a:ext cx="6696075" cy="476250"/>
          </a:xfrm>
          <a:noFill/>
        </p:spPr>
        <p:txBody>
          <a:bodyPr/>
          <a:lstStyle/>
          <a:p>
            <a:r>
              <a:rPr lang="fr-FR" smtClean="0"/>
              <a:t>NATURAL POLYMERS MU SCI 1 2018</a:t>
            </a:r>
            <a:endParaRPr lang="sk-SK"/>
          </a:p>
        </p:txBody>
      </p:sp>
      <p:sp>
        <p:nvSpPr>
          <p:cNvPr id="4099" name="Zástupný symbol pro číslo snímku 5"/>
          <p:cNvSpPr>
            <a:spLocks noGrp="1"/>
          </p:cNvSpPr>
          <p:nvPr>
            <p:ph type="sldNum" sz="quarter" idx="12"/>
          </p:nvPr>
        </p:nvSpPr>
        <p:spPr>
          <a:noFill/>
        </p:spPr>
        <p:txBody>
          <a:bodyPr/>
          <a:lstStyle/>
          <a:p>
            <a:fld id="{D56DDEDF-B583-4B2A-9285-DA2BD12BAA08}" type="slidenum">
              <a:rPr lang="sk-SK" smtClean="0"/>
              <a:pPr/>
              <a:t>2</a:t>
            </a:fld>
            <a:endParaRPr lang="sk-SK" smtClean="0"/>
          </a:p>
        </p:txBody>
      </p:sp>
      <p:sp>
        <p:nvSpPr>
          <p:cNvPr id="4100" name="Rectangle 4"/>
          <p:cNvSpPr>
            <a:spLocks noGrp="1" noChangeArrowheads="1"/>
          </p:cNvSpPr>
          <p:nvPr>
            <p:ph type="title"/>
          </p:nvPr>
        </p:nvSpPr>
        <p:spPr>
          <a:xfrm>
            <a:off x="0" y="116632"/>
            <a:ext cx="9036496" cy="504056"/>
          </a:xfrm>
        </p:spPr>
        <p:txBody>
          <a:bodyPr/>
          <a:lstStyle/>
          <a:p>
            <a:pPr eaLnBrk="1" hangingPunct="1"/>
            <a:r>
              <a:rPr lang="en-GB" sz="3200" b="1" dirty="0" smtClean="0">
                <a:solidFill>
                  <a:srgbClr val="FF0000"/>
                </a:solidFill>
                <a:latin typeface="Arial Black" pitchFamily="34" charset="0"/>
              </a:rPr>
              <a:t>Who I am and what I am coming from</a:t>
            </a:r>
          </a:p>
        </p:txBody>
      </p:sp>
      <p:sp>
        <p:nvSpPr>
          <p:cNvPr id="4102" name="Zástupný symbol pro datum 5"/>
          <p:cNvSpPr>
            <a:spLocks noGrp="1"/>
          </p:cNvSpPr>
          <p:nvPr>
            <p:ph type="dt" sz="quarter" idx="10"/>
          </p:nvPr>
        </p:nvSpPr>
        <p:spPr>
          <a:noFill/>
        </p:spPr>
        <p:txBody>
          <a:bodyPr/>
          <a:lstStyle/>
          <a:p>
            <a:r>
              <a:rPr lang="cs-CZ" smtClean="0"/>
              <a:t>January 2018/1</a:t>
            </a:r>
            <a:endParaRPr lang="sk-SK"/>
          </a:p>
        </p:txBody>
      </p:sp>
      <p:sp>
        <p:nvSpPr>
          <p:cNvPr id="8" name="Zástupný symbol pro obsah 7"/>
          <p:cNvSpPr>
            <a:spLocks noGrp="1"/>
          </p:cNvSpPr>
          <p:nvPr>
            <p:ph idx="1"/>
          </p:nvPr>
        </p:nvSpPr>
        <p:spPr>
          <a:xfrm>
            <a:off x="107504" y="692696"/>
            <a:ext cx="8856984" cy="5544616"/>
          </a:xfrm>
        </p:spPr>
        <p:txBody>
          <a:bodyPr/>
          <a:lstStyle/>
          <a:p>
            <a:pPr eaLnBrk="1" hangingPunct="1"/>
            <a:r>
              <a:rPr lang="en-GB" b="1" dirty="0" smtClean="0">
                <a:solidFill>
                  <a:srgbClr val="0000FF"/>
                </a:solidFill>
                <a:latin typeface="Arial Black" pitchFamily="34" charset="0"/>
              </a:rPr>
              <a:t>Since 1. 10. 1974 up to 31. 12. 2014</a:t>
            </a:r>
          </a:p>
          <a:p>
            <a:pPr lvl="1" eaLnBrk="1" hangingPunct="1"/>
            <a:r>
              <a:rPr lang="en-GB" sz="2400" b="1" dirty="0" smtClean="0">
                <a:solidFill>
                  <a:srgbClr val="0000FF"/>
                </a:solidFill>
              </a:rPr>
              <a:t>POLYMER INSTITUTE BRNO, Ltd</a:t>
            </a:r>
            <a:r>
              <a:rPr lang="en-GB" sz="2000" b="1" dirty="0" smtClean="0">
                <a:solidFill>
                  <a:srgbClr val="0000FF"/>
                </a:solidFill>
              </a:rPr>
              <a:t>., Brno, Czech Republic</a:t>
            </a:r>
            <a:r>
              <a:rPr lang="cs-CZ" sz="2000" b="1" dirty="0" smtClean="0">
                <a:solidFill>
                  <a:srgbClr val="0000FF"/>
                </a:solidFill>
              </a:rPr>
              <a:t> </a:t>
            </a:r>
            <a:r>
              <a:rPr lang="en-GB" sz="2000" b="1" dirty="0" smtClean="0">
                <a:solidFill>
                  <a:srgbClr val="0000FF"/>
                </a:solidFill>
              </a:rPr>
              <a:t>(</a:t>
            </a:r>
            <a:r>
              <a:rPr lang="en-GB" sz="3600" b="1" dirty="0" smtClean="0">
                <a:solidFill>
                  <a:srgbClr val="0000FF"/>
                </a:solidFill>
                <a:latin typeface="Arial Black" pitchFamily="34" charset="0"/>
              </a:rPr>
              <a:t>Industrial Research</a:t>
            </a:r>
            <a:r>
              <a:rPr lang="en-GB" sz="2000" b="1" dirty="0" smtClean="0">
                <a:solidFill>
                  <a:srgbClr val="0000FF"/>
                </a:solidFill>
              </a:rPr>
              <a:t>) </a:t>
            </a:r>
          </a:p>
          <a:p>
            <a:r>
              <a:rPr lang="en-GB" sz="2800" dirty="0" smtClean="0">
                <a:solidFill>
                  <a:srgbClr val="FF0000"/>
                </a:solidFill>
                <a:latin typeface="Arial Black" pitchFamily="34" charset="0"/>
              </a:rPr>
              <a:t>Since then:</a:t>
            </a:r>
          </a:p>
          <a:p>
            <a:pPr lvl="1"/>
            <a:r>
              <a:rPr lang="en-GB" sz="2400" dirty="0" smtClean="0">
                <a:solidFill>
                  <a:srgbClr val="FF0000"/>
                </a:solidFill>
                <a:latin typeface="Arial Black" pitchFamily="34" charset="0"/>
              </a:rPr>
              <a:t>My one man company, working for various </a:t>
            </a:r>
            <a:r>
              <a:rPr lang="en-GB" sz="2400" cap="all" dirty="0" smtClean="0">
                <a:solidFill>
                  <a:srgbClr val="FF0000"/>
                </a:solidFill>
                <a:latin typeface="Arial Black" pitchFamily="34" charset="0"/>
              </a:rPr>
              <a:t>industrial companies </a:t>
            </a:r>
            <a:r>
              <a:rPr lang="en-GB" sz="2400" dirty="0" smtClean="0">
                <a:solidFill>
                  <a:srgbClr val="FF0000"/>
                </a:solidFill>
                <a:latin typeface="Arial Black" pitchFamily="34" charset="0"/>
              </a:rPr>
              <a:t>converting </a:t>
            </a:r>
            <a:r>
              <a:rPr lang="en-GB" sz="2400" dirty="0" err="1" smtClean="0">
                <a:solidFill>
                  <a:srgbClr val="FF0000"/>
                </a:solidFill>
                <a:latin typeface="Arial Black" pitchFamily="34" charset="0"/>
              </a:rPr>
              <a:t>plastisc</a:t>
            </a:r>
            <a:r>
              <a:rPr lang="en-GB" sz="2400" dirty="0" smtClean="0">
                <a:solidFill>
                  <a:srgbClr val="FF0000"/>
                </a:solidFill>
                <a:latin typeface="Arial Black" pitchFamily="34" charset="0"/>
              </a:rPr>
              <a:t> </a:t>
            </a:r>
          </a:p>
          <a:p>
            <a:r>
              <a:rPr lang="en-GB" sz="2800" u="sng" dirty="0" smtClean="0">
                <a:solidFill>
                  <a:srgbClr val="C00000"/>
                </a:solidFill>
                <a:latin typeface="Arial Black" pitchFamily="34" charset="0"/>
              </a:rPr>
              <a:t>I give lectures at:</a:t>
            </a:r>
          </a:p>
          <a:p>
            <a:pPr lvl="1"/>
            <a:r>
              <a:rPr lang="en-GB" sz="2400" dirty="0" smtClean="0">
                <a:solidFill>
                  <a:srgbClr val="C00000"/>
                </a:solidFill>
                <a:latin typeface="Arial Black" pitchFamily="34" charset="0"/>
              </a:rPr>
              <a:t>Brno University of technology, Faculty of Chemistry, </a:t>
            </a:r>
          </a:p>
          <a:p>
            <a:pPr lvl="1"/>
            <a:r>
              <a:rPr lang="en-GB" sz="2400" dirty="0" smtClean="0">
                <a:solidFill>
                  <a:srgbClr val="C00000"/>
                </a:solidFill>
                <a:latin typeface="Arial Black" pitchFamily="34" charset="0"/>
              </a:rPr>
              <a:t>Masaryk University, </a:t>
            </a:r>
            <a:r>
              <a:rPr lang="en-GB" sz="2400" dirty="0" err="1" smtClean="0">
                <a:solidFill>
                  <a:srgbClr val="C00000"/>
                </a:solidFill>
                <a:latin typeface="Arial Black" pitchFamily="34" charset="0"/>
              </a:rPr>
              <a:t>Fakulty</a:t>
            </a:r>
            <a:r>
              <a:rPr lang="en-GB" sz="2400" dirty="0" smtClean="0">
                <a:solidFill>
                  <a:srgbClr val="C00000"/>
                </a:solidFill>
                <a:latin typeface="Arial Black" pitchFamily="34" charset="0"/>
              </a:rPr>
              <a:t> of Science, </a:t>
            </a:r>
          </a:p>
          <a:p>
            <a:pPr lvl="1"/>
            <a:r>
              <a:rPr lang="en-GB" sz="2400" i="1" dirty="0" smtClean="0">
                <a:solidFill>
                  <a:srgbClr val="C00000"/>
                </a:solidFill>
                <a:latin typeface="Arial Black" pitchFamily="34" charset="0"/>
              </a:rPr>
              <a:t>University Tomas Bata, </a:t>
            </a:r>
            <a:r>
              <a:rPr lang="en-GB" sz="2400" i="1" dirty="0" err="1" smtClean="0">
                <a:solidFill>
                  <a:srgbClr val="C00000"/>
                </a:solidFill>
                <a:latin typeface="Arial Black" pitchFamily="34" charset="0"/>
              </a:rPr>
              <a:t>Fakulta</a:t>
            </a:r>
            <a:r>
              <a:rPr lang="en-GB" sz="2400" i="1" dirty="0" smtClean="0">
                <a:solidFill>
                  <a:srgbClr val="C00000"/>
                </a:solidFill>
                <a:latin typeface="Arial Black" pitchFamily="34" charset="0"/>
              </a:rPr>
              <a:t> of </a:t>
            </a:r>
            <a:r>
              <a:rPr lang="en-GB" sz="2400" i="1" dirty="0" err="1" smtClean="0">
                <a:solidFill>
                  <a:srgbClr val="C00000"/>
                </a:solidFill>
                <a:latin typeface="Arial Black" pitchFamily="34" charset="0"/>
              </a:rPr>
              <a:t>Technologická</a:t>
            </a:r>
            <a:r>
              <a:rPr lang="en-GB" sz="2400" i="1" dirty="0" smtClean="0">
                <a:solidFill>
                  <a:srgbClr val="C00000"/>
                </a:solidFill>
                <a:latin typeface="Arial Black" pitchFamily="34" charset="0"/>
              </a:rPr>
              <a:t> (</a:t>
            </a:r>
            <a:r>
              <a:rPr lang="en-GB" sz="2400" i="1" u="sng" dirty="0" smtClean="0">
                <a:solidFill>
                  <a:srgbClr val="C00000"/>
                </a:solidFill>
                <a:latin typeface="Arial Black" pitchFamily="34" charset="0"/>
              </a:rPr>
              <a:t>not </a:t>
            </a:r>
            <a:r>
              <a:rPr lang="en-GB" sz="2400" i="1" u="sng" dirty="0" err="1" smtClean="0">
                <a:solidFill>
                  <a:srgbClr val="C00000"/>
                </a:solidFill>
                <a:latin typeface="Arial Black" pitchFamily="34" charset="0"/>
              </a:rPr>
              <a:t>regulary</a:t>
            </a:r>
            <a:r>
              <a:rPr lang="en-GB" sz="2400" i="1" dirty="0" smtClean="0">
                <a:solidFill>
                  <a:srgbClr val="C00000"/>
                </a:solidFill>
                <a:latin typeface="Arial Black" pitchFamily="34" charset="0"/>
              </a:rPr>
              <a:t>)</a:t>
            </a:r>
            <a:endParaRPr lang="en-GB" sz="2400" i="1" dirty="0">
              <a:solidFill>
                <a:srgbClr val="C00000"/>
              </a:solidFill>
              <a:latin typeface="Arial Black"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457200" y="274638"/>
            <a:ext cx="8229600" cy="778098"/>
          </a:xfrm>
        </p:spPr>
        <p:txBody>
          <a:bodyPr/>
          <a:lstStyle/>
          <a:p>
            <a:r>
              <a:rPr lang="en-GB" sz="2800" b="1" dirty="0" smtClean="0">
                <a:solidFill>
                  <a:srgbClr val="FF0000"/>
                </a:solidFill>
                <a:latin typeface="Arial Black" pitchFamily="34" charset="0"/>
              </a:rPr>
              <a:t>Is ANY USE  natural resources of sense?</a:t>
            </a:r>
            <a:endParaRPr lang="en-GB" sz="2800" b="1" dirty="0">
              <a:solidFill>
                <a:srgbClr val="FF0000"/>
              </a:solidFill>
              <a:latin typeface="Arial Black" pitchFamily="34" charset="0"/>
            </a:endParaRPr>
          </a:p>
        </p:txBody>
      </p:sp>
      <p:sp>
        <p:nvSpPr>
          <p:cNvPr id="7" name="Zástupný symbol pro datum 6"/>
          <p:cNvSpPr>
            <a:spLocks noGrp="1"/>
          </p:cNvSpPr>
          <p:nvPr>
            <p:ph type="dt" sz="half" idx="10"/>
          </p:nvPr>
        </p:nvSpPr>
        <p:spPr/>
        <p:txBody>
          <a:bodyPr/>
          <a:lstStyle/>
          <a:p>
            <a:pPr>
              <a:defRPr/>
            </a:pPr>
            <a:r>
              <a:rPr lang="cs-CZ" smtClean="0"/>
              <a:t>January 2018/1</a:t>
            </a:r>
            <a:endParaRPr lang="sk-SK"/>
          </a:p>
        </p:txBody>
      </p:sp>
      <p:sp>
        <p:nvSpPr>
          <p:cNvPr id="8" name="Zástupný symbol pro zápatí 7"/>
          <p:cNvSpPr>
            <a:spLocks noGrp="1"/>
          </p:cNvSpPr>
          <p:nvPr>
            <p:ph type="ftr" sz="quarter" idx="11"/>
          </p:nvPr>
        </p:nvSpPr>
        <p:spPr/>
        <p:txBody>
          <a:bodyPr/>
          <a:lstStyle/>
          <a:p>
            <a:pPr>
              <a:defRPr/>
            </a:pPr>
            <a:r>
              <a:rPr lang="fr-FR" smtClean="0"/>
              <a:t>NATURAL POLYMERS MU SCI 1 2018</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20</a:t>
            </a:fld>
            <a:endParaRPr lang="sk-SK"/>
          </a:p>
        </p:txBody>
      </p:sp>
      <p:sp>
        <p:nvSpPr>
          <p:cNvPr id="11" name="Zástupný symbol pro obsah 10"/>
          <p:cNvSpPr>
            <a:spLocks noGrp="1"/>
          </p:cNvSpPr>
          <p:nvPr>
            <p:ph idx="1"/>
          </p:nvPr>
        </p:nvSpPr>
        <p:spPr/>
        <p:txBody>
          <a:bodyPr/>
          <a:lstStyle/>
          <a:p>
            <a:r>
              <a:rPr lang="en-GB" dirty="0" smtClean="0">
                <a:solidFill>
                  <a:srgbClr val="7030A0"/>
                </a:solidFill>
                <a:latin typeface="Arial Black" pitchFamily="34" charset="0"/>
              </a:rPr>
              <a:t>What is YOUR MEANING  about these utilizations:</a:t>
            </a:r>
          </a:p>
          <a:p>
            <a:pPr lvl="1"/>
            <a:r>
              <a:rPr lang="en-GB" dirty="0" smtClean="0">
                <a:latin typeface="Arial Black" pitchFamily="34" charset="0"/>
              </a:rPr>
              <a:t>Biodiesel,</a:t>
            </a:r>
          </a:p>
          <a:p>
            <a:pPr lvl="1"/>
            <a:r>
              <a:rPr lang="en-GB" dirty="0" err="1" smtClean="0">
                <a:solidFill>
                  <a:srgbClr val="008000"/>
                </a:solidFill>
                <a:latin typeface="Arial Black" pitchFamily="34" charset="0"/>
              </a:rPr>
              <a:t>Polylactic</a:t>
            </a:r>
            <a:r>
              <a:rPr lang="en-GB" dirty="0" smtClean="0">
                <a:solidFill>
                  <a:srgbClr val="008000"/>
                </a:solidFill>
                <a:latin typeface="Arial Black" pitchFamily="34" charset="0"/>
              </a:rPr>
              <a:t> acid (PLA),</a:t>
            </a:r>
          </a:p>
          <a:p>
            <a:pPr lvl="1"/>
            <a:r>
              <a:rPr lang="en-GB" dirty="0" err="1" smtClean="0">
                <a:solidFill>
                  <a:srgbClr val="0000FF"/>
                </a:solidFill>
                <a:latin typeface="Arial Black" pitchFamily="34" charset="0"/>
              </a:rPr>
              <a:t>Bioethanol</a:t>
            </a:r>
            <a:r>
              <a:rPr lang="en-GB" dirty="0" smtClean="0">
                <a:solidFill>
                  <a:srgbClr val="0000FF"/>
                </a:solidFill>
                <a:latin typeface="Arial Black" pitchFamily="34" charset="0"/>
              </a:rPr>
              <a:t>,</a:t>
            </a:r>
          </a:p>
          <a:p>
            <a:pPr lvl="1"/>
            <a:r>
              <a:rPr lang="en-GB" dirty="0" smtClean="0">
                <a:latin typeface="Arial Black" pitchFamily="34" charset="0"/>
              </a:rPr>
              <a:t>Ethylene made of </a:t>
            </a:r>
            <a:r>
              <a:rPr lang="en-GB" dirty="0" err="1" smtClean="0">
                <a:latin typeface="Arial Black" pitchFamily="34" charset="0"/>
              </a:rPr>
              <a:t>bioethanol</a:t>
            </a:r>
            <a:r>
              <a:rPr lang="en-GB" dirty="0" smtClean="0">
                <a:latin typeface="Arial Black" pitchFamily="34" charset="0"/>
              </a:rPr>
              <a:t>,</a:t>
            </a:r>
          </a:p>
          <a:p>
            <a:pPr lvl="1"/>
            <a:r>
              <a:rPr lang="en-GB" dirty="0" smtClean="0">
                <a:latin typeface="Arial Black" pitchFamily="34" charset="0"/>
              </a:rPr>
              <a:t>…………….</a:t>
            </a:r>
            <a:endParaRPr lang="en-GB" dirty="0">
              <a:latin typeface="Arial Black"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457200" y="274638"/>
            <a:ext cx="8229600" cy="490066"/>
          </a:xfrm>
        </p:spPr>
        <p:txBody>
          <a:bodyPr/>
          <a:lstStyle/>
          <a:p>
            <a:r>
              <a:rPr lang="en-GB" sz="2800" b="1" dirty="0" smtClean="0">
                <a:solidFill>
                  <a:srgbClr val="FF0000"/>
                </a:solidFill>
                <a:latin typeface="Arial Black" pitchFamily="34" charset="0"/>
              </a:rPr>
              <a:t>What is right to revive yourself 1 ?</a:t>
            </a:r>
            <a:endParaRPr lang="en-GB" sz="2800" b="1" dirty="0">
              <a:solidFill>
                <a:srgbClr val="FF0000"/>
              </a:solidFill>
              <a:latin typeface="Arial Black" pitchFamily="34" charset="0"/>
            </a:endParaRPr>
          </a:p>
        </p:txBody>
      </p:sp>
      <p:sp>
        <p:nvSpPr>
          <p:cNvPr id="7" name="Zástupný symbol pro datum 6"/>
          <p:cNvSpPr>
            <a:spLocks noGrp="1"/>
          </p:cNvSpPr>
          <p:nvPr>
            <p:ph type="dt" sz="half" idx="10"/>
          </p:nvPr>
        </p:nvSpPr>
        <p:spPr/>
        <p:txBody>
          <a:bodyPr/>
          <a:lstStyle/>
          <a:p>
            <a:pPr>
              <a:defRPr/>
            </a:pPr>
            <a:r>
              <a:rPr lang="cs-CZ" smtClean="0"/>
              <a:t>January 2018/1</a:t>
            </a:r>
            <a:endParaRPr lang="sk-SK"/>
          </a:p>
        </p:txBody>
      </p:sp>
      <p:sp>
        <p:nvSpPr>
          <p:cNvPr id="8" name="Zástupný symbol pro zápatí 7"/>
          <p:cNvSpPr>
            <a:spLocks noGrp="1"/>
          </p:cNvSpPr>
          <p:nvPr>
            <p:ph type="ftr" sz="quarter" idx="11"/>
          </p:nvPr>
        </p:nvSpPr>
        <p:spPr/>
        <p:txBody>
          <a:bodyPr/>
          <a:lstStyle/>
          <a:p>
            <a:pPr>
              <a:defRPr/>
            </a:pPr>
            <a:r>
              <a:rPr lang="fr-FR" smtClean="0"/>
              <a:t>NATURAL POLYMERS MU SCI 1 2018</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21</a:t>
            </a:fld>
            <a:endParaRPr lang="sk-SK" dirty="0"/>
          </a:p>
        </p:txBody>
      </p:sp>
      <p:pic>
        <p:nvPicPr>
          <p:cNvPr id="1029" name="Picture 5"/>
          <p:cNvPicPr>
            <a:picLocks noChangeAspect="1" noChangeArrowheads="1"/>
          </p:cNvPicPr>
          <p:nvPr/>
        </p:nvPicPr>
        <p:blipFill>
          <a:blip r:embed="rId2" cstate="print"/>
          <a:srcRect/>
          <a:stretch>
            <a:fillRect/>
          </a:stretch>
        </p:blipFill>
        <p:spPr bwMode="auto">
          <a:xfrm>
            <a:off x="395536" y="3501008"/>
            <a:ext cx="1872208" cy="1925018"/>
          </a:xfrm>
          <a:prstGeom prst="rect">
            <a:avLst/>
          </a:prstGeom>
          <a:noFill/>
          <a:ln w="9525">
            <a:noFill/>
            <a:miter lim="800000"/>
            <a:headEnd/>
            <a:tailEnd/>
          </a:ln>
        </p:spPr>
      </p:pic>
      <p:sp>
        <p:nvSpPr>
          <p:cNvPr id="15" name="Obdélník 14"/>
          <p:cNvSpPr/>
          <p:nvPr/>
        </p:nvSpPr>
        <p:spPr>
          <a:xfrm>
            <a:off x="323528" y="5517232"/>
            <a:ext cx="2448272" cy="646331"/>
          </a:xfrm>
          <a:prstGeom prst="rect">
            <a:avLst/>
          </a:prstGeom>
        </p:spPr>
        <p:txBody>
          <a:bodyPr wrap="square">
            <a:spAutoFit/>
          </a:bodyPr>
          <a:lstStyle/>
          <a:p>
            <a:r>
              <a:rPr lang="cs-CZ" b="1" dirty="0" smtClean="0">
                <a:solidFill>
                  <a:srgbClr val="FF0000"/>
                </a:solidFill>
              </a:rPr>
              <a:t>Fischer </a:t>
            </a:r>
            <a:r>
              <a:rPr lang="cs-CZ" b="1" dirty="0" err="1" smtClean="0">
                <a:solidFill>
                  <a:srgbClr val="FF0000"/>
                </a:solidFill>
              </a:rPr>
              <a:t>projection</a:t>
            </a:r>
            <a:r>
              <a:rPr lang="cs-CZ" b="1" dirty="0" smtClean="0">
                <a:solidFill>
                  <a:srgbClr val="FF0000"/>
                </a:solidFill>
              </a:rPr>
              <a:t> </a:t>
            </a:r>
            <a:r>
              <a:rPr lang="cs-CZ" dirty="0" err="1" smtClean="0"/>
              <a:t>of</a:t>
            </a:r>
            <a:endParaRPr lang="cs-CZ" dirty="0" smtClean="0"/>
          </a:p>
          <a:p>
            <a:r>
              <a:rPr lang="cs-CZ" dirty="0" smtClean="0"/>
              <a:t>D-Glyceraldehyde</a:t>
            </a:r>
            <a:endParaRPr lang="cs-CZ" dirty="0"/>
          </a:p>
        </p:txBody>
      </p:sp>
      <p:pic>
        <p:nvPicPr>
          <p:cNvPr id="16" name="Obrázek 15" descr="D-glucose-chain-2D-Fischer.png"/>
          <p:cNvPicPr>
            <a:picLocks noChangeAspect="1"/>
          </p:cNvPicPr>
          <p:nvPr/>
        </p:nvPicPr>
        <p:blipFill>
          <a:blip r:embed="rId3" cstate="print"/>
          <a:stretch>
            <a:fillRect/>
          </a:stretch>
        </p:blipFill>
        <p:spPr>
          <a:xfrm>
            <a:off x="2915816" y="1052736"/>
            <a:ext cx="1870006" cy="3209807"/>
          </a:xfrm>
          <a:prstGeom prst="rect">
            <a:avLst/>
          </a:prstGeom>
        </p:spPr>
      </p:pic>
      <p:sp>
        <p:nvSpPr>
          <p:cNvPr id="17" name="Obdélník 16"/>
          <p:cNvSpPr/>
          <p:nvPr/>
        </p:nvSpPr>
        <p:spPr>
          <a:xfrm>
            <a:off x="3203848" y="4365104"/>
            <a:ext cx="2448272" cy="646331"/>
          </a:xfrm>
          <a:prstGeom prst="rect">
            <a:avLst/>
          </a:prstGeom>
        </p:spPr>
        <p:txBody>
          <a:bodyPr wrap="square">
            <a:spAutoFit/>
          </a:bodyPr>
          <a:lstStyle/>
          <a:p>
            <a:r>
              <a:rPr lang="cs-CZ" b="1" dirty="0" smtClean="0">
                <a:solidFill>
                  <a:srgbClr val="FF0000"/>
                </a:solidFill>
              </a:rPr>
              <a:t>Fischer </a:t>
            </a:r>
            <a:r>
              <a:rPr lang="cs-CZ" b="1" dirty="0" err="1" smtClean="0">
                <a:solidFill>
                  <a:srgbClr val="FF0000"/>
                </a:solidFill>
              </a:rPr>
              <a:t>projection</a:t>
            </a:r>
            <a:r>
              <a:rPr lang="cs-CZ" b="1" dirty="0" smtClean="0">
                <a:solidFill>
                  <a:srgbClr val="FF0000"/>
                </a:solidFill>
              </a:rPr>
              <a:t> </a:t>
            </a:r>
            <a:r>
              <a:rPr lang="cs-CZ" dirty="0" err="1" smtClean="0"/>
              <a:t>of</a:t>
            </a:r>
            <a:endParaRPr lang="cs-CZ" dirty="0" smtClean="0"/>
          </a:p>
          <a:p>
            <a:r>
              <a:rPr lang="cs-CZ" dirty="0" smtClean="0"/>
              <a:t>D-</a:t>
            </a:r>
            <a:r>
              <a:rPr lang="cs-CZ" dirty="0" err="1" smtClean="0"/>
              <a:t>Glucose</a:t>
            </a:r>
            <a:endParaRPr lang="cs-CZ" dirty="0"/>
          </a:p>
        </p:txBody>
      </p:sp>
      <p:pic>
        <p:nvPicPr>
          <p:cNvPr id="18" name="Obrázek 17" descr="img461.jpg"/>
          <p:cNvPicPr>
            <a:picLocks noChangeAspect="1"/>
          </p:cNvPicPr>
          <p:nvPr/>
        </p:nvPicPr>
        <p:blipFill>
          <a:blip r:embed="rId4" cstate="print"/>
          <a:stretch>
            <a:fillRect/>
          </a:stretch>
        </p:blipFill>
        <p:spPr>
          <a:xfrm>
            <a:off x="6588224" y="692696"/>
            <a:ext cx="2033160" cy="3492445"/>
          </a:xfrm>
          <a:prstGeom prst="rect">
            <a:avLst/>
          </a:prstGeom>
        </p:spPr>
      </p:pic>
      <p:sp>
        <p:nvSpPr>
          <p:cNvPr id="19" name="Obdélník 18"/>
          <p:cNvSpPr/>
          <p:nvPr/>
        </p:nvSpPr>
        <p:spPr>
          <a:xfrm>
            <a:off x="6156176" y="4149080"/>
            <a:ext cx="2880320" cy="1631216"/>
          </a:xfrm>
          <a:prstGeom prst="rect">
            <a:avLst/>
          </a:prstGeom>
        </p:spPr>
        <p:txBody>
          <a:bodyPr wrap="square">
            <a:spAutoFit/>
          </a:bodyPr>
          <a:lstStyle/>
          <a:p>
            <a:r>
              <a:rPr lang="en-GB" sz="2000" b="1" dirty="0" smtClean="0">
                <a:solidFill>
                  <a:srgbClr val="008000"/>
                </a:solidFill>
                <a:latin typeface="Arial Black" pitchFamily="34" charset="0"/>
              </a:rPr>
              <a:t>Fischer  projection</a:t>
            </a:r>
          </a:p>
          <a:p>
            <a:r>
              <a:rPr lang="en-GB" sz="2000" b="1" dirty="0" smtClean="0">
                <a:solidFill>
                  <a:srgbClr val="008000"/>
                </a:solidFill>
                <a:latin typeface="Arial Black" pitchFamily="34" charset="0"/>
              </a:rPr>
              <a:t>D-Glucose ones more :</a:t>
            </a:r>
          </a:p>
          <a:p>
            <a:pPr>
              <a:buFont typeface="Arial" pitchFamily="34" charset="0"/>
              <a:buChar char="•"/>
            </a:pPr>
            <a:r>
              <a:rPr lang="en-GB" sz="2000" b="1" dirty="0" smtClean="0">
                <a:solidFill>
                  <a:srgbClr val="008000"/>
                </a:solidFill>
                <a:latin typeface="Arial Black" pitchFamily="34" charset="0"/>
              </a:rPr>
              <a:t> </a:t>
            </a:r>
            <a:r>
              <a:rPr lang="en-GB" sz="2000" b="1" dirty="0" smtClean="0">
                <a:solidFill>
                  <a:srgbClr val="0000FF"/>
                </a:solidFill>
                <a:latin typeface="Arial Black" pitchFamily="34" charset="0"/>
              </a:rPr>
              <a:t>C1</a:t>
            </a:r>
            <a:r>
              <a:rPr lang="cs-CZ" sz="2000" b="1" dirty="0" smtClean="0">
                <a:solidFill>
                  <a:srgbClr val="0000FF"/>
                </a:solidFill>
                <a:latin typeface="Arial Black" pitchFamily="34" charset="0"/>
              </a:rPr>
              <a:t> </a:t>
            </a:r>
            <a:r>
              <a:rPr lang="en-GB" sz="2000" b="1" dirty="0" smtClean="0">
                <a:solidFill>
                  <a:srgbClr val="0000FF"/>
                </a:solidFill>
                <a:latin typeface="Arial Black" pitchFamily="34" charset="0"/>
              </a:rPr>
              <a:t>is up</a:t>
            </a:r>
            <a:r>
              <a:rPr lang="en-GB" sz="2000" b="1" dirty="0" smtClean="0">
                <a:solidFill>
                  <a:srgbClr val="008000"/>
                </a:solidFill>
                <a:latin typeface="Arial Black" pitchFamily="34" charset="0"/>
              </a:rPr>
              <a:t>,</a:t>
            </a:r>
          </a:p>
          <a:p>
            <a:pPr>
              <a:buFont typeface="Arial" pitchFamily="34" charset="0"/>
              <a:buChar char="•"/>
            </a:pPr>
            <a:r>
              <a:rPr lang="en-GB" sz="2000" b="1" dirty="0" smtClean="0">
                <a:solidFill>
                  <a:srgbClr val="008000"/>
                </a:solidFill>
                <a:latin typeface="Arial Black" pitchFamily="34" charset="0"/>
              </a:rPr>
              <a:t> </a:t>
            </a:r>
            <a:r>
              <a:rPr lang="en-GB" sz="2000" b="1" dirty="0" smtClean="0">
                <a:solidFill>
                  <a:srgbClr val="FF0000"/>
                </a:solidFill>
                <a:latin typeface="Arial Black" pitchFamily="34" charset="0"/>
              </a:rPr>
              <a:t>-OH on C5 </a:t>
            </a:r>
            <a:r>
              <a:rPr lang="en-GB" sz="2000" b="1" u="sng" dirty="0" smtClean="0">
                <a:solidFill>
                  <a:srgbClr val="FF0000"/>
                </a:solidFill>
                <a:latin typeface="Arial Black" pitchFamily="34" charset="0"/>
              </a:rPr>
              <a:t>is right</a:t>
            </a:r>
            <a:endParaRPr lang="cs-CZ" b="1" u="sng" dirty="0">
              <a:solidFill>
                <a:srgbClr val="FF0000"/>
              </a:solidFill>
            </a:endParaRPr>
          </a:p>
        </p:txBody>
      </p:sp>
      <p:pic>
        <p:nvPicPr>
          <p:cNvPr id="1031" name="Picture 7"/>
          <p:cNvPicPr>
            <a:picLocks noChangeAspect="1" noChangeArrowheads="1"/>
          </p:cNvPicPr>
          <p:nvPr/>
        </p:nvPicPr>
        <p:blipFill>
          <a:blip r:embed="rId5" cstate="print"/>
          <a:srcRect/>
          <a:stretch>
            <a:fillRect/>
          </a:stretch>
        </p:blipFill>
        <p:spPr bwMode="auto">
          <a:xfrm>
            <a:off x="207485" y="1196752"/>
            <a:ext cx="2726745" cy="2088232"/>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467544" y="0"/>
            <a:ext cx="8229600" cy="476672"/>
          </a:xfrm>
        </p:spPr>
        <p:txBody>
          <a:bodyPr/>
          <a:lstStyle/>
          <a:p>
            <a:r>
              <a:rPr lang="en-GB" sz="2800" b="1" dirty="0" smtClean="0">
                <a:solidFill>
                  <a:srgbClr val="FF0000"/>
                </a:solidFill>
                <a:latin typeface="Arial Black" pitchFamily="34" charset="0"/>
              </a:rPr>
              <a:t>What is right to revive yourself </a:t>
            </a:r>
            <a:r>
              <a:rPr lang="cs-CZ" sz="2800" b="1" dirty="0" smtClean="0">
                <a:solidFill>
                  <a:srgbClr val="FF0000"/>
                </a:solidFill>
                <a:latin typeface="Arial Black" pitchFamily="34" charset="0"/>
              </a:rPr>
              <a:t>2 ?</a:t>
            </a:r>
            <a:endParaRPr lang="cs-CZ" sz="2800" b="1" dirty="0">
              <a:solidFill>
                <a:srgbClr val="FF0000"/>
              </a:solidFill>
              <a:latin typeface="Arial Black" pitchFamily="34" charset="0"/>
            </a:endParaRPr>
          </a:p>
        </p:txBody>
      </p:sp>
      <p:sp>
        <p:nvSpPr>
          <p:cNvPr id="7" name="Zástupný symbol pro datum 6"/>
          <p:cNvSpPr>
            <a:spLocks noGrp="1"/>
          </p:cNvSpPr>
          <p:nvPr>
            <p:ph type="dt" sz="half" idx="10"/>
          </p:nvPr>
        </p:nvSpPr>
        <p:spPr>
          <a:xfrm>
            <a:off x="457200" y="6525343"/>
            <a:ext cx="2133600" cy="196131"/>
          </a:xfrm>
        </p:spPr>
        <p:txBody>
          <a:bodyPr/>
          <a:lstStyle/>
          <a:p>
            <a:pPr>
              <a:defRPr/>
            </a:pPr>
            <a:r>
              <a:rPr lang="cs-CZ" smtClean="0"/>
              <a:t>January 2018/1</a:t>
            </a:r>
            <a:endParaRPr lang="sk-SK" dirty="0"/>
          </a:p>
        </p:txBody>
      </p:sp>
      <p:sp>
        <p:nvSpPr>
          <p:cNvPr id="8" name="Zástupný symbol pro zápatí 7"/>
          <p:cNvSpPr>
            <a:spLocks noGrp="1"/>
          </p:cNvSpPr>
          <p:nvPr>
            <p:ph type="ftr" sz="quarter" idx="11"/>
          </p:nvPr>
        </p:nvSpPr>
        <p:spPr>
          <a:xfrm>
            <a:off x="1763688" y="6525343"/>
            <a:ext cx="6480720" cy="216025"/>
          </a:xfrm>
        </p:spPr>
        <p:txBody>
          <a:bodyPr/>
          <a:lstStyle/>
          <a:p>
            <a:pPr>
              <a:defRPr/>
            </a:pPr>
            <a:r>
              <a:rPr lang="fr-FR" smtClean="0"/>
              <a:t>NATURAL POLYMERS MU SCI 1 2018</a:t>
            </a:r>
            <a:endParaRPr lang="sk-SK" dirty="0"/>
          </a:p>
        </p:txBody>
      </p:sp>
      <p:sp>
        <p:nvSpPr>
          <p:cNvPr id="9" name="Zástupný symbol pro číslo snímku 8"/>
          <p:cNvSpPr>
            <a:spLocks noGrp="1"/>
          </p:cNvSpPr>
          <p:nvPr>
            <p:ph type="sldNum" sz="quarter" idx="12"/>
          </p:nvPr>
        </p:nvSpPr>
        <p:spPr>
          <a:xfrm>
            <a:off x="6553200" y="6525343"/>
            <a:ext cx="2133600" cy="196131"/>
          </a:xfrm>
        </p:spPr>
        <p:txBody>
          <a:bodyPr/>
          <a:lstStyle/>
          <a:p>
            <a:pPr>
              <a:defRPr/>
            </a:pPr>
            <a:fld id="{AA2A1800-BFC7-4E22-8964-B8A4E143B637}" type="slidenum">
              <a:rPr lang="sk-SK" smtClean="0"/>
              <a:pPr>
                <a:defRPr/>
              </a:pPr>
              <a:t>22</a:t>
            </a:fld>
            <a:endParaRPr lang="sk-SK"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23528" y="476672"/>
            <a:ext cx="8401894" cy="2520280"/>
          </a:xfrm>
          <a:prstGeom prst="rect">
            <a:avLst/>
          </a:prstGeom>
          <a:noFill/>
          <a:ln w="9525">
            <a:noFill/>
            <a:miter lim="800000"/>
            <a:headEnd/>
            <a:tailEnd/>
          </a:ln>
        </p:spPr>
      </p:pic>
      <p:sp>
        <p:nvSpPr>
          <p:cNvPr id="12" name="Obdélník 11"/>
          <p:cNvSpPr/>
          <p:nvPr/>
        </p:nvSpPr>
        <p:spPr>
          <a:xfrm>
            <a:off x="395536" y="2996952"/>
            <a:ext cx="8424936" cy="3416320"/>
          </a:xfrm>
          <a:prstGeom prst="rect">
            <a:avLst/>
          </a:prstGeom>
        </p:spPr>
        <p:txBody>
          <a:bodyPr wrap="square">
            <a:spAutoFit/>
          </a:bodyPr>
          <a:lstStyle/>
          <a:p>
            <a:r>
              <a:rPr lang="en-US" b="1" dirty="0" err="1" smtClean="0">
                <a:solidFill>
                  <a:srgbClr val="0000FF"/>
                </a:solidFill>
                <a:latin typeface="Arial Black" pitchFamily="34" charset="0"/>
              </a:rPr>
              <a:t>Mutarotation</a:t>
            </a:r>
            <a:r>
              <a:rPr lang="en-US" dirty="0" smtClean="0"/>
              <a:t> is the change in the </a:t>
            </a:r>
            <a:r>
              <a:rPr lang="en-US" dirty="0" smtClean="0">
                <a:hlinkClick r:id="rId3" tooltip="Optical rotation"/>
              </a:rPr>
              <a:t>optical rotation</a:t>
            </a:r>
            <a:r>
              <a:rPr lang="en-US" dirty="0" smtClean="0"/>
              <a:t> because of the change in the equilibrium between two </a:t>
            </a:r>
            <a:r>
              <a:rPr lang="en-US" dirty="0" err="1" smtClean="0">
                <a:hlinkClick r:id="rId4" tooltip="Anomer"/>
              </a:rPr>
              <a:t>anomers</a:t>
            </a:r>
            <a:r>
              <a:rPr lang="en-US" dirty="0" smtClean="0"/>
              <a:t>, when the corresponding </a:t>
            </a:r>
            <a:r>
              <a:rPr lang="en-US" dirty="0" err="1" smtClean="0">
                <a:hlinkClick r:id="rId5" tooltip="Stereocenter"/>
              </a:rPr>
              <a:t>stereocenters</a:t>
            </a:r>
            <a:r>
              <a:rPr lang="en-US" dirty="0" smtClean="0"/>
              <a:t> interconvert. Cyclic </a:t>
            </a:r>
            <a:r>
              <a:rPr lang="en-US" dirty="0" smtClean="0">
                <a:hlinkClick r:id="rId6" tooltip="Sugar"/>
              </a:rPr>
              <a:t>sugars</a:t>
            </a:r>
            <a:r>
              <a:rPr lang="en-US" dirty="0" smtClean="0"/>
              <a:t> show </a:t>
            </a:r>
            <a:r>
              <a:rPr lang="en-US" dirty="0" err="1" smtClean="0"/>
              <a:t>mutarotation</a:t>
            </a:r>
            <a:r>
              <a:rPr lang="en-US" dirty="0" smtClean="0"/>
              <a:t> as α and β </a:t>
            </a:r>
            <a:r>
              <a:rPr lang="en-US" dirty="0" err="1" smtClean="0">
                <a:hlinkClick r:id="rId7" tooltip="Anomeric"/>
              </a:rPr>
              <a:t>anomeric</a:t>
            </a:r>
            <a:r>
              <a:rPr lang="en-US" dirty="0" smtClean="0"/>
              <a:t> forms interconvert.</a:t>
            </a:r>
            <a:r>
              <a:rPr lang="en-US" baseline="30000" dirty="0" smtClean="0">
                <a:hlinkClick r:id="rId8"/>
              </a:rPr>
              <a:t>[1]</a:t>
            </a:r>
            <a:r>
              <a:rPr lang="en-US" dirty="0" smtClean="0"/>
              <a:t> The optical rotation of the solution depends on the optical rotation of each </a:t>
            </a:r>
            <a:r>
              <a:rPr lang="en-US" dirty="0" err="1" smtClean="0"/>
              <a:t>anomer</a:t>
            </a:r>
            <a:r>
              <a:rPr lang="en-US" dirty="0" smtClean="0"/>
              <a:t> and their ratio in the solution.</a:t>
            </a:r>
            <a:endParaRPr lang="cs-CZ" b="1" dirty="0" smtClean="0">
              <a:solidFill>
                <a:srgbClr val="0000FF"/>
              </a:solidFill>
              <a:latin typeface="Arial Black" pitchFamily="34" charset="0"/>
            </a:endParaRPr>
          </a:p>
          <a:p>
            <a:r>
              <a:rPr lang="cs-CZ" b="1" dirty="0" err="1" smtClean="0">
                <a:solidFill>
                  <a:srgbClr val="0000FF"/>
                </a:solidFill>
                <a:latin typeface="Arial Black" pitchFamily="34" charset="0"/>
              </a:rPr>
              <a:t>Example</a:t>
            </a:r>
            <a:endParaRPr lang="cs-CZ" b="1" dirty="0" smtClean="0">
              <a:solidFill>
                <a:srgbClr val="0000FF"/>
              </a:solidFill>
              <a:latin typeface="Arial Black" pitchFamily="34" charset="0"/>
            </a:endParaRPr>
          </a:p>
          <a:p>
            <a:r>
              <a:rPr lang="en-US" dirty="0" smtClean="0"/>
              <a:t>For example, if a solution of β-D-</a:t>
            </a:r>
            <a:r>
              <a:rPr lang="en-US" dirty="0" err="1" smtClean="0">
                <a:hlinkClick r:id="rId9" tooltip="Glucopyranose"/>
              </a:rPr>
              <a:t>glucopyranose</a:t>
            </a:r>
            <a:r>
              <a:rPr lang="en-US" dirty="0" smtClean="0"/>
              <a:t> is dissolved in water, its specific optical rotation will be +18.7. Over time, some of the β-D-</a:t>
            </a:r>
            <a:r>
              <a:rPr lang="en-US" dirty="0" err="1" smtClean="0"/>
              <a:t>glucopyranose</a:t>
            </a:r>
            <a:r>
              <a:rPr lang="en-US" dirty="0" smtClean="0"/>
              <a:t> will undergo </a:t>
            </a:r>
            <a:r>
              <a:rPr lang="en-US" dirty="0" err="1" smtClean="0"/>
              <a:t>mutarotation</a:t>
            </a:r>
            <a:r>
              <a:rPr lang="en-US" dirty="0" smtClean="0"/>
              <a:t> to become α-D-</a:t>
            </a:r>
            <a:r>
              <a:rPr lang="en-US" dirty="0" err="1" smtClean="0"/>
              <a:t>glucopyranose</a:t>
            </a:r>
            <a:r>
              <a:rPr lang="en-US" dirty="0" smtClean="0"/>
              <a:t>,</a:t>
            </a:r>
            <a:r>
              <a:rPr lang="cs-CZ" dirty="0" smtClean="0"/>
              <a:t> </a:t>
            </a:r>
            <a:r>
              <a:rPr lang="en-US" dirty="0" smtClean="0"/>
              <a:t>which has an optical rotation of +112.2.</a:t>
            </a:r>
            <a:r>
              <a:rPr lang="cs-CZ" dirty="0" smtClean="0"/>
              <a:t> </a:t>
            </a:r>
            <a:r>
              <a:rPr lang="en-US" dirty="0" smtClean="0"/>
              <a:t>The observed rotation of the sample is the weighted sum of the optical rotation of each </a:t>
            </a:r>
            <a:r>
              <a:rPr lang="en-US" dirty="0" err="1" smtClean="0"/>
              <a:t>anomer</a:t>
            </a:r>
            <a:r>
              <a:rPr lang="en-US" dirty="0" smtClean="0"/>
              <a:t> weighted by the amount of that </a:t>
            </a:r>
            <a:r>
              <a:rPr lang="en-US" dirty="0" err="1" smtClean="0"/>
              <a:t>anomer</a:t>
            </a:r>
            <a:r>
              <a:rPr lang="en-US" dirty="0" smtClean="0"/>
              <a:t> present.</a:t>
            </a:r>
            <a:endParaRPr lang="cs-CZ"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457200" y="274638"/>
            <a:ext cx="8229600" cy="634082"/>
          </a:xfrm>
        </p:spPr>
        <p:txBody>
          <a:bodyPr/>
          <a:lstStyle/>
          <a:p>
            <a:r>
              <a:rPr lang="en-GB" sz="2800" b="1" dirty="0" smtClean="0">
                <a:solidFill>
                  <a:srgbClr val="FF0000"/>
                </a:solidFill>
                <a:latin typeface="Arial Black" pitchFamily="34" charset="0"/>
              </a:rPr>
              <a:t>What is right to revive yourself </a:t>
            </a:r>
            <a:r>
              <a:rPr lang="cs-CZ" sz="2800" b="1" dirty="0" smtClean="0">
                <a:solidFill>
                  <a:srgbClr val="FF0000"/>
                </a:solidFill>
                <a:latin typeface="Arial Black" pitchFamily="34" charset="0"/>
              </a:rPr>
              <a:t>3 ?</a:t>
            </a:r>
            <a:endParaRPr lang="cs-CZ" sz="2800" b="1" dirty="0">
              <a:solidFill>
                <a:srgbClr val="FF0000"/>
              </a:solidFill>
              <a:latin typeface="Arial Black" pitchFamily="34" charset="0"/>
            </a:endParaRPr>
          </a:p>
        </p:txBody>
      </p:sp>
      <p:sp>
        <p:nvSpPr>
          <p:cNvPr id="7" name="Zástupný symbol pro datum 6"/>
          <p:cNvSpPr>
            <a:spLocks noGrp="1"/>
          </p:cNvSpPr>
          <p:nvPr>
            <p:ph type="dt" sz="half" idx="10"/>
          </p:nvPr>
        </p:nvSpPr>
        <p:spPr/>
        <p:txBody>
          <a:bodyPr/>
          <a:lstStyle/>
          <a:p>
            <a:pPr>
              <a:defRPr/>
            </a:pPr>
            <a:r>
              <a:rPr lang="cs-CZ" smtClean="0"/>
              <a:t>January 2018/1</a:t>
            </a:r>
            <a:endParaRPr lang="sk-SK"/>
          </a:p>
        </p:txBody>
      </p:sp>
      <p:sp>
        <p:nvSpPr>
          <p:cNvPr id="8" name="Zástupný symbol pro zápatí 7"/>
          <p:cNvSpPr>
            <a:spLocks noGrp="1"/>
          </p:cNvSpPr>
          <p:nvPr>
            <p:ph type="ftr" sz="quarter" idx="11"/>
          </p:nvPr>
        </p:nvSpPr>
        <p:spPr/>
        <p:txBody>
          <a:bodyPr/>
          <a:lstStyle/>
          <a:p>
            <a:pPr>
              <a:defRPr/>
            </a:pPr>
            <a:r>
              <a:rPr lang="fr-FR" smtClean="0"/>
              <a:t>NATURAL POLYMERS MU SCI 1 2018</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23</a:t>
            </a:fld>
            <a:endParaRPr lang="sk-SK"/>
          </a:p>
        </p:txBody>
      </p:sp>
      <p:pic>
        <p:nvPicPr>
          <p:cNvPr id="12" name="Obrázek 11" descr="img462.jpg"/>
          <p:cNvPicPr>
            <a:picLocks noChangeAspect="1"/>
          </p:cNvPicPr>
          <p:nvPr/>
        </p:nvPicPr>
        <p:blipFill>
          <a:blip r:embed="rId2" cstate="print"/>
          <a:stretch>
            <a:fillRect/>
          </a:stretch>
        </p:blipFill>
        <p:spPr>
          <a:xfrm rot="10800000">
            <a:off x="251518" y="908720"/>
            <a:ext cx="4105984" cy="2664296"/>
          </a:xfrm>
          <a:prstGeom prst="rect">
            <a:avLst/>
          </a:prstGeom>
        </p:spPr>
      </p:pic>
      <p:pic>
        <p:nvPicPr>
          <p:cNvPr id="14" name="Obrázek 13" descr="img463.jpg"/>
          <p:cNvPicPr>
            <a:picLocks noChangeAspect="1"/>
          </p:cNvPicPr>
          <p:nvPr/>
        </p:nvPicPr>
        <p:blipFill>
          <a:blip r:embed="rId3" cstate="print"/>
          <a:stretch>
            <a:fillRect/>
          </a:stretch>
        </p:blipFill>
        <p:spPr>
          <a:xfrm rot="10800000">
            <a:off x="4139952" y="3573016"/>
            <a:ext cx="4630147" cy="2582044"/>
          </a:xfrm>
          <a:prstGeom prst="rect">
            <a:avLst/>
          </a:prstGeom>
        </p:spPr>
      </p:pic>
      <p:sp>
        <p:nvSpPr>
          <p:cNvPr id="15" name="TextovéPole 14"/>
          <p:cNvSpPr txBox="1"/>
          <p:nvPr/>
        </p:nvSpPr>
        <p:spPr>
          <a:xfrm>
            <a:off x="4499992" y="908720"/>
            <a:ext cx="4464496" cy="954107"/>
          </a:xfrm>
          <a:prstGeom prst="rect">
            <a:avLst/>
          </a:prstGeom>
          <a:noFill/>
          <a:ln w="38100">
            <a:solidFill>
              <a:srgbClr val="008000"/>
            </a:solidFill>
          </a:ln>
        </p:spPr>
        <p:txBody>
          <a:bodyPr wrap="square" rtlCol="0">
            <a:spAutoFit/>
          </a:bodyPr>
          <a:lstStyle/>
          <a:p>
            <a:r>
              <a:rPr lang="cs-CZ" sz="2800" b="1" dirty="0" err="1" smtClean="0">
                <a:solidFill>
                  <a:srgbClr val="008000"/>
                </a:solidFill>
              </a:rPr>
              <a:t>Bonds</a:t>
            </a:r>
            <a:r>
              <a:rPr lang="cs-CZ" sz="2800" b="1" dirty="0" smtClean="0">
                <a:solidFill>
                  <a:srgbClr val="008000"/>
                </a:solidFill>
              </a:rPr>
              <a:t> -OH on C1 </a:t>
            </a:r>
            <a:r>
              <a:rPr lang="cs-CZ" sz="2800" b="1" dirty="0" err="1" smtClean="0">
                <a:solidFill>
                  <a:srgbClr val="008000"/>
                </a:solidFill>
              </a:rPr>
              <a:t>and</a:t>
            </a:r>
            <a:r>
              <a:rPr lang="cs-CZ" sz="2800" b="1" dirty="0" smtClean="0">
                <a:solidFill>
                  <a:srgbClr val="008000"/>
                </a:solidFill>
              </a:rPr>
              <a:t> bond C5-C6 are TRANS</a:t>
            </a:r>
            <a:endParaRPr lang="cs-CZ" sz="2800" b="1" dirty="0">
              <a:solidFill>
                <a:srgbClr val="008000"/>
              </a:solidFill>
            </a:endParaRPr>
          </a:p>
        </p:txBody>
      </p:sp>
      <p:sp>
        <p:nvSpPr>
          <p:cNvPr id="16" name="TextovéPole 15"/>
          <p:cNvSpPr txBox="1"/>
          <p:nvPr/>
        </p:nvSpPr>
        <p:spPr>
          <a:xfrm>
            <a:off x="683568" y="4725144"/>
            <a:ext cx="3456384" cy="1384995"/>
          </a:xfrm>
          <a:prstGeom prst="rect">
            <a:avLst/>
          </a:prstGeom>
          <a:noFill/>
          <a:ln w="38100">
            <a:solidFill>
              <a:srgbClr val="FF0000"/>
            </a:solidFill>
          </a:ln>
        </p:spPr>
        <p:txBody>
          <a:bodyPr wrap="square" rtlCol="0">
            <a:spAutoFit/>
          </a:bodyPr>
          <a:lstStyle/>
          <a:p>
            <a:r>
              <a:rPr lang="cs-CZ" sz="2800" b="1" dirty="0" err="1" smtClean="0">
                <a:solidFill>
                  <a:srgbClr val="FF0000"/>
                </a:solidFill>
              </a:rPr>
              <a:t>Bonds</a:t>
            </a:r>
            <a:r>
              <a:rPr lang="cs-CZ" sz="2800" b="1" dirty="0" smtClean="0">
                <a:solidFill>
                  <a:srgbClr val="FF0000"/>
                </a:solidFill>
              </a:rPr>
              <a:t> -OH on C1 </a:t>
            </a:r>
            <a:r>
              <a:rPr lang="cs-CZ" sz="2800" b="1" dirty="0" err="1" smtClean="0">
                <a:solidFill>
                  <a:srgbClr val="FF0000"/>
                </a:solidFill>
              </a:rPr>
              <a:t>and</a:t>
            </a:r>
            <a:r>
              <a:rPr lang="cs-CZ" sz="2800" b="1" dirty="0" smtClean="0">
                <a:solidFill>
                  <a:srgbClr val="FF0000"/>
                </a:solidFill>
              </a:rPr>
              <a:t> bond C5-C6 are CIS</a:t>
            </a:r>
            <a:endParaRPr lang="cs-CZ" sz="2800" b="1" dirty="0">
              <a:solidFill>
                <a:srgbClr val="FF0000"/>
              </a:solidFill>
            </a:endParaRPr>
          </a:p>
        </p:txBody>
      </p:sp>
      <p:sp>
        <p:nvSpPr>
          <p:cNvPr id="17" name="TextovéPole 16"/>
          <p:cNvSpPr txBox="1"/>
          <p:nvPr/>
        </p:nvSpPr>
        <p:spPr>
          <a:xfrm>
            <a:off x="4499992" y="2420888"/>
            <a:ext cx="3528392" cy="646331"/>
          </a:xfrm>
          <a:prstGeom prst="rect">
            <a:avLst/>
          </a:prstGeom>
          <a:noFill/>
          <a:ln w="38100">
            <a:solidFill>
              <a:srgbClr val="008000"/>
            </a:solidFill>
          </a:ln>
        </p:spPr>
        <p:txBody>
          <a:bodyPr wrap="square" rtlCol="0">
            <a:spAutoFit/>
          </a:bodyPr>
          <a:lstStyle/>
          <a:p>
            <a:r>
              <a:rPr lang="cs-CZ" b="1" dirty="0" smtClean="0">
                <a:solidFill>
                  <a:srgbClr val="008000"/>
                </a:solidFill>
                <a:latin typeface="Symbol" pitchFamily="18" charset="2"/>
              </a:rPr>
              <a:t>a </a:t>
            </a:r>
            <a:r>
              <a:rPr lang="cs-CZ" b="1" dirty="0" smtClean="0">
                <a:solidFill>
                  <a:srgbClr val="008000"/>
                </a:solidFill>
                <a:latin typeface="+mn-lt"/>
              </a:rPr>
              <a:t>– D – </a:t>
            </a:r>
            <a:r>
              <a:rPr lang="cs-CZ" b="1" dirty="0" err="1" smtClean="0">
                <a:solidFill>
                  <a:srgbClr val="008000"/>
                </a:solidFill>
                <a:latin typeface="+mn-lt"/>
              </a:rPr>
              <a:t>glucopyranose</a:t>
            </a:r>
            <a:r>
              <a:rPr lang="cs-CZ" b="1" dirty="0" smtClean="0">
                <a:solidFill>
                  <a:srgbClr val="008000"/>
                </a:solidFill>
                <a:latin typeface="+mn-lt"/>
              </a:rPr>
              <a:t> (</a:t>
            </a:r>
            <a:r>
              <a:rPr lang="cs-CZ" b="1" dirty="0" err="1" smtClean="0">
                <a:solidFill>
                  <a:srgbClr val="008000"/>
                </a:solidFill>
                <a:latin typeface="+mn-lt"/>
              </a:rPr>
              <a:t>cyklic</a:t>
            </a:r>
            <a:r>
              <a:rPr lang="cs-CZ" b="1" dirty="0" smtClean="0">
                <a:solidFill>
                  <a:srgbClr val="008000"/>
                </a:solidFill>
                <a:latin typeface="+mn-lt"/>
              </a:rPr>
              <a:t> </a:t>
            </a:r>
            <a:r>
              <a:rPr lang="cs-CZ" b="1" dirty="0" err="1" smtClean="0">
                <a:solidFill>
                  <a:srgbClr val="008000"/>
                </a:solidFill>
                <a:latin typeface="+mn-lt"/>
              </a:rPr>
              <a:t>form</a:t>
            </a:r>
            <a:r>
              <a:rPr lang="cs-CZ" b="1" dirty="0" smtClean="0">
                <a:solidFill>
                  <a:srgbClr val="008000"/>
                </a:solidFill>
                <a:latin typeface="+mn-lt"/>
              </a:rPr>
              <a:t> </a:t>
            </a:r>
            <a:r>
              <a:rPr lang="cs-CZ" b="1" dirty="0" err="1" smtClean="0">
                <a:solidFill>
                  <a:srgbClr val="008000"/>
                </a:solidFill>
                <a:latin typeface="+mn-lt"/>
              </a:rPr>
              <a:t>of</a:t>
            </a:r>
            <a:r>
              <a:rPr lang="cs-CZ" b="1" dirty="0" smtClean="0">
                <a:solidFill>
                  <a:srgbClr val="008000"/>
                </a:solidFill>
                <a:latin typeface="+mn-lt"/>
              </a:rPr>
              <a:t>  </a:t>
            </a:r>
            <a:r>
              <a:rPr lang="cs-CZ" b="1" dirty="0" err="1" smtClean="0">
                <a:solidFill>
                  <a:srgbClr val="008000"/>
                </a:solidFill>
                <a:latin typeface="+mn-lt"/>
              </a:rPr>
              <a:t>glucose</a:t>
            </a:r>
            <a:r>
              <a:rPr lang="cs-CZ" b="1" dirty="0" smtClean="0">
                <a:solidFill>
                  <a:srgbClr val="008000"/>
                </a:solidFill>
                <a:latin typeface="+mn-lt"/>
              </a:rPr>
              <a:t>)</a:t>
            </a:r>
            <a:endParaRPr lang="cs-CZ" b="1" dirty="0">
              <a:solidFill>
                <a:srgbClr val="008000"/>
              </a:solidFill>
              <a:latin typeface="Symbol" pitchFamily="18" charset="2"/>
            </a:endParaRPr>
          </a:p>
        </p:txBody>
      </p:sp>
      <p:sp>
        <p:nvSpPr>
          <p:cNvPr id="18" name="TextovéPole 17"/>
          <p:cNvSpPr txBox="1"/>
          <p:nvPr/>
        </p:nvSpPr>
        <p:spPr>
          <a:xfrm>
            <a:off x="683568" y="4005064"/>
            <a:ext cx="3456384" cy="646331"/>
          </a:xfrm>
          <a:prstGeom prst="rect">
            <a:avLst/>
          </a:prstGeom>
          <a:noFill/>
          <a:ln w="38100">
            <a:solidFill>
              <a:srgbClr val="FF0000"/>
            </a:solidFill>
          </a:ln>
        </p:spPr>
        <p:txBody>
          <a:bodyPr wrap="square" rtlCol="0">
            <a:spAutoFit/>
          </a:bodyPr>
          <a:lstStyle/>
          <a:p>
            <a:r>
              <a:rPr lang="cs-CZ" b="1" dirty="0" smtClean="0">
                <a:solidFill>
                  <a:srgbClr val="FF0000"/>
                </a:solidFill>
                <a:latin typeface="Symbol" pitchFamily="18" charset="2"/>
              </a:rPr>
              <a:t>b </a:t>
            </a:r>
            <a:r>
              <a:rPr lang="cs-CZ" b="1" dirty="0" smtClean="0">
                <a:solidFill>
                  <a:srgbClr val="FF0000"/>
                </a:solidFill>
                <a:latin typeface="+mn-lt"/>
              </a:rPr>
              <a:t>– D – </a:t>
            </a:r>
            <a:r>
              <a:rPr lang="cs-CZ" b="1" dirty="0" err="1" smtClean="0">
                <a:solidFill>
                  <a:srgbClr val="FF0000"/>
                </a:solidFill>
                <a:latin typeface="+mn-lt"/>
              </a:rPr>
              <a:t>glucopyranose</a:t>
            </a:r>
            <a:r>
              <a:rPr lang="cs-CZ" b="1" dirty="0" smtClean="0">
                <a:solidFill>
                  <a:srgbClr val="FF0000"/>
                </a:solidFill>
                <a:latin typeface="+mn-lt"/>
              </a:rPr>
              <a:t> (</a:t>
            </a:r>
            <a:r>
              <a:rPr lang="cs-CZ" b="1" dirty="0" err="1" smtClean="0">
                <a:solidFill>
                  <a:srgbClr val="FF0000"/>
                </a:solidFill>
                <a:latin typeface="+mn-lt"/>
              </a:rPr>
              <a:t>cyklic</a:t>
            </a:r>
            <a:r>
              <a:rPr lang="cs-CZ" b="1" dirty="0" smtClean="0">
                <a:solidFill>
                  <a:srgbClr val="FF0000"/>
                </a:solidFill>
                <a:latin typeface="+mn-lt"/>
              </a:rPr>
              <a:t> </a:t>
            </a:r>
            <a:r>
              <a:rPr lang="cs-CZ" b="1" dirty="0" err="1" smtClean="0">
                <a:solidFill>
                  <a:srgbClr val="FF0000"/>
                </a:solidFill>
                <a:latin typeface="+mn-lt"/>
              </a:rPr>
              <a:t>form</a:t>
            </a:r>
            <a:r>
              <a:rPr lang="cs-CZ" b="1" dirty="0" smtClean="0">
                <a:solidFill>
                  <a:srgbClr val="FF0000"/>
                </a:solidFill>
                <a:latin typeface="+mn-lt"/>
              </a:rPr>
              <a:t> </a:t>
            </a:r>
            <a:r>
              <a:rPr lang="cs-CZ" b="1" dirty="0" err="1" smtClean="0">
                <a:solidFill>
                  <a:srgbClr val="FF0000"/>
                </a:solidFill>
                <a:latin typeface="+mn-lt"/>
              </a:rPr>
              <a:t>of</a:t>
            </a:r>
            <a:r>
              <a:rPr lang="cs-CZ" b="1" dirty="0" smtClean="0">
                <a:solidFill>
                  <a:srgbClr val="FF0000"/>
                </a:solidFill>
                <a:latin typeface="+mn-lt"/>
              </a:rPr>
              <a:t> </a:t>
            </a:r>
            <a:r>
              <a:rPr lang="cs-CZ" b="1" dirty="0" err="1" smtClean="0">
                <a:solidFill>
                  <a:srgbClr val="FF0000"/>
                </a:solidFill>
                <a:latin typeface="+mn-lt"/>
              </a:rPr>
              <a:t>glucose</a:t>
            </a:r>
            <a:r>
              <a:rPr lang="cs-CZ" b="1" dirty="0" smtClean="0">
                <a:solidFill>
                  <a:srgbClr val="FF0000"/>
                </a:solidFill>
                <a:latin typeface="+mn-lt"/>
              </a:rPr>
              <a:t>)</a:t>
            </a:r>
            <a:endParaRPr lang="cs-CZ" b="1" dirty="0">
              <a:solidFill>
                <a:srgbClr val="FF0000"/>
              </a:solidFill>
              <a:latin typeface="Symbol" pitchFamily="18" charset="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457200" y="274638"/>
            <a:ext cx="8229600" cy="850106"/>
          </a:xfrm>
        </p:spPr>
        <p:txBody>
          <a:bodyPr/>
          <a:lstStyle/>
          <a:p>
            <a:r>
              <a:rPr lang="en-GB" sz="2800" b="1" dirty="0" smtClean="0">
                <a:solidFill>
                  <a:srgbClr val="FF0000"/>
                </a:solidFill>
                <a:latin typeface="Arial Black" pitchFamily="34" charset="0"/>
              </a:rPr>
              <a:t>What is right to revive yourself </a:t>
            </a:r>
            <a:r>
              <a:rPr lang="cs-CZ" sz="2800" b="1" dirty="0" smtClean="0">
                <a:solidFill>
                  <a:srgbClr val="FF0000"/>
                </a:solidFill>
                <a:latin typeface="Arial Black" pitchFamily="34" charset="0"/>
              </a:rPr>
              <a:t>4 ?</a:t>
            </a:r>
            <a:endParaRPr lang="cs-CZ" sz="2800" b="1" dirty="0">
              <a:solidFill>
                <a:srgbClr val="FF0000"/>
              </a:solidFill>
              <a:latin typeface="Arial Black" pitchFamily="34" charset="0"/>
            </a:endParaRPr>
          </a:p>
        </p:txBody>
      </p:sp>
      <p:sp>
        <p:nvSpPr>
          <p:cNvPr id="13" name="Zástupný symbol pro obsah 12"/>
          <p:cNvSpPr>
            <a:spLocks noGrp="1"/>
          </p:cNvSpPr>
          <p:nvPr>
            <p:ph idx="1"/>
          </p:nvPr>
        </p:nvSpPr>
        <p:spPr>
          <a:xfrm>
            <a:off x="457200" y="1268760"/>
            <a:ext cx="8229600" cy="4857403"/>
          </a:xfrm>
        </p:spPr>
        <p:txBody>
          <a:bodyPr/>
          <a:lstStyle/>
          <a:p>
            <a:pPr>
              <a:buFont typeface="Arial" pitchFamily="34" charset="0"/>
              <a:buChar char="•"/>
            </a:pPr>
            <a:r>
              <a:rPr lang="en-GB" sz="2800" b="1" dirty="0" smtClean="0">
                <a:solidFill>
                  <a:srgbClr val="008000"/>
                </a:solidFill>
                <a:latin typeface="Symbol" pitchFamily="18" charset="2"/>
              </a:rPr>
              <a:t>a </a:t>
            </a:r>
            <a:r>
              <a:rPr lang="en-GB" sz="2800" b="1" dirty="0" smtClean="0">
                <a:solidFill>
                  <a:srgbClr val="008000"/>
                </a:solidFill>
              </a:rPr>
              <a:t>– D – </a:t>
            </a:r>
            <a:r>
              <a:rPr lang="en-GB" sz="2800" b="1" dirty="0" err="1" smtClean="0">
                <a:solidFill>
                  <a:srgbClr val="008000"/>
                </a:solidFill>
              </a:rPr>
              <a:t>glucopyranose</a:t>
            </a:r>
            <a:r>
              <a:rPr lang="en-GB" sz="2800" b="1" dirty="0" smtClean="0">
                <a:solidFill>
                  <a:srgbClr val="008000"/>
                </a:solidFill>
              </a:rPr>
              <a:t> (cyclic form of glucose, should be of approx.  37 % molar ) is in the equilibrium with </a:t>
            </a:r>
            <a:endParaRPr lang="en-GB" sz="2800" b="1" dirty="0" smtClean="0">
              <a:solidFill>
                <a:srgbClr val="008000"/>
              </a:solidFill>
              <a:latin typeface="Symbol" pitchFamily="18" charset="2"/>
            </a:endParaRPr>
          </a:p>
          <a:p>
            <a:pPr>
              <a:buFont typeface="Arial" pitchFamily="34" charset="0"/>
              <a:buChar char="•"/>
            </a:pPr>
            <a:r>
              <a:rPr lang="en-GB" sz="2800" b="1" dirty="0" smtClean="0">
                <a:solidFill>
                  <a:srgbClr val="FF0000"/>
                </a:solidFill>
                <a:latin typeface="Symbol" pitchFamily="18" charset="2"/>
              </a:rPr>
              <a:t>b </a:t>
            </a:r>
            <a:r>
              <a:rPr lang="en-GB" sz="2800" b="1" dirty="0" smtClean="0">
                <a:solidFill>
                  <a:srgbClr val="FF0000"/>
                </a:solidFill>
              </a:rPr>
              <a:t>– D – </a:t>
            </a:r>
            <a:r>
              <a:rPr lang="en-GB" sz="2800" b="1" dirty="0" err="1" smtClean="0">
                <a:solidFill>
                  <a:srgbClr val="FF0000"/>
                </a:solidFill>
              </a:rPr>
              <a:t>glucopyranose</a:t>
            </a:r>
            <a:r>
              <a:rPr lang="en-GB" sz="2800" b="1" dirty="0" smtClean="0">
                <a:solidFill>
                  <a:srgbClr val="FF0000"/>
                </a:solidFill>
              </a:rPr>
              <a:t> (cyclic form glucose, should be of approx.  37 % molar ) and these  both forms further to it coexist with </a:t>
            </a:r>
            <a:r>
              <a:rPr lang="en-GB" sz="2800" b="1" dirty="0" smtClean="0">
                <a:solidFill>
                  <a:srgbClr val="0000FF"/>
                </a:solidFill>
              </a:rPr>
              <a:t>linear form (this should be of approx.  0,002 % molar )</a:t>
            </a:r>
          </a:p>
          <a:p>
            <a:pPr>
              <a:buFont typeface="Arial" pitchFamily="34" charset="0"/>
              <a:buChar char="•"/>
            </a:pPr>
            <a:r>
              <a:rPr lang="en-GB" sz="2800" b="1" dirty="0" smtClean="0">
                <a:solidFill>
                  <a:srgbClr val="C00000"/>
                </a:solidFill>
              </a:rPr>
              <a:t>Form D prevails in the nature</a:t>
            </a:r>
          </a:p>
          <a:p>
            <a:endParaRPr lang="cs-CZ" sz="2800" dirty="0"/>
          </a:p>
        </p:txBody>
      </p:sp>
      <p:sp>
        <p:nvSpPr>
          <p:cNvPr id="7" name="Zástupný symbol pro datum 6"/>
          <p:cNvSpPr>
            <a:spLocks noGrp="1"/>
          </p:cNvSpPr>
          <p:nvPr>
            <p:ph type="dt" sz="half" idx="10"/>
          </p:nvPr>
        </p:nvSpPr>
        <p:spPr/>
        <p:txBody>
          <a:bodyPr/>
          <a:lstStyle/>
          <a:p>
            <a:pPr>
              <a:defRPr/>
            </a:pPr>
            <a:r>
              <a:rPr lang="cs-CZ" smtClean="0"/>
              <a:t>January 2018/1</a:t>
            </a:r>
            <a:endParaRPr lang="sk-SK"/>
          </a:p>
        </p:txBody>
      </p:sp>
      <p:sp>
        <p:nvSpPr>
          <p:cNvPr id="8" name="Zástupný symbol pro zápatí 7"/>
          <p:cNvSpPr>
            <a:spLocks noGrp="1"/>
          </p:cNvSpPr>
          <p:nvPr>
            <p:ph type="ftr" sz="quarter" idx="11"/>
          </p:nvPr>
        </p:nvSpPr>
        <p:spPr/>
        <p:txBody>
          <a:bodyPr/>
          <a:lstStyle/>
          <a:p>
            <a:pPr>
              <a:defRPr/>
            </a:pPr>
            <a:r>
              <a:rPr lang="fr-FR" smtClean="0"/>
              <a:t>NATURAL POLYMERS MU SCI 1 2018</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24</a:t>
            </a:fld>
            <a:endParaRPr lang="sk-SK"/>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0" y="116632"/>
            <a:ext cx="9144000" cy="504056"/>
          </a:xfrm>
        </p:spPr>
        <p:txBody>
          <a:bodyPr/>
          <a:lstStyle/>
          <a:p>
            <a:r>
              <a:rPr lang="en-GB" sz="2400" i="1" dirty="0" smtClean="0">
                <a:solidFill>
                  <a:srgbClr val="FF0000"/>
                </a:solidFill>
                <a:latin typeface="Arial Black" pitchFamily="34" charset="0"/>
              </a:rPr>
              <a:t>It is the long Way from the Ideas to Implementation</a:t>
            </a:r>
            <a:endParaRPr lang="en-GB" sz="2400" i="1" dirty="0">
              <a:solidFill>
                <a:srgbClr val="FF0000"/>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January 2018/1</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25</a:t>
            </a:fld>
            <a:endParaRPr lang="sk-SK"/>
          </a:p>
        </p:txBody>
      </p:sp>
      <p:pic>
        <p:nvPicPr>
          <p:cNvPr id="6" name="Obrázek 5" descr="PERMÍN008.jpg"/>
          <p:cNvPicPr>
            <a:picLocks noChangeAspect="1"/>
          </p:cNvPicPr>
          <p:nvPr/>
        </p:nvPicPr>
        <p:blipFill>
          <a:blip r:embed="rId2" cstate="print"/>
          <a:stretch>
            <a:fillRect/>
          </a:stretch>
        </p:blipFill>
        <p:spPr>
          <a:xfrm rot="16200000">
            <a:off x="31441" y="589248"/>
            <a:ext cx="6237311" cy="6300192"/>
          </a:xfrm>
          <a:prstGeom prst="rect">
            <a:avLst/>
          </a:prstGeom>
        </p:spPr>
      </p:pic>
      <p:sp>
        <p:nvSpPr>
          <p:cNvPr id="8" name="TextovéPole 7"/>
          <p:cNvSpPr txBox="1"/>
          <p:nvPr/>
        </p:nvSpPr>
        <p:spPr>
          <a:xfrm>
            <a:off x="6479704" y="2492896"/>
            <a:ext cx="2664296" cy="2677656"/>
          </a:xfrm>
          <a:prstGeom prst="rect">
            <a:avLst/>
          </a:prstGeom>
          <a:solidFill>
            <a:schemeClr val="accent3">
              <a:lumMod val="85000"/>
            </a:schemeClr>
          </a:solidFill>
        </p:spPr>
        <p:txBody>
          <a:bodyPr wrap="square" rtlCol="0">
            <a:spAutoFit/>
          </a:bodyPr>
          <a:lstStyle/>
          <a:p>
            <a:r>
              <a:rPr lang="en-GB" sz="2400" dirty="0" smtClean="0">
                <a:solidFill>
                  <a:srgbClr val="0000FF"/>
                </a:solidFill>
                <a:latin typeface="Arial Black" pitchFamily="34" charset="0"/>
              </a:rPr>
              <a:t>Scheme published in the Yearbook „Young technician“ in the year 1962 already! </a:t>
            </a:r>
            <a:endParaRPr lang="en-GB" sz="2400" dirty="0">
              <a:solidFill>
                <a:srgbClr val="0000FF"/>
              </a:solidFill>
              <a:latin typeface="Arial Black" pitchFamily="34" charset="0"/>
            </a:endParaRPr>
          </a:p>
        </p:txBody>
      </p:sp>
      <p:sp>
        <p:nvSpPr>
          <p:cNvPr id="9" name="TextovéPole 8"/>
          <p:cNvSpPr txBox="1"/>
          <p:nvPr/>
        </p:nvSpPr>
        <p:spPr>
          <a:xfrm>
            <a:off x="6300192" y="620688"/>
            <a:ext cx="2736304" cy="1938992"/>
          </a:xfrm>
          <a:prstGeom prst="rect">
            <a:avLst/>
          </a:prstGeom>
          <a:noFill/>
        </p:spPr>
        <p:txBody>
          <a:bodyPr wrap="square" rtlCol="0">
            <a:spAutoFit/>
          </a:bodyPr>
          <a:lstStyle/>
          <a:p>
            <a:r>
              <a:rPr lang="en-GB" sz="2400" dirty="0" smtClean="0">
                <a:solidFill>
                  <a:srgbClr val="008000"/>
                </a:solidFill>
                <a:latin typeface="Arial Black" pitchFamily="34" charset="0"/>
              </a:rPr>
              <a:t>Utilisation of the waste Feathers as the Source of Amino acids</a:t>
            </a:r>
            <a:endParaRPr lang="en-GB" sz="2400" dirty="0">
              <a:solidFill>
                <a:srgbClr val="008000"/>
              </a:solidFill>
              <a:latin typeface="Arial Black" pitchFamily="34" charset="0"/>
            </a:endParaRPr>
          </a:p>
        </p:txBody>
      </p:sp>
      <p:sp>
        <p:nvSpPr>
          <p:cNvPr id="10" name="TextovéPole 9"/>
          <p:cNvSpPr txBox="1"/>
          <p:nvPr/>
        </p:nvSpPr>
        <p:spPr>
          <a:xfrm>
            <a:off x="3059832" y="1124744"/>
            <a:ext cx="1368152" cy="369332"/>
          </a:xfrm>
          <a:prstGeom prst="rect">
            <a:avLst/>
          </a:prstGeom>
          <a:solidFill>
            <a:schemeClr val="accent3">
              <a:lumMod val="85000"/>
            </a:schemeClr>
          </a:solidFill>
        </p:spPr>
        <p:txBody>
          <a:bodyPr wrap="square" rtlCol="0">
            <a:spAutoFit/>
          </a:bodyPr>
          <a:lstStyle/>
          <a:p>
            <a:pPr algn="ctr"/>
            <a:r>
              <a:rPr lang="cs-CZ" dirty="0" err="1" smtClean="0">
                <a:solidFill>
                  <a:srgbClr val="008000"/>
                </a:solidFill>
                <a:latin typeface="Arial Black" pitchFamily="34" charset="0"/>
              </a:rPr>
              <a:t>Feathers</a:t>
            </a:r>
            <a:endParaRPr lang="cs-CZ" dirty="0">
              <a:solidFill>
                <a:srgbClr val="008000"/>
              </a:solidFill>
              <a:latin typeface="Arial Black" pitchFamily="34" charset="0"/>
            </a:endParaRPr>
          </a:p>
        </p:txBody>
      </p:sp>
      <p:sp>
        <p:nvSpPr>
          <p:cNvPr id="11" name="TextovéPole 10"/>
          <p:cNvSpPr txBox="1"/>
          <p:nvPr/>
        </p:nvSpPr>
        <p:spPr>
          <a:xfrm>
            <a:off x="4788024" y="1268760"/>
            <a:ext cx="1152128" cy="461665"/>
          </a:xfrm>
          <a:prstGeom prst="rect">
            <a:avLst/>
          </a:prstGeom>
          <a:solidFill>
            <a:schemeClr val="accent3">
              <a:lumMod val="85000"/>
            </a:schemeClr>
          </a:solidFill>
        </p:spPr>
        <p:txBody>
          <a:bodyPr wrap="square" rtlCol="0">
            <a:spAutoFit/>
          </a:bodyPr>
          <a:lstStyle/>
          <a:p>
            <a:pPr algn="ctr"/>
            <a:r>
              <a:rPr lang="cs-CZ" sz="2400" dirty="0" smtClean="0">
                <a:solidFill>
                  <a:srgbClr val="C00000"/>
                </a:solidFill>
                <a:latin typeface="Arial Black" pitchFamily="34" charset="0"/>
              </a:rPr>
              <a:t>Base</a:t>
            </a:r>
            <a:endParaRPr lang="cs-CZ" dirty="0">
              <a:solidFill>
                <a:srgbClr val="C00000"/>
              </a:solidFill>
              <a:latin typeface="Arial Black" pitchFamily="34" charset="0"/>
            </a:endParaRPr>
          </a:p>
        </p:txBody>
      </p:sp>
      <p:sp>
        <p:nvSpPr>
          <p:cNvPr id="12" name="TextovéPole 11"/>
          <p:cNvSpPr txBox="1"/>
          <p:nvPr/>
        </p:nvSpPr>
        <p:spPr>
          <a:xfrm>
            <a:off x="1835696" y="1268760"/>
            <a:ext cx="936104" cy="461665"/>
          </a:xfrm>
          <a:prstGeom prst="rect">
            <a:avLst/>
          </a:prstGeom>
          <a:solidFill>
            <a:schemeClr val="accent3">
              <a:lumMod val="85000"/>
            </a:schemeClr>
          </a:solidFill>
        </p:spPr>
        <p:txBody>
          <a:bodyPr wrap="square" rtlCol="0">
            <a:spAutoFit/>
          </a:bodyPr>
          <a:lstStyle/>
          <a:p>
            <a:pPr algn="ctr"/>
            <a:r>
              <a:rPr lang="cs-CZ" sz="2400" dirty="0" err="1" smtClean="0">
                <a:solidFill>
                  <a:srgbClr val="C00000"/>
                </a:solidFill>
                <a:latin typeface="Arial Black" pitchFamily="34" charset="0"/>
              </a:rPr>
              <a:t>Acid</a:t>
            </a:r>
            <a:endParaRPr lang="cs-CZ" dirty="0">
              <a:solidFill>
                <a:srgbClr val="C00000"/>
              </a:solidFill>
              <a:latin typeface="Arial Black" pitchFamily="34" charset="0"/>
            </a:endParaRPr>
          </a:p>
        </p:txBody>
      </p:sp>
      <p:sp>
        <p:nvSpPr>
          <p:cNvPr id="13" name="TextovéPole 12"/>
          <p:cNvSpPr txBox="1"/>
          <p:nvPr/>
        </p:nvSpPr>
        <p:spPr>
          <a:xfrm>
            <a:off x="3347864" y="1484784"/>
            <a:ext cx="936104" cy="369332"/>
          </a:xfrm>
          <a:prstGeom prst="rect">
            <a:avLst/>
          </a:prstGeom>
          <a:solidFill>
            <a:schemeClr val="accent3">
              <a:lumMod val="85000"/>
            </a:schemeClr>
          </a:solidFill>
        </p:spPr>
        <p:txBody>
          <a:bodyPr wrap="square" rtlCol="0">
            <a:spAutoFit/>
          </a:bodyPr>
          <a:lstStyle/>
          <a:p>
            <a:r>
              <a:rPr lang="cs-CZ" dirty="0" err="1" smtClean="0">
                <a:solidFill>
                  <a:srgbClr val="0000FF"/>
                </a:solidFill>
                <a:latin typeface="Arial Black" pitchFamily="34" charset="0"/>
              </a:rPr>
              <a:t>Water</a:t>
            </a:r>
            <a:endParaRPr lang="cs-CZ" dirty="0">
              <a:solidFill>
                <a:srgbClr val="0000FF"/>
              </a:solidFill>
              <a:latin typeface="Arial Black" pitchFamily="34" charset="0"/>
            </a:endParaRPr>
          </a:p>
        </p:txBody>
      </p:sp>
      <p:sp>
        <p:nvSpPr>
          <p:cNvPr id="14" name="TextovéPole 13"/>
          <p:cNvSpPr txBox="1"/>
          <p:nvPr/>
        </p:nvSpPr>
        <p:spPr>
          <a:xfrm>
            <a:off x="5364088" y="2708920"/>
            <a:ext cx="1008112" cy="369332"/>
          </a:xfrm>
          <a:prstGeom prst="rect">
            <a:avLst/>
          </a:prstGeom>
          <a:solidFill>
            <a:schemeClr val="accent3">
              <a:lumMod val="85000"/>
            </a:schemeClr>
          </a:solidFill>
        </p:spPr>
        <p:txBody>
          <a:bodyPr wrap="square" rtlCol="0">
            <a:spAutoFit/>
          </a:bodyPr>
          <a:lstStyle/>
          <a:p>
            <a:r>
              <a:rPr lang="cs-CZ" dirty="0" err="1" smtClean="0">
                <a:latin typeface="Arial Black" pitchFamily="34" charset="0"/>
              </a:rPr>
              <a:t>Steam</a:t>
            </a:r>
            <a:endParaRPr lang="cs-CZ" dirty="0">
              <a:latin typeface="Arial Black" pitchFamily="34" charset="0"/>
            </a:endParaRPr>
          </a:p>
        </p:txBody>
      </p:sp>
      <p:sp>
        <p:nvSpPr>
          <p:cNvPr id="15" name="TextovéPole 14"/>
          <p:cNvSpPr txBox="1"/>
          <p:nvPr/>
        </p:nvSpPr>
        <p:spPr>
          <a:xfrm>
            <a:off x="1331640" y="2636912"/>
            <a:ext cx="1008112" cy="369332"/>
          </a:xfrm>
          <a:prstGeom prst="rect">
            <a:avLst/>
          </a:prstGeom>
          <a:solidFill>
            <a:schemeClr val="accent3">
              <a:lumMod val="85000"/>
            </a:schemeClr>
          </a:solidFill>
        </p:spPr>
        <p:txBody>
          <a:bodyPr wrap="square" rtlCol="0">
            <a:spAutoFit/>
          </a:bodyPr>
          <a:lstStyle/>
          <a:p>
            <a:r>
              <a:rPr lang="cs-CZ" dirty="0" err="1" smtClean="0">
                <a:latin typeface="Arial Black" pitchFamily="34" charset="0"/>
              </a:rPr>
              <a:t>Steam</a:t>
            </a:r>
            <a:endParaRPr lang="cs-CZ" dirty="0">
              <a:latin typeface="Arial Black" pitchFamily="34" charset="0"/>
            </a:endParaRPr>
          </a:p>
        </p:txBody>
      </p:sp>
      <p:sp>
        <p:nvSpPr>
          <p:cNvPr id="16" name="TextovéPole 15"/>
          <p:cNvSpPr txBox="1"/>
          <p:nvPr/>
        </p:nvSpPr>
        <p:spPr>
          <a:xfrm>
            <a:off x="4139952" y="2060848"/>
            <a:ext cx="1944216" cy="646331"/>
          </a:xfrm>
          <a:prstGeom prst="rect">
            <a:avLst/>
          </a:prstGeom>
          <a:solidFill>
            <a:schemeClr val="accent3">
              <a:lumMod val="85000"/>
            </a:schemeClr>
          </a:solidFill>
        </p:spPr>
        <p:txBody>
          <a:bodyPr wrap="square" rtlCol="0">
            <a:spAutoFit/>
          </a:bodyPr>
          <a:lstStyle/>
          <a:p>
            <a:r>
              <a:rPr lang="cs-CZ" dirty="0" smtClean="0">
                <a:solidFill>
                  <a:srgbClr val="FF0000"/>
                </a:solidFill>
                <a:latin typeface="Arial Black" pitchFamily="34" charset="0"/>
              </a:rPr>
              <a:t>HYDROLYSIS</a:t>
            </a:r>
          </a:p>
          <a:p>
            <a:r>
              <a:rPr lang="cs-CZ" dirty="0" err="1" smtClean="0">
                <a:solidFill>
                  <a:srgbClr val="FF0000"/>
                </a:solidFill>
                <a:latin typeface="Arial Black" pitchFamily="34" charset="0"/>
              </a:rPr>
              <a:t>Of</a:t>
            </a:r>
            <a:r>
              <a:rPr lang="cs-CZ" dirty="0" smtClean="0">
                <a:solidFill>
                  <a:srgbClr val="FF0000"/>
                </a:solidFill>
                <a:latin typeface="Arial Black" pitchFamily="34" charset="0"/>
              </a:rPr>
              <a:t> </a:t>
            </a:r>
            <a:r>
              <a:rPr lang="cs-CZ" dirty="0" err="1" smtClean="0">
                <a:solidFill>
                  <a:srgbClr val="008000"/>
                </a:solidFill>
                <a:latin typeface="Arial Black" pitchFamily="34" charset="0"/>
              </a:rPr>
              <a:t>Feathers</a:t>
            </a:r>
            <a:r>
              <a:rPr lang="cs-CZ" dirty="0" smtClean="0">
                <a:solidFill>
                  <a:srgbClr val="FF0000"/>
                </a:solidFill>
                <a:latin typeface="Arial Black" pitchFamily="34" charset="0"/>
              </a:rPr>
              <a:t> </a:t>
            </a:r>
            <a:endParaRPr lang="cs-CZ" dirty="0">
              <a:solidFill>
                <a:srgbClr val="FF0000"/>
              </a:solidFill>
              <a:latin typeface="Arial Black" pitchFamily="34" charset="0"/>
            </a:endParaRPr>
          </a:p>
        </p:txBody>
      </p:sp>
      <p:sp>
        <p:nvSpPr>
          <p:cNvPr id="17" name="TextovéPole 16"/>
          <p:cNvSpPr txBox="1"/>
          <p:nvPr/>
        </p:nvSpPr>
        <p:spPr>
          <a:xfrm>
            <a:off x="1619672" y="1988840"/>
            <a:ext cx="1944216" cy="646331"/>
          </a:xfrm>
          <a:prstGeom prst="rect">
            <a:avLst/>
          </a:prstGeom>
          <a:solidFill>
            <a:schemeClr val="accent3">
              <a:lumMod val="85000"/>
            </a:schemeClr>
          </a:solidFill>
        </p:spPr>
        <p:txBody>
          <a:bodyPr wrap="square" rtlCol="0">
            <a:spAutoFit/>
          </a:bodyPr>
          <a:lstStyle/>
          <a:p>
            <a:r>
              <a:rPr lang="cs-CZ" dirty="0" smtClean="0">
                <a:solidFill>
                  <a:srgbClr val="FF0000"/>
                </a:solidFill>
                <a:latin typeface="Arial Black" pitchFamily="34" charset="0"/>
              </a:rPr>
              <a:t>HYDROLYSIS</a:t>
            </a:r>
          </a:p>
          <a:p>
            <a:r>
              <a:rPr lang="cs-CZ" dirty="0" err="1" smtClean="0">
                <a:solidFill>
                  <a:srgbClr val="FF0000"/>
                </a:solidFill>
                <a:latin typeface="Arial Black" pitchFamily="34" charset="0"/>
              </a:rPr>
              <a:t>Of</a:t>
            </a:r>
            <a:r>
              <a:rPr lang="cs-CZ" dirty="0" smtClean="0">
                <a:solidFill>
                  <a:srgbClr val="FF0000"/>
                </a:solidFill>
                <a:latin typeface="Arial Black" pitchFamily="34" charset="0"/>
              </a:rPr>
              <a:t> </a:t>
            </a:r>
            <a:r>
              <a:rPr lang="cs-CZ" dirty="0" err="1" smtClean="0">
                <a:solidFill>
                  <a:srgbClr val="008000"/>
                </a:solidFill>
                <a:latin typeface="Arial Black" pitchFamily="34" charset="0"/>
              </a:rPr>
              <a:t>Feathers</a:t>
            </a:r>
            <a:r>
              <a:rPr lang="cs-CZ" dirty="0" smtClean="0">
                <a:solidFill>
                  <a:srgbClr val="FF0000"/>
                </a:solidFill>
                <a:latin typeface="Arial Black" pitchFamily="34" charset="0"/>
              </a:rPr>
              <a:t> </a:t>
            </a:r>
            <a:endParaRPr lang="cs-CZ" dirty="0">
              <a:solidFill>
                <a:srgbClr val="FF0000"/>
              </a:solidFill>
              <a:latin typeface="Arial Black" pitchFamily="34" charset="0"/>
            </a:endParaRPr>
          </a:p>
        </p:txBody>
      </p:sp>
      <p:sp>
        <p:nvSpPr>
          <p:cNvPr id="18" name="TextovéPole 17"/>
          <p:cNvSpPr txBox="1"/>
          <p:nvPr/>
        </p:nvSpPr>
        <p:spPr>
          <a:xfrm>
            <a:off x="2771800" y="3356992"/>
            <a:ext cx="2088232" cy="923330"/>
          </a:xfrm>
          <a:prstGeom prst="rect">
            <a:avLst/>
          </a:prstGeom>
          <a:solidFill>
            <a:schemeClr val="accent3">
              <a:lumMod val="85000"/>
            </a:schemeClr>
          </a:solidFill>
          <a:ln>
            <a:solidFill>
              <a:srgbClr val="008000"/>
            </a:solidFill>
          </a:ln>
        </p:spPr>
        <p:txBody>
          <a:bodyPr wrap="square" rtlCol="0">
            <a:spAutoFit/>
          </a:bodyPr>
          <a:lstStyle/>
          <a:p>
            <a:r>
              <a:rPr lang="cs-CZ" dirty="0" err="1" smtClean="0">
                <a:solidFill>
                  <a:srgbClr val="7030A0"/>
                </a:solidFill>
                <a:latin typeface="Arial Black" pitchFamily="34" charset="0"/>
              </a:rPr>
              <a:t>Neutralisation</a:t>
            </a:r>
            <a:r>
              <a:rPr lang="cs-CZ" dirty="0" smtClean="0">
                <a:solidFill>
                  <a:srgbClr val="7030A0"/>
                </a:solidFill>
                <a:latin typeface="Arial Black" pitchFamily="34" charset="0"/>
              </a:rPr>
              <a:t> </a:t>
            </a:r>
            <a:r>
              <a:rPr lang="cs-CZ" dirty="0" err="1" smtClean="0">
                <a:solidFill>
                  <a:srgbClr val="7030A0"/>
                </a:solidFill>
                <a:latin typeface="Arial Black" pitchFamily="34" charset="0"/>
              </a:rPr>
              <a:t>of</a:t>
            </a:r>
            <a:r>
              <a:rPr lang="cs-CZ" dirty="0" smtClean="0">
                <a:solidFill>
                  <a:srgbClr val="7030A0"/>
                </a:solidFill>
                <a:latin typeface="Arial Black" pitchFamily="34" charset="0"/>
              </a:rPr>
              <a:t> </a:t>
            </a:r>
            <a:r>
              <a:rPr lang="cs-CZ" dirty="0" err="1" smtClean="0">
                <a:solidFill>
                  <a:srgbClr val="7030A0"/>
                </a:solidFill>
                <a:latin typeface="Arial Black" pitchFamily="34" charset="0"/>
              </a:rPr>
              <a:t>waste</a:t>
            </a:r>
            <a:r>
              <a:rPr lang="cs-CZ" dirty="0" smtClean="0">
                <a:solidFill>
                  <a:srgbClr val="7030A0"/>
                </a:solidFill>
                <a:latin typeface="Arial Black" pitchFamily="34" charset="0"/>
              </a:rPr>
              <a:t> </a:t>
            </a:r>
            <a:r>
              <a:rPr lang="cs-CZ" dirty="0" err="1" smtClean="0">
                <a:solidFill>
                  <a:srgbClr val="7030A0"/>
                </a:solidFill>
                <a:latin typeface="Arial Black" pitchFamily="34" charset="0"/>
              </a:rPr>
              <a:t>Acid</a:t>
            </a:r>
            <a:r>
              <a:rPr lang="cs-CZ" dirty="0" smtClean="0">
                <a:solidFill>
                  <a:srgbClr val="7030A0"/>
                </a:solidFill>
                <a:latin typeface="Arial Black" pitchFamily="34" charset="0"/>
              </a:rPr>
              <a:t> </a:t>
            </a:r>
            <a:r>
              <a:rPr lang="cs-CZ" dirty="0" err="1" smtClean="0">
                <a:solidFill>
                  <a:srgbClr val="7030A0"/>
                </a:solidFill>
                <a:latin typeface="Arial Black" pitchFamily="34" charset="0"/>
              </a:rPr>
              <a:t>or</a:t>
            </a:r>
            <a:r>
              <a:rPr lang="cs-CZ" dirty="0" smtClean="0">
                <a:solidFill>
                  <a:srgbClr val="7030A0"/>
                </a:solidFill>
                <a:latin typeface="Arial Black" pitchFamily="34" charset="0"/>
              </a:rPr>
              <a:t> Base</a:t>
            </a:r>
            <a:endParaRPr lang="cs-CZ" dirty="0">
              <a:solidFill>
                <a:srgbClr val="7030A0"/>
              </a:solidFill>
              <a:latin typeface="Arial Black" pitchFamily="34" charset="0"/>
            </a:endParaRPr>
          </a:p>
        </p:txBody>
      </p:sp>
      <p:sp>
        <p:nvSpPr>
          <p:cNvPr id="19" name="TextovéPole 18"/>
          <p:cNvSpPr txBox="1"/>
          <p:nvPr/>
        </p:nvSpPr>
        <p:spPr>
          <a:xfrm>
            <a:off x="3203848" y="4437112"/>
            <a:ext cx="1440160" cy="369332"/>
          </a:xfrm>
          <a:prstGeom prst="rect">
            <a:avLst/>
          </a:prstGeom>
          <a:solidFill>
            <a:schemeClr val="accent1">
              <a:lumMod val="50000"/>
            </a:schemeClr>
          </a:solidFill>
        </p:spPr>
        <p:txBody>
          <a:bodyPr wrap="square" rtlCol="0">
            <a:spAutoFit/>
          </a:bodyPr>
          <a:lstStyle/>
          <a:p>
            <a:r>
              <a:rPr lang="cs-CZ" dirty="0" err="1" smtClean="0">
                <a:solidFill>
                  <a:srgbClr val="FFC000"/>
                </a:solidFill>
                <a:latin typeface="Arial Black" pitchFamily="34" charset="0"/>
              </a:rPr>
              <a:t>Filtration</a:t>
            </a:r>
            <a:endParaRPr lang="cs-CZ" dirty="0">
              <a:solidFill>
                <a:srgbClr val="FFC000"/>
              </a:solidFill>
              <a:latin typeface="Arial Black" pitchFamily="34" charset="0"/>
            </a:endParaRPr>
          </a:p>
        </p:txBody>
      </p:sp>
      <p:sp>
        <p:nvSpPr>
          <p:cNvPr id="20" name="TextovéPole 19"/>
          <p:cNvSpPr txBox="1"/>
          <p:nvPr/>
        </p:nvSpPr>
        <p:spPr>
          <a:xfrm>
            <a:off x="2843808" y="5373216"/>
            <a:ext cx="1872208" cy="646331"/>
          </a:xfrm>
          <a:prstGeom prst="rect">
            <a:avLst/>
          </a:prstGeom>
          <a:solidFill>
            <a:schemeClr val="accent6">
              <a:lumMod val="20000"/>
              <a:lumOff val="80000"/>
            </a:schemeClr>
          </a:solidFill>
        </p:spPr>
        <p:txBody>
          <a:bodyPr wrap="square" rtlCol="0">
            <a:spAutoFit/>
          </a:bodyPr>
          <a:lstStyle/>
          <a:p>
            <a:r>
              <a:rPr lang="cs-CZ" dirty="0" err="1" smtClean="0">
                <a:solidFill>
                  <a:srgbClr val="FF0000"/>
                </a:solidFill>
                <a:latin typeface="Arial Black" pitchFamily="34" charset="0"/>
              </a:rPr>
              <a:t>Solution</a:t>
            </a:r>
            <a:r>
              <a:rPr lang="cs-CZ" dirty="0" smtClean="0">
                <a:solidFill>
                  <a:srgbClr val="FF0000"/>
                </a:solidFill>
                <a:latin typeface="Arial Black" pitchFamily="34" charset="0"/>
              </a:rPr>
              <a:t> </a:t>
            </a:r>
            <a:r>
              <a:rPr lang="cs-CZ" dirty="0" err="1" smtClean="0">
                <a:solidFill>
                  <a:srgbClr val="FF0000"/>
                </a:solidFill>
                <a:latin typeface="Arial Black" pitchFamily="34" charset="0"/>
              </a:rPr>
              <a:t>of</a:t>
            </a:r>
            <a:r>
              <a:rPr lang="cs-CZ" dirty="0" smtClean="0">
                <a:solidFill>
                  <a:srgbClr val="FF0000"/>
                </a:solidFill>
                <a:latin typeface="Arial Black" pitchFamily="34" charset="0"/>
              </a:rPr>
              <a:t> AMINOACIDS</a:t>
            </a:r>
            <a:endParaRPr lang="cs-CZ" dirty="0">
              <a:solidFill>
                <a:srgbClr val="FF0000"/>
              </a:solidFill>
              <a:latin typeface="Arial Black" pitchFamily="34" charset="0"/>
            </a:endParaRPr>
          </a:p>
        </p:txBody>
      </p:sp>
      <p:sp>
        <p:nvSpPr>
          <p:cNvPr id="21" name="TextovéPole 20"/>
          <p:cNvSpPr txBox="1"/>
          <p:nvPr/>
        </p:nvSpPr>
        <p:spPr>
          <a:xfrm>
            <a:off x="4788024" y="5301208"/>
            <a:ext cx="1080120" cy="369332"/>
          </a:xfrm>
          <a:prstGeom prst="rect">
            <a:avLst/>
          </a:prstGeom>
          <a:solidFill>
            <a:schemeClr val="accent6">
              <a:lumMod val="20000"/>
              <a:lumOff val="80000"/>
            </a:schemeClr>
          </a:solidFill>
        </p:spPr>
        <p:txBody>
          <a:bodyPr wrap="square" rtlCol="0">
            <a:spAutoFit/>
          </a:bodyPr>
          <a:lstStyle/>
          <a:p>
            <a:r>
              <a:rPr lang="cs-CZ" dirty="0" err="1" smtClean="0">
                <a:latin typeface="Arial Black" pitchFamily="34" charset="0"/>
              </a:rPr>
              <a:t>Drying</a:t>
            </a:r>
            <a:endParaRPr lang="cs-CZ" dirty="0">
              <a:latin typeface="Arial Black" pitchFamily="34" charset="0"/>
            </a:endParaRPr>
          </a:p>
        </p:txBody>
      </p:sp>
      <p:sp>
        <p:nvSpPr>
          <p:cNvPr id="22" name="TextovéPole 21"/>
          <p:cNvSpPr txBox="1"/>
          <p:nvPr/>
        </p:nvSpPr>
        <p:spPr>
          <a:xfrm>
            <a:off x="1115616" y="5373216"/>
            <a:ext cx="1656184" cy="369332"/>
          </a:xfrm>
          <a:prstGeom prst="rect">
            <a:avLst/>
          </a:prstGeom>
          <a:solidFill>
            <a:schemeClr val="tx1">
              <a:lumMod val="65000"/>
              <a:lumOff val="35000"/>
            </a:schemeClr>
          </a:solidFill>
        </p:spPr>
        <p:txBody>
          <a:bodyPr wrap="square" rtlCol="0">
            <a:spAutoFit/>
          </a:bodyPr>
          <a:lstStyle/>
          <a:p>
            <a:r>
              <a:rPr lang="cs-CZ" dirty="0" err="1" smtClean="0">
                <a:solidFill>
                  <a:srgbClr val="FFFF00"/>
                </a:solidFill>
                <a:latin typeface="Arial Black" pitchFamily="34" charset="0"/>
              </a:rPr>
              <a:t>Thickening</a:t>
            </a:r>
            <a:r>
              <a:rPr lang="cs-CZ" dirty="0" smtClean="0">
                <a:solidFill>
                  <a:srgbClr val="FFFF00"/>
                </a:solidFill>
                <a:latin typeface="Arial Black" pitchFamily="34" charset="0"/>
              </a:rPr>
              <a:t> </a:t>
            </a:r>
            <a:endParaRPr lang="cs-CZ" dirty="0">
              <a:solidFill>
                <a:srgbClr val="FFFF00"/>
              </a:solidFill>
              <a:latin typeface="Arial Black" pitchFamily="34" charset="0"/>
            </a:endParaRPr>
          </a:p>
        </p:txBody>
      </p:sp>
      <p:sp>
        <p:nvSpPr>
          <p:cNvPr id="23" name="TextovéPole 22"/>
          <p:cNvSpPr txBox="1"/>
          <p:nvPr/>
        </p:nvSpPr>
        <p:spPr>
          <a:xfrm>
            <a:off x="539552" y="5805264"/>
            <a:ext cx="2304256" cy="646331"/>
          </a:xfrm>
          <a:prstGeom prst="rect">
            <a:avLst/>
          </a:prstGeom>
          <a:solidFill>
            <a:schemeClr val="accent1">
              <a:lumMod val="75000"/>
            </a:schemeClr>
          </a:solidFill>
        </p:spPr>
        <p:txBody>
          <a:bodyPr wrap="square" rtlCol="0">
            <a:spAutoFit/>
          </a:bodyPr>
          <a:lstStyle/>
          <a:p>
            <a:r>
              <a:rPr lang="cs-CZ" dirty="0" smtClean="0">
                <a:solidFill>
                  <a:srgbClr val="FF0000"/>
                </a:solidFill>
                <a:latin typeface="Arial Black" pitchFamily="34" charset="0"/>
              </a:rPr>
              <a:t>Protein-vitamin </a:t>
            </a:r>
            <a:r>
              <a:rPr lang="cs-CZ" dirty="0" err="1" smtClean="0">
                <a:solidFill>
                  <a:srgbClr val="FF0000"/>
                </a:solidFill>
                <a:latin typeface="Arial Black" pitchFamily="34" charset="0"/>
              </a:rPr>
              <a:t>feeding</a:t>
            </a:r>
            <a:r>
              <a:rPr lang="cs-CZ" dirty="0" smtClean="0">
                <a:solidFill>
                  <a:srgbClr val="FF0000"/>
                </a:solidFill>
                <a:latin typeface="Arial Black" pitchFamily="34" charset="0"/>
              </a:rPr>
              <a:t> paste</a:t>
            </a:r>
            <a:endParaRPr lang="cs-CZ" dirty="0">
              <a:solidFill>
                <a:srgbClr val="FF0000"/>
              </a:solidFill>
              <a:latin typeface="Arial Black" pitchFamily="34" charset="0"/>
            </a:endParaRPr>
          </a:p>
        </p:txBody>
      </p:sp>
      <p:sp>
        <p:nvSpPr>
          <p:cNvPr id="24" name="TextovéPole 23"/>
          <p:cNvSpPr txBox="1"/>
          <p:nvPr/>
        </p:nvSpPr>
        <p:spPr>
          <a:xfrm>
            <a:off x="4788024" y="5877272"/>
            <a:ext cx="3816424" cy="646331"/>
          </a:xfrm>
          <a:prstGeom prst="rect">
            <a:avLst/>
          </a:prstGeom>
          <a:solidFill>
            <a:schemeClr val="accent6">
              <a:lumMod val="20000"/>
              <a:lumOff val="80000"/>
            </a:schemeClr>
          </a:solidFill>
        </p:spPr>
        <p:txBody>
          <a:bodyPr wrap="square" rtlCol="0">
            <a:spAutoFit/>
          </a:bodyPr>
          <a:lstStyle/>
          <a:p>
            <a:r>
              <a:rPr lang="cs-CZ" dirty="0" smtClean="0">
                <a:solidFill>
                  <a:srgbClr val="FF0000"/>
                </a:solidFill>
                <a:latin typeface="Arial Black" pitchFamily="34" charset="0"/>
              </a:rPr>
              <a:t>Protein-vitamin </a:t>
            </a:r>
            <a:r>
              <a:rPr lang="cs-CZ" dirty="0" err="1" smtClean="0">
                <a:solidFill>
                  <a:srgbClr val="FF0000"/>
                </a:solidFill>
                <a:latin typeface="Arial Black" pitchFamily="34" charset="0"/>
              </a:rPr>
              <a:t>feeding</a:t>
            </a:r>
            <a:r>
              <a:rPr lang="cs-CZ" dirty="0" smtClean="0">
                <a:solidFill>
                  <a:srgbClr val="FF0000"/>
                </a:solidFill>
                <a:latin typeface="Arial Black" pitchFamily="34" charset="0"/>
              </a:rPr>
              <a:t> </a:t>
            </a:r>
            <a:r>
              <a:rPr lang="cs-CZ" dirty="0" err="1" smtClean="0">
                <a:solidFill>
                  <a:srgbClr val="FF0000"/>
                </a:solidFill>
                <a:latin typeface="Arial Black" pitchFamily="34" charset="0"/>
              </a:rPr>
              <a:t>dry</a:t>
            </a:r>
            <a:r>
              <a:rPr lang="cs-CZ" dirty="0" smtClean="0">
                <a:solidFill>
                  <a:srgbClr val="FF0000"/>
                </a:solidFill>
                <a:latin typeface="Arial Black" pitchFamily="34" charset="0"/>
              </a:rPr>
              <a:t> </a:t>
            </a:r>
            <a:r>
              <a:rPr lang="cs-CZ" dirty="0" err="1" smtClean="0">
                <a:solidFill>
                  <a:srgbClr val="FF0000"/>
                </a:solidFill>
                <a:latin typeface="Arial Black" pitchFamily="34" charset="0"/>
              </a:rPr>
              <a:t>Matter</a:t>
            </a:r>
            <a:endParaRPr lang="cs-CZ" dirty="0">
              <a:solidFill>
                <a:srgbClr val="FF0000"/>
              </a:solidFill>
              <a:latin typeface="Arial Black" pitchFamily="34" charset="0"/>
            </a:endParaRPr>
          </a:p>
        </p:txBody>
      </p:sp>
      <p:sp>
        <p:nvSpPr>
          <p:cNvPr id="25" name="TextovéPole 24"/>
          <p:cNvSpPr txBox="1"/>
          <p:nvPr/>
        </p:nvSpPr>
        <p:spPr>
          <a:xfrm>
            <a:off x="3275856" y="6165304"/>
            <a:ext cx="936104" cy="461665"/>
          </a:xfrm>
          <a:prstGeom prst="rect">
            <a:avLst/>
          </a:prstGeom>
          <a:solidFill>
            <a:schemeClr val="bg2"/>
          </a:solidFill>
        </p:spPr>
        <p:txBody>
          <a:bodyPr wrap="square" rtlCol="0">
            <a:spAutoFit/>
          </a:bodyPr>
          <a:lstStyle/>
          <a:p>
            <a:r>
              <a:rPr lang="cs-CZ" sz="1200" dirty="0" smtClean="0">
                <a:solidFill>
                  <a:srgbClr val="66FF99"/>
                </a:solidFill>
                <a:latin typeface="Arial Black" pitchFamily="34" charset="0"/>
              </a:rPr>
              <a:t>TRADE NAME</a:t>
            </a:r>
            <a:endParaRPr lang="cs-CZ" sz="1200" dirty="0">
              <a:solidFill>
                <a:srgbClr val="66FF99"/>
              </a:solidFill>
              <a:latin typeface="Arial Black"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88640"/>
            <a:ext cx="8229600" cy="1440160"/>
          </a:xfrm>
        </p:spPr>
        <p:txBody>
          <a:bodyPr/>
          <a:lstStyle/>
          <a:p>
            <a:r>
              <a:rPr lang="cs-CZ" sz="3200" dirty="0" smtClean="0">
                <a:solidFill>
                  <a:srgbClr val="C00000"/>
                </a:solidFill>
                <a:latin typeface="Arial Black" pitchFamily="34" charset="0"/>
              </a:rPr>
              <a:t>SIMILAR </a:t>
            </a:r>
            <a:r>
              <a:rPr lang="en-GB" sz="3200" dirty="0" smtClean="0">
                <a:solidFill>
                  <a:srgbClr val="C00000"/>
                </a:solidFill>
                <a:latin typeface="Arial Black" pitchFamily="34" charset="0"/>
              </a:rPr>
              <a:t>Project underway NOW!</a:t>
            </a:r>
            <a:r>
              <a:rPr lang="en-GB" sz="3200" dirty="0" smtClean="0">
                <a:solidFill>
                  <a:srgbClr val="FF0000"/>
                </a:solidFill>
                <a:latin typeface="Arial Black" pitchFamily="34" charset="0"/>
              </a:rPr>
              <a:t/>
            </a:r>
            <a:br>
              <a:rPr lang="en-GB" sz="3200" dirty="0" smtClean="0">
                <a:solidFill>
                  <a:srgbClr val="FF0000"/>
                </a:solidFill>
                <a:latin typeface="Arial Black" pitchFamily="34" charset="0"/>
              </a:rPr>
            </a:br>
            <a:r>
              <a:rPr lang="en-GB" sz="3200" dirty="0" smtClean="0">
                <a:solidFill>
                  <a:srgbClr val="FF0000"/>
                </a:solidFill>
                <a:latin typeface="Arial Black" pitchFamily="34" charset="0"/>
              </a:rPr>
              <a:t>Biopolymers in the Academy of Science of the Czech Republic</a:t>
            </a:r>
            <a:endParaRPr lang="en-GB" sz="3200" dirty="0">
              <a:solidFill>
                <a:srgbClr val="FF0000"/>
              </a:solidFill>
              <a:latin typeface="Arial Black" pitchFamily="34" charset="0"/>
            </a:endParaRPr>
          </a:p>
        </p:txBody>
      </p:sp>
      <p:sp>
        <p:nvSpPr>
          <p:cNvPr id="3" name="Zástupný symbol pro obsah 2"/>
          <p:cNvSpPr>
            <a:spLocks noGrp="1"/>
          </p:cNvSpPr>
          <p:nvPr>
            <p:ph idx="1"/>
          </p:nvPr>
        </p:nvSpPr>
        <p:spPr>
          <a:xfrm>
            <a:off x="251520" y="1844824"/>
            <a:ext cx="8229600" cy="4320480"/>
          </a:xfrm>
        </p:spPr>
        <p:txBody>
          <a:bodyPr/>
          <a:lstStyle/>
          <a:p>
            <a:r>
              <a:rPr lang="en-US" dirty="0" smtClean="0">
                <a:solidFill>
                  <a:srgbClr val="0000FF"/>
                </a:solidFill>
                <a:latin typeface="Arial Black" pitchFamily="34" charset="0"/>
              </a:rPr>
              <a:t>The Institute of Chemical </a:t>
            </a:r>
            <a:r>
              <a:rPr lang="en-GB" dirty="0" smtClean="0">
                <a:solidFill>
                  <a:srgbClr val="0000FF"/>
                </a:solidFill>
                <a:latin typeface="Arial Black" pitchFamily="34" charset="0"/>
              </a:rPr>
              <a:t>Processes</a:t>
            </a:r>
            <a:r>
              <a:rPr lang="en-US" dirty="0" smtClean="0">
                <a:solidFill>
                  <a:srgbClr val="0000FF"/>
                </a:solidFill>
                <a:latin typeface="Arial Black" pitchFamily="34" charset="0"/>
              </a:rPr>
              <a:t> Fundamentals</a:t>
            </a:r>
            <a:r>
              <a:rPr lang="cs-CZ" dirty="0" smtClean="0">
                <a:solidFill>
                  <a:srgbClr val="0000FF"/>
                </a:solidFill>
                <a:latin typeface="Arial Black" pitchFamily="34" charset="0"/>
              </a:rPr>
              <a:t> &gt; </a:t>
            </a:r>
            <a:r>
              <a:rPr lang="en-US" dirty="0" err="1" smtClean="0">
                <a:solidFill>
                  <a:srgbClr val="0000FF"/>
                </a:solidFill>
              </a:rPr>
              <a:t>Biorefinery</a:t>
            </a:r>
            <a:r>
              <a:rPr lang="en-US" dirty="0" smtClean="0">
                <a:solidFill>
                  <a:srgbClr val="0000FF"/>
                </a:solidFill>
              </a:rPr>
              <a:t> Research Centre of Competence</a:t>
            </a:r>
            <a:endParaRPr lang="cs-CZ" dirty="0" smtClean="0">
              <a:solidFill>
                <a:srgbClr val="0000FF"/>
              </a:solidFill>
              <a:latin typeface="Arial Black" pitchFamily="34" charset="0"/>
            </a:endParaRPr>
          </a:p>
          <a:p>
            <a:pPr lvl="1"/>
            <a:r>
              <a:rPr lang="en-GB" dirty="0" smtClean="0">
                <a:solidFill>
                  <a:srgbClr val="008000"/>
                </a:solidFill>
                <a:latin typeface="Arial Black" pitchFamily="34" charset="0"/>
              </a:rPr>
              <a:t>Centre can supply e.g. basic data, so industrial Participants can be suppliers of the edible collagen and the other </a:t>
            </a:r>
            <a:r>
              <a:rPr lang="en-GB" i="1" u="sng" dirty="0" smtClean="0">
                <a:solidFill>
                  <a:srgbClr val="008000"/>
                </a:solidFill>
                <a:latin typeface="Arial Black" pitchFamily="34" charset="0"/>
              </a:rPr>
              <a:t>protein</a:t>
            </a:r>
            <a:r>
              <a:rPr lang="en-GB" u="sng" dirty="0" smtClean="0">
                <a:solidFill>
                  <a:srgbClr val="008000"/>
                </a:solidFill>
                <a:latin typeface="Arial Black" pitchFamily="34" charset="0"/>
              </a:rPr>
              <a:t> </a:t>
            </a:r>
            <a:r>
              <a:rPr lang="en-GB" i="1" u="sng" dirty="0" err="1" smtClean="0">
                <a:solidFill>
                  <a:srgbClr val="008000"/>
                </a:solidFill>
                <a:latin typeface="Arial Black" pitchFamily="34" charset="0"/>
              </a:rPr>
              <a:t>hydrolysates</a:t>
            </a:r>
            <a:r>
              <a:rPr lang="en-GB" i="1" u="sng" dirty="0" smtClean="0">
                <a:solidFill>
                  <a:srgbClr val="008000"/>
                </a:solidFill>
                <a:latin typeface="Arial Black" pitchFamily="34" charset="0"/>
              </a:rPr>
              <a:t> for the Nutrition</a:t>
            </a:r>
            <a:endParaRPr lang="en-GB" sz="4800" dirty="0">
              <a:solidFill>
                <a:srgbClr val="008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January 2018/1</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1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26</a:t>
            </a:fld>
            <a:endParaRPr lang="sk-SK"/>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Zástupný symbol pro zápatí 4"/>
          <p:cNvSpPr>
            <a:spLocks noGrp="1"/>
          </p:cNvSpPr>
          <p:nvPr>
            <p:ph type="ftr" sz="quarter" idx="11"/>
          </p:nvPr>
        </p:nvSpPr>
        <p:spPr>
          <a:xfrm>
            <a:off x="1547813" y="6245225"/>
            <a:ext cx="6696075" cy="476250"/>
          </a:xfrm>
          <a:noFill/>
        </p:spPr>
        <p:txBody>
          <a:bodyPr/>
          <a:lstStyle/>
          <a:p>
            <a:r>
              <a:rPr lang="fr-FR" smtClean="0"/>
              <a:t>NATURAL POLYMERS MU SCI 1 2018</a:t>
            </a:r>
            <a:endParaRPr lang="sk-SK"/>
          </a:p>
        </p:txBody>
      </p:sp>
      <p:sp>
        <p:nvSpPr>
          <p:cNvPr id="4099" name="Zástupný symbol pro číslo snímku 5"/>
          <p:cNvSpPr>
            <a:spLocks noGrp="1"/>
          </p:cNvSpPr>
          <p:nvPr>
            <p:ph type="sldNum" sz="quarter" idx="12"/>
          </p:nvPr>
        </p:nvSpPr>
        <p:spPr>
          <a:noFill/>
        </p:spPr>
        <p:txBody>
          <a:bodyPr/>
          <a:lstStyle/>
          <a:p>
            <a:fld id="{D56DDEDF-B583-4B2A-9285-DA2BD12BAA08}" type="slidenum">
              <a:rPr lang="sk-SK" smtClean="0"/>
              <a:pPr/>
              <a:t>3</a:t>
            </a:fld>
            <a:endParaRPr lang="sk-SK" smtClean="0"/>
          </a:p>
        </p:txBody>
      </p:sp>
      <p:sp>
        <p:nvSpPr>
          <p:cNvPr id="4100" name="Rectangle 4"/>
          <p:cNvSpPr>
            <a:spLocks noGrp="1" noChangeArrowheads="1"/>
          </p:cNvSpPr>
          <p:nvPr>
            <p:ph type="title"/>
          </p:nvPr>
        </p:nvSpPr>
        <p:spPr>
          <a:xfrm>
            <a:off x="395536" y="116632"/>
            <a:ext cx="8229600" cy="648072"/>
          </a:xfrm>
        </p:spPr>
        <p:txBody>
          <a:bodyPr/>
          <a:lstStyle/>
          <a:p>
            <a:pPr eaLnBrk="1" hangingPunct="1"/>
            <a:r>
              <a:rPr lang="en-GB" b="1" dirty="0" smtClean="0">
                <a:solidFill>
                  <a:srgbClr val="FF0000"/>
                </a:solidFill>
              </a:rPr>
              <a:t>Subject of the Lectures</a:t>
            </a:r>
          </a:p>
        </p:txBody>
      </p:sp>
      <p:sp>
        <p:nvSpPr>
          <p:cNvPr id="4102" name="Zástupný symbol pro datum 5"/>
          <p:cNvSpPr>
            <a:spLocks noGrp="1"/>
          </p:cNvSpPr>
          <p:nvPr>
            <p:ph type="dt" sz="quarter" idx="10"/>
          </p:nvPr>
        </p:nvSpPr>
        <p:spPr>
          <a:noFill/>
        </p:spPr>
        <p:txBody>
          <a:bodyPr/>
          <a:lstStyle/>
          <a:p>
            <a:r>
              <a:rPr lang="cs-CZ" smtClean="0"/>
              <a:t>January 2018/1</a:t>
            </a:r>
            <a:endParaRPr lang="sk-SK"/>
          </a:p>
        </p:txBody>
      </p:sp>
      <p:sp>
        <p:nvSpPr>
          <p:cNvPr id="7" name="Zástupný symbol pro obsah 6"/>
          <p:cNvSpPr>
            <a:spLocks noGrp="1"/>
          </p:cNvSpPr>
          <p:nvPr>
            <p:ph idx="1"/>
          </p:nvPr>
        </p:nvSpPr>
        <p:spPr>
          <a:xfrm>
            <a:off x="107504" y="764704"/>
            <a:ext cx="9036496" cy="5472608"/>
          </a:xfrm>
        </p:spPr>
        <p:txBody>
          <a:bodyPr/>
          <a:lstStyle/>
          <a:p>
            <a:r>
              <a:rPr lang="en-GB" sz="1800" b="1" dirty="0" smtClean="0"/>
              <a:t>The Subject gives the Students a  GENERAL KNOWLEDGE about the  NATURAL POLYMER which are usable for the application in the chemistry usable for a Conservator and Restorer, but also in the other fields of polymer chemistry, its history, present situation and future </a:t>
            </a:r>
          </a:p>
          <a:p>
            <a:r>
              <a:rPr lang="en-GB" sz="1800" b="1" dirty="0" smtClean="0">
                <a:solidFill>
                  <a:srgbClr val="00B0F0"/>
                </a:solidFill>
              </a:rPr>
              <a:t>Students will be able to CHOICE PROPER POLYMER MATERIALS, eventually their  combinations for the Applications in the chemistry of the Conservator and Restorer, but also in the other fields of polymer chemistry</a:t>
            </a:r>
          </a:p>
          <a:p>
            <a:r>
              <a:rPr lang="en-GB" sz="1800" b="1" dirty="0" smtClean="0">
                <a:solidFill>
                  <a:srgbClr val="008000"/>
                </a:solidFill>
              </a:rPr>
              <a:t>To UNDERSTAND CHEMICAL REACTION NATURAL POLYMERS and make </a:t>
            </a:r>
            <a:r>
              <a:rPr lang="en-GB" sz="1800" b="1" dirty="0" err="1" smtClean="0">
                <a:solidFill>
                  <a:srgbClr val="008000"/>
                </a:solidFill>
              </a:rPr>
              <a:t>sence</a:t>
            </a:r>
            <a:r>
              <a:rPr lang="en-GB" sz="1800" b="1" dirty="0" smtClean="0">
                <a:solidFill>
                  <a:srgbClr val="008000"/>
                </a:solidFill>
              </a:rPr>
              <a:t> of their influence on the Properties of by this way modified NATURAL POLYMERS</a:t>
            </a:r>
          </a:p>
          <a:p>
            <a:r>
              <a:rPr lang="en-GB" sz="1800" b="1" dirty="0" smtClean="0">
                <a:solidFill>
                  <a:srgbClr val="0000FF"/>
                </a:solidFill>
              </a:rPr>
              <a:t>To INFORM students also about the </a:t>
            </a:r>
            <a:r>
              <a:rPr lang="en-GB" sz="1800" b="1" cap="all" dirty="0" smtClean="0">
                <a:solidFill>
                  <a:srgbClr val="0000FF"/>
                </a:solidFill>
              </a:rPr>
              <a:t>Industrial</a:t>
            </a:r>
            <a:r>
              <a:rPr lang="en-GB" sz="1800" b="1" dirty="0" smtClean="0">
                <a:solidFill>
                  <a:srgbClr val="0000FF"/>
                </a:solidFill>
              </a:rPr>
              <a:t> PROCESSING OF NATURAL POLYMERS</a:t>
            </a:r>
            <a:r>
              <a:rPr lang="cs-CZ" sz="1800" b="1" dirty="0" smtClean="0">
                <a:solidFill>
                  <a:srgbClr val="008000"/>
                </a:solidFill>
              </a:rPr>
              <a:t> </a:t>
            </a:r>
            <a:r>
              <a:rPr lang="en-GB" sz="1800" b="1" dirty="0" smtClean="0">
                <a:solidFill>
                  <a:srgbClr val="008000"/>
                </a:solidFill>
              </a:rPr>
              <a:t> </a:t>
            </a:r>
            <a:endParaRPr lang="en-GB" sz="1800" b="1" dirty="0" smtClean="0">
              <a:solidFill>
                <a:srgbClr val="0000FF"/>
              </a:solidFill>
            </a:endParaRPr>
          </a:p>
          <a:p>
            <a:r>
              <a:rPr lang="en-GB" sz="1800" b="1" dirty="0" smtClean="0">
                <a:solidFill>
                  <a:srgbClr val="FFC000"/>
                </a:solidFill>
              </a:rPr>
              <a:t>To UNDERSTAND </a:t>
            </a:r>
            <a:r>
              <a:rPr lang="cs-CZ" sz="1800" b="1" dirty="0" smtClean="0">
                <a:solidFill>
                  <a:srgbClr val="FFC000"/>
                </a:solidFill>
              </a:rPr>
              <a:t>DIFFERENCES BETWEEN SYNTHETIC AND </a:t>
            </a:r>
            <a:r>
              <a:rPr lang="en-GB" sz="1800" b="1" dirty="0" smtClean="0">
                <a:solidFill>
                  <a:srgbClr val="FFC000"/>
                </a:solidFill>
              </a:rPr>
              <a:t>NATURAL POLYMERS</a:t>
            </a:r>
          </a:p>
          <a:p>
            <a:r>
              <a:rPr lang="en-GB" sz="1800" b="1" dirty="0" smtClean="0">
                <a:solidFill>
                  <a:srgbClr val="7030A0"/>
                </a:solidFill>
              </a:rPr>
              <a:t>To be able independently ANALYZE ROLE of NATURAL POLYMERS now days</a:t>
            </a:r>
          </a:p>
          <a:p>
            <a:r>
              <a:rPr lang="en-GB" sz="2000" b="1" dirty="0" smtClean="0">
                <a:solidFill>
                  <a:srgbClr val="FF0000"/>
                </a:solidFill>
                <a:latin typeface="Arial Black" pitchFamily="34" charset="0"/>
              </a:rPr>
              <a:t>To stimulate the students’ interest for the more detail studying of the NATURAL POLYMERS </a:t>
            </a:r>
            <a:r>
              <a:rPr lang="en-GB" sz="2000" b="1" cap="all" dirty="0" smtClean="0">
                <a:solidFill>
                  <a:srgbClr val="FF0000"/>
                </a:solidFill>
                <a:latin typeface="Arial Black" pitchFamily="34" charset="0"/>
              </a:rPr>
              <a:t>chemistry</a:t>
            </a:r>
          </a:p>
          <a:p>
            <a:r>
              <a:rPr lang="en-GB" sz="1800" b="1" dirty="0" smtClean="0">
                <a:solidFill>
                  <a:srgbClr val="C00000"/>
                </a:solidFill>
              </a:rPr>
              <a:t>To be able </a:t>
            </a:r>
            <a:r>
              <a:rPr lang="en-GB" sz="1800" b="1" cap="all" dirty="0" smtClean="0">
                <a:solidFill>
                  <a:srgbClr val="C00000"/>
                </a:solidFill>
              </a:rPr>
              <a:t>independently</a:t>
            </a:r>
            <a:r>
              <a:rPr lang="en-GB" sz="1800" b="1" dirty="0" smtClean="0">
                <a:solidFill>
                  <a:srgbClr val="C00000"/>
                </a:solidFill>
              </a:rPr>
              <a:t> </a:t>
            </a:r>
            <a:r>
              <a:rPr lang="en-GB" sz="1800" b="1" cap="all" dirty="0" smtClean="0">
                <a:solidFill>
                  <a:srgbClr val="C00000"/>
                </a:solidFill>
              </a:rPr>
              <a:t>compliment knowledge in this field </a:t>
            </a:r>
          </a:p>
          <a:p>
            <a:endParaRPr lang="cs-CZ" sz="18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Zástupný symbol pro zápatí 4"/>
          <p:cNvSpPr>
            <a:spLocks noGrp="1"/>
          </p:cNvSpPr>
          <p:nvPr>
            <p:ph type="ftr" sz="quarter" idx="11"/>
          </p:nvPr>
        </p:nvSpPr>
        <p:spPr>
          <a:xfrm>
            <a:off x="1547813" y="6245225"/>
            <a:ext cx="6696075" cy="476250"/>
          </a:xfrm>
          <a:noFill/>
        </p:spPr>
        <p:txBody>
          <a:bodyPr/>
          <a:lstStyle/>
          <a:p>
            <a:r>
              <a:rPr lang="fr-FR" smtClean="0"/>
              <a:t>NATURAL POLYMERS MU SCI 1 2018</a:t>
            </a:r>
            <a:endParaRPr lang="sk-SK"/>
          </a:p>
        </p:txBody>
      </p:sp>
      <p:sp>
        <p:nvSpPr>
          <p:cNvPr id="4099" name="Zástupný symbol pro číslo snímku 5"/>
          <p:cNvSpPr>
            <a:spLocks noGrp="1"/>
          </p:cNvSpPr>
          <p:nvPr>
            <p:ph type="sldNum" sz="quarter" idx="12"/>
          </p:nvPr>
        </p:nvSpPr>
        <p:spPr>
          <a:noFill/>
        </p:spPr>
        <p:txBody>
          <a:bodyPr/>
          <a:lstStyle/>
          <a:p>
            <a:fld id="{D56DDEDF-B583-4B2A-9285-DA2BD12BAA08}" type="slidenum">
              <a:rPr lang="sk-SK" smtClean="0"/>
              <a:pPr/>
              <a:t>4</a:t>
            </a:fld>
            <a:endParaRPr lang="sk-SK" smtClean="0"/>
          </a:p>
        </p:txBody>
      </p:sp>
      <p:sp>
        <p:nvSpPr>
          <p:cNvPr id="4100" name="Rectangle 4"/>
          <p:cNvSpPr>
            <a:spLocks noGrp="1" noChangeArrowheads="1"/>
          </p:cNvSpPr>
          <p:nvPr>
            <p:ph type="title"/>
          </p:nvPr>
        </p:nvSpPr>
        <p:spPr>
          <a:xfrm>
            <a:off x="467544" y="0"/>
            <a:ext cx="8229600" cy="778098"/>
          </a:xfrm>
        </p:spPr>
        <p:txBody>
          <a:bodyPr/>
          <a:lstStyle/>
          <a:p>
            <a:pPr eaLnBrk="1" hangingPunct="1"/>
            <a:r>
              <a:rPr lang="en-GB" sz="2800" b="1" dirty="0" smtClean="0">
                <a:solidFill>
                  <a:srgbClr val="FF0000"/>
                </a:solidFill>
                <a:latin typeface="Arial Black" pitchFamily="34" charset="0"/>
              </a:rPr>
              <a:t>How to integrate this Lectures into the CONTEXT with the other Subjects?</a:t>
            </a:r>
          </a:p>
        </p:txBody>
      </p:sp>
      <p:sp>
        <p:nvSpPr>
          <p:cNvPr id="4102" name="Zástupný symbol pro datum 5"/>
          <p:cNvSpPr>
            <a:spLocks noGrp="1"/>
          </p:cNvSpPr>
          <p:nvPr>
            <p:ph type="dt" sz="quarter" idx="10"/>
          </p:nvPr>
        </p:nvSpPr>
        <p:spPr>
          <a:noFill/>
        </p:spPr>
        <p:txBody>
          <a:bodyPr/>
          <a:lstStyle/>
          <a:p>
            <a:r>
              <a:rPr lang="cs-CZ" smtClean="0"/>
              <a:t>January 2018/1</a:t>
            </a:r>
            <a:endParaRPr lang="sk-SK"/>
          </a:p>
        </p:txBody>
      </p:sp>
      <p:sp>
        <p:nvSpPr>
          <p:cNvPr id="8" name="Zástupný symbol pro obsah 7"/>
          <p:cNvSpPr>
            <a:spLocks noGrp="1"/>
          </p:cNvSpPr>
          <p:nvPr>
            <p:ph idx="1"/>
          </p:nvPr>
        </p:nvSpPr>
        <p:spPr>
          <a:xfrm>
            <a:off x="251520" y="764704"/>
            <a:ext cx="8640960" cy="5472608"/>
          </a:xfrm>
          <a:solidFill>
            <a:schemeClr val="accent3">
              <a:lumMod val="95000"/>
            </a:schemeClr>
          </a:solidFill>
        </p:spPr>
        <p:txBody>
          <a:bodyPr/>
          <a:lstStyle/>
          <a:p>
            <a:r>
              <a:rPr lang="en-GB" sz="2800" b="1" dirty="0" smtClean="0"/>
              <a:t>Macromolecular chemistry -  the basic Lectures </a:t>
            </a:r>
            <a:r>
              <a:rPr lang="en-GB" sz="2400" i="1" dirty="0" smtClean="0"/>
              <a:t>(source of Knowledge &gt; General </a:t>
            </a:r>
            <a:r>
              <a:rPr lang="en-GB" sz="2400" i="1" dirty="0" err="1" smtClean="0"/>
              <a:t>Texbook</a:t>
            </a:r>
            <a:r>
              <a:rPr lang="en-GB" sz="2400" i="1" dirty="0" smtClean="0"/>
              <a:t>)</a:t>
            </a:r>
            <a:endParaRPr lang="en-GB" sz="2800" i="1" dirty="0" smtClean="0"/>
          </a:p>
          <a:p>
            <a:pPr lvl="1"/>
            <a:r>
              <a:rPr lang="en-GB" sz="2400" b="1" dirty="0" smtClean="0">
                <a:solidFill>
                  <a:srgbClr val="008000"/>
                </a:solidFill>
                <a:latin typeface="Arial Black" pitchFamily="34" charset="0"/>
              </a:rPr>
              <a:t>NATURAL POLYMERS </a:t>
            </a:r>
            <a:r>
              <a:rPr lang="en-GB" sz="2400" u="sng" dirty="0" smtClean="0">
                <a:solidFill>
                  <a:srgbClr val="008000"/>
                </a:solidFill>
              </a:rPr>
              <a:t>&gt; </a:t>
            </a:r>
            <a:r>
              <a:rPr lang="en-GB" sz="2400" dirty="0" smtClean="0">
                <a:solidFill>
                  <a:srgbClr val="008000"/>
                </a:solidFill>
              </a:rPr>
              <a:t>the Development and the Supplement to the only one basic Lecture there </a:t>
            </a:r>
            <a:r>
              <a:rPr lang="en-GB" sz="2400" i="1" dirty="0" smtClean="0">
                <a:solidFill>
                  <a:srgbClr val="008000"/>
                </a:solidFill>
              </a:rPr>
              <a:t>(source of Knowledge &gt; Specialized Textbook)</a:t>
            </a:r>
            <a:endParaRPr lang="en-GB" sz="2400" u="sng" dirty="0" smtClean="0">
              <a:solidFill>
                <a:srgbClr val="008000"/>
              </a:solidFill>
            </a:endParaRPr>
          </a:p>
          <a:p>
            <a:pPr lvl="2"/>
            <a:r>
              <a:rPr lang="en-GB" b="1" dirty="0" err="1" smtClean="0">
                <a:solidFill>
                  <a:srgbClr val="0000FF"/>
                </a:solidFill>
              </a:rPr>
              <a:t>Saccharides</a:t>
            </a:r>
            <a:r>
              <a:rPr lang="en-GB" b="1" dirty="0" smtClean="0">
                <a:solidFill>
                  <a:srgbClr val="0000FF"/>
                </a:solidFill>
              </a:rPr>
              <a:t> </a:t>
            </a:r>
            <a:r>
              <a:rPr lang="en-GB" dirty="0" smtClean="0">
                <a:solidFill>
                  <a:srgbClr val="0000FF"/>
                </a:solidFill>
              </a:rPr>
              <a:t>&gt; Specialization on the definite chemical field</a:t>
            </a:r>
            <a:r>
              <a:rPr lang="en-GB" i="1" dirty="0" smtClean="0">
                <a:solidFill>
                  <a:srgbClr val="008000"/>
                </a:solidFill>
              </a:rPr>
              <a:t> </a:t>
            </a:r>
            <a:r>
              <a:rPr lang="en-GB" i="1" dirty="0" smtClean="0">
                <a:solidFill>
                  <a:srgbClr val="0000FF"/>
                </a:solidFill>
              </a:rPr>
              <a:t>(source of Knowledge &gt; Monograph)</a:t>
            </a:r>
            <a:endParaRPr lang="en-GB" dirty="0" smtClean="0">
              <a:solidFill>
                <a:srgbClr val="0000FF"/>
              </a:solidFill>
            </a:endParaRPr>
          </a:p>
          <a:p>
            <a:pPr lvl="3"/>
            <a:r>
              <a:rPr lang="en-GB" b="1" dirty="0" smtClean="0">
                <a:solidFill>
                  <a:srgbClr val="C00000"/>
                </a:solidFill>
              </a:rPr>
              <a:t>Mono a disaccharides </a:t>
            </a:r>
            <a:r>
              <a:rPr lang="en-GB" dirty="0" smtClean="0">
                <a:solidFill>
                  <a:srgbClr val="C00000"/>
                </a:solidFill>
              </a:rPr>
              <a:t>&gt; narrowing of the Specialization  </a:t>
            </a:r>
            <a:r>
              <a:rPr lang="en-GB" i="1" dirty="0" smtClean="0">
                <a:solidFill>
                  <a:srgbClr val="C00000"/>
                </a:solidFill>
              </a:rPr>
              <a:t>(source of Knowledge &gt; Specialized</a:t>
            </a:r>
            <a:r>
              <a:rPr lang="en-GB" dirty="0" smtClean="0">
                <a:solidFill>
                  <a:srgbClr val="C00000"/>
                </a:solidFill>
              </a:rPr>
              <a:t> </a:t>
            </a:r>
            <a:r>
              <a:rPr lang="en-GB" i="1" dirty="0" smtClean="0">
                <a:solidFill>
                  <a:srgbClr val="C00000"/>
                </a:solidFill>
              </a:rPr>
              <a:t>Monograph)</a:t>
            </a:r>
            <a:endParaRPr lang="en-GB" dirty="0" smtClean="0">
              <a:solidFill>
                <a:srgbClr val="C00000"/>
              </a:solidFill>
            </a:endParaRPr>
          </a:p>
          <a:p>
            <a:pPr lvl="4"/>
            <a:r>
              <a:rPr lang="en-GB" b="1" dirty="0" smtClean="0">
                <a:solidFill>
                  <a:srgbClr val="7030A0"/>
                </a:solidFill>
              </a:rPr>
              <a:t>Analysis of  the </a:t>
            </a:r>
            <a:r>
              <a:rPr lang="en-GB" b="1" dirty="0" err="1" smtClean="0">
                <a:solidFill>
                  <a:srgbClr val="7030A0"/>
                </a:solidFill>
              </a:rPr>
              <a:t>Monosaccharides</a:t>
            </a:r>
            <a:r>
              <a:rPr lang="en-GB" b="1" dirty="0" smtClean="0">
                <a:solidFill>
                  <a:srgbClr val="7030A0"/>
                </a:solidFill>
              </a:rPr>
              <a:t> </a:t>
            </a:r>
            <a:r>
              <a:rPr lang="en-GB" dirty="0" smtClean="0">
                <a:solidFill>
                  <a:srgbClr val="7030A0"/>
                </a:solidFill>
              </a:rPr>
              <a:t>&gt; very narrow S</a:t>
            </a:r>
            <a:r>
              <a:rPr lang="en-GB" i="1" dirty="0" smtClean="0">
                <a:solidFill>
                  <a:srgbClr val="7030A0"/>
                </a:solidFill>
              </a:rPr>
              <a:t>pecialization</a:t>
            </a:r>
            <a:r>
              <a:rPr lang="en-GB" dirty="0" smtClean="0">
                <a:solidFill>
                  <a:srgbClr val="7030A0"/>
                </a:solidFill>
              </a:rPr>
              <a:t>  </a:t>
            </a:r>
            <a:r>
              <a:rPr lang="en-GB" i="1" dirty="0" smtClean="0">
                <a:solidFill>
                  <a:srgbClr val="7030A0"/>
                </a:solidFill>
              </a:rPr>
              <a:t>(source of Knowledge &gt; Very Specialized</a:t>
            </a:r>
            <a:r>
              <a:rPr lang="en-GB" dirty="0" smtClean="0">
                <a:solidFill>
                  <a:srgbClr val="7030A0"/>
                </a:solidFill>
              </a:rPr>
              <a:t> </a:t>
            </a:r>
            <a:r>
              <a:rPr lang="en-GB" i="1" dirty="0" smtClean="0">
                <a:solidFill>
                  <a:srgbClr val="7030A0"/>
                </a:solidFill>
              </a:rPr>
              <a:t>Monograph)</a:t>
            </a:r>
            <a:endParaRPr lang="en-GB" dirty="0" smtClean="0">
              <a:solidFill>
                <a:srgbClr val="7030A0"/>
              </a:solidFill>
            </a:endParaRPr>
          </a:p>
          <a:p>
            <a:pPr lvl="5"/>
            <a:r>
              <a:rPr lang="en-GB" b="1" dirty="0" smtClean="0">
                <a:solidFill>
                  <a:srgbClr val="FF9900"/>
                </a:solidFill>
              </a:rPr>
              <a:t>HPLC of the </a:t>
            </a:r>
            <a:r>
              <a:rPr lang="en-GB" b="1" dirty="0" err="1" smtClean="0">
                <a:solidFill>
                  <a:srgbClr val="FF9900"/>
                </a:solidFill>
              </a:rPr>
              <a:t>Saccharides</a:t>
            </a:r>
            <a:r>
              <a:rPr lang="en-GB" b="1" dirty="0" smtClean="0">
                <a:solidFill>
                  <a:srgbClr val="FF9900"/>
                </a:solidFill>
              </a:rPr>
              <a:t> </a:t>
            </a:r>
            <a:r>
              <a:rPr lang="en-GB" dirty="0" smtClean="0">
                <a:solidFill>
                  <a:srgbClr val="FF9900"/>
                </a:solidFill>
              </a:rPr>
              <a:t>&gt; </a:t>
            </a:r>
            <a:r>
              <a:rPr lang="en-GB" dirty="0" smtClean="0">
                <a:solidFill>
                  <a:srgbClr val="FFC000"/>
                </a:solidFill>
              </a:rPr>
              <a:t>very narrow S</a:t>
            </a:r>
            <a:r>
              <a:rPr lang="en-GB" i="1" dirty="0" smtClean="0">
                <a:solidFill>
                  <a:srgbClr val="FFC000"/>
                </a:solidFill>
              </a:rPr>
              <a:t>pecialization</a:t>
            </a:r>
            <a:r>
              <a:rPr lang="en-GB" dirty="0" smtClean="0">
                <a:solidFill>
                  <a:srgbClr val="FFC000"/>
                </a:solidFill>
              </a:rPr>
              <a:t>  </a:t>
            </a:r>
            <a:r>
              <a:rPr lang="en-GB" i="1" dirty="0" smtClean="0">
                <a:solidFill>
                  <a:srgbClr val="FFC000"/>
                </a:solidFill>
              </a:rPr>
              <a:t>(source of Knowledge &gt;Original Journals)</a:t>
            </a:r>
            <a:endParaRPr lang="en-GB" dirty="0">
              <a:solidFill>
                <a:srgbClr val="FFC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457200" y="274638"/>
            <a:ext cx="8229600" cy="490066"/>
          </a:xfrm>
        </p:spPr>
        <p:txBody>
          <a:bodyPr/>
          <a:lstStyle/>
          <a:p>
            <a:pPr eaLnBrk="1" hangingPunct="1"/>
            <a:r>
              <a:rPr lang="en-GB" sz="3200" b="1" dirty="0" smtClean="0">
                <a:solidFill>
                  <a:srgbClr val="FF0000"/>
                </a:solidFill>
              </a:rPr>
              <a:t>Time schedule</a:t>
            </a:r>
          </a:p>
        </p:txBody>
      </p:sp>
      <p:sp>
        <p:nvSpPr>
          <p:cNvPr id="5187" name="Zástupný symbol pro datum 5"/>
          <p:cNvSpPr>
            <a:spLocks noGrp="1"/>
          </p:cNvSpPr>
          <p:nvPr>
            <p:ph type="dt" sz="half" idx="10"/>
          </p:nvPr>
        </p:nvSpPr>
        <p:spPr>
          <a:noFill/>
        </p:spPr>
        <p:txBody>
          <a:bodyPr/>
          <a:lstStyle/>
          <a:p>
            <a:r>
              <a:rPr lang="cs-CZ" smtClean="0"/>
              <a:t>January 2018/1</a:t>
            </a:r>
            <a:endParaRPr lang="sk-SK"/>
          </a:p>
        </p:txBody>
      </p:sp>
      <p:sp>
        <p:nvSpPr>
          <p:cNvPr id="5122" name="Zástupný symbol pro zápatí 4"/>
          <p:cNvSpPr>
            <a:spLocks noGrp="1"/>
          </p:cNvSpPr>
          <p:nvPr>
            <p:ph type="ftr" sz="quarter" idx="11"/>
          </p:nvPr>
        </p:nvSpPr>
        <p:spPr>
          <a:xfrm>
            <a:off x="1835696" y="6245225"/>
            <a:ext cx="5760640" cy="476250"/>
          </a:xfrm>
          <a:noFill/>
        </p:spPr>
        <p:txBody>
          <a:bodyPr/>
          <a:lstStyle/>
          <a:p>
            <a:r>
              <a:rPr lang="fr-FR" smtClean="0"/>
              <a:t>NATURAL POLYMERS MU SCI 1 2018</a:t>
            </a:r>
            <a:endParaRPr lang="sk-SK" dirty="0"/>
          </a:p>
        </p:txBody>
      </p:sp>
      <p:sp>
        <p:nvSpPr>
          <p:cNvPr id="5123" name="Zástupný symbol pro číslo snímku 5"/>
          <p:cNvSpPr>
            <a:spLocks noGrp="1"/>
          </p:cNvSpPr>
          <p:nvPr>
            <p:ph type="sldNum" sz="quarter" idx="12"/>
          </p:nvPr>
        </p:nvSpPr>
        <p:spPr>
          <a:noFill/>
        </p:spPr>
        <p:txBody>
          <a:bodyPr/>
          <a:lstStyle/>
          <a:p>
            <a:fld id="{5FF5703E-1236-4214-9588-EAFBC0DC33A4}" type="slidenum">
              <a:rPr lang="sk-SK" smtClean="0"/>
              <a:pPr/>
              <a:t>5</a:t>
            </a:fld>
            <a:endParaRPr lang="sk-SK" smtClean="0"/>
          </a:p>
        </p:txBody>
      </p:sp>
      <p:graphicFrame>
        <p:nvGraphicFramePr>
          <p:cNvPr id="8" name="Tabulka 7"/>
          <p:cNvGraphicFramePr>
            <a:graphicFrameLocks noGrp="1"/>
          </p:cNvGraphicFramePr>
          <p:nvPr/>
        </p:nvGraphicFramePr>
        <p:xfrm>
          <a:off x="251520" y="764704"/>
          <a:ext cx="8712968" cy="5361079"/>
        </p:xfrm>
        <a:graphic>
          <a:graphicData uri="http://schemas.openxmlformats.org/drawingml/2006/table">
            <a:tbl>
              <a:tblPr/>
              <a:tblGrid>
                <a:gridCol w="1440160"/>
                <a:gridCol w="7272808"/>
              </a:tblGrid>
              <a:tr h="323623">
                <a:tc>
                  <a:txBody>
                    <a:bodyPr/>
                    <a:lstStyle/>
                    <a:p>
                      <a:pPr marL="347345" indent="-347345" algn="ctr" fontAlgn="b">
                        <a:lnSpc>
                          <a:spcPct val="115000"/>
                        </a:lnSpc>
                        <a:spcAft>
                          <a:spcPts val="0"/>
                        </a:spcAft>
                      </a:pPr>
                      <a:r>
                        <a:rPr lang="sk-SK" sz="1200" b="1" kern="1200" dirty="0" smtClean="0">
                          <a:solidFill>
                            <a:srgbClr val="0000FF"/>
                          </a:solidFill>
                          <a:latin typeface="Arial Black" pitchFamily="34" charset="0"/>
                          <a:ea typeface="Times New Roman"/>
                          <a:cs typeface="Times New Roman"/>
                        </a:rPr>
                        <a:t>LECTURE</a:t>
                      </a:r>
                      <a:r>
                        <a:rPr lang="sk-SK" sz="1200" b="1" kern="1200" baseline="0" dirty="0" smtClean="0">
                          <a:solidFill>
                            <a:srgbClr val="0000FF"/>
                          </a:solidFill>
                          <a:latin typeface="Arial Black" pitchFamily="34" charset="0"/>
                          <a:ea typeface="Times New Roman"/>
                          <a:cs typeface="Times New Roman"/>
                        </a:rPr>
                        <a:t> </a:t>
                      </a:r>
                      <a:endParaRPr lang="cs-CZ" sz="1050" dirty="0">
                        <a:solidFill>
                          <a:srgbClr val="0000FF"/>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fontAlgn="b">
                        <a:lnSpc>
                          <a:spcPct val="115000"/>
                        </a:lnSpc>
                        <a:spcAft>
                          <a:spcPts val="0"/>
                        </a:spcAft>
                      </a:pPr>
                      <a:r>
                        <a:rPr lang="cs-CZ" sz="1200" dirty="0" smtClean="0">
                          <a:solidFill>
                            <a:srgbClr val="0000FF"/>
                          </a:solidFill>
                          <a:latin typeface="Arial Black" pitchFamily="34" charset="0"/>
                          <a:ea typeface="Calibri"/>
                          <a:cs typeface="Times New Roman"/>
                        </a:rPr>
                        <a:t>SUBJECT</a:t>
                      </a:r>
                      <a:endParaRPr lang="cs-CZ" sz="1200" dirty="0">
                        <a:solidFill>
                          <a:srgbClr val="0000FF"/>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016">
                <a:tc>
                  <a:txBody>
                    <a:bodyPr/>
                    <a:lstStyle/>
                    <a:p>
                      <a:pPr marL="347345" indent="-347345" algn="ctr" fontAlgn="b">
                        <a:lnSpc>
                          <a:spcPct val="115000"/>
                        </a:lnSpc>
                        <a:spcAft>
                          <a:spcPts val="0"/>
                        </a:spcAft>
                      </a:pPr>
                      <a:r>
                        <a:rPr lang="sk-SK" sz="2000" b="1" kern="1200" dirty="0">
                          <a:solidFill>
                            <a:schemeClr val="tx1"/>
                          </a:solidFill>
                          <a:latin typeface="Arial Black" pitchFamily="34" charset="0"/>
                          <a:ea typeface="Times New Roman"/>
                          <a:cs typeface="Times New Roman"/>
                        </a:rPr>
                        <a:t>1</a:t>
                      </a:r>
                      <a:endParaRPr lang="cs-CZ" sz="2000" b="1"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indent="-347345" fontAlgn="b">
                        <a:lnSpc>
                          <a:spcPct val="115000"/>
                        </a:lnSpc>
                        <a:spcAft>
                          <a:spcPts val="0"/>
                        </a:spcAft>
                      </a:pPr>
                      <a:r>
                        <a:rPr lang="en-GB" sz="1400" b="1" kern="1200" noProof="0" dirty="0" smtClean="0">
                          <a:solidFill>
                            <a:schemeClr val="tx1"/>
                          </a:solidFill>
                          <a:latin typeface="Arial"/>
                          <a:ea typeface="Times New Roman"/>
                          <a:cs typeface="Times New Roman"/>
                        </a:rPr>
                        <a:t>Introduction to the subject </a:t>
                      </a:r>
                      <a:r>
                        <a:rPr lang="cs-CZ" sz="1400" b="1" kern="1200" noProof="0" dirty="0" smtClean="0">
                          <a:solidFill>
                            <a:schemeClr val="tx1"/>
                          </a:solidFill>
                          <a:latin typeface="Arial"/>
                          <a:ea typeface="Times New Roman"/>
                          <a:cs typeface="Times New Roman"/>
                        </a:rPr>
                        <a:t> </a:t>
                      </a:r>
                      <a:r>
                        <a:rPr lang="en-GB" sz="1400" b="1" kern="1200" noProof="0" dirty="0" smtClean="0">
                          <a:solidFill>
                            <a:schemeClr val="tx1"/>
                          </a:solidFill>
                          <a:latin typeface="Arial"/>
                          <a:ea typeface="Times New Roman"/>
                          <a:cs typeface="Times New Roman"/>
                        </a:rPr>
                        <a:t>– Structure</a:t>
                      </a:r>
                      <a:r>
                        <a:rPr lang="en-GB" sz="1400" b="1" kern="1200" baseline="0" noProof="0" dirty="0" smtClean="0">
                          <a:solidFill>
                            <a:schemeClr val="tx1"/>
                          </a:solidFill>
                          <a:latin typeface="Arial"/>
                          <a:ea typeface="Times New Roman"/>
                          <a:cs typeface="Times New Roman"/>
                        </a:rPr>
                        <a:t> &amp;</a:t>
                      </a:r>
                      <a:r>
                        <a:rPr lang="en-GB" sz="1400" b="1" kern="1200" noProof="0" dirty="0" smtClean="0">
                          <a:solidFill>
                            <a:schemeClr val="tx1"/>
                          </a:solidFill>
                          <a:latin typeface="Arial"/>
                          <a:ea typeface="Times New Roman"/>
                          <a:cs typeface="Times New Roman"/>
                        </a:rPr>
                        <a:t> Terminology of nature polymers, literature </a:t>
                      </a:r>
                      <a:endParaRPr lang="en-GB" sz="1100" b="1" noProof="0"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0593">
                <a:tc>
                  <a:txBody>
                    <a:bodyPr/>
                    <a:lstStyle/>
                    <a:p>
                      <a:pPr marL="347345" indent="-347345" algn="ctr" fontAlgn="b">
                        <a:lnSpc>
                          <a:spcPct val="115000"/>
                        </a:lnSpc>
                        <a:spcAft>
                          <a:spcPts val="0"/>
                        </a:spcAft>
                      </a:pPr>
                      <a:r>
                        <a:rPr lang="en-GB" sz="2000" b="1" kern="1200" noProof="0" smtClean="0">
                          <a:solidFill>
                            <a:schemeClr val="tx1"/>
                          </a:solidFill>
                          <a:latin typeface="Arial Black" pitchFamily="34" charset="0"/>
                          <a:ea typeface="Times New Roman"/>
                          <a:cs typeface="Times New Roman"/>
                        </a:rPr>
                        <a:t>2</a:t>
                      </a:r>
                      <a:endParaRPr lang="en-GB" sz="2000" b="1" noProof="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indent="-347345" fontAlgn="b">
                        <a:lnSpc>
                          <a:spcPct val="115000"/>
                        </a:lnSpc>
                        <a:spcAft>
                          <a:spcPts val="0"/>
                        </a:spcAft>
                      </a:pPr>
                      <a:r>
                        <a:rPr lang="en-GB" sz="1400" b="1" kern="1200" noProof="0" dirty="0" smtClean="0">
                          <a:solidFill>
                            <a:schemeClr val="tx1"/>
                          </a:solidFill>
                          <a:latin typeface="Arial"/>
                          <a:ea typeface="Times New Roman"/>
                          <a:cs typeface="Times New Roman"/>
                        </a:rPr>
                        <a:t>Derivatives of acids – natural resins, drying oils, shellac</a:t>
                      </a:r>
                      <a:endParaRPr lang="en-GB" sz="1100" noProof="0"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6810">
                <a:tc>
                  <a:txBody>
                    <a:bodyPr/>
                    <a:lstStyle/>
                    <a:p>
                      <a:pPr marL="347345" indent="-347345" algn="ctr" fontAlgn="b">
                        <a:lnSpc>
                          <a:spcPct val="115000"/>
                        </a:lnSpc>
                        <a:spcAft>
                          <a:spcPts val="0"/>
                        </a:spcAft>
                      </a:pPr>
                      <a:r>
                        <a:rPr lang="sk-SK" sz="2000" b="1" kern="1200" dirty="0">
                          <a:solidFill>
                            <a:schemeClr val="tx1"/>
                          </a:solidFill>
                          <a:latin typeface="Arial Black" pitchFamily="34" charset="0"/>
                          <a:ea typeface="Times New Roman"/>
                          <a:cs typeface="Times New Roman"/>
                        </a:rPr>
                        <a:t>3</a:t>
                      </a:r>
                      <a:endParaRPr lang="cs-CZ" sz="2000" b="1"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b="1" noProof="0" smtClean="0">
                          <a:solidFill>
                            <a:schemeClr val="tx1"/>
                          </a:solidFill>
                          <a:latin typeface="+mn-lt"/>
                          <a:ea typeface="Calibri"/>
                          <a:cs typeface="Times New Roman"/>
                        </a:rPr>
                        <a:t>Waxes </a:t>
                      </a:r>
                      <a:endParaRPr lang="en-GB" sz="1400" b="1" noProof="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6810">
                <a:tc>
                  <a:txBody>
                    <a:bodyPr/>
                    <a:lstStyle/>
                    <a:p>
                      <a:pPr marL="347345" indent="-347345" algn="ctr" fontAlgn="b">
                        <a:lnSpc>
                          <a:spcPct val="115000"/>
                        </a:lnSpc>
                        <a:spcAft>
                          <a:spcPts val="0"/>
                        </a:spcAft>
                      </a:pPr>
                      <a:r>
                        <a:rPr lang="sk-SK" sz="2000" b="1" kern="1200" dirty="0">
                          <a:solidFill>
                            <a:schemeClr val="tx1"/>
                          </a:solidFill>
                          <a:latin typeface="Arial Black" pitchFamily="34" charset="0"/>
                          <a:ea typeface="Times New Roman"/>
                          <a:cs typeface="Times New Roman"/>
                        </a:rPr>
                        <a:t>4</a:t>
                      </a:r>
                      <a:endParaRPr lang="cs-CZ" sz="2000" b="1"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1400" b="1" kern="1200" noProof="0" dirty="0" smtClean="0">
                          <a:solidFill>
                            <a:schemeClr val="tx1"/>
                          </a:solidFill>
                          <a:latin typeface="+mn-lt"/>
                          <a:ea typeface="Times New Roman"/>
                          <a:cs typeface="Times New Roman"/>
                        </a:rPr>
                        <a:t>Plant (vegetable) gums, </a:t>
                      </a:r>
                      <a:r>
                        <a:rPr lang="en-GB" sz="1400" b="1" kern="1200" noProof="0" dirty="0" err="1" smtClean="0">
                          <a:solidFill>
                            <a:schemeClr val="tx1"/>
                          </a:solidFill>
                          <a:latin typeface="+mn-lt"/>
                          <a:ea typeface="Times New Roman"/>
                          <a:cs typeface="Times New Roman"/>
                        </a:rPr>
                        <a:t>Polyterpene</a:t>
                      </a:r>
                      <a:r>
                        <a:rPr lang="en-GB" sz="1400" b="1" kern="1200" noProof="0" dirty="0" smtClean="0">
                          <a:solidFill>
                            <a:schemeClr val="tx1"/>
                          </a:solidFill>
                          <a:latin typeface="+mn-lt"/>
                          <a:ea typeface="Times New Roman"/>
                          <a:cs typeface="Times New Roman"/>
                        </a:rPr>
                        <a:t> –natural rubber</a:t>
                      </a:r>
                      <a:r>
                        <a:rPr lang="en-GB" sz="1400" b="1" kern="1200" baseline="0" noProof="0" dirty="0" smtClean="0">
                          <a:solidFill>
                            <a:schemeClr val="tx1"/>
                          </a:solidFill>
                          <a:latin typeface="+mn-lt"/>
                          <a:ea typeface="Times New Roman"/>
                          <a:cs typeface="Times New Roman"/>
                        </a:rPr>
                        <a:t> (extracting</a:t>
                      </a:r>
                      <a:r>
                        <a:rPr lang="en-GB" sz="1400" b="1" kern="1200" noProof="0" dirty="0" smtClean="0">
                          <a:solidFill>
                            <a:schemeClr val="tx1"/>
                          </a:solidFill>
                          <a:latin typeface="+mn-lt"/>
                          <a:ea typeface="Times New Roman"/>
                          <a:cs typeface="Times New Roman"/>
                        </a:rPr>
                        <a:t>, processing and modification) </a:t>
                      </a:r>
                      <a:endParaRPr lang="en-GB" sz="1400" b="1" noProof="0"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6810">
                <a:tc>
                  <a:txBody>
                    <a:bodyPr/>
                    <a:lstStyle/>
                    <a:p>
                      <a:pPr marL="347345" indent="-347345" algn="ctr" fontAlgn="b">
                        <a:lnSpc>
                          <a:spcPct val="115000"/>
                        </a:lnSpc>
                        <a:spcAft>
                          <a:spcPts val="0"/>
                        </a:spcAft>
                      </a:pPr>
                      <a:r>
                        <a:rPr lang="sk-SK" sz="2000" kern="1200" dirty="0">
                          <a:solidFill>
                            <a:schemeClr val="tx1"/>
                          </a:solidFill>
                          <a:latin typeface="Arial Black" pitchFamily="34" charset="0"/>
                          <a:ea typeface="Times New Roman"/>
                          <a:cs typeface="Times New Roman"/>
                        </a:rPr>
                        <a:t>5</a:t>
                      </a:r>
                      <a:endParaRPr lang="cs-CZ" sz="2000"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1400" b="1" kern="1200" noProof="0" dirty="0" err="1" smtClean="0">
                          <a:solidFill>
                            <a:schemeClr val="tx1"/>
                          </a:solidFill>
                          <a:latin typeface="+mn-lt"/>
                          <a:ea typeface="Times New Roman"/>
                          <a:cs typeface="Times New Roman"/>
                        </a:rPr>
                        <a:t>Polyphenol</a:t>
                      </a:r>
                      <a:r>
                        <a:rPr lang="en-GB" sz="1400" b="1" kern="1200" noProof="0" dirty="0" smtClean="0">
                          <a:solidFill>
                            <a:schemeClr val="tx1"/>
                          </a:solidFill>
                          <a:latin typeface="+mn-lt"/>
                          <a:ea typeface="Times New Roman"/>
                          <a:cs typeface="Times New Roman"/>
                        </a:rPr>
                        <a:t>  – lignin, </a:t>
                      </a:r>
                      <a:r>
                        <a:rPr lang="en-GB" sz="1400" b="1" kern="1200" noProof="0" dirty="0" err="1" smtClean="0">
                          <a:solidFill>
                            <a:schemeClr val="tx1"/>
                          </a:solidFill>
                          <a:latin typeface="+mn-lt"/>
                          <a:ea typeface="Times New Roman"/>
                          <a:cs typeface="Times New Roman"/>
                        </a:rPr>
                        <a:t>humic</a:t>
                      </a:r>
                      <a:r>
                        <a:rPr lang="en-GB" sz="1400" b="1" kern="1200" noProof="0" dirty="0" smtClean="0">
                          <a:solidFill>
                            <a:schemeClr val="tx1"/>
                          </a:solidFill>
                          <a:latin typeface="+mn-lt"/>
                          <a:ea typeface="Times New Roman"/>
                          <a:cs typeface="Times New Roman"/>
                        </a:rPr>
                        <a:t> acids</a:t>
                      </a:r>
                      <a:endParaRPr lang="en-GB" sz="1400" noProof="0"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6810">
                <a:tc>
                  <a:txBody>
                    <a:bodyPr/>
                    <a:lstStyle/>
                    <a:p>
                      <a:pPr marL="347345" indent="-347345" algn="ctr" fontAlgn="b">
                        <a:lnSpc>
                          <a:spcPct val="115000"/>
                        </a:lnSpc>
                        <a:spcAft>
                          <a:spcPts val="0"/>
                        </a:spcAft>
                      </a:pPr>
                      <a:r>
                        <a:rPr lang="sk-SK" sz="1200" b="1" kern="1200" dirty="0" smtClean="0">
                          <a:solidFill>
                            <a:srgbClr val="FF0000"/>
                          </a:solidFill>
                          <a:latin typeface="Arial Black" pitchFamily="34" charset="0"/>
                          <a:ea typeface="Times New Roman"/>
                          <a:cs typeface="Times New Roman"/>
                        </a:rPr>
                        <a:t>25.10. &amp; 1. 11.</a:t>
                      </a:r>
                      <a:endParaRPr lang="cs-CZ" sz="1050" b="1" dirty="0">
                        <a:solidFill>
                          <a:srgbClr val="FF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b="1" kern="1200" noProof="0" dirty="0" smtClean="0">
                          <a:solidFill>
                            <a:srgbClr val="FF0000"/>
                          </a:solidFill>
                          <a:latin typeface="Arial Black" pitchFamily="34" charset="0"/>
                          <a:ea typeface="Times New Roman"/>
                          <a:cs typeface="Times New Roman"/>
                        </a:rPr>
                        <a:t>Polysaccharides I – starch </a:t>
                      </a:r>
                      <a:endParaRPr lang="en-GB" sz="2000" noProof="0" dirty="0">
                        <a:solidFill>
                          <a:srgbClr val="FF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marR="0" indent="-347345" algn="ctr" defTabSz="914400" rtl="0" eaLnBrk="1" fontAlgn="b" latinLnBrk="0" hangingPunct="1">
                        <a:lnSpc>
                          <a:spcPct val="115000"/>
                        </a:lnSpc>
                        <a:spcBef>
                          <a:spcPts val="0"/>
                        </a:spcBef>
                        <a:spcAft>
                          <a:spcPts val="0"/>
                        </a:spcAft>
                        <a:buClrTx/>
                        <a:buSzTx/>
                        <a:buFontTx/>
                        <a:buNone/>
                        <a:tabLst/>
                        <a:defRPr/>
                      </a:pPr>
                      <a:r>
                        <a:rPr lang="sk-SK" sz="1200" b="1" kern="1200" dirty="0" smtClean="0">
                          <a:solidFill>
                            <a:srgbClr val="0033CC"/>
                          </a:solidFill>
                          <a:latin typeface="Arial Black" pitchFamily="34" charset="0"/>
                          <a:ea typeface="Times New Roman"/>
                          <a:cs typeface="Times New Roman"/>
                        </a:rPr>
                        <a:t>8.11. &amp; 15. 11.</a:t>
                      </a:r>
                      <a:endParaRPr lang="cs-CZ" sz="1200" dirty="0">
                        <a:solidFill>
                          <a:srgbClr val="0033CC"/>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2000" b="1" kern="1200" noProof="0" dirty="0" smtClean="0">
                          <a:solidFill>
                            <a:srgbClr val="0000FF"/>
                          </a:solidFill>
                          <a:latin typeface="Arial Black" pitchFamily="34" charset="0"/>
                          <a:ea typeface="Times New Roman"/>
                          <a:cs typeface="Times New Roman"/>
                        </a:rPr>
                        <a:t>Polysaccharides II – </a:t>
                      </a:r>
                      <a:r>
                        <a:rPr lang="en-GB" sz="2000" b="1" kern="1200" noProof="0" dirty="0" err="1" smtClean="0">
                          <a:solidFill>
                            <a:srgbClr val="0000FF"/>
                          </a:solidFill>
                          <a:latin typeface="Arial Black" pitchFamily="34" charset="0"/>
                          <a:ea typeface="Times New Roman"/>
                          <a:cs typeface="Times New Roman"/>
                        </a:rPr>
                        <a:t>celullosis</a:t>
                      </a:r>
                      <a:r>
                        <a:rPr lang="en-GB" sz="2000" b="1" kern="1200" noProof="0" dirty="0" smtClean="0">
                          <a:solidFill>
                            <a:srgbClr val="0000FF"/>
                          </a:solidFill>
                          <a:latin typeface="Arial Black" pitchFamily="34" charset="0"/>
                          <a:ea typeface="Times New Roman"/>
                          <a:cs typeface="Times New Roman"/>
                        </a:rPr>
                        <a:t> </a:t>
                      </a:r>
                      <a:endParaRPr lang="en-GB" sz="2000" noProof="0" dirty="0">
                        <a:solidFill>
                          <a:srgbClr val="0000FF"/>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cs-CZ" sz="1200" dirty="0" smtClean="0">
                          <a:solidFill>
                            <a:srgbClr val="008000"/>
                          </a:solidFill>
                          <a:latin typeface="Arial Black" pitchFamily="34" charset="0"/>
                          <a:ea typeface="Calibri"/>
                          <a:cs typeface="Times New Roman"/>
                        </a:rPr>
                        <a:t>22. &amp; 22. 11.</a:t>
                      </a:r>
                      <a:endParaRPr lang="cs-CZ" sz="1200" dirty="0">
                        <a:solidFill>
                          <a:srgbClr val="008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b="1" kern="1200" noProof="0" dirty="0" smtClean="0">
                          <a:solidFill>
                            <a:srgbClr val="008000"/>
                          </a:solidFill>
                          <a:latin typeface="Arial Black" pitchFamily="34" charset="0"/>
                          <a:ea typeface="Times New Roman"/>
                          <a:cs typeface="Times New Roman"/>
                        </a:rPr>
                        <a:t>Protein fibres I </a:t>
                      </a:r>
                      <a:endParaRPr lang="en-GB" sz="2000" noProof="0" dirty="0">
                        <a:solidFill>
                          <a:srgbClr val="008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cs-CZ" sz="1200" dirty="0" smtClean="0">
                          <a:solidFill>
                            <a:srgbClr val="C00000"/>
                          </a:solidFill>
                          <a:latin typeface="Arial Black" pitchFamily="34" charset="0"/>
                          <a:ea typeface="Calibri"/>
                          <a:cs typeface="Times New Roman"/>
                        </a:rPr>
                        <a:t>29. 11. &amp; 6.  12.</a:t>
                      </a:r>
                      <a:endParaRPr lang="cs-CZ" sz="1200" dirty="0">
                        <a:solidFill>
                          <a:srgbClr val="C0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b="1" kern="1200" noProof="0" dirty="0" smtClean="0">
                          <a:solidFill>
                            <a:srgbClr val="C00000"/>
                          </a:solidFill>
                          <a:latin typeface="Arial Black" pitchFamily="34" charset="0"/>
                          <a:ea typeface="Times New Roman"/>
                          <a:cs typeface="Times New Roman"/>
                        </a:rPr>
                        <a:t>Protein fibres II </a:t>
                      </a:r>
                      <a:endParaRPr lang="en-GB" sz="2000" noProof="0" dirty="0">
                        <a:solidFill>
                          <a:srgbClr val="C0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cs-CZ" sz="1200" dirty="0" smtClean="0">
                          <a:solidFill>
                            <a:srgbClr val="9900CC"/>
                          </a:solidFill>
                          <a:latin typeface="Arial Black" pitchFamily="34" charset="0"/>
                          <a:ea typeface="Calibri"/>
                          <a:cs typeface="Times New Roman"/>
                        </a:rPr>
                        <a:t>13. &amp; 20. 12.</a:t>
                      </a:r>
                      <a:endParaRPr lang="cs-CZ" sz="1200" dirty="0">
                        <a:solidFill>
                          <a:srgbClr val="9900CC"/>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en-GB" sz="2000" b="1" kern="1200" noProof="0" dirty="0" smtClean="0">
                          <a:solidFill>
                            <a:srgbClr val="9900CC"/>
                          </a:solidFill>
                          <a:latin typeface="Arial Black" pitchFamily="34" charset="0"/>
                          <a:ea typeface="Times New Roman"/>
                          <a:cs typeface="Times New Roman"/>
                        </a:rPr>
                        <a:t>Casein, whey, protein of eggs</a:t>
                      </a:r>
                      <a:endParaRPr lang="en-GB" sz="2000" noProof="0" dirty="0">
                        <a:solidFill>
                          <a:srgbClr val="9900CC"/>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rowSpan="2">
                  <a:txBody>
                    <a:bodyPr/>
                    <a:lstStyle/>
                    <a:p>
                      <a:pPr marL="347345" marR="0" indent="-347345" algn="ctr" defTabSz="914400" rtl="0" eaLnBrk="1" fontAlgn="b" latinLnBrk="0" hangingPunct="1">
                        <a:lnSpc>
                          <a:spcPct val="115000"/>
                        </a:lnSpc>
                        <a:spcBef>
                          <a:spcPts val="0"/>
                        </a:spcBef>
                        <a:spcAft>
                          <a:spcPts val="0"/>
                        </a:spcAft>
                        <a:buClrTx/>
                        <a:buSzTx/>
                        <a:buFontTx/>
                        <a:buNone/>
                        <a:tabLst/>
                        <a:defRPr/>
                      </a:pPr>
                      <a:r>
                        <a:rPr lang="cs-CZ" sz="1800" dirty="0" smtClean="0">
                          <a:solidFill>
                            <a:srgbClr val="FFC000"/>
                          </a:solidFill>
                          <a:latin typeface="Arial Black" pitchFamily="34" charset="0"/>
                          <a:ea typeface="Calibri"/>
                          <a:cs typeface="Times New Roman"/>
                        </a:rPr>
                        <a:t>20. 12.</a:t>
                      </a:r>
                      <a:endParaRPr lang="cs-CZ" sz="180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en-GB" sz="1800" b="1" kern="1200" noProof="0" dirty="0" smtClean="0">
                          <a:solidFill>
                            <a:srgbClr val="FFC000"/>
                          </a:solidFill>
                          <a:latin typeface="Arial Black" pitchFamily="34" charset="0"/>
                          <a:ea typeface="Times New Roman"/>
                          <a:cs typeface="Times New Roman"/>
                        </a:rPr>
                        <a:t>Identification of natural polymers </a:t>
                      </a:r>
                      <a:endParaRPr lang="en-GB" sz="1800" noProof="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vMerge="1">
                  <a:txBody>
                    <a:bodyPr/>
                    <a:lstStyle/>
                    <a:p>
                      <a:pPr marL="347345" indent="-347345" algn="ctr" fontAlgn="b">
                        <a:lnSpc>
                          <a:spcPct val="115000"/>
                        </a:lnSpc>
                        <a:spcAft>
                          <a:spcPts val="0"/>
                        </a:spcAft>
                      </a:pPr>
                      <a:endParaRPr lang="cs-CZ" sz="120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en-GB" sz="1800" b="1" kern="1200" noProof="0" dirty="0" smtClean="0">
                          <a:solidFill>
                            <a:srgbClr val="FFC000"/>
                          </a:solidFill>
                          <a:latin typeface="Arial Black" pitchFamily="34" charset="0"/>
                          <a:ea typeface="Times New Roman"/>
                          <a:cs typeface="Times New Roman"/>
                        </a:rPr>
                        <a:t>Laboratory methods of natural polymers</a:t>
                      </a:r>
                      <a:r>
                        <a:rPr lang="cs-CZ" sz="1800" b="1" kern="1200" noProof="0" dirty="0" smtClean="0">
                          <a:solidFill>
                            <a:srgbClr val="FFC000"/>
                          </a:solidFill>
                          <a:latin typeface="Arial Black" pitchFamily="34" charset="0"/>
                          <a:ea typeface="Times New Roman"/>
                          <a:cs typeface="Times New Roman"/>
                        </a:rPr>
                        <a:t>’</a:t>
                      </a:r>
                      <a:r>
                        <a:rPr lang="en-GB" sz="1800" b="1" kern="1200" noProof="0" dirty="0" smtClean="0">
                          <a:solidFill>
                            <a:srgbClr val="FFC000"/>
                          </a:solidFill>
                          <a:latin typeface="Arial Black" pitchFamily="34" charset="0"/>
                          <a:ea typeface="Times New Roman"/>
                          <a:cs typeface="Times New Roman"/>
                        </a:rPr>
                        <a:t> evaluation </a:t>
                      </a:r>
                      <a:endParaRPr lang="en-GB" sz="1800" noProof="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457200" y="274638"/>
            <a:ext cx="8229600" cy="634082"/>
          </a:xfrm>
        </p:spPr>
        <p:txBody>
          <a:bodyPr/>
          <a:lstStyle/>
          <a:p>
            <a:pPr eaLnBrk="1" hangingPunct="1"/>
            <a:r>
              <a:rPr lang="en-GB" dirty="0" smtClean="0">
                <a:solidFill>
                  <a:srgbClr val="FF0000"/>
                </a:solidFill>
                <a:latin typeface="Arial Black" pitchFamily="34" charset="0"/>
              </a:rPr>
              <a:t>System of Study</a:t>
            </a:r>
          </a:p>
        </p:txBody>
      </p:sp>
      <p:sp>
        <p:nvSpPr>
          <p:cNvPr id="7171" name="Zástupný symbol pro obsah 5"/>
          <p:cNvSpPr>
            <a:spLocks noGrp="1"/>
          </p:cNvSpPr>
          <p:nvPr>
            <p:ph idx="1"/>
          </p:nvPr>
        </p:nvSpPr>
        <p:spPr>
          <a:xfrm>
            <a:off x="107504" y="980728"/>
            <a:ext cx="8928992" cy="5145435"/>
          </a:xfrm>
        </p:spPr>
        <p:txBody>
          <a:bodyPr/>
          <a:lstStyle/>
          <a:p>
            <a:r>
              <a:rPr lang="en-GB" dirty="0" smtClean="0">
                <a:solidFill>
                  <a:srgbClr val="008000"/>
                </a:solidFill>
                <a:latin typeface="Arial Black" pitchFamily="34" charset="0"/>
              </a:rPr>
              <a:t>Lectures are inputted to the information system MU, FCI</a:t>
            </a:r>
          </a:p>
          <a:p>
            <a:r>
              <a:rPr lang="en-GB" b="1" dirty="0" smtClean="0">
                <a:solidFill>
                  <a:srgbClr val="FF0000"/>
                </a:solidFill>
              </a:rPr>
              <a:t>Examination is done by colloquium </a:t>
            </a:r>
          </a:p>
          <a:p>
            <a:r>
              <a:rPr lang="en-GB" b="1" dirty="0" smtClean="0">
                <a:solidFill>
                  <a:srgbClr val="0000FF"/>
                </a:solidFill>
              </a:rPr>
              <a:t>TIME LIMIT for the Examination – will be agreed </a:t>
            </a:r>
            <a:endParaRPr lang="cs-CZ" b="1" dirty="0" smtClean="0">
              <a:solidFill>
                <a:srgbClr val="0000FF"/>
              </a:solidFill>
            </a:endParaRPr>
          </a:p>
          <a:p>
            <a:r>
              <a:rPr lang="en-GB" b="1" dirty="0" smtClean="0">
                <a:solidFill>
                  <a:srgbClr val="C00000"/>
                </a:solidFill>
              </a:rPr>
              <a:t>Questions and Comments are sent to my Attention in writ</a:t>
            </a:r>
            <a:r>
              <a:rPr lang="cs-CZ" b="1" dirty="0" smtClean="0">
                <a:solidFill>
                  <a:srgbClr val="C00000"/>
                </a:solidFill>
              </a:rPr>
              <a:t>t</a:t>
            </a:r>
            <a:r>
              <a:rPr lang="en-GB" b="1" dirty="0" smtClean="0">
                <a:solidFill>
                  <a:srgbClr val="C00000"/>
                </a:solidFill>
              </a:rPr>
              <a:t>en </a:t>
            </a:r>
            <a:r>
              <a:rPr lang="cs-CZ" b="1" dirty="0" smtClean="0">
                <a:solidFill>
                  <a:srgbClr val="C00000"/>
                </a:solidFill>
              </a:rPr>
              <a:t>(</a:t>
            </a:r>
            <a:r>
              <a:rPr lang="cs-CZ" b="1" dirty="0" smtClean="0">
                <a:solidFill>
                  <a:srgbClr val="C00000"/>
                </a:solidFill>
                <a:hlinkClick r:id="rId3"/>
              </a:rPr>
              <a:t>29716@</a:t>
            </a:r>
            <a:r>
              <a:rPr lang="cs-CZ" b="1" dirty="0" err="1" smtClean="0">
                <a:solidFill>
                  <a:srgbClr val="C00000"/>
                </a:solidFill>
                <a:hlinkClick r:id="rId3"/>
              </a:rPr>
              <a:t>chemi.muni.cz</a:t>
            </a:r>
            <a:r>
              <a:rPr lang="cs-CZ" b="1" dirty="0" smtClean="0">
                <a:solidFill>
                  <a:srgbClr val="C00000"/>
                </a:solidFill>
              </a:rPr>
              <a:t>)</a:t>
            </a:r>
            <a:endParaRPr lang="en-GB" b="1" dirty="0" smtClean="0">
              <a:solidFill>
                <a:srgbClr val="C00000"/>
              </a:solidFill>
            </a:endParaRPr>
          </a:p>
          <a:p>
            <a:r>
              <a:rPr lang="cs-CZ" dirty="0" smtClean="0"/>
              <a:t>…………………</a:t>
            </a:r>
          </a:p>
        </p:txBody>
      </p:sp>
      <p:sp>
        <p:nvSpPr>
          <p:cNvPr id="7172" name="Zástupný symbol pro zápatí 3"/>
          <p:cNvSpPr>
            <a:spLocks noGrp="1"/>
          </p:cNvSpPr>
          <p:nvPr>
            <p:ph type="ftr" sz="quarter" idx="11"/>
          </p:nvPr>
        </p:nvSpPr>
        <p:spPr>
          <a:xfrm>
            <a:off x="1835150" y="6245225"/>
            <a:ext cx="6121400" cy="476250"/>
          </a:xfrm>
          <a:noFill/>
        </p:spPr>
        <p:txBody>
          <a:bodyPr/>
          <a:lstStyle/>
          <a:p>
            <a:r>
              <a:rPr lang="fr-FR" smtClean="0"/>
              <a:t>NATURAL POLYMERS MU SCI 1 2018</a:t>
            </a:r>
            <a:endParaRPr lang="sk-SK"/>
          </a:p>
        </p:txBody>
      </p:sp>
      <p:sp>
        <p:nvSpPr>
          <p:cNvPr id="7173" name="Zástupný symbol pro číslo snímku 4"/>
          <p:cNvSpPr>
            <a:spLocks noGrp="1"/>
          </p:cNvSpPr>
          <p:nvPr>
            <p:ph type="sldNum" sz="quarter" idx="12"/>
          </p:nvPr>
        </p:nvSpPr>
        <p:spPr>
          <a:noFill/>
        </p:spPr>
        <p:txBody>
          <a:bodyPr/>
          <a:lstStyle/>
          <a:p>
            <a:fld id="{EE497752-D3CE-4513-87D4-AF2457F25A7C}" type="slidenum">
              <a:rPr lang="sk-SK" smtClean="0"/>
              <a:pPr/>
              <a:t>6</a:t>
            </a:fld>
            <a:endParaRPr lang="sk-SK" smtClean="0"/>
          </a:p>
        </p:txBody>
      </p:sp>
      <p:sp>
        <p:nvSpPr>
          <p:cNvPr id="7174" name="Zástupný symbol pro datum 5"/>
          <p:cNvSpPr>
            <a:spLocks noGrp="1"/>
          </p:cNvSpPr>
          <p:nvPr>
            <p:ph type="dt" sz="quarter" idx="10"/>
          </p:nvPr>
        </p:nvSpPr>
        <p:spPr>
          <a:noFill/>
        </p:spPr>
        <p:txBody>
          <a:bodyPr/>
          <a:lstStyle/>
          <a:p>
            <a:r>
              <a:rPr lang="cs-CZ" smtClean="0"/>
              <a:t>January 2018/1</a:t>
            </a:r>
            <a:endParaRPr lang="sk-SK"/>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16632"/>
            <a:ext cx="8229600" cy="936104"/>
          </a:xfrm>
        </p:spPr>
        <p:txBody>
          <a:bodyPr/>
          <a:lstStyle/>
          <a:p>
            <a:r>
              <a:rPr lang="en-GB" sz="2800" b="1" dirty="0" smtClean="0">
                <a:solidFill>
                  <a:srgbClr val="FF0000"/>
                </a:solidFill>
                <a:latin typeface="Arial Black" pitchFamily="34" charset="0"/>
              </a:rPr>
              <a:t>Recommended Literature  </a:t>
            </a:r>
            <a:r>
              <a:rPr lang="cs-CZ" sz="2800" b="1" dirty="0" smtClean="0">
                <a:solidFill>
                  <a:srgbClr val="FF0000"/>
                </a:solidFill>
                <a:latin typeface="Arial Black" pitchFamily="34" charset="0"/>
              </a:rPr>
              <a:t/>
            </a:r>
            <a:br>
              <a:rPr lang="cs-CZ" sz="2800" b="1" dirty="0" smtClean="0">
                <a:solidFill>
                  <a:srgbClr val="FF0000"/>
                </a:solidFill>
                <a:latin typeface="Arial Black" pitchFamily="34" charset="0"/>
              </a:rPr>
            </a:br>
            <a:r>
              <a:rPr lang="en-GB" sz="2800" b="1" dirty="0" smtClean="0">
                <a:solidFill>
                  <a:srgbClr val="008000"/>
                </a:solidFill>
                <a:latin typeface="Arial Black" pitchFamily="34" charset="0"/>
              </a:rPr>
              <a:t>NO specialized </a:t>
            </a:r>
            <a:r>
              <a:rPr lang="en-GB" sz="2800" b="1" dirty="0" smtClean="0">
                <a:solidFill>
                  <a:srgbClr val="FF0000"/>
                </a:solidFill>
                <a:latin typeface="Arial Black" pitchFamily="34" charset="0"/>
              </a:rPr>
              <a:t>Tex</a:t>
            </a:r>
            <a:r>
              <a:rPr lang="cs-CZ" sz="2800" b="1" dirty="0" smtClean="0">
                <a:solidFill>
                  <a:srgbClr val="FF0000"/>
                </a:solidFill>
                <a:latin typeface="Arial Black" pitchFamily="34" charset="0"/>
              </a:rPr>
              <a:t>t</a:t>
            </a:r>
            <a:r>
              <a:rPr lang="en-GB" sz="2800" b="1" dirty="0" smtClean="0">
                <a:solidFill>
                  <a:srgbClr val="FF0000"/>
                </a:solidFill>
                <a:latin typeface="Arial Black" pitchFamily="34" charset="0"/>
              </a:rPr>
              <a:t>book</a:t>
            </a:r>
            <a:endParaRPr lang="en-GB" sz="2800" b="1" dirty="0">
              <a:solidFill>
                <a:srgbClr val="FF0000"/>
              </a:solidFill>
              <a:latin typeface="Arial Black" pitchFamily="34" charset="0"/>
            </a:endParaRPr>
          </a:p>
        </p:txBody>
      </p:sp>
      <p:sp>
        <p:nvSpPr>
          <p:cNvPr id="3" name="Zástupný symbol pro obsah 2"/>
          <p:cNvSpPr>
            <a:spLocks noGrp="1"/>
          </p:cNvSpPr>
          <p:nvPr>
            <p:ph idx="1"/>
          </p:nvPr>
        </p:nvSpPr>
        <p:spPr>
          <a:xfrm>
            <a:off x="457200" y="980728"/>
            <a:ext cx="8229600" cy="5256584"/>
          </a:xfrm>
        </p:spPr>
        <p:txBody>
          <a:bodyPr/>
          <a:lstStyle/>
          <a:p>
            <a:pPr>
              <a:buNone/>
            </a:pPr>
            <a:r>
              <a:rPr lang="en-GB" sz="4400" b="1" dirty="0" smtClean="0">
                <a:solidFill>
                  <a:srgbClr val="C00000"/>
                </a:solidFill>
                <a:latin typeface="Arial Black" pitchFamily="34" charset="0"/>
              </a:rPr>
              <a:t>John </a:t>
            </a:r>
            <a:r>
              <a:rPr lang="en-GB" sz="4400" b="1" dirty="0" err="1" smtClean="0">
                <a:solidFill>
                  <a:srgbClr val="C00000"/>
                </a:solidFill>
                <a:latin typeface="Arial Black" pitchFamily="34" charset="0"/>
              </a:rPr>
              <a:t>McMurry</a:t>
            </a:r>
            <a:r>
              <a:rPr lang="en-GB" sz="4400" b="1" dirty="0" smtClean="0">
                <a:solidFill>
                  <a:srgbClr val="C00000"/>
                </a:solidFill>
                <a:latin typeface="Arial Black" pitchFamily="34" charset="0"/>
              </a:rPr>
              <a:t>: </a:t>
            </a:r>
            <a:endParaRPr lang="cs-CZ" sz="4400" b="1" dirty="0" smtClean="0">
              <a:solidFill>
                <a:srgbClr val="C00000"/>
              </a:solidFill>
              <a:latin typeface="Arial Black" pitchFamily="34" charset="0"/>
            </a:endParaRPr>
          </a:p>
          <a:p>
            <a:pPr>
              <a:buNone/>
            </a:pPr>
            <a:r>
              <a:rPr lang="en-GB" sz="4400" b="1" dirty="0" smtClean="0">
                <a:solidFill>
                  <a:srgbClr val="C00000"/>
                </a:solidFill>
                <a:latin typeface="Arial Black" pitchFamily="34" charset="0"/>
              </a:rPr>
              <a:t>Organic chemistry </a:t>
            </a:r>
          </a:p>
          <a:p>
            <a:pPr lvl="1"/>
            <a:r>
              <a:rPr lang="en-GB" sz="3200" b="1" dirty="0" smtClean="0">
                <a:solidFill>
                  <a:srgbClr val="008000"/>
                </a:solidFill>
                <a:latin typeface="Arial Black" pitchFamily="34" charset="0"/>
              </a:rPr>
              <a:t>Chapter 25: </a:t>
            </a:r>
            <a:r>
              <a:rPr lang="en-GB" sz="3200" b="1" dirty="0" err="1" smtClean="0">
                <a:solidFill>
                  <a:srgbClr val="008000"/>
                </a:solidFill>
                <a:latin typeface="Arial Black" pitchFamily="34" charset="0"/>
              </a:rPr>
              <a:t>Biomolecules</a:t>
            </a:r>
            <a:r>
              <a:rPr lang="en-GB" sz="3200" b="1" dirty="0" smtClean="0">
                <a:solidFill>
                  <a:srgbClr val="008000"/>
                </a:solidFill>
                <a:latin typeface="Arial Black" pitchFamily="34" charset="0"/>
              </a:rPr>
              <a:t>: </a:t>
            </a:r>
            <a:r>
              <a:rPr lang="en-GB" sz="3200" b="1" dirty="0" err="1" smtClean="0">
                <a:solidFill>
                  <a:srgbClr val="008000"/>
                </a:solidFill>
                <a:latin typeface="Arial Black" pitchFamily="34" charset="0"/>
              </a:rPr>
              <a:t>Saccharides</a:t>
            </a:r>
            <a:r>
              <a:rPr lang="en-GB" sz="3200" b="1" dirty="0" smtClean="0">
                <a:solidFill>
                  <a:srgbClr val="008000"/>
                </a:solidFill>
                <a:latin typeface="Arial Black" pitchFamily="34" charset="0"/>
              </a:rPr>
              <a:t> </a:t>
            </a:r>
          </a:p>
          <a:p>
            <a:pPr lvl="1"/>
            <a:r>
              <a:rPr lang="en-GB" sz="3200" b="1" dirty="0" smtClean="0">
                <a:solidFill>
                  <a:srgbClr val="0000FF"/>
                </a:solidFill>
                <a:latin typeface="Arial Black" pitchFamily="34" charset="0"/>
              </a:rPr>
              <a:t>Chapter 26: </a:t>
            </a:r>
            <a:r>
              <a:rPr lang="en-GB" sz="3200" b="1" dirty="0" err="1" smtClean="0">
                <a:solidFill>
                  <a:srgbClr val="0000FF"/>
                </a:solidFill>
                <a:latin typeface="Arial Black" pitchFamily="34" charset="0"/>
              </a:rPr>
              <a:t>Biomolecules</a:t>
            </a:r>
            <a:r>
              <a:rPr lang="en-GB" sz="3200" b="1" dirty="0" smtClean="0">
                <a:solidFill>
                  <a:srgbClr val="0000FF"/>
                </a:solidFill>
                <a:latin typeface="Arial Black" pitchFamily="34" charset="0"/>
              </a:rPr>
              <a:t>: </a:t>
            </a:r>
            <a:r>
              <a:rPr lang="en-GB" sz="3200" b="1" dirty="0" err="1" smtClean="0">
                <a:solidFill>
                  <a:srgbClr val="0000FF"/>
                </a:solidFill>
                <a:latin typeface="Arial Black" pitchFamily="34" charset="0"/>
              </a:rPr>
              <a:t>Aminoacids</a:t>
            </a:r>
            <a:r>
              <a:rPr lang="en-GB" sz="3200" b="1" dirty="0" smtClean="0">
                <a:solidFill>
                  <a:srgbClr val="0000FF"/>
                </a:solidFill>
                <a:latin typeface="Arial Black" pitchFamily="34" charset="0"/>
              </a:rPr>
              <a:t>, Peptides and Proteins </a:t>
            </a:r>
          </a:p>
          <a:p>
            <a:pPr lvl="1"/>
            <a:r>
              <a:rPr lang="en-GB" sz="3200" b="1" dirty="0" smtClean="0">
                <a:solidFill>
                  <a:srgbClr val="FF0000"/>
                </a:solidFill>
                <a:latin typeface="Arial Black" pitchFamily="34" charset="0"/>
              </a:rPr>
              <a:t>Chapter 27: </a:t>
            </a:r>
            <a:r>
              <a:rPr lang="en-GB" sz="3200" b="1" dirty="0" err="1" smtClean="0">
                <a:solidFill>
                  <a:srgbClr val="FF0000"/>
                </a:solidFill>
                <a:latin typeface="Arial Black" pitchFamily="34" charset="0"/>
              </a:rPr>
              <a:t>Biomolecules</a:t>
            </a:r>
            <a:r>
              <a:rPr lang="en-GB" sz="3200" b="1" dirty="0" smtClean="0">
                <a:solidFill>
                  <a:srgbClr val="FF0000"/>
                </a:solidFill>
                <a:latin typeface="Arial Black" pitchFamily="34" charset="0"/>
              </a:rPr>
              <a:t>: Lipids </a:t>
            </a:r>
          </a:p>
          <a:p>
            <a:endParaRPr lang="cs-CZ" sz="3600" b="1" dirty="0">
              <a:solidFill>
                <a:srgbClr val="0000FF"/>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January 2018/1</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1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7</a:t>
            </a:fld>
            <a:endParaRPr lang="sk-SK"/>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p:cNvSpPr>
            <a:spLocks noGrp="1"/>
          </p:cNvSpPr>
          <p:nvPr>
            <p:ph type="title"/>
          </p:nvPr>
        </p:nvSpPr>
        <p:spPr>
          <a:xfrm>
            <a:off x="467544" y="188640"/>
            <a:ext cx="8229600" cy="634082"/>
          </a:xfrm>
        </p:spPr>
        <p:txBody>
          <a:bodyPr/>
          <a:lstStyle/>
          <a:p>
            <a:r>
              <a:rPr lang="en-GB" b="1" dirty="0" smtClean="0">
                <a:solidFill>
                  <a:srgbClr val="008000"/>
                </a:solidFill>
                <a:latin typeface="Arial Black" pitchFamily="34" charset="0"/>
              </a:rPr>
              <a:t>New acquired literature</a:t>
            </a:r>
            <a:r>
              <a:rPr lang="cs-CZ" b="1" dirty="0" smtClean="0">
                <a:solidFill>
                  <a:srgbClr val="008000"/>
                </a:solidFill>
                <a:latin typeface="Arial Black" pitchFamily="34" charset="0"/>
              </a:rPr>
              <a:t> 1</a:t>
            </a:r>
            <a:endParaRPr lang="en-GB" b="1" dirty="0">
              <a:solidFill>
                <a:srgbClr val="008000"/>
              </a:solidFill>
              <a:latin typeface="Arial Black" pitchFamily="34" charset="0"/>
            </a:endParaRPr>
          </a:p>
        </p:txBody>
      </p:sp>
      <p:sp>
        <p:nvSpPr>
          <p:cNvPr id="16386" name="Zástupný symbol pro datum 5"/>
          <p:cNvSpPr>
            <a:spLocks noGrp="1"/>
          </p:cNvSpPr>
          <p:nvPr>
            <p:ph type="dt" sz="half" idx="10"/>
          </p:nvPr>
        </p:nvSpPr>
        <p:spPr>
          <a:noFill/>
        </p:spPr>
        <p:txBody>
          <a:bodyPr/>
          <a:lstStyle/>
          <a:p>
            <a:r>
              <a:rPr lang="cs-CZ" smtClean="0"/>
              <a:t>January 2018/1</a:t>
            </a:r>
            <a:endParaRPr lang="sk-SK"/>
          </a:p>
        </p:txBody>
      </p:sp>
      <p:sp>
        <p:nvSpPr>
          <p:cNvPr id="16387" name="Zástupný symbol pro zápatí 4"/>
          <p:cNvSpPr>
            <a:spLocks noGrp="1"/>
          </p:cNvSpPr>
          <p:nvPr>
            <p:ph type="ftr" sz="quarter" idx="11"/>
          </p:nvPr>
        </p:nvSpPr>
        <p:spPr>
          <a:noFill/>
        </p:spPr>
        <p:txBody>
          <a:bodyPr/>
          <a:lstStyle/>
          <a:p>
            <a:r>
              <a:rPr lang="fr-FR" smtClean="0"/>
              <a:t>NATURAL POLYMERS MU SCI 1 2018</a:t>
            </a:r>
            <a:endParaRPr lang="sk-SK"/>
          </a:p>
        </p:txBody>
      </p:sp>
      <p:sp>
        <p:nvSpPr>
          <p:cNvPr id="16388" name="Zástupný symbol pro číslo snímku 5"/>
          <p:cNvSpPr>
            <a:spLocks noGrp="1"/>
          </p:cNvSpPr>
          <p:nvPr>
            <p:ph type="sldNum" sz="quarter" idx="12"/>
          </p:nvPr>
        </p:nvSpPr>
        <p:spPr>
          <a:noFill/>
        </p:spPr>
        <p:txBody>
          <a:bodyPr/>
          <a:lstStyle/>
          <a:p>
            <a:fld id="{80C17FFF-9E12-48B1-8334-73F97832E30E}" type="slidenum">
              <a:rPr lang="sk-SK" smtClean="0"/>
              <a:pPr/>
              <a:t>8</a:t>
            </a:fld>
            <a:endParaRPr lang="sk-SK" smtClean="0"/>
          </a:p>
        </p:txBody>
      </p:sp>
      <p:pic>
        <p:nvPicPr>
          <p:cNvPr id="7" name="Obrázek 6" descr="img631.jpg"/>
          <p:cNvPicPr>
            <a:picLocks noChangeAspect="1"/>
          </p:cNvPicPr>
          <p:nvPr/>
        </p:nvPicPr>
        <p:blipFill>
          <a:blip r:embed="rId2" cstate="print"/>
          <a:stretch>
            <a:fillRect/>
          </a:stretch>
        </p:blipFill>
        <p:spPr>
          <a:xfrm rot="10800000">
            <a:off x="179511" y="908719"/>
            <a:ext cx="3528392" cy="5346871"/>
          </a:xfrm>
          <a:prstGeom prst="rect">
            <a:avLst/>
          </a:prstGeom>
        </p:spPr>
      </p:pic>
      <p:pic>
        <p:nvPicPr>
          <p:cNvPr id="8" name="Obrázek 7" descr="img632.jpg"/>
          <p:cNvPicPr>
            <a:picLocks noChangeAspect="1"/>
          </p:cNvPicPr>
          <p:nvPr/>
        </p:nvPicPr>
        <p:blipFill>
          <a:blip r:embed="rId3" cstate="print"/>
          <a:stretch>
            <a:fillRect/>
          </a:stretch>
        </p:blipFill>
        <p:spPr>
          <a:xfrm>
            <a:off x="5532186" y="836712"/>
            <a:ext cx="3414074" cy="5400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p:cNvSpPr>
            <a:spLocks noGrp="1"/>
          </p:cNvSpPr>
          <p:nvPr>
            <p:ph type="title"/>
          </p:nvPr>
        </p:nvSpPr>
        <p:spPr>
          <a:xfrm>
            <a:off x="467544" y="188640"/>
            <a:ext cx="8229600" cy="634082"/>
          </a:xfrm>
        </p:spPr>
        <p:txBody>
          <a:bodyPr/>
          <a:lstStyle/>
          <a:p>
            <a:r>
              <a:rPr lang="en-GB" b="1" dirty="0" smtClean="0">
                <a:solidFill>
                  <a:srgbClr val="008000"/>
                </a:solidFill>
                <a:latin typeface="Arial Black" pitchFamily="34" charset="0"/>
              </a:rPr>
              <a:t>New acquired literature</a:t>
            </a:r>
            <a:r>
              <a:rPr lang="cs-CZ" b="1" dirty="0" smtClean="0">
                <a:solidFill>
                  <a:srgbClr val="008000"/>
                </a:solidFill>
                <a:latin typeface="Arial Black" pitchFamily="34" charset="0"/>
              </a:rPr>
              <a:t> 2</a:t>
            </a:r>
            <a:endParaRPr lang="en-GB" b="1" dirty="0">
              <a:solidFill>
                <a:srgbClr val="008000"/>
              </a:solidFill>
              <a:latin typeface="Arial Black" pitchFamily="34" charset="0"/>
            </a:endParaRPr>
          </a:p>
        </p:txBody>
      </p:sp>
      <p:sp>
        <p:nvSpPr>
          <p:cNvPr id="16386" name="Zástupný symbol pro datum 5"/>
          <p:cNvSpPr>
            <a:spLocks noGrp="1"/>
          </p:cNvSpPr>
          <p:nvPr>
            <p:ph type="dt" sz="half" idx="10"/>
          </p:nvPr>
        </p:nvSpPr>
        <p:spPr>
          <a:noFill/>
        </p:spPr>
        <p:txBody>
          <a:bodyPr/>
          <a:lstStyle/>
          <a:p>
            <a:r>
              <a:rPr lang="cs-CZ" smtClean="0"/>
              <a:t>January 2018/1</a:t>
            </a:r>
            <a:endParaRPr lang="sk-SK"/>
          </a:p>
        </p:txBody>
      </p:sp>
      <p:sp>
        <p:nvSpPr>
          <p:cNvPr id="16387" name="Zástupný symbol pro zápatí 4"/>
          <p:cNvSpPr>
            <a:spLocks noGrp="1"/>
          </p:cNvSpPr>
          <p:nvPr>
            <p:ph type="ftr" sz="quarter" idx="11"/>
          </p:nvPr>
        </p:nvSpPr>
        <p:spPr>
          <a:noFill/>
        </p:spPr>
        <p:txBody>
          <a:bodyPr/>
          <a:lstStyle/>
          <a:p>
            <a:r>
              <a:rPr lang="fr-FR" smtClean="0"/>
              <a:t>NATURAL POLYMERS MU SCI 1 2018</a:t>
            </a:r>
            <a:endParaRPr lang="sk-SK"/>
          </a:p>
        </p:txBody>
      </p:sp>
      <p:sp>
        <p:nvSpPr>
          <p:cNvPr id="16388" name="Zástupný symbol pro číslo snímku 5"/>
          <p:cNvSpPr>
            <a:spLocks noGrp="1"/>
          </p:cNvSpPr>
          <p:nvPr>
            <p:ph type="sldNum" sz="quarter" idx="12"/>
          </p:nvPr>
        </p:nvSpPr>
        <p:spPr>
          <a:noFill/>
        </p:spPr>
        <p:txBody>
          <a:bodyPr/>
          <a:lstStyle/>
          <a:p>
            <a:fld id="{80C17FFF-9E12-48B1-8334-73F97832E30E}" type="slidenum">
              <a:rPr lang="sk-SK" smtClean="0"/>
              <a:pPr/>
              <a:t>9</a:t>
            </a:fld>
            <a:endParaRPr lang="sk-SK" smtClean="0"/>
          </a:p>
        </p:txBody>
      </p:sp>
      <p:pic>
        <p:nvPicPr>
          <p:cNvPr id="9" name="Obrázek 8" descr="Starch Chemistry and technology.jpg"/>
          <p:cNvPicPr>
            <a:picLocks noChangeAspect="1"/>
          </p:cNvPicPr>
          <p:nvPr/>
        </p:nvPicPr>
        <p:blipFill>
          <a:blip r:embed="rId2" cstate="print"/>
          <a:stretch>
            <a:fillRect/>
          </a:stretch>
        </p:blipFill>
        <p:spPr>
          <a:xfrm>
            <a:off x="2381826" y="836712"/>
            <a:ext cx="4219732" cy="5904656"/>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13365</TotalTime>
  <Words>1715</Words>
  <Application>Microsoft Office PowerPoint</Application>
  <PresentationFormat>Předvádění na obrazovce (4:3)</PresentationFormat>
  <Paragraphs>251</Paragraphs>
  <Slides>26</Slides>
  <Notes>1</Notes>
  <HiddenSlides>0</HiddenSlides>
  <MMClips>0</MMClips>
  <ScaleCrop>false</ScaleCrop>
  <HeadingPairs>
    <vt:vector size="4" baseType="variant">
      <vt:variant>
        <vt:lpstr>Motiv</vt:lpstr>
      </vt:variant>
      <vt:variant>
        <vt:i4>1</vt:i4>
      </vt:variant>
      <vt:variant>
        <vt:lpstr>Nadpisy snímků</vt:lpstr>
      </vt:variant>
      <vt:variant>
        <vt:i4>26</vt:i4>
      </vt:variant>
    </vt:vector>
  </HeadingPairs>
  <TitlesOfParts>
    <vt:vector size="27" baseType="lpstr">
      <vt:lpstr>Default Design</vt:lpstr>
      <vt:lpstr>NATURAL POLYMERS 1  Introduction to the subject </vt:lpstr>
      <vt:lpstr>Who I am and what I am coming from</vt:lpstr>
      <vt:lpstr>Subject of the Lectures</vt:lpstr>
      <vt:lpstr>How to integrate this Lectures into the CONTEXT with the other Subjects?</vt:lpstr>
      <vt:lpstr>Time schedule</vt:lpstr>
      <vt:lpstr>System of Study</vt:lpstr>
      <vt:lpstr>Recommended Literature   NO specialized Textbook</vt:lpstr>
      <vt:lpstr>New acquired literature 1</vt:lpstr>
      <vt:lpstr>New acquired literature 2</vt:lpstr>
      <vt:lpstr>New acquired literature 3</vt:lpstr>
      <vt:lpstr>Snímek 11</vt:lpstr>
      <vt:lpstr>What is and what is NOT the Matter of our Subject here</vt:lpstr>
      <vt:lpstr>NATURAL POLYMERS – historical Basis of the Polymer chemistry and Plastics</vt:lpstr>
      <vt:lpstr>Synthetic versus Natural  products</vt:lpstr>
      <vt:lpstr>Snímek 15</vt:lpstr>
      <vt:lpstr>NATURAL Products Characteristics</vt:lpstr>
      <vt:lpstr>Modified NATURAL Products </vt:lpstr>
      <vt:lpstr>Synthetic products</vt:lpstr>
      <vt:lpstr>Importance of the NATURAL POLYMERS in the past (history), at present and in the future </vt:lpstr>
      <vt:lpstr>Is ANY USE  natural resources of sense?</vt:lpstr>
      <vt:lpstr>What is right to revive yourself 1 ?</vt:lpstr>
      <vt:lpstr>What is right to revive yourself 2 ?</vt:lpstr>
      <vt:lpstr>What is right to revive yourself 3 ?</vt:lpstr>
      <vt:lpstr>What is right to revive yourself 4 ?</vt:lpstr>
      <vt:lpstr>It is the long Way from the Ideas to Implementation</vt:lpstr>
      <vt:lpstr>SIMILAR Project underway NOW! Biopolymers in the Academy of Science of the Czech Republic</vt:lpstr>
    </vt:vector>
  </TitlesOfParts>
  <Company>Home Studio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NAVRHOVÁNÍ VÝROBKŮ Z PLASTŮ</dc:title>
  <dc:creator>LP</dc:creator>
  <cp:lastModifiedBy>ladapospa</cp:lastModifiedBy>
  <cp:revision>605</cp:revision>
  <dcterms:created xsi:type="dcterms:W3CDTF">2008-02-10T16:41:08Z</dcterms:created>
  <dcterms:modified xsi:type="dcterms:W3CDTF">2017-12-31T16:26:55Z</dcterms:modified>
</cp:coreProperties>
</file>