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Default Extension="tiff" ContentType="image/tiff"/>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sldIdLst>
    <p:sldId id="669" r:id="rId2"/>
    <p:sldId id="668" r:id="rId3"/>
    <p:sldId id="566" r:id="rId4"/>
    <p:sldId id="567" r:id="rId5"/>
    <p:sldId id="670" r:id="rId6"/>
    <p:sldId id="671" r:id="rId7"/>
    <p:sldId id="649" r:id="rId8"/>
    <p:sldId id="675" r:id="rId9"/>
    <p:sldId id="676" r:id="rId10"/>
    <p:sldId id="672" r:id="rId11"/>
    <p:sldId id="673" r:id="rId12"/>
    <p:sldId id="674" r:id="rId13"/>
    <p:sldId id="568" r:id="rId14"/>
    <p:sldId id="619" r:id="rId15"/>
    <p:sldId id="630" r:id="rId16"/>
    <p:sldId id="547" r:id="rId17"/>
    <p:sldId id="631" r:id="rId18"/>
    <p:sldId id="563" r:id="rId19"/>
    <p:sldId id="628" r:id="rId20"/>
    <p:sldId id="648" r:id="rId21"/>
    <p:sldId id="629" r:id="rId22"/>
    <p:sldId id="562" r:id="rId23"/>
    <p:sldId id="564" r:id="rId24"/>
    <p:sldId id="552" r:id="rId25"/>
    <p:sldId id="565" r:id="rId26"/>
    <p:sldId id="678" r:id="rId27"/>
    <p:sldId id="559" r:id="rId28"/>
    <p:sldId id="679" r:id="rId29"/>
    <p:sldId id="687" r:id="rId30"/>
    <p:sldId id="557" r:id="rId31"/>
    <p:sldId id="685" r:id="rId32"/>
    <p:sldId id="555" r:id="rId33"/>
    <p:sldId id="560" r:id="rId34"/>
    <p:sldId id="658" r:id="rId35"/>
    <p:sldId id="680" r:id="rId36"/>
    <p:sldId id="667" r:id="rId37"/>
    <p:sldId id="681" r:id="rId38"/>
    <p:sldId id="682" r:id="rId39"/>
    <p:sldId id="683" r:id="rId40"/>
    <p:sldId id="553" r:id="rId41"/>
    <p:sldId id="556" r:id="rId42"/>
    <p:sldId id="607" r:id="rId43"/>
    <p:sldId id="621" r:id="rId44"/>
    <p:sldId id="561" r:id="rId45"/>
    <p:sldId id="686" r:id="rId46"/>
    <p:sldId id="684" r:id="rId47"/>
    <p:sldId id="688" r:id="rId48"/>
    <p:sldId id="689" r:id="rId49"/>
    <p:sldId id="657" r:id="rId50"/>
    <p:sldId id="624" r:id="rId51"/>
    <p:sldId id="623" r:id="rId52"/>
    <p:sldId id="661" r:id="rId53"/>
    <p:sldId id="663" r:id="rId54"/>
    <p:sldId id="664" r:id="rId55"/>
    <p:sldId id="666" r:id="rId56"/>
    <p:sldId id="665" r:id="rId57"/>
    <p:sldId id="634" r:id="rId58"/>
    <p:sldId id="653" r:id="rId59"/>
    <p:sldId id="622" r:id="rId60"/>
    <p:sldId id="625" r:id="rId61"/>
    <p:sldId id="626" r:id="rId62"/>
    <p:sldId id="633" r:id="rId63"/>
    <p:sldId id="635" r:id="rId64"/>
    <p:sldId id="640" r:id="rId65"/>
    <p:sldId id="692" r:id="rId66"/>
    <p:sldId id="641" r:id="rId67"/>
    <p:sldId id="642" r:id="rId68"/>
    <p:sldId id="643" r:id="rId69"/>
    <p:sldId id="644" r:id="rId70"/>
    <p:sldId id="659" r:id="rId71"/>
    <p:sldId id="569" r:id="rId72"/>
    <p:sldId id="604" r:id="rId73"/>
    <p:sldId id="605" r:id="rId74"/>
    <p:sldId id="570" r:id="rId75"/>
    <p:sldId id="571" r:id="rId76"/>
    <p:sldId id="694" r:id="rId77"/>
    <p:sldId id="695" r:id="rId78"/>
    <p:sldId id="574" r:id="rId79"/>
    <p:sldId id="585" r:id="rId80"/>
    <p:sldId id="697" r:id="rId81"/>
    <p:sldId id="627" r:id="rId82"/>
    <p:sldId id="698" r:id="rId83"/>
    <p:sldId id="586" r:id="rId84"/>
    <p:sldId id="588" r:id="rId85"/>
    <p:sldId id="589" r:id="rId86"/>
    <p:sldId id="700" r:id="rId87"/>
    <p:sldId id="590" r:id="rId88"/>
    <p:sldId id="701" r:id="rId89"/>
    <p:sldId id="593" r:id="rId90"/>
    <p:sldId id="595" r:id="rId91"/>
    <p:sldId id="594" r:id="rId92"/>
    <p:sldId id="615" r:id="rId93"/>
    <p:sldId id="616" r:id="rId94"/>
    <p:sldId id="702" r:id="rId95"/>
    <p:sldId id="606" r:id="rId96"/>
    <p:sldId id="599" r:id="rId97"/>
    <p:sldId id="652" r:id="rId98"/>
    <p:sldId id="597" r:id="rId99"/>
    <p:sldId id="598" r:id="rId100"/>
    <p:sldId id="603" r:id="rId101"/>
  </p:sldIdLst>
  <p:sldSz cx="9144000" cy="6858000" type="screen4x3"/>
  <p:notesSz cx="6888163" cy="10020300"/>
  <p:defaultTextStyle>
    <a:defPPr>
      <a:defRPr lang="sk-SK"/>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000"/>
    <a:srgbClr val="DDDDDD"/>
    <a:srgbClr val="FFFF00"/>
    <a:srgbClr val="FFCC99"/>
    <a:srgbClr val="FFFF99"/>
    <a:srgbClr val="FF0000"/>
    <a:srgbClr val="FF9900"/>
  </p:clrMru>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42" autoAdjust="0"/>
    <p:restoredTop sz="94717" autoAdjust="0"/>
  </p:normalViewPr>
  <p:slideViewPr>
    <p:cSldViewPr>
      <p:cViewPr>
        <p:scale>
          <a:sx n="90" d="100"/>
          <a:sy n="90" d="100"/>
        </p:scale>
        <p:origin x="-600" y="-3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18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84871" cy="501015"/>
          </a:xfrm>
          <a:prstGeom prst="rect">
            <a:avLst/>
          </a:prstGeom>
          <a:noFill/>
          <a:ln w="9525">
            <a:noFill/>
            <a:miter lim="800000"/>
            <a:headEnd/>
            <a:tailEnd/>
          </a:ln>
          <a:effectLst/>
        </p:spPr>
        <p:txBody>
          <a:bodyPr vert="horz" wrap="square" lIns="96616" tIns="48308" rIns="96616" bIns="48308" numCol="1" anchor="t" anchorCtr="0" compatLnSpc="1">
            <a:prstTxWarp prst="textNoShape">
              <a:avLst/>
            </a:prstTxWarp>
          </a:bodyPr>
          <a:lstStyle>
            <a:lvl1pPr>
              <a:defRPr sz="1300"/>
            </a:lvl1pPr>
          </a:lstStyle>
          <a:p>
            <a:pPr>
              <a:defRPr/>
            </a:pPr>
            <a:endParaRPr lang="sk-SK"/>
          </a:p>
        </p:txBody>
      </p:sp>
      <p:sp>
        <p:nvSpPr>
          <p:cNvPr id="16387" name="Rectangle 3"/>
          <p:cNvSpPr>
            <a:spLocks noGrp="1" noChangeArrowheads="1"/>
          </p:cNvSpPr>
          <p:nvPr>
            <p:ph type="dt" idx="1"/>
          </p:nvPr>
        </p:nvSpPr>
        <p:spPr bwMode="auto">
          <a:xfrm>
            <a:off x="3901698" y="0"/>
            <a:ext cx="2984871" cy="501015"/>
          </a:xfrm>
          <a:prstGeom prst="rect">
            <a:avLst/>
          </a:prstGeom>
          <a:noFill/>
          <a:ln w="9525">
            <a:noFill/>
            <a:miter lim="800000"/>
            <a:headEnd/>
            <a:tailEnd/>
          </a:ln>
          <a:effectLst/>
        </p:spPr>
        <p:txBody>
          <a:bodyPr vert="horz" wrap="square" lIns="96616" tIns="48308" rIns="96616" bIns="48308" numCol="1" anchor="t" anchorCtr="0" compatLnSpc="1">
            <a:prstTxWarp prst="textNoShape">
              <a:avLst/>
            </a:prstTxWarp>
          </a:bodyPr>
          <a:lstStyle>
            <a:lvl1pPr algn="r">
              <a:defRPr sz="1300"/>
            </a:lvl1pPr>
          </a:lstStyle>
          <a:p>
            <a:pPr>
              <a:defRPr/>
            </a:pPr>
            <a:endParaRPr lang="sk-SK"/>
          </a:p>
        </p:txBody>
      </p:sp>
      <p:sp>
        <p:nvSpPr>
          <p:cNvPr id="39940" name="Rectangle 4"/>
          <p:cNvSpPr>
            <a:spLocks noGrp="1" noRot="1" noChangeAspect="1" noChangeArrowheads="1" noTextEdit="1"/>
          </p:cNvSpPr>
          <p:nvPr>
            <p:ph type="sldImg" idx="2"/>
          </p:nvPr>
        </p:nvSpPr>
        <p:spPr bwMode="auto">
          <a:xfrm>
            <a:off x="939800" y="750888"/>
            <a:ext cx="5008563" cy="3757612"/>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688817" y="4759643"/>
            <a:ext cx="5510530" cy="4509135"/>
          </a:xfrm>
          <a:prstGeom prst="rect">
            <a:avLst/>
          </a:prstGeom>
          <a:noFill/>
          <a:ln w="9525">
            <a:noFill/>
            <a:miter lim="800000"/>
            <a:headEnd/>
            <a:tailEnd/>
          </a:ln>
          <a:effectLst/>
        </p:spPr>
        <p:txBody>
          <a:bodyPr vert="horz" wrap="square" lIns="96616" tIns="48308" rIns="96616" bIns="48308" numCol="1" anchor="t" anchorCtr="0" compatLnSpc="1">
            <a:prstTxWarp prst="textNoShape">
              <a:avLst/>
            </a:prstTxWarp>
          </a:bodyPr>
          <a:lstStyle/>
          <a:p>
            <a:pPr lvl="0"/>
            <a:r>
              <a:rPr lang="sk-SK" noProof="0" smtClean="0"/>
              <a:t>Click to edit Master text styles</a:t>
            </a:r>
          </a:p>
          <a:p>
            <a:pPr lvl="1"/>
            <a:r>
              <a:rPr lang="sk-SK" noProof="0" smtClean="0"/>
              <a:t>Second level</a:t>
            </a:r>
          </a:p>
          <a:p>
            <a:pPr lvl="2"/>
            <a:r>
              <a:rPr lang="sk-SK" noProof="0" smtClean="0"/>
              <a:t>Third level</a:t>
            </a:r>
          </a:p>
          <a:p>
            <a:pPr lvl="3"/>
            <a:r>
              <a:rPr lang="sk-SK" noProof="0" smtClean="0"/>
              <a:t>Fourth level</a:t>
            </a:r>
          </a:p>
          <a:p>
            <a:pPr lvl="4"/>
            <a:r>
              <a:rPr lang="sk-SK" noProof="0" smtClean="0"/>
              <a:t>Fifth level</a:t>
            </a:r>
          </a:p>
        </p:txBody>
      </p:sp>
      <p:sp>
        <p:nvSpPr>
          <p:cNvPr id="16390" name="Rectangle 6"/>
          <p:cNvSpPr>
            <a:spLocks noGrp="1" noChangeArrowheads="1"/>
          </p:cNvSpPr>
          <p:nvPr>
            <p:ph type="ftr" sz="quarter" idx="4"/>
          </p:nvPr>
        </p:nvSpPr>
        <p:spPr bwMode="auto">
          <a:xfrm>
            <a:off x="0" y="9517546"/>
            <a:ext cx="2984871" cy="501015"/>
          </a:xfrm>
          <a:prstGeom prst="rect">
            <a:avLst/>
          </a:prstGeom>
          <a:noFill/>
          <a:ln w="9525">
            <a:noFill/>
            <a:miter lim="800000"/>
            <a:headEnd/>
            <a:tailEnd/>
          </a:ln>
          <a:effectLst/>
        </p:spPr>
        <p:txBody>
          <a:bodyPr vert="horz" wrap="square" lIns="96616" tIns="48308" rIns="96616" bIns="48308" numCol="1" anchor="b" anchorCtr="0" compatLnSpc="1">
            <a:prstTxWarp prst="textNoShape">
              <a:avLst/>
            </a:prstTxWarp>
          </a:bodyPr>
          <a:lstStyle>
            <a:lvl1pPr>
              <a:defRPr sz="1300"/>
            </a:lvl1pPr>
          </a:lstStyle>
          <a:p>
            <a:pPr>
              <a:defRPr/>
            </a:pPr>
            <a:endParaRPr lang="sk-SK"/>
          </a:p>
        </p:txBody>
      </p:sp>
      <p:sp>
        <p:nvSpPr>
          <p:cNvPr id="16391" name="Rectangle 7"/>
          <p:cNvSpPr>
            <a:spLocks noGrp="1" noChangeArrowheads="1"/>
          </p:cNvSpPr>
          <p:nvPr>
            <p:ph type="sldNum" sz="quarter" idx="5"/>
          </p:nvPr>
        </p:nvSpPr>
        <p:spPr bwMode="auto">
          <a:xfrm>
            <a:off x="3901698" y="9517546"/>
            <a:ext cx="2984871" cy="501015"/>
          </a:xfrm>
          <a:prstGeom prst="rect">
            <a:avLst/>
          </a:prstGeom>
          <a:noFill/>
          <a:ln w="9525">
            <a:noFill/>
            <a:miter lim="800000"/>
            <a:headEnd/>
            <a:tailEnd/>
          </a:ln>
          <a:effectLst/>
        </p:spPr>
        <p:txBody>
          <a:bodyPr vert="horz" wrap="square" lIns="96616" tIns="48308" rIns="96616" bIns="48308" numCol="1" anchor="b" anchorCtr="0" compatLnSpc="1">
            <a:prstTxWarp prst="textNoShape">
              <a:avLst/>
            </a:prstTxWarp>
          </a:bodyPr>
          <a:lstStyle>
            <a:lvl1pPr algn="r">
              <a:defRPr sz="1300"/>
            </a:lvl1pPr>
          </a:lstStyle>
          <a:p>
            <a:pPr>
              <a:defRPr/>
            </a:pPr>
            <a:fld id="{0AA020E8-AC26-45A2-8DDA-4796D5812D29}" type="slidenum">
              <a:rPr lang="sk-SK"/>
              <a:pPr>
                <a:defRPr/>
              </a:pPr>
              <a:t>‹#›</a:t>
            </a:fld>
            <a:endParaRPr lang="sk-SK"/>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January 9/2018</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fr-FR" smtClean="0"/>
              <a:t>NATURAL POLYMERS MU SCI 9 2018</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022159F9-13B7-4B9F-BAF9-1E91E2B4D075}" type="slidenum">
              <a:rPr lang="sk-SK"/>
              <a:pPr>
                <a:defRPr/>
              </a:pPr>
              <a:t>‹#›</a:t>
            </a:fld>
            <a:endParaRPr lang="sk-S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January 9/2018</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fr-FR" smtClean="0"/>
              <a:t>NATURAL POLYMERS MU SCI 9 2018</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675AE0EF-75A2-445F-BA42-21AAA1105D5A}" type="slidenum">
              <a:rPr lang="sk-SK"/>
              <a:pPr>
                <a:defRPr/>
              </a:pPr>
              <a:t>‹#›</a:t>
            </a:fld>
            <a:endParaRPr lang="sk-S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January 9/2018</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fr-FR" smtClean="0"/>
              <a:t>NATURAL POLYMERS MU SCI 9 2018</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1CCD0A45-28A5-461E-8B92-945FC723D892}" type="slidenum">
              <a:rPr lang="sk-SK"/>
              <a:pPr>
                <a:defRPr/>
              </a:pPr>
              <a:t>‹#›</a:t>
            </a:fld>
            <a:endParaRPr lang="sk-SK"/>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abulku 2"/>
          <p:cNvSpPr>
            <a:spLocks noGrp="1"/>
          </p:cNvSpPr>
          <p:nvPr>
            <p:ph type="tbl" idx="1"/>
          </p:nvPr>
        </p:nvSpPr>
        <p:spPr>
          <a:xfrm>
            <a:off x="457200" y="1600200"/>
            <a:ext cx="8229600" cy="4525963"/>
          </a:xfrm>
        </p:spPr>
        <p:txBody>
          <a:bodyPr/>
          <a:lstStyle/>
          <a:p>
            <a:pPr lvl="0"/>
            <a:endParaRPr lang="cs-CZ" noProof="0" smtClean="0"/>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January 9/2018</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fr-FR" smtClean="0"/>
              <a:t>NATURAL POLYMERS MU SCI 9 2018</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63AF317E-C5B4-4DAB-9674-AFCC279BEA9B}" type="slidenum">
              <a:rPr lang="sk-SK"/>
              <a:pPr>
                <a:defRPr/>
              </a:pPr>
              <a:t>‹#›</a:t>
            </a:fld>
            <a:endParaRPr lang="sk-S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January 9/2018</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fr-FR" smtClean="0"/>
              <a:t>NATURAL POLYMERS MU SCI 9 2018</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3F41B0DE-FA74-4AFF-A5C7-1440790630ED}" type="slidenum">
              <a:rPr lang="sk-SK"/>
              <a:pPr>
                <a:defRPr/>
              </a:pPr>
              <a:t>‹#›</a:t>
            </a:fld>
            <a:endParaRPr lang="sk-S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r>
              <a:rPr lang="cs-CZ" smtClean="0"/>
              <a:t>January 9/2018</a:t>
            </a:r>
            <a:endParaRPr lang="sk-SK"/>
          </a:p>
        </p:txBody>
      </p:sp>
      <p:sp>
        <p:nvSpPr>
          <p:cNvPr id="5" name="Rectangle 5"/>
          <p:cNvSpPr>
            <a:spLocks noGrp="1" noChangeArrowheads="1"/>
          </p:cNvSpPr>
          <p:nvPr>
            <p:ph type="ftr" sz="quarter" idx="11"/>
          </p:nvPr>
        </p:nvSpPr>
        <p:spPr>
          <a:ln/>
        </p:spPr>
        <p:txBody>
          <a:bodyPr/>
          <a:lstStyle>
            <a:lvl1pPr>
              <a:defRPr/>
            </a:lvl1pPr>
          </a:lstStyle>
          <a:p>
            <a:pPr>
              <a:defRPr/>
            </a:pPr>
            <a:r>
              <a:rPr lang="fr-FR" smtClean="0"/>
              <a:t>NATURAL POLYMERS MU SCI 9 2018</a:t>
            </a: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143F162C-1DBC-4BD0-B3FA-CB1FC3ECB061}" type="slidenum">
              <a:rPr lang="sk-SK"/>
              <a:pPr>
                <a:defRPr/>
              </a:pPr>
              <a:t>‹#›</a:t>
            </a:fld>
            <a:endParaRPr lang="sk-S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r>
              <a:rPr lang="cs-CZ" smtClean="0"/>
              <a:t>January 9/2018</a:t>
            </a:r>
            <a:endParaRPr lang="sk-SK"/>
          </a:p>
        </p:txBody>
      </p:sp>
      <p:sp>
        <p:nvSpPr>
          <p:cNvPr id="6" name="Rectangle 5"/>
          <p:cNvSpPr>
            <a:spLocks noGrp="1" noChangeArrowheads="1"/>
          </p:cNvSpPr>
          <p:nvPr>
            <p:ph type="ftr" sz="quarter" idx="11"/>
          </p:nvPr>
        </p:nvSpPr>
        <p:spPr>
          <a:ln/>
        </p:spPr>
        <p:txBody>
          <a:bodyPr/>
          <a:lstStyle>
            <a:lvl1pPr>
              <a:defRPr/>
            </a:lvl1pPr>
          </a:lstStyle>
          <a:p>
            <a:pPr>
              <a:defRPr/>
            </a:pPr>
            <a:r>
              <a:rPr lang="fr-FR" smtClean="0"/>
              <a:t>NATURAL POLYMERS MU SCI 9 2018</a:t>
            </a: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E3668248-660C-447C-855D-37CBFB628770}" type="slidenum">
              <a:rPr lang="sk-SK"/>
              <a:pPr>
                <a:defRPr/>
              </a:pPr>
              <a:t>‹#›</a:t>
            </a:fld>
            <a:endParaRPr lang="sk-S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r>
              <a:rPr lang="cs-CZ" smtClean="0"/>
              <a:t>January 9/2018</a:t>
            </a:r>
            <a:endParaRPr lang="sk-SK"/>
          </a:p>
        </p:txBody>
      </p:sp>
      <p:sp>
        <p:nvSpPr>
          <p:cNvPr id="8" name="Rectangle 5"/>
          <p:cNvSpPr>
            <a:spLocks noGrp="1" noChangeArrowheads="1"/>
          </p:cNvSpPr>
          <p:nvPr>
            <p:ph type="ftr" sz="quarter" idx="11"/>
          </p:nvPr>
        </p:nvSpPr>
        <p:spPr>
          <a:ln/>
        </p:spPr>
        <p:txBody>
          <a:bodyPr/>
          <a:lstStyle>
            <a:lvl1pPr>
              <a:defRPr/>
            </a:lvl1pPr>
          </a:lstStyle>
          <a:p>
            <a:pPr>
              <a:defRPr/>
            </a:pPr>
            <a:r>
              <a:rPr lang="fr-FR" smtClean="0"/>
              <a:t>NATURAL POLYMERS MU SCI 9 2018</a:t>
            </a:r>
            <a:endParaRPr lang="sk-SK"/>
          </a:p>
        </p:txBody>
      </p:sp>
      <p:sp>
        <p:nvSpPr>
          <p:cNvPr id="9" name="Rectangle 6"/>
          <p:cNvSpPr>
            <a:spLocks noGrp="1" noChangeArrowheads="1"/>
          </p:cNvSpPr>
          <p:nvPr>
            <p:ph type="sldNum" sz="quarter" idx="12"/>
          </p:nvPr>
        </p:nvSpPr>
        <p:spPr>
          <a:ln/>
        </p:spPr>
        <p:txBody>
          <a:bodyPr/>
          <a:lstStyle>
            <a:lvl1pPr>
              <a:defRPr/>
            </a:lvl1pPr>
          </a:lstStyle>
          <a:p>
            <a:pPr>
              <a:defRPr/>
            </a:pPr>
            <a:fld id="{AA2A1800-BFC7-4E22-8964-B8A4E143B637}" type="slidenum">
              <a:rPr lang="sk-SK"/>
              <a:pPr>
                <a:defRPr/>
              </a:pPr>
              <a:t>‹#›</a:t>
            </a:fld>
            <a:endParaRPr lang="sk-S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r>
              <a:rPr lang="cs-CZ" smtClean="0"/>
              <a:t>January 9/2018</a:t>
            </a:r>
            <a:endParaRPr lang="sk-SK"/>
          </a:p>
        </p:txBody>
      </p:sp>
      <p:sp>
        <p:nvSpPr>
          <p:cNvPr id="4" name="Rectangle 5"/>
          <p:cNvSpPr>
            <a:spLocks noGrp="1" noChangeArrowheads="1"/>
          </p:cNvSpPr>
          <p:nvPr>
            <p:ph type="ftr" sz="quarter" idx="11"/>
          </p:nvPr>
        </p:nvSpPr>
        <p:spPr>
          <a:ln/>
        </p:spPr>
        <p:txBody>
          <a:bodyPr/>
          <a:lstStyle>
            <a:lvl1pPr>
              <a:defRPr/>
            </a:lvl1pPr>
          </a:lstStyle>
          <a:p>
            <a:pPr>
              <a:defRPr/>
            </a:pPr>
            <a:r>
              <a:rPr lang="fr-FR" smtClean="0"/>
              <a:t>NATURAL POLYMERS MU SCI 9 2018</a:t>
            </a:r>
            <a:endParaRPr lang="sk-SK"/>
          </a:p>
        </p:txBody>
      </p:sp>
      <p:sp>
        <p:nvSpPr>
          <p:cNvPr id="5" name="Rectangle 6"/>
          <p:cNvSpPr>
            <a:spLocks noGrp="1" noChangeArrowheads="1"/>
          </p:cNvSpPr>
          <p:nvPr>
            <p:ph type="sldNum" sz="quarter" idx="12"/>
          </p:nvPr>
        </p:nvSpPr>
        <p:spPr>
          <a:ln/>
        </p:spPr>
        <p:txBody>
          <a:bodyPr/>
          <a:lstStyle>
            <a:lvl1pPr>
              <a:defRPr/>
            </a:lvl1pPr>
          </a:lstStyle>
          <a:p>
            <a:pPr>
              <a:defRPr/>
            </a:pPr>
            <a:fld id="{BD7865BE-C659-4ABD-A817-DED046766B31}" type="slidenum">
              <a:rPr lang="sk-SK"/>
              <a:pPr>
                <a:defRPr/>
              </a:pPr>
              <a:t>‹#›</a:t>
            </a:fld>
            <a:endParaRPr lang="sk-S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cs-CZ" smtClean="0"/>
              <a:t>January 9/2018</a:t>
            </a:r>
            <a:endParaRPr lang="sk-SK"/>
          </a:p>
        </p:txBody>
      </p:sp>
      <p:sp>
        <p:nvSpPr>
          <p:cNvPr id="3" name="Rectangle 5"/>
          <p:cNvSpPr>
            <a:spLocks noGrp="1" noChangeArrowheads="1"/>
          </p:cNvSpPr>
          <p:nvPr>
            <p:ph type="ftr" sz="quarter" idx="11"/>
          </p:nvPr>
        </p:nvSpPr>
        <p:spPr>
          <a:ln/>
        </p:spPr>
        <p:txBody>
          <a:bodyPr/>
          <a:lstStyle>
            <a:lvl1pPr>
              <a:defRPr/>
            </a:lvl1pPr>
          </a:lstStyle>
          <a:p>
            <a:pPr>
              <a:defRPr/>
            </a:pPr>
            <a:r>
              <a:rPr lang="fr-FR" smtClean="0"/>
              <a:t>NATURAL POLYMERS MU SCI 9 2018</a:t>
            </a:r>
            <a:endParaRPr lang="sk-SK"/>
          </a:p>
        </p:txBody>
      </p:sp>
      <p:sp>
        <p:nvSpPr>
          <p:cNvPr id="4" name="Rectangle 6"/>
          <p:cNvSpPr>
            <a:spLocks noGrp="1" noChangeArrowheads="1"/>
          </p:cNvSpPr>
          <p:nvPr>
            <p:ph type="sldNum" sz="quarter" idx="12"/>
          </p:nvPr>
        </p:nvSpPr>
        <p:spPr>
          <a:ln/>
        </p:spPr>
        <p:txBody>
          <a:bodyPr/>
          <a:lstStyle>
            <a:lvl1pPr>
              <a:defRPr/>
            </a:lvl1pPr>
          </a:lstStyle>
          <a:p>
            <a:pPr>
              <a:defRPr/>
            </a:pPr>
            <a:fld id="{D2DAE1EA-64DE-4526-BF42-981E8B573A59}" type="slidenum">
              <a:rPr lang="sk-SK"/>
              <a:pPr>
                <a:defRPr/>
              </a:pPr>
              <a:t>‹#›</a:t>
            </a:fld>
            <a:endParaRPr lang="sk-S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r>
              <a:rPr lang="cs-CZ" smtClean="0"/>
              <a:t>January 9/2018</a:t>
            </a:r>
            <a:endParaRPr lang="sk-SK"/>
          </a:p>
        </p:txBody>
      </p:sp>
      <p:sp>
        <p:nvSpPr>
          <p:cNvPr id="6" name="Rectangle 5"/>
          <p:cNvSpPr>
            <a:spLocks noGrp="1" noChangeArrowheads="1"/>
          </p:cNvSpPr>
          <p:nvPr>
            <p:ph type="ftr" sz="quarter" idx="11"/>
          </p:nvPr>
        </p:nvSpPr>
        <p:spPr>
          <a:ln/>
        </p:spPr>
        <p:txBody>
          <a:bodyPr/>
          <a:lstStyle>
            <a:lvl1pPr>
              <a:defRPr/>
            </a:lvl1pPr>
          </a:lstStyle>
          <a:p>
            <a:pPr>
              <a:defRPr/>
            </a:pPr>
            <a:r>
              <a:rPr lang="fr-FR" smtClean="0"/>
              <a:t>NATURAL POLYMERS MU SCI 9 2018</a:t>
            </a: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114294A2-FC15-4664-8301-AA3F984E8460}" type="slidenum">
              <a:rPr lang="sk-SK"/>
              <a:pPr>
                <a:defRPr/>
              </a:pPr>
              <a:t>‹#›</a:t>
            </a:fld>
            <a:endParaRPr lang="sk-S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r>
              <a:rPr lang="cs-CZ" smtClean="0"/>
              <a:t>January 9/2018</a:t>
            </a:r>
            <a:endParaRPr lang="sk-SK"/>
          </a:p>
        </p:txBody>
      </p:sp>
      <p:sp>
        <p:nvSpPr>
          <p:cNvPr id="6" name="Rectangle 5"/>
          <p:cNvSpPr>
            <a:spLocks noGrp="1" noChangeArrowheads="1"/>
          </p:cNvSpPr>
          <p:nvPr>
            <p:ph type="ftr" sz="quarter" idx="11"/>
          </p:nvPr>
        </p:nvSpPr>
        <p:spPr>
          <a:ln/>
        </p:spPr>
        <p:txBody>
          <a:bodyPr/>
          <a:lstStyle>
            <a:lvl1pPr>
              <a:defRPr/>
            </a:lvl1pPr>
          </a:lstStyle>
          <a:p>
            <a:pPr>
              <a:defRPr/>
            </a:pPr>
            <a:r>
              <a:rPr lang="fr-FR" smtClean="0"/>
              <a:t>NATURAL POLYMERS MU SCI 9 2018</a:t>
            </a: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69F01612-7D2C-4A80-B82F-FB90E81E0ECC}" type="slidenum">
              <a:rPr lang="sk-SK"/>
              <a:pPr>
                <a:defRPr/>
              </a:pPr>
              <a:t>‹#›</a:t>
            </a:fld>
            <a:endParaRPr lang="sk-S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sk-SK"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k-SK" smtClean="0"/>
              <a:t>Click to edit Master text styles</a:t>
            </a:r>
          </a:p>
          <a:p>
            <a:pPr lvl="1"/>
            <a:r>
              <a:rPr lang="sk-SK" smtClean="0"/>
              <a:t>Second level</a:t>
            </a:r>
          </a:p>
          <a:p>
            <a:pPr lvl="2"/>
            <a:r>
              <a:rPr lang="sk-SK" smtClean="0"/>
              <a:t>Third level</a:t>
            </a:r>
          </a:p>
          <a:p>
            <a:pPr lvl="3"/>
            <a:r>
              <a:rPr lang="sk-SK" smtClean="0"/>
              <a:t>Fourth level</a:t>
            </a:r>
          </a:p>
          <a:p>
            <a:pPr lvl="4"/>
            <a:r>
              <a:rPr lang="sk-SK"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r>
              <a:rPr lang="cs-CZ" smtClean="0"/>
              <a:t>January 9/2018</a:t>
            </a:r>
            <a:endParaRPr lang="sk-SK"/>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r>
              <a:rPr lang="fr-FR" smtClean="0"/>
              <a:t>NATURAL POLYMERS MU SCI 9 2018</a:t>
            </a:r>
            <a:endParaRPr lang="sk-SK"/>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65CD623B-DDD8-4A6A-9C50-793E8D3E8A30}" type="slidenum">
              <a:rPr lang="sk-SK"/>
              <a:pPr>
                <a:defRPr/>
              </a:pPr>
              <a:t>‹#›</a:t>
            </a:fld>
            <a:endParaRPr lang="sk-S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hyperlink" Target="http://en.wikipedia.org/wiki/Acid" TargetMode="External"/><Relationship Id="rId13" Type="http://schemas.openxmlformats.org/officeDocument/2006/relationships/hyperlink" Target="http://en.wikipedia.org/wiki/Chloroform" TargetMode="External"/><Relationship Id="rId18" Type="http://schemas.openxmlformats.org/officeDocument/2006/relationships/image" Target="../media/image10.png"/><Relationship Id="rId3" Type="http://schemas.openxmlformats.org/officeDocument/2006/relationships/hyperlink" Target="http://en.wikipedia.org/wiki/Nucleic_acids" TargetMode="External"/><Relationship Id="rId7" Type="http://schemas.openxmlformats.org/officeDocument/2006/relationships/hyperlink" Target="http://en.wikipedia.org/wiki/Native_state" TargetMode="External"/><Relationship Id="rId12" Type="http://schemas.openxmlformats.org/officeDocument/2006/relationships/hyperlink" Target="http://en.wikipedia.org/wiki/Alcohol" TargetMode="External"/><Relationship Id="rId17" Type="http://schemas.openxmlformats.org/officeDocument/2006/relationships/image" Target="../media/image9.png"/><Relationship Id="rId2" Type="http://schemas.openxmlformats.org/officeDocument/2006/relationships/hyperlink" Target="http://en.wikipedia.org/wiki/Proteins" TargetMode="External"/><Relationship Id="rId16" Type="http://schemas.openxmlformats.org/officeDocument/2006/relationships/hyperlink" Target="http://en.wikipedia.org/wiki/Communal_aggregation" TargetMode="External"/><Relationship Id="rId1" Type="http://schemas.openxmlformats.org/officeDocument/2006/relationships/slideLayout" Target="../slideLayouts/slideLayout6.xml"/><Relationship Id="rId6" Type="http://schemas.openxmlformats.org/officeDocument/2006/relationships/hyperlink" Target="http://en.wikipedia.org/wiki/Secondary_structure" TargetMode="External"/><Relationship Id="rId11" Type="http://schemas.openxmlformats.org/officeDocument/2006/relationships/hyperlink" Target="http://en.wikipedia.org/wiki/Organic_compound" TargetMode="External"/><Relationship Id="rId5" Type="http://schemas.openxmlformats.org/officeDocument/2006/relationships/hyperlink" Target="http://en.wikipedia.org/wiki/Tertiary_structure" TargetMode="External"/><Relationship Id="rId15" Type="http://schemas.openxmlformats.org/officeDocument/2006/relationships/hyperlink" Target="http://en.wikipedia.org/wiki/Denaturation_(biochemistry)" TargetMode="External"/><Relationship Id="rId10" Type="http://schemas.openxmlformats.org/officeDocument/2006/relationships/hyperlink" Target="http://en.wikipedia.org/wiki/Inorganic" TargetMode="External"/><Relationship Id="rId4" Type="http://schemas.openxmlformats.org/officeDocument/2006/relationships/hyperlink" Target="http://en.wikipedia.org/wiki/Quaternary_structure" TargetMode="External"/><Relationship Id="rId9" Type="http://schemas.openxmlformats.org/officeDocument/2006/relationships/hyperlink" Target="http://en.wikipedia.org/wiki/Base_(chemistry)" TargetMode="External"/><Relationship Id="rId14" Type="http://schemas.openxmlformats.org/officeDocument/2006/relationships/hyperlink" Target="http://en.wikipedia.org/wiki/Heat"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en.wikipedia.org/wiki/Denaturation_(biochemistry)" TargetMode="External"/><Relationship Id="rId2" Type="http://schemas.openxmlformats.org/officeDocument/2006/relationships/hyperlink" Target="https://en.wikipedia.org/wiki/Enzyme"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en.wikipedia.org/wiki/Christian_B._Anfinsen" TargetMode="External"/><Relationship Id="rId2" Type="http://schemas.openxmlformats.org/officeDocument/2006/relationships/hyperlink" Target="https://en.wikipedia.org/wiki/DNA" TargetMode="External"/><Relationship Id="rId1" Type="http://schemas.openxmlformats.org/officeDocument/2006/relationships/slideLayout" Target="../slideLayouts/slideLayout7.xml"/><Relationship Id="rId4" Type="http://schemas.openxmlformats.org/officeDocument/2006/relationships/hyperlink" Target="https://en.wikipedia.org/wiki/Anfinsen's_dogma"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hyperlink" Target="http://www.tanex.cz/cz/produkty/kozni-klih/technicka-zelatina.htm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8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86.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87.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www.tanex.cz/cz/produkty/kozni-klih/technicka-zelatina.html" TargetMode="External"/><Relationship Id="rId2" Type="http://schemas.openxmlformats.org/officeDocument/2006/relationships/hyperlink" Target="http://www.tanex.cz/cz/produkty/kozni-klih/kralici-klih.html" TargetMode="Externa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9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99.xml.rels><?xml version="1.0" encoding="UTF-8" standalone="yes"?>
<Relationships xmlns="http://schemas.openxmlformats.org/package/2006/relationships"><Relationship Id="rId3" Type="http://schemas.openxmlformats.org/officeDocument/2006/relationships/hyperlink" Target="https://en.wikipedia.org/wiki/Chromium(III)_sulfate" TargetMode="External"/><Relationship Id="rId2" Type="http://schemas.openxmlformats.org/officeDocument/2006/relationships/image" Target="../media/image6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Zástupný symbol pro zápatí 4"/>
          <p:cNvSpPr>
            <a:spLocks noGrp="1"/>
          </p:cNvSpPr>
          <p:nvPr>
            <p:ph type="ftr" sz="quarter" idx="11"/>
          </p:nvPr>
        </p:nvSpPr>
        <p:spPr>
          <a:xfrm>
            <a:off x="1547813" y="6245225"/>
            <a:ext cx="6696075" cy="476250"/>
          </a:xfrm>
          <a:noFill/>
        </p:spPr>
        <p:txBody>
          <a:bodyPr/>
          <a:lstStyle/>
          <a:p>
            <a:r>
              <a:rPr lang="fr-FR" dirty="0" smtClean="0"/>
              <a:t>NATURAL POLYMERS MU SCI 9 2018</a:t>
            </a:r>
            <a:endParaRPr lang="sk-SK" dirty="0"/>
          </a:p>
        </p:txBody>
      </p:sp>
      <p:sp>
        <p:nvSpPr>
          <p:cNvPr id="3075" name="Zástupný symbol pro číslo snímku 5"/>
          <p:cNvSpPr>
            <a:spLocks noGrp="1"/>
          </p:cNvSpPr>
          <p:nvPr>
            <p:ph type="sldNum" sz="quarter" idx="12"/>
          </p:nvPr>
        </p:nvSpPr>
        <p:spPr>
          <a:noFill/>
        </p:spPr>
        <p:txBody>
          <a:bodyPr/>
          <a:lstStyle/>
          <a:p>
            <a:fld id="{6C0CBC22-831C-497A-92CA-C8075AB01A1C}" type="slidenum">
              <a:rPr lang="sk-SK" smtClean="0"/>
              <a:pPr/>
              <a:t>1</a:t>
            </a:fld>
            <a:endParaRPr lang="sk-SK" smtClean="0"/>
          </a:p>
        </p:txBody>
      </p:sp>
      <p:sp>
        <p:nvSpPr>
          <p:cNvPr id="3076" name="Rectangle 2"/>
          <p:cNvSpPr>
            <a:spLocks noGrp="1" noChangeArrowheads="1"/>
          </p:cNvSpPr>
          <p:nvPr>
            <p:ph type="ctrTitle"/>
          </p:nvPr>
        </p:nvSpPr>
        <p:spPr>
          <a:xfrm>
            <a:off x="0" y="188640"/>
            <a:ext cx="9144000" cy="4752528"/>
          </a:xfrm>
        </p:spPr>
        <p:txBody>
          <a:bodyPr/>
          <a:lstStyle/>
          <a:p>
            <a:pPr eaLnBrk="1" hangingPunct="1"/>
            <a:r>
              <a:rPr lang="en-US" sz="4800" b="1" dirty="0" smtClean="0">
                <a:solidFill>
                  <a:srgbClr val="FF0000"/>
                </a:solidFill>
                <a:latin typeface="Arial Black" pitchFamily="34" charset="0"/>
              </a:rPr>
              <a:t>NATURAL </a:t>
            </a:r>
            <a:r>
              <a:rPr lang="en-US" sz="4800" b="1" dirty="0" smtClean="0">
                <a:solidFill>
                  <a:srgbClr val="FF0000"/>
                </a:solidFill>
                <a:latin typeface="Arial Black" pitchFamily="34" charset="0"/>
              </a:rPr>
              <a:t>POLYMERS</a:t>
            </a:r>
            <a:r>
              <a:rPr lang="cs-CZ" sz="4800" b="1" dirty="0" smtClean="0">
                <a:solidFill>
                  <a:srgbClr val="FF0000"/>
                </a:solidFill>
                <a:latin typeface="Arial Black" pitchFamily="34" charset="0"/>
              </a:rPr>
              <a:t/>
            </a:r>
            <a:br>
              <a:rPr lang="cs-CZ" sz="4800" b="1" dirty="0" smtClean="0">
                <a:solidFill>
                  <a:srgbClr val="FF0000"/>
                </a:solidFill>
                <a:latin typeface="Arial Black" pitchFamily="34" charset="0"/>
              </a:rPr>
            </a:br>
            <a:r>
              <a:rPr lang="en-US" sz="4800" b="1" dirty="0" smtClean="0">
                <a:solidFill>
                  <a:srgbClr val="FF0000"/>
                </a:solidFill>
                <a:latin typeface="Arial Black" pitchFamily="34" charset="0"/>
              </a:rPr>
              <a:t> </a:t>
            </a:r>
            <a:r>
              <a:rPr lang="en-US" sz="4000" b="1" dirty="0" smtClean="0">
                <a:solidFill>
                  <a:srgbClr val="FF0000"/>
                </a:solidFill>
              </a:rPr>
              <a:t/>
            </a:r>
            <a:br>
              <a:rPr lang="en-US" sz="4000" b="1" dirty="0" smtClean="0">
                <a:solidFill>
                  <a:srgbClr val="FF0000"/>
                </a:solidFill>
              </a:rPr>
            </a:br>
            <a:r>
              <a:rPr lang="en-US" sz="5400" b="1" dirty="0" smtClean="0">
                <a:solidFill>
                  <a:srgbClr val="FF0000"/>
                </a:solidFill>
                <a:latin typeface="Arial Black" pitchFamily="34" charset="0"/>
              </a:rPr>
              <a:t> </a:t>
            </a:r>
            <a:r>
              <a:rPr lang="en-US" sz="5400" b="1" cap="all" dirty="0" smtClean="0">
                <a:solidFill>
                  <a:srgbClr val="008000"/>
                </a:solidFill>
                <a:latin typeface="Arial Black" pitchFamily="34" charset="0"/>
              </a:rPr>
              <a:t>fibrous</a:t>
            </a:r>
            <a:r>
              <a:rPr lang="en-US" sz="5400" b="1" dirty="0" smtClean="0">
                <a:solidFill>
                  <a:srgbClr val="FF0000"/>
                </a:solidFill>
                <a:latin typeface="Arial Black" pitchFamily="34" charset="0"/>
              </a:rPr>
              <a:t> </a:t>
            </a:r>
            <a:r>
              <a:rPr lang="en-US" sz="5400" b="1" kern="1200" dirty="0" smtClean="0">
                <a:solidFill>
                  <a:srgbClr val="008000"/>
                </a:solidFill>
                <a:latin typeface="Arial Black" pitchFamily="34" charset="0"/>
                <a:ea typeface="Times New Roman"/>
                <a:cs typeface="Times New Roman"/>
              </a:rPr>
              <a:t>P</a:t>
            </a:r>
            <a:r>
              <a:rPr lang="cs-CZ" sz="5400" b="1" kern="1200" dirty="0" smtClean="0">
                <a:solidFill>
                  <a:srgbClr val="008000"/>
                </a:solidFill>
                <a:latin typeface="Arial Black" pitchFamily="34" charset="0"/>
                <a:ea typeface="Times New Roman"/>
                <a:cs typeface="Times New Roman"/>
              </a:rPr>
              <a:t>ROTEINS</a:t>
            </a:r>
            <a:r>
              <a:rPr lang="en-US" sz="5400" b="1" kern="1200" dirty="0" smtClean="0">
                <a:solidFill>
                  <a:srgbClr val="008000"/>
                </a:solidFill>
                <a:latin typeface="Arial Black" pitchFamily="34" charset="0"/>
                <a:ea typeface="Times New Roman"/>
                <a:cs typeface="Times New Roman"/>
              </a:rPr>
              <a:t> </a:t>
            </a:r>
            <a:r>
              <a:rPr lang="cs-CZ" sz="5400" b="1" kern="1200" dirty="0" smtClean="0">
                <a:solidFill>
                  <a:srgbClr val="008000"/>
                </a:solidFill>
                <a:latin typeface="Arial Black" pitchFamily="34" charset="0"/>
                <a:ea typeface="Times New Roman"/>
                <a:cs typeface="Times New Roman"/>
              </a:rPr>
              <a:t>I</a:t>
            </a:r>
            <a:br>
              <a:rPr lang="cs-CZ" sz="5400" b="1" kern="1200" dirty="0" smtClean="0">
                <a:solidFill>
                  <a:srgbClr val="008000"/>
                </a:solidFill>
                <a:latin typeface="Arial Black" pitchFamily="34" charset="0"/>
                <a:ea typeface="Times New Roman"/>
                <a:cs typeface="Times New Roman"/>
              </a:rPr>
            </a:br>
            <a:r>
              <a:rPr lang="cs-CZ" sz="5400" b="1" kern="1200" dirty="0" smtClean="0">
                <a:solidFill>
                  <a:srgbClr val="008000"/>
                </a:solidFill>
                <a:latin typeface="Arial Black" pitchFamily="34" charset="0"/>
                <a:ea typeface="Times New Roman"/>
                <a:cs typeface="Times New Roman"/>
              </a:rPr>
              <a:t/>
            </a:r>
            <a:br>
              <a:rPr lang="cs-CZ" sz="5400" b="1" kern="1200" dirty="0" smtClean="0">
                <a:solidFill>
                  <a:srgbClr val="008000"/>
                </a:solidFill>
                <a:latin typeface="Arial Black" pitchFamily="34" charset="0"/>
                <a:ea typeface="Times New Roman"/>
                <a:cs typeface="Times New Roman"/>
              </a:rPr>
            </a:br>
            <a:r>
              <a:rPr lang="cs-CZ" sz="5400" b="1" kern="1200" dirty="0" smtClean="0">
                <a:solidFill>
                  <a:srgbClr val="008000"/>
                </a:solidFill>
                <a:latin typeface="Arial Black" pitchFamily="34" charset="0"/>
                <a:ea typeface="Times New Roman"/>
                <a:cs typeface="Times New Roman"/>
              </a:rPr>
              <a:t>COLLAGEN</a:t>
            </a:r>
            <a:r>
              <a:rPr lang="en-US" sz="5400" b="1" kern="1200" dirty="0" smtClean="0">
                <a:solidFill>
                  <a:srgbClr val="008000"/>
                </a:solidFill>
                <a:latin typeface="Arial Black" pitchFamily="34" charset="0"/>
                <a:ea typeface="Times New Roman"/>
                <a:cs typeface="Times New Roman"/>
              </a:rPr>
              <a:t>  </a:t>
            </a:r>
            <a:endParaRPr lang="en-US" sz="4000" b="1" dirty="0" smtClean="0">
              <a:solidFill>
                <a:srgbClr val="008000"/>
              </a:solidFill>
            </a:endParaRPr>
          </a:p>
        </p:txBody>
      </p:sp>
      <p:sp>
        <p:nvSpPr>
          <p:cNvPr id="3077" name="Rectangle 3"/>
          <p:cNvSpPr>
            <a:spLocks noGrp="1" noChangeArrowheads="1"/>
          </p:cNvSpPr>
          <p:nvPr>
            <p:ph type="subTitle" idx="1"/>
          </p:nvPr>
        </p:nvSpPr>
        <p:spPr>
          <a:xfrm>
            <a:off x="1331640" y="5661248"/>
            <a:ext cx="6400800" cy="576064"/>
          </a:xfrm>
        </p:spPr>
        <p:txBody>
          <a:bodyPr/>
          <a:lstStyle/>
          <a:p>
            <a:pPr eaLnBrk="1" hangingPunct="1"/>
            <a:r>
              <a:rPr lang="cs-CZ" b="1" dirty="0" smtClean="0">
                <a:solidFill>
                  <a:srgbClr val="0000FF"/>
                </a:solidFill>
              </a:rPr>
              <a:t>Dr. Ladislav Pospíšil</a:t>
            </a:r>
          </a:p>
        </p:txBody>
      </p:sp>
      <p:sp>
        <p:nvSpPr>
          <p:cNvPr id="3078" name="Zástupný symbol pro datum 5"/>
          <p:cNvSpPr>
            <a:spLocks noGrp="1"/>
          </p:cNvSpPr>
          <p:nvPr>
            <p:ph type="dt" sz="quarter" idx="10"/>
          </p:nvPr>
        </p:nvSpPr>
        <p:spPr>
          <a:noFill/>
        </p:spPr>
        <p:txBody>
          <a:bodyPr/>
          <a:lstStyle/>
          <a:p>
            <a:r>
              <a:rPr lang="cs-CZ" smtClean="0"/>
              <a:t>January 9/2018</a:t>
            </a:r>
            <a:endParaRPr lang="sk-SK"/>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8229600" cy="1340768"/>
          </a:xfrm>
        </p:spPr>
        <p:txBody>
          <a:bodyPr/>
          <a:lstStyle/>
          <a:p>
            <a:r>
              <a:rPr lang="en-GB" sz="2800" dirty="0" smtClean="0">
                <a:solidFill>
                  <a:srgbClr val="FF0000"/>
                </a:solidFill>
                <a:latin typeface="Arial Black" pitchFamily="34" charset="0"/>
              </a:rPr>
              <a:t>Proteins dividing – the Occurrence of other Components in Macromolecule accordingly </a:t>
            </a:r>
            <a:endParaRPr lang="en-GB" sz="2800" dirty="0"/>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a:t>
            </a:fld>
            <a:endParaRPr lang="sk-SK"/>
          </a:p>
        </p:txBody>
      </p:sp>
      <p:sp>
        <p:nvSpPr>
          <p:cNvPr id="7" name="Zástupný symbol pro obsah 6"/>
          <p:cNvSpPr>
            <a:spLocks noGrp="1"/>
          </p:cNvSpPr>
          <p:nvPr>
            <p:ph idx="1"/>
          </p:nvPr>
        </p:nvSpPr>
        <p:spPr>
          <a:xfrm>
            <a:off x="457200" y="1412776"/>
            <a:ext cx="8229600" cy="4713387"/>
          </a:xfrm>
        </p:spPr>
        <p:txBody>
          <a:bodyPr/>
          <a:lstStyle/>
          <a:p>
            <a:r>
              <a:rPr lang="en-GB" sz="2800" b="1" dirty="0" smtClean="0">
                <a:solidFill>
                  <a:srgbClr val="008000"/>
                </a:solidFill>
                <a:latin typeface="Arial Black" pitchFamily="34" charset="0"/>
              </a:rPr>
              <a:t>Simple protein – </a:t>
            </a:r>
            <a:r>
              <a:rPr lang="en-GB" sz="2800" b="1" dirty="0" smtClean="0">
                <a:solidFill>
                  <a:srgbClr val="008000"/>
                </a:solidFill>
              </a:rPr>
              <a:t>they are broken by Hydrolysis to Amino acids only</a:t>
            </a:r>
          </a:p>
          <a:p>
            <a:r>
              <a:rPr lang="en-GB" sz="2800" b="1" dirty="0" smtClean="0">
                <a:solidFill>
                  <a:srgbClr val="0000FF"/>
                </a:solidFill>
                <a:latin typeface="Arial Black" pitchFamily="34" charset="0"/>
              </a:rPr>
              <a:t>Compound protein –</a:t>
            </a:r>
            <a:r>
              <a:rPr lang="cs-CZ" sz="2800" b="1" dirty="0" smtClean="0">
                <a:solidFill>
                  <a:srgbClr val="0000FF"/>
                </a:solidFill>
                <a:latin typeface="Arial Black" pitchFamily="34" charset="0"/>
              </a:rPr>
              <a:t> </a:t>
            </a:r>
            <a:r>
              <a:rPr lang="en-GB" sz="2800" b="1" dirty="0" smtClean="0">
                <a:solidFill>
                  <a:srgbClr val="0000FF"/>
                </a:solidFill>
              </a:rPr>
              <a:t>they are broken by Hydrolysis to Amino acids, </a:t>
            </a:r>
            <a:r>
              <a:rPr lang="en-GB" sz="2800" b="1" dirty="0" err="1" smtClean="0">
                <a:solidFill>
                  <a:srgbClr val="0000FF"/>
                </a:solidFill>
              </a:rPr>
              <a:t>Saccharides</a:t>
            </a:r>
            <a:r>
              <a:rPr lang="en-GB" sz="2800" b="1" dirty="0" smtClean="0">
                <a:solidFill>
                  <a:srgbClr val="0000FF"/>
                </a:solidFill>
              </a:rPr>
              <a:t>, Fats, …</a:t>
            </a:r>
          </a:p>
          <a:p>
            <a:pPr lvl="1"/>
            <a:r>
              <a:rPr lang="en-GB" sz="2400" b="1" dirty="0" smtClean="0">
                <a:solidFill>
                  <a:srgbClr val="0000FF"/>
                </a:solidFill>
              </a:rPr>
              <a:t>LIPOPROTEINE (Fats)</a:t>
            </a:r>
          </a:p>
          <a:p>
            <a:pPr lvl="1"/>
            <a:r>
              <a:rPr lang="en-GB" sz="2400" b="1" dirty="0" smtClean="0">
                <a:solidFill>
                  <a:srgbClr val="0000FF"/>
                </a:solidFill>
              </a:rPr>
              <a:t>GLYKOPROTEINE (</a:t>
            </a:r>
            <a:r>
              <a:rPr lang="en-GB" sz="2400" b="1" dirty="0" err="1" smtClean="0">
                <a:solidFill>
                  <a:srgbClr val="0000FF"/>
                </a:solidFill>
              </a:rPr>
              <a:t>Saccharides</a:t>
            </a:r>
            <a:r>
              <a:rPr lang="en-GB" sz="2400" b="1" dirty="0" smtClean="0">
                <a:solidFill>
                  <a:srgbClr val="0000FF"/>
                </a:solidFill>
              </a:rPr>
              <a:t>)</a:t>
            </a:r>
          </a:p>
          <a:p>
            <a:pPr lvl="1"/>
            <a:r>
              <a:rPr lang="en-GB" sz="2400" b="1" dirty="0" smtClean="0">
                <a:solidFill>
                  <a:srgbClr val="0000FF"/>
                </a:solidFill>
              </a:rPr>
              <a:t>FOSFOPROTEINE (Phosphate groups &gt; </a:t>
            </a:r>
            <a:r>
              <a:rPr lang="en-GB" sz="2400" b="1" dirty="0" smtClean="0">
                <a:solidFill>
                  <a:srgbClr val="0000FF"/>
                </a:solidFill>
                <a:latin typeface="Arial Black" pitchFamily="34" charset="0"/>
              </a:rPr>
              <a:t>KASEIN</a:t>
            </a:r>
            <a:r>
              <a:rPr lang="en-GB" sz="2400" b="1" dirty="0" smtClean="0">
                <a:solidFill>
                  <a:srgbClr val="0000FF"/>
                </a:solidFill>
              </a:rPr>
              <a:t>)</a:t>
            </a:r>
          </a:p>
          <a:p>
            <a:pPr lvl="1"/>
            <a:r>
              <a:rPr lang="en-GB" sz="2400" b="1" dirty="0" smtClean="0">
                <a:solidFill>
                  <a:srgbClr val="0000FF"/>
                </a:solidFill>
              </a:rPr>
              <a:t>CHROMOPEROTEINE (Colorants, e.g.  Haemoglobin, Melamine)</a:t>
            </a:r>
          </a:p>
          <a:p>
            <a:pPr lvl="1"/>
            <a:endParaRPr lang="cs-CZ" sz="2400" b="1" dirty="0" smtClean="0">
              <a:solidFill>
                <a:srgbClr val="0000FF"/>
              </a:solidFill>
            </a:endParaRPr>
          </a:p>
          <a:p>
            <a:endParaRPr lang="cs-CZ" sz="2800" b="1"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100</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pic>
        <p:nvPicPr>
          <p:cNvPr id="9" name="Obrázek 8" descr="lossy-page1-458px-Possible_Chromium(III)_Tanning_Mechanisms_tif.jpg"/>
          <p:cNvPicPr>
            <a:picLocks noChangeAspect="1"/>
          </p:cNvPicPr>
          <p:nvPr/>
        </p:nvPicPr>
        <p:blipFill>
          <a:blip r:embed="rId4" cstate="print"/>
          <a:stretch>
            <a:fillRect/>
          </a:stretch>
        </p:blipFill>
        <p:spPr>
          <a:xfrm>
            <a:off x="323528" y="188640"/>
            <a:ext cx="8568952" cy="612068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lstStyle/>
          <a:p>
            <a:r>
              <a:rPr lang="en-GB" sz="2800" dirty="0" smtClean="0">
                <a:solidFill>
                  <a:srgbClr val="FF0000"/>
                </a:solidFill>
                <a:latin typeface="Arial Black" pitchFamily="34" charset="0"/>
              </a:rPr>
              <a:t>Proteins dividing – Macromolecules’ Solubility in Water of accordingly </a:t>
            </a:r>
            <a:endParaRPr lang="en-GB" sz="2800" dirty="0"/>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11</a:t>
            </a:fld>
            <a:endParaRPr lang="sk-SK"/>
          </a:p>
        </p:txBody>
      </p:sp>
      <p:sp>
        <p:nvSpPr>
          <p:cNvPr id="8" name="Zástupný symbol pro obsah 7"/>
          <p:cNvSpPr>
            <a:spLocks noGrp="1"/>
          </p:cNvSpPr>
          <p:nvPr>
            <p:ph idx="1"/>
          </p:nvPr>
        </p:nvSpPr>
        <p:spPr>
          <a:xfrm>
            <a:off x="323528" y="1268760"/>
            <a:ext cx="8568952" cy="4857403"/>
          </a:xfrm>
        </p:spPr>
        <p:txBody>
          <a:bodyPr/>
          <a:lstStyle/>
          <a:p>
            <a:r>
              <a:rPr lang="en-GB" sz="2800" dirty="0" smtClean="0">
                <a:solidFill>
                  <a:srgbClr val="0000FF"/>
                </a:solidFill>
                <a:latin typeface="Arial Black" pitchFamily="34" charset="0"/>
              </a:rPr>
              <a:t>SOLUBLE (SFEROPROTEINE)</a:t>
            </a:r>
          </a:p>
          <a:p>
            <a:pPr lvl="1"/>
            <a:r>
              <a:rPr lang="en-GB" sz="2400" dirty="0" smtClean="0">
                <a:solidFill>
                  <a:srgbClr val="0000FF"/>
                </a:solidFill>
              </a:rPr>
              <a:t>HEAT &gt; COAGULATION</a:t>
            </a:r>
          </a:p>
          <a:p>
            <a:pPr lvl="1"/>
            <a:r>
              <a:rPr lang="en-GB" sz="2400" dirty="0" smtClean="0">
                <a:solidFill>
                  <a:srgbClr val="0000FF"/>
                </a:solidFill>
              </a:rPr>
              <a:t>Albumin &gt; </a:t>
            </a:r>
            <a:r>
              <a:rPr lang="en-GB" sz="2400" dirty="0" smtClean="0">
                <a:solidFill>
                  <a:srgbClr val="0000FF"/>
                </a:solidFill>
                <a:latin typeface="Arial Black" pitchFamily="34" charset="0"/>
              </a:rPr>
              <a:t>Egg white</a:t>
            </a:r>
          </a:p>
          <a:p>
            <a:pPr lvl="1"/>
            <a:r>
              <a:rPr lang="en-GB" sz="2400" dirty="0" err="1" smtClean="0">
                <a:solidFill>
                  <a:srgbClr val="0000FF"/>
                </a:solidFill>
              </a:rPr>
              <a:t>Glutelin</a:t>
            </a:r>
            <a:r>
              <a:rPr lang="en-GB" sz="2400" dirty="0" smtClean="0">
                <a:solidFill>
                  <a:srgbClr val="0000FF"/>
                </a:solidFill>
              </a:rPr>
              <a:t> &gt; </a:t>
            </a:r>
            <a:r>
              <a:rPr lang="en-GB" sz="2400" dirty="0" err="1" smtClean="0">
                <a:solidFill>
                  <a:srgbClr val="0000FF"/>
                </a:solidFill>
                <a:latin typeface="Arial Black" pitchFamily="34" charset="0"/>
              </a:rPr>
              <a:t>Glutelin</a:t>
            </a:r>
            <a:r>
              <a:rPr lang="en-GB" sz="2400" dirty="0" smtClean="0">
                <a:solidFill>
                  <a:srgbClr val="0000FF"/>
                </a:solidFill>
                <a:latin typeface="Arial Black" pitchFamily="34" charset="0"/>
              </a:rPr>
              <a:t> from Wheat</a:t>
            </a:r>
          </a:p>
          <a:p>
            <a:r>
              <a:rPr lang="en-GB" sz="2800" dirty="0" smtClean="0">
                <a:solidFill>
                  <a:srgbClr val="008000"/>
                </a:solidFill>
                <a:latin typeface="Arial Black" pitchFamily="34" charset="0"/>
              </a:rPr>
              <a:t>UNSOLUBLE</a:t>
            </a:r>
            <a:r>
              <a:rPr lang="en-GB" sz="2800" dirty="0" smtClean="0">
                <a:solidFill>
                  <a:srgbClr val="0000FF"/>
                </a:solidFill>
                <a:latin typeface="Arial Black" pitchFamily="34" charset="0"/>
              </a:rPr>
              <a:t> </a:t>
            </a:r>
            <a:r>
              <a:rPr lang="en-GB" sz="2800" dirty="0" smtClean="0">
                <a:solidFill>
                  <a:srgbClr val="008000"/>
                </a:solidFill>
                <a:latin typeface="Arial Black" pitchFamily="34" charset="0"/>
              </a:rPr>
              <a:t>(SKLEROPROREINE)</a:t>
            </a:r>
          </a:p>
          <a:p>
            <a:pPr lvl="1"/>
            <a:r>
              <a:rPr lang="en-GB" sz="2400" dirty="0" smtClean="0">
                <a:solidFill>
                  <a:srgbClr val="008000"/>
                </a:solidFill>
              </a:rPr>
              <a:t>Keratin </a:t>
            </a:r>
            <a:r>
              <a:rPr lang="en-GB" sz="2400" dirty="0" smtClean="0">
                <a:solidFill>
                  <a:srgbClr val="008000"/>
                </a:solidFill>
                <a:latin typeface="Symbol" pitchFamily="18" charset="2"/>
              </a:rPr>
              <a:t>a </a:t>
            </a:r>
            <a:r>
              <a:rPr lang="en-GB" sz="2400" dirty="0" smtClean="0">
                <a:solidFill>
                  <a:srgbClr val="008000"/>
                </a:solidFill>
              </a:rPr>
              <a:t>and </a:t>
            </a:r>
            <a:r>
              <a:rPr lang="en-GB" sz="2400" dirty="0" smtClean="0">
                <a:solidFill>
                  <a:srgbClr val="008000"/>
                </a:solidFill>
                <a:latin typeface="Symbol" pitchFamily="18" charset="2"/>
              </a:rPr>
              <a:t>b</a:t>
            </a:r>
            <a:endParaRPr lang="en-GB" sz="2400" dirty="0" smtClean="0">
              <a:solidFill>
                <a:srgbClr val="008000"/>
              </a:solidFill>
            </a:endParaRPr>
          </a:p>
          <a:p>
            <a:pPr lvl="1"/>
            <a:r>
              <a:rPr lang="en-GB" sz="2400" dirty="0" smtClean="0">
                <a:solidFill>
                  <a:srgbClr val="008000"/>
                </a:solidFill>
              </a:rPr>
              <a:t>Collagen </a:t>
            </a:r>
          </a:p>
          <a:p>
            <a:pPr lvl="1"/>
            <a:endParaRPr lang="cs-CZ" sz="2400" dirty="0" smtClean="0">
              <a:solidFill>
                <a:srgbClr val="0000FF"/>
              </a:solidFill>
              <a:latin typeface="Arial Black" pitchFamily="34" charset="0"/>
            </a:endParaRPr>
          </a:p>
          <a:p>
            <a:pPr lvl="1"/>
            <a:endParaRPr lang="cs-CZ" sz="2400" dirty="0" smtClean="0">
              <a:solidFill>
                <a:srgbClr val="0000FF"/>
              </a:solidFill>
            </a:endParaRPr>
          </a:p>
          <a:p>
            <a:endParaRPr lang="cs-CZ" sz="2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74638"/>
            <a:ext cx="9036496" cy="922114"/>
          </a:xfrm>
        </p:spPr>
        <p:txBody>
          <a:bodyPr/>
          <a:lstStyle/>
          <a:p>
            <a:r>
              <a:rPr lang="en-GB" sz="2800" dirty="0" smtClean="0">
                <a:solidFill>
                  <a:srgbClr val="FF0000"/>
                </a:solidFill>
                <a:latin typeface="Arial Black" pitchFamily="34" charset="0"/>
              </a:rPr>
              <a:t>Proteins dividing – Macromolecules’ Shape and </a:t>
            </a:r>
            <a:r>
              <a:rPr lang="en-GB" sz="2800" dirty="0" err="1" smtClean="0">
                <a:solidFill>
                  <a:srgbClr val="FF0000"/>
                </a:solidFill>
                <a:latin typeface="Arial Black" pitchFamily="34" charset="0"/>
              </a:rPr>
              <a:t>Supermolecular</a:t>
            </a:r>
            <a:r>
              <a:rPr lang="en-GB" sz="2800" dirty="0" smtClean="0">
                <a:solidFill>
                  <a:srgbClr val="FF0000"/>
                </a:solidFill>
                <a:latin typeface="Arial Black" pitchFamily="34" charset="0"/>
              </a:rPr>
              <a:t> Structure accordingly </a:t>
            </a:r>
            <a:endParaRPr lang="en-GB" sz="2800" dirty="0"/>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12</a:t>
            </a:fld>
            <a:endParaRPr lang="sk-SK"/>
          </a:p>
        </p:txBody>
      </p:sp>
      <p:sp>
        <p:nvSpPr>
          <p:cNvPr id="7" name="Zástupný symbol pro obsah 6"/>
          <p:cNvSpPr>
            <a:spLocks noGrp="1"/>
          </p:cNvSpPr>
          <p:nvPr>
            <p:ph idx="1"/>
          </p:nvPr>
        </p:nvSpPr>
        <p:spPr>
          <a:xfrm>
            <a:off x="457200" y="1412776"/>
            <a:ext cx="8229600" cy="4713387"/>
          </a:xfrm>
        </p:spPr>
        <p:txBody>
          <a:bodyPr/>
          <a:lstStyle/>
          <a:p>
            <a:r>
              <a:rPr lang="en-GB" sz="2800" b="1" dirty="0" smtClean="0">
                <a:solidFill>
                  <a:srgbClr val="008000"/>
                </a:solidFill>
                <a:latin typeface="Arial Black" pitchFamily="34" charset="0"/>
              </a:rPr>
              <a:t>FIBRILAR </a:t>
            </a:r>
            <a:r>
              <a:rPr lang="en-GB" sz="2800" b="1" dirty="0" smtClean="0">
                <a:solidFill>
                  <a:srgbClr val="008000"/>
                </a:solidFill>
              </a:rPr>
              <a:t>&gt; natural/genuine Silk, Hair, animal Hair, Muscles, fibrous connective Tissue</a:t>
            </a:r>
          </a:p>
          <a:p>
            <a:r>
              <a:rPr lang="en-GB" sz="2800" b="1" dirty="0" smtClean="0">
                <a:solidFill>
                  <a:srgbClr val="0000FF"/>
                </a:solidFill>
                <a:latin typeface="Arial Black" pitchFamily="34" charset="0"/>
              </a:rPr>
              <a:t>GLOBULAR </a:t>
            </a:r>
            <a:r>
              <a:rPr lang="en-GB" sz="2800" b="1" dirty="0" smtClean="0">
                <a:solidFill>
                  <a:srgbClr val="0000FF"/>
                </a:solidFill>
              </a:rPr>
              <a:t>&gt; ENZYM, Egg white, Milk white, INSULIN, …</a:t>
            </a:r>
          </a:p>
          <a:p>
            <a:endParaRPr lang="cs-CZ" sz="2800"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539552" y="2348880"/>
            <a:ext cx="8229600" cy="936104"/>
          </a:xfrm>
        </p:spPr>
        <p:txBody>
          <a:bodyPr/>
          <a:lstStyle/>
          <a:p>
            <a:pPr marL="742950" indent="-742950" algn="ctr">
              <a:buFont typeface="+mj-lt"/>
              <a:buAutoNum type="arabicPeriod" startAt="2"/>
            </a:pPr>
            <a:r>
              <a:rPr lang="en-US" sz="4400" b="1" cap="all" dirty="0" smtClean="0">
                <a:solidFill>
                  <a:srgbClr val="FF0000"/>
                </a:solidFill>
                <a:latin typeface="Arial Black" pitchFamily="34" charset="0"/>
              </a:rPr>
              <a:t>fibrous</a:t>
            </a:r>
            <a:r>
              <a:rPr lang="en-US" sz="4400" b="1" dirty="0" smtClean="0">
                <a:solidFill>
                  <a:srgbClr val="FF0000"/>
                </a:solidFill>
                <a:latin typeface="Arial Black" pitchFamily="34" charset="0"/>
              </a:rPr>
              <a:t> </a:t>
            </a:r>
            <a:r>
              <a:rPr lang="en-US" sz="4400" b="1" kern="1200" dirty="0" smtClean="0">
                <a:solidFill>
                  <a:srgbClr val="FF0000"/>
                </a:solidFill>
                <a:latin typeface="Arial Black" pitchFamily="34" charset="0"/>
                <a:ea typeface="Times New Roman"/>
                <a:cs typeface="Times New Roman"/>
              </a:rPr>
              <a:t>P</a:t>
            </a:r>
            <a:r>
              <a:rPr lang="cs-CZ" sz="4400" b="1" kern="1200" dirty="0" smtClean="0">
                <a:solidFill>
                  <a:srgbClr val="FF0000"/>
                </a:solidFill>
                <a:latin typeface="Arial Black" pitchFamily="34" charset="0"/>
                <a:ea typeface="Times New Roman"/>
                <a:cs typeface="Times New Roman"/>
              </a:rPr>
              <a:t>ROTEINS</a:t>
            </a:r>
            <a:endParaRPr lang="cs-CZ" sz="4400" dirty="0" smtClean="0">
              <a:solidFill>
                <a:srgbClr val="FF0000"/>
              </a:solidFill>
              <a:latin typeface="Arial Black" pitchFamily="34" charset="0"/>
            </a:endParaRPr>
          </a:p>
        </p:txBody>
      </p:sp>
      <p:sp>
        <p:nvSpPr>
          <p:cNvPr id="2" name="Zástupný symbol pro datum 1"/>
          <p:cNvSpPr>
            <a:spLocks noGrp="1"/>
          </p:cNvSpPr>
          <p:nvPr>
            <p:ph type="dt" sz="half" idx="10"/>
          </p:nvPr>
        </p:nvSpPr>
        <p:spPr/>
        <p:txBody>
          <a:bodyPr/>
          <a:lstStyle/>
          <a:p>
            <a:pPr>
              <a:defRPr/>
            </a:pPr>
            <a:r>
              <a:rPr lang="cs-CZ" smtClean="0"/>
              <a:t>January 9/2018</a:t>
            </a:r>
            <a:endParaRPr lang="sk-SK"/>
          </a:p>
        </p:txBody>
      </p:sp>
      <p:sp>
        <p:nvSpPr>
          <p:cNvPr id="3" name="Zástupný symbol pro zápatí 2"/>
          <p:cNvSpPr>
            <a:spLocks noGrp="1"/>
          </p:cNvSpPr>
          <p:nvPr>
            <p:ph type="ftr" sz="quarter" idx="11"/>
          </p:nvPr>
        </p:nvSpPr>
        <p:spPr/>
        <p:txBody>
          <a:bodyPr/>
          <a:lstStyle/>
          <a:p>
            <a:pPr>
              <a:defRPr/>
            </a:pPr>
            <a:r>
              <a:rPr lang="fr-FR" smtClean="0"/>
              <a:t>NATURAL POLYMERS MU SCI 9 2018</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13</a:t>
            </a:fld>
            <a:endParaRPr lang="sk-SK"/>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January 9/2018</a:t>
            </a:r>
            <a:endParaRPr lang="sk-SK"/>
          </a:p>
        </p:txBody>
      </p:sp>
      <p:sp>
        <p:nvSpPr>
          <p:cNvPr id="3" name="Zástupný symbol pro zápatí 2"/>
          <p:cNvSpPr>
            <a:spLocks noGrp="1"/>
          </p:cNvSpPr>
          <p:nvPr>
            <p:ph type="ftr" sz="quarter" idx="11"/>
          </p:nvPr>
        </p:nvSpPr>
        <p:spPr/>
        <p:txBody>
          <a:bodyPr/>
          <a:lstStyle/>
          <a:p>
            <a:pPr>
              <a:defRPr/>
            </a:pPr>
            <a:r>
              <a:rPr lang="fr-FR" smtClean="0"/>
              <a:t>NATURAL POLYMERS MU SCI 9 2018</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14</a:t>
            </a:fld>
            <a:endParaRPr lang="sk-SK"/>
          </a:p>
        </p:txBody>
      </p:sp>
      <p:pic>
        <p:nvPicPr>
          <p:cNvPr id="9" name="Obrázek 8" descr="Primary_and other structures bílkoviny 12102015.png"/>
          <p:cNvPicPr>
            <a:picLocks noChangeAspect="1"/>
          </p:cNvPicPr>
          <p:nvPr/>
        </p:nvPicPr>
        <p:blipFill>
          <a:blip r:embed="rId2" cstate="print"/>
          <a:stretch>
            <a:fillRect/>
          </a:stretch>
        </p:blipFill>
        <p:spPr>
          <a:xfrm>
            <a:off x="-180528" y="0"/>
            <a:ext cx="9324528" cy="6858000"/>
          </a:xfrm>
          <a:prstGeom prst="rect">
            <a:avLst/>
          </a:prstGeom>
        </p:spPr>
      </p:pic>
      <p:sp>
        <p:nvSpPr>
          <p:cNvPr id="6" name="TextovéPole 5"/>
          <p:cNvSpPr txBox="1"/>
          <p:nvPr/>
        </p:nvSpPr>
        <p:spPr>
          <a:xfrm>
            <a:off x="3347864" y="116632"/>
            <a:ext cx="2448272" cy="584775"/>
          </a:xfrm>
          <a:prstGeom prst="rect">
            <a:avLst/>
          </a:prstGeom>
          <a:solidFill>
            <a:schemeClr val="accent3">
              <a:lumMod val="95000"/>
            </a:schemeClr>
          </a:solidFill>
          <a:ln w="38100">
            <a:solidFill>
              <a:srgbClr val="0000FF"/>
            </a:solidFill>
            <a:prstDash val="sysDash"/>
          </a:ln>
        </p:spPr>
        <p:txBody>
          <a:bodyPr wrap="square" rtlCol="0">
            <a:spAutoFit/>
          </a:bodyPr>
          <a:lstStyle/>
          <a:p>
            <a:r>
              <a:rPr lang="en-GB" sz="1600" dirty="0" smtClean="0">
                <a:solidFill>
                  <a:srgbClr val="0000FF"/>
                </a:solidFill>
                <a:latin typeface="Arial Black" pitchFamily="34" charset="0"/>
              </a:rPr>
              <a:t>Interaction in </a:t>
            </a:r>
            <a:r>
              <a:rPr lang="en-GB" sz="1600" dirty="0" smtClean="0">
                <a:solidFill>
                  <a:srgbClr val="0000FF"/>
                </a:solidFill>
                <a:latin typeface="Arial Black" pitchFamily="34" charset="0"/>
              </a:rPr>
              <a:t>ONE  </a:t>
            </a:r>
            <a:r>
              <a:rPr lang="en-GB" sz="1600" cap="all" dirty="0" err="1" smtClean="0">
                <a:solidFill>
                  <a:srgbClr val="0000FF"/>
                </a:solidFill>
                <a:latin typeface="Arial Black" pitchFamily="34" charset="0"/>
              </a:rPr>
              <a:t>maCromoleCulE</a:t>
            </a:r>
            <a:endParaRPr lang="en-GB" sz="1600" dirty="0">
              <a:solidFill>
                <a:srgbClr val="0000FF"/>
              </a:solidFill>
              <a:latin typeface="Arial Black" pitchFamily="34" charset="0"/>
            </a:endParaRPr>
          </a:p>
        </p:txBody>
      </p:sp>
      <p:sp>
        <p:nvSpPr>
          <p:cNvPr id="7" name="TextovéPole 6"/>
          <p:cNvSpPr txBox="1"/>
          <p:nvPr/>
        </p:nvSpPr>
        <p:spPr>
          <a:xfrm>
            <a:off x="0" y="4581128"/>
            <a:ext cx="1979712" cy="1077218"/>
          </a:xfrm>
          <a:prstGeom prst="rect">
            <a:avLst/>
          </a:prstGeom>
          <a:solidFill>
            <a:schemeClr val="bg1">
              <a:lumMod val="85000"/>
            </a:schemeClr>
          </a:solidFill>
          <a:ln w="38100">
            <a:solidFill>
              <a:srgbClr val="008000"/>
            </a:solidFill>
            <a:prstDash val="sysDash"/>
          </a:ln>
        </p:spPr>
        <p:txBody>
          <a:bodyPr wrap="square" rtlCol="0">
            <a:spAutoFit/>
          </a:bodyPr>
          <a:lstStyle/>
          <a:p>
            <a:r>
              <a:rPr lang="en-GB" sz="1600" dirty="0" smtClean="0">
                <a:solidFill>
                  <a:srgbClr val="008000"/>
                </a:solidFill>
                <a:latin typeface="Arial Black" pitchFamily="34" charset="0"/>
              </a:rPr>
              <a:t>Interaction between  MORE THEN ONE PROTEIN</a:t>
            </a:r>
            <a:endParaRPr lang="en-GB" sz="1600" cap="all" dirty="0">
              <a:solidFill>
                <a:srgbClr val="008000"/>
              </a:solidFill>
              <a:latin typeface="Arial Black" pitchFamily="34" charset="0"/>
            </a:endParaRPr>
          </a:p>
        </p:txBody>
      </p:sp>
      <p:cxnSp>
        <p:nvCxnSpPr>
          <p:cNvPr id="10" name="Přímá spojovací šipka 9"/>
          <p:cNvCxnSpPr/>
          <p:nvPr/>
        </p:nvCxnSpPr>
        <p:spPr>
          <a:xfrm>
            <a:off x="5796136" y="692696"/>
            <a:ext cx="576064" cy="360040"/>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 name="Přímá spojovací šipka 10"/>
          <p:cNvCxnSpPr/>
          <p:nvPr/>
        </p:nvCxnSpPr>
        <p:spPr>
          <a:xfrm flipV="1">
            <a:off x="1331640" y="3789040"/>
            <a:ext cx="432048" cy="720080"/>
          </a:xfrm>
          <a:prstGeom prst="straightConnector1">
            <a:avLst/>
          </a:prstGeom>
          <a:ln w="38100">
            <a:solidFill>
              <a:srgbClr val="008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 name="Přímá spojovací šipka 13"/>
          <p:cNvCxnSpPr/>
          <p:nvPr/>
        </p:nvCxnSpPr>
        <p:spPr>
          <a:xfrm flipH="1" flipV="1">
            <a:off x="1043608" y="4221088"/>
            <a:ext cx="216024" cy="288032"/>
          </a:xfrm>
          <a:prstGeom prst="straightConnector1">
            <a:avLst/>
          </a:prstGeom>
          <a:ln w="38100">
            <a:solidFill>
              <a:srgbClr val="008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8" name="TextovéPole 17"/>
          <p:cNvSpPr txBox="1"/>
          <p:nvPr/>
        </p:nvSpPr>
        <p:spPr>
          <a:xfrm>
            <a:off x="6948264" y="3212976"/>
            <a:ext cx="2016224" cy="646331"/>
          </a:xfrm>
          <a:prstGeom prst="rect">
            <a:avLst/>
          </a:prstGeom>
          <a:noFill/>
        </p:spPr>
        <p:txBody>
          <a:bodyPr wrap="square" rtlCol="0">
            <a:spAutoFit/>
          </a:bodyPr>
          <a:lstStyle/>
          <a:p>
            <a:r>
              <a:rPr lang="en-GB" dirty="0" smtClean="0">
                <a:solidFill>
                  <a:srgbClr val="C00000"/>
                </a:solidFill>
                <a:latin typeface="Arial Black" pitchFamily="34" charset="0"/>
              </a:rPr>
              <a:t>Two possible  Structures</a:t>
            </a:r>
            <a:endParaRPr lang="en-GB" dirty="0">
              <a:solidFill>
                <a:srgbClr val="C00000"/>
              </a:solidFill>
              <a:latin typeface="Arial Black" pitchFamily="34" charset="0"/>
            </a:endParaRPr>
          </a:p>
        </p:txBody>
      </p:sp>
      <p:cxnSp>
        <p:nvCxnSpPr>
          <p:cNvPr id="21" name="Přímá spojovací šipka 20"/>
          <p:cNvCxnSpPr>
            <a:stCxn id="18" idx="2"/>
          </p:cNvCxnSpPr>
          <p:nvPr/>
        </p:nvCxnSpPr>
        <p:spPr>
          <a:xfrm>
            <a:off x="7956376" y="3859307"/>
            <a:ext cx="288032" cy="793829"/>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3491880" y="4437112"/>
            <a:ext cx="2304256" cy="1077218"/>
          </a:xfrm>
          <a:prstGeom prst="rect">
            <a:avLst/>
          </a:prstGeom>
          <a:solidFill>
            <a:schemeClr val="bg1">
              <a:lumMod val="85000"/>
            </a:schemeClr>
          </a:solidFill>
          <a:ln w="38100">
            <a:solidFill>
              <a:srgbClr val="C00000"/>
            </a:solidFill>
            <a:prstDash val="sysDash"/>
          </a:ln>
        </p:spPr>
        <p:txBody>
          <a:bodyPr wrap="square" rtlCol="0">
            <a:spAutoFit/>
          </a:bodyPr>
          <a:lstStyle/>
          <a:p>
            <a:r>
              <a:rPr lang="en-GB" sz="1600" dirty="0" smtClean="0">
                <a:solidFill>
                  <a:srgbClr val="C00000"/>
                </a:solidFill>
                <a:latin typeface="Arial Black" pitchFamily="34" charset="0"/>
              </a:rPr>
              <a:t>Interaction between  MORE THEN ONE MACROMOLECULE</a:t>
            </a:r>
            <a:endParaRPr lang="en-GB" sz="1600" cap="all" dirty="0">
              <a:solidFill>
                <a:srgbClr val="C00000"/>
              </a:solidFill>
              <a:latin typeface="Arial Black" pitchFamily="34" charset="0"/>
            </a:endParaRPr>
          </a:p>
        </p:txBody>
      </p:sp>
      <p:cxnSp>
        <p:nvCxnSpPr>
          <p:cNvPr id="20" name="Přímá spojovací šipka 19"/>
          <p:cNvCxnSpPr/>
          <p:nvPr/>
        </p:nvCxnSpPr>
        <p:spPr>
          <a:xfrm flipH="1" flipV="1">
            <a:off x="5076056" y="3717032"/>
            <a:ext cx="288032" cy="720080"/>
          </a:xfrm>
          <a:prstGeom prst="straightConnector1">
            <a:avLst/>
          </a:prstGeom>
          <a:ln w="381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3" name="Přímá spojovací šipka 22"/>
          <p:cNvCxnSpPr/>
          <p:nvPr/>
        </p:nvCxnSpPr>
        <p:spPr>
          <a:xfrm flipV="1">
            <a:off x="7956376" y="2276872"/>
            <a:ext cx="288032" cy="648072"/>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5" name="Přímá spojovací šipka 24"/>
          <p:cNvCxnSpPr/>
          <p:nvPr/>
        </p:nvCxnSpPr>
        <p:spPr>
          <a:xfrm>
            <a:off x="4572000" y="5733256"/>
            <a:ext cx="576064" cy="216024"/>
          </a:xfrm>
          <a:prstGeom prst="straightConnector1">
            <a:avLst/>
          </a:pr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January 9/2018</a:t>
            </a:r>
            <a:endParaRPr lang="sk-SK"/>
          </a:p>
        </p:txBody>
      </p:sp>
      <p:sp>
        <p:nvSpPr>
          <p:cNvPr id="3" name="Zástupný symbol pro zápatí 2"/>
          <p:cNvSpPr>
            <a:spLocks noGrp="1"/>
          </p:cNvSpPr>
          <p:nvPr>
            <p:ph type="ftr" sz="quarter" idx="11"/>
          </p:nvPr>
        </p:nvSpPr>
        <p:spPr/>
        <p:txBody>
          <a:bodyPr/>
          <a:lstStyle/>
          <a:p>
            <a:pPr>
              <a:defRPr/>
            </a:pPr>
            <a:r>
              <a:rPr lang="fr-FR" smtClean="0"/>
              <a:t>NATURAL POLYMERS MU SCI 9 2018</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15</a:t>
            </a:fld>
            <a:endParaRPr lang="sk-SK"/>
          </a:p>
        </p:txBody>
      </p:sp>
      <p:pic>
        <p:nvPicPr>
          <p:cNvPr id="5" name="Obrázek 4" descr="Levels_of_structural_organization_of_a_protein_svg.png"/>
          <p:cNvPicPr>
            <a:picLocks noChangeAspect="1"/>
          </p:cNvPicPr>
          <p:nvPr/>
        </p:nvPicPr>
        <p:blipFill>
          <a:blip r:embed="rId2" cstate="print"/>
          <a:stretch>
            <a:fillRect/>
          </a:stretch>
        </p:blipFill>
        <p:spPr>
          <a:xfrm>
            <a:off x="395536" y="260648"/>
            <a:ext cx="8352928" cy="2929090"/>
          </a:xfrm>
          <a:prstGeom prst="rect">
            <a:avLst/>
          </a:prstGeom>
        </p:spPr>
      </p:pic>
      <p:sp>
        <p:nvSpPr>
          <p:cNvPr id="7" name="TextovéPole 6"/>
          <p:cNvSpPr txBox="1"/>
          <p:nvPr/>
        </p:nvSpPr>
        <p:spPr>
          <a:xfrm>
            <a:off x="179512" y="3140969"/>
            <a:ext cx="8784976" cy="3170099"/>
          </a:xfrm>
          <a:prstGeom prst="rect">
            <a:avLst/>
          </a:prstGeom>
          <a:noFill/>
        </p:spPr>
        <p:txBody>
          <a:bodyPr wrap="square" rtlCol="0">
            <a:spAutoFit/>
          </a:bodyPr>
          <a:lstStyle/>
          <a:p>
            <a:r>
              <a:rPr lang="en-US" sz="2000" b="1" dirty="0" smtClean="0">
                <a:solidFill>
                  <a:srgbClr val="FF0000"/>
                </a:solidFill>
                <a:latin typeface="Arial Black" pitchFamily="34" charset="0"/>
              </a:rPr>
              <a:t>Functional proteins have four levels of structural organization:</a:t>
            </a:r>
            <a:r>
              <a:rPr lang="en-US" sz="2000" b="1" dirty="0" smtClean="0"/>
              <a:t/>
            </a:r>
            <a:br>
              <a:rPr lang="en-US" sz="2000" b="1" dirty="0" smtClean="0"/>
            </a:br>
            <a:r>
              <a:rPr lang="en-US" sz="2000" b="1" dirty="0" smtClean="0"/>
              <a:t>1) Primary Structure : the linear structure of amino acids in the polypeptide chain</a:t>
            </a:r>
            <a:br>
              <a:rPr lang="en-US" sz="2000" b="1" dirty="0" smtClean="0"/>
            </a:br>
            <a:r>
              <a:rPr lang="en-US" sz="2000" b="1" dirty="0" smtClean="0">
                <a:solidFill>
                  <a:srgbClr val="0000FF"/>
                </a:solidFill>
              </a:rPr>
              <a:t>2) Secondary Structure : hydrogen bonds between peptide group chains in an alpha helix or beta</a:t>
            </a:r>
            <a:r>
              <a:rPr lang="en-US" sz="2000" b="1" dirty="0" smtClean="0"/>
              <a:t/>
            </a:r>
            <a:br>
              <a:rPr lang="en-US" sz="2000" b="1" dirty="0" smtClean="0"/>
            </a:br>
            <a:r>
              <a:rPr lang="en-US" sz="2000" b="1" dirty="0" smtClean="0">
                <a:solidFill>
                  <a:srgbClr val="C00000"/>
                </a:solidFill>
              </a:rPr>
              <a:t>3) Tertiary Structure : three-dimensional structure of alpha helixes and beta helixes folded</a:t>
            </a:r>
            <a:r>
              <a:rPr lang="en-US" sz="2000" b="1" dirty="0" smtClean="0"/>
              <a:t/>
            </a:r>
            <a:br>
              <a:rPr lang="en-US" sz="2000" b="1" dirty="0" smtClean="0"/>
            </a:br>
            <a:r>
              <a:rPr lang="en-US" sz="2000" b="1" dirty="0" smtClean="0">
                <a:solidFill>
                  <a:srgbClr val="008000"/>
                </a:solidFill>
              </a:rPr>
              <a:t>4) Quaternary Structure : three-dimensional structure of multiple polypeptides and how they fit together</a:t>
            </a:r>
            <a:endParaRPr lang="cs-CZ" sz="2000" b="1" dirty="0">
              <a:solidFill>
                <a:srgbClr val="008000"/>
              </a:solidFill>
            </a:endParaRPr>
          </a:p>
        </p:txBody>
      </p:sp>
      <p:cxnSp>
        <p:nvCxnSpPr>
          <p:cNvPr id="10" name="Přímá spojovací šipka 9"/>
          <p:cNvCxnSpPr/>
          <p:nvPr/>
        </p:nvCxnSpPr>
        <p:spPr>
          <a:xfrm flipH="1">
            <a:off x="5148064" y="692696"/>
            <a:ext cx="1152128" cy="360040"/>
          </a:xfrm>
          <a:prstGeom prst="straightConnector1">
            <a:avLst/>
          </a:prstGeom>
          <a:ln w="38100">
            <a:solidFill>
              <a:srgbClr val="C00000"/>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sp>
        <p:nvSpPr>
          <p:cNvPr id="11" name="TextovéPole 10"/>
          <p:cNvSpPr txBox="1"/>
          <p:nvPr/>
        </p:nvSpPr>
        <p:spPr>
          <a:xfrm>
            <a:off x="3851920" y="0"/>
            <a:ext cx="5184576" cy="584775"/>
          </a:xfrm>
          <a:prstGeom prst="rect">
            <a:avLst/>
          </a:prstGeom>
          <a:solidFill>
            <a:schemeClr val="bg1">
              <a:lumMod val="85000"/>
            </a:schemeClr>
          </a:solidFill>
          <a:ln w="38100">
            <a:solidFill>
              <a:srgbClr val="C00000"/>
            </a:solidFill>
            <a:prstDash val="sysDash"/>
          </a:ln>
        </p:spPr>
        <p:txBody>
          <a:bodyPr wrap="square" rtlCol="0">
            <a:spAutoFit/>
          </a:bodyPr>
          <a:lstStyle/>
          <a:p>
            <a:r>
              <a:rPr lang="cs-CZ" sz="1600" dirty="0" err="1" smtClean="0">
                <a:solidFill>
                  <a:srgbClr val="C00000"/>
                </a:solidFill>
                <a:latin typeface="Arial Black" pitchFamily="34" charset="0"/>
              </a:rPr>
              <a:t>Interaction</a:t>
            </a:r>
            <a:r>
              <a:rPr lang="cs-CZ" sz="1600" dirty="0" smtClean="0">
                <a:solidFill>
                  <a:srgbClr val="C00000"/>
                </a:solidFill>
                <a:latin typeface="Arial Black" pitchFamily="34" charset="0"/>
              </a:rPr>
              <a:t> </a:t>
            </a:r>
            <a:r>
              <a:rPr lang="cs-CZ" sz="1600" dirty="0" err="1" smtClean="0">
                <a:solidFill>
                  <a:srgbClr val="C00000"/>
                </a:solidFill>
                <a:latin typeface="Arial Black" pitchFamily="34" charset="0"/>
              </a:rPr>
              <a:t>between</a:t>
            </a:r>
            <a:r>
              <a:rPr lang="cs-CZ" sz="1600" dirty="0" smtClean="0">
                <a:solidFill>
                  <a:srgbClr val="C00000"/>
                </a:solidFill>
                <a:latin typeface="Arial Black" pitchFamily="34" charset="0"/>
              </a:rPr>
              <a:t>  MORE THEN ONE MACROMOLECULE</a:t>
            </a:r>
            <a:endParaRPr lang="cs-CZ" sz="1600" cap="all" dirty="0">
              <a:solidFill>
                <a:srgbClr val="C00000"/>
              </a:solidFill>
              <a:latin typeface="Arial Black"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0" y="188640"/>
            <a:ext cx="9144000" cy="490066"/>
          </a:xfrm>
        </p:spPr>
        <p:txBody>
          <a:bodyPr/>
          <a:lstStyle/>
          <a:p>
            <a:r>
              <a:rPr lang="en-GB" sz="2400" cap="all" dirty="0" err="1" smtClean="0">
                <a:solidFill>
                  <a:srgbClr val="008000"/>
                </a:solidFill>
                <a:latin typeface="Arial Black" pitchFamily="34" charset="0"/>
              </a:rPr>
              <a:t>DenaturaTION</a:t>
            </a:r>
            <a:r>
              <a:rPr lang="en-GB" sz="2400" dirty="0" smtClean="0">
                <a:solidFill>
                  <a:srgbClr val="FF0000"/>
                </a:solidFill>
                <a:latin typeface="Arial Black" pitchFamily="34" charset="0"/>
              </a:rPr>
              <a:t> and </a:t>
            </a:r>
            <a:r>
              <a:rPr lang="en-GB" sz="2400" dirty="0" smtClean="0">
                <a:solidFill>
                  <a:srgbClr val="0000FF"/>
                </a:solidFill>
                <a:latin typeface="Arial Black" pitchFamily="34" charset="0"/>
              </a:rPr>
              <a:t>COAGULATION </a:t>
            </a:r>
            <a:r>
              <a:rPr lang="en-GB" sz="2400" dirty="0" smtClean="0">
                <a:solidFill>
                  <a:srgbClr val="FF0000"/>
                </a:solidFill>
                <a:latin typeface="Arial Black" pitchFamily="34" charset="0"/>
              </a:rPr>
              <a:t>of </a:t>
            </a:r>
            <a:r>
              <a:rPr lang="en-GB" sz="2400" dirty="0" err="1" smtClean="0">
                <a:solidFill>
                  <a:srgbClr val="FF0000"/>
                </a:solidFill>
                <a:latin typeface="Arial Black" pitchFamily="34" charset="0"/>
              </a:rPr>
              <a:t>Proteines</a:t>
            </a:r>
            <a:r>
              <a:rPr lang="en-GB" sz="2400" dirty="0" smtClean="0">
                <a:solidFill>
                  <a:srgbClr val="FF0000"/>
                </a:solidFill>
                <a:latin typeface="Arial Black" pitchFamily="34" charset="0"/>
              </a:rPr>
              <a:t> </a:t>
            </a:r>
            <a:endParaRPr lang="en-GB" sz="2400" dirty="0"/>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16</a:t>
            </a:fld>
            <a:endParaRPr lang="sk-SK"/>
          </a:p>
        </p:txBody>
      </p:sp>
      <p:sp>
        <p:nvSpPr>
          <p:cNvPr id="11" name="TextovéPole 10"/>
          <p:cNvSpPr txBox="1"/>
          <p:nvPr/>
        </p:nvSpPr>
        <p:spPr>
          <a:xfrm>
            <a:off x="6156176" y="764704"/>
            <a:ext cx="2987824" cy="1631216"/>
          </a:xfrm>
          <a:prstGeom prst="rect">
            <a:avLst/>
          </a:prstGeom>
          <a:noFill/>
          <a:ln w="38100">
            <a:solidFill>
              <a:srgbClr val="008000"/>
            </a:solidFill>
          </a:ln>
        </p:spPr>
        <p:txBody>
          <a:bodyPr wrap="square" rtlCol="0">
            <a:spAutoFit/>
          </a:bodyPr>
          <a:lstStyle/>
          <a:p>
            <a:r>
              <a:rPr lang="en-GB" sz="2000" cap="all" dirty="0" smtClean="0">
                <a:solidFill>
                  <a:srgbClr val="008000"/>
                </a:solidFill>
                <a:latin typeface="Arial Black" pitchFamily="34" charset="0"/>
              </a:rPr>
              <a:t>DENATURATION is the</a:t>
            </a:r>
            <a:r>
              <a:rPr lang="en-GB" sz="2000" cap="all" dirty="0" smtClean="0">
                <a:solidFill>
                  <a:srgbClr val="008000"/>
                </a:solidFill>
                <a:latin typeface="Arial Black" pitchFamily="34" charset="0"/>
              </a:rPr>
              <a:t> disintegration OF THE PROTEIN STRUCTURE</a:t>
            </a:r>
            <a:endParaRPr lang="en-GB" sz="2000" dirty="0"/>
          </a:p>
        </p:txBody>
      </p:sp>
      <p:sp>
        <p:nvSpPr>
          <p:cNvPr id="12" name="TextovéPole 11"/>
          <p:cNvSpPr txBox="1"/>
          <p:nvPr/>
        </p:nvSpPr>
        <p:spPr>
          <a:xfrm>
            <a:off x="251520" y="3645024"/>
            <a:ext cx="8640960" cy="3077766"/>
          </a:xfrm>
          <a:prstGeom prst="rect">
            <a:avLst/>
          </a:prstGeom>
          <a:solidFill>
            <a:schemeClr val="accent3">
              <a:lumMod val="95000"/>
            </a:schemeClr>
          </a:solidFill>
          <a:ln w="63500">
            <a:solidFill>
              <a:srgbClr val="0000FF"/>
            </a:solidFill>
          </a:ln>
        </p:spPr>
        <p:txBody>
          <a:bodyPr wrap="square" rtlCol="0">
            <a:spAutoFit/>
          </a:bodyPr>
          <a:lstStyle/>
          <a:p>
            <a:r>
              <a:rPr lang="en-GB" sz="2800" u="sng" cap="all" dirty="0" smtClean="0">
                <a:solidFill>
                  <a:srgbClr val="0000FF"/>
                </a:solidFill>
                <a:latin typeface="Arial Black" pitchFamily="34" charset="0"/>
              </a:rPr>
              <a:t>Coagulation</a:t>
            </a:r>
            <a:r>
              <a:rPr lang="en-GB" sz="2800" cap="all" dirty="0" smtClean="0">
                <a:solidFill>
                  <a:srgbClr val="0000FF"/>
                </a:solidFill>
                <a:latin typeface="Arial Black" pitchFamily="34" charset="0"/>
              </a:rPr>
              <a:t> </a:t>
            </a:r>
            <a:r>
              <a:rPr lang="en-GB" dirty="0" smtClean="0">
                <a:solidFill>
                  <a:srgbClr val="0000FF"/>
                </a:solidFill>
                <a:latin typeface="Arial Black" pitchFamily="34" charset="0"/>
              </a:rPr>
              <a:t>is the Formation </a:t>
            </a:r>
            <a:r>
              <a:rPr lang="en-GB" cap="all" dirty="0" smtClean="0">
                <a:solidFill>
                  <a:srgbClr val="0000FF"/>
                </a:solidFill>
                <a:latin typeface="Arial Black" pitchFamily="34" charset="0"/>
              </a:rPr>
              <a:t> </a:t>
            </a:r>
            <a:r>
              <a:rPr lang="en-GB" dirty="0" smtClean="0">
                <a:solidFill>
                  <a:srgbClr val="0000FF"/>
                </a:solidFill>
                <a:latin typeface="Arial Black" pitchFamily="34" charset="0"/>
              </a:rPr>
              <a:t>of the </a:t>
            </a:r>
            <a:r>
              <a:rPr lang="en-GB" cap="all" dirty="0" smtClean="0">
                <a:solidFill>
                  <a:srgbClr val="0000FF"/>
                </a:solidFill>
                <a:latin typeface="Arial Black" pitchFamily="34" charset="0"/>
              </a:rPr>
              <a:t>UNSOLUBLE  </a:t>
            </a:r>
            <a:r>
              <a:rPr lang="en-GB" dirty="0" smtClean="0">
                <a:solidFill>
                  <a:srgbClr val="0000FF"/>
                </a:solidFill>
                <a:latin typeface="Arial Black" pitchFamily="34" charset="0"/>
              </a:rPr>
              <a:t>Protein</a:t>
            </a:r>
            <a:r>
              <a:rPr lang="en-GB" cap="all" dirty="0" smtClean="0">
                <a:solidFill>
                  <a:srgbClr val="0000FF"/>
                </a:solidFill>
                <a:latin typeface="Arial Black" pitchFamily="34" charset="0"/>
              </a:rPr>
              <a:t> F</a:t>
            </a:r>
            <a:r>
              <a:rPr lang="en-GB" dirty="0" smtClean="0">
                <a:solidFill>
                  <a:srgbClr val="0000FF"/>
                </a:solidFill>
                <a:latin typeface="Arial Black" pitchFamily="34" charset="0"/>
              </a:rPr>
              <a:t>orm from the initially SOLUBLE</a:t>
            </a:r>
            <a:r>
              <a:rPr lang="en-GB" dirty="0" smtClean="0">
                <a:solidFill>
                  <a:srgbClr val="0000FF"/>
                </a:solidFill>
                <a:latin typeface="Arial Black" pitchFamily="34" charset="0"/>
              </a:rPr>
              <a:t> Protein</a:t>
            </a:r>
            <a:r>
              <a:rPr lang="en-GB" cap="all" dirty="0" smtClean="0">
                <a:solidFill>
                  <a:srgbClr val="0000FF"/>
                </a:solidFill>
                <a:latin typeface="Arial Black" pitchFamily="34" charset="0"/>
              </a:rPr>
              <a:t> F</a:t>
            </a:r>
            <a:r>
              <a:rPr lang="en-GB" dirty="0" smtClean="0">
                <a:solidFill>
                  <a:srgbClr val="0000FF"/>
                </a:solidFill>
                <a:latin typeface="Arial Black" pitchFamily="34" charset="0"/>
              </a:rPr>
              <a:t>orm by Influence of the Physical  Factors</a:t>
            </a:r>
            <a:r>
              <a:rPr lang="en-GB" dirty="0" smtClean="0">
                <a:solidFill>
                  <a:srgbClr val="0000FF"/>
                </a:solidFill>
                <a:latin typeface="Arial Black" pitchFamily="34" charset="0"/>
              </a:rPr>
              <a:t>, e.g. Heat (e.g. Egg White at Cooking Egg) or</a:t>
            </a:r>
            <a:r>
              <a:rPr lang="en-GB" dirty="0" smtClean="0">
                <a:solidFill>
                  <a:srgbClr val="0000FF"/>
                </a:solidFill>
                <a:latin typeface="Arial Black" pitchFamily="34" charset="0"/>
              </a:rPr>
              <a:t> by Influence of the Chemical Reagents.</a:t>
            </a:r>
            <a:endParaRPr lang="en-GB" dirty="0" smtClean="0">
              <a:solidFill>
                <a:srgbClr val="0000FF"/>
              </a:solidFill>
              <a:latin typeface="Arial Black" pitchFamily="34" charset="0"/>
            </a:endParaRPr>
          </a:p>
          <a:p>
            <a:pPr algn="ctr"/>
            <a:r>
              <a:rPr lang="en-GB" sz="2800" u="sng" cap="all" dirty="0" smtClean="0">
                <a:solidFill>
                  <a:srgbClr val="0000FF"/>
                </a:solidFill>
                <a:latin typeface="Arial Black" pitchFamily="34" charset="0"/>
              </a:rPr>
              <a:t>Coagulation</a:t>
            </a:r>
            <a:r>
              <a:rPr lang="en-GB" sz="2800" cap="all" dirty="0" smtClean="0">
                <a:solidFill>
                  <a:srgbClr val="0000FF"/>
                </a:solidFill>
                <a:latin typeface="Arial Black" pitchFamily="34" charset="0"/>
              </a:rPr>
              <a:t> </a:t>
            </a:r>
            <a:r>
              <a:rPr lang="en-GB" sz="2800" dirty="0" smtClean="0">
                <a:solidFill>
                  <a:srgbClr val="0000FF"/>
                </a:solidFill>
                <a:latin typeface="Arial Black" pitchFamily="34" charset="0"/>
              </a:rPr>
              <a:t>is one of the </a:t>
            </a:r>
            <a:r>
              <a:rPr lang="en-GB" sz="2800" cap="all" dirty="0" smtClean="0">
                <a:solidFill>
                  <a:srgbClr val="0000FF"/>
                </a:solidFill>
                <a:latin typeface="Arial Black" pitchFamily="34" charset="0"/>
              </a:rPr>
              <a:t>F</a:t>
            </a:r>
            <a:r>
              <a:rPr lang="en-GB" sz="2800" dirty="0" smtClean="0">
                <a:solidFill>
                  <a:srgbClr val="0000FF"/>
                </a:solidFill>
                <a:latin typeface="Arial Black" pitchFamily="34" charset="0"/>
              </a:rPr>
              <a:t>orms </a:t>
            </a:r>
            <a:r>
              <a:rPr lang="en-GB" sz="2800" dirty="0" smtClean="0">
                <a:solidFill>
                  <a:srgbClr val="0000FF"/>
                </a:solidFill>
                <a:latin typeface="Arial Black" pitchFamily="34" charset="0"/>
              </a:rPr>
              <a:t>of </a:t>
            </a:r>
            <a:r>
              <a:rPr lang="en-GB" sz="2800" u="sng" cap="all" dirty="0" err="1" smtClean="0">
                <a:solidFill>
                  <a:srgbClr val="008000"/>
                </a:solidFill>
                <a:latin typeface="Arial Black" pitchFamily="34" charset="0"/>
              </a:rPr>
              <a:t>Denatur</a:t>
            </a:r>
            <a:r>
              <a:rPr lang="cs-CZ" sz="2800" u="sng" cap="all" dirty="0" smtClean="0">
                <a:solidFill>
                  <a:srgbClr val="008000"/>
                </a:solidFill>
                <a:latin typeface="Arial Black" pitchFamily="34" charset="0"/>
              </a:rPr>
              <a:t>A</a:t>
            </a:r>
            <a:r>
              <a:rPr lang="en-GB" sz="2800" u="sng" cap="all" dirty="0" smtClean="0">
                <a:solidFill>
                  <a:srgbClr val="008000"/>
                </a:solidFill>
                <a:latin typeface="Arial Black" pitchFamily="34" charset="0"/>
              </a:rPr>
              <a:t>TION</a:t>
            </a:r>
          </a:p>
          <a:p>
            <a:pPr algn="ctr"/>
            <a:r>
              <a:rPr lang="en-GB" sz="2800" u="sng" cap="all" dirty="0" smtClean="0">
                <a:solidFill>
                  <a:srgbClr val="FF0000"/>
                </a:solidFill>
                <a:latin typeface="Arial Black" pitchFamily="34" charset="0"/>
              </a:rPr>
              <a:t>Coagulation</a:t>
            </a:r>
            <a:r>
              <a:rPr lang="en-GB" sz="2800" cap="all" dirty="0" smtClean="0">
                <a:solidFill>
                  <a:srgbClr val="0000FF"/>
                </a:solidFill>
                <a:latin typeface="Arial Black" pitchFamily="34" charset="0"/>
              </a:rPr>
              <a:t> </a:t>
            </a:r>
            <a:r>
              <a:rPr lang="en-GB" sz="2800" cap="all" dirty="0" smtClean="0">
                <a:solidFill>
                  <a:srgbClr val="FF0000"/>
                </a:solidFill>
                <a:latin typeface="Arial Black" pitchFamily="34" charset="0"/>
              </a:rPr>
              <a:t>by Heat is usually Irreversible</a:t>
            </a:r>
            <a:endParaRPr lang="en-GB" u="sng" dirty="0">
              <a:solidFill>
                <a:srgbClr val="FF0000"/>
              </a:solidFill>
            </a:endParaRPr>
          </a:p>
        </p:txBody>
      </p:sp>
      <p:pic>
        <p:nvPicPr>
          <p:cNvPr id="9" name="Obrázek 8" descr="Protein denaturation &amp; Coagulation 001.jpg"/>
          <p:cNvPicPr>
            <a:picLocks noChangeAspect="1"/>
          </p:cNvPicPr>
          <p:nvPr/>
        </p:nvPicPr>
        <p:blipFill>
          <a:blip r:embed="rId2" cstate="print"/>
          <a:stretch>
            <a:fillRect/>
          </a:stretch>
        </p:blipFill>
        <p:spPr>
          <a:xfrm>
            <a:off x="0" y="620688"/>
            <a:ext cx="6122871" cy="288032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January 9/2018</a:t>
            </a:r>
            <a:endParaRPr lang="sk-SK"/>
          </a:p>
        </p:txBody>
      </p:sp>
      <p:sp>
        <p:nvSpPr>
          <p:cNvPr id="3" name="Zástupný symbol pro zápatí 2"/>
          <p:cNvSpPr>
            <a:spLocks noGrp="1"/>
          </p:cNvSpPr>
          <p:nvPr>
            <p:ph type="ftr" sz="quarter" idx="11"/>
          </p:nvPr>
        </p:nvSpPr>
        <p:spPr/>
        <p:txBody>
          <a:bodyPr/>
          <a:lstStyle/>
          <a:p>
            <a:pPr>
              <a:defRPr/>
            </a:pPr>
            <a:r>
              <a:rPr lang="fr-FR" smtClean="0"/>
              <a:t>NATURAL POLYMERS MU SCI 9 2018</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17</a:t>
            </a:fld>
            <a:endParaRPr lang="sk-SK"/>
          </a:p>
        </p:txBody>
      </p:sp>
      <p:pic>
        <p:nvPicPr>
          <p:cNvPr id="6" name="Obrázek 5" descr="Process_of_Denaturation_svg.png"/>
          <p:cNvPicPr>
            <a:picLocks noChangeAspect="1"/>
          </p:cNvPicPr>
          <p:nvPr/>
        </p:nvPicPr>
        <p:blipFill>
          <a:blip r:embed="rId2" cstate="print"/>
          <a:stretch>
            <a:fillRect/>
          </a:stretch>
        </p:blipFill>
        <p:spPr>
          <a:xfrm>
            <a:off x="1763688" y="221873"/>
            <a:ext cx="5472608" cy="3788729"/>
          </a:xfrm>
          <a:prstGeom prst="rect">
            <a:avLst/>
          </a:prstGeom>
        </p:spPr>
      </p:pic>
      <p:sp>
        <p:nvSpPr>
          <p:cNvPr id="8" name="TextovéPole 7"/>
          <p:cNvSpPr txBox="1"/>
          <p:nvPr/>
        </p:nvSpPr>
        <p:spPr>
          <a:xfrm>
            <a:off x="251520" y="4005064"/>
            <a:ext cx="8640960" cy="2123658"/>
          </a:xfrm>
          <a:prstGeom prst="rect">
            <a:avLst/>
          </a:prstGeom>
          <a:noFill/>
        </p:spPr>
        <p:txBody>
          <a:bodyPr wrap="square" rtlCol="0">
            <a:spAutoFit/>
          </a:bodyPr>
          <a:lstStyle/>
          <a:p>
            <a:r>
              <a:rPr lang="en-US" sz="3600" dirty="0" smtClean="0">
                <a:solidFill>
                  <a:srgbClr val="FF0000"/>
                </a:solidFill>
                <a:latin typeface="Arial Black" pitchFamily="34" charset="0"/>
              </a:rPr>
              <a:t>Process of </a:t>
            </a:r>
            <a:r>
              <a:rPr lang="en-US" sz="3600" dirty="0" err="1" smtClean="0">
                <a:solidFill>
                  <a:srgbClr val="FF0000"/>
                </a:solidFill>
                <a:latin typeface="Arial Black" pitchFamily="34" charset="0"/>
              </a:rPr>
              <a:t>Denaturation</a:t>
            </a:r>
            <a:r>
              <a:rPr lang="en-US" sz="3600" dirty="0" smtClean="0">
                <a:solidFill>
                  <a:srgbClr val="FF0000"/>
                </a:solidFill>
                <a:latin typeface="Arial Black" pitchFamily="34" charset="0"/>
              </a:rPr>
              <a:t>: </a:t>
            </a:r>
            <a:endParaRPr lang="cs-CZ" sz="3600" dirty="0" smtClean="0">
              <a:solidFill>
                <a:srgbClr val="FF0000"/>
              </a:solidFill>
              <a:latin typeface="Arial Black" pitchFamily="34" charset="0"/>
            </a:endParaRPr>
          </a:p>
          <a:p>
            <a:pPr marL="342900" indent="-342900">
              <a:buAutoNum type="arabicParenR"/>
            </a:pPr>
            <a:r>
              <a:rPr lang="en-US" sz="2400" b="1" dirty="0" smtClean="0">
                <a:solidFill>
                  <a:srgbClr val="008000"/>
                </a:solidFill>
              </a:rPr>
              <a:t>Functional </a:t>
            </a:r>
            <a:r>
              <a:rPr lang="en-US" sz="2400" b="1" dirty="0" smtClean="0">
                <a:solidFill>
                  <a:srgbClr val="008000"/>
                </a:solidFill>
              </a:rPr>
              <a:t>protein</a:t>
            </a:r>
            <a:r>
              <a:rPr lang="cs-CZ" sz="2400" b="1" dirty="0" smtClean="0">
                <a:solidFill>
                  <a:srgbClr val="008000"/>
                </a:solidFill>
              </a:rPr>
              <a:t>s</a:t>
            </a:r>
            <a:r>
              <a:rPr lang="en-US" sz="2400" b="1" dirty="0" smtClean="0">
                <a:solidFill>
                  <a:srgbClr val="008000"/>
                </a:solidFill>
              </a:rPr>
              <a:t> </a:t>
            </a:r>
            <a:r>
              <a:rPr lang="en-US" sz="2400" b="1" dirty="0" smtClean="0">
                <a:solidFill>
                  <a:srgbClr val="008000"/>
                </a:solidFill>
              </a:rPr>
              <a:t>showing a quaternary structure </a:t>
            </a:r>
            <a:r>
              <a:rPr lang="en-US" sz="2400" b="1" dirty="0" smtClean="0"/>
              <a:t> </a:t>
            </a:r>
            <a:endParaRPr lang="cs-CZ" sz="2400" b="1" dirty="0" smtClean="0"/>
          </a:p>
          <a:p>
            <a:pPr marL="342900" indent="-342900">
              <a:buAutoNum type="arabicParenR"/>
            </a:pPr>
            <a:r>
              <a:rPr lang="cs-CZ" sz="2400" b="1" dirty="0" smtClean="0">
                <a:solidFill>
                  <a:srgbClr val="C00000"/>
                </a:solidFill>
              </a:rPr>
              <a:t>W</a:t>
            </a:r>
            <a:r>
              <a:rPr lang="en-US" sz="2400" b="1" dirty="0" smtClean="0">
                <a:solidFill>
                  <a:srgbClr val="C00000"/>
                </a:solidFill>
              </a:rPr>
              <a:t>hen </a:t>
            </a:r>
            <a:r>
              <a:rPr lang="en-US" sz="2400" b="1" dirty="0" smtClean="0">
                <a:solidFill>
                  <a:srgbClr val="C00000"/>
                </a:solidFill>
              </a:rPr>
              <a:t>heat is applied it alters the </a:t>
            </a:r>
            <a:r>
              <a:rPr lang="en-US" sz="2400" b="1" dirty="0" err="1" smtClean="0">
                <a:solidFill>
                  <a:srgbClr val="C00000"/>
                </a:solidFill>
              </a:rPr>
              <a:t>intramolecular</a:t>
            </a:r>
            <a:r>
              <a:rPr lang="en-US" sz="2400" b="1" dirty="0" smtClean="0">
                <a:solidFill>
                  <a:srgbClr val="C00000"/>
                </a:solidFill>
              </a:rPr>
              <a:t> bonds of the </a:t>
            </a:r>
            <a:r>
              <a:rPr lang="cs-CZ" sz="2400" b="1" dirty="0" smtClean="0">
                <a:solidFill>
                  <a:srgbClr val="C00000"/>
                </a:solidFill>
              </a:rPr>
              <a:t>P</a:t>
            </a:r>
            <a:r>
              <a:rPr lang="en-US" sz="2400" b="1" dirty="0" err="1" smtClean="0">
                <a:solidFill>
                  <a:srgbClr val="C00000"/>
                </a:solidFill>
              </a:rPr>
              <a:t>rotein</a:t>
            </a:r>
            <a:r>
              <a:rPr lang="cs-CZ" sz="2400" b="1" dirty="0" smtClean="0">
                <a:solidFill>
                  <a:srgbClr val="C00000"/>
                </a:solidFill>
              </a:rPr>
              <a:t>s’</a:t>
            </a:r>
            <a:r>
              <a:rPr lang="en-US" sz="2400" b="1" dirty="0" smtClean="0">
                <a:solidFill>
                  <a:srgbClr val="C00000"/>
                </a:solidFill>
              </a:rPr>
              <a:t>  </a:t>
            </a:r>
            <a:endParaRPr lang="cs-CZ" sz="2400" b="1" dirty="0" smtClean="0">
              <a:solidFill>
                <a:srgbClr val="C00000"/>
              </a:solidFill>
            </a:endParaRPr>
          </a:p>
          <a:p>
            <a:pPr marL="342900" indent="-342900">
              <a:buAutoNum type="arabicParenR"/>
            </a:pPr>
            <a:r>
              <a:rPr lang="cs-CZ" sz="2400" b="1" dirty="0" smtClean="0">
                <a:solidFill>
                  <a:srgbClr val="0000FF"/>
                </a:solidFill>
              </a:rPr>
              <a:t>U</a:t>
            </a:r>
            <a:r>
              <a:rPr lang="en-US" sz="2400" b="1" dirty="0" err="1" smtClean="0">
                <a:solidFill>
                  <a:srgbClr val="0000FF"/>
                </a:solidFill>
              </a:rPr>
              <a:t>nfolding</a:t>
            </a:r>
            <a:r>
              <a:rPr lang="en-US" sz="2400" b="1" dirty="0" smtClean="0">
                <a:solidFill>
                  <a:srgbClr val="0000FF"/>
                </a:solidFill>
              </a:rPr>
              <a:t> </a:t>
            </a:r>
            <a:r>
              <a:rPr lang="en-US" sz="2400" b="1" dirty="0" smtClean="0">
                <a:solidFill>
                  <a:srgbClr val="0000FF"/>
                </a:solidFill>
              </a:rPr>
              <a:t>of the polypeptides </a:t>
            </a:r>
            <a:r>
              <a:rPr lang="en-US" sz="2400" b="1" dirty="0" smtClean="0">
                <a:solidFill>
                  <a:srgbClr val="0000FF"/>
                </a:solidFill>
              </a:rPr>
              <a:t>(</a:t>
            </a:r>
            <a:r>
              <a:rPr lang="cs-CZ" sz="2400" b="1" dirty="0" err="1" smtClean="0">
                <a:solidFill>
                  <a:srgbClr val="0000FF"/>
                </a:solidFill>
              </a:rPr>
              <a:t>Proteins</a:t>
            </a:r>
            <a:r>
              <a:rPr lang="en-US" sz="2400" b="1" dirty="0" smtClean="0">
                <a:solidFill>
                  <a:srgbClr val="0000FF"/>
                </a:solidFill>
              </a:rPr>
              <a:t>)</a:t>
            </a:r>
            <a:endParaRPr lang="cs-CZ" sz="2400" b="1" dirty="0">
              <a:solidFill>
                <a:srgbClr val="0000FF"/>
              </a:solidFill>
            </a:endParaRPr>
          </a:p>
        </p:txBody>
      </p:sp>
      <p:sp>
        <p:nvSpPr>
          <p:cNvPr id="9" name="TextovéPole 8"/>
          <p:cNvSpPr txBox="1"/>
          <p:nvPr/>
        </p:nvSpPr>
        <p:spPr>
          <a:xfrm>
            <a:off x="2483768" y="3573016"/>
            <a:ext cx="576064" cy="584775"/>
          </a:xfrm>
          <a:prstGeom prst="rect">
            <a:avLst/>
          </a:prstGeom>
          <a:noFill/>
        </p:spPr>
        <p:txBody>
          <a:bodyPr wrap="square" rtlCol="0">
            <a:spAutoFit/>
          </a:bodyPr>
          <a:lstStyle/>
          <a:p>
            <a:pPr algn="ctr"/>
            <a:r>
              <a:rPr lang="cs-CZ" sz="3200" dirty="0" smtClean="0">
                <a:solidFill>
                  <a:srgbClr val="008000"/>
                </a:solidFill>
                <a:latin typeface="Arial Black" pitchFamily="34" charset="0"/>
              </a:rPr>
              <a:t>1</a:t>
            </a:r>
            <a:endParaRPr lang="cs-CZ" sz="3200" dirty="0">
              <a:solidFill>
                <a:srgbClr val="008000"/>
              </a:solidFill>
              <a:latin typeface="Arial Black" pitchFamily="34" charset="0"/>
            </a:endParaRPr>
          </a:p>
        </p:txBody>
      </p:sp>
      <p:sp>
        <p:nvSpPr>
          <p:cNvPr id="10" name="TextovéPole 9"/>
          <p:cNvSpPr txBox="1"/>
          <p:nvPr/>
        </p:nvSpPr>
        <p:spPr>
          <a:xfrm>
            <a:off x="3995936" y="2492896"/>
            <a:ext cx="576064" cy="584775"/>
          </a:xfrm>
          <a:prstGeom prst="rect">
            <a:avLst/>
          </a:prstGeom>
          <a:noFill/>
        </p:spPr>
        <p:txBody>
          <a:bodyPr wrap="square" rtlCol="0">
            <a:spAutoFit/>
          </a:bodyPr>
          <a:lstStyle/>
          <a:p>
            <a:pPr algn="ctr"/>
            <a:r>
              <a:rPr lang="cs-CZ" sz="3200" dirty="0" smtClean="0">
                <a:solidFill>
                  <a:srgbClr val="C00000"/>
                </a:solidFill>
                <a:latin typeface="Arial Black" pitchFamily="34" charset="0"/>
              </a:rPr>
              <a:t>2</a:t>
            </a:r>
            <a:endParaRPr lang="cs-CZ" sz="3200" dirty="0">
              <a:solidFill>
                <a:srgbClr val="C00000"/>
              </a:solidFill>
              <a:latin typeface="Arial Black" pitchFamily="34" charset="0"/>
            </a:endParaRPr>
          </a:p>
        </p:txBody>
      </p:sp>
      <p:sp>
        <p:nvSpPr>
          <p:cNvPr id="11" name="TextovéPole 10"/>
          <p:cNvSpPr txBox="1"/>
          <p:nvPr/>
        </p:nvSpPr>
        <p:spPr>
          <a:xfrm>
            <a:off x="5652120" y="3356992"/>
            <a:ext cx="576064" cy="584775"/>
          </a:xfrm>
          <a:prstGeom prst="rect">
            <a:avLst/>
          </a:prstGeom>
          <a:noFill/>
        </p:spPr>
        <p:txBody>
          <a:bodyPr wrap="square" rtlCol="0">
            <a:spAutoFit/>
          </a:bodyPr>
          <a:lstStyle/>
          <a:p>
            <a:pPr algn="ctr"/>
            <a:r>
              <a:rPr lang="cs-CZ" sz="3200" dirty="0" smtClean="0">
                <a:solidFill>
                  <a:srgbClr val="0000FF"/>
                </a:solidFill>
                <a:latin typeface="Arial Black" pitchFamily="34" charset="0"/>
              </a:rPr>
              <a:t>3</a:t>
            </a:r>
            <a:endParaRPr lang="cs-CZ" sz="3200" dirty="0">
              <a:solidFill>
                <a:srgbClr val="0000FF"/>
              </a:solidFill>
              <a:latin typeface="Arial Black"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a:xfrm>
            <a:off x="1547664" y="6245225"/>
            <a:ext cx="3096344" cy="476250"/>
          </a:xfrm>
        </p:spPr>
        <p:txBody>
          <a:bodyPr/>
          <a:lstStyle/>
          <a:p>
            <a:pPr>
              <a:defRPr/>
            </a:pPr>
            <a:r>
              <a:rPr lang="fr-FR" smtClean="0"/>
              <a:t>NATURAL POLYMERS MU SCI 9 2018</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18</a:t>
            </a:fld>
            <a:endParaRPr lang="sk-SK"/>
          </a:p>
        </p:txBody>
      </p:sp>
      <p:sp>
        <p:nvSpPr>
          <p:cNvPr id="9" name="Nadpis 8"/>
          <p:cNvSpPr>
            <a:spLocks noGrp="1"/>
          </p:cNvSpPr>
          <p:nvPr>
            <p:ph type="title"/>
          </p:nvPr>
        </p:nvSpPr>
        <p:spPr>
          <a:xfrm>
            <a:off x="457200" y="274638"/>
            <a:ext cx="8229600" cy="2722314"/>
          </a:xfrm>
        </p:spPr>
        <p:txBody>
          <a:bodyPr/>
          <a:lstStyle/>
          <a:p>
            <a:pPr algn="just"/>
            <a:r>
              <a:rPr lang="en-US" sz="2000" b="1" dirty="0" err="1" smtClean="0"/>
              <a:t>Denaturation</a:t>
            </a:r>
            <a:r>
              <a:rPr lang="en-US" sz="2000" dirty="0" smtClean="0"/>
              <a:t> is a process in which </a:t>
            </a:r>
            <a:r>
              <a:rPr lang="en-US" sz="2000" dirty="0" smtClean="0">
                <a:hlinkClick r:id="rId2" tooltip="Proteins"/>
              </a:rPr>
              <a:t>proteins</a:t>
            </a:r>
            <a:r>
              <a:rPr lang="en-US" sz="2000" dirty="0" smtClean="0"/>
              <a:t> or </a:t>
            </a:r>
            <a:r>
              <a:rPr lang="en-US" sz="2000" dirty="0" smtClean="0">
                <a:hlinkClick r:id="rId3" tooltip="Nucleic acids"/>
              </a:rPr>
              <a:t>nucleic acids</a:t>
            </a:r>
            <a:r>
              <a:rPr lang="en-US" sz="2000" dirty="0" smtClean="0"/>
              <a:t> lose the </a:t>
            </a:r>
            <a:r>
              <a:rPr lang="en-US" sz="2000" dirty="0" smtClean="0">
                <a:hlinkClick r:id="rId4" tooltip="Quaternary structure"/>
              </a:rPr>
              <a:t>quaternary structure</a:t>
            </a:r>
            <a:r>
              <a:rPr lang="en-US" sz="2000" dirty="0" smtClean="0"/>
              <a:t>, </a:t>
            </a:r>
            <a:r>
              <a:rPr lang="en-US" sz="2000" dirty="0" smtClean="0">
                <a:hlinkClick r:id="rId5" tooltip="Tertiary structure"/>
              </a:rPr>
              <a:t>tertiary structure</a:t>
            </a:r>
            <a:r>
              <a:rPr lang="en-US" sz="2000" dirty="0" smtClean="0"/>
              <a:t> and </a:t>
            </a:r>
            <a:r>
              <a:rPr lang="en-US" sz="2000" dirty="0" smtClean="0">
                <a:hlinkClick r:id="rId6" tooltip="Secondary structure"/>
              </a:rPr>
              <a:t>secondary structure</a:t>
            </a:r>
            <a:r>
              <a:rPr lang="en-US" sz="2000" dirty="0" smtClean="0"/>
              <a:t> which is present in their </a:t>
            </a:r>
            <a:r>
              <a:rPr lang="en-US" sz="2000" dirty="0" smtClean="0">
                <a:hlinkClick r:id="rId7" tooltip="Native state"/>
              </a:rPr>
              <a:t>native state</a:t>
            </a:r>
            <a:r>
              <a:rPr lang="en-US" sz="2000" dirty="0" smtClean="0"/>
              <a:t>, by application of some external stress or compound such as a strong </a:t>
            </a:r>
            <a:r>
              <a:rPr lang="en-US" sz="2000" dirty="0" smtClean="0">
                <a:hlinkClick r:id="rId8" tooltip="Acid"/>
              </a:rPr>
              <a:t>acid</a:t>
            </a:r>
            <a:r>
              <a:rPr lang="en-US" sz="2000" dirty="0" smtClean="0"/>
              <a:t> or </a:t>
            </a:r>
            <a:r>
              <a:rPr lang="en-US" sz="2000" dirty="0" smtClean="0">
                <a:hlinkClick r:id="rId9" tooltip="Base (chemistry)"/>
              </a:rPr>
              <a:t>base</a:t>
            </a:r>
            <a:r>
              <a:rPr lang="en-US" sz="2000" dirty="0" smtClean="0"/>
              <a:t>, a concentrated </a:t>
            </a:r>
            <a:r>
              <a:rPr lang="en-US" sz="2000" dirty="0" smtClean="0">
                <a:hlinkClick r:id="rId10" tooltip="Inorganic"/>
              </a:rPr>
              <a:t>inorganic</a:t>
            </a:r>
            <a:r>
              <a:rPr lang="en-US" sz="2000" dirty="0" smtClean="0"/>
              <a:t> salt, an </a:t>
            </a:r>
            <a:r>
              <a:rPr lang="en-US" sz="2000" dirty="0" smtClean="0">
                <a:hlinkClick r:id="rId11" tooltip="Organic compound"/>
              </a:rPr>
              <a:t>organic</a:t>
            </a:r>
            <a:r>
              <a:rPr lang="en-US" sz="2000" dirty="0" smtClean="0"/>
              <a:t> solvent (e.g., </a:t>
            </a:r>
            <a:r>
              <a:rPr lang="en-US" sz="2000" dirty="0" smtClean="0">
                <a:hlinkClick r:id="rId12" tooltip="Alcohol"/>
              </a:rPr>
              <a:t>alcohol</a:t>
            </a:r>
            <a:r>
              <a:rPr lang="en-US" sz="2000" dirty="0" smtClean="0"/>
              <a:t> or </a:t>
            </a:r>
            <a:r>
              <a:rPr lang="en-US" sz="2000" dirty="0" smtClean="0">
                <a:hlinkClick r:id="rId13" tooltip="Chloroform"/>
              </a:rPr>
              <a:t>chloroform</a:t>
            </a:r>
            <a:r>
              <a:rPr lang="en-US" sz="2000" dirty="0" smtClean="0"/>
              <a:t>), radiation or </a:t>
            </a:r>
            <a:r>
              <a:rPr lang="en-US" sz="2000" dirty="0" smtClean="0">
                <a:solidFill>
                  <a:srgbClr val="0000FF"/>
                </a:solidFill>
                <a:hlinkClick r:id="rId14" tooltip="Heat"/>
              </a:rPr>
              <a:t>heat</a:t>
            </a:r>
            <a:r>
              <a:rPr lang="en-US" sz="2000" dirty="0" smtClean="0"/>
              <a:t>.</a:t>
            </a:r>
            <a:r>
              <a:rPr lang="en-US" sz="2000" baseline="30000" dirty="0" smtClean="0">
                <a:hlinkClick r:id="rId15"/>
              </a:rPr>
              <a:t>[3]</a:t>
            </a:r>
            <a:r>
              <a:rPr lang="en-US" sz="2000" dirty="0" smtClean="0"/>
              <a:t> If proteins in a living cell are denatured, this results in disruption of cell activity and possibly cell death. Denatured proteins can exhibit a wide range of characteristics, from loss of solubility to </a:t>
            </a:r>
            <a:r>
              <a:rPr lang="en-US" sz="2000" dirty="0" smtClean="0">
                <a:hlinkClick r:id="rId16" tooltip="Communal aggregation"/>
              </a:rPr>
              <a:t>communal aggregation</a:t>
            </a:r>
            <a:endParaRPr lang="cs-CZ" sz="2000" dirty="0"/>
          </a:p>
        </p:txBody>
      </p:sp>
      <p:pic>
        <p:nvPicPr>
          <p:cNvPr id="10" name="Obrázek 9" descr="Protein_Denaturation.png"/>
          <p:cNvPicPr>
            <a:picLocks noChangeAspect="1"/>
          </p:cNvPicPr>
          <p:nvPr/>
        </p:nvPicPr>
        <p:blipFill>
          <a:blip r:embed="rId17" cstate="print"/>
          <a:stretch>
            <a:fillRect/>
          </a:stretch>
        </p:blipFill>
        <p:spPr>
          <a:xfrm>
            <a:off x="5364088" y="2780928"/>
            <a:ext cx="3305607" cy="3312368"/>
          </a:xfrm>
          <a:prstGeom prst="rect">
            <a:avLst/>
          </a:prstGeom>
        </p:spPr>
      </p:pic>
      <p:pic>
        <p:nvPicPr>
          <p:cNvPr id="7" name="Obrázek 6" descr="290px-Chemical_precipitation_diagram_svg.png"/>
          <p:cNvPicPr>
            <a:picLocks noChangeAspect="1"/>
          </p:cNvPicPr>
          <p:nvPr/>
        </p:nvPicPr>
        <p:blipFill>
          <a:blip r:embed="rId18" cstate="print"/>
          <a:stretch>
            <a:fillRect/>
          </a:stretch>
        </p:blipFill>
        <p:spPr>
          <a:xfrm>
            <a:off x="395536" y="3106426"/>
            <a:ext cx="4464496" cy="2989574"/>
          </a:xfrm>
          <a:prstGeom prst="rect">
            <a:avLst/>
          </a:prstGeom>
        </p:spPr>
      </p:pic>
      <p:sp>
        <p:nvSpPr>
          <p:cNvPr id="13" name="TextovéPole 12"/>
          <p:cNvSpPr txBox="1"/>
          <p:nvPr/>
        </p:nvSpPr>
        <p:spPr>
          <a:xfrm>
            <a:off x="4499992" y="4437112"/>
            <a:ext cx="4464496" cy="461665"/>
          </a:xfrm>
          <a:prstGeom prst="rect">
            <a:avLst/>
          </a:prstGeom>
          <a:solidFill>
            <a:schemeClr val="bg2">
              <a:lumMod val="40000"/>
              <a:lumOff val="60000"/>
            </a:schemeClr>
          </a:solidFill>
        </p:spPr>
        <p:txBody>
          <a:bodyPr wrap="square" rtlCol="0">
            <a:spAutoFit/>
          </a:bodyPr>
          <a:lstStyle/>
          <a:p>
            <a:r>
              <a:rPr lang="cs-CZ" sz="2400" cap="all" dirty="0" err="1" smtClean="0">
                <a:solidFill>
                  <a:srgbClr val="0000FF"/>
                </a:solidFill>
                <a:latin typeface="Arial Black" pitchFamily="34" charset="0"/>
              </a:rPr>
              <a:t>CoagulaTION</a:t>
            </a:r>
            <a:r>
              <a:rPr lang="cs-CZ" sz="2400" cap="all" dirty="0" smtClean="0">
                <a:solidFill>
                  <a:srgbClr val="0000FF"/>
                </a:solidFill>
                <a:latin typeface="Arial Black" pitchFamily="34" charset="0"/>
              </a:rPr>
              <a:t> BY HEAT</a:t>
            </a:r>
            <a:endParaRPr lang="cs-CZ" sz="2400" dirty="0"/>
          </a:p>
        </p:txBody>
      </p:sp>
      <p:sp>
        <p:nvSpPr>
          <p:cNvPr id="14" name="TextovéPole 13"/>
          <p:cNvSpPr txBox="1"/>
          <p:nvPr/>
        </p:nvSpPr>
        <p:spPr>
          <a:xfrm>
            <a:off x="4716016" y="6165304"/>
            <a:ext cx="4176464" cy="400110"/>
          </a:xfrm>
          <a:prstGeom prst="rect">
            <a:avLst/>
          </a:prstGeom>
          <a:solidFill>
            <a:schemeClr val="bg1">
              <a:lumMod val="85000"/>
            </a:schemeClr>
          </a:solidFill>
        </p:spPr>
        <p:txBody>
          <a:bodyPr wrap="square" rtlCol="0">
            <a:spAutoFit/>
          </a:bodyPr>
          <a:lstStyle/>
          <a:p>
            <a:pPr algn="ctr"/>
            <a:r>
              <a:rPr lang="en-GB" sz="2000" dirty="0" smtClean="0">
                <a:solidFill>
                  <a:srgbClr val="0000FF"/>
                </a:solidFill>
                <a:latin typeface="Arial Black" pitchFamily="34" charset="0"/>
              </a:rPr>
              <a:t>ANALOGY with</a:t>
            </a:r>
            <a:r>
              <a:rPr lang="en-GB" sz="2000" dirty="0" smtClean="0">
                <a:solidFill>
                  <a:srgbClr val="0000FF"/>
                </a:solidFill>
                <a:latin typeface="Arial Black" pitchFamily="34" charset="0"/>
              </a:rPr>
              <a:t> paper Clips</a:t>
            </a:r>
            <a:endParaRPr lang="en-GB" sz="2000" dirty="0">
              <a:solidFill>
                <a:srgbClr val="0000FF"/>
              </a:solidFill>
              <a:latin typeface="Arial Black"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January 9/2018</a:t>
            </a:r>
            <a:endParaRPr lang="sk-SK"/>
          </a:p>
        </p:txBody>
      </p:sp>
      <p:sp>
        <p:nvSpPr>
          <p:cNvPr id="3" name="Zástupný symbol pro zápatí 2"/>
          <p:cNvSpPr>
            <a:spLocks noGrp="1"/>
          </p:cNvSpPr>
          <p:nvPr>
            <p:ph type="ftr" sz="quarter" idx="11"/>
          </p:nvPr>
        </p:nvSpPr>
        <p:spPr>
          <a:xfrm>
            <a:off x="1691680" y="6245225"/>
            <a:ext cx="6624736" cy="476250"/>
          </a:xfrm>
        </p:spPr>
        <p:txBody>
          <a:bodyPr/>
          <a:lstStyle/>
          <a:p>
            <a:pPr>
              <a:defRPr/>
            </a:pPr>
            <a:r>
              <a:rPr lang="fr-FR" smtClean="0"/>
              <a:t>NATURAL POLYMERS MU SCI 9 2018</a:t>
            </a:r>
            <a:endParaRPr lang="sk-SK" dirty="0"/>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19</a:t>
            </a:fld>
            <a:endParaRPr lang="sk-SK"/>
          </a:p>
        </p:txBody>
      </p:sp>
      <p:sp>
        <p:nvSpPr>
          <p:cNvPr id="5" name="Obdélník 4"/>
          <p:cNvSpPr/>
          <p:nvPr/>
        </p:nvSpPr>
        <p:spPr>
          <a:xfrm>
            <a:off x="323528" y="188640"/>
            <a:ext cx="8424936" cy="4893647"/>
          </a:xfrm>
          <a:prstGeom prst="rect">
            <a:avLst/>
          </a:prstGeom>
        </p:spPr>
        <p:txBody>
          <a:bodyPr wrap="square">
            <a:spAutoFit/>
          </a:bodyPr>
          <a:lstStyle/>
          <a:p>
            <a:pPr algn="ctr"/>
            <a:r>
              <a:rPr lang="en-US" sz="2400" b="1" dirty="0" smtClean="0">
                <a:solidFill>
                  <a:srgbClr val="FF0000"/>
                </a:solidFill>
                <a:latin typeface="Arial Black" pitchFamily="34" charset="0"/>
              </a:rPr>
              <a:t>IUPAC definition</a:t>
            </a:r>
          </a:p>
          <a:p>
            <a:r>
              <a:rPr lang="en-US" sz="2400" b="1" dirty="0" smtClean="0">
                <a:solidFill>
                  <a:srgbClr val="008000"/>
                </a:solidFill>
              </a:rPr>
              <a:t>Process</a:t>
            </a:r>
            <a:r>
              <a:rPr lang="en-US" sz="2400" b="1" dirty="0" smtClean="0"/>
              <a:t> of partial or total alteration of the native secondary, and/or tertiary, and/or quaternary structures of proteins or nucleic acids </a:t>
            </a:r>
            <a:r>
              <a:rPr lang="en-US" sz="2400" b="1" dirty="0" smtClean="0">
                <a:solidFill>
                  <a:srgbClr val="008000"/>
                </a:solidFill>
              </a:rPr>
              <a:t>resulting in a loss of </a:t>
            </a:r>
            <a:r>
              <a:rPr lang="en-US" sz="2400" b="1" i="1" dirty="0" smtClean="0">
                <a:solidFill>
                  <a:srgbClr val="008000"/>
                </a:solidFill>
              </a:rPr>
              <a:t>bioactivity</a:t>
            </a:r>
            <a:r>
              <a:rPr lang="en-US" sz="2400" b="1" dirty="0" smtClean="0">
                <a:solidFill>
                  <a:srgbClr val="008000"/>
                </a:solidFill>
              </a:rPr>
              <a:t>.</a:t>
            </a:r>
          </a:p>
          <a:p>
            <a:r>
              <a:rPr lang="en-US" sz="2400" b="1" i="1" dirty="0" smtClean="0">
                <a:solidFill>
                  <a:srgbClr val="FF0000"/>
                </a:solidFill>
              </a:rPr>
              <a:t>Note </a:t>
            </a:r>
            <a:r>
              <a:rPr lang="cs-CZ" sz="2400" b="1" i="1" dirty="0" smtClean="0">
                <a:solidFill>
                  <a:srgbClr val="FF0000"/>
                </a:solidFill>
              </a:rPr>
              <a:t>1</a:t>
            </a:r>
            <a:r>
              <a:rPr lang="en-US" sz="2400" b="1" dirty="0" smtClean="0">
                <a:solidFill>
                  <a:srgbClr val="FF0000"/>
                </a:solidFill>
              </a:rPr>
              <a:t>: </a:t>
            </a:r>
            <a:endParaRPr lang="cs-CZ" sz="2400" b="1" dirty="0" smtClean="0">
              <a:solidFill>
                <a:srgbClr val="FF0000"/>
              </a:solidFill>
            </a:endParaRPr>
          </a:p>
          <a:p>
            <a:r>
              <a:rPr lang="en-US" sz="2400" b="1" dirty="0" err="1" smtClean="0"/>
              <a:t>Denaturation</a:t>
            </a:r>
            <a:r>
              <a:rPr lang="en-US" sz="2400" b="1" dirty="0" smtClean="0"/>
              <a:t> can occur when proteins and nucleic acids are subjected to </a:t>
            </a:r>
            <a:r>
              <a:rPr lang="en-US" sz="2400" b="1" dirty="0" smtClean="0">
                <a:solidFill>
                  <a:srgbClr val="0000FF"/>
                </a:solidFill>
              </a:rPr>
              <a:t>elevated temperature or to extremes of pH, or to </a:t>
            </a:r>
            <a:r>
              <a:rPr lang="en-US" sz="2400" b="1" dirty="0" err="1" smtClean="0">
                <a:solidFill>
                  <a:srgbClr val="0000FF"/>
                </a:solidFill>
              </a:rPr>
              <a:t>nonphysiological</a:t>
            </a:r>
            <a:r>
              <a:rPr lang="en-US" sz="2400" b="1" dirty="0" smtClean="0">
                <a:solidFill>
                  <a:srgbClr val="0000FF"/>
                </a:solidFill>
              </a:rPr>
              <a:t> concentrations of salt, organic solvents, urea, or other chemical agents.</a:t>
            </a:r>
          </a:p>
          <a:p>
            <a:r>
              <a:rPr lang="en-US" sz="2400" b="1" i="1" dirty="0" smtClean="0">
                <a:solidFill>
                  <a:srgbClr val="FF0000"/>
                </a:solidFill>
              </a:rPr>
              <a:t>Note </a:t>
            </a:r>
            <a:r>
              <a:rPr lang="cs-CZ" sz="2400" b="1" i="1" dirty="0" smtClean="0">
                <a:solidFill>
                  <a:srgbClr val="FF0000"/>
                </a:solidFill>
              </a:rPr>
              <a:t>2</a:t>
            </a:r>
            <a:r>
              <a:rPr lang="en-US" sz="2400" b="1" dirty="0" smtClean="0">
                <a:solidFill>
                  <a:srgbClr val="FF0000"/>
                </a:solidFill>
              </a:rPr>
              <a:t>: </a:t>
            </a:r>
            <a:endParaRPr lang="cs-CZ" sz="2400" b="1" dirty="0" smtClean="0">
              <a:solidFill>
                <a:srgbClr val="FF0000"/>
              </a:solidFill>
            </a:endParaRPr>
          </a:p>
          <a:p>
            <a:r>
              <a:rPr lang="en-US" sz="2400" b="1" dirty="0" smtClean="0"/>
              <a:t>An </a:t>
            </a:r>
            <a:r>
              <a:rPr lang="en-US" sz="2400" b="1" i="1" dirty="0" smtClean="0">
                <a:hlinkClick r:id="rId2" tooltip="Enzyme"/>
              </a:rPr>
              <a:t>enzyme</a:t>
            </a:r>
            <a:r>
              <a:rPr lang="en-US" sz="2400" b="1" dirty="0" smtClean="0"/>
              <a:t> loses its catalytic activity when it is denaturized.</a:t>
            </a:r>
            <a:r>
              <a:rPr lang="en-US" sz="2400" b="1" baseline="30000" dirty="0" smtClean="0">
                <a:hlinkClick r:id="rId3"/>
              </a:rPr>
              <a:t>[2]</a:t>
            </a:r>
            <a:endParaRPr lang="en-US" sz="2400"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539552" y="0"/>
            <a:ext cx="8229600" cy="404664"/>
          </a:xfrm>
        </p:spPr>
        <p:txBody>
          <a:bodyPr/>
          <a:lstStyle/>
          <a:p>
            <a:pPr eaLnBrk="1" hangingPunct="1"/>
            <a:r>
              <a:rPr lang="en-GB" sz="2400" b="1" dirty="0" smtClean="0">
                <a:solidFill>
                  <a:srgbClr val="FF0000"/>
                </a:solidFill>
                <a:latin typeface="Arial Black" pitchFamily="34" charset="0"/>
              </a:rPr>
              <a:t>Time schedule</a:t>
            </a:r>
          </a:p>
        </p:txBody>
      </p:sp>
      <p:sp>
        <p:nvSpPr>
          <p:cNvPr id="5187" name="Zástupný symbol pro datum 5"/>
          <p:cNvSpPr>
            <a:spLocks noGrp="1"/>
          </p:cNvSpPr>
          <p:nvPr>
            <p:ph type="dt" sz="half" idx="10"/>
          </p:nvPr>
        </p:nvSpPr>
        <p:spPr>
          <a:noFill/>
        </p:spPr>
        <p:txBody>
          <a:bodyPr/>
          <a:lstStyle/>
          <a:p>
            <a:r>
              <a:rPr lang="cs-CZ" smtClean="0"/>
              <a:t>January 9/2018</a:t>
            </a:r>
            <a:endParaRPr lang="sk-SK"/>
          </a:p>
        </p:txBody>
      </p:sp>
      <p:sp>
        <p:nvSpPr>
          <p:cNvPr id="5122" name="Zástupný symbol pro zápatí 4"/>
          <p:cNvSpPr>
            <a:spLocks noGrp="1"/>
          </p:cNvSpPr>
          <p:nvPr>
            <p:ph type="ftr" sz="quarter" idx="11"/>
          </p:nvPr>
        </p:nvSpPr>
        <p:spPr>
          <a:xfrm>
            <a:off x="1835696" y="6245225"/>
            <a:ext cx="5760640" cy="476250"/>
          </a:xfrm>
          <a:noFill/>
        </p:spPr>
        <p:txBody>
          <a:bodyPr/>
          <a:lstStyle/>
          <a:p>
            <a:r>
              <a:rPr lang="fr-FR" smtClean="0"/>
              <a:t>NATURAL POLYMERS MU SCI 9 2018</a:t>
            </a:r>
            <a:endParaRPr lang="sk-SK" dirty="0"/>
          </a:p>
        </p:txBody>
      </p:sp>
      <p:sp>
        <p:nvSpPr>
          <p:cNvPr id="5123" name="Zástupný symbol pro číslo snímku 5"/>
          <p:cNvSpPr>
            <a:spLocks noGrp="1"/>
          </p:cNvSpPr>
          <p:nvPr>
            <p:ph type="sldNum" sz="quarter" idx="12"/>
          </p:nvPr>
        </p:nvSpPr>
        <p:spPr>
          <a:noFill/>
        </p:spPr>
        <p:txBody>
          <a:bodyPr/>
          <a:lstStyle/>
          <a:p>
            <a:fld id="{5FF5703E-1236-4214-9588-EAFBC0DC33A4}" type="slidenum">
              <a:rPr lang="sk-SK" smtClean="0"/>
              <a:pPr/>
              <a:t>2</a:t>
            </a:fld>
            <a:endParaRPr lang="sk-SK" smtClean="0"/>
          </a:p>
        </p:txBody>
      </p:sp>
      <p:graphicFrame>
        <p:nvGraphicFramePr>
          <p:cNvPr id="8" name="Tabulka 7"/>
          <p:cNvGraphicFramePr>
            <a:graphicFrameLocks noGrp="1"/>
          </p:cNvGraphicFramePr>
          <p:nvPr/>
        </p:nvGraphicFramePr>
        <p:xfrm>
          <a:off x="251520" y="404662"/>
          <a:ext cx="8712968" cy="6386146"/>
        </p:xfrm>
        <a:graphic>
          <a:graphicData uri="http://schemas.openxmlformats.org/drawingml/2006/table">
            <a:tbl>
              <a:tblPr/>
              <a:tblGrid>
                <a:gridCol w="936104"/>
                <a:gridCol w="7776864"/>
              </a:tblGrid>
              <a:tr h="332872">
                <a:tc>
                  <a:txBody>
                    <a:bodyPr/>
                    <a:lstStyle/>
                    <a:p>
                      <a:pPr marL="347345" indent="-347345" algn="ctr" fontAlgn="b">
                        <a:lnSpc>
                          <a:spcPct val="115000"/>
                        </a:lnSpc>
                        <a:spcAft>
                          <a:spcPts val="0"/>
                        </a:spcAft>
                      </a:pPr>
                      <a:r>
                        <a:rPr lang="sk-SK" sz="1200" b="1" kern="1200" dirty="0" smtClean="0">
                          <a:solidFill>
                            <a:srgbClr val="0000FF"/>
                          </a:solidFill>
                          <a:latin typeface="Arial Black" pitchFamily="34" charset="0"/>
                          <a:ea typeface="Times New Roman"/>
                          <a:cs typeface="Times New Roman"/>
                        </a:rPr>
                        <a:t>LECTURE</a:t>
                      </a:r>
                      <a:r>
                        <a:rPr lang="sk-SK" sz="1200" b="1" kern="1200" baseline="0" dirty="0" smtClean="0">
                          <a:solidFill>
                            <a:srgbClr val="0000FF"/>
                          </a:solidFill>
                          <a:latin typeface="Arial Black" pitchFamily="34" charset="0"/>
                          <a:ea typeface="Times New Roman"/>
                          <a:cs typeface="Times New Roman"/>
                        </a:rPr>
                        <a:t> </a:t>
                      </a:r>
                      <a:endParaRPr lang="cs-CZ" sz="1050" dirty="0">
                        <a:solidFill>
                          <a:srgbClr val="0000FF"/>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c>
                  <a:txBody>
                    <a:bodyPr/>
                    <a:lstStyle/>
                    <a:p>
                      <a:pPr marL="347345" indent="-347345" algn="ctr" fontAlgn="b">
                        <a:lnSpc>
                          <a:spcPct val="115000"/>
                        </a:lnSpc>
                        <a:spcAft>
                          <a:spcPts val="0"/>
                        </a:spcAft>
                      </a:pPr>
                      <a:r>
                        <a:rPr lang="cs-CZ" sz="1200" dirty="0" smtClean="0">
                          <a:solidFill>
                            <a:srgbClr val="0000FF"/>
                          </a:solidFill>
                          <a:latin typeface="Arial Black" pitchFamily="34" charset="0"/>
                          <a:ea typeface="Calibri"/>
                          <a:cs typeface="Times New Roman"/>
                        </a:rPr>
                        <a:t>SUBJECT</a:t>
                      </a:r>
                      <a:endParaRPr lang="cs-CZ" sz="1200" dirty="0">
                        <a:solidFill>
                          <a:srgbClr val="0000FF"/>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r>
              <a:tr h="704204">
                <a:tc>
                  <a:txBody>
                    <a:bodyPr/>
                    <a:lstStyle/>
                    <a:p>
                      <a:pPr marL="347345" indent="-347345" algn="ctr" fontAlgn="b">
                        <a:lnSpc>
                          <a:spcPct val="115000"/>
                        </a:lnSpc>
                        <a:spcAft>
                          <a:spcPts val="0"/>
                        </a:spcAft>
                      </a:pPr>
                      <a:r>
                        <a:rPr lang="sk-SK" sz="2000" b="1" kern="1200" dirty="0">
                          <a:solidFill>
                            <a:schemeClr val="tx1"/>
                          </a:solidFill>
                          <a:latin typeface="Arial Black" pitchFamily="34" charset="0"/>
                          <a:ea typeface="Times New Roman"/>
                          <a:cs typeface="Times New Roman"/>
                        </a:rPr>
                        <a:t>1</a:t>
                      </a:r>
                      <a:endParaRPr lang="cs-CZ" sz="2000" b="1" dirty="0">
                        <a:solidFill>
                          <a:schemeClr val="tx1"/>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c>
                  <a:txBody>
                    <a:bodyPr/>
                    <a:lstStyle/>
                    <a:p>
                      <a:pPr marL="347345" indent="-347345" algn="just" fontAlgn="b">
                        <a:lnSpc>
                          <a:spcPct val="115000"/>
                        </a:lnSpc>
                        <a:spcAft>
                          <a:spcPts val="0"/>
                        </a:spcAft>
                      </a:pPr>
                      <a:r>
                        <a:rPr lang="en-GB" sz="2000" b="1" kern="1200" noProof="0" dirty="0" smtClean="0">
                          <a:solidFill>
                            <a:schemeClr val="tx1"/>
                          </a:solidFill>
                          <a:latin typeface="Arial"/>
                          <a:ea typeface="Times New Roman"/>
                          <a:cs typeface="Times New Roman"/>
                        </a:rPr>
                        <a:t>Introduction to the subject </a:t>
                      </a:r>
                      <a:r>
                        <a:rPr lang="cs-CZ" sz="2000" b="1" kern="1200" noProof="0" dirty="0" smtClean="0">
                          <a:solidFill>
                            <a:schemeClr val="tx1"/>
                          </a:solidFill>
                          <a:latin typeface="Arial"/>
                          <a:ea typeface="Times New Roman"/>
                          <a:cs typeface="Times New Roman"/>
                        </a:rPr>
                        <a:t> </a:t>
                      </a:r>
                      <a:r>
                        <a:rPr lang="en-GB" sz="2000" b="1" kern="1200" noProof="0" dirty="0" smtClean="0">
                          <a:solidFill>
                            <a:schemeClr val="tx1"/>
                          </a:solidFill>
                          <a:latin typeface="Arial"/>
                          <a:ea typeface="Times New Roman"/>
                          <a:cs typeface="Times New Roman"/>
                        </a:rPr>
                        <a:t>– Structure</a:t>
                      </a:r>
                      <a:r>
                        <a:rPr lang="en-GB" sz="2000" b="1" kern="1200" baseline="0" noProof="0" dirty="0" smtClean="0">
                          <a:solidFill>
                            <a:schemeClr val="tx1"/>
                          </a:solidFill>
                          <a:latin typeface="Arial"/>
                          <a:ea typeface="Times New Roman"/>
                          <a:cs typeface="Times New Roman"/>
                        </a:rPr>
                        <a:t> &amp;</a:t>
                      </a:r>
                      <a:r>
                        <a:rPr lang="en-GB" sz="2000" b="1" kern="1200" noProof="0" dirty="0" smtClean="0">
                          <a:solidFill>
                            <a:schemeClr val="tx1"/>
                          </a:solidFill>
                          <a:latin typeface="Arial"/>
                          <a:ea typeface="Times New Roman"/>
                          <a:cs typeface="Times New Roman"/>
                        </a:rPr>
                        <a:t> Terminology of</a:t>
                      </a:r>
                      <a:r>
                        <a:rPr lang="cs-CZ" sz="2000" b="1" kern="1200" baseline="0" noProof="0" dirty="0" smtClean="0">
                          <a:solidFill>
                            <a:schemeClr val="tx1"/>
                          </a:solidFill>
                          <a:latin typeface="Arial"/>
                          <a:ea typeface="Times New Roman"/>
                          <a:cs typeface="Times New Roman"/>
                        </a:rPr>
                        <a:t> </a:t>
                      </a:r>
                      <a:r>
                        <a:rPr lang="en-GB" sz="2000" b="1" kern="1200" noProof="0" dirty="0" smtClean="0">
                          <a:solidFill>
                            <a:schemeClr val="tx1"/>
                          </a:solidFill>
                          <a:latin typeface="Arial"/>
                          <a:ea typeface="Times New Roman"/>
                          <a:cs typeface="Times New Roman"/>
                        </a:rPr>
                        <a:t>nature polymers, literature </a:t>
                      </a:r>
                      <a:endParaRPr lang="en-GB" sz="1600" b="1" noProof="0" dirty="0">
                        <a:solidFill>
                          <a:schemeClr val="tx1"/>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r>
              <a:tr h="391469">
                <a:tc>
                  <a:txBody>
                    <a:bodyPr/>
                    <a:lstStyle/>
                    <a:p>
                      <a:pPr marL="347345" indent="-347345" algn="ctr" fontAlgn="b">
                        <a:lnSpc>
                          <a:spcPct val="115000"/>
                        </a:lnSpc>
                        <a:spcAft>
                          <a:spcPts val="0"/>
                        </a:spcAft>
                      </a:pPr>
                      <a:r>
                        <a:rPr lang="en-GB" sz="2000" b="1" kern="1200" noProof="0" dirty="0" smtClean="0">
                          <a:solidFill>
                            <a:schemeClr val="tx1"/>
                          </a:solidFill>
                          <a:latin typeface="Arial Black" pitchFamily="34" charset="0"/>
                          <a:ea typeface="Times New Roman"/>
                          <a:cs typeface="Times New Roman"/>
                        </a:rPr>
                        <a:t>2</a:t>
                      </a:r>
                      <a:endParaRPr lang="en-GB" sz="2000" b="1" noProof="0" dirty="0">
                        <a:solidFill>
                          <a:schemeClr val="tx1"/>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c>
                  <a:txBody>
                    <a:bodyPr/>
                    <a:lstStyle/>
                    <a:p>
                      <a:pPr marL="347345" indent="-347345" algn="just" fontAlgn="b">
                        <a:lnSpc>
                          <a:spcPct val="115000"/>
                        </a:lnSpc>
                        <a:spcAft>
                          <a:spcPts val="0"/>
                        </a:spcAft>
                      </a:pPr>
                      <a:r>
                        <a:rPr lang="en-GB" sz="2000" b="1" kern="1200" noProof="0" dirty="0" smtClean="0">
                          <a:solidFill>
                            <a:schemeClr val="tx1"/>
                          </a:solidFill>
                          <a:latin typeface="Arial"/>
                          <a:ea typeface="Times New Roman"/>
                          <a:cs typeface="Times New Roman"/>
                        </a:rPr>
                        <a:t>Derivatives of acids – natural resins, drying oils, shellac</a:t>
                      </a:r>
                      <a:endParaRPr lang="en-GB" sz="1600" noProof="0" dirty="0">
                        <a:solidFill>
                          <a:schemeClr val="tx1"/>
                        </a:solidFill>
                        <a:latin typeface="Calibri"/>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r>
              <a:tr h="425776">
                <a:tc>
                  <a:txBody>
                    <a:bodyPr/>
                    <a:lstStyle/>
                    <a:p>
                      <a:pPr marL="347345" indent="-347345" algn="ctr" fontAlgn="b">
                        <a:lnSpc>
                          <a:spcPct val="115000"/>
                        </a:lnSpc>
                        <a:spcAft>
                          <a:spcPts val="0"/>
                        </a:spcAft>
                      </a:pPr>
                      <a:r>
                        <a:rPr lang="sk-SK" sz="2000" b="1" kern="1200" dirty="0">
                          <a:solidFill>
                            <a:schemeClr val="tx1"/>
                          </a:solidFill>
                          <a:latin typeface="Arial Black" pitchFamily="34" charset="0"/>
                          <a:ea typeface="Times New Roman"/>
                          <a:cs typeface="Times New Roman"/>
                        </a:rPr>
                        <a:t>3</a:t>
                      </a:r>
                      <a:endParaRPr lang="cs-CZ" sz="2000" b="1" dirty="0">
                        <a:solidFill>
                          <a:schemeClr val="tx1"/>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c>
                  <a:txBody>
                    <a:bodyPr/>
                    <a:lstStyle/>
                    <a:p>
                      <a:pPr algn="just">
                        <a:lnSpc>
                          <a:spcPct val="115000"/>
                        </a:lnSpc>
                        <a:spcAft>
                          <a:spcPts val="0"/>
                        </a:spcAft>
                      </a:pPr>
                      <a:r>
                        <a:rPr lang="en-GB" sz="2000" b="1" noProof="0" dirty="0" smtClean="0">
                          <a:solidFill>
                            <a:schemeClr val="tx1"/>
                          </a:solidFill>
                          <a:latin typeface="+mn-lt"/>
                          <a:ea typeface="Calibri"/>
                          <a:cs typeface="Times New Roman"/>
                        </a:rPr>
                        <a:t>Waxes </a:t>
                      </a:r>
                      <a:endParaRPr lang="en-GB" sz="2000" b="1" noProof="0" dirty="0">
                        <a:solidFill>
                          <a:schemeClr val="tx1"/>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r>
              <a:tr h="1076276">
                <a:tc>
                  <a:txBody>
                    <a:bodyPr/>
                    <a:lstStyle/>
                    <a:p>
                      <a:pPr marL="347345" indent="-347345" algn="ctr" fontAlgn="b">
                        <a:lnSpc>
                          <a:spcPct val="115000"/>
                        </a:lnSpc>
                        <a:spcAft>
                          <a:spcPts val="0"/>
                        </a:spcAft>
                      </a:pPr>
                      <a:r>
                        <a:rPr lang="sk-SK" sz="2000" b="1" kern="1200" dirty="0">
                          <a:solidFill>
                            <a:schemeClr val="tx1"/>
                          </a:solidFill>
                          <a:latin typeface="Arial Black" pitchFamily="34" charset="0"/>
                          <a:ea typeface="Times New Roman"/>
                          <a:cs typeface="Times New Roman"/>
                        </a:rPr>
                        <a:t>4</a:t>
                      </a:r>
                      <a:endParaRPr lang="cs-CZ" sz="2000" b="1" dirty="0">
                        <a:solidFill>
                          <a:schemeClr val="tx1"/>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c>
                  <a:txBody>
                    <a:bodyPr/>
                    <a:lstStyle/>
                    <a:p>
                      <a:pPr algn="just">
                        <a:lnSpc>
                          <a:spcPct val="115000"/>
                        </a:lnSpc>
                        <a:spcAft>
                          <a:spcPts val="0"/>
                        </a:spcAft>
                      </a:pPr>
                      <a:r>
                        <a:rPr lang="en-GB" sz="2000" b="1" kern="1200" noProof="0" dirty="0" smtClean="0">
                          <a:solidFill>
                            <a:schemeClr val="tx1"/>
                          </a:solidFill>
                          <a:latin typeface="+mn-lt"/>
                          <a:ea typeface="Times New Roman"/>
                          <a:cs typeface="Times New Roman"/>
                        </a:rPr>
                        <a:t>Plant (vegetable) gums, </a:t>
                      </a:r>
                      <a:r>
                        <a:rPr lang="en-GB" sz="2000" b="1" kern="1200" noProof="0" dirty="0" err="1" smtClean="0">
                          <a:solidFill>
                            <a:schemeClr val="tx1"/>
                          </a:solidFill>
                          <a:latin typeface="+mn-lt"/>
                          <a:ea typeface="Times New Roman"/>
                          <a:cs typeface="Times New Roman"/>
                        </a:rPr>
                        <a:t>Polyterpene</a:t>
                      </a:r>
                      <a:r>
                        <a:rPr lang="en-GB" sz="2000" b="1" kern="1200" noProof="0" dirty="0" smtClean="0">
                          <a:solidFill>
                            <a:schemeClr val="tx1"/>
                          </a:solidFill>
                          <a:latin typeface="+mn-lt"/>
                          <a:ea typeface="Times New Roman"/>
                          <a:cs typeface="Times New Roman"/>
                        </a:rPr>
                        <a:t> –</a:t>
                      </a:r>
                      <a:r>
                        <a:rPr lang="cs-CZ" sz="2000" b="1" kern="1200" noProof="0" dirty="0" smtClean="0">
                          <a:solidFill>
                            <a:schemeClr val="tx1"/>
                          </a:solidFill>
                          <a:latin typeface="+mn-lt"/>
                          <a:ea typeface="Times New Roman"/>
                          <a:cs typeface="Times New Roman"/>
                        </a:rPr>
                        <a:t> </a:t>
                      </a:r>
                      <a:r>
                        <a:rPr lang="en-GB" sz="2000" b="1" kern="1200" noProof="0" dirty="0" smtClean="0">
                          <a:solidFill>
                            <a:schemeClr val="tx1"/>
                          </a:solidFill>
                          <a:latin typeface="+mn-lt"/>
                          <a:ea typeface="Times New Roman"/>
                          <a:cs typeface="Times New Roman"/>
                        </a:rPr>
                        <a:t>natural rubber</a:t>
                      </a:r>
                      <a:r>
                        <a:rPr lang="en-GB" sz="2000" b="1" kern="1200" baseline="0" noProof="0" dirty="0" smtClean="0">
                          <a:solidFill>
                            <a:schemeClr val="tx1"/>
                          </a:solidFill>
                          <a:latin typeface="+mn-lt"/>
                          <a:ea typeface="Times New Roman"/>
                          <a:cs typeface="Times New Roman"/>
                        </a:rPr>
                        <a:t> (extracting</a:t>
                      </a:r>
                      <a:r>
                        <a:rPr lang="en-GB" sz="2000" b="1" kern="1200" noProof="0" dirty="0" smtClean="0">
                          <a:solidFill>
                            <a:schemeClr val="tx1"/>
                          </a:solidFill>
                          <a:latin typeface="+mn-lt"/>
                          <a:ea typeface="Times New Roman"/>
                          <a:cs typeface="Times New Roman"/>
                        </a:rPr>
                        <a:t>, processing and modification)</a:t>
                      </a:r>
                      <a:r>
                        <a:rPr lang="cs-CZ" sz="2000" b="1" kern="1200" noProof="0" dirty="0" smtClean="0">
                          <a:solidFill>
                            <a:schemeClr val="tx1"/>
                          </a:solidFill>
                          <a:latin typeface="+mn-lt"/>
                          <a:ea typeface="Times New Roman"/>
                          <a:cs typeface="Times New Roman"/>
                        </a:rPr>
                        <a:t>, </a:t>
                      </a:r>
                      <a:r>
                        <a:rPr lang="cs-CZ" sz="2000" b="1" kern="1200" noProof="0" dirty="0" err="1" smtClean="0">
                          <a:solidFill>
                            <a:schemeClr val="tx1"/>
                          </a:solidFill>
                          <a:latin typeface="+mn-lt"/>
                          <a:ea typeface="Times New Roman"/>
                          <a:cs typeface="Times New Roman"/>
                        </a:rPr>
                        <a:t>Taraxacum</a:t>
                      </a:r>
                      <a:r>
                        <a:rPr lang="cs-CZ" sz="2000" b="1" kern="1200" noProof="0" dirty="0" smtClean="0">
                          <a:solidFill>
                            <a:schemeClr val="tx1"/>
                          </a:solidFill>
                          <a:latin typeface="+mn-lt"/>
                          <a:ea typeface="Times New Roman"/>
                          <a:cs typeface="Times New Roman"/>
                        </a:rPr>
                        <a:t>_kok-</a:t>
                      </a:r>
                      <a:r>
                        <a:rPr lang="cs-CZ" sz="2000" b="1" kern="1200" noProof="0" dirty="0" err="1" smtClean="0">
                          <a:solidFill>
                            <a:schemeClr val="tx1"/>
                          </a:solidFill>
                          <a:latin typeface="+mn-lt"/>
                          <a:ea typeface="Times New Roman"/>
                          <a:cs typeface="Times New Roman"/>
                        </a:rPr>
                        <a:t>saghyz</a:t>
                      </a:r>
                      <a:r>
                        <a:rPr lang="en-GB" sz="2000" b="1" kern="1200" noProof="0" dirty="0" smtClean="0">
                          <a:solidFill>
                            <a:schemeClr val="tx1"/>
                          </a:solidFill>
                          <a:latin typeface="+mn-lt"/>
                          <a:ea typeface="Times New Roman"/>
                          <a:cs typeface="Times New Roman"/>
                        </a:rPr>
                        <a:t> </a:t>
                      </a:r>
                      <a:endParaRPr lang="en-GB" sz="2000" b="1" noProof="0" dirty="0">
                        <a:solidFill>
                          <a:schemeClr val="tx1"/>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r>
              <a:tr h="425776">
                <a:tc>
                  <a:txBody>
                    <a:bodyPr/>
                    <a:lstStyle/>
                    <a:p>
                      <a:pPr marL="347345" indent="-347345" algn="ctr" fontAlgn="b">
                        <a:lnSpc>
                          <a:spcPct val="115000"/>
                        </a:lnSpc>
                        <a:spcAft>
                          <a:spcPts val="0"/>
                        </a:spcAft>
                      </a:pPr>
                      <a:r>
                        <a:rPr lang="sk-SK" sz="2000" kern="1200" dirty="0">
                          <a:solidFill>
                            <a:schemeClr val="tx1"/>
                          </a:solidFill>
                          <a:latin typeface="Arial Black" pitchFamily="34" charset="0"/>
                          <a:ea typeface="Times New Roman"/>
                          <a:cs typeface="Times New Roman"/>
                        </a:rPr>
                        <a:t>5</a:t>
                      </a:r>
                      <a:endParaRPr lang="cs-CZ" sz="2000" dirty="0">
                        <a:solidFill>
                          <a:schemeClr val="tx1"/>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c>
                  <a:txBody>
                    <a:bodyPr/>
                    <a:lstStyle/>
                    <a:p>
                      <a:pPr algn="just">
                        <a:lnSpc>
                          <a:spcPct val="115000"/>
                        </a:lnSpc>
                        <a:spcAft>
                          <a:spcPts val="0"/>
                        </a:spcAft>
                      </a:pPr>
                      <a:r>
                        <a:rPr lang="en-GB" sz="2000" b="1" kern="1200" noProof="0" dirty="0" err="1" smtClean="0">
                          <a:solidFill>
                            <a:schemeClr val="tx1"/>
                          </a:solidFill>
                          <a:latin typeface="+mn-lt"/>
                          <a:ea typeface="Times New Roman"/>
                          <a:cs typeface="Times New Roman"/>
                        </a:rPr>
                        <a:t>Polyphenol</a:t>
                      </a:r>
                      <a:r>
                        <a:rPr lang="en-GB" sz="2000" b="1" kern="1200" noProof="0" dirty="0" smtClean="0">
                          <a:solidFill>
                            <a:schemeClr val="tx1"/>
                          </a:solidFill>
                          <a:latin typeface="+mn-lt"/>
                          <a:ea typeface="Times New Roman"/>
                          <a:cs typeface="Times New Roman"/>
                        </a:rPr>
                        <a:t>  – lignin, </a:t>
                      </a:r>
                      <a:r>
                        <a:rPr lang="en-GB" sz="2000" b="1" kern="1200" noProof="0" dirty="0" err="1" smtClean="0">
                          <a:solidFill>
                            <a:schemeClr val="tx1"/>
                          </a:solidFill>
                          <a:latin typeface="+mn-lt"/>
                          <a:ea typeface="Times New Roman"/>
                          <a:cs typeface="Times New Roman"/>
                        </a:rPr>
                        <a:t>humic</a:t>
                      </a:r>
                      <a:r>
                        <a:rPr lang="en-GB" sz="2000" b="1" kern="1200" noProof="0" dirty="0" smtClean="0">
                          <a:solidFill>
                            <a:schemeClr val="tx1"/>
                          </a:solidFill>
                          <a:latin typeface="+mn-lt"/>
                          <a:ea typeface="Times New Roman"/>
                          <a:cs typeface="Times New Roman"/>
                        </a:rPr>
                        <a:t> acids</a:t>
                      </a:r>
                      <a:endParaRPr lang="en-GB" sz="2000" noProof="0" dirty="0">
                        <a:solidFill>
                          <a:schemeClr val="tx1"/>
                        </a:solidFill>
                        <a:latin typeface="+mn-lt"/>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r>
              <a:tr h="425776">
                <a:tc>
                  <a:txBody>
                    <a:bodyPr/>
                    <a:lstStyle/>
                    <a:p>
                      <a:pPr marL="347345" indent="-347345" algn="ctr" fontAlgn="b">
                        <a:lnSpc>
                          <a:spcPct val="115000"/>
                        </a:lnSpc>
                        <a:spcAft>
                          <a:spcPts val="0"/>
                        </a:spcAft>
                      </a:pPr>
                      <a:r>
                        <a:rPr lang="cs-CZ" sz="2000" b="1" dirty="0" smtClean="0">
                          <a:solidFill>
                            <a:srgbClr val="FF0000"/>
                          </a:solidFill>
                          <a:latin typeface="Arial Black" pitchFamily="34" charset="0"/>
                          <a:ea typeface="Calibri"/>
                          <a:cs typeface="Times New Roman"/>
                        </a:rPr>
                        <a:t>6</a:t>
                      </a:r>
                      <a:endParaRPr lang="cs-CZ" sz="2000" b="1" dirty="0">
                        <a:solidFill>
                          <a:srgbClr val="FF0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c>
                  <a:txBody>
                    <a:bodyPr/>
                    <a:lstStyle/>
                    <a:p>
                      <a:pPr>
                        <a:lnSpc>
                          <a:spcPct val="115000"/>
                        </a:lnSpc>
                        <a:spcAft>
                          <a:spcPts val="0"/>
                        </a:spcAft>
                      </a:pPr>
                      <a:r>
                        <a:rPr lang="en-GB" sz="2000" b="1" kern="1200" noProof="0" dirty="0" smtClean="0">
                          <a:solidFill>
                            <a:srgbClr val="FF0000"/>
                          </a:solidFill>
                          <a:latin typeface="Arial Black" pitchFamily="34" charset="0"/>
                          <a:ea typeface="Times New Roman"/>
                          <a:cs typeface="Times New Roman"/>
                        </a:rPr>
                        <a:t>Polysaccharides I – starch </a:t>
                      </a:r>
                      <a:endParaRPr lang="en-GB" sz="2000" noProof="0" dirty="0">
                        <a:solidFill>
                          <a:srgbClr val="FF0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r>
              <a:tr h="425776">
                <a:tc>
                  <a:txBody>
                    <a:bodyPr/>
                    <a:lstStyle/>
                    <a:p>
                      <a:pPr marL="347345" marR="0" indent="-347345" algn="ctr" defTabSz="914400" rtl="0" eaLnBrk="1" fontAlgn="b" latinLnBrk="0" hangingPunct="1">
                        <a:lnSpc>
                          <a:spcPct val="115000"/>
                        </a:lnSpc>
                        <a:spcBef>
                          <a:spcPts val="0"/>
                        </a:spcBef>
                        <a:spcAft>
                          <a:spcPts val="0"/>
                        </a:spcAft>
                        <a:buClrTx/>
                        <a:buSzTx/>
                        <a:buFontTx/>
                        <a:buNone/>
                        <a:tabLst/>
                        <a:defRPr/>
                      </a:pPr>
                      <a:r>
                        <a:rPr lang="cs-CZ" sz="2000" dirty="0" smtClean="0">
                          <a:solidFill>
                            <a:srgbClr val="0033CC"/>
                          </a:solidFill>
                          <a:latin typeface="Arial Black" pitchFamily="34" charset="0"/>
                          <a:ea typeface="Calibri"/>
                          <a:cs typeface="Times New Roman"/>
                        </a:rPr>
                        <a:t>7</a:t>
                      </a:r>
                      <a:endParaRPr lang="cs-CZ" sz="2000" dirty="0">
                        <a:solidFill>
                          <a:srgbClr val="0033CC"/>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2000" b="1" kern="1200" noProof="0" dirty="0" smtClean="0">
                          <a:solidFill>
                            <a:srgbClr val="0000FF"/>
                          </a:solidFill>
                          <a:latin typeface="Arial Black" pitchFamily="34" charset="0"/>
                          <a:ea typeface="Times New Roman"/>
                          <a:cs typeface="Times New Roman"/>
                        </a:rPr>
                        <a:t>Polysaccharides II – </a:t>
                      </a:r>
                      <a:r>
                        <a:rPr lang="en-GB" sz="2000" b="1" kern="1200" noProof="0" dirty="0" err="1" smtClean="0">
                          <a:solidFill>
                            <a:srgbClr val="0000FF"/>
                          </a:solidFill>
                          <a:latin typeface="Arial Black" pitchFamily="34" charset="0"/>
                          <a:ea typeface="Times New Roman"/>
                          <a:cs typeface="Times New Roman"/>
                        </a:rPr>
                        <a:t>celullose</a:t>
                      </a:r>
                      <a:r>
                        <a:rPr lang="en-GB" sz="2000" b="1" kern="1200" noProof="0" dirty="0" smtClean="0">
                          <a:solidFill>
                            <a:srgbClr val="0000FF"/>
                          </a:solidFill>
                          <a:latin typeface="Arial Black" pitchFamily="34" charset="0"/>
                          <a:ea typeface="Times New Roman"/>
                          <a:cs typeface="Times New Roman"/>
                        </a:rPr>
                        <a:t> </a:t>
                      </a:r>
                      <a:endParaRPr lang="en-GB" sz="2000" noProof="0" dirty="0">
                        <a:solidFill>
                          <a:srgbClr val="0000FF"/>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r>
              <a:tr h="425776">
                <a:tc>
                  <a:txBody>
                    <a:bodyPr/>
                    <a:lstStyle/>
                    <a:p>
                      <a:pPr marL="347345" indent="-347345" algn="ctr" fontAlgn="b">
                        <a:lnSpc>
                          <a:spcPct val="115000"/>
                        </a:lnSpc>
                        <a:spcAft>
                          <a:spcPts val="0"/>
                        </a:spcAft>
                      </a:pPr>
                      <a:r>
                        <a:rPr lang="cs-CZ" sz="2000" dirty="0" smtClean="0">
                          <a:solidFill>
                            <a:srgbClr val="008000"/>
                          </a:solidFill>
                          <a:latin typeface="Arial Black" pitchFamily="34" charset="0"/>
                          <a:ea typeface="Calibri"/>
                          <a:cs typeface="Times New Roman"/>
                        </a:rPr>
                        <a:t>8</a:t>
                      </a:r>
                      <a:endParaRPr lang="cs-CZ" sz="2000" dirty="0">
                        <a:solidFill>
                          <a:srgbClr val="008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c>
                  <a:txBody>
                    <a:bodyPr/>
                    <a:lstStyle/>
                    <a:p>
                      <a:pPr>
                        <a:lnSpc>
                          <a:spcPct val="115000"/>
                        </a:lnSpc>
                        <a:spcAft>
                          <a:spcPts val="0"/>
                        </a:spcAft>
                      </a:pPr>
                      <a:r>
                        <a:rPr lang="en-GB" sz="2000" b="1" kern="1200" noProof="0" dirty="0" smtClean="0">
                          <a:solidFill>
                            <a:srgbClr val="008000"/>
                          </a:solidFill>
                          <a:latin typeface="Arial Black" pitchFamily="34" charset="0"/>
                          <a:ea typeface="Times New Roman"/>
                          <a:cs typeface="Times New Roman"/>
                        </a:rPr>
                        <a:t>Protein fibres I </a:t>
                      </a:r>
                      <a:endParaRPr lang="en-GB" sz="2000" noProof="0" dirty="0">
                        <a:solidFill>
                          <a:srgbClr val="008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r>
              <a:tr h="425776">
                <a:tc>
                  <a:txBody>
                    <a:bodyPr/>
                    <a:lstStyle/>
                    <a:p>
                      <a:pPr marL="347345" indent="-347345" algn="ctr" fontAlgn="b">
                        <a:lnSpc>
                          <a:spcPct val="115000"/>
                        </a:lnSpc>
                        <a:spcAft>
                          <a:spcPts val="0"/>
                        </a:spcAft>
                      </a:pPr>
                      <a:r>
                        <a:rPr lang="cs-CZ" sz="2000" dirty="0" smtClean="0">
                          <a:solidFill>
                            <a:srgbClr val="C00000"/>
                          </a:solidFill>
                          <a:latin typeface="Arial Black" pitchFamily="34" charset="0"/>
                          <a:ea typeface="Calibri"/>
                          <a:cs typeface="Times New Roman"/>
                        </a:rPr>
                        <a:t>9</a:t>
                      </a:r>
                      <a:endParaRPr lang="cs-CZ" sz="2000" dirty="0">
                        <a:solidFill>
                          <a:srgbClr val="C00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c>
                  <a:txBody>
                    <a:bodyPr/>
                    <a:lstStyle/>
                    <a:p>
                      <a:pPr>
                        <a:lnSpc>
                          <a:spcPct val="115000"/>
                        </a:lnSpc>
                        <a:spcAft>
                          <a:spcPts val="0"/>
                        </a:spcAft>
                      </a:pPr>
                      <a:r>
                        <a:rPr lang="en-GB" sz="2000" b="1" kern="1200" noProof="0" dirty="0" smtClean="0">
                          <a:solidFill>
                            <a:srgbClr val="C00000"/>
                          </a:solidFill>
                          <a:latin typeface="Arial Black" pitchFamily="34" charset="0"/>
                          <a:ea typeface="Times New Roman"/>
                          <a:cs typeface="Times New Roman"/>
                        </a:rPr>
                        <a:t>Protein fibres II </a:t>
                      </a:r>
                      <a:endParaRPr lang="en-GB" sz="2000" noProof="0" dirty="0">
                        <a:solidFill>
                          <a:srgbClr val="C00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r>
              <a:tr h="425776">
                <a:tc>
                  <a:txBody>
                    <a:bodyPr/>
                    <a:lstStyle/>
                    <a:p>
                      <a:pPr marL="347345" indent="-347345" algn="ctr" fontAlgn="b">
                        <a:lnSpc>
                          <a:spcPct val="115000"/>
                        </a:lnSpc>
                        <a:spcAft>
                          <a:spcPts val="0"/>
                        </a:spcAft>
                      </a:pPr>
                      <a:r>
                        <a:rPr lang="cs-CZ" sz="2000" dirty="0" smtClean="0">
                          <a:solidFill>
                            <a:srgbClr val="9900CC"/>
                          </a:solidFill>
                          <a:latin typeface="Arial Black" pitchFamily="34" charset="0"/>
                          <a:ea typeface="Calibri"/>
                          <a:cs typeface="Times New Roman"/>
                        </a:rPr>
                        <a:t>10</a:t>
                      </a:r>
                      <a:endParaRPr lang="cs-CZ" sz="2000" dirty="0">
                        <a:solidFill>
                          <a:srgbClr val="9900CC"/>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c>
                  <a:txBody>
                    <a:bodyPr/>
                    <a:lstStyle/>
                    <a:p>
                      <a:pPr marL="347345" indent="-347345" fontAlgn="b">
                        <a:lnSpc>
                          <a:spcPct val="115000"/>
                        </a:lnSpc>
                        <a:spcAft>
                          <a:spcPts val="0"/>
                        </a:spcAft>
                      </a:pPr>
                      <a:r>
                        <a:rPr lang="en-GB" sz="2000" b="1" kern="1200" noProof="0" dirty="0" smtClean="0">
                          <a:solidFill>
                            <a:srgbClr val="9900CC"/>
                          </a:solidFill>
                          <a:latin typeface="Arial Black" pitchFamily="34" charset="0"/>
                          <a:ea typeface="Times New Roman"/>
                          <a:cs typeface="Times New Roman"/>
                        </a:rPr>
                        <a:t>Casein, whey, protein of eggs</a:t>
                      </a:r>
                      <a:endParaRPr lang="en-GB" sz="2000" noProof="0" dirty="0">
                        <a:solidFill>
                          <a:srgbClr val="9900CC"/>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r>
              <a:tr h="389722">
                <a:tc rowSpan="2">
                  <a:txBody>
                    <a:bodyPr/>
                    <a:lstStyle/>
                    <a:p>
                      <a:pPr marL="347345" marR="0" indent="-347345" algn="ctr" defTabSz="914400" rtl="0" eaLnBrk="1" fontAlgn="b" latinLnBrk="0" hangingPunct="1">
                        <a:lnSpc>
                          <a:spcPct val="115000"/>
                        </a:lnSpc>
                        <a:spcBef>
                          <a:spcPts val="0"/>
                        </a:spcBef>
                        <a:spcAft>
                          <a:spcPts val="0"/>
                        </a:spcAft>
                        <a:buClrTx/>
                        <a:buSzTx/>
                        <a:buFontTx/>
                        <a:buNone/>
                        <a:tabLst/>
                        <a:defRPr/>
                      </a:pPr>
                      <a:r>
                        <a:rPr lang="cs-CZ" sz="2000" dirty="0" smtClean="0">
                          <a:solidFill>
                            <a:srgbClr val="FFC000"/>
                          </a:solidFill>
                          <a:latin typeface="Arial Black" pitchFamily="34" charset="0"/>
                          <a:ea typeface="Calibri"/>
                          <a:cs typeface="Times New Roman"/>
                        </a:rPr>
                        <a:t>11</a:t>
                      </a:r>
                      <a:endParaRPr lang="cs-CZ" sz="2000" dirty="0">
                        <a:solidFill>
                          <a:srgbClr val="FFC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c>
                  <a:txBody>
                    <a:bodyPr/>
                    <a:lstStyle/>
                    <a:p>
                      <a:pPr marL="347345" indent="-347345" fontAlgn="b">
                        <a:lnSpc>
                          <a:spcPct val="115000"/>
                        </a:lnSpc>
                        <a:spcAft>
                          <a:spcPts val="0"/>
                        </a:spcAft>
                      </a:pPr>
                      <a:r>
                        <a:rPr lang="en-GB" sz="1800" b="1" kern="1200" noProof="0" dirty="0" smtClean="0">
                          <a:solidFill>
                            <a:srgbClr val="FFC000"/>
                          </a:solidFill>
                          <a:latin typeface="Arial Black" pitchFamily="34" charset="0"/>
                          <a:ea typeface="Times New Roman"/>
                          <a:cs typeface="Times New Roman"/>
                        </a:rPr>
                        <a:t>Identification of natural polymers </a:t>
                      </a:r>
                      <a:endParaRPr lang="en-GB" sz="1800" noProof="0" dirty="0">
                        <a:solidFill>
                          <a:srgbClr val="FFC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r>
              <a:tr h="389722">
                <a:tc vMerge="1">
                  <a:txBody>
                    <a:bodyPr/>
                    <a:lstStyle/>
                    <a:p>
                      <a:pPr marL="347345" indent="-347345" algn="ctr" fontAlgn="b">
                        <a:lnSpc>
                          <a:spcPct val="115000"/>
                        </a:lnSpc>
                        <a:spcAft>
                          <a:spcPts val="0"/>
                        </a:spcAft>
                      </a:pPr>
                      <a:endParaRPr lang="cs-CZ" sz="1200" dirty="0">
                        <a:solidFill>
                          <a:srgbClr val="FFC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345" indent="-347345" fontAlgn="b">
                        <a:lnSpc>
                          <a:spcPct val="115000"/>
                        </a:lnSpc>
                        <a:spcAft>
                          <a:spcPts val="0"/>
                        </a:spcAft>
                      </a:pPr>
                      <a:r>
                        <a:rPr lang="en-GB" sz="1800" b="1" kern="1200" noProof="0" dirty="0" smtClean="0">
                          <a:solidFill>
                            <a:srgbClr val="FFC000"/>
                          </a:solidFill>
                          <a:latin typeface="Arial Black" pitchFamily="34" charset="0"/>
                          <a:ea typeface="Times New Roman"/>
                          <a:cs typeface="Times New Roman"/>
                        </a:rPr>
                        <a:t>Laboratory methods of natural polymers</a:t>
                      </a:r>
                      <a:r>
                        <a:rPr lang="cs-CZ" sz="1800" b="1" kern="1200" noProof="0" dirty="0" smtClean="0">
                          <a:solidFill>
                            <a:srgbClr val="FFC000"/>
                          </a:solidFill>
                          <a:latin typeface="Arial Black" pitchFamily="34" charset="0"/>
                          <a:ea typeface="Times New Roman"/>
                          <a:cs typeface="Times New Roman"/>
                        </a:rPr>
                        <a:t>’</a:t>
                      </a:r>
                      <a:r>
                        <a:rPr lang="en-GB" sz="1800" b="1" kern="1200" noProof="0" dirty="0" smtClean="0">
                          <a:solidFill>
                            <a:srgbClr val="FFC000"/>
                          </a:solidFill>
                          <a:latin typeface="Arial Black" pitchFamily="34" charset="0"/>
                          <a:ea typeface="Times New Roman"/>
                          <a:cs typeface="Times New Roman"/>
                        </a:rPr>
                        <a:t> evaluation </a:t>
                      </a:r>
                      <a:endParaRPr lang="en-GB" sz="1800" noProof="0" dirty="0">
                        <a:solidFill>
                          <a:srgbClr val="FFC000"/>
                        </a:solidFill>
                        <a:latin typeface="Arial Black" pitchFamily="34" charset="0"/>
                        <a:ea typeface="Calibri"/>
                        <a:cs typeface="Times New Roman"/>
                      </a:endParaRPr>
                    </a:p>
                  </a:txBody>
                  <a:tcPr marL="63427" marR="63427" marT="31713" marB="31713"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January 9/2018</a:t>
            </a:r>
            <a:endParaRPr lang="sk-SK"/>
          </a:p>
        </p:txBody>
      </p:sp>
      <p:sp>
        <p:nvSpPr>
          <p:cNvPr id="3" name="Zástupný symbol pro zápatí 2"/>
          <p:cNvSpPr>
            <a:spLocks noGrp="1"/>
          </p:cNvSpPr>
          <p:nvPr>
            <p:ph type="ftr" sz="quarter" idx="11"/>
          </p:nvPr>
        </p:nvSpPr>
        <p:spPr/>
        <p:txBody>
          <a:bodyPr/>
          <a:lstStyle/>
          <a:p>
            <a:pPr>
              <a:defRPr/>
            </a:pPr>
            <a:r>
              <a:rPr lang="fr-FR" smtClean="0"/>
              <a:t>NATURAL POLYMERS MU SCI 9 2018</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20</a:t>
            </a:fld>
            <a:endParaRPr lang="sk-SK"/>
          </a:p>
        </p:txBody>
      </p:sp>
      <p:sp>
        <p:nvSpPr>
          <p:cNvPr id="8" name="TextovéPole 7"/>
          <p:cNvSpPr txBox="1"/>
          <p:nvPr/>
        </p:nvSpPr>
        <p:spPr>
          <a:xfrm>
            <a:off x="179512" y="0"/>
            <a:ext cx="8640960" cy="1200329"/>
          </a:xfrm>
          <a:prstGeom prst="rect">
            <a:avLst/>
          </a:prstGeom>
          <a:noFill/>
        </p:spPr>
        <p:txBody>
          <a:bodyPr wrap="square" rtlCol="0">
            <a:spAutoFit/>
          </a:bodyPr>
          <a:lstStyle/>
          <a:p>
            <a:pPr algn="ctr"/>
            <a:r>
              <a:rPr lang="en-US" sz="3600" cap="all" dirty="0" err="1" smtClean="0">
                <a:solidFill>
                  <a:srgbClr val="0000FF"/>
                </a:solidFill>
                <a:latin typeface="Arial Black" pitchFamily="34" charset="0"/>
              </a:rPr>
              <a:t>Denatur</a:t>
            </a:r>
            <a:r>
              <a:rPr lang="cs-CZ" sz="3600" cap="all" dirty="0" err="1" smtClean="0">
                <a:solidFill>
                  <a:srgbClr val="0000FF"/>
                </a:solidFill>
                <a:latin typeface="Arial Black" pitchFamily="34" charset="0"/>
              </a:rPr>
              <a:t>aTION</a:t>
            </a:r>
            <a:r>
              <a:rPr lang="cs-CZ" sz="3600" cap="all" dirty="0" smtClean="0">
                <a:solidFill>
                  <a:srgbClr val="0000FF"/>
                </a:solidFill>
                <a:latin typeface="Arial Black" pitchFamily="34" charset="0"/>
              </a:rPr>
              <a:t> </a:t>
            </a:r>
            <a:r>
              <a:rPr lang="cs-CZ" sz="3600" i="1" u="sng" cap="all" dirty="0" smtClean="0">
                <a:solidFill>
                  <a:srgbClr val="FF0000"/>
                </a:solidFill>
                <a:latin typeface="Arial Black" pitchFamily="34" charset="0"/>
              </a:rPr>
              <a:t>CAN BE  REVERSIBLE </a:t>
            </a:r>
            <a:r>
              <a:rPr lang="cs-CZ" sz="3600" dirty="0" smtClean="0">
                <a:solidFill>
                  <a:srgbClr val="FF0000"/>
                </a:solidFill>
                <a:latin typeface="Arial Black" pitchFamily="34" charset="0"/>
              </a:rPr>
              <a:t>&gt; </a:t>
            </a:r>
            <a:r>
              <a:rPr lang="cs-CZ" sz="3600" dirty="0" smtClean="0">
                <a:solidFill>
                  <a:srgbClr val="008000"/>
                </a:solidFill>
                <a:latin typeface="Arial Black" pitchFamily="34" charset="0"/>
              </a:rPr>
              <a:t>RENATURATION</a:t>
            </a:r>
            <a:endParaRPr lang="cs-CZ" sz="2400" b="1" dirty="0">
              <a:solidFill>
                <a:srgbClr val="008000"/>
              </a:solidFill>
            </a:endParaRPr>
          </a:p>
        </p:txBody>
      </p:sp>
      <p:pic>
        <p:nvPicPr>
          <p:cNvPr id="12" name="Obrázek 11" descr="denaturave X RENATURACE BÍLKOVIN 28052017.jpg"/>
          <p:cNvPicPr>
            <a:picLocks noChangeAspect="1"/>
          </p:cNvPicPr>
          <p:nvPr/>
        </p:nvPicPr>
        <p:blipFill>
          <a:blip r:embed="rId2" cstate="print"/>
          <a:stretch>
            <a:fillRect/>
          </a:stretch>
        </p:blipFill>
        <p:spPr>
          <a:xfrm rot="16200000">
            <a:off x="1760084" y="-491324"/>
            <a:ext cx="5589239" cy="9109408"/>
          </a:xfrm>
          <a:prstGeom prst="rect">
            <a:avLst/>
          </a:prstGeom>
        </p:spPr>
      </p:pic>
      <p:sp>
        <p:nvSpPr>
          <p:cNvPr id="7" name="TextovéPole 6"/>
          <p:cNvSpPr txBox="1"/>
          <p:nvPr/>
        </p:nvSpPr>
        <p:spPr>
          <a:xfrm>
            <a:off x="395536" y="5229200"/>
            <a:ext cx="8352928" cy="1384995"/>
          </a:xfrm>
          <a:prstGeom prst="rect">
            <a:avLst/>
          </a:prstGeom>
          <a:solidFill>
            <a:schemeClr val="accent3">
              <a:lumMod val="95000"/>
            </a:schemeClr>
          </a:solidFill>
        </p:spPr>
        <p:txBody>
          <a:bodyPr wrap="square" rtlCol="0">
            <a:spAutoFit/>
          </a:bodyPr>
          <a:lstStyle/>
          <a:p>
            <a:pPr algn="ctr"/>
            <a:r>
              <a:rPr lang="en-GB" sz="2800" i="1" u="sng" cap="all" dirty="0" smtClean="0">
                <a:solidFill>
                  <a:srgbClr val="FF0000"/>
                </a:solidFill>
                <a:latin typeface="Arial Black" pitchFamily="34" charset="0"/>
              </a:rPr>
              <a:t>REVERSIBLE </a:t>
            </a:r>
            <a:r>
              <a:rPr lang="en-GB" sz="2800" cap="all" dirty="0" err="1" smtClean="0">
                <a:solidFill>
                  <a:srgbClr val="0000FF"/>
                </a:solidFill>
                <a:latin typeface="Arial Black" pitchFamily="34" charset="0"/>
              </a:rPr>
              <a:t>DenaturaTION</a:t>
            </a:r>
            <a:r>
              <a:rPr lang="en-GB" sz="2800" cap="all" dirty="0" smtClean="0">
                <a:solidFill>
                  <a:srgbClr val="0000FF"/>
                </a:solidFill>
                <a:latin typeface="Arial Black" pitchFamily="34" charset="0"/>
              </a:rPr>
              <a:t> </a:t>
            </a:r>
            <a:r>
              <a:rPr lang="en-GB" sz="2800" cap="all" dirty="0" smtClean="0">
                <a:solidFill>
                  <a:srgbClr val="008000"/>
                </a:solidFill>
                <a:latin typeface="Arial Black" pitchFamily="34" charset="0"/>
              </a:rPr>
              <a:t>(</a:t>
            </a:r>
            <a:r>
              <a:rPr lang="cs-CZ" sz="2800" cap="all" dirty="0" smtClean="0">
                <a:solidFill>
                  <a:srgbClr val="008000"/>
                </a:solidFill>
                <a:latin typeface="Arial Black" pitchFamily="34" charset="0"/>
              </a:rPr>
              <a:t>=</a:t>
            </a:r>
            <a:r>
              <a:rPr lang="en-GB" sz="2800" dirty="0" smtClean="0">
                <a:solidFill>
                  <a:srgbClr val="008000"/>
                </a:solidFill>
                <a:latin typeface="Arial Black" pitchFamily="34" charset="0"/>
              </a:rPr>
              <a:t>RENATURATION) of the Globular Protein with marked –S-S- Bonds</a:t>
            </a:r>
            <a:r>
              <a:rPr lang="en-GB" sz="2800" i="1" u="sng" cap="all" dirty="0" smtClean="0">
                <a:solidFill>
                  <a:srgbClr val="FF0000"/>
                </a:solidFill>
                <a:latin typeface="Arial Black" pitchFamily="34" charset="0"/>
              </a:rPr>
              <a:t>  </a:t>
            </a:r>
            <a:endParaRPr lang="en-GB" sz="2800" dirty="0"/>
          </a:p>
        </p:txBody>
      </p:sp>
      <p:sp>
        <p:nvSpPr>
          <p:cNvPr id="9" name="TextovéPole 8"/>
          <p:cNvSpPr txBox="1"/>
          <p:nvPr/>
        </p:nvSpPr>
        <p:spPr>
          <a:xfrm>
            <a:off x="4211960" y="3501008"/>
            <a:ext cx="2952328" cy="369332"/>
          </a:xfrm>
          <a:prstGeom prst="rect">
            <a:avLst/>
          </a:prstGeom>
          <a:solidFill>
            <a:schemeClr val="accent3">
              <a:lumMod val="95000"/>
            </a:schemeClr>
          </a:solidFill>
        </p:spPr>
        <p:txBody>
          <a:bodyPr wrap="square" rtlCol="0">
            <a:spAutoFit/>
          </a:bodyPr>
          <a:lstStyle/>
          <a:p>
            <a:r>
              <a:rPr lang="cs-CZ" dirty="0" smtClean="0">
                <a:solidFill>
                  <a:srgbClr val="008000"/>
                </a:solidFill>
                <a:latin typeface="Arial Black" pitchFamily="34" charset="0"/>
              </a:rPr>
              <a:t>RENATURATION</a:t>
            </a:r>
            <a:endParaRPr lang="cs-CZ" dirty="0"/>
          </a:p>
        </p:txBody>
      </p:sp>
      <p:sp>
        <p:nvSpPr>
          <p:cNvPr id="10" name="TextovéPole 9"/>
          <p:cNvSpPr txBox="1"/>
          <p:nvPr/>
        </p:nvSpPr>
        <p:spPr>
          <a:xfrm>
            <a:off x="4139952" y="2708920"/>
            <a:ext cx="2952328" cy="369332"/>
          </a:xfrm>
          <a:prstGeom prst="rect">
            <a:avLst/>
          </a:prstGeom>
          <a:solidFill>
            <a:schemeClr val="accent3">
              <a:lumMod val="95000"/>
            </a:schemeClr>
          </a:solidFill>
        </p:spPr>
        <p:txBody>
          <a:bodyPr wrap="square" rtlCol="0">
            <a:spAutoFit/>
          </a:bodyPr>
          <a:lstStyle/>
          <a:p>
            <a:r>
              <a:rPr lang="cs-CZ" dirty="0" smtClean="0">
                <a:solidFill>
                  <a:srgbClr val="0000FF"/>
                </a:solidFill>
                <a:latin typeface="Arial Black" pitchFamily="34" charset="0"/>
              </a:rPr>
              <a:t>DENATURATION</a:t>
            </a:r>
            <a:endParaRPr lang="cs-CZ" dirty="0">
              <a:solidFill>
                <a:srgbClr val="0000F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January 9/2018</a:t>
            </a:r>
            <a:endParaRPr lang="sk-SK"/>
          </a:p>
        </p:txBody>
      </p:sp>
      <p:sp>
        <p:nvSpPr>
          <p:cNvPr id="3" name="Zástupný symbol pro zápatí 2"/>
          <p:cNvSpPr>
            <a:spLocks noGrp="1"/>
          </p:cNvSpPr>
          <p:nvPr>
            <p:ph type="ftr" sz="quarter" idx="11"/>
          </p:nvPr>
        </p:nvSpPr>
        <p:spPr/>
        <p:txBody>
          <a:bodyPr/>
          <a:lstStyle/>
          <a:p>
            <a:pPr>
              <a:defRPr/>
            </a:pPr>
            <a:r>
              <a:rPr lang="fr-FR" smtClean="0"/>
              <a:t>NATURAL POLYMERS MU SCI 9 2018</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21</a:t>
            </a:fld>
            <a:endParaRPr lang="sk-SK" dirty="0"/>
          </a:p>
        </p:txBody>
      </p:sp>
      <p:sp>
        <p:nvSpPr>
          <p:cNvPr id="5" name="Obdélník 4"/>
          <p:cNvSpPr/>
          <p:nvPr/>
        </p:nvSpPr>
        <p:spPr>
          <a:xfrm>
            <a:off x="395536" y="404664"/>
            <a:ext cx="8424936" cy="6001643"/>
          </a:xfrm>
          <a:prstGeom prst="rect">
            <a:avLst/>
          </a:prstGeom>
        </p:spPr>
        <p:txBody>
          <a:bodyPr wrap="square">
            <a:spAutoFit/>
          </a:bodyPr>
          <a:lstStyle/>
          <a:p>
            <a:pPr algn="ctr"/>
            <a:r>
              <a:rPr lang="en-US" sz="3200" b="1" dirty="0" smtClean="0">
                <a:solidFill>
                  <a:srgbClr val="FF0000"/>
                </a:solidFill>
                <a:latin typeface="Arial Black" pitchFamily="34" charset="0"/>
              </a:rPr>
              <a:t>Reversibility and irreversibility</a:t>
            </a:r>
          </a:p>
          <a:p>
            <a:pPr algn="just"/>
            <a:r>
              <a:rPr lang="en-US" sz="3200" b="1" u="sng" dirty="0" smtClean="0">
                <a:solidFill>
                  <a:srgbClr val="0000FF"/>
                </a:solidFill>
                <a:latin typeface="Arial Black" pitchFamily="34" charset="0"/>
              </a:rPr>
              <a:t>In very few cases</a:t>
            </a:r>
            <a:r>
              <a:rPr lang="en-US" sz="2400" b="1" dirty="0" smtClean="0">
                <a:solidFill>
                  <a:srgbClr val="0000FF"/>
                </a:solidFill>
              </a:rPr>
              <a:t>, </a:t>
            </a:r>
            <a:r>
              <a:rPr lang="cs-CZ" sz="2400" b="1" dirty="0" smtClean="0">
                <a:solidFill>
                  <a:srgbClr val="0000FF"/>
                </a:solidFill>
              </a:rPr>
              <a:t>D</a:t>
            </a:r>
            <a:r>
              <a:rPr lang="en-US" sz="2400" b="1" dirty="0" err="1" smtClean="0">
                <a:solidFill>
                  <a:srgbClr val="0000FF"/>
                </a:solidFill>
              </a:rPr>
              <a:t>enaturation</a:t>
            </a:r>
            <a:r>
              <a:rPr lang="en-US" sz="2400" b="1" dirty="0" smtClean="0">
                <a:solidFill>
                  <a:srgbClr val="0000FF"/>
                </a:solidFill>
              </a:rPr>
              <a:t> </a:t>
            </a:r>
            <a:r>
              <a:rPr lang="en-US" sz="2400" b="1" dirty="0" smtClean="0">
                <a:solidFill>
                  <a:srgbClr val="0000FF"/>
                </a:solidFill>
              </a:rPr>
              <a:t>is reversible (the proteins can regain their native state when the denaturing influence is removed). This process can be called </a:t>
            </a:r>
            <a:r>
              <a:rPr lang="cs-CZ" sz="2400" b="1" dirty="0" smtClean="0">
                <a:solidFill>
                  <a:srgbClr val="0000FF"/>
                </a:solidFill>
              </a:rPr>
              <a:t>R</a:t>
            </a:r>
            <a:r>
              <a:rPr lang="en-US" sz="2400" b="1" dirty="0" err="1" smtClean="0">
                <a:solidFill>
                  <a:srgbClr val="0000FF"/>
                </a:solidFill>
              </a:rPr>
              <a:t>enaturation</a:t>
            </a:r>
            <a:r>
              <a:rPr lang="en-US" sz="2400" dirty="0" smtClean="0"/>
              <a:t>. </a:t>
            </a:r>
            <a:endParaRPr lang="cs-CZ" sz="2400" dirty="0" smtClean="0"/>
          </a:p>
          <a:p>
            <a:endParaRPr lang="cs-CZ" sz="2400" b="1" dirty="0" smtClean="0"/>
          </a:p>
          <a:p>
            <a:r>
              <a:rPr lang="en-US" sz="2400" b="1" dirty="0" smtClean="0"/>
              <a:t>This understanding has led to the </a:t>
            </a:r>
            <a:r>
              <a:rPr lang="en-US" sz="3200" b="1" u="sng" dirty="0" smtClean="0">
                <a:solidFill>
                  <a:srgbClr val="008000"/>
                </a:solidFill>
                <a:latin typeface="Arial Black" pitchFamily="34" charset="0"/>
              </a:rPr>
              <a:t>notion</a:t>
            </a:r>
            <a:r>
              <a:rPr lang="en-US" sz="3200" b="1" dirty="0" smtClean="0"/>
              <a:t> </a:t>
            </a:r>
            <a:r>
              <a:rPr lang="en-US" sz="2400" b="1" dirty="0" smtClean="0">
                <a:solidFill>
                  <a:srgbClr val="008000"/>
                </a:solidFill>
              </a:rPr>
              <a:t>that all the information needed for proteins to assume their native state was encoded in the primary structure of the protein,</a:t>
            </a:r>
            <a:r>
              <a:rPr lang="en-US" sz="2400" b="1" dirty="0" smtClean="0"/>
              <a:t> and hence in the </a:t>
            </a:r>
            <a:r>
              <a:rPr lang="en-US" sz="2400" b="1" dirty="0" smtClean="0">
                <a:hlinkClick r:id="rId2" tooltip="DNA"/>
              </a:rPr>
              <a:t>DNA</a:t>
            </a:r>
            <a:r>
              <a:rPr lang="en-US" sz="2400" b="1" dirty="0" smtClean="0"/>
              <a:t> that codes for the protein, the so-called "</a:t>
            </a:r>
            <a:r>
              <a:rPr lang="en-US" sz="2400" b="1" dirty="0" smtClean="0">
                <a:hlinkClick r:id="rId3" tooltip="Christian B. Anfinsen"/>
              </a:rPr>
              <a:t>Anfinsen's</a:t>
            </a:r>
            <a:r>
              <a:rPr lang="en-US" sz="2400" b="1" dirty="0" smtClean="0"/>
              <a:t> </a:t>
            </a:r>
            <a:r>
              <a:rPr lang="en-US" sz="2400" b="1" dirty="0" smtClean="0">
                <a:hlinkClick r:id="rId4" tooltip="Anfinsen's dogma"/>
              </a:rPr>
              <a:t>thermodynamic hypothesis</a:t>
            </a:r>
            <a:r>
              <a:rPr lang="en-US" sz="2400" b="1" dirty="0" smtClean="0"/>
              <a:t>".</a:t>
            </a:r>
            <a:endParaRPr lang="cs-CZ" sz="2400" b="1" dirty="0" smtClean="0"/>
          </a:p>
          <a:p>
            <a:endParaRPr lang="cs-CZ" sz="2400" b="1" dirty="0" smtClean="0"/>
          </a:p>
          <a:p>
            <a:r>
              <a:rPr lang="en-US" sz="2400" b="1" dirty="0" smtClean="0">
                <a:solidFill>
                  <a:srgbClr val="C00000"/>
                </a:solidFill>
                <a:latin typeface="Arial Black" pitchFamily="34" charset="0"/>
              </a:rPr>
              <a:t>One example of </a:t>
            </a:r>
            <a:r>
              <a:rPr lang="cs-CZ" sz="2400" b="1" dirty="0" smtClean="0">
                <a:solidFill>
                  <a:srgbClr val="C00000"/>
                </a:solidFill>
                <a:latin typeface="Arial Black" pitchFamily="34" charset="0"/>
              </a:rPr>
              <a:t>R</a:t>
            </a:r>
            <a:r>
              <a:rPr lang="en-US" sz="2400" b="1" dirty="0" err="1" smtClean="0">
                <a:solidFill>
                  <a:srgbClr val="C00000"/>
                </a:solidFill>
                <a:latin typeface="Arial Black" pitchFamily="34" charset="0"/>
              </a:rPr>
              <a:t>enaturation</a:t>
            </a:r>
            <a:r>
              <a:rPr lang="en-US" sz="2400" b="1" dirty="0" smtClean="0">
                <a:solidFill>
                  <a:srgbClr val="C00000"/>
                </a:solidFill>
                <a:latin typeface="Arial Black" pitchFamily="34" charset="0"/>
              </a:rPr>
              <a:t> </a:t>
            </a:r>
            <a:r>
              <a:rPr lang="en-US" sz="2400" b="1" dirty="0" smtClean="0"/>
              <a:t>is that an egg white can be uncooked </a:t>
            </a:r>
            <a:r>
              <a:rPr lang="en-US" sz="2400" b="1" dirty="0" smtClean="0">
                <a:solidFill>
                  <a:srgbClr val="C00000"/>
                </a:solidFill>
                <a:latin typeface="Arial Black" pitchFamily="34" charset="0"/>
              </a:rPr>
              <a:t>using vitamin C or sodium </a:t>
            </a:r>
            <a:r>
              <a:rPr lang="en-US" sz="2400" b="1" dirty="0" err="1" smtClean="0">
                <a:solidFill>
                  <a:srgbClr val="C00000"/>
                </a:solidFill>
                <a:latin typeface="Arial Black" pitchFamily="34" charset="0"/>
              </a:rPr>
              <a:t>borohydride</a:t>
            </a:r>
            <a:r>
              <a:rPr lang="cs-CZ" sz="2400" b="1" dirty="0" smtClean="0">
                <a:solidFill>
                  <a:srgbClr val="C00000"/>
                </a:solidFill>
                <a:latin typeface="Arial Black" pitchFamily="34" charset="0"/>
              </a:rPr>
              <a:t> </a:t>
            </a:r>
            <a:r>
              <a:rPr lang="cs-CZ" sz="2400" b="1" dirty="0" smtClean="0">
                <a:solidFill>
                  <a:srgbClr val="FF0000"/>
                </a:solidFill>
                <a:latin typeface="Arial Black" pitchFamily="34" charset="0"/>
              </a:rPr>
              <a:t>(</a:t>
            </a:r>
            <a:r>
              <a:rPr lang="cs-CZ" sz="2400" b="1" u="sng" dirty="0" smtClean="0">
                <a:solidFill>
                  <a:srgbClr val="FF0000"/>
                </a:solidFill>
                <a:latin typeface="Arial Black" pitchFamily="34" charset="0"/>
              </a:rPr>
              <a:t>VERY CURIOUS PROCEDURE</a:t>
            </a:r>
            <a:r>
              <a:rPr lang="cs-CZ" sz="2400" b="1" dirty="0" smtClean="0">
                <a:solidFill>
                  <a:srgbClr val="FF0000"/>
                </a:solidFill>
                <a:latin typeface="Arial Black" pitchFamily="34" charset="0"/>
              </a:rPr>
              <a:t>)</a:t>
            </a:r>
            <a:r>
              <a:rPr lang="en-US" sz="2400" b="1" dirty="0" smtClean="0">
                <a:solidFill>
                  <a:srgbClr val="FF0000"/>
                </a:solidFill>
                <a:latin typeface="Arial Black" pitchFamily="34" charset="0"/>
              </a:rPr>
              <a:t>.</a:t>
            </a:r>
            <a:endParaRPr lang="en-US" sz="2400" b="1" dirty="0">
              <a:solidFill>
                <a:srgbClr val="FF0000"/>
              </a:solidFill>
              <a:latin typeface="Arial Black"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0" y="116632"/>
            <a:ext cx="9144000" cy="764704"/>
          </a:xfrm>
        </p:spPr>
        <p:txBody>
          <a:bodyPr/>
          <a:lstStyle/>
          <a:p>
            <a:r>
              <a:rPr lang="cs-CZ" sz="2800" b="1" dirty="0" smtClean="0">
                <a:solidFill>
                  <a:srgbClr val="FF0000"/>
                </a:solidFill>
                <a:latin typeface="Arial Black" pitchFamily="34" charset="0"/>
              </a:rPr>
              <a:t>EXAMPLES</a:t>
            </a:r>
            <a:r>
              <a:rPr lang="cs-CZ" sz="2800" b="1" dirty="0" smtClean="0">
                <a:solidFill>
                  <a:srgbClr val="0000FF"/>
                </a:solidFill>
                <a:latin typeface="Arial Black" pitchFamily="34" charset="0"/>
              </a:rPr>
              <a:t> </a:t>
            </a:r>
            <a:r>
              <a:rPr lang="en-US" sz="2800" b="1" dirty="0" smtClean="0">
                <a:solidFill>
                  <a:srgbClr val="0000FF"/>
                </a:solidFill>
                <a:latin typeface="Arial Black" pitchFamily="34" charset="0"/>
              </a:rPr>
              <a:t>Reversibility</a:t>
            </a:r>
            <a:r>
              <a:rPr lang="en-US" sz="2800" b="1" dirty="0" smtClean="0">
                <a:solidFill>
                  <a:srgbClr val="FF0000"/>
                </a:solidFill>
                <a:latin typeface="Arial Black" pitchFamily="34" charset="0"/>
              </a:rPr>
              <a:t> </a:t>
            </a:r>
            <a:r>
              <a:rPr lang="en-US" sz="2800" b="1" dirty="0" smtClean="0">
                <a:solidFill>
                  <a:srgbClr val="FF0000"/>
                </a:solidFill>
                <a:latin typeface="Arial Black" pitchFamily="34" charset="0"/>
              </a:rPr>
              <a:t>and </a:t>
            </a:r>
            <a:r>
              <a:rPr lang="cs-CZ" sz="2800" b="1" dirty="0" smtClean="0">
                <a:solidFill>
                  <a:srgbClr val="C00000"/>
                </a:solidFill>
                <a:latin typeface="Arial Black" pitchFamily="34" charset="0"/>
              </a:rPr>
              <a:t>I</a:t>
            </a:r>
            <a:r>
              <a:rPr lang="en-US" sz="2800" b="1" dirty="0" err="1" smtClean="0">
                <a:solidFill>
                  <a:srgbClr val="C00000"/>
                </a:solidFill>
                <a:latin typeface="Arial Black" pitchFamily="34" charset="0"/>
              </a:rPr>
              <a:t>rreversibility</a:t>
            </a:r>
            <a:r>
              <a:rPr lang="en-US" sz="2800" b="1" dirty="0" smtClean="0">
                <a:solidFill>
                  <a:srgbClr val="FF0000"/>
                </a:solidFill>
                <a:latin typeface="Arial Black" pitchFamily="34" charset="0"/>
              </a:rPr>
              <a:t/>
            </a:r>
            <a:br>
              <a:rPr lang="en-US" sz="2800" b="1" dirty="0" smtClean="0">
                <a:solidFill>
                  <a:srgbClr val="FF0000"/>
                </a:solidFill>
                <a:latin typeface="Arial Black" pitchFamily="34" charset="0"/>
              </a:rPr>
            </a:br>
            <a:r>
              <a:rPr lang="cs-CZ" sz="2800" b="1" dirty="0" smtClean="0">
                <a:solidFill>
                  <a:srgbClr val="FF0000"/>
                </a:solidFill>
                <a:latin typeface="Arial Black" pitchFamily="34" charset="0"/>
              </a:rPr>
              <a:t>C</a:t>
            </a:r>
            <a:r>
              <a:rPr lang="cs-CZ" sz="2800" dirty="0" smtClean="0">
                <a:solidFill>
                  <a:srgbClr val="FF0000"/>
                </a:solidFill>
                <a:latin typeface="Arial Black" pitchFamily="34" charset="0"/>
              </a:rPr>
              <a:t>OAGULATION</a:t>
            </a:r>
            <a:endParaRPr lang="cs-CZ" sz="2800" dirty="0"/>
          </a:p>
        </p:txBody>
      </p:sp>
      <p:sp>
        <p:nvSpPr>
          <p:cNvPr id="8" name="Zástupný symbol pro text 7"/>
          <p:cNvSpPr>
            <a:spLocks noGrp="1"/>
          </p:cNvSpPr>
          <p:nvPr>
            <p:ph type="body" idx="1"/>
          </p:nvPr>
        </p:nvSpPr>
        <p:spPr>
          <a:xfrm>
            <a:off x="251520" y="980728"/>
            <a:ext cx="4040188" cy="720080"/>
          </a:xfrm>
        </p:spPr>
        <p:txBody>
          <a:bodyPr/>
          <a:lstStyle/>
          <a:p>
            <a:pPr algn="ctr"/>
            <a:r>
              <a:rPr lang="en-GB" sz="4000" b="0" cap="all" dirty="0" smtClean="0">
                <a:solidFill>
                  <a:srgbClr val="0000FF"/>
                </a:solidFill>
                <a:latin typeface="Arial Black" pitchFamily="34" charset="0"/>
              </a:rPr>
              <a:t>REVERSIBLE</a:t>
            </a:r>
            <a:endParaRPr lang="cs-CZ" sz="4000" b="0" dirty="0">
              <a:solidFill>
                <a:srgbClr val="0000FF"/>
              </a:solidFill>
              <a:latin typeface="Arial Black" pitchFamily="34" charset="0"/>
            </a:endParaRPr>
          </a:p>
        </p:txBody>
      </p:sp>
      <p:sp>
        <p:nvSpPr>
          <p:cNvPr id="10" name="Zástupný symbol pro obsah 9"/>
          <p:cNvSpPr>
            <a:spLocks noGrp="1"/>
          </p:cNvSpPr>
          <p:nvPr>
            <p:ph sz="half" idx="2"/>
          </p:nvPr>
        </p:nvSpPr>
        <p:spPr>
          <a:xfrm>
            <a:off x="0" y="1628800"/>
            <a:ext cx="4499992" cy="4536504"/>
          </a:xfrm>
          <a:solidFill>
            <a:schemeClr val="accent3">
              <a:lumMod val="95000"/>
            </a:schemeClr>
          </a:solidFill>
          <a:ln w="38100">
            <a:solidFill>
              <a:srgbClr val="0000FF"/>
            </a:solidFill>
          </a:ln>
        </p:spPr>
        <p:txBody>
          <a:bodyPr/>
          <a:lstStyle/>
          <a:p>
            <a:r>
              <a:rPr lang="en-GB" sz="2000" dirty="0" smtClean="0">
                <a:solidFill>
                  <a:srgbClr val="0000FF"/>
                </a:solidFill>
                <a:latin typeface="Arial Black" pitchFamily="34" charset="0"/>
              </a:rPr>
              <a:t>GELLATINE (it is  COLLAGEN  with lower  MW)</a:t>
            </a:r>
          </a:p>
          <a:p>
            <a:r>
              <a:rPr lang="en-GB" sz="2000" dirty="0" smtClean="0">
                <a:solidFill>
                  <a:srgbClr val="0000FF"/>
                </a:solidFill>
                <a:latin typeface="Arial Black" pitchFamily="34" charset="0"/>
              </a:rPr>
              <a:t>Temperature Increasing &gt; Dissolving &gt; SOL</a:t>
            </a:r>
          </a:p>
          <a:p>
            <a:r>
              <a:rPr lang="en-GB" sz="2000" dirty="0" smtClean="0">
                <a:solidFill>
                  <a:srgbClr val="0000FF"/>
                </a:solidFill>
                <a:latin typeface="Arial Black" pitchFamily="34" charset="0"/>
              </a:rPr>
              <a:t>Temperature Decreasing &gt; Solidification &gt; GEL</a:t>
            </a:r>
          </a:p>
          <a:p>
            <a:r>
              <a:rPr lang="en-GB" sz="2000" dirty="0" smtClean="0">
                <a:solidFill>
                  <a:srgbClr val="008000"/>
                </a:solidFill>
                <a:latin typeface="Arial Black" pitchFamily="34" charset="0"/>
              </a:rPr>
              <a:t>TEMPERATURE OF </a:t>
            </a:r>
            <a:r>
              <a:rPr lang="en-GB" sz="2000" b="1" dirty="0" smtClean="0">
                <a:solidFill>
                  <a:srgbClr val="FF0000"/>
                </a:solidFill>
                <a:latin typeface="Arial Black" pitchFamily="34" charset="0"/>
              </a:rPr>
              <a:t>C</a:t>
            </a:r>
            <a:r>
              <a:rPr lang="en-GB" sz="2000" dirty="0" smtClean="0">
                <a:solidFill>
                  <a:srgbClr val="FF0000"/>
                </a:solidFill>
                <a:latin typeface="Arial Black" pitchFamily="34" charset="0"/>
              </a:rPr>
              <a:t>OAGULATION </a:t>
            </a:r>
            <a:r>
              <a:rPr lang="en-GB" sz="2000" dirty="0" smtClean="0">
                <a:solidFill>
                  <a:srgbClr val="008000"/>
                </a:solidFill>
                <a:latin typeface="Arial Black" pitchFamily="34" charset="0"/>
              </a:rPr>
              <a:t>= TEMPERATURE, </a:t>
            </a:r>
            <a:r>
              <a:rPr lang="en-GB" sz="2000" dirty="0" smtClean="0">
                <a:solidFill>
                  <a:srgbClr val="0000FF"/>
                </a:solidFill>
                <a:latin typeface="Arial Black" pitchFamily="34" charset="0"/>
              </a:rPr>
              <a:t>at which (</a:t>
            </a:r>
            <a:r>
              <a:rPr lang="en-GB" sz="2000" i="1" u="sng" dirty="0" smtClean="0">
                <a:solidFill>
                  <a:srgbClr val="0000FF"/>
                </a:solidFill>
                <a:latin typeface="Arial Black" pitchFamily="34" charset="0"/>
              </a:rPr>
              <a:t>at given Concentration</a:t>
            </a:r>
            <a:r>
              <a:rPr lang="en-GB" sz="2000" dirty="0" smtClean="0">
                <a:solidFill>
                  <a:srgbClr val="0000FF"/>
                </a:solidFill>
                <a:latin typeface="Arial Black" pitchFamily="34" charset="0"/>
              </a:rPr>
              <a:t>) </a:t>
            </a:r>
            <a:r>
              <a:rPr lang="en-GB" sz="2000" dirty="0" smtClean="0">
                <a:solidFill>
                  <a:srgbClr val="0000FF"/>
                </a:solidFill>
                <a:latin typeface="Arial Black" pitchFamily="34" charset="0"/>
              </a:rPr>
              <a:t> </a:t>
            </a:r>
            <a:r>
              <a:rPr lang="en-GB" sz="2000" b="1" dirty="0" smtClean="0">
                <a:solidFill>
                  <a:srgbClr val="FF0000"/>
                </a:solidFill>
                <a:latin typeface="Arial Black" pitchFamily="34" charset="0"/>
              </a:rPr>
              <a:t>C</a:t>
            </a:r>
            <a:r>
              <a:rPr lang="en-GB" sz="2000" dirty="0" smtClean="0">
                <a:solidFill>
                  <a:srgbClr val="FF0000"/>
                </a:solidFill>
                <a:latin typeface="Arial Black" pitchFamily="34" charset="0"/>
              </a:rPr>
              <a:t>OAGULATION </a:t>
            </a:r>
            <a:r>
              <a:rPr lang="en-GB" sz="2000" dirty="0" smtClean="0">
                <a:solidFill>
                  <a:srgbClr val="0000FF"/>
                </a:solidFill>
                <a:latin typeface="Arial Black" pitchFamily="34" charset="0"/>
              </a:rPr>
              <a:t>occurs</a:t>
            </a:r>
            <a:r>
              <a:rPr lang="en-GB" sz="2000" dirty="0" smtClean="0">
                <a:solidFill>
                  <a:srgbClr val="0000FF"/>
                </a:solidFill>
                <a:latin typeface="Arial Black" pitchFamily="34" charset="0"/>
              </a:rPr>
              <a:t>, it is Transition</a:t>
            </a:r>
            <a:r>
              <a:rPr lang="en-GB" sz="2000" dirty="0" smtClean="0">
                <a:solidFill>
                  <a:srgbClr val="008000"/>
                </a:solidFill>
                <a:latin typeface="Arial Black" pitchFamily="34" charset="0"/>
              </a:rPr>
              <a:t>  </a:t>
            </a:r>
            <a:r>
              <a:rPr lang="en-GB" sz="2000" dirty="0" smtClean="0">
                <a:solidFill>
                  <a:srgbClr val="FF0000"/>
                </a:solidFill>
                <a:latin typeface="Arial Black" pitchFamily="34" charset="0"/>
              </a:rPr>
              <a:t>SOL &gt;&gt; GEL </a:t>
            </a:r>
            <a:r>
              <a:rPr lang="en-GB" sz="2000" dirty="0" smtClean="0">
                <a:solidFill>
                  <a:srgbClr val="0000FF"/>
                </a:solidFill>
                <a:latin typeface="Arial Black" pitchFamily="34" charset="0"/>
              </a:rPr>
              <a:t>occurs </a:t>
            </a:r>
            <a:r>
              <a:rPr lang="en-GB" sz="2000" dirty="0" smtClean="0">
                <a:solidFill>
                  <a:srgbClr val="0000FF"/>
                </a:solidFill>
                <a:latin typeface="Arial Black" pitchFamily="34" charset="0"/>
              </a:rPr>
              <a:t>by</a:t>
            </a:r>
            <a:r>
              <a:rPr lang="en-GB" sz="2000" dirty="0" smtClean="0">
                <a:solidFill>
                  <a:srgbClr val="FF0000"/>
                </a:solidFill>
                <a:latin typeface="Arial Black" pitchFamily="34" charset="0"/>
              </a:rPr>
              <a:t> Temperature </a:t>
            </a:r>
            <a:r>
              <a:rPr lang="en-GB" sz="2000" dirty="0" smtClean="0">
                <a:solidFill>
                  <a:srgbClr val="0000FF"/>
                </a:solidFill>
                <a:latin typeface="Arial Black" pitchFamily="34" charset="0"/>
              </a:rPr>
              <a:t>Decreasing</a:t>
            </a:r>
            <a:endParaRPr lang="en-GB" sz="2000" dirty="0">
              <a:solidFill>
                <a:srgbClr val="008000"/>
              </a:solidFill>
              <a:latin typeface="Arial Black" pitchFamily="34" charset="0"/>
            </a:endParaRPr>
          </a:p>
        </p:txBody>
      </p:sp>
      <p:sp>
        <p:nvSpPr>
          <p:cNvPr id="11" name="Zástupný symbol pro text 10"/>
          <p:cNvSpPr>
            <a:spLocks noGrp="1"/>
          </p:cNvSpPr>
          <p:nvPr>
            <p:ph type="body" sz="quarter" idx="3"/>
          </p:nvPr>
        </p:nvSpPr>
        <p:spPr>
          <a:xfrm>
            <a:off x="4572000" y="980728"/>
            <a:ext cx="4392488" cy="639762"/>
          </a:xfrm>
        </p:spPr>
        <p:txBody>
          <a:bodyPr/>
          <a:lstStyle/>
          <a:p>
            <a:pPr algn="ctr"/>
            <a:r>
              <a:rPr lang="cs-CZ" sz="4000" b="0" cap="all" dirty="0" smtClean="0">
                <a:solidFill>
                  <a:srgbClr val="C00000"/>
                </a:solidFill>
                <a:latin typeface="Arial Black" pitchFamily="34" charset="0"/>
              </a:rPr>
              <a:t>IR</a:t>
            </a:r>
            <a:r>
              <a:rPr lang="en-GB" sz="4000" b="0" cap="all" dirty="0" smtClean="0">
                <a:solidFill>
                  <a:srgbClr val="C00000"/>
                </a:solidFill>
                <a:latin typeface="Arial Black" pitchFamily="34" charset="0"/>
              </a:rPr>
              <a:t>REVERSIBLE</a:t>
            </a:r>
            <a:endParaRPr lang="cs-CZ" sz="4000" dirty="0">
              <a:solidFill>
                <a:srgbClr val="C00000"/>
              </a:solidFill>
              <a:latin typeface="Arial Black" pitchFamily="34" charset="0"/>
            </a:endParaRPr>
          </a:p>
        </p:txBody>
      </p:sp>
      <p:sp>
        <p:nvSpPr>
          <p:cNvPr id="12" name="Zástupný symbol pro obsah 11"/>
          <p:cNvSpPr>
            <a:spLocks noGrp="1"/>
          </p:cNvSpPr>
          <p:nvPr>
            <p:ph sz="quarter" idx="4"/>
          </p:nvPr>
        </p:nvSpPr>
        <p:spPr>
          <a:xfrm>
            <a:off x="4572000" y="1628800"/>
            <a:ext cx="4572000" cy="4536504"/>
          </a:xfrm>
          <a:solidFill>
            <a:schemeClr val="accent3">
              <a:lumMod val="95000"/>
            </a:schemeClr>
          </a:solidFill>
          <a:ln w="38100">
            <a:solidFill>
              <a:srgbClr val="C00000"/>
            </a:solidFill>
          </a:ln>
        </p:spPr>
        <p:txBody>
          <a:bodyPr/>
          <a:lstStyle/>
          <a:p>
            <a:r>
              <a:rPr lang="cs-CZ" sz="2000" dirty="0" smtClean="0">
                <a:solidFill>
                  <a:srgbClr val="C00000"/>
                </a:solidFill>
                <a:latin typeface="Arial Black" pitchFamily="34" charset="0"/>
              </a:rPr>
              <a:t>EGG WHITE </a:t>
            </a:r>
          </a:p>
          <a:p>
            <a:r>
              <a:rPr lang="en-GB" sz="2000" dirty="0" smtClean="0">
                <a:solidFill>
                  <a:srgbClr val="C00000"/>
                </a:solidFill>
                <a:latin typeface="Arial Black" pitchFamily="34" charset="0"/>
              </a:rPr>
              <a:t>Temperature </a:t>
            </a:r>
            <a:r>
              <a:rPr lang="en-GB" sz="2000" dirty="0" smtClean="0">
                <a:solidFill>
                  <a:srgbClr val="C00000"/>
                </a:solidFill>
                <a:latin typeface="Arial Black" pitchFamily="34" charset="0"/>
              </a:rPr>
              <a:t>Increasing </a:t>
            </a:r>
            <a:r>
              <a:rPr lang="en-GB" sz="2000" dirty="0" smtClean="0">
                <a:solidFill>
                  <a:srgbClr val="C00000"/>
                </a:solidFill>
                <a:latin typeface="Arial Black" pitchFamily="34" charset="0"/>
              </a:rPr>
              <a:t>(over approx. 60 °C) &gt; Solidification &gt; </a:t>
            </a:r>
            <a:r>
              <a:rPr lang="en-GB" sz="2000" dirty="0" smtClean="0">
                <a:solidFill>
                  <a:srgbClr val="C00000"/>
                </a:solidFill>
                <a:latin typeface="Arial Black" pitchFamily="34" charset="0"/>
              </a:rPr>
              <a:t>Transition</a:t>
            </a:r>
            <a:r>
              <a:rPr lang="en-GB" sz="2000" dirty="0" smtClean="0">
                <a:solidFill>
                  <a:srgbClr val="008000"/>
                </a:solidFill>
                <a:latin typeface="Arial Black" pitchFamily="34" charset="0"/>
              </a:rPr>
              <a:t> </a:t>
            </a:r>
            <a:r>
              <a:rPr lang="en-GB" sz="2000" dirty="0" smtClean="0">
                <a:solidFill>
                  <a:srgbClr val="FF0000"/>
                </a:solidFill>
                <a:latin typeface="Arial Black" pitchFamily="34" charset="0"/>
              </a:rPr>
              <a:t>SOL &gt;&gt; GEL</a:t>
            </a:r>
          </a:p>
          <a:p>
            <a:r>
              <a:rPr lang="en-GB" sz="2000" dirty="0" smtClean="0">
                <a:solidFill>
                  <a:srgbClr val="C00000"/>
                </a:solidFill>
                <a:latin typeface="Arial Black" pitchFamily="34" charset="0"/>
              </a:rPr>
              <a:t>TEMPERATURE </a:t>
            </a:r>
            <a:r>
              <a:rPr lang="en-GB" sz="2000" dirty="0" smtClean="0">
                <a:solidFill>
                  <a:srgbClr val="C00000"/>
                </a:solidFill>
                <a:latin typeface="Arial Black" pitchFamily="34" charset="0"/>
              </a:rPr>
              <a:t>OF </a:t>
            </a:r>
            <a:r>
              <a:rPr lang="en-GB" sz="2000" b="1" dirty="0" smtClean="0">
                <a:solidFill>
                  <a:srgbClr val="FF0000"/>
                </a:solidFill>
                <a:latin typeface="Arial Black" pitchFamily="34" charset="0"/>
              </a:rPr>
              <a:t>C</a:t>
            </a:r>
            <a:r>
              <a:rPr lang="en-GB" sz="2000" dirty="0" smtClean="0">
                <a:solidFill>
                  <a:srgbClr val="FF0000"/>
                </a:solidFill>
                <a:latin typeface="Arial Black" pitchFamily="34" charset="0"/>
              </a:rPr>
              <a:t>OAGULATION </a:t>
            </a:r>
            <a:r>
              <a:rPr lang="en-GB" sz="2000" dirty="0" smtClean="0">
                <a:solidFill>
                  <a:srgbClr val="C00000"/>
                </a:solidFill>
                <a:latin typeface="Arial Black" pitchFamily="34" charset="0"/>
              </a:rPr>
              <a:t>= TEMPERATURE, at which (</a:t>
            </a:r>
            <a:r>
              <a:rPr lang="en-GB" sz="2000" i="1" u="sng" dirty="0" smtClean="0">
                <a:solidFill>
                  <a:srgbClr val="C00000"/>
                </a:solidFill>
                <a:latin typeface="Arial Black" pitchFamily="34" charset="0"/>
              </a:rPr>
              <a:t>at given Concentration</a:t>
            </a:r>
            <a:r>
              <a:rPr lang="en-GB" sz="2000" dirty="0" smtClean="0">
                <a:solidFill>
                  <a:srgbClr val="C00000"/>
                </a:solidFill>
                <a:latin typeface="Arial Black" pitchFamily="34" charset="0"/>
              </a:rPr>
              <a:t>) </a:t>
            </a:r>
            <a:r>
              <a:rPr lang="en-GB" sz="2000" dirty="0" smtClean="0">
                <a:solidFill>
                  <a:srgbClr val="C00000"/>
                </a:solidFill>
                <a:latin typeface="Arial Black" pitchFamily="34" charset="0"/>
              </a:rPr>
              <a:t> </a:t>
            </a:r>
            <a:r>
              <a:rPr lang="en-GB" sz="2000" b="1" dirty="0" smtClean="0">
                <a:solidFill>
                  <a:srgbClr val="FF0000"/>
                </a:solidFill>
                <a:latin typeface="Arial Black" pitchFamily="34" charset="0"/>
              </a:rPr>
              <a:t>C</a:t>
            </a:r>
            <a:r>
              <a:rPr lang="en-GB" sz="2000" dirty="0" smtClean="0">
                <a:solidFill>
                  <a:srgbClr val="FF0000"/>
                </a:solidFill>
                <a:latin typeface="Arial Black" pitchFamily="34" charset="0"/>
              </a:rPr>
              <a:t>OAGULATION </a:t>
            </a:r>
            <a:r>
              <a:rPr lang="en-GB" sz="2000" dirty="0" smtClean="0">
                <a:solidFill>
                  <a:srgbClr val="C00000"/>
                </a:solidFill>
                <a:latin typeface="Arial Black" pitchFamily="34" charset="0"/>
              </a:rPr>
              <a:t>occurs, it is Transition  </a:t>
            </a:r>
            <a:r>
              <a:rPr lang="en-GB" sz="2000" dirty="0" smtClean="0">
                <a:solidFill>
                  <a:srgbClr val="FF0000"/>
                </a:solidFill>
                <a:latin typeface="Arial Black" pitchFamily="34" charset="0"/>
              </a:rPr>
              <a:t>SOL &gt;&gt; GEL </a:t>
            </a:r>
            <a:r>
              <a:rPr lang="en-GB" sz="2000" dirty="0" smtClean="0">
                <a:solidFill>
                  <a:srgbClr val="C00000"/>
                </a:solidFill>
                <a:latin typeface="Arial Black" pitchFamily="34" charset="0"/>
              </a:rPr>
              <a:t>occurs by </a:t>
            </a:r>
            <a:r>
              <a:rPr lang="en-GB" sz="2000" dirty="0" smtClean="0">
                <a:solidFill>
                  <a:srgbClr val="FF0000"/>
                </a:solidFill>
                <a:latin typeface="Arial Black" pitchFamily="34" charset="0"/>
              </a:rPr>
              <a:t>Temperature </a:t>
            </a:r>
            <a:r>
              <a:rPr lang="en-GB" sz="2000" dirty="0" smtClean="0">
                <a:solidFill>
                  <a:srgbClr val="C00000"/>
                </a:solidFill>
                <a:latin typeface="Arial Black" pitchFamily="34" charset="0"/>
              </a:rPr>
              <a:t>Increasing</a:t>
            </a:r>
            <a:endParaRPr lang="en-GB" sz="2000" dirty="0" smtClean="0">
              <a:solidFill>
                <a:srgbClr val="C00000"/>
              </a:solidFill>
              <a:latin typeface="Arial Black" pitchFamily="34" charset="0"/>
            </a:endParaRPr>
          </a:p>
          <a:p>
            <a:endParaRPr lang="cs-CZ" sz="2000" dirty="0" smtClean="0">
              <a:solidFill>
                <a:srgbClr val="008000"/>
              </a:solidFill>
              <a:latin typeface="Arial Black" pitchFamily="34" charset="0"/>
            </a:endParaRPr>
          </a:p>
          <a:p>
            <a:endParaRPr lang="cs-CZ" sz="2000" dirty="0"/>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22</a:t>
            </a:fld>
            <a:endParaRPr lang="sk-SK"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116632"/>
            <a:ext cx="8229600" cy="864096"/>
          </a:xfrm>
        </p:spPr>
        <p:txBody>
          <a:bodyPr/>
          <a:lstStyle/>
          <a:p>
            <a:r>
              <a:rPr lang="cs-CZ" sz="2800" dirty="0" smtClean="0">
                <a:solidFill>
                  <a:srgbClr val="FF0000"/>
                </a:solidFill>
                <a:latin typeface="Arial Black" pitchFamily="34" charset="0"/>
              </a:rPr>
              <a:t>COLLAGEN as </a:t>
            </a:r>
            <a:r>
              <a:rPr lang="cs-CZ" sz="2800" dirty="0" err="1" smtClean="0">
                <a:solidFill>
                  <a:srgbClr val="FF0000"/>
                </a:solidFill>
                <a:latin typeface="Arial Black" pitchFamily="34" charset="0"/>
              </a:rPr>
              <a:t>the</a:t>
            </a:r>
            <a:r>
              <a:rPr lang="cs-CZ" sz="2800" dirty="0" smtClean="0">
                <a:solidFill>
                  <a:srgbClr val="FF0000"/>
                </a:solidFill>
                <a:latin typeface="Arial Black" pitchFamily="34" charset="0"/>
              </a:rPr>
              <a:t> EXAMPLE </a:t>
            </a:r>
            <a:r>
              <a:rPr lang="cs-CZ" sz="2800" dirty="0" err="1" smtClean="0">
                <a:solidFill>
                  <a:srgbClr val="FF0000"/>
                </a:solidFill>
                <a:latin typeface="Arial Black" pitchFamily="34" charset="0"/>
              </a:rPr>
              <a:t>of</a:t>
            </a:r>
            <a:r>
              <a:rPr lang="cs-CZ" sz="2800" dirty="0" smtClean="0">
                <a:solidFill>
                  <a:srgbClr val="FF0000"/>
                </a:solidFill>
                <a:latin typeface="Arial Black" pitchFamily="34" charset="0"/>
              </a:rPr>
              <a:t> </a:t>
            </a:r>
            <a:br>
              <a:rPr lang="cs-CZ" sz="2800" dirty="0" smtClean="0">
                <a:solidFill>
                  <a:srgbClr val="FF0000"/>
                </a:solidFill>
                <a:latin typeface="Arial Black" pitchFamily="34" charset="0"/>
              </a:rPr>
            </a:br>
            <a:r>
              <a:rPr lang="cs-CZ" sz="2800" dirty="0" smtClean="0">
                <a:solidFill>
                  <a:srgbClr val="FF0000"/>
                </a:solidFill>
                <a:latin typeface="Arial Black" pitchFamily="34" charset="0"/>
              </a:rPr>
              <a:t> </a:t>
            </a:r>
            <a:r>
              <a:rPr lang="cs-CZ" sz="2800" dirty="0" err="1" smtClean="0">
                <a:solidFill>
                  <a:srgbClr val="FF0000"/>
                </a:solidFill>
                <a:latin typeface="Arial Black" pitchFamily="34" charset="0"/>
              </a:rPr>
              <a:t>the</a:t>
            </a:r>
            <a:r>
              <a:rPr lang="cs-CZ" sz="2800" dirty="0" smtClean="0">
                <a:solidFill>
                  <a:srgbClr val="FF0000"/>
                </a:solidFill>
                <a:latin typeface="Arial Black" pitchFamily="34" charset="0"/>
              </a:rPr>
              <a:t> </a:t>
            </a:r>
            <a:r>
              <a:rPr lang="en-US" sz="2800" b="1" cap="all" dirty="0" smtClean="0">
                <a:solidFill>
                  <a:srgbClr val="FF0000"/>
                </a:solidFill>
                <a:latin typeface="Arial Black" pitchFamily="34" charset="0"/>
              </a:rPr>
              <a:t>fibrous</a:t>
            </a:r>
            <a:r>
              <a:rPr lang="en-US" sz="2800" b="1" dirty="0" smtClean="0">
                <a:solidFill>
                  <a:srgbClr val="FF0000"/>
                </a:solidFill>
                <a:latin typeface="Arial Black" pitchFamily="34" charset="0"/>
              </a:rPr>
              <a:t> </a:t>
            </a:r>
            <a:r>
              <a:rPr lang="en-US" sz="2800" b="1" kern="1200" dirty="0" smtClean="0">
                <a:solidFill>
                  <a:srgbClr val="FF0000"/>
                </a:solidFill>
                <a:latin typeface="Arial Black" pitchFamily="34" charset="0"/>
                <a:ea typeface="Times New Roman"/>
                <a:cs typeface="Times New Roman"/>
              </a:rPr>
              <a:t>P</a:t>
            </a:r>
            <a:r>
              <a:rPr lang="cs-CZ" sz="2800" b="1" kern="1200" dirty="0" smtClean="0">
                <a:solidFill>
                  <a:srgbClr val="FF0000"/>
                </a:solidFill>
                <a:latin typeface="Arial Black" pitchFamily="34" charset="0"/>
                <a:ea typeface="Times New Roman"/>
                <a:cs typeface="Times New Roman"/>
              </a:rPr>
              <a:t>ROTEINS</a:t>
            </a:r>
            <a:endParaRPr lang="cs-CZ" sz="2800" dirty="0"/>
          </a:p>
        </p:txBody>
      </p:sp>
      <p:sp>
        <p:nvSpPr>
          <p:cNvPr id="8" name="Zástupný symbol pro obsah 7"/>
          <p:cNvSpPr>
            <a:spLocks noGrp="1"/>
          </p:cNvSpPr>
          <p:nvPr>
            <p:ph idx="1"/>
          </p:nvPr>
        </p:nvSpPr>
        <p:spPr>
          <a:xfrm>
            <a:off x="457200" y="980728"/>
            <a:ext cx="8229600" cy="5256584"/>
          </a:xfrm>
        </p:spPr>
        <p:txBody>
          <a:bodyPr/>
          <a:lstStyle/>
          <a:p>
            <a:r>
              <a:rPr lang="en-GB" sz="2000" b="1" dirty="0" smtClean="0"/>
              <a:t>SKIN, </a:t>
            </a:r>
            <a:r>
              <a:rPr lang="en-GB" sz="2000" b="1" dirty="0" smtClean="0"/>
              <a:t>BONES, CARTILAGE, TENDON, VASCULAR WALLS, CORNEA, </a:t>
            </a:r>
            <a:r>
              <a:rPr lang="en-GB" sz="2000" b="1" dirty="0" smtClean="0"/>
              <a:t>…</a:t>
            </a:r>
          </a:p>
          <a:p>
            <a:r>
              <a:rPr lang="en-GB" sz="2000" b="1" dirty="0" err="1" smtClean="0"/>
              <a:t>Glycine</a:t>
            </a:r>
            <a:r>
              <a:rPr lang="en-GB" sz="2000" b="1" dirty="0" smtClean="0"/>
              <a:t> 27 % w/w, </a:t>
            </a:r>
            <a:r>
              <a:rPr lang="en-GB" sz="2000" b="1" dirty="0" err="1" smtClean="0"/>
              <a:t>Proline</a:t>
            </a:r>
            <a:r>
              <a:rPr lang="en-GB" sz="2000" b="1" dirty="0" smtClean="0"/>
              <a:t> 15 % w/w, </a:t>
            </a:r>
            <a:r>
              <a:rPr lang="en-GB" sz="2000" b="1" dirty="0" err="1" smtClean="0"/>
              <a:t>Sequnce</a:t>
            </a:r>
            <a:r>
              <a:rPr lang="en-GB" sz="2000" b="1" dirty="0" smtClean="0"/>
              <a:t> (GLY-X-Y)</a:t>
            </a:r>
            <a:r>
              <a:rPr lang="en-GB" sz="2000" b="1" baseline="-25000" dirty="0" smtClean="0"/>
              <a:t>n</a:t>
            </a:r>
          </a:p>
          <a:p>
            <a:r>
              <a:rPr lang="en-GB" sz="2000" b="1" dirty="0" smtClean="0"/>
              <a:t>15 Types of </a:t>
            </a:r>
            <a:r>
              <a:rPr lang="en-GB" sz="2000" dirty="0" smtClean="0">
                <a:solidFill>
                  <a:srgbClr val="FF0000"/>
                </a:solidFill>
                <a:latin typeface="Arial Black" pitchFamily="34" charset="0"/>
              </a:rPr>
              <a:t>COLLAGENS </a:t>
            </a:r>
            <a:r>
              <a:rPr lang="en-GB" sz="2000" b="1" dirty="0" smtClean="0"/>
              <a:t>have been described up to now</a:t>
            </a:r>
            <a:r>
              <a:rPr lang="en-GB" sz="2000" b="1" dirty="0" smtClean="0"/>
              <a:t>, they are different as to the </a:t>
            </a:r>
            <a:r>
              <a:rPr lang="en-GB" sz="2000" b="1" dirty="0" err="1" smtClean="0"/>
              <a:t>Occurence</a:t>
            </a:r>
            <a:r>
              <a:rPr lang="en-GB" sz="2000" b="1" dirty="0" smtClean="0"/>
              <a:t> and  the</a:t>
            </a:r>
            <a:r>
              <a:rPr lang="en-GB" sz="2000" b="1" dirty="0" smtClean="0"/>
              <a:t> Abundance of the particular </a:t>
            </a:r>
            <a:r>
              <a:rPr lang="en-GB" sz="2000" b="1" dirty="0" err="1" smtClean="0"/>
              <a:t>Aminoacids</a:t>
            </a:r>
            <a:endParaRPr lang="en-GB" sz="2000" b="1" dirty="0" smtClean="0"/>
          </a:p>
          <a:p>
            <a:r>
              <a:rPr lang="en-GB" sz="2000" b="1" cap="all" dirty="0" err="1" smtClean="0">
                <a:solidFill>
                  <a:srgbClr val="0000FF"/>
                </a:solidFill>
              </a:rPr>
              <a:t>TropoColLagen</a:t>
            </a:r>
            <a:r>
              <a:rPr lang="en-GB" sz="2000" b="1" dirty="0" smtClean="0"/>
              <a:t> –</a:t>
            </a:r>
            <a:r>
              <a:rPr lang="en-GB" sz="2000" b="1" dirty="0" smtClean="0"/>
              <a:t>THREE mutually coiled Backbones</a:t>
            </a:r>
            <a:endParaRPr lang="en-GB" sz="2000" b="1" dirty="0" smtClean="0"/>
          </a:p>
          <a:p>
            <a:r>
              <a:rPr lang="en-GB" sz="2000" b="1" cap="all" dirty="0" err="1" smtClean="0">
                <a:solidFill>
                  <a:srgbClr val="0000FF"/>
                </a:solidFill>
              </a:rPr>
              <a:t>TropoColLagen</a:t>
            </a:r>
            <a:r>
              <a:rPr lang="en-GB" sz="2000" b="1" cap="all" dirty="0" smtClean="0">
                <a:solidFill>
                  <a:srgbClr val="0000FF"/>
                </a:solidFill>
              </a:rPr>
              <a:t> &gt; SELF ARRANGEMENT </a:t>
            </a:r>
            <a:r>
              <a:rPr lang="en-GB" sz="2000" b="1" dirty="0" smtClean="0">
                <a:solidFill>
                  <a:srgbClr val="0000FF"/>
                </a:solidFill>
              </a:rPr>
              <a:t>into</a:t>
            </a:r>
            <a:r>
              <a:rPr lang="en-GB" sz="2000" b="1" cap="all" dirty="0" smtClean="0">
                <a:solidFill>
                  <a:srgbClr val="0000FF"/>
                </a:solidFill>
              </a:rPr>
              <a:t> </a:t>
            </a:r>
            <a:r>
              <a:rPr lang="en-GB" sz="2000" b="1" dirty="0" smtClean="0">
                <a:solidFill>
                  <a:srgbClr val="0000FF"/>
                </a:solidFill>
              </a:rPr>
              <a:t> </a:t>
            </a:r>
            <a:r>
              <a:rPr lang="en-GB" sz="2000" b="1" dirty="0" smtClean="0">
                <a:solidFill>
                  <a:srgbClr val="008000"/>
                </a:solidFill>
              </a:rPr>
              <a:t>COLLAGEN FIBRILS</a:t>
            </a:r>
            <a:r>
              <a:rPr lang="en-GB" sz="2000" b="1" dirty="0" smtClean="0">
                <a:solidFill>
                  <a:srgbClr val="0000FF"/>
                </a:solidFill>
              </a:rPr>
              <a:t> &gt; </a:t>
            </a:r>
            <a:r>
              <a:rPr lang="en-GB" sz="2000" b="1" dirty="0" err="1" smtClean="0">
                <a:solidFill>
                  <a:srgbClr val="0000FF"/>
                </a:solidFill>
              </a:rPr>
              <a:t>Crosslinking</a:t>
            </a:r>
            <a:r>
              <a:rPr lang="en-GB" sz="2000" b="1" dirty="0" smtClean="0">
                <a:solidFill>
                  <a:srgbClr val="0000FF"/>
                </a:solidFill>
              </a:rPr>
              <a:t> via Hydrogen Bonds  &gt; </a:t>
            </a:r>
            <a:r>
              <a:rPr lang="en-GB" sz="2000" b="1" dirty="0" smtClean="0">
                <a:solidFill>
                  <a:srgbClr val="FF0000"/>
                </a:solidFill>
                <a:latin typeface="Arial Black" pitchFamily="34" charset="0"/>
              </a:rPr>
              <a:t>COLLAGEN</a:t>
            </a:r>
            <a:r>
              <a:rPr lang="en-GB" sz="2000" b="1" dirty="0" smtClean="0">
                <a:solidFill>
                  <a:srgbClr val="FF0000"/>
                </a:solidFill>
              </a:rPr>
              <a:t> FIBERS </a:t>
            </a:r>
            <a:r>
              <a:rPr lang="en-GB" sz="2000" b="1" dirty="0" smtClean="0">
                <a:solidFill>
                  <a:srgbClr val="FF0000"/>
                </a:solidFill>
              </a:rPr>
              <a:t>&gt; </a:t>
            </a:r>
            <a:r>
              <a:rPr lang="en-GB" sz="2400" b="1" dirty="0" smtClean="0">
                <a:solidFill>
                  <a:srgbClr val="FF0000"/>
                </a:solidFill>
                <a:latin typeface="Arial Black" pitchFamily="34" charset="0"/>
              </a:rPr>
              <a:t>BUNDLES of FIBERS </a:t>
            </a:r>
            <a:endParaRPr lang="en-GB" sz="2400" b="1" dirty="0" smtClean="0">
              <a:solidFill>
                <a:srgbClr val="FF0000"/>
              </a:solidFill>
              <a:latin typeface="Arial Black" pitchFamily="34" charset="0"/>
            </a:endParaRPr>
          </a:p>
          <a:p>
            <a:r>
              <a:rPr lang="en-GB" sz="2000" b="1" dirty="0" smtClean="0">
                <a:solidFill>
                  <a:srgbClr val="7030A0"/>
                </a:solidFill>
              </a:rPr>
              <a:t>DEGRADATION of COLLAGEN by </a:t>
            </a:r>
            <a:r>
              <a:rPr lang="en-GB" sz="2000" b="1" dirty="0" smtClean="0">
                <a:solidFill>
                  <a:srgbClr val="7030A0"/>
                </a:solidFill>
              </a:rPr>
              <a:t>ENZYME </a:t>
            </a:r>
            <a:r>
              <a:rPr lang="en-GB" sz="2000" b="1" dirty="0" err="1" smtClean="0">
                <a:solidFill>
                  <a:srgbClr val="7030A0"/>
                </a:solidFill>
              </a:rPr>
              <a:t>C</a:t>
            </a:r>
            <a:r>
              <a:rPr lang="en-GB" sz="2000" b="1" cap="all" dirty="0" err="1" smtClean="0">
                <a:solidFill>
                  <a:srgbClr val="7030A0"/>
                </a:solidFill>
              </a:rPr>
              <a:t>olLagenASE</a:t>
            </a:r>
            <a:r>
              <a:rPr lang="en-GB" sz="2000" b="1" dirty="0" smtClean="0">
                <a:solidFill>
                  <a:srgbClr val="7030A0"/>
                </a:solidFill>
              </a:rPr>
              <a:t> &gt; SKIN AGEIN </a:t>
            </a:r>
          </a:p>
          <a:p>
            <a:endParaRPr lang="cs-CZ" sz="2000" b="1" dirty="0"/>
          </a:p>
        </p:txBody>
      </p:sp>
      <p:sp>
        <p:nvSpPr>
          <p:cNvPr id="4" name="Zástupný symbol pro datum 3"/>
          <p:cNvSpPr>
            <a:spLocks noGrp="1"/>
          </p:cNvSpPr>
          <p:nvPr>
            <p:ph type="dt" sz="half" idx="10"/>
          </p:nvPr>
        </p:nvSpPr>
        <p:spPr/>
        <p:txBody>
          <a:bodyPr/>
          <a:lstStyle/>
          <a:p>
            <a:pPr>
              <a:defRPr/>
            </a:pPr>
            <a:r>
              <a:rPr lang="cs-CZ" dirty="0" err="1" smtClean="0"/>
              <a:t>January</a:t>
            </a:r>
            <a:r>
              <a:rPr lang="cs-CZ" dirty="0" smtClean="0"/>
              <a:t> 9/2018</a:t>
            </a:r>
            <a:endParaRPr lang="sk-SK" dirty="0"/>
          </a:p>
        </p:txBody>
      </p:sp>
      <p:sp>
        <p:nvSpPr>
          <p:cNvPr id="5" name="Zástupný symbol pro zápatí 4"/>
          <p:cNvSpPr>
            <a:spLocks noGrp="1"/>
          </p:cNvSpPr>
          <p:nvPr>
            <p:ph type="ftr" sz="quarter" idx="11"/>
          </p:nvPr>
        </p:nvSpPr>
        <p:spPr/>
        <p:txBody>
          <a:bodyPr/>
          <a:lstStyle/>
          <a:p>
            <a:pPr>
              <a:defRPr/>
            </a:pPr>
            <a:r>
              <a:rPr lang="fr-FR" dirty="0" smtClean="0"/>
              <a:t>NATURAL POLYMERS MU SCI 9 2018</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23</a:t>
            </a:fld>
            <a:endParaRPr lang="sk-SK"/>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a:xfrm>
            <a:off x="1619672" y="6381327"/>
            <a:ext cx="6624736" cy="340147"/>
          </a:xfrm>
        </p:spPr>
        <p:txBody>
          <a:bodyPr/>
          <a:lstStyle/>
          <a:p>
            <a:pPr>
              <a:defRPr/>
            </a:pPr>
            <a:r>
              <a:rPr lang="fr-FR" smtClean="0"/>
              <a:t>NATURAL POLYMERS MU SCI 9 2018</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24</a:t>
            </a:fld>
            <a:endParaRPr lang="sk-SK"/>
          </a:p>
        </p:txBody>
      </p:sp>
      <p:graphicFrame>
        <p:nvGraphicFramePr>
          <p:cNvPr id="8" name="Tabulka 7"/>
          <p:cNvGraphicFramePr>
            <a:graphicFrameLocks noGrp="1"/>
          </p:cNvGraphicFramePr>
          <p:nvPr/>
        </p:nvGraphicFramePr>
        <p:xfrm>
          <a:off x="467544" y="188640"/>
          <a:ext cx="8352928" cy="1872208"/>
        </p:xfrm>
        <a:graphic>
          <a:graphicData uri="http://schemas.openxmlformats.org/drawingml/2006/table">
            <a:tbl>
              <a:tblPr/>
              <a:tblGrid>
                <a:gridCol w="2448272"/>
                <a:gridCol w="5904656"/>
              </a:tblGrid>
              <a:tr h="1872208">
                <a:tc>
                  <a:txBody>
                    <a:bodyPr/>
                    <a:lstStyle/>
                    <a:p>
                      <a:pPr algn="ctr"/>
                      <a:r>
                        <a:rPr lang="cs-CZ" sz="1800" dirty="0"/>
                        <a:t/>
                      </a:r>
                      <a:br>
                        <a:rPr lang="cs-CZ" sz="1800" dirty="0"/>
                      </a:br>
                      <a:r>
                        <a:rPr lang="cs-CZ" sz="3200" dirty="0" smtClean="0">
                          <a:solidFill>
                            <a:srgbClr val="FF0000"/>
                          </a:solidFill>
                          <a:latin typeface="Arial Black" pitchFamily="34" charset="0"/>
                        </a:rPr>
                        <a:t>GLYCINE</a:t>
                      </a:r>
                      <a:endParaRPr lang="cs-CZ" sz="3200" dirty="0" smtClean="0">
                        <a:solidFill>
                          <a:srgbClr val="FF0000"/>
                        </a:solidFill>
                        <a:latin typeface="Arial Black" pitchFamily="34" charset="0"/>
                      </a:endParaRPr>
                    </a:p>
                    <a:p>
                      <a:pPr algn="ctr"/>
                      <a:r>
                        <a:rPr lang="cs-CZ" sz="3200" dirty="0" smtClean="0">
                          <a:solidFill>
                            <a:srgbClr val="FF0000"/>
                          </a:solidFill>
                          <a:latin typeface="Arial Black" pitchFamily="34" charset="0"/>
                        </a:rPr>
                        <a:t> (</a:t>
                      </a:r>
                      <a:r>
                        <a:rPr lang="cs-CZ" sz="3200" dirty="0" err="1">
                          <a:solidFill>
                            <a:srgbClr val="FF0000"/>
                          </a:solidFill>
                          <a:latin typeface="Arial Black" pitchFamily="34" charset="0"/>
                        </a:rPr>
                        <a:t>Gly</a:t>
                      </a:r>
                      <a:r>
                        <a:rPr lang="cs-CZ" sz="3200" dirty="0">
                          <a:solidFill>
                            <a:srgbClr val="FF0000"/>
                          </a:solidFill>
                          <a:latin typeface="Arial Black" pitchFamily="34" charset="0"/>
                        </a:rPr>
                        <a:t>, G)</a:t>
                      </a:r>
                      <a:br>
                        <a:rPr lang="cs-CZ" sz="3200" dirty="0">
                          <a:solidFill>
                            <a:srgbClr val="FF0000"/>
                          </a:solidFill>
                          <a:latin typeface="Arial Black" pitchFamily="34" charset="0"/>
                        </a:rPr>
                      </a:br>
                      <a:endParaRPr lang="cs-CZ" sz="3200" dirty="0">
                        <a:solidFill>
                          <a:srgbClr val="FF0000"/>
                        </a:solidFill>
                        <a:latin typeface="Arial Black" pitchFamily="34" charset="0"/>
                      </a:endParaRPr>
                    </a:p>
                  </a:txBody>
                  <a:tcPr marL="12285" marR="12285" marT="12285" marB="12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200" noProof="0" dirty="0"/>
                    </a:p>
                  </a:txBody>
                  <a:tcPr marL="58970" marR="58970" marT="29485" marB="294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9" name="Obrázek 8" descr="Amminoacido_glicina_formula.png"/>
          <p:cNvPicPr>
            <a:picLocks noChangeAspect="1"/>
          </p:cNvPicPr>
          <p:nvPr/>
        </p:nvPicPr>
        <p:blipFill>
          <a:blip r:embed="rId2" cstate="print"/>
          <a:stretch>
            <a:fillRect/>
          </a:stretch>
        </p:blipFill>
        <p:spPr>
          <a:xfrm>
            <a:off x="4860032" y="315275"/>
            <a:ext cx="1944216" cy="1609006"/>
          </a:xfrm>
          <a:prstGeom prst="rect">
            <a:avLst/>
          </a:prstGeom>
        </p:spPr>
      </p:pic>
      <p:graphicFrame>
        <p:nvGraphicFramePr>
          <p:cNvPr id="11" name="Tabulka 10"/>
          <p:cNvGraphicFramePr>
            <a:graphicFrameLocks noGrp="1"/>
          </p:cNvGraphicFramePr>
          <p:nvPr/>
        </p:nvGraphicFramePr>
        <p:xfrm>
          <a:off x="467544" y="2060848"/>
          <a:ext cx="8317432" cy="1728192"/>
        </p:xfrm>
        <a:graphic>
          <a:graphicData uri="http://schemas.openxmlformats.org/drawingml/2006/table">
            <a:tbl>
              <a:tblPr/>
              <a:tblGrid>
                <a:gridCol w="2474608"/>
                <a:gridCol w="5842824"/>
              </a:tblGrid>
              <a:tr h="1728192">
                <a:tc>
                  <a:txBody>
                    <a:bodyPr/>
                    <a:lstStyle/>
                    <a:p>
                      <a:pPr algn="ctr"/>
                      <a:r>
                        <a:rPr lang="cs-CZ" dirty="0"/>
                        <a:t/>
                      </a:r>
                      <a:br>
                        <a:rPr lang="cs-CZ" dirty="0"/>
                      </a:br>
                      <a:r>
                        <a:rPr lang="cs-CZ" sz="3200" dirty="0" smtClean="0">
                          <a:solidFill>
                            <a:srgbClr val="0000FF"/>
                          </a:solidFill>
                          <a:latin typeface="Arial Black" pitchFamily="34" charset="0"/>
                        </a:rPr>
                        <a:t>PROLINE </a:t>
                      </a:r>
                      <a:r>
                        <a:rPr lang="cs-CZ" sz="3200" dirty="0" smtClean="0">
                          <a:solidFill>
                            <a:srgbClr val="0000FF"/>
                          </a:solidFill>
                          <a:latin typeface="Arial Black" pitchFamily="34" charset="0"/>
                        </a:rPr>
                        <a:t>(Pro, P)</a:t>
                      </a:r>
                      <a:endParaRPr lang="cs-CZ" sz="3200" dirty="0">
                        <a:solidFill>
                          <a:srgbClr val="0000FF"/>
                        </a:solidFill>
                        <a:latin typeface="Arial Black" pitchFamily="34" charset="0"/>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cs-CZ" sz="1200" dirty="0"/>
                    </a:p>
                  </a:txBody>
                  <a:tcPr marL="58970" marR="58970" marT="29485" marB="294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2" name="Obrázek 11" descr="800px-Amminoacido_prolina_formula_svg.png"/>
          <p:cNvPicPr>
            <a:picLocks noChangeAspect="1"/>
          </p:cNvPicPr>
          <p:nvPr/>
        </p:nvPicPr>
        <p:blipFill>
          <a:blip r:embed="rId3" cstate="print"/>
          <a:stretch>
            <a:fillRect/>
          </a:stretch>
        </p:blipFill>
        <p:spPr>
          <a:xfrm>
            <a:off x="5148064" y="2204864"/>
            <a:ext cx="2380335" cy="1684087"/>
          </a:xfrm>
          <a:prstGeom prst="rect">
            <a:avLst/>
          </a:prstGeom>
        </p:spPr>
      </p:pic>
      <p:graphicFrame>
        <p:nvGraphicFramePr>
          <p:cNvPr id="10" name="Tabulka 9"/>
          <p:cNvGraphicFramePr>
            <a:graphicFrameLocks noGrp="1"/>
          </p:cNvGraphicFramePr>
          <p:nvPr/>
        </p:nvGraphicFramePr>
        <p:xfrm>
          <a:off x="467544" y="3861048"/>
          <a:ext cx="8317432" cy="1728192"/>
        </p:xfrm>
        <a:graphic>
          <a:graphicData uri="http://schemas.openxmlformats.org/drawingml/2006/table">
            <a:tbl>
              <a:tblPr/>
              <a:tblGrid>
                <a:gridCol w="2474608"/>
                <a:gridCol w="5842824"/>
              </a:tblGrid>
              <a:tr h="1728192">
                <a:tc>
                  <a:txBody>
                    <a:bodyPr/>
                    <a:lstStyle/>
                    <a:p>
                      <a:pPr algn="ctr"/>
                      <a:r>
                        <a:rPr lang="cs-CZ" dirty="0"/>
                        <a:t/>
                      </a:r>
                      <a:br>
                        <a:rPr lang="cs-CZ" dirty="0"/>
                      </a:br>
                      <a:r>
                        <a:rPr lang="cs-CZ" sz="3200" dirty="0" smtClean="0">
                          <a:solidFill>
                            <a:srgbClr val="008000"/>
                          </a:solidFill>
                          <a:latin typeface="Arial Black" pitchFamily="34" charset="0"/>
                        </a:rPr>
                        <a:t>LYSINE</a:t>
                      </a:r>
                      <a:endParaRPr lang="cs-CZ" sz="3200" dirty="0" smtClean="0">
                        <a:solidFill>
                          <a:srgbClr val="008000"/>
                        </a:solidFill>
                        <a:latin typeface="Arial Black" pitchFamily="34" charset="0"/>
                      </a:endParaRPr>
                    </a:p>
                    <a:p>
                      <a:pPr algn="ctr"/>
                      <a:r>
                        <a:rPr lang="cs-CZ" sz="3200" dirty="0" smtClean="0">
                          <a:solidFill>
                            <a:srgbClr val="0000FF"/>
                          </a:solidFill>
                          <a:latin typeface="Arial Black" pitchFamily="34" charset="0"/>
                        </a:rPr>
                        <a:t> </a:t>
                      </a:r>
                      <a:r>
                        <a:rPr lang="cs-CZ" sz="3200" dirty="0" smtClean="0">
                          <a:solidFill>
                            <a:srgbClr val="008000"/>
                          </a:solidFill>
                          <a:latin typeface="Arial Black" pitchFamily="34" charset="0"/>
                        </a:rPr>
                        <a:t>(</a:t>
                      </a:r>
                      <a:r>
                        <a:rPr lang="cs-CZ" sz="3200" dirty="0" err="1" smtClean="0">
                          <a:solidFill>
                            <a:srgbClr val="008000"/>
                          </a:solidFill>
                          <a:latin typeface="Arial Black" pitchFamily="34" charset="0"/>
                        </a:rPr>
                        <a:t>Lys</a:t>
                      </a:r>
                      <a:r>
                        <a:rPr lang="cs-CZ" sz="3200" dirty="0" smtClean="0">
                          <a:solidFill>
                            <a:srgbClr val="008000"/>
                          </a:solidFill>
                          <a:latin typeface="Arial Black" pitchFamily="34" charset="0"/>
                        </a:rPr>
                        <a:t>, L)</a:t>
                      </a:r>
                      <a:endParaRPr lang="cs-CZ" sz="3200" dirty="0">
                        <a:solidFill>
                          <a:srgbClr val="008000"/>
                        </a:solidFill>
                        <a:latin typeface="Arial Black" pitchFamily="34" charset="0"/>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cs-CZ" sz="1200" dirty="0"/>
                    </a:p>
                  </a:txBody>
                  <a:tcPr marL="58970" marR="58970" marT="29485" marB="294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3" name="Obrázek 12" descr="Amminoacido_lisina_formula.png"/>
          <p:cNvPicPr>
            <a:picLocks noChangeAspect="1"/>
          </p:cNvPicPr>
          <p:nvPr/>
        </p:nvPicPr>
        <p:blipFill>
          <a:blip r:embed="rId4" cstate="print"/>
          <a:stretch>
            <a:fillRect/>
          </a:stretch>
        </p:blipFill>
        <p:spPr>
          <a:xfrm>
            <a:off x="5004048" y="3933056"/>
            <a:ext cx="3672408" cy="1557450"/>
          </a:xfrm>
          <a:prstGeom prst="rect">
            <a:avLst/>
          </a:prstGeom>
        </p:spPr>
      </p:pic>
      <p:sp>
        <p:nvSpPr>
          <p:cNvPr id="14" name="TextovéPole 13"/>
          <p:cNvSpPr txBox="1"/>
          <p:nvPr/>
        </p:nvSpPr>
        <p:spPr>
          <a:xfrm>
            <a:off x="467544" y="5589240"/>
            <a:ext cx="8424936" cy="707886"/>
          </a:xfrm>
          <a:prstGeom prst="rect">
            <a:avLst/>
          </a:prstGeom>
          <a:noFill/>
          <a:ln w="63500">
            <a:solidFill>
              <a:srgbClr val="008000"/>
            </a:solidFill>
            <a:prstDash val="sysDot"/>
          </a:ln>
        </p:spPr>
        <p:txBody>
          <a:bodyPr wrap="square" rtlCol="0">
            <a:spAutoFit/>
          </a:bodyPr>
          <a:lstStyle/>
          <a:p>
            <a:pPr algn="ctr"/>
            <a:r>
              <a:rPr lang="en-GB" sz="2000" dirty="0" smtClean="0">
                <a:solidFill>
                  <a:srgbClr val="008000"/>
                </a:solidFill>
                <a:latin typeface="Arial Black" pitchFamily="34" charset="0"/>
              </a:rPr>
              <a:t>This Group of the Amino acids is important for the Hydrogen Bonds between the COLLAGEN Molecules </a:t>
            </a:r>
            <a:endParaRPr lang="en-GB" sz="2000" dirty="0">
              <a:solidFill>
                <a:srgbClr val="008000"/>
              </a:solidFill>
              <a:latin typeface="Arial Black" pitchFamily="34" charset="0"/>
            </a:endParaRPr>
          </a:p>
        </p:txBody>
      </p:sp>
      <p:cxnSp>
        <p:nvCxnSpPr>
          <p:cNvPr id="16" name="Přímá spojovací šipka 15"/>
          <p:cNvCxnSpPr/>
          <p:nvPr/>
        </p:nvCxnSpPr>
        <p:spPr>
          <a:xfrm>
            <a:off x="5580112" y="5301208"/>
            <a:ext cx="1296144" cy="72008"/>
          </a:xfrm>
          <a:prstGeom prst="straightConnector1">
            <a:avLst/>
          </a:prstGeom>
          <a:ln w="63500">
            <a:solidFill>
              <a:srgbClr val="008000"/>
            </a:solidFill>
            <a:prstDash val="sysDot"/>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116632"/>
            <a:ext cx="8229600" cy="864096"/>
          </a:xfrm>
        </p:spPr>
        <p:txBody>
          <a:bodyPr/>
          <a:lstStyle/>
          <a:p>
            <a:r>
              <a:rPr lang="en-GB" sz="2000" dirty="0" smtClean="0">
                <a:solidFill>
                  <a:srgbClr val="FF0000"/>
                </a:solidFill>
                <a:latin typeface="Arial Black" pitchFamily="34" charset="0"/>
              </a:rPr>
              <a:t>PRIMARY STRUCTURE Proteins II </a:t>
            </a:r>
            <a:r>
              <a:rPr lang="en-GB" sz="2000" dirty="0" smtClean="0">
                <a:solidFill>
                  <a:srgbClr val="FF0000"/>
                </a:solidFill>
                <a:latin typeface="Arial Black" pitchFamily="34" charset="0"/>
              </a:rPr>
              <a:t>– COLLAGEN as the EXAMPLE </a:t>
            </a:r>
            <a:r>
              <a:rPr lang="en-GB" sz="2000" dirty="0" smtClean="0">
                <a:solidFill>
                  <a:srgbClr val="008000"/>
                </a:solidFill>
                <a:latin typeface="Arial Black" pitchFamily="34" charset="0"/>
              </a:rPr>
              <a:t>(Numbers of particular Amino acids in</a:t>
            </a:r>
            <a:r>
              <a:rPr lang="cs-CZ" sz="2000" dirty="0" smtClean="0">
                <a:solidFill>
                  <a:srgbClr val="008000"/>
                </a:solidFill>
                <a:latin typeface="Arial Black" pitchFamily="34" charset="0"/>
              </a:rPr>
              <a:t> </a:t>
            </a:r>
            <a:r>
              <a:rPr lang="cs-CZ" sz="2000" dirty="0" err="1" smtClean="0">
                <a:solidFill>
                  <a:srgbClr val="008000"/>
                </a:solidFill>
                <a:latin typeface="Arial Black" pitchFamily="34" charset="0"/>
              </a:rPr>
              <a:t>the</a:t>
            </a:r>
            <a:r>
              <a:rPr lang="cs-CZ" sz="2000" dirty="0" smtClean="0">
                <a:solidFill>
                  <a:srgbClr val="008000"/>
                </a:solidFill>
                <a:latin typeface="Arial Black" pitchFamily="34" charset="0"/>
              </a:rPr>
              <a:t> </a:t>
            </a:r>
            <a:r>
              <a:rPr lang="en-GB" sz="2000" dirty="0" smtClean="0">
                <a:solidFill>
                  <a:srgbClr val="008000"/>
                </a:solidFill>
                <a:latin typeface="Arial Black" pitchFamily="34" charset="0"/>
              </a:rPr>
              <a:t>  Macromolecules are given bellow )</a:t>
            </a:r>
            <a:endParaRPr lang="en-GB" sz="2000" dirty="0">
              <a:solidFill>
                <a:srgbClr val="008000"/>
              </a:solidFill>
            </a:endParaRPr>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a:xfrm>
            <a:off x="1619672" y="6381327"/>
            <a:ext cx="6624736" cy="340147"/>
          </a:xfrm>
        </p:spPr>
        <p:txBody>
          <a:bodyPr/>
          <a:lstStyle/>
          <a:p>
            <a:pPr>
              <a:defRPr/>
            </a:pPr>
            <a:r>
              <a:rPr lang="fr-FR" smtClean="0"/>
              <a:t>NATURAL POLYMERS MU SCI 9 2018</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25</a:t>
            </a:fld>
            <a:endParaRPr lang="sk-SK"/>
          </a:p>
        </p:txBody>
      </p:sp>
      <p:graphicFrame>
        <p:nvGraphicFramePr>
          <p:cNvPr id="19" name="Tabulka 18"/>
          <p:cNvGraphicFramePr>
            <a:graphicFrameLocks noGrp="1"/>
          </p:cNvGraphicFramePr>
          <p:nvPr/>
        </p:nvGraphicFramePr>
        <p:xfrm>
          <a:off x="467544" y="1024918"/>
          <a:ext cx="8280920" cy="5474388"/>
        </p:xfrm>
        <a:graphic>
          <a:graphicData uri="http://schemas.openxmlformats.org/drawingml/2006/table">
            <a:tbl>
              <a:tblPr/>
              <a:tblGrid>
                <a:gridCol w="1035115"/>
                <a:gridCol w="1035115"/>
                <a:gridCol w="1035115"/>
                <a:gridCol w="1035115"/>
                <a:gridCol w="1035115"/>
                <a:gridCol w="1035115"/>
                <a:gridCol w="1035115"/>
                <a:gridCol w="1035115"/>
              </a:tblGrid>
              <a:tr h="338579">
                <a:tc>
                  <a:txBody>
                    <a:bodyPr/>
                    <a:lstStyle/>
                    <a:p>
                      <a:pPr>
                        <a:lnSpc>
                          <a:spcPct val="115000"/>
                        </a:lnSpc>
                        <a:spcAft>
                          <a:spcPts val="0"/>
                        </a:spcAft>
                      </a:pPr>
                      <a:r>
                        <a:rPr lang="cs-CZ" sz="1200" b="1" dirty="0">
                          <a:latin typeface="Verdana"/>
                          <a:ea typeface="Times New Roman"/>
                          <a:cs typeface="Times New Roman"/>
                        </a:rPr>
                        <a:t>AMK</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Typ I</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Typ II </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dirty="0">
                          <a:latin typeface="Verdana"/>
                          <a:ea typeface="Times New Roman"/>
                          <a:cs typeface="Times New Roman"/>
                        </a:rPr>
                        <a:t>Typ III </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dirty="0">
                          <a:latin typeface="Verdana"/>
                          <a:ea typeface="Times New Roman"/>
                          <a:cs typeface="Times New Roman"/>
                        </a:rPr>
                        <a:t>Typ IV </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Typ V</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8579">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alfa1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alfa2    </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Calibri"/>
                        <a:ea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dirty="0">
                          <a:latin typeface="Verdana"/>
                          <a:ea typeface="Times New Roman"/>
                          <a:cs typeface="Times New Roman"/>
                        </a:rPr>
                        <a:t>B</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3-Hyp</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0,0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2,5</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dirty="0">
                          <a:latin typeface="Verdana"/>
                          <a:ea typeface="Times New Roman"/>
                          <a:cs typeface="Times New Roman"/>
                        </a:rPr>
                        <a:t>2,9</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4-Hyp</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125</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130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Asp</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Thr</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dirty="0">
                          <a:latin typeface="Verdana"/>
                          <a:ea typeface="Times New Roman"/>
                          <a:cs typeface="Times New Roman"/>
                        </a:rPr>
                        <a:t>20</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Ser</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27</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37</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Glu</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74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71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1241">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Pro</a:t>
                      </a:r>
                      <a:endParaRPr lang="cs-CZ" sz="24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129</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113</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121</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107</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61</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97</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0000FF"/>
                          </a:solidFill>
                          <a:latin typeface="Arial Black" pitchFamily="34" charset="0"/>
                          <a:ea typeface="Times New Roman"/>
                          <a:cs typeface="Times New Roman"/>
                        </a:rPr>
                        <a:t>118</a:t>
                      </a:r>
                      <a:endParaRPr lang="cs-CZ" sz="2000" b="1" dirty="0">
                        <a:solidFill>
                          <a:srgbClr val="0000FF"/>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1241">
                <a:tc>
                  <a:txBody>
                    <a:bodyPr/>
                    <a:lstStyle/>
                    <a:p>
                      <a:pPr algn="ctr">
                        <a:lnSpc>
                          <a:spcPct val="115000"/>
                        </a:lnSpc>
                        <a:spcAft>
                          <a:spcPts val="0"/>
                        </a:spcAft>
                      </a:pPr>
                      <a:r>
                        <a:rPr lang="cs-CZ" sz="1400" b="1" dirty="0" err="1">
                          <a:solidFill>
                            <a:srgbClr val="FF0000"/>
                          </a:solidFill>
                          <a:latin typeface="Arial Black" pitchFamily="34" charset="0"/>
                          <a:ea typeface="Times New Roman"/>
                          <a:cs typeface="Times New Roman"/>
                        </a:rPr>
                        <a:t>Gly</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330</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336</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333</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350</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310</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319</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400" b="1" dirty="0">
                          <a:solidFill>
                            <a:srgbClr val="FF0000"/>
                          </a:solidFill>
                          <a:latin typeface="Arial Black" pitchFamily="34" charset="0"/>
                          <a:ea typeface="Times New Roman"/>
                          <a:cs typeface="Times New Roman"/>
                        </a:rPr>
                        <a:t>322</a:t>
                      </a:r>
                      <a:endParaRPr lang="cs-CZ" sz="2000" b="1" dirty="0">
                        <a:solidFill>
                          <a:srgbClr val="FF0000"/>
                        </a:solidFill>
                        <a:latin typeface="Arial Black" pitchFamily="34" charset="0"/>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Ala</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112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Val</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dirty="0">
                          <a:latin typeface="Verdana"/>
                          <a:ea typeface="Times New Roman"/>
                          <a:cs typeface="Times New Roman"/>
                        </a:rPr>
                        <a:t>18</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27</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Gys 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Met</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Ile</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Leu</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35</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Tyr</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Xhe</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27</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14</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Hyl</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Lys</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30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2</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10</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11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7,3</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7572">
                <a:tc>
                  <a:txBody>
                    <a:bodyPr/>
                    <a:lstStyle/>
                    <a:p>
                      <a:pPr>
                        <a:lnSpc>
                          <a:spcPct val="115000"/>
                        </a:lnSpc>
                        <a:spcAft>
                          <a:spcPts val="0"/>
                        </a:spcAft>
                      </a:pPr>
                      <a:r>
                        <a:rPr lang="cs-CZ" sz="1200" b="1">
                          <a:latin typeface="Verdana"/>
                          <a:ea typeface="Times New Roman"/>
                          <a:cs typeface="Times New Roman"/>
                        </a:rPr>
                        <a:t>Arg</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49</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51</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dirty="0">
                          <a:latin typeface="Verdana"/>
                          <a:ea typeface="Times New Roman"/>
                          <a:cs typeface="Times New Roman"/>
                        </a:rPr>
                        <a:t>51</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dirty="0">
                          <a:latin typeface="Verdana"/>
                          <a:ea typeface="Times New Roman"/>
                          <a:cs typeface="Times New Roman"/>
                        </a:rPr>
                        <a:t>46</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dirty="0">
                          <a:latin typeface="Verdana"/>
                          <a:ea typeface="Times New Roman"/>
                          <a:cs typeface="Times New Roman"/>
                        </a:rPr>
                        <a:t>33</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a:latin typeface="Verdana"/>
                          <a:ea typeface="Times New Roman"/>
                          <a:cs typeface="Times New Roman"/>
                        </a:rPr>
                        <a:t>68</a:t>
                      </a:r>
                      <a:endParaRPr lang="cs-CZ" sz="1800" b="1">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cs-CZ" sz="1200" b="1" dirty="0">
                          <a:latin typeface="Verdana"/>
                          <a:ea typeface="Times New Roman"/>
                          <a:cs typeface="Times New Roman"/>
                        </a:rPr>
                        <a:t>50</a:t>
                      </a:r>
                      <a:endParaRPr lang="cs-CZ" sz="1800" b="1" dirty="0">
                        <a:latin typeface="Calibri"/>
                        <a:ea typeface="Calibri"/>
                        <a:cs typeface="Times New Roman"/>
                      </a:endParaRPr>
                    </a:p>
                  </a:txBody>
                  <a:tcPr marL="18510" marR="18510" marT="18510" marB="185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8" name="Obdélník 7"/>
          <p:cNvSpPr/>
          <p:nvPr/>
        </p:nvSpPr>
        <p:spPr>
          <a:xfrm>
            <a:off x="467544" y="6021288"/>
            <a:ext cx="8352928" cy="288032"/>
          </a:xfrm>
          <a:prstGeom prst="rect">
            <a:avLst/>
          </a:prstGeom>
          <a:noFill/>
          <a:ln w="63500">
            <a:solidFill>
              <a:srgbClr val="008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a:xfrm>
            <a:off x="457200" y="6453335"/>
            <a:ext cx="2133600" cy="268139"/>
          </a:xfrm>
        </p:spPr>
        <p:txBody>
          <a:bodyPr/>
          <a:lstStyle/>
          <a:p>
            <a:pPr>
              <a:defRPr/>
            </a:pPr>
            <a:r>
              <a:rPr lang="cs-CZ" dirty="0" err="1" smtClean="0"/>
              <a:t>January</a:t>
            </a:r>
            <a:r>
              <a:rPr lang="cs-CZ" dirty="0" smtClean="0"/>
              <a:t> 9/2018</a:t>
            </a:r>
            <a:endParaRPr lang="sk-SK" dirty="0"/>
          </a:p>
        </p:txBody>
      </p:sp>
      <p:sp>
        <p:nvSpPr>
          <p:cNvPr id="5" name="Zástupný symbol pro zápatí 4"/>
          <p:cNvSpPr>
            <a:spLocks noGrp="1"/>
          </p:cNvSpPr>
          <p:nvPr>
            <p:ph type="ftr" sz="quarter" idx="11"/>
          </p:nvPr>
        </p:nvSpPr>
        <p:spPr>
          <a:xfrm>
            <a:off x="1907704" y="6453335"/>
            <a:ext cx="6480720" cy="268139"/>
          </a:xfrm>
        </p:spPr>
        <p:txBody>
          <a:bodyPr/>
          <a:lstStyle/>
          <a:p>
            <a:pPr>
              <a:defRPr/>
            </a:pPr>
            <a:r>
              <a:rPr lang="fr-FR" dirty="0" smtClean="0"/>
              <a:t>NATURAL POLYMERS MU SCI 9 2018</a:t>
            </a:r>
            <a:endParaRPr lang="sk-SK" dirty="0"/>
          </a:p>
        </p:txBody>
      </p:sp>
      <p:sp>
        <p:nvSpPr>
          <p:cNvPr id="6" name="Zástupný symbol pro číslo snímku 5"/>
          <p:cNvSpPr>
            <a:spLocks noGrp="1"/>
          </p:cNvSpPr>
          <p:nvPr>
            <p:ph type="sldNum" sz="quarter" idx="12"/>
          </p:nvPr>
        </p:nvSpPr>
        <p:spPr>
          <a:xfrm>
            <a:off x="6553200" y="6525343"/>
            <a:ext cx="2133600" cy="196131"/>
          </a:xfrm>
        </p:spPr>
        <p:txBody>
          <a:bodyPr/>
          <a:lstStyle/>
          <a:p>
            <a:pPr>
              <a:defRPr/>
            </a:pPr>
            <a:fld id="{3F41B0DE-FA74-4AFF-A5C7-1440790630ED}" type="slidenum">
              <a:rPr lang="sk-SK" smtClean="0"/>
              <a:pPr>
                <a:defRPr/>
              </a:pPr>
              <a:t>26</a:t>
            </a:fld>
            <a:endParaRPr lang="sk-SK" dirty="0"/>
          </a:p>
        </p:txBody>
      </p:sp>
      <p:graphicFrame>
        <p:nvGraphicFramePr>
          <p:cNvPr id="8" name="Tabulka 7"/>
          <p:cNvGraphicFramePr>
            <a:graphicFrameLocks noGrp="1"/>
          </p:cNvGraphicFramePr>
          <p:nvPr/>
        </p:nvGraphicFramePr>
        <p:xfrm>
          <a:off x="323529" y="764707"/>
          <a:ext cx="8352927" cy="5756255"/>
        </p:xfrm>
        <a:graphic>
          <a:graphicData uri="http://schemas.openxmlformats.org/drawingml/2006/table">
            <a:tbl>
              <a:tblPr/>
              <a:tblGrid>
                <a:gridCol w="576063"/>
                <a:gridCol w="1944216"/>
                <a:gridCol w="5832648"/>
              </a:tblGrid>
              <a:tr h="633067">
                <a:tc>
                  <a:txBody>
                    <a:bodyPr/>
                    <a:lstStyle/>
                    <a:p>
                      <a:pPr algn="ctr">
                        <a:lnSpc>
                          <a:spcPct val="115000"/>
                        </a:lnSpc>
                        <a:spcAft>
                          <a:spcPts val="0"/>
                        </a:spcAft>
                      </a:pPr>
                      <a:r>
                        <a:rPr lang="cs-CZ" sz="1400" b="1" dirty="0" smtClean="0">
                          <a:solidFill>
                            <a:srgbClr val="FF0000"/>
                          </a:solidFill>
                          <a:latin typeface="Arial Black" pitchFamily="34" charset="0"/>
                          <a:ea typeface="Times New Roman"/>
                          <a:cs typeface="Times New Roman"/>
                        </a:rPr>
                        <a:t>Type</a:t>
                      </a:r>
                      <a:r>
                        <a:rPr lang="cs-CZ" sz="1400" b="1" dirty="0">
                          <a:solidFill>
                            <a:srgbClr val="FF0000"/>
                          </a:solidFill>
                          <a:latin typeface="Arial Black" pitchFamily="34" charset="0"/>
                          <a:ea typeface="Times New Roman"/>
                          <a:cs typeface="Times New Roman"/>
                        </a:rPr>
                        <a:t>  </a:t>
                      </a:r>
                      <a:endParaRPr lang="cs-CZ" sz="2000" b="1" dirty="0">
                        <a:solidFill>
                          <a:srgbClr val="FF0000"/>
                        </a:solidFill>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600" b="1" noProof="0" dirty="0" smtClean="0">
                          <a:solidFill>
                            <a:srgbClr val="008000"/>
                          </a:solidFill>
                          <a:latin typeface="Arial Black" pitchFamily="34" charset="0"/>
                          <a:ea typeface="Times New Roman"/>
                          <a:cs typeface="Times New Roman"/>
                        </a:rPr>
                        <a:t>Molecular  Composition</a:t>
                      </a:r>
                      <a:r>
                        <a:rPr lang="en-GB" sz="1400" b="1" noProof="0" dirty="0" smtClean="0">
                          <a:solidFill>
                            <a:srgbClr val="008000"/>
                          </a:solidFill>
                          <a:latin typeface="Arial Black" pitchFamily="34" charset="0"/>
                          <a:ea typeface="Times New Roman"/>
                          <a:cs typeface="Times New Roman"/>
                        </a:rPr>
                        <a:t>  </a:t>
                      </a:r>
                      <a:endParaRPr lang="en-GB" sz="2000" b="1" noProof="0" dirty="0">
                        <a:solidFill>
                          <a:srgbClr val="008000"/>
                        </a:solidFill>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3200" dirty="0" smtClean="0">
                          <a:solidFill>
                            <a:srgbClr val="0000FF"/>
                          </a:solidFill>
                          <a:latin typeface="Arial Black" pitchFamily="34" charset="0"/>
                        </a:rPr>
                        <a:t>OCCURENCE </a:t>
                      </a:r>
                      <a:endParaRPr lang="cs-CZ" sz="2000" b="1" dirty="0">
                        <a:solidFill>
                          <a:srgbClr val="0000FF"/>
                        </a:solidFill>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4070">
                <a:tc>
                  <a:txBody>
                    <a:bodyPr/>
                    <a:lstStyle/>
                    <a:p>
                      <a:pPr algn="ctr">
                        <a:lnSpc>
                          <a:spcPct val="115000"/>
                        </a:lnSpc>
                        <a:spcAft>
                          <a:spcPts val="0"/>
                        </a:spcAft>
                      </a:pPr>
                      <a:r>
                        <a:rPr lang="cs-CZ" sz="1800" b="1" dirty="0">
                          <a:solidFill>
                            <a:srgbClr val="FF0000"/>
                          </a:solidFill>
                          <a:latin typeface="Arial Black" pitchFamily="34" charset="0"/>
                          <a:ea typeface="Times New Roman"/>
                          <a:cs typeface="Times New Roman"/>
                        </a:rPr>
                        <a:t>I</a:t>
                      </a:r>
                      <a:endParaRPr lang="cs-CZ" sz="2800" b="1" dirty="0">
                        <a:solidFill>
                          <a:srgbClr val="FF0000"/>
                        </a:solidFill>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800" b="1" dirty="0">
                          <a:solidFill>
                            <a:srgbClr val="008000"/>
                          </a:solidFill>
                          <a:latin typeface="Arial Black" pitchFamily="34" charset="0"/>
                          <a:ea typeface="Times New Roman"/>
                          <a:cs typeface="Times New Roman"/>
                        </a:rPr>
                        <a:t>[alfa1(I)]2alfa2</a:t>
                      </a:r>
                      <a:endParaRPr lang="cs-CZ" sz="2800" b="1" dirty="0">
                        <a:solidFill>
                          <a:srgbClr val="008000"/>
                        </a:solidFill>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GB" sz="1600" b="1" dirty="0" smtClean="0"/>
                        <a:t>SKIN, BONES, </a:t>
                      </a:r>
                      <a:r>
                        <a:rPr lang="en-GB" sz="1600" b="1" dirty="0" smtClean="0">
                          <a:solidFill>
                            <a:srgbClr val="0000FF"/>
                          </a:solidFill>
                        </a:rPr>
                        <a:t>CARTILAGE</a:t>
                      </a:r>
                      <a:r>
                        <a:rPr lang="en-GB" sz="1600" b="1" dirty="0" smtClean="0"/>
                        <a:t>, TENDON, VASCULAR WALLS, CORNEA</a:t>
                      </a:r>
                      <a:endParaRPr lang="cs-CZ" sz="1600" b="1"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6577">
                <a:tc>
                  <a:txBody>
                    <a:bodyPr/>
                    <a:lstStyle/>
                    <a:p>
                      <a:pPr algn="ctr">
                        <a:lnSpc>
                          <a:spcPct val="115000"/>
                        </a:lnSpc>
                        <a:spcAft>
                          <a:spcPts val="0"/>
                        </a:spcAft>
                      </a:pPr>
                      <a:r>
                        <a:rPr lang="cs-CZ" sz="1800" b="1" dirty="0">
                          <a:solidFill>
                            <a:srgbClr val="FF0000"/>
                          </a:solidFill>
                          <a:latin typeface="Arial Black" pitchFamily="34" charset="0"/>
                          <a:ea typeface="Times New Roman"/>
                          <a:cs typeface="Times New Roman"/>
                        </a:rPr>
                        <a:t>II</a:t>
                      </a:r>
                      <a:endParaRPr lang="cs-CZ" sz="2800" b="1" dirty="0">
                        <a:solidFill>
                          <a:srgbClr val="FF0000"/>
                        </a:solidFill>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800" b="1" dirty="0">
                          <a:solidFill>
                            <a:srgbClr val="008000"/>
                          </a:solidFill>
                          <a:latin typeface="Arial Black" pitchFamily="34" charset="0"/>
                          <a:ea typeface="Times New Roman"/>
                          <a:cs typeface="Times New Roman"/>
                        </a:rPr>
                        <a:t>[alfa1(II)]3</a:t>
                      </a:r>
                      <a:endParaRPr lang="cs-CZ" sz="2800" b="1" dirty="0">
                        <a:solidFill>
                          <a:srgbClr val="008000"/>
                        </a:solidFill>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GB" sz="1600" b="1" noProof="0" smtClean="0">
                          <a:latin typeface="+mn-lt"/>
                          <a:ea typeface="Times New Roman"/>
                          <a:cs typeface="Times New Roman"/>
                        </a:rPr>
                        <a:t>Hyalin </a:t>
                      </a:r>
                      <a:r>
                        <a:rPr lang="en-GB" sz="1600" b="1" noProof="0" smtClean="0">
                          <a:solidFill>
                            <a:srgbClr val="0000FF"/>
                          </a:solidFill>
                        </a:rPr>
                        <a:t>CARTILAGE</a:t>
                      </a:r>
                      <a:endParaRPr lang="en-GB" sz="2400" b="1" noProof="0">
                        <a:solidFill>
                          <a:srgbClr val="0000FF"/>
                        </a:solidFill>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4070">
                <a:tc>
                  <a:txBody>
                    <a:bodyPr/>
                    <a:lstStyle/>
                    <a:p>
                      <a:pPr algn="ctr">
                        <a:lnSpc>
                          <a:spcPct val="115000"/>
                        </a:lnSpc>
                        <a:spcAft>
                          <a:spcPts val="0"/>
                        </a:spcAft>
                      </a:pPr>
                      <a:r>
                        <a:rPr lang="cs-CZ" sz="1800" b="1" dirty="0">
                          <a:solidFill>
                            <a:srgbClr val="FF0000"/>
                          </a:solidFill>
                          <a:latin typeface="Arial Black" pitchFamily="34" charset="0"/>
                          <a:ea typeface="Times New Roman"/>
                          <a:cs typeface="Times New Roman"/>
                        </a:rPr>
                        <a:t>III</a:t>
                      </a:r>
                      <a:endParaRPr lang="cs-CZ" sz="2800" b="1" dirty="0">
                        <a:solidFill>
                          <a:srgbClr val="FF0000"/>
                        </a:solidFill>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800" b="1" dirty="0">
                          <a:solidFill>
                            <a:srgbClr val="008000"/>
                          </a:solidFill>
                          <a:latin typeface="Arial Black" pitchFamily="34" charset="0"/>
                          <a:ea typeface="Times New Roman"/>
                          <a:cs typeface="Times New Roman"/>
                        </a:rPr>
                        <a:t>[alfa1(III)]3</a:t>
                      </a:r>
                      <a:endParaRPr lang="cs-CZ" sz="2800" b="1" dirty="0">
                        <a:solidFill>
                          <a:srgbClr val="008000"/>
                        </a:solidFill>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GB" sz="1600" b="1" noProof="0" smtClean="0">
                          <a:latin typeface="+mn-lt"/>
                          <a:ea typeface="Times New Roman"/>
                          <a:cs typeface="Times New Roman"/>
                        </a:rPr>
                        <a:t>The same as the Type I, formely called Retikuline</a:t>
                      </a:r>
                      <a:endParaRPr lang="en-GB" sz="2400" b="1" noProof="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6577">
                <a:tc>
                  <a:txBody>
                    <a:bodyPr/>
                    <a:lstStyle/>
                    <a:p>
                      <a:pPr algn="ctr">
                        <a:lnSpc>
                          <a:spcPct val="115000"/>
                        </a:lnSpc>
                        <a:spcAft>
                          <a:spcPts val="0"/>
                        </a:spcAft>
                      </a:pPr>
                      <a:r>
                        <a:rPr lang="cs-CZ" sz="1800" b="1" dirty="0">
                          <a:solidFill>
                            <a:srgbClr val="FF0000"/>
                          </a:solidFill>
                          <a:latin typeface="Arial Black" pitchFamily="34" charset="0"/>
                          <a:ea typeface="Times New Roman"/>
                          <a:cs typeface="Times New Roman"/>
                        </a:rPr>
                        <a:t>IV</a:t>
                      </a:r>
                      <a:endParaRPr lang="cs-CZ" sz="2800" b="1" dirty="0">
                        <a:solidFill>
                          <a:srgbClr val="FF0000"/>
                        </a:solidFill>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cs-CZ" sz="1800" b="1" dirty="0">
                          <a:solidFill>
                            <a:srgbClr val="008000"/>
                          </a:solidFill>
                          <a:latin typeface="Arial Black" pitchFamily="34" charset="0"/>
                          <a:ea typeface="Times New Roman"/>
                          <a:cs typeface="Times New Roman"/>
                        </a:rPr>
                        <a:t>[alfa1(IV)]3</a:t>
                      </a:r>
                      <a:endParaRPr lang="cs-CZ" sz="2800" b="1" dirty="0">
                        <a:solidFill>
                          <a:srgbClr val="008000"/>
                        </a:solidFill>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GB" sz="1600" b="1" noProof="0" smtClean="0">
                          <a:latin typeface="+mn-lt"/>
                          <a:ea typeface="Times New Roman"/>
                          <a:cs typeface="Times New Roman"/>
                        </a:rPr>
                        <a:t>Basal Membranes</a:t>
                      </a:r>
                      <a:endParaRPr lang="en-GB" sz="2400" b="1" noProof="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4354">
                <a:tc>
                  <a:txBody>
                    <a:bodyPr/>
                    <a:lstStyle/>
                    <a:p>
                      <a:pPr algn="ctr">
                        <a:lnSpc>
                          <a:spcPct val="115000"/>
                        </a:lnSpc>
                        <a:spcAft>
                          <a:spcPts val="0"/>
                        </a:spcAft>
                      </a:pPr>
                      <a:r>
                        <a:rPr lang="cs-CZ" sz="1800" b="1" dirty="0">
                          <a:solidFill>
                            <a:srgbClr val="FF0000"/>
                          </a:solidFill>
                          <a:latin typeface="Arial Black" pitchFamily="34" charset="0"/>
                          <a:ea typeface="Times New Roman"/>
                          <a:cs typeface="Times New Roman"/>
                        </a:rPr>
                        <a:t>V</a:t>
                      </a:r>
                      <a:endParaRPr lang="cs-CZ" sz="2800" b="1" dirty="0">
                        <a:solidFill>
                          <a:srgbClr val="FF0000"/>
                        </a:solidFill>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dirty="0">
                        <a:solidFill>
                          <a:srgbClr val="008000"/>
                        </a:solidFill>
                        <a:latin typeface="Arial Black" pitchFamily="34" charset="0"/>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GB" sz="1600" b="1" noProof="0" smtClean="0">
                          <a:latin typeface="+mn-lt"/>
                          <a:ea typeface="Times New Roman"/>
                          <a:cs typeface="Times New Roman"/>
                        </a:rPr>
                        <a:t>Neoplasm etc. </a:t>
                      </a:r>
                      <a:endParaRPr lang="en-GB" sz="2400" b="1" noProof="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4354">
                <a:tc>
                  <a:txBody>
                    <a:bodyPr/>
                    <a:lstStyle/>
                    <a:p>
                      <a:pPr algn="ctr">
                        <a:lnSpc>
                          <a:spcPct val="115000"/>
                        </a:lnSpc>
                        <a:spcAft>
                          <a:spcPts val="0"/>
                        </a:spcAft>
                      </a:pPr>
                      <a:r>
                        <a:rPr lang="cs-CZ" sz="1800" b="1" dirty="0">
                          <a:solidFill>
                            <a:srgbClr val="FF0000"/>
                          </a:solidFill>
                          <a:latin typeface="Arial Black" pitchFamily="34" charset="0"/>
                          <a:ea typeface="Times New Roman"/>
                          <a:cs typeface="Times New Roman"/>
                        </a:rPr>
                        <a:t>VI</a:t>
                      </a:r>
                      <a:endParaRPr lang="cs-CZ" sz="2800" b="1" dirty="0">
                        <a:solidFill>
                          <a:srgbClr val="FF0000"/>
                        </a:solidFill>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dirty="0">
                        <a:solidFill>
                          <a:srgbClr val="008000"/>
                        </a:solidFill>
                        <a:latin typeface="Arial Black" pitchFamily="34" charset="0"/>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GB" sz="1600" b="1" noProof="0" smtClean="0">
                          <a:latin typeface="+mn-lt"/>
                          <a:ea typeface="Times New Roman"/>
                          <a:cs typeface="Times New Roman"/>
                        </a:rPr>
                        <a:t>Interstitial Tissues</a:t>
                      </a:r>
                      <a:endParaRPr lang="en-GB" sz="2400" b="1" noProof="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4354">
                <a:tc>
                  <a:txBody>
                    <a:bodyPr/>
                    <a:lstStyle/>
                    <a:p>
                      <a:pPr algn="ctr">
                        <a:lnSpc>
                          <a:spcPct val="115000"/>
                        </a:lnSpc>
                        <a:spcAft>
                          <a:spcPts val="0"/>
                        </a:spcAft>
                      </a:pPr>
                      <a:r>
                        <a:rPr lang="cs-CZ" sz="1800" b="1" dirty="0">
                          <a:solidFill>
                            <a:srgbClr val="FF0000"/>
                          </a:solidFill>
                          <a:latin typeface="Arial Black" pitchFamily="34" charset="0"/>
                          <a:ea typeface="Times New Roman"/>
                          <a:cs typeface="Times New Roman"/>
                        </a:rPr>
                        <a:t>VII</a:t>
                      </a:r>
                      <a:endParaRPr lang="cs-CZ" sz="2800" b="1" dirty="0">
                        <a:solidFill>
                          <a:srgbClr val="FF0000"/>
                        </a:solidFill>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dirty="0">
                        <a:solidFill>
                          <a:srgbClr val="008000"/>
                        </a:solidFill>
                        <a:latin typeface="Arial Black" pitchFamily="34" charset="0"/>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GB" sz="1600" b="1" noProof="0" smtClean="0">
                          <a:latin typeface="+mn-lt"/>
                          <a:ea typeface="Times New Roman"/>
                          <a:cs typeface="Times New Roman"/>
                        </a:rPr>
                        <a:t>Epithel Tissues</a:t>
                      </a:r>
                      <a:endParaRPr lang="en-GB" sz="2400" b="1" noProof="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4354">
                <a:tc>
                  <a:txBody>
                    <a:bodyPr/>
                    <a:lstStyle/>
                    <a:p>
                      <a:pPr algn="ctr">
                        <a:lnSpc>
                          <a:spcPct val="115000"/>
                        </a:lnSpc>
                        <a:spcAft>
                          <a:spcPts val="0"/>
                        </a:spcAft>
                      </a:pPr>
                      <a:r>
                        <a:rPr lang="cs-CZ" sz="1800" b="1" dirty="0">
                          <a:solidFill>
                            <a:srgbClr val="FF0000"/>
                          </a:solidFill>
                          <a:latin typeface="Arial Black" pitchFamily="34" charset="0"/>
                          <a:ea typeface="Times New Roman"/>
                          <a:cs typeface="Times New Roman"/>
                        </a:rPr>
                        <a:t>VIII</a:t>
                      </a:r>
                      <a:endParaRPr lang="cs-CZ" sz="2800" b="1" dirty="0">
                        <a:solidFill>
                          <a:srgbClr val="FF0000"/>
                        </a:solidFill>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dirty="0">
                        <a:solidFill>
                          <a:srgbClr val="008000"/>
                        </a:solidFill>
                        <a:latin typeface="Arial Black" pitchFamily="34" charset="0"/>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GB" sz="1600" b="1" noProof="0" smtClean="0">
                          <a:latin typeface="+mn-lt"/>
                          <a:ea typeface="Times New Roman"/>
                          <a:cs typeface="Times New Roman"/>
                        </a:rPr>
                        <a:t>Some Endotel Cells</a:t>
                      </a:r>
                      <a:endParaRPr lang="en-GB" sz="2400" b="1" noProof="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4354">
                <a:tc>
                  <a:txBody>
                    <a:bodyPr/>
                    <a:lstStyle/>
                    <a:p>
                      <a:pPr algn="ctr">
                        <a:lnSpc>
                          <a:spcPct val="115000"/>
                        </a:lnSpc>
                        <a:spcAft>
                          <a:spcPts val="0"/>
                        </a:spcAft>
                      </a:pPr>
                      <a:r>
                        <a:rPr lang="cs-CZ" sz="1800" b="1" dirty="0">
                          <a:solidFill>
                            <a:srgbClr val="FF0000"/>
                          </a:solidFill>
                          <a:latin typeface="Arial Black" pitchFamily="34" charset="0"/>
                          <a:ea typeface="Times New Roman"/>
                          <a:cs typeface="Times New Roman"/>
                        </a:rPr>
                        <a:t>IX</a:t>
                      </a:r>
                      <a:endParaRPr lang="cs-CZ" sz="2800" b="1" dirty="0">
                        <a:solidFill>
                          <a:srgbClr val="FF0000"/>
                        </a:solidFill>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dirty="0">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GB" sz="1600" b="1" noProof="0" smtClean="0">
                          <a:solidFill>
                            <a:srgbClr val="0000FF"/>
                          </a:solidFill>
                        </a:rPr>
                        <a:t>CARTILAGE</a:t>
                      </a:r>
                      <a:r>
                        <a:rPr lang="en-GB" sz="1600" b="1" noProof="0" smtClean="0"/>
                        <a:t> together with Type II</a:t>
                      </a:r>
                      <a:endParaRPr lang="en-GB" sz="2400" b="1" noProof="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4070">
                <a:tc>
                  <a:txBody>
                    <a:bodyPr/>
                    <a:lstStyle/>
                    <a:p>
                      <a:pPr algn="ctr">
                        <a:lnSpc>
                          <a:spcPct val="115000"/>
                        </a:lnSpc>
                        <a:spcAft>
                          <a:spcPts val="0"/>
                        </a:spcAft>
                      </a:pPr>
                      <a:r>
                        <a:rPr lang="cs-CZ" sz="1800" b="1" dirty="0">
                          <a:solidFill>
                            <a:srgbClr val="FF0000"/>
                          </a:solidFill>
                          <a:latin typeface="Arial Black" pitchFamily="34" charset="0"/>
                          <a:ea typeface="Times New Roman"/>
                          <a:cs typeface="Times New Roman"/>
                        </a:rPr>
                        <a:t>X</a:t>
                      </a:r>
                      <a:endParaRPr lang="cs-CZ" sz="2800" b="1" dirty="0">
                        <a:solidFill>
                          <a:srgbClr val="FF0000"/>
                        </a:solidFill>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GB" sz="1600" b="1" noProof="0" smtClean="0">
                          <a:latin typeface="+mn-lt"/>
                          <a:ea typeface="Times New Roman"/>
                          <a:cs typeface="Times New Roman"/>
                        </a:rPr>
                        <a:t>Part of the Hypertrofic and Mineralised </a:t>
                      </a:r>
                      <a:r>
                        <a:rPr lang="en-GB" sz="1600" b="1" noProof="0" smtClean="0">
                          <a:solidFill>
                            <a:srgbClr val="0000FF"/>
                          </a:solidFill>
                        </a:rPr>
                        <a:t>CARTILAGE</a:t>
                      </a:r>
                      <a:r>
                        <a:rPr lang="en-GB" sz="1600" b="1" noProof="0" smtClean="0"/>
                        <a:t> s</a:t>
                      </a:r>
                      <a:endParaRPr lang="en-GB" sz="2400" b="1" noProof="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4354">
                <a:tc>
                  <a:txBody>
                    <a:bodyPr/>
                    <a:lstStyle/>
                    <a:p>
                      <a:pPr algn="ctr">
                        <a:lnSpc>
                          <a:spcPct val="115000"/>
                        </a:lnSpc>
                        <a:spcAft>
                          <a:spcPts val="0"/>
                        </a:spcAft>
                      </a:pPr>
                      <a:r>
                        <a:rPr lang="cs-CZ" sz="1800" b="1" dirty="0">
                          <a:solidFill>
                            <a:srgbClr val="FF0000"/>
                          </a:solidFill>
                          <a:latin typeface="Arial Black" pitchFamily="34" charset="0"/>
                          <a:ea typeface="Times New Roman"/>
                          <a:cs typeface="Times New Roman"/>
                        </a:rPr>
                        <a:t>XI</a:t>
                      </a:r>
                      <a:endParaRPr lang="cs-CZ" sz="2800" b="1" dirty="0">
                        <a:solidFill>
                          <a:srgbClr val="FF0000"/>
                        </a:solidFill>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GB" sz="1600" b="1" noProof="0" smtClean="0">
                          <a:solidFill>
                            <a:srgbClr val="0000FF"/>
                          </a:solidFill>
                        </a:rPr>
                        <a:t>CARTILAGE </a:t>
                      </a:r>
                      <a:endParaRPr lang="en-GB" sz="1600" b="1" noProof="0">
                        <a:solidFill>
                          <a:srgbClr val="0000FF"/>
                        </a:solidFill>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4070">
                <a:tc>
                  <a:txBody>
                    <a:bodyPr/>
                    <a:lstStyle/>
                    <a:p>
                      <a:pPr algn="ctr">
                        <a:lnSpc>
                          <a:spcPct val="115000"/>
                        </a:lnSpc>
                        <a:spcAft>
                          <a:spcPts val="0"/>
                        </a:spcAft>
                      </a:pPr>
                      <a:r>
                        <a:rPr lang="cs-CZ" sz="1800" b="1" dirty="0">
                          <a:solidFill>
                            <a:srgbClr val="FF0000"/>
                          </a:solidFill>
                          <a:latin typeface="Arial Black" pitchFamily="34" charset="0"/>
                          <a:ea typeface="Times New Roman"/>
                          <a:cs typeface="Times New Roman"/>
                        </a:rPr>
                        <a:t>XII</a:t>
                      </a:r>
                      <a:endParaRPr lang="cs-CZ" sz="2800" b="1" dirty="0">
                        <a:solidFill>
                          <a:srgbClr val="FF0000"/>
                        </a:solidFill>
                        <a:latin typeface="Arial Black" pitchFamily="34" charset="0"/>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endParaRPr lang="cs-CZ" sz="1800" b="1" dirty="0">
                        <a:latin typeface="+mn-lt"/>
                        <a:ea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GB" sz="1600" b="1" noProof="0" dirty="0" smtClean="0">
                          <a:solidFill>
                            <a:schemeClr val="tx1"/>
                          </a:solidFill>
                          <a:latin typeface="+mn-lt"/>
                        </a:rPr>
                        <a:t>OCCURENCE</a:t>
                      </a:r>
                      <a:r>
                        <a:rPr lang="en-GB" sz="1600" noProof="0" dirty="0" smtClean="0">
                          <a:solidFill>
                            <a:srgbClr val="FF0000"/>
                          </a:solidFill>
                          <a:latin typeface="Arial Black" pitchFamily="34" charset="0"/>
                        </a:rPr>
                        <a:t> </a:t>
                      </a:r>
                      <a:r>
                        <a:rPr lang="en-GB" sz="1600" b="1" noProof="0" dirty="0" smtClean="0"/>
                        <a:t>together with Types </a:t>
                      </a:r>
                      <a:r>
                        <a:rPr lang="en-GB" sz="1600" b="1" noProof="0" dirty="0" smtClean="0">
                          <a:latin typeface="+mn-lt"/>
                          <a:ea typeface="Times New Roman"/>
                          <a:cs typeface="Times New Roman"/>
                        </a:rPr>
                        <a:t> I and III</a:t>
                      </a:r>
                      <a:endParaRPr lang="en-GB" sz="2400" b="1" noProof="0" dirty="0">
                        <a:latin typeface="+mn-lt"/>
                        <a:ea typeface="Calibri"/>
                        <a:cs typeface="Times New Roman"/>
                      </a:endParaRPr>
                    </a:p>
                  </a:txBody>
                  <a:tcPr marL="19050" marR="19050"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0" name="Nadpis 6"/>
          <p:cNvSpPr>
            <a:spLocks noGrp="1"/>
          </p:cNvSpPr>
          <p:nvPr>
            <p:ph type="title"/>
          </p:nvPr>
        </p:nvSpPr>
        <p:spPr>
          <a:xfrm>
            <a:off x="0" y="116632"/>
            <a:ext cx="9144000" cy="648072"/>
          </a:xfrm>
        </p:spPr>
        <p:txBody>
          <a:bodyPr/>
          <a:lstStyle/>
          <a:p>
            <a:r>
              <a:rPr lang="en-GB" sz="2800" dirty="0" smtClean="0">
                <a:solidFill>
                  <a:srgbClr val="FF0000"/>
                </a:solidFill>
                <a:latin typeface="Arial Black" pitchFamily="34" charset="0"/>
              </a:rPr>
              <a:t>COLLAGEN</a:t>
            </a:r>
            <a:r>
              <a:rPr lang="cs-CZ" sz="2800" dirty="0" smtClean="0">
                <a:solidFill>
                  <a:srgbClr val="FF0000"/>
                </a:solidFill>
                <a:latin typeface="Arial Black" pitchFamily="34" charset="0"/>
              </a:rPr>
              <a:t> OCCURENCE IN HUMAN BODY</a:t>
            </a:r>
            <a:endParaRPr lang="en-GB" sz="2800" dirty="0">
              <a:solidFill>
                <a:srgbClr val="008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27</a:t>
            </a:fld>
            <a:endParaRPr lang="sk-SK"/>
          </a:p>
        </p:txBody>
      </p:sp>
      <p:graphicFrame>
        <p:nvGraphicFramePr>
          <p:cNvPr id="8" name="Tabulka 7"/>
          <p:cNvGraphicFramePr>
            <a:graphicFrameLocks noGrp="1"/>
          </p:cNvGraphicFramePr>
          <p:nvPr/>
        </p:nvGraphicFramePr>
        <p:xfrm>
          <a:off x="395536" y="764704"/>
          <a:ext cx="8136904" cy="5483552"/>
        </p:xfrm>
        <a:graphic>
          <a:graphicData uri="http://schemas.openxmlformats.org/drawingml/2006/table">
            <a:tbl>
              <a:tblPr/>
              <a:tblGrid>
                <a:gridCol w="8136904"/>
              </a:tblGrid>
              <a:tr h="129496">
                <a:tc>
                  <a:txBody>
                    <a:bodyPr/>
                    <a:lstStyle/>
                    <a:p>
                      <a:pPr algn="ctr">
                        <a:lnSpc>
                          <a:spcPct val="115000"/>
                        </a:lnSpc>
                        <a:spcAft>
                          <a:spcPts val="0"/>
                        </a:spcAft>
                      </a:pPr>
                      <a:r>
                        <a:rPr lang="cs-CZ" sz="700" b="1" dirty="0" err="1">
                          <a:latin typeface="Verdana"/>
                          <a:ea typeface="Times New Roman"/>
                          <a:cs typeface="Times New Roman"/>
                        </a:rPr>
                        <a:t>Glu</a:t>
                      </a:r>
                      <a:r>
                        <a:rPr lang="cs-CZ" sz="700" b="1" dirty="0">
                          <a:latin typeface="Verdana"/>
                          <a:ea typeface="Times New Roman"/>
                          <a:cs typeface="Times New Roman"/>
                        </a:rPr>
                        <a:t>-Met-Ser-</a:t>
                      </a:r>
                      <a:r>
                        <a:rPr lang="cs-CZ" sz="700" b="1" dirty="0" err="1">
                          <a:latin typeface="Verdana"/>
                          <a:ea typeface="Times New Roman"/>
                          <a:cs typeface="Times New Roman"/>
                        </a:rPr>
                        <a:t>Tyr</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Tyr</a:t>
                      </a:r>
                      <a:r>
                        <a:rPr lang="cs-CZ" sz="700" b="1" dirty="0">
                          <a:latin typeface="Verdana"/>
                          <a:ea typeface="Times New Roman"/>
                          <a:cs typeface="Times New Roman"/>
                        </a:rPr>
                        <a:t>-</a:t>
                      </a:r>
                      <a:r>
                        <a:rPr lang="cs-CZ" sz="700" b="1" dirty="0" err="1">
                          <a:latin typeface="Verdana"/>
                          <a:ea typeface="Times New Roman"/>
                          <a:cs typeface="Times New Roman"/>
                        </a:rPr>
                        <a:t>Asp</a:t>
                      </a:r>
                      <a:r>
                        <a:rPr lang="cs-CZ" sz="700" b="1" dirty="0">
                          <a:latin typeface="Verdana"/>
                          <a:ea typeface="Times New Roman"/>
                          <a:cs typeface="Times New Roman"/>
                        </a:rPr>
                        <a:t>-</a:t>
                      </a:r>
                      <a:r>
                        <a:rPr lang="cs-CZ" sz="700" b="1" dirty="0" err="1">
                          <a:latin typeface="Verdana"/>
                          <a:ea typeface="Times New Roman"/>
                          <a:cs typeface="Times New Roman"/>
                        </a:rPr>
                        <a:t>Glu</a:t>
                      </a:r>
                      <a:r>
                        <a:rPr lang="cs-CZ" sz="700" b="1" dirty="0">
                          <a:latin typeface="Verdana"/>
                          <a:ea typeface="Times New Roman"/>
                          <a:cs typeface="Times New Roman"/>
                        </a:rPr>
                        <a:t>-</a:t>
                      </a:r>
                      <a:r>
                        <a:rPr lang="cs-CZ" sz="700" b="1" dirty="0" err="1">
                          <a:latin typeface="Verdana"/>
                          <a:ea typeface="Times New Roman"/>
                          <a:cs typeface="Times New Roman"/>
                        </a:rPr>
                        <a:t>Lys</a:t>
                      </a:r>
                      <a:r>
                        <a:rPr lang="cs-CZ" sz="700" b="1" dirty="0">
                          <a:latin typeface="Verdana"/>
                          <a:ea typeface="Times New Roman"/>
                          <a:cs typeface="Times New Roman"/>
                        </a:rPr>
                        <a:t>-Ser-Ala-</a:t>
                      </a:r>
                      <a:r>
                        <a:rPr lang="cs-CZ" sz="700" b="1" dirty="0" err="1">
                          <a:latin typeface="Verdana"/>
                          <a:ea typeface="Times New Roman"/>
                          <a:cs typeface="Times New Roman"/>
                        </a:rPr>
                        <a:t>Gly</a:t>
                      </a:r>
                      <a:r>
                        <a:rPr lang="cs-CZ" sz="700" b="1" dirty="0">
                          <a:latin typeface="Verdana"/>
                          <a:ea typeface="Times New Roman"/>
                          <a:cs typeface="Times New Roman"/>
                        </a:rPr>
                        <a:t>-Val-Ser-Val-Pro– </a:t>
                      </a:r>
                      <a:endParaRPr lang="cs-CZ" sz="800" b="1" dirty="0">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6391">
                <a:tc>
                  <a:txBody>
                    <a:bodyPr/>
                    <a:lstStyle/>
                    <a:p>
                      <a:pPr algn="ctr">
                        <a:lnSpc>
                          <a:spcPct val="115000"/>
                        </a:lnSpc>
                      </a:pPr>
                      <a:endParaRPr lang="cs-CZ" sz="800" b="1" dirty="0">
                        <a:latin typeface="Calibri"/>
                        <a:ea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96">
                <a:tc>
                  <a:txBody>
                    <a:bodyPr/>
                    <a:lstStyle/>
                    <a:p>
                      <a:pPr algn="ctr">
                        <a:lnSpc>
                          <a:spcPct val="115000"/>
                        </a:lnSpc>
                        <a:spcAft>
                          <a:spcPts val="0"/>
                        </a:spcAft>
                      </a:pPr>
                      <a:r>
                        <a:rPr lang="cs-CZ" sz="700" b="1">
                          <a:latin typeface="Verdana"/>
                          <a:ea typeface="Times New Roman"/>
                          <a:cs typeface="Times New Roman"/>
                        </a:rPr>
                        <a:t>Gly-Pro-Met-Gly-Pro-Ser-Gly-Pro-Arg-Gly-Leu-Hyp-Gly-Pro-Hyp-Gly-Ala-Hyp-Gly-Pro-Gln-Gly-Phe-Gln-Gly-Pro-Hyp-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96">
                <a:tc>
                  <a:txBody>
                    <a:bodyPr/>
                    <a:lstStyle/>
                    <a:p>
                      <a:pPr algn="ctr">
                        <a:lnSpc>
                          <a:spcPct val="115000"/>
                        </a:lnSpc>
                        <a:spcAft>
                          <a:spcPts val="0"/>
                        </a:spcAft>
                      </a:pPr>
                      <a:r>
                        <a:rPr lang="cs-CZ" sz="700" b="1">
                          <a:latin typeface="Verdana"/>
                          <a:ea typeface="Times New Roman"/>
                          <a:cs typeface="Times New Roman"/>
                        </a:rPr>
                        <a:t>Gly-Glu-Hyp-Gly-Glu-Hyp-Gly-Ala-Ser-Gly-Pro-Met-Gly-Pro-Arg-Gly-Pro-Hyp-Gly-Pro-Hyp-Gly-Lys-Asn-Gly-Asp-Asp-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96">
                <a:tc>
                  <a:txBody>
                    <a:bodyPr/>
                    <a:lstStyle/>
                    <a:p>
                      <a:pPr algn="ctr">
                        <a:lnSpc>
                          <a:spcPct val="115000"/>
                        </a:lnSpc>
                        <a:spcAft>
                          <a:spcPts val="0"/>
                        </a:spcAft>
                      </a:pPr>
                      <a:r>
                        <a:rPr lang="cs-CZ" sz="700" b="1">
                          <a:latin typeface="Verdana"/>
                          <a:ea typeface="Times New Roman"/>
                          <a:cs typeface="Times New Roman"/>
                        </a:rPr>
                        <a:t>Gly-Glu-Ala-Gly-Lys-Pro-Gly-Arg-Hyp-Gly-Gln-Arg-Gly-Pro-Hyp-Gly-Pro-Gln-Gly-Ala-Arg-Gly-Leu-Hyp-Gly-Thr-AJa-</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96">
                <a:tc>
                  <a:txBody>
                    <a:bodyPr/>
                    <a:lstStyle/>
                    <a:p>
                      <a:pPr algn="ctr">
                        <a:lnSpc>
                          <a:spcPct val="115000"/>
                        </a:lnSpc>
                        <a:spcAft>
                          <a:spcPts val="0"/>
                        </a:spcAft>
                      </a:pPr>
                      <a:r>
                        <a:rPr lang="cs-CZ" sz="700" b="1">
                          <a:latin typeface="Verdana"/>
                          <a:ea typeface="Times New Roman"/>
                          <a:cs typeface="Times New Roman"/>
                        </a:rPr>
                        <a:t>Gly-Leu-Hyp-Gly-Met-Hyl-Gly-His-Arg-Gly-Phe-Ser-Gly-Leu-Asp-Gly-Ala-Lys-Gly-Asn-Thr-Gly-Pro-AIa-Gly-Pro-Lys-</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96">
                <a:tc>
                  <a:txBody>
                    <a:bodyPr/>
                    <a:lstStyle/>
                    <a:p>
                      <a:pPr algn="ctr">
                        <a:lnSpc>
                          <a:spcPct val="115000"/>
                        </a:lnSpc>
                        <a:spcAft>
                          <a:spcPts val="0"/>
                        </a:spcAft>
                      </a:pP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Glu</a:t>
                      </a:r>
                      <a:r>
                        <a:rPr lang="cs-CZ" sz="700" b="1" dirty="0">
                          <a:latin typeface="Verdana"/>
                          <a:ea typeface="Times New Roman"/>
                          <a:cs typeface="Times New Roman"/>
                        </a:rPr>
                        <a:t>-</a:t>
                      </a:r>
                      <a:r>
                        <a:rPr lang="cs-CZ" sz="700" b="1" dirty="0" err="1">
                          <a:latin typeface="Verdana"/>
                          <a:ea typeface="Times New Roman"/>
                          <a:cs typeface="Times New Roman"/>
                        </a:rPr>
                        <a:t>Hyp</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-Ser-</a:t>
                      </a:r>
                      <a:r>
                        <a:rPr lang="cs-CZ" sz="700" b="1" dirty="0" err="1">
                          <a:latin typeface="Verdana"/>
                          <a:ea typeface="Times New Roman"/>
                          <a:cs typeface="Times New Roman"/>
                        </a:rPr>
                        <a:t>Hyp</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Glx</a:t>
                      </a:r>
                      <a:r>
                        <a:rPr lang="cs-CZ" sz="700" b="1" dirty="0">
                          <a:latin typeface="Verdana"/>
                          <a:ea typeface="Times New Roman"/>
                          <a:cs typeface="Times New Roman"/>
                        </a:rPr>
                        <a:t>-</a:t>
                      </a:r>
                      <a:r>
                        <a:rPr lang="cs-CZ" sz="700" b="1" dirty="0" err="1">
                          <a:latin typeface="Verdana"/>
                          <a:ea typeface="Times New Roman"/>
                          <a:cs typeface="Times New Roman"/>
                        </a:rPr>
                        <a:t>Asx</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-Ala-</a:t>
                      </a:r>
                      <a:r>
                        <a:rPr lang="cs-CZ" sz="700" b="1" dirty="0" err="1">
                          <a:latin typeface="Verdana"/>
                          <a:ea typeface="Times New Roman"/>
                          <a:cs typeface="Times New Roman"/>
                        </a:rPr>
                        <a:t>Hyp</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Gln</a:t>
                      </a:r>
                      <a:r>
                        <a:rPr lang="cs-CZ" sz="700" b="1" dirty="0">
                          <a:latin typeface="Verdana"/>
                          <a:ea typeface="Times New Roman"/>
                          <a:cs typeface="Times New Roman"/>
                        </a:rPr>
                        <a:t>-Met-</a:t>
                      </a:r>
                      <a:r>
                        <a:rPr lang="cs-CZ" sz="700" b="1" dirty="0" err="1">
                          <a:latin typeface="Verdana"/>
                          <a:ea typeface="Times New Roman"/>
                          <a:cs typeface="Times New Roman"/>
                        </a:rPr>
                        <a:t>Gly</a:t>
                      </a:r>
                      <a:r>
                        <a:rPr lang="cs-CZ" sz="700" b="1" dirty="0">
                          <a:latin typeface="Verdana"/>
                          <a:ea typeface="Times New Roman"/>
                          <a:cs typeface="Times New Roman"/>
                        </a:rPr>
                        <a:t>-Pro-</a:t>
                      </a:r>
                      <a:r>
                        <a:rPr lang="cs-CZ" sz="700" b="1" dirty="0" err="1">
                          <a:latin typeface="Verdana"/>
                          <a:ea typeface="Times New Roman"/>
                          <a:cs typeface="Times New Roman"/>
                        </a:rPr>
                        <a:t>Arg</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Leu</a:t>
                      </a:r>
                      <a:r>
                        <a:rPr lang="cs-CZ" sz="700" b="1" dirty="0">
                          <a:latin typeface="Verdana"/>
                          <a:ea typeface="Times New Roman"/>
                          <a:cs typeface="Times New Roman"/>
                        </a:rPr>
                        <a:t>-</a:t>
                      </a:r>
                      <a:r>
                        <a:rPr lang="cs-CZ" sz="700" b="1" dirty="0" err="1">
                          <a:latin typeface="Verdana"/>
                          <a:ea typeface="Times New Roman"/>
                          <a:cs typeface="Times New Roman"/>
                        </a:rPr>
                        <a:t>Hyp</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Glu</a:t>
                      </a:r>
                      <a:r>
                        <a:rPr lang="cs-CZ" sz="700" b="1" dirty="0">
                          <a:latin typeface="Verdana"/>
                          <a:ea typeface="Times New Roman"/>
                          <a:cs typeface="Times New Roman"/>
                        </a:rPr>
                        <a:t>-</a:t>
                      </a:r>
                      <a:r>
                        <a:rPr lang="cs-CZ" sz="700" b="1" dirty="0" err="1">
                          <a:latin typeface="Verdana"/>
                          <a:ea typeface="Times New Roman"/>
                          <a:cs typeface="Times New Roman"/>
                        </a:rPr>
                        <a:t>Arg</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Arg</a:t>
                      </a:r>
                      <a:r>
                        <a:rPr lang="cs-CZ" sz="700" b="1" dirty="0">
                          <a:latin typeface="Verdana"/>
                          <a:ea typeface="Times New Roman"/>
                          <a:cs typeface="Times New Roman"/>
                        </a:rPr>
                        <a:t>-</a:t>
                      </a:r>
                      <a:r>
                        <a:rPr lang="cs-CZ" sz="700" b="1" dirty="0" err="1">
                          <a:latin typeface="Verdana"/>
                          <a:ea typeface="Times New Roman"/>
                          <a:cs typeface="Times New Roman"/>
                        </a:rPr>
                        <a:t>Hyp</a:t>
                      </a:r>
                      <a:r>
                        <a:rPr lang="cs-CZ" sz="700" b="1" dirty="0">
                          <a:latin typeface="Verdana"/>
                          <a:ea typeface="Times New Roman"/>
                          <a:cs typeface="Times New Roman"/>
                        </a:rPr>
                        <a:t>-</a:t>
                      </a:r>
                      <a:endParaRPr lang="cs-CZ" sz="800" b="1" dirty="0">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96">
                <a:tc>
                  <a:txBody>
                    <a:bodyPr/>
                    <a:lstStyle/>
                    <a:p>
                      <a:pPr algn="ctr">
                        <a:lnSpc>
                          <a:spcPct val="115000"/>
                        </a:lnSpc>
                        <a:spcAft>
                          <a:spcPts val="0"/>
                        </a:spcAft>
                      </a:pPr>
                      <a:r>
                        <a:rPr lang="cs-CZ" sz="700" b="1">
                          <a:latin typeface="Verdana"/>
                          <a:ea typeface="Times New Roman"/>
                          <a:cs typeface="Times New Roman"/>
                        </a:rPr>
                        <a:t>Gly-Pro-Hyp-Gly-Ser-Ala-Gly-Ala-Arg-Gly-Asp-Asp-Gly-Ala-Val-Gly-Ala-Ala-Gly-Pro-Hyp-Gly-Pro-Thr-Gly-Pro-Thr-</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96">
                <a:tc>
                  <a:txBody>
                    <a:bodyPr/>
                    <a:lstStyle/>
                    <a:p>
                      <a:pPr algn="ctr">
                        <a:lnSpc>
                          <a:spcPct val="115000"/>
                        </a:lnSpc>
                        <a:spcAft>
                          <a:spcPts val="0"/>
                        </a:spcAft>
                      </a:pPr>
                      <a:r>
                        <a:rPr lang="cs-CZ" sz="700" b="1">
                          <a:latin typeface="Verdana"/>
                          <a:ea typeface="Times New Roman"/>
                          <a:cs typeface="Times New Roman"/>
                        </a:rPr>
                        <a:t>Gly-Pro-Hyp-Gly-Phe-Hyp-Gly-Ala-Ala-Gly-Ala-Lys-Gly-Glu-Ala-Gly-Pro-Gln-Gly-Ala-Arg-Gly-Ser-Glu-Gly-Pro-Gln-</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96">
                <a:tc>
                  <a:txBody>
                    <a:bodyPr/>
                    <a:lstStyle/>
                    <a:p>
                      <a:pPr algn="ctr">
                        <a:lnSpc>
                          <a:spcPct val="115000"/>
                        </a:lnSpc>
                        <a:spcAft>
                          <a:spcPts val="0"/>
                        </a:spcAft>
                      </a:pPr>
                      <a:r>
                        <a:rPr lang="cs-CZ" sz="700" b="1">
                          <a:latin typeface="Verdana"/>
                          <a:ea typeface="Times New Roman"/>
                          <a:cs typeface="Times New Roman"/>
                        </a:rPr>
                        <a:t>Gly-Val-Arg-Gly-Glu-Hyp-Gly-Pro-Hyp-Gly-Pro-Ala-Gly-Ala-Ala-Gly-Pro-Ala-Gly-Asn-Hyp-Gly-Ala-Asp-Gly-Gln-Hyp-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96">
                <a:tc>
                  <a:txBody>
                    <a:bodyPr/>
                    <a:lstStyle/>
                    <a:p>
                      <a:pPr algn="ctr">
                        <a:lnSpc>
                          <a:spcPct val="115000"/>
                        </a:lnSpc>
                        <a:spcAft>
                          <a:spcPts val="0"/>
                        </a:spcAft>
                      </a:pPr>
                      <a:r>
                        <a:rPr lang="cs-CZ" sz="700" b="1">
                          <a:latin typeface="Verdana"/>
                          <a:ea typeface="Times New Roman"/>
                          <a:cs typeface="Times New Roman"/>
                        </a:rPr>
                        <a:t>Gly-Ala-Lys-Gly-Ala-Asn-Gly-Ala-Hyp-Gly-Ile-Ala-Gly-Ala-Hyp-Gly-Phe-Hyp-Gly-Ala-Arg-Gly-Pro-Scr-Gly-Pro-Gln-</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96">
                <a:tc>
                  <a:txBody>
                    <a:bodyPr/>
                    <a:lstStyle/>
                    <a:p>
                      <a:pPr algn="ctr">
                        <a:lnSpc>
                          <a:spcPct val="115000"/>
                        </a:lnSpc>
                        <a:spcAft>
                          <a:spcPts val="0"/>
                        </a:spcAft>
                      </a:pPr>
                      <a:r>
                        <a:rPr lang="cs-CZ" sz="700" b="1">
                          <a:latin typeface="Verdana"/>
                          <a:ea typeface="Times New Roman"/>
                          <a:cs typeface="Times New Roman"/>
                        </a:rPr>
                        <a:t>Gly-Pro-Ser-Gly-Ala-Hyp-Gly-Pro-Lys-Gly-Asn-Ser-Gly-Glu-Hyp-Gly-Ala-Hyp-Gly-Asn-Lys-Gly-Asp-Thr-Gly-Ala-Lys-</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96">
                <a:tc>
                  <a:txBody>
                    <a:bodyPr/>
                    <a:lstStyle/>
                    <a:p>
                      <a:pPr algn="ctr">
                        <a:lnSpc>
                          <a:spcPct val="115000"/>
                        </a:lnSpc>
                        <a:spcAft>
                          <a:spcPts val="0"/>
                        </a:spcAft>
                      </a:pPr>
                      <a:r>
                        <a:rPr lang="cs-CZ" sz="700" b="1">
                          <a:latin typeface="Verdana"/>
                          <a:ea typeface="Times New Roman"/>
                          <a:cs typeface="Times New Roman"/>
                        </a:rPr>
                        <a:t>Gly-Glu-Hyp-Gly-Pro-Ala-Gly-Val-Gln-Gly-Pro-Hyp-Gly-Pro-Ala-Gly-Glu-Glu-Gly-Lys-Arg-Gly-Ala-Arg-Gly-Glu-Hyp-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96">
                <a:tc>
                  <a:txBody>
                    <a:bodyPr/>
                    <a:lstStyle/>
                    <a:p>
                      <a:pPr algn="ctr">
                        <a:lnSpc>
                          <a:spcPct val="115000"/>
                        </a:lnSpc>
                        <a:spcAft>
                          <a:spcPts val="0"/>
                        </a:spcAft>
                      </a:pPr>
                      <a:r>
                        <a:rPr lang="cs-CZ" sz="700" b="1">
                          <a:latin typeface="Verdana"/>
                          <a:ea typeface="Times New Roman"/>
                          <a:cs typeface="Times New Roman"/>
                        </a:rPr>
                        <a:t>Gly-Pro-Ser-Gly-Leu-Hyp-Gly-Pro-Hyp-Gly-Glu-Arg-Gly-Gly-Hyp-Gly-Ser-Arg-Gly-Phe-Hyp-Gly-Ala-Asp-Gly-Val-Ala-</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96">
                <a:tc>
                  <a:txBody>
                    <a:bodyPr/>
                    <a:lstStyle/>
                    <a:p>
                      <a:pPr algn="ctr">
                        <a:lnSpc>
                          <a:spcPct val="115000"/>
                        </a:lnSpc>
                        <a:spcAft>
                          <a:spcPts val="0"/>
                        </a:spcAft>
                      </a:pPr>
                      <a:r>
                        <a:rPr lang="cs-CZ" sz="700" b="1">
                          <a:latin typeface="Verdana"/>
                          <a:ea typeface="Times New Roman"/>
                          <a:cs typeface="Times New Roman"/>
                        </a:rPr>
                        <a:t>Gly-Pro-Lys-Gly-Pro-Ala-Gly-Glu-Arg-Gly-Ser-Hyp-Gly-Pro-Ala-Gly-Pro-Lys-Gly-Ser-Hyp-Gly-Glu-Ala-Gly-Arg-Hyp-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96">
                <a:tc>
                  <a:txBody>
                    <a:bodyPr/>
                    <a:lstStyle/>
                    <a:p>
                      <a:pPr algn="ctr">
                        <a:lnSpc>
                          <a:spcPct val="115000"/>
                        </a:lnSpc>
                        <a:spcAft>
                          <a:spcPts val="0"/>
                        </a:spcAft>
                      </a:pPr>
                      <a:r>
                        <a:rPr lang="cs-CZ" sz="700" b="1">
                          <a:latin typeface="Verdana"/>
                          <a:ea typeface="Times New Roman"/>
                          <a:cs typeface="Times New Roman"/>
                        </a:rPr>
                        <a:t>Gly-Glu-Ala-Gly-Leu-Hyp-Gly-Ala-Lys-Gly-Leu-Thr-Gly-Ser-Hyp-Gly-Ser-Hyp-Gly-Pro-Asp-Gly-Lys-Thr-Gly-Pro-Hyp-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96">
                <a:tc>
                  <a:txBody>
                    <a:bodyPr/>
                    <a:lstStyle/>
                    <a:p>
                      <a:pPr algn="ctr">
                        <a:lnSpc>
                          <a:spcPct val="115000"/>
                        </a:lnSpc>
                        <a:spcAft>
                          <a:spcPts val="0"/>
                        </a:spcAft>
                      </a:pPr>
                      <a:r>
                        <a:rPr lang="cs-CZ" sz="700" b="1">
                          <a:latin typeface="Verdana"/>
                          <a:ea typeface="Times New Roman"/>
                          <a:cs typeface="Times New Roman"/>
                        </a:rPr>
                        <a:t>Gly-Pro-Ala-Gly-Gln-Asp-Gly-Arg-Hyp-Gly-Pro-Ala-Gly-Pro-Hyp-Gly-Ala-Arg-Gly-Gln-Ala-Gly-Val-Met-Gly-Phe-Hyp-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96">
                <a:tc>
                  <a:txBody>
                    <a:bodyPr/>
                    <a:lstStyle/>
                    <a:p>
                      <a:pPr algn="ctr">
                        <a:lnSpc>
                          <a:spcPct val="115000"/>
                        </a:lnSpc>
                        <a:spcAft>
                          <a:spcPts val="0"/>
                        </a:spcAft>
                      </a:pPr>
                      <a:r>
                        <a:rPr lang="cs-CZ" sz="700" b="1">
                          <a:latin typeface="Verdana"/>
                          <a:ea typeface="Times New Roman"/>
                          <a:cs typeface="Times New Roman"/>
                        </a:rPr>
                        <a:t>Gly-Pro-Lys-Gly-Ala-Ala-Gly-Glu-Hyp-Gly-Lys-AIa-Gly-Glu-Arg-Gly-Val-Myp-Gly-Pro-Hyp-Gly-Ala-Val-Gly-Pro-Ala-</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96">
                <a:tc>
                  <a:txBody>
                    <a:bodyPr/>
                    <a:lstStyle/>
                    <a:p>
                      <a:pPr algn="ctr">
                        <a:lnSpc>
                          <a:spcPct val="115000"/>
                        </a:lnSpc>
                        <a:spcAft>
                          <a:spcPts val="0"/>
                        </a:spcAft>
                      </a:pPr>
                      <a:r>
                        <a:rPr lang="cs-CZ" sz="700" b="1">
                          <a:latin typeface="Verdana"/>
                          <a:ea typeface="Times New Roman"/>
                          <a:cs typeface="Times New Roman"/>
                        </a:rPr>
                        <a:t>Gly-Lys-Asp-Gly-Glu-A]a-Gly-Ala-Gln-Gly-Pro-Hyp-Gly-Pro-Ala-Gly-Pro-A,.-Gly-Glu-Arg-Gly-Glu-Gln-Gly-Pro-Ala-</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96">
                <a:tc>
                  <a:txBody>
                    <a:bodyPr/>
                    <a:lstStyle/>
                    <a:p>
                      <a:pPr algn="ctr">
                        <a:lnSpc>
                          <a:spcPct val="115000"/>
                        </a:lnSpc>
                        <a:spcAft>
                          <a:spcPts val="0"/>
                        </a:spcAft>
                      </a:pPr>
                      <a:r>
                        <a:rPr lang="cs-CZ" sz="700" b="1">
                          <a:latin typeface="Verdana"/>
                          <a:ea typeface="Times New Roman"/>
                          <a:cs typeface="Times New Roman"/>
                        </a:rPr>
                        <a:t>Gly-Ser-Hyp-Gly-Phe-Gln-Gly-Leu-Hyp-GIy-Pro-Ala-Gly-Pro-Hyp-Gly-Glu-Ala-Gly-Lys-Hyp-Gly-Glu-Gln-Gly-Val-Hyp-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96">
                <a:tc>
                  <a:txBody>
                    <a:bodyPr/>
                    <a:lstStyle/>
                    <a:p>
                      <a:pPr algn="ctr">
                        <a:lnSpc>
                          <a:spcPct val="115000"/>
                        </a:lnSpc>
                        <a:spcAft>
                          <a:spcPts val="0"/>
                        </a:spcAft>
                      </a:pP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Asp</a:t>
                      </a:r>
                      <a:r>
                        <a:rPr lang="cs-CZ" sz="700" b="1" dirty="0">
                          <a:latin typeface="Verdana"/>
                          <a:ea typeface="Times New Roman"/>
                          <a:cs typeface="Times New Roman"/>
                        </a:rPr>
                        <a:t>-</a:t>
                      </a:r>
                      <a:r>
                        <a:rPr lang="cs-CZ" sz="700" b="1" dirty="0" err="1">
                          <a:latin typeface="Verdana"/>
                          <a:ea typeface="Times New Roman"/>
                          <a:cs typeface="Times New Roman"/>
                        </a:rPr>
                        <a:t>Leu</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-Ala-</a:t>
                      </a:r>
                      <a:r>
                        <a:rPr lang="cs-CZ" sz="700" b="1" dirty="0" err="1">
                          <a:latin typeface="Verdana"/>
                          <a:ea typeface="Times New Roman"/>
                          <a:cs typeface="Times New Roman"/>
                        </a:rPr>
                        <a:t>Hyp</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-Pro-Ser-</a:t>
                      </a:r>
                      <a:r>
                        <a:rPr lang="cs-CZ" sz="700" b="1" dirty="0" err="1">
                          <a:latin typeface="Verdana"/>
                          <a:ea typeface="Times New Roman"/>
                          <a:cs typeface="Times New Roman"/>
                        </a:rPr>
                        <a:t>Gly</a:t>
                      </a:r>
                      <a:r>
                        <a:rPr lang="cs-CZ" sz="700" b="1" dirty="0">
                          <a:latin typeface="Verdana"/>
                          <a:ea typeface="Times New Roman"/>
                          <a:cs typeface="Times New Roman"/>
                        </a:rPr>
                        <a:t>-Ala-</a:t>
                      </a:r>
                      <a:r>
                        <a:rPr lang="cs-CZ" sz="700" b="1" dirty="0" err="1">
                          <a:latin typeface="Verdana"/>
                          <a:ea typeface="Times New Roman"/>
                          <a:cs typeface="Times New Roman"/>
                        </a:rPr>
                        <a:t>Arg</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Glu</a:t>
                      </a:r>
                      <a:r>
                        <a:rPr lang="cs-CZ" sz="700" b="1" dirty="0">
                          <a:latin typeface="Verdana"/>
                          <a:ea typeface="Times New Roman"/>
                          <a:cs typeface="Times New Roman"/>
                        </a:rPr>
                        <a:t>-</a:t>
                      </a:r>
                      <a:r>
                        <a:rPr lang="cs-CZ" sz="700" b="1" dirty="0" err="1">
                          <a:latin typeface="Verdana"/>
                          <a:ea typeface="Times New Roman"/>
                          <a:cs typeface="Times New Roman"/>
                        </a:rPr>
                        <a:t>Arg</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Phe</a:t>
                      </a:r>
                      <a:r>
                        <a:rPr lang="cs-CZ" sz="700" b="1" dirty="0">
                          <a:latin typeface="Verdana"/>
                          <a:ea typeface="Times New Roman"/>
                          <a:cs typeface="Times New Roman"/>
                        </a:rPr>
                        <a:t>-</a:t>
                      </a:r>
                      <a:r>
                        <a:rPr lang="cs-CZ" sz="700" b="1" dirty="0" err="1">
                          <a:latin typeface="Verdana"/>
                          <a:ea typeface="Times New Roman"/>
                          <a:cs typeface="Times New Roman"/>
                        </a:rPr>
                        <a:t>Hyp</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Glu</a:t>
                      </a:r>
                      <a:r>
                        <a:rPr lang="cs-CZ" sz="700" b="1" dirty="0">
                          <a:latin typeface="Verdana"/>
                          <a:ea typeface="Times New Roman"/>
                          <a:cs typeface="Times New Roman"/>
                        </a:rPr>
                        <a:t>-</a:t>
                      </a:r>
                      <a:r>
                        <a:rPr lang="cs-CZ" sz="700" b="1" dirty="0" err="1">
                          <a:latin typeface="Verdana"/>
                          <a:ea typeface="Times New Roman"/>
                          <a:cs typeface="Times New Roman"/>
                        </a:rPr>
                        <a:t>Arg</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-Val-</a:t>
                      </a:r>
                      <a:r>
                        <a:rPr lang="cs-CZ" sz="700" b="1" dirty="0" err="1">
                          <a:latin typeface="Verdana"/>
                          <a:ea typeface="Times New Roman"/>
                          <a:cs typeface="Times New Roman"/>
                        </a:rPr>
                        <a:t>Glu</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-Pro-</a:t>
                      </a:r>
                      <a:r>
                        <a:rPr lang="cs-CZ" sz="700" b="1" dirty="0" err="1">
                          <a:latin typeface="Verdana"/>
                          <a:ea typeface="Times New Roman"/>
                          <a:cs typeface="Times New Roman"/>
                        </a:rPr>
                        <a:t>Hyp</a:t>
                      </a:r>
                      <a:r>
                        <a:rPr lang="cs-CZ" sz="700" b="1" dirty="0">
                          <a:latin typeface="Verdana"/>
                          <a:ea typeface="Times New Roman"/>
                          <a:cs typeface="Times New Roman"/>
                        </a:rPr>
                        <a:t>-</a:t>
                      </a:r>
                      <a:endParaRPr lang="cs-CZ" sz="800" b="1" dirty="0">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96">
                <a:tc>
                  <a:txBody>
                    <a:bodyPr/>
                    <a:lstStyle/>
                    <a:p>
                      <a:pPr algn="ctr">
                        <a:lnSpc>
                          <a:spcPct val="115000"/>
                        </a:lnSpc>
                        <a:spcAft>
                          <a:spcPts val="0"/>
                        </a:spcAft>
                      </a:pPr>
                      <a:r>
                        <a:rPr lang="cs-CZ" sz="700" b="1">
                          <a:latin typeface="Verdana"/>
                          <a:ea typeface="Times New Roman"/>
                          <a:cs typeface="Times New Roman"/>
                        </a:rPr>
                        <a:t>Gly-Pro-Ala-GJy-Pro-Arg-Gly-Ala-Asn-Gly-Ala-Hyp-Gly-Asn-Asp-Gly-Ala-Lys-Gly-Asp-Ala-Gly-Ala-Hyp-Gly-Ala-Hyp-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96">
                <a:tc>
                  <a:txBody>
                    <a:bodyPr/>
                    <a:lstStyle/>
                    <a:p>
                      <a:pPr algn="ctr">
                        <a:lnSpc>
                          <a:spcPct val="115000"/>
                        </a:lnSpc>
                        <a:spcAft>
                          <a:spcPts val="0"/>
                        </a:spcAft>
                      </a:pPr>
                      <a:r>
                        <a:rPr lang="cs-CZ" sz="700" b="1">
                          <a:latin typeface="Verdana"/>
                          <a:ea typeface="Times New Roman"/>
                          <a:cs typeface="Times New Roman"/>
                        </a:rPr>
                        <a:t>Gly-Ser-Gin-Gly-Als-Hyp-Gly-Leu-Gin-Gly-Met-Hyp-Gly-Glu-Arg-Gly-Ala-Ala-Gly-Leu-Hyp-Gly-Pro-Lys-Gly-Asp-Arg-</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96">
                <a:tc>
                  <a:txBody>
                    <a:bodyPr/>
                    <a:lstStyle/>
                    <a:p>
                      <a:pPr algn="ctr">
                        <a:lnSpc>
                          <a:spcPct val="115000"/>
                        </a:lnSpc>
                        <a:spcAft>
                          <a:spcPts val="0"/>
                        </a:spcAft>
                      </a:pPr>
                      <a:r>
                        <a:rPr lang="cs-CZ" sz="700" b="1">
                          <a:latin typeface="Verdana"/>
                          <a:ea typeface="Times New Roman"/>
                          <a:cs typeface="Times New Roman"/>
                        </a:rPr>
                        <a:t>Gly-Asp-Ala-Gly-Pro-Lys-Gly-Aln-Asp-Gly-Ala-Pro-Gly-Lys-Asp-Gly-Val-Arg-Gly-Leu-Thr-Gly-Pro-Ile-Gly-Pro-Hyp-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96">
                <a:tc>
                  <a:txBody>
                    <a:bodyPr/>
                    <a:lstStyle/>
                    <a:p>
                      <a:pPr algn="ctr">
                        <a:lnSpc>
                          <a:spcPct val="115000"/>
                        </a:lnSpc>
                        <a:spcAft>
                          <a:spcPts val="0"/>
                        </a:spcAft>
                      </a:pPr>
                      <a:r>
                        <a:rPr lang="cs-CZ" sz="700" b="1">
                          <a:latin typeface="Verdana"/>
                          <a:ea typeface="Times New Roman"/>
                          <a:cs typeface="Times New Roman"/>
                        </a:rPr>
                        <a:t>Gly-Pro-Ala-Gly-Ala-Hyp-Gly-Asp-Lys-Gly-Glu-Ala-Gly-Pro-Ser-Gly-Pro-Ala-Giy-Thr-Arg-Gly-Ala-Hyp-Gly-Asp-Arg-</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96">
                <a:tc>
                  <a:txBody>
                    <a:bodyPr/>
                    <a:lstStyle/>
                    <a:p>
                      <a:pPr algn="ctr">
                        <a:lnSpc>
                          <a:spcPct val="115000"/>
                        </a:lnSpc>
                        <a:spcAft>
                          <a:spcPts val="0"/>
                        </a:spcAft>
                      </a:pPr>
                      <a:r>
                        <a:rPr lang="cs-CZ" sz="700" b="1">
                          <a:latin typeface="Verdana"/>
                          <a:ea typeface="Times New Roman"/>
                          <a:cs typeface="Times New Roman"/>
                        </a:rPr>
                        <a:t>Gly-Glu-Hyp-Gly-Pro-Hyp-Gly-Pro-Ala-Gly-Phe-Ala-Gly-Pro-Hyp-Gly-Ala-Asp-Gly-Gln-Hyp-Gly-Ala-Lys-Gly-Glu-Hyp-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96">
                <a:tc>
                  <a:txBody>
                    <a:bodyPr/>
                    <a:lstStyle/>
                    <a:p>
                      <a:pPr algn="ctr">
                        <a:lnSpc>
                          <a:spcPct val="115000"/>
                        </a:lnSpc>
                        <a:spcAft>
                          <a:spcPts val="0"/>
                        </a:spcAft>
                      </a:pPr>
                      <a:r>
                        <a:rPr lang="cs-CZ" sz="700" b="1">
                          <a:latin typeface="Verdana"/>
                          <a:ea typeface="Times New Roman"/>
                          <a:cs typeface="Times New Roman"/>
                        </a:rPr>
                        <a:t>Gly-Asp-Ala-Gly-Ala-Lys-Gly-Asp-Ala-Gly-Pro-Hyp-Gly-Pro-Ala-Gly-Pro-Ala-Gly-Pro-Hyp-Gly-Pro-Ile-Gly-Asn-Val-</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96">
                <a:tc>
                  <a:txBody>
                    <a:bodyPr/>
                    <a:lstStyle/>
                    <a:p>
                      <a:pPr algn="ctr">
                        <a:lnSpc>
                          <a:spcPct val="115000"/>
                        </a:lnSpc>
                        <a:spcAft>
                          <a:spcPts val="0"/>
                        </a:spcAft>
                      </a:pPr>
                      <a:r>
                        <a:rPr lang="cs-CZ" sz="700" b="1">
                          <a:latin typeface="Verdana"/>
                          <a:ea typeface="Times New Roman"/>
                          <a:cs typeface="Times New Roman"/>
                        </a:rPr>
                        <a:t>Gly-Ala-Hyp-Gly-Pro-Hyl-Gly-Ala-Arg-Gly-Ser-Ala-Gly-Pro-Hyp-Gly-Ala-Thr-Gly-Phe-Hyp-Gly-Ala-Ala-Gly-Arg-Val-</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96">
                <a:tc>
                  <a:txBody>
                    <a:bodyPr/>
                    <a:lstStyle/>
                    <a:p>
                      <a:pPr algn="ctr">
                        <a:lnSpc>
                          <a:spcPct val="115000"/>
                        </a:lnSpc>
                        <a:spcAft>
                          <a:spcPts val="0"/>
                        </a:spcAft>
                      </a:pPr>
                      <a:r>
                        <a:rPr lang="cs-CZ" sz="700" b="1">
                          <a:latin typeface="Verdana"/>
                          <a:ea typeface="Times New Roman"/>
                          <a:cs typeface="Times New Roman"/>
                        </a:rPr>
                        <a:t>Gly-Pro-Hyp-Gly-Pro-Ser-Gly-Asn-Ala-Gly-Pro-Hyp-Gly-Pro-Hyp-Gly-Pro-Ala-Gly-Lys-Glu-Gly-Ser-Lys-Gly-Pro-Arg-</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96">
                <a:tc>
                  <a:txBody>
                    <a:bodyPr/>
                    <a:lstStyle/>
                    <a:p>
                      <a:pPr algn="ctr">
                        <a:lnSpc>
                          <a:spcPct val="115000"/>
                        </a:lnSpc>
                        <a:spcAft>
                          <a:spcPts val="0"/>
                        </a:spcAft>
                      </a:pPr>
                      <a:r>
                        <a:rPr lang="cs-CZ" sz="700" b="1">
                          <a:latin typeface="Verdana"/>
                          <a:ea typeface="Times New Roman"/>
                          <a:cs typeface="Times New Roman"/>
                        </a:rPr>
                        <a:t>Gly-Glu-Thr-Gly-Pro-Ala-Gly-Arg-Hyp-Gly-Glu-Val-Gly-Pro-Hyp-Gly-Pro-Hyp-Gly-Pro-Ala-Gly-Glu-Lys-Gly-Ala-Hyp-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96">
                <a:tc>
                  <a:txBody>
                    <a:bodyPr/>
                    <a:lstStyle/>
                    <a:p>
                      <a:pPr algn="ctr">
                        <a:lnSpc>
                          <a:spcPct val="115000"/>
                        </a:lnSpc>
                        <a:spcAft>
                          <a:spcPts val="0"/>
                        </a:spcAft>
                      </a:pPr>
                      <a:r>
                        <a:rPr lang="cs-CZ" sz="700" b="1">
                          <a:latin typeface="Verdana"/>
                          <a:ea typeface="Times New Roman"/>
                          <a:cs typeface="Times New Roman"/>
                        </a:rPr>
                        <a:t>Gly-Als-Asp-Gly-Pro-Ala-Gly-Ala-Hyp-Gly-Thr-Pro-Gly-Pro-Gln-Gly-Ile-Ala-Gly-Gln-Arg-Gly-Val-Val-Gly-Leu-Hyp-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96">
                <a:tc>
                  <a:txBody>
                    <a:bodyPr/>
                    <a:lstStyle/>
                    <a:p>
                      <a:pPr algn="ctr">
                        <a:lnSpc>
                          <a:spcPct val="115000"/>
                        </a:lnSpc>
                        <a:spcAft>
                          <a:spcPts val="0"/>
                        </a:spcAft>
                      </a:pPr>
                      <a:r>
                        <a:rPr lang="cs-CZ" sz="700" b="1">
                          <a:latin typeface="Verdana"/>
                          <a:ea typeface="Times New Roman"/>
                          <a:cs typeface="Times New Roman"/>
                        </a:rPr>
                        <a:t>Gly-Gln-Arg-Gly-Glu-Arg-Gly-Phe-Hyp-Gly-Leu-Hyp-Gly-Pro-Ser-Gly-Glu-Hyp-Gly-Lys-Gln-Gly-Pro-Ser-Gly-Ala-Ser-</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96">
                <a:tc>
                  <a:txBody>
                    <a:bodyPr/>
                    <a:lstStyle/>
                    <a:p>
                      <a:pPr algn="ctr">
                        <a:lnSpc>
                          <a:spcPct val="115000"/>
                        </a:lnSpc>
                        <a:spcAft>
                          <a:spcPts val="0"/>
                        </a:spcAft>
                      </a:pPr>
                      <a:r>
                        <a:rPr lang="cs-CZ" sz="700" b="1">
                          <a:latin typeface="Verdana"/>
                          <a:ea typeface="Times New Roman"/>
                          <a:cs typeface="Times New Roman"/>
                        </a:rPr>
                        <a:t>Gly-Glu-Arg-Gly-Pro-Hyp-Gly-Pro-Met-Gly-Pro-Hyp-Gly-Leu-AlarGly-Pro-Hyp-Gly-Glu-Ser-Gly-Arg-Glu-Gly-Ala-Hyp-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96">
                <a:tc>
                  <a:txBody>
                    <a:bodyPr/>
                    <a:lstStyle/>
                    <a:p>
                      <a:pPr algn="ctr">
                        <a:lnSpc>
                          <a:spcPct val="115000"/>
                        </a:lnSpc>
                        <a:spcAft>
                          <a:spcPts val="0"/>
                        </a:spcAft>
                      </a:pPr>
                      <a:r>
                        <a:rPr lang="cs-CZ" sz="700" b="1">
                          <a:latin typeface="Verdana"/>
                          <a:ea typeface="Times New Roman"/>
                          <a:cs typeface="Times New Roman"/>
                        </a:rPr>
                        <a:t>Gly-Ala-Glu-Gly-Ser-Hyp-Gly-Arg-Asp-Gly-Ser-Hyp-Gly-Ala-Lys-Gly-Asp-Arg-Gly-Glu-Thr-Gly-Pro-Ala-Giy-Ala-Hyp-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96">
                <a:tc>
                  <a:txBody>
                    <a:bodyPr/>
                    <a:lstStyle/>
                    <a:p>
                      <a:pPr algn="ctr">
                        <a:lnSpc>
                          <a:spcPct val="115000"/>
                        </a:lnSpc>
                        <a:spcAft>
                          <a:spcPts val="0"/>
                        </a:spcAft>
                      </a:pPr>
                      <a:r>
                        <a:rPr lang="cs-CZ" sz="700" b="1" dirty="0" err="1">
                          <a:latin typeface="Verdana"/>
                          <a:ea typeface="Times New Roman"/>
                          <a:cs typeface="Times New Roman"/>
                        </a:rPr>
                        <a:t>Gly</a:t>
                      </a:r>
                      <a:r>
                        <a:rPr lang="cs-CZ" sz="700" b="1" dirty="0">
                          <a:latin typeface="Verdana"/>
                          <a:ea typeface="Times New Roman"/>
                          <a:cs typeface="Times New Roman"/>
                        </a:rPr>
                        <a:t>-Pro-</a:t>
                      </a:r>
                      <a:r>
                        <a:rPr lang="cs-CZ" sz="700" b="1" dirty="0" err="1">
                          <a:latin typeface="Verdana"/>
                          <a:ea typeface="Times New Roman"/>
                          <a:cs typeface="Times New Roman"/>
                        </a:rPr>
                        <a:t>Hyp</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-Ala-</a:t>
                      </a:r>
                      <a:r>
                        <a:rPr lang="cs-CZ" sz="700" b="1" dirty="0" err="1">
                          <a:latin typeface="Verdana"/>
                          <a:ea typeface="Times New Roman"/>
                          <a:cs typeface="Times New Roman"/>
                        </a:rPr>
                        <a:t>Hyp</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-Ala-</a:t>
                      </a:r>
                      <a:r>
                        <a:rPr lang="cs-CZ" sz="700" b="1" dirty="0" err="1">
                          <a:latin typeface="Verdana"/>
                          <a:ea typeface="Times New Roman"/>
                          <a:cs typeface="Times New Roman"/>
                        </a:rPr>
                        <a:t>Hyp</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-Pro-Val-</a:t>
                      </a:r>
                      <a:r>
                        <a:rPr lang="cs-CZ" sz="700" b="1" dirty="0" err="1">
                          <a:latin typeface="Verdana"/>
                          <a:ea typeface="Times New Roman"/>
                          <a:cs typeface="Times New Roman"/>
                        </a:rPr>
                        <a:t>Gly</a:t>
                      </a:r>
                      <a:r>
                        <a:rPr lang="cs-CZ" sz="700" b="1" dirty="0">
                          <a:latin typeface="Verdana"/>
                          <a:ea typeface="Times New Roman"/>
                          <a:cs typeface="Times New Roman"/>
                        </a:rPr>
                        <a:t>-Pro-Ala-</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Lys</a:t>
                      </a:r>
                      <a:r>
                        <a:rPr lang="cs-CZ" sz="700" b="1" dirty="0">
                          <a:latin typeface="Verdana"/>
                          <a:ea typeface="Times New Roman"/>
                          <a:cs typeface="Times New Roman"/>
                        </a:rPr>
                        <a:t>-Ser-</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Asp</a:t>
                      </a:r>
                      <a:r>
                        <a:rPr lang="cs-CZ" sz="700" b="1" dirty="0">
                          <a:latin typeface="Verdana"/>
                          <a:ea typeface="Times New Roman"/>
                          <a:cs typeface="Times New Roman"/>
                        </a:rPr>
                        <a:t>-</a:t>
                      </a:r>
                      <a:r>
                        <a:rPr lang="cs-CZ" sz="700" b="1" dirty="0" err="1">
                          <a:latin typeface="Verdana"/>
                          <a:ea typeface="Times New Roman"/>
                          <a:cs typeface="Times New Roman"/>
                        </a:rPr>
                        <a:t>Arg</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Glu</a:t>
                      </a:r>
                      <a:r>
                        <a:rPr lang="cs-CZ" sz="700" b="1" dirty="0">
                          <a:latin typeface="Verdana"/>
                          <a:ea typeface="Times New Roman"/>
                          <a:cs typeface="Times New Roman"/>
                        </a:rPr>
                        <a:t>-</a:t>
                      </a:r>
                      <a:r>
                        <a:rPr lang="cs-CZ" sz="700" b="1" dirty="0" err="1">
                          <a:latin typeface="Verdana"/>
                          <a:ea typeface="Times New Roman"/>
                          <a:cs typeface="Times New Roman"/>
                        </a:rPr>
                        <a:t>Thr</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-Pro-Ala-</a:t>
                      </a:r>
                      <a:endParaRPr lang="cs-CZ" sz="800" b="1" dirty="0">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96">
                <a:tc>
                  <a:txBody>
                    <a:bodyPr/>
                    <a:lstStyle/>
                    <a:p>
                      <a:pPr algn="ctr">
                        <a:lnSpc>
                          <a:spcPct val="115000"/>
                        </a:lnSpc>
                        <a:spcAft>
                          <a:spcPts val="0"/>
                        </a:spcAft>
                      </a:pPr>
                      <a:r>
                        <a:rPr lang="cs-CZ" sz="700" b="1">
                          <a:latin typeface="Verdana"/>
                          <a:ea typeface="Times New Roman"/>
                          <a:cs typeface="Times New Roman"/>
                        </a:rPr>
                        <a:t>Gly-Pro-Ile-Gly-Pro-Val-Gly-Pro-Ala-Gly-AIa-Arg-Gly-Pro-Ala-Gly-Pro-Gln-Gly-Pro-Arg-Gly-Asx-Hyl-Gly-Glx-Thr-</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96">
                <a:tc>
                  <a:txBody>
                    <a:bodyPr/>
                    <a:lstStyle/>
                    <a:p>
                      <a:pPr algn="ctr">
                        <a:lnSpc>
                          <a:spcPct val="115000"/>
                        </a:lnSpc>
                        <a:spcAft>
                          <a:spcPts val="0"/>
                        </a:spcAft>
                      </a:pPr>
                      <a:r>
                        <a:rPr lang="cs-CZ" sz="700" b="1">
                          <a:latin typeface="Verdana"/>
                          <a:ea typeface="Times New Roman"/>
                          <a:cs typeface="Times New Roman"/>
                        </a:rPr>
                        <a:t>Gly-Glx-Glx-Gly-Asx-Arg-Gly-Ile-Hyl-Gly-His-Arg-Gly-Phe-Ser-Gly-Leu-Gln-Gly-Pro-Hyp-Gly-Pro-Hyp-Gly-Ser-Hyp-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96">
                <a:tc>
                  <a:txBody>
                    <a:bodyPr/>
                    <a:lstStyle/>
                    <a:p>
                      <a:pPr algn="ctr">
                        <a:lnSpc>
                          <a:spcPct val="115000"/>
                        </a:lnSpc>
                        <a:spcAft>
                          <a:spcPts val="0"/>
                        </a:spcAft>
                      </a:pPr>
                      <a:r>
                        <a:rPr lang="cs-CZ" sz="700" b="1">
                          <a:latin typeface="Verdana"/>
                          <a:ea typeface="Times New Roman"/>
                          <a:cs typeface="Times New Roman"/>
                        </a:rPr>
                        <a:t>Gly-Glu-Gln-Gly-Pro-Ser-Gly-Ala-Ser-Gly-Pro-Ala-GIy-Pro-Arg-Gly-Pro-Hyp-Gly-Ser-Ala-Gly-Ser-Hyp-Gly-Lys-Asp-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96">
                <a:tc>
                  <a:txBody>
                    <a:bodyPr/>
                    <a:lstStyle/>
                    <a:p>
                      <a:pPr algn="ctr">
                        <a:lnSpc>
                          <a:spcPct val="115000"/>
                        </a:lnSpc>
                        <a:spcAft>
                          <a:spcPts val="0"/>
                        </a:spcAft>
                      </a:pPr>
                      <a:r>
                        <a:rPr lang="cs-CZ" sz="700" b="1">
                          <a:latin typeface="Verdana"/>
                          <a:ea typeface="Times New Roman"/>
                          <a:cs typeface="Times New Roman"/>
                        </a:rPr>
                        <a:t>Gly-Leu-Asn-Gly-Leu-Hyp-Gly-Pro-Ile-Gly-Hyp-Hyp-Gly-Pro-Arg-Gly-Arg-Thr-Gly-Asp-Ala-Gly-Pro-Ala-Gíy-Pro-Hyp-</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96">
                <a:tc>
                  <a:txBody>
                    <a:bodyPr/>
                    <a:lstStyle/>
                    <a:p>
                      <a:pPr algn="ctr">
                        <a:lnSpc>
                          <a:spcPct val="115000"/>
                        </a:lnSpc>
                        <a:spcAft>
                          <a:spcPts val="0"/>
                        </a:spcAft>
                      </a:pPr>
                      <a:r>
                        <a:rPr lang="cs-CZ" sz="700" b="1">
                          <a:latin typeface="Verdana"/>
                          <a:ea typeface="Times New Roman"/>
                          <a:cs typeface="Times New Roman"/>
                        </a:rPr>
                        <a:t>Gly-Pro-Hyp-Gly-Pro-Hyp-Gly-Pro-Hyp-Gly-Pro-Pro-</a:t>
                      </a:r>
                      <a:endParaRPr lang="cs-CZ" sz="800" b="1">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6391">
                <a:tc>
                  <a:txBody>
                    <a:bodyPr/>
                    <a:lstStyle/>
                    <a:p>
                      <a:pPr algn="ctr">
                        <a:lnSpc>
                          <a:spcPct val="115000"/>
                        </a:lnSpc>
                      </a:pPr>
                      <a:endParaRPr lang="cs-CZ" sz="800" b="1" dirty="0">
                        <a:latin typeface="Calibri"/>
                        <a:ea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496">
                <a:tc>
                  <a:txBody>
                    <a:bodyPr/>
                    <a:lstStyle/>
                    <a:p>
                      <a:pPr algn="ctr">
                        <a:lnSpc>
                          <a:spcPct val="115000"/>
                        </a:lnSpc>
                        <a:spcAft>
                          <a:spcPts val="0"/>
                        </a:spcAft>
                      </a:pPr>
                      <a:r>
                        <a:rPr lang="cs-CZ" sz="700" b="1" dirty="0">
                          <a:latin typeface="Verdana"/>
                          <a:ea typeface="Times New Roman"/>
                          <a:cs typeface="Times New Roman"/>
                        </a:rPr>
                        <a:t>Ser-</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Tyr</a:t>
                      </a:r>
                      <a:r>
                        <a:rPr lang="cs-CZ" sz="700" b="1" dirty="0">
                          <a:latin typeface="Verdana"/>
                          <a:ea typeface="Times New Roman"/>
                          <a:cs typeface="Times New Roman"/>
                        </a:rPr>
                        <a:t>-</a:t>
                      </a:r>
                      <a:r>
                        <a:rPr lang="cs-CZ" sz="700" b="1" dirty="0" err="1">
                          <a:latin typeface="Verdana"/>
                          <a:ea typeface="Times New Roman"/>
                          <a:cs typeface="Times New Roman"/>
                        </a:rPr>
                        <a:t>Asp</a:t>
                      </a:r>
                      <a:r>
                        <a:rPr lang="cs-CZ" sz="700" b="1" dirty="0">
                          <a:latin typeface="Verdana"/>
                          <a:ea typeface="Times New Roman"/>
                          <a:cs typeface="Times New Roman"/>
                        </a:rPr>
                        <a:t>-</a:t>
                      </a:r>
                      <a:r>
                        <a:rPr lang="cs-CZ" sz="700" b="1" dirty="0" err="1">
                          <a:latin typeface="Verdana"/>
                          <a:ea typeface="Times New Roman"/>
                          <a:cs typeface="Times New Roman"/>
                        </a:rPr>
                        <a:t>Leu</a:t>
                      </a:r>
                      <a:r>
                        <a:rPr lang="cs-CZ" sz="700" b="1" dirty="0">
                          <a:latin typeface="Verdana"/>
                          <a:ea typeface="Times New Roman"/>
                          <a:cs typeface="Times New Roman"/>
                        </a:rPr>
                        <a:t>-Ser-</a:t>
                      </a:r>
                      <a:r>
                        <a:rPr lang="cs-CZ" sz="700" b="1" dirty="0" err="1">
                          <a:latin typeface="Verdana"/>
                          <a:ea typeface="Times New Roman"/>
                          <a:cs typeface="Times New Roman"/>
                        </a:rPr>
                        <a:t>Phe</a:t>
                      </a:r>
                      <a:r>
                        <a:rPr lang="cs-CZ" sz="700" b="1" dirty="0">
                          <a:latin typeface="Verdana"/>
                          <a:ea typeface="Times New Roman"/>
                          <a:cs typeface="Times New Roman"/>
                        </a:rPr>
                        <a:t>-</a:t>
                      </a:r>
                      <a:r>
                        <a:rPr lang="cs-CZ" sz="700" b="1" dirty="0" err="1">
                          <a:latin typeface="Verdana"/>
                          <a:ea typeface="Times New Roman"/>
                          <a:cs typeface="Times New Roman"/>
                        </a:rPr>
                        <a:t>Leu</a:t>
                      </a:r>
                      <a:r>
                        <a:rPr lang="cs-CZ" sz="700" b="1" dirty="0">
                          <a:latin typeface="Verdana"/>
                          <a:ea typeface="Times New Roman"/>
                          <a:cs typeface="Times New Roman"/>
                        </a:rPr>
                        <a:t>-Pro-Gin-Pro-Pro-Gin-Gin-</a:t>
                      </a:r>
                      <a:r>
                        <a:rPr lang="cs-CZ" sz="700" b="1" dirty="0" err="1">
                          <a:latin typeface="Verdana"/>
                          <a:ea typeface="Times New Roman"/>
                          <a:cs typeface="Times New Roman"/>
                        </a:rPr>
                        <a:t>Glx</a:t>
                      </a:r>
                      <a:r>
                        <a:rPr lang="cs-CZ" sz="700" b="1" dirty="0">
                          <a:latin typeface="Verdana"/>
                          <a:ea typeface="Times New Roman"/>
                          <a:cs typeface="Times New Roman"/>
                        </a:rPr>
                        <a:t>-</a:t>
                      </a:r>
                      <a:r>
                        <a:rPr lang="cs-CZ" sz="700" b="1" dirty="0" err="1">
                          <a:latin typeface="Verdana"/>
                          <a:ea typeface="Times New Roman"/>
                          <a:cs typeface="Times New Roman"/>
                        </a:rPr>
                        <a:t>Lys</a:t>
                      </a:r>
                      <a:r>
                        <a:rPr lang="cs-CZ" sz="700" b="1" dirty="0">
                          <a:latin typeface="Verdana"/>
                          <a:ea typeface="Times New Roman"/>
                          <a:cs typeface="Times New Roman"/>
                        </a:rPr>
                        <a:t>-Ala-His-</a:t>
                      </a:r>
                      <a:r>
                        <a:rPr lang="cs-CZ" sz="700" b="1" dirty="0" err="1">
                          <a:latin typeface="Verdana"/>
                          <a:ea typeface="Times New Roman"/>
                          <a:cs typeface="Times New Roman"/>
                        </a:rPr>
                        <a:t>Asp</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Gly</a:t>
                      </a:r>
                      <a:r>
                        <a:rPr lang="cs-CZ" sz="700" b="1" dirty="0">
                          <a:latin typeface="Verdana"/>
                          <a:ea typeface="Times New Roman"/>
                          <a:cs typeface="Times New Roman"/>
                        </a:rPr>
                        <a:t>-</a:t>
                      </a:r>
                      <a:r>
                        <a:rPr lang="cs-CZ" sz="700" b="1" dirty="0" err="1">
                          <a:latin typeface="Verdana"/>
                          <a:ea typeface="Times New Roman"/>
                          <a:cs typeface="Times New Roman"/>
                        </a:rPr>
                        <a:t>Arg</a:t>
                      </a:r>
                      <a:r>
                        <a:rPr lang="cs-CZ" sz="700" b="1" dirty="0">
                          <a:latin typeface="Verdana"/>
                          <a:ea typeface="Times New Roman"/>
                          <a:cs typeface="Times New Roman"/>
                        </a:rPr>
                        <a:t>-</a:t>
                      </a:r>
                      <a:r>
                        <a:rPr lang="cs-CZ" sz="700" b="1" dirty="0" err="1">
                          <a:latin typeface="Verdana"/>
                          <a:ea typeface="Times New Roman"/>
                          <a:cs typeface="Times New Roman"/>
                        </a:rPr>
                        <a:t>Tyr</a:t>
                      </a:r>
                      <a:r>
                        <a:rPr lang="cs-CZ" sz="700" b="1" dirty="0">
                          <a:latin typeface="Verdana"/>
                          <a:ea typeface="Times New Roman"/>
                          <a:cs typeface="Times New Roman"/>
                        </a:rPr>
                        <a:t>-</a:t>
                      </a:r>
                      <a:r>
                        <a:rPr lang="cs-CZ" sz="700" b="1" dirty="0" err="1">
                          <a:latin typeface="Verdana"/>
                          <a:ea typeface="Times New Roman"/>
                          <a:cs typeface="Times New Roman"/>
                        </a:rPr>
                        <a:t>Tyr</a:t>
                      </a:r>
                      <a:endParaRPr lang="cs-CZ" sz="800" b="1" dirty="0">
                        <a:latin typeface="Calibri"/>
                        <a:ea typeface="Calibri"/>
                        <a:cs typeface="Times New Roman"/>
                      </a:endParaRPr>
                    </a:p>
                  </a:txBody>
                  <a:tcPr marL="5824" marR="5824" marT="5824" marB="58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2289" name="Rectangle 1"/>
          <p:cNvSpPr>
            <a:spLocks noChangeArrowheads="1"/>
          </p:cNvSpPr>
          <p:nvPr/>
        </p:nvSpPr>
        <p:spPr bwMode="auto">
          <a:xfrm>
            <a:off x="251520" y="124854"/>
            <a:ext cx="8496944"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u="none" strike="noStrike" cap="none" normalizeH="0" baseline="0" dirty="0" smtClean="0">
                <a:ln>
                  <a:noFill/>
                </a:ln>
                <a:solidFill>
                  <a:srgbClr val="FF0000"/>
                </a:solidFill>
                <a:effectLst/>
                <a:latin typeface="Verdana" pitchFamily="34" charset="0"/>
                <a:ea typeface="Times New Roman" pitchFamily="18" charset="0"/>
                <a:cs typeface="Times New Roman" pitchFamily="18" charset="0"/>
              </a:rPr>
              <a:t>Amino acids Sequence alfa1 Chain of the Skin Collagen (N-terminal and C-terminal Regions are given separately)</a:t>
            </a:r>
            <a:endParaRPr kumimoji="0" lang="en-GB" sz="4000" b="1" u="none" strike="noStrike" cap="none" normalizeH="0" baseline="0" dirty="0" smtClean="0">
              <a:ln>
                <a:noFill/>
              </a:ln>
              <a:solidFill>
                <a:srgbClr val="FF0000"/>
              </a:solidFill>
              <a:effectLst/>
              <a:latin typeface="Arial" pitchFamily="34" charset="0"/>
              <a:cs typeface="Arial"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23528" y="0"/>
            <a:ext cx="8229600" cy="548680"/>
          </a:xfrm>
        </p:spPr>
        <p:txBody>
          <a:bodyPr/>
          <a:lstStyle/>
          <a:p>
            <a:r>
              <a:rPr lang="cs-CZ" sz="2800" cap="all" dirty="0" smtClean="0">
                <a:solidFill>
                  <a:srgbClr val="0000FF"/>
                </a:solidFill>
                <a:latin typeface="Arial Black" pitchFamily="34" charset="0"/>
              </a:rPr>
              <a:t>Protein</a:t>
            </a:r>
            <a:r>
              <a:rPr lang="cs-CZ" sz="2800" dirty="0" smtClean="0">
                <a:solidFill>
                  <a:srgbClr val="0000FF"/>
                </a:solidFill>
                <a:latin typeface="Arial Black" pitchFamily="34" charset="0"/>
              </a:rPr>
              <a:t> </a:t>
            </a:r>
            <a:r>
              <a:rPr lang="cs-CZ" sz="2800" dirty="0" smtClean="0">
                <a:solidFill>
                  <a:srgbClr val="0000FF"/>
                </a:solidFill>
                <a:latin typeface="Arial Black" pitchFamily="34" charset="0"/>
              </a:rPr>
              <a:t>SECONDARY </a:t>
            </a:r>
            <a:r>
              <a:rPr lang="cs-CZ" sz="2800" dirty="0" smtClean="0">
                <a:solidFill>
                  <a:srgbClr val="0000FF"/>
                </a:solidFill>
                <a:latin typeface="Arial Black" pitchFamily="34" charset="0"/>
              </a:rPr>
              <a:t>STRUCTURE II B</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January 8/2018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8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28</a:t>
            </a:fld>
            <a:endParaRPr lang="sk-SK"/>
          </a:p>
        </p:txBody>
      </p:sp>
      <p:pic>
        <p:nvPicPr>
          <p:cNvPr id="9" name="Obrázek 8" descr="img779.jpg"/>
          <p:cNvPicPr>
            <a:picLocks noChangeAspect="1"/>
          </p:cNvPicPr>
          <p:nvPr/>
        </p:nvPicPr>
        <p:blipFill>
          <a:blip r:embed="rId2" cstate="print"/>
          <a:stretch>
            <a:fillRect/>
          </a:stretch>
        </p:blipFill>
        <p:spPr>
          <a:xfrm rot="10800000">
            <a:off x="395536" y="620688"/>
            <a:ext cx="8424936" cy="5052190"/>
          </a:xfrm>
          <a:prstGeom prst="rect">
            <a:avLst/>
          </a:prstGeom>
        </p:spPr>
      </p:pic>
      <p:sp>
        <p:nvSpPr>
          <p:cNvPr id="10" name="TextovéPole 9"/>
          <p:cNvSpPr txBox="1"/>
          <p:nvPr/>
        </p:nvSpPr>
        <p:spPr>
          <a:xfrm>
            <a:off x="3707904" y="5301208"/>
            <a:ext cx="3456384" cy="369332"/>
          </a:xfrm>
          <a:prstGeom prst="rect">
            <a:avLst/>
          </a:prstGeom>
          <a:solidFill>
            <a:schemeClr val="accent3">
              <a:lumMod val="95000"/>
            </a:schemeClr>
          </a:solidFill>
        </p:spPr>
        <p:txBody>
          <a:bodyPr wrap="square" rtlCol="0">
            <a:spAutoFit/>
          </a:bodyPr>
          <a:lstStyle/>
          <a:p>
            <a:r>
              <a:rPr lang="en-GB" dirty="0" smtClean="0">
                <a:solidFill>
                  <a:srgbClr val="008000"/>
                </a:solidFill>
                <a:latin typeface="Arial Black" pitchFamily="34" charset="0"/>
              </a:rPr>
              <a:t>Left-handed </a:t>
            </a:r>
            <a:r>
              <a:rPr lang="en-GB" dirty="0" smtClean="0">
                <a:solidFill>
                  <a:srgbClr val="008000"/>
                </a:solidFill>
                <a:latin typeface="Symbol" pitchFamily="18" charset="2"/>
              </a:rPr>
              <a:t>a </a:t>
            </a:r>
            <a:r>
              <a:rPr lang="en-GB" dirty="0" smtClean="0">
                <a:solidFill>
                  <a:srgbClr val="008000"/>
                </a:solidFill>
                <a:latin typeface="Arial Black" pitchFamily="34" charset="0"/>
              </a:rPr>
              <a:t>Helix</a:t>
            </a:r>
            <a:endParaRPr lang="en-GB" dirty="0"/>
          </a:p>
        </p:txBody>
      </p:sp>
      <p:sp>
        <p:nvSpPr>
          <p:cNvPr id="11" name="TextovéPole 10"/>
          <p:cNvSpPr txBox="1"/>
          <p:nvPr/>
        </p:nvSpPr>
        <p:spPr>
          <a:xfrm>
            <a:off x="3779912" y="4149080"/>
            <a:ext cx="3744416" cy="369332"/>
          </a:xfrm>
          <a:prstGeom prst="rect">
            <a:avLst/>
          </a:prstGeom>
          <a:solidFill>
            <a:schemeClr val="accent3">
              <a:lumMod val="95000"/>
            </a:schemeClr>
          </a:solidFill>
        </p:spPr>
        <p:txBody>
          <a:bodyPr wrap="square" rtlCol="0">
            <a:spAutoFit/>
          </a:bodyPr>
          <a:lstStyle/>
          <a:p>
            <a:r>
              <a:rPr lang="cs-CZ" dirty="0" smtClean="0">
                <a:solidFill>
                  <a:srgbClr val="0000FF"/>
                </a:solidFill>
                <a:latin typeface="Symbol" pitchFamily="18" charset="2"/>
              </a:rPr>
              <a:t>b </a:t>
            </a:r>
            <a:r>
              <a:rPr lang="en-GB" dirty="0" smtClean="0">
                <a:solidFill>
                  <a:srgbClr val="0000FF"/>
                </a:solidFill>
                <a:latin typeface="Arial Black" pitchFamily="34" charset="0"/>
              </a:rPr>
              <a:t>Folded Sheet</a:t>
            </a:r>
            <a:r>
              <a:rPr lang="en-GB" u="sng" dirty="0" smtClean="0">
                <a:solidFill>
                  <a:srgbClr val="0000FF"/>
                </a:solidFill>
                <a:latin typeface="Arial Black" pitchFamily="34" charset="0"/>
              </a:rPr>
              <a:t> </a:t>
            </a:r>
            <a:endParaRPr lang="en-GB" dirty="0">
              <a:solidFill>
                <a:srgbClr val="0000FF"/>
              </a:solidFill>
              <a:latin typeface="Arial Black"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January 9/2018</a:t>
            </a:r>
            <a:endParaRPr lang="sk-SK"/>
          </a:p>
        </p:txBody>
      </p:sp>
      <p:sp>
        <p:nvSpPr>
          <p:cNvPr id="3" name="Zástupný symbol pro zápatí 2"/>
          <p:cNvSpPr>
            <a:spLocks noGrp="1"/>
          </p:cNvSpPr>
          <p:nvPr>
            <p:ph type="ftr" sz="quarter" idx="11"/>
          </p:nvPr>
        </p:nvSpPr>
        <p:spPr/>
        <p:txBody>
          <a:bodyPr/>
          <a:lstStyle/>
          <a:p>
            <a:pPr>
              <a:defRPr/>
            </a:pPr>
            <a:r>
              <a:rPr lang="fr-FR" smtClean="0"/>
              <a:t>NATURAL POLYMERS MU SCI 9 2018</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29</a:t>
            </a:fld>
            <a:endParaRPr lang="sk-SK"/>
          </a:p>
        </p:txBody>
      </p:sp>
      <p:pic>
        <p:nvPicPr>
          <p:cNvPr id="5" name="Obrázek 4" descr="Sekundární struktura  bílkovin 018.jpg"/>
          <p:cNvPicPr>
            <a:picLocks noChangeAspect="1"/>
          </p:cNvPicPr>
          <p:nvPr/>
        </p:nvPicPr>
        <p:blipFill>
          <a:blip r:embed="rId2" cstate="print"/>
          <a:stretch>
            <a:fillRect/>
          </a:stretch>
        </p:blipFill>
        <p:spPr>
          <a:xfrm>
            <a:off x="683568" y="1052736"/>
            <a:ext cx="7992888" cy="5688272"/>
          </a:xfrm>
          <a:prstGeom prst="rect">
            <a:avLst/>
          </a:prstGeom>
        </p:spPr>
      </p:pic>
      <p:sp>
        <p:nvSpPr>
          <p:cNvPr id="6" name="TextovéPole 5"/>
          <p:cNvSpPr txBox="1"/>
          <p:nvPr/>
        </p:nvSpPr>
        <p:spPr>
          <a:xfrm>
            <a:off x="251520" y="332656"/>
            <a:ext cx="8568952" cy="646331"/>
          </a:xfrm>
          <a:prstGeom prst="rect">
            <a:avLst/>
          </a:prstGeom>
          <a:solidFill>
            <a:schemeClr val="accent3">
              <a:lumMod val="95000"/>
            </a:schemeClr>
          </a:solidFill>
        </p:spPr>
        <p:txBody>
          <a:bodyPr wrap="square" rtlCol="0">
            <a:spAutoFit/>
          </a:bodyPr>
          <a:lstStyle/>
          <a:p>
            <a:pPr algn="ctr"/>
            <a:r>
              <a:rPr lang="cs-CZ" sz="3600" dirty="0" smtClean="0">
                <a:solidFill>
                  <a:srgbClr val="0000FF"/>
                </a:solidFill>
                <a:latin typeface="Symbol" pitchFamily="18" charset="2"/>
              </a:rPr>
              <a:t>b </a:t>
            </a:r>
            <a:r>
              <a:rPr lang="en-GB" sz="3600" dirty="0" smtClean="0">
                <a:solidFill>
                  <a:srgbClr val="0000FF"/>
                </a:solidFill>
                <a:latin typeface="Arial Black" pitchFamily="34" charset="0"/>
              </a:rPr>
              <a:t>Folded Sheet</a:t>
            </a:r>
            <a:r>
              <a:rPr lang="en-GB" sz="3600" u="sng" dirty="0" smtClean="0">
                <a:solidFill>
                  <a:srgbClr val="0000FF"/>
                </a:solidFill>
                <a:latin typeface="Arial Black" pitchFamily="34" charset="0"/>
              </a:rPr>
              <a:t> </a:t>
            </a:r>
            <a:endParaRPr lang="en-GB" sz="3600" dirty="0">
              <a:solidFill>
                <a:srgbClr val="0000FF"/>
              </a:solidFill>
              <a:latin typeface="Arial Black"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539552" y="260648"/>
            <a:ext cx="8229600" cy="5976664"/>
          </a:xfrm>
        </p:spPr>
        <p:txBody>
          <a:bodyPr/>
          <a:lstStyle/>
          <a:p>
            <a:pPr marL="742950" indent="-742950">
              <a:buFont typeface="+mj-lt"/>
              <a:buAutoNum type="arabicPeriod"/>
            </a:pPr>
            <a:r>
              <a:rPr lang="en-GB" dirty="0" smtClean="0">
                <a:latin typeface="Arial Black" pitchFamily="34" charset="0"/>
              </a:rPr>
              <a:t>Repeating of the Basic Terminology related to PROTEINS (Lecture 8)</a:t>
            </a:r>
          </a:p>
          <a:p>
            <a:pPr marL="742950" indent="-742950">
              <a:buFont typeface="+mj-lt"/>
              <a:buAutoNum type="arabicPeriod"/>
            </a:pPr>
            <a:r>
              <a:rPr lang="en-GB" b="1" cap="all" dirty="0" smtClean="0">
                <a:latin typeface="Arial Black" pitchFamily="34" charset="0"/>
              </a:rPr>
              <a:t>fibrous</a:t>
            </a:r>
            <a:r>
              <a:rPr lang="en-GB" b="1" dirty="0" smtClean="0">
                <a:latin typeface="Arial Black" pitchFamily="34" charset="0"/>
              </a:rPr>
              <a:t> </a:t>
            </a:r>
            <a:r>
              <a:rPr lang="en-GB" b="1" kern="1200" dirty="0" smtClean="0">
                <a:latin typeface="Arial Black" pitchFamily="34" charset="0"/>
                <a:ea typeface="Times New Roman"/>
                <a:cs typeface="Times New Roman"/>
              </a:rPr>
              <a:t>PROTEINS</a:t>
            </a:r>
          </a:p>
          <a:p>
            <a:pPr marL="742950" indent="-742950">
              <a:buFont typeface="+mj-lt"/>
              <a:buAutoNum type="arabicPeriod"/>
            </a:pPr>
            <a:r>
              <a:rPr lang="en-GB" b="1" kern="1200" dirty="0" smtClean="0">
                <a:latin typeface="Arial Black" pitchFamily="34" charset="0"/>
                <a:cs typeface="Times New Roman"/>
              </a:rPr>
              <a:t>Manufacture of the Gelatine and Animal Glue</a:t>
            </a:r>
          </a:p>
          <a:p>
            <a:pPr marL="742950" indent="-742950">
              <a:buFont typeface="+mj-lt"/>
              <a:buAutoNum type="arabicPeriod"/>
            </a:pPr>
            <a:r>
              <a:rPr lang="cs-CZ" dirty="0" smtClean="0">
                <a:latin typeface="Arial Black" pitchFamily="34" charset="0"/>
              </a:rPr>
              <a:t>T</a:t>
            </a:r>
            <a:r>
              <a:rPr lang="en-GB" dirty="0" err="1" smtClean="0">
                <a:latin typeface="Arial Black" pitchFamily="34" charset="0"/>
              </a:rPr>
              <a:t>anning</a:t>
            </a:r>
            <a:r>
              <a:rPr lang="en-GB" dirty="0" smtClean="0">
                <a:latin typeface="Arial Black" pitchFamily="34" charset="0"/>
              </a:rPr>
              <a:t> industry</a:t>
            </a:r>
          </a:p>
          <a:p>
            <a:pPr marL="1143000" lvl="1" indent="-742950">
              <a:buFont typeface="Wingdings" pitchFamily="2" charset="2"/>
              <a:buChar char="§"/>
            </a:pPr>
            <a:r>
              <a:rPr lang="en-GB" sz="3200" dirty="0" smtClean="0">
                <a:latin typeface="Arial Black" pitchFamily="34" charset="0"/>
              </a:rPr>
              <a:t>Skin (Hide) versus Leather</a:t>
            </a:r>
          </a:p>
          <a:p>
            <a:pPr marL="1143000" lvl="1" indent="-742950">
              <a:buFont typeface="Wingdings" pitchFamily="2" charset="2"/>
              <a:buChar char="§"/>
            </a:pPr>
            <a:r>
              <a:rPr lang="en-GB" sz="3200" dirty="0" smtClean="0">
                <a:latin typeface="Arial Black" pitchFamily="34" charset="0"/>
              </a:rPr>
              <a:t>Tanning Procedure</a:t>
            </a:r>
          </a:p>
          <a:p>
            <a:pPr marL="742950" indent="-742950">
              <a:buFont typeface="+mj-lt"/>
              <a:buAutoNum type="arabicPeriod"/>
            </a:pPr>
            <a:r>
              <a:rPr lang="en-GB" dirty="0" smtClean="0">
                <a:latin typeface="Arial Black" pitchFamily="34" charset="0"/>
              </a:rPr>
              <a:t>Leather and Conservator – </a:t>
            </a:r>
            <a:r>
              <a:rPr lang="cs-CZ" dirty="0" smtClean="0">
                <a:latin typeface="Arial Black" pitchFamily="34" charset="0"/>
              </a:rPr>
              <a:t>R</a:t>
            </a:r>
            <a:r>
              <a:rPr lang="en-GB" dirty="0" err="1" smtClean="0">
                <a:latin typeface="Arial Black" pitchFamily="34" charset="0"/>
              </a:rPr>
              <a:t>estorer</a:t>
            </a:r>
            <a:endParaRPr lang="en-GB" dirty="0" smtClean="0">
              <a:latin typeface="Arial Black" pitchFamily="34" charset="0"/>
            </a:endParaRPr>
          </a:p>
          <a:p>
            <a:pPr marL="742950" indent="-742950">
              <a:buFont typeface="+mj-lt"/>
              <a:buAutoNum type="arabicPeriod"/>
            </a:pPr>
            <a:endParaRPr lang="cs-CZ" sz="1600" dirty="0" smtClean="0">
              <a:latin typeface="Arial Black" pitchFamily="34" charset="0"/>
            </a:endParaRPr>
          </a:p>
          <a:p>
            <a:pPr marL="1143000" lvl="1" indent="-742950">
              <a:buFont typeface="+mj-lt"/>
              <a:buAutoNum type="arabicPeriod"/>
            </a:pPr>
            <a:endParaRPr lang="cs-CZ" sz="800" dirty="0" smtClean="0">
              <a:latin typeface="Arial Black" pitchFamily="34" charset="0"/>
            </a:endParaRPr>
          </a:p>
        </p:txBody>
      </p:sp>
      <p:sp>
        <p:nvSpPr>
          <p:cNvPr id="2" name="Zástupný symbol pro datum 1"/>
          <p:cNvSpPr>
            <a:spLocks noGrp="1"/>
          </p:cNvSpPr>
          <p:nvPr>
            <p:ph type="dt" sz="half" idx="10"/>
          </p:nvPr>
        </p:nvSpPr>
        <p:spPr/>
        <p:txBody>
          <a:bodyPr/>
          <a:lstStyle/>
          <a:p>
            <a:pPr>
              <a:defRPr/>
            </a:pPr>
            <a:r>
              <a:rPr lang="cs-CZ" smtClean="0"/>
              <a:t>January 9/2018</a:t>
            </a:r>
            <a:endParaRPr lang="sk-SK"/>
          </a:p>
        </p:txBody>
      </p:sp>
      <p:sp>
        <p:nvSpPr>
          <p:cNvPr id="3" name="Zástupný symbol pro zápatí 2"/>
          <p:cNvSpPr>
            <a:spLocks noGrp="1"/>
          </p:cNvSpPr>
          <p:nvPr>
            <p:ph type="ftr" sz="quarter" idx="11"/>
          </p:nvPr>
        </p:nvSpPr>
        <p:spPr/>
        <p:txBody>
          <a:bodyPr/>
          <a:lstStyle/>
          <a:p>
            <a:pPr>
              <a:defRPr/>
            </a:pPr>
            <a:r>
              <a:rPr lang="fr-FR" smtClean="0"/>
              <a:t>NATURAL POLYMERS MU SCI 9 2018</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3</a:t>
            </a:fld>
            <a:endParaRPr lang="sk-SK"/>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850106"/>
          </a:xfrm>
        </p:spPr>
        <p:txBody>
          <a:bodyPr/>
          <a:lstStyle/>
          <a:p>
            <a:r>
              <a:rPr lang="en-GB" sz="2800" dirty="0" smtClean="0">
                <a:solidFill>
                  <a:srgbClr val="0000FF"/>
                </a:solidFill>
                <a:latin typeface="Arial Black" pitchFamily="34" charset="0"/>
              </a:rPr>
              <a:t>SEC</a:t>
            </a:r>
            <a:r>
              <a:rPr lang="cs-CZ" sz="2800" dirty="0" smtClean="0">
                <a:solidFill>
                  <a:srgbClr val="0000FF"/>
                </a:solidFill>
                <a:latin typeface="Arial Black" pitchFamily="34" charset="0"/>
              </a:rPr>
              <a:t>O</a:t>
            </a:r>
            <a:r>
              <a:rPr lang="en-GB" sz="2800" dirty="0" smtClean="0">
                <a:solidFill>
                  <a:srgbClr val="0000FF"/>
                </a:solidFill>
                <a:latin typeface="Arial Black" pitchFamily="34" charset="0"/>
              </a:rPr>
              <a:t>NDARY STRUCTURE of Proteins II</a:t>
            </a:r>
            <a:r>
              <a:rPr lang="en-GB" sz="2800" dirty="0" smtClean="0">
                <a:solidFill>
                  <a:srgbClr val="008000"/>
                </a:solidFill>
                <a:latin typeface="Arial Black" pitchFamily="34" charset="0"/>
              </a:rPr>
              <a:t/>
            </a:r>
            <a:br>
              <a:rPr lang="en-GB" sz="2800" dirty="0" smtClean="0">
                <a:solidFill>
                  <a:srgbClr val="008000"/>
                </a:solidFill>
                <a:latin typeface="Arial Black" pitchFamily="34" charset="0"/>
              </a:rPr>
            </a:br>
            <a:r>
              <a:rPr lang="en-GB" sz="2800" dirty="0" smtClean="0">
                <a:solidFill>
                  <a:srgbClr val="FF0000"/>
                </a:solidFill>
                <a:latin typeface="Arial Black" pitchFamily="34" charset="0"/>
              </a:rPr>
              <a:t>COLLAGEN as the EXAMPLE </a:t>
            </a:r>
            <a:endParaRPr lang="en-GB" sz="2800" dirty="0">
              <a:solidFill>
                <a:srgbClr val="FF0000"/>
              </a:solidFill>
            </a:endParaRPr>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30</a:t>
            </a:fld>
            <a:endParaRPr lang="sk-SK"/>
          </a:p>
        </p:txBody>
      </p:sp>
      <p:sp>
        <p:nvSpPr>
          <p:cNvPr id="11" name="TextovéPole 10"/>
          <p:cNvSpPr txBox="1"/>
          <p:nvPr/>
        </p:nvSpPr>
        <p:spPr>
          <a:xfrm>
            <a:off x="0" y="1196752"/>
            <a:ext cx="9144000" cy="1015663"/>
          </a:xfrm>
          <a:prstGeom prst="rect">
            <a:avLst/>
          </a:prstGeom>
          <a:noFill/>
        </p:spPr>
        <p:txBody>
          <a:bodyPr wrap="square" rtlCol="0">
            <a:spAutoFit/>
          </a:bodyPr>
          <a:lstStyle/>
          <a:p>
            <a:pPr algn="ctr"/>
            <a:r>
              <a:rPr lang="en-GB" sz="2000" b="1" dirty="0" smtClean="0">
                <a:solidFill>
                  <a:srgbClr val="0000FF"/>
                </a:solidFill>
              </a:rPr>
              <a:t>The Conformation of the SEC</a:t>
            </a:r>
            <a:r>
              <a:rPr lang="cs-CZ" sz="2000" b="1" dirty="0" smtClean="0">
                <a:solidFill>
                  <a:srgbClr val="0000FF"/>
                </a:solidFill>
              </a:rPr>
              <a:t>O</a:t>
            </a:r>
            <a:r>
              <a:rPr lang="en-GB" sz="2000" b="1" dirty="0" smtClean="0">
                <a:solidFill>
                  <a:srgbClr val="0000FF"/>
                </a:solidFill>
              </a:rPr>
              <a:t>NDARY STRUCTURE (</a:t>
            </a:r>
            <a:r>
              <a:rPr lang="en-GB" sz="2000" b="1" dirty="0" smtClean="0">
                <a:solidFill>
                  <a:srgbClr val="0000FF"/>
                </a:solidFill>
                <a:latin typeface="Symbol" pitchFamily="18" charset="2"/>
              </a:rPr>
              <a:t>a</a:t>
            </a:r>
            <a:r>
              <a:rPr lang="en-GB" sz="2000" b="1" dirty="0" smtClean="0">
                <a:solidFill>
                  <a:srgbClr val="0000FF"/>
                </a:solidFill>
                <a:latin typeface="+mn-lt"/>
              </a:rPr>
              <a:t>-</a:t>
            </a:r>
            <a:r>
              <a:rPr lang="en-GB" sz="2000" b="1" dirty="0" smtClean="0">
                <a:solidFill>
                  <a:srgbClr val="0000FF"/>
                </a:solidFill>
                <a:latin typeface="+mn-lt"/>
              </a:rPr>
              <a:t>H</a:t>
            </a:r>
            <a:r>
              <a:rPr lang="en-GB" sz="2000" b="1" dirty="0" smtClean="0">
                <a:solidFill>
                  <a:srgbClr val="0000FF"/>
                </a:solidFill>
                <a:latin typeface="+mn-lt"/>
              </a:rPr>
              <a:t>elix, </a:t>
            </a:r>
            <a:r>
              <a:rPr lang="en-GB" sz="2000" b="1" dirty="0" smtClean="0">
                <a:solidFill>
                  <a:srgbClr val="0000FF"/>
                </a:solidFill>
                <a:latin typeface="Symbol" pitchFamily="18" charset="2"/>
              </a:rPr>
              <a:t>b</a:t>
            </a:r>
            <a:r>
              <a:rPr lang="en-GB" sz="2000" b="1" dirty="0" smtClean="0">
                <a:solidFill>
                  <a:srgbClr val="0000FF"/>
                </a:solidFill>
                <a:latin typeface="+mn-lt"/>
              </a:rPr>
              <a:t>- Sheet, </a:t>
            </a:r>
            <a:r>
              <a:rPr lang="en-GB" sz="2000" b="1" dirty="0" smtClean="0">
                <a:solidFill>
                  <a:srgbClr val="FF0000"/>
                </a:solidFill>
                <a:latin typeface="Arial Black" pitchFamily="34" charset="0"/>
              </a:rPr>
              <a:t>Statistic Coil</a:t>
            </a:r>
            <a:r>
              <a:rPr lang="en-GB" sz="2000" b="1" dirty="0" smtClean="0">
                <a:solidFill>
                  <a:srgbClr val="0000FF"/>
                </a:solidFill>
                <a:latin typeface="+mn-lt"/>
              </a:rPr>
              <a:t>) has the Influence on the IR Wave Number of the Amide </a:t>
            </a:r>
            <a:r>
              <a:rPr lang="cs-CZ" sz="2000" b="1" dirty="0" smtClean="0">
                <a:solidFill>
                  <a:srgbClr val="0000FF"/>
                </a:solidFill>
                <a:latin typeface="+mn-lt"/>
              </a:rPr>
              <a:t> </a:t>
            </a:r>
            <a:r>
              <a:rPr lang="cs-CZ" sz="2000" b="1" dirty="0" err="1" smtClean="0">
                <a:solidFill>
                  <a:srgbClr val="0000FF"/>
                </a:solidFill>
                <a:latin typeface="+mn-lt"/>
              </a:rPr>
              <a:t>Group</a:t>
            </a:r>
            <a:r>
              <a:rPr lang="cs-CZ" sz="2000" b="1" dirty="0" smtClean="0">
                <a:solidFill>
                  <a:srgbClr val="0000FF"/>
                </a:solidFill>
                <a:latin typeface="+mn-lt"/>
              </a:rPr>
              <a:t> </a:t>
            </a:r>
            <a:r>
              <a:rPr lang="en-GB" sz="2000" b="1" dirty="0" smtClean="0">
                <a:solidFill>
                  <a:srgbClr val="0000FF"/>
                </a:solidFill>
                <a:latin typeface="+mn-lt"/>
              </a:rPr>
              <a:t>Peak in the IR Spectrum.</a:t>
            </a:r>
            <a:endParaRPr lang="en-GB" sz="2000" b="1" dirty="0">
              <a:solidFill>
                <a:srgbClr val="0000FF"/>
              </a:solidFill>
            </a:endParaRPr>
          </a:p>
        </p:txBody>
      </p:sp>
      <p:sp>
        <p:nvSpPr>
          <p:cNvPr id="14" name="TextovéPole 13"/>
          <p:cNvSpPr txBox="1"/>
          <p:nvPr/>
        </p:nvSpPr>
        <p:spPr>
          <a:xfrm>
            <a:off x="6228184" y="2204864"/>
            <a:ext cx="2592288" cy="3067506"/>
          </a:xfrm>
          <a:prstGeom prst="rect">
            <a:avLst/>
          </a:prstGeom>
          <a:noFill/>
          <a:ln w="38100">
            <a:solidFill>
              <a:schemeClr val="tx1"/>
            </a:solidFill>
          </a:ln>
        </p:spPr>
        <p:txBody>
          <a:bodyPr wrap="square" rtlCol="0">
            <a:spAutoFit/>
          </a:bodyPr>
          <a:lstStyle/>
          <a:p>
            <a:r>
              <a:rPr lang="en-GB" sz="2000" b="1" dirty="0" smtClean="0">
                <a:solidFill>
                  <a:srgbClr val="FF0000"/>
                </a:solidFill>
                <a:latin typeface="Arial Black" pitchFamily="34" charset="0"/>
              </a:rPr>
              <a:t>It is a bit unusual Wave Nu</a:t>
            </a:r>
            <a:r>
              <a:rPr lang="cs-CZ" sz="2000" b="1" dirty="0" smtClean="0">
                <a:solidFill>
                  <a:srgbClr val="FF0000"/>
                </a:solidFill>
                <a:latin typeface="Arial Black" pitchFamily="34" charset="0"/>
              </a:rPr>
              <a:t>m</a:t>
            </a:r>
            <a:r>
              <a:rPr lang="en-GB" sz="2000" b="1" dirty="0" err="1" smtClean="0">
                <a:solidFill>
                  <a:srgbClr val="FF0000"/>
                </a:solidFill>
                <a:latin typeface="Arial Black" pitchFamily="34" charset="0"/>
              </a:rPr>
              <a:t>ber</a:t>
            </a:r>
            <a:r>
              <a:rPr lang="en-GB" sz="2000" b="1" dirty="0" smtClean="0">
                <a:solidFill>
                  <a:srgbClr val="FF0000"/>
                </a:solidFill>
                <a:latin typeface="Arial Black" pitchFamily="34" charset="0"/>
              </a:rPr>
              <a:t> Unit, but it is right!</a:t>
            </a:r>
          </a:p>
          <a:p>
            <a:r>
              <a:rPr lang="en-GB" sz="2000" b="1" dirty="0" smtClean="0">
                <a:solidFill>
                  <a:srgbClr val="7030A0"/>
                </a:solidFill>
                <a:latin typeface="Arial Black" pitchFamily="34" charset="0"/>
              </a:rPr>
              <a:t>It is the same Figure as the usual Unit cm</a:t>
            </a:r>
            <a:r>
              <a:rPr lang="en-GB" sz="2000" b="1" baseline="30000" dirty="0" smtClean="0">
                <a:solidFill>
                  <a:srgbClr val="7030A0"/>
                </a:solidFill>
                <a:latin typeface="Arial Black" pitchFamily="34" charset="0"/>
              </a:rPr>
              <a:t>-1</a:t>
            </a:r>
            <a:r>
              <a:rPr lang="en-GB" sz="2000" b="1" dirty="0" smtClean="0">
                <a:solidFill>
                  <a:srgbClr val="7030A0"/>
                </a:solidFill>
                <a:latin typeface="Arial Black" pitchFamily="34" charset="0"/>
              </a:rPr>
              <a:t>.</a:t>
            </a:r>
            <a:r>
              <a:rPr lang="en-GB" sz="2000" b="1" dirty="0" smtClean="0">
                <a:solidFill>
                  <a:srgbClr val="FF0000"/>
                </a:solidFill>
                <a:latin typeface="Arial Black" pitchFamily="34" charset="0"/>
              </a:rPr>
              <a:t> </a:t>
            </a:r>
          </a:p>
          <a:p>
            <a:r>
              <a:rPr lang="en-GB" sz="2000" b="1" dirty="0" smtClean="0">
                <a:solidFill>
                  <a:srgbClr val="C00000"/>
                </a:solidFill>
                <a:latin typeface="Arial Black" pitchFamily="34" charset="0"/>
              </a:rPr>
              <a:t>COLLAGEN is the  </a:t>
            </a:r>
            <a:r>
              <a:rPr lang="en-GB" sz="2000" b="1" dirty="0" smtClean="0">
                <a:solidFill>
                  <a:srgbClr val="C00000"/>
                </a:solidFill>
                <a:latin typeface="Symbol" pitchFamily="18" charset="2"/>
              </a:rPr>
              <a:t>a</a:t>
            </a:r>
            <a:r>
              <a:rPr lang="en-GB" sz="2000" b="1" dirty="0" smtClean="0">
                <a:solidFill>
                  <a:srgbClr val="C00000"/>
                </a:solidFill>
                <a:latin typeface="Arial Black" pitchFamily="34" charset="0"/>
              </a:rPr>
              <a:t>-Helix.</a:t>
            </a:r>
            <a:endParaRPr lang="en-GB" sz="2000" dirty="0" smtClean="0">
              <a:solidFill>
                <a:srgbClr val="C00000"/>
              </a:solidFill>
              <a:latin typeface="Arial Black" pitchFamily="34" charset="0"/>
            </a:endParaRPr>
          </a:p>
          <a:p>
            <a:endParaRPr lang="cs-CZ" sz="2000" baseline="30000" dirty="0">
              <a:solidFill>
                <a:srgbClr val="FF0000"/>
              </a:solidFill>
              <a:latin typeface="Arial Black" pitchFamily="34" charset="0"/>
            </a:endParaRPr>
          </a:p>
        </p:txBody>
      </p:sp>
      <p:graphicFrame>
        <p:nvGraphicFramePr>
          <p:cNvPr id="10" name="Tabulka 9"/>
          <p:cNvGraphicFramePr>
            <a:graphicFrameLocks noGrp="1"/>
          </p:cNvGraphicFramePr>
          <p:nvPr/>
        </p:nvGraphicFramePr>
        <p:xfrm>
          <a:off x="0" y="2564904"/>
          <a:ext cx="6048672" cy="3583671"/>
        </p:xfrm>
        <a:graphic>
          <a:graphicData uri="http://schemas.openxmlformats.org/drawingml/2006/table">
            <a:tbl>
              <a:tblPr firstRow="1" bandRow="1">
                <a:tableStyleId>{5C22544A-7EE6-4342-B048-85BDC9FD1C3A}</a:tableStyleId>
              </a:tblPr>
              <a:tblGrid>
                <a:gridCol w="2016224"/>
                <a:gridCol w="2016224"/>
                <a:gridCol w="2016224"/>
              </a:tblGrid>
              <a:tr h="706877">
                <a:tc gridSpan="3">
                  <a:txBody>
                    <a:bodyPr/>
                    <a:lstStyle/>
                    <a:p>
                      <a:pPr algn="ctr"/>
                      <a:r>
                        <a:rPr lang="en-GB" sz="2400" noProof="0" dirty="0" smtClean="0">
                          <a:solidFill>
                            <a:srgbClr val="FF0000"/>
                          </a:solidFill>
                          <a:latin typeface="Arial Black" pitchFamily="34" charset="0"/>
                        </a:rPr>
                        <a:t>IR Spectrum (Wave Number) of the Amide Bond (10</a:t>
                      </a:r>
                      <a:r>
                        <a:rPr lang="en-GB" sz="2400" baseline="30000" noProof="0" dirty="0" smtClean="0">
                          <a:solidFill>
                            <a:srgbClr val="FF0000"/>
                          </a:solidFill>
                          <a:latin typeface="Arial Black" pitchFamily="34" charset="0"/>
                        </a:rPr>
                        <a:t>2</a:t>
                      </a:r>
                      <a:r>
                        <a:rPr lang="en-GB" sz="2400" noProof="0" dirty="0" smtClean="0">
                          <a:solidFill>
                            <a:srgbClr val="FF0000"/>
                          </a:solidFill>
                          <a:latin typeface="Arial Black" pitchFamily="34" charset="0"/>
                        </a:rPr>
                        <a:t> m</a:t>
                      </a:r>
                      <a:r>
                        <a:rPr lang="en-GB" sz="2400" baseline="30000" noProof="0" dirty="0" smtClean="0">
                          <a:solidFill>
                            <a:srgbClr val="FF0000"/>
                          </a:solidFill>
                          <a:latin typeface="Arial Black" pitchFamily="34" charset="0"/>
                        </a:rPr>
                        <a:t>-1</a:t>
                      </a:r>
                      <a:r>
                        <a:rPr lang="en-GB" sz="2400" noProof="0" dirty="0" smtClean="0">
                          <a:solidFill>
                            <a:srgbClr val="FF0000"/>
                          </a:solidFill>
                          <a:latin typeface="Arial Black" pitchFamily="34" charset="0"/>
                        </a:rPr>
                        <a:t>) </a:t>
                      </a:r>
                      <a:endParaRPr lang="en-GB" sz="2400" noProof="0" dirty="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1174">
                <a:tc>
                  <a:txBody>
                    <a:bodyPr/>
                    <a:lstStyle/>
                    <a:p>
                      <a:pPr algn="ctr"/>
                      <a:r>
                        <a:rPr lang="en-GB" noProof="0" smtClean="0">
                          <a:solidFill>
                            <a:srgbClr val="FF0000"/>
                          </a:solidFill>
                          <a:latin typeface="Arial Black" pitchFamily="34" charset="0"/>
                        </a:rPr>
                        <a:t>Structure</a:t>
                      </a:r>
                      <a:endParaRPr lang="en-GB" noProof="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GB" noProof="0" smtClean="0">
                          <a:solidFill>
                            <a:srgbClr val="0000FF"/>
                          </a:solidFill>
                          <a:latin typeface="Arial Black" pitchFamily="34" charset="0"/>
                        </a:rPr>
                        <a:t>Amide I</a:t>
                      </a:r>
                      <a:endParaRPr lang="en-GB" noProof="0">
                        <a:solidFill>
                          <a:srgbClr val="0000FF"/>
                        </a:solidFill>
                        <a:latin typeface="Arial Black" pitchFamily="34" charset="0"/>
                      </a:endParaRPr>
                    </a:p>
                  </a:txBody>
                  <a:tcP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noProof="0" smtClean="0">
                          <a:solidFill>
                            <a:srgbClr val="008000"/>
                          </a:solidFill>
                          <a:latin typeface="Arial Black" pitchFamily="34" charset="0"/>
                        </a:rPr>
                        <a:t>Amide II</a:t>
                      </a:r>
                    </a:p>
                    <a:p>
                      <a:pPr algn="ctr"/>
                      <a:endParaRPr lang="en-GB" noProof="0">
                        <a:solidFill>
                          <a:srgbClr val="008000"/>
                        </a:solidFill>
                        <a:latin typeface="Arial Black" pitchFamily="34"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706877">
                <a:tc>
                  <a:txBody>
                    <a:bodyPr/>
                    <a:lstStyle/>
                    <a:p>
                      <a:pPr algn="ctr"/>
                      <a:r>
                        <a:rPr lang="en-GB" noProof="0" smtClean="0">
                          <a:solidFill>
                            <a:srgbClr val="FF0000"/>
                          </a:solidFill>
                          <a:latin typeface="Symbol" pitchFamily="18" charset="2"/>
                        </a:rPr>
                        <a:t>a - </a:t>
                      </a:r>
                      <a:r>
                        <a:rPr lang="en-GB" b="1" noProof="0" smtClean="0">
                          <a:solidFill>
                            <a:srgbClr val="FF0000"/>
                          </a:solidFill>
                          <a:latin typeface="+mn-lt"/>
                        </a:rPr>
                        <a:t>Helix</a:t>
                      </a:r>
                      <a:endParaRPr lang="en-GB" b="1" noProof="0">
                        <a:solidFill>
                          <a:srgbClr val="FF0000"/>
                        </a:solidFill>
                        <a:latin typeface="+mn-lt"/>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noProof="0" smtClean="0">
                          <a:solidFill>
                            <a:srgbClr val="0000FF"/>
                          </a:solidFill>
                          <a:latin typeface="Arial Black" pitchFamily="34" charset="0"/>
                        </a:rPr>
                        <a:t>1650</a:t>
                      </a:r>
                    </a:p>
                    <a:p>
                      <a:pPr algn="ctr"/>
                      <a:r>
                        <a:rPr lang="en-GB" noProof="0" smtClean="0">
                          <a:solidFill>
                            <a:srgbClr val="0000FF"/>
                          </a:solidFill>
                          <a:latin typeface="Arial Black" pitchFamily="34" charset="0"/>
                        </a:rPr>
                        <a:t>1652</a:t>
                      </a:r>
                      <a:endParaRPr lang="en-GB" noProof="0">
                        <a:solidFill>
                          <a:srgbClr val="0000FF"/>
                        </a:solidFill>
                        <a:latin typeface="Arial Black" pitchFamily="34" charset="0"/>
                      </a:endParaRPr>
                    </a:p>
                  </a:txBody>
                  <a:tcP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noProof="0" smtClean="0">
                          <a:solidFill>
                            <a:srgbClr val="008000"/>
                          </a:solidFill>
                          <a:latin typeface="Arial Black" pitchFamily="34" charset="0"/>
                        </a:rPr>
                        <a:t>1515</a:t>
                      </a:r>
                    </a:p>
                    <a:p>
                      <a:pPr algn="ctr"/>
                      <a:r>
                        <a:rPr lang="en-GB" noProof="0" smtClean="0">
                          <a:solidFill>
                            <a:srgbClr val="008000"/>
                          </a:solidFill>
                          <a:latin typeface="Arial Black" pitchFamily="34" charset="0"/>
                        </a:rPr>
                        <a:t>1546</a:t>
                      </a:r>
                      <a:endParaRPr lang="en-GB" noProof="0">
                        <a:solidFill>
                          <a:srgbClr val="008000"/>
                        </a:solidFill>
                        <a:latin typeface="Arial Black" pitchFamily="34"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06877">
                <a:tc>
                  <a:txBody>
                    <a:bodyPr/>
                    <a:lstStyle/>
                    <a:p>
                      <a:pPr algn="ctr"/>
                      <a:r>
                        <a:rPr lang="en-GB" noProof="0" smtClean="0">
                          <a:solidFill>
                            <a:srgbClr val="FF0000"/>
                          </a:solidFill>
                          <a:latin typeface="Symbol" pitchFamily="18" charset="2"/>
                        </a:rPr>
                        <a:t>b-</a:t>
                      </a:r>
                      <a:r>
                        <a:rPr lang="en-GB" b="1" noProof="0" smtClean="0">
                          <a:solidFill>
                            <a:srgbClr val="FF0000"/>
                          </a:solidFill>
                          <a:latin typeface="+mn-lt"/>
                        </a:rPr>
                        <a:t>Structure</a:t>
                      </a:r>
                      <a:r>
                        <a:rPr lang="en-GB" noProof="0" smtClean="0">
                          <a:solidFill>
                            <a:srgbClr val="FF0000"/>
                          </a:solidFill>
                          <a:latin typeface="Symbol" pitchFamily="18" charset="2"/>
                        </a:rPr>
                        <a:t> </a:t>
                      </a:r>
                      <a:endParaRPr lang="en-GB" noProof="0">
                        <a:solidFill>
                          <a:srgbClr val="FF0000"/>
                        </a:solidFill>
                        <a:latin typeface="Symbol" pitchFamily="18" charset="2"/>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noProof="0" smtClean="0">
                          <a:solidFill>
                            <a:srgbClr val="0000FF"/>
                          </a:solidFill>
                          <a:latin typeface="Arial Black" pitchFamily="34" charset="0"/>
                        </a:rPr>
                        <a:t>1630</a:t>
                      </a:r>
                    </a:p>
                    <a:p>
                      <a:pPr algn="ctr"/>
                      <a:r>
                        <a:rPr lang="en-GB" noProof="0" smtClean="0">
                          <a:solidFill>
                            <a:srgbClr val="0000FF"/>
                          </a:solidFill>
                          <a:latin typeface="Arial Black" pitchFamily="34" charset="0"/>
                        </a:rPr>
                        <a:t>1645</a:t>
                      </a:r>
                      <a:endParaRPr lang="en-GB" noProof="0">
                        <a:solidFill>
                          <a:srgbClr val="0000FF"/>
                        </a:solidFill>
                        <a:latin typeface="Arial Black" pitchFamily="34" charset="0"/>
                      </a:endParaRPr>
                    </a:p>
                  </a:txBody>
                  <a:tcP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noProof="0" smtClean="0">
                          <a:solidFill>
                            <a:srgbClr val="008000"/>
                          </a:solidFill>
                          <a:latin typeface="Arial Black" pitchFamily="34" charset="0"/>
                        </a:rPr>
                        <a:t>1530</a:t>
                      </a:r>
                    </a:p>
                    <a:p>
                      <a:pPr algn="ctr"/>
                      <a:r>
                        <a:rPr lang="en-GB" noProof="0" smtClean="0">
                          <a:solidFill>
                            <a:srgbClr val="008000"/>
                          </a:solidFill>
                          <a:latin typeface="Arial Black" pitchFamily="34" charset="0"/>
                        </a:rPr>
                        <a:t>1550</a:t>
                      </a:r>
                      <a:endParaRPr lang="en-GB" noProof="0">
                        <a:solidFill>
                          <a:srgbClr val="008000"/>
                        </a:solidFill>
                        <a:latin typeface="Arial Black" pitchFamily="34"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06877">
                <a:tc>
                  <a:txBody>
                    <a:bodyPr/>
                    <a:lstStyle/>
                    <a:p>
                      <a:pPr algn="ctr"/>
                      <a:r>
                        <a:rPr lang="en-GB" b="1" noProof="0" dirty="0" smtClean="0">
                          <a:solidFill>
                            <a:srgbClr val="FF0000"/>
                          </a:solidFill>
                          <a:latin typeface="Arial Black" pitchFamily="34" charset="0"/>
                        </a:rPr>
                        <a:t>Statistic Coil</a:t>
                      </a:r>
                      <a:endParaRPr lang="en-GB" b="1" noProof="0" dirty="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noProof="0" smtClean="0">
                          <a:solidFill>
                            <a:srgbClr val="0000FF"/>
                          </a:solidFill>
                          <a:latin typeface="Arial Black" pitchFamily="34" charset="0"/>
                        </a:rPr>
                        <a:t>1656</a:t>
                      </a:r>
                      <a:endParaRPr lang="en-GB" noProof="0">
                        <a:solidFill>
                          <a:srgbClr val="0000FF"/>
                        </a:solidFill>
                        <a:latin typeface="Arial Black" pitchFamily="34" charset="0"/>
                      </a:endParaRPr>
                    </a:p>
                  </a:txBody>
                  <a:tcP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noProof="0" dirty="0" smtClean="0">
                          <a:solidFill>
                            <a:srgbClr val="008000"/>
                          </a:solidFill>
                          <a:latin typeface="Arial Black" pitchFamily="34" charset="0"/>
                        </a:rPr>
                        <a:t>1535</a:t>
                      </a:r>
                      <a:endParaRPr lang="en-GB" noProof="0" dirty="0">
                        <a:solidFill>
                          <a:srgbClr val="008000"/>
                        </a:solidFill>
                        <a:latin typeface="Arial Black" pitchFamily="34"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13" name="Přímá spojovací šipka 12"/>
          <p:cNvCxnSpPr>
            <a:stCxn id="14" idx="1"/>
          </p:cNvCxnSpPr>
          <p:nvPr/>
        </p:nvCxnSpPr>
        <p:spPr>
          <a:xfrm flipH="1" flipV="1">
            <a:off x="4716016" y="3140968"/>
            <a:ext cx="1512168" cy="597649"/>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January 9/2018</a:t>
            </a:r>
            <a:endParaRPr lang="sk-SK"/>
          </a:p>
        </p:txBody>
      </p:sp>
      <p:sp>
        <p:nvSpPr>
          <p:cNvPr id="3" name="Zástupný symbol pro zápatí 2"/>
          <p:cNvSpPr>
            <a:spLocks noGrp="1"/>
          </p:cNvSpPr>
          <p:nvPr>
            <p:ph type="ftr" sz="quarter" idx="11"/>
          </p:nvPr>
        </p:nvSpPr>
        <p:spPr/>
        <p:txBody>
          <a:bodyPr/>
          <a:lstStyle/>
          <a:p>
            <a:pPr>
              <a:defRPr/>
            </a:pPr>
            <a:r>
              <a:rPr lang="fr-FR" smtClean="0"/>
              <a:t>NATURAL POLYMERS MU SCI 9 2018</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31</a:t>
            </a:fld>
            <a:endParaRPr lang="sk-SK"/>
          </a:p>
        </p:txBody>
      </p:sp>
      <p:pic>
        <p:nvPicPr>
          <p:cNvPr id="5" name="Obrázek 4" descr="Sekundární struktura  bílkovin 016.jpg"/>
          <p:cNvPicPr>
            <a:picLocks noChangeAspect="1"/>
          </p:cNvPicPr>
          <p:nvPr/>
        </p:nvPicPr>
        <p:blipFill>
          <a:blip r:embed="rId2" cstate="print"/>
          <a:stretch>
            <a:fillRect/>
          </a:stretch>
        </p:blipFill>
        <p:spPr>
          <a:xfrm>
            <a:off x="179512" y="42853"/>
            <a:ext cx="5184576" cy="6747663"/>
          </a:xfrm>
          <a:prstGeom prst="rect">
            <a:avLst/>
          </a:prstGeom>
        </p:spPr>
      </p:pic>
      <p:sp>
        <p:nvSpPr>
          <p:cNvPr id="6" name="TextovéPole 5"/>
          <p:cNvSpPr txBox="1"/>
          <p:nvPr/>
        </p:nvSpPr>
        <p:spPr>
          <a:xfrm>
            <a:off x="5436096" y="0"/>
            <a:ext cx="3707904" cy="3539430"/>
          </a:xfrm>
          <a:prstGeom prst="rect">
            <a:avLst/>
          </a:prstGeom>
          <a:noFill/>
        </p:spPr>
        <p:txBody>
          <a:bodyPr wrap="square" rtlCol="0">
            <a:spAutoFit/>
          </a:bodyPr>
          <a:lstStyle/>
          <a:p>
            <a:r>
              <a:rPr lang="cs-CZ" sz="3200" dirty="0" smtClean="0">
                <a:solidFill>
                  <a:srgbClr val="008000"/>
                </a:solidFill>
                <a:latin typeface="Arial Black" pitchFamily="34" charset="0"/>
              </a:rPr>
              <a:t>These </a:t>
            </a:r>
            <a:r>
              <a:rPr lang="cs-CZ" sz="3200" dirty="0" err="1" smtClean="0">
                <a:solidFill>
                  <a:srgbClr val="008000"/>
                </a:solidFill>
                <a:latin typeface="Arial Black" pitchFamily="34" charset="0"/>
              </a:rPr>
              <a:t>Interactions</a:t>
            </a:r>
            <a:r>
              <a:rPr lang="cs-CZ" sz="3200" dirty="0" smtClean="0">
                <a:solidFill>
                  <a:srgbClr val="008000"/>
                </a:solidFill>
                <a:latin typeface="Arial Black" pitchFamily="34" charset="0"/>
              </a:rPr>
              <a:t> are in </a:t>
            </a:r>
            <a:r>
              <a:rPr lang="cs-CZ" sz="3200" dirty="0" err="1" smtClean="0">
                <a:solidFill>
                  <a:srgbClr val="008000"/>
                </a:solidFill>
                <a:latin typeface="Arial Black" pitchFamily="34" charset="0"/>
              </a:rPr>
              <a:t>the</a:t>
            </a:r>
            <a:r>
              <a:rPr lang="cs-CZ" sz="3200" dirty="0" smtClean="0">
                <a:solidFill>
                  <a:srgbClr val="008000"/>
                </a:solidFill>
                <a:latin typeface="Arial Black" pitchFamily="34" charset="0"/>
              </a:rPr>
              <a:t> ONE MOLECULE, </a:t>
            </a:r>
            <a:r>
              <a:rPr lang="cs-CZ" sz="3200" dirty="0" err="1" smtClean="0">
                <a:solidFill>
                  <a:srgbClr val="008000"/>
                </a:solidFill>
                <a:latin typeface="Arial Black" pitchFamily="34" charset="0"/>
              </a:rPr>
              <a:t>so</a:t>
            </a:r>
            <a:r>
              <a:rPr lang="cs-CZ" sz="3200" dirty="0" smtClean="0">
                <a:solidFill>
                  <a:srgbClr val="008000"/>
                </a:solidFill>
                <a:latin typeface="Arial Black" pitchFamily="34" charset="0"/>
              </a:rPr>
              <a:t> </a:t>
            </a:r>
            <a:r>
              <a:rPr lang="cs-CZ" sz="3200" dirty="0" err="1" smtClean="0">
                <a:solidFill>
                  <a:srgbClr val="008000"/>
                </a:solidFill>
                <a:latin typeface="Arial Black" pitchFamily="34" charset="0"/>
              </a:rPr>
              <a:t>it</a:t>
            </a:r>
            <a:r>
              <a:rPr lang="cs-CZ" sz="3200" dirty="0" smtClean="0">
                <a:solidFill>
                  <a:srgbClr val="008000"/>
                </a:solidFill>
                <a:latin typeface="Arial Black" pitchFamily="34" charset="0"/>
              </a:rPr>
              <a:t> </a:t>
            </a:r>
            <a:r>
              <a:rPr lang="cs-CZ" sz="3200" dirty="0" err="1" smtClean="0">
                <a:solidFill>
                  <a:srgbClr val="008000"/>
                </a:solidFill>
                <a:latin typeface="Arial Black" pitchFamily="34" charset="0"/>
              </a:rPr>
              <a:t>is</a:t>
            </a:r>
            <a:r>
              <a:rPr lang="cs-CZ" sz="3200" dirty="0" smtClean="0">
                <a:solidFill>
                  <a:srgbClr val="008000"/>
                </a:solidFill>
                <a:latin typeface="Arial Black" pitchFamily="34" charset="0"/>
              </a:rPr>
              <a:t> SECONDARY STRUCTURE</a:t>
            </a:r>
            <a:endParaRPr lang="cs-CZ" sz="3200" dirty="0">
              <a:solidFill>
                <a:srgbClr val="008000"/>
              </a:solidFill>
              <a:latin typeface="Arial Black"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0"/>
            <a:ext cx="8229600" cy="1916832"/>
          </a:xfrm>
        </p:spPr>
        <p:txBody>
          <a:bodyPr/>
          <a:lstStyle/>
          <a:p>
            <a:r>
              <a:rPr lang="en-GB" sz="2800" dirty="0" smtClean="0">
                <a:solidFill>
                  <a:srgbClr val="008000"/>
                </a:solidFill>
                <a:latin typeface="Arial Black" pitchFamily="34" charset="0"/>
              </a:rPr>
              <a:t>TER</a:t>
            </a:r>
            <a:r>
              <a:rPr lang="cs-CZ" sz="2800" dirty="0" smtClean="0">
                <a:solidFill>
                  <a:srgbClr val="008000"/>
                </a:solidFill>
                <a:latin typeface="Arial Black" pitchFamily="34" charset="0"/>
              </a:rPr>
              <a:t>T</a:t>
            </a:r>
            <a:r>
              <a:rPr lang="en-GB" sz="2800" dirty="0" smtClean="0">
                <a:solidFill>
                  <a:srgbClr val="008000"/>
                </a:solidFill>
                <a:latin typeface="Arial Black" pitchFamily="34" charset="0"/>
              </a:rPr>
              <a:t>IARY STRUCTUR</a:t>
            </a:r>
            <a:r>
              <a:rPr lang="cs-CZ" sz="2800" dirty="0" smtClean="0">
                <a:solidFill>
                  <a:srgbClr val="008000"/>
                </a:solidFill>
                <a:latin typeface="Arial Black" pitchFamily="34" charset="0"/>
              </a:rPr>
              <a:t>E</a:t>
            </a:r>
            <a:r>
              <a:rPr lang="en-GB" sz="2800" dirty="0" smtClean="0">
                <a:solidFill>
                  <a:srgbClr val="008000"/>
                </a:solidFill>
                <a:latin typeface="Arial Black" pitchFamily="34" charset="0"/>
              </a:rPr>
              <a:t> of Proteins II</a:t>
            </a:r>
            <a:br>
              <a:rPr lang="en-GB" sz="2800" dirty="0" smtClean="0">
                <a:solidFill>
                  <a:srgbClr val="008000"/>
                </a:solidFill>
                <a:latin typeface="Arial Black" pitchFamily="34" charset="0"/>
              </a:rPr>
            </a:br>
            <a:r>
              <a:rPr lang="en-GB" sz="2800" dirty="0" smtClean="0">
                <a:solidFill>
                  <a:srgbClr val="FF0000"/>
                </a:solidFill>
                <a:latin typeface="Arial Black" pitchFamily="34" charset="0"/>
              </a:rPr>
              <a:t> COLLAGEN </a:t>
            </a:r>
            <a:r>
              <a:rPr lang="en-GB" sz="2800" dirty="0" smtClean="0">
                <a:solidFill>
                  <a:srgbClr val="FF0000"/>
                </a:solidFill>
                <a:latin typeface="Arial Black" pitchFamily="34" charset="0"/>
              </a:rPr>
              <a:t>as </a:t>
            </a:r>
            <a:r>
              <a:rPr lang="en-GB" sz="2800" dirty="0" smtClean="0">
                <a:solidFill>
                  <a:srgbClr val="FF0000"/>
                </a:solidFill>
                <a:latin typeface="Arial Black" pitchFamily="34" charset="0"/>
              </a:rPr>
              <a:t>the EXAMPLE </a:t>
            </a:r>
            <a:r>
              <a:rPr lang="en-GB" sz="2800" dirty="0" smtClean="0">
                <a:solidFill>
                  <a:srgbClr val="FF0000"/>
                </a:solidFill>
                <a:latin typeface="Arial Black" pitchFamily="34" charset="0"/>
              </a:rPr>
              <a:t/>
            </a:r>
            <a:br>
              <a:rPr lang="en-GB" sz="2800" dirty="0" smtClean="0">
                <a:solidFill>
                  <a:srgbClr val="FF0000"/>
                </a:solidFill>
                <a:latin typeface="Arial Black" pitchFamily="34" charset="0"/>
              </a:rPr>
            </a:br>
            <a:r>
              <a:rPr lang="en-GB" sz="2800" b="1" dirty="0" smtClean="0">
                <a:solidFill>
                  <a:srgbClr val="FF0000"/>
                </a:solidFill>
                <a:latin typeface="Arial Black" pitchFamily="34" charset="0"/>
              </a:rPr>
              <a:t> three Coils arranged to the next </a:t>
            </a:r>
            <a:r>
              <a:rPr lang="en-GB" sz="2800" b="1" dirty="0" smtClean="0">
                <a:solidFill>
                  <a:srgbClr val="FF0000"/>
                </a:solidFill>
                <a:latin typeface="Arial Black" pitchFamily="34" charset="0"/>
              </a:rPr>
              <a:t>combined coiled Chain</a:t>
            </a:r>
            <a:endParaRPr lang="en-GB"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32</a:t>
            </a:fld>
            <a:endParaRPr lang="sk-SK"/>
          </a:p>
        </p:txBody>
      </p:sp>
      <p:pic>
        <p:nvPicPr>
          <p:cNvPr id="11" name="Obrázek 10" descr="http://www.hypro.cz/img/kolagen/molekula.gif"/>
          <p:cNvPicPr/>
          <p:nvPr/>
        </p:nvPicPr>
        <p:blipFill>
          <a:blip r:embed="rId2" cstate="print"/>
          <a:srcRect/>
          <a:stretch>
            <a:fillRect/>
          </a:stretch>
        </p:blipFill>
        <p:spPr bwMode="auto">
          <a:xfrm rot="5400000">
            <a:off x="3203848" y="-387423"/>
            <a:ext cx="2808310" cy="7128791"/>
          </a:xfrm>
          <a:prstGeom prst="rect">
            <a:avLst/>
          </a:prstGeom>
          <a:noFill/>
          <a:ln w="9525">
            <a:noFill/>
            <a:miter lim="800000"/>
            <a:headEnd/>
            <a:tailEnd/>
          </a:ln>
        </p:spPr>
      </p:pic>
      <p:pic>
        <p:nvPicPr>
          <p:cNvPr id="12" name="Obrázek 11" descr="http://www.hypro.cz/img/kolagen/model.gif"/>
          <p:cNvPicPr/>
          <p:nvPr/>
        </p:nvPicPr>
        <p:blipFill>
          <a:blip r:embed="rId3" cstate="print"/>
          <a:srcRect/>
          <a:stretch>
            <a:fillRect/>
          </a:stretch>
        </p:blipFill>
        <p:spPr bwMode="auto">
          <a:xfrm rot="5400000">
            <a:off x="3311859" y="1997460"/>
            <a:ext cx="2736305" cy="6984776"/>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1354162"/>
          </a:xfrm>
        </p:spPr>
        <p:txBody>
          <a:bodyPr/>
          <a:lstStyle/>
          <a:p>
            <a:r>
              <a:rPr lang="en-GB" sz="2800" dirty="0" smtClean="0">
                <a:solidFill>
                  <a:srgbClr val="008000"/>
                </a:solidFill>
                <a:latin typeface="Arial Black" pitchFamily="34" charset="0"/>
              </a:rPr>
              <a:t>TER</a:t>
            </a:r>
            <a:r>
              <a:rPr lang="cs-CZ" sz="2800" dirty="0" smtClean="0">
                <a:solidFill>
                  <a:srgbClr val="008000"/>
                </a:solidFill>
                <a:latin typeface="Arial Black" pitchFamily="34" charset="0"/>
              </a:rPr>
              <a:t>T</a:t>
            </a:r>
            <a:r>
              <a:rPr lang="en-GB" sz="2800" dirty="0" smtClean="0">
                <a:solidFill>
                  <a:srgbClr val="008000"/>
                </a:solidFill>
                <a:latin typeface="Arial Black" pitchFamily="34" charset="0"/>
              </a:rPr>
              <a:t>IARY STRUCTUR</a:t>
            </a:r>
            <a:r>
              <a:rPr lang="cs-CZ" sz="2800" dirty="0" smtClean="0">
                <a:solidFill>
                  <a:srgbClr val="008000"/>
                </a:solidFill>
                <a:latin typeface="Arial Black" pitchFamily="34" charset="0"/>
              </a:rPr>
              <a:t>E</a:t>
            </a:r>
            <a:r>
              <a:rPr lang="en-GB" sz="2800" dirty="0" smtClean="0">
                <a:solidFill>
                  <a:srgbClr val="008000"/>
                </a:solidFill>
                <a:latin typeface="Arial Black" pitchFamily="34" charset="0"/>
              </a:rPr>
              <a:t> </a:t>
            </a:r>
            <a:r>
              <a:rPr lang="en-GB" sz="2800" dirty="0" smtClean="0">
                <a:solidFill>
                  <a:srgbClr val="008000"/>
                </a:solidFill>
                <a:latin typeface="Arial Black" pitchFamily="34" charset="0"/>
              </a:rPr>
              <a:t>of Proteins II</a:t>
            </a:r>
            <a:br>
              <a:rPr lang="en-GB" sz="2800" dirty="0" smtClean="0">
                <a:solidFill>
                  <a:srgbClr val="008000"/>
                </a:solidFill>
                <a:latin typeface="Arial Black" pitchFamily="34" charset="0"/>
              </a:rPr>
            </a:br>
            <a:r>
              <a:rPr lang="en-GB" sz="2800" dirty="0" smtClean="0">
                <a:solidFill>
                  <a:srgbClr val="FF0000"/>
                </a:solidFill>
                <a:latin typeface="Arial Black" pitchFamily="34" charset="0"/>
              </a:rPr>
              <a:t> COLLAGEN as the EXAMPLE </a:t>
            </a:r>
            <a:br>
              <a:rPr lang="en-GB" sz="2800" dirty="0" smtClean="0">
                <a:solidFill>
                  <a:srgbClr val="FF0000"/>
                </a:solidFill>
                <a:latin typeface="Arial Black" pitchFamily="34" charset="0"/>
              </a:rPr>
            </a:br>
            <a:r>
              <a:rPr lang="en-GB" sz="2800" b="1" dirty="0" smtClean="0">
                <a:solidFill>
                  <a:srgbClr val="FF0000"/>
                </a:solidFill>
                <a:latin typeface="Arial Black" pitchFamily="34" charset="0"/>
              </a:rPr>
              <a:t> three Coils arranged to the next combined coiled Chain</a:t>
            </a:r>
            <a:endParaRPr lang="cs-CZ"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33</a:t>
            </a:fld>
            <a:endParaRPr lang="sk-SK" dirty="0"/>
          </a:p>
        </p:txBody>
      </p:sp>
      <p:pic>
        <p:nvPicPr>
          <p:cNvPr id="8" name="Obrázek 7" descr="http://www.hypro.cz/img/kolagen/tropomol.gif"/>
          <p:cNvPicPr/>
          <p:nvPr/>
        </p:nvPicPr>
        <p:blipFill>
          <a:blip r:embed="rId2" cstate="print"/>
          <a:srcRect/>
          <a:stretch>
            <a:fillRect/>
          </a:stretch>
        </p:blipFill>
        <p:spPr bwMode="auto">
          <a:xfrm rot="5400000">
            <a:off x="175456" y="1741376"/>
            <a:ext cx="4941168" cy="5292080"/>
          </a:xfrm>
          <a:prstGeom prst="rect">
            <a:avLst/>
          </a:prstGeom>
          <a:noFill/>
          <a:ln w="9525">
            <a:noFill/>
            <a:miter lim="800000"/>
            <a:headEnd/>
            <a:tailEnd/>
          </a:ln>
        </p:spPr>
      </p:pic>
      <p:sp>
        <p:nvSpPr>
          <p:cNvPr id="9" name="TextovéPole 8"/>
          <p:cNvSpPr txBox="1"/>
          <p:nvPr/>
        </p:nvSpPr>
        <p:spPr>
          <a:xfrm>
            <a:off x="5292080" y="1772816"/>
            <a:ext cx="3851920" cy="4154984"/>
          </a:xfrm>
          <a:prstGeom prst="rect">
            <a:avLst/>
          </a:prstGeom>
          <a:noFill/>
        </p:spPr>
        <p:txBody>
          <a:bodyPr wrap="square" rtlCol="0">
            <a:spAutoFit/>
          </a:bodyPr>
          <a:lstStyle/>
          <a:p>
            <a:r>
              <a:rPr lang="en-GB" sz="2400" b="1" i="1" dirty="0" smtClean="0"/>
              <a:t>Schematic representation of the COLLAGEN Triple helix Molecule. The marked Intervals on the right (a, b, c, d) are 67 nm, what is the Distance over which are the particular Molecules in the Triple helix shifted each to another .</a:t>
            </a:r>
            <a:endParaRPr lang="en-GB" sz="2400" b="1"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1930226"/>
          </a:xfrm>
        </p:spPr>
        <p:txBody>
          <a:bodyPr/>
          <a:lstStyle/>
          <a:p>
            <a:r>
              <a:rPr lang="en-GB" sz="2800" dirty="0" smtClean="0">
                <a:solidFill>
                  <a:srgbClr val="008000"/>
                </a:solidFill>
                <a:latin typeface="Arial Black" pitchFamily="34" charset="0"/>
              </a:rPr>
              <a:t>TER</a:t>
            </a:r>
            <a:r>
              <a:rPr lang="cs-CZ" sz="2800" dirty="0" smtClean="0">
                <a:solidFill>
                  <a:srgbClr val="008000"/>
                </a:solidFill>
                <a:latin typeface="Arial Black" pitchFamily="34" charset="0"/>
              </a:rPr>
              <a:t>T</a:t>
            </a:r>
            <a:r>
              <a:rPr lang="en-GB" sz="2800" dirty="0" smtClean="0">
                <a:solidFill>
                  <a:srgbClr val="008000"/>
                </a:solidFill>
                <a:latin typeface="Arial Black" pitchFamily="34" charset="0"/>
              </a:rPr>
              <a:t>IARY STRUCTUR</a:t>
            </a:r>
            <a:r>
              <a:rPr lang="cs-CZ" sz="2800" dirty="0" smtClean="0">
                <a:solidFill>
                  <a:srgbClr val="008000"/>
                </a:solidFill>
                <a:latin typeface="Arial Black" pitchFamily="34" charset="0"/>
              </a:rPr>
              <a:t>E</a:t>
            </a:r>
            <a:r>
              <a:rPr lang="en-GB" sz="2800" dirty="0" smtClean="0">
                <a:solidFill>
                  <a:srgbClr val="008000"/>
                </a:solidFill>
                <a:latin typeface="Arial Black" pitchFamily="34" charset="0"/>
              </a:rPr>
              <a:t> </a:t>
            </a:r>
            <a:r>
              <a:rPr lang="en-GB" sz="2800" dirty="0" smtClean="0">
                <a:solidFill>
                  <a:srgbClr val="008000"/>
                </a:solidFill>
                <a:latin typeface="Arial Black" pitchFamily="34" charset="0"/>
              </a:rPr>
              <a:t>of Proteins II</a:t>
            </a:r>
            <a:br>
              <a:rPr lang="en-GB" sz="2800" dirty="0" smtClean="0">
                <a:solidFill>
                  <a:srgbClr val="008000"/>
                </a:solidFill>
                <a:latin typeface="Arial Black" pitchFamily="34" charset="0"/>
              </a:rPr>
            </a:br>
            <a:r>
              <a:rPr lang="en-GB" sz="2800" dirty="0" smtClean="0">
                <a:solidFill>
                  <a:srgbClr val="FF0000"/>
                </a:solidFill>
                <a:latin typeface="Arial Black" pitchFamily="34" charset="0"/>
              </a:rPr>
              <a:t> COLLAGEN as the EXAMPLE </a:t>
            </a:r>
            <a:br>
              <a:rPr lang="en-GB" sz="2800" dirty="0" smtClean="0">
                <a:solidFill>
                  <a:srgbClr val="FF0000"/>
                </a:solidFill>
                <a:latin typeface="Arial Black" pitchFamily="34" charset="0"/>
              </a:rPr>
            </a:br>
            <a:r>
              <a:rPr lang="en-GB" sz="2800" b="1" dirty="0" smtClean="0">
                <a:solidFill>
                  <a:srgbClr val="FF0000"/>
                </a:solidFill>
                <a:latin typeface="Arial Black" pitchFamily="34" charset="0"/>
              </a:rPr>
              <a:t> three Coils arranged to the next combined coiled Chain</a:t>
            </a:r>
            <a:endParaRPr lang="cs-CZ" sz="2800" dirty="0">
              <a:solidFill>
                <a:srgbClr val="FF000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34</a:t>
            </a:fld>
            <a:endParaRPr lang="sk-SK"/>
          </a:p>
        </p:txBody>
      </p:sp>
      <p:pic>
        <p:nvPicPr>
          <p:cNvPr id="10" name="Obrázek 9" descr="sekundární &amp; terciární struktura KOLAGENU 002.jpg"/>
          <p:cNvPicPr>
            <a:picLocks noChangeAspect="1"/>
          </p:cNvPicPr>
          <p:nvPr/>
        </p:nvPicPr>
        <p:blipFill>
          <a:blip r:embed="rId2" cstate="print"/>
          <a:stretch>
            <a:fillRect/>
          </a:stretch>
        </p:blipFill>
        <p:spPr>
          <a:xfrm>
            <a:off x="107504" y="4221088"/>
            <a:ext cx="8885346" cy="2636912"/>
          </a:xfrm>
          <a:prstGeom prst="rect">
            <a:avLst/>
          </a:prstGeom>
        </p:spPr>
      </p:pic>
      <p:cxnSp>
        <p:nvCxnSpPr>
          <p:cNvPr id="12" name="Přímá spojovací šipka 11"/>
          <p:cNvCxnSpPr/>
          <p:nvPr/>
        </p:nvCxnSpPr>
        <p:spPr>
          <a:xfrm flipH="1">
            <a:off x="1043608" y="764704"/>
            <a:ext cx="144016" cy="3888432"/>
          </a:xfrm>
          <a:prstGeom prst="straightConnector1">
            <a:avLst/>
          </a:prstGeom>
          <a:ln w="63500">
            <a:solidFill>
              <a:srgbClr val="0080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3" name="Obdélník 12"/>
          <p:cNvSpPr/>
          <p:nvPr/>
        </p:nvSpPr>
        <p:spPr>
          <a:xfrm>
            <a:off x="2731175" y="3244334"/>
            <a:ext cx="5376600" cy="523220"/>
          </a:xfrm>
          <a:prstGeom prst="rect">
            <a:avLst/>
          </a:prstGeom>
        </p:spPr>
        <p:txBody>
          <a:bodyPr wrap="none">
            <a:spAutoFit/>
          </a:bodyPr>
          <a:lstStyle/>
          <a:p>
            <a:r>
              <a:rPr lang="cs-CZ" sz="2800" dirty="0" smtClean="0">
                <a:solidFill>
                  <a:srgbClr val="0000FF"/>
                </a:solidFill>
                <a:latin typeface="Arial Black" pitchFamily="34" charset="0"/>
              </a:rPr>
              <a:t>SECUNDARY STRUCTURE </a:t>
            </a:r>
            <a:endParaRPr lang="cs-CZ" sz="2800" dirty="0"/>
          </a:p>
        </p:txBody>
      </p:sp>
      <p:cxnSp>
        <p:nvCxnSpPr>
          <p:cNvPr id="14" name="Přímá spojovací šipka 13"/>
          <p:cNvCxnSpPr/>
          <p:nvPr/>
        </p:nvCxnSpPr>
        <p:spPr>
          <a:xfrm flipH="1">
            <a:off x="4211960" y="3645024"/>
            <a:ext cx="288032" cy="1512168"/>
          </a:xfrm>
          <a:prstGeom prst="straightConnector1">
            <a:avLst/>
          </a:prstGeom>
          <a:ln w="63500">
            <a:solidFill>
              <a:srgbClr val="0000FF"/>
            </a:solidFill>
            <a:prstDash val="sysDot"/>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January 9/2018</a:t>
            </a:r>
            <a:endParaRPr lang="sk-SK"/>
          </a:p>
        </p:txBody>
      </p:sp>
      <p:sp>
        <p:nvSpPr>
          <p:cNvPr id="3" name="Zástupný symbol pro zápatí 2"/>
          <p:cNvSpPr>
            <a:spLocks noGrp="1"/>
          </p:cNvSpPr>
          <p:nvPr>
            <p:ph type="ftr" sz="quarter" idx="11"/>
          </p:nvPr>
        </p:nvSpPr>
        <p:spPr/>
        <p:txBody>
          <a:bodyPr/>
          <a:lstStyle/>
          <a:p>
            <a:pPr>
              <a:defRPr/>
            </a:pPr>
            <a:r>
              <a:rPr lang="fr-FR" smtClean="0"/>
              <a:t>NATURAL POLYMERS MU SCI 9 2018</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35</a:t>
            </a:fld>
            <a:endParaRPr lang="sk-SK"/>
          </a:p>
        </p:txBody>
      </p:sp>
      <p:pic>
        <p:nvPicPr>
          <p:cNvPr id="5" name="Obrázek 4" descr="Sekundární struktura  bílkovin 015.jpg"/>
          <p:cNvPicPr>
            <a:picLocks noChangeAspect="1"/>
          </p:cNvPicPr>
          <p:nvPr/>
        </p:nvPicPr>
        <p:blipFill>
          <a:blip r:embed="rId2" cstate="print"/>
          <a:stretch>
            <a:fillRect/>
          </a:stretch>
        </p:blipFill>
        <p:spPr>
          <a:xfrm>
            <a:off x="107504" y="0"/>
            <a:ext cx="9036496" cy="2708920"/>
          </a:xfrm>
          <a:prstGeom prst="rect">
            <a:avLst/>
          </a:prstGeom>
        </p:spPr>
      </p:pic>
      <p:sp>
        <p:nvSpPr>
          <p:cNvPr id="6" name="Obdélník 5"/>
          <p:cNvSpPr/>
          <p:nvPr/>
        </p:nvSpPr>
        <p:spPr>
          <a:xfrm>
            <a:off x="179512" y="188640"/>
            <a:ext cx="108012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7" name="Obrázek 6" descr="Sekundární struktura  bílkovin 014.jpg"/>
          <p:cNvPicPr>
            <a:picLocks noChangeAspect="1"/>
          </p:cNvPicPr>
          <p:nvPr/>
        </p:nvPicPr>
        <p:blipFill>
          <a:blip r:embed="rId3" cstate="print"/>
          <a:stretch>
            <a:fillRect/>
          </a:stretch>
        </p:blipFill>
        <p:spPr>
          <a:xfrm>
            <a:off x="0" y="2530373"/>
            <a:ext cx="8789299" cy="2410795"/>
          </a:xfrm>
          <a:prstGeom prst="rect">
            <a:avLst/>
          </a:prstGeom>
        </p:spPr>
      </p:pic>
      <p:pic>
        <p:nvPicPr>
          <p:cNvPr id="8" name="Obrázek 7" descr="Sekundární struktura  bílkovin 013.jpg"/>
          <p:cNvPicPr>
            <a:picLocks noChangeAspect="1"/>
          </p:cNvPicPr>
          <p:nvPr/>
        </p:nvPicPr>
        <p:blipFill>
          <a:blip r:embed="rId4" cstate="print"/>
          <a:stretch>
            <a:fillRect/>
          </a:stretch>
        </p:blipFill>
        <p:spPr>
          <a:xfrm>
            <a:off x="0" y="4437112"/>
            <a:ext cx="9036496" cy="2232248"/>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0"/>
            <a:ext cx="8229600" cy="634082"/>
          </a:xfrm>
        </p:spPr>
        <p:txBody>
          <a:bodyPr/>
          <a:lstStyle/>
          <a:p>
            <a:r>
              <a:rPr lang="cs-CZ" sz="2800" dirty="0" smtClean="0">
                <a:solidFill>
                  <a:srgbClr val="008000"/>
                </a:solidFill>
                <a:latin typeface="Arial Black" pitchFamily="34" charset="0"/>
              </a:rPr>
              <a:t>TERTIARY STRUCTURE </a:t>
            </a:r>
            <a:r>
              <a:rPr lang="cs-CZ" sz="2800" dirty="0" err="1" smtClean="0">
                <a:solidFill>
                  <a:srgbClr val="008000"/>
                </a:solidFill>
                <a:latin typeface="Arial Black" pitchFamily="34" charset="0"/>
              </a:rPr>
              <a:t>P</a:t>
            </a:r>
            <a:r>
              <a:rPr lang="cs-CZ" sz="2800" dirty="0" err="1" smtClean="0">
                <a:solidFill>
                  <a:srgbClr val="008000"/>
                </a:solidFill>
                <a:latin typeface="Arial Black" pitchFamily="34" charset="0"/>
              </a:rPr>
              <a:t>roteins</a:t>
            </a:r>
            <a:r>
              <a:rPr lang="cs-CZ" sz="2800" dirty="0" smtClean="0">
                <a:solidFill>
                  <a:srgbClr val="008000"/>
                </a:solidFill>
                <a:latin typeface="Arial Black" pitchFamily="34" charset="0"/>
              </a:rPr>
              <a:t> </a:t>
            </a:r>
            <a:r>
              <a:rPr lang="cs-CZ" sz="2800" dirty="0" smtClean="0">
                <a:solidFill>
                  <a:srgbClr val="008000"/>
                </a:solidFill>
                <a:latin typeface="Arial Black" pitchFamily="34" charset="0"/>
              </a:rPr>
              <a:t>V</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36</a:t>
            </a:fld>
            <a:endParaRPr lang="sk-SK"/>
          </a:p>
        </p:txBody>
      </p:sp>
      <p:pic>
        <p:nvPicPr>
          <p:cNvPr id="9" name="Obrázek 8" descr="Sekundární struktura  bílkovin 008.jpg"/>
          <p:cNvPicPr>
            <a:picLocks noChangeAspect="1"/>
          </p:cNvPicPr>
          <p:nvPr/>
        </p:nvPicPr>
        <p:blipFill>
          <a:blip r:embed="rId2" cstate="print"/>
          <a:stretch>
            <a:fillRect/>
          </a:stretch>
        </p:blipFill>
        <p:spPr>
          <a:xfrm>
            <a:off x="251520" y="476672"/>
            <a:ext cx="8784976" cy="5079024"/>
          </a:xfrm>
          <a:prstGeom prst="rect">
            <a:avLst/>
          </a:prstGeom>
        </p:spPr>
      </p:pic>
      <p:sp>
        <p:nvSpPr>
          <p:cNvPr id="10" name="Obdélník 9"/>
          <p:cNvSpPr/>
          <p:nvPr/>
        </p:nvSpPr>
        <p:spPr>
          <a:xfrm>
            <a:off x="251520" y="4797152"/>
            <a:ext cx="108012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January 9/2018</a:t>
            </a:r>
            <a:endParaRPr lang="sk-SK"/>
          </a:p>
        </p:txBody>
      </p:sp>
      <p:sp>
        <p:nvSpPr>
          <p:cNvPr id="3" name="Zástupný symbol pro zápatí 2"/>
          <p:cNvSpPr>
            <a:spLocks noGrp="1"/>
          </p:cNvSpPr>
          <p:nvPr>
            <p:ph type="ftr" sz="quarter" idx="11"/>
          </p:nvPr>
        </p:nvSpPr>
        <p:spPr/>
        <p:txBody>
          <a:bodyPr/>
          <a:lstStyle/>
          <a:p>
            <a:pPr>
              <a:defRPr/>
            </a:pPr>
            <a:r>
              <a:rPr lang="fr-FR" smtClean="0"/>
              <a:t>NATURAL POLYMERS MU SCI 9 2018</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37</a:t>
            </a:fld>
            <a:endParaRPr lang="sk-SK"/>
          </a:p>
        </p:txBody>
      </p:sp>
      <p:pic>
        <p:nvPicPr>
          <p:cNvPr id="5" name="Obrázek 4" descr="Sekundární struktura  bílkovin 012.jpg"/>
          <p:cNvPicPr>
            <a:picLocks noChangeAspect="1"/>
          </p:cNvPicPr>
          <p:nvPr/>
        </p:nvPicPr>
        <p:blipFill>
          <a:blip r:embed="rId2" cstate="print"/>
          <a:stretch>
            <a:fillRect/>
          </a:stretch>
        </p:blipFill>
        <p:spPr>
          <a:xfrm>
            <a:off x="179512" y="188640"/>
            <a:ext cx="8856984" cy="3279462"/>
          </a:xfrm>
          <a:prstGeom prst="rect">
            <a:avLst/>
          </a:prstGeom>
        </p:spPr>
      </p:pic>
      <p:pic>
        <p:nvPicPr>
          <p:cNvPr id="6" name="Obrázek 5" descr="Sekundární struktura  bílkovin 011.jpg"/>
          <p:cNvPicPr>
            <a:picLocks noChangeAspect="1"/>
          </p:cNvPicPr>
          <p:nvPr/>
        </p:nvPicPr>
        <p:blipFill>
          <a:blip r:embed="rId3" cstate="print"/>
          <a:stretch>
            <a:fillRect/>
          </a:stretch>
        </p:blipFill>
        <p:spPr>
          <a:xfrm>
            <a:off x="107504" y="3501008"/>
            <a:ext cx="8990558" cy="288032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January 9/2018</a:t>
            </a:r>
            <a:endParaRPr lang="sk-SK"/>
          </a:p>
        </p:txBody>
      </p:sp>
      <p:sp>
        <p:nvSpPr>
          <p:cNvPr id="3" name="Zástupný symbol pro zápatí 2"/>
          <p:cNvSpPr>
            <a:spLocks noGrp="1"/>
          </p:cNvSpPr>
          <p:nvPr>
            <p:ph type="ftr" sz="quarter" idx="11"/>
          </p:nvPr>
        </p:nvSpPr>
        <p:spPr/>
        <p:txBody>
          <a:bodyPr/>
          <a:lstStyle/>
          <a:p>
            <a:pPr>
              <a:defRPr/>
            </a:pPr>
            <a:r>
              <a:rPr lang="fr-FR" smtClean="0"/>
              <a:t>NATURAL POLYMERS MU SCI 9 2018</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38</a:t>
            </a:fld>
            <a:endParaRPr lang="sk-SK"/>
          </a:p>
        </p:txBody>
      </p:sp>
      <p:pic>
        <p:nvPicPr>
          <p:cNvPr id="5" name="Obrázek 4" descr="Sekundární struktura  bílkovin 010.jpg"/>
          <p:cNvPicPr>
            <a:picLocks noChangeAspect="1"/>
          </p:cNvPicPr>
          <p:nvPr/>
        </p:nvPicPr>
        <p:blipFill>
          <a:blip r:embed="rId2" cstate="print"/>
          <a:stretch>
            <a:fillRect/>
          </a:stretch>
        </p:blipFill>
        <p:spPr>
          <a:xfrm>
            <a:off x="-1" y="188640"/>
            <a:ext cx="8917127" cy="216024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39</a:t>
            </a:fld>
            <a:endParaRPr lang="sk-SK"/>
          </a:p>
        </p:txBody>
      </p:sp>
      <p:pic>
        <p:nvPicPr>
          <p:cNvPr id="11" name="Obrázek 10" descr="Collagen_biosynthesis_(en).png"/>
          <p:cNvPicPr>
            <a:picLocks noChangeAspect="1"/>
          </p:cNvPicPr>
          <p:nvPr/>
        </p:nvPicPr>
        <p:blipFill>
          <a:blip r:embed="rId2" cstate="print"/>
          <a:stretch>
            <a:fillRect/>
          </a:stretch>
        </p:blipFill>
        <p:spPr>
          <a:xfrm>
            <a:off x="242412" y="116632"/>
            <a:ext cx="8722076" cy="6552728"/>
          </a:xfrm>
          <a:prstGeom prst="rect">
            <a:avLst/>
          </a:prstGeom>
        </p:spPr>
      </p:pic>
      <p:sp>
        <p:nvSpPr>
          <p:cNvPr id="7" name="TextovéPole 6"/>
          <p:cNvSpPr txBox="1"/>
          <p:nvPr/>
        </p:nvSpPr>
        <p:spPr>
          <a:xfrm>
            <a:off x="2843808" y="2060848"/>
            <a:ext cx="4680520" cy="707886"/>
          </a:xfrm>
          <a:prstGeom prst="rect">
            <a:avLst/>
          </a:prstGeom>
          <a:noFill/>
          <a:ln w="38100">
            <a:solidFill>
              <a:srgbClr val="FF0000"/>
            </a:solidFill>
            <a:prstDash val="sysDash"/>
          </a:ln>
        </p:spPr>
        <p:txBody>
          <a:bodyPr wrap="square" rtlCol="0">
            <a:spAutoFit/>
          </a:bodyPr>
          <a:lstStyle/>
          <a:p>
            <a:r>
              <a:rPr lang="en-GB" sz="2000" dirty="0" smtClean="0">
                <a:solidFill>
                  <a:srgbClr val="0000FF"/>
                </a:solidFill>
                <a:latin typeface="Arial Black" pitchFamily="34" charset="0"/>
              </a:rPr>
              <a:t>NON-HELIX Prolongation</a:t>
            </a:r>
            <a:endParaRPr lang="en-GB" sz="2000" dirty="0" smtClean="0">
              <a:solidFill>
                <a:srgbClr val="0000FF"/>
              </a:solidFill>
              <a:latin typeface="Arial Black" pitchFamily="34" charset="0"/>
            </a:endParaRPr>
          </a:p>
          <a:p>
            <a:r>
              <a:rPr lang="en-GB" sz="2000" dirty="0" smtClean="0">
                <a:solidFill>
                  <a:srgbClr val="008000"/>
                </a:solidFill>
                <a:latin typeface="Arial Black" pitchFamily="34" charset="0"/>
              </a:rPr>
              <a:t>= it is NOT  coil</a:t>
            </a:r>
            <a:r>
              <a:rPr lang="cs-CZ" sz="2000" dirty="0" err="1" smtClean="0">
                <a:solidFill>
                  <a:srgbClr val="008000"/>
                </a:solidFill>
                <a:latin typeface="Arial Black" pitchFamily="34" charset="0"/>
              </a:rPr>
              <a:t>ed</a:t>
            </a:r>
            <a:r>
              <a:rPr lang="en-GB" sz="2000" dirty="0" smtClean="0">
                <a:solidFill>
                  <a:srgbClr val="008000"/>
                </a:solidFill>
                <a:latin typeface="Arial Black" pitchFamily="34" charset="0"/>
              </a:rPr>
              <a:t> to Helix</a:t>
            </a:r>
            <a:endParaRPr lang="en-GB" sz="2000" dirty="0">
              <a:solidFill>
                <a:srgbClr val="008000"/>
              </a:solidFill>
              <a:latin typeface="Arial Black" pitchFamily="34" charset="0"/>
            </a:endParaRPr>
          </a:p>
        </p:txBody>
      </p:sp>
      <p:cxnSp>
        <p:nvCxnSpPr>
          <p:cNvPr id="9" name="Přímá spojovací šipka 8"/>
          <p:cNvCxnSpPr/>
          <p:nvPr/>
        </p:nvCxnSpPr>
        <p:spPr>
          <a:xfrm flipH="1" flipV="1">
            <a:off x="3779912" y="1772816"/>
            <a:ext cx="1584176" cy="288032"/>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0" name="Přímá spojovací šipka 9"/>
          <p:cNvCxnSpPr/>
          <p:nvPr/>
        </p:nvCxnSpPr>
        <p:spPr>
          <a:xfrm flipV="1">
            <a:off x="5364088" y="1628800"/>
            <a:ext cx="648072" cy="432048"/>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 name="Přímá spojovací šipka 13"/>
          <p:cNvCxnSpPr/>
          <p:nvPr/>
        </p:nvCxnSpPr>
        <p:spPr>
          <a:xfrm>
            <a:off x="827584" y="2636912"/>
            <a:ext cx="72008" cy="2808312"/>
          </a:xfrm>
          <a:prstGeom prst="straightConnector1">
            <a:avLst/>
          </a:prstGeom>
          <a:ln w="38100">
            <a:solidFill>
              <a:srgbClr val="0000FF"/>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cxnSp>
        <p:nvCxnSpPr>
          <p:cNvPr id="23" name="Přímá spojovací šipka 22"/>
          <p:cNvCxnSpPr/>
          <p:nvPr/>
        </p:nvCxnSpPr>
        <p:spPr>
          <a:xfrm>
            <a:off x="1331640" y="836712"/>
            <a:ext cx="1800200" cy="0"/>
          </a:xfrm>
          <a:prstGeom prst="straightConnector1">
            <a:avLst/>
          </a:prstGeom>
          <a:ln w="38100">
            <a:solidFill>
              <a:srgbClr val="0000FF"/>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cxnSp>
        <p:nvCxnSpPr>
          <p:cNvPr id="27" name="Přímá spojovací šipka 26"/>
          <p:cNvCxnSpPr/>
          <p:nvPr/>
        </p:nvCxnSpPr>
        <p:spPr>
          <a:xfrm>
            <a:off x="4211960" y="836712"/>
            <a:ext cx="2736304" cy="0"/>
          </a:xfrm>
          <a:prstGeom prst="straightConnector1">
            <a:avLst/>
          </a:prstGeom>
          <a:ln w="38100">
            <a:solidFill>
              <a:srgbClr val="0000FF"/>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cxnSp>
        <p:nvCxnSpPr>
          <p:cNvPr id="29" name="Přímá spojovací šipka 28"/>
          <p:cNvCxnSpPr/>
          <p:nvPr/>
        </p:nvCxnSpPr>
        <p:spPr>
          <a:xfrm flipH="1">
            <a:off x="7668344" y="1484784"/>
            <a:ext cx="288032" cy="2160240"/>
          </a:xfrm>
          <a:prstGeom prst="straightConnector1">
            <a:avLst/>
          </a:prstGeom>
          <a:ln w="38100">
            <a:solidFill>
              <a:srgbClr val="0000FF"/>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sp>
        <p:nvSpPr>
          <p:cNvPr id="32" name="TextovéPole 31"/>
          <p:cNvSpPr txBox="1"/>
          <p:nvPr/>
        </p:nvSpPr>
        <p:spPr>
          <a:xfrm>
            <a:off x="4211960" y="4869160"/>
            <a:ext cx="4824536" cy="1631216"/>
          </a:xfrm>
          <a:prstGeom prst="rect">
            <a:avLst/>
          </a:prstGeom>
          <a:noFill/>
        </p:spPr>
        <p:txBody>
          <a:bodyPr wrap="square" rtlCol="0">
            <a:spAutoFit/>
          </a:bodyPr>
          <a:lstStyle/>
          <a:p>
            <a:r>
              <a:rPr lang="en-GB" sz="2000" dirty="0" smtClean="0">
                <a:solidFill>
                  <a:srgbClr val="FF0000"/>
                </a:solidFill>
                <a:latin typeface="Arial Black" pitchFamily="34" charset="0"/>
              </a:rPr>
              <a:t>By NON-EZYMATIC Degradation </a:t>
            </a:r>
            <a:r>
              <a:rPr lang="en-GB" sz="2000" dirty="0" smtClean="0">
                <a:solidFill>
                  <a:srgbClr val="0000FF"/>
                </a:solidFill>
                <a:latin typeface="Arial Black" pitchFamily="34" charset="0"/>
              </a:rPr>
              <a:t>of the </a:t>
            </a:r>
            <a:r>
              <a:rPr lang="en-GB" sz="2000" dirty="0" smtClean="0">
                <a:solidFill>
                  <a:srgbClr val="0000FF"/>
                </a:solidFill>
                <a:latin typeface="Arial Black" pitchFamily="34" charset="0"/>
              </a:rPr>
              <a:t>NON-HELIX </a:t>
            </a:r>
            <a:r>
              <a:rPr lang="en-GB" sz="2000" dirty="0" smtClean="0">
                <a:solidFill>
                  <a:srgbClr val="0000FF"/>
                </a:solidFill>
                <a:latin typeface="Arial Black" pitchFamily="34" charset="0"/>
              </a:rPr>
              <a:t>Prolongation</a:t>
            </a:r>
          </a:p>
          <a:p>
            <a:r>
              <a:rPr lang="en-GB" sz="2000" dirty="0" smtClean="0">
                <a:solidFill>
                  <a:srgbClr val="008000"/>
                </a:solidFill>
                <a:latin typeface="Arial Black" pitchFamily="34" charset="0"/>
              </a:rPr>
              <a:t>Is increased the BIOCOMPATIBILY, it is the ANTIGENITY is suppressed </a:t>
            </a:r>
            <a:r>
              <a:rPr lang="en-GB" sz="2000" dirty="0" smtClean="0">
                <a:solidFill>
                  <a:srgbClr val="FF0000"/>
                </a:solidFill>
              </a:rPr>
              <a:t> </a:t>
            </a:r>
            <a:endParaRPr lang="en-GB" sz="2000" dirty="0">
              <a:solidFill>
                <a:srgbClr val="FF0000"/>
              </a:solidFill>
            </a:endParaRPr>
          </a:p>
        </p:txBody>
      </p:sp>
      <p:cxnSp>
        <p:nvCxnSpPr>
          <p:cNvPr id="33" name="Přímá spojovací šipka 32"/>
          <p:cNvCxnSpPr/>
          <p:nvPr/>
        </p:nvCxnSpPr>
        <p:spPr>
          <a:xfrm flipH="1" flipV="1">
            <a:off x="6156176" y="1628800"/>
            <a:ext cx="1872208" cy="3312368"/>
          </a:xfrm>
          <a:prstGeom prst="straightConnector1">
            <a:avLst/>
          </a:prstGeom>
          <a:ln w="38100">
            <a:solidFill>
              <a:srgbClr val="FF0000"/>
            </a:solidFill>
            <a:prstDash val="sysDash"/>
            <a:headEnd type="ova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323528" y="1988840"/>
            <a:ext cx="8445624" cy="2520280"/>
          </a:xfrm>
        </p:spPr>
        <p:txBody>
          <a:bodyPr/>
          <a:lstStyle/>
          <a:p>
            <a:pPr marL="742950" indent="-742950">
              <a:buFont typeface="+mj-lt"/>
              <a:buAutoNum type="arabicPeriod"/>
            </a:pPr>
            <a:r>
              <a:rPr lang="en-GB" sz="4400" dirty="0" smtClean="0">
                <a:solidFill>
                  <a:srgbClr val="FF0000"/>
                </a:solidFill>
                <a:latin typeface="Arial Black" pitchFamily="34" charset="0"/>
              </a:rPr>
              <a:t>Repeating of the Basic Terminology related to PROTEINS (Lecture 8)</a:t>
            </a:r>
          </a:p>
          <a:p>
            <a:pPr marL="742950" indent="-742950">
              <a:buNone/>
            </a:pPr>
            <a:endParaRPr lang="cs-CZ" sz="4400" dirty="0" smtClean="0">
              <a:solidFill>
                <a:srgbClr val="FF0000"/>
              </a:solidFill>
              <a:latin typeface="Arial Black" pitchFamily="34" charset="0"/>
            </a:endParaRPr>
          </a:p>
        </p:txBody>
      </p:sp>
      <p:sp>
        <p:nvSpPr>
          <p:cNvPr id="2" name="Zástupný symbol pro datum 1"/>
          <p:cNvSpPr>
            <a:spLocks noGrp="1"/>
          </p:cNvSpPr>
          <p:nvPr>
            <p:ph type="dt" sz="half" idx="10"/>
          </p:nvPr>
        </p:nvSpPr>
        <p:spPr/>
        <p:txBody>
          <a:bodyPr/>
          <a:lstStyle/>
          <a:p>
            <a:pPr>
              <a:defRPr/>
            </a:pPr>
            <a:r>
              <a:rPr lang="cs-CZ" smtClean="0"/>
              <a:t>January 9/2018</a:t>
            </a:r>
            <a:endParaRPr lang="sk-SK"/>
          </a:p>
        </p:txBody>
      </p:sp>
      <p:sp>
        <p:nvSpPr>
          <p:cNvPr id="3" name="Zástupný symbol pro zápatí 2"/>
          <p:cNvSpPr>
            <a:spLocks noGrp="1"/>
          </p:cNvSpPr>
          <p:nvPr>
            <p:ph type="ftr" sz="quarter" idx="11"/>
          </p:nvPr>
        </p:nvSpPr>
        <p:spPr/>
        <p:txBody>
          <a:bodyPr/>
          <a:lstStyle/>
          <a:p>
            <a:pPr>
              <a:defRPr/>
            </a:pPr>
            <a:r>
              <a:rPr lang="fr-FR" smtClean="0"/>
              <a:t>NATURAL POLYMERS MU SCI 9 2018</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4</a:t>
            </a:fld>
            <a:endParaRPr lang="sk-SK"/>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22114"/>
          </a:xfrm>
        </p:spPr>
        <p:txBody>
          <a:bodyPr/>
          <a:lstStyle/>
          <a:p>
            <a:r>
              <a:rPr lang="en-GB" sz="2800" dirty="0" smtClean="0">
                <a:solidFill>
                  <a:srgbClr val="C00000"/>
                </a:solidFill>
                <a:latin typeface="Arial Black" pitchFamily="34" charset="0"/>
              </a:rPr>
              <a:t>QUOTERNARY STRUCTURE Proteins I</a:t>
            </a:r>
            <a:br>
              <a:rPr lang="en-GB" sz="2800" dirty="0" smtClean="0">
                <a:solidFill>
                  <a:srgbClr val="C00000"/>
                </a:solidFill>
                <a:latin typeface="Arial Black" pitchFamily="34" charset="0"/>
              </a:rPr>
            </a:br>
            <a:r>
              <a:rPr lang="en-GB" sz="2800" dirty="0" smtClean="0">
                <a:solidFill>
                  <a:srgbClr val="FF0000"/>
                </a:solidFill>
                <a:latin typeface="Arial Black" pitchFamily="34" charset="0"/>
              </a:rPr>
              <a:t> </a:t>
            </a:r>
            <a:r>
              <a:rPr lang="en-GB" sz="2800" dirty="0" smtClean="0">
                <a:solidFill>
                  <a:srgbClr val="FFC000"/>
                </a:solidFill>
                <a:latin typeface="Arial Black" pitchFamily="34" charset="0"/>
              </a:rPr>
              <a:t>CELULASE </a:t>
            </a:r>
            <a:r>
              <a:rPr lang="en-GB" sz="2800" dirty="0" smtClean="0">
                <a:solidFill>
                  <a:srgbClr val="FF0000"/>
                </a:solidFill>
                <a:latin typeface="Arial Black" pitchFamily="34" charset="0"/>
              </a:rPr>
              <a:t>as </a:t>
            </a:r>
            <a:r>
              <a:rPr lang="en-GB" sz="2800" dirty="0" smtClean="0">
                <a:solidFill>
                  <a:srgbClr val="FF0000"/>
                </a:solidFill>
                <a:latin typeface="Arial Black" pitchFamily="34" charset="0"/>
              </a:rPr>
              <a:t>the EXAMPLE </a:t>
            </a:r>
            <a:endParaRPr lang="en-GB"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40</a:t>
            </a:fld>
            <a:endParaRPr lang="sk-SK"/>
          </a:p>
        </p:txBody>
      </p:sp>
      <p:sp>
        <p:nvSpPr>
          <p:cNvPr id="8" name="TextovéPole 7"/>
          <p:cNvSpPr txBox="1"/>
          <p:nvPr/>
        </p:nvSpPr>
        <p:spPr>
          <a:xfrm>
            <a:off x="323528" y="1268760"/>
            <a:ext cx="8352928" cy="2031325"/>
          </a:xfrm>
          <a:prstGeom prst="rect">
            <a:avLst/>
          </a:prstGeom>
          <a:noFill/>
        </p:spPr>
        <p:txBody>
          <a:bodyPr wrap="square" rtlCol="0">
            <a:spAutoFit/>
          </a:bodyPr>
          <a:lstStyle/>
          <a:p>
            <a:r>
              <a:rPr lang="en-GB" b="1" dirty="0" smtClean="0">
                <a:solidFill>
                  <a:srgbClr val="008000"/>
                </a:solidFill>
                <a:latin typeface="Arial Black" pitchFamily="34" charset="0"/>
              </a:rPr>
              <a:t>The Interaction between  the</a:t>
            </a:r>
            <a:r>
              <a:rPr lang="en-GB" b="1" dirty="0" smtClean="0">
                <a:solidFill>
                  <a:srgbClr val="008000"/>
                </a:solidFill>
                <a:latin typeface="Arial Black" pitchFamily="34" charset="0"/>
              </a:rPr>
              <a:t> folded up Fibrous Structures coiled to the Helix as the </a:t>
            </a:r>
            <a:r>
              <a:rPr lang="en-GB" b="1" dirty="0" smtClean="0">
                <a:solidFill>
                  <a:srgbClr val="008000"/>
                </a:solidFill>
                <a:latin typeface="Arial Black" pitchFamily="34" charset="0"/>
              </a:rPr>
              <a:t>TER</a:t>
            </a:r>
            <a:r>
              <a:rPr lang="cs-CZ" b="1" dirty="0" smtClean="0">
                <a:solidFill>
                  <a:srgbClr val="008000"/>
                </a:solidFill>
                <a:latin typeface="Arial Black" pitchFamily="34" charset="0"/>
              </a:rPr>
              <a:t>T</a:t>
            </a:r>
            <a:r>
              <a:rPr lang="en-GB" b="1" dirty="0" smtClean="0">
                <a:solidFill>
                  <a:srgbClr val="008000"/>
                </a:solidFill>
                <a:latin typeface="Arial Black" pitchFamily="34" charset="0"/>
              </a:rPr>
              <a:t>IARY STRUCTURE already.</a:t>
            </a:r>
            <a:endParaRPr lang="en-GB" b="1" dirty="0" smtClean="0">
              <a:solidFill>
                <a:srgbClr val="0000FF"/>
              </a:solidFill>
            </a:endParaRPr>
          </a:p>
          <a:p>
            <a:r>
              <a:rPr lang="en-GB" b="1" dirty="0" smtClean="0"/>
              <a:t>An Example </a:t>
            </a:r>
            <a:r>
              <a:rPr lang="en-GB" b="1" dirty="0" smtClean="0">
                <a:solidFill>
                  <a:srgbClr val="FF0000"/>
                </a:solidFill>
                <a:latin typeface="Arial Black" pitchFamily="34" charset="0"/>
              </a:rPr>
              <a:t>– COLLAGEN - </a:t>
            </a:r>
            <a:r>
              <a:rPr lang="en-GB" b="1" dirty="0" smtClean="0"/>
              <a:t>  they are </a:t>
            </a:r>
            <a:r>
              <a:rPr lang="en-GB" b="1" dirty="0" smtClean="0">
                <a:solidFill>
                  <a:srgbClr val="C00000"/>
                </a:solidFill>
                <a:latin typeface="Arial Black" pitchFamily="34" charset="0"/>
              </a:rPr>
              <a:t>PARALEL </a:t>
            </a:r>
            <a:r>
              <a:rPr lang="en-GB" b="1" cap="all" dirty="0" smtClean="0">
                <a:solidFill>
                  <a:srgbClr val="C00000"/>
                </a:solidFill>
                <a:latin typeface="Arial Black" pitchFamily="34" charset="0"/>
              </a:rPr>
              <a:t>bundles</a:t>
            </a:r>
            <a:r>
              <a:rPr lang="en-GB" b="1" dirty="0" smtClean="0">
                <a:solidFill>
                  <a:srgbClr val="C00000"/>
                </a:solidFill>
                <a:latin typeface="Arial Black" pitchFamily="34" charset="0"/>
              </a:rPr>
              <a:t> of</a:t>
            </a:r>
            <a:r>
              <a:rPr lang="en-GB" b="1" dirty="0" smtClean="0">
                <a:solidFill>
                  <a:srgbClr val="008000"/>
                </a:solidFill>
                <a:latin typeface="Arial Black" pitchFamily="34" charset="0"/>
              </a:rPr>
              <a:t> </a:t>
            </a:r>
            <a:r>
              <a:rPr lang="en-GB" b="1" dirty="0" smtClean="0">
                <a:solidFill>
                  <a:srgbClr val="C00000"/>
                </a:solidFill>
                <a:latin typeface="Arial Black" pitchFamily="34" charset="0"/>
              </a:rPr>
              <a:t>TER</a:t>
            </a:r>
            <a:r>
              <a:rPr lang="cs-CZ" b="1" dirty="0" smtClean="0">
                <a:solidFill>
                  <a:srgbClr val="C00000"/>
                </a:solidFill>
                <a:latin typeface="Arial Black" pitchFamily="34" charset="0"/>
              </a:rPr>
              <a:t>T</a:t>
            </a:r>
            <a:r>
              <a:rPr lang="en-GB" b="1" dirty="0" smtClean="0">
                <a:solidFill>
                  <a:srgbClr val="C00000"/>
                </a:solidFill>
                <a:latin typeface="Arial Black" pitchFamily="34" charset="0"/>
              </a:rPr>
              <a:t>IARY STRUCTURE</a:t>
            </a:r>
            <a:r>
              <a:rPr lang="en-GB" b="1" dirty="0" smtClean="0">
                <a:solidFill>
                  <a:srgbClr val="C00000"/>
                </a:solidFill>
              </a:rPr>
              <a:t>.  It is called </a:t>
            </a:r>
            <a:r>
              <a:rPr lang="en-GB" b="1" dirty="0" smtClean="0">
                <a:solidFill>
                  <a:srgbClr val="C00000"/>
                </a:solidFill>
                <a:latin typeface="Arial Black" pitchFamily="34" charset="0"/>
              </a:rPr>
              <a:t>ASSOCIATES ARISING </a:t>
            </a:r>
            <a:r>
              <a:rPr lang="en-GB" b="1" dirty="0" smtClean="0">
                <a:solidFill>
                  <a:srgbClr val="C00000"/>
                </a:solidFill>
                <a:latin typeface="+mn-lt"/>
              </a:rPr>
              <a:t>sometimes</a:t>
            </a:r>
            <a:r>
              <a:rPr lang="en-GB" b="1" dirty="0" smtClean="0">
                <a:latin typeface="+mn-lt"/>
              </a:rPr>
              <a:t>.</a:t>
            </a:r>
          </a:p>
          <a:p>
            <a:r>
              <a:rPr lang="en-GB" b="1" dirty="0" smtClean="0"/>
              <a:t>It is </a:t>
            </a:r>
            <a:r>
              <a:rPr lang="en-GB" b="1" dirty="0" smtClean="0"/>
              <a:t>typical for the </a:t>
            </a:r>
            <a:r>
              <a:rPr lang="en-GB" b="1" dirty="0" smtClean="0">
                <a:solidFill>
                  <a:srgbClr val="FFC000"/>
                </a:solidFill>
                <a:latin typeface="Arial Black" pitchFamily="34" charset="0"/>
              </a:rPr>
              <a:t>ENZYME</a:t>
            </a:r>
            <a:r>
              <a:rPr lang="en-GB" b="1" dirty="0" smtClean="0"/>
              <a:t>, where they are not </a:t>
            </a:r>
            <a:r>
              <a:rPr lang="en-GB" b="1" dirty="0" smtClean="0">
                <a:solidFill>
                  <a:srgbClr val="C00000"/>
                </a:solidFill>
                <a:latin typeface="Arial Black" pitchFamily="34" charset="0"/>
              </a:rPr>
              <a:t>PARALEL </a:t>
            </a:r>
            <a:r>
              <a:rPr lang="en-GB" b="1" cap="all" dirty="0" smtClean="0">
                <a:solidFill>
                  <a:srgbClr val="C00000"/>
                </a:solidFill>
                <a:latin typeface="Arial Black" pitchFamily="34" charset="0"/>
              </a:rPr>
              <a:t>bundles</a:t>
            </a:r>
            <a:r>
              <a:rPr lang="en-GB" b="1" dirty="0" smtClean="0">
                <a:solidFill>
                  <a:srgbClr val="C00000"/>
                </a:solidFill>
                <a:latin typeface="Arial Black" pitchFamily="34" charset="0"/>
              </a:rPr>
              <a:t>, </a:t>
            </a:r>
            <a:r>
              <a:rPr lang="en-GB" b="1" dirty="0" smtClean="0">
                <a:latin typeface="+mn-lt"/>
              </a:rPr>
              <a:t>but they are </a:t>
            </a:r>
            <a:r>
              <a:rPr lang="en-GB" b="1" cap="all" dirty="0" err="1" smtClean="0">
                <a:solidFill>
                  <a:srgbClr val="FFC000"/>
                </a:solidFill>
                <a:latin typeface="Arial Black" pitchFamily="34" charset="0"/>
              </a:rPr>
              <a:t>globulAr</a:t>
            </a:r>
            <a:r>
              <a:rPr lang="en-GB" b="1" cap="all" dirty="0" smtClean="0">
                <a:solidFill>
                  <a:srgbClr val="FFC000"/>
                </a:solidFill>
                <a:latin typeface="Arial Black" pitchFamily="34" charset="0"/>
              </a:rPr>
              <a:t> STRUCTURES</a:t>
            </a:r>
            <a:r>
              <a:rPr lang="en-GB" b="1" dirty="0" smtClean="0">
                <a:latin typeface="+mn-lt"/>
              </a:rPr>
              <a:t>.</a:t>
            </a:r>
            <a:r>
              <a:rPr lang="en-GB" b="1" dirty="0" smtClean="0">
                <a:solidFill>
                  <a:srgbClr val="C00000"/>
                </a:solidFill>
                <a:latin typeface="Arial Black" pitchFamily="34" charset="0"/>
              </a:rPr>
              <a:t> </a:t>
            </a:r>
            <a:endParaRPr lang="en-GB" b="1" dirty="0"/>
          </a:p>
        </p:txBody>
      </p:sp>
      <p:pic>
        <p:nvPicPr>
          <p:cNvPr id="9" name="Obrázek 8" descr="Cellulase_1JS4 PICTURE WIKI ENG.jpg"/>
          <p:cNvPicPr>
            <a:picLocks noChangeAspect="1"/>
          </p:cNvPicPr>
          <p:nvPr/>
        </p:nvPicPr>
        <p:blipFill>
          <a:blip r:embed="rId2" cstate="print"/>
          <a:stretch>
            <a:fillRect/>
          </a:stretch>
        </p:blipFill>
        <p:spPr>
          <a:xfrm>
            <a:off x="179511" y="3684648"/>
            <a:ext cx="6264697" cy="3027319"/>
          </a:xfrm>
          <a:prstGeom prst="rect">
            <a:avLst/>
          </a:prstGeom>
        </p:spPr>
      </p:pic>
      <p:sp>
        <p:nvSpPr>
          <p:cNvPr id="10" name="TextovéPole 9"/>
          <p:cNvSpPr txBox="1"/>
          <p:nvPr/>
        </p:nvSpPr>
        <p:spPr>
          <a:xfrm>
            <a:off x="6479704" y="4437112"/>
            <a:ext cx="2664296" cy="1815882"/>
          </a:xfrm>
          <a:prstGeom prst="rect">
            <a:avLst/>
          </a:prstGeom>
          <a:noFill/>
          <a:ln w="38100">
            <a:solidFill>
              <a:srgbClr val="FFC000"/>
            </a:solidFill>
          </a:ln>
        </p:spPr>
        <p:txBody>
          <a:bodyPr wrap="square" rtlCol="0">
            <a:spAutoFit/>
          </a:bodyPr>
          <a:lstStyle/>
          <a:p>
            <a:r>
              <a:rPr lang="en-GB" sz="2800" dirty="0" smtClean="0">
                <a:solidFill>
                  <a:srgbClr val="FFC000"/>
                </a:solidFill>
                <a:latin typeface="Arial Black" pitchFamily="34" charset="0"/>
              </a:rPr>
              <a:t>One Enzyme from the  „CELULASE“ Group</a:t>
            </a:r>
            <a:endParaRPr lang="en-GB" sz="2800" dirty="0">
              <a:solidFill>
                <a:srgbClr val="FFC000"/>
              </a:solidFill>
              <a:latin typeface="Arial Black"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922114"/>
          </a:xfrm>
        </p:spPr>
        <p:txBody>
          <a:bodyPr/>
          <a:lstStyle/>
          <a:p>
            <a:r>
              <a:rPr lang="en-GB" sz="2800" dirty="0" smtClean="0">
                <a:solidFill>
                  <a:srgbClr val="C00000"/>
                </a:solidFill>
                <a:latin typeface="Arial Black" pitchFamily="34" charset="0"/>
              </a:rPr>
              <a:t>QUOTERNARY STRUCTURE Proteins I</a:t>
            </a:r>
            <a:br>
              <a:rPr lang="en-GB" sz="2800" dirty="0" smtClean="0">
                <a:solidFill>
                  <a:srgbClr val="C00000"/>
                </a:solidFill>
                <a:latin typeface="Arial Black" pitchFamily="34" charset="0"/>
              </a:rPr>
            </a:br>
            <a:r>
              <a:rPr lang="en-GB" sz="2800" dirty="0" smtClean="0">
                <a:solidFill>
                  <a:srgbClr val="FF0000"/>
                </a:solidFill>
                <a:latin typeface="Arial Black" pitchFamily="34" charset="0"/>
              </a:rPr>
              <a:t> COLLAGEN as the EXAMPLE </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41</a:t>
            </a:fld>
            <a:endParaRPr lang="sk-SK"/>
          </a:p>
        </p:txBody>
      </p:sp>
      <p:sp>
        <p:nvSpPr>
          <p:cNvPr id="8" name="TextovéPole 7"/>
          <p:cNvSpPr txBox="1"/>
          <p:nvPr/>
        </p:nvSpPr>
        <p:spPr>
          <a:xfrm>
            <a:off x="323528" y="1268760"/>
            <a:ext cx="8352928" cy="1200329"/>
          </a:xfrm>
          <a:prstGeom prst="rect">
            <a:avLst/>
          </a:prstGeom>
          <a:noFill/>
        </p:spPr>
        <p:txBody>
          <a:bodyPr wrap="square" rtlCol="0">
            <a:spAutoFit/>
          </a:bodyPr>
          <a:lstStyle/>
          <a:p>
            <a:r>
              <a:rPr lang="en-GB" b="1" dirty="0" smtClean="0">
                <a:solidFill>
                  <a:srgbClr val="008000"/>
                </a:solidFill>
                <a:latin typeface="Arial Black" pitchFamily="34" charset="0"/>
              </a:rPr>
              <a:t>The Interaction between  the folded up Fibrous Structures coiled to the Helix as the </a:t>
            </a:r>
            <a:r>
              <a:rPr lang="en-GB" b="1" dirty="0" smtClean="0">
                <a:solidFill>
                  <a:srgbClr val="008000"/>
                </a:solidFill>
                <a:latin typeface="Arial Black" pitchFamily="34" charset="0"/>
              </a:rPr>
              <a:t>TER</a:t>
            </a:r>
            <a:r>
              <a:rPr lang="cs-CZ" b="1" dirty="0" smtClean="0">
                <a:solidFill>
                  <a:srgbClr val="008000"/>
                </a:solidFill>
                <a:latin typeface="Arial Black" pitchFamily="34" charset="0"/>
              </a:rPr>
              <a:t>T</a:t>
            </a:r>
            <a:r>
              <a:rPr lang="en-GB" b="1" dirty="0" smtClean="0">
                <a:solidFill>
                  <a:srgbClr val="008000"/>
                </a:solidFill>
                <a:latin typeface="Arial Black" pitchFamily="34" charset="0"/>
              </a:rPr>
              <a:t>IARY </a:t>
            </a:r>
            <a:r>
              <a:rPr lang="en-GB" b="1" dirty="0" smtClean="0">
                <a:solidFill>
                  <a:srgbClr val="008000"/>
                </a:solidFill>
                <a:latin typeface="Arial Black" pitchFamily="34" charset="0"/>
              </a:rPr>
              <a:t>STRUCTURE already.</a:t>
            </a:r>
            <a:endParaRPr lang="en-GB" b="1" dirty="0" smtClean="0">
              <a:solidFill>
                <a:srgbClr val="0000FF"/>
              </a:solidFill>
            </a:endParaRPr>
          </a:p>
          <a:p>
            <a:r>
              <a:rPr lang="en-GB" b="1" dirty="0" smtClean="0"/>
              <a:t>An Example </a:t>
            </a:r>
            <a:r>
              <a:rPr lang="en-GB" b="1" dirty="0" smtClean="0">
                <a:solidFill>
                  <a:srgbClr val="FF0000"/>
                </a:solidFill>
                <a:latin typeface="Arial Black" pitchFamily="34" charset="0"/>
              </a:rPr>
              <a:t>– COLLAGEN - </a:t>
            </a:r>
            <a:r>
              <a:rPr lang="en-GB" b="1" dirty="0" smtClean="0"/>
              <a:t>  they are </a:t>
            </a:r>
            <a:r>
              <a:rPr lang="en-GB" b="1" dirty="0" smtClean="0">
                <a:solidFill>
                  <a:srgbClr val="C00000"/>
                </a:solidFill>
                <a:latin typeface="Arial Black" pitchFamily="34" charset="0"/>
              </a:rPr>
              <a:t>PARALEL </a:t>
            </a:r>
            <a:r>
              <a:rPr lang="en-GB" b="1" cap="all" dirty="0" smtClean="0">
                <a:solidFill>
                  <a:srgbClr val="C00000"/>
                </a:solidFill>
                <a:latin typeface="Arial Black" pitchFamily="34" charset="0"/>
              </a:rPr>
              <a:t>bundles</a:t>
            </a:r>
            <a:r>
              <a:rPr lang="en-GB" b="1" dirty="0" smtClean="0">
                <a:solidFill>
                  <a:srgbClr val="C00000"/>
                </a:solidFill>
                <a:latin typeface="Arial Black" pitchFamily="34" charset="0"/>
              </a:rPr>
              <a:t> of</a:t>
            </a:r>
            <a:r>
              <a:rPr lang="en-GB" b="1" dirty="0" smtClean="0">
                <a:solidFill>
                  <a:srgbClr val="008000"/>
                </a:solidFill>
                <a:latin typeface="Arial Black" pitchFamily="34" charset="0"/>
              </a:rPr>
              <a:t> </a:t>
            </a:r>
            <a:r>
              <a:rPr lang="en-GB" b="1" dirty="0" smtClean="0">
                <a:solidFill>
                  <a:srgbClr val="C00000"/>
                </a:solidFill>
                <a:latin typeface="Arial Black" pitchFamily="34" charset="0"/>
              </a:rPr>
              <a:t>TER</a:t>
            </a:r>
            <a:r>
              <a:rPr lang="cs-CZ" b="1" dirty="0" smtClean="0">
                <a:solidFill>
                  <a:srgbClr val="C00000"/>
                </a:solidFill>
                <a:latin typeface="Arial Black" pitchFamily="34" charset="0"/>
              </a:rPr>
              <a:t>T</a:t>
            </a:r>
            <a:r>
              <a:rPr lang="en-GB" b="1" dirty="0" smtClean="0">
                <a:solidFill>
                  <a:srgbClr val="C00000"/>
                </a:solidFill>
                <a:latin typeface="Arial Black" pitchFamily="34" charset="0"/>
              </a:rPr>
              <a:t>IARY </a:t>
            </a:r>
            <a:r>
              <a:rPr lang="en-GB" b="1" dirty="0" smtClean="0">
                <a:solidFill>
                  <a:srgbClr val="C00000"/>
                </a:solidFill>
                <a:latin typeface="Arial Black" pitchFamily="34" charset="0"/>
              </a:rPr>
              <a:t>STRUCTURE</a:t>
            </a:r>
            <a:r>
              <a:rPr lang="en-GB" b="1" dirty="0" smtClean="0">
                <a:solidFill>
                  <a:srgbClr val="C00000"/>
                </a:solidFill>
              </a:rPr>
              <a:t>.</a:t>
            </a:r>
            <a:r>
              <a:rPr lang="cs-CZ" b="1" dirty="0" smtClean="0"/>
              <a:t>  </a:t>
            </a:r>
            <a:endParaRPr lang="cs-CZ" b="1" dirty="0"/>
          </a:p>
        </p:txBody>
      </p:sp>
      <p:pic>
        <p:nvPicPr>
          <p:cNvPr id="10" name="Obrázek 9" descr="http://www.hypro.cz/img/kolagen/mikrofib.gif"/>
          <p:cNvPicPr/>
          <p:nvPr/>
        </p:nvPicPr>
        <p:blipFill>
          <a:blip r:embed="rId2" cstate="print"/>
          <a:srcRect/>
          <a:stretch>
            <a:fillRect/>
          </a:stretch>
        </p:blipFill>
        <p:spPr bwMode="auto">
          <a:xfrm rot="5400000">
            <a:off x="1223627" y="1520788"/>
            <a:ext cx="2808312" cy="4608512"/>
          </a:xfrm>
          <a:prstGeom prst="rect">
            <a:avLst/>
          </a:prstGeom>
          <a:noFill/>
          <a:ln w="9525">
            <a:noFill/>
            <a:miter lim="800000"/>
            <a:headEnd/>
            <a:tailEnd/>
          </a:ln>
        </p:spPr>
      </p:pic>
      <p:sp>
        <p:nvSpPr>
          <p:cNvPr id="14" name="TextovéPole 13"/>
          <p:cNvSpPr txBox="1"/>
          <p:nvPr/>
        </p:nvSpPr>
        <p:spPr>
          <a:xfrm>
            <a:off x="5148064" y="2348880"/>
            <a:ext cx="3744416" cy="4154984"/>
          </a:xfrm>
          <a:prstGeom prst="rect">
            <a:avLst/>
          </a:prstGeom>
          <a:noFill/>
        </p:spPr>
        <p:txBody>
          <a:bodyPr wrap="square" rtlCol="0">
            <a:spAutoFit/>
          </a:bodyPr>
          <a:lstStyle/>
          <a:p>
            <a:r>
              <a:rPr lang="en-GB" sz="2400" b="1" i="1" dirty="0" smtClean="0"/>
              <a:t>The </a:t>
            </a:r>
            <a:r>
              <a:rPr lang="en-GB" sz="2400" b="1" i="1" dirty="0" err="1" smtClean="0"/>
              <a:t>Microfibril</a:t>
            </a:r>
            <a:r>
              <a:rPr lang="en-GB" sz="2400" b="1" i="1" dirty="0" smtClean="0"/>
              <a:t> Model created as the</a:t>
            </a:r>
            <a:r>
              <a:rPr lang="en-GB" sz="2400" b="1" i="1" dirty="0" smtClean="0"/>
              <a:t> Consequence of Interaction </a:t>
            </a:r>
            <a:r>
              <a:rPr lang="en-GB" sz="2400" b="1" i="1" dirty="0" smtClean="0"/>
              <a:t>polar an d hydrophobic Side Chains. Five </a:t>
            </a:r>
            <a:r>
              <a:rPr lang="en-GB" sz="2400" b="1" i="1" dirty="0" smtClean="0">
                <a:solidFill>
                  <a:srgbClr val="008000"/>
                </a:solidFill>
              </a:rPr>
              <a:t> </a:t>
            </a:r>
            <a:r>
              <a:rPr lang="en-GB" sz="2400" b="1" i="1" dirty="0" err="1" smtClean="0">
                <a:solidFill>
                  <a:srgbClr val="008000"/>
                </a:solidFill>
              </a:rPr>
              <a:t>Tropocollag</a:t>
            </a:r>
            <a:r>
              <a:rPr lang="en-GB" sz="2400" b="1" i="1" dirty="0" smtClean="0">
                <a:solidFill>
                  <a:srgbClr val="008000"/>
                </a:solidFill>
              </a:rPr>
              <a:t> Molecules</a:t>
            </a:r>
            <a:r>
              <a:rPr lang="en-GB" sz="2400" b="1" i="1" dirty="0" smtClean="0"/>
              <a:t> are </a:t>
            </a:r>
            <a:r>
              <a:rPr lang="en-GB" sz="2400" b="1" i="1" dirty="0" smtClean="0"/>
              <a:t>shifted </a:t>
            </a:r>
            <a:r>
              <a:rPr lang="en-GB" sz="2400" b="1" i="1" dirty="0" smtClean="0"/>
              <a:t>each to another </a:t>
            </a:r>
            <a:r>
              <a:rPr lang="en-GB" sz="2400" b="1" i="1" dirty="0" smtClean="0"/>
              <a:t>4 nm</a:t>
            </a:r>
            <a:r>
              <a:rPr lang="en-GB" sz="2400" b="1" i="1" dirty="0" smtClean="0"/>
              <a:t> here and they are creating a Cylinder Structure so.</a:t>
            </a:r>
            <a:endParaRPr lang="en-GB" sz="2400" b="1" dirty="0"/>
          </a:p>
        </p:txBody>
      </p:sp>
      <p:cxnSp>
        <p:nvCxnSpPr>
          <p:cNvPr id="11" name="Přímá spojovací šipka 10"/>
          <p:cNvCxnSpPr/>
          <p:nvPr/>
        </p:nvCxnSpPr>
        <p:spPr>
          <a:xfrm flipH="1">
            <a:off x="3779912" y="2060848"/>
            <a:ext cx="1152128" cy="1296144"/>
          </a:xfrm>
          <a:prstGeom prst="straightConnector1">
            <a:avLst/>
          </a:prstGeom>
          <a:ln w="3810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3" name="Přímá spojovací šipka 12"/>
          <p:cNvCxnSpPr/>
          <p:nvPr/>
        </p:nvCxnSpPr>
        <p:spPr>
          <a:xfrm flipH="1" flipV="1">
            <a:off x="4644008" y="3573016"/>
            <a:ext cx="648072" cy="93610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5" name="Přímá spojovací šipka 14"/>
          <p:cNvCxnSpPr/>
          <p:nvPr/>
        </p:nvCxnSpPr>
        <p:spPr>
          <a:xfrm flipH="1" flipV="1">
            <a:off x="4716016" y="3789040"/>
            <a:ext cx="648072" cy="93610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6" name="Přímá spojovací šipka 15"/>
          <p:cNvCxnSpPr/>
          <p:nvPr/>
        </p:nvCxnSpPr>
        <p:spPr>
          <a:xfrm flipH="1" flipV="1">
            <a:off x="4644008" y="4149080"/>
            <a:ext cx="648072" cy="93610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7" name="Přímá spojovací šipka 16"/>
          <p:cNvCxnSpPr/>
          <p:nvPr/>
        </p:nvCxnSpPr>
        <p:spPr>
          <a:xfrm flipH="1" flipV="1">
            <a:off x="4355976" y="4005064"/>
            <a:ext cx="648072" cy="93610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18" name="Přímá spojovací šipka 17"/>
          <p:cNvCxnSpPr/>
          <p:nvPr/>
        </p:nvCxnSpPr>
        <p:spPr>
          <a:xfrm flipH="1" flipV="1">
            <a:off x="4355976" y="3645024"/>
            <a:ext cx="648072" cy="93610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0" y="274638"/>
            <a:ext cx="9144000" cy="562074"/>
          </a:xfrm>
        </p:spPr>
        <p:txBody>
          <a:bodyPr/>
          <a:lstStyle/>
          <a:p>
            <a:r>
              <a:rPr lang="cs-CZ" sz="2800" dirty="0" smtClean="0">
                <a:solidFill>
                  <a:srgbClr val="FF0000"/>
                </a:solidFill>
                <a:latin typeface="Arial Black" pitchFamily="34" charset="0"/>
              </a:rPr>
              <a:t> </a:t>
            </a:r>
            <a:r>
              <a:rPr lang="cs-CZ" sz="2800" dirty="0" smtClean="0">
                <a:solidFill>
                  <a:srgbClr val="FF0000"/>
                </a:solidFill>
                <a:latin typeface="Arial Black" pitchFamily="34" charset="0"/>
              </a:rPr>
              <a:t>COLLAGEN </a:t>
            </a:r>
            <a:r>
              <a:rPr lang="cs-CZ" sz="2800" dirty="0" smtClean="0">
                <a:solidFill>
                  <a:srgbClr val="FF0000"/>
                </a:solidFill>
                <a:latin typeface="Arial Black" pitchFamily="34" charset="0"/>
              </a:rPr>
              <a:t>– </a:t>
            </a:r>
            <a:r>
              <a:rPr lang="en-GB" sz="2800" dirty="0" smtClean="0">
                <a:solidFill>
                  <a:srgbClr val="FF0000"/>
                </a:solidFill>
                <a:latin typeface="Arial Black" pitchFamily="34" charset="0"/>
              </a:rPr>
              <a:t>Hierarchy of the Structures</a:t>
            </a:r>
            <a:endParaRPr lang="en-GB" sz="2800" dirty="0">
              <a:solidFill>
                <a:srgbClr val="C00000"/>
              </a:solidFill>
            </a:endParaRPr>
          </a:p>
        </p:txBody>
      </p:sp>
      <p:sp>
        <p:nvSpPr>
          <p:cNvPr id="4" name="Zástupný symbol pro datum 3"/>
          <p:cNvSpPr>
            <a:spLocks noGrp="1"/>
          </p:cNvSpPr>
          <p:nvPr>
            <p:ph type="dt" sz="half" idx="10"/>
          </p:nvPr>
        </p:nvSpPr>
        <p:spPr>
          <a:xfrm>
            <a:off x="0" y="6453335"/>
            <a:ext cx="1763688" cy="404665"/>
          </a:xfrm>
        </p:spPr>
        <p:txBody>
          <a:bodyPr/>
          <a:lstStyle/>
          <a:p>
            <a:pPr>
              <a:defRPr/>
            </a:pPr>
            <a:r>
              <a:rPr lang="cs-CZ" dirty="0" err="1" smtClean="0"/>
              <a:t>January</a:t>
            </a:r>
            <a:r>
              <a:rPr lang="cs-CZ" dirty="0" smtClean="0"/>
              <a:t> 9/2018</a:t>
            </a:r>
            <a:endParaRPr lang="sk-SK" dirty="0"/>
          </a:p>
        </p:txBody>
      </p:sp>
      <p:sp>
        <p:nvSpPr>
          <p:cNvPr id="5" name="Zástupný symbol pro zápatí 4"/>
          <p:cNvSpPr>
            <a:spLocks noGrp="1"/>
          </p:cNvSpPr>
          <p:nvPr>
            <p:ph type="ftr" sz="quarter" idx="11"/>
          </p:nvPr>
        </p:nvSpPr>
        <p:spPr>
          <a:xfrm>
            <a:off x="1979712" y="6525344"/>
            <a:ext cx="6423992" cy="332656"/>
          </a:xfrm>
        </p:spPr>
        <p:txBody>
          <a:bodyPr/>
          <a:lstStyle/>
          <a:p>
            <a:pPr>
              <a:defRPr/>
            </a:pPr>
            <a:r>
              <a:rPr lang="fr-FR" dirty="0" smtClean="0"/>
              <a:t>NATURAL POLYMERS MU SCI 9 2018</a:t>
            </a:r>
            <a:endParaRPr lang="sk-SK" dirty="0"/>
          </a:p>
        </p:txBody>
      </p:sp>
      <p:sp>
        <p:nvSpPr>
          <p:cNvPr id="6" name="Zástupný symbol pro číslo snímku 5"/>
          <p:cNvSpPr>
            <a:spLocks noGrp="1"/>
          </p:cNvSpPr>
          <p:nvPr>
            <p:ph type="sldNum" sz="quarter" idx="12"/>
          </p:nvPr>
        </p:nvSpPr>
        <p:spPr>
          <a:xfrm>
            <a:off x="8388424" y="6237312"/>
            <a:ext cx="648072" cy="476250"/>
          </a:xfrm>
        </p:spPr>
        <p:txBody>
          <a:bodyPr/>
          <a:lstStyle/>
          <a:p>
            <a:pPr>
              <a:defRPr/>
            </a:pPr>
            <a:fld id="{3F41B0DE-FA74-4AFF-A5C7-1440790630ED}" type="slidenum">
              <a:rPr lang="sk-SK" smtClean="0"/>
              <a:pPr>
                <a:defRPr/>
              </a:pPr>
              <a:t>42</a:t>
            </a:fld>
            <a:endParaRPr lang="sk-SK" dirty="0"/>
          </a:p>
        </p:txBody>
      </p:sp>
      <p:pic>
        <p:nvPicPr>
          <p:cNvPr id="10" name="Obrázek 9" descr="img799.jpg"/>
          <p:cNvPicPr>
            <a:picLocks noChangeAspect="1"/>
          </p:cNvPicPr>
          <p:nvPr/>
        </p:nvPicPr>
        <p:blipFill>
          <a:blip r:embed="rId2" cstate="print"/>
          <a:stretch>
            <a:fillRect/>
          </a:stretch>
        </p:blipFill>
        <p:spPr>
          <a:xfrm rot="5400000">
            <a:off x="2411760" y="-1323528"/>
            <a:ext cx="4248472" cy="8568952"/>
          </a:xfrm>
          <a:prstGeom prst="rect">
            <a:avLst/>
          </a:prstGeom>
        </p:spPr>
      </p:pic>
      <p:sp>
        <p:nvSpPr>
          <p:cNvPr id="13" name="TextovéPole 12"/>
          <p:cNvSpPr txBox="1"/>
          <p:nvPr/>
        </p:nvSpPr>
        <p:spPr>
          <a:xfrm>
            <a:off x="251520" y="836712"/>
            <a:ext cx="2664296" cy="646331"/>
          </a:xfrm>
          <a:prstGeom prst="rect">
            <a:avLst/>
          </a:prstGeom>
          <a:noFill/>
          <a:ln w="38100">
            <a:solidFill>
              <a:srgbClr val="008000"/>
            </a:solidFill>
          </a:ln>
        </p:spPr>
        <p:txBody>
          <a:bodyPr wrap="square" rtlCol="0">
            <a:spAutoFit/>
          </a:bodyPr>
          <a:lstStyle/>
          <a:p>
            <a:r>
              <a:rPr lang="cs-CZ" dirty="0" smtClean="0">
                <a:solidFill>
                  <a:srgbClr val="008000"/>
                </a:solidFill>
                <a:latin typeface="Arial Black" pitchFamily="34" charset="0"/>
              </a:rPr>
              <a:t>SECONDARY</a:t>
            </a:r>
            <a:endParaRPr lang="cs-CZ" dirty="0" smtClean="0">
              <a:solidFill>
                <a:srgbClr val="008000"/>
              </a:solidFill>
              <a:latin typeface="Arial Black" pitchFamily="34" charset="0"/>
            </a:endParaRPr>
          </a:p>
          <a:p>
            <a:r>
              <a:rPr lang="cs-CZ" dirty="0" smtClean="0">
                <a:solidFill>
                  <a:srgbClr val="008000"/>
                </a:solidFill>
                <a:latin typeface="Arial Black" pitchFamily="34" charset="0"/>
              </a:rPr>
              <a:t> </a:t>
            </a:r>
            <a:r>
              <a:rPr lang="en-GB" dirty="0" smtClean="0">
                <a:solidFill>
                  <a:srgbClr val="008000"/>
                </a:solidFill>
                <a:latin typeface="Arial Black" pitchFamily="34" charset="0"/>
              </a:rPr>
              <a:t>= one Helix</a:t>
            </a:r>
            <a:endParaRPr lang="en-GB" dirty="0">
              <a:solidFill>
                <a:srgbClr val="008000"/>
              </a:solidFill>
              <a:latin typeface="Arial Black" pitchFamily="34" charset="0"/>
            </a:endParaRPr>
          </a:p>
        </p:txBody>
      </p:sp>
      <p:sp>
        <p:nvSpPr>
          <p:cNvPr id="14" name="TextovéPole 13"/>
          <p:cNvSpPr txBox="1"/>
          <p:nvPr/>
        </p:nvSpPr>
        <p:spPr>
          <a:xfrm>
            <a:off x="539552" y="5157192"/>
            <a:ext cx="7344816" cy="1384995"/>
          </a:xfrm>
          <a:prstGeom prst="rect">
            <a:avLst/>
          </a:prstGeom>
          <a:noFill/>
          <a:ln w="38100">
            <a:solidFill>
              <a:srgbClr val="0000FF"/>
            </a:solidFill>
          </a:ln>
        </p:spPr>
        <p:txBody>
          <a:bodyPr wrap="square" rtlCol="0">
            <a:spAutoFit/>
          </a:bodyPr>
          <a:lstStyle/>
          <a:p>
            <a:r>
              <a:rPr lang="en-GB" sz="2000" dirty="0" smtClean="0">
                <a:solidFill>
                  <a:srgbClr val="0000FF"/>
                </a:solidFill>
                <a:latin typeface="Arial Black" pitchFamily="34" charset="0"/>
              </a:rPr>
              <a:t>TER</a:t>
            </a:r>
            <a:r>
              <a:rPr lang="cs-CZ" sz="2000" dirty="0" smtClean="0">
                <a:solidFill>
                  <a:srgbClr val="0000FF"/>
                </a:solidFill>
                <a:latin typeface="Arial Black" pitchFamily="34" charset="0"/>
              </a:rPr>
              <a:t>T</a:t>
            </a:r>
            <a:r>
              <a:rPr lang="en-GB" sz="2000" dirty="0" smtClean="0">
                <a:solidFill>
                  <a:srgbClr val="0000FF"/>
                </a:solidFill>
                <a:latin typeface="Arial Black" pitchFamily="34" charset="0"/>
              </a:rPr>
              <a:t>IARY </a:t>
            </a:r>
            <a:r>
              <a:rPr lang="en-GB" dirty="0" smtClean="0">
                <a:solidFill>
                  <a:srgbClr val="0000FF"/>
                </a:solidFill>
                <a:latin typeface="Arial Black" pitchFamily="34" charset="0"/>
              </a:rPr>
              <a:t>– two different</a:t>
            </a:r>
            <a:r>
              <a:rPr lang="en-GB" dirty="0" smtClean="0">
                <a:solidFill>
                  <a:srgbClr val="0000FF"/>
                </a:solidFill>
                <a:latin typeface="Arial Black" pitchFamily="34" charset="0"/>
              </a:rPr>
              <a:t> Representations</a:t>
            </a:r>
            <a:endParaRPr lang="en-GB" dirty="0" smtClean="0">
              <a:solidFill>
                <a:srgbClr val="0000FF"/>
              </a:solidFill>
              <a:latin typeface="Arial Black" pitchFamily="34" charset="0"/>
            </a:endParaRPr>
          </a:p>
          <a:p>
            <a:pPr algn="ctr"/>
            <a:r>
              <a:rPr lang="en-GB" sz="2800" dirty="0" smtClean="0">
                <a:solidFill>
                  <a:srgbClr val="C00000"/>
                </a:solidFill>
                <a:latin typeface="Arial Black" pitchFamily="34" charset="0"/>
              </a:rPr>
              <a:t>THREE HELIXES</a:t>
            </a:r>
            <a:endParaRPr lang="en-GB" dirty="0" smtClean="0">
              <a:solidFill>
                <a:srgbClr val="C00000"/>
              </a:solidFill>
              <a:latin typeface="Arial Black" pitchFamily="34" charset="0"/>
            </a:endParaRPr>
          </a:p>
          <a:p>
            <a:r>
              <a:rPr lang="en-GB" dirty="0" smtClean="0">
                <a:solidFill>
                  <a:srgbClr val="FFC000"/>
                </a:solidFill>
                <a:latin typeface="Arial Black" pitchFamily="34" charset="0"/>
              </a:rPr>
              <a:t>Left Picture – SIMPLIFIED </a:t>
            </a:r>
          </a:p>
          <a:p>
            <a:r>
              <a:rPr lang="en-GB" dirty="0" smtClean="0">
                <a:solidFill>
                  <a:srgbClr val="FF0000"/>
                </a:solidFill>
                <a:latin typeface="Arial Black" pitchFamily="34" charset="0"/>
              </a:rPr>
              <a:t>RIGHT PICTURE - </a:t>
            </a:r>
            <a:r>
              <a:rPr lang="en-GB" cap="all" dirty="0" smtClean="0">
                <a:solidFill>
                  <a:srgbClr val="FF0000"/>
                </a:solidFill>
                <a:latin typeface="Arial Black" pitchFamily="34" charset="0"/>
              </a:rPr>
              <a:t>REALITY</a:t>
            </a:r>
            <a:endParaRPr lang="en-GB" cap="all" dirty="0">
              <a:solidFill>
                <a:srgbClr val="FF0000"/>
              </a:solidFill>
              <a:latin typeface="Arial Black" pitchFamily="34" charset="0"/>
            </a:endParaRPr>
          </a:p>
        </p:txBody>
      </p:sp>
      <p:sp>
        <p:nvSpPr>
          <p:cNvPr id="11" name="TextovéPole 10"/>
          <p:cNvSpPr txBox="1"/>
          <p:nvPr/>
        </p:nvSpPr>
        <p:spPr>
          <a:xfrm>
            <a:off x="6300192" y="4725144"/>
            <a:ext cx="2664296" cy="461665"/>
          </a:xfrm>
          <a:prstGeom prst="rect">
            <a:avLst/>
          </a:prstGeom>
          <a:noFill/>
        </p:spPr>
        <p:txBody>
          <a:bodyPr wrap="square" rtlCol="0">
            <a:spAutoFit/>
          </a:bodyPr>
          <a:lstStyle/>
          <a:p>
            <a:r>
              <a:rPr lang="en-GB" sz="2400" dirty="0" smtClean="0">
                <a:solidFill>
                  <a:srgbClr val="C00000"/>
                </a:solidFill>
                <a:latin typeface="Arial Black" pitchFamily="34" charset="0"/>
              </a:rPr>
              <a:t>QUOTERNARY</a:t>
            </a:r>
            <a:endParaRPr lang="cs-CZ" sz="2400" dirty="0">
              <a:solidFill>
                <a:srgbClr val="C00000"/>
              </a:solidFill>
              <a:latin typeface="Arial Black" pitchFamily="34" charset="0"/>
            </a:endParaRPr>
          </a:p>
        </p:txBody>
      </p:sp>
      <p:cxnSp>
        <p:nvCxnSpPr>
          <p:cNvPr id="16" name="Přímá spojovací šipka 15"/>
          <p:cNvCxnSpPr/>
          <p:nvPr/>
        </p:nvCxnSpPr>
        <p:spPr>
          <a:xfrm flipH="1" flipV="1">
            <a:off x="5652120" y="4581128"/>
            <a:ext cx="864096" cy="1512168"/>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8" name="Přímá spojovací šipka 17"/>
          <p:cNvCxnSpPr/>
          <p:nvPr/>
        </p:nvCxnSpPr>
        <p:spPr>
          <a:xfrm flipV="1">
            <a:off x="3995936" y="4725144"/>
            <a:ext cx="72008" cy="1368152"/>
          </a:xfrm>
          <a:prstGeom prst="straightConnector1">
            <a:avLst/>
          </a:prstGeom>
          <a:ln w="76200">
            <a:solidFill>
              <a:srgbClr val="FFC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2" name="Přímá spojovací šipka 11"/>
          <p:cNvCxnSpPr/>
          <p:nvPr/>
        </p:nvCxnSpPr>
        <p:spPr>
          <a:xfrm flipV="1">
            <a:off x="3995936" y="6093296"/>
            <a:ext cx="2520280" cy="288032"/>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1340768"/>
          </a:xfrm>
        </p:spPr>
        <p:txBody>
          <a:bodyPr/>
          <a:lstStyle/>
          <a:p>
            <a:r>
              <a:rPr lang="en-GB" sz="2800" dirty="0" smtClean="0">
                <a:solidFill>
                  <a:schemeClr val="tx1"/>
                </a:solidFill>
                <a:latin typeface="Arial Black" pitchFamily="34" charset="0"/>
              </a:rPr>
              <a:t>The </a:t>
            </a:r>
            <a:r>
              <a:rPr lang="en-GB" sz="2800" dirty="0" smtClean="0">
                <a:solidFill>
                  <a:schemeClr val="tx1"/>
                </a:solidFill>
                <a:latin typeface="Arial Black" pitchFamily="34" charset="0"/>
              </a:rPr>
              <a:t>EXAMPLE </a:t>
            </a:r>
            <a:r>
              <a:rPr lang="en-GB" sz="2800" dirty="0" smtClean="0">
                <a:solidFill>
                  <a:schemeClr val="tx1"/>
                </a:solidFill>
                <a:latin typeface="Arial Black" pitchFamily="34" charset="0"/>
              </a:rPr>
              <a:t>of Creation of the </a:t>
            </a:r>
            <a:r>
              <a:rPr lang="en-GB" sz="2800" u="sng" dirty="0" smtClean="0">
                <a:solidFill>
                  <a:srgbClr val="C00000"/>
                </a:solidFill>
                <a:latin typeface="Arial Black" pitchFamily="34" charset="0"/>
              </a:rPr>
              <a:t>QUOTERNARY STRUCTURE</a:t>
            </a:r>
            <a:br>
              <a:rPr lang="en-GB" sz="2800" u="sng" dirty="0" smtClean="0">
                <a:solidFill>
                  <a:srgbClr val="C00000"/>
                </a:solidFill>
                <a:latin typeface="Arial Black" pitchFamily="34" charset="0"/>
              </a:rPr>
            </a:br>
            <a:r>
              <a:rPr lang="en-GB" sz="2800" dirty="0" smtClean="0">
                <a:solidFill>
                  <a:srgbClr val="FF0000"/>
                </a:solidFill>
                <a:latin typeface="Arial Black" pitchFamily="34" charset="0"/>
              </a:rPr>
              <a:t>- </a:t>
            </a:r>
            <a:r>
              <a:rPr lang="en-GB" sz="3200" i="1" dirty="0" smtClean="0">
                <a:solidFill>
                  <a:srgbClr val="FF0000"/>
                </a:solidFill>
                <a:latin typeface="Arial Black" pitchFamily="34" charset="0"/>
              </a:rPr>
              <a:t>HEMOGLOBINE</a:t>
            </a:r>
            <a:endParaRPr lang="en-GB" sz="2800" i="1" dirty="0">
              <a:solidFill>
                <a:srgbClr val="FF0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smtClean="0"/>
              <a:t>January 9/2018</a:t>
            </a:r>
            <a:endParaRPr lang="sk-SK"/>
          </a:p>
        </p:txBody>
      </p:sp>
      <p:sp>
        <p:nvSpPr>
          <p:cNvPr id="4" name="Zástupný symbol pro zápatí 3"/>
          <p:cNvSpPr>
            <a:spLocks noGrp="1"/>
          </p:cNvSpPr>
          <p:nvPr>
            <p:ph type="ftr" sz="quarter" idx="11"/>
          </p:nvPr>
        </p:nvSpPr>
        <p:spPr/>
        <p:txBody>
          <a:bodyPr/>
          <a:lstStyle/>
          <a:p>
            <a:pPr>
              <a:defRPr/>
            </a:pPr>
            <a:r>
              <a:rPr lang="fr-FR" smtClean="0"/>
              <a:t>NATURAL POLYMERS MU SCI 9 2018</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43</a:t>
            </a:fld>
            <a:endParaRPr lang="sk-SK"/>
          </a:p>
        </p:txBody>
      </p:sp>
      <p:pic>
        <p:nvPicPr>
          <p:cNvPr id="6" name="Obrázek 5" descr="img800.jpg"/>
          <p:cNvPicPr>
            <a:picLocks noChangeAspect="1"/>
          </p:cNvPicPr>
          <p:nvPr/>
        </p:nvPicPr>
        <p:blipFill>
          <a:blip r:embed="rId2" cstate="print"/>
          <a:stretch>
            <a:fillRect/>
          </a:stretch>
        </p:blipFill>
        <p:spPr>
          <a:xfrm rot="5400000">
            <a:off x="900159" y="548114"/>
            <a:ext cx="3167217" cy="4608512"/>
          </a:xfrm>
          <a:prstGeom prst="rect">
            <a:avLst/>
          </a:prstGeom>
        </p:spPr>
      </p:pic>
      <p:pic>
        <p:nvPicPr>
          <p:cNvPr id="7" name="Obrázek 6" descr="img801.jpg"/>
          <p:cNvPicPr>
            <a:picLocks noChangeAspect="1"/>
          </p:cNvPicPr>
          <p:nvPr/>
        </p:nvPicPr>
        <p:blipFill>
          <a:blip r:embed="rId3" cstate="print"/>
          <a:stretch>
            <a:fillRect/>
          </a:stretch>
        </p:blipFill>
        <p:spPr>
          <a:xfrm rot="5400000">
            <a:off x="5020855" y="2263199"/>
            <a:ext cx="3828578" cy="3862192"/>
          </a:xfrm>
          <a:prstGeom prst="rect">
            <a:avLst/>
          </a:prstGeom>
        </p:spPr>
      </p:pic>
      <p:sp>
        <p:nvSpPr>
          <p:cNvPr id="8" name="TextovéPole 7"/>
          <p:cNvSpPr txBox="1"/>
          <p:nvPr/>
        </p:nvSpPr>
        <p:spPr>
          <a:xfrm>
            <a:off x="251520" y="4437112"/>
            <a:ext cx="4536504" cy="1569660"/>
          </a:xfrm>
          <a:prstGeom prst="rect">
            <a:avLst/>
          </a:prstGeom>
          <a:noFill/>
        </p:spPr>
        <p:txBody>
          <a:bodyPr wrap="square" rtlCol="0">
            <a:spAutoFit/>
          </a:bodyPr>
          <a:lstStyle/>
          <a:p>
            <a:r>
              <a:rPr lang="en-GB" sz="2400" dirty="0" smtClean="0">
                <a:solidFill>
                  <a:srgbClr val="0000FF"/>
                </a:solidFill>
                <a:latin typeface="Arial Black" pitchFamily="34" charset="0"/>
              </a:rPr>
              <a:t>Three Parts -  Tertiary </a:t>
            </a:r>
            <a:r>
              <a:rPr lang="en-GB" sz="2400" dirty="0" smtClean="0">
                <a:solidFill>
                  <a:srgbClr val="0000FF"/>
                </a:solidFill>
                <a:latin typeface="Arial Black" pitchFamily="34" charset="0"/>
              </a:rPr>
              <a:t>S</a:t>
            </a:r>
            <a:r>
              <a:rPr lang="en-GB" sz="2400" dirty="0" smtClean="0">
                <a:solidFill>
                  <a:srgbClr val="0000FF"/>
                </a:solidFill>
                <a:latin typeface="Arial Black" pitchFamily="34" charset="0"/>
              </a:rPr>
              <a:t>tructures, which create the </a:t>
            </a:r>
            <a:r>
              <a:rPr lang="en-GB" sz="2400" u="sng" dirty="0" smtClean="0">
                <a:solidFill>
                  <a:srgbClr val="C00000"/>
                </a:solidFill>
                <a:latin typeface="Arial Black" pitchFamily="34" charset="0"/>
              </a:rPr>
              <a:t>QUOTERNARY STRUCTURE</a:t>
            </a:r>
            <a:endParaRPr lang="en-GB" sz="2400" dirty="0">
              <a:solidFill>
                <a:srgbClr val="0000FF"/>
              </a:solidFill>
              <a:latin typeface="Arial Black" pitchFamily="34" charset="0"/>
            </a:endParaRPr>
          </a:p>
        </p:txBody>
      </p:sp>
      <p:sp>
        <p:nvSpPr>
          <p:cNvPr id="10" name="TextovéPole 9"/>
          <p:cNvSpPr txBox="1"/>
          <p:nvPr/>
        </p:nvSpPr>
        <p:spPr>
          <a:xfrm>
            <a:off x="5004048" y="1412776"/>
            <a:ext cx="3888432" cy="830997"/>
          </a:xfrm>
          <a:prstGeom prst="rect">
            <a:avLst/>
          </a:prstGeom>
          <a:noFill/>
        </p:spPr>
        <p:txBody>
          <a:bodyPr wrap="square" rtlCol="0">
            <a:spAutoFit/>
          </a:bodyPr>
          <a:lstStyle/>
          <a:p>
            <a:pPr algn="ctr"/>
            <a:r>
              <a:rPr lang="en-GB" sz="2400" u="sng" dirty="0" smtClean="0">
                <a:solidFill>
                  <a:srgbClr val="C00000"/>
                </a:solidFill>
                <a:latin typeface="Arial Black" pitchFamily="34" charset="0"/>
              </a:rPr>
              <a:t>QUOTERNARY </a:t>
            </a:r>
            <a:r>
              <a:rPr lang="cs-CZ" sz="2400" u="sng" dirty="0" smtClean="0">
                <a:solidFill>
                  <a:srgbClr val="C00000"/>
                </a:solidFill>
                <a:latin typeface="Arial Black" pitchFamily="34" charset="0"/>
              </a:rPr>
              <a:t>STRUCTURE</a:t>
            </a:r>
            <a:endParaRPr lang="cs-CZ" sz="2400" u="sng" dirty="0">
              <a:solidFill>
                <a:srgbClr val="C00000"/>
              </a:solidFill>
              <a:latin typeface="Arial Black" pitchFamily="34" charset="0"/>
            </a:endParaRPr>
          </a:p>
        </p:txBody>
      </p:sp>
      <p:cxnSp>
        <p:nvCxnSpPr>
          <p:cNvPr id="11" name="Přímá spojovací šipka 10"/>
          <p:cNvCxnSpPr/>
          <p:nvPr/>
        </p:nvCxnSpPr>
        <p:spPr>
          <a:xfrm flipV="1">
            <a:off x="1115616" y="3717032"/>
            <a:ext cx="72008" cy="864096"/>
          </a:xfrm>
          <a:prstGeom prst="straightConnector1">
            <a:avLst/>
          </a:prstGeom>
          <a:ln w="63500">
            <a:solidFill>
              <a:srgbClr val="0000FF"/>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3" name="Přímá spojovací šipka 12"/>
          <p:cNvCxnSpPr/>
          <p:nvPr/>
        </p:nvCxnSpPr>
        <p:spPr>
          <a:xfrm flipV="1">
            <a:off x="1115616" y="3645024"/>
            <a:ext cx="1944216" cy="936104"/>
          </a:xfrm>
          <a:prstGeom prst="straightConnector1">
            <a:avLst/>
          </a:prstGeom>
          <a:ln w="63500">
            <a:solidFill>
              <a:srgbClr val="0000FF"/>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5" name="Přímá spojovací šipka 14"/>
          <p:cNvCxnSpPr/>
          <p:nvPr/>
        </p:nvCxnSpPr>
        <p:spPr>
          <a:xfrm flipV="1">
            <a:off x="1115616" y="3717032"/>
            <a:ext cx="2808312" cy="864096"/>
          </a:xfrm>
          <a:prstGeom prst="straightConnector1">
            <a:avLst/>
          </a:prstGeom>
          <a:ln w="63500">
            <a:solidFill>
              <a:srgbClr val="0000FF"/>
            </a:solidFill>
            <a:prstDash val="sysDot"/>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0" y="0"/>
            <a:ext cx="9036496" cy="1052736"/>
          </a:xfrm>
        </p:spPr>
        <p:txBody>
          <a:bodyPr/>
          <a:lstStyle/>
          <a:p>
            <a:r>
              <a:rPr lang="en-GB" sz="2800" dirty="0" smtClean="0">
                <a:solidFill>
                  <a:srgbClr val="C00000"/>
                </a:solidFill>
                <a:latin typeface="Arial Black" pitchFamily="34" charset="0"/>
              </a:rPr>
              <a:t>QUOTERNARY </a:t>
            </a:r>
            <a:r>
              <a:rPr lang="cs-CZ" sz="2800" dirty="0" smtClean="0">
                <a:solidFill>
                  <a:srgbClr val="C00000"/>
                </a:solidFill>
                <a:latin typeface="Arial Black" pitchFamily="34" charset="0"/>
              </a:rPr>
              <a:t>STRUCTURE</a:t>
            </a:r>
            <a:r>
              <a:rPr lang="cs-CZ" sz="2800" u="sng" dirty="0" smtClean="0">
                <a:solidFill>
                  <a:srgbClr val="C00000"/>
                </a:solidFill>
                <a:latin typeface="Arial Black" pitchFamily="34" charset="0"/>
              </a:rPr>
              <a:t/>
            </a:r>
            <a:br>
              <a:rPr lang="cs-CZ" sz="2800" u="sng" dirty="0" smtClean="0">
                <a:solidFill>
                  <a:srgbClr val="C00000"/>
                </a:solidFill>
                <a:latin typeface="Arial Black" pitchFamily="34" charset="0"/>
              </a:rPr>
            </a:br>
            <a:r>
              <a:rPr lang="cs-CZ" sz="2800" dirty="0" smtClean="0">
                <a:solidFill>
                  <a:srgbClr val="0000FF"/>
                </a:solidFill>
                <a:latin typeface="Arial Black" pitchFamily="34" charset="0"/>
              </a:rPr>
              <a:t>P</a:t>
            </a:r>
            <a:r>
              <a:rPr lang="cs-CZ" sz="2800" dirty="0" smtClean="0">
                <a:solidFill>
                  <a:srgbClr val="0000FF"/>
                </a:solidFill>
                <a:latin typeface="Arial Black" pitchFamily="34" charset="0"/>
              </a:rPr>
              <a:t>roteinů III </a:t>
            </a:r>
            <a:r>
              <a:rPr lang="en-GB" sz="2800" dirty="0" smtClean="0">
                <a:solidFill>
                  <a:srgbClr val="FF0000"/>
                </a:solidFill>
                <a:latin typeface="Arial Black" pitchFamily="34" charset="0"/>
              </a:rPr>
              <a:t>COLLAGEN as the </a:t>
            </a:r>
            <a:r>
              <a:rPr lang="en-GB" sz="2800" dirty="0" smtClean="0">
                <a:solidFill>
                  <a:srgbClr val="FF0000"/>
                </a:solidFill>
                <a:latin typeface="Arial Black" pitchFamily="34" charset="0"/>
              </a:rPr>
              <a:t>EXAMPLE</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a:xfrm>
            <a:off x="1691680" y="6453335"/>
            <a:ext cx="6408712" cy="268139"/>
          </a:xfrm>
        </p:spPr>
        <p:txBody>
          <a:bodyPr/>
          <a:lstStyle/>
          <a:p>
            <a:pPr>
              <a:defRPr/>
            </a:pPr>
            <a:r>
              <a:rPr lang="fr-FR" smtClean="0"/>
              <a:t>NATURAL POLYMERS MU SCI 9 2018</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44</a:t>
            </a:fld>
            <a:endParaRPr lang="sk-SK"/>
          </a:p>
        </p:txBody>
      </p:sp>
      <p:sp>
        <p:nvSpPr>
          <p:cNvPr id="8" name="TextovéPole 7"/>
          <p:cNvSpPr txBox="1"/>
          <p:nvPr/>
        </p:nvSpPr>
        <p:spPr>
          <a:xfrm>
            <a:off x="179512" y="1052736"/>
            <a:ext cx="8568952" cy="1754326"/>
          </a:xfrm>
          <a:prstGeom prst="rect">
            <a:avLst/>
          </a:prstGeom>
          <a:noFill/>
        </p:spPr>
        <p:txBody>
          <a:bodyPr wrap="square" rtlCol="0">
            <a:spAutoFit/>
          </a:bodyPr>
          <a:lstStyle/>
          <a:p>
            <a:r>
              <a:rPr lang="en-GB" b="1" dirty="0" smtClean="0">
                <a:solidFill>
                  <a:srgbClr val="008000"/>
                </a:solidFill>
                <a:latin typeface="Arial Black" pitchFamily="34" charset="0"/>
              </a:rPr>
              <a:t>The Interaction between  the folded up Fibrous Structures coiled to the Helix as the TER</a:t>
            </a:r>
            <a:r>
              <a:rPr lang="cs-CZ" b="1" dirty="0" smtClean="0">
                <a:solidFill>
                  <a:srgbClr val="008000"/>
                </a:solidFill>
                <a:latin typeface="Arial Black" pitchFamily="34" charset="0"/>
              </a:rPr>
              <a:t>T</a:t>
            </a:r>
            <a:r>
              <a:rPr lang="en-GB" b="1" dirty="0" smtClean="0">
                <a:solidFill>
                  <a:srgbClr val="008000"/>
                </a:solidFill>
                <a:latin typeface="Arial Black" pitchFamily="34" charset="0"/>
              </a:rPr>
              <a:t>IARY STRUCTURE already</a:t>
            </a:r>
            <a:r>
              <a:rPr lang="en-GB" b="1" dirty="0" smtClean="0">
                <a:solidFill>
                  <a:srgbClr val="008000"/>
                </a:solidFill>
                <a:latin typeface="Arial Black" pitchFamily="34" charset="0"/>
              </a:rPr>
              <a:t>.</a:t>
            </a:r>
            <a:endParaRPr lang="cs-CZ" b="1" dirty="0" smtClean="0">
              <a:solidFill>
                <a:srgbClr val="008000"/>
              </a:solidFill>
              <a:latin typeface="Arial Black" pitchFamily="34" charset="0"/>
            </a:endParaRPr>
          </a:p>
          <a:p>
            <a:r>
              <a:rPr lang="en-GB" b="1" dirty="0" smtClean="0"/>
              <a:t>An Example </a:t>
            </a:r>
            <a:r>
              <a:rPr lang="en-GB" b="1" dirty="0" smtClean="0">
                <a:solidFill>
                  <a:srgbClr val="FF0000"/>
                </a:solidFill>
                <a:latin typeface="Arial Black" pitchFamily="34" charset="0"/>
              </a:rPr>
              <a:t>– COLLAGEN - </a:t>
            </a:r>
            <a:r>
              <a:rPr lang="en-GB" b="1" dirty="0" smtClean="0"/>
              <a:t>  they are </a:t>
            </a:r>
            <a:r>
              <a:rPr lang="en-GB" b="1" dirty="0" smtClean="0">
                <a:solidFill>
                  <a:srgbClr val="C00000"/>
                </a:solidFill>
                <a:latin typeface="Arial Black" pitchFamily="34" charset="0"/>
              </a:rPr>
              <a:t>PARALEL </a:t>
            </a:r>
            <a:r>
              <a:rPr lang="en-GB" b="1" cap="all" dirty="0" smtClean="0">
                <a:solidFill>
                  <a:srgbClr val="C00000"/>
                </a:solidFill>
                <a:latin typeface="Arial Black" pitchFamily="34" charset="0"/>
              </a:rPr>
              <a:t>bundles</a:t>
            </a:r>
            <a:r>
              <a:rPr lang="en-GB" b="1" dirty="0" smtClean="0">
                <a:solidFill>
                  <a:srgbClr val="C00000"/>
                </a:solidFill>
                <a:latin typeface="Arial Black" pitchFamily="34" charset="0"/>
              </a:rPr>
              <a:t> of</a:t>
            </a:r>
            <a:r>
              <a:rPr lang="en-GB" b="1" dirty="0" smtClean="0">
                <a:solidFill>
                  <a:srgbClr val="008000"/>
                </a:solidFill>
                <a:latin typeface="Arial Black" pitchFamily="34" charset="0"/>
              </a:rPr>
              <a:t> </a:t>
            </a:r>
            <a:r>
              <a:rPr lang="en-GB" b="1" dirty="0" smtClean="0">
                <a:solidFill>
                  <a:srgbClr val="C00000"/>
                </a:solidFill>
                <a:latin typeface="Arial Black" pitchFamily="34" charset="0"/>
              </a:rPr>
              <a:t>TER</a:t>
            </a:r>
            <a:r>
              <a:rPr lang="cs-CZ" b="1" dirty="0" smtClean="0">
                <a:solidFill>
                  <a:srgbClr val="C00000"/>
                </a:solidFill>
                <a:latin typeface="Arial Black" pitchFamily="34" charset="0"/>
              </a:rPr>
              <a:t>T</a:t>
            </a:r>
            <a:r>
              <a:rPr lang="en-GB" b="1" dirty="0" smtClean="0">
                <a:solidFill>
                  <a:srgbClr val="C00000"/>
                </a:solidFill>
                <a:latin typeface="Arial Black" pitchFamily="34" charset="0"/>
              </a:rPr>
              <a:t>IARY STRUCTURE</a:t>
            </a:r>
            <a:r>
              <a:rPr lang="en-GB" b="1" dirty="0" smtClean="0">
                <a:solidFill>
                  <a:srgbClr val="C00000"/>
                </a:solidFill>
              </a:rPr>
              <a:t>.</a:t>
            </a:r>
            <a:r>
              <a:rPr lang="cs-CZ" b="1" dirty="0" smtClean="0"/>
              <a:t>  </a:t>
            </a:r>
            <a:endParaRPr lang="cs-CZ" b="1" dirty="0" smtClean="0">
              <a:solidFill>
                <a:srgbClr val="0000FF"/>
              </a:solidFill>
            </a:endParaRPr>
          </a:p>
          <a:p>
            <a:r>
              <a:rPr lang="cs-CZ" b="1" dirty="0" smtClean="0"/>
              <a:t>T</a:t>
            </a:r>
            <a:r>
              <a:rPr lang="en-GB" b="1" dirty="0" smtClean="0"/>
              <a:t>he</a:t>
            </a:r>
            <a:r>
              <a:rPr lang="cs-CZ" b="1" dirty="0" smtClean="0"/>
              <a:t>se</a:t>
            </a:r>
            <a:r>
              <a:rPr lang="en-GB" b="1" dirty="0" smtClean="0"/>
              <a:t> </a:t>
            </a:r>
            <a:r>
              <a:rPr lang="en-GB" b="1" dirty="0" smtClean="0">
                <a:solidFill>
                  <a:srgbClr val="C00000"/>
                </a:solidFill>
                <a:latin typeface="Arial Black" pitchFamily="34" charset="0"/>
              </a:rPr>
              <a:t>PARALEL </a:t>
            </a:r>
            <a:r>
              <a:rPr lang="en-GB" b="1" cap="all" dirty="0" smtClean="0">
                <a:solidFill>
                  <a:srgbClr val="C00000"/>
                </a:solidFill>
                <a:latin typeface="Arial Black" pitchFamily="34" charset="0"/>
              </a:rPr>
              <a:t>bundles</a:t>
            </a:r>
            <a:r>
              <a:rPr lang="en-GB" b="1" dirty="0" smtClean="0">
                <a:solidFill>
                  <a:srgbClr val="C00000"/>
                </a:solidFill>
                <a:latin typeface="Arial Black" pitchFamily="34" charset="0"/>
              </a:rPr>
              <a:t> of</a:t>
            </a:r>
            <a:r>
              <a:rPr lang="en-GB" b="1" dirty="0" smtClean="0">
                <a:solidFill>
                  <a:srgbClr val="008000"/>
                </a:solidFill>
                <a:latin typeface="Arial Black" pitchFamily="34" charset="0"/>
              </a:rPr>
              <a:t> </a:t>
            </a:r>
            <a:r>
              <a:rPr lang="en-GB" b="1" dirty="0" smtClean="0">
                <a:solidFill>
                  <a:srgbClr val="C00000"/>
                </a:solidFill>
                <a:latin typeface="Arial Black" pitchFamily="34" charset="0"/>
              </a:rPr>
              <a:t>TER</a:t>
            </a:r>
            <a:r>
              <a:rPr lang="cs-CZ" b="1" dirty="0" smtClean="0">
                <a:solidFill>
                  <a:srgbClr val="C00000"/>
                </a:solidFill>
                <a:latin typeface="Arial Black" pitchFamily="34" charset="0"/>
              </a:rPr>
              <a:t>T</a:t>
            </a:r>
            <a:r>
              <a:rPr lang="en-GB" b="1" dirty="0" smtClean="0">
                <a:solidFill>
                  <a:srgbClr val="C00000"/>
                </a:solidFill>
                <a:latin typeface="Arial Black" pitchFamily="34" charset="0"/>
              </a:rPr>
              <a:t>IARY </a:t>
            </a:r>
            <a:r>
              <a:rPr lang="en-GB" b="1" dirty="0" smtClean="0">
                <a:solidFill>
                  <a:srgbClr val="C00000"/>
                </a:solidFill>
                <a:latin typeface="Arial Black" pitchFamily="34" charset="0"/>
              </a:rPr>
              <a:t>STRUCTURE</a:t>
            </a:r>
            <a:r>
              <a:rPr lang="cs-CZ" b="1" dirty="0" smtClean="0">
                <a:solidFill>
                  <a:srgbClr val="C00000"/>
                </a:solidFill>
                <a:latin typeface="Arial Black" pitchFamily="34" charset="0"/>
              </a:rPr>
              <a:t> </a:t>
            </a:r>
            <a:r>
              <a:rPr lang="cs-CZ" b="1" dirty="0" err="1" smtClean="0"/>
              <a:t>form</a:t>
            </a:r>
            <a:r>
              <a:rPr lang="cs-CZ" b="1" dirty="0" smtClean="0"/>
              <a:t> </a:t>
            </a:r>
            <a:r>
              <a:rPr lang="en-GB" dirty="0" smtClean="0">
                <a:solidFill>
                  <a:srgbClr val="C00000"/>
                </a:solidFill>
                <a:latin typeface="Arial Black" pitchFamily="34" charset="0"/>
              </a:rPr>
              <a:t>QUOTERNARY </a:t>
            </a:r>
            <a:r>
              <a:rPr lang="cs-CZ" dirty="0" smtClean="0">
                <a:solidFill>
                  <a:srgbClr val="C00000"/>
                </a:solidFill>
                <a:latin typeface="Arial Black" pitchFamily="34" charset="0"/>
              </a:rPr>
              <a:t>STRUCTURE</a:t>
            </a:r>
            <a:endParaRPr lang="cs-CZ" b="1" dirty="0" smtClean="0">
              <a:solidFill>
                <a:srgbClr val="008000"/>
              </a:solidFill>
              <a:latin typeface="Arial Black" pitchFamily="34" charset="0"/>
            </a:endParaRPr>
          </a:p>
        </p:txBody>
      </p:sp>
      <p:pic>
        <p:nvPicPr>
          <p:cNvPr id="9" name="Obrázek 8" descr="http://www.hypro.cz/img/kolagen/vlakna.jpg"/>
          <p:cNvPicPr/>
          <p:nvPr/>
        </p:nvPicPr>
        <p:blipFill>
          <a:blip r:embed="rId2" cstate="print"/>
          <a:srcRect/>
          <a:stretch>
            <a:fillRect/>
          </a:stretch>
        </p:blipFill>
        <p:spPr bwMode="auto">
          <a:xfrm rot="5400000">
            <a:off x="4608003" y="2672917"/>
            <a:ext cx="3744418" cy="3816424"/>
          </a:xfrm>
          <a:prstGeom prst="rect">
            <a:avLst/>
          </a:prstGeom>
          <a:noFill/>
          <a:ln w="9525">
            <a:noFill/>
            <a:miter lim="800000"/>
            <a:headEnd/>
            <a:tailEnd/>
          </a:ln>
        </p:spPr>
      </p:pic>
      <p:sp>
        <p:nvSpPr>
          <p:cNvPr id="10" name="TextovéPole 9"/>
          <p:cNvSpPr txBox="1"/>
          <p:nvPr/>
        </p:nvSpPr>
        <p:spPr>
          <a:xfrm>
            <a:off x="179512" y="4941168"/>
            <a:ext cx="4320480" cy="1200329"/>
          </a:xfrm>
          <a:prstGeom prst="rect">
            <a:avLst/>
          </a:prstGeom>
          <a:noFill/>
        </p:spPr>
        <p:txBody>
          <a:bodyPr wrap="square" rtlCol="0">
            <a:spAutoFit/>
          </a:bodyPr>
          <a:lstStyle/>
          <a:p>
            <a:r>
              <a:rPr lang="en-GB" sz="2400" b="1" dirty="0" smtClean="0">
                <a:solidFill>
                  <a:srgbClr val="FF0000"/>
                </a:solidFill>
                <a:latin typeface="Arial Black" pitchFamily="34" charset="0"/>
              </a:rPr>
              <a:t>COLLAGEN </a:t>
            </a:r>
            <a:r>
              <a:rPr lang="en-GB" sz="2400" b="1" dirty="0" smtClean="0">
                <a:solidFill>
                  <a:srgbClr val="FF0000"/>
                </a:solidFill>
                <a:latin typeface="Arial Black" pitchFamily="34" charset="0"/>
              </a:rPr>
              <a:t>- </a:t>
            </a:r>
            <a:r>
              <a:rPr lang="en-GB" sz="2400" b="1" dirty="0" smtClean="0"/>
              <a:t>  </a:t>
            </a:r>
            <a:r>
              <a:rPr lang="en-GB" sz="2400" b="1" dirty="0" smtClean="0">
                <a:solidFill>
                  <a:srgbClr val="C00000"/>
                </a:solidFill>
                <a:latin typeface="Arial Black" pitchFamily="34" charset="0"/>
              </a:rPr>
              <a:t>PARALEL </a:t>
            </a:r>
            <a:r>
              <a:rPr lang="en-GB" sz="2400" b="1" cap="all" dirty="0" smtClean="0">
                <a:solidFill>
                  <a:srgbClr val="C00000"/>
                </a:solidFill>
                <a:latin typeface="Arial Black" pitchFamily="34" charset="0"/>
              </a:rPr>
              <a:t>bundles</a:t>
            </a:r>
            <a:r>
              <a:rPr lang="en-GB" sz="2400" b="1" dirty="0" smtClean="0">
                <a:solidFill>
                  <a:srgbClr val="C00000"/>
                </a:solidFill>
                <a:latin typeface="Arial Black" pitchFamily="34" charset="0"/>
              </a:rPr>
              <a:t> of</a:t>
            </a:r>
            <a:r>
              <a:rPr lang="en-GB" sz="2400" b="1" dirty="0" smtClean="0">
                <a:solidFill>
                  <a:srgbClr val="008000"/>
                </a:solidFill>
                <a:latin typeface="Arial Black" pitchFamily="34" charset="0"/>
              </a:rPr>
              <a:t> </a:t>
            </a:r>
            <a:r>
              <a:rPr lang="en-GB" sz="2400" b="1" dirty="0" smtClean="0">
                <a:solidFill>
                  <a:srgbClr val="C00000"/>
                </a:solidFill>
                <a:latin typeface="Arial Black" pitchFamily="34" charset="0"/>
              </a:rPr>
              <a:t>TERTIARY STRUCTURE</a:t>
            </a:r>
            <a:endParaRPr lang="en-GB" sz="2400" dirty="0">
              <a:latin typeface="Arial Black"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January 9/2018</a:t>
            </a:r>
            <a:endParaRPr lang="sk-SK"/>
          </a:p>
        </p:txBody>
      </p:sp>
      <p:sp>
        <p:nvSpPr>
          <p:cNvPr id="3" name="Zástupný symbol pro zápatí 2"/>
          <p:cNvSpPr>
            <a:spLocks noGrp="1"/>
          </p:cNvSpPr>
          <p:nvPr>
            <p:ph type="ftr" sz="quarter" idx="11"/>
          </p:nvPr>
        </p:nvSpPr>
        <p:spPr/>
        <p:txBody>
          <a:bodyPr/>
          <a:lstStyle/>
          <a:p>
            <a:pPr>
              <a:defRPr/>
            </a:pPr>
            <a:r>
              <a:rPr lang="fr-FR" smtClean="0"/>
              <a:t>NATURAL POLYMERS MU SCI 9 2018</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45</a:t>
            </a:fld>
            <a:endParaRPr lang="sk-SK"/>
          </a:p>
        </p:txBody>
      </p:sp>
      <p:pic>
        <p:nvPicPr>
          <p:cNvPr id="5" name="Obrázek 4" descr="Sekundární struktura  bílkovin 017.jpg"/>
          <p:cNvPicPr>
            <a:picLocks noChangeAspect="1"/>
          </p:cNvPicPr>
          <p:nvPr/>
        </p:nvPicPr>
        <p:blipFill>
          <a:blip r:embed="rId2" cstate="print"/>
          <a:stretch>
            <a:fillRect/>
          </a:stretch>
        </p:blipFill>
        <p:spPr>
          <a:xfrm rot="10800000">
            <a:off x="0" y="-2"/>
            <a:ext cx="9144000" cy="6902023"/>
          </a:xfrm>
          <a:prstGeom prst="rect">
            <a:avLst/>
          </a:prstGeom>
        </p:spPr>
      </p:pic>
      <p:sp>
        <p:nvSpPr>
          <p:cNvPr id="6" name="Obdélník 5"/>
          <p:cNvSpPr/>
          <p:nvPr/>
        </p:nvSpPr>
        <p:spPr>
          <a:xfrm>
            <a:off x="0" y="0"/>
            <a:ext cx="1115616" cy="6206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179512" y="548680"/>
            <a:ext cx="8784976" cy="6206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0"/>
            <a:ext cx="8229600" cy="548680"/>
          </a:xfrm>
        </p:spPr>
        <p:txBody>
          <a:bodyPr/>
          <a:lstStyle/>
          <a:p>
            <a:r>
              <a:rPr lang="cs-CZ" sz="2800" dirty="0" smtClean="0">
                <a:solidFill>
                  <a:srgbClr val="FF0000"/>
                </a:solidFill>
                <a:latin typeface="Arial Black" pitchFamily="34" charset="0"/>
              </a:rPr>
              <a:t> </a:t>
            </a:r>
            <a:r>
              <a:rPr lang="en-GB" sz="2800" dirty="0" smtClean="0">
                <a:solidFill>
                  <a:srgbClr val="FF0000"/>
                </a:solidFill>
                <a:latin typeface="Arial Black" pitchFamily="34" charset="0"/>
              </a:rPr>
              <a:t>COLLAGEN – Cross Bonds IN VIVO </a:t>
            </a:r>
            <a:endParaRPr lang="en-GB" sz="2800" dirty="0">
              <a:solidFill>
                <a:srgbClr val="C00000"/>
              </a:solidFill>
            </a:endParaRPr>
          </a:p>
        </p:txBody>
      </p:sp>
      <p:sp>
        <p:nvSpPr>
          <p:cNvPr id="11" name="Zástupný symbol pro obsah 10"/>
          <p:cNvSpPr>
            <a:spLocks noGrp="1"/>
          </p:cNvSpPr>
          <p:nvPr>
            <p:ph idx="1"/>
          </p:nvPr>
        </p:nvSpPr>
        <p:spPr>
          <a:xfrm>
            <a:off x="0" y="548680"/>
            <a:ext cx="8964488" cy="5145435"/>
          </a:xfrm>
        </p:spPr>
        <p:txBody>
          <a:bodyPr/>
          <a:lstStyle/>
          <a:p>
            <a:r>
              <a:rPr lang="en-GB" sz="2400" b="1" dirty="0" smtClean="0"/>
              <a:t>The Bonds are based on the Reactions of the  </a:t>
            </a:r>
            <a:r>
              <a:rPr lang="en-GB" b="1" dirty="0" smtClean="0">
                <a:solidFill>
                  <a:srgbClr val="7030A0"/>
                </a:solidFill>
                <a:latin typeface="Arial Black" pitchFamily="34" charset="0"/>
              </a:rPr>
              <a:t>Oxidised – HN</a:t>
            </a:r>
            <a:r>
              <a:rPr lang="en-GB" b="1" baseline="-25000" dirty="0" smtClean="0">
                <a:solidFill>
                  <a:srgbClr val="7030A0"/>
                </a:solidFill>
                <a:latin typeface="Arial Black" pitchFamily="34" charset="0"/>
              </a:rPr>
              <a:t>2</a:t>
            </a:r>
            <a:r>
              <a:rPr lang="en-GB" b="1" dirty="0" smtClean="0">
                <a:solidFill>
                  <a:srgbClr val="7030A0"/>
                </a:solidFill>
                <a:latin typeface="Arial Black" pitchFamily="34" charset="0"/>
              </a:rPr>
              <a:t> in Lysine</a:t>
            </a:r>
            <a:r>
              <a:rPr lang="en-GB" b="1" dirty="0" smtClean="0">
                <a:solidFill>
                  <a:srgbClr val="008000"/>
                </a:solidFill>
                <a:latin typeface="Arial Black" pitchFamily="34" charset="0"/>
              </a:rPr>
              <a:t> </a:t>
            </a:r>
            <a:r>
              <a:rPr lang="en-GB" sz="2400" b="1" dirty="0" smtClean="0"/>
              <a:t>with</a:t>
            </a:r>
            <a:r>
              <a:rPr lang="en-GB" sz="2400" b="1" dirty="0" smtClean="0">
                <a:solidFill>
                  <a:srgbClr val="008000"/>
                </a:solidFill>
                <a:latin typeface="Arial Black" pitchFamily="34" charset="0"/>
              </a:rPr>
              <a:t> </a:t>
            </a:r>
            <a:r>
              <a:rPr lang="en-GB" b="1" dirty="0" smtClean="0">
                <a:solidFill>
                  <a:srgbClr val="008000"/>
                </a:solidFill>
                <a:latin typeface="Arial Black" pitchFamily="34" charset="0"/>
              </a:rPr>
              <a:t>–OH </a:t>
            </a:r>
            <a:r>
              <a:rPr lang="en-GB" sz="2400" b="1" dirty="0" smtClean="0"/>
              <a:t>Group</a:t>
            </a:r>
            <a:r>
              <a:rPr lang="en-GB" b="1" dirty="0" smtClean="0">
                <a:solidFill>
                  <a:srgbClr val="7030A0"/>
                </a:solidFill>
                <a:latin typeface="Arial Black" pitchFamily="34" charset="0"/>
              </a:rPr>
              <a:t> </a:t>
            </a:r>
            <a:r>
              <a:rPr lang="en-GB" sz="2400" b="1" dirty="0" smtClean="0"/>
              <a:t>and </a:t>
            </a:r>
            <a:r>
              <a:rPr lang="en-GB" sz="2400" b="1" dirty="0" smtClean="0"/>
              <a:t>R</a:t>
            </a:r>
            <a:r>
              <a:rPr lang="en-GB" sz="2400" b="1" dirty="0" smtClean="0"/>
              <a:t>eactions between arisen Groups</a:t>
            </a:r>
          </a:p>
          <a:p>
            <a:r>
              <a:rPr lang="en-GB" sz="2400" b="1" dirty="0" smtClean="0"/>
              <a:t>Reactions are mainly INTRAMOLECULAR,  but also  INTERMOLECULAR</a:t>
            </a:r>
          </a:p>
          <a:p>
            <a:r>
              <a:rPr lang="en-GB" sz="2400" b="1" dirty="0" smtClean="0"/>
              <a:t>There is less </a:t>
            </a:r>
            <a:r>
              <a:rPr lang="en-GB" sz="2400" dirty="0" smtClean="0">
                <a:solidFill>
                  <a:srgbClr val="FF0000"/>
                </a:solidFill>
                <a:latin typeface="Arial Black" pitchFamily="34" charset="0"/>
              </a:rPr>
              <a:t>Cross </a:t>
            </a:r>
            <a:r>
              <a:rPr lang="en-GB" sz="2400" dirty="0" smtClean="0">
                <a:solidFill>
                  <a:srgbClr val="FF0000"/>
                </a:solidFill>
                <a:latin typeface="Arial Black" pitchFamily="34" charset="0"/>
              </a:rPr>
              <a:t>Bonds </a:t>
            </a:r>
            <a:r>
              <a:rPr lang="en-GB" sz="2400" dirty="0" smtClean="0">
                <a:solidFill>
                  <a:srgbClr val="FF0000"/>
                </a:solidFill>
                <a:latin typeface="Arial Black" pitchFamily="34" charset="0"/>
              </a:rPr>
              <a:t>in so called YO</a:t>
            </a:r>
            <a:r>
              <a:rPr lang="cs-CZ" sz="2400" dirty="0" smtClean="0">
                <a:solidFill>
                  <a:srgbClr val="FF0000"/>
                </a:solidFill>
                <a:latin typeface="Arial Black" pitchFamily="34" charset="0"/>
              </a:rPr>
              <a:t>U</a:t>
            </a:r>
            <a:r>
              <a:rPr lang="en-GB" sz="2400" dirty="0" smtClean="0">
                <a:solidFill>
                  <a:srgbClr val="FF0000"/>
                </a:solidFill>
                <a:latin typeface="Arial Black" pitchFamily="34" charset="0"/>
              </a:rPr>
              <a:t>NG </a:t>
            </a:r>
            <a:r>
              <a:rPr lang="en-GB" sz="2400" b="1" dirty="0" smtClean="0"/>
              <a:t> </a:t>
            </a:r>
            <a:r>
              <a:rPr lang="en-GB" sz="2400" b="1" dirty="0" smtClean="0"/>
              <a:t>C</a:t>
            </a:r>
            <a:r>
              <a:rPr lang="en-GB" sz="2400" b="1" dirty="0" smtClean="0"/>
              <a:t>OLLAGEN  &gt; Higher Solubility </a:t>
            </a:r>
          </a:p>
          <a:p>
            <a:r>
              <a:rPr lang="en-GB" sz="2400" b="1" dirty="0" smtClean="0"/>
              <a:t>There is more </a:t>
            </a:r>
            <a:r>
              <a:rPr lang="en-GB" sz="2400" dirty="0" smtClean="0">
                <a:solidFill>
                  <a:srgbClr val="FF0000"/>
                </a:solidFill>
                <a:latin typeface="Arial Black" pitchFamily="34" charset="0"/>
              </a:rPr>
              <a:t>Cross </a:t>
            </a:r>
            <a:r>
              <a:rPr lang="en-GB" sz="2400" dirty="0" smtClean="0">
                <a:solidFill>
                  <a:srgbClr val="FF0000"/>
                </a:solidFill>
                <a:latin typeface="Arial Black" pitchFamily="34" charset="0"/>
              </a:rPr>
              <a:t>Bonds </a:t>
            </a:r>
            <a:r>
              <a:rPr lang="en-GB" sz="2400" dirty="0" smtClean="0">
                <a:solidFill>
                  <a:srgbClr val="FF0000"/>
                </a:solidFill>
                <a:latin typeface="Arial Black" pitchFamily="34" charset="0"/>
              </a:rPr>
              <a:t>in so called OLD </a:t>
            </a:r>
            <a:r>
              <a:rPr lang="en-GB" sz="2400" b="1" dirty="0" smtClean="0"/>
              <a:t> COLLAGEN  &gt; Lower Solubility </a:t>
            </a:r>
          </a:p>
          <a:p>
            <a:r>
              <a:rPr lang="en-GB" sz="4000" b="1" dirty="0" smtClean="0">
                <a:solidFill>
                  <a:srgbClr val="7030A0"/>
                </a:solidFill>
                <a:latin typeface="Arial Black" pitchFamily="34" charset="0"/>
              </a:rPr>
              <a:t>L</a:t>
            </a:r>
            <a:r>
              <a:rPr lang="en-GB" sz="4000" b="1" dirty="0" smtClean="0">
                <a:solidFill>
                  <a:srgbClr val="7030A0"/>
                </a:solidFill>
                <a:latin typeface="Arial Black" pitchFamily="34" charset="0"/>
              </a:rPr>
              <a:t>ysine</a:t>
            </a:r>
            <a:endParaRPr lang="en-GB" sz="4000" b="1" dirty="0">
              <a:solidFill>
                <a:srgbClr val="7030A0"/>
              </a:solidFill>
            </a:endParaRPr>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46</a:t>
            </a:fld>
            <a:endParaRPr lang="sk-SK"/>
          </a:p>
        </p:txBody>
      </p:sp>
      <p:pic>
        <p:nvPicPr>
          <p:cNvPr id="8" name="Obrázek 7" descr="Amminoacido_lisina_formula.png"/>
          <p:cNvPicPr>
            <a:picLocks noChangeAspect="1"/>
          </p:cNvPicPr>
          <p:nvPr/>
        </p:nvPicPr>
        <p:blipFill>
          <a:blip r:embed="rId2" cstate="print"/>
          <a:stretch>
            <a:fillRect/>
          </a:stretch>
        </p:blipFill>
        <p:spPr>
          <a:xfrm>
            <a:off x="3491879" y="4149080"/>
            <a:ext cx="4923973" cy="2088232"/>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0"/>
            <a:ext cx="8229600" cy="562074"/>
          </a:xfrm>
        </p:spPr>
        <p:txBody>
          <a:bodyPr/>
          <a:lstStyle/>
          <a:p>
            <a:r>
              <a:rPr lang="cs-CZ" sz="2800" dirty="0" smtClean="0">
                <a:solidFill>
                  <a:srgbClr val="FF0000"/>
                </a:solidFill>
                <a:latin typeface="Arial Black" pitchFamily="34" charset="0"/>
              </a:rPr>
              <a:t> </a:t>
            </a:r>
            <a:r>
              <a:rPr lang="cs-CZ" sz="2800" dirty="0" smtClean="0">
                <a:solidFill>
                  <a:srgbClr val="0000FF"/>
                </a:solidFill>
                <a:latin typeface="Arial Black" pitchFamily="34" charset="0"/>
              </a:rPr>
              <a:t>COLLAGEN – REACTIONS </a:t>
            </a:r>
            <a:r>
              <a:rPr lang="cs-CZ" sz="2800" dirty="0" smtClean="0">
                <a:solidFill>
                  <a:srgbClr val="0000FF"/>
                </a:solidFill>
                <a:latin typeface="Arial Black" pitchFamily="34" charset="0"/>
              </a:rPr>
              <a:t>IN VITRO 1</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47</a:t>
            </a:fld>
            <a:endParaRPr lang="sk-SK"/>
          </a:p>
        </p:txBody>
      </p:sp>
      <p:sp>
        <p:nvSpPr>
          <p:cNvPr id="11" name="TextovéPole 10"/>
          <p:cNvSpPr txBox="1"/>
          <p:nvPr/>
        </p:nvSpPr>
        <p:spPr>
          <a:xfrm>
            <a:off x="107504" y="764704"/>
            <a:ext cx="8856984" cy="3170099"/>
          </a:xfrm>
          <a:prstGeom prst="rect">
            <a:avLst/>
          </a:prstGeom>
          <a:noFill/>
        </p:spPr>
        <p:txBody>
          <a:bodyPr wrap="square" rtlCol="0">
            <a:spAutoFit/>
          </a:bodyPr>
          <a:lstStyle/>
          <a:p>
            <a:pPr>
              <a:buFont typeface="Arial" pitchFamily="34" charset="0"/>
              <a:buChar char="•"/>
            </a:pPr>
            <a:r>
              <a:rPr lang="cs-CZ" sz="3600" dirty="0" smtClean="0">
                <a:latin typeface="Arial Black" pitchFamily="34" charset="0"/>
              </a:rPr>
              <a:t> </a:t>
            </a:r>
            <a:r>
              <a:rPr lang="en-GB" sz="3600" dirty="0" smtClean="0">
                <a:solidFill>
                  <a:srgbClr val="0000FF"/>
                </a:solidFill>
                <a:latin typeface="Arial Black" pitchFamily="34" charset="0"/>
              </a:rPr>
              <a:t>ACYLATION using </a:t>
            </a:r>
            <a:r>
              <a:rPr lang="en-GB" sz="3600" dirty="0" err="1" smtClean="0">
                <a:solidFill>
                  <a:srgbClr val="0000FF"/>
                </a:solidFill>
                <a:latin typeface="Arial Black" pitchFamily="34" charset="0"/>
              </a:rPr>
              <a:t>acetanhydride</a:t>
            </a:r>
            <a:endParaRPr lang="en-GB" sz="3600" dirty="0" smtClean="0">
              <a:solidFill>
                <a:srgbClr val="0000FF"/>
              </a:solidFill>
              <a:latin typeface="Arial Black" pitchFamily="34" charset="0"/>
            </a:endParaRPr>
          </a:p>
          <a:p>
            <a:pPr>
              <a:buFont typeface="Arial" pitchFamily="34" charset="0"/>
              <a:buChar char="•"/>
            </a:pPr>
            <a:r>
              <a:rPr lang="en-GB" sz="3600" dirty="0" smtClean="0">
                <a:latin typeface="Arial Black" pitchFamily="34" charset="0"/>
              </a:rPr>
              <a:t> </a:t>
            </a:r>
            <a:r>
              <a:rPr lang="en-GB" sz="3600" dirty="0" err="1" smtClean="0">
                <a:solidFill>
                  <a:srgbClr val="008000"/>
                </a:solidFill>
                <a:latin typeface="Arial Black" pitchFamily="34" charset="0"/>
              </a:rPr>
              <a:t>Esterification</a:t>
            </a:r>
            <a:r>
              <a:rPr lang="en-GB" sz="3600" dirty="0" smtClean="0">
                <a:solidFill>
                  <a:srgbClr val="008000"/>
                </a:solidFill>
                <a:latin typeface="Arial Black" pitchFamily="34" charset="0"/>
              </a:rPr>
              <a:t> (various reagents)</a:t>
            </a:r>
          </a:p>
          <a:p>
            <a:pPr>
              <a:buFont typeface="Arial" pitchFamily="34" charset="0"/>
              <a:buChar char="•"/>
            </a:pPr>
            <a:r>
              <a:rPr lang="en-GB" sz="3600" dirty="0" smtClean="0">
                <a:latin typeface="Arial Black" pitchFamily="34" charset="0"/>
              </a:rPr>
              <a:t> </a:t>
            </a:r>
            <a:r>
              <a:rPr lang="en-GB" sz="3600" dirty="0" err="1" smtClean="0">
                <a:solidFill>
                  <a:srgbClr val="FF0000"/>
                </a:solidFill>
                <a:latin typeface="Arial Black" pitchFamily="34" charset="0"/>
              </a:rPr>
              <a:t>Deamination</a:t>
            </a:r>
            <a:r>
              <a:rPr lang="en-GB" sz="3600" dirty="0" smtClean="0">
                <a:solidFill>
                  <a:srgbClr val="FF0000"/>
                </a:solidFill>
                <a:latin typeface="Arial Black" pitchFamily="34" charset="0"/>
              </a:rPr>
              <a:t> (-NH</a:t>
            </a:r>
            <a:r>
              <a:rPr lang="en-GB" sz="3600" baseline="-25000" dirty="0" smtClean="0">
                <a:solidFill>
                  <a:srgbClr val="FF0000"/>
                </a:solidFill>
                <a:latin typeface="Arial Black" pitchFamily="34" charset="0"/>
              </a:rPr>
              <a:t>2</a:t>
            </a:r>
            <a:r>
              <a:rPr lang="en-GB" sz="3600" dirty="0" smtClean="0">
                <a:solidFill>
                  <a:srgbClr val="FF0000"/>
                </a:solidFill>
                <a:latin typeface="Arial Black" pitchFamily="34" charset="0"/>
              </a:rPr>
              <a:t> &gt; -OH)</a:t>
            </a:r>
          </a:p>
          <a:p>
            <a:pPr>
              <a:buFont typeface="Arial" pitchFamily="34" charset="0"/>
              <a:buChar char="•"/>
            </a:pPr>
            <a:r>
              <a:rPr lang="en-GB" sz="3600" dirty="0" smtClean="0">
                <a:latin typeface="Arial Black" pitchFamily="34" charset="0"/>
              </a:rPr>
              <a:t> </a:t>
            </a:r>
            <a:r>
              <a:rPr lang="en-GB" sz="3600" dirty="0" err="1" smtClean="0">
                <a:solidFill>
                  <a:srgbClr val="C00000"/>
                </a:solidFill>
                <a:latin typeface="Arial Black" pitchFamily="34" charset="0"/>
              </a:rPr>
              <a:t>Deguanidisation</a:t>
            </a:r>
            <a:r>
              <a:rPr lang="en-GB" sz="3600" dirty="0" smtClean="0">
                <a:solidFill>
                  <a:srgbClr val="C00000"/>
                </a:solidFill>
                <a:latin typeface="Arial Black" pitchFamily="34" charset="0"/>
              </a:rPr>
              <a:t> </a:t>
            </a:r>
          </a:p>
          <a:p>
            <a:r>
              <a:rPr lang="en-GB" sz="2800" dirty="0" smtClean="0">
                <a:solidFill>
                  <a:srgbClr val="C00000"/>
                </a:solidFill>
                <a:latin typeface="Arial Black" pitchFamily="34" charset="0"/>
              </a:rPr>
              <a:t>(Removing the End from the </a:t>
            </a:r>
            <a:r>
              <a:rPr lang="en-GB" sz="2800" dirty="0" err="1" smtClean="0">
                <a:solidFill>
                  <a:srgbClr val="C00000"/>
                </a:solidFill>
                <a:latin typeface="Arial Black" pitchFamily="34" charset="0"/>
              </a:rPr>
              <a:t>Arginine</a:t>
            </a:r>
            <a:endParaRPr lang="en-GB" sz="2800" dirty="0" smtClean="0">
              <a:solidFill>
                <a:srgbClr val="C00000"/>
              </a:solidFill>
              <a:latin typeface="Arial Black" pitchFamily="34" charset="0"/>
            </a:endParaRPr>
          </a:p>
          <a:p>
            <a:r>
              <a:rPr lang="en-GB" sz="2800" dirty="0" smtClean="0">
                <a:solidFill>
                  <a:srgbClr val="C00000"/>
                </a:solidFill>
                <a:latin typeface="Arial Black" pitchFamily="34" charset="0"/>
              </a:rPr>
              <a:t>and cleavage H</a:t>
            </a:r>
            <a:r>
              <a:rPr lang="en-GB" sz="2800" baseline="-25000" dirty="0" smtClean="0">
                <a:solidFill>
                  <a:srgbClr val="C00000"/>
                </a:solidFill>
                <a:latin typeface="Arial Black" pitchFamily="34" charset="0"/>
              </a:rPr>
              <a:t>2</a:t>
            </a:r>
            <a:r>
              <a:rPr lang="en-GB" sz="2800" dirty="0" smtClean="0">
                <a:solidFill>
                  <a:srgbClr val="C00000"/>
                </a:solidFill>
                <a:latin typeface="Arial Black" pitchFamily="34" charset="0"/>
              </a:rPr>
              <a:t>N – CO – NH</a:t>
            </a:r>
            <a:r>
              <a:rPr lang="en-GB" sz="2800" baseline="-25000" dirty="0" smtClean="0">
                <a:solidFill>
                  <a:srgbClr val="C00000"/>
                </a:solidFill>
                <a:latin typeface="Arial Black" pitchFamily="34" charset="0"/>
              </a:rPr>
              <a:t>2</a:t>
            </a:r>
            <a:r>
              <a:rPr lang="en-GB" sz="2800" dirty="0" smtClean="0">
                <a:solidFill>
                  <a:srgbClr val="C00000"/>
                </a:solidFill>
                <a:latin typeface="Arial Black" pitchFamily="34" charset="0"/>
              </a:rPr>
              <a:t>)</a:t>
            </a:r>
            <a:endParaRPr lang="en-GB" sz="3600" dirty="0">
              <a:latin typeface="Arial Black" pitchFamily="34" charset="0"/>
            </a:endParaRPr>
          </a:p>
        </p:txBody>
      </p:sp>
      <p:pic>
        <p:nvPicPr>
          <p:cNvPr id="12" name="Obrázek 11" descr="141px-Guanidin_svg.png"/>
          <p:cNvPicPr>
            <a:picLocks noChangeAspect="1"/>
          </p:cNvPicPr>
          <p:nvPr/>
        </p:nvPicPr>
        <p:blipFill>
          <a:blip r:embed="rId2" cstate="print"/>
          <a:stretch>
            <a:fillRect/>
          </a:stretch>
        </p:blipFill>
        <p:spPr>
          <a:xfrm>
            <a:off x="323528" y="4221088"/>
            <a:ext cx="2808312" cy="1728192"/>
          </a:xfrm>
          <a:prstGeom prst="rect">
            <a:avLst/>
          </a:prstGeom>
        </p:spPr>
      </p:pic>
      <p:sp>
        <p:nvSpPr>
          <p:cNvPr id="13" name="TextovéPole 12"/>
          <p:cNvSpPr txBox="1"/>
          <p:nvPr/>
        </p:nvSpPr>
        <p:spPr>
          <a:xfrm>
            <a:off x="395536" y="5949280"/>
            <a:ext cx="2792370" cy="707886"/>
          </a:xfrm>
          <a:prstGeom prst="rect">
            <a:avLst/>
          </a:prstGeom>
          <a:solidFill>
            <a:schemeClr val="accent3">
              <a:lumMod val="85000"/>
            </a:schemeClr>
          </a:solidFill>
        </p:spPr>
        <p:txBody>
          <a:bodyPr wrap="square" rtlCol="0">
            <a:spAutoFit/>
          </a:bodyPr>
          <a:lstStyle/>
          <a:p>
            <a:r>
              <a:rPr lang="cs-CZ" sz="4000" dirty="0" smtClean="0">
                <a:solidFill>
                  <a:srgbClr val="C00000"/>
                </a:solidFill>
                <a:latin typeface="Arial Black" pitchFamily="34" charset="0"/>
              </a:rPr>
              <a:t>guanidin</a:t>
            </a:r>
            <a:endParaRPr lang="cs-CZ" sz="4000" dirty="0">
              <a:solidFill>
                <a:srgbClr val="C00000"/>
              </a:solidFill>
              <a:latin typeface="Arial Black" pitchFamily="34" charset="0"/>
            </a:endParaRPr>
          </a:p>
        </p:txBody>
      </p:sp>
      <p:pic>
        <p:nvPicPr>
          <p:cNvPr id="10" name="Obrázek 9" descr="Amminoacido_arginina_formula.png"/>
          <p:cNvPicPr>
            <a:picLocks noChangeAspect="1"/>
          </p:cNvPicPr>
          <p:nvPr/>
        </p:nvPicPr>
        <p:blipFill>
          <a:blip r:embed="rId3" cstate="print"/>
          <a:stretch>
            <a:fillRect/>
          </a:stretch>
        </p:blipFill>
        <p:spPr>
          <a:xfrm>
            <a:off x="3350116" y="4077072"/>
            <a:ext cx="5733636" cy="2016224"/>
          </a:xfrm>
          <a:prstGeom prst="rect">
            <a:avLst/>
          </a:prstGeom>
        </p:spPr>
      </p:pic>
      <p:cxnSp>
        <p:nvCxnSpPr>
          <p:cNvPr id="14" name="Přímá spojovací šipka 13"/>
          <p:cNvCxnSpPr/>
          <p:nvPr/>
        </p:nvCxnSpPr>
        <p:spPr>
          <a:xfrm flipV="1">
            <a:off x="6228184" y="3429000"/>
            <a:ext cx="216024" cy="1368152"/>
          </a:xfrm>
          <a:prstGeom prst="straightConnector1">
            <a:avLst/>
          </a:prstGeom>
          <a:ln w="63500">
            <a:solidFill>
              <a:srgbClr val="C0000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0"/>
            <a:ext cx="8229600" cy="562074"/>
          </a:xfrm>
        </p:spPr>
        <p:txBody>
          <a:bodyPr/>
          <a:lstStyle/>
          <a:p>
            <a:r>
              <a:rPr lang="cs-CZ" sz="2800" dirty="0" smtClean="0">
                <a:solidFill>
                  <a:srgbClr val="0000FF"/>
                </a:solidFill>
                <a:latin typeface="Arial Black" pitchFamily="34" charset="0"/>
              </a:rPr>
              <a:t>COLLAGEN – REACTIONS IN VITRO </a:t>
            </a:r>
            <a:r>
              <a:rPr lang="cs-CZ" sz="2800" dirty="0" smtClean="0">
                <a:solidFill>
                  <a:srgbClr val="0000FF"/>
                </a:solidFill>
                <a:latin typeface="Arial Black" pitchFamily="34" charset="0"/>
              </a:rPr>
              <a:t>2</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48</a:t>
            </a:fld>
            <a:endParaRPr lang="sk-SK"/>
          </a:p>
        </p:txBody>
      </p:sp>
      <p:pic>
        <p:nvPicPr>
          <p:cNvPr id="8" name="Obrázek 7" descr="SÍŤOVÁNÍ KOLAGENU 001.jpg"/>
          <p:cNvPicPr>
            <a:picLocks noChangeAspect="1"/>
          </p:cNvPicPr>
          <p:nvPr/>
        </p:nvPicPr>
        <p:blipFill>
          <a:blip r:embed="rId2" cstate="print"/>
          <a:stretch>
            <a:fillRect/>
          </a:stretch>
        </p:blipFill>
        <p:spPr>
          <a:xfrm rot="10800000">
            <a:off x="107504" y="2132855"/>
            <a:ext cx="9036496" cy="4599373"/>
          </a:xfrm>
          <a:prstGeom prst="rect">
            <a:avLst/>
          </a:prstGeom>
        </p:spPr>
      </p:pic>
      <p:cxnSp>
        <p:nvCxnSpPr>
          <p:cNvPr id="11" name="Přímá spojovací šipka 10"/>
          <p:cNvCxnSpPr/>
          <p:nvPr/>
        </p:nvCxnSpPr>
        <p:spPr>
          <a:xfrm>
            <a:off x="1979712" y="2276872"/>
            <a:ext cx="2304256" cy="0"/>
          </a:xfrm>
          <a:prstGeom prst="straightConnector1">
            <a:avLst/>
          </a:prstGeom>
          <a:ln w="38100">
            <a:solidFill>
              <a:srgbClr val="0000FF"/>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Přímá spojovací šipka 13"/>
          <p:cNvCxnSpPr/>
          <p:nvPr/>
        </p:nvCxnSpPr>
        <p:spPr>
          <a:xfrm>
            <a:off x="6300192" y="2780928"/>
            <a:ext cx="1152128" cy="0"/>
          </a:xfrm>
          <a:prstGeom prst="straightConnector1">
            <a:avLst/>
          </a:prstGeom>
          <a:ln w="38100">
            <a:solidFill>
              <a:srgbClr val="0000FF"/>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0" y="548680"/>
            <a:ext cx="9144000" cy="1631216"/>
          </a:xfrm>
          <a:prstGeom prst="rect">
            <a:avLst/>
          </a:prstGeom>
          <a:noFill/>
        </p:spPr>
        <p:txBody>
          <a:bodyPr wrap="square" rtlCol="0">
            <a:spAutoFit/>
          </a:bodyPr>
          <a:lstStyle/>
          <a:p>
            <a:pPr>
              <a:buFont typeface="Arial" pitchFamily="34" charset="0"/>
              <a:buChar char="•"/>
            </a:pPr>
            <a:r>
              <a:rPr lang="cs-CZ" sz="2800" dirty="0" smtClean="0">
                <a:latin typeface="Arial Black" pitchFamily="34" charset="0"/>
              </a:rPr>
              <a:t> </a:t>
            </a:r>
            <a:r>
              <a:rPr lang="cs-CZ" sz="4400" dirty="0" err="1" smtClean="0">
                <a:solidFill>
                  <a:srgbClr val="0000FF"/>
                </a:solidFill>
                <a:latin typeface="Arial Black" pitchFamily="34" charset="0"/>
              </a:rPr>
              <a:t>Aldehydic</a:t>
            </a:r>
            <a:r>
              <a:rPr lang="cs-CZ" sz="4400" dirty="0" smtClean="0">
                <a:solidFill>
                  <a:srgbClr val="0000FF"/>
                </a:solidFill>
                <a:latin typeface="Arial Black" pitchFamily="34" charset="0"/>
              </a:rPr>
              <a:t> </a:t>
            </a:r>
            <a:r>
              <a:rPr lang="cs-CZ" sz="4400" dirty="0" err="1" smtClean="0">
                <a:solidFill>
                  <a:srgbClr val="0000FF"/>
                </a:solidFill>
                <a:latin typeface="Arial Black" pitchFamily="34" charset="0"/>
              </a:rPr>
              <a:t>C</a:t>
            </a:r>
            <a:r>
              <a:rPr lang="cs-CZ" sz="4400" dirty="0" err="1" smtClean="0">
                <a:solidFill>
                  <a:srgbClr val="0000FF"/>
                </a:solidFill>
                <a:latin typeface="Arial Black" pitchFamily="34" charset="0"/>
              </a:rPr>
              <a:t>ondensation</a:t>
            </a:r>
            <a:endParaRPr lang="cs-CZ" sz="2800" dirty="0" smtClean="0">
              <a:solidFill>
                <a:srgbClr val="0000FF"/>
              </a:solidFill>
              <a:latin typeface="Arial Black" pitchFamily="34" charset="0"/>
            </a:endParaRPr>
          </a:p>
          <a:p>
            <a:pPr>
              <a:buFont typeface="Arial" pitchFamily="34" charset="0"/>
              <a:buChar char="•"/>
            </a:pPr>
            <a:r>
              <a:rPr lang="cs-CZ" sz="2800" dirty="0" smtClean="0">
                <a:latin typeface="Arial Black" pitchFamily="34" charset="0"/>
              </a:rPr>
              <a:t> </a:t>
            </a:r>
            <a:r>
              <a:rPr lang="cs-CZ" sz="2800" dirty="0" err="1" smtClean="0">
                <a:latin typeface="Arial Black" pitchFamily="34" charset="0"/>
              </a:rPr>
              <a:t>Oxidation</a:t>
            </a:r>
            <a:r>
              <a:rPr lang="cs-CZ" sz="2800" dirty="0" smtClean="0">
                <a:latin typeface="Arial Black" pitchFamily="34" charset="0"/>
              </a:rPr>
              <a:t> </a:t>
            </a:r>
            <a:r>
              <a:rPr lang="cs-CZ" sz="2800" dirty="0" smtClean="0">
                <a:latin typeface="Arial Black" pitchFamily="34" charset="0"/>
              </a:rPr>
              <a:t>by </a:t>
            </a:r>
            <a:r>
              <a:rPr lang="cs-CZ" sz="2800" dirty="0" err="1" smtClean="0">
                <a:latin typeface="Arial Black" pitchFamily="34" charset="0"/>
              </a:rPr>
              <a:t>Periodate</a:t>
            </a:r>
            <a:r>
              <a:rPr lang="cs-CZ" sz="2800" dirty="0" smtClean="0">
                <a:latin typeface="Arial Black" pitchFamily="34" charset="0"/>
              </a:rPr>
              <a:t> </a:t>
            </a:r>
            <a:r>
              <a:rPr lang="cs-CZ" sz="2800" dirty="0" smtClean="0">
                <a:latin typeface="Arial Black" pitchFamily="34" charset="0"/>
              </a:rPr>
              <a:t>&gt; </a:t>
            </a:r>
            <a:endParaRPr lang="cs-CZ" sz="2800" dirty="0" smtClean="0">
              <a:latin typeface="Arial Black" pitchFamily="34" charset="0"/>
            </a:endParaRPr>
          </a:p>
          <a:p>
            <a:r>
              <a:rPr lang="cs-CZ" sz="2800" dirty="0" smtClean="0">
                <a:solidFill>
                  <a:srgbClr val="FF0000"/>
                </a:solidFill>
                <a:latin typeface="Arial Black" pitchFamily="34" charset="0"/>
              </a:rPr>
              <a:t>  </a:t>
            </a:r>
            <a:r>
              <a:rPr lang="cs-CZ" sz="2800" dirty="0" smtClean="0">
                <a:solidFill>
                  <a:srgbClr val="FF0000"/>
                </a:solidFill>
                <a:latin typeface="Arial Black" pitchFamily="34" charset="0"/>
              </a:rPr>
              <a:t>5-</a:t>
            </a:r>
            <a:r>
              <a:rPr lang="cs-CZ" sz="2800" dirty="0" err="1" smtClean="0">
                <a:solidFill>
                  <a:srgbClr val="FF0000"/>
                </a:solidFill>
                <a:latin typeface="Arial Black" pitchFamily="34" charset="0"/>
              </a:rPr>
              <a:t>hydroxylysine</a:t>
            </a:r>
            <a:r>
              <a:rPr lang="cs-CZ" sz="2800" dirty="0" smtClean="0">
                <a:latin typeface="Arial Black" pitchFamily="34" charset="0"/>
              </a:rPr>
              <a:t> </a:t>
            </a:r>
            <a:r>
              <a:rPr lang="cs-CZ" sz="2800" dirty="0" smtClean="0">
                <a:latin typeface="Arial Black" pitchFamily="34" charset="0"/>
              </a:rPr>
              <a:t>&gt; </a:t>
            </a:r>
            <a:r>
              <a:rPr lang="cs-CZ" sz="2800" dirty="0" smtClean="0">
                <a:solidFill>
                  <a:srgbClr val="C00000"/>
                </a:solidFill>
                <a:latin typeface="Arial Black" pitchFamily="34" charset="0"/>
              </a:rPr>
              <a:t>ALDEHYDE</a:t>
            </a:r>
            <a:r>
              <a:rPr lang="cs-CZ" sz="2800" dirty="0" smtClean="0">
                <a:latin typeface="Arial Black" pitchFamily="34" charset="0"/>
              </a:rPr>
              <a:t> </a:t>
            </a:r>
            <a:r>
              <a:rPr lang="cs-CZ" sz="2800" dirty="0" smtClean="0">
                <a:latin typeface="Arial Black" pitchFamily="34" charset="0"/>
              </a:rPr>
              <a:t>&gt; </a:t>
            </a:r>
            <a:r>
              <a:rPr lang="cs-CZ" sz="2800" dirty="0" smtClean="0">
                <a:solidFill>
                  <a:srgbClr val="008000"/>
                </a:solidFill>
                <a:latin typeface="Arial Black" pitchFamily="34" charset="0"/>
              </a:rPr>
              <a:t>REACTION</a:t>
            </a:r>
            <a:endParaRPr lang="cs-CZ" sz="2800" dirty="0">
              <a:solidFill>
                <a:srgbClr val="008000"/>
              </a:solidFill>
              <a:latin typeface="Arial Black" pitchFamily="34" charset="0"/>
            </a:endParaRPr>
          </a:p>
        </p:txBody>
      </p:sp>
      <p:cxnSp>
        <p:nvCxnSpPr>
          <p:cNvPr id="12" name="Přímá spojovací čára 11"/>
          <p:cNvCxnSpPr/>
          <p:nvPr/>
        </p:nvCxnSpPr>
        <p:spPr>
          <a:xfrm>
            <a:off x="2555776" y="2708920"/>
            <a:ext cx="1008112"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15" name="Přímá spojovací čára 14"/>
          <p:cNvCxnSpPr/>
          <p:nvPr/>
        </p:nvCxnSpPr>
        <p:spPr>
          <a:xfrm>
            <a:off x="2195736" y="4509120"/>
            <a:ext cx="1008112"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17" name="Přímá spojovací čára 16"/>
          <p:cNvCxnSpPr/>
          <p:nvPr/>
        </p:nvCxnSpPr>
        <p:spPr>
          <a:xfrm>
            <a:off x="1763688" y="6525344"/>
            <a:ext cx="1008112" cy="0"/>
          </a:xfrm>
          <a:prstGeom prst="line">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88640"/>
            <a:ext cx="8229600" cy="908720"/>
          </a:xfrm>
        </p:spPr>
        <p:txBody>
          <a:bodyPr/>
          <a:lstStyle/>
          <a:p>
            <a:r>
              <a:rPr lang="cs-CZ" sz="2800" dirty="0" smtClean="0">
                <a:solidFill>
                  <a:srgbClr val="FF0000"/>
                </a:solidFill>
                <a:latin typeface="Arial Black" pitchFamily="34" charset="0"/>
              </a:rPr>
              <a:t> </a:t>
            </a:r>
            <a:r>
              <a:rPr lang="en-GB" sz="2800" dirty="0" smtClean="0">
                <a:solidFill>
                  <a:srgbClr val="C00000"/>
                </a:solidFill>
                <a:latin typeface="Arial Black" pitchFamily="34" charset="0"/>
              </a:rPr>
              <a:t>C</a:t>
            </a:r>
            <a:r>
              <a:rPr lang="en-GB" sz="2800" dirty="0" smtClean="0">
                <a:solidFill>
                  <a:srgbClr val="C00000"/>
                </a:solidFill>
                <a:latin typeface="Arial Black" pitchFamily="34" charset="0"/>
              </a:rPr>
              <a:t>OLLAGEN – Reaction with Synthetic Polymers IN VITRO 1</a:t>
            </a:r>
            <a:endParaRPr lang="en-GB"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49</a:t>
            </a:fld>
            <a:endParaRPr lang="sk-SK"/>
          </a:p>
        </p:txBody>
      </p:sp>
      <p:sp>
        <p:nvSpPr>
          <p:cNvPr id="10" name="TextovéPole 9"/>
          <p:cNvSpPr txBox="1"/>
          <p:nvPr/>
        </p:nvSpPr>
        <p:spPr>
          <a:xfrm>
            <a:off x="0" y="1412776"/>
            <a:ext cx="8964488" cy="2308324"/>
          </a:xfrm>
          <a:prstGeom prst="rect">
            <a:avLst/>
          </a:prstGeom>
          <a:noFill/>
        </p:spPr>
        <p:txBody>
          <a:bodyPr wrap="square" rtlCol="0">
            <a:spAutoFit/>
          </a:bodyPr>
          <a:lstStyle/>
          <a:p>
            <a:pPr algn="ctr"/>
            <a:r>
              <a:rPr lang="en-GB" sz="3600" dirty="0" smtClean="0">
                <a:solidFill>
                  <a:srgbClr val="FF0000"/>
                </a:solidFill>
                <a:latin typeface="Arial Black" pitchFamily="34" charset="0"/>
              </a:rPr>
              <a:t>Effort to enhance the COMPATIBILITY of the 	 </a:t>
            </a:r>
            <a:r>
              <a:rPr lang="en-GB" sz="3600" dirty="0" smtClean="0">
                <a:solidFill>
                  <a:srgbClr val="008000"/>
                </a:solidFill>
                <a:latin typeface="Arial Black" pitchFamily="34" charset="0"/>
              </a:rPr>
              <a:t>NATURAL</a:t>
            </a:r>
            <a:r>
              <a:rPr lang="en-GB" sz="3600" dirty="0" smtClean="0">
                <a:solidFill>
                  <a:srgbClr val="FF0000"/>
                </a:solidFill>
                <a:latin typeface="Arial Black" pitchFamily="34" charset="0"/>
              </a:rPr>
              <a:t> &amp; </a:t>
            </a:r>
            <a:r>
              <a:rPr lang="en-GB" sz="3600" dirty="0" smtClean="0">
                <a:solidFill>
                  <a:srgbClr val="C00000"/>
                </a:solidFill>
                <a:latin typeface="Arial Black" pitchFamily="34" charset="0"/>
              </a:rPr>
              <a:t>SYNTHETIC POLYMERS</a:t>
            </a:r>
            <a:endParaRPr lang="en-GB" sz="3600" dirty="0">
              <a:solidFill>
                <a:srgbClr val="C00000"/>
              </a:solidFill>
              <a:latin typeface="Arial Black"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036496" cy="778098"/>
          </a:xfrm>
        </p:spPr>
        <p:txBody>
          <a:bodyPr/>
          <a:lstStyle/>
          <a:p>
            <a:r>
              <a:rPr lang="en-GB" sz="2800" dirty="0" smtClean="0">
                <a:solidFill>
                  <a:srgbClr val="FF0000"/>
                </a:solidFill>
                <a:latin typeface="Arial Black" pitchFamily="34" charset="0"/>
              </a:rPr>
              <a:t>Structure </a:t>
            </a:r>
            <a:r>
              <a:rPr lang="en-GB" sz="2800" dirty="0" err="1" smtClean="0">
                <a:solidFill>
                  <a:srgbClr val="FF0000"/>
                </a:solidFill>
                <a:latin typeface="Arial Black" pitchFamily="34" charset="0"/>
              </a:rPr>
              <a:t>Hierarchie</a:t>
            </a:r>
            <a:r>
              <a:rPr lang="en-GB" sz="2800" dirty="0" smtClean="0">
                <a:solidFill>
                  <a:srgbClr val="FF0000"/>
                </a:solidFill>
                <a:latin typeface="Arial Black" pitchFamily="34" charset="0"/>
              </a:rPr>
              <a:t> of Peptides and Proteins</a:t>
            </a:r>
            <a:endParaRPr lang="en-GB" sz="2800" dirty="0"/>
          </a:p>
        </p:txBody>
      </p:sp>
      <p:sp>
        <p:nvSpPr>
          <p:cNvPr id="3" name="Zástupný symbol pro obsah 2"/>
          <p:cNvSpPr>
            <a:spLocks noGrp="1"/>
          </p:cNvSpPr>
          <p:nvPr>
            <p:ph idx="1"/>
          </p:nvPr>
        </p:nvSpPr>
        <p:spPr>
          <a:xfrm>
            <a:off x="0" y="764704"/>
            <a:ext cx="9144000" cy="5544616"/>
          </a:xfrm>
        </p:spPr>
        <p:txBody>
          <a:bodyPr/>
          <a:lstStyle/>
          <a:p>
            <a:r>
              <a:rPr lang="en-GB" sz="2400" b="1" dirty="0" smtClean="0">
                <a:solidFill>
                  <a:srgbClr val="FF0000"/>
                </a:solidFill>
                <a:latin typeface="Arial Black" pitchFamily="34" charset="0"/>
              </a:rPr>
              <a:t>Primary structure </a:t>
            </a:r>
            <a:r>
              <a:rPr lang="en-GB" sz="2400" b="1" dirty="0" smtClean="0">
                <a:solidFill>
                  <a:srgbClr val="FF0000"/>
                </a:solidFill>
              </a:rPr>
              <a:t>– the Amino</a:t>
            </a:r>
            <a:r>
              <a:rPr lang="cs-CZ" sz="2400" b="1" dirty="0" smtClean="0">
                <a:solidFill>
                  <a:srgbClr val="FF0000"/>
                </a:solidFill>
              </a:rPr>
              <a:t> </a:t>
            </a:r>
            <a:r>
              <a:rPr lang="en-GB" sz="2400" b="1" dirty="0" smtClean="0">
                <a:solidFill>
                  <a:srgbClr val="FF0000"/>
                </a:solidFill>
              </a:rPr>
              <a:t>acids Sequence of the Protein </a:t>
            </a:r>
          </a:p>
          <a:p>
            <a:r>
              <a:rPr lang="en-GB" sz="2400" b="1" dirty="0" smtClean="0">
                <a:solidFill>
                  <a:srgbClr val="0000FF"/>
                </a:solidFill>
                <a:latin typeface="Arial Black" pitchFamily="34" charset="0"/>
              </a:rPr>
              <a:t>Secondary structure </a:t>
            </a:r>
            <a:r>
              <a:rPr lang="en-GB" sz="2400" b="1" dirty="0" smtClean="0">
                <a:solidFill>
                  <a:srgbClr val="0000FF"/>
                </a:solidFill>
              </a:rPr>
              <a:t>– No covalent Interactions in the Backbone of the one Polypeptide (Protein) Chain, usually the near Parte of the Backbone (</a:t>
            </a:r>
            <a:r>
              <a:rPr lang="en-GB" sz="2400" b="1" dirty="0" smtClean="0">
                <a:solidFill>
                  <a:srgbClr val="0000FF"/>
                </a:solidFill>
                <a:latin typeface="Symbol" pitchFamily="18" charset="2"/>
              </a:rPr>
              <a:t>a </a:t>
            </a:r>
            <a:r>
              <a:rPr lang="en-GB" sz="2400" b="1" dirty="0" smtClean="0">
                <a:solidFill>
                  <a:srgbClr val="0000FF"/>
                </a:solidFill>
              </a:rPr>
              <a:t>– Helix and/or </a:t>
            </a:r>
            <a:r>
              <a:rPr lang="en-GB" sz="2400" b="1" dirty="0" smtClean="0">
                <a:solidFill>
                  <a:srgbClr val="0000FF"/>
                </a:solidFill>
                <a:latin typeface="Symbol" pitchFamily="18" charset="2"/>
              </a:rPr>
              <a:t>b - </a:t>
            </a:r>
            <a:r>
              <a:rPr lang="en-GB" sz="2400" b="1" dirty="0" smtClean="0">
                <a:solidFill>
                  <a:srgbClr val="0000FF"/>
                </a:solidFill>
              </a:rPr>
              <a:t>Sheet)</a:t>
            </a:r>
          </a:p>
          <a:p>
            <a:r>
              <a:rPr lang="en-GB" sz="2400" b="1" dirty="0" smtClean="0">
                <a:solidFill>
                  <a:srgbClr val="008000"/>
                </a:solidFill>
                <a:latin typeface="Arial Black" pitchFamily="34" charset="0"/>
              </a:rPr>
              <a:t>Tertiary structure </a:t>
            </a:r>
            <a:r>
              <a:rPr lang="en-GB" sz="2400" b="1" dirty="0" smtClean="0">
                <a:solidFill>
                  <a:srgbClr val="008000"/>
                </a:solidFill>
              </a:rPr>
              <a:t>– various Interactions between the Backbones of more then the one Polypeptide (Protein) Chain of Chains or remote NO neighbouring) Segments of </a:t>
            </a:r>
            <a:r>
              <a:rPr lang="cs-CZ" sz="2400" b="1" dirty="0" err="1" smtClean="0">
                <a:solidFill>
                  <a:srgbClr val="008000"/>
                </a:solidFill>
              </a:rPr>
              <a:t>one</a:t>
            </a:r>
            <a:r>
              <a:rPr lang="cs-CZ" sz="2400" b="1" dirty="0" smtClean="0">
                <a:solidFill>
                  <a:srgbClr val="008000"/>
                </a:solidFill>
              </a:rPr>
              <a:t> </a:t>
            </a:r>
            <a:r>
              <a:rPr lang="en-GB" sz="2400" b="1" dirty="0" smtClean="0">
                <a:solidFill>
                  <a:srgbClr val="008000"/>
                </a:solidFill>
              </a:rPr>
              <a:t>Chain</a:t>
            </a:r>
          </a:p>
          <a:p>
            <a:r>
              <a:rPr lang="en-GB" sz="2400" b="1" dirty="0" smtClean="0">
                <a:solidFill>
                  <a:srgbClr val="C00000"/>
                </a:solidFill>
                <a:latin typeface="Arial Black" pitchFamily="34" charset="0"/>
              </a:rPr>
              <a:t>Quaternary structure </a:t>
            </a:r>
            <a:r>
              <a:rPr lang="en-GB" sz="2400" b="1" dirty="0" smtClean="0">
                <a:solidFill>
                  <a:srgbClr val="C00000"/>
                </a:solidFill>
              </a:rPr>
              <a:t>– Interactions between the Chain Bundles, between the</a:t>
            </a:r>
            <a:r>
              <a:rPr lang="en-GB" sz="2400" b="1" dirty="0" smtClean="0">
                <a:solidFill>
                  <a:srgbClr val="C00000"/>
                </a:solidFill>
                <a:latin typeface="Arial Black" pitchFamily="34" charset="0"/>
              </a:rPr>
              <a:t> </a:t>
            </a:r>
            <a:r>
              <a:rPr lang="en-GB" sz="2400" b="1" dirty="0" smtClean="0">
                <a:solidFill>
                  <a:srgbClr val="008000"/>
                </a:solidFill>
                <a:latin typeface="Arial Black" pitchFamily="34" charset="0"/>
              </a:rPr>
              <a:t>Tertiary structures </a:t>
            </a:r>
            <a:endParaRPr lang="en-GB" sz="2400" b="1" dirty="0" smtClean="0">
              <a:solidFill>
                <a:srgbClr val="C00000"/>
              </a:solidFill>
            </a:endParaRPr>
          </a:p>
          <a:p>
            <a:pPr algn="ctr">
              <a:buNone/>
            </a:pPr>
            <a:r>
              <a:rPr lang="en-GB" sz="2400" b="1" u="sng" dirty="0" smtClean="0">
                <a:solidFill>
                  <a:srgbClr val="008000"/>
                </a:solidFill>
                <a:latin typeface="Arial Black" pitchFamily="34" charset="0"/>
              </a:rPr>
              <a:t>Tertiary </a:t>
            </a:r>
            <a:r>
              <a:rPr lang="en-GB" sz="2400" b="1" u="sng" dirty="0" smtClean="0">
                <a:latin typeface="Arial Black" pitchFamily="34" charset="0"/>
              </a:rPr>
              <a:t>&amp;</a:t>
            </a:r>
            <a:r>
              <a:rPr lang="en-GB" sz="2400" b="1" u="sng" dirty="0" smtClean="0">
                <a:solidFill>
                  <a:srgbClr val="7030A0"/>
                </a:solidFill>
                <a:latin typeface="Arial Black" pitchFamily="34" charset="0"/>
              </a:rPr>
              <a:t> </a:t>
            </a:r>
            <a:r>
              <a:rPr lang="en-GB" sz="2400" b="1" u="sng" dirty="0" smtClean="0">
                <a:solidFill>
                  <a:srgbClr val="C00000"/>
                </a:solidFill>
                <a:latin typeface="Arial Black" pitchFamily="34" charset="0"/>
              </a:rPr>
              <a:t>Quaternary </a:t>
            </a:r>
            <a:r>
              <a:rPr lang="en-GB" sz="2400" b="1" u="sng" dirty="0" smtClean="0">
                <a:solidFill>
                  <a:srgbClr val="7030A0"/>
                </a:solidFill>
                <a:latin typeface="Arial Black" pitchFamily="34" charset="0"/>
              </a:rPr>
              <a:t>Structures – we give attention to this in the next Lesson!</a:t>
            </a:r>
            <a:endParaRPr lang="en-GB" sz="2400" b="1" u="sng" dirty="0">
              <a:solidFill>
                <a:srgbClr val="7030A0"/>
              </a:solidFill>
              <a:latin typeface="Arial Black" pitchFamily="34" charset="0"/>
            </a:endParaRPr>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a:t>
            </a:fld>
            <a:endParaRPr lang="sk-SK"/>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0" y="116632"/>
            <a:ext cx="9036496" cy="562074"/>
          </a:xfrm>
        </p:spPr>
        <p:txBody>
          <a:bodyPr/>
          <a:lstStyle/>
          <a:p>
            <a:r>
              <a:rPr lang="cs-CZ" sz="2800" dirty="0" smtClean="0">
                <a:solidFill>
                  <a:srgbClr val="FF0000"/>
                </a:solidFill>
                <a:latin typeface="Arial Black" pitchFamily="34" charset="0"/>
              </a:rPr>
              <a:t> </a:t>
            </a:r>
            <a:r>
              <a:rPr lang="cs-CZ" sz="2800" dirty="0" smtClean="0">
                <a:solidFill>
                  <a:srgbClr val="FF0000"/>
                </a:solidFill>
                <a:latin typeface="Arial Black" pitchFamily="34" charset="0"/>
              </a:rPr>
              <a:t>COLLAGEN </a:t>
            </a:r>
            <a:r>
              <a:rPr lang="cs-CZ" sz="2800" dirty="0" smtClean="0">
                <a:solidFill>
                  <a:srgbClr val="FF0000"/>
                </a:solidFill>
                <a:latin typeface="Arial Black" pitchFamily="34" charset="0"/>
              </a:rPr>
              <a:t>– </a:t>
            </a:r>
            <a:r>
              <a:rPr lang="cs-CZ" sz="2800" dirty="0" smtClean="0">
                <a:solidFill>
                  <a:srgbClr val="FF0000"/>
                </a:solidFill>
                <a:latin typeface="Arial Black" pitchFamily="34" charset="0"/>
              </a:rPr>
              <a:t>Hierarchy </a:t>
            </a:r>
            <a:r>
              <a:rPr lang="cs-CZ" sz="2800" dirty="0" err="1" smtClean="0">
                <a:solidFill>
                  <a:srgbClr val="FF0000"/>
                </a:solidFill>
                <a:latin typeface="Arial Black" pitchFamily="34" charset="0"/>
              </a:rPr>
              <a:t>of</a:t>
            </a:r>
            <a:r>
              <a:rPr lang="cs-CZ" sz="2800" dirty="0" smtClean="0">
                <a:solidFill>
                  <a:srgbClr val="FF0000"/>
                </a:solidFill>
                <a:latin typeface="Arial Black" pitchFamily="34" charset="0"/>
              </a:rPr>
              <a:t> </a:t>
            </a:r>
            <a:r>
              <a:rPr lang="cs-CZ" sz="2800" dirty="0" err="1" smtClean="0">
                <a:solidFill>
                  <a:srgbClr val="FF0000"/>
                </a:solidFill>
                <a:latin typeface="Arial Black" pitchFamily="34" charset="0"/>
              </a:rPr>
              <a:t>Structures</a:t>
            </a:r>
            <a:r>
              <a:rPr lang="cs-CZ" sz="2800" dirty="0" smtClean="0">
                <a:solidFill>
                  <a:srgbClr val="FF0000"/>
                </a:solidFill>
                <a:latin typeface="Arial Black" pitchFamily="34" charset="0"/>
              </a:rPr>
              <a:t> </a:t>
            </a:r>
            <a:r>
              <a:rPr lang="cs-CZ" sz="2800" dirty="0" smtClean="0">
                <a:solidFill>
                  <a:srgbClr val="FF0000"/>
                </a:solidFill>
                <a:latin typeface="Arial Black" pitchFamily="34" charset="0"/>
              </a:rPr>
              <a:t>&amp; </a:t>
            </a:r>
            <a:r>
              <a:rPr lang="cs-CZ" sz="2800" dirty="0" smtClean="0">
                <a:solidFill>
                  <a:srgbClr val="0000FF"/>
                </a:solidFill>
                <a:latin typeface="Arial Black" pitchFamily="34" charset="0"/>
              </a:rPr>
              <a:t>USE</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dirty="0" smtClean="0"/>
              <a:t>NATURAL POLYMERS MU SCI 9 2018</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50</a:t>
            </a:fld>
            <a:endParaRPr lang="sk-SK"/>
          </a:p>
        </p:txBody>
      </p:sp>
      <p:graphicFrame>
        <p:nvGraphicFramePr>
          <p:cNvPr id="9" name="Tabulka 8"/>
          <p:cNvGraphicFramePr>
            <a:graphicFrameLocks noGrp="1"/>
          </p:cNvGraphicFramePr>
          <p:nvPr/>
        </p:nvGraphicFramePr>
        <p:xfrm>
          <a:off x="179512" y="619190"/>
          <a:ext cx="8712968" cy="6162315"/>
        </p:xfrm>
        <a:graphic>
          <a:graphicData uri="http://schemas.openxmlformats.org/drawingml/2006/table">
            <a:tbl>
              <a:tblPr/>
              <a:tblGrid>
                <a:gridCol w="2808312"/>
                <a:gridCol w="5904656"/>
              </a:tblGrid>
              <a:tr h="388732">
                <a:tc>
                  <a:txBody>
                    <a:bodyPr/>
                    <a:lstStyle/>
                    <a:p>
                      <a:pPr algn="ctr">
                        <a:lnSpc>
                          <a:spcPct val="115000"/>
                        </a:lnSpc>
                        <a:spcAft>
                          <a:spcPts val="0"/>
                        </a:spcAft>
                      </a:pPr>
                      <a:r>
                        <a:rPr lang="en-GB" sz="2400" b="1" dirty="0">
                          <a:latin typeface="Arial Black"/>
                          <a:ea typeface="Calibri"/>
                          <a:cs typeface="Times New Roman"/>
                        </a:rPr>
                        <a:t>Structure Level</a:t>
                      </a:r>
                      <a:endParaRPr lang="cs-CZ"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2400" b="1">
                          <a:latin typeface="Arial Black"/>
                          <a:ea typeface="Calibri"/>
                          <a:cs typeface="Times New Roman"/>
                        </a:rPr>
                        <a:t>Branch of Use/Products</a:t>
                      </a:r>
                      <a:endParaRPr lang="cs-CZ"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1846">
                <a:tc>
                  <a:txBody>
                    <a:bodyPr/>
                    <a:lstStyle/>
                    <a:p>
                      <a:pPr>
                        <a:lnSpc>
                          <a:spcPct val="115000"/>
                        </a:lnSpc>
                        <a:spcAft>
                          <a:spcPts val="0"/>
                        </a:spcAft>
                      </a:pPr>
                      <a:r>
                        <a:rPr lang="en-GB" sz="2400" b="1" dirty="0">
                          <a:solidFill>
                            <a:srgbClr val="0000FF"/>
                          </a:solidFill>
                          <a:latin typeface="Calibri"/>
                          <a:ea typeface="Calibri"/>
                          <a:cs typeface="Times New Roman"/>
                        </a:rPr>
                        <a:t>Fibres’ Tissue</a:t>
                      </a:r>
                      <a:endParaRPr lang="cs-CZ" sz="1800" b="1" dirty="0">
                        <a:solidFill>
                          <a:srgbClr val="0000FF"/>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2400" b="1" dirty="0">
                          <a:solidFill>
                            <a:srgbClr val="0000FF"/>
                          </a:solidFill>
                          <a:latin typeface="Calibri"/>
                          <a:ea typeface="Calibri"/>
                          <a:cs typeface="Times New Roman"/>
                        </a:rPr>
                        <a:t>Leather, Wounds’ Covering, Skin Implants, Vessels Substitutes, </a:t>
                      </a:r>
                      <a:endParaRPr lang="cs-CZ" sz="1800" b="1" dirty="0">
                        <a:solidFill>
                          <a:srgbClr val="0000FF"/>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35451">
                <a:tc>
                  <a:txBody>
                    <a:bodyPr/>
                    <a:lstStyle/>
                    <a:p>
                      <a:pPr>
                        <a:lnSpc>
                          <a:spcPct val="115000"/>
                        </a:lnSpc>
                        <a:spcAft>
                          <a:spcPts val="0"/>
                        </a:spcAft>
                      </a:pPr>
                      <a:r>
                        <a:rPr lang="en-GB" sz="2400" b="1" dirty="0">
                          <a:solidFill>
                            <a:srgbClr val="008000"/>
                          </a:solidFill>
                          <a:latin typeface="Calibri"/>
                          <a:ea typeface="Calibri"/>
                          <a:cs typeface="Times New Roman"/>
                        </a:rPr>
                        <a:t>Fibres</a:t>
                      </a:r>
                      <a:endParaRPr lang="cs-CZ" sz="1800" b="1" dirty="0">
                        <a:solidFill>
                          <a:srgbClr val="0080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2400" b="1" dirty="0">
                          <a:solidFill>
                            <a:srgbClr val="008000"/>
                          </a:solidFill>
                          <a:latin typeface="Calibri"/>
                          <a:ea typeface="Calibri"/>
                          <a:cs typeface="Times New Roman"/>
                        </a:rPr>
                        <a:t>Casing for Meat Products, Packaging Films, Membranes, Powder for Wounds’ Covering, Capsule for Medicines</a:t>
                      </a:r>
                      <a:endParaRPr lang="cs-CZ" sz="1800" b="1" dirty="0">
                        <a:solidFill>
                          <a:srgbClr val="0080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1846">
                <a:tc>
                  <a:txBody>
                    <a:bodyPr/>
                    <a:lstStyle/>
                    <a:p>
                      <a:pPr>
                        <a:lnSpc>
                          <a:spcPct val="115000"/>
                        </a:lnSpc>
                        <a:spcAft>
                          <a:spcPts val="0"/>
                        </a:spcAft>
                      </a:pPr>
                      <a:r>
                        <a:rPr lang="en-GB" sz="2400" b="1" dirty="0">
                          <a:solidFill>
                            <a:srgbClr val="C00000"/>
                          </a:solidFill>
                          <a:latin typeface="Calibri"/>
                          <a:ea typeface="Calibri"/>
                          <a:cs typeface="Times New Roman"/>
                        </a:rPr>
                        <a:t>Fibrils</a:t>
                      </a:r>
                      <a:endParaRPr lang="cs-CZ" sz="1800" b="1" dirty="0">
                        <a:solidFill>
                          <a:srgbClr val="C000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2400" b="1" dirty="0">
                          <a:solidFill>
                            <a:srgbClr val="C00000"/>
                          </a:solidFill>
                          <a:latin typeface="Calibri"/>
                          <a:ea typeface="Calibri"/>
                          <a:cs typeface="Times New Roman"/>
                        </a:rPr>
                        <a:t>Biocompatible Plastic or Ceramic Composites for Surgery</a:t>
                      </a:r>
                      <a:endParaRPr lang="cs-CZ" sz="1800" b="1" dirty="0">
                        <a:solidFill>
                          <a:srgbClr val="C000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1846">
                <a:tc>
                  <a:txBody>
                    <a:bodyPr/>
                    <a:lstStyle/>
                    <a:p>
                      <a:pPr>
                        <a:lnSpc>
                          <a:spcPct val="115000"/>
                        </a:lnSpc>
                        <a:spcAft>
                          <a:spcPts val="0"/>
                        </a:spcAft>
                      </a:pPr>
                      <a:r>
                        <a:rPr lang="en-GB" sz="2400" b="1" dirty="0">
                          <a:solidFill>
                            <a:srgbClr val="7030A0"/>
                          </a:solidFill>
                          <a:latin typeface="Calibri"/>
                          <a:ea typeface="Calibri"/>
                          <a:cs typeface="Times New Roman"/>
                        </a:rPr>
                        <a:t>Macromolecules</a:t>
                      </a:r>
                      <a:endParaRPr lang="cs-CZ" sz="1800" b="1" dirty="0">
                        <a:solidFill>
                          <a:srgbClr val="7030A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2400" b="1" dirty="0">
                          <a:solidFill>
                            <a:srgbClr val="7030A0"/>
                          </a:solidFill>
                          <a:latin typeface="Calibri"/>
                          <a:ea typeface="Calibri"/>
                          <a:cs typeface="Times New Roman"/>
                        </a:rPr>
                        <a:t>Native Collagen, Derivatives of Collagen for Medicine &amp; Cosmetic Use</a:t>
                      </a:r>
                      <a:endParaRPr lang="cs-CZ" sz="1800" b="1" dirty="0">
                        <a:solidFill>
                          <a:srgbClr val="7030A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91658">
                <a:tc>
                  <a:txBody>
                    <a:bodyPr/>
                    <a:lstStyle/>
                    <a:p>
                      <a:pPr>
                        <a:lnSpc>
                          <a:spcPct val="115000"/>
                        </a:lnSpc>
                        <a:spcAft>
                          <a:spcPts val="0"/>
                        </a:spcAft>
                      </a:pPr>
                      <a:r>
                        <a:rPr lang="en-GB" sz="2400" dirty="0">
                          <a:solidFill>
                            <a:srgbClr val="FFC000"/>
                          </a:solidFill>
                          <a:latin typeface="Arial Black" pitchFamily="34" charset="0"/>
                          <a:ea typeface="Calibri"/>
                          <a:cs typeface="Times New Roman"/>
                        </a:rPr>
                        <a:t>Polypeptides</a:t>
                      </a:r>
                      <a:endParaRPr lang="cs-CZ" sz="1800" dirty="0">
                        <a:solidFill>
                          <a:srgbClr val="FFC000"/>
                        </a:solidFill>
                        <a:latin typeface="Arial Black"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c>
                  <a:txBody>
                    <a:bodyPr/>
                    <a:lstStyle/>
                    <a:p>
                      <a:pPr>
                        <a:lnSpc>
                          <a:spcPct val="115000"/>
                        </a:lnSpc>
                        <a:spcAft>
                          <a:spcPts val="0"/>
                        </a:spcAft>
                      </a:pPr>
                      <a:r>
                        <a:rPr lang="en-GB" sz="2400" dirty="0">
                          <a:solidFill>
                            <a:srgbClr val="FFC000"/>
                          </a:solidFill>
                          <a:latin typeface="Arial Black" pitchFamily="34" charset="0"/>
                          <a:ea typeface="Calibri"/>
                          <a:cs typeface="Times New Roman"/>
                        </a:rPr>
                        <a:t>Animal Glue, Gelatine, </a:t>
                      </a:r>
                      <a:r>
                        <a:rPr lang="en-GB" sz="2400" dirty="0" err="1">
                          <a:solidFill>
                            <a:srgbClr val="FFC000"/>
                          </a:solidFill>
                          <a:latin typeface="Arial Black" pitchFamily="34" charset="0"/>
                          <a:ea typeface="Calibri"/>
                          <a:cs typeface="Times New Roman"/>
                        </a:rPr>
                        <a:t>Hydrolysate</a:t>
                      </a:r>
                      <a:r>
                        <a:rPr lang="en-GB" sz="2400" dirty="0">
                          <a:solidFill>
                            <a:srgbClr val="FFC000"/>
                          </a:solidFill>
                          <a:latin typeface="Arial Black" pitchFamily="34" charset="0"/>
                          <a:ea typeface="Calibri"/>
                          <a:cs typeface="Times New Roman"/>
                        </a:rPr>
                        <a:t> of Collagen, Capsule for Medicines, Thickener, Animal feed ...</a:t>
                      </a:r>
                      <a:endParaRPr lang="cs-CZ" sz="1800" dirty="0">
                        <a:solidFill>
                          <a:srgbClr val="FFC000"/>
                        </a:solidFill>
                        <a:latin typeface="Arial Black"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95000"/>
                      </a:schemeClr>
                    </a:solidFill>
                  </a:tcPr>
                </a:tc>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0"/>
            <a:ext cx="8229600" cy="562074"/>
          </a:xfrm>
        </p:spPr>
        <p:txBody>
          <a:bodyPr/>
          <a:lstStyle/>
          <a:p>
            <a:r>
              <a:rPr lang="cs-CZ" sz="2800" dirty="0" smtClean="0">
                <a:solidFill>
                  <a:srgbClr val="FF0000"/>
                </a:solidFill>
                <a:latin typeface="Arial Black" pitchFamily="34" charset="0"/>
              </a:rPr>
              <a:t> </a:t>
            </a:r>
            <a:r>
              <a:rPr lang="en-GB" sz="2800" dirty="0" smtClean="0">
                <a:solidFill>
                  <a:srgbClr val="FF0000"/>
                </a:solidFill>
                <a:latin typeface="Arial Black" pitchFamily="34" charset="0"/>
              </a:rPr>
              <a:t>COLLAGEN – Medicine Use </a:t>
            </a:r>
            <a:r>
              <a:rPr lang="cs-CZ" sz="2800" dirty="0" smtClean="0">
                <a:solidFill>
                  <a:srgbClr val="FF0000"/>
                </a:solidFill>
                <a:latin typeface="Arial Black" pitchFamily="34" charset="0"/>
              </a:rPr>
              <a:t>1</a:t>
            </a:r>
            <a:endParaRPr lang="cs-CZ"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a:xfrm>
            <a:off x="1547664" y="6381327"/>
            <a:ext cx="6696744" cy="340147"/>
          </a:xfrm>
        </p:spPr>
        <p:txBody>
          <a:bodyPr/>
          <a:lstStyle/>
          <a:p>
            <a:pPr>
              <a:defRPr/>
            </a:pPr>
            <a:r>
              <a:rPr lang="fr-FR" smtClean="0"/>
              <a:t>NATURAL POLYMERS MU SCI 9 2018</a:t>
            </a:r>
            <a:endParaRPr lang="sk-SK" dirty="0"/>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51</a:t>
            </a:fld>
            <a:endParaRPr lang="sk-SK"/>
          </a:p>
        </p:txBody>
      </p:sp>
      <p:sp>
        <p:nvSpPr>
          <p:cNvPr id="9" name="Obdélník 8"/>
          <p:cNvSpPr/>
          <p:nvPr/>
        </p:nvSpPr>
        <p:spPr>
          <a:xfrm>
            <a:off x="2267744" y="2132856"/>
            <a:ext cx="1008112" cy="28803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4932040" y="5661248"/>
            <a:ext cx="1728192" cy="288032"/>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p:cNvSpPr/>
          <p:nvPr/>
        </p:nvSpPr>
        <p:spPr>
          <a:xfrm>
            <a:off x="5004048" y="3429000"/>
            <a:ext cx="3600400" cy="288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rgbClr val="FF0000"/>
              </a:solidFill>
            </a:endParaRPr>
          </a:p>
        </p:txBody>
      </p:sp>
      <p:cxnSp>
        <p:nvCxnSpPr>
          <p:cNvPr id="13" name="Přímá spojovací čára 12"/>
          <p:cNvCxnSpPr/>
          <p:nvPr/>
        </p:nvCxnSpPr>
        <p:spPr>
          <a:xfrm>
            <a:off x="3203848" y="2924944"/>
            <a:ext cx="1512168" cy="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4" name="Obdélník 13"/>
          <p:cNvSpPr/>
          <p:nvPr/>
        </p:nvSpPr>
        <p:spPr>
          <a:xfrm>
            <a:off x="5148064" y="2132856"/>
            <a:ext cx="3312368" cy="28803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aphicFrame>
        <p:nvGraphicFramePr>
          <p:cNvPr id="12" name="Tabulka 11"/>
          <p:cNvGraphicFramePr>
            <a:graphicFrameLocks noGrp="1"/>
          </p:cNvGraphicFramePr>
          <p:nvPr/>
        </p:nvGraphicFramePr>
        <p:xfrm>
          <a:off x="-5" y="548679"/>
          <a:ext cx="9144004" cy="6319998"/>
        </p:xfrm>
        <a:graphic>
          <a:graphicData uri="http://schemas.openxmlformats.org/drawingml/2006/table">
            <a:tbl>
              <a:tblPr/>
              <a:tblGrid>
                <a:gridCol w="4572002"/>
                <a:gridCol w="4572002"/>
              </a:tblGrid>
              <a:tr h="831771">
                <a:tc gridSpan="2">
                  <a:txBody>
                    <a:bodyPr/>
                    <a:lstStyle/>
                    <a:p>
                      <a:pPr algn="ctr">
                        <a:lnSpc>
                          <a:spcPct val="115000"/>
                        </a:lnSpc>
                        <a:spcAft>
                          <a:spcPts val="0"/>
                        </a:spcAft>
                      </a:pPr>
                      <a:r>
                        <a:rPr lang="en-GB" sz="2400" b="1" dirty="0">
                          <a:solidFill>
                            <a:srgbClr val="FF0000"/>
                          </a:solidFill>
                          <a:latin typeface="Arial Black" pitchFamily="34" charset="0"/>
                          <a:ea typeface="Calibri"/>
                          <a:cs typeface="Times New Roman"/>
                        </a:rPr>
                        <a:t>COLLAGEN Medicine Preparations – Sort and Use accordingly</a:t>
                      </a:r>
                      <a:endParaRPr lang="cs-CZ" sz="2400" b="1" dirty="0">
                        <a:latin typeface="Arial Black" pitchFamily="34" charset="0"/>
                        <a:ea typeface="Calibri"/>
                        <a:cs typeface="Times New Roman"/>
                      </a:endParaRPr>
                    </a:p>
                  </a:txBody>
                  <a:tcPr marL="59784" marR="59784"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85000"/>
                      </a:schemeClr>
                    </a:solidFill>
                  </a:tcPr>
                </a:tc>
                <a:tc hMerge="1">
                  <a:txBody>
                    <a:bodyPr/>
                    <a:lstStyle/>
                    <a:p>
                      <a:endParaRPr lang="cs-CZ"/>
                    </a:p>
                  </a:txBody>
                  <a:tcPr/>
                </a:tc>
              </a:tr>
              <a:tr h="322754">
                <a:tc>
                  <a:txBody>
                    <a:bodyPr/>
                    <a:lstStyle/>
                    <a:p>
                      <a:pPr algn="ctr">
                        <a:lnSpc>
                          <a:spcPct val="115000"/>
                        </a:lnSpc>
                        <a:spcAft>
                          <a:spcPts val="0"/>
                        </a:spcAft>
                      </a:pPr>
                      <a:r>
                        <a:rPr lang="en-GB" sz="1800" b="1" dirty="0">
                          <a:solidFill>
                            <a:srgbClr val="008000"/>
                          </a:solidFill>
                          <a:latin typeface="Arial Black" pitchFamily="34" charset="0"/>
                          <a:ea typeface="Calibri"/>
                          <a:cs typeface="Times New Roman"/>
                        </a:rPr>
                        <a:t>Products</a:t>
                      </a:r>
                      <a:endParaRPr lang="cs-CZ" sz="1800" b="1" dirty="0">
                        <a:solidFill>
                          <a:srgbClr val="008000"/>
                        </a:solidFill>
                        <a:latin typeface="Arial Black" pitchFamily="34" charset="0"/>
                        <a:ea typeface="Calibri"/>
                        <a:cs typeface="Times New Roman"/>
                      </a:endParaRPr>
                    </a:p>
                  </a:txBody>
                  <a:tcPr marL="59784" marR="59784"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85000"/>
                      </a:schemeClr>
                    </a:solidFill>
                  </a:tcPr>
                </a:tc>
                <a:tc>
                  <a:txBody>
                    <a:bodyPr/>
                    <a:lstStyle/>
                    <a:p>
                      <a:pPr algn="ctr">
                        <a:lnSpc>
                          <a:spcPct val="115000"/>
                        </a:lnSpc>
                        <a:spcAft>
                          <a:spcPts val="0"/>
                        </a:spcAft>
                      </a:pPr>
                      <a:r>
                        <a:rPr lang="en-GB" sz="1800" b="1" dirty="0">
                          <a:solidFill>
                            <a:srgbClr val="0000FF"/>
                          </a:solidFill>
                          <a:latin typeface="Arial Black" pitchFamily="34" charset="0"/>
                          <a:ea typeface="Calibri"/>
                          <a:cs typeface="Times New Roman"/>
                        </a:rPr>
                        <a:t>Use</a:t>
                      </a:r>
                      <a:endParaRPr lang="cs-CZ" sz="1800" b="1" dirty="0">
                        <a:solidFill>
                          <a:srgbClr val="0000FF"/>
                        </a:solidFill>
                        <a:latin typeface="Arial Black" pitchFamily="34" charset="0"/>
                        <a:ea typeface="Calibri"/>
                        <a:cs typeface="Times New Roman"/>
                      </a:endParaRPr>
                    </a:p>
                  </a:txBody>
                  <a:tcPr marL="59784" marR="59784"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85000"/>
                      </a:schemeClr>
                    </a:solidFill>
                  </a:tcPr>
                </a:tc>
              </a:tr>
              <a:tr h="645504">
                <a:tc>
                  <a:txBody>
                    <a:bodyPr/>
                    <a:lstStyle/>
                    <a:p>
                      <a:pPr>
                        <a:lnSpc>
                          <a:spcPct val="115000"/>
                        </a:lnSpc>
                        <a:spcAft>
                          <a:spcPts val="0"/>
                        </a:spcAft>
                      </a:pPr>
                      <a:r>
                        <a:rPr lang="en-GB" sz="1800" b="1" dirty="0">
                          <a:solidFill>
                            <a:srgbClr val="008000"/>
                          </a:solidFill>
                          <a:latin typeface="+mn-lt"/>
                          <a:ea typeface="Calibri"/>
                          <a:cs typeface="Times New Roman"/>
                        </a:rPr>
                        <a:t>Catgut </a:t>
                      </a:r>
                      <a:endParaRPr lang="cs-CZ" sz="1800" b="1" dirty="0">
                        <a:solidFill>
                          <a:srgbClr val="008000"/>
                        </a:solidFill>
                        <a:latin typeface="+mn-lt"/>
                        <a:ea typeface="Calibri"/>
                        <a:cs typeface="Times New Roman"/>
                      </a:endParaRPr>
                    </a:p>
                  </a:txBody>
                  <a:tcPr marL="59784" marR="59784"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85000"/>
                      </a:schemeClr>
                    </a:solidFill>
                  </a:tcPr>
                </a:tc>
                <a:tc>
                  <a:txBody>
                    <a:bodyPr/>
                    <a:lstStyle/>
                    <a:p>
                      <a:pPr>
                        <a:lnSpc>
                          <a:spcPct val="115000"/>
                        </a:lnSpc>
                        <a:spcAft>
                          <a:spcPts val="0"/>
                        </a:spcAft>
                      </a:pPr>
                      <a:r>
                        <a:rPr lang="en-GB" sz="1800" b="1" dirty="0">
                          <a:solidFill>
                            <a:srgbClr val="0000FF"/>
                          </a:solidFill>
                          <a:latin typeface="+mn-lt"/>
                          <a:ea typeface="Calibri"/>
                          <a:cs typeface="Times New Roman"/>
                        </a:rPr>
                        <a:t>Surgery Sewing, Wounds’ Covering, Wounds’ Covering</a:t>
                      </a:r>
                      <a:endParaRPr lang="cs-CZ" sz="1800" b="1" dirty="0">
                        <a:solidFill>
                          <a:srgbClr val="0000FF"/>
                        </a:solidFill>
                        <a:latin typeface="+mn-lt"/>
                        <a:ea typeface="Calibri"/>
                        <a:cs typeface="Times New Roman"/>
                      </a:endParaRPr>
                    </a:p>
                  </a:txBody>
                  <a:tcPr marL="59784" marR="59784"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85000"/>
                      </a:schemeClr>
                    </a:solidFill>
                  </a:tcPr>
                </a:tc>
              </a:tr>
              <a:tr h="1291010">
                <a:tc>
                  <a:txBody>
                    <a:bodyPr/>
                    <a:lstStyle/>
                    <a:p>
                      <a:pPr>
                        <a:lnSpc>
                          <a:spcPct val="115000"/>
                        </a:lnSpc>
                        <a:spcAft>
                          <a:spcPts val="0"/>
                        </a:spcAft>
                      </a:pPr>
                      <a:r>
                        <a:rPr lang="en-GB" sz="1800" b="1" dirty="0">
                          <a:solidFill>
                            <a:srgbClr val="008000"/>
                          </a:solidFill>
                          <a:latin typeface="+mn-lt"/>
                          <a:ea typeface="Calibri"/>
                          <a:cs typeface="Times New Roman"/>
                        </a:rPr>
                        <a:t>Fibres –</a:t>
                      </a:r>
                      <a:endParaRPr lang="cs-CZ" sz="1800" b="1" dirty="0">
                        <a:solidFill>
                          <a:srgbClr val="008000"/>
                        </a:solidFill>
                        <a:latin typeface="+mn-lt"/>
                        <a:ea typeface="Calibri"/>
                        <a:cs typeface="Times New Roman"/>
                      </a:endParaRPr>
                    </a:p>
                    <a:p>
                      <a:pPr marL="342900" lvl="0" indent="-342900">
                        <a:lnSpc>
                          <a:spcPct val="115000"/>
                        </a:lnSpc>
                        <a:spcAft>
                          <a:spcPts val="0"/>
                        </a:spcAft>
                        <a:buFont typeface="Symbol"/>
                        <a:buChar char=""/>
                      </a:pPr>
                      <a:r>
                        <a:rPr lang="en-GB" sz="1800" b="1" dirty="0">
                          <a:solidFill>
                            <a:srgbClr val="008000"/>
                          </a:solidFill>
                          <a:latin typeface="+mn-lt"/>
                          <a:ea typeface="Calibri"/>
                          <a:cs typeface="Times New Roman"/>
                        </a:rPr>
                        <a:t>From the Solutions</a:t>
                      </a:r>
                      <a:endParaRPr lang="cs-CZ" sz="1800" b="1" dirty="0">
                        <a:solidFill>
                          <a:srgbClr val="008000"/>
                        </a:solidFill>
                        <a:latin typeface="+mn-lt"/>
                        <a:ea typeface="Calibri"/>
                        <a:cs typeface="Times New Roman"/>
                      </a:endParaRPr>
                    </a:p>
                    <a:p>
                      <a:pPr marL="342900" lvl="0" indent="-342900">
                        <a:lnSpc>
                          <a:spcPct val="115000"/>
                        </a:lnSpc>
                        <a:spcAft>
                          <a:spcPts val="0"/>
                        </a:spcAft>
                        <a:buFont typeface="Symbol"/>
                        <a:buChar char=""/>
                      </a:pPr>
                      <a:r>
                        <a:rPr lang="en-GB" sz="1800" b="1" dirty="0">
                          <a:solidFill>
                            <a:srgbClr val="008000"/>
                          </a:solidFill>
                          <a:latin typeface="+mn-lt"/>
                          <a:ea typeface="Calibri"/>
                          <a:cs typeface="Times New Roman"/>
                        </a:rPr>
                        <a:t>From the Suspensions</a:t>
                      </a:r>
                      <a:endParaRPr lang="cs-CZ" sz="1800" b="1" dirty="0">
                        <a:solidFill>
                          <a:srgbClr val="008000"/>
                        </a:solidFill>
                        <a:latin typeface="+mn-lt"/>
                        <a:ea typeface="Calibri"/>
                        <a:cs typeface="Times New Roman"/>
                      </a:endParaRPr>
                    </a:p>
                    <a:p>
                      <a:pPr marL="342900" lvl="0" indent="-342900">
                        <a:lnSpc>
                          <a:spcPct val="115000"/>
                        </a:lnSpc>
                        <a:spcAft>
                          <a:spcPts val="0"/>
                        </a:spcAft>
                        <a:buFont typeface="Symbol"/>
                        <a:buChar char=""/>
                      </a:pPr>
                      <a:r>
                        <a:rPr lang="en-GB" sz="1800" b="1" dirty="0">
                          <a:solidFill>
                            <a:srgbClr val="008000"/>
                          </a:solidFill>
                          <a:latin typeface="+mn-lt"/>
                          <a:ea typeface="Calibri"/>
                          <a:cs typeface="Times New Roman"/>
                        </a:rPr>
                        <a:t>From the Membranes</a:t>
                      </a:r>
                      <a:endParaRPr lang="cs-CZ" sz="1800" b="1" dirty="0">
                        <a:solidFill>
                          <a:srgbClr val="008000"/>
                        </a:solidFill>
                        <a:latin typeface="+mn-lt"/>
                        <a:ea typeface="Calibri"/>
                        <a:cs typeface="Times New Roman"/>
                      </a:endParaRPr>
                    </a:p>
                  </a:txBody>
                  <a:tcPr marL="59784" marR="59784"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85000"/>
                      </a:schemeClr>
                    </a:solidFill>
                  </a:tcPr>
                </a:tc>
                <a:tc>
                  <a:txBody>
                    <a:bodyPr/>
                    <a:lstStyle/>
                    <a:p>
                      <a:pPr>
                        <a:lnSpc>
                          <a:spcPct val="115000"/>
                        </a:lnSpc>
                        <a:spcAft>
                          <a:spcPts val="0"/>
                        </a:spcAft>
                      </a:pPr>
                      <a:r>
                        <a:rPr lang="en-GB" sz="1800" b="1" dirty="0">
                          <a:solidFill>
                            <a:srgbClr val="0000FF"/>
                          </a:solidFill>
                          <a:latin typeface="+mn-lt"/>
                          <a:ea typeface="Calibri"/>
                          <a:cs typeface="Times New Roman"/>
                        </a:rPr>
                        <a:t>Skin Implants, Haemostatics, Vessels Substitutes, </a:t>
                      </a:r>
                      <a:endParaRPr lang="cs-CZ" sz="1800" b="1" dirty="0">
                        <a:solidFill>
                          <a:srgbClr val="0000FF"/>
                        </a:solidFill>
                        <a:latin typeface="+mn-lt"/>
                        <a:ea typeface="Calibri"/>
                        <a:cs typeface="Times New Roman"/>
                      </a:endParaRPr>
                    </a:p>
                  </a:txBody>
                  <a:tcPr marL="59784" marR="59784"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85000"/>
                      </a:schemeClr>
                    </a:solidFill>
                  </a:tcPr>
                </a:tc>
              </a:tr>
              <a:tr h="1937951">
                <a:tc>
                  <a:txBody>
                    <a:bodyPr/>
                    <a:lstStyle/>
                    <a:p>
                      <a:pPr>
                        <a:lnSpc>
                          <a:spcPct val="115000"/>
                        </a:lnSpc>
                        <a:spcAft>
                          <a:spcPts val="0"/>
                        </a:spcAft>
                      </a:pPr>
                      <a:r>
                        <a:rPr lang="en-GB" sz="1800" b="1" dirty="0">
                          <a:solidFill>
                            <a:srgbClr val="008000"/>
                          </a:solidFill>
                          <a:latin typeface="+mn-lt"/>
                          <a:ea typeface="Calibri"/>
                          <a:cs typeface="Times New Roman"/>
                        </a:rPr>
                        <a:t>Collagen Sheets – </a:t>
                      </a:r>
                      <a:endParaRPr lang="cs-CZ" sz="1800" b="1" dirty="0">
                        <a:solidFill>
                          <a:srgbClr val="008000"/>
                        </a:solidFill>
                        <a:latin typeface="+mn-lt"/>
                        <a:ea typeface="Calibri"/>
                        <a:cs typeface="Times New Roman"/>
                      </a:endParaRPr>
                    </a:p>
                    <a:p>
                      <a:pPr marL="342900" lvl="0" indent="-342900">
                        <a:lnSpc>
                          <a:spcPct val="115000"/>
                        </a:lnSpc>
                        <a:spcAft>
                          <a:spcPts val="0"/>
                        </a:spcAft>
                        <a:buFont typeface="Symbol"/>
                        <a:buChar char=""/>
                      </a:pPr>
                      <a:r>
                        <a:rPr lang="en-GB" sz="1800" b="1" dirty="0">
                          <a:solidFill>
                            <a:srgbClr val="008000"/>
                          </a:solidFill>
                          <a:latin typeface="+mn-lt"/>
                          <a:ea typeface="Calibri"/>
                          <a:cs typeface="Times New Roman"/>
                        </a:rPr>
                        <a:t>Genuine skin</a:t>
                      </a:r>
                      <a:endParaRPr lang="cs-CZ" sz="1800" b="1" dirty="0">
                        <a:solidFill>
                          <a:srgbClr val="008000"/>
                        </a:solidFill>
                        <a:latin typeface="+mn-lt"/>
                        <a:ea typeface="Calibri"/>
                        <a:cs typeface="Times New Roman"/>
                      </a:endParaRPr>
                    </a:p>
                    <a:p>
                      <a:pPr marL="342900" lvl="0" indent="-342900">
                        <a:lnSpc>
                          <a:spcPct val="115000"/>
                        </a:lnSpc>
                        <a:spcAft>
                          <a:spcPts val="0"/>
                        </a:spcAft>
                        <a:buFont typeface="Symbol"/>
                        <a:buChar char=""/>
                      </a:pPr>
                      <a:r>
                        <a:rPr lang="en-GB" sz="1800" b="1" dirty="0">
                          <a:solidFill>
                            <a:srgbClr val="008000"/>
                          </a:solidFill>
                          <a:latin typeface="+mn-lt"/>
                          <a:ea typeface="Calibri"/>
                          <a:cs typeface="Times New Roman"/>
                        </a:rPr>
                        <a:t>Membranes</a:t>
                      </a:r>
                      <a:endParaRPr lang="cs-CZ" sz="1800" b="1" dirty="0">
                        <a:solidFill>
                          <a:srgbClr val="008000"/>
                        </a:solidFill>
                        <a:latin typeface="+mn-lt"/>
                        <a:ea typeface="Calibri"/>
                        <a:cs typeface="Times New Roman"/>
                      </a:endParaRPr>
                    </a:p>
                    <a:p>
                      <a:pPr marL="342900" lvl="0" indent="-342900">
                        <a:lnSpc>
                          <a:spcPct val="115000"/>
                        </a:lnSpc>
                        <a:spcAft>
                          <a:spcPts val="0"/>
                        </a:spcAft>
                        <a:buFont typeface="Symbol"/>
                        <a:buChar char=""/>
                      </a:pPr>
                      <a:r>
                        <a:rPr lang="en-GB" sz="1800" b="1" dirty="0">
                          <a:solidFill>
                            <a:srgbClr val="008000"/>
                          </a:solidFill>
                          <a:latin typeface="+mn-lt"/>
                          <a:ea typeface="Calibri"/>
                          <a:cs typeface="Times New Roman"/>
                        </a:rPr>
                        <a:t>Nonwoven Textiles</a:t>
                      </a:r>
                      <a:endParaRPr lang="cs-CZ" sz="1800" b="1" dirty="0">
                        <a:solidFill>
                          <a:srgbClr val="008000"/>
                        </a:solidFill>
                        <a:latin typeface="+mn-lt"/>
                        <a:ea typeface="Calibri"/>
                        <a:cs typeface="Times New Roman"/>
                      </a:endParaRPr>
                    </a:p>
                    <a:p>
                      <a:pPr marL="342900" lvl="0" indent="-342900">
                        <a:lnSpc>
                          <a:spcPct val="115000"/>
                        </a:lnSpc>
                        <a:spcAft>
                          <a:spcPts val="0"/>
                        </a:spcAft>
                        <a:buFont typeface="Symbol"/>
                        <a:buChar char=""/>
                      </a:pPr>
                      <a:r>
                        <a:rPr lang="en-GB" sz="1800" b="1" dirty="0">
                          <a:solidFill>
                            <a:srgbClr val="008000"/>
                          </a:solidFill>
                          <a:latin typeface="+mn-lt"/>
                          <a:ea typeface="Calibri"/>
                          <a:cs typeface="Times New Roman"/>
                        </a:rPr>
                        <a:t>Foams</a:t>
                      </a:r>
                      <a:endParaRPr lang="cs-CZ" sz="1800" b="1" dirty="0">
                        <a:solidFill>
                          <a:srgbClr val="008000"/>
                        </a:solidFill>
                        <a:latin typeface="+mn-lt"/>
                        <a:ea typeface="Calibri"/>
                        <a:cs typeface="Times New Roman"/>
                      </a:endParaRPr>
                    </a:p>
                    <a:p>
                      <a:pPr marL="342900" lvl="0" indent="-342900">
                        <a:lnSpc>
                          <a:spcPct val="115000"/>
                        </a:lnSpc>
                        <a:spcAft>
                          <a:spcPts val="0"/>
                        </a:spcAft>
                        <a:buFont typeface="Symbol"/>
                        <a:buChar char=""/>
                      </a:pPr>
                      <a:r>
                        <a:rPr lang="en-GB" sz="1800" b="1" dirty="0">
                          <a:solidFill>
                            <a:srgbClr val="008000"/>
                          </a:solidFill>
                          <a:latin typeface="+mn-lt"/>
                          <a:ea typeface="Calibri"/>
                          <a:cs typeface="Times New Roman"/>
                        </a:rPr>
                        <a:t>Sponge </a:t>
                      </a:r>
                      <a:endParaRPr lang="cs-CZ" sz="1800" b="1" dirty="0">
                        <a:solidFill>
                          <a:srgbClr val="008000"/>
                        </a:solidFill>
                        <a:latin typeface="+mn-lt"/>
                        <a:ea typeface="Calibri"/>
                        <a:cs typeface="Times New Roman"/>
                      </a:endParaRPr>
                    </a:p>
                  </a:txBody>
                  <a:tcPr marL="59784" marR="59784"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85000"/>
                      </a:schemeClr>
                    </a:solidFill>
                  </a:tcPr>
                </a:tc>
                <a:tc>
                  <a:txBody>
                    <a:bodyPr/>
                    <a:lstStyle/>
                    <a:p>
                      <a:pPr>
                        <a:lnSpc>
                          <a:spcPct val="115000"/>
                        </a:lnSpc>
                        <a:spcAft>
                          <a:spcPts val="0"/>
                        </a:spcAft>
                      </a:pPr>
                      <a:r>
                        <a:rPr lang="en-GB" sz="1800" b="1" dirty="0">
                          <a:solidFill>
                            <a:srgbClr val="0000FF"/>
                          </a:solidFill>
                          <a:latin typeface="+mn-lt"/>
                          <a:ea typeface="Calibri"/>
                          <a:cs typeface="Times New Roman"/>
                        </a:rPr>
                        <a:t>Implants, Fillers for Implants</a:t>
                      </a:r>
                      <a:endParaRPr lang="cs-CZ" sz="1800" b="1" dirty="0">
                        <a:solidFill>
                          <a:srgbClr val="0000FF"/>
                        </a:solidFill>
                        <a:latin typeface="+mn-lt"/>
                        <a:ea typeface="Calibri"/>
                        <a:cs typeface="Times New Roman"/>
                      </a:endParaRPr>
                    </a:p>
                  </a:txBody>
                  <a:tcPr marL="59784" marR="59784"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85000"/>
                      </a:schemeClr>
                    </a:solidFill>
                  </a:tcPr>
                </a:tc>
              </a:tr>
              <a:tr h="645504">
                <a:tc>
                  <a:txBody>
                    <a:bodyPr/>
                    <a:lstStyle/>
                    <a:p>
                      <a:pPr>
                        <a:lnSpc>
                          <a:spcPct val="115000"/>
                        </a:lnSpc>
                        <a:spcAft>
                          <a:spcPts val="0"/>
                        </a:spcAft>
                      </a:pPr>
                      <a:r>
                        <a:rPr lang="en-GB" sz="1800" b="1" dirty="0">
                          <a:solidFill>
                            <a:srgbClr val="008000"/>
                          </a:solidFill>
                          <a:latin typeface="+mn-lt"/>
                          <a:ea typeface="Calibri"/>
                          <a:cs typeface="Times New Roman"/>
                        </a:rPr>
                        <a:t>Vessels/Organs</a:t>
                      </a:r>
                      <a:endParaRPr lang="cs-CZ" sz="1800" b="1" dirty="0">
                        <a:solidFill>
                          <a:srgbClr val="008000"/>
                        </a:solidFill>
                        <a:latin typeface="+mn-lt"/>
                        <a:ea typeface="Calibri"/>
                        <a:cs typeface="Times New Roman"/>
                      </a:endParaRPr>
                    </a:p>
                  </a:txBody>
                  <a:tcPr marL="59784" marR="59784"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85000"/>
                      </a:schemeClr>
                    </a:solidFill>
                  </a:tcPr>
                </a:tc>
                <a:tc>
                  <a:txBody>
                    <a:bodyPr/>
                    <a:lstStyle/>
                    <a:p>
                      <a:pPr>
                        <a:lnSpc>
                          <a:spcPct val="115000"/>
                        </a:lnSpc>
                        <a:spcAft>
                          <a:spcPts val="0"/>
                        </a:spcAft>
                      </a:pPr>
                      <a:r>
                        <a:rPr lang="en-GB" sz="1800" b="1" dirty="0">
                          <a:solidFill>
                            <a:srgbClr val="0000FF"/>
                          </a:solidFill>
                          <a:latin typeface="+mn-lt"/>
                          <a:ea typeface="Calibri"/>
                          <a:cs typeface="Times New Roman"/>
                        </a:rPr>
                        <a:t>Connective tissues healing (“Reparations”), Tissues’ Glue </a:t>
                      </a:r>
                      <a:endParaRPr lang="cs-CZ" sz="1800" b="1" dirty="0">
                        <a:solidFill>
                          <a:srgbClr val="0000FF"/>
                        </a:solidFill>
                        <a:latin typeface="+mn-lt"/>
                        <a:ea typeface="Calibri"/>
                        <a:cs typeface="Times New Roman"/>
                      </a:endParaRPr>
                    </a:p>
                  </a:txBody>
                  <a:tcPr marL="59784" marR="59784"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85000"/>
                      </a:schemeClr>
                    </a:solidFill>
                  </a:tcPr>
                </a:tc>
              </a:tr>
              <a:tr h="645504">
                <a:tc>
                  <a:txBody>
                    <a:bodyPr/>
                    <a:lstStyle/>
                    <a:p>
                      <a:pPr>
                        <a:lnSpc>
                          <a:spcPct val="115000"/>
                        </a:lnSpc>
                        <a:spcAft>
                          <a:spcPts val="0"/>
                        </a:spcAft>
                      </a:pPr>
                      <a:r>
                        <a:rPr lang="en-GB" sz="1800" b="1" dirty="0">
                          <a:solidFill>
                            <a:srgbClr val="008000"/>
                          </a:solidFill>
                          <a:latin typeface="+mn-lt"/>
                          <a:ea typeface="Calibri"/>
                          <a:cs typeface="Times New Roman"/>
                        </a:rPr>
                        <a:t>Collagen Powder,  Glue, Sprays, Face Powder </a:t>
                      </a:r>
                      <a:endParaRPr lang="cs-CZ" sz="1800" b="1" dirty="0">
                        <a:solidFill>
                          <a:srgbClr val="008000"/>
                        </a:solidFill>
                        <a:latin typeface="+mn-lt"/>
                        <a:ea typeface="Calibri"/>
                        <a:cs typeface="Times New Roman"/>
                      </a:endParaRPr>
                    </a:p>
                  </a:txBody>
                  <a:tcPr marL="59784" marR="59784"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85000"/>
                      </a:schemeClr>
                    </a:solidFill>
                  </a:tcPr>
                </a:tc>
                <a:tc>
                  <a:txBody>
                    <a:bodyPr/>
                    <a:lstStyle/>
                    <a:p>
                      <a:pPr>
                        <a:lnSpc>
                          <a:spcPct val="115000"/>
                        </a:lnSpc>
                        <a:spcAft>
                          <a:spcPts val="0"/>
                        </a:spcAft>
                      </a:pPr>
                      <a:r>
                        <a:rPr lang="en-GB" sz="1800" b="1" dirty="0">
                          <a:solidFill>
                            <a:srgbClr val="0000FF"/>
                          </a:solidFill>
                          <a:latin typeface="+mn-lt"/>
                          <a:ea typeface="Calibri"/>
                          <a:cs typeface="Times New Roman"/>
                        </a:rPr>
                        <a:t>Face Skin Care</a:t>
                      </a:r>
                      <a:endParaRPr lang="cs-CZ" sz="1800" b="1" dirty="0">
                        <a:solidFill>
                          <a:srgbClr val="0000FF"/>
                        </a:solidFill>
                        <a:latin typeface="+mn-lt"/>
                        <a:ea typeface="Calibri"/>
                        <a:cs typeface="Times New Roman"/>
                      </a:endParaRPr>
                    </a:p>
                  </a:txBody>
                  <a:tcPr marL="59784" marR="59784"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85000"/>
                      </a:schemeClr>
                    </a:solidFill>
                  </a:tcPr>
                </a:tc>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January 9/2018</a:t>
            </a:r>
            <a:endParaRPr lang="sk-SK"/>
          </a:p>
        </p:txBody>
      </p:sp>
      <p:sp>
        <p:nvSpPr>
          <p:cNvPr id="3" name="Zástupný symbol pro zápatí 2"/>
          <p:cNvSpPr>
            <a:spLocks noGrp="1"/>
          </p:cNvSpPr>
          <p:nvPr>
            <p:ph type="ftr" sz="quarter" idx="11"/>
          </p:nvPr>
        </p:nvSpPr>
        <p:spPr/>
        <p:txBody>
          <a:bodyPr/>
          <a:lstStyle/>
          <a:p>
            <a:pPr>
              <a:defRPr/>
            </a:pPr>
            <a:r>
              <a:rPr lang="fr-FR" smtClean="0"/>
              <a:t>NATURAL POLYMERS MU SCI 9 2018</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52</a:t>
            </a:fld>
            <a:endParaRPr lang="sk-SK"/>
          </a:p>
        </p:txBody>
      </p:sp>
      <p:pic>
        <p:nvPicPr>
          <p:cNvPr id="7" name="Obrázek 6" descr="CATGUT  chirurgické nitě vstřebatelné z KOLAGENU 001.jpg"/>
          <p:cNvPicPr>
            <a:picLocks noChangeAspect="1"/>
          </p:cNvPicPr>
          <p:nvPr/>
        </p:nvPicPr>
        <p:blipFill>
          <a:blip r:embed="rId2" cstate="print"/>
          <a:stretch>
            <a:fillRect/>
          </a:stretch>
        </p:blipFill>
        <p:spPr>
          <a:xfrm>
            <a:off x="179512" y="3645024"/>
            <a:ext cx="8964488" cy="3099794"/>
          </a:xfrm>
          <a:prstGeom prst="rect">
            <a:avLst/>
          </a:prstGeom>
        </p:spPr>
      </p:pic>
      <p:sp>
        <p:nvSpPr>
          <p:cNvPr id="8" name="TextovéPole 7"/>
          <p:cNvSpPr txBox="1"/>
          <p:nvPr/>
        </p:nvSpPr>
        <p:spPr>
          <a:xfrm>
            <a:off x="179512" y="188640"/>
            <a:ext cx="8784976" cy="3539430"/>
          </a:xfrm>
          <a:prstGeom prst="rect">
            <a:avLst/>
          </a:prstGeom>
          <a:noFill/>
        </p:spPr>
        <p:txBody>
          <a:bodyPr wrap="square" rtlCol="0">
            <a:spAutoFit/>
          </a:bodyPr>
          <a:lstStyle/>
          <a:p>
            <a:pPr>
              <a:buFont typeface="Arial" pitchFamily="34" charset="0"/>
              <a:buChar char="•"/>
            </a:pPr>
            <a:r>
              <a:rPr lang="cs-CZ" sz="2800" dirty="0" smtClean="0">
                <a:latin typeface="Arial Black" pitchFamily="34" charset="0"/>
              </a:rPr>
              <a:t> </a:t>
            </a:r>
            <a:r>
              <a:rPr lang="cs-CZ" sz="2800" dirty="0" smtClean="0">
                <a:solidFill>
                  <a:srgbClr val="008000"/>
                </a:solidFill>
                <a:latin typeface="Arial Black" pitchFamily="34" charset="0"/>
              </a:rPr>
              <a:t> </a:t>
            </a:r>
            <a:r>
              <a:rPr lang="en-GB" sz="2800" dirty="0" err="1" smtClean="0">
                <a:solidFill>
                  <a:srgbClr val="0000FF"/>
                </a:solidFill>
                <a:latin typeface="Arial Black" pitchFamily="34" charset="0"/>
              </a:rPr>
              <a:t>Resorption</a:t>
            </a:r>
            <a:r>
              <a:rPr lang="en-GB" sz="2800" dirty="0" smtClean="0">
                <a:solidFill>
                  <a:srgbClr val="0000FF"/>
                </a:solidFill>
                <a:latin typeface="Arial Black" pitchFamily="34" charset="0"/>
              </a:rPr>
              <a:t> is controlled by chromium salts </a:t>
            </a:r>
            <a:r>
              <a:rPr lang="cs-CZ" sz="2800" dirty="0" smtClean="0">
                <a:solidFill>
                  <a:srgbClr val="0000FF"/>
                </a:solidFill>
                <a:latin typeface="Arial Black" pitchFamily="34" charset="0"/>
              </a:rPr>
              <a:t>C</a:t>
            </a:r>
            <a:r>
              <a:rPr lang="en-GB" sz="2800" dirty="0" err="1" smtClean="0">
                <a:solidFill>
                  <a:srgbClr val="0000FF"/>
                </a:solidFill>
                <a:latin typeface="Arial Black" pitchFamily="34" charset="0"/>
              </a:rPr>
              <a:t>rosslinking</a:t>
            </a:r>
            <a:r>
              <a:rPr lang="en-GB" sz="2800" dirty="0" smtClean="0">
                <a:solidFill>
                  <a:srgbClr val="0000FF"/>
                </a:solidFill>
                <a:latin typeface="Arial Black" pitchFamily="34" charset="0"/>
              </a:rPr>
              <a:t> </a:t>
            </a:r>
            <a:r>
              <a:rPr lang="en-GB" sz="2800" dirty="0" smtClean="0">
                <a:solidFill>
                  <a:srgbClr val="0000FF"/>
                </a:solidFill>
                <a:latin typeface="Arial Black" pitchFamily="34" charset="0"/>
              </a:rPr>
              <a:t>at </a:t>
            </a:r>
            <a:r>
              <a:rPr lang="en-GB" sz="2800" dirty="0" smtClean="0">
                <a:solidFill>
                  <a:srgbClr val="0000FF"/>
                </a:solidFill>
                <a:latin typeface="Arial Black" pitchFamily="34" charset="0"/>
              </a:rPr>
              <a:t>Tanning &gt; slower Biodegradation (</a:t>
            </a:r>
            <a:r>
              <a:rPr lang="en-GB" sz="2800" dirty="0" err="1" smtClean="0">
                <a:solidFill>
                  <a:srgbClr val="0000FF"/>
                </a:solidFill>
                <a:latin typeface="Arial Black" pitchFamily="34" charset="0"/>
              </a:rPr>
              <a:t>Resorption</a:t>
            </a:r>
            <a:r>
              <a:rPr lang="en-GB" sz="2800" dirty="0" smtClean="0">
                <a:solidFill>
                  <a:srgbClr val="0000FF"/>
                </a:solidFill>
                <a:latin typeface="Arial Black" pitchFamily="34" charset="0"/>
              </a:rPr>
              <a:t> ) in living Organism</a:t>
            </a:r>
            <a:endParaRPr lang="cs-CZ" sz="2800" dirty="0" smtClean="0">
              <a:solidFill>
                <a:srgbClr val="0000FF"/>
              </a:solidFill>
              <a:latin typeface="Arial Black" pitchFamily="34" charset="0"/>
            </a:endParaRPr>
          </a:p>
          <a:p>
            <a:pPr>
              <a:buFont typeface="Arial" pitchFamily="34" charset="0"/>
              <a:buChar char="•"/>
            </a:pPr>
            <a:r>
              <a:rPr lang="en-GB" sz="2800" dirty="0" smtClean="0"/>
              <a:t> </a:t>
            </a:r>
            <a:r>
              <a:rPr lang="cs-CZ" sz="2800" dirty="0" smtClean="0"/>
              <a:t> </a:t>
            </a:r>
            <a:r>
              <a:rPr lang="cs-CZ" sz="2800" dirty="0" smtClean="0">
                <a:solidFill>
                  <a:srgbClr val="008000"/>
                </a:solidFill>
                <a:latin typeface="Arial Black" pitchFamily="34" charset="0"/>
              </a:rPr>
              <a:t>UNCROSSLINKED </a:t>
            </a:r>
            <a:r>
              <a:rPr lang="en-GB" sz="2800" dirty="0" smtClean="0">
                <a:solidFill>
                  <a:srgbClr val="008000"/>
                </a:solidFill>
                <a:latin typeface="Arial Black" pitchFamily="34" charset="0"/>
              </a:rPr>
              <a:t>by chromium salts </a:t>
            </a:r>
            <a:r>
              <a:rPr lang="cs-CZ" sz="2800" dirty="0" smtClean="0">
                <a:solidFill>
                  <a:srgbClr val="008000"/>
                </a:solidFill>
                <a:latin typeface="Arial Black" pitchFamily="34" charset="0"/>
              </a:rPr>
              <a:t>C</a:t>
            </a:r>
            <a:r>
              <a:rPr lang="en-GB" sz="2800" dirty="0" err="1" smtClean="0">
                <a:solidFill>
                  <a:srgbClr val="008000"/>
                </a:solidFill>
                <a:latin typeface="Arial Black" pitchFamily="34" charset="0"/>
              </a:rPr>
              <a:t>rosslinking</a:t>
            </a:r>
            <a:r>
              <a:rPr lang="en-GB" sz="2800" dirty="0" smtClean="0">
                <a:solidFill>
                  <a:srgbClr val="008000"/>
                </a:solidFill>
                <a:latin typeface="Arial Black" pitchFamily="34" charset="0"/>
              </a:rPr>
              <a:t> </a:t>
            </a:r>
            <a:r>
              <a:rPr lang="en-GB" sz="2800" dirty="0" smtClean="0">
                <a:solidFill>
                  <a:srgbClr val="008000"/>
                </a:solidFill>
                <a:latin typeface="Arial Black" pitchFamily="34" charset="0"/>
              </a:rPr>
              <a:t>at Tanning &gt; </a:t>
            </a:r>
            <a:r>
              <a:rPr lang="cs-CZ" sz="2800" dirty="0" smtClean="0">
                <a:solidFill>
                  <a:srgbClr val="008000"/>
                </a:solidFill>
                <a:latin typeface="Arial Black" pitchFamily="34" charset="0"/>
              </a:rPr>
              <a:t>FASTER </a:t>
            </a:r>
            <a:r>
              <a:rPr lang="en-GB" sz="2800" dirty="0" smtClean="0">
                <a:solidFill>
                  <a:srgbClr val="008000"/>
                </a:solidFill>
                <a:latin typeface="Arial Black" pitchFamily="34" charset="0"/>
              </a:rPr>
              <a:t>Biodegradation </a:t>
            </a:r>
            <a:r>
              <a:rPr lang="en-GB" sz="2800" dirty="0" smtClean="0">
                <a:solidFill>
                  <a:srgbClr val="008000"/>
                </a:solidFill>
                <a:latin typeface="Arial Black" pitchFamily="34" charset="0"/>
              </a:rPr>
              <a:t>(</a:t>
            </a:r>
            <a:r>
              <a:rPr lang="en-GB" sz="2800" dirty="0" err="1" smtClean="0">
                <a:solidFill>
                  <a:srgbClr val="008000"/>
                </a:solidFill>
                <a:latin typeface="Arial Black" pitchFamily="34" charset="0"/>
              </a:rPr>
              <a:t>Resorption</a:t>
            </a:r>
            <a:r>
              <a:rPr lang="en-GB" sz="2800" dirty="0" smtClean="0">
                <a:solidFill>
                  <a:srgbClr val="008000"/>
                </a:solidFill>
                <a:latin typeface="Arial Black" pitchFamily="34" charset="0"/>
              </a:rPr>
              <a:t> ) in living Organism</a:t>
            </a:r>
            <a:endParaRPr lang="en-GB" sz="2800" dirty="0">
              <a:solidFill>
                <a:srgbClr val="008000"/>
              </a:solidFill>
              <a:latin typeface="Arial Black"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January 9/2018</a:t>
            </a:r>
            <a:endParaRPr lang="sk-SK"/>
          </a:p>
        </p:txBody>
      </p:sp>
      <p:sp>
        <p:nvSpPr>
          <p:cNvPr id="3" name="Zástupný symbol pro zápatí 2"/>
          <p:cNvSpPr>
            <a:spLocks noGrp="1"/>
          </p:cNvSpPr>
          <p:nvPr>
            <p:ph type="ftr" sz="quarter" idx="11"/>
          </p:nvPr>
        </p:nvSpPr>
        <p:spPr/>
        <p:txBody>
          <a:bodyPr/>
          <a:lstStyle/>
          <a:p>
            <a:pPr>
              <a:defRPr/>
            </a:pPr>
            <a:r>
              <a:rPr lang="fr-FR" smtClean="0"/>
              <a:t>NATURAL POLYMERS MU SCI 9 2018</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53</a:t>
            </a:fld>
            <a:endParaRPr lang="sk-SK"/>
          </a:p>
        </p:txBody>
      </p:sp>
      <p:sp>
        <p:nvSpPr>
          <p:cNvPr id="5" name="TextovéPole 4"/>
          <p:cNvSpPr txBox="1"/>
          <p:nvPr/>
        </p:nvSpPr>
        <p:spPr>
          <a:xfrm>
            <a:off x="107504" y="188640"/>
            <a:ext cx="8784976" cy="5509200"/>
          </a:xfrm>
          <a:prstGeom prst="rect">
            <a:avLst/>
          </a:prstGeom>
          <a:noFill/>
        </p:spPr>
        <p:txBody>
          <a:bodyPr wrap="square" rtlCol="0">
            <a:spAutoFit/>
          </a:bodyPr>
          <a:lstStyle/>
          <a:p>
            <a:pPr algn="ctr"/>
            <a:r>
              <a:rPr lang="en-GB" sz="3200" dirty="0" smtClean="0">
                <a:solidFill>
                  <a:srgbClr val="0000FF"/>
                </a:solidFill>
                <a:latin typeface="Arial Black" pitchFamily="34" charset="0"/>
              </a:rPr>
              <a:t>The Discussion is on stream now, if the COLLAGEN  </a:t>
            </a:r>
            <a:r>
              <a:rPr lang="en-GB" sz="3200" dirty="0" err="1" smtClean="0">
                <a:solidFill>
                  <a:srgbClr val="0000FF"/>
                </a:solidFill>
                <a:latin typeface="Arial Black" pitchFamily="34" charset="0"/>
              </a:rPr>
              <a:t>degradated</a:t>
            </a:r>
            <a:r>
              <a:rPr lang="en-GB" sz="3200" dirty="0" smtClean="0">
                <a:solidFill>
                  <a:srgbClr val="0000FF"/>
                </a:solidFill>
                <a:latin typeface="Arial Black" pitchFamily="34" charset="0"/>
              </a:rPr>
              <a:t> Chains are harmful for the Humans Organism or not.</a:t>
            </a:r>
          </a:p>
          <a:p>
            <a:pPr algn="ctr"/>
            <a:r>
              <a:rPr lang="en-GB" sz="3200" dirty="0" smtClean="0">
                <a:solidFill>
                  <a:srgbClr val="008000"/>
                </a:solidFill>
                <a:latin typeface="Arial Black" pitchFamily="34" charset="0"/>
              </a:rPr>
              <a:t>It is sought in some Sources now, that</a:t>
            </a:r>
            <a:r>
              <a:rPr lang="en-GB" sz="3200" dirty="0" smtClean="0">
                <a:solidFill>
                  <a:srgbClr val="008000"/>
                </a:solidFill>
                <a:latin typeface="Arial Black" pitchFamily="34" charset="0"/>
              </a:rPr>
              <a:t> COLLAGEN „CATGUT“  is allowed for the Veterinary use only. </a:t>
            </a:r>
          </a:p>
          <a:p>
            <a:pPr algn="ctr"/>
            <a:r>
              <a:rPr lang="en-GB" sz="3200" dirty="0" smtClean="0">
                <a:solidFill>
                  <a:srgbClr val="FF0000"/>
                </a:solidFill>
                <a:latin typeface="Arial Black" pitchFamily="34" charset="0"/>
              </a:rPr>
              <a:t>There</a:t>
            </a:r>
            <a:r>
              <a:rPr lang="cs-CZ" sz="3200" dirty="0" smtClean="0">
                <a:solidFill>
                  <a:srgbClr val="FF0000"/>
                </a:solidFill>
                <a:latin typeface="Arial Black" pitchFamily="34" charset="0"/>
              </a:rPr>
              <a:t> </a:t>
            </a:r>
            <a:r>
              <a:rPr lang="en-GB" sz="3200" dirty="0" smtClean="0">
                <a:solidFill>
                  <a:srgbClr val="FF0000"/>
                </a:solidFill>
                <a:latin typeface="Arial Black" pitchFamily="34" charset="0"/>
              </a:rPr>
              <a:t>are not any such bans for</a:t>
            </a:r>
            <a:r>
              <a:rPr lang="en-GB" sz="3200" dirty="0" smtClean="0">
                <a:solidFill>
                  <a:srgbClr val="FF0000"/>
                </a:solidFill>
                <a:latin typeface="Arial Black" pitchFamily="34" charset="0"/>
              </a:rPr>
              <a:t> „CATGUT“ at the Internet pages of the „CATGUT“  Suppliers up to now (year 2018)</a:t>
            </a:r>
            <a:r>
              <a:rPr lang="cs-CZ" sz="3200" dirty="0" smtClean="0">
                <a:solidFill>
                  <a:srgbClr val="FF0000"/>
                </a:solidFill>
                <a:latin typeface="Arial Black" pitchFamily="34" charset="0"/>
              </a:rPr>
              <a:t>.</a:t>
            </a:r>
            <a:r>
              <a:rPr lang="en-GB" sz="3200" dirty="0" smtClean="0">
                <a:solidFill>
                  <a:srgbClr val="FF0000"/>
                </a:solidFill>
                <a:latin typeface="Arial Black" pitchFamily="34" charset="0"/>
              </a:rPr>
              <a:t> </a:t>
            </a:r>
            <a:endParaRPr lang="en-GB" sz="3200" dirty="0">
              <a:solidFill>
                <a:srgbClr val="FF0000"/>
              </a:solidFill>
              <a:latin typeface="Arial Black"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January 9/2018</a:t>
            </a:r>
            <a:endParaRPr lang="sk-SK"/>
          </a:p>
        </p:txBody>
      </p:sp>
      <p:sp>
        <p:nvSpPr>
          <p:cNvPr id="3" name="Zástupný symbol pro zápatí 2"/>
          <p:cNvSpPr>
            <a:spLocks noGrp="1"/>
          </p:cNvSpPr>
          <p:nvPr>
            <p:ph type="ftr" sz="quarter" idx="11"/>
          </p:nvPr>
        </p:nvSpPr>
        <p:spPr>
          <a:xfrm>
            <a:off x="2051720" y="6525343"/>
            <a:ext cx="6264696" cy="196131"/>
          </a:xfrm>
        </p:spPr>
        <p:txBody>
          <a:bodyPr/>
          <a:lstStyle/>
          <a:p>
            <a:pPr>
              <a:defRPr/>
            </a:pPr>
            <a:r>
              <a:rPr lang="fr-FR" smtClean="0"/>
              <a:t>NATURAL POLYMERS MU SCI 9 2018</a:t>
            </a:r>
            <a:endParaRPr lang="sk-SK" dirty="0"/>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54</a:t>
            </a:fld>
            <a:endParaRPr lang="sk-SK"/>
          </a:p>
        </p:txBody>
      </p:sp>
      <p:sp>
        <p:nvSpPr>
          <p:cNvPr id="6" name="TextovéPole 5"/>
          <p:cNvSpPr txBox="1"/>
          <p:nvPr/>
        </p:nvSpPr>
        <p:spPr>
          <a:xfrm>
            <a:off x="179512" y="260648"/>
            <a:ext cx="8712968" cy="6264696"/>
          </a:xfrm>
          <a:prstGeom prst="rect">
            <a:avLst/>
          </a:prstGeom>
          <a:noFill/>
        </p:spPr>
        <p:txBody>
          <a:bodyPr wrap="square" rtlCol="0">
            <a:spAutoFit/>
          </a:bodyPr>
          <a:lstStyle/>
          <a:p>
            <a:pPr algn="ctr"/>
            <a:r>
              <a:rPr lang="cs-CZ" sz="3200" b="1" dirty="0" smtClean="0">
                <a:solidFill>
                  <a:srgbClr val="FF0000"/>
                </a:solidFill>
                <a:latin typeface="Arial Black" pitchFamily="34" charset="0"/>
              </a:rPr>
              <a:t>Catgut </a:t>
            </a:r>
            <a:r>
              <a:rPr lang="cs-CZ" sz="3200" b="1" dirty="0" err="1" smtClean="0">
                <a:solidFill>
                  <a:srgbClr val="FF0000"/>
                </a:solidFill>
                <a:latin typeface="Arial Black" pitchFamily="34" charset="0"/>
              </a:rPr>
              <a:t>Chromic</a:t>
            </a:r>
            <a:r>
              <a:rPr lang="cs-CZ" sz="3200" b="1" dirty="0" smtClean="0">
                <a:solidFill>
                  <a:srgbClr val="FF0000"/>
                </a:solidFill>
                <a:latin typeface="Arial Black" pitchFamily="34" charset="0"/>
              </a:rPr>
              <a:t> </a:t>
            </a:r>
            <a:r>
              <a:rPr lang="cs-CZ" sz="3200" b="1" dirty="0" err="1" smtClean="0">
                <a:solidFill>
                  <a:srgbClr val="FF0000"/>
                </a:solidFill>
                <a:latin typeface="Arial Black" pitchFamily="34" charset="0"/>
              </a:rPr>
              <a:t>Suture</a:t>
            </a:r>
            <a:r>
              <a:rPr lang="cs-CZ" sz="3200" b="1" dirty="0" smtClean="0">
                <a:solidFill>
                  <a:srgbClr val="FF0000"/>
                </a:solidFill>
                <a:latin typeface="Arial Black" pitchFamily="34" charset="0"/>
              </a:rPr>
              <a:t> | Catgut </a:t>
            </a:r>
            <a:r>
              <a:rPr lang="cs-CZ" sz="3200" b="1" dirty="0" err="1" smtClean="0">
                <a:solidFill>
                  <a:srgbClr val="FF0000"/>
                </a:solidFill>
                <a:latin typeface="Arial Black" pitchFamily="34" charset="0"/>
              </a:rPr>
              <a:t>suture</a:t>
            </a:r>
            <a:endParaRPr lang="cs-CZ" sz="3200" b="1" dirty="0" smtClean="0">
              <a:solidFill>
                <a:srgbClr val="FF0000"/>
              </a:solidFill>
              <a:latin typeface="Arial Black" pitchFamily="34" charset="0"/>
            </a:endParaRPr>
          </a:p>
          <a:p>
            <a:pPr algn="just">
              <a:buFont typeface="Arial" pitchFamily="34" charset="0"/>
              <a:buChar char="•"/>
            </a:pPr>
            <a:r>
              <a:rPr lang="cs-CZ" dirty="0" smtClean="0"/>
              <a:t> </a:t>
            </a:r>
            <a:r>
              <a:rPr lang="cs-CZ" sz="2000" b="1" dirty="0" smtClean="0">
                <a:solidFill>
                  <a:srgbClr val="C00000"/>
                </a:solidFill>
                <a:latin typeface="Arial Black" pitchFamily="34" charset="0"/>
              </a:rPr>
              <a:t>Catgut </a:t>
            </a:r>
            <a:r>
              <a:rPr lang="cs-CZ" sz="2000" b="1" dirty="0" err="1" smtClean="0">
                <a:solidFill>
                  <a:srgbClr val="C00000"/>
                </a:solidFill>
                <a:latin typeface="Arial Black" pitchFamily="34" charset="0"/>
              </a:rPr>
              <a:t>or</a:t>
            </a:r>
            <a:r>
              <a:rPr lang="cs-CZ" sz="2000" b="1" dirty="0" smtClean="0">
                <a:solidFill>
                  <a:srgbClr val="C00000"/>
                </a:solidFill>
                <a:latin typeface="Arial Black" pitchFamily="34" charset="0"/>
              </a:rPr>
              <a:t> gut </a:t>
            </a:r>
            <a:r>
              <a:rPr lang="cs-CZ" sz="2000" b="1" dirty="0" err="1" smtClean="0">
                <a:solidFill>
                  <a:srgbClr val="C00000"/>
                </a:solidFill>
                <a:latin typeface="Arial Black" pitchFamily="34" charset="0"/>
              </a:rPr>
              <a:t>suture</a:t>
            </a:r>
            <a:r>
              <a:rPr lang="cs-CZ" sz="2000" b="1" dirty="0" smtClean="0">
                <a:solidFill>
                  <a:srgbClr val="C00000"/>
                </a:solidFill>
                <a:latin typeface="Arial Black" pitchFamily="34" charset="0"/>
              </a:rPr>
              <a:t> </a:t>
            </a:r>
            <a:r>
              <a:rPr lang="cs-CZ" sz="2000" b="1" dirty="0" err="1" smtClean="0">
                <a:solidFill>
                  <a:srgbClr val="C00000"/>
                </a:solidFill>
                <a:latin typeface="Arial Black" pitchFamily="34" charset="0"/>
              </a:rPr>
              <a:t>is</a:t>
            </a:r>
            <a:r>
              <a:rPr lang="cs-CZ" sz="2000" b="1" dirty="0" smtClean="0">
                <a:solidFill>
                  <a:srgbClr val="C00000"/>
                </a:solidFill>
                <a:latin typeface="Arial Black" pitchFamily="34" charset="0"/>
              </a:rPr>
              <a:t> </a:t>
            </a:r>
            <a:r>
              <a:rPr lang="cs-CZ" sz="2000" b="1" dirty="0" err="1" smtClean="0">
                <a:solidFill>
                  <a:srgbClr val="C00000"/>
                </a:solidFill>
                <a:latin typeface="Arial Black" pitchFamily="34" charset="0"/>
              </a:rPr>
              <a:t>an</a:t>
            </a:r>
            <a:r>
              <a:rPr lang="cs-CZ" sz="2000" b="1" dirty="0" smtClean="0">
                <a:solidFill>
                  <a:srgbClr val="C00000"/>
                </a:solidFill>
                <a:latin typeface="Arial Black" pitchFamily="34" charset="0"/>
              </a:rPr>
              <a:t> </a:t>
            </a:r>
            <a:r>
              <a:rPr lang="cs-CZ" sz="2000" b="1" dirty="0" err="1" smtClean="0">
                <a:solidFill>
                  <a:srgbClr val="C00000"/>
                </a:solidFill>
                <a:latin typeface="Arial Black" pitchFamily="34" charset="0"/>
              </a:rPr>
              <a:t>absorbable</a:t>
            </a:r>
            <a:r>
              <a:rPr lang="cs-CZ" sz="2000" b="1" dirty="0" smtClean="0">
                <a:solidFill>
                  <a:srgbClr val="C00000"/>
                </a:solidFill>
                <a:latin typeface="Arial Black" pitchFamily="34" charset="0"/>
              </a:rPr>
              <a:t> </a:t>
            </a:r>
            <a:r>
              <a:rPr lang="cs-CZ" sz="2000" b="1" dirty="0" err="1" smtClean="0">
                <a:solidFill>
                  <a:srgbClr val="C00000"/>
                </a:solidFill>
                <a:latin typeface="Arial Black" pitchFamily="34" charset="0"/>
              </a:rPr>
              <a:t>suture</a:t>
            </a:r>
            <a:r>
              <a:rPr lang="cs-CZ" sz="2000" b="1" dirty="0" smtClean="0">
                <a:solidFill>
                  <a:srgbClr val="C00000"/>
                </a:solidFill>
                <a:latin typeface="Arial Black" pitchFamily="34" charset="0"/>
              </a:rPr>
              <a:t> </a:t>
            </a:r>
            <a:r>
              <a:rPr lang="cs-CZ" sz="2000" b="1" dirty="0" err="1" smtClean="0">
                <a:solidFill>
                  <a:srgbClr val="C00000"/>
                </a:solidFill>
                <a:latin typeface="Arial Black" pitchFamily="34" charset="0"/>
              </a:rPr>
              <a:t>usually</a:t>
            </a:r>
            <a:r>
              <a:rPr lang="cs-CZ" sz="2000" b="1" dirty="0" smtClean="0">
                <a:solidFill>
                  <a:srgbClr val="C00000"/>
                </a:solidFill>
                <a:latin typeface="Arial Black" pitchFamily="34" charset="0"/>
              </a:rPr>
              <a:t> </a:t>
            </a:r>
            <a:r>
              <a:rPr lang="cs-CZ" sz="2000" b="1" dirty="0" err="1" smtClean="0">
                <a:solidFill>
                  <a:srgbClr val="C00000"/>
                </a:solidFill>
                <a:latin typeface="Arial Black" pitchFamily="34" charset="0"/>
              </a:rPr>
              <a:t>manufactured</a:t>
            </a:r>
            <a:r>
              <a:rPr lang="cs-CZ" sz="2000" b="1" dirty="0" smtClean="0">
                <a:solidFill>
                  <a:srgbClr val="C00000"/>
                </a:solidFill>
                <a:latin typeface="Arial Black" pitchFamily="34" charset="0"/>
              </a:rPr>
              <a:t> </a:t>
            </a:r>
            <a:r>
              <a:rPr lang="cs-CZ" sz="2000" b="1" dirty="0" err="1" smtClean="0">
                <a:solidFill>
                  <a:srgbClr val="C00000"/>
                </a:solidFill>
                <a:latin typeface="Arial Black" pitchFamily="34" charset="0"/>
              </a:rPr>
              <a:t>from</a:t>
            </a:r>
            <a:r>
              <a:rPr lang="cs-CZ" sz="2000" b="1" dirty="0" smtClean="0">
                <a:solidFill>
                  <a:srgbClr val="C00000"/>
                </a:solidFill>
                <a:latin typeface="Arial Black" pitchFamily="34" charset="0"/>
              </a:rPr>
              <a:t> </a:t>
            </a:r>
            <a:r>
              <a:rPr lang="cs-CZ" sz="2000" b="1" dirty="0" err="1" smtClean="0">
                <a:solidFill>
                  <a:srgbClr val="C00000"/>
                </a:solidFill>
                <a:latin typeface="Arial Black" pitchFamily="34" charset="0"/>
              </a:rPr>
              <a:t>the</a:t>
            </a:r>
            <a:r>
              <a:rPr lang="cs-CZ" sz="2000" b="1" dirty="0" smtClean="0">
                <a:solidFill>
                  <a:srgbClr val="C00000"/>
                </a:solidFill>
                <a:latin typeface="Arial Black" pitchFamily="34" charset="0"/>
              </a:rPr>
              <a:t> </a:t>
            </a:r>
            <a:r>
              <a:rPr lang="cs-CZ" sz="2000" b="1" dirty="0" err="1" smtClean="0">
                <a:solidFill>
                  <a:srgbClr val="C00000"/>
                </a:solidFill>
                <a:latin typeface="Arial Black" pitchFamily="34" charset="0"/>
              </a:rPr>
              <a:t>intestine</a:t>
            </a:r>
            <a:r>
              <a:rPr lang="cs-CZ" sz="2000" b="1" dirty="0" smtClean="0">
                <a:solidFill>
                  <a:srgbClr val="C00000"/>
                </a:solidFill>
                <a:latin typeface="Arial Black" pitchFamily="34" charset="0"/>
              </a:rPr>
              <a:t> </a:t>
            </a:r>
            <a:r>
              <a:rPr lang="cs-CZ" sz="2000" b="1" dirty="0" err="1" smtClean="0">
                <a:solidFill>
                  <a:srgbClr val="C00000"/>
                </a:solidFill>
                <a:latin typeface="Arial Black" pitchFamily="34" charset="0"/>
              </a:rPr>
              <a:t>of</a:t>
            </a:r>
            <a:r>
              <a:rPr lang="cs-CZ" sz="2000" b="1" dirty="0" smtClean="0">
                <a:solidFill>
                  <a:srgbClr val="C00000"/>
                </a:solidFill>
                <a:latin typeface="Arial Black" pitchFamily="34" charset="0"/>
              </a:rPr>
              <a:t> </a:t>
            </a:r>
            <a:r>
              <a:rPr lang="cs-CZ" sz="2000" b="1" dirty="0" err="1" smtClean="0">
                <a:solidFill>
                  <a:srgbClr val="C00000"/>
                </a:solidFill>
                <a:latin typeface="Arial Black" pitchFamily="34" charset="0"/>
              </a:rPr>
              <a:t>sheep</a:t>
            </a:r>
            <a:r>
              <a:rPr lang="cs-CZ" sz="2000" b="1" dirty="0" smtClean="0">
                <a:solidFill>
                  <a:srgbClr val="C00000"/>
                </a:solidFill>
                <a:latin typeface="Arial Black" pitchFamily="34" charset="0"/>
              </a:rPr>
              <a:t> </a:t>
            </a:r>
            <a:r>
              <a:rPr lang="cs-CZ" sz="2000" b="1" dirty="0" err="1" smtClean="0">
                <a:solidFill>
                  <a:srgbClr val="C00000"/>
                </a:solidFill>
                <a:latin typeface="Arial Black" pitchFamily="34" charset="0"/>
              </a:rPr>
              <a:t>or</a:t>
            </a:r>
            <a:r>
              <a:rPr lang="cs-CZ" sz="2000" b="1" dirty="0" smtClean="0">
                <a:solidFill>
                  <a:srgbClr val="C00000"/>
                </a:solidFill>
                <a:latin typeface="Arial Black" pitchFamily="34" charset="0"/>
              </a:rPr>
              <a:t> </a:t>
            </a:r>
            <a:r>
              <a:rPr lang="cs-CZ" sz="2000" b="1" dirty="0" err="1" smtClean="0">
                <a:solidFill>
                  <a:srgbClr val="C00000"/>
                </a:solidFill>
                <a:latin typeface="Arial Black" pitchFamily="34" charset="0"/>
              </a:rPr>
              <a:t>goat</a:t>
            </a:r>
            <a:r>
              <a:rPr lang="cs-CZ" sz="2000" b="1" dirty="0" smtClean="0">
                <a:solidFill>
                  <a:srgbClr val="C00000"/>
                </a:solidFill>
                <a:latin typeface="Arial Black" pitchFamily="34" charset="0"/>
              </a:rPr>
              <a:t>. </a:t>
            </a:r>
          </a:p>
          <a:p>
            <a:pPr algn="just">
              <a:buFont typeface="Arial" pitchFamily="34" charset="0"/>
              <a:buChar char="•"/>
            </a:pPr>
            <a:r>
              <a:rPr lang="cs-CZ" sz="2000" b="1" dirty="0" smtClean="0">
                <a:latin typeface="Arial Black" pitchFamily="34" charset="0"/>
              </a:rPr>
              <a:t> </a:t>
            </a:r>
            <a:r>
              <a:rPr lang="cs-CZ" sz="2000" b="1" dirty="0" smtClean="0">
                <a:solidFill>
                  <a:srgbClr val="0000FF"/>
                </a:solidFill>
                <a:latin typeface="Arial Black" pitchFamily="34" charset="0"/>
              </a:rPr>
              <a:t>Catgut </a:t>
            </a:r>
            <a:r>
              <a:rPr lang="cs-CZ" sz="2000" b="1" dirty="0" err="1" smtClean="0">
                <a:solidFill>
                  <a:srgbClr val="0000FF"/>
                </a:solidFill>
                <a:latin typeface="Arial Black" pitchFamily="34" charset="0"/>
              </a:rPr>
              <a:t>suture</a:t>
            </a:r>
            <a:r>
              <a:rPr lang="cs-CZ" sz="2000" b="1" dirty="0" smtClean="0">
                <a:solidFill>
                  <a:srgbClr val="0000FF"/>
                </a:solidFill>
                <a:latin typeface="Arial Black" pitchFamily="34" charset="0"/>
              </a:rPr>
              <a:t> are </a:t>
            </a:r>
            <a:r>
              <a:rPr lang="cs-CZ" sz="2000" b="1" dirty="0" err="1" smtClean="0">
                <a:solidFill>
                  <a:srgbClr val="0000FF"/>
                </a:solidFill>
                <a:latin typeface="Arial Black" pitchFamily="34" charset="0"/>
              </a:rPr>
              <a:t>composed</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of</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highly</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purified</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connective</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tissue</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derived</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from</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either</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beef</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or</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sheep</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intestines</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The</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membrane</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is</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chemically</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treated</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and</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slender</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strands</a:t>
            </a:r>
            <a:r>
              <a:rPr lang="cs-CZ" sz="2000" b="1" dirty="0" smtClean="0">
                <a:solidFill>
                  <a:srgbClr val="0000FF"/>
                </a:solidFill>
                <a:latin typeface="Arial Black" pitchFamily="34" charset="0"/>
              </a:rPr>
              <a:t> are </a:t>
            </a:r>
            <a:r>
              <a:rPr lang="cs-CZ" sz="2000" b="1" dirty="0" err="1" smtClean="0">
                <a:solidFill>
                  <a:srgbClr val="0000FF"/>
                </a:solidFill>
                <a:latin typeface="Arial Black" pitchFamily="34" charset="0"/>
              </a:rPr>
              <a:t>woven</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together</a:t>
            </a:r>
            <a:r>
              <a:rPr lang="cs-CZ" sz="2000" b="1" dirty="0" smtClean="0">
                <a:solidFill>
                  <a:srgbClr val="0000FF"/>
                </a:solidFill>
                <a:latin typeface="Arial Black" pitchFamily="34" charset="0"/>
              </a:rPr>
              <a:t> to </a:t>
            </a:r>
            <a:r>
              <a:rPr lang="cs-CZ" sz="2000" b="1" dirty="0" err="1" smtClean="0">
                <a:solidFill>
                  <a:srgbClr val="0000FF"/>
                </a:solidFill>
                <a:latin typeface="Arial Black" pitchFamily="34" charset="0"/>
              </a:rPr>
              <a:t>form</a:t>
            </a:r>
            <a:r>
              <a:rPr lang="cs-CZ" sz="2000" b="1" dirty="0" smtClean="0">
                <a:solidFill>
                  <a:srgbClr val="0000FF"/>
                </a:solidFill>
                <a:latin typeface="Arial Black" pitchFamily="34" charset="0"/>
              </a:rPr>
              <a:t> a </a:t>
            </a:r>
            <a:r>
              <a:rPr lang="cs-CZ" sz="2000" b="1" dirty="0" err="1" smtClean="0">
                <a:solidFill>
                  <a:srgbClr val="0000FF"/>
                </a:solidFill>
                <a:latin typeface="Arial Black" pitchFamily="34" charset="0"/>
              </a:rPr>
              <a:t>suture</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The</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grinding</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process</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creates</a:t>
            </a:r>
            <a:r>
              <a:rPr lang="cs-CZ" sz="2000" b="1" dirty="0" smtClean="0">
                <a:solidFill>
                  <a:srgbClr val="0000FF"/>
                </a:solidFill>
                <a:latin typeface="Arial Black" pitchFamily="34" charset="0"/>
              </a:rPr>
              <a:t> a </a:t>
            </a:r>
            <a:r>
              <a:rPr lang="cs-CZ" sz="2000" b="1" dirty="0" err="1" smtClean="0">
                <a:solidFill>
                  <a:srgbClr val="0000FF"/>
                </a:solidFill>
                <a:latin typeface="Arial Black" pitchFamily="34" charset="0"/>
              </a:rPr>
              <a:t>strand</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of</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uniform</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diameter</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The</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suture</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strand</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is</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then</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further</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polished</a:t>
            </a:r>
            <a:r>
              <a:rPr lang="cs-CZ" sz="2000" b="1" dirty="0" smtClean="0">
                <a:solidFill>
                  <a:srgbClr val="0000FF"/>
                </a:solidFill>
                <a:latin typeface="Arial Black" pitchFamily="34" charset="0"/>
              </a:rPr>
              <a:t> to </a:t>
            </a:r>
            <a:r>
              <a:rPr lang="cs-CZ" sz="2000" b="1" dirty="0" err="1" smtClean="0">
                <a:solidFill>
                  <a:srgbClr val="0000FF"/>
                </a:solidFill>
                <a:latin typeface="Arial Black" pitchFamily="34" charset="0"/>
              </a:rPr>
              <a:t>achieve</a:t>
            </a:r>
            <a:r>
              <a:rPr lang="cs-CZ" sz="2000" b="1" dirty="0" smtClean="0">
                <a:solidFill>
                  <a:srgbClr val="0000FF"/>
                </a:solidFill>
                <a:latin typeface="Arial Black" pitchFamily="34" charset="0"/>
              </a:rPr>
              <a:t> maximum </a:t>
            </a:r>
            <a:r>
              <a:rPr lang="cs-CZ" sz="2000" b="1" dirty="0" err="1" smtClean="0">
                <a:solidFill>
                  <a:srgbClr val="0000FF"/>
                </a:solidFill>
                <a:latin typeface="Arial Black" pitchFamily="34" charset="0"/>
              </a:rPr>
              <a:t>smoothness</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for</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reliability</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and</a:t>
            </a:r>
            <a:r>
              <a:rPr lang="cs-CZ" sz="2000" b="1" dirty="0" smtClean="0">
                <a:solidFill>
                  <a:srgbClr val="0000FF"/>
                </a:solidFill>
                <a:latin typeface="Arial Black" pitchFamily="34" charset="0"/>
              </a:rPr>
              <a:t> </a:t>
            </a:r>
            <a:r>
              <a:rPr lang="cs-CZ" sz="2000" b="1" dirty="0" err="1" smtClean="0">
                <a:solidFill>
                  <a:srgbClr val="0000FF"/>
                </a:solidFill>
                <a:latin typeface="Arial Black" pitchFamily="34" charset="0"/>
              </a:rPr>
              <a:t>strength</a:t>
            </a:r>
            <a:r>
              <a:rPr lang="cs-CZ" sz="2000" b="1" dirty="0" smtClean="0">
                <a:solidFill>
                  <a:srgbClr val="0000FF"/>
                </a:solidFill>
                <a:latin typeface="Arial Black" pitchFamily="34" charset="0"/>
              </a:rPr>
              <a:t>. </a:t>
            </a:r>
          </a:p>
          <a:p>
            <a:pPr algn="just">
              <a:buFont typeface="Arial" pitchFamily="34" charset="0"/>
              <a:buChar char="•"/>
            </a:pPr>
            <a:r>
              <a:rPr lang="cs-CZ" sz="2000" b="1" dirty="0" smtClean="0">
                <a:solidFill>
                  <a:srgbClr val="0000FF"/>
                </a:solidFill>
                <a:latin typeface="Arial Black" pitchFamily="34" charset="0"/>
              </a:rPr>
              <a:t> </a:t>
            </a:r>
            <a:r>
              <a:rPr lang="cs-CZ" sz="2000" b="1" dirty="0" smtClean="0">
                <a:solidFill>
                  <a:srgbClr val="008000"/>
                </a:solidFill>
                <a:latin typeface="Arial Black" pitchFamily="34" charset="0"/>
              </a:rPr>
              <a:t>Catgut </a:t>
            </a:r>
            <a:r>
              <a:rPr lang="cs-CZ" sz="2000" b="1" dirty="0" err="1" smtClean="0">
                <a:solidFill>
                  <a:srgbClr val="008000"/>
                </a:solidFill>
                <a:latin typeface="Arial Black" pitchFamily="34" charset="0"/>
              </a:rPr>
              <a:t>suture</a:t>
            </a:r>
            <a:r>
              <a:rPr lang="cs-CZ" sz="2000" b="1" dirty="0" smtClean="0">
                <a:solidFill>
                  <a:srgbClr val="008000"/>
                </a:solidFill>
                <a:latin typeface="Arial Black" pitchFamily="34" charset="0"/>
              </a:rPr>
              <a:t> are </a:t>
            </a:r>
            <a:r>
              <a:rPr lang="cs-CZ" sz="2000" b="1" dirty="0" err="1" smtClean="0">
                <a:solidFill>
                  <a:srgbClr val="008000"/>
                </a:solidFill>
                <a:latin typeface="Arial Black" pitchFamily="34" charset="0"/>
              </a:rPr>
              <a:t>available</a:t>
            </a:r>
            <a:r>
              <a:rPr lang="cs-CZ" sz="2000" b="1" dirty="0" smtClean="0">
                <a:solidFill>
                  <a:srgbClr val="008000"/>
                </a:solidFill>
                <a:latin typeface="Arial Black" pitchFamily="34" charset="0"/>
              </a:rPr>
              <a:t> in </a:t>
            </a:r>
            <a:r>
              <a:rPr lang="cs-CZ" sz="2000" b="1" dirty="0" err="1" smtClean="0">
                <a:solidFill>
                  <a:srgbClr val="008000"/>
                </a:solidFill>
                <a:latin typeface="Arial Black" pitchFamily="34" charset="0"/>
              </a:rPr>
              <a:t>the</a:t>
            </a:r>
            <a:r>
              <a:rPr lang="cs-CZ" sz="2000" b="1" dirty="0" smtClean="0">
                <a:solidFill>
                  <a:srgbClr val="008000"/>
                </a:solidFill>
                <a:latin typeface="Arial Black" pitchFamily="34" charset="0"/>
              </a:rPr>
              <a:t> </a:t>
            </a:r>
            <a:r>
              <a:rPr lang="cs-CZ" sz="2000" b="1" dirty="0" err="1" smtClean="0">
                <a:solidFill>
                  <a:srgbClr val="008000"/>
                </a:solidFill>
                <a:latin typeface="Arial Black" pitchFamily="34" charset="0"/>
              </a:rPr>
              <a:t>form</a:t>
            </a:r>
            <a:r>
              <a:rPr lang="cs-CZ" sz="2000" b="1" dirty="0" smtClean="0">
                <a:solidFill>
                  <a:srgbClr val="008000"/>
                </a:solidFill>
                <a:latin typeface="Arial Black" pitchFamily="34" charset="0"/>
              </a:rPr>
              <a:t> </a:t>
            </a:r>
            <a:r>
              <a:rPr lang="cs-CZ" sz="2000" b="1" dirty="0" err="1" smtClean="0">
                <a:solidFill>
                  <a:srgbClr val="008000"/>
                </a:solidFill>
                <a:latin typeface="Arial Black" pitchFamily="34" charset="0"/>
              </a:rPr>
              <a:t>of</a:t>
            </a:r>
            <a:r>
              <a:rPr lang="cs-CZ" sz="2000" b="1" dirty="0" smtClean="0">
                <a:solidFill>
                  <a:srgbClr val="008000"/>
                </a:solidFill>
                <a:latin typeface="Arial Black" pitchFamily="34" charset="0"/>
              </a:rPr>
              <a:t> </a:t>
            </a:r>
            <a:r>
              <a:rPr lang="cs-CZ" sz="2000" b="1" dirty="0" err="1" smtClean="0">
                <a:solidFill>
                  <a:srgbClr val="008000"/>
                </a:solidFill>
                <a:latin typeface="Arial Black" pitchFamily="34" charset="0"/>
              </a:rPr>
              <a:t>plain</a:t>
            </a:r>
            <a:r>
              <a:rPr lang="cs-CZ" sz="2000" b="1" dirty="0" smtClean="0">
                <a:solidFill>
                  <a:srgbClr val="008000"/>
                </a:solidFill>
                <a:latin typeface="Arial Black" pitchFamily="34" charset="0"/>
              </a:rPr>
              <a:t> catgut </a:t>
            </a:r>
            <a:r>
              <a:rPr lang="cs-CZ" sz="2000" b="1" dirty="0" err="1" smtClean="0">
                <a:solidFill>
                  <a:srgbClr val="008000"/>
                </a:solidFill>
                <a:latin typeface="Arial Black" pitchFamily="34" charset="0"/>
              </a:rPr>
              <a:t>or</a:t>
            </a:r>
            <a:r>
              <a:rPr lang="cs-CZ" sz="2000" b="1" dirty="0" smtClean="0">
                <a:solidFill>
                  <a:srgbClr val="008000"/>
                </a:solidFill>
                <a:latin typeface="Arial Black" pitchFamily="34" charset="0"/>
              </a:rPr>
              <a:t> </a:t>
            </a:r>
            <a:r>
              <a:rPr lang="cs-CZ" sz="2000" b="1" dirty="0" err="1" smtClean="0">
                <a:solidFill>
                  <a:srgbClr val="008000"/>
                </a:solidFill>
                <a:latin typeface="Arial Black" pitchFamily="34" charset="0"/>
              </a:rPr>
              <a:t>chromic</a:t>
            </a:r>
            <a:r>
              <a:rPr lang="cs-CZ" sz="2000" b="1" dirty="0" smtClean="0">
                <a:solidFill>
                  <a:srgbClr val="008000"/>
                </a:solidFill>
                <a:latin typeface="Arial Black" pitchFamily="34" charset="0"/>
              </a:rPr>
              <a:t> catgut.</a:t>
            </a:r>
          </a:p>
          <a:p>
            <a:pPr algn="just">
              <a:buFont typeface="Arial" pitchFamily="34" charset="0"/>
              <a:buChar char="•"/>
            </a:pPr>
            <a:r>
              <a:rPr lang="cs-CZ" sz="2000" b="1" dirty="0" smtClean="0">
                <a:latin typeface="Arial Black" pitchFamily="34" charset="0"/>
              </a:rPr>
              <a:t> </a:t>
            </a:r>
            <a:r>
              <a:rPr lang="cs-CZ" sz="2000" b="1" dirty="0" err="1" smtClean="0">
                <a:solidFill>
                  <a:srgbClr val="FFC000"/>
                </a:solidFill>
                <a:latin typeface="Arial Black" pitchFamily="34" charset="0"/>
              </a:rPr>
              <a:t>Plain</a:t>
            </a:r>
            <a:r>
              <a:rPr lang="cs-CZ" sz="2000" b="1" dirty="0" smtClean="0">
                <a:solidFill>
                  <a:srgbClr val="FFC000"/>
                </a:solidFill>
                <a:latin typeface="Arial Black" pitchFamily="34" charset="0"/>
              </a:rPr>
              <a:t> catgut </a:t>
            </a:r>
            <a:r>
              <a:rPr lang="cs-CZ" sz="2000" b="1" dirty="0" err="1" smtClean="0">
                <a:solidFill>
                  <a:srgbClr val="FFC000"/>
                </a:solidFill>
                <a:latin typeface="Arial Black" pitchFamily="34" charset="0"/>
              </a:rPr>
              <a:t>is</a:t>
            </a:r>
            <a:r>
              <a:rPr lang="cs-CZ" sz="2000" b="1" dirty="0" smtClean="0">
                <a:solidFill>
                  <a:srgbClr val="FFC000"/>
                </a:solidFill>
                <a:latin typeface="Arial Black" pitchFamily="34" charset="0"/>
              </a:rPr>
              <a:t> </a:t>
            </a:r>
            <a:r>
              <a:rPr lang="cs-CZ" sz="2000" b="1" dirty="0" err="1" smtClean="0">
                <a:solidFill>
                  <a:srgbClr val="FFC000"/>
                </a:solidFill>
                <a:latin typeface="Arial Black" pitchFamily="34" charset="0"/>
              </a:rPr>
              <a:t>usually</a:t>
            </a:r>
            <a:r>
              <a:rPr lang="cs-CZ" sz="2000" b="1" dirty="0" smtClean="0">
                <a:solidFill>
                  <a:srgbClr val="FFC000"/>
                </a:solidFill>
                <a:latin typeface="Arial Black" pitchFamily="34" charset="0"/>
              </a:rPr>
              <a:t> </a:t>
            </a:r>
            <a:r>
              <a:rPr lang="cs-CZ" sz="2000" b="1" dirty="0" err="1" smtClean="0">
                <a:solidFill>
                  <a:srgbClr val="FFC000"/>
                </a:solidFill>
                <a:latin typeface="Arial Black" pitchFamily="34" charset="0"/>
              </a:rPr>
              <a:t>having</a:t>
            </a:r>
            <a:r>
              <a:rPr lang="cs-CZ" sz="2000" b="1" dirty="0" smtClean="0">
                <a:solidFill>
                  <a:srgbClr val="FFC000"/>
                </a:solidFill>
                <a:latin typeface="Arial Black" pitchFamily="34" charset="0"/>
              </a:rPr>
              <a:t> </a:t>
            </a:r>
            <a:r>
              <a:rPr lang="cs-CZ" sz="2000" b="1" dirty="0" err="1" smtClean="0">
                <a:solidFill>
                  <a:srgbClr val="FFC000"/>
                </a:solidFill>
                <a:latin typeface="Arial Black" pitchFamily="34" charset="0"/>
              </a:rPr>
              <a:t>shorter</a:t>
            </a:r>
            <a:r>
              <a:rPr lang="cs-CZ" sz="2000" b="1" dirty="0" smtClean="0">
                <a:solidFill>
                  <a:srgbClr val="FFC000"/>
                </a:solidFill>
                <a:latin typeface="Arial Black" pitchFamily="34" charset="0"/>
              </a:rPr>
              <a:t> </a:t>
            </a:r>
            <a:r>
              <a:rPr lang="cs-CZ" sz="2000" b="1" dirty="0" err="1" smtClean="0">
                <a:solidFill>
                  <a:srgbClr val="FFC000"/>
                </a:solidFill>
                <a:latin typeface="Arial Black" pitchFamily="34" charset="0"/>
              </a:rPr>
              <a:t>absorption</a:t>
            </a:r>
            <a:r>
              <a:rPr lang="cs-CZ" sz="2000" b="1" dirty="0" smtClean="0">
                <a:solidFill>
                  <a:srgbClr val="FFC000"/>
                </a:solidFill>
                <a:latin typeface="Arial Black" pitchFamily="34" charset="0"/>
              </a:rPr>
              <a:t> </a:t>
            </a:r>
            <a:r>
              <a:rPr lang="cs-CZ" sz="2000" b="1" dirty="0" err="1" smtClean="0">
                <a:solidFill>
                  <a:srgbClr val="FFC000"/>
                </a:solidFill>
                <a:latin typeface="Arial Black" pitchFamily="34" charset="0"/>
              </a:rPr>
              <a:t>periods</a:t>
            </a:r>
            <a:r>
              <a:rPr lang="cs-CZ" sz="2000" b="1" dirty="0" smtClean="0">
                <a:solidFill>
                  <a:srgbClr val="FFC000"/>
                </a:solidFill>
                <a:latin typeface="Arial Black" pitchFamily="34" charset="0"/>
              </a:rPr>
              <a:t> </a:t>
            </a:r>
            <a:r>
              <a:rPr lang="cs-CZ" sz="2000" b="1" dirty="0" err="1" smtClean="0">
                <a:solidFill>
                  <a:srgbClr val="FFC000"/>
                </a:solidFill>
                <a:latin typeface="Arial Black" pitchFamily="34" charset="0"/>
              </a:rPr>
              <a:t>and</a:t>
            </a:r>
            <a:r>
              <a:rPr lang="cs-CZ" sz="2000" b="1" dirty="0" smtClean="0">
                <a:solidFill>
                  <a:srgbClr val="FFC000"/>
                </a:solidFill>
                <a:latin typeface="Arial Black" pitchFamily="34" charset="0"/>
              </a:rPr>
              <a:t> </a:t>
            </a:r>
            <a:r>
              <a:rPr lang="cs-CZ" sz="2000" b="1" dirty="0" err="1" smtClean="0">
                <a:solidFill>
                  <a:srgbClr val="FFC000"/>
                </a:solidFill>
                <a:latin typeface="Arial Black" pitchFamily="34" charset="0"/>
              </a:rPr>
              <a:t>is</a:t>
            </a:r>
            <a:r>
              <a:rPr lang="cs-CZ" sz="2000" b="1" dirty="0" smtClean="0">
                <a:solidFill>
                  <a:srgbClr val="FFC000"/>
                </a:solidFill>
                <a:latin typeface="Arial Black" pitchFamily="34" charset="0"/>
              </a:rPr>
              <a:t> </a:t>
            </a:r>
            <a:r>
              <a:rPr lang="cs-CZ" sz="2000" b="1" dirty="0" err="1" smtClean="0">
                <a:solidFill>
                  <a:srgbClr val="FFC000"/>
                </a:solidFill>
                <a:latin typeface="Arial Black" pitchFamily="34" charset="0"/>
              </a:rPr>
              <a:t>absorbed</a:t>
            </a:r>
            <a:r>
              <a:rPr lang="cs-CZ" sz="2000" b="1" dirty="0" smtClean="0">
                <a:solidFill>
                  <a:srgbClr val="FFC000"/>
                </a:solidFill>
                <a:latin typeface="Arial Black" pitchFamily="34" charset="0"/>
              </a:rPr>
              <a:t> more </a:t>
            </a:r>
            <a:r>
              <a:rPr lang="cs-CZ" sz="2000" b="1" dirty="0" err="1" smtClean="0">
                <a:solidFill>
                  <a:srgbClr val="FFC000"/>
                </a:solidFill>
                <a:latin typeface="Arial Black" pitchFamily="34" charset="0"/>
              </a:rPr>
              <a:t>rapidly</a:t>
            </a:r>
            <a:r>
              <a:rPr lang="cs-CZ" sz="2000" b="1" dirty="0" smtClean="0">
                <a:solidFill>
                  <a:srgbClr val="FFC000"/>
                </a:solidFill>
                <a:latin typeface="Arial Black" pitchFamily="34" charset="0"/>
              </a:rPr>
              <a:t> in </a:t>
            </a:r>
            <a:r>
              <a:rPr lang="cs-CZ" sz="2000" b="1" dirty="0" err="1" smtClean="0">
                <a:solidFill>
                  <a:srgbClr val="FFC000"/>
                </a:solidFill>
                <a:latin typeface="Arial Black" pitchFamily="34" charset="0"/>
              </a:rPr>
              <a:t>infected</a:t>
            </a:r>
            <a:r>
              <a:rPr lang="cs-CZ" sz="2000" b="1" dirty="0" smtClean="0">
                <a:solidFill>
                  <a:srgbClr val="FFC000"/>
                </a:solidFill>
                <a:latin typeface="Arial Black" pitchFamily="34" charset="0"/>
              </a:rPr>
              <a:t> </a:t>
            </a:r>
            <a:r>
              <a:rPr lang="cs-CZ" sz="2000" b="1" dirty="0" err="1" smtClean="0">
                <a:solidFill>
                  <a:srgbClr val="FFC000"/>
                </a:solidFill>
                <a:latin typeface="Arial Black" pitchFamily="34" charset="0"/>
              </a:rPr>
              <a:t>areas</a:t>
            </a:r>
            <a:r>
              <a:rPr lang="cs-CZ" sz="2000" b="1" dirty="0" smtClean="0">
                <a:solidFill>
                  <a:srgbClr val="FFC000"/>
                </a:solidFill>
                <a:latin typeface="Arial Black" pitchFamily="34" charset="0"/>
              </a:rPr>
              <a:t>. </a:t>
            </a:r>
          </a:p>
          <a:p>
            <a:pPr algn="just">
              <a:buFont typeface="Arial" pitchFamily="34" charset="0"/>
              <a:buChar char="•"/>
            </a:pPr>
            <a:r>
              <a:rPr lang="cs-CZ" sz="2000" b="1" dirty="0" smtClean="0">
                <a:latin typeface="Arial Black" pitchFamily="34" charset="0"/>
              </a:rPr>
              <a:t> </a:t>
            </a:r>
            <a:r>
              <a:rPr lang="cs-CZ" sz="2000" b="1" dirty="0" err="1" smtClean="0">
                <a:latin typeface="Arial Black" pitchFamily="34" charset="0"/>
              </a:rPr>
              <a:t>The</a:t>
            </a:r>
            <a:r>
              <a:rPr lang="cs-CZ" sz="2000" b="1" dirty="0" smtClean="0">
                <a:latin typeface="Arial Black" pitchFamily="34" charset="0"/>
              </a:rPr>
              <a:t> </a:t>
            </a:r>
            <a:r>
              <a:rPr lang="cs-CZ" sz="2000" b="1" dirty="0" err="1" smtClean="0">
                <a:latin typeface="Arial Black" pitchFamily="34" charset="0"/>
              </a:rPr>
              <a:t>percentage</a:t>
            </a:r>
            <a:r>
              <a:rPr lang="cs-CZ" sz="2000" b="1" dirty="0" smtClean="0">
                <a:latin typeface="Arial Black" pitchFamily="34" charset="0"/>
              </a:rPr>
              <a:t> </a:t>
            </a:r>
            <a:r>
              <a:rPr lang="cs-CZ" sz="2000" b="1" dirty="0" err="1" smtClean="0">
                <a:latin typeface="Arial Black" pitchFamily="34" charset="0"/>
              </a:rPr>
              <a:t>of</a:t>
            </a:r>
            <a:r>
              <a:rPr lang="cs-CZ" sz="2000" b="1" dirty="0" smtClean="0">
                <a:latin typeface="Arial Black" pitchFamily="34" charset="0"/>
              </a:rPr>
              <a:t> </a:t>
            </a:r>
            <a:r>
              <a:rPr lang="cs-CZ" sz="2000" b="1" dirty="0" err="1" smtClean="0">
                <a:latin typeface="Arial Black" pitchFamily="34" charset="0"/>
              </a:rPr>
              <a:t>collagen</a:t>
            </a:r>
            <a:r>
              <a:rPr lang="cs-CZ" sz="2000" b="1" dirty="0" smtClean="0">
                <a:latin typeface="Arial Black" pitchFamily="34" charset="0"/>
              </a:rPr>
              <a:t> in </a:t>
            </a:r>
            <a:r>
              <a:rPr lang="cs-CZ" sz="2000" b="1" dirty="0" err="1" smtClean="0">
                <a:latin typeface="Arial Black" pitchFamily="34" charset="0"/>
              </a:rPr>
              <a:t>the</a:t>
            </a:r>
            <a:r>
              <a:rPr lang="cs-CZ" sz="2000" b="1" dirty="0" smtClean="0">
                <a:latin typeface="Arial Black" pitchFamily="34" charset="0"/>
              </a:rPr>
              <a:t> catgut </a:t>
            </a:r>
            <a:r>
              <a:rPr lang="cs-CZ" sz="2000" b="1" dirty="0" err="1" smtClean="0">
                <a:latin typeface="Arial Black" pitchFamily="34" charset="0"/>
              </a:rPr>
              <a:t>suture</a:t>
            </a:r>
            <a:r>
              <a:rPr lang="cs-CZ" sz="2000" b="1" dirty="0" smtClean="0">
                <a:latin typeface="Arial Black" pitchFamily="34" charset="0"/>
              </a:rPr>
              <a:t> </a:t>
            </a:r>
            <a:r>
              <a:rPr lang="cs-CZ" sz="2000" b="1" dirty="0" err="1" smtClean="0">
                <a:latin typeface="Arial Black" pitchFamily="34" charset="0"/>
              </a:rPr>
              <a:t>often</a:t>
            </a:r>
            <a:r>
              <a:rPr lang="cs-CZ" sz="2000" b="1" dirty="0" smtClean="0">
                <a:latin typeface="Arial Black" pitchFamily="34" charset="0"/>
              </a:rPr>
              <a:t> </a:t>
            </a:r>
            <a:r>
              <a:rPr lang="cs-CZ" sz="2000" b="1" dirty="0" err="1" smtClean="0">
                <a:latin typeface="Arial Black" pitchFamily="34" charset="0"/>
              </a:rPr>
              <a:t>determines</a:t>
            </a:r>
            <a:r>
              <a:rPr lang="cs-CZ" sz="2000" b="1" dirty="0" smtClean="0">
                <a:latin typeface="Arial Black" pitchFamily="34" charset="0"/>
              </a:rPr>
              <a:t> </a:t>
            </a:r>
            <a:r>
              <a:rPr lang="cs-CZ" sz="2000" b="1" dirty="0" err="1" smtClean="0">
                <a:latin typeface="Arial Black" pitchFamily="34" charset="0"/>
              </a:rPr>
              <a:t>the</a:t>
            </a:r>
            <a:r>
              <a:rPr lang="cs-CZ" sz="2000" b="1" dirty="0" smtClean="0">
                <a:latin typeface="Arial Black" pitchFamily="34" charset="0"/>
              </a:rPr>
              <a:t> </a:t>
            </a:r>
            <a:r>
              <a:rPr lang="cs-CZ" sz="2000" b="1" dirty="0" err="1" smtClean="0">
                <a:latin typeface="Arial Black" pitchFamily="34" charset="0"/>
              </a:rPr>
              <a:t>quality</a:t>
            </a:r>
            <a:r>
              <a:rPr lang="cs-CZ" sz="2000" b="1" dirty="0" smtClean="0">
                <a:latin typeface="Arial Black" pitchFamily="34" charset="0"/>
              </a:rPr>
              <a:t> </a:t>
            </a:r>
            <a:r>
              <a:rPr lang="cs-CZ" sz="2000" b="1" dirty="0" err="1" smtClean="0">
                <a:latin typeface="Arial Black" pitchFamily="34" charset="0"/>
              </a:rPr>
              <a:t>of</a:t>
            </a:r>
            <a:r>
              <a:rPr lang="cs-CZ" sz="2000" b="1" dirty="0" smtClean="0">
                <a:latin typeface="Arial Black" pitchFamily="34" charset="0"/>
              </a:rPr>
              <a:t> </a:t>
            </a:r>
            <a:r>
              <a:rPr lang="cs-CZ" sz="2000" b="1" dirty="0" err="1" smtClean="0">
                <a:latin typeface="Arial Black" pitchFamily="34" charset="0"/>
              </a:rPr>
              <a:t>the</a:t>
            </a:r>
            <a:r>
              <a:rPr lang="cs-CZ" sz="2000" b="1" dirty="0" smtClean="0">
                <a:latin typeface="Arial Black" pitchFamily="34" charset="0"/>
              </a:rPr>
              <a:t> </a:t>
            </a:r>
            <a:r>
              <a:rPr lang="cs-CZ" sz="2000" b="1" dirty="0" err="1" smtClean="0">
                <a:latin typeface="Arial Black" pitchFamily="34" charset="0"/>
              </a:rPr>
              <a:t>suture</a:t>
            </a:r>
            <a:r>
              <a:rPr lang="cs-CZ" sz="2000" b="1" dirty="0" smtClean="0">
                <a:latin typeface="Arial Black" pitchFamily="34" charset="0"/>
              </a:rPr>
              <a:t>. </a:t>
            </a:r>
            <a:r>
              <a:rPr lang="cs-CZ" sz="2000" b="1" dirty="0" err="1" smtClean="0">
                <a:latin typeface="Arial Black" pitchFamily="34" charset="0"/>
              </a:rPr>
              <a:t>Higher</a:t>
            </a:r>
            <a:r>
              <a:rPr lang="cs-CZ" sz="2000" b="1" dirty="0" smtClean="0">
                <a:latin typeface="Arial Black" pitchFamily="34" charset="0"/>
              </a:rPr>
              <a:t> </a:t>
            </a:r>
            <a:r>
              <a:rPr lang="cs-CZ" sz="2000" b="1" dirty="0" err="1" smtClean="0">
                <a:latin typeface="Arial Black" pitchFamily="34" charset="0"/>
              </a:rPr>
              <a:t>percentages</a:t>
            </a:r>
            <a:r>
              <a:rPr lang="cs-CZ" sz="2000" b="1" dirty="0" smtClean="0">
                <a:latin typeface="Arial Black" pitchFamily="34" charset="0"/>
              </a:rPr>
              <a:t> </a:t>
            </a:r>
            <a:r>
              <a:rPr lang="cs-CZ" sz="2000" b="1" dirty="0" err="1" smtClean="0">
                <a:latin typeface="Arial Black" pitchFamily="34" charset="0"/>
              </a:rPr>
              <a:t>of</a:t>
            </a:r>
            <a:r>
              <a:rPr lang="cs-CZ" sz="2000" b="1" dirty="0" smtClean="0">
                <a:latin typeface="Arial Black" pitchFamily="34" charset="0"/>
              </a:rPr>
              <a:t> </a:t>
            </a:r>
            <a:r>
              <a:rPr lang="cs-CZ" sz="2000" b="1" dirty="0" err="1" smtClean="0">
                <a:latin typeface="Arial Black" pitchFamily="34" charset="0"/>
              </a:rPr>
              <a:t>collagen</a:t>
            </a:r>
            <a:r>
              <a:rPr lang="cs-CZ" sz="2000" b="1" dirty="0" smtClean="0">
                <a:latin typeface="Arial Black" pitchFamily="34" charset="0"/>
              </a:rPr>
              <a:t> </a:t>
            </a:r>
            <a:r>
              <a:rPr lang="cs-CZ" sz="2000" b="1" dirty="0" err="1" smtClean="0">
                <a:latin typeface="Arial Black" pitchFamily="34" charset="0"/>
              </a:rPr>
              <a:t>allow</a:t>
            </a:r>
            <a:r>
              <a:rPr lang="cs-CZ" sz="2000" b="1" dirty="0" smtClean="0">
                <a:latin typeface="Arial Black" pitchFamily="34" charset="0"/>
              </a:rPr>
              <a:t> </a:t>
            </a:r>
            <a:r>
              <a:rPr lang="cs-CZ" sz="2000" b="1" dirty="0" err="1" smtClean="0">
                <a:latin typeface="Arial Black" pitchFamily="34" charset="0"/>
              </a:rPr>
              <a:t>for</a:t>
            </a:r>
            <a:r>
              <a:rPr lang="cs-CZ" sz="2000" b="1" dirty="0" smtClean="0">
                <a:latin typeface="Arial Black" pitchFamily="34" charset="0"/>
              </a:rPr>
              <a:t>: superior </a:t>
            </a:r>
            <a:r>
              <a:rPr lang="cs-CZ" sz="2000" b="1" dirty="0" err="1" smtClean="0">
                <a:latin typeface="Arial Black" pitchFamily="34" charset="0"/>
              </a:rPr>
              <a:t>tensile</a:t>
            </a:r>
            <a:r>
              <a:rPr lang="cs-CZ" sz="2000" b="1" dirty="0" smtClean="0">
                <a:latin typeface="Arial Black" pitchFamily="34" charset="0"/>
              </a:rPr>
              <a:t> </a:t>
            </a:r>
            <a:r>
              <a:rPr lang="cs-CZ" sz="2000" b="1" dirty="0" err="1" smtClean="0">
                <a:latin typeface="Arial Black" pitchFamily="34" charset="0"/>
              </a:rPr>
              <a:t>strength</a:t>
            </a:r>
            <a:r>
              <a:rPr lang="cs-CZ" sz="2000" b="1" dirty="0" smtClean="0">
                <a:latin typeface="Arial Black" pitchFamily="34" charset="0"/>
              </a:rPr>
              <a:t>, </a:t>
            </a:r>
            <a:r>
              <a:rPr lang="cs-CZ" sz="2000" b="1" dirty="0" err="1" smtClean="0">
                <a:latin typeface="Arial Black" pitchFamily="34" charset="0"/>
              </a:rPr>
              <a:t>longer</a:t>
            </a:r>
            <a:r>
              <a:rPr lang="cs-CZ" sz="2000" b="1" dirty="0" smtClean="0">
                <a:latin typeface="Arial Black" pitchFamily="34" charset="0"/>
              </a:rPr>
              <a:t> </a:t>
            </a:r>
            <a:r>
              <a:rPr lang="cs-CZ" sz="2000" b="1" dirty="0" err="1" smtClean="0">
                <a:latin typeface="Arial Black" pitchFamily="34" charset="0"/>
              </a:rPr>
              <a:t>absorption</a:t>
            </a:r>
            <a:r>
              <a:rPr lang="cs-CZ" sz="2000" b="1" dirty="0" smtClean="0">
                <a:latin typeface="Arial Black" pitchFamily="34" charset="0"/>
              </a:rPr>
              <a:t> </a:t>
            </a:r>
            <a:r>
              <a:rPr lang="cs-CZ" sz="2000" b="1" dirty="0" err="1" smtClean="0">
                <a:latin typeface="Arial Black" pitchFamily="34" charset="0"/>
              </a:rPr>
              <a:t>times</a:t>
            </a:r>
            <a:r>
              <a:rPr lang="cs-CZ" sz="2000" b="1" dirty="0" smtClean="0">
                <a:latin typeface="Arial Black" pitchFamily="34" charset="0"/>
              </a:rPr>
              <a:t>, </a:t>
            </a:r>
            <a:r>
              <a:rPr lang="cs-CZ" sz="2000" b="1" dirty="0" err="1" smtClean="0">
                <a:latin typeface="Arial Black" pitchFamily="34" charset="0"/>
              </a:rPr>
              <a:t>and</a:t>
            </a:r>
            <a:r>
              <a:rPr lang="cs-CZ" sz="2000" b="1" dirty="0" smtClean="0">
                <a:latin typeface="Arial Black" pitchFamily="34" charset="0"/>
              </a:rPr>
              <a:t> </a:t>
            </a:r>
            <a:r>
              <a:rPr lang="cs-CZ" sz="2000" b="1" dirty="0" err="1" smtClean="0">
                <a:latin typeface="Arial Black" pitchFamily="34" charset="0"/>
              </a:rPr>
              <a:t>lower</a:t>
            </a:r>
            <a:r>
              <a:rPr lang="cs-CZ" sz="2000" b="1" dirty="0" smtClean="0">
                <a:latin typeface="Arial Black" pitchFamily="34" charset="0"/>
              </a:rPr>
              <a:t> </a:t>
            </a:r>
            <a:r>
              <a:rPr lang="cs-CZ" sz="2000" b="1" dirty="0" err="1" smtClean="0">
                <a:latin typeface="Arial Black" pitchFamily="34" charset="0"/>
              </a:rPr>
              <a:t>reactions</a:t>
            </a:r>
            <a:r>
              <a:rPr lang="cs-CZ" sz="2000" b="1" dirty="0" smtClean="0">
                <a:latin typeface="Arial Black" pitchFamily="34" charset="0"/>
              </a:rPr>
              <a:t> in </a:t>
            </a:r>
            <a:r>
              <a:rPr lang="cs-CZ" sz="2000" b="1" dirty="0" err="1" smtClean="0">
                <a:latin typeface="Arial Black" pitchFamily="34" charset="0"/>
              </a:rPr>
              <a:t>vivo</a:t>
            </a:r>
            <a:r>
              <a:rPr lang="cs-CZ" sz="2000" b="1" dirty="0" smtClean="0">
                <a:latin typeface="Arial Black" pitchFamily="34" charset="0"/>
              </a:rPr>
              <a:t>. </a:t>
            </a:r>
            <a:r>
              <a:rPr lang="cs-CZ" sz="2000" b="1" dirty="0" err="1" smtClean="0">
                <a:latin typeface="Arial Black" pitchFamily="34" charset="0"/>
              </a:rPr>
              <a:t>Plain</a:t>
            </a:r>
            <a:r>
              <a:rPr lang="cs-CZ" sz="2000" b="1" dirty="0" smtClean="0">
                <a:latin typeface="Arial Black" pitchFamily="34" charset="0"/>
              </a:rPr>
              <a:t> catgut </a:t>
            </a:r>
            <a:r>
              <a:rPr lang="cs-CZ" sz="2000" b="1" dirty="0" err="1" smtClean="0">
                <a:latin typeface="Arial Black" pitchFamily="34" charset="0"/>
              </a:rPr>
              <a:t>is</a:t>
            </a:r>
            <a:r>
              <a:rPr lang="cs-CZ" sz="2000" b="1" dirty="0" smtClean="0">
                <a:latin typeface="Arial Black" pitchFamily="34" charset="0"/>
              </a:rPr>
              <a:t> </a:t>
            </a:r>
            <a:r>
              <a:rPr lang="cs-CZ" sz="2000" b="1" dirty="0" err="1" smtClean="0">
                <a:latin typeface="Arial Black" pitchFamily="34" charset="0"/>
              </a:rPr>
              <a:t>available</a:t>
            </a:r>
            <a:r>
              <a:rPr lang="cs-CZ" sz="2000" b="1" dirty="0" smtClean="0">
                <a:latin typeface="Arial Black" pitchFamily="34" charset="0"/>
              </a:rPr>
              <a:t> in </a:t>
            </a:r>
            <a:r>
              <a:rPr lang="cs-CZ" sz="2000" b="1" dirty="0" err="1" smtClean="0">
                <a:latin typeface="Arial Black" pitchFamily="34" charset="0"/>
              </a:rPr>
              <a:t>ivory</a:t>
            </a:r>
            <a:r>
              <a:rPr lang="cs-CZ" sz="2000" b="1" dirty="0" smtClean="0">
                <a:latin typeface="Arial Black" pitchFamily="34" charset="0"/>
              </a:rPr>
              <a:t> </a:t>
            </a:r>
            <a:r>
              <a:rPr lang="cs-CZ" sz="2000" b="1" dirty="0" err="1" smtClean="0">
                <a:latin typeface="Arial Black" pitchFamily="34" charset="0"/>
              </a:rPr>
              <a:t>colour</a:t>
            </a:r>
            <a:r>
              <a:rPr lang="cs-CZ" sz="2000" b="1" dirty="0" smtClean="0">
                <a:latin typeface="Arial Black" pitchFamily="34" charset="0"/>
              </a:rPr>
              <a:t>.</a:t>
            </a:r>
            <a:endParaRPr lang="cs-CZ" sz="2000" b="1" dirty="0">
              <a:latin typeface="Arial Black"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January 9/2018</a:t>
            </a:r>
            <a:endParaRPr lang="sk-SK"/>
          </a:p>
        </p:txBody>
      </p:sp>
      <p:sp>
        <p:nvSpPr>
          <p:cNvPr id="3" name="Zástupný symbol pro zápatí 2"/>
          <p:cNvSpPr>
            <a:spLocks noGrp="1"/>
          </p:cNvSpPr>
          <p:nvPr>
            <p:ph type="ftr" sz="quarter" idx="11"/>
          </p:nvPr>
        </p:nvSpPr>
        <p:spPr/>
        <p:txBody>
          <a:bodyPr/>
          <a:lstStyle/>
          <a:p>
            <a:pPr>
              <a:defRPr/>
            </a:pPr>
            <a:r>
              <a:rPr lang="fr-FR" smtClean="0"/>
              <a:t>NATURAL POLYMERS MU SCI 9 2018</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55</a:t>
            </a:fld>
            <a:endParaRPr lang="sk-SK"/>
          </a:p>
        </p:txBody>
      </p:sp>
      <p:sp>
        <p:nvSpPr>
          <p:cNvPr id="6" name="TextovéPole 5"/>
          <p:cNvSpPr txBox="1"/>
          <p:nvPr/>
        </p:nvSpPr>
        <p:spPr>
          <a:xfrm>
            <a:off x="179512" y="332656"/>
            <a:ext cx="8712968" cy="5016758"/>
          </a:xfrm>
          <a:prstGeom prst="rect">
            <a:avLst/>
          </a:prstGeom>
          <a:noFill/>
        </p:spPr>
        <p:txBody>
          <a:bodyPr wrap="square" rtlCol="0">
            <a:spAutoFit/>
          </a:bodyPr>
          <a:lstStyle/>
          <a:p>
            <a:pPr algn="ctr"/>
            <a:r>
              <a:rPr lang="cs-CZ" sz="3200" b="1" dirty="0" smtClean="0">
                <a:solidFill>
                  <a:srgbClr val="FF0000"/>
                </a:solidFill>
                <a:latin typeface="Arial Black" pitchFamily="34" charset="0"/>
              </a:rPr>
              <a:t>Catgut </a:t>
            </a:r>
            <a:r>
              <a:rPr lang="cs-CZ" sz="3200" b="1" dirty="0" err="1" smtClean="0">
                <a:solidFill>
                  <a:srgbClr val="FF0000"/>
                </a:solidFill>
                <a:latin typeface="Arial Black" pitchFamily="34" charset="0"/>
              </a:rPr>
              <a:t>Chromic</a:t>
            </a:r>
            <a:r>
              <a:rPr lang="cs-CZ" sz="3200" b="1" dirty="0" smtClean="0">
                <a:solidFill>
                  <a:srgbClr val="FF0000"/>
                </a:solidFill>
                <a:latin typeface="Arial Black" pitchFamily="34" charset="0"/>
              </a:rPr>
              <a:t> </a:t>
            </a:r>
            <a:r>
              <a:rPr lang="cs-CZ" sz="3200" b="1" dirty="0" err="1" smtClean="0">
                <a:solidFill>
                  <a:srgbClr val="FF0000"/>
                </a:solidFill>
                <a:latin typeface="Arial Black" pitchFamily="34" charset="0"/>
              </a:rPr>
              <a:t>Suture</a:t>
            </a:r>
            <a:r>
              <a:rPr lang="cs-CZ" sz="3200" b="1" dirty="0" smtClean="0">
                <a:solidFill>
                  <a:srgbClr val="FF0000"/>
                </a:solidFill>
                <a:latin typeface="Arial Black" pitchFamily="34" charset="0"/>
              </a:rPr>
              <a:t> | Catgut </a:t>
            </a:r>
            <a:r>
              <a:rPr lang="cs-CZ" sz="3200" b="1" dirty="0" err="1" smtClean="0">
                <a:solidFill>
                  <a:srgbClr val="FF0000"/>
                </a:solidFill>
                <a:latin typeface="Arial Black" pitchFamily="34" charset="0"/>
              </a:rPr>
              <a:t>suture</a:t>
            </a:r>
            <a:endParaRPr lang="cs-CZ" sz="3200" b="1" dirty="0" smtClean="0">
              <a:solidFill>
                <a:srgbClr val="FF0000"/>
              </a:solidFill>
              <a:latin typeface="Arial Black" pitchFamily="34" charset="0"/>
            </a:endParaRPr>
          </a:p>
          <a:p>
            <a:pPr>
              <a:buFont typeface="Arial" pitchFamily="34" charset="0"/>
              <a:buChar char="•"/>
            </a:pPr>
            <a:r>
              <a:rPr lang="cs-CZ" dirty="0" smtClean="0"/>
              <a:t> </a:t>
            </a:r>
            <a:r>
              <a:rPr lang="cs-CZ" b="1" dirty="0" smtClean="0"/>
              <a:t> </a:t>
            </a:r>
            <a:r>
              <a:rPr lang="cs-CZ" sz="2400" b="1" dirty="0" err="1" smtClean="0">
                <a:solidFill>
                  <a:srgbClr val="008000"/>
                </a:solidFill>
                <a:latin typeface="Arial Black" pitchFamily="34" charset="0"/>
              </a:rPr>
              <a:t>Chromic</a:t>
            </a:r>
            <a:r>
              <a:rPr lang="cs-CZ" sz="2400" b="1" dirty="0" smtClean="0">
                <a:solidFill>
                  <a:srgbClr val="008000"/>
                </a:solidFill>
                <a:latin typeface="Arial Black" pitchFamily="34" charset="0"/>
              </a:rPr>
              <a:t> catgut </a:t>
            </a:r>
            <a:r>
              <a:rPr lang="cs-CZ" sz="2400" b="1" dirty="0" err="1" smtClean="0">
                <a:solidFill>
                  <a:srgbClr val="008000"/>
                </a:solidFill>
                <a:latin typeface="Arial Black" pitchFamily="34" charset="0"/>
              </a:rPr>
              <a:t>is</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treated</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with</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chromium</a:t>
            </a:r>
            <a:r>
              <a:rPr lang="cs-CZ" sz="2400" b="1" dirty="0" smtClean="0">
                <a:solidFill>
                  <a:srgbClr val="008000"/>
                </a:solidFill>
                <a:latin typeface="Arial Black" pitchFamily="34" charset="0"/>
              </a:rPr>
              <a:t> salt </a:t>
            </a:r>
            <a:r>
              <a:rPr lang="cs-CZ" sz="2400" b="1" dirty="0" err="1" smtClean="0">
                <a:solidFill>
                  <a:srgbClr val="008000"/>
                </a:solidFill>
                <a:latin typeface="Arial Black" pitchFamily="34" charset="0"/>
              </a:rPr>
              <a:t>solution</a:t>
            </a:r>
            <a:r>
              <a:rPr lang="cs-CZ" sz="2400" b="1" dirty="0" smtClean="0">
                <a:solidFill>
                  <a:srgbClr val="008000"/>
                </a:solidFill>
                <a:latin typeface="Arial Black" pitchFamily="34" charset="0"/>
              </a:rPr>
              <a:t> to </a:t>
            </a:r>
            <a:r>
              <a:rPr lang="cs-CZ" sz="2400" b="1" dirty="0" err="1" smtClean="0">
                <a:solidFill>
                  <a:srgbClr val="008000"/>
                </a:solidFill>
                <a:latin typeface="Arial Black" pitchFamily="34" charset="0"/>
              </a:rPr>
              <a:t>resist</a:t>
            </a:r>
            <a:r>
              <a:rPr lang="cs-CZ" sz="2400" b="1" dirty="0" smtClean="0">
                <a:solidFill>
                  <a:srgbClr val="008000"/>
                </a:solidFill>
                <a:latin typeface="Arial Black" pitchFamily="34" charset="0"/>
              </a:rPr>
              <a:t> body </a:t>
            </a:r>
            <a:r>
              <a:rPr lang="cs-CZ" sz="2400" b="1" dirty="0" err="1" smtClean="0">
                <a:solidFill>
                  <a:srgbClr val="008000"/>
                </a:solidFill>
                <a:latin typeface="Arial Black" pitchFamily="34" charset="0"/>
              </a:rPr>
              <a:t>enzymes</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and</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slower</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the</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absorption</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process</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thus</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supporting</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the</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wound</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for</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longer</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periods</a:t>
            </a:r>
            <a:r>
              <a:rPr lang="cs-CZ" sz="2400" b="1" dirty="0" smtClean="0">
                <a:solidFill>
                  <a:srgbClr val="008000"/>
                </a:solidFill>
                <a:latin typeface="Arial Black" pitchFamily="34" charset="0"/>
              </a:rPr>
              <a:t>. </a:t>
            </a:r>
          </a:p>
          <a:p>
            <a:pPr>
              <a:buFont typeface="Arial" pitchFamily="34" charset="0"/>
              <a:buChar char="•"/>
            </a:pPr>
            <a:r>
              <a:rPr lang="cs-CZ" sz="2400" b="1" dirty="0" smtClean="0">
                <a:solidFill>
                  <a:srgbClr val="008000"/>
                </a:solidFill>
                <a:latin typeface="Arial Black" pitchFamily="34" charset="0"/>
              </a:rPr>
              <a:t> </a:t>
            </a:r>
            <a:r>
              <a:rPr lang="cs-CZ" sz="2400" b="1" dirty="0" err="1" smtClean="0">
                <a:solidFill>
                  <a:srgbClr val="C00000"/>
                </a:solidFill>
                <a:latin typeface="Arial Black" pitchFamily="34" charset="0"/>
              </a:rPr>
              <a:t>Chromic</a:t>
            </a:r>
            <a:r>
              <a:rPr lang="cs-CZ" sz="2400" b="1" dirty="0" smtClean="0">
                <a:solidFill>
                  <a:srgbClr val="C00000"/>
                </a:solidFill>
                <a:latin typeface="Arial Black" pitchFamily="34" charset="0"/>
              </a:rPr>
              <a:t> gut </a:t>
            </a:r>
            <a:r>
              <a:rPr lang="cs-CZ" sz="2400" b="1" dirty="0" err="1" smtClean="0">
                <a:solidFill>
                  <a:srgbClr val="C00000"/>
                </a:solidFill>
                <a:latin typeface="Arial Black" pitchFamily="34" charset="0"/>
              </a:rPr>
              <a:t>is</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chromicised</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before</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it</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is</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spun</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into</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strands</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This</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allows</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control</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over</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the</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amount</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of</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chromic</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content</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for</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an</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even</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absorption</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rate</a:t>
            </a:r>
            <a:r>
              <a:rPr lang="cs-CZ" sz="2400" b="1" dirty="0" smtClean="0">
                <a:solidFill>
                  <a:srgbClr val="C00000"/>
                </a:solidFill>
                <a:latin typeface="Arial Black" pitchFamily="34" charset="0"/>
              </a:rPr>
              <a:t>. </a:t>
            </a:r>
          </a:p>
          <a:p>
            <a:pPr>
              <a:buFont typeface="Arial" pitchFamily="34" charset="0"/>
              <a:buChar char="•"/>
            </a:pPr>
            <a:r>
              <a:rPr lang="cs-CZ" sz="2400" b="1" dirty="0" smtClean="0">
                <a:solidFill>
                  <a:srgbClr val="008000"/>
                </a:solidFill>
                <a:latin typeface="Arial Black" pitchFamily="34" charset="0"/>
              </a:rPr>
              <a:t> </a:t>
            </a:r>
            <a:r>
              <a:rPr lang="cs-CZ" sz="2400" b="1" dirty="0" err="1" smtClean="0">
                <a:solidFill>
                  <a:srgbClr val="FFC000"/>
                </a:solidFill>
                <a:latin typeface="Arial Black" pitchFamily="34" charset="0"/>
              </a:rPr>
              <a:t>The</a:t>
            </a:r>
            <a:r>
              <a:rPr lang="cs-CZ" sz="2400" b="1" dirty="0" smtClean="0">
                <a:solidFill>
                  <a:srgbClr val="FFC000"/>
                </a:solidFill>
                <a:latin typeface="Arial Black" pitchFamily="34" charset="0"/>
              </a:rPr>
              <a:t> </a:t>
            </a:r>
            <a:r>
              <a:rPr lang="cs-CZ" sz="2400" b="1" dirty="0" err="1" smtClean="0">
                <a:solidFill>
                  <a:srgbClr val="FFC000"/>
                </a:solidFill>
                <a:latin typeface="Arial Black" pitchFamily="34" charset="0"/>
              </a:rPr>
              <a:t>chromic</a:t>
            </a:r>
            <a:r>
              <a:rPr lang="cs-CZ" sz="2400" b="1" dirty="0" smtClean="0">
                <a:solidFill>
                  <a:srgbClr val="FFC000"/>
                </a:solidFill>
                <a:latin typeface="Arial Black" pitchFamily="34" charset="0"/>
              </a:rPr>
              <a:t> </a:t>
            </a:r>
            <a:r>
              <a:rPr lang="cs-CZ" sz="2400" b="1" dirty="0" err="1" smtClean="0">
                <a:solidFill>
                  <a:srgbClr val="FFC000"/>
                </a:solidFill>
                <a:latin typeface="Arial Black" pitchFamily="34" charset="0"/>
              </a:rPr>
              <a:t>content</a:t>
            </a:r>
            <a:r>
              <a:rPr lang="cs-CZ" sz="2400" b="1" dirty="0" smtClean="0">
                <a:solidFill>
                  <a:srgbClr val="FFC000"/>
                </a:solidFill>
                <a:latin typeface="Arial Black" pitchFamily="34" charset="0"/>
              </a:rPr>
              <a:t> not </a:t>
            </a:r>
            <a:r>
              <a:rPr lang="cs-CZ" sz="2400" b="1" dirty="0" err="1" smtClean="0">
                <a:solidFill>
                  <a:srgbClr val="FFC000"/>
                </a:solidFill>
                <a:latin typeface="Arial Black" pitchFamily="34" charset="0"/>
              </a:rPr>
              <a:t>only</a:t>
            </a:r>
            <a:r>
              <a:rPr lang="cs-CZ" sz="2400" b="1" dirty="0" smtClean="0">
                <a:solidFill>
                  <a:srgbClr val="FFC000"/>
                </a:solidFill>
                <a:latin typeface="Arial Black" pitchFamily="34" charset="0"/>
              </a:rPr>
              <a:t> </a:t>
            </a:r>
            <a:r>
              <a:rPr lang="cs-CZ" sz="2400" b="1" dirty="0" err="1" smtClean="0">
                <a:solidFill>
                  <a:srgbClr val="FFC000"/>
                </a:solidFill>
                <a:latin typeface="Arial Black" pitchFamily="34" charset="0"/>
              </a:rPr>
              <a:t>increases</a:t>
            </a:r>
            <a:r>
              <a:rPr lang="cs-CZ" sz="2400" b="1" dirty="0" smtClean="0">
                <a:solidFill>
                  <a:srgbClr val="FFC000"/>
                </a:solidFill>
                <a:latin typeface="Arial Black" pitchFamily="34" charset="0"/>
              </a:rPr>
              <a:t> </a:t>
            </a:r>
            <a:r>
              <a:rPr lang="cs-CZ" sz="2400" b="1" dirty="0" err="1" smtClean="0">
                <a:solidFill>
                  <a:srgbClr val="FFC000"/>
                </a:solidFill>
                <a:latin typeface="Arial Black" pitchFamily="34" charset="0"/>
              </a:rPr>
              <a:t>the</a:t>
            </a:r>
            <a:r>
              <a:rPr lang="cs-CZ" sz="2400" b="1" dirty="0" smtClean="0">
                <a:solidFill>
                  <a:srgbClr val="FFC000"/>
                </a:solidFill>
                <a:latin typeface="Arial Black" pitchFamily="34" charset="0"/>
              </a:rPr>
              <a:t> </a:t>
            </a:r>
            <a:r>
              <a:rPr lang="cs-CZ" sz="2400" b="1" dirty="0" err="1" smtClean="0">
                <a:solidFill>
                  <a:srgbClr val="FFC000"/>
                </a:solidFill>
                <a:latin typeface="Arial Black" pitchFamily="34" charset="0"/>
              </a:rPr>
              <a:t>tensile</a:t>
            </a:r>
            <a:r>
              <a:rPr lang="cs-CZ" sz="2400" b="1" dirty="0" smtClean="0">
                <a:solidFill>
                  <a:srgbClr val="FFC000"/>
                </a:solidFill>
                <a:latin typeface="Arial Black" pitchFamily="34" charset="0"/>
              </a:rPr>
              <a:t> </a:t>
            </a:r>
            <a:r>
              <a:rPr lang="cs-CZ" sz="2400" b="1" dirty="0" err="1" smtClean="0">
                <a:solidFill>
                  <a:srgbClr val="FFC000"/>
                </a:solidFill>
                <a:latin typeface="Arial Black" pitchFamily="34" charset="0"/>
              </a:rPr>
              <a:t>strength</a:t>
            </a:r>
            <a:r>
              <a:rPr lang="cs-CZ" sz="2400" b="1" dirty="0" smtClean="0">
                <a:solidFill>
                  <a:srgbClr val="FFC000"/>
                </a:solidFill>
                <a:latin typeface="Arial Black" pitchFamily="34" charset="0"/>
              </a:rPr>
              <a:t>, </a:t>
            </a:r>
            <a:r>
              <a:rPr lang="cs-CZ" sz="2400" b="1" dirty="0" err="1" smtClean="0">
                <a:solidFill>
                  <a:srgbClr val="FFC000"/>
                </a:solidFill>
                <a:latin typeface="Arial Black" pitchFamily="34" charset="0"/>
              </a:rPr>
              <a:t>but</a:t>
            </a:r>
            <a:r>
              <a:rPr lang="cs-CZ" sz="2400" b="1" dirty="0" smtClean="0">
                <a:solidFill>
                  <a:srgbClr val="FFC000"/>
                </a:solidFill>
                <a:latin typeface="Arial Black" pitchFamily="34" charset="0"/>
              </a:rPr>
              <a:t> </a:t>
            </a:r>
            <a:r>
              <a:rPr lang="cs-CZ" sz="2400" b="1" dirty="0" err="1" smtClean="0">
                <a:solidFill>
                  <a:srgbClr val="FFC000"/>
                </a:solidFill>
                <a:latin typeface="Arial Black" pitchFamily="34" charset="0"/>
              </a:rPr>
              <a:t>also</a:t>
            </a:r>
            <a:r>
              <a:rPr lang="cs-CZ" sz="2400" b="1" dirty="0" smtClean="0">
                <a:solidFill>
                  <a:srgbClr val="FFC000"/>
                </a:solidFill>
                <a:latin typeface="Arial Black" pitchFamily="34" charset="0"/>
              </a:rPr>
              <a:t> </a:t>
            </a:r>
            <a:r>
              <a:rPr lang="cs-CZ" sz="2400" b="1" dirty="0" err="1" smtClean="0">
                <a:solidFill>
                  <a:srgbClr val="FFC000"/>
                </a:solidFill>
                <a:latin typeface="Arial Black" pitchFamily="34" charset="0"/>
              </a:rPr>
              <a:t>reduces</a:t>
            </a:r>
            <a:r>
              <a:rPr lang="cs-CZ" sz="2400" b="1" dirty="0" smtClean="0">
                <a:solidFill>
                  <a:srgbClr val="FFC000"/>
                </a:solidFill>
                <a:latin typeface="Arial Black" pitchFamily="34" charset="0"/>
              </a:rPr>
              <a:t> </a:t>
            </a:r>
            <a:r>
              <a:rPr lang="cs-CZ" sz="2400" b="1" dirty="0" err="1" smtClean="0">
                <a:solidFill>
                  <a:srgbClr val="FFC000"/>
                </a:solidFill>
                <a:latin typeface="Arial Black" pitchFamily="34" charset="0"/>
              </a:rPr>
              <a:t>tissue</a:t>
            </a:r>
            <a:r>
              <a:rPr lang="cs-CZ" sz="2400" b="1" dirty="0" smtClean="0">
                <a:solidFill>
                  <a:srgbClr val="FFC000"/>
                </a:solidFill>
                <a:latin typeface="Arial Black" pitchFamily="34" charset="0"/>
              </a:rPr>
              <a:t> </a:t>
            </a:r>
            <a:r>
              <a:rPr lang="cs-CZ" sz="2400" b="1" dirty="0" err="1" smtClean="0">
                <a:solidFill>
                  <a:srgbClr val="FFC000"/>
                </a:solidFill>
                <a:latin typeface="Arial Black" pitchFamily="34" charset="0"/>
              </a:rPr>
              <a:t>irritation</a:t>
            </a:r>
            <a:r>
              <a:rPr lang="cs-CZ" sz="2400" b="1" dirty="0" smtClean="0">
                <a:solidFill>
                  <a:srgbClr val="FFC000"/>
                </a:solidFill>
                <a:latin typeface="Arial Black" pitchFamily="34" charset="0"/>
              </a:rPr>
              <a:t>.</a:t>
            </a:r>
            <a:endParaRPr lang="cs-CZ" sz="2000" b="1" dirty="0" smtClean="0">
              <a:solidFill>
                <a:srgbClr val="FFC000"/>
              </a:solidFill>
              <a:latin typeface="Arial Black" pitchFamily="34" charset="0"/>
            </a:endParaRPr>
          </a:p>
          <a:p>
            <a:pPr>
              <a:buFont typeface="Arial" pitchFamily="34" charset="0"/>
              <a:buChar char="•"/>
            </a:pPr>
            <a:r>
              <a:rPr lang="cs-CZ" sz="2000" b="1" dirty="0" smtClean="0"/>
              <a:t> </a:t>
            </a:r>
            <a:r>
              <a:rPr lang="cs-CZ" sz="2400" b="1" dirty="0" smtClean="0">
                <a:solidFill>
                  <a:srgbClr val="0000FF"/>
                </a:solidFill>
                <a:latin typeface="Arial Black" pitchFamily="34" charset="0"/>
              </a:rPr>
              <a:t>Catgut </a:t>
            </a:r>
            <a:r>
              <a:rPr lang="cs-CZ" sz="2400" b="1" dirty="0" err="1" smtClean="0">
                <a:solidFill>
                  <a:srgbClr val="0000FF"/>
                </a:solidFill>
                <a:latin typeface="Arial Black" pitchFamily="34" charset="0"/>
              </a:rPr>
              <a:t>sutures</a:t>
            </a:r>
            <a:r>
              <a:rPr lang="cs-CZ" sz="2400" b="1" dirty="0" smtClean="0">
                <a:solidFill>
                  <a:srgbClr val="0000FF"/>
                </a:solidFill>
                <a:latin typeface="Arial Black" pitchFamily="34" charset="0"/>
              </a:rPr>
              <a:t> are </a:t>
            </a:r>
            <a:r>
              <a:rPr lang="cs-CZ" sz="2400" b="1" dirty="0" err="1" smtClean="0">
                <a:solidFill>
                  <a:srgbClr val="0000FF"/>
                </a:solidFill>
                <a:latin typeface="Arial Black" pitchFamily="34" charset="0"/>
              </a:rPr>
              <a:t>sterilized</a:t>
            </a:r>
            <a:r>
              <a:rPr lang="cs-CZ" sz="2400" b="1" dirty="0" smtClean="0">
                <a:solidFill>
                  <a:srgbClr val="0000FF"/>
                </a:solidFill>
                <a:latin typeface="Arial Black" pitchFamily="34" charset="0"/>
              </a:rPr>
              <a:t> by a </a:t>
            </a:r>
            <a:r>
              <a:rPr lang="cs-CZ" sz="2400" b="1" dirty="0" err="1" smtClean="0">
                <a:solidFill>
                  <a:srgbClr val="0000FF"/>
                </a:solidFill>
                <a:latin typeface="Arial Black" pitchFamily="34" charset="0"/>
              </a:rPr>
              <a:t>sterilizing</a:t>
            </a:r>
            <a:r>
              <a:rPr lang="cs-CZ" sz="2400" b="1" dirty="0" smtClean="0">
                <a:solidFill>
                  <a:srgbClr val="0000FF"/>
                </a:solidFill>
                <a:latin typeface="Arial Black" pitchFamily="34" charset="0"/>
              </a:rPr>
              <a:t> fluid </a:t>
            </a:r>
            <a:r>
              <a:rPr lang="cs-CZ" sz="2400" b="1" dirty="0" err="1" smtClean="0">
                <a:solidFill>
                  <a:srgbClr val="0000FF"/>
                </a:solidFill>
                <a:latin typeface="Arial Black" pitchFamily="34" charset="0"/>
              </a:rPr>
              <a:t>containing</a:t>
            </a:r>
            <a:r>
              <a:rPr lang="cs-CZ" sz="2400" b="1" dirty="0" smtClean="0">
                <a:solidFill>
                  <a:srgbClr val="0000FF"/>
                </a:solidFill>
                <a:latin typeface="Arial Black" pitchFamily="34" charset="0"/>
              </a:rPr>
              <a:t> EO (</a:t>
            </a:r>
            <a:r>
              <a:rPr lang="cs-CZ" sz="2400" b="1" dirty="0" err="1" smtClean="0">
                <a:solidFill>
                  <a:srgbClr val="0000FF"/>
                </a:solidFill>
                <a:latin typeface="Arial Black" pitchFamily="34" charset="0"/>
              </a:rPr>
              <a:t>ethylenoxide</a:t>
            </a:r>
            <a:r>
              <a:rPr lang="cs-CZ" sz="2400" b="1" dirty="0" smtClean="0">
                <a:solidFill>
                  <a:srgbClr val="0000FF"/>
                </a:solidFill>
                <a:latin typeface="Arial Black" pitchFamily="34" charset="0"/>
              </a:rPr>
              <a:t>), </a:t>
            </a:r>
            <a:r>
              <a:rPr lang="cs-CZ" sz="2400" b="1" dirty="0" err="1" smtClean="0">
                <a:solidFill>
                  <a:srgbClr val="0000FF"/>
                </a:solidFill>
                <a:latin typeface="Arial Black" pitchFamily="34" charset="0"/>
              </a:rPr>
              <a:t>distilled</a:t>
            </a:r>
            <a:r>
              <a:rPr lang="cs-CZ" sz="2400" b="1" dirty="0" smtClean="0">
                <a:solidFill>
                  <a:srgbClr val="0000FF"/>
                </a:solidFill>
                <a:latin typeface="Arial Black" pitchFamily="34" charset="0"/>
              </a:rPr>
              <a:t> </a:t>
            </a:r>
            <a:r>
              <a:rPr lang="cs-CZ" sz="2400" b="1" dirty="0" err="1" smtClean="0">
                <a:solidFill>
                  <a:srgbClr val="0000FF"/>
                </a:solidFill>
                <a:latin typeface="Arial Black" pitchFamily="34" charset="0"/>
              </a:rPr>
              <a:t>water</a:t>
            </a:r>
            <a:r>
              <a:rPr lang="cs-CZ" sz="2400" b="1" dirty="0" smtClean="0">
                <a:solidFill>
                  <a:srgbClr val="0000FF"/>
                </a:solidFill>
                <a:latin typeface="Arial Black" pitchFamily="34" charset="0"/>
              </a:rPr>
              <a:t> </a:t>
            </a:r>
            <a:r>
              <a:rPr lang="cs-CZ" sz="2400" b="1" dirty="0" err="1" smtClean="0">
                <a:solidFill>
                  <a:srgbClr val="0000FF"/>
                </a:solidFill>
                <a:latin typeface="Arial Black" pitchFamily="34" charset="0"/>
              </a:rPr>
              <a:t>and</a:t>
            </a:r>
            <a:r>
              <a:rPr lang="cs-CZ" sz="2400" b="1" dirty="0" smtClean="0">
                <a:solidFill>
                  <a:srgbClr val="0000FF"/>
                </a:solidFill>
                <a:latin typeface="Arial Black" pitchFamily="34" charset="0"/>
              </a:rPr>
              <a:t> </a:t>
            </a:r>
            <a:r>
              <a:rPr lang="cs-CZ" sz="2400" b="1" dirty="0" err="1" smtClean="0">
                <a:solidFill>
                  <a:srgbClr val="0000FF"/>
                </a:solidFill>
                <a:latin typeface="Arial Black" pitchFamily="34" charset="0"/>
              </a:rPr>
              <a:t>isopropyl</a:t>
            </a:r>
            <a:r>
              <a:rPr lang="cs-CZ" sz="2400" b="1" dirty="0" smtClean="0">
                <a:solidFill>
                  <a:srgbClr val="0000FF"/>
                </a:solidFill>
                <a:latin typeface="Arial Black" pitchFamily="34" charset="0"/>
              </a:rPr>
              <a:t> </a:t>
            </a:r>
            <a:r>
              <a:rPr lang="cs-CZ" sz="2400" b="1" dirty="0" err="1" smtClean="0">
                <a:solidFill>
                  <a:srgbClr val="0000FF"/>
                </a:solidFill>
                <a:latin typeface="Arial Black" pitchFamily="34" charset="0"/>
              </a:rPr>
              <a:t>alcohol</a:t>
            </a:r>
            <a:r>
              <a:rPr lang="cs-CZ" sz="2400" b="1" dirty="0" smtClean="0">
                <a:solidFill>
                  <a:srgbClr val="0000FF"/>
                </a:solidFill>
                <a:latin typeface="Arial Black" pitchFamily="34" charset="0"/>
              </a:rPr>
              <a:t>.</a:t>
            </a:r>
            <a:endParaRPr lang="cs-CZ" sz="2000" b="1" dirty="0">
              <a:solidFill>
                <a:srgbClr val="0000FF"/>
              </a:solidFill>
              <a:latin typeface="Arial Black"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January 9/2018</a:t>
            </a:r>
            <a:endParaRPr lang="sk-SK"/>
          </a:p>
        </p:txBody>
      </p:sp>
      <p:sp>
        <p:nvSpPr>
          <p:cNvPr id="3" name="Zástupný symbol pro zápatí 2"/>
          <p:cNvSpPr>
            <a:spLocks noGrp="1"/>
          </p:cNvSpPr>
          <p:nvPr>
            <p:ph type="ftr" sz="quarter" idx="11"/>
          </p:nvPr>
        </p:nvSpPr>
        <p:spPr/>
        <p:txBody>
          <a:bodyPr/>
          <a:lstStyle/>
          <a:p>
            <a:pPr>
              <a:defRPr/>
            </a:pPr>
            <a:r>
              <a:rPr lang="fr-FR" smtClean="0"/>
              <a:t>NATURAL POLYMERS MU SCI 9 2018</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56</a:t>
            </a:fld>
            <a:endParaRPr lang="sk-SK"/>
          </a:p>
        </p:txBody>
      </p:sp>
      <p:sp>
        <p:nvSpPr>
          <p:cNvPr id="7" name="TextovéPole 6"/>
          <p:cNvSpPr txBox="1"/>
          <p:nvPr/>
        </p:nvSpPr>
        <p:spPr>
          <a:xfrm>
            <a:off x="251520" y="332656"/>
            <a:ext cx="8568952" cy="6093976"/>
          </a:xfrm>
          <a:prstGeom prst="rect">
            <a:avLst/>
          </a:prstGeom>
          <a:noFill/>
        </p:spPr>
        <p:txBody>
          <a:bodyPr wrap="square" rtlCol="0">
            <a:spAutoFit/>
          </a:bodyPr>
          <a:lstStyle/>
          <a:p>
            <a:pPr algn="ctr"/>
            <a:r>
              <a:rPr lang="cs-CZ" sz="3200" b="1" dirty="0" err="1" smtClean="0">
                <a:solidFill>
                  <a:srgbClr val="FF0000"/>
                </a:solidFill>
                <a:latin typeface="Arial Black" pitchFamily="34" charset="0"/>
              </a:rPr>
              <a:t>Distinctive</a:t>
            </a:r>
            <a:r>
              <a:rPr lang="cs-CZ" sz="3200" b="1" dirty="0" smtClean="0">
                <a:solidFill>
                  <a:srgbClr val="FF0000"/>
                </a:solidFill>
                <a:latin typeface="Arial Black" pitchFamily="34" charset="0"/>
              </a:rPr>
              <a:t> </a:t>
            </a:r>
            <a:r>
              <a:rPr lang="cs-CZ" sz="3200" b="1" dirty="0" err="1" smtClean="0">
                <a:solidFill>
                  <a:srgbClr val="FF0000"/>
                </a:solidFill>
                <a:latin typeface="Arial Black" pitchFamily="34" charset="0"/>
              </a:rPr>
              <a:t>Characteristics</a:t>
            </a:r>
            <a:r>
              <a:rPr lang="cs-CZ" sz="3200" b="1" dirty="0" smtClean="0">
                <a:solidFill>
                  <a:srgbClr val="FF0000"/>
                </a:solidFill>
                <a:latin typeface="Arial Black" pitchFamily="34" charset="0"/>
              </a:rPr>
              <a:t> </a:t>
            </a:r>
            <a:r>
              <a:rPr lang="cs-CZ" sz="3200" b="1" dirty="0" err="1" smtClean="0">
                <a:solidFill>
                  <a:srgbClr val="FF0000"/>
                </a:solidFill>
                <a:latin typeface="Arial Black" pitchFamily="34" charset="0"/>
              </a:rPr>
              <a:t>of</a:t>
            </a:r>
            <a:r>
              <a:rPr lang="cs-CZ" sz="3200" b="1" dirty="0" smtClean="0">
                <a:solidFill>
                  <a:srgbClr val="FF0000"/>
                </a:solidFill>
                <a:latin typeface="Arial Black" pitchFamily="34" charset="0"/>
              </a:rPr>
              <a:t> Catgut </a:t>
            </a:r>
            <a:r>
              <a:rPr lang="cs-CZ" sz="3200" b="1" dirty="0" err="1" smtClean="0">
                <a:solidFill>
                  <a:srgbClr val="FF0000"/>
                </a:solidFill>
                <a:latin typeface="Arial Black" pitchFamily="34" charset="0"/>
              </a:rPr>
              <a:t>Chromic</a:t>
            </a:r>
            <a:r>
              <a:rPr lang="cs-CZ" sz="3200" b="1" dirty="0" smtClean="0">
                <a:solidFill>
                  <a:srgbClr val="FF0000"/>
                </a:solidFill>
                <a:latin typeface="Arial Black" pitchFamily="34" charset="0"/>
              </a:rPr>
              <a:t> </a:t>
            </a:r>
            <a:r>
              <a:rPr lang="cs-CZ" sz="3200" b="1" dirty="0" err="1" smtClean="0">
                <a:solidFill>
                  <a:srgbClr val="FF0000"/>
                </a:solidFill>
                <a:latin typeface="Arial Black" pitchFamily="34" charset="0"/>
              </a:rPr>
              <a:t>Sutures</a:t>
            </a:r>
            <a:endParaRPr lang="cs-CZ" sz="3200" b="1" dirty="0" smtClean="0">
              <a:solidFill>
                <a:srgbClr val="FF0000"/>
              </a:solidFill>
              <a:latin typeface="Arial Black" pitchFamily="34" charset="0"/>
            </a:endParaRPr>
          </a:p>
          <a:p>
            <a:pPr lvl="0">
              <a:buFont typeface="Arial" pitchFamily="34" charset="0"/>
              <a:buChar char="•"/>
            </a:pPr>
            <a:r>
              <a:rPr lang="cs-CZ" sz="2800" dirty="0" err="1" smtClean="0">
                <a:solidFill>
                  <a:srgbClr val="0000FF"/>
                </a:solidFill>
                <a:latin typeface="Arial Black" pitchFamily="34" charset="0"/>
              </a:rPr>
              <a:t>Absorption</a:t>
            </a:r>
            <a:r>
              <a:rPr lang="cs-CZ" sz="2800" dirty="0" smtClean="0"/>
              <a:t> </a:t>
            </a:r>
            <a:r>
              <a:rPr lang="cs-CZ" sz="2800" dirty="0" err="1" smtClean="0"/>
              <a:t>within</a:t>
            </a:r>
            <a:r>
              <a:rPr lang="cs-CZ" sz="2800" dirty="0" smtClean="0"/>
              <a:t> 60-90 </a:t>
            </a:r>
            <a:r>
              <a:rPr lang="cs-CZ" sz="2800" dirty="0" err="1" smtClean="0"/>
              <a:t>days</a:t>
            </a:r>
            <a:r>
              <a:rPr lang="cs-CZ" sz="2800" dirty="0" smtClean="0"/>
              <a:t> </a:t>
            </a:r>
            <a:r>
              <a:rPr lang="cs-CZ" sz="2800" dirty="0" err="1" smtClean="0"/>
              <a:t>for</a:t>
            </a:r>
            <a:r>
              <a:rPr lang="cs-CZ" sz="2800" dirty="0" smtClean="0"/>
              <a:t> </a:t>
            </a:r>
            <a:r>
              <a:rPr lang="cs-CZ" sz="2800" dirty="0" err="1" smtClean="0"/>
              <a:t>chromic</a:t>
            </a:r>
            <a:r>
              <a:rPr lang="cs-CZ" sz="2800" dirty="0" smtClean="0"/>
              <a:t> </a:t>
            </a:r>
            <a:r>
              <a:rPr lang="cs-CZ" sz="2800" dirty="0" err="1" smtClean="0"/>
              <a:t>suture</a:t>
            </a:r>
            <a:r>
              <a:rPr lang="cs-CZ" sz="2800" dirty="0" smtClean="0"/>
              <a:t> </a:t>
            </a:r>
            <a:r>
              <a:rPr lang="cs-CZ" sz="2800" dirty="0" err="1" smtClean="0"/>
              <a:t>and</a:t>
            </a:r>
            <a:r>
              <a:rPr lang="cs-CZ" sz="2800" dirty="0" smtClean="0"/>
              <a:t> 60-70 </a:t>
            </a:r>
            <a:r>
              <a:rPr lang="cs-CZ" sz="2800" dirty="0" err="1" smtClean="0"/>
              <a:t>days</a:t>
            </a:r>
            <a:r>
              <a:rPr lang="cs-CZ" sz="2800" dirty="0" smtClean="0"/>
              <a:t> </a:t>
            </a:r>
            <a:r>
              <a:rPr lang="cs-CZ" sz="2800" dirty="0" err="1" smtClean="0"/>
              <a:t>for</a:t>
            </a:r>
            <a:r>
              <a:rPr lang="cs-CZ" sz="2800" dirty="0" smtClean="0"/>
              <a:t> </a:t>
            </a:r>
            <a:r>
              <a:rPr lang="cs-CZ" sz="2800" dirty="0" err="1" smtClean="0"/>
              <a:t>plain</a:t>
            </a:r>
            <a:r>
              <a:rPr lang="cs-CZ" sz="2800" dirty="0" smtClean="0"/>
              <a:t> gut </a:t>
            </a:r>
            <a:r>
              <a:rPr lang="cs-CZ" sz="2800" dirty="0" err="1" smtClean="0"/>
              <a:t>suture</a:t>
            </a:r>
            <a:r>
              <a:rPr lang="cs-CZ" sz="2800" dirty="0" smtClean="0"/>
              <a:t>.</a:t>
            </a:r>
          </a:p>
          <a:p>
            <a:pPr lvl="0">
              <a:buFont typeface="Arial" pitchFamily="34" charset="0"/>
              <a:buChar char="•"/>
            </a:pPr>
            <a:r>
              <a:rPr lang="cs-CZ" sz="2800" dirty="0" err="1" smtClean="0"/>
              <a:t>Allows</a:t>
            </a:r>
            <a:r>
              <a:rPr lang="cs-CZ" sz="2800" dirty="0" smtClean="0"/>
              <a:t> </a:t>
            </a:r>
            <a:r>
              <a:rPr lang="cs-CZ" sz="2800" dirty="0" err="1" smtClean="0"/>
              <a:t>for</a:t>
            </a:r>
            <a:r>
              <a:rPr lang="cs-CZ" sz="2800" dirty="0" smtClean="0"/>
              <a:t> </a:t>
            </a:r>
            <a:r>
              <a:rPr lang="cs-CZ" sz="2800" dirty="0" err="1" smtClean="0">
                <a:solidFill>
                  <a:srgbClr val="008000"/>
                </a:solidFill>
                <a:latin typeface="Arial Black" pitchFamily="34" charset="0"/>
              </a:rPr>
              <a:t>smooth</a:t>
            </a:r>
            <a:r>
              <a:rPr lang="cs-CZ" sz="2800" dirty="0" smtClean="0">
                <a:solidFill>
                  <a:srgbClr val="008000"/>
                </a:solidFill>
                <a:latin typeface="Arial Black" pitchFamily="34" charset="0"/>
              </a:rPr>
              <a:t> </a:t>
            </a:r>
            <a:r>
              <a:rPr lang="cs-CZ" sz="2800" dirty="0" err="1" smtClean="0">
                <a:solidFill>
                  <a:srgbClr val="008000"/>
                </a:solidFill>
                <a:latin typeface="Arial Black" pitchFamily="34" charset="0"/>
              </a:rPr>
              <a:t>passage</a:t>
            </a:r>
            <a:r>
              <a:rPr lang="cs-CZ" sz="2800" dirty="0" smtClean="0">
                <a:solidFill>
                  <a:srgbClr val="008000"/>
                </a:solidFill>
                <a:latin typeface="Arial Black" pitchFamily="34" charset="0"/>
              </a:rPr>
              <a:t> </a:t>
            </a:r>
            <a:r>
              <a:rPr lang="cs-CZ" sz="2800" dirty="0" err="1" smtClean="0"/>
              <a:t>through</a:t>
            </a:r>
            <a:r>
              <a:rPr lang="cs-CZ" sz="2800" dirty="0" smtClean="0"/>
              <a:t> </a:t>
            </a:r>
            <a:r>
              <a:rPr lang="cs-CZ" sz="2800" dirty="0" err="1" smtClean="0"/>
              <a:t>tissue</a:t>
            </a:r>
            <a:r>
              <a:rPr lang="cs-CZ" sz="2800" dirty="0" smtClean="0"/>
              <a:t>.</a:t>
            </a:r>
          </a:p>
          <a:p>
            <a:pPr lvl="0">
              <a:buFont typeface="Arial" pitchFamily="34" charset="0"/>
              <a:buChar char="•"/>
            </a:pPr>
            <a:r>
              <a:rPr lang="cs-CZ" sz="2800" dirty="0" err="1" smtClean="0"/>
              <a:t>Packed</a:t>
            </a:r>
            <a:r>
              <a:rPr lang="cs-CZ" sz="2800" dirty="0" smtClean="0"/>
              <a:t> in IPA to </a:t>
            </a:r>
            <a:r>
              <a:rPr lang="cs-CZ" sz="2800" dirty="0" err="1" smtClean="0"/>
              <a:t>retain</a:t>
            </a:r>
            <a:r>
              <a:rPr lang="cs-CZ" sz="2800" dirty="0" smtClean="0"/>
              <a:t> </a:t>
            </a:r>
            <a:r>
              <a:rPr lang="cs-CZ" sz="2800" dirty="0" err="1" smtClean="0"/>
              <a:t>memory</a:t>
            </a:r>
            <a:r>
              <a:rPr lang="cs-CZ" sz="2800" dirty="0" smtClean="0"/>
              <a:t> &amp; </a:t>
            </a:r>
            <a:r>
              <a:rPr lang="cs-CZ" sz="2800" dirty="0" err="1" smtClean="0"/>
              <a:t>increase</a:t>
            </a:r>
            <a:r>
              <a:rPr lang="cs-CZ" sz="2800" dirty="0" smtClean="0"/>
              <a:t> </a:t>
            </a:r>
            <a:r>
              <a:rPr lang="cs-CZ" sz="2800" dirty="0" err="1" smtClean="0"/>
              <a:t>pliability</a:t>
            </a:r>
            <a:r>
              <a:rPr lang="cs-CZ" sz="2800" dirty="0" smtClean="0"/>
              <a:t>.</a:t>
            </a:r>
          </a:p>
          <a:p>
            <a:pPr lvl="0">
              <a:buFont typeface="Arial" pitchFamily="34" charset="0"/>
              <a:buChar char="•"/>
            </a:pPr>
            <a:r>
              <a:rPr lang="cs-CZ" sz="2800" dirty="0" err="1" smtClean="0"/>
              <a:t>Uniform</a:t>
            </a:r>
            <a:r>
              <a:rPr lang="cs-CZ" sz="2800" dirty="0" smtClean="0"/>
              <a:t> chrome </a:t>
            </a:r>
            <a:r>
              <a:rPr lang="cs-CZ" sz="2800" dirty="0" err="1" smtClean="0"/>
              <a:t>content</a:t>
            </a:r>
            <a:r>
              <a:rPr lang="cs-CZ" sz="2800" dirty="0" smtClean="0"/>
              <a:t> </a:t>
            </a:r>
            <a:r>
              <a:rPr lang="cs-CZ" sz="2800" dirty="0" err="1" smtClean="0"/>
              <a:t>provides</a:t>
            </a:r>
            <a:r>
              <a:rPr lang="cs-CZ" sz="2800" dirty="0" smtClean="0"/>
              <a:t> </a:t>
            </a:r>
            <a:r>
              <a:rPr lang="cs-CZ" sz="2800" dirty="0" err="1" smtClean="0"/>
              <a:t>required</a:t>
            </a:r>
            <a:r>
              <a:rPr lang="cs-CZ" sz="2800" dirty="0" smtClean="0"/>
              <a:t> </a:t>
            </a:r>
            <a:r>
              <a:rPr lang="cs-CZ" sz="2800" dirty="0" err="1" smtClean="0"/>
              <a:t>wound</a:t>
            </a:r>
            <a:r>
              <a:rPr lang="cs-CZ" sz="2800" dirty="0" smtClean="0"/>
              <a:t> support </a:t>
            </a:r>
            <a:r>
              <a:rPr lang="cs-CZ" sz="2800" dirty="0" err="1" smtClean="0"/>
              <a:t>and</a:t>
            </a:r>
            <a:r>
              <a:rPr lang="cs-CZ" sz="2800" dirty="0" smtClean="0"/>
              <a:t> </a:t>
            </a:r>
            <a:r>
              <a:rPr lang="cs-CZ" sz="2800" dirty="0" err="1" smtClean="0"/>
              <a:t>absorption</a:t>
            </a:r>
            <a:r>
              <a:rPr lang="cs-CZ" sz="2800" dirty="0" smtClean="0"/>
              <a:t>.</a:t>
            </a:r>
          </a:p>
          <a:p>
            <a:pPr lvl="0">
              <a:buFont typeface="Arial" pitchFamily="34" charset="0"/>
              <a:buChar char="•"/>
            </a:pPr>
            <a:r>
              <a:rPr lang="cs-CZ" sz="2800" dirty="0" smtClean="0"/>
              <a:t>Catgut </a:t>
            </a:r>
            <a:r>
              <a:rPr lang="cs-CZ" sz="2800" dirty="0" err="1" smtClean="0"/>
              <a:t>suture</a:t>
            </a:r>
            <a:r>
              <a:rPr lang="cs-CZ" sz="2800" dirty="0" smtClean="0"/>
              <a:t> are </a:t>
            </a:r>
            <a:r>
              <a:rPr lang="cs-CZ" sz="2800" dirty="0" err="1" smtClean="0"/>
              <a:t>available</a:t>
            </a:r>
            <a:r>
              <a:rPr lang="cs-CZ" sz="2800" dirty="0" smtClean="0"/>
              <a:t> </a:t>
            </a:r>
            <a:r>
              <a:rPr lang="cs-CZ" sz="2800" dirty="0" err="1" smtClean="0"/>
              <a:t>from</a:t>
            </a:r>
            <a:r>
              <a:rPr lang="cs-CZ" sz="2800" dirty="0" smtClean="0"/>
              <a:t> U.S.P </a:t>
            </a:r>
            <a:r>
              <a:rPr lang="cs-CZ" sz="2800" dirty="0" err="1" smtClean="0"/>
              <a:t>Sizes</a:t>
            </a:r>
            <a:r>
              <a:rPr lang="cs-CZ" sz="2800" dirty="0" smtClean="0"/>
              <a:t> 5-0 to 2</a:t>
            </a:r>
          </a:p>
          <a:p>
            <a:pPr lvl="0">
              <a:buFont typeface="Arial" pitchFamily="34" charset="0"/>
              <a:buChar char="•"/>
            </a:pPr>
            <a:r>
              <a:rPr lang="cs-CZ" sz="2800" dirty="0" err="1" smtClean="0">
                <a:solidFill>
                  <a:srgbClr val="C00000"/>
                </a:solidFill>
                <a:latin typeface="Arial Black" pitchFamily="34" charset="0"/>
              </a:rPr>
              <a:t>General</a:t>
            </a:r>
            <a:r>
              <a:rPr lang="cs-CZ" sz="2800" dirty="0" smtClean="0">
                <a:solidFill>
                  <a:srgbClr val="C00000"/>
                </a:solidFill>
                <a:latin typeface="Arial Black" pitchFamily="34" charset="0"/>
              </a:rPr>
              <a:t> </a:t>
            </a:r>
            <a:r>
              <a:rPr lang="cs-CZ" sz="2800" dirty="0" err="1" smtClean="0">
                <a:solidFill>
                  <a:srgbClr val="C00000"/>
                </a:solidFill>
                <a:latin typeface="Arial Black" pitchFamily="34" charset="0"/>
              </a:rPr>
              <a:t>closure</a:t>
            </a:r>
            <a:r>
              <a:rPr lang="cs-CZ" sz="2800" dirty="0" smtClean="0"/>
              <a:t>, </a:t>
            </a:r>
            <a:r>
              <a:rPr lang="cs-CZ" sz="2800" dirty="0" err="1" smtClean="0"/>
              <a:t>Ophthalmic</a:t>
            </a:r>
            <a:r>
              <a:rPr lang="cs-CZ" sz="2800" dirty="0" smtClean="0"/>
              <a:t>, </a:t>
            </a:r>
            <a:r>
              <a:rPr lang="cs-CZ" sz="2800" dirty="0" err="1" smtClean="0"/>
              <a:t>Orthopaedics</a:t>
            </a:r>
            <a:r>
              <a:rPr lang="cs-CZ" sz="2800" dirty="0" smtClean="0"/>
              <a:t>, </a:t>
            </a:r>
            <a:r>
              <a:rPr lang="cs-CZ" sz="2800" dirty="0" err="1" smtClean="0"/>
              <a:t>Obstetrics</a:t>
            </a:r>
            <a:r>
              <a:rPr lang="cs-CZ" sz="2800" dirty="0" smtClean="0"/>
              <a:t>/</a:t>
            </a:r>
            <a:r>
              <a:rPr lang="cs-CZ" sz="2800" dirty="0" err="1" smtClean="0"/>
              <a:t>Gynaecology</a:t>
            </a:r>
            <a:r>
              <a:rPr lang="cs-CZ" sz="2800" dirty="0" smtClean="0"/>
              <a:t> </a:t>
            </a:r>
            <a:r>
              <a:rPr lang="cs-CZ" sz="2800" dirty="0" err="1" smtClean="0"/>
              <a:t>and</a:t>
            </a:r>
            <a:r>
              <a:rPr lang="cs-CZ" sz="2800" dirty="0" smtClean="0"/>
              <a:t> </a:t>
            </a:r>
            <a:r>
              <a:rPr lang="cs-CZ" sz="2800" dirty="0" err="1" smtClean="0"/>
              <a:t>Gastro</a:t>
            </a:r>
            <a:r>
              <a:rPr lang="cs-CZ" sz="2800" dirty="0" smtClean="0"/>
              <a:t>-</a:t>
            </a:r>
            <a:r>
              <a:rPr lang="cs-CZ" sz="2800" dirty="0" err="1" smtClean="0"/>
              <a:t>intestinal</a:t>
            </a:r>
            <a:r>
              <a:rPr lang="cs-CZ" sz="2800" dirty="0" smtClean="0"/>
              <a:t> </a:t>
            </a:r>
            <a:r>
              <a:rPr lang="cs-CZ" sz="2800" dirty="0" err="1" smtClean="0"/>
              <a:t>Tract</a:t>
            </a:r>
            <a:r>
              <a:rPr lang="cs-CZ" sz="2800" dirty="0" smtClean="0"/>
              <a:t> </a:t>
            </a:r>
            <a:r>
              <a:rPr lang="cs-CZ" sz="2800" dirty="0" err="1" smtClean="0"/>
              <a:t>Surgery</a:t>
            </a:r>
            <a:r>
              <a:rPr lang="cs-CZ" sz="2800" dirty="0" smtClean="0"/>
              <a:t>.</a:t>
            </a:r>
          </a:p>
          <a:p>
            <a:endParaRPr lang="cs-CZ"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16632"/>
            <a:ext cx="8229600" cy="648072"/>
          </a:xfrm>
        </p:spPr>
        <p:txBody>
          <a:bodyPr/>
          <a:lstStyle/>
          <a:p>
            <a:r>
              <a:rPr lang="cs-CZ" sz="2800" dirty="0" smtClean="0">
                <a:solidFill>
                  <a:srgbClr val="FF0000"/>
                </a:solidFill>
                <a:latin typeface="Arial Black" pitchFamily="34" charset="0"/>
              </a:rPr>
              <a:t> </a:t>
            </a:r>
            <a:r>
              <a:rPr lang="cs-CZ" sz="2800" dirty="0" smtClean="0">
                <a:solidFill>
                  <a:srgbClr val="FF0000"/>
                </a:solidFill>
                <a:latin typeface="Arial Black" pitchFamily="34" charset="0"/>
              </a:rPr>
              <a:t>COLLAGEN – </a:t>
            </a:r>
            <a:r>
              <a:rPr lang="cs-CZ" sz="2800" dirty="0" err="1" smtClean="0">
                <a:solidFill>
                  <a:srgbClr val="FF0000"/>
                </a:solidFill>
                <a:latin typeface="Arial Black" pitchFamily="34" charset="0"/>
              </a:rPr>
              <a:t>Solubility</a:t>
            </a:r>
            <a:r>
              <a:rPr lang="cs-CZ" sz="2800" dirty="0" smtClean="0">
                <a:solidFill>
                  <a:srgbClr val="FF0000"/>
                </a:solidFill>
                <a:latin typeface="Arial Black" pitchFamily="34" charset="0"/>
              </a:rPr>
              <a:t> 1</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57</a:t>
            </a:fld>
            <a:endParaRPr lang="sk-SK"/>
          </a:p>
        </p:txBody>
      </p:sp>
      <p:sp>
        <p:nvSpPr>
          <p:cNvPr id="8" name="Obdélník 7"/>
          <p:cNvSpPr/>
          <p:nvPr/>
        </p:nvSpPr>
        <p:spPr>
          <a:xfrm>
            <a:off x="323528" y="836712"/>
            <a:ext cx="8496944" cy="1569660"/>
          </a:xfrm>
          <a:prstGeom prst="rect">
            <a:avLst/>
          </a:prstGeom>
        </p:spPr>
        <p:txBody>
          <a:bodyPr wrap="square">
            <a:spAutoFit/>
          </a:bodyPr>
          <a:lstStyle/>
          <a:p>
            <a:r>
              <a:rPr lang="en-US" sz="2400" dirty="0" smtClean="0"/>
              <a:t>Some cosmetics include soluble or </a:t>
            </a:r>
            <a:r>
              <a:rPr lang="en-US" sz="2400" dirty="0" smtClean="0">
                <a:solidFill>
                  <a:srgbClr val="FF0000"/>
                </a:solidFill>
                <a:latin typeface="Arial Black" pitchFamily="34" charset="0"/>
              </a:rPr>
              <a:t>hydrolyzed collagen</a:t>
            </a:r>
            <a:r>
              <a:rPr lang="en-US" sz="2400" dirty="0" smtClean="0"/>
              <a:t>. In this case, the collagen molecules have been broken down into much smaller fragments, which are able to penetrate the skin’s surface. </a:t>
            </a:r>
            <a:endParaRPr lang="cs-CZ" sz="2400" dirty="0"/>
          </a:p>
        </p:txBody>
      </p:sp>
      <p:sp>
        <p:nvSpPr>
          <p:cNvPr id="11" name="TextovéPole 10"/>
          <p:cNvSpPr txBox="1"/>
          <p:nvPr/>
        </p:nvSpPr>
        <p:spPr>
          <a:xfrm>
            <a:off x="179512" y="2636912"/>
            <a:ext cx="8784976" cy="2246769"/>
          </a:xfrm>
          <a:prstGeom prst="rect">
            <a:avLst/>
          </a:prstGeom>
          <a:noFill/>
        </p:spPr>
        <p:txBody>
          <a:bodyPr wrap="square" rtlCol="0">
            <a:spAutoFit/>
          </a:bodyPr>
          <a:lstStyle/>
          <a:p>
            <a:r>
              <a:rPr lang="cs-CZ" sz="2800" u="sng" dirty="0" smtClean="0">
                <a:solidFill>
                  <a:srgbClr val="0000FF"/>
                </a:solidFill>
                <a:latin typeface="Arial Black" pitchFamily="34" charset="0"/>
              </a:rPr>
              <a:t>COLLAGEN </a:t>
            </a:r>
            <a:r>
              <a:rPr lang="cs-CZ" sz="2800" u="sng" dirty="0" smtClean="0">
                <a:solidFill>
                  <a:srgbClr val="0000FF"/>
                </a:solidFill>
                <a:latin typeface="Arial Black" pitchFamily="34" charset="0"/>
              </a:rPr>
              <a:t>SOLUBILITY DEPENDS ON</a:t>
            </a:r>
            <a:r>
              <a:rPr lang="cs-CZ" sz="2800" u="sng" dirty="0" smtClean="0">
                <a:solidFill>
                  <a:srgbClr val="0000FF"/>
                </a:solidFill>
                <a:latin typeface="Arial Black" pitchFamily="34" charset="0"/>
              </a:rPr>
              <a:t>:</a:t>
            </a:r>
          </a:p>
          <a:p>
            <a:pPr>
              <a:buFont typeface="Arial" pitchFamily="34" charset="0"/>
              <a:buChar char="•"/>
            </a:pPr>
            <a:r>
              <a:rPr lang="cs-CZ" sz="2800" dirty="0" smtClean="0">
                <a:solidFill>
                  <a:srgbClr val="0000FF"/>
                </a:solidFill>
                <a:latin typeface="Arial Black" pitchFamily="34" charset="0"/>
              </a:rPr>
              <a:t> </a:t>
            </a:r>
            <a:r>
              <a:rPr lang="en-GB" sz="2800" dirty="0" smtClean="0">
                <a:solidFill>
                  <a:srgbClr val="0000FF"/>
                </a:solidFill>
                <a:latin typeface="Arial Black" pitchFamily="34" charset="0"/>
              </a:rPr>
              <a:t>MW &gt;  hydrolysable Types are more soluble, even in the Water,</a:t>
            </a:r>
          </a:p>
          <a:p>
            <a:pPr>
              <a:buFont typeface="Arial" pitchFamily="34" charset="0"/>
              <a:buChar char="•"/>
            </a:pPr>
            <a:r>
              <a:rPr lang="cs-CZ" sz="2800" dirty="0" smtClean="0">
                <a:solidFill>
                  <a:srgbClr val="0000FF"/>
                </a:solidFill>
                <a:latin typeface="Arial Black" pitchFamily="34" charset="0"/>
              </a:rPr>
              <a:t> </a:t>
            </a:r>
            <a:r>
              <a:rPr lang="cs-CZ" sz="2800" dirty="0" smtClean="0">
                <a:solidFill>
                  <a:srgbClr val="0000FF"/>
                </a:solidFill>
                <a:latin typeface="Arial Black" pitchFamily="34" charset="0"/>
              </a:rPr>
              <a:t>pH,</a:t>
            </a:r>
          </a:p>
          <a:p>
            <a:pPr>
              <a:buFont typeface="Arial" pitchFamily="34" charset="0"/>
              <a:buChar char="•"/>
            </a:pPr>
            <a:r>
              <a:rPr lang="cs-CZ" sz="2800" dirty="0" smtClean="0">
                <a:solidFill>
                  <a:srgbClr val="0000FF"/>
                </a:solidFill>
                <a:latin typeface="Arial Black" pitchFamily="34" charset="0"/>
              </a:rPr>
              <a:t> …………..</a:t>
            </a:r>
            <a:endParaRPr lang="cs-CZ" sz="2800" dirty="0">
              <a:solidFill>
                <a:srgbClr val="0000FF"/>
              </a:solidFill>
              <a:latin typeface="Arial Black"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16632"/>
            <a:ext cx="8229600" cy="792088"/>
          </a:xfrm>
        </p:spPr>
        <p:txBody>
          <a:bodyPr/>
          <a:lstStyle/>
          <a:p>
            <a:r>
              <a:rPr lang="cs-CZ" sz="2800" dirty="0" smtClean="0">
                <a:solidFill>
                  <a:srgbClr val="FF0000"/>
                </a:solidFill>
                <a:latin typeface="Arial Black" pitchFamily="34" charset="0"/>
              </a:rPr>
              <a:t>COLLAGEN – </a:t>
            </a:r>
            <a:r>
              <a:rPr lang="cs-CZ" sz="2800" dirty="0" err="1" smtClean="0">
                <a:solidFill>
                  <a:srgbClr val="FF0000"/>
                </a:solidFill>
                <a:latin typeface="Arial Black" pitchFamily="34" charset="0"/>
              </a:rPr>
              <a:t>Solubility</a:t>
            </a:r>
            <a:r>
              <a:rPr lang="cs-CZ" sz="2800" dirty="0" smtClean="0">
                <a:solidFill>
                  <a:srgbClr val="FF0000"/>
                </a:solidFill>
                <a:latin typeface="Arial Black" pitchFamily="34" charset="0"/>
              </a:rPr>
              <a:t> 2</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58</a:t>
            </a:fld>
            <a:endParaRPr lang="sk-SK"/>
          </a:p>
        </p:txBody>
      </p:sp>
      <p:sp>
        <p:nvSpPr>
          <p:cNvPr id="11" name="TextovéPole 10"/>
          <p:cNvSpPr txBox="1"/>
          <p:nvPr/>
        </p:nvSpPr>
        <p:spPr>
          <a:xfrm>
            <a:off x="0" y="908720"/>
            <a:ext cx="9144000" cy="1323439"/>
          </a:xfrm>
          <a:prstGeom prst="rect">
            <a:avLst/>
          </a:prstGeom>
          <a:noFill/>
        </p:spPr>
        <p:txBody>
          <a:bodyPr wrap="square" rtlCol="0">
            <a:spAutoFit/>
          </a:bodyPr>
          <a:lstStyle/>
          <a:p>
            <a:r>
              <a:rPr lang="cs-CZ" sz="2400" u="sng" dirty="0" smtClean="0">
                <a:solidFill>
                  <a:srgbClr val="0000FF"/>
                </a:solidFill>
                <a:latin typeface="Arial Black" pitchFamily="34" charset="0"/>
              </a:rPr>
              <a:t>ISOELECTRIC POINT </a:t>
            </a:r>
            <a:r>
              <a:rPr lang="cs-CZ" sz="2400" u="sng" dirty="0" err="1" smtClean="0">
                <a:solidFill>
                  <a:srgbClr val="0000FF"/>
                </a:solidFill>
                <a:latin typeface="Arial Black" pitchFamily="34" charset="0"/>
              </a:rPr>
              <a:t>of</a:t>
            </a:r>
            <a:r>
              <a:rPr lang="cs-CZ" sz="2400" u="sng" dirty="0" smtClean="0">
                <a:solidFill>
                  <a:srgbClr val="0000FF"/>
                </a:solidFill>
                <a:latin typeface="Arial Black" pitchFamily="34" charset="0"/>
              </a:rPr>
              <a:t> COLLAGEN: </a:t>
            </a:r>
            <a:r>
              <a:rPr lang="cs-CZ" sz="2400" u="sng" dirty="0" err="1" smtClean="0">
                <a:solidFill>
                  <a:srgbClr val="0000FF"/>
                </a:solidFill>
                <a:latin typeface="Arial Black" pitchFamily="34" charset="0"/>
              </a:rPr>
              <a:t>approx</a:t>
            </a:r>
            <a:r>
              <a:rPr lang="cs-CZ" sz="2400" u="sng" dirty="0" smtClean="0">
                <a:solidFill>
                  <a:srgbClr val="0000FF"/>
                </a:solidFill>
                <a:latin typeface="Arial Black" pitchFamily="34" charset="0"/>
              </a:rPr>
              <a:t>. </a:t>
            </a:r>
            <a:r>
              <a:rPr lang="cs-CZ" sz="2400" u="sng" dirty="0" smtClean="0">
                <a:solidFill>
                  <a:srgbClr val="0000FF"/>
                </a:solidFill>
                <a:latin typeface="Arial Black" pitchFamily="34" charset="0"/>
              </a:rPr>
              <a:t>pH7</a:t>
            </a:r>
          </a:p>
          <a:p>
            <a:pPr algn="ctr"/>
            <a:r>
              <a:rPr lang="cs-CZ" sz="2800" dirty="0" smtClean="0">
                <a:solidFill>
                  <a:srgbClr val="0000FF"/>
                </a:solidFill>
                <a:latin typeface="Arial Black" pitchFamily="34" charset="0"/>
              </a:rPr>
              <a:t> </a:t>
            </a:r>
            <a:r>
              <a:rPr lang="cs-CZ" sz="2800" dirty="0" smtClean="0">
                <a:solidFill>
                  <a:srgbClr val="FF0000"/>
                </a:solidFill>
                <a:latin typeface="Arial Black" pitchFamily="34" charset="0"/>
              </a:rPr>
              <a:t>SOL               28 °C              </a:t>
            </a:r>
            <a:r>
              <a:rPr lang="cs-CZ" sz="2800" dirty="0" smtClean="0">
                <a:solidFill>
                  <a:srgbClr val="C00000"/>
                </a:solidFill>
                <a:latin typeface="Arial Black" pitchFamily="34" charset="0"/>
              </a:rPr>
              <a:t>GEL</a:t>
            </a:r>
          </a:p>
          <a:p>
            <a:pPr algn="ctr"/>
            <a:r>
              <a:rPr lang="cs-CZ" sz="2800" dirty="0" smtClean="0">
                <a:solidFill>
                  <a:srgbClr val="0000FF"/>
                </a:solidFill>
                <a:latin typeface="Arial Black" pitchFamily="34" charset="0"/>
              </a:rPr>
              <a:t> </a:t>
            </a:r>
            <a:r>
              <a:rPr lang="cs-CZ" sz="2800" dirty="0" smtClean="0">
                <a:solidFill>
                  <a:srgbClr val="C00000"/>
                </a:solidFill>
                <a:latin typeface="Arial Black" pitchFamily="34" charset="0"/>
              </a:rPr>
              <a:t>GEL</a:t>
            </a:r>
            <a:r>
              <a:rPr lang="cs-CZ" sz="2800" dirty="0" smtClean="0">
                <a:solidFill>
                  <a:srgbClr val="FF0000"/>
                </a:solidFill>
                <a:latin typeface="Arial Black" pitchFamily="34" charset="0"/>
              </a:rPr>
              <a:t>               34 °C              SOL</a:t>
            </a:r>
            <a:endParaRPr lang="cs-CZ" sz="2800" dirty="0">
              <a:solidFill>
                <a:srgbClr val="0000FF"/>
              </a:solidFill>
              <a:latin typeface="Arial Black" pitchFamily="34" charset="0"/>
            </a:endParaRPr>
          </a:p>
        </p:txBody>
      </p:sp>
      <p:cxnSp>
        <p:nvCxnSpPr>
          <p:cNvPr id="13" name="Přímá spojovací šipka 12"/>
          <p:cNvCxnSpPr/>
          <p:nvPr/>
        </p:nvCxnSpPr>
        <p:spPr>
          <a:xfrm>
            <a:off x="2555776" y="1556792"/>
            <a:ext cx="1368152" cy="0"/>
          </a:xfrm>
          <a:prstGeom prst="straightConnector1">
            <a:avLst/>
          </a:prstGeom>
          <a:ln w="6350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4" name="Přímá spojovací šipka 13"/>
          <p:cNvCxnSpPr/>
          <p:nvPr/>
        </p:nvCxnSpPr>
        <p:spPr>
          <a:xfrm>
            <a:off x="5292080" y="1556792"/>
            <a:ext cx="1368152" cy="0"/>
          </a:xfrm>
          <a:prstGeom prst="straightConnector1">
            <a:avLst/>
          </a:prstGeom>
          <a:ln w="6350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5" name="Přímá spojovací šipka 14"/>
          <p:cNvCxnSpPr/>
          <p:nvPr/>
        </p:nvCxnSpPr>
        <p:spPr>
          <a:xfrm>
            <a:off x="2555776" y="1988840"/>
            <a:ext cx="1368152" cy="0"/>
          </a:xfrm>
          <a:prstGeom prst="straightConnector1">
            <a:avLst/>
          </a:prstGeom>
          <a:ln w="6350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6" name="Přímá spojovací šipka 15"/>
          <p:cNvCxnSpPr/>
          <p:nvPr/>
        </p:nvCxnSpPr>
        <p:spPr>
          <a:xfrm>
            <a:off x="5292080" y="1916832"/>
            <a:ext cx="1368152" cy="0"/>
          </a:xfrm>
          <a:prstGeom prst="straightConnector1">
            <a:avLst/>
          </a:prstGeom>
          <a:ln w="6350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0" y="3068960"/>
            <a:ext cx="8892480" cy="3108543"/>
          </a:xfrm>
          <a:prstGeom prst="rect">
            <a:avLst/>
          </a:prstGeom>
          <a:noFill/>
        </p:spPr>
        <p:txBody>
          <a:bodyPr wrap="square" rtlCol="0">
            <a:spAutoFit/>
          </a:bodyPr>
          <a:lstStyle/>
          <a:p>
            <a:pPr algn="ctr"/>
            <a:r>
              <a:rPr lang="en-GB" sz="2800" dirty="0" smtClean="0">
                <a:solidFill>
                  <a:srgbClr val="FF0000"/>
                </a:solidFill>
                <a:latin typeface="Arial Black" pitchFamily="34" charset="0"/>
              </a:rPr>
              <a:t>Transition SOL               </a:t>
            </a:r>
            <a:r>
              <a:rPr lang="en-GB" sz="2800" dirty="0" smtClean="0">
                <a:solidFill>
                  <a:srgbClr val="C00000"/>
                </a:solidFill>
                <a:latin typeface="Arial Black" pitchFamily="34" charset="0"/>
              </a:rPr>
              <a:t>GEL </a:t>
            </a:r>
            <a:r>
              <a:rPr lang="en-GB" sz="2800" dirty="0" smtClean="0">
                <a:latin typeface="Arial Black" pitchFamily="34" charset="0"/>
              </a:rPr>
              <a:t>is NOT the one POINT CHARACTERISTIC, it is NOT Reversible Process!</a:t>
            </a:r>
          </a:p>
          <a:p>
            <a:pPr algn="ctr"/>
            <a:r>
              <a:rPr lang="en-GB" sz="2800" dirty="0" smtClean="0">
                <a:solidFill>
                  <a:srgbClr val="7030A0"/>
                </a:solidFill>
                <a:latin typeface="Arial Black" pitchFamily="34" charset="0"/>
              </a:rPr>
              <a:t>It is called „INVERS PROCESS“, because some Changes in the Macromolecular Conformations can occur during this Process.  </a:t>
            </a:r>
            <a:r>
              <a:rPr lang="en-GB" sz="2800" dirty="0" smtClean="0">
                <a:solidFill>
                  <a:srgbClr val="7030A0"/>
                </a:solidFill>
              </a:rPr>
              <a:t>  </a:t>
            </a:r>
            <a:endParaRPr lang="en-GB" sz="2800" dirty="0">
              <a:solidFill>
                <a:srgbClr val="7030A0"/>
              </a:solidFill>
            </a:endParaRPr>
          </a:p>
        </p:txBody>
      </p:sp>
      <p:cxnSp>
        <p:nvCxnSpPr>
          <p:cNvPr id="18" name="Přímá spojovací šipka 17"/>
          <p:cNvCxnSpPr/>
          <p:nvPr/>
        </p:nvCxnSpPr>
        <p:spPr>
          <a:xfrm>
            <a:off x="3203848" y="3284984"/>
            <a:ext cx="1368152" cy="0"/>
          </a:xfrm>
          <a:prstGeom prst="straightConnector1">
            <a:avLst/>
          </a:prstGeom>
          <a:ln w="63500">
            <a:solidFill>
              <a:srgbClr val="0000FF"/>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16632"/>
            <a:ext cx="8229600" cy="778098"/>
          </a:xfrm>
        </p:spPr>
        <p:txBody>
          <a:bodyPr/>
          <a:lstStyle/>
          <a:p>
            <a:r>
              <a:rPr lang="cs-CZ" sz="2800" dirty="0" smtClean="0">
                <a:solidFill>
                  <a:srgbClr val="FF0000"/>
                </a:solidFill>
                <a:latin typeface="Arial Black" pitchFamily="34" charset="0"/>
              </a:rPr>
              <a:t> </a:t>
            </a:r>
            <a:r>
              <a:rPr lang="en-GB" sz="2800" dirty="0" smtClean="0">
                <a:solidFill>
                  <a:srgbClr val="FF0000"/>
                </a:solidFill>
                <a:latin typeface="Arial Black" pitchFamily="34" charset="0"/>
              </a:rPr>
              <a:t>COLLAGEN – </a:t>
            </a:r>
            <a:r>
              <a:rPr lang="en-GB" sz="2800" dirty="0" err="1" smtClean="0">
                <a:solidFill>
                  <a:srgbClr val="FF0000"/>
                </a:solidFill>
                <a:latin typeface="Arial Black" pitchFamily="34" charset="0"/>
              </a:rPr>
              <a:t>N</a:t>
            </a:r>
            <a:r>
              <a:rPr lang="en-GB" sz="2800" dirty="0" err="1" smtClean="0">
                <a:solidFill>
                  <a:srgbClr val="FF0000"/>
                </a:solidFill>
                <a:latin typeface="Arial Black" pitchFamily="34" charset="0"/>
              </a:rPr>
              <a:t>anofibres</a:t>
            </a:r>
            <a:r>
              <a:rPr lang="en-GB" sz="2800" dirty="0" smtClean="0">
                <a:solidFill>
                  <a:srgbClr val="FF0000"/>
                </a:solidFill>
                <a:latin typeface="Arial Black" pitchFamily="34" charset="0"/>
              </a:rPr>
              <a:t> 1 </a:t>
            </a:r>
            <a:br>
              <a:rPr lang="en-GB" sz="2800" dirty="0" smtClean="0">
                <a:solidFill>
                  <a:srgbClr val="FF0000"/>
                </a:solidFill>
                <a:latin typeface="Arial Black" pitchFamily="34" charset="0"/>
              </a:rPr>
            </a:br>
            <a:r>
              <a:rPr lang="en-GB" sz="2800" dirty="0" smtClean="0">
                <a:solidFill>
                  <a:srgbClr val="0000FF"/>
                </a:solidFill>
                <a:latin typeface="Arial Black" pitchFamily="34" charset="0"/>
              </a:rPr>
              <a:t>(Courtesy of the CONTIPRO Ltd.)</a:t>
            </a:r>
            <a:endParaRPr lang="en-GB"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59</a:t>
            </a:fld>
            <a:endParaRPr lang="sk-SK"/>
          </a:p>
        </p:txBody>
      </p:sp>
      <p:pic>
        <p:nvPicPr>
          <p:cNvPr id="8" name="Obrázek 7" descr="NANOVLÁKNO KOLAGEN vzorek_4_1kx.tiff"/>
          <p:cNvPicPr>
            <a:picLocks noChangeAspect="1"/>
          </p:cNvPicPr>
          <p:nvPr/>
        </p:nvPicPr>
        <p:blipFill>
          <a:blip r:embed="rId2" cstate="print"/>
          <a:stretch>
            <a:fillRect/>
          </a:stretch>
        </p:blipFill>
        <p:spPr>
          <a:xfrm>
            <a:off x="539552" y="1124744"/>
            <a:ext cx="8208912" cy="509518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January 9/2018</a:t>
            </a:r>
            <a:endParaRPr lang="sk-SK"/>
          </a:p>
        </p:txBody>
      </p:sp>
      <p:sp>
        <p:nvSpPr>
          <p:cNvPr id="3" name="Zástupný symbol pro zápatí 2"/>
          <p:cNvSpPr>
            <a:spLocks noGrp="1"/>
          </p:cNvSpPr>
          <p:nvPr>
            <p:ph type="ftr" sz="quarter" idx="11"/>
          </p:nvPr>
        </p:nvSpPr>
        <p:spPr/>
        <p:txBody>
          <a:bodyPr/>
          <a:lstStyle/>
          <a:p>
            <a:pPr>
              <a:defRPr/>
            </a:pPr>
            <a:r>
              <a:rPr lang="fr-FR" smtClean="0"/>
              <a:t>NATURAL POLYMERS MU SCI 9 2018</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6</a:t>
            </a:fld>
            <a:endParaRPr lang="sk-SK"/>
          </a:p>
        </p:txBody>
      </p:sp>
      <p:pic>
        <p:nvPicPr>
          <p:cNvPr id="5" name="Obrázek 4" descr="CAM00548.jpg"/>
          <p:cNvPicPr>
            <a:picLocks noChangeAspect="1"/>
          </p:cNvPicPr>
          <p:nvPr/>
        </p:nvPicPr>
        <p:blipFill>
          <a:blip r:embed="rId2" cstate="print"/>
          <a:stretch>
            <a:fillRect/>
          </a:stretch>
        </p:blipFill>
        <p:spPr>
          <a:xfrm>
            <a:off x="0" y="0"/>
            <a:ext cx="9036496" cy="68580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16632"/>
            <a:ext cx="8229600" cy="778098"/>
          </a:xfrm>
        </p:spPr>
        <p:txBody>
          <a:bodyPr/>
          <a:lstStyle/>
          <a:p>
            <a:r>
              <a:rPr lang="cs-CZ" sz="2800" dirty="0" smtClean="0">
                <a:solidFill>
                  <a:srgbClr val="FF0000"/>
                </a:solidFill>
                <a:latin typeface="Arial Black" pitchFamily="34" charset="0"/>
              </a:rPr>
              <a:t> </a:t>
            </a:r>
            <a:r>
              <a:rPr lang="en-GB" sz="2800" dirty="0" smtClean="0">
                <a:solidFill>
                  <a:srgbClr val="FF0000"/>
                </a:solidFill>
                <a:latin typeface="Arial Black" pitchFamily="34" charset="0"/>
              </a:rPr>
              <a:t>COLLAGEN – </a:t>
            </a:r>
            <a:r>
              <a:rPr lang="en-GB" sz="2800" dirty="0" err="1" smtClean="0">
                <a:solidFill>
                  <a:srgbClr val="FF0000"/>
                </a:solidFill>
                <a:latin typeface="Arial Black" pitchFamily="34" charset="0"/>
              </a:rPr>
              <a:t>Nanofibres</a:t>
            </a:r>
            <a:r>
              <a:rPr lang="en-GB" sz="2800" dirty="0" smtClean="0">
                <a:solidFill>
                  <a:srgbClr val="FF0000"/>
                </a:solidFill>
                <a:latin typeface="Arial Black" pitchFamily="34" charset="0"/>
              </a:rPr>
              <a:t> </a:t>
            </a:r>
            <a:r>
              <a:rPr lang="cs-CZ" sz="2800" dirty="0" smtClean="0">
                <a:solidFill>
                  <a:srgbClr val="FF0000"/>
                </a:solidFill>
                <a:latin typeface="Arial Black" pitchFamily="34" charset="0"/>
              </a:rPr>
              <a:t>2</a:t>
            </a:r>
            <a:r>
              <a:rPr lang="en-GB" sz="2800" dirty="0" smtClean="0">
                <a:solidFill>
                  <a:srgbClr val="FF0000"/>
                </a:solidFill>
                <a:latin typeface="Arial Black" pitchFamily="34" charset="0"/>
              </a:rPr>
              <a:t> </a:t>
            </a:r>
            <a:r>
              <a:rPr lang="en-GB" sz="2800" dirty="0" smtClean="0">
                <a:solidFill>
                  <a:srgbClr val="FF0000"/>
                </a:solidFill>
                <a:latin typeface="Arial Black" pitchFamily="34" charset="0"/>
              </a:rPr>
              <a:t/>
            </a:r>
            <a:br>
              <a:rPr lang="en-GB" sz="2800" dirty="0" smtClean="0">
                <a:solidFill>
                  <a:srgbClr val="FF0000"/>
                </a:solidFill>
                <a:latin typeface="Arial Black" pitchFamily="34" charset="0"/>
              </a:rPr>
            </a:br>
            <a:r>
              <a:rPr lang="en-GB" sz="2800" dirty="0" smtClean="0">
                <a:solidFill>
                  <a:srgbClr val="0000FF"/>
                </a:solidFill>
                <a:latin typeface="Arial Black" pitchFamily="34" charset="0"/>
              </a:rPr>
              <a:t>(Courtesy of the CONTIPRO Ltd.)</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60</a:t>
            </a:fld>
            <a:endParaRPr lang="sk-SK"/>
          </a:p>
        </p:txBody>
      </p:sp>
      <p:pic>
        <p:nvPicPr>
          <p:cNvPr id="9" name="Obrázek 8" descr="NANOVLÁKNO KOLAGEN vzorek_4_5kx.tiff"/>
          <p:cNvPicPr>
            <a:picLocks noChangeAspect="1"/>
          </p:cNvPicPr>
          <p:nvPr/>
        </p:nvPicPr>
        <p:blipFill>
          <a:blip r:embed="rId2" cstate="print"/>
          <a:stretch>
            <a:fillRect/>
          </a:stretch>
        </p:blipFill>
        <p:spPr>
          <a:xfrm>
            <a:off x="1043608" y="980728"/>
            <a:ext cx="7068277" cy="5301208"/>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16632"/>
            <a:ext cx="8229600" cy="778098"/>
          </a:xfrm>
        </p:spPr>
        <p:txBody>
          <a:bodyPr/>
          <a:lstStyle/>
          <a:p>
            <a:r>
              <a:rPr lang="cs-CZ" sz="2800" dirty="0" smtClean="0">
                <a:solidFill>
                  <a:srgbClr val="FF0000"/>
                </a:solidFill>
                <a:latin typeface="Arial Black" pitchFamily="34" charset="0"/>
              </a:rPr>
              <a:t> </a:t>
            </a:r>
            <a:r>
              <a:rPr lang="en-GB" sz="2800" dirty="0" smtClean="0">
                <a:solidFill>
                  <a:srgbClr val="FF0000"/>
                </a:solidFill>
                <a:latin typeface="Arial Black" pitchFamily="34" charset="0"/>
              </a:rPr>
              <a:t>COLLAGEN – </a:t>
            </a:r>
            <a:r>
              <a:rPr lang="en-GB" sz="2800" dirty="0" err="1" smtClean="0">
                <a:solidFill>
                  <a:srgbClr val="FF0000"/>
                </a:solidFill>
                <a:latin typeface="Arial Black" pitchFamily="34" charset="0"/>
              </a:rPr>
              <a:t>Nanofibres</a:t>
            </a:r>
            <a:r>
              <a:rPr lang="en-GB" sz="2800" dirty="0" smtClean="0">
                <a:solidFill>
                  <a:srgbClr val="FF0000"/>
                </a:solidFill>
                <a:latin typeface="Arial Black" pitchFamily="34" charset="0"/>
              </a:rPr>
              <a:t> </a:t>
            </a:r>
            <a:r>
              <a:rPr lang="cs-CZ" sz="2800" dirty="0" smtClean="0">
                <a:solidFill>
                  <a:srgbClr val="FF0000"/>
                </a:solidFill>
                <a:latin typeface="Arial Black" pitchFamily="34" charset="0"/>
              </a:rPr>
              <a:t>3</a:t>
            </a:r>
            <a:r>
              <a:rPr lang="en-GB" sz="2800" dirty="0" smtClean="0">
                <a:solidFill>
                  <a:srgbClr val="FF0000"/>
                </a:solidFill>
                <a:latin typeface="Arial Black" pitchFamily="34" charset="0"/>
              </a:rPr>
              <a:t> </a:t>
            </a:r>
            <a:r>
              <a:rPr lang="en-GB" sz="2800" dirty="0" smtClean="0">
                <a:solidFill>
                  <a:srgbClr val="FF0000"/>
                </a:solidFill>
                <a:latin typeface="Arial Black" pitchFamily="34" charset="0"/>
              </a:rPr>
              <a:t/>
            </a:r>
            <a:br>
              <a:rPr lang="en-GB" sz="2800" dirty="0" smtClean="0">
                <a:solidFill>
                  <a:srgbClr val="FF0000"/>
                </a:solidFill>
                <a:latin typeface="Arial Black" pitchFamily="34" charset="0"/>
              </a:rPr>
            </a:br>
            <a:r>
              <a:rPr lang="en-GB" sz="2800" dirty="0" smtClean="0">
                <a:solidFill>
                  <a:srgbClr val="0000FF"/>
                </a:solidFill>
                <a:latin typeface="Arial Black" pitchFamily="34" charset="0"/>
              </a:rPr>
              <a:t>(Courtesy of the CONTIPRO Ltd.)</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61</a:t>
            </a:fld>
            <a:endParaRPr lang="sk-SK"/>
          </a:p>
        </p:txBody>
      </p:sp>
      <p:pic>
        <p:nvPicPr>
          <p:cNvPr id="8" name="Obrázek 7" descr="NANOVLÁKNO KOLAGEN vzorek_4_10kx.tiff"/>
          <p:cNvPicPr>
            <a:picLocks noChangeAspect="1"/>
          </p:cNvPicPr>
          <p:nvPr/>
        </p:nvPicPr>
        <p:blipFill>
          <a:blip r:embed="rId2" cstate="print"/>
          <a:stretch>
            <a:fillRect/>
          </a:stretch>
        </p:blipFill>
        <p:spPr>
          <a:xfrm>
            <a:off x="971600" y="908720"/>
            <a:ext cx="7236296" cy="5427222"/>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95536" y="116632"/>
            <a:ext cx="8229600" cy="792088"/>
          </a:xfrm>
        </p:spPr>
        <p:txBody>
          <a:bodyPr/>
          <a:lstStyle/>
          <a:p>
            <a:r>
              <a:rPr lang="en-GB" sz="2800" dirty="0" smtClean="0">
                <a:solidFill>
                  <a:srgbClr val="FF0000"/>
                </a:solidFill>
                <a:latin typeface="Arial Black" pitchFamily="34" charset="0"/>
              </a:rPr>
              <a:t> COLLAGEN – Prices on the World Market Grades for Cosmetic, Water-soluble</a:t>
            </a:r>
            <a:endParaRPr lang="en-GB"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62</a:t>
            </a:fld>
            <a:endParaRPr lang="sk-SK"/>
          </a:p>
        </p:txBody>
      </p:sp>
      <p:sp>
        <p:nvSpPr>
          <p:cNvPr id="9" name="TextovéPole 8"/>
          <p:cNvSpPr txBox="1"/>
          <p:nvPr/>
        </p:nvSpPr>
        <p:spPr>
          <a:xfrm>
            <a:off x="251520" y="980728"/>
            <a:ext cx="8892480" cy="2554545"/>
          </a:xfrm>
          <a:prstGeom prst="rect">
            <a:avLst/>
          </a:prstGeom>
          <a:noFill/>
        </p:spPr>
        <p:txBody>
          <a:bodyPr wrap="square" rtlCol="0">
            <a:spAutoFit/>
          </a:bodyPr>
          <a:lstStyle/>
          <a:p>
            <a:r>
              <a:rPr lang="cs-CZ" sz="2400" dirty="0" smtClean="0">
                <a:solidFill>
                  <a:srgbClr val="008000"/>
                </a:solidFill>
                <a:latin typeface="Arial Black" pitchFamily="34" charset="0"/>
              </a:rPr>
              <a:t>US $12 - 18 / Kilogram </a:t>
            </a:r>
          </a:p>
          <a:p>
            <a:r>
              <a:rPr lang="en-US" sz="2400" b="1" dirty="0" smtClean="0">
                <a:solidFill>
                  <a:srgbClr val="0000FF"/>
                </a:solidFill>
                <a:latin typeface="Arial Black" pitchFamily="34" charset="0"/>
              </a:rPr>
              <a:t>100% Soluble In Water Solubility Hydrolyzed Collagen For Hair </a:t>
            </a:r>
            <a:endParaRPr lang="cs-CZ" sz="2400" b="1" dirty="0" smtClean="0">
              <a:solidFill>
                <a:srgbClr val="0000FF"/>
              </a:solidFill>
              <a:latin typeface="Arial Black" pitchFamily="34" charset="0"/>
            </a:endParaRPr>
          </a:p>
          <a:p>
            <a:r>
              <a:rPr lang="en-US" sz="2400" dirty="0" smtClean="0">
                <a:solidFill>
                  <a:srgbClr val="FF0000"/>
                </a:solidFill>
                <a:latin typeface="Arial Black" pitchFamily="34" charset="0"/>
              </a:rPr>
              <a:t>Supply Ability: 300 Ton/Tons per Month Fish Collagen</a:t>
            </a:r>
            <a:endParaRPr lang="cs-CZ" sz="2400" dirty="0" smtClean="0">
              <a:solidFill>
                <a:srgbClr val="FF0000"/>
              </a:solidFill>
              <a:latin typeface="Arial Black" pitchFamily="34" charset="0"/>
            </a:endParaRPr>
          </a:p>
          <a:p>
            <a:pPr algn="ctr"/>
            <a:r>
              <a:rPr lang="en-GB" sz="4000" dirty="0" smtClean="0">
                <a:solidFill>
                  <a:srgbClr val="C00000"/>
                </a:solidFill>
                <a:latin typeface="Arial Black" pitchFamily="34" charset="0"/>
              </a:rPr>
              <a:t>Country of Origin</a:t>
            </a:r>
            <a:r>
              <a:rPr lang="cs-CZ" sz="4000" dirty="0" smtClean="0">
                <a:solidFill>
                  <a:srgbClr val="C00000"/>
                </a:solidFill>
                <a:latin typeface="Arial Black" pitchFamily="34" charset="0"/>
              </a:rPr>
              <a:t>: China (PRC)</a:t>
            </a:r>
            <a:endParaRPr lang="cs-CZ" sz="4000" dirty="0">
              <a:solidFill>
                <a:srgbClr val="C00000"/>
              </a:solidFill>
              <a:latin typeface="Arial Black" pitchFamily="34" charset="0"/>
            </a:endParaRPr>
          </a:p>
        </p:txBody>
      </p:sp>
      <p:sp>
        <p:nvSpPr>
          <p:cNvPr id="10" name="TextovéPole 9"/>
          <p:cNvSpPr txBox="1"/>
          <p:nvPr/>
        </p:nvSpPr>
        <p:spPr>
          <a:xfrm>
            <a:off x="179512" y="4005064"/>
            <a:ext cx="8964488" cy="2185214"/>
          </a:xfrm>
          <a:prstGeom prst="rect">
            <a:avLst/>
          </a:prstGeom>
          <a:noFill/>
        </p:spPr>
        <p:txBody>
          <a:bodyPr wrap="square" rtlCol="0">
            <a:spAutoFit/>
          </a:bodyPr>
          <a:lstStyle/>
          <a:p>
            <a:r>
              <a:rPr lang="cs-CZ" sz="2400" dirty="0" smtClean="0">
                <a:solidFill>
                  <a:srgbClr val="008000"/>
                </a:solidFill>
                <a:latin typeface="Arial Black" pitchFamily="34" charset="0"/>
              </a:rPr>
              <a:t>US $12 - 18 / Kilogram </a:t>
            </a:r>
          </a:p>
          <a:p>
            <a:r>
              <a:rPr lang="cs-CZ" sz="2400" b="1" dirty="0" smtClean="0">
                <a:solidFill>
                  <a:srgbClr val="0000FF"/>
                </a:solidFill>
                <a:latin typeface="Arial Black" pitchFamily="34" charset="0"/>
              </a:rPr>
              <a:t>FOOD GRADE</a:t>
            </a:r>
          </a:p>
          <a:p>
            <a:r>
              <a:rPr lang="en-US" sz="2400" dirty="0" smtClean="0">
                <a:solidFill>
                  <a:srgbClr val="FF0000"/>
                </a:solidFill>
                <a:latin typeface="Arial Black" pitchFamily="34" charset="0"/>
              </a:rPr>
              <a:t>Supply Ability: 300 Ton/Tons per Month Fish Collagen</a:t>
            </a:r>
            <a:endParaRPr lang="cs-CZ" sz="2400" dirty="0" smtClean="0">
              <a:solidFill>
                <a:srgbClr val="FF0000"/>
              </a:solidFill>
              <a:latin typeface="Arial Black" pitchFamily="34" charset="0"/>
            </a:endParaRPr>
          </a:p>
          <a:p>
            <a:r>
              <a:rPr lang="en-GB" sz="4000" dirty="0" smtClean="0">
                <a:solidFill>
                  <a:srgbClr val="C00000"/>
                </a:solidFill>
                <a:latin typeface="Arial Black" pitchFamily="34" charset="0"/>
              </a:rPr>
              <a:t>Country of Origin</a:t>
            </a:r>
            <a:r>
              <a:rPr lang="cs-CZ" sz="4000" dirty="0" smtClean="0">
                <a:solidFill>
                  <a:srgbClr val="C00000"/>
                </a:solidFill>
                <a:latin typeface="Arial Black" pitchFamily="34" charset="0"/>
              </a:rPr>
              <a:t>: China (PRC</a:t>
            </a:r>
            <a:r>
              <a:rPr lang="cs-CZ" sz="4000" dirty="0" smtClean="0">
                <a:solidFill>
                  <a:srgbClr val="C00000"/>
                </a:solidFill>
                <a:latin typeface="Arial Black" pitchFamily="34" charset="0"/>
              </a:rPr>
              <a:t>)</a:t>
            </a:r>
            <a:endParaRPr lang="en-US" sz="4000" dirty="0" smtClean="0">
              <a:solidFill>
                <a:srgbClr val="FF0000"/>
              </a:solidFill>
              <a:latin typeface="Arial Black"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0" y="0"/>
            <a:ext cx="9036496" cy="908720"/>
          </a:xfrm>
        </p:spPr>
        <p:txBody>
          <a:bodyPr/>
          <a:lstStyle/>
          <a:p>
            <a:r>
              <a:rPr lang="cs-CZ" sz="2800" dirty="0" smtClean="0">
                <a:solidFill>
                  <a:srgbClr val="FF0000"/>
                </a:solidFill>
                <a:latin typeface="Arial Black" pitchFamily="34" charset="0"/>
              </a:rPr>
              <a:t> </a:t>
            </a:r>
            <a:r>
              <a:rPr lang="en-GB" sz="2800" dirty="0" smtClean="0">
                <a:solidFill>
                  <a:srgbClr val="FF0000"/>
                </a:solidFill>
                <a:latin typeface="Arial Black" pitchFamily="34" charset="0"/>
              </a:rPr>
              <a:t>COLLAGEN as the Basic Substance for   </a:t>
            </a:r>
            <a:r>
              <a:rPr lang="en-GB" sz="2800" dirty="0" smtClean="0">
                <a:solidFill>
                  <a:srgbClr val="FF0000"/>
                </a:solidFill>
                <a:latin typeface="Arial Black" pitchFamily="34" charset="0"/>
              </a:rPr>
              <a:t>C</a:t>
            </a:r>
            <a:r>
              <a:rPr lang="en-GB" sz="2800" dirty="0" smtClean="0">
                <a:solidFill>
                  <a:srgbClr val="FF0000"/>
                </a:solidFill>
                <a:latin typeface="Arial Black" pitchFamily="34" charset="0"/>
              </a:rPr>
              <a:t>hemical </a:t>
            </a:r>
            <a:r>
              <a:rPr lang="en-GB" sz="2800" dirty="0" smtClean="0">
                <a:solidFill>
                  <a:srgbClr val="FF0000"/>
                </a:solidFill>
                <a:latin typeface="Arial Black" pitchFamily="34" charset="0"/>
              </a:rPr>
              <a:t>R</a:t>
            </a:r>
            <a:r>
              <a:rPr lang="en-GB" sz="2800" dirty="0" smtClean="0">
                <a:solidFill>
                  <a:srgbClr val="FF0000"/>
                </a:solidFill>
                <a:latin typeface="Arial Black" pitchFamily="34" charset="0"/>
              </a:rPr>
              <a:t>eactions</a:t>
            </a:r>
            <a:endParaRPr lang="en-GB"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63</a:t>
            </a:fld>
            <a:endParaRPr lang="sk-SK"/>
          </a:p>
        </p:txBody>
      </p:sp>
      <p:sp>
        <p:nvSpPr>
          <p:cNvPr id="9" name="TextovéPole 8"/>
          <p:cNvSpPr txBox="1"/>
          <p:nvPr/>
        </p:nvSpPr>
        <p:spPr>
          <a:xfrm>
            <a:off x="179512" y="2924944"/>
            <a:ext cx="8712968" cy="3539430"/>
          </a:xfrm>
          <a:prstGeom prst="rect">
            <a:avLst/>
          </a:prstGeom>
          <a:noFill/>
        </p:spPr>
        <p:txBody>
          <a:bodyPr wrap="square" rtlCol="0">
            <a:spAutoFit/>
          </a:bodyPr>
          <a:lstStyle/>
          <a:p>
            <a:pPr>
              <a:buFont typeface="Arial" pitchFamily="34" charset="0"/>
              <a:buChar char="•"/>
            </a:pPr>
            <a:r>
              <a:rPr lang="cs-CZ" sz="2800" dirty="0" smtClean="0">
                <a:solidFill>
                  <a:srgbClr val="0000FF"/>
                </a:solidFill>
                <a:latin typeface="Arial Black" pitchFamily="34" charset="0"/>
              </a:rPr>
              <a:t> </a:t>
            </a:r>
            <a:r>
              <a:rPr lang="en-GB" sz="2800" dirty="0" smtClean="0">
                <a:solidFill>
                  <a:srgbClr val="0000FF"/>
                </a:solidFill>
                <a:latin typeface="Arial Black" pitchFamily="34" charset="0"/>
              </a:rPr>
              <a:t>If possible – POLYMERANALOGIC CHANGES (REACTIONS), it is without changes of the MW,</a:t>
            </a:r>
          </a:p>
          <a:p>
            <a:pPr>
              <a:buFont typeface="Arial" pitchFamily="34" charset="0"/>
              <a:buChar char="•"/>
            </a:pPr>
            <a:r>
              <a:rPr lang="en-GB" sz="2800" dirty="0" smtClean="0">
                <a:solidFill>
                  <a:srgbClr val="0000FF"/>
                </a:solidFill>
                <a:latin typeface="Arial Black" pitchFamily="34" charset="0"/>
              </a:rPr>
              <a:t> They were mostly the Modifications for Photographic </a:t>
            </a:r>
            <a:r>
              <a:rPr lang="en-GB" sz="2800" dirty="0" smtClean="0">
                <a:solidFill>
                  <a:srgbClr val="0000FF"/>
                </a:solidFill>
                <a:latin typeface="Arial Black" pitchFamily="34" charset="0"/>
              </a:rPr>
              <a:t>E</a:t>
            </a:r>
            <a:r>
              <a:rPr lang="en-GB" sz="2800" dirty="0" smtClean="0">
                <a:solidFill>
                  <a:srgbClr val="0000FF"/>
                </a:solidFill>
                <a:latin typeface="Arial Black" pitchFamily="34" charset="0"/>
              </a:rPr>
              <a:t>mulsions &gt; </a:t>
            </a:r>
            <a:r>
              <a:rPr lang="en-GB" sz="2800" u="sng" dirty="0" smtClean="0">
                <a:solidFill>
                  <a:srgbClr val="0000FF"/>
                </a:solidFill>
                <a:latin typeface="Arial Black" pitchFamily="34" charset="0"/>
              </a:rPr>
              <a:t>PATENTS</a:t>
            </a:r>
            <a:r>
              <a:rPr lang="en-GB" sz="2800" dirty="0" smtClean="0">
                <a:solidFill>
                  <a:srgbClr val="0000FF"/>
                </a:solidFill>
                <a:latin typeface="Arial Black" pitchFamily="34" charset="0"/>
              </a:rPr>
              <a:t>,</a:t>
            </a:r>
          </a:p>
          <a:p>
            <a:pPr>
              <a:buFont typeface="Arial" pitchFamily="34" charset="0"/>
              <a:buChar char="•"/>
            </a:pPr>
            <a:r>
              <a:rPr lang="en-GB" sz="2800" dirty="0" smtClean="0">
                <a:solidFill>
                  <a:srgbClr val="0000FF"/>
                </a:solidFill>
                <a:latin typeface="Arial Black" pitchFamily="34" charset="0"/>
              </a:rPr>
              <a:t> The Substrates for Cultivation of the Cells’ Cultures</a:t>
            </a:r>
            <a:r>
              <a:rPr lang="en-GB" sz="2800" dirty="0" smtClean="0">
                <a:solidFill>
                  <a:srgbClr val="0000FF"/>
                </a:solidFill>
                <a:latin typeface="Arial Black" pitchFamily="34" charset="0"/>
              </a:rPr>
              <a:t> are the main Subject now (Patents, Publications etc.)</a:t>
            </a:r>
            <a:endParaRPr lang="en-GB" sz="2800" dirty="0">
              <a:solidFill>
                <a:srgbClr val="0000FF"/>
              </a:solidFill>
              <a:latin typeface="Arial Black" pitchFamily="34" charset="0"/>
            </a:endParaRPr>
          </a:p>
        </p:txBody>
      </p:sp>
      <p:sp>
        <p:nvSpPr>
          <p:cNvPr id="10" name="TextovéPole 9"/>
          <p:cNvSpPr txBox="1"/>
          <p:nvPr/>
        </p:nvSpPr>
        <p:spPr>
          <a:xfrm>
            <a:off x="0" y="836712"/>
            <a:ext cx="9144000" cy="2123658"/>
          </a:xfrm>
          <a:prstGeom prst="rect">
            <a:avLst/>
          </a:prstGeom>
          <a:noFill/>
        </p:spPr>
        <p:txBody>
          <a:bodyPr wrap="square" rtlCol="0">
            <a:spAutoFit/>
          </a:bodyPr>
          <a:lstStyle/>
          <a:p>
            <a:pPr algn="ctr"/>
            <a:r>
              <a:rPr lang="en-GB" sz="2800" dirty="0" smtClean="0">
                <a:solidFill>
                  <a:srgbClr val="008000"/>
                </a:solidFill>
                <a:latin typeface="Arial Black" pitchFamily="34" charset="0"/>
              </a:rPr>
              <a:t>The Reaction point is the Amino-group (-NH</a:t>
            </a:r>
            <a:r>
              <a:rPr lang="en-GB" sz="2800" baseline="-25000" dirty="0" smtClean="0">
                <a:solidFill>
                  <a:srgbClr val="008000"/>
                </a:solidFill>
                <a:latin typeface="Arial Black" pitchFamily="34" charset="0"/>
              </a:rPr>
              <a:t>2</a:t>
            </a:r>
            <a:r>
              <a:rPr lang="en-GB" sz="2800" dirty="0" smtClean="0">
                <a:solidFill>
                  <a:srgbClr val="008000"/>
                </a:solidFill>
                <a:latin typeface="Arial Black" pitchFamily="34" charset="0"/>
              </a:rPr>
              <a:t>)</a:t>
            </a:r>
          </a:p>
          <a:p>
            <a:pPr algn="ctr"/>
            <a:r>
              <a:rPr lang="en-GB" sz="2400" u="sng" dirty="0" smtClean="0">
                <a:solidFill>
                  <a:srgbClr val="FF0000"/>
                </a:solidFill>
                <a:latin typeface="Arial Black" pitchFamily="34" charset="0"/>
              </a:rPr>
              <a:t>ARTICLE (e.g.):</a:t>
            </a:r>
          </a:p>
          <a:p>
            <a:r>
              <a:rPr lang="en-GB" sz="2400" i="1" dirty="0" smtClean="0">
                <a:solidFill>
                  <a:srgbClr val="FF0000"/>
                </a:solidFill>
                <a:latin typeface="Arial Black" pitchFamily="34" charset="0"/>
              </a:rPr>
              <a:t>Synthesis and properties of some </a:t>
            </a:r>
            <a:r>
              <a:rPr lang="en-GB" sz="3200" dirty="0" smtClean="0">
                <a:solidFill>
                  <a:srgbClr val="008000"/>
                </a:solidFill>
                <a:latin typeface="Arial Black" pitchFamily="34" charset="0"/>
              </a:rPr>
              <a:t>GELATIN</a:t>
            </a:r>
            <a:r>
              <a:rPr lang="en-GB" sz="3200" i="1" dirty="0" smtClean="0">
                <a:solidFill>
                  <a:srgbClr val="FF0000"/>
                </a:solidFill>
                <a:latin typeface="Arial Black" pitchFamily="34" charset="0"/>
              </a:rPr>
              <a:t> </a:t>
            </a:r>
            <a:r>
              <a:rPr lang="en-GB" sz="2400" i="1" dirty="0" smtClean="0">
                <a:solidFill>
                  <a:srgbClr val="FF0000"/>
                </a:solidFill>
                <a:latin typeface="Arial Black" pitchFamily="34" charset="0"/>
              </a:rPr>
              <a:t>derivatives with </a:t>
            </a:r>
            <a:r>
              <a:rPr lang="en-GB" sz="2400" i="1" dirty="0" err="1" smtClean="0">
                <a:solidFill>
                  <a:srgbClr val="FF0000"/>
                </a:solidFill>
                <a:latin typeface="Arial Black" pitchFamily="34" charset="0"/>
              </a:rPr>
              <a:t>substituents</a:t>
            </a:r>
            <a:r>
              <a:rPr lang="en-GB" sz="2400" i="1" dirty="0" smtClean="0">
                <a:solidFill>
                  <a:srgbClr val="FF0000"/>
                </a:solidFill>
                <a:latin typeface="Arial Black" pitchFamily="34" charset="0"/>
              </a:rPr>
              <a:t> at the amino groups</a:t>
            </a:r>
          </a:p>
          <a:p>
            <a:r>
              <a:rPr lang="cs-CZ" sz="2400" dirty="0" smtClean="0">
                <a:solidFill>
                  <a:srgbClr val="FF0000"/>
                </a:solidFill>
                <a:latin typeface="Arial Black" pitchFamily="34" charset="0"/>
              </a:rPr>
              <a:t>J</a:t>
            </a:r>
            <a:r>
              <a:rPr lang="cs-CZ" sz="2400" dirty="0" smtClean="0">
                <a:solidFill>
                  <a:srgbClr val="FF0000"/>
                </a:solidFill>
                <a:latin typeface="Arial Black" pitchFamily="34" charset="0"/>
              </a:rPr>
              <a:t>. </a:t>
            </a:r>
            <a:r>
              <a:rPr lang="cs-CZ" sz="2400" dirty="0" err="1" smtClean="0">
                <a:solidFill>
                  <a:srgbClr val="FF0000"/>
                </a:solidFill>
                <a:latin typeface="Arial Black" pitchFamily="34" charset="0"/>
              </a:rPr>
              <a:t>Chem</a:t>
            </a:r>
            <a:r>
              <a:rPr lang="cs-CZ" sz="2400" dirty="0" smtClean="0">
                <a:solidFill>
                  <a:srgbClr val="FF0000"/>
                </a:solidFill>
                <a:latin typeface="Arial Black" pitchFamily="34" charset="0"/>
              </a:rPr>
              <a:t>. </a:t>
            </a:r>
            <a:r>
              <a:rPr lang="cs-CZ" sz="2400" dirty="0" err="1" smtClean="0">
                <a:solidFill>
                  <a:srgbClr val="FF0000"/>
                </a:solidFill>
                <a:latin typeface="Arial Black" pitchFamily="34" charset="0"/>
              </a:rPr>
              <a:t>Techn</a:t>
            </a:r>
            <a:r>
              <a:rPr lang="cs-CZ" sz="2400" dirty="0" smtClean="0">
                <a:solidFill>
                  <a:srgbClr val="FF0000"/>
                </a:solidFill>
                <a:latin typeface="Arial Black" pitchFamily="34" charset="0"/>
              </a:rPr>
              <a:t>. </a:t>
            </a:r>
            <a:r>
              <a:rPr lang="cs-CZ" sz="2400" dirty="0" err="1" smtClean="0">
                <a:solidFill>
                  <a:srgbClr val="FF0000"/>
                </a:solidFill>
                <a:latin typeface="Arial Black" pitchFamily="34" charset="0"/>
              </a:rPr>
              <a:t>and</a:t>
            </a:r>
            <a:r>
              <a:rPr lang="cs-CZ" sz="2400" dirty="0" smtClean="0">
                <a:solidFill>
                  <a:srgbClr val="FF0000"/>
                </a:solidFill>
                <a:latin typeface="Arial Black" pitchFamily="34" charset="0"/>
              </a:rPr>
              <a:t> Biotechnology, </a:t>
            </a:r>
            <a:r>
              <a:rPr lang="cs-CZ" sz="2400" u="sng" dirty="0" smtClean="0">
                <a:solidFill>
                  <a:srgbClr val="FF0000"/>
                </a:solidFill>
                <a:latin typeface="Arial Black" pitchFamily="34" charset="0"/>
              </a:rPr>
              <a:t>15</a:t>
            </a:r>
            <a:r>
              <a:rPr lang="cs-CZ" sz="2400" dirty="0" smtClean="0">
                <a:solidFill>
                  <a:srgbClr val="FF0000"/>
                </a:solidFill>
                <a:latin typeface="Arial Black" pitchFamily="34" charset="0"/>
              </a:rPr>
              <a:t>, (1965), 479 </a:t>
            </a:r>
            <a:endParaRPr lang="cs-CZ" sz="2800" dirty="0">
              <a:solidFill>
                <a:srgbClr val="FF0000"/>
              </a:solidFill>
              <a:latin typeface="Arial Black"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64</a:t>
            </a:fld>
            <a:endParaRPr lang="sk-SK"/>
          </a:p>
        </p:txBody>
      </p:sp>
      <p:sp>
        <p:nvSpPr>
          <p:cNvPr id="10" name="Nadpis 6"/>
          <p:cNvSpPr txBox="1">
            <a:spLocks/>
          </p:cNvSpPr>
          <p:nvPr/>
        </p:nvSpPr>
        <p:spPr bwMode="auto">
          <a:xfrm>
            <a:off x="0" y="0"/>
            <a:ext cx="9036496" cy="8367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defRPr/>
            </a:pPr>
            <a:r>
              <a:rPr kumimoji="0" lang="cs-CZ" sz="2800" b="0" i="0" u="none" strike="noStrike" kern="0" cap="none" spc="0" normalizeH="0" baseline="0" noProof="0" dirty="0" smtClean="0">
                <a:ln>
                  <a:noFill/>
                </a:ln>
                <a:solidFill>
                  <a:srgbClr val="FF0000"/>
                </a:solidFill>
                <a:effectLst/>
                <a:uLnTx/>
                <a:uFillTx/>
                <a:latin typeface="Arial Black" pitchFamily="34" charset="0"/>
                <a:ea typeface="+mj-ea"/>
                <a:cs typeface="+mj-cs"/>
              </a:rPr>
              <a:t> </a:t>
            </a:r>
            <a:r>
              <a:rPr lang="en-GB" sz="2800" dirty="0" smtClean="0">
                <a:solidFill>
                  <a:srgbClr val="FF0000"/>
                </a:solidFill>
                <a:latin typeface="Arial Black" pitchFamily="34" charset="0"/>
              </a:rPr>
              <a:t>COLLAGEN as the Basic Substance for   Chemical Reactions</a:t>
            </a:r>
            <a:endParaRPr kumimoji="0" lang="cs-CZ" sz="2800" b="0" i="0" u="none" strike="noStrike" kern="0" cap="none" spc="0" normalizeH="0" baseline="0" noProof="0" dirty="0">
              <a:ln>
                <a:noFill/>
              </a:ln>
              <a:solidFill>
                <a:srgbClr val="0000FF"/>
              </a:solidFill>
              <a:effectLst/>
              <a:uLnTx/>
              <a:uFillTx/>
              <a:latin typeface="+mj-lt"/>
              <a:ea typeface="+mj-ea"/>
              <a:cs typeface="+mj-cs"/>
            </a:endParaRPr>
          </a:p>
        </p:txBody>
      </p:sp>
      <p:sp>
        <p:nvSpPr>
          <p:cNvPr id="12" name="TextovéPole 11"/>
          <p:cNvSpPr txBox="1"/>
          <p:nvPr/>
        </p:nvSpPr>
        <p:spPr>
          <a:xfrm>
            <a:off x="0" y="764704"/>
            <a:ext cx="9144000" cy="4893647"/>
          </a:xfrm>
          <a:prstGeom prst="rect">
            <a:avLst/>
          </a:prstGeom>
          <a:noFill/>
        </p:spPr>
        <p:txBody>
          <a:bodyPr wrap="square" rtlCol="0">
            <a:spAutoFit/>
          </a:bodyPr>
          <a:lstStyle/>
          <a:p>
            <a:pPr algn="ctr"/>
            <a:r>
              <a:rPr lang="en-GB" sz="2800" b="1" dirty="0" smtClean="0">
                <a:solidFill>
                  <a:srgbClr val="0000FF"/>
                </a:solidFill>
                <a:latin typeface="Arial Black" pitchFamily="34" charset="0"/>
              </a:rPr>
              <a:t>Chemical Modification</a:t>
            </a:r>
            <a:r>
              <a:rPr lang="cs-CZ" sz="2800" b="1" dirty="0" smtClean="0">
                <a:solidFill>
                  <a:srgbClr val="0000FF"/>
                </a:solidFill>
                <a:latin typeface="Arial Black" pitchFamily="34" charset="0"/>
              </a:rPr>
              <a:t> </a:t>
            </a:r>
            <a:r>
              <a:rPr lang="cs-CZ" sz="2800" b="1" u="sng" dirty="0" smtClean="0">
                <a:solidFill>
                  <a:srgbClr val="0000FF"/>
                </a:solidFill>
                <a:latin typeface="Arial Black" pitchFamily="34" charset="0"/>
              </a:rPr>
              <a:t>(</a:t>
            </a:r>
            <a:r>
              <a:rPr lang="cs-CZ" sz="2800" i="1" u="sng" dirty="0" err="1" smtClean="0">
                <a:solidFill>
                  <a:srgbClr val="0000FF"/>
                </a:solidFill>
                <a:latin typeface="Arial Black" pitchFamily="34" charset="0"/>
              </a:rPr>
              <a:t>see</a:t>
            </a:r>
            <a:r>
              <a:rPr lang="cs-CZ" sz="2800" i="1" u="sng" dirty="0" smtClean="0">
                <a:solidFill>
                  <a:srgbClr val="0000FF"/>
                </a:solidFill>
                <a:latin typeface="Arial Black" pitchFamily="34" charset="0"/>
              </a:rPr>
              <a:t> Slide No. 47 </a:t>
            </a:r>
            <a:r>
              <a:rPr lang="cs-CZ" sz="2800" i="1" u="sng" dirty="0" err="1" smtClean="0">
                <a:solidFill>
                  <a:srgbClr val="0000FF"/>
                </a:solidFill>
                <a:latin typeface="Arial Black" pitchFamily="34" charset="0"/>
              </a:rPr>
              <a:t>also</a:t>
            </a:r>
            <a:r>
              <a:rPr lang="cs-CZ" sz="2800" b="1" u="sng" dirty="0" smtClean="0">
                <a:solidFill>
                  <a:srgbClr val="0000FF"/>
                </a:solidFill>
                <a:latin typeface="Arial Black" pitchFamily="34" charset="0"/>
              </a:rPr>
              <a:t>)</a:t>
            </a:r>
            <a:endParaRPr lang="en-GB" sz="2800" b="1" u="sng" dirty="0" smtClean="0">
              <a:solidFill>
                <a:srgbClr val="0000FF"/>
              </a:solidFill>
              <a:latin typeface="Arial Black" pitchFamily="34" charset="0"/>
            </a:endParaRPr>
          </a:p>
          <a:p>
            <a:pPr lvl="0" algn="ctr"/>
            <a:r>
              <a:rPr lang="en-GB" sz="3200" b="1" dirty="0" smtClean="0">
                <a:solidFill>
                  <a:srgbClr val="008000"/>
                </a:solidFill>
                <a:latin typeface="Arial Black" pitchFamily="34" charset="0"/>
              </a:rPr>
              <a:t>Reaction with </a:t>
            </a:r>
            <a:r>
              <a:rPr lang="en-GB" sz="3200" b="1" dirty="0" err="1" smtClean="0">
                <a:solidFill>
                  <a:srgbClr val="008000"/>
                </a:solidFill>
                <a:latin typeface="Arial Black" pitchFamily="34" charset="0"/>
              </a:rPr>
              <a:t>monofunctional</a:t>
            </a:r>
            <a:r>
              <a:rPr lang="en-GB" sz="3200" b="1" dirty="0" smtClean="0">
                <a:solidFill>
                  <a:srgbClr val="008000"/>
                </a:solidFill>
                <a:latin typeface="Arial Black" pitchFamily="34" charset="0"/>
              </a:rPr>
              <a:t> </a:t>
            </a:r>
            <a:r>
              <a:rPr lang="en-GB" sz="3200" b="1" dirty="0" smtClean="0">
                <a:solidFill>
                  <a:srgbClr val="008000"/>
                </a:solidFill>
                <a:latin typeface="Arial Black" pitchFamily="34" charset="0"/>
              </a:rPr>
              <a:t>R</a:t>
            </a:r>
            <a:r>
              <a:rPr lang="en-GB" sz="3200" b="1" dirty="0" smtClean="0">
                <a:solidFill>
                  <a:srgbClr val="008000"/>
                </a:solidFill>
                <a:latin typeface="Arial Black" pitchFamily="34" charset="0"/>
              </a:rPr>
              <a:t>eagents</a:t>
            </a:r>
          </a:p>
          <a:p>
            <a:pPr lvl="0">
              <a:buFont typeface="Arial" pitchFamily="34" charset="0"/>
              <a:buChar char="•"/>
            </a:pPr>
            <a:r>
              <a:rPr lang="en-GB" sz="2800" b="1" dirty="0" smtClean="0">
                <a:solidFill>
                  <a:srgbClr val="0000FF"/>
                </a:solidFill>
              </a:rPr>
              <a:t> </a:t>
            </a:r>
            <a:r>
              <a:rPr lang="en-GB" sz="2800" b="1" dirty="0" err="1" smtClean="0">
                <a:solidFill>
                  <a:srgbClr val="0000FF"/>
                </a:solidFill>
                <a:latin typeface="Arial Black" pitchFamily="34" charset="0"/>
              </a:rPr>
              <a:t>Acylation</a:t>
            </a:r>
            <a:r>
              <a:rPr lang="en-GB" sz="2800" b="1" dirty="0" smtClean="0">
                <a:solidFill>
                  <a:srgbClr val="0000FF"/>
                </a:solidFill>
              </a:rPr>
              <a:t> (</a:t>
            </a:r>
            <a:r>
              <a:rPr lang="en-GB" sz="2800" b="1" dirty="0" err="1" smtClean="0">
                <a:solidFill>
                  <a:srgbClr val="0000FF"/>
                </a:solidFill>
              </a:rPr>
              <a:t>acetanhydride</a:t>
            </a:r>
            <a:r>
              <a:rPr lang="en-GB" sz="2800" b="1" dirty="0" smtClean="0">
                <a:solidFill>
                  <a:srgbClr val="0000FF"/>
                </a:solidFill>
              </a:rPr>
              <a:t> + amino-groups)</a:t>
            </a:r>
          </a:p>
          <a:p>
            <a:pPr lvl="0">
              <a:buFont typeface="Arial" pitchFamily="34" charset="0"/>
              <a:buChar char="•"/>
            </a:pPr>
            <a:r>
              <a:rPr lang="en-GB" sz="2800" b="1" dirty="0" smtClean="0">
                <a:solidFill>
                  <a:srgbClr val="0000FF"/>
                </a:solidFill>
              </a:rPr>
              <a:t> </a:t>
            </a:r>
            <a:r>
              <a:rPr lang="en-GB" sz="2800" b="1" dirty="0" err="1" smtClean="0">
                <a:solidFill>
                  <a:srgbClr val="0000FF"/>
                </a:solidFill>
                <a:latin typeface="Arial Black" pitchFamily="34" charset="0"/>
              </a:rPr>
              <a:t>Esterification</a:t>
            </a:r>
            <a:r>
              <a:rPr lang="en-GB" sz="2800" b="1" dirty="0" smtClean="0">
                <a:solidFill>
                  <a:srgbClr val="0000FF"/>
                </a:solidFill>
              </a:rPr>
              <a:t> (</a:t>
            </a:r>
            <a:r>
              <a:rPr lang="en-GB" sz="2800" b="1" dirty="0" err="1" smtClean="0">
                <a:solidFill>
                  <a:srgbClr val="0000FF"/>
                </a:solidFill>
              </a:rPr>
              <a:t>dimethylsulphate</a:t>
            </a:r>
            <a:r>
              <a:rPr lang="en-GB" sz="2800" b="1" dirty="0" smtClean="0">
                <a:solidFill>
                  <a:srgbClr val="0000FF"/>
                </a:solidFill>
              </a:rPr>
              <a:t>, anhydrous methanol</a:t>
            </a:r>
            <a:r>
              <a:rPr lang="en-GB" sz="2800" b="1" dirty="0" smtClean="0">
                <a:solidFill>
                  <a:srgbClr val="0000FF"/>
                </a:solidFill>
              </a:rPr>
              <a:t>) </a:t>
            </a:r>
            <a:r>
              <a:rPr lang="cs-CZ" sz="2800" b="1" dirty="0" smtClean="0">
                <a:solidFill>
                  <a:srgbClr val="0000FF"/>
                </a:solidFill>
              </a:rPr>
              <a:t>– </a:t>
            </a:r>
            <a:r>
              <a:rPr lang="en-GB" sz="2800" b="1" dirty="0" smtClean="0">
                <a:solidFill>
                  <a:srgbClr val="0000FF"/>
                </a:solidFill>
              </a:rPr>
              <a:t>the Swelling Curve is changing, Structure and Insolubility is remained</a:t>
            </a:r>
          </a:p>
          <a:p>
            <a:pPr lvl="0">
              <a:buFont typeface="Arial" pitchFamily="34" charset="0"/>
              <a:buChar char="•"/>
            </a:pPr>
            <a:r>
              <a:rPr lang="en-GB" sz="2800" b="1" dirty="0" smtClean="0">
                <a:solidFill>
                  <a:srgbClr val="0000FF"/>
                </a:solidFill>
              </a:rPr>
              <a:t> </a:t>
            </a:r>
            <a:r>
              <a:rPr lang="en-GB" sz="2800" b="1" dirty="0" err="1" smtClean="0">
                <a:solidFill>
                  <a:srgbClr val="0000FF"/>
                </a:solidFill>
                <a:latin typeface="Arial Black" pitchFamily="34" charset="0"/>
              </a:rPr>
              <a:t>D</a:t>
            </a:r>
            <a:r>
              <a:rPr lang="en-GB" sz="2800" b="1" dirty="0" err="1" smtClean="0">
                <a:solidFill>
                  <a:srgbClr val="0000FF"/>
                </a:solidFill>
                <a:latin typeface="Arial Black" pitchFamily="34" charset="0"/>
              </a:rPr>
              <a:t>eaminace</a:t>
            </a:r>
            <a:r>
              <a:rPr lang="en-GB" sz="2800" b="1" dirty="0" smtClean="0">
                <a:solidFill>
                  <a:srgbClr val="0000FF"/>
                </a:solidFill>
              </a:rPr>
              <a:t> (Mixture of</a:t>
            </a:r>
            <a:r>
              <a:rPr lang="en-GB" sz="2800" b="1" dirty="0" smtClean="0">
                <a:solidFill>
                  <a:srgbClr val="0000FF"/>
                </a:solidFill>
              </a:rPr>
              <a:t> Sodium Nitrite and Ice acetic acid</a:t>
            </a:r>
            <a:r>
              <a:rPr lang="en-GB" sz="2800" b="1" dirty="0" smtClean="0">
                <a:solidFill>
                  <a:srgbClr val="0000FF"/>
                </a:solidFill>
              </a:rPr>
              <a:t>) – Amino-groups </a:t>
            </a:r>
            <a:r>
              <a:rPr lang="en-GB" sz="2800" b="1" dirty="0" smtClean="0">
                <a:solidFill>
                  <a:srgbClr val="0000FF"/>
                </a:solidFill>
                <a:sym typeface="Wingdings"/>
              </a:rPr>
              <a:t></a:t>
            </a:r>
            <a:r>
              <a:rPr lang="en-GB" sz="2800" b="1" dirty="0" smtClean="0">
                <a:solidFill>
                  <a:srgbClr val="0000FF"/>
                </a:solidFill>
              </a:rPr>
              <a:t> Hydroxyl Groups</a:t>
            </a:r>
            <a:r>
              <a:rPr lang="en-GB" sz="2800" b="1" dirty="0" smtClean="0">
                <a:solidFill>
                  <a:srgbClr val="0000FF"/>
                </a:solidFill>
              </a:rPr>
              <a:t>; the Swelling Curve is changing</a:t>
            </a:r>
            <a:endParaRPr lang="en-GB" sz="2800" b="1" dirty="0" smtClean="0">
              <a:solidFill>
                <a:srgbClr val="0000FF"/>
              </a:solidFill>
            </a:endParaRPr>
          </a:p>
          <a:p>
            <a:pPr lvl="0">
              <a:buFont typeface="Arial" pitchFamily="34" charset="0"/>
              <a:buChar char="•"/>
            </a:pPr>
            <a:r>
              <a:rPr lang="en-GB" sz="2800" b="1" dirty="0" smtClean="0">
                <a:solidFill>
                  <a:srgbClr val="0000FF"/>
                </a:solidFill>
              </a:rPr>
              <a:t> </a:t>
            </a:r>
            <a:r>
              <a:rPr lang="en-GB" sz="2800" b="1" dirty="0" err="1" smtClean="0">
                <a:solidFill>
                  <a:srgbClr val="0000FF"/>
                </a:solidFill>
                <a:latin typeface="Arial Black" pitchFamily="34" charset="0"/>
              </a:rPr>
              <a:t>D</a:t>
            </a:r>
            <a:r>
              <a:rPr lang="en-GB" sz="2800" b="1" dirty="0" err="1" smtClean="0">
                <a:solidFill>
                  <a:srgbClr val="0000FF"/>
                </a:solidFill>
                <a:latin typeface="Arial Black" pitchFamily="34" charset="0"/>
              </a:rPr>
              <a:t>eguanidinace</a:t>
            </a:r>
            <a:r>
              <a:rPr lang="en-GB" sz="2800" b="1" dirty="0" smtClean="0">
                <a:solidFill>
                  <a:srgbClr val="0000FF"/>
                </a:solidFill>
              </a:rPr>
              <a:t> – </a:t>
            </a:r>
            <a:r>
              <a:rPr lang="en-GB" sz="2800" b="1" dirty="0" err="1" smtClean="0">
                <a:solidFill>
                  <a:srgbClr val="0000FF"/>
                </a:solidFill>
              </a:rPr>
              <a:t>Arginine</a:t>
            </a:r>
            <a:r>
              <a:rPr lang="en-GB" sz="2800" b="1" dirty="0" smtClean="0">
                <a:solidFill>
                  <a:srgbClr val="0000FF"/>
                </a:solidFill>
              </a:rPr>
              <a:t> </a:t>
            </a:r>
            <a:r>
              <a:rPr lang="en-GB" sz="2800" b="1" dirty="0" smtClean="0">
                <a:solidFill>
                  <a:srgbClr val="0000FF"/>
                </a:solidFill>
                <a:sym typeface="Wingdings"/>
              </a:rPr>
              <a:t></a:t>
            </a:r>
            <a:r>
              <a:rPr lang="en-GB" sz="2800" b="1" dirty="0" smtClean="0">
                <a:solidFill>
                  <a:srgbClr val="0000FF"/>
                </a:solidFill>
              </a:rPr>
              <a:t> </a:t>
            </a:r>
            <a:r>
              <a:rPr lang="en-GB" sz="2800" b="1" dirty="0" err="1" smtClean="0">
                <a:solidFill>
                  <a:srgbClr val="0000FF"/>
                </a:solidFill>
              </a:rPr>
              <a:t>Ornithine</a:t>
            </a:r>
            <a:r>
              <a:rPr lang="en-GB" sz="2800" b="1" dirty="0" smtClean="0">
                <a:solidFill>
                  <a:srgbClr val="0000FF"/>
                </a:solidFill>
              </a:rPr>
              <a:t> + Urea or </a:t>
            </a:r>
            <a:r>
              <a:rPr lang="en-GB" sz="2800" b="1" dirty="0" err="1" smtClean="0">
                <a:solidFill>
                  <a:srgbClr val="0000FF"/>
                </a:solidFill>
              </a:rPr>
              <a:t>Citrul</a:t>
            </a:r>
            <a:r>
              <a:rPr lang="cs-CZ" sz="2800" b="1" dirty="0" smtClean="0">
                <a:solidFill>
                  <a:srgbClr val="0000FF"/>
                </a:solidFill>
              </a:rPr>
              <a:t>l</a:t>
            </a:r>
            <a:r>
              <a:rPr lang="en-GB" sz="2800" b="1" dirty="0" err="1" smtClean="0">
                <a:solidFill>
                  <a:srgbClr val="0000FF"/>
                </a:solidFill>
              </a:rPr>
              <a:t>ine</a:t>
            </a:r>
            <a:r>
              <a:rPr lang="en-GB" sz="2800" b="1" dirty="0" smtClean="0">
                <a:solidFill>
                  <a:srgbClr val="0000FF"/>
                </a:solidFill>
              </a:rPr>
              <a:t> + Ammonium</a:t>
            </a:r>
            <a:endParaRPr lang="en-GB" b="1" dirty="0">
              <a:solidFill>
                <a:srgbClr val="0000FF"/>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January 9/2018</a:t>
            </a:r>
            <a:endParaRPr lang="sk-SK"/>
          </a:p>
        </p:txBody>
      </p:sp>
      <p:sp>
        <p:nvSpPr>
          <p:cNvPr id="3" name="Zástupný symbol pro zápatí 2"/>
          <p:cNvSpPr>
            <a:spLocks noGrp="1"/>
          </p:cNvSpPr>
          <p:nvPr>
            <p:ph type="ftr" sz="quarter" idx="11"/>
          </p:nvPr>
        </p:nvSpPr>
        <p:spPr/>
        <p:txBody>
          <a:bodyPr/>
          <a:lstStyle/>
          <a:p>
            <a:pPr>
              <a:defRPr/>
            </a:pPr>
            <a:r>
              <a:rPr lang="fr-FR" smtClean="0"/>
              <a:t>NATURAL POLYMERS MU SCI 9 2018</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65</a:t>
            </a:fld>
            <a:endParaRPr lang="sk-SK"/>
          </a:p>
        </p:txBody>
      </p:sp>
      <p:sp>
        <p:nvSpPr>
          <p:cNvPr id="5" name="Obdélník 4"/>
          <p:cNvSpPr/>
          <p:nvPr/>
        </p:nvSpPr>
        <p:spPr>
          <a:xfrm>
            <a:off x="0" y="116632"/>
            <a:ext cx="2143151" cy="584775"/>
          </a:xfrm>
          <a:prstGeom prst="rect">
            <a:avLst/>
          </a:prstGeom>
        </p:spPr>
        <p:txBody>
          <a:bodyPr wrap="none">
            <a:spAutoFit/>
          </a:bodyPr>
          <a:lstStyle/>
          <a:p>
            <a:r>
              <a:rPr lang="en-GB" sz="3200" b="1" dirty="0" err="1" smtClean="0">
                <a:solidFill>
                  <a:srgbClr val="0000FF"/>
                </a:solidFill>
                <a:latin typeface="Arial Black" pitchFamily="34" charset="0"/>
              </a:rPr>
              <a:t>Ornitine</a:t>
            </a:r>
            <a:r>
              <a:rPr lang="en-GB" sz="3200" b="1" dirty="0" smtClean="0">
                <a:solidFill>
                  <a:srgbClr val="0000FF"/>
                </a:solidFill>
                <a:latin typeface="Arial Black" pitchFamily="34" charset="0"/>
              </a:rPr>
              <a:t> </a:t>
            </a:r>
            <a:endParaRPr lang="cs-CZ" sz="3200" dirty="0">
              <a:latin typeface="Arial Black" pitchFamily="34" charset="0"/>
            </a:endParaRPr>
          </a:p>
        </p:txBody>
      </p:sp>
      <p:sp>
        <p:nvSpPr>
          <p:cNvPr id="6" name="Obdélník 5"/>
          <p:cNvSpPr/>
          <p:nvPr/>
        </p:nvSpPr>
        <p:spPr>
          <a:xfrm>
            <a:off x="6732240" y="5661248"/>
            <a:ext cx="2242407" cy="584775"/>
          </a:xfrm>
          <a:prstGeom prst="rect">
            <a:avLst/>
          </a:prstGeom>
        </p:spPr>
        <p:txBody>
          <a:bodyPr wrap="square">
            <a:spAutoFit/>
          </a:bodyPr>
          <a:lstStyle/>
          <a:p>
            <a:r>
              <a:rPr lang="en-GB" sz="3200" b="1" dirty="0" err="1" smtClean="0">
                <a:solidFill>
                  <a:srgbClr val="008000"/>
                </a:solidFill>
                <a:latin typeface="Arial Black" pitchFamily="34" charset="0"/>
              </a:rPr>
              <a:t>Citrul</a:t>
            </a:r>
            <a:r>
              <a:rPr lang="cs-CZ" sz="3200" b="1" dirty="0" smtClean="0">
                <a:solidFill>
                  <a:srgbClr val="008000"/>
                </a:solidFill>
                <a:latin typeface="Arial Black" pitchFamily="34" charset="0"/>
              </a:rPr>
              <a:t>l</a:t>
            </a:r>
            <a:r>
              <a:rPr lang="en-GB" sz="3200" b="1" dirty="0" err="1" smtClean="0">
                <a:solidFill>
                  <a:srgbClr val="008000"/>
                </a:solidFill>
                <a:latin typeface="Arial Black" pitchFamily="34" charset="0"/>
              </a:rPr>
              <a:t>ine</a:t>
            </a:r>
            <a:r>
              <a:rPr lang="en-GB" sz="3200" b="1" dirty="0" smtClean="0">
                <a:solidFill>
                  <a:srgbClr val="008000"/>
                </a:solidFill>
                <a:latin typeface="Arial Black" pitchFamily="34" charset="0"/>
              </a:rPr>
              <a:t> </a:t>
            </a:r>
            <a:endParaRPr lang="cs-CZ" sz="3200" dirty="0">
              <a:solidFill>
                <a:srgbClr val="008000"/>
              </a:solidFill>
              <a:latin typeface="Arial Black" pitchFamily="34" charset="0"/>
            </a:endParaRPr>
          </a:p>
        </p:txBody>
      </p:sp>
      <p:pic>
        <p:nvPicPr>
          <p:cNvPr id="7" name="Obrázek 6" descr="335px-L-Citrullin2_svg WIKI CZ 30012018.png"/>
          <p:cNvPicPr>
            <a:picLocks noChangeAspect="1"/>
          </p:cNvPicPr>
          <p:nvPr/>
        </p:nvPicPr>
        <p:blipFill>
          <a:blip r:embed="rId2" cstate="print"/>
          <a:stretch>
            <a:fillRect/>
          </a:stretch>
        </p:blipFill>
        <p:spPr>
          <a:xfrm>
            <a:off x="0" y="3573016"/>
            <a:ext cx="6804248" cy="2808312"/>
          </a:xfrm>
          <a:prstGeom prst="rect">
            <a:avLst/>
          </a:prstGeom>
        </p:spPr>
      </p:pic>
      <p:pic>
        <p:nvPicPr>
          <p:cNvPr id="8" name="Obrázek 7" descr="266px-L-Ornithin2_svg WIKI CZ 30012018.png"/>
          <p:cNvPicPr>
            <a:picLocks noChangeAspect="1"/>
          </p:cNvPicPr>
          <p:nvPr/>
        </p:nvPicPr>
        <p:blipFill>
          <a:blip r:embed="rId3" cstate="print"/>
          <a:stretch>
            <a:fillRect/>
          </a:stretch>
        </p:blipFill>
        <p:spPr>
          <a:xfrm>
            <a:off x="2699792" y="188641"/>
            <a:ext cx="6264696" cy="2849729"/>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66</a:t>
            </a:fld>
            <a:endParaRPr lang="sk-SK"/>
          </a:p>
        </p:txBody>
      </p:sp>
      <p:sp>
        <p:nvSpPr>
          <p:cNvPr id="10" name="Nadpis 6"/>
          <p:cNvSpPr txBox="1">
            <a:spLocks/>
          </p:cNvSpPr>
          <p:nvPr/>
        </p:nvSpPr>
        <p:spPr bwMode="auto">
          <a:xfrm>
            <a:off x="0" y="116632"/>
            <a:ext cx="9036496" cy="64807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defRPr/>
            </a:pPr>
            <a:r>
              <a:rPr kumimoji="0" lang="cs-CZ" sz="2800" b="0" i="0" u="none" strike="noStrike" kern="0" cap="none" spc="0" normalizeH="0" baseline="0" noProof="0" dirty="0" smtClean="0">
                <a:ln>
                  <a:noFill/>
                </a:ln>
                <a:solidFill>
                  <a:srgbClr val="FF0000"/>
                </a:solidFill>
                <a:effectLst/>
                <a:uLnTx/>
                <a:uFillTx/>
                <a:latin typeface="Arial Black" pitchFamily="34" charset="0"/>
                <a:ea typeface="+mj-ea"/>
                <a:cs typeface="+mj-cs"/>
              </a:rPr>
              <a:t> </a:t>
            </a:r>
            <a:r>
              <a:rPr lang="en-GB" sz="2800" dirty="0" smtClean="0">
                <a:solidFill>
                  <a:srgbClr val="FF0000"/>
                </a:solidFill>
                <a:latin typeface="Arial Black" pitchFamily="34" charset="0"/>
              </a:rPr>
              <a:t>COLLAGEN as the Basic Substance for   Chemical Reactions</a:t>
            </a:r>
            <a:endParaRPr kumimoji="0" lang="cs-CZ" sz="2800" b="0" i="0" u="none" strike="noStrike" kern="0" cap="none" spc="0" normalizeH="0" baseline="0" noProof="0" dirty="0">
              <a:ln>
                <a:noFill/>
              </a:ln>
              <a:solidFill>
                <a:srgbClr val="0000FF"/>
              </a:solidFill>
              <a:effectLst/>
              <a:uLnTx/>
              <a:uFillTx/>
              <a:latin typeface="+mj-lt"/>
              <a:ea typeface="+mj-ea"/>
              <a:cs typeface="+mj-cs"/>
            </a:endParaRPr>
          </a:p>
        </p:txBody>
      </p:sp>
      <p:sp>
        <p:nvSpPr>
          <p:cNvPr id="12" name="TextovéPole 11"/>
          <p:cNvSpPr txBox="1"/>
          <p:nvPr/>
        </p:nvSpPr>
        <p:spPr>
          <a:xfrm>
            <a:off x="251520" y="764704"/>
            <a:ext cx="8640960" cy="4862870"/>
          </a:xfrm>
          <a:prstGeom prst="rect">
            <a:avLst/>
          </a:prstGeom>
          <a:noFill/>
        </p:spPr>
        <p:txBody>
          <a:bodyPr wrap="square" rtlCol="0">
            <a:spAutoFit/>
          </a:bodyPr>
          <a:lstStyle/>
          <a:p>
            <a:pPr lvl="0" algn="ctr"/>
            <a:r>
              <a:rPr lang="en-GB" sz="3200" b="1" dirty="0" smtClean="0">
                <a:solidFill>
                  <a:srgbClr val="0000FF"/>
                </a:solidFill>
                <a:latin typeface="Arial Black" pitchFamily="34" charset="0"/>
              </a:rPr>
              <a:t>Chemical Modification</a:t>
            </a:r>
            <a:r>
              <a:rPr lang="cs-CZ" sz="3200" b="1" dirty="0" smtClean="0">
                <a:solidFill>
                  <a:srgbClr val="0000FF"/>
                </a:solidFill>
                <a:latin typeface="Arial Black" pitchFamily="34" charset="0"/>
              </a:rPr>
              <a:t> </a:t>
            </a:r>
            <a:endParaRPr lang="cs-CZ" sz="3200" b="1" dirty="0" smtClean="0">
              <a:solidFill>
                <a:srgbClr val="0000FF"/>
              </a:solidFill>
              <a:latin typeface="Arial Black" pitchFamily="34" charset="0"/>
            </a:endParaRPr>
          </a:p>
          <a:p>
            <a:pPr lvl="0" algn="ctr"/>
            <a:r>
              <a:rPr lang="en-GB" sz="3200" b="1" dirty="0" smtClean="0">
                <a:solidFill>
                  <a:srgbClr val="008000"/>
                </a:solidFill>
                <a:latin typeface="Arial Black" pitchFamily="34" charset="0"/>
              </a:rPr>
              <a:t>Reactions going to </a:t>
            </a:r>
            <a:r>
              <a:rPr lang="en-GB" sz="3200" b="1" dirty="0" err="1" smtClean="0">
                <a:solidFill>
                  <a:srgbClr val="008000"/>
                </a:solidFill>
                <a:latin typeface="Arial Black" pitchFamily="34" charset="0"/>
              </a:rPr>
              <a:t>Crosslinked</a:t>
            </a:r>
            <a:r>
              <a:rPr lang="en-GB" sz="3200" b="1" dirty="0" smtClean="0">
                <a:solidFill>
                  <a:srgbClr val="008000"/>
                </a:solidFill>
                <a:latin typeface="Arial Black" pitchFamily="34" charset="0"/>
              </a:rPr>
              <a:t> Gel Forming</a:t>
            </a:r>
            <a:endParaRPr lang="en-GB" sz="2800" b="1" dirty="0" smtClean="0">
              <a:solidFill>
                <a:srgbClr val="008000"/>
              </a:solidFill>
              <a:latin typeface="Arial Black" pitchFamily="34" charset="0"/>
            </a:endParaRPr>
          </a:p>
          <a:p>
            <a:pPr>
              <a:buFont typeface="Arial" pitchFamily="34" charset="0"/>
              <a:buChar char="•"/>
            </a:pPr>
            <a:r>
              <a:rPr lang="en-GB" sz="2400" b="1" dirty="0" smtClean="0">
                <a:solidFill>
                  <a:srgbClr val="0000FF"/>
                </a:solidFill>
              </a:rPr>
              <a:t> Higher Flexibility, Resistance to Enzymes Proteases, lower Swelling Degree </a:t>
            </a:r>
            <a:r>
              <a:rPr lang="en-GB" sz="2400" b="1" dirty="0" smtClean="0">
                <a:solidFill>
                  <a:srgbClr val="0000FF"/>
                </a:solidFill>
                <a:sym typeface="Wingdings"/>
              </a:rPr>
              <a:t></a:t>
            </a:r>
            <a:r>
              <a:rPr lang="en-GB" sz="2400" b="1" dirty="0" smtClean="0">
                <a:solidFill>
                  <a:srgbClr val="0000FF"/>
                </a:solidFill>
              </a:rPr>
              <a:t> better Product</a:t>
            </a:r>
          </a:p>
          <a:p>
            <a:pPr lvl="0">
              <a:buFont typeface="Arial" pitchFamily="34" charset="0"/>
              <a:buChar char="•"/>
            </a:pPr>
            <a:r>
              <a:rPr lang="en-GB" sz="2400" b="1" dirty="0" smtClean="0">
                <a:solidFill>
                  <a:srgbClr val="0000FF"/>
                </a:solidFill>
              </a:rPr>
              <a:t> </a:t>
            </a:r>
            <a:r>
              <a:rPr lang="en-GB" sz="2400" b="1" dirty="0" err="1" smtClean="0">
                <a:solidFill>
                  <a:srgbClr val="C00000"/>
                </a:solidFill>
                <a:latin typeface="Arial Black" pitchFamily="34" charset="0"/>
              </a:rPr>
              <a:t>Aldehyde</a:t>
            </a:r>
            <a:r>
              <a:rPr lang="en-GB" sz="2400" b="1" dirty="0" smtClean="0">
                <a:solidFill>
                  <a:srgbClr val="C00000"/>
                </a:solidFill>
                <a:latin typeface="Arial Black" pitchFamily="34" charset="0"/>
              </a:rPr>
              <a:t> Condensation </a:t>
            </a:r>
            <a:r>
              <a:rPr lang="en-GB" sz="2400" b="1" dirty="0" smtClean="0">
                <a:solidFill>
                  <a:srgbClr val="C00000"/>
                </a:solidFill>
              </a:rPr>
              <a:t>(</a:t>
            </a:r>
            <a:r>
              <a:rPr lang="en-GB" sz="2400" b="1" dirty="0" err="1" smtClean="0">
                <a:solidFill>
                  <a:srgbClr val="C00000"/>
                </a:solidFill>
              </a:rPr>
              <a:t>G</a:t>
            </a:r>
            <a:r>
              <a:rPr lang="en-GB" sz="2400" b="1" dirty="0" err="1" smtClean="0">
                <a:solidFill>
                  <a:srgbClr val="C00000"/>
                </a:solidFill>
              </a:rPr>
              <a:t>lutaraldehyde</a:t>
            </a:r>
            <a:r>
              <a:rPr lang="en-GB" sz="2400" b="1" dirty="0" smtClean="0">
                <a:solidFill>
                  <a:srgbClr val="C00000"/>
                </a:solidFill>
              </a:rPr>
              <a:t> forms Bridges) </a:t>
            </a:r>
            <a:r>
              <a:rPr lang="en-GB" sz="2400" b="1" dirty="0" smtClean="0">
                <a:solidFill>
                  <a:srgbClr val="C00000"/>
                </a:solidFill>
                <a:sym typeface="Wingdings"/>
              </a:rPr>
              <a:t></a:t>
            </a:r>
            <a:r>
              <a:rPr lang="en-GB" sz="2400" b="1" dirty="0" smtClean="0">
                <a:solidFill>
                  <a:srgbClr val="C00000"/>
                </a:solidFill>
              </a:rPr>
              <a:t> Double </a:t>
            </a:r>
            <a:r>
              <a:rPr lang="en-GB" sz="2400" b="1" i="1" dirty="0" smtClean="0">
                <a:solidFill>
                  <a:srgbClr val="C00000"/>
                </a:solidFill>
              </a:rPr>
              <a:t>Schiff </a:t>
            </a:r>
            <a:r>
              <a:rPr lang="en-GB" sz="2400" b="1" i="1" dirty="0" smtClean="0">
                <a:solidFill>
                  <a:srgbClr val="C00000"/>
                </a:solidFill>
              </a:rPr>
              <a:t>Base</a:t>
            </a:r>
            <a:r>
              <a:rPr lang="en-GB" sz="2400" b="1" dirty="0" smtClean="0">
                <a:solidFill>
                  <a:srgbClr val="C00000"/>
                </a:solidFill>
              </a:rPr>
              <a:t> – higher Resistance to </a:t>
            </a:r>
            <a:r>
              <a:rPr lang="en-GB" sz="2400" b="1" dirty="0" err="1" smtClean="0">
                <a:solidFill>
                  <a:srgbClr val="C00000"/>
                </a:solidFill>
              </a:rPr>
              <a:t>to</a:t>
            </a:r>
            <a:r>
              <a:rPr lang="en-GB" sz="2400" b="1" dirty="0" smtClean="0">
                <a:solidFill>
                  <a:srgbClr val="C00000"/>
                </a:solidFill>
              </a:rPr>
              <a:t> Acid or Basic High temperature Hydrolysis</a:t>
            </a:r>
          </a:p>
          <a:p>
            <a:pPr lvl="0">
              <a:buFont typeface="Arial" pitchFamily="34" charset="0"/>
              <a:buChar char="•"/>
            </a:pPr>
            <a:r>
              <a:rPr lang="en-GB" sz="2400" b="1" dirty="0" smtClean="0">
                <a:solidFill>
                  <a:srgbClr val="0000FF"/>
                </a:solidFill>
              </a:rPr>
              <a:t> </a:t>
            </a:r>
            <a:r>
              <a:rPr lang="en-GB" sz="2400" dirty="0" smtClean="0">
                <a:solidFill>
                  <a:srgbClr val="7030A0"/>
                </a:solidFill>
                <a:latin typeface="Arial Black" pitchFamily="34" charset="0"/>
              </a:rPr>
              <a:t>Oxidation by </a:t>
            </a:r>
            <a:r>
              <a:rPr lang="en-GB" sz="2400" dirty="0" err="1" smtClean="0">
                <a:solidFill>
                  <a:srgbClr val="7030A0"/>
                </a:solidFill>
                <a:latin typeface="Arial Black" pitchFamily="34" charset="0"/>
              </a:rPr>
              <a:t>Periodate</a:t>
            </a:r>
            <a:r>
              <a:rPr lang="en-GB" sz="2400" dirty="0" smtClean="0">
                <a:solidFill>
                  <a:srgbClr val="7030A0"/>
                </a:solidFill>
                <a:latin typeface="Arial Black" pitchFamily="34" charset="0"/>
              </a:rPr>
              <a:t> </a:t>
            </a:r>
            <a:r>
              <a:rPr lang="en-GB" sz="2400" b="1" dirty="0" smtClean="0">
                <a:solidFill>
                  <a:srgbClr val="7030A0"/>
                </a:solidFill>
              </a:rPr>
              <a:t>(5-hydroxyproline </a:t>
            </a:r>
            <a:r>
              <a:rPr lang="en-GB" sz="2400" b="1" dirty="0" smtClean="0">
                <a:solidFill>
                  <a:srgbClr val="7030A0"/>
                </a:solidFill>
                <a:sym typeface="Wingdings"/>
              </a:rPr>
              <a:t></a:t>
            </a:r>
            <a:r>
              <a:rPr lang="en-GB" sz="2400" b="1" dirty="0" smtClean="0">
                <a:solidFill>
                  <a:srgbClr val="7030A0"/>
                </a:solidFill>
              </a:rPr>
              <a:t> </a:t>
            </a:r>
            <a:r>
              <a:rPr lang="en-GB" sz="2400" b="1" dirty="0" err="1" smtClean="0">
                <a:solidFill>
                  <a:srgbClr val="7030A0"/>
                </a:solidFill>
              </a:rPr>
              <a:t>Aldehyde</a:t>
            </a:r>
            <a:r>
              <a:rPr lang="en-GB" sz="2400" b="1" dirty="0" smtClean="0">
                <a:solidFill>
                  <a:srgbClr val="7030A0"/>
                </a:solidFill>
              </a:rPr>
              <a:t> </a:t>
            </a:r>
            <a:r>
              <a:rPr lang="en-GB" sz="2400" b="1" dirty="0" smtClean="0">
                <a:solidFill>
                  <a:srgbClr val="7030A0"/>
                </a:solidFill>
                <a:sym typeface="Wingdings"/>
              </a:rPr>
              <a:t></a:t>
            </a:r>
            <a:r>
              <a:rPr lang="en-GB" sz="2400" b="1" dirty="0" smtClean="0">
                <a:solidFill>
                  <a:srgbClr val="7030A0"/>
                </a:solidFill>
              </a:rPr>
              <a:t> + amino Groups of </a:t>
            </a:r>
            <a:r>
              <a:rPr lang="en-GB" sz="2400" b="1" dirty="0" err="1" smtClean="0">
                <a:solidFill>
                  <a:srgbClr val="7030A0"/>
                </a:solidFill>
              </a:rPr>
              <a:t>Lysines</a:t>
            </a:r>
            <a:r>
              <a:rPr lang="en-GB" sz="2400" b="1" dirty="0" smtClean="0">
                <a:solidFill>
                  <a:srgbClr val="7030A0"/>
                </a:solidFill>
              </a:rPr>
              <a:t> </a:t>
            </a:r>
            <a:r>
              <a:rPr lang="en-GB" sz="2400" b="1" dirty="0" smtClean="0">
                <a:solidFill>
                  <a:srgbClr val="7030A0"/>
                </a:solidFill>
                <a:sym typeface="Wingdings"/>
              </a:rPr>
              <a:t>Network</a:t>
            </a:r>
            <a:r>
              <a:rPr lang="en-GB" sz="2400" b="1" dirty="0" smtClean="0">
                <a:solidFill>
                  <a:srgbClr val="7030A0"/>
                </a:solidFill>
              </a:rPr>
              <a:t> </a:t>
            </a:r>
            <a:r>
              <a:rPr lang="en-GB" sz="2400" b="1" dirty="0" smtClean="0">
                <a:solidFill>
                  <a:srgbClr val="7030A0"/>
                </a:solidFill>
                <a:sym typeface="Wingdings"/>
              </a:rPr>
              <a:t></a:t>
            </a:r>
            <a:r>
              <a:rPr lang="en-GB" sz="2400" b="1" dirty="0" smtClean="0">
                <a:solidFill>
                  <a:srgbClr val="7030A0"/>
                </a:solidFill>
              </a:rPr>
              <a:t> higher  </a:t>
            </a:r>
            <a:r>
              <a:rPr lang="cs-CZ" sz="2400" b="1" dirty="0" smtClean="0">
                <a:solidFill>
                  <a:srgbClr val="7030A0"/>
                </a:solidFill>
              </a:rPr>
              <a:t>M</a:t>
            </a:r>
            <a:r>
              <a:rPr lang="en-GB" sz="2400" b="1" dirty="0" err="1" smtClean="0">
                <a:solidFill>
                  <a:srgbClr val="7030A0"/>
                </a:solidFill>
              </a:rPr>
              <a:t>echanical</a:t>
            </a:r>
            <a:r>
              <a:rPr lang="en-GB" sz="2400" b="1" dirty="0" smtClean="0">
                <a:solidFill>
                  <a:srgbClr val="7030A0"/>
                </a:solidFill>
              </a:rPr>
              <a:t> Strength </a:t>
            </a:r>
          </a:p>
          <a:p>
            <a:pPr lvl="0">
              <a:buFont typeface="Arial" pitchFamily="34" charset="0"/>
              <a:buChar char="•"/>
            </a:pPr>
            <a:endParaRPr lang="cs-CZ" b="1" dirty="0">
              <a:solidFill>
                <a:srgbClr val="0000FF"/>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67</a:t>
            </a:fld>
            <a:endParaRPr lang="sk-SK"/>
          </a:p>
        </p:txBody>
      </p:sp>
      <p:sp>
        <p:nvSpPr>
          <p:cNvPr id="10" name="Nadpis 6"/>
          <p:cNvSpPr txBox="1">
            <a:spLocks/>
          </p:cNvSpPr>
          <p:nvPr/>
        </p:nvSpPr>
        <p:spPr bwMode="auto">
          <a:xfrm>
            <a:off x="0" y="116632"/>
            <a:ext cx="9036496" cy="50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defRPr/>
            </a:pPr>
            <a:r>
              <a:rPr kumimoji="0" lang="cs-CZ" sz="2800" b="0" i="0" u="none" strike="noStrike" kern="0" cap="none" spc="0" normalizeH="0" baseline="0" noProof="0" dirty="0" smtClean="0">
                <a:ln>
                  <a:noFill/>
                </a:ln>
                <a:solidFill>
                  <a:srgbClr val="FF0000"/>
                </a:solidFill>
                <a:effectLst/>
                <a:uLnTx/>
                <a:uFillTx/>
                <a:latin typeface="Arial Black" pitchFamily="34" charset="0"/>
                <a:ea typeface="+mj-ea"/>
                <a:cs typeface="+mj-cs"/>
              </a:rPr>
              <a:t> </a:t>
            </a:r>
            <a:r>
              <a:rPr lang="en-GB" sz="2800" dirty="0" smtClean="0">
                <a:solidFill>
                  <a:srgbClr val="FF0000"/>
                </a:solidFill>
                <a:latin typeface="Arial Black" pitchFamily="34" charset="0"/>
              </a:rPr>
              <a:t>COLLAGEN as the Basic Substance for   Chemical Reactions</a:t>
            </a:r>
            <a:endParaRPr kumimoji="0" lang="cs-CZ" sz="2800" b="0" i="0" u="none" strike="noStrike" kern="0" cap="none" spc="0" normalizeH="0" baseline="0" noProof="0" dirty="0">
              <a:ln>
                <a:noFill/>
              </a:ln>
              <a:solidFill>
                <a:srgbClr val="0000FF"/>
              </a:solidFill>
              <a:effectLst/>
              <a:uLnTx/>
              <a:uFillTx/>
              <a:latin typeface="+mj-lt"/>
              <a:ea typeface="+mj-ea"/>
              <a:cs typeface="+mj-cs"/>
            </a:endParaRPr>
          </a:p>
        </p:txBody>
      </p:sp>
      <p:sp>
        <p:nvSpPr>
          <p:cNvPr id="12" name="TextovéPole 11"/>
          <p:cNvSpPr txBox="1"/>
          <p:nvPr/>
        </p:nvSpPr>
        <p:spPr>
          <a:xfrm>
            <a:off x="0" y="764704"/>
            <a:ext cx="9144000" cy="5786199"/>
          </a:xfrm>
          <a:prstGeom prst="rect">
            <a:avLst/>
          </a:prstGeom>
          <a:noFill/>
        </p:spPr>
        <p:txBody>
          <a:bodyPr wrap="square" rtlCol="0">
            <a:spAutoFit/>
          </a:bodyPr>
          <a:lstStyle/>
          <a:p>
            <a:pPr algn="ctr"/>
            <a:r>
              <a:rPr lang="en-GB" sz="3200" b="1" dirty="0" smtClean="0">
                <a:solidFill>
                  <a:srgbClr val="0000FF"/>
                </a:solidFill>
                <a:latin typeface="Arial Black" pitchFamily="34" charset="0"/>
              </a:rPr>
              <a:t>Chemical Modification</a:t>
            </a:r>
            <a:r>
              <a:rPr lang="cs-CZ" sz="3200" b="1" dirty="0" smtClean="0">
                <a:solidFill>
                  <a:srgbClr val="0000FF"/>
                </a:solidFill>
                <a:latin typeface="Arial Black" pitchFamily="34" charset="0"/>
              </a:rPr>
              <a:t> </a:t>
            </a:r>
          </a:p>
          <a:p>
            <a:pPr lvl="0" algn="ctr"/>
            <a:r>
              <a:rPr lang="en-GB" sz="3200" b="1" dirty="0" smtClean="0">
                <a:solidFill>
                  <a:srgbClr val="008000"/>
                </a:solidFill>
                <a:latin typeface="Arial Black" pitchFamily="34" charset="0"/>
              </a:rPr>
              <a:t>Reaction with Synthetic P</a:t>
            </a:r>
            <a:r>
              <a:rPr lang="en-GB" sz="3200" dirty="0" smtClean="0">
                <a:solidFill>
                  <a:srgbClr val="008000"/>
                </a:solidFill>
                <a:latin typeface="Arial Black" pitchFamily="34" charset="0"/>
              </a:rPr>
              <a:t>olymers (Surface Immobilisation)</a:t>
            </a:r>
          </a:p>
          <a:p>
            <a:pPr lvl="0"/>
            <a:r>
              <a:rPr lang="en-GB" sz="2400" b="1" dirty="0" smtClean="0">
                <a:solidFill>
                  <a:srgbClr val="0000FF"/>
                </a:solidFill>
              </a:rPr>
              <a:t>Covering of the Porous </a:t>
            </a:r>
            <a:r>
              <a:rPr lang="en-GB" sz="2400" b="1" dirty="0" smtClean="0">
                <a:solidFill>
                  <a:srgbClr val="C00000"/>
                </a:solidFill>
                <a:latin typeface="Arial Black" pitchFamily="34" charset="0"/>
              </a:rPr>
              <a:t>COPOLYMER</a:t>
            </a:r>
            <a:r>
              <a:rPr lang="en-GB" sz="2400" b="1" dirty="0" smtClean="0">
                <a:solidFill>
                  <a:srgbClr val="0000FF"/>
                </a:solidFill>
              </a:rPr>
              <a:t> of Polyethylene with </a:t>
            </a:r>
            <a:r>
              <a:rPr lang="en-GB" sz="2400" b="1" dirty="0" smtClean="0">
                <a:solidFill>
                  <a:srgbClr val="C00000"/>
                </a:solidFill>
                <a:latin typeface="Arial Black" pitchFamily="34" charset="0"/>
              </a:rPr>
              <a:t>Acrylic acid</a:t>
            </a:r>
            <a:r>
              <a:rPr lang="en-GB" sz="2400" b="1" dirty="0" smtClean="0">
                <a:solidFill>
                  <a:srgbClr val="C00000"/>
                </a:solidFill>
              </a:rPr>
              <a:t> </a:t>
            </a:r>
            <a:r>
              <a:rPr lang="en-GB" sz="2400" b="1" dirty="0" smtClean="0">
                <a:solidFill>
                  <a:srgbClr val="0000FF"/>
                </a:solidFill>
              </a:rPr>
              <a:t>by</a:t>
            </a:r>
            <a:r>
              <a:rPr lang="en-GB" sz="2400" b="1" dirty="0" smtClean="0">
                <a:solidFill>
                  <a:srgbClr val="C00000"/>
                </a:solidFill>
              </a:rPr>
              <a:t> </a:t>
            </a:r>
            <a:r>
              <a:rPr lang="en-GB" sz="2400" dirty="0" smtClean="0">
                <a:solidFill>
                  <a:srgbClr val="FF0000"/>
                </a:solidFill>
                <a:latin typeface="Arial Black" pitchFamily="34" charset="0"/>
              </a:rPr>
              <a:t>COLLAGEN </a:t>
            </a:r>
            <a:r>
              <a:rPr lang="en-GB" sz="2400" b="1" dirty="0" smtClean="0">
                <a:solidFill>
                  <a:srgbClr val="0000FF"/>
                </a:solidFill>
                <a:latin typeface="+mn-lt"/>
              </a:rPr>
              <a:t>bond to the Surface by the Covalent Bond </a:t>
            </a:r>
            <a:r>
              <a:rPr lang="en-GB" sz="2400" b="1" dirty="0" smtClean="0">
                <a:solidFill>
                  <a:srgbClr val="0000FF"/>
                </a:solidFill>
                <a:latin typeface="+mn-lt"/>
              </a:rPr>
              <a:t> </a:t>
            </a:r>
            <a:r>
              <a:rPr lang="en-GB" sz="2400" b="1" dirty="0" smtClean="0">
                <a:solidFill>
                  <a:srgbClr val="0000FF"/>
                </a:solidFill>
              </a:rPr>
              <a:t>amide Bond </a:t>
            </a:r>
            <a:r>
              <a:rPr lang="en-GB" sz="2400" b="1" dirty="0" smtClean="0">
                <a:solidFill>
                  <a:srgbClr val="C00000"/>
                </a:solidFill>
              </a:rPr>
              <a:t>(between Carboxylic Groups of the Acrylic acid and the Amino groups of the </a:t>
            </a:r>
            <a:r>
              <a:rPr lang="en-GB" sz="2400" dirty="0" smtClean="0">
                <a:solidFill>
                  <a:srgbClr val="FF0000"/>
                </a:solidFill>
                <a:latin typeface="Arial Black" pitchFamily="34" charset="0"/>
              </a:rPr>
              <a:t>COLLAGEN</a:t>
            </a:r>
            <a:r>
              <a:rPr lang="en-GB" sz="2400" b="1" dirty="0" smtClean="0">
                <a:solidFill>
                  <a:srgbClr val="C00000"/>
                </a:solidFill>
              </a:rPr>
              <a:t> Molecule) </a:t>
            </a:r>
            <a:r>
              <a:rPr lang="en-GB" sz="2400" b="1" dirty="0" smtClean="0">
                <a:solidFill>
                  <a:srgbClr val="0000FF"/>
                </a:solidFill>
                <a:sym typeface="Wingdings"/>
              </a:rPr>
              <a:t></a:t>
            </a:r>
            <a:r>
              <a:rPr lang="en-GB" sz="2400" b="1" dirty="0" smtClean="0">
                <a:solidFill>
                  <a:srgbClr val="0000FF"/>
                </a:solidFill>
              </a:rPr>
              <a:t> INCREASING OF THE IMPLANTATES’ BIOCOMPACTIBITY</a:t>
            </a:r>
          </a:p>
          <a:p>
            <a:pPr lvl="0" algn="ctr"/>
            <a:r>
              <a:rPr lang="en-GB" sz="2400" b="1" dirty="0" smtClean="0">
                <a:solidFill>
                  <a:srgbClr val="FF0000"/>
                </a:solidFill>
                <a:latin typeface="Arial Black" pitchFamily="34" charset="0"/>
              </a:rPr>
              <a:t>AN</a:t>
            </a:r>
            <a:r>
              <a:rPr lang="en-GB" sz="2400" b="1" dirty="0" smtClean="0">
                <a:solidFill>
                  <a:srgbClr val="0000FF"/>
                </a:solidFill>
              </a:rPr>
              <a:t>  </a:t>
            </a:r>
            <a:r>
              <a:rPr lang="en-GB" sz="2800" b="1" dirty="0" smtClean="0">
                <a:solidFill>
                  <a:srgbClr val="FF0000"/>
                </a:solidFill>
                <a:latin typeface="Arial Black" pitchFamily="34" charset="0"/>
              </a:rPr>
              <a:t>EXAMPLE</a:t>
            </a:r>
            <a:r>
              <a:rPr lang="en-GB" sz="6000" b="1" dirty="0" smtClean="0">
                <a:solidFill>
                  <a:srgbClr val="FF0000"/>
                </a:solidFill>
                <a:latin typeface="Arial Black" pitchFamily="34" charset="0"/>
              </a:rPr>
              <a:t> </a:t>
            </a:r>
          </a:p>
          <a:p>
            <a:pPr lvl="0" algn="ctr"/>
            <a:r>
              <a:rPr lang="en-GB" sz="2800" b="1" dirty="0" smtClean="0">
                <a:solidFill>
                  <a:srgbClr val="FF0000"/>
                </a:solidFill>
                <a:latin typeface="Arial Black" pitchFamily="34" charset="0"/>
              </a:rPr>
              <a:t>The Covering</a:t>
            </a:r>
            <a:r>
              <a:rPr lang="cs-CZ" sz="2800" b="1" dirty="0" smtClean="0">
                <a:solidFill>
                  <a:srgbClr val="FF0000"/>
                </a:solidFill>
                <a:latin typeface="Arial Black" pitchFamily="34" charset="0"/>
              </a:rPr>
              <a:t> </a:t>
            </a:r>
            <a:r>
              <a:rPr lang="en-GB" sz="2800" b="1" dirty="0" smtClean="0">
                <a:solidFill>
                  <a:srgbClr val="FF0000"/>
                </a:solidFill>
                <a:latin typeface="Arial Black" pitchFamily="34" charset="0"/>
              </a:rPr>
              <a:t>of the </a:t>
            </a:r>
            <a:r>
              <a:rPr lang="en-GB" sz="2800" b="1" dirty="0" smtClean="0">
                <a:solidFill>
                  <a:srgbClr val="FF0000"/>
                </a:solidFill>
                <a:latin typeface="Arial Black" pitchFamily="34" charset="0"/>
                <a:ea typeface="Calibri"/>
                <a:cs typeface="Times New Roman"/>
              </a:rPr>
              <a:t>Vessels Substitutes knitted from PET Fibres</a:t>
            </a:r>
            <a:r>
              <a:rPr lang="en-GB" sz="2800" b="1" dirty="0" smtClean="0">
                <a:solidFill>
                  <a:srgbClr val="FF0000"/>
                </a:solidFill>
                <a:latin typeface="Arial Black" pitchFamily="34" charset="0"/>
              </a:rPr>
              <a:t>  </a:t>
            </a:r>
            <a:endParaRPr lang="en-GB" sz="1600" b="1" dirty="0">
              <a:solidFill>
                <a:srgbClr val="FF0000"/>
              </a:solidFill>
              <a:latin typeface="Arial Black"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68</a:t>
            </a:fld>
            <a:endParaRPr lang="sk-SK"/>
          </a:p>
        </p:txBody>
      </p:sp>
      <p:sp>
        <p:nvSpPr>
          <p:cNvPr id="10" name="Nadpis 6"/>
          <p:cNvSpPr txBox="1">
            <a:spLocks/>
          </p:cNvSpPr>
          <p:nvPr/>
        </p:nvSpPr>
        <p:spPr bwMode="auto">
          <a:xfrm>
            <a:off x="0" y="116632"/>
            <a:ext cx="9036496" cy="50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defRPr/>
            </a:pPr>
            <a:r>
              <a:rPr lang="en-GB" sz="2800" dirty="0" smtClean="0">
                <a:solidFill>
                  <a:srgbClr val="FF0000"/>
                </a:solidFill>
                <a:latin typeface="Arial Black" pitchFamily="34" charset="0"/>
              </a:rPr>
              <a:t>COLLAGEN </a:t>
            </a:r>
            <a:r>
              <a:rPr kumimoji="0" lang="cs-CZ" sz="2800" b="0" i="0" u="none" strike="noStrike" kern="0" cap="none" spc="0" normalizeH="0" baseline="0" noProof="0" dirty="0" err="1" smtClean="0">
                <a:ln>
                  <a:noFill/>
                </a:ln>
                <a:solidFill>
                  <a:srgbClr val="FF0000"/>
                </a:solidFill>
                <a:effectLst/>
                <a:uLnTx/>
                <a:uFillTx/>
                <a:latin typeface="Arial Black" pitchFamily="34" charset="0"/>
                <a:ea typeface="+mj-ea"/>
                <a:cs typeface="+mj-cs"/>
              </a:rPr>
              <a:t>Medical</a:t>
            </a:r>
            <a:r>
              <a:rPr kumimoji="0" lang="cs-CZ" sz="2800" b="0" i="0" u="none" strike="noStrike" kern="0" cap="none" spc="0" normalizeH="0" baseline="0" noProof="0" dirty="0" smtClean="0">
                <a:ln>
                  <a:noFill/>
                </a:ln>
                <a:solidFill>
                  <a:srgbClr val="FF0000"/>
                </a:solidFill>
                <a:effectLst/>
                <a:uLnTx/>
                <a:uFillTx/>
                <a:latin typeface="Arial Black" pitchFamily="34" charset="0"/>
                <a:ea typeface="+mj-ea"/>
                <a:cs typeface="+mj-cs"/>
              </a:rPr>
              <a:t>  </a:t>
            </a:r>
            <a:r>
              <a:rPr lang="cs-CZ" sz="2800" kern="0" dirty="0" smtClean="0">
                <a:solidFill>
                  <a:srgbClr val="FF0000"/>
                </a:solidFill>
                <a:latin typeface="Arial Black" pitchFamily="34" charset="0"/>
                <a:ea typeface="+mj-ea"/>
                <a:cs typeface="+mj-cs"/>
              </a:rPr>
              <a:t>A</a:t>
            </a:r>
            <a:r>
              <a:rPr kumimoji="0" lang="cs-CZ" sz="2800" b="0" i="0" u="none" strike="noStrike" kern="0" cap="none" spc="0" normalizeH="0" baseline="0" noProof="0" dirty="0" err="1" smtClean="0">
                <a:ln>
                  <a:noFill/>
                </a:ln>
                <a:solidFill>
                  <a:srgbClr val="FF0000"/>
                </a:solidFill>
                <a:effectLst/>
                <a:uLnTx/>
                <a:uFillTx/>
                <a:latin typeface="Arial Black" pitchFamily="34" charset="0"/>
                <a:ea typeface="+mj-ea"/>
                <a:cs typeface="+mj-cs"/>
              </a:rPr>
              <a:t>pplications</a:t>
            </a:r>
            <a:r>
              <a:rPr kumimoji="0" lang="cs-CZ" sz="2800" b="0" i="0" u="none" strike="noStrike" kern="0" cap="none" spc="0" normalizeH="0" baseline="0" noProof="0" dirty="0" smtClean="0">
                <a:ln>
                  <a:noFill/>
                </a:ln>
                <a:solidFill>
                  <a:srgbClr val="FF0000"/>
                </a:solidFill>
                <a:effectLst/>
                <a:uLnTx/>
                <a:uFillTx/>
                <a:latin typeface="Arial Black" pitchFamily="34" charset="0"/>
                <a:ea typeface="+mj-ea"/>
                <a:cs typeface="+mj-cs"/>
              </a:rPr>
              <a:t>  1</a:t>
            </a:r>
            <a:endParaRPr kumimoji="0" lang="cs-CZ" sz="2800" b="0" i="0" u="none" strike="noStrike" kern="0" cap="none" spc="0" normalizeH="0" baseline="0" noProof="0" dirty="0">
              <a:ln>
                <a:noFill/>
              </a:ln>
              <a:solidFill>
                <a:srgbClr val="0000FF"/>
              </a:solidFill>
              <a:effectLst/>
              <a:uLnTx/>
              <a:uFillTx/>
              <a:latin typeface="+mj-lt"/>
              <a:ea typeface="+mj-ea"/>
              <a:cs typeface="+mj-cs"/>
            </a:endParaRPr>
          </a:p>
        </p:txBody>
      </p:sp>
      <p:sp>
        <p:nvSpPr>
          <p:cNvPr id="7" name="TextovéPole 6"/>
          <p:cNvSpPr txBox="1"/>
          <p:nvPr/>
        </p:nvSpPr>
        <p:spPr>
          <a:xfrm>
            <a:off x="179512" y="692696"/>
            <a:ext cx="8784976" cy="5324535"/>
          </a:xfrm>
          <a:prstGeom prst="rect">
            <a:avLst/>
          </a:prstGeom>
          <a:noFill/>
        </p:spPr>
        <p:txBody>
          <a:bodyPr wrap="square" rtlCol="0">
            <a:spAutoFit/>
          </a:bodyPr>
          <a:lstStyle/>
          <a:p>
            <a:pPr lvl="0">
              <a:buFont typeface="Arial" pitchFamily="34" charset="0"/>
              <a:buChar char="•"/>
            </a:pPr>
            <a:r>
              <a:rPr lang="cs-CZ" sz="2800" b="1" dirty="0" smtClean="0">
                <a:solidFill>
                  <a:srgbClr val="0000FF"/>
                </a:solidFill>
                <a:latin typeface="Arial Black" pitchFamily="34" charset="0"/>
              </a:rPr>
              <a:t> </a:t>
            </a:r>
            <a:r>
              <a:rPr lang="en-GB" sz="2800" b="1" dirty="0" smtClean="0">
                <a:solidFill>
                  <a:srgbClr val="0000FF"/>
                </a:solidFill>
                <a:latin typeface="Arial Black" pitchFamily="34" charset="0"/>
              </a:rPr>
              <a:t>Catgut Chromic Suture </a:t>
            </a:r>
            <a:r>
              <a:rPr lang="en-GB" sz="2800" b="1" dirty="0" smtClean="0">
                <a:solidFill>
                  <a:srgbClr val="0000FF"/>
                </a:solidFill>
              </a:rPr>
              <a:t>– </a:t>
            </a:r>
            <a:r>
              <a:rPr lang="en-GB" sz="2800" b="1" dirty="0" err="1" smtClean="0">
                <a:solidFill>
                  <a:srgbClr val="0000FF"/>
                </a:solidFill>
              </a:rPr>
              <a:t>Resorption</a:t>
            </a:r>
            <a:r>
              <a:rPr lang="en-GB" sz="2800" b="1" dirty="0" smtClean="0">
                <a:solidFill>
                  <a:srgbClr val="0000FF"/>
                </a:solidFill>
              </a:rPr>
              <a:t> is controlled by the Chromium Salts </a:t>
            </a:r>
            <a:r>
              <a:rPr lang="en-GB" sz="2800" b="1" dirty="0" err="1" smtClean="0">
                <a:solidFill>
                  <a:srgbClr val="0000FF"/>
                </a:solidFill>
              </a:rPr>
              <a:t>crosslinking</a:t>
            </a:r>
            <a:r>
              <a:rPr lang="en-GB" sz="2800" b="1" dirty="0" smtClean="0">
                <a:solidFill>
                  <a:srgbClr val="0000FF"/>
                </a:solidFill>
              </a:rPr>
              <a:t> </a:t>
            </a:r>
          </a:p>
          <a:p>
            <a:pPr lvl="0">
              <a:buFont typeface="Arial" pitchFamily="34" charset="0"/>
              <a:buChar char="•"/>
            </a:pPr>
            <a:r>
              <a:rPr lang="en-GB" sz="2800" b="1" dirty="0" smtClean="0">
                <a:solidFill>
                  <a:srgbClr val="008000"/>
                </a:solidFill>
              </a:rPr>
              <a:t> Split leather, Nonwoven T</a:t>
            </a:r>
            <a:r>
              <a:rPr lang="en-GB" sz="2800" b="1" dirty="0" smtClean="0">
                <a:solidFill>
                  <a:srgbClr val="008000"/>
                </a:solidFill>
              </a:rPr>
              <a:t>extiles, Fixed Foams </a:t>
            </a:r>
            <a:r>
              <a:rPr lang="en-GB" sz="2800" b="1" dirty="0" smtClean="0">
                <a:solidFill>
                  <a:srgbClr val="008000"/>
                </a:solidFill>
                <a:sym typeface="Wingdings"/>
              </a:rPr>
              <a:t></a:t>
            </a:r>
            <a:r>
              <a:rPr lang="en-GB" sz="2800" b="1" dirty="0" smtClean="0">
                <a:solidFill>
                  <a:srgbClr val="008000"/>
                </a:solidFill>
              </a:rPr>
              <a:t> Radiation-Chemical </a:t>
            </a:r>
            <a:r>
              <a:rPr lang="en-GB" sz="2800" b="1" dirty="0" smtClean="0">
                <a:solidFill>
                  <a:srgbClr val="008000"/>
                </a:solidFill>
              </a:rPr>
              <a:t>S</a:t>
            </a:r>
            <a:r>
              <a:rPr lang="en-GB" sz="2800" b="1" dirty="0" smtClean="0">
                <a:solidFill>
                  <a:srgbClr val="008000"/>
                </a:solidFill>
              </a:rPr>
              <a:t>terilisation </a:t>
            </a:r>
            <a:r>
              <a:rPr lang="en-GB" sz="2800" b="1" dirty="0" smtClean="0">
                <a:solidFill>
                  <a:srgbClr val="008000"/>
                </a:solidFill>
                <a:sym typeface="Wingdings"/>
              </a:rPr>
              <a:t></a:t>
            </a:r>
            <a:r>
              <a:rPr lang="en-GB" sz="2800" b="1" dirty="0" smtClean="0">
                <a:solidFill>
                  <a:srgbClr val="008000"/>
                </a:solidFill>
              </a:rPr>
              <a:t> Wounds’ &amp; Burns Covering</a:t>
            </a:r>
            <a:endParaRPr lang="en-GB" sz="2800" b="1" dirty="0" smtClean="0">
              <a:solidFill>
                <a:srgbClr val="008000"/>
              </a:solidFill>
              <a:latin typeface="Arial Black" pitchFamily="34" charset="0"/>
            </a:endParaRPr>
          </a:p>
          <a:p>
            <a:pPr lvl="0">
              <a:buFont typeface="Arial" pitchFamily="34" charset="0"/>
              <a:buChar char="•"/>
            </a:pPr>
            <a:r>
              <a:rPr lang="en-GB" sz="2800" b="1" dirty="0" smtClean="0">
                <a:solidFill>
                  <a:srgbClr val="0000FF"/>
                </a:solidFill>
              </a:rPr>
              <a:t> </a:t>
            </a:r>
            <a:r>
              <a:rPr lang="en-GB" sz="2800" b="1" dirty="0" smtClean="0">
                <a:solidFill>
                  <a:srgbClr val="C00000"/>
                </a:solidFill>
              </a:rPr>
              <a:t>Spray </a:t>
            </a:r>
            <a:r>
              <a:rPr lang="en-GB" sz="2800" b="1" dirty="0" smtClean="0">
                <a:solidFill>
                  <a:srgbClr val="C00000"/>
                </a:solidFill>
                <a:latin typeface="Arial Black" pitchFamily="34" charset="0"/>
              </a:rPr>
              <a:t>B</a:t>
            </a:r>
            <a:r>
              <a:rPr lang="en-GB" sz="3200" b="1" dirty="0" smtClean="0">
                <a:solidFill>
                  <a:srgbClr val="C00000"/>
                </a:solidFill>
                <a:latin typeface="Arial Black" pitchFamily="34" charset="0"/>
              </a:rPr>
              <a:t>andage on Wounds </a:t>
            </a:r>
            <a:r>
              <a:rPr lang="en-GB" sz="2800" b="1" dirty="0" smtClean="0">
                <a:solidFill>
                  <a:srgbClr val="C00000"/>
                </a:solidFill>
              </a:rPr>
              <a:t>(</a:t>
            </a:r>
            <a:r>
              <a:rPr lang="en-GB" sz="2800" dirty="0" smtClean="0">
                <a:solidFill>
                  <a:srgbClr val="FF0000"/>
                </a:solidFill>
                <a:latin typeface="Arial Black" pitchFamily="34" charset="0"/>
              </a:rPr>
              <a:t>COLLAGEN Powder </a:t>
            </a:r>
            <a:r>
              <a:rPr lang="en-GB" sz="2800" b="1" dirty="0" smtClean="0">
                <a:solidFill>
                  <a:srgbClr val="C00000"/>
                </a:solidFill>
              </a:rPr>
              <a:t>)</a:t>
            </a:r>
          </a:p>
          <a:p>
            <a:pPr lvl="0">
              <a:buFont typeface="Arial" pitchFamily="34" charset="0"/>
              <a:buChar char="•"/>
            </a:pPr>
            <a:r>
              <a:rPr lang="cs-CZ" sz="3200" b="1" dirty="0" smtClean="0">
                <a:solidFill>
                  <a:srgbClr val="FFC000"/>
                </a:solidFill>
                <a:latin typeface="Arial Black" pitchFamily="34" charset="0"/>
              </a:rPr>
              <a:t> </a:t>
            </a:r>
            <a:r>
              <a:rPr lang="en-GB" sz="3200" b="1" dirty="0" smtClean="0">
                <a:solidFill>
                  <a:srgbClr val="FFC000"/>
                </a:solidFill>
                <a:latin typeface="Arial Black" pitchFamily="34" charset="0"/>
              </a:rPr>
              <a:t>Blood Vessel </a:t>
            </a:r>
            <a:r>
              <a:rPr lang="en-GB" sz="3200" b="1" dirty="0" smtClean="0">
                <a:solidFill>
                  <a:srgbClr val="FFC000"/>
                </a:solidFill>
                <a:latin typeface="Arial Black" pitchFamily="34" charset="0"/>
              </a:rPr>
              <a:t>Reparation</a:t>
            </a:r>
            <a:r>
              <a:rPr lang="en-GB" sz="3200" b="1" dirty="0" smtClean="0">
                <a:solidFill>
                  <a:srgbClr val="FFC000"/>
                </a:solidFill>
                <a:latin typeface="Arial Black" pitchFamily="34" charset="0"/>
              </a:rPr>
              <a:t>, Tendon</a:t>
            </a:r>
            <a:r>
              <a:rPr lang="cs-CZ" sz="3200" b="1" dirty="0" smtClean="0">
                <a:solidFill>
                  <a:srgbClr val="FFC000"/>
                </a:solidFill>
                <a:latin typeface="Arial Black" pitchFamily="34" charset="0"/>
              </a:rPr>
              <a:t> </a:t>
            </a:r>
            <a:r>
              <a:rPr lang="cs-CZ" sz="3200" b="1" dirty="0" err="1" smtClean="0">
                <a:solidFill>
                  <a:srgbClr val="FFC000"/>
                </a:solidFill>
                <a:latin typeface="Arial Black" pitchFamily="34" charset="0"/>
              </a:rPr>
              <a:t>Replacement</a:t>
            </a:r>
            <a:r>
              <a:rPr lang="cs-CZ" sz="3200" b="1" dirty="0" smtClean="0">
                <a:solidFill>
                  <a:srgbClr val="FFC000"/>
                </a:solidFill>
                <a:latin typeface="Arial Black" pitchFamily="34" charset="0"/>
              </a:rPr>
              <a:t> </a:t>
            </a:r>
            <a:endParaRPr lang="en-GB" sz="2800" b="1" dirty="0" smtClean="0">
              <a:solidFill>
                <a:srgbClr val="FFC000"/>
              </a:solidFill>
              <a:latin typeface="Arial Black" pitchFamily="34" charset="0"/>
            </a:endParaRPr>
          </a:p>
          <a:p>
            <a:pPr lvl="0">
              <a:buFont typeface="Arial" pitchFamily="34" charset="0"/>
              <a:buChar char="•"/>
            </a:pPr>
            <a:r>
              <a:rPr lang="en-GB" sz="3200" b="1" dirty="0" smtClean="0">
                <a:solidFill>
                  <a:srgbClr val="FF0000"/>
                </a:solidFill>
                <a:latin typeface="Arial Black" pitchFamily="34" charset="0"/>
              </a:rPr>
              <a:t>Cells’ Cultures Growing </a:t>
            </a:r>
            <a:r>
              <a:rPr lang="en-GB" sz="2800" b="1" i="1" dirty="0" smtClean="0">
                <a:solidFill>
                  <a:srgbClr val="FF0000"/>
                </a:solidFill>
              </a:rPr>
              <a:t>in vitro</a:t>
            </a:r>
            <a:endParaRPr lang="en-GB" sz="2800" b="1" dirty="0" smtClean="0">
              <a:solidFill>
                <a:srgbClr val="FF0000"/>
              </a:solidFill>
            </a:endParaRPr>
          </a:p>
          <a:p>
            <a:pPr lvl="0">
              <a:buFont typeface="Arial" pitchFamily="34" charset="0"/>
              <a:buChar char="•"/>
            </a:pPr>
            <a:r>
              <a:rPr lang="cs-CZ" sz="2800" b="1" dirty="0" smtClean="0">
                <a:solidFill>
                  <a:srgbClr val="0000FF"/>
                </a:solidFill>
              </a:rPr>
              <a:t> …………………</a:t>
            </a:r>
            <a:endParaRPr lang="cs-CZ" sz="2800" b="1" i="1" u="sng" dirty="0" smtClean="0">
              <a:solidFill>
                <a:srgbClr val="7030A0"/>
              </a:solidFill>
              <a:latin typeface="Arial Black" pitchFamily="34" charset="0"/>
            </a:endParaRPr>
          </a:p>
          <a:p>
            <a:endParaRPr lang="cs-CZ" sz="1600"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69</a:t>
            </a:fld>
            <a:endParaRPr lang="sk-SK"/>
          </a:p>
        </p:txBody>
      </p:sp>
      <p:sp>
        <p:nvSpPr>
          <p:cNvPr id="10" name="Nadpis 6"/>
          <p:cNvSpPr txBox="1">
            <a:spLocks/>
          </p:cNvSpPr>
          <p:nvPr/>
        </p:nvSpPr>
        <p:spPr bwMode="auto">
          <a:xfrm>
            <a:off x="0" y="116632"/>
            <a:ext cx="9036496" cy="504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defRPr/>
            </a:pPr>
            <a:r>
              <a:rPr lang="en-GB" sz="2800" dirty="0" smtClean="0">
                <a:solidFill>
                  <a:srgbClr val="FF0000"/>
                </a:solidFill>
                <a:latin typeface="Arial Black" pitchFamily="34" charset="0"/>
              </a:rPr>
              <a:t>COLLAGEN </a:t>
            </a:r>
            <a:r>
              <a:rPr lang="cs-CZ" sz="2800" kern="0" dirty="0" err="1" smtClean="0">
                <a:solidFill>
                  <a:srgbClr val="FF0000"/>
                </a:solidFill>
                <a:latin typeface="Arial Black" pitchFamily="34" charset="0"/>
              </a:rPr>
              <a:t>Medical</a:t>
            </a:r>
            <a:r>
              <a:rPr lang="cs-CZ" sz="2800" kern="0" dirty="0" smtClean="0">
                <a:solidFill>
                  <a:srgbClr val="FF0000"/>
                </a:solidFill>
                <a:latin typeface="Arial Black" pitchFamily="34" charset="0"/>
              </a:rPr>
              <a:t>  </a:t>
            </a:r>
            <a:r>
              <a:rPr lang="cs-CZ" sz="2800" kern="0" dirty="0" err="1" smtClean="0">
                <a:solidFill>
                  <a:srgbClr val="FF0000"/>
                </a:solidFill>
                <a:latin typeface="Arial Black" pitchFamily="34" charset="0"/>
              </a:rPr>
              <a:t>Applications</a:t>
            </a:r>
            <a:r>
              <a:rPr lang="cs-CZ" sz="2800" kern="0" dirty="0" smtClean="0">
                <a:solidFill>
                  <a:srgbClr val="FF0000"/>
                </a:solidFill>
                <a:latin typeface="Arial Black" pitchFamily="34" charset="0"/>
              </a:rPr>
              <a:t> </a:t>
            </a:r>
            <a:r>
              <a:rPr kumimoji="0" lang="cs-CZ" sz="2800" b="0" i="0" u="none" strike="noStrike" kern="0" cap="none" spc="0" normalizeH="0" baseline="0" noProof="0" dirty="0" smtClean="0">
                <a:ln>
                  <a:noFill/>
                </a:ln>
                <a:solidFill>
                  <a:srgbClr val="FF0000"/>
                </a:solidFill>
                <a:effectLst/>
                <a:uLnTx/>
                <a:uFillTx/>
                <a:latin typeface="Arial Black" pitchFamily="34" charset="0"/>
                <a:ea typeface="+mj-ea"/>
                <a:cs typeface="+mj-cs"/>
              </a:rPr>
              <a:t>2</a:t>
            </a:r>
            <a:endParaRPr kumimoji="0" lang="cs-CZ" sz="2800" b="0" i="0" u="none" strike="noStrike" kern="0" cap="none" spc="0" normalizeH="0" baseline="0" noProof="0" dirty="0">
              <a:ln>
                <a:noFill/>
              </a:ln>
              <a:solidFill>
                <a:srgbClr val="0000FF"/>
              </a:solidFill>
              <a:effectLst/>
              <a:uLnTx/>
              <a:uFillTx/>
              <a:latin typeface="+mj-lt"/>
              <a:ea typeface="+mj-ea"/>
              <a:cs typeface="+mj-cs"/>
            </a:endParaRPr>
          </a:p>
        </p:txBody>
      </p:sp>
      <p:sp>
        <p:nvSpPr>
          <p:cNvPr id="7" name="TextovéPole 6"/>
          <p:cNvSpPr txBox="1"/>
          <p:nvPr/>
        </p:nvSpPr>
        <p:spPr>
          <a:xfrm>
            <a:off x="179512" y="692696"/>
            <a:ext cx="8784976" cy="4524315"/>
          </a:xfrm>
          <a:prstGeom prst="rect">
            <a:avLst/>
          </a:prstGeom>
          <a:noFill/>
        </p:spPr>
        <p:txBody>
          <a:bodyPr wrap="square" rtlCol="0">
            <a:spAutoFit/>
          </a:bodyPr>
          <a:lstStyle/>
          <a:p>
            <a:pPr lvl="0">
              <a:buFont typeface="Arial" pitchFamily="34" charset="0"/>
              <a:buChar char="•"/>
            </a:pPr>
            <a:r>
              <a:rPr lang="cs-CZ" sz="3200" b="1" dirty="0" smtClean="0">
                <a:solidFill>
                  <a:srgbClr val="0000FF"/>
                </a:solidFill>
              </a:rPr>
              <a:t> </a:t>
            </a:r>
            <a:r>
              <a:rPr lang="en-GB" sz="3200" dirty="0" smtClean="0">
                <a:solidFill>
                  <a:srgbClr val="FF0000"/>
                </a:solidFill>
                <a:latin typeface="Arial Black" pitchFamily="34" charset="0"/>
              </a:rPr>
              <a:t>COLLAGEN </a:t>
            </a:r>
            <a:r>
              <a:rPr lang="en-GB" sz="3200" b="1" dirty="0" smtClean="0">
                <a:solidFill>
                  <a:srgbClr val="008000"/>
                </a:solidFill>
                <a:latin typeface="+mn-lt"/>
              </a:rPr>
              <a:t>inside covered </a:t>
            </a:r>
            <a:r>
              <a:rPr lang="en-GB" sz="3200" b="1" dirty="0" smtClean="0">
                <a:solidFill>
                  <a:srgbClr val="008000"/>
                </a:solidFill>
              </a:rPr>
              <a:t>Teflon hose </a:t>
            </a:r>
            <a:r>
              <a:rPr lang="en-GB" sz="3200" b="1" dirty="0" smtClean="0">
                <a:solidFill>
                  <a:srgbClr val="008000"/>
                </a:solidFill>
              </a:rPr>
              <a:t>&gt; </a:t>
            </a:r>
            <a:r>
              <a:rPr lang="en-GB" sz="3200" b="1" dirty="0" smtClean="0">
                <a:solidFill>
                  <a:srgbClr val="008000"/>
                </a:solidFill>
                <a:latin typeface="Arial Black" pitchFamily="34" charset="0"/>
              </a:rPr>
              <a:t>Blood Vessel Replacement </a:t>
            </a:r>
            <a:endParaRPr lang="en-GB" sz="3200" b="1" dirty="0" smtClean="0">
              <a:solidFill>
                <a:srgbClr val="008000"/>
              </a:solidFill>
              <a:latin typeface="Arial Black" pitchFamily="34" charset="0"/>
            </a:endParaRPr>
          </a:p>
          <a:p>
            <a:pPr lvl="0">
              <a:buFont typeface="Arial" pitchFamily="34" charset="0"/>
              <a:buChar char="•"/>
            </a:pPr>
            <a:r>
              <a:rPr lang="en-GB" sz="3200" b="1" dirty="0" smtClean="0">
                <a:solidFill>
                  <a:srgbClr val="0000FF"/>
                </a:solidFill>
              </a:rPr>
              <a:t> </a:t>
            </a:r>
            <a:r>
              <a:rPr lang="en-GB" sz="3200" b="1" dirty="0" smtClean="0">
                <a:solidFill>
                  <a:srgbClr val="C00000"/>
                </a:solidFill>
              </a:rPr>
              <a:t>Combination with Calcium Phosphate </a:t>
            </a:r>
            <a:r>
              <a:rPr lang="en-GB" sz="3200" b="1" dirty="0" smtClean="0">
                <a:solidFill>
                  <a:srgbClr val="C00000"/>
                </a:solidFill>
                <a:sym typeface="Wingdings"/>
              </a:rPr>
              <a:t></a:t>
            </a:r>
            <a:r>
              <a:rPr lang="en-GB" sz="3200" b="1" dirty="0" smtClean="0">
                <a:solidFill>
                  <a:srgbClr val="C00000"/>
                </a:solidFill>
              </a:rPr>
              <a:t> Bones and Tooth </a:t>
            </a:r>
            <a:r>
              <a:rPr lang="en-GB" sz="3200" b="1" dirty="0" smtClean="0">
                <a:solidFill>
                  <a:srgbClr val="C00000"/>
                </a:solidFill>
                <a:latin typeface="+mn-lt"/>
              </a:rPr>
              <a:t>Replacement </a:t>
            </a:r>
            <a:endParaRPr lang="en-GB" sz="3200" b="1" dirty="0" smtClean="0">
              <a:solidFill>
                <a:srgbClr val="C00000"/>
              </a:solidFill>
              <a:latin typeface="+mn-lt"/>
            </a:endParaRPr>
          </a:p>
          <a:p>
            <a:pPr lvl="0">
              <a:buFont typeface="Arial" pitchFamily="34" charset="0"/>
              <a:buChar char="•"/>
            </a:pPr>
            <a:r>
              <a:rPr lang="en-GB" sz="3200" b="1" dirty="0" smtClean="0">
                <a:solidFill>
                  <a:srgbClr val="FFC000"/>
                </a:solidFill>
              </a:rPr>
              <a:t>Injection of the Microcapsules</a:t>
            </a:r>
            <a:r>
              <a:rPr lang="en-GB" sz="3200" b="1" dirty="0" smtClean="0">
                <a:solidFill>
                  <a:srgbClr val="FFC000"/>
                </a:solidFill>
              </a:rPr>
              <a:t> impregnated with effective Substance</a:t>
            </a:r>
            <a:r>
              <a:rPr lang="en-GB" sz="3200" b="1" dirty="0" smtClean="0">
                <a:solidFill>
                  <a:srgbClr val="FFC000"/>
                </a:solidFill>
              </a:rPr>
              <a:t> – </a:t>
            </a:r>
            <a:r>
              <a:rPr lang="en-GB" sz="3200" b="1" dirty="0" smtClean="0">
                <a:solidFill>
                  <a:srgbClr val="FFC000"/>
                </a:solidFill>
              </a:rPr>
              <a:t>Wound Healing</a:t>
            </a:r>
            <a:endParaRPr lang="en-GB" sz="3200" b="1" dirty="0" smtClean="0">
              <a:solidFill>
                <a:srgbClr val="FFC000"/>
              </a:solidFill>
            </a:endParaRPr>
          </a:p>
          <a:p>
            <a:pPr lvl="0">
              <a:buFont typeface="Arial" pitchFamily="34" charset="0"/>
              <a:buChar char="•"/>
            </a:pPr>
            <a:r>
              <a:rPr lang="en-GB" sz="3200" b="1" dirty="0" smtClean="0">
                <a:solidFill>
                  <a:srgbClr val="FF0000"/>
                </a:solidFill>
              </a:rPr>
              <a:t> </a:t>
            </a:r>
            <a:r>
              <a:rPr lang="en-GB" sz="3200" dirty="0" smtClean="0">
                <a:solidFill>
                  <a:srgbClr val="FF0000"/>
                </a:solidFill>
                <a:latin typeface="Arial Black" pitchFamily="34" charset="0"/>
              </a:rPr>
              <a:t>COLLAGEN </a:t>
            </a:r>
            <a:r>
              <a:rPr lang="en-GB" sz="3200" b="1" dirty="0" smtClean="0">
                <a:solidFill>
                  <a:srgbClr val="FF0000"/>
                </a:solidFill>
                <a:latin typeface="+mn-lt"/>
              </a:rPr>
              <a:t>Glue in Surgery</a:t>
            </a:r>
            <a:endParaRPr lang="en-GB" sz="3200" b="1" dirty="0" smtClean="0">
              <a:solidFill>
                <a:srgbClr val="FF0000"/>
              </a:solidFill>
              <a:latin typeface="+mn-lt"/>
            </a:endParaRPr>
          </a:p>
          <a:p>
            <a:pPr lvl="0">
              <a:buFont typeface="Arial" pitchFamily="34" charset="0"/>
              <a:buChar char="•"/>
            </a:pPr>
            <a:r>
              <a:rPr lang="cs-CZ" sz="3200" b="1" dirty="0" smtClean="0">
                <a:solidFill>
                  <a:srgbClr val="0000FF"/>
                </a:solidFill>
              </a:rPr>
              <a:t> ………….</a:t>
            </a:r>
            <a:endParaRPr lang="cs-CZ" sz="3200" b="1" dirty="0" smtClean="0">
              <a:solidFill>
                <a:srgbClr val="7030A0"/>
              </a:solidFill>
            </a:endParaRPr>
          </a:p>
          <a:p>
            <a:pPr lvl="0">
              <a:buFont typeface="Arial" pitchFamily="34" charset="0"/>
              <a:buChar char="•"/>
            </a:pPr>
            <a:endParaRPr lang="cs-CZ" sz="3200" b="1" dirty="0">
              <a:solidFill>
                <a:srgbClr val="0000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cs-CZ" sz="2800" dirty="0" smtClean="0">
                <a:solidFill>
                  <a:srgbClr val="FF0000"/>
                </a:solidFill>
                <a:latin typeface="Arial Black" pitchFamily="34" charset="0"/>
              </a:rPr>
              <a:t>PRIMARY STRUKTURE </a:t>
            </a:r>
            <a:r>
              <a:rPr lang="cs-CZ" sz="2800" dirty="0" err="1" smtClean="0">
                <a:solidFill>
                  <a:srgbClr val="FF0000"/>
                </a:solidFill>
                <a:latin typeface="Arial Black" pitchFamily="34" charset="0"/>
              </a:rPr>
              <a:t>of</a:t>
            </a:r>
            <a:r>
              <a:rPr lang="cs-CZ" sz="2800" dirty="0" smtClean="0">
                <a:solidFill>
                  <a:srgbClr val="FF0000"/>
                </a:solidFill>
                <a:latin typeface="Arial Black" pitchFamily="34" charset="0"/>
              </a:rPr>
              <a:t> Proteine I</a:t>
            </a:r>
            <a:endParaRPr lang="cs-CZ" sz="2800" dirty="0"/>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a:t>
            </a:fld>
            <a:endParaRPr lang="sk-SK"/>
          </a:p>
        </p:txBody>
      </p:sp>
      <p:pic>
        <p:nvPicPr>
          <p:cNvPr id="9" name="Obrázek 8" descr="Protein_primary_structure_svg.png"/>
          <p:cNvPicPr>
            <a:picLocks noChangeAspect="1"/>
          </p:cNvPicPr>
          <p:nvPr/>
        </p:nvPicPr>
        <p:blipFill>
          <a:blip r:embed="rId2" cstate="print"/>
          <a:stretch>
            <a:fillRect/>
          </a:stretch>
        </p:blipFill>
        <p:spPr>
          <a:xfrm>
            <a:off x="460446" y="980728"/>
            <a:ext cx="8223104" cy="5040560"/>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88640"/>
            <a:ext cx="8229600" cy="1340768"/>
          </a:xfrm>
        </p:spPr>
        <p:txBody>
          <a:bodyPr/>
          <a:lstStyle/>
          <a:p>
            <a:r>
              <a:rPr lang="en-GB" sz="2800" dirty="0" smtClean="0">
                <a:solidFill>
                  <a:srgbClr val="FF0000"/>
                </a:solidFill>
                <a:latin typeface="Arial Black" pitchFamily="34" charset="0"/>
              </a:rPr>
              <a:t>COLLAGEN </a:t>
            </a:r>
            <a:r>
              <a:rPr lang="en-GB" sz="2800" dirty="0" smtClean="0">
                <a:solidFill>
                  <a:srgbClr val="FF0000"/>
                </a:solidFill>
                <a:latin typeface="Arial Black" pitchFamily="34" charset="0"/>
              </a:rPr>
              <a:t>based </a:t>
            </a:r>
            <a:r>
              <a:rPr lang="en-GB" sz="2800" dirty="0" err="1" smtClean="0">
                <a:solidFill>
                  <a:srgbClr val="FF0000"/>
                </a:solidFill>
                <a:latin typeface="Arial Black" pitchFamily="34" charset="0"/>
              </a:rPr>
              <a:t>Articular</a:t>
            </a:r>
            <a:r>
              <a:rPr lang="en-GB" sz="2800" dirty="0" smtClean="0">
                <a:solidFill>
                  <a:srgbClr val="FF0000"/>
                </a:solidFill>
                <a:latin typeface="Arial Black" pitchFamily="34" charset="0"/>
              </a:rPr>
              <a:t> Preparation </a:t>
            </a:r>
            <a:r>
              <a:rPr lang="en-GB" sz="2800" cap="all" dirty="0" smtClean="0">
                <a:solidFill>
                  <a:srgbClr val="FF0000"/>
                </a:solidFill>
                <a:latin typeface="Arial Black" pitchFamily="34" charset="0"/>
              </a:rPr>
              <a:t/>
            </a:r>
            <a:br>
              <a:rPr lang="en-GB" sz="2800" cap="all" dirty="0" smtClean="0">
                <a:solidFill>
                  <a:srgbClr val="FF0000"/>
                </a:solidFill>
                <a:latin typeface="Arial Black" pitchFamily="34" charset="0"/>
              </a:rPr>
            </a:br>
            <a:r>
              <a:rPr lang="en-GB" sz="2800" cap="all" dirty="0" smtClean="0">
                <a:solidFill>
                  <a:srgbClr val="FF0000"/>
                </a:solidFill>
                <a:latin typeface="Arial Black" pitchFamily="34" charset="0"/>
              </a:rPr>
              <a:t> </a:t>
            </a:r>
            <a:r>
              <a:rPr lang="en-GB" sz="2800" cap="all" dirty="0" smtClean="0">
                <a:solidFill>
                  <a:srgbClr val="0000FF"/>
                </a:solidFill>
                <a:latin typeface="Arial Black" pitchFamily="34" charset="0"/>
              </a:rPr>
              <a:t>nutrition </a:t>
            </a:r>
            <a:r>
              <a:rPr lang="en-GB" sz="2800" cap="all" dirty="0" smtClean="0">
                <a:solidFill>
                  <a:srgbClr val="0000FF"/>
                </a:solidFill>
                <a:latin typeface="Arial Black" pitchFamily="34" charset="0"/>
              </a:rPr>
              <a:t>&amp; </a:t>
            </a:r>
            <a:r>
              <a:rPr lang="en-GB" sz="2800" cap="all" dirty="0" err="1" smtClean="0">
                <a:solidFill>
                  <a:srgbClr val="0000FF"/>
                </a:solidFill>
                <a:latin typeface="Arial Black" pitchFamily="34" charset="0"/>
              </a:rPr>
              <a:t>regeneraTION</a:t>
            </a:r>
            <a:r>
              <a:rPr lang="en-GB" sz="2800" cap="all" dirty="0" smtClean="0">
                <a:solidFill>
                  <a:srgbClr val="0000FF"/>
                </a:solidFill>
                <a:latin typeface="Arial Black" pitchFamily="34" charset="0"/>
              </a:rPr>
              <a:t> </a:t>
            </a:r>
            <a:br>
              <a:rPr lang="en-GB" sz="2800" cap="all" dirty="0" smtClean="0">
                <a:solidFill>
                  <a:srgbClr val="0000FF"/>
                </a:solidFill>
                <a:latin typeface="Arial Black" pitchFamily="34" charset="0"/>
              </a:rPr>
            </a:br>
            <a:r>
              <a:rPr lang="en-GB" sz="2800" dirty="0" smtClean="0">
                <a:solidFill>
                  <a:srgbClr val="0000FF"/>
                </a:solidFill>
                <a:latin typeface="Arial Black" pitchFamily="34" charset="0"/>
              </a:rPr>
              <a:t>of the </a:t>
            </a:r>
            <a:r>
              <a:rPr lang="en-GB" sz="2800" dirty="0" err="1" smtClean="0">
                <a:solidFill>
                  <a:srgbClr val="0000FF"/>
                </a:solidFill>
                <a:latin typeface="Arial Black" pitchFamily="34" charset="0"/>
              </a:rPr>
              <a:t>Articular</a:t>
            </a:r>
            <a:r>
              <a:rPr lang="en-GB" sz="2800" dirty="0" smtClean="0">
                <a:solidFill>
                  <a:srgbClr val="0000FF"/>
                </a:solidFill>
                <a:latin typeface="Arial Black" pitchFamily="34" charset="0"/>
              </a:rPr>
              <a:t> Cartilage</a:t>
            </a:r>
            <a:endParaRPr lang="en-GB" sz="2800" dirty="0">
              <a:solidFill>
                <a:srgbClr val="0000FF"/>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smtClean="0"/>
              <a:t>January 9/2018</a:t>
            </a:r>
            <a:endParaRPr lang="sk-SK"/>
          </a:p>
        </p:txBody>
      </p:sp>
      <p:sp>
        <p:nvSpPr>
          <p:cNvPr id="4" name="Zástupný symbol pro zápatí 3"/>
          <p:cNvSpPr>
            <a:spLocks noGrp="1"/>
          </p:cNvSpPr>
          <p:nvPr>
            <p:ph type="ftr" sz="quarter" idx="11"/>
          </p:nvPr>
        </p:nvSpPr>
        <p:spPr/>
        <p:txBody>
          <a:bodyPr/>
          <a:lstStyle/>
          <a:p>
            <a:pPr>
              <a:defRPr/>
            </a:pPr>
            <a:r>
              <a:rPr lang="fr-FR" smtClean="0"/>
              <a:t>NATURAL POLYMERS MU SCI 9 2018</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70</a:t>
            </a:fld>
            <a:endParaRPr lang="sk-SK"/>
          </a:p>
        </p:txBody>
      </p:sp>
      <p:sp>
        <p:nvSpPr>
          <p:cNvPr id="12" name="TextovéPole 11"/>
          <p:cNvSpPr txBox="1"/>
          <p:nvPr/>
        </p:nvSpPr>
        <p:spPr>
          <a:xfrm>
            <a:off x="215008" y="1628800"/>
            <a:ext cx="8928992" cy="1077218"/>
          </a:xfrm>
          <a:prstGeom prst="rect">
            <a:avLst/>
          </a:prstGeom>
          <a:noFill/>
          <a:ln w="60325">
            <a:solidFill>
              <a:srgbClr val="008000"/>
            </a:solidFill>
            <a:prstDash val="sysDash"/>
          </a:ln>
        </p:spPr>
        <p:txBody>
          <a:bodyPr wrap="square" rtlCol="0">
            <a:spAutoFit/>
          </a:bodyPr>
          <a:lstStyle/>
          <a:p>
            <a:pPr algn="ctr"/>
            <a:r>
              <a:rPr lang="en-GB" sz="3200" dirty="0" smtClean="0">
                <a:solidFill>
                  <a:srgbClr val="008000"/>
                </a:solidFill>
                <a:latin typeface="Arial Black" pitchFamily="34" charset="0"/>
                <a:cs typeface="Aharoni" pitchFamily="2" charset="-79"/>
              </a:rPr>
              <a:t>ORLING Company (Czech Republic) accordingly:</a:t>
            </a:r>
            <a:endParaRPr lang="en-GB" sz="3200" dirty="0">
              <a:solidFill>
                <a:srgbClr val="008000"/>
              </a:solidFill>
              <a:latin typeface="Arial Black" pitchFamily="34" charset="0"/>
              <a:cs typeface="Aharoni" pitchFamily="2" charset="-79"/>
            </a:endParaRPr>
          </a:p>
        </p:txBody>
      </p:sp>
      <p:sp>
        <p:nvSpPr>
          <p:cNvPr id="11" name="TextovéPole 10"/>
          <p:cNvSpPr txBox="1"/>
          <p:nvPr/>
        </p:nvSpPr>
        <p:spPr>
          <a:xfrm>
            <a:off x="0" y="2780928"/>
            <a:ext cx="8964488" cy="3477875"/>
          </a:xfrm>
          <a:prstGeom prst="rect">
            <a:avLst/>
          </a:prstGeom>
          <a:noFill/>
        </p:spPr>
        <p:txBody>
          <a:bodyPr wrap="square" rtlCol="0">
            <a:spAutoFit/>
          </a:bodyPr>
          <a:lstStyle/>
          <a:p>
            <a:r>
              <a:rPr lang="en-GB" sz="2000" dirty="0" smtClean="0">
                <a:latin typeface="Arial Black" pitchFamily="34" charset="0"/>
              </a:rPr>
              <a:t>Pure native Collagen is as the Rope coiled from the Three Fibres, which is non-specifically split during Digestion. The Results are split Chains, which are of various Length whenever.  </a:t>
            </a:r>
            <a:endParaRPr lang="cs-CZ" sz="2000" dirty="0" smtClean="0">
              <a:latin typeface="Arial Black" pitchFamily="34" charset="0"/>
            </a:endParaRPr>
          </a:p>
          <a:p>
            <a:r>
              <a:rPr lang="en-GB" sz="2000" dirty="0" smtClean="0">
                <a:latin typeface="Arial Black" pitchFamily="34" charset="0"/>
              </a:rPr>
              <a:t>Hydrolysed Collagen is called Collagen Peptides. If the Collagen is split by Enzymes COLLAGENASE, the pure native Collagen is changed to the Collagen Peptides of the same Length every time. </a:t>
            </a:r>
            <a:endParaRPr lang="cs-CZ" sz="2000" dirty="0" smtClean="0">
              <a:latin typeface="Arial Black" pitchFamily="34" charset="0"/>
            </a:endParaRPr>
          </a:p>
          <a:p>
            <a:r>
              <a:rPr lang="en-GB" sz="2000" dirty="0" smtClean="0">
                <a:latin typeface="Arial Black" pitchFamily="34" charset="0"/>
              </a:rPr>
              <a:t>The Biological Activity of the Pure native Collagen and of the Collagen Peptides is different, what was proved by many scientific Studies. </a:t>
            </a:r>
            <a:endParaRPr lang="cs-CZ" sz="2000" dirty="0">
              <a:latin typeface="Arial Black"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107504" y="188640"/>
            <a:ext cx="8928992" cy="5832648"/>
          </a:xfrm>
        </p:spPr>
        <p:txBody>
          <a:bodyPr/>
          <a:lstStyle/>
          <a:p>
            <a:pPr marL="742950" indent="-742950" algn="ctr">
              <a:buFont typeface="+mj-lt"/>
              <a:buAutoNum type="arabicPeriod" startAt="3"/>
            </a:pPr>
            <a:r>
              <a:rPr lang="en-GB" sz="4400" dirty="0" smtClean="0">
                <a:solidFill>
                  <a:srgbClr val="FF0000"/>
                </a:solidFill>
                <a:latin typeface="Arial Black" pitchFamily="34" charset="0"/>
              </a:rPr>
              <a:t>Manufacture of </a:t>
            </a:r>
            <a:r>
              <a:rPr lang="en-GB" sz="4400" dirty="0" smtClean="0">
                <a:solidFill>
                  <a:srgbClr val="7030A0"/>
                </a:solidFill>
                <a:latin typeface="Arial Black" pitchFamily="34" charset="0"/>
              </a:rPr>
              <a:t>GELATIN</a:t>
            </a:r>
            <a:r>
              <a:rPr lang="en-GB" sz="4400" dirty="0" smtClean="0">
                <a:solidFill>
                  <a:srgbClr val="FF0000"/>
                </a:solidFill>
                <a:latin typeface="Arial Black" pitchFamily="34" charset="0"/>
              </a:rPr>
              <a:t> &amp; ANIMAL GLUE</a:t>
            </a:r>
          </a:p>
          <a:p>
            <a:pPr marL="742950" indent="-742950" algn="ctr">
              <a:buNone/>
            </a:pPr>
            <a:r>
              <a:rPr lang="en-GB" sz="4400" dirty="0" smtClean="0">
                <a:solidFill>
                  <a:srgbClr val="0000FF"/>
                </a:solidFill>
                <a:latin typeface="Arial Black" pitchFamily="34" charset="0"/>
              </a:rPr>
              <a:t>TANEX Company, Czech Republic </a:t>
            </a:r>
          </a:p>
          <a:p>
            <a:pPr marL="742950" indent="-742950" algn="ctr">
              <a:buNone/>
            </a:pPr>
            <a:r>
              <a:rPr lang="en-GB" sz="4000" dirty="0" smtClean="0">
                <a:solidFill>
                  <a:srgbClr val="008000"/>
                </a:solidFill>
                <a:latin typeface="Arial Black" pitchFamily="34" charset="0"/>
              </a:rPr>
              <a:t>The Pictures were taken during Students’ Excursion to </a:t>
            </a:r>
            <a:r>
              <a:rPr lang="en-GB" sz="4000" dirty="0" smtClean="0">
                <a:solidFill>
                  <a:srgbClr val="008000"/>
                </a:solidFill>
                <a:latin typeface="Arial Black" pitchFamily="34" charset="0"/>
              </a:rPr>
              <a:t>this </a:t>
            </a:r>
            <a:r>
              <a:rPr lang="cs-CZ" sz="4000" dirty="0" smtClean="0">
                <a:solidFill>
                  <a:srgbClr val="008000"/>
                </a:solidFill>
                <a:latin typeface="Arial Black" pitchFamily="34" charset="0"/>
              </a:rPr>
              <a:t>G</a:t>
            </a:r>
            <a:r>
              <a:rPr lang="en-GB" sz="4000" dirty="0" err="1" smtClean="0">
                <a:solidFill>
                  <a:srgbClr val="008000"/>
                </a:solidFill>
                <a:latin typeface="Arial Black" pitchFamily="34" charset="0"/>
              </a:rPr>
              <a:t>lue</a:t>
            </a:r>
            <a:r>
              <a:rPr lang="en-GB" sz="4000" dirty="0" smtClean="0">
                <a:solidFill>
                  <a:srgbClr val="008000"/>
                </a:solidFill>
                <a:latin typeface="Arial Black" pitchFamily="34" charset="0"/>
              </a:rPr>
              <a:t> </a:t>
            </a:r>
            <a:r>
              <a:rPr lang="cs-CZ" sz="4000" dirty="0" smtClean="0">
                <a:solidFill>
                  <a:srgbClr val="008000"/>
                </a:solidFill>
                <a:latin typeface="Arial Black" pitchFamily="34" charset="0"/>
              </a:rPr>
              <a:t>P</a:t>
            </a:r>
            <a:r>
              <a:rPr lang="en-GB" sz="4000" dirty="0" err="1" smtClean="0">
                <a:solidFill>
                  <a:srgbClr val="008000"/>
                </a:solidFill>
                <a:latin typeface="Arial Black" pitchFamily="34" charset="0"/>
              </a:rPr>
              <a:t>lant</a:t>
            </a:r>
            <a:r>
              <a:rPr lang="en-GB" sz="4000" dirty="0" smtClean="0">
                <a:solidFill>
                  <a:srgbClr val="008000"/>
                </a:solidFill>
                <a:latin typeface="Arial Black" pitchFamily="34" charset="0"/>
              </a:rPr>
              <a:t> </a:t>
            </a:r>
            <a:r>
              <a:rPr lang="cs-CZ" sz="4000" dirty="0" smtClean="0">
                <a:solidFill>
                  <a:srgbClr val="008000"/>
                </a:solidFill>
                <a:latin typeface="Arial Black" pitchFamily="34" charset="0"/>
              </a:rPr>
              <a:t>C</a:t>
            </a:r>
            <a:r>
              <a:rPr lang="en-GB" sz="4000" dirty="0" err="1" smtClean="0">
                <a:solidFill>
                  <a:srgbClr val="008000"/>
                </a:solidFill>
                <a:latin typeface="Arial Black" pitchFamily="34" charset="0"/>
              </a:rPr>
              <a:t>ompany</a:t>
            </a:r>
            <a:endParaRPr lang="en-GB" sz="4000" dirty="0" smtClean="0">
              <a:solidFill>
                <a:srgbClr val="008000"/>
              </a:solidFill>
              <a:latin typeface="Arial Black" pitchFamily="34" charset="0"/>
            </a:endParaRPr>
          </a:p>
          <a:p>
            <a:pPr marL="742950" indent="-742950" algn="ctr">
              <a:buNone/>
            </a:pPr>
            <a:endParaRPr lang="cs-CZ" sz="4400" dirty="0" smtClean="0">
              <a:solidFill>
                <a:srgbClr val="FF0000"/>
              </a:solidFill>
              <a:latin typeface="Arial Black" pitchFamily="34" charset="0"/>
            </a:endParaRPr>
          </a:p>
        </p:txBody>
      </p:sp>
      <p:sp>
        <p:nvSpPr>
          <p:cNvPr id="2" name="Zástupný symbol pro datum 1"/>
          <p:cNvSpPr>
            <a:spLocks noGrp="1"/>
          </p:cNvSpPr>
          <p:nvPr>
            <p:ph type="dt" sz="half" idx="10"/>
          </p:nvPr>
        </p:nvSpPr>
        <p:spPr/>
        <p:txBody>
          <a:bodyPr/>
          <a:lstStyle/>
          <a:p>
            <a:pPr>
              <a:defRPr/>
            </a:pPr>
            <a:r>
              <a:rPr lang="cs-CZ" smtClean="0"/>
              <a:t>January 9/2018</a:t>
            </a:r>
            <a:endParaRPr lang="sk-SK"/>
          </a:p>
        </p:txBody>
      </p:sp>
      <p:sp>
        <p:nvSpPr>
          <p:cNvPr id="3" name="Zástupný symbol pro zápatí 2"/>
          <p:cNvSpPr>
            <a:spLocks noGrp="1"/>
          </p:cNvSpPr>
          <p:nvPr>
            <p:ph type="ftr" sz="quarter" idx="11"/>
          </p:nvPr>
        </p:nvSpPr>
        <p:spPr/>
        <p:txBody>
          <a:bodyPr/>
          <a:lstStyle/>
          <a:p>
            <a:pPr>
              <a:defRPr/>
            </a:pPr>
            <a:r>
              <a:rPr lang="fr-FR" smtClean="0"/>
              <a:t>NATURAL POLYMERS MU SCI 9 2018</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71</a:t>
            </a:fld>
            <a:endParaRPr lang="sk-SK"/>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8964488" cy="1254770"/>
          </a:xfrm>
        </p:spPr>
        <p:txBody>
          <a:bodyPr/>
          <a:lstStyle/>
          <a:p>
            <a:r>
              <a:rPr lang="en-GB" sz="2800" dirty="0" smtClean="0">
                <a:solidFill>
                  <a:srgbClr val="FF0000"/>
                </a:solidFill>
                <a:latin typeface="Arial Black" pitchFamily="34" charset="0"/>
              </a:rPr>
              <a:t>Manufacture of </a:t>
            </a:r>
            <a:r>
              <a:rPr lang="en-GB" sz="2800" dirty="0" smtClean="0">
                <a:solidFill>
                  <a:srgbClr val="7030A0"/>
                </a:solidFill>
                <a:latin typeface="Arial Black" pitchFamily="34" charset="0"/>
              </a:rPr>
              <a:t>GELATIN</a:t>
            </a:r>
            <a:r>
              <a:rPr lang="en-GB" sz="2800" dirty="0" smtClean="0">
                <a:solidFill>
                  <a:srgbClr val="FF0000"/>
                </a:solidFill>
                <a:latin typeface="Arial Black" pitchFamily="34" charset="0"/>
              </a:rPr>
              <a:t> &amp; ANIMAL </a:t>
            </a:r>
            <a:r>
              <a:rPr lang="en-GB" sz="2800" dirty="0" smtClean="0">
                <a:solidFill>
                  <a:srgbClr val="FF0000"/>
                </a:solidFill>
                <a:latin typeface="Arial Black" pitchFamily="34" charset="0"/>
              </a:rPr>
              <a:t>GLUE</a:t>
            </a:r>
            <a:r>
              <a:rPr lang="cs-CZ" sz="2800" b="1" dirty="0" smtClean="0">
                <a:solidFill>
                  <a:srgbClr val="FF0000"/>
                </a:solidFill>
              </a:rPr>
              <a:t/>
            </a:r>
            <a:br>
              <a:rPr lang="cs-CZ" sz="2800" b="1" dirty="0" smtClean="0">
                <a:solidFill>
                  <a:srgbClr val="FF0000"/>
                </a:solidFill>
              </a:rPr>
            </a:br>
            <a:r>
              <a:rPr lang="en-GB" sz="2800" b="1" dirty="0" smtClean="0">
                <a:solidFill>
                  <a:srgbClr val="C00000"/>
                </a:solidFill>
                <a:latin typeface="+mn-lt"/>
              </a:rPr>
              <a:t>The Raw Materials are not looking too </a:t>
            </a:r>
            <a:r>
              <a:rPr lang="en-GB" sz="2800" b="1" dirty="0" err="1" smtClean="0">
                <a:solidFill>
                  <a:srgbClr val="C00000"/>
                </a:solidFill>
                <a:latin typeface="+mn-lt"/>
              </a:rPr>
              <a:t>atractive</a:t>
            </a:r>
            <a:r>
              <a:rPr lang="en-GB" sz="2800" b="1" dirty="0" smtClean="0">
                <a:solidFill>
                  <a:srgbClr val="C00000"/>
                </a:solidFill>
                <a:latin typeface="+mn-lt"/>
              </a:rPr>
              <a:t> 1!</a:t>
            </a:r>
            <a:endParaRPr lang="en-GB" sz="2800" dirty="0">
              <a:solidFill>
                <a:srgbClr val="C00000"/>
              </a:solidFill>
              <a:latin typeface="+mn-lt"/>
            </a:endParaRPr>
          </a:p>
        </p:txBody>
      </p:sp>
      <p:sp>
        <p:nvSpPr>
          <p:cNvPr id="3" name="Zástupný symbol pro datum 2"/>
          <p:cNvSpPr>
            <a:spLocks noGrp="1"/>
          </p:cNvSpPr>
          <p:nvPr>
            <p:ph type="dt" sz="half" idx="10"/>
          </p:nvPr>
        </p:nvSpPr>
        <p:spPr/>
        <p:txBody>
          <a:bodyPr/>
          <a:lstStyle/>
          <a:p>
            <a:pPr>
              <a:defRPr/>
            </a:pPr>
            <a:r>
              <a:rPr lang="cs-CZ" smtClean="0"/>
              <a:t>January 9/2018</a:t>
            </a:r>
            <a:endParaRPr lang="sk-SK"/>
          </a:p>
        </p:txBody>
      </p:sp>
      <p:sp>
        <p:nvSpPr>
          <p:cNvPr id="4" name="Zástupný symbol pro zápatí 3"/>
          <p:cNvSpPr>
            <a:spLocks noGrp="1"/>
          </p:cNvSpPr>
          <p:nvPr>
            <p:ph type="ftr" sz="quarter" idx="11"/>
          </p:nvPr>
        </p:nvSpPr>
        <p:spPr/>
        <p:txBody>
          <a:bodyPr/>
          <a:lstStyle/>
          <a:p>
            <a:pPr>
              <a:defRPr/>
            </a:pPr>
            <a:r>
              <a:rPr lang="fr-FR" smtClean="0"/>
              <a:t>NATURAL POLYMERS MU SCI 9 2018</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72</a:t>
            </a:fld>
            <a:endParaRPr lang="sk-SK"/>
          </a:p>
        </p:txBody>
      </p:sp>
      <p:pic>
        <p:nvPicPr>
          <p:cNvPr id="6" name="Obrázek 5" descr="Suroviny TANEX IMAG0951.jpg"/>
          <p:cNvPicPr>
            <a:picLocks noChangeAspect="1"/>
          </p:cNvPicPr>
          <p:nvPr/>
        </p:nvPicPr>
        <p:blipFill>
          <a:blip r:embed="rId2" cstate="print"/>
          <a:stretch>
            <a:fillRect/>
          </a:stretch>
        </p:blipFill>
        <p:spPr>
          <a:xfrm>
            <a:off x="323528" y="1196751"/>
            <a:ext cx="3384376" cy="5076565"/>
          </a:xfrm>
          <a:prstGeom prst="rect">
            <a:avLst/>
          </a:prstGeom>
        </p:spPr>
      </p:pic>
      <p:pic>
        <p:nvPicPr>
          <p:cNvPr id="7" name="Obrázek 6" descr="Suroviny TANEX IMAG0943.jpg"/>
          <p:cNvPicPr>
            <a:picLocks noChangeAspect="1"/>
          </p:cNvPicPr>
          <p:nvPr/>
        </p:nvPicPr>
        <p:blipFill>
          <a:blip r:embed="rId3" cstate="print"/>
          <a:stretch>
            <a:fillRect/>
          </a:stretch>
        </p:blipFill>
        <p:spPr>
          <a:xfrm>
            <a:off x="5364088" y="1268760"/>
            <a:ext cx="3318115" cy="4977172"/>
          </a:xfrm>
          <a:prstGeom prst="rect">
            <a:avLst/>
          </a:prstGeom>
        </p:spPr>
      </p:pic>
      <p:sp>
        <p:nvSpPr>
          <p:cNvPr id="8" name="TextovéPole 7"/>
          <p:cNvSpPr txBox="1"/>
          <p:nvPr/>
        </p:nvSpPr>
        <p:spPr>
          <a:xfrm>
            <a:off x="0" y="5877272"/>
            <a:ext cx="8964488" cy="830997"/>
          </a:xfrm>
          <a:prstGeom prst="rect">
            <a:avLst/>
          </a:prstGeom>
          <a:solidFill>
            <a:srgbClr val="C00000"/>
          </a:solidFill>
        </p:spPr>
        <p:txBody>
          <a:bodyPr wrap="square" rtlCol="0">
            <a:spAutoFit/>
          </a:bodyPr>
          <a:lstStyle/>
          <a:p>
            <a:r>
              <a:rPr lang="en-GB" sz="2400" dirty="0" smtClean="0">
                <a:solidFill>
                  <a:srgbClr val="FFFF00"/>
                </a:solidFill>
                <a:latin typeface="Arial Black" pitchFamily="34" charset="0"/>
              </a:rPr>
              <a:t>Abattoir by-products from the Pig livestock</a:t>
            </a:r>
            <a:endParaRPr lang="en-GB" sz="2400" dirty="0" smtClean="0">
              <a:solidFill>
                <a:srgbClr val="FFFF00"/>
              </a:solidFill>
              <a:latin typeface="Arial Black" pitchFamily="34" charset="0"/>
            </a:endParaRPr>
          </a:p>
          <a:p>
            <a:pPr algn="ctr"/>
            <a:r>
              <a:rPr lang="en-GB" sz="2400" dirty="0" smtClean="0">
                <a:solidFill>
                  <a:srgbClr val="FFFF00"/>
                </a:solidFill>
                <a:latin typeface="Arial Black" pitchFamily="34" charset="0"/>
              </a:rPr>
              <a:t>Skin</a:t>
            </a:r>
            <a:r>
              <a:rPr lang="en-GB" sz="2400" dirty="0" smtClean="0">
                <a:solidFill>
                  <a:srgbClr val="FFFF00"/>
                </a:solidFill>
                <a:latin typeface="Arial Black" pitchFamily="34" charset="0"/>
              </a:rPr>
              <a:t>, Ears etc</a:t>
            </a:r>
            <a:r>
              <a:rPr lang="en-GB" sz="2400" dirty="0" smtClean="0">
                <a:solidFill>
                  <a:srgbClr val="FFFF00"/>
                </a:solidFill>
                <a:latin typeface="Arial Black" pitchFamily="34" charset="0"/>
              </a:rPr>
              <a:t>.</a:t>
            </a:r>
            <a:endParaRPr lang="en-GB" sz="2400" dirty="0">
              <a:solidFill>
                <a:srgbClr val="FFFF00"/>
              </a:solidFill>
              <a:latin typeface="Arial Black"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036496" cy="994122"/>
          </a:xfrm>
        </p:spPr>
        <p:txBody>
          <a:bodyPr/>
          <a:lstStyle/>
          <a:p>
            <a:r>
              <a:rPr lang="en-GB" sz="2800" dirty="0" smtClean="0">
                <a:solidFill>
                  <a:srgbClr val="FF0000"/>
                </a:solidFill>
                <a:latin typeface="Arial Black" pitchFamily="34" charset="0"/>
              </a:rPr>
              <a:t>Manufacture of </a:t>
            </a:r>
            <a:r>
              <a:rPr lang="en-GB" sz="2800" dirty="0" smtClean="0">
                <a:solidFill>
                  <a:srgbClr val="7030A0"/>
                </a:solidFill>
                <a:latin typeface="Arial Black" pitchFamily="34" charset="0"/>
              </a:rPr>
              <a:t>GELATIN</a:t>
            </a:r>
            <a:r>
              <a:rPr lang="en-GB" sz="2800" dirty="0" smtClean="0">
                <a:solidFill>
                  <a:srgbClr val="FF0000"/>
                </a:solidFill>
                <a:latin typeface="Arial Black" pitchFamily="34" charset="0"/>
              </a:rPr>
              <a:t> &amp; ANIMAL GLUE</a:t>
            </a:r>
            <a:r>
              <a:rPr lang="cs-CZ" sz="2800" b="1" dirty="0" smtClean="0">
                <a:solidFill>
                  <a:srgbClr val="FF0000"/>
                </a:solidFill>
              </a:rPr>
              <a:t/>
            </a:r>
            <a:br>
              <a:rPr lang="cs-CZ" sz="2800" b="1" dirty="0" smtClean="0">
                <a:solidFill>
                  <a:srgbClr val="FF0000"/>
                </a:solidFill>
              </a:rPr>
            </a:br>
            <a:r>
              <a:rPr lang="en-GB" sz="2800" b="1" dirty="0" smtClean="0">
                <a:solidFill>
                  <a:srgbClr val="C00000"/>
                </a:solidFill>
              </a:rPr>
              <a:t>The Raw Materials are not looking too </a:t>
            </a:r>
            <a:r>
              <a:rPr lang="en-GB" sz="2800" b="1" dirty="0" err="1" smtClean="0">
                <a:solidFill>
                  <a:srgbClr val="C00000"/>
                </a:solidFill>
              </a:rPr>
              <a:t>atractive</a:t>
            </a:r>
            <a:r>
              <a:rPr lang="en-GB" sz="2800" b="1" dirty="0" smtClean="0">
                <a:solidFill>
                  <a:srgbClr val="C00000"/>
                </a:solidFill>
              </a:rPr>
              <a:t> </a:t>
            </a:r>
            <a:r>
              <a:rPr lang="cs-CZ" sz="2800" b="1" dirty="0" smtClean="0">
                <a:solidFill>
                  <a:srgbClr val="C00000"/>
                </a:solidFill>
                <a:latin typeface="Arial Black" pitchFamily="34" charset="0"/>
              </a:rPr>
              <a:t>2</a:t>
            </a:r>
            <a:r>
              <a:rPr lang="cs-CZ" sz="2800" b="1" dirty="0" smtClean="0">
                <a:solidFill>
                  <a:srgbClr val="C00000"/>
                </a:solidFill>
                <a:latin typeface="Arial Black" pitchFamily="34" charset="0"/>
              </a:rPr>
              <a:t>!</a:t>
            </a:r>
            <a:endParaRPr lang="cs-CZ" sz="2800" dirty="0">
              <a:solidFill>
                <a:srgbClr val="C00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smtClean="0"/>
              <a:t>January 9/2018</a:t>
            </a:r>
            <a:endParaRPr lang="sk-SK"/>
          </a:p>
        </p:txBody>
      </p:sp>
      <p:sp>
        <p:nvSpPr>
          <p:cNvPr id="4" name="Zástupný symbol pro zápatí 3"/>
          <p:cNvSpPr>
            <a:spLocks noGrp="1"/>
          </p:cNvSpPr>
          <p:nvPr>
            <p:ph type="ftr" sz="quarter" idx="11"/>
          </p:nvPr>
        </p:nvSpPr>
        <p:spPr/>
        <p:txBody>
          <a:bodyPr/>
          <a:lstStyle/>
          <a:p>
            <a:pPr>
              <a:defRPr/>
            </a:pPr>
            <a:r>
              <a:rPr lang="fr-FR" smtClean="0"/>
              <a:t>NATURAL POLYMERS MU SCI 9 2018</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73</a:t>
            </a:fld>
            <a:endParaRPr lang="sk-SK"/>
          </a:p>
        </p:txBody>
      </p:sp>
      <p:pic>
        <p:nvPicPr>
          <p:cNvPr id="9" name="Obrázek 8" descr="Suroviny TANEX  IMAG0942.jpg"/>
          <p:cNvPicPr>
            <a:picLocks noChangeAspect="1"/>
          </p:cNvPicPr>
          <p:nvPr/>
        </p:nvPicPr>
        <p:blipFill>
          <a:blip r:embed="rId2" cstate="print"/>
          <a:stretch>
            <a:fillRect/>
          </a:stretch>
        </p:blipFill>
        <p:spPr>
          <a:xfrm>
            <a:off x="755576" y="1196752"/>
            <a:ext cx="3384376" cy="5076564"/>
          </a:xfrm>
          <a:prstGeom prst="rect">
            <a:avLst/>
          </a:prstGeom>
        </p:spPr>
      </p:pic>
      <p:pic>
        <p:nvPicPr>
          <p:cNvPr id="10" name="Obrázek 9" descr="Suroviny TANEX IMAG0950.jpg"/>
          <p:cNvPicPr>
            <a:picLocks noChangeAspect="1"/>
          </p:cNvPicPr>
          <p:nvPr/>
        </p:nvPicPr>
        <p:blipFill>
          <a:blip r:embed="rId3" cstate="print"/>
          <a:stretch>
            <a:fillRect/>
          </a:stretch>
        </p:blipFill>
        <p:spPr>
          <a:xfrm>
            <a:off x="5484101" y="1196752"/>
            <a:ext cx="3342118" cy="5013176"/>
          </a:xfrm>
          <a:prstGeom prst="rect">
            <a:avLst/>
          </a:prstGeom>
        </p:spPr>
      </p:pic>
      <p:sp>
        <p:nvSpPr>
          <p:cNvPr id="11" name="TextovéPole 10"/>
          <p:cNvSpPr txBox="1"/>
          <p:nvPr/>
        </p:nvSpPr>
        <p:spPr>
          <a:xfrm>
            <a:off x="0" y="5877272"/>
            <a:ext cx="9144000" cy="830997"/>
          </a:xfrm>
          <a:prstGeom prst="rect">
            <a:avLst/>
          </a:prstGeom>
          <a:solidFill>
            <a:srgbClr val="C00000"/>
          </a:solidFill>
        </p:spPr>
        <p:txBody>
          <a:bodyPr wrap="square" rtlCol="0">
            <a:spAutoFit/>
          </a:bodyPr>
          <a:lstStyle/>
          <a:p>
            <a:r>
              <a:rPr lang="en-GB" sz="2400" dirty="0" smtClean="0">
                <a:solidFill>
                  <a:srgbClr val="FFFF00"/>
                </a:solidFill>
                <a:latin typeface="Arial Black" pitchFamily="34" charset="0"/>
              </a:rPr>
              <a:t>Abattoir by-products from the Pig livestock</a:t>
            </a:r>
            <a:endParaRPr lang="en-GB" sz="2400" dirty="0" smtClean="0">
              <a:solidFill>
                <a:srgbClr val="FFFF00"/>
              </a:solidFill>
              <a:latin typeface="Arial Black" pitchFamily="34" charset="0"/>
            </a:endParaRPr>
          </a:p>
          <a:p>
            <a:pPr algn="ctr"/>
            <a:r>
              <a:rPr lang="en-GB" sz="2400" dirty="0" smtClean="0">
                <a:solidFill>
                  <a:srgbClr val="FFFF00"/>
                </a:solidFill>
                <a:latin typeface="Arial Black" pitchFamily="34" charset="0"/>
              </a:rPr>
              <a:t>Skin</a:t>
            </a:r>
            <a:r>
              <a:rPr lang="en-GB" sz="2400" dirty="0" smtClean="0">
                <a:solidFill>
                  <a:srgbClr val="FFFF00"/>
                </a:solidFill>
                <a:latin typeface="Arial Black" pitchFamily="34" charset="0"/>
              </a:rPr>
              <a:t>, Ears etc</a:t>
            </a:r>
            <a:r>
              <a:rPr lang="en-GB" sz="2400" dirty="0" smtClean="0">
                <a:solidFill>
                  <a:srgbClr val="FFFF00"/>
                </a:solidFill>
                <a:latin typeface="Arial Black" pitchFamily="34" charset="0"/>
              </a:rPr>
              <a:t>.</a:t>
            </a:r>
            <a:endParaRPr lang="en-GB" sz="2400" dirty="0">
              <a:solidFill>
                <a:srgbClr val="FFFF00"/>
              </a:solidFill>
              <a:latin typeface="Arial Black"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0" y="274638"/>
            <a:ext cx="9036496" cy="1210146"/>
          </a:xfrm>
        </p:spPr>
        <p:txBody>
          <a:bodyPr/>
          <a:lstStyle/>
          <a:p>
            <a:r>
              <a:rPr lang="en-GB" sz="2800" dirty="0" smtClean="0">
                <a:solidFill>
                  <a:srgbClr val="FF0000"/>
                </a:solidFill>
                <a:latin typeface="Arial Black" pitchFamily="34" charset="0"/>
              </a:rPr>
              <a:t>Manufacture of </a:t>
            </a:r>
            <a:r>
              <a:rPr lang="en-GB" sz="2800" dirty="0" smtClean="0">
                <a:solidFill>
                  <a:srgbClr val="7030A0"/>
                </a:solidFill>
                <a:latin typeface="Arial Black" pitchFamily="34" charset="0"/>
              </a:rPr>
              <a:t>GELATIN</a:t>
            </a:r>
            <a:r>
              <a:rPr lang="en-GB" sz="2800" dirty="0" smtClean="0">
                <a:solidFill>
                  <a:srgbClr val="FF0000"/>
                </a:solidFill>
                <a:latin typeface="Arial Black" pitchFamily="34" charset="0"/>
              </a:rPr>
              <a:t> &amp; ANIMAL GLUE </a:t>
            </a:r>
            <a:r>
              <a:rPr lang="cs-CZ" sz="2800" b="1" dirty="0" smtClean="0">
                <a:solidFill>
                  <a:srgbClr val="FF0000"/>
                </a:solidFill>
                <a:latin typeface="+mn-lt"/>
              </a:rPr>
              <a:t/>
            </a:r>
            <a:br>
              <a:rPr lang="cs-CZ" sz="2800" b="1" dirty="0" smtClean="0">
                <a:solidFill>
                  <a:srgbClr val="FF0000"/>
                </a:solidFill>
                <a:latin typeface="+mn-lt"/>
              </a:rPr>
            </a:br>
            <a:r>
              <a:rPr lang="en-GB" sz="2800" b="1" dirty="0" smtClean="0">
                <a:solidFill>
                  <a:srgbClr val="FF0000"/>
                </a:solidFill>
                <a:latin typeface="+mn-lt"/>
              </a:rPr>
              <a:t>BASIC </a:t>
            </a:r>
            <a:r>
              <a:rPr lang="en-GB" sz="2800" b="1" dirty="0" smtClean="0">
                <a:solidFill>
                  <a:srgbClr val="FF0000"/>
                </a:solidFill>
                <a:latin typeface="+mn-lt"/>
              </a:rPr>
              <a:t>S</a:t>
            </a:r>
            <a:r>
              <a:rPr lang="en-GB" sz="2800" b="1" dirty="0" smtClean="0">
                <a:solidFill>
                  <a:srgbClr val="FF0000"/>
                </a:solidFill>
                <a:latin typeface="+mn-lt"/>
              </a:rPr>
              <a:t>CHEMA</a:t>
            </a:r>
            <a:endParaRPr lang="en-GB" sz="2800" b="1" dirty="0">
              <a:latin typeface="+mn-lt"/>
            </a:endParaRPr>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74</a:t>
            </a:fld>
            <a:endParaRPr lang="sk-SK"/>
          </a:p>
        </p:txBody>
      </p:sp>
      <p:pic>
        <p:nvPicPr>
          <p:cNvPr id="8" name="Obrázek 7" descr="Přeměna kolagen - želatina"/>
          <p:cNvPicPr/>
          <p:nvPr/>
        </p:nvPicPr>
        <p:blipFill>
          <a:blip r:embed="rId2" cstate="print"/>
          <a:srcRect/>
          <a:stretch>
            <a:fillRect/>
          </a:stretch>
        </p:blipFill>
        <p:spPr bwMode="auto">
          <a:xfrm>
            <a:off x="683568" y="1412776"/>
            <a:ext cx="7776864" cy="4464496"/>
          </a:xfrm>
          <a:prstGeom prst="rect">
            <a:avLst/>
          </a:prstGeom>
          <a:noFill/>
          <a:ln w="9525">
            <a:noFill/>
            <a:miter lim="800000"/>
            <a:headEnd/>
            <a:tailEnd/>
          </a:ln>
        </p:spPr>
      </p:pic>
      <p:sp>
        <p:nvSpPr>
          <p:cNvPr id="9" name="TextovéPole 8"/>
          <p:cNvSpPr txBox="1"/>
          <p:nvPr/>
        </p:nvSpPr>
        <p:spPr>
          <a:xfrm>
            <a:off x="971600" y="5229200"/>
            <a:ext cx="3168352" cy="646331"/>
          </a:xfrm>
          <a:prstGeom prst="rect">
            <a:avLst/>
          </a:prstGeom>
          <a:solidFill>
            <a:schemeClr val="accent3">
              <a:lumMod val="85000"/>
            </a:schemeClr>
          </a:solidFill>
        </p:spPr>
        <p:txBody>
          <a:bodyPr wrap="square" rtlCol="0">
            <a:spAutoFit/>
          </a:bodyPr>
          <a:lstStyle/>
          <a:p>
            <a:r>
              <a:rPr lang="cs-CZ" sz="3600" dirty="0" smtClean="0">
                <a:solidFill>
                  <a:srgbClr val="FF0000"/>
                </a:solidFill>
                <a:latin typeface="Arial Black" pitchFamily="34" charset="0"/>
              </a:rPr>
              <a:t>COLLAGEN</a:t>
            </a:r>
            <a:endParaRPr lang="cs-CZ" sz="3600" dirty="0">
              <a:solidFill>
                <a:srgbClr val="FF0000"/>
              </a:solidFill>
              <a:latin typeface="Arial Black" pitchFamily="34" charset="0"/>
            </a:endParaRPr>
          </a:p>
        </p:txBody>
      </p:sp>
      <p:sp>
        <p:nvSpPr>
          <p:cNvPr id="10" name="TextovéPole 9"/>
          <p:cNvSpPr txBox="1"/>
          <p:nvPr/>
        </p:nvSpPr>
        <p:spPr>
          <a:xfrm>
            <a:off x="5076056" y="5157192"/>
            <a:ext cx="3168352" cy="646331"/>
          </a:xfrm>
          <a:prstGeom prst="rect">
            <a:avLst/>
          </a:prstGeom>
          <a:solidFill>
            <a:schemeClr val="accent3">
              <a:lumMod val="85000"/>
            </a:schemeClr>
          </a:solidFill>
        </p:spPr>
        <p:txBody>
          <a:bodyPr wrap="square" rtlCol="0">
            <a:spAutoFit/>
          </a:bodyPr>
          <a:lstStyle/>
          <a:p>
            <a:pPr algn="ctr"/>
            <a:r>
              <a:rPr lang="cs-CZ" sz="3600" dirty="0" smtClean="0">
                <a:solidFill>
                  <a:srgbClr val="7030A0"/>
                </a:solidFill>
                <a:latin typeface="Arial Black" pitchFamily="34" charset="0"/>
              </a:rPr>
              <a:t>GELATIN</a:t>
            </a:r>
            <a:endParaRPr lang="cs-CZ" sz="3600" dirty="0">
              <a:solidFill>
                <a:srgbClr val="7030A0"/>
              </a:solidFill>
              <a:latin typeface="Arial Black"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75</a:t>
            </a:fld>
            <a:endParaRPr lang="sk-SK"/>
          </a:p>
        </p:txBody>
      </p:sp>
      <p:graphicFrame>
        <p:nvGraphicFramePr>
          <p:cNvPr id="23" name="Tabulka 22"/>
          <p:cNvGraphicFramePr>
            <a:graphicFrameLocks noGrp="1"/>
          </p:cNvGraphicFramePr>
          <p:nvPr/>
        </p:nvGraphicFramePr>
        <p:xfrm>
          <a:off x="0" y="0"/>
          <a:ext cx="9152534" cy="4554347"/>
        </p:xfrm>
        <a:graphic>
          <a:graphicData uri="http://schemas.openxmlformats.org/drawingml/2006/table">
            <a:tbl>
              <a:tblPr firstRow="1" bandRow="1">
                <a:tableStyleId>{5C22544A-7EE6-4342-B048-85BDC9FD1C3A}</a:tableStyleId>
              </a:tblPr>
              <a:tblGrid>
                <a:gridCol w="1931507"/>
                <a:gridCol w="1747460"/>
                <a:gridCol w="116840"/>
                <a:gridCol w="1664936"/>
                <a:gridCol w="116840"/>
                <a:gridCol w="1710651"/>
                <a:gridCol w="116840"/>
                <a:gridCol w="1747460"/>
              </a:tblGrid>
              <a:tr h="545465">
                <a:tc gridSpan="8">
                  <a:txBody>
                    <a:bodyPr/>
                    <a:lstStyle/>
                    <a:p>
                      <a:pPr algn="ctr"/>
                      <a:r>
                        <a:rPr lang="en-GB" sz="2400" b="1" kern="1200" dirty="0" smtClean="0">
                          <a:solidFill>
                            <a:srgbClr val="FF0000"/>
                          </a:solidFill>
                          <a:latin typeface="Arial Black" pitchFamily="34" charset="0"/>
                          <a:ea typeface="+mn-ea"/>
                          <a:cs typeface="+mn-cs"/>
                        </a:rPr>
                        <a:t>Example of the GELATIN &amp; Animal Glue Making</a:t>
                      </a:r>
                      <a:r>
                        <a:rPr lang="cs-CZ" sz="2400" b="1" kern="1200" dirty="0" smtClean="0">
                          <a:solidFill>
                            <a:srgbClr val="FF0000"/>
                          </a:solidFill>
                          <a:latin typeface="Arial Black" pitchFamily="34" charset="0"/>
                          <a:ea typeface="+mn-ea"/>
                          <a:cs typeface="+mn-cs"/>
                        </a:rPr>
                        <a:t> 1</a:t>
                      </a:r>
                      <a:endParaRPr lang="cs-CZ" sz="2400" dirty="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a:p>
                  </a:txBody>
                  <a:tcPr/>
                </a:tc>
                <a:tc h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a:p>
                  </a:txBody>
                  <a:tcPr/>
                </a:tc>
                <a:tc h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a:p>
                  </a:txBody>
                  <a:tcPr/>
                </a:tc>
              </a:tr>
              <a:tr h="545465">
                <a:tc rowSpan="2">
                  <a:txBody>
                    <a:bodyPr/>
                    <a:lstStyle/>
                    <a:p>
                      <a:pPr algn="l"/>
                      <a:r>
                        <a:rPr lang="en-GB" sz="2000" b="1" kern="1200" dirty="0" smtClean="0">
                          <a:solidFill>
                            <a:schemeClr val="dk1"/>
                          </a:solidFill>
                          <a:latin typeface="+mn-lt"/>
                          <a:ea typeface="+mn-ea"/>
                          <a:cs typeface="+mn-cs"/>
                        </a:rPr>
                        <a:t>Parameters</a:t>
                      </a:r>
                      <a:endParaRPr lang="cs-CZ" b="1" dirty="0">
                        <a:latin typeface="+mn-lt"/>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gridSpan="7">
                  <a:txBody>
                    <a:bodyPr/>
                    <a:lstStyle/>
                    <a:p>
                      <a:pPr algn="ctr"/>
                      <a:r>
                        <a:rPr lang="en-GB" sz="2400" kern="1200" dirty="0" smtClean="0">
                          <a:solidFill>
                            <a:schemeClr val="dk1"/>
                          </a:solidFill>
                          <a:latin typeface="Arial Black" pitchFamily="34" charset="0"/>
                          <a:ea typeface="+mn-ea"/>
                          <a:cs typeface="+mn-cs"/>
                        </a:rPr>
                        <a:t>Sequence of Leaching (Lixiviating)</a:t>
                      </a:r>
                      <a:endParaRPr lang="cs-CZ" sz="2400" dirty="0">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cs-CZ"/>
                    </a:p>
                  </a:txBody>
                  <a:tcPr/>
                </a:tc>
                <a:tc h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a:p>
                  </a:txBody>
                  <a:tcPr/>
                </a:tc>
                <a:tc h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a:p>
                  </a:txBody>
                  <a:tcPr/>
                </a:tc>
              </a:tr>
              <a:tr h="545465">
                <a:tc vMerge="1">
                  <a:txBody>
                    <a:bodyPr/>
                    <a:lstStyle/>
                    <a:p>
                      <a:endParaRPr lang="cs-CZ"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gridSpan="2">
                  <a:txBody>
                    <a:bodyPr/>
                    <a:lstStyle/>
                    <a:p>
                      <a:pPr marL="457200" algn="ctr">
                        <a:lnSpc>
                          <a:spcPct val="115000"/>
                        </a:lnSpc>
                        <a:spcAft>
                          <a:spcPts val="0"/>
                        </a:spcAft>
                      </a:pPr>
                      <a:r>
                        <a:rPr lang="en-GB" sz="2400" dirty="0">
                          <a:latin typeface="Arial Black" pitchFamily="34" charset="0"/>
                          <a:ea typeface="Calibri"/>
                          <a:cs typeface="Times New Roman"/>
                        </a:rPr>
                        <a:t>1</a:t>
                      </a:r>
                      <a:endParaRPr lang="cs-CZ" sz="1800" dirty="0">
                        <a:latin typeface="Arial Black" pitchFamily="34" charset="0"/>
                        <a:ea typeface="Calibri"/>
                        <a:cs typeface="Times New Roman"/>
                      </a:endParaRPr>
                    </a:p>
                  </a:txBody>
                  <a:tcPr marL="68580" marR="68580" marT="0" marB="0">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cs-CZ"/>
                    </a:p>
                  </a:txBody>
                  <a:tcPr/>
                </a:tc>
                <a:tc>
                  <a:txBody>
                    <a:bodyPr/>
                    <a:lstStyle/>
                    <a:p>
                      <a:pPr marL="457200" algn="ctr">
                        <a:lnSpc>
                          <a:spcPct val="115000"/>
                        </a:lnSpc>
                        <a:spcAft>
                          <a:spcPts val="0"/>
                        </a:spcAft>
                      </a:pPr>
                      <a:r>
                        <a:rPr lang="en-GB" sz="2400" dirty="0">
                          <a:latin typeface="Arial Black" pitchFamily="34" charset="0"/>
                          <a:ea typeface="Calibri"/>
                          <a:cs typeface="Times New Roman"/>
                        </a:rPr>
                        <a:t>2</a:t>
                      </a:r>
                      <a:endParaRPr lang="cs-CZ" sz="1800" dirty="0">
                        <a:latin typeface="Arial Black"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gridSpan="2">
                  <a:txBody>
                    <a:bodyPr/>
                    <a:lstStyle/>
                    <a:p>
                      <a:pPr marL="457200" algn="ctr">
                        <a:lnSpc>
                          <a:spcPct val="115000"/>
                        </a:lnSpc>
                        <a:spcAft>
                          <a:spcPts val="0"/>
                        </a:spcAft>
                      </a:pPr>
                      <a:r>
                        <a:rPr lang="en-GB" sz="2400" dirty="0">
                          <a:latin typeface="Arial Black" pitchFamily="34" charset="0"/>
                          <a:ea typeface="Calibri"/>
                          <a:cs typeface="Times New Roman"/>
                        </a:rPr>
                        <a:t>3</a:t>
                      </a:r>
                      <a:endParaRPr lang="cs-CZ" sz="1800" dirty="0">
                        <a:latin typeface="Arial Black"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cs-CZ"/>
                    </a:p>
                  </a:txBody>
                  <a:tcPr/>
                </a:tc>
                <a:tc gridSpan="2">
                  <a:txBody>
                    <a:bodyPr/>
                    <a:lstStyle/>
                    <a:p>
                      <a:pPr marL="457200" algn="ctr">
                        <a:lnSpc>
                          <a:spcPct val="115000"/>
                        </a:lnSpc>
                        <a:spcAft>
                          <a:spcPts val="0"/>
                        </a:spcAft>
                      </a:pPr>
                      <a:r>
                        <a:rPr lang="en-GB" sz="2400" dirty="0">
                          <a:latin typeface="Arial Black" pitchFamily="34" charset="0"/>
                          <a:ea typeface="Calibri"/>
                          <a:cs typeface="Times New Roman"/>
                        </a:rPr>
                        <a:t>4</a:t>
                      </a:r>
                      <a:endParaRPr lang="cs-CZ" sz="1800" dirty="0">
                        <a:latin typeface="Arial Black"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cs-CZ"/>
                    </a:p>
                  </a:txBody>
                  <a:tcPr/>
                </a:tc>
              </a:tr>
              <a:tr h="545465">
                <a:tc>
                  <a:txBody>
                    <a:bodyPr/>
                    <a:lstStyle/>
                    <a:p>
                      <a:pPr marL="457200" algn="l">
                        <a:lnSpc>
                          <a:spcPct val="115000"/>
                        </a:lnSpc>
                        <a:spcAft>
                          <a:spcPts val="0"/>
                        </a:spcAft>
                      </a:pPr>
                      <a:r>
                        <a:rPr lang="en-GB" sz="2400" b="1" dirty="0" smtClean="0">
                          <a:latin typeface="+mn-lt"/>
                          <a:ea typeface="Calibri"/>
                          <a:cs typeface="Times New Roman"/>
                        </a:rPr>
                        <a:t>Product</a:t>
                      </a:r>
                      <a:endParaRPr lang="cs-CZ" sz="1100" b="1" dirty="0">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gridSpan="2">
                  <a:txBody>
                    <a:bodyPr/>
                    <a:lstStyle/>
                    <a:p>
                      <a:pPr marL="457200" algn="ctr">
                        <a:lnSpc>
                          <a:spcPct val="115000"/>
                        </a:lnSpc>
                        <a:spcAft>
                          <a:spcPts val="0"/>
                        </a:spcAft>
                      </a:pPr>
                      <a:r>
                        <a:rPr lang="en-GB" sz="1400" b="1" dirty="0">
                          <a:latin typeface="+mn-lt"/>
                          <a:ea typeface="Calibri"/>
                          <a:cs typeface="Times New Roman"/>
                        </a:rPr>
                        <a:t>Edible &amp; Photographic GELATIN</a:t>
                      </a:r>
                      <a:endParaRPr lang="cs-CZ" sz="1200" b="1" dirty="0">
                        <a:latin typeface="+mn-lt"/>
                        <a:ea typeface="Calibri"/>
                        <a:cs typeface="Times New Roman"/>
                      </a:endParaRPr>
                    </a:p>
                  </a:txBody>
                  <a:tcPr marL="68580" marR="68580" marT="0" marB="0">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cs-CZ"/>
                    </a:p>
                  </a:txBody>
                  <a:tcPr/>
                </a:tc>
                <a:tc>
                  <a:txBody>
                    <a:bodyPr/>
                    <a:lstStyle/>
                    <a:p>
                      <a:pPr marL="457200" algn="ctr">
                        <a:lnSpc>
                          <a:spcPct val="115000"/>
                        </a:lnSpc>
                        <a:spcAft>
                          <a:spcPts val="0"/>
                        </a:spcAft>
                      </a:pPr>
                      <a:r>
                        <a:rPr lang="en-GB" sz="1400" b="1" dirty="0">
                          <a:latin typeface="+mn-lt"/>
                          <a:ea typeface="Calibri"/>
                          <a:cs typeface="Times New Roman"/>
                        </a:rPr>
                        <a:t>GELATIN</a:t>
                      </a:r>
                      <a:endParaRPr lang="cs-CZ" sz="1200" b="1" dirty="0">
                        <a:latin typeface="+mn-lt"/>
                        <a:ea typeface="Calibri"/>
                        <a:cs typeface="Times New Roman"/>
                      </a:endParaRPr>
                    </a:p>
                    <a:p>
                      <a:pPr marL="342900" lvl="0" indent="-342900" algn="ctr">
                        <a:lnSpc>
                          <a:spcPct val="115000"/>
                        </a:lnSpc>
                        <a:spcAft>
                          <a:spcPts val="0"/>
                        </a:spcAft>
                        <a:buFont typeface="+mj-lt"/>
                        <a:buAutoNum type="arabicPeriod"/>
                      </a:pPr>
                      <a:r>
                        <a:rPr lang="en-GB" sz="1400" b="1" dirty="0">
                          <a:latin typeface="+mn-lt"/>
                          <a:ea typeface="Calibri"/>
                          <a:cs typeface="Times New Roman"/>
                        </a:rPr>
                        <a:t>Quality</a:t>
                      </a:r>
                      <a:endParaRPr lang="cs-CZ" sz="1200" b="1" dirty="0">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gridSpan="2">
                  <a:txBody>
                    <a:bodyPr/>
                    <a:lstStyle/>
                    <a:p>
                      <a:pPr marL="457200" algn="ctr">
                        <a:lnSpc>
                          <a:spcPct val="115000"/>
                        </a:lnSpc>
                        <a:spcAft>
                          <a:spcPts val="0"/>
                        </a:spcAft>
                      </a:pPr>
                      <a:r>
                        <a:rPr lang="en-GB" sz="1400" b="1" dirty="0">
                          <a:latin typeface="+mn-lt"/>
                          <a:ea typeface="Calibri"/>
                          <a:cs typeface="Times New Roman"/>
                        </a:rPr>
                        <a:t>GELATIN</a:t>
                      </a:r>
                      <a:endParaRPr lang="cs-CZ" sz="1200" b="1" dirty="0">
                        <a:latin typeface="+mn-lt"/>
                        <a:ea typeface="Calibri"/>
                        <a:cs typeface="Times New Roman"/>
                      </a:endParaRPr>
                    </a:p>
                    <a:p>
                      <a:pPr marL="342900" lvl="0" indent="-342900" algn="ctr">
                        <a:lnSpc>
                          <a:spcPct val="115000"/>
                        </a:lnSpc>
                        <a:spcAft>
                          <a:spcPts val="0"/>
                        </a:spcAft>
                        <a:buFont typeface="+mj-lt"/>
                        <a:buNone/>
                      </a:pPr>
                      <a:r>
                        <a:rPr lang="cs-CZ" sz="1400" b="1" dirty="0" smtClean="0">
                          <a:latin typeface="+mn-lt"/>
                          <a:ea typeface="Calibri"/>
                          <a:cs typeface="Times New Roman"/>
                        </a:rPr>
                        <a:t>2. </a:t>
                      </a:r>
                      <a:r>
                        <a:rPr lang="en-GB" sz="1400" b="1" dirty="0" smtClean="0">
                          <a:latin typeface="+mn-lt"/>
                          <a:ea typeface="Calibri"/>
                          <a:cs typeface="Times New Roman"/>
                        </a:rPr>
                        <a:t>Quality</a:t>
                      </a:r>
                      <a:endParaRPr lang="cs-CZ" sz="1200" b="1" dirty="0">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cs-CZ"/>
                    </a:p>
                  </a:txBody>
                  <a:tcPr/>
                </a:tc>
                <a:tc gridSpan="2">
                  <a:txBody>
                    <a:bodyPr/>
                    <a:lstStyle/>
                    <a:p>
                      <a:pPr marL="457200" algn="ctr">
                        <a:lnSpc>
                          <a:spcPct val="115000"/>
                        </a:lnSpc>
                        <a:spcAft>
                          <a:spcPts val="0"/>
                        </a:spcAft>
                      </a:pPr>
                      <a:r>
                        <a:rPr lang="en-GB" sz="1400" b="1" dirty="0">
                          <a:latin typeface="+mn-lt"/>
                          <a:ea typeface="Calibri"/>
                          <a:cs typeface="Times New Roman"/>
                        </a:rPr>
                        <a:t>Technical GELATIN &amp; Animal Glue </a:t>
                      </a:r>
                      <a:endParaRPr lang="cs-CZ" sz="1200" b="1" dirty="0">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cs-CZ"/>
                    </a:p>
                  </a:txBody>
                  <a:tcPr/>
                </a:tc>
              </a:tr>
              <a:tr h="545465">
                <a:tc>
                  <a:txBody>
                    <a:bodyPr/>
                    <a:lstStyle/>
                    <a:p>
                      <a:pPr marL="457200" algn="l">
                        <a:lnSpc>
                          <a:spcPct val="115000"/>
                        </a:lnSpc>
                        <a:spcAft>
                          <a:spcPts val="0"/>
                        </a:spcAft>
                      </a:pPr>
                      <a:r>
                        <a:rPr lang="en-GB" sz="1400" b="1" dirty="0">
                          <a:solidFill>
                            <a:srgbClr val="FF0000"/>
                          </a:solidFill>
                          <a:latin typeface="Arial Black" pitchFamily="34" charset="0"/>
                          <a:ea typeface="Calibri"/>
                          <a:cs typeface="Times New Roman"/>
                        </a:rPr>
                        <a:t>Temperature (°C)</a:t>
                      </a:r>
                      <a:endParaRPr lang="cs-CZ" sz="1100" b="1" dirty="0">
                        <a:solidFill>
                          <a:srgbClr val="FF0000"/>
                        </a:solidFill>
                        <a:latin typeface="Arial Black"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457200" algn="ctr">
                        <a:lnSpc>
                          <a:spcPct val="115000"/>
                        </a:lnSpc>
                        <a:spcAft>
                          <a:spcPts val="0"/>
                        </a:spcAft>
                      </a:pPr>
                      <a:r>
                        <a:rPr lang="en-GB" sz="1600" b="1" dirty="0">
                          <a:solidFill>
                            <a:srgbClr val="FF0000"/>
                          </a:solidFill>
                          <a:latin typeface="Arial Black" pitchFamily="34" charset="0"/>
                          <a:ea typeface="Calibri"/>
                          <a:cs typeface="Times New Roman"/>
                        </a:rPr>
                        <a:t>50 – 55</a:t>
                      </a:r>
                      <a:endParaRPr lang="cs-CZ" sz="1200" b="1" dirty="0">
                        <a:solidFill>
                          <a:srgbClr val="FF0000"/>
                        </a:solidFill>
                        <a:latin typeface="Arial Black" pitchFamily="34" charset="0"/>
                        <a:ea typeface="Calibri"/>
                        <a:cs typeface="Times New Roman"/>
                      </a:endParaRPr>
                    </a:p>
                  </a:txBody>
                  <a:tcPr marL="68580" marR="68580" marT="0" marB="0">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a:p>
                  </a:txBody>
                  <a:tcPr/>
                </a:tc>
                <a:tc>
                  <a:txBody>
                    <a:bodyPr/>
                    <a:lstStyle/>
                    <a:p>
                      <a:pPr marL="457200" algn="ctr">
                        <a:lnSpc>
                          <a:spcPct val="115000"/>
                        </a:lnSpc>
                        <a:spcAft>
                          <a:spcPts val="0"/>
                        </a:spcAft>
                      </a:pPr>
                      <a:r>
                        <a:rPr lang="en-GB" sz="1600" b="1" dirty="0">
                          <a:solidFill>
                            <a:srgbClr val="FF0000"/>
                          </a:solidFill>
                          <a:latin typeface="Arial Black" pitchFamily="34" charset="0"/>
                          <a:ea typeface="Calibri"/>
                          <a:cs typeface="Times New Roman"/>
                        </a:rPr>
                        <a:t>60 – 65</a:t>
                      </a:r>
                      <a:endParaRPr lang="cs-CZ" sz="1200" b="1" dirty="0">
                        <a:solidFill>
                          <a:srgbClr val="FF0000"/>
                        </a:solidFill>
                        <a:latin typeface="Arial Black"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457200" algn="ctr">
                        <a:lnSpc>
                          <a:spcPct val="115000"/>
                        </a:lnSpc>
                        <a:spcAft>
                          <a:spcPts val="0"/>
                        </a:spcAft>
                      </a:pPr>
                      <a:r>
                        <a:rPr lang="en-GB" sz="1600" b="1" dirty="0">
                          <a:solidFill>
                            <a:srgbClr val="FF0000"/>
                          </a:solidFill>
                          <a:latin typeface="Arial Black" pitchFamily="34" charset="0"/>
                          <a:ea typeface="Calibri"/>
                          <a:cs typeface="Times New Roman"/>
                        </a:rPr>
                        <a:t>70 – 75</a:t>
                      </a:r>
                      <a:endParaRPr lang="cs-CZ" sz="1200" b="1" dirty="0">
                        <a:solidFill>
                          <a:srgbClr val="FF0000"/>
                        </a:solidFill>
                        <a:latin typeface="Arial Black"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a:p>
                  </a:txBody>
                  <a:tcPr/>
                </a:tc>
                <a:tc gridSpan="2">
                  <a:txBody>
                    <a:bodyPr/>
                    <a:lstStyle/>
                    <a:p>
                      <a:pPr marL="457200" algn="ctr">
                        <a:lnSpc>
                          <a:spcPct val="115000"/>
                        </a:lnSpc>
                        <a:spcAft>
                          <a:spcPts val="0"/>
                        </a:spcAft>
                      </a:pPr>
                      <a:r>
                        <a:rPr lang="en-GB" sz="1600" b="1" dirty="0">
                          <a:solidFill>
                            <a:srgbClr val="FF0000"/>
                          </a:solidFill>
                          <a:latin typeface="Arial Black" pitchFamily="34" charset="0"/>
                          <a:ea typeface="Calibri"/>
                          <a:cs typeface="Times New Roman"/>
                        </a:rPr>
                        <a:t>85 - 100</a:t>
                      </a:r>
                      <a:endParaRPr lang="cs-CZ" sz="1200" b="1" dirty="0">
                        <a:solidFill>
                          <a:srgbClr val="FF0000"/>
                        </a:solidFill>
                        <a:latin typeface="Arial Black"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a:p>
                  </a:txBody>
                  <a:tcPr/>
                </a:tc>
              </a:tr>
              <a:tr h="545465">
                <a:tc>
                  <a:txBody>
                    <a:bodyPr/>
                    <a:lstStyle/>
                    <a:p>
                      <a:pPr marL="457200" algn="l">
                        <a:lnSpc>
                          <a:spcPct val="115000"/>
                        </a:lnSpc>
                        <a:spcAft>
                          <a:spcPts val="0"/>
                        </a:spcAft>
                      </a:pPr>
                      <a:r>
                        <a:rPr lang="en-GB" sz="1400" b="1" dirty="0">
                          <a:solidFill>
                            <a:srgbClr val="0000FF"/>
                          </a:solidFill>
                          <a:latin typeface="+mn-lt"/>
                          <a:ea typeface="Calibri"/>
                          <a:cs typeface="Times New Roman"/>
                        </a:rPr>
                        <a:t>Time (hours)</a:t>
                      </a:r>
                      <a:endParaRPr lang="cs-CZ" sz="1100" b="1" dirty="0">
                        <a:solidFill>
                          <a:srgbClr val="0000FF"/>
                        </a:solidFill>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a:txBody>
                    <a:bodyPr/>
                    <a:lstStyle/>
                    <a:p>
                      <a:pPr algn="ctr"/>
                      <a:r>
                        <a:rPr lang="cs-CZ" sz="2400" dirty="0" smtClean="0">
                          <a:solidFill>
                            <a:srgbClr val="0000FF"/>
                          </a:solidFill>
                          <a:latin typeface="Arial Black" pitchFamily="34" charset="0"/>
                        </a:rPr>
                        <a:t>5</a:t>
                      </a:r>
                      <a:endParaRPr lang="cs-CZ" sz="2400" dirty="0">
                        <a:solidFill>
                          <a:srgbClr val="0000FF"/>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a:p>
                  </a:txBody>
                  <a:tcPr/>
                </a:tc>
                <a:tc hMerge="1">
                  <a:txBody>
                    <a:bodyPr/>
                    <a:lstStyle/>
                    <a:p>
                      <a:pPr algn="ctr"/>
                      <a:endParaRPr lang="cs-CZ"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cs-CZ"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a:p>
                  </a:txBody>
                  <a:tcPr/>
                </a:tc>
                <a:tc hMerge="1">
                  <a:txBody>
                    <a:bodyPr/>
                    <a:lstStyle/>
                    <a:p>
                      <a:pPr algn="ctr"/>
                      <a:endParaRPr lang="cs-CZ"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a:p>
                  </a:txBody>
                  <a:tcPr/>
                </a:tc>
              </a:tr>
              <a:tr h="545465">
                <a:tc>
                  <a:txBody>
                    <a:bodyPr/>
                    <a:lstStyle/>
                    <a:p>
                      <a:pPr marL="457200" algn="l">
                        <a:lnSpc>
                          <a:spcPct val="115000"/>
                        </a:lnSpc>
                        <a:spcAft>
                          <a:spcPts val="0"/>
                        </a:spcAft>
                      </a:pPr>
                      <a:r>
                        <a:rPr lang="en-GB" sz="1400" b="1" dirty="0">
                          <a:solidFill>
                            <a:srgbClr val="008000"/>
                          </a:solidFill>
                          <a:latin typeface="+mn-lt"/>
                          <a:ea typeface="Calibri"/>
                          <a:cs typeface="Times New Roman"/>
                        </a:rPr>
                        <a:t>pH</a:t>
                      </a:r>
                      <a:endParaRPr lang="cs-CZ" sz="1100" b="1" dirty="0">
                        <a:solidFill>
                          <a:srgbClr val="008000"/>
                        </a:solidFill>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a:txBody>
                    <a:bodyPr/>
                    <a:lstStyle/>
                    <a:p>
                      <a:pPr algn="ctr"/>
                      <a:r>
                        <a:rPr lang="cs-CZ" sz="2400" dirty="0" smtClean="0">
                          <a:solidFill>
                            <a:srgbClr val="008000"/>
                          </a:solidFill>
                          <a:latin typeface="Arial Black" pitchFamily="34" charset="0"/>
                        </a:rPr>
                        <a:t>5 - 7</a:t>
                      </a:r>
                      <a:endParaRPr lang="cs-CZ" sz="2400" dirty="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a:p>
                  </a:txBody>
                  <a:tcPr/>
                </a:tc>
                <a:tc hMerge="1">
                  <a:txBody>
                    <a:bodyPr/>
                    <a:lstStyle/>
                    <a:p>
                      <a:pPr algn="ctr"/>
                      <a:endParaRPr lang="cs-CZ"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cs-CZ"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a:p>
                  </a:txBody>
                  <a:tcPr/>
                </a:tc>
                <a:tc hMerge="1">
                  <a:txBody>
                    <a:bodyPr/>
                    <a:lstStyle/>
                    <a:p>
                      <a:pPr algn="ctr"/>
                      <a:endParaRPr lang="cs-CZ"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a:p>
                  </a:txBody>
                  <a:tcPr/>
                </a:tc>
              </a:tr>
              <a:tr h="545465">
                <a:tc>
                  <a:txBody>
                    <a:bodyPr/>
                    <a:lstStyle/>
                    <a:p>
                      <a:pPr marL="457200" algn="l">
                        <a:lnSpc>
                          <a:spcPct val="115000"/>
                        </a:lnSpc>
                        <a:spcAft>
                          <a:spcPts val="0"/>
                        </a:spcAft>
                      </a:pPr>
                      <a:r>
                        <a:rPr lang="en-GB" sz="1400" b="1" dirty="0">
                          <a:solidFill>
                            <a:srgbClr val="7030A0"/>
                          </a:solidFill>
                          <a:latin typeface="+mn-lt"/>
                          <a:ea typeface="Calibri"/>
                          <a:cs typeface="Times New Roman"/>
                        </a:rPr>
                        <a:t>Concentration (% w/w)</a:t>
                      </a:r>
                      <a:endParaRPr lang="cs-CZ" sz="1100" b="1" dirty="0">
                        <a:solidFill>
                          <a:srgbClr val="7030A0"/>
                        </a:solidFill>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dirty="0" smtClean="0">
                          <a:solidFill>
                            <a:srgbClr val="7030A0"/>
                          </a:solidFill>
                          <a:latin typeface="Arial Black" pitchFamily="34" charset="0"/>
                        </a:rPr>
                        <a:t>3 - 8</a:t>
                      </a:r>
                      <a:endParaRPr lang="cs-CZ" sz="2400" dirty="0">
                        <a:solidFill>
                          <a:srgbClr val="7030A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cs-CZ" sz="2400" dirty="0" smtClean="0">
                          <a:solidFill>
                            <a:srgbClr val="7030A0"/>
                          </a:solidFill>
                          <a:latin typeface="Arial Black" pitchFamily="34" charset="0"/>
                        </a:rPr>
                        <a:t>3 - 8</a:t>
                      </a:r>
                      <a:endParaRPr lang="cs-CZ" sz="2400" dirty="0">
                        <a:solidFill>
                          <a:srgbClr val="7030A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cs-CZ"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cs-CZ"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cs-CZ" sz="2400" dirty="0" smtClean="0">
                          <a:solidFill>
                            <a:srgbClr val="7030A0"/>
                          </a:solidFill>
                          <a:latin typeface="Arial Black" pitchFamily="34" charset="0"/>
                        </a:rPr>
                        <a:t>10</a:t>
                      </a:r>
                      <a:endParaRPr lang="cs-CZ" sz="2400" dirty="0">
                        <a:solidFill>
                          <a:srgbClr val="7030A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cs-CZ"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400" dirty="0" smtClean="0">
                          <a:solidFill>
                            <a:srgbClr val="7030A0"/>
                          </a:solidFill>
                          <a:latin typeface="Arial Black" pitchFamily="34" charset="0"/>
                        </a:rPr>
                        <a:t>&gt; 12</a:t>
                      </a:r>
                      <a:endParaRPr lang="cs-CZ" sz="2400" dirty="0">
                        <a:solidFill>
                          <a:srgbClr val="7030A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4" name="TextovéPole 23"/>
          <p:cNvSpPr txBox="1"/>
          <p:nvPr/>
        </p:nvSpPr>
        <p:spPr>
          <a:xfrm>
            <a:off x="0" y="4725144"/>
            <a:ext cx="8856984" cy="1569660"/>
          </a:xfrm>
          <a:prstGeom prst="rect">
            <a:avLst/>
          </a:prstGeom>
          <a:solidFill>
            <a:schemeClr val="accent3">
              <a:lumMod val="85000"/>
            </a:schemeClr>
          </a:solidFill>
        </p:spPr>
        <p:txBody>
          <a:bodyPr wrap="square" rtlCol="0">
            <a:spAutoFit/>
          </a:bodyPr>
          <a:lstStyle/>
          <a:p>
            <a:r>
              <a:rPr lang="cs-CZ" sz="2400" b="1" dirty="0" err="1" smtClean="0">
                <a:solidFill>
                  <a:srgbClr val="008000"/>
                </a:solidFill>
                <a:latin typeface="Arial Black" pitchFamily="34" charset="0"/>
              </a:rPr>
              <a:t>Better</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Raw</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Material</a:t>
            </a:r>
            <a:r>
              <a:rPr lang="cs-CZ" sz="2400" b="1" dirty="0" smtClean="0">
                <a:solidFill>
                  <a:srgbClr val="008000"/>
                </a:solidFill>
                <a:latin typeface="Arial Black" pitchFamily="34" charset="0"/>
              </a:rPr>
              <a:t> &amp; </a:t>
            </a:r>
            <a:r>
              <a:rPr lang="cs-CZ" sz="2400" b="1" dirty="0" err="1" smtClean="0">
                <a:solidFill>
                  <a:srgbClr val="008000"/>
                </a:solidFill>
                <a:latin typeface="Arial Black" pitchFamily="34" charset="0"/>
              </a:rPr>
              <a:t>Mild</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Manufacturing</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Conditions</a:t>
            </a:r>
            <a:r>
              <a:rPr lang="cs-CZ" sz="2400" b="1" dirty="0" smtClean="0">
                <a:solidFill>
                  <a:srgbClr val="008000"/>
                </a:solidFill>
                <a:latin typeface="Arial Black" pitchFamily="34" charset="0"/>
              </a:rPr>
              <a:t> &gt; </a:t>
            </a:r>
            <a:r>
              <a:rPr lang="en-GB" sz="2400" b="1" dirty="0" smtClean="0">
                <a:solidFill>
                  <a:srgbClr val="FF0000"/>
                </a:solidFill>
                <a:latin typeface="Arial Black" pitchFamily="34" charset="0"/>
              </a:rPr>
              <a:t>GELATIN</a:t>
            </a:r>
            <a:endParaRPr lang="cs-CZ" sz="2400" b="1" dirty="0" smtClean="0">
              <a:solidFill>
                <a:srgbClr val="FF0000"/>
              </a:solidFill>
              <a:latin typeface="Arial Black" pitchFamily="34" charset="0"/>
            </a:endParaRPr>
          </a:p>
          <a:p>
            <a:r>
              <a:rPr lang="cs-CZ" sz="2400" b="1" dirty="0" err="1" smtClean="0">
                <a:solidFill>
                  <a:srgbClr val="0000FF"/>
                </a:solidFill>
                <a:latin typeface="Arial Black" pitchFamily="34" charset="0"/>
              </a:rPr>
              <a:t>Worse</a:t>
            </a:r>
            <a:r>
              <a:rPr lang="cs-CZ" sz="2400" b="1" dirty="0" smtClean="0">
                <a:solidFill>
                  <a:srgbClr val="0000FF"/>
                </a:solidFill>
                <a:latin typeface="Arial Black" pitchFamily="34" charset="0"/>
              </a:rPr>
              <a:t> </a:t>
            </a:r>
            <a:r>
              <a:rPr lang="cs-CZ" sz="2400" b="1" dirty="0" err="1" smtClean="0">
                <a:solidFill>
                  <a:srgbClr val="0000FF"/>
                </a:solidFill>
                <a:latin typeface="Arial Black" pitchFamily="34" charset="0"/>
              </a:rPr>
              <a:t>Raw</a:t>
            </a:r>
            <a:r>
              <a:rPr lang="cs-CZ" sz="2400" b="1" dirty="0" smtClean="0">
                <a:solidFill>
                  <a:srgbClr val="0000FF"/>
                </a:solidFill>
                <a:latin typeface="Arial Black" pitchFamily="34" charset="0"/>
              </a:rPr>
              <a:t> </a:t>
            </a:r>
            <a:r>
              <a:rPr lang="cs-CZ" sz="2400" b="1" dirty="0" err="1" smtClean="0">
                <a:solidFill>
                  <a:srgbClr val="0000FF"/>
                </a:solidFill>
                <a:latin typeface="Arial Black" pitchFamily="34" charset="0"/>
              </a:rPr>
              <a:t>Material</a:t>
            </a:r>
            <a:r>
              <a:rPr lang="cs-CZ" sz="2400" b="1" dirty="0" smtClean="0">
                <a:solidFill>
                  <a:srgbClr val="0000FF"/>
                </a:solidFill>
                <a:latin typeface="Arial Black" pitchFamily="34" charset="0"/>
              </a:rPr>
              <a:t> &amp; </a:t>
            </a:r>
            <a:r>
              <a:rPr lang="cs-CZ" sz="2400" b="1" dirty="0" smtClean="0">
                <a:solidFill>
                  <a:srgbClr val="0000FF"/>
                </a:solidFill>
                <a:latin typeface="Arial Black" pitchFamily="34" charset="0"/>
              </a:rPr>
              <a:t>„</a:t>
            </a:r>
            <a:r>
              <a:rPr lang="cs-CZ" sz="2400" b="1" dirty="0" err="1" smtClean="0">
                <a:solidFill>
                  <a:srgbClr val="0000FF"/>
                </a:solidFill>
                <a:latin typeface="Arial Black" pitchFamily="34" charset="0"/>
              </a:rPr>
              <a:t>Rough</a:t>
            </a:r>
            <a:r>
              <a:rPr lang="cs-CZ" sz="2400" b="1" dirty="0" smtClean="0">
                <a:solidFill>
                  <a:srgbClr val="0000FF"/>
                </a:solidFill>
                <a:latin typeface="Arial Black" pitchFamily="34" charset="0"/>
              </a:rPr>
              <a:t>“ </a:t>
            </a:r>
            <a:r>
              <a:rPr lang="cs-CZ" sz="2400" b="1" dirty="0" err="1" smtClean="0">
                <a:solidFill>
                  <a:srgbClr val="0000FF"/>
                </a:solidFill>
                <a:latin typeface="Arial Black" pitchFamily="34" charset="0"/>
              </a:rPr>
              <a:t>Manufacturing</a:t>
            </a:r>
            <a:r>
              <a:rPr lang="cs-CZ" sz="2400" b="1" dirty="0" smtClean="0">
                <a:solidFill>
                  <a:srgbClr val="0000FF"/>
                </a:solidFill>
                <a:latin typeface="Arial Black" pitchFamily="34" charset="0"/>
              </a:rPr>
              <a:t> </a:t>
            </a:r>
            <a:r>
              <a:rPr lang="cs-CZ" sz="2400" b="1" dirty="0" err="1" smtClean="0">
                <a:solidFill>
                  <a:srgbClr val="0000FF"/>
                </a:solidFill>
                <a:latin typeface="Arial Black" pitchFamily="34" charset="0"/>
              </a:rPr>
              <a:t>Conditions</a:t>
            </a:r>
            <a:r>
              <a:rPr lang="cs-CZ" sz="2400" b="1" dirty="0" smtClean="0">
                <a:solidFill>
                  <a:srgbClr val="0000FF"/>
                </a:solidFill>
                <a:latin typeface="Arial Black" pitchFamily="34" charset="0"/>
              </a:rPr>
              <a:t> </a:t>
            </a:r>
            <a:r>
              <a:rPr lang="cs-CZ" sz="2400" b="1" dirty="0" smtClean="0">
                <a:solidFill>
                  <a:srgbClr val="0000FF"/>
                </a:solidFill>
                <a:latin typeface="Arial Black" pitchFamily="34" charset="0"/>
              </a:rPr>
              <a:t>&gt; </a:t>
            </a:r>
            <a:r>
              <a:rPr lang="en-GB" sz="2400" b="1" dirty="0" smtClean="0">
                <a:solidFill>
                  <a:srgbClr val="0000FF"/>
                </a:solidFill>
                <a:latin typeface="Arial Black" pitchFamily="34" charset="0"/>
                <a:ea typeface="Calibri"/>
                <a:cs typeface="Times New Roman"/>
              </a:rPr>
              <a:t>Animal </a:t>
            </a:r>
            <a:r>
              <a:rPr lang="en-GB" sz="2400" b="1" dirty="0" smtClean="0">
                <a:solidFill>
                  <a:srgbClr val="0000FF"/>
                </a:solidFill>
                <a:latin typeface="Arial Black" pitchFamily="34" charset="0"/>
                <a:ea typeface="Calibri"/>
                <a:cs typeface="Times New Roman"/>
              </a:rPr>
              <a:t>Glue</a:t>
            </a:r>
            <a:r>
              <a:rPr lang="en-GB" sz="2400" b="1" dirty="0" smtClean="0">
                <a:solidFill>
                  <a:srgbClr val="FF0000"/>
                </a:solidFill>
                <a:latin typeface="Arial Black" pitchFamily="34" charset="0"/>
              </a:rPr>
              <a:t> </a:t>
            </a:r>
            <a:r>
              <a:rPr lang="cs-CZ" sz="2400" b="1" dirty="0" smtClean="0">
                <a:solidFill>
                  <a:srgbClr val="0000FF"/>
                </a:solidFill>
                <a:latin typeface="Arial Black" pitchFamily="34" charset="0"/>
              </a:rPr>
              <a:t> </a:t>
            </a:r>
            <a:endParaRPr lang="cs-CZ" sz="2400" b="1" dirty="0">
              <a:solidFill>
                <a:srgbClr val="0000FF"/>
              </a:solidFill>
              <a:latin typeface="Arial Black"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76</a:t>
            </a:fld>
            <a:endParaRPr lang="sk-SK"/>
          </a:p>
        </p:txBody>
      </p:sp>
      <p:graphicFrame>
        <p:nvGraphicFramePr>
          <p:cNvPr id="23" name="Tabulka 22"/>
          <p:cNvGraphicFramePr>
            <a:graphicFrameLocks noGrp="1"/>
          </p:cNvGraphicFramePr>
          <p:nvPr/>
        </p:nvGraphicFramePr>
        <p:xfrm>
          <a:off x="0" y="0"/>
          <a:ext cx="9144000" cy="4554347"/>
        </p:xfrm>
        <a:graphic>
          <a:graphicData uri="http://schemas.openxmlformats.org/drawingml/2006/table">
            <a:tbl>
              <a:tblPr firstRow="1" bandRow="1">
                <a:tableStyleId>{5C22544A-7EE6-4342-B048-85BDC9FD1C3A}</a:tableStyleId>
              </a:tblPr>
              <a:tblGrid>
                <a:gridCol w="1979712"/>
                <a:gridCol w="1800200"/>
                <a:gridCol w="1706488"/>
                <a:gridCol w="1828800"/>
                <a:gridCol w="1828800"/>
              </a:tblGrid>
              <a:tr h="545465">
                <a:tc gridSpan="5">
                  <a:txBody>
                    <a:bodyPr/>
                    <a:lstStyle/>
                    <a:p>
                      <a:pPr algn="ctr"/>
                      <a:r>
                        <a:rPr lang="en-GB" sz="2400" b="1" kern="1200" dirty="0" smtClean="0">
                          <a:solidFill>
                            <a:srgbClr val="FF0000"/>
                          </a:solidFill>
                          <a:latin typeface="Arial Black" pitchFamily="34" charset="0"/>
                          <a:ea typeface="+mn-ea"/>
                          <a:cs typeface="+mn-cs"/>
                        </a:rPr>
                        <a:t>Example of the GELATIN &amp; Animal Glue Making</a:t>
                      </a:r>
                      <a:r>
                        <a:rPr lang="cs-CZ" sz="2400" b="1" kern="1200" dirty="0" smtClean="0">
                          <a:solidFill>
                            <a:srgbClr val="FF0000"/>
                          </a:solidFill>
                          <a:latin typeface="Arial Black" pitchFamily="34" charset="0"/>
                          <a:ea typeface="+mn-ea"/>
                          <a:cs typeface="+mn-cs"/>
                        </a:rPr>
                        <a:t> 2</a:t>
                      </a:r>
                      <a:endParaRPr lang="cs-CZ" sz="2400" dirty="0">
                        <a:solidFill>
                          <a:srgbClr val="FF0000"/>
                        </a:solidFill>
                        <a:latin typeface="Arial Black"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5465">
                <a:tc rowSpan="2">
                  <a:txBody>
                    <a:bodyPr/>
                    <a:lstStyle/>
                    <a:p>
                      <a:pPr algn="l"/>
                      <a:r>
                        <a:rPr lang="en-GB" sz="2000" b="1" kern="1200" dirty="0" smtClean="0">
                          <a:solidFill>
                            <a:schemeClr val="dk1"/>
                          </a:solidFill>
                          <a:latin typeface="+mn-lt"/>
                          <a:ea typeface="+mn-ea"/>
                          <a:cs typeface="+mn-cs"/>
                        </a:rPr>
                        <a:t>Parameters</a:t>
                      </a:r>
                      <a:endParaRPr lang="cs-CZ" b="1" dirty="0">
                        <a:latin typeface="+mn-lt"/>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gridSpan="4">
                  <a:txBody>
                    <a:bodyPr/>
                    <a:lstStyle/>
                    <a:p>
                      <a:pPr algn="ctr"/>
                      <a:r>
                        <a:rPr lang="en-GB" sz="2400" kern="1200" dirty="0" smtClean="0">
                          <a:solidFill>
                            <a:schemeClr val="dk1"/>
                          </a:solidFill>
                          <a:latin typeface="Arial Black" pitchFamily="34" charset="0"/>
                          <a:ea typeface="+mn-ea"/>
                          <a:cs typeface="+mn-cs"/>
                        </a:rPr>
                        <a:t>Sequence of Leaching (Lixiviating)</a:t>
                      </a:r>
                      <a:endParaRPr lang="cs-CZ" sz="2400" dirty="0">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cs-CZ"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5465">
                <a:tc vMerge="1">
                  <a:txBody>
                    <a:bodyPr/>
                    <a:lstStyle/>
                    <a:p>
                      <a:endParaRPr lang="cs-CZ"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457200" algn="ctr">
                        <a:lnSpc>
                          <a:spcPct val="115000"/>
                        </a:lnSpc>
                        <a:spcAft>
                          <a:spcPts val="0"/>
                        </a:spcAft>
                      </a:pPr>
                      <a:r>
                        <a:rPr lang="en-GB" sz="2400" dirty="0">
                          <a:latin typeface="Arial Black" pitchFamily="34" charset="0"/>
                          <a:ea typeface="Calibri"/>
                          <a:cs typeface="Times New Roman"/>
                        </a:rPr>
                        <a:t>1</a:t>
                      </a:r>
                      <a:endParaRPr lang="cs-CZ" sz="1800" dirty="0">
                        <a:latin typeface="Arial Black" pitchFamily="34" charset="0"/>
                        <a:ea typeface="Calibri"/>
                        <a:cs typeface="Times New Roman"/>
                      </a:endParaRPr>
                    </a:p>
                  </a:txBody>
                  <a:tcPr marL="68580" marR="68580" marT="0" marB="0">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457200" algn="ctr">
                        <a:lnSpc>
                          <a:spcPct val="115000"/>
                        </a:lnSpc>
                        <a:spcAft>
                          <a:spcPts val="0"/>
                        </a:spcAft>
                      </a:pPr>
                      <a:r>
                        <a:rPr lang="en-GB" sz="2400" dirty="0">
                          <a:latin typeface="Arial Black" pitchFamily="34" charset="0"/>
                          <a:ea typeface="Calibri"/>
                          <a:cs typeface="Times New Roman"/>
                        </a:rPr>
                        <a:t>2</a:t>
                      </a:r>
                      <a:endParaRPr lang="cs-CZ" sz="1800" dirty="0">
                        <a:latin typeface="Arial Black"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457200" algn="ctr">
                        <a:lnSpc>
                          <a:spcPct val="115000"/>
                        </a:lnSpc>
                        <a:spcAft>
                          <a:spcPts val="0"/>
                        </a:spcAft>
                      </a:pPr>
                      <a:r>
                        <a:rPr lang="en-GB" sz="2400" dirty="0">
                          <a:latin typeface="Arial Black" pitchFamily="34" charset="0"/>
                          <a:ea typeface="Calibri"/>
                          <a:cs typeface="Times New Roman"/>
                        </a:rPr>
                        <a:t>3</a:t>
                      </a:r>
                      <a:endParaRPr lang="cs-CZ" sz="1800" dirty="0">
                        <a:latin typeface="Arial Black"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457200" algn="ctr">
                        <a:lnSpc>
                          <a:spcPct val="115000"/>
                        </a:lnSpc>
                        <a:spcAft>
                          <a:spcPts val="0"/>
                        </a:spcAft>
                      </a:pPr>
                      <a:r>
                        <a:rPr lang="en-GB" sz="2400" dirty="0">
                          <a:latin typeface="Arial Black" pitchFamily="34" charset="0"/>
                          <a:ea typeface="Calibri"/>
                          <a:cs typeface="Times New Roman"/>
                        </a:rPr>
                        <a:t>4</a:t>
                      </a:r>
                      <a:endParaRPr lang="cs-CZ" sz="1800" dirty="0">
                        <a:latin typeface="Arial Black"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545465">
                <a:tc>
                  <a:txBody>
                    <a:bodyPr/>
                    <a:lstStyle/>
                    <a:p>
                      <a:pPr marL="457200" algn="l">
                        <a:lnSpc>
                          <a:spcPct val="115000"/>
                        </a:lnSpc>
                        <a:spcAft>
                          <a:spcPts val="0"/>
                        </a:spcAft>
                      </a:pPr>
                      <a:r>
                        <a:rPr lang="en-GB" sz="2400" b="1" dirty="0" smtClean="0">
                          <a:latin typeface="+mn-lt"/>
                          <a:ea typeface="Calibri"/>
                          <a:cs typeface="Times New Roman"/>
                        </a:rPr>
                        <a:t>Product</a:t>
                      </a:r>
                      <a:endParaRPr lang="cs-CZ" sz="1100" b="1" dirty="0">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457200" algn="ctr">
                        <a:lnSpc>
                          <a:spcPct val="115000"/>
                        </a:lnSpc>
                        <a:spcAft>
                          <a:spcPts val="0"/>
                        </a:spcAft>
                      </a:pPr>
                      <a:r>
                        <a:rPr lang="en-GB" sz="1400" b="1" dirty="0">
                          <a:latin typeface="+mn-lt"/>
                          <a:ea typeface="Calibri"/>
                          <a:cs typeface="Times New Roman"/>
                        </a:rPr>
                        <a:t>Edible &amp; Photographic GELATIN</a:t>
                      </a:r>
                      <a:endParaRPr lang="cs-CZ" sz="1200" b="1" dirty="0">
                        <a:latin typeface="+mn-lt"/>
                        <a:ea typeface="Calibri"/>
                        <a:cs typeface="Times New Roman"/>
                      </a:endParaRPr>
                    </a:p>
                  </a:txBody>
                  <a:tcPr marL="68580" marR="68580" marT="0" marB="0">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457200" algn="ctr">
                        <a:lnSpc>
                          <a:spcPct val="115000"/>
                        </a:lnSpc>
                        <a:spcAft>
                          <a:spcPts val="0"/>
                        </a:spcAft>
                      </a:pPr>
                      <a:r>
                        <a:rPr lang="en-GB" sz="1400" b="1" dirty="0">
                          <a:latin typeface="+mn-lt"/>
                          <a:ea typeface="Calibri"/>
                          <a:cs typeface="Times New Roman"/>
                        </a:rPr>
                        <a:t>GELATIN</a:t>
                      </a:r>
                      <a:endParaRPr lang="cs-CZ" sz="1200" b="1" dirty="0">
                        <a:latin typeface="+mn-lt"/>
                        <a:ea typeface="Calibri"/>
                        <a:cs typeface="Times New Roman"/>
                      </a:endParaRPr>
                    </a:p>
                    <a:p>
                      <a:pPr marL="342900" lvl="0" indent="-342900" algn="ctr">
                        <a:lnSpc>
                          <a:spcPct val="115000"/>
                        </a:lnSpc>
                        <a:spcAft>
                          <a:spcPts val="0"/>
                        </a:spcAft>
                        <a:buFont typeface="+mj-lt"/>
                        <a:buAutoNum type="arabicPeriod"/>
                      </a:pPr>
                      <a:r>
                        <a:rPr lang="en-GB" sz="1400" b="1" dirty="0">
                          <a:latin typeface="+mn-lt"/>
                          <a:ea typeface="Calibri"/>
                          <a:cs typeface="Times New Roman"/>
                        </a:rPr>
                        <a:t>Quality</a:t>
                      </a:r>
                      <a:endParaRPr lang="cs-CZ" sz="1200" b="1" dirty="0">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457200" algn="ctr">
                        <a:lnSpc>
                          <a:spcPct val="115000"/>
                        </a:lnSpc>
                        <a:spcAft>
                          <a:spcPts val="0"/>
                        </a:spcAft>
                      </a:pPr>
                      <a:r>
                        <a:rPr lang="en-GB" sz="1400" b="1" dirty="0">
                          <a:latin typeface="+mn-lt"/>
                          <a:ea typeface="Calibri"/>
                          <a:cs typeface="Times New Roman"/>
                        </a:rPr>
                        <a:t>GELATIN</a:t>
                      </a:r>
                      <a:endParaRPr lang="cs-CZ" sz="1200" b="1" dirty="0">
                        <a:latin typeface="+mn-lt"/>
                        <a:ea typeface="Calibri"/>
                        <a:cs typeface="Times New Roman"/>
                      </a:endParaRPr>
                    </a:p>
                    <a:p>
                      <a:pPr marL="342900" lvl="0" indent="-342900" algn="ctr">
                        <a:lnSpc>
                          <a:spcPct val="115000"/>
                        </a:lnSpc>
                        <a:spcAft>
                          <a:spcPts val="0"/>
                        </a:spcAft>
                        <a:buFont typeface="+mj-lt"/>
                        <a:buAutoNum type="arabicPeriod"/>
                      </a:pPr>
                      <a:r>
                        <a:rPr lang="en-GB" sz="1400" b="1" dirty="0">
                          <a:latin typeface="+mn-lt"/>
                          <a:ea typeface="Calibri"/>
                          <a:cs typeface="Times New Roman"/>
                        </a:rPr>
                        <a:t>Quality</a:t>
                      </a:r>
                      <a:endParaRPr lang="cs-CZ" sz="1200" b="1" dirty="0">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457200" algn="ctr">
                        <a:lnSpc>
                          <a:spcPct val="115000"/>
                        </a:lnSpc>
                        <a:spcAft>
                          <a:spcPts val="0"/>
                        </a:spcAft>
                      </a:pPr>
                      <a:r>
                        <a:rPr lang="en-GB" sz="1400" b="1" dirty="0">
                          <a:latin typeface="+mn-lt"/>
                          <a:ea typeface="Calibri"/>
                          <a:cs typeface="Times New Roman"/>
                        </a:rPr>
                        <a:t>Technical GELATIN &amp; Animal Glue </a:t>
                      </a:r>
                      <a:endParaRPr lang="cs-CZ" sz="1200" b="1" dirty="0">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545465">
                <a:tc>
                  <a:txBody>
                    <a:bodyPr/>
                    <a:lstStyle/>
                    <a:p>
                      <a:pPr marL="457200" algn="l">
                        <a:lnSpc>
                          <a:spcPct val="115000"/>
                        </a:lnSpc>
                        <a:spcAft>
                          <a:spcPts val="0"/>
                        </a:spcAft>
                      </a:pPr>
                      <a:r>
                        <a:rPr lang="en-GB" sz="1400" b="1" dirty="0">
                          <a:solidFill>
                            <a:srgbClr val="FF0000"/>
                          </a:solidFill>
                          <a:latin typeface="Arial Black" pitchFamily="34" charset="0"/>
                          <a:ea typeface="Calibri"/>
                          <a:cs typeface="Times New Roman"/>
                        </a:rPr>
                        <a:t>Temperature (°C)</a:t>
                      </a:r>
                      <a:endParaRPr lang="cs-CZ" sz="1100" b="1" dirty="0">
                        <a:solidFill>
                          <a:srgbClr val="FF0000"/>
                        </a:solidFill>
                        <a:latin typeface="Arial Black"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gn="ctr">
                        <a:lnSpc>
                          <a:spcPct val="115000"/>
                        </a:lnSpc>
                        <a:spcAft>
                          <a:spcPts val="0"/>
                        </a:spcAft>
                      </a:pPr>
                      <a:r>
                        <a:rPr lang="cs-CZ" sz="1600" b="1" dirty="0" smtClean="0">
                          <a:solidFill>
                            <a:srgbClr val="FF0000"/>
                          </a:solidFill>
                          <a:latin typeface="Arial Black" pitchFamily="34" charset="0"/>
                          <a:ea typeface="Calibri"/>
                          <a:cs typeface="Times New Roman"/>
                        </a:rPr>
                        <a:t>6</a:t>
                      </a:r>
                      <a:r>
                        <a:rPr lang="en-GB" sz="1600" b="1" dirty="0" smtClean="0">
                          <a:solidFill>
                            <a:srgbClr val="FF0000"/>
                          </a:solidFill>
                          <a:latin typeface="Arial Black" pitchFamily="34" charset="0"/>
                          <a:ea typeface="Calibri"/>
                          <a:cs typeface="Times New Roman"/>
                        </a:rPr>
                        <a:t>0 </a:t>
                      </a:r>
                      <a:r>
                        <a:rPr lang="en-GB" sz="1600" b="1" dirty="0">
                          <a:solidFill>
                            <a:srgbClr val="FF0000"/>
                          </a:solidFill>
                          <a:latin typeface="Arial Black" pitchFamily="34" charset="0"/>
                          <a:ea typeface="Calibri"/>
                          <a:cs typeface="Times New Roman"/>
                        </a:rPr>
                        <a:t>– </a:t>
                      </a:r>
                      <a:r>
                        <a:rPr lang="cs-CZ" sz="1600" b="1" dirty="0" smtClean="0">
                          <a:solidFill>
                            <a:srgbClr val="FF0000"/>
                          </a:solidFill>
                          <a:latin typeface="Arial Black" pitchFamily="34" charset="0"/>
                          <a:ea typeface="Calibri"/>
                          <a:cs typeface="Times New Roman"/>
                        </a:rPr>
                        <a:t>6</a:t>
                      </a:r>
                      <a:r>
                        <a:rPr lang="en-GB" sz="1600" b="1" dirty="0" smtClean="0">
                          <a:solidFill>
                            <a:srgbClr val="FF0000"/>
                          </a:solidFill>
                          <a:latin typeface="Arial Black" pitchFamily="34" charset="0"/>
                          <a:ea typeface="Calibri"/>
                          <a:cs typeface="Times New Roman"/>
                        </a:rPr>
                        <a:t>5</a:t>
                      </a:r>
                      <a:endParaRPr lang="cs-CZ" sz="1200" b="1" dirty="0">
                        <a:solidFill>
                          <a:srgbClr val="FF0000"/>
                        </a:solidFill>
                        <a:latin typeface="Arial Black" pitchFamily="34" charset="0"/>
                        <a:ea typeface="Calibri"/>
                        <a:cs typeface="Times New Roman"/>
                      </a:endParaRPr>
                    </a:p>
                  </a:txBody>
                  <a:tcPr marL="68580" marR="68580" marT="0" marB="0">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gn="ctr">
                        <a:lnSpc>
                          <a:spcPct val="115000"/>
                        </a:lnSpc>
                        <a:spcAft>
                          <a:spcPts val="0"/>
                        </a:spcAft>
                      </a:pPr>
                      <a:r>
                        <a:rPr lang="cs-CZ" sz="1600" b="1" dirty="0" smtClean="0">
                          <a:solidFill>
                            <a:srgbClr val="FF0000"/>
                          </a:solidFill>
                          <a:latin typeface="Arial Black" pitchFamily="34" charset="0"/>
                          <a:ea typeface="Calibri"/>
                          <a:cs typeface="Times New Roman"/>
                        </a:rPr>
                        <a:t>8</a:t>
                      </a:r>
                      <a:r>
                        <a:rPr lang="en-GB" sz="1600" b="1" dirty="0" smtClean="0">
                          <a:solidFill>
                            <a:srgbClr val="FF0000"/>
                          </a:solidFill>
                          <a:latin typeface="Arial Black" pitchFamily="34" charset="0"/>
                          <a:ea typeface="Calibri"/>
                          <a:cs typeface="Times New Roman"/>
                        </a:rPr>
                        <a:t>0 </a:t>
                      </a:r>
                      <a:r>
                        <a:rPr lang="en-GB" sz="1600" b="1" dirty="0">
                          <a:solidFill>
                            <a:srgbClr val="FF0000"/>
                          </a:solidFill>
                          <a:latin typeface="Arial Black" pitchFamily="34" charset="0"/>
                          <a:ea typeface="Calibri"/>
                          <a:cs typeface="Times New Roman"/>
                        </a:rPr>
                        <a:t>– </a:t>
                      </a:r>
                      <a:r>
                        <a:rPr lang="cs-CZ" sz="1600" b="1" dirty="0" smtClean="0">
                          <a:solidFill>
                            <a:srgbClr val="FF0000"/>
                          </a:solidFill>
                          <a:latin typeface="Arial Black" pitchFamily="34" charset="0"/>
                          <a:ea typeface="Calibri"/>
                          <a:cs typeface="Times New Roman"/>
                        </a:rPr>
                        <a:t>8</a:t>
                      </a:r>
                      <a:r>
                        <a:rPr lang="en-GB" sz="1600" b="1" dirty="0" smtClean="0">
                          <a:solidFill>
                            <a:srgbClr val="FF0000"/>
                          </a:solidFill>
                          <a:latin typeface="Arial Black" pitchFamily="34" charset="0"/>
                          <a:ea typeface="Calibri"/>
                          <a:cs typeface="Times New Roman"/>
                        </a:rPr>
                        <a:t>5</a:t>
                      </a:r>
                      <a:endParaRPr lang="cs-CZ" sz="1200" b="1" dirty="0">
                        <a:solidFill>
                          <a:srgbClr val="FF0000"/>
                        </a:solidFill>
                        <a:latin typeface="Arial Black"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gn="ctr">
                        <a:lnSpc>
                          <a:spcPct val="115000"/>
                        </a:lnSpc>
                        <a:spcAft>
                          <a:spcPts val="0"/>
                        </a:spcAft>
                      </a:pPr>
                      <a:r>
                        <a:rPr lang="cs-CZ" sz="1600" b="1" dirty="0" smtClean="0">
                          <a:solidFill>
                            <a:srgbClr val="FF0000"/>
                          </a:solidFill>
                          <a:latin typeface="Arial Black" pitchFamily="34" charset="0"/>
                          <a:ea typeface="Calibri"/>
                          <a:cs typeface="Times New Roman"/>
                        </a:rPr>
                        <a:t>95</a:t>
                      </a:r>
                      <a:r>
                        <a:rPr lang="en-GB" sz="1600" b="1" dirty="0" smtClean="0">
                          <a:solidFill>
                            <a:srgbClr val="FF0000"/>
                          </a:solidFill>
                          <a:latin typeface="Arial Black" pitchFamily="34" charset="0"/>
                          <a:ea typeface="Calibri"/>
                          <a:cs typeface="Times New Roman"/>
                        </a:rPr>
                        <a:t> </a:t>
                      </a:r>
                      <a:r>
                        <a:rPr lang="en-GB" sz="1600" b="1" dirty="0">
                          <a:solidFill>
                            <a:srgbClr val="FF0000"/>
                          </a:solidFill>
                          <a:latin typeface="Arial Black" pitchFamily="34" charset="0"/>
                          <a:ea typeface="Calibri"/>
                          <a:cs typeface="Times New Roman"/>
                        </a:rPr>
                        <a:t>– </a:t>
                      </a:r>
                      <a:r>
                        <a:rPr lang="cs-CZ" sz="1600" b="1" dirty="0" smtClean="0">
                          <a:solidFill>
                            <a:srgbClr val="FF0000"/>
                          </a:solidFill>
                          <a:latin typeface="Arial Black" pitchFamily="34" charset="0"/>
                          <a:ea typeface="Calibri"/>
                          <a:cs typeface="Times New Roman"/>
                        </a:rPr>
                        <a:t>100</a:t>
                      </a:r>
                      <a:endParaRPr lang="cs-CZ" sz="1200" b="1" dirty="0">
                        <a:solidFill>
                          <a:srgbClr val="FF0000"/>
                        </a:solidFill>
                        <a:latin typeface="Arial Black"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algn="ctr">
                        <a:lnSpc>
                          <a:spcPct val="115000"/>
                        </a:lnSpc>
                        <a:spcAft>
                          <a:spcPts val="0"/>
                        </a:spcAft>
                      </a:pPr>
                      <a:r>
                        <a:rPr lang="en-GB" sz="1600" b="1" dirty="0" smtClean="0">
                          <a:solidFill>
                            <a:srgbClr val="FF0000"/>
                          </a:solidFill>
                          <a:latin typeface="Arial Black" pitchFamily="34" charset="0"/>
                          <a:ea typeface="Calibri"/>
                          <a:cs typeface="Times New Roman"/>
                        </a:rPr>
                        <a:t>100</a:t>
                      </a:r>
                      <a:endParaRPr lang="cs-CZ" sz="1200" b="1" dirty="0">
                        <a:solidFill>
                          <a:srgbClr val="FF0000"/>
                        </a:solidFill>
                        <a:latin typeface="Arial Black"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5465">
                <a:tc>
                  <a:txBody>
                    <a:bodyPr/>
                    <a:lstStyle/>
                    <a:p>
                      <a:pPr marL="457200" algn="l">
                        <a:lnSpc>
                          <a:spcPct val="115000"/>
                        </a:lnSpc>
                        <a:spcAft>
                          <a:spcPts val="0"/>
                        </a:spcAft>
                      </a:pPr>
                      <a:r>
                        <a:rPr lang="en-GB" sz="1400" b="1" dirty="0">
                          <a:solidFill>
                            <a:srgbClr val="0000FF"/>
                          </a:solidFill>
                          <a:latin typeface="+mn-lt"/>
                          <a:ea typeface="Calibri"/>
                          <a:cs typeface="Times New Roman"/>
                        </a:rPr>
                        <a:t>Time (hours)</a:t>
                      </a:r>
                      <a:endParaRPr lang="cs-CZ" sz="1100" b="1" dirty="0">
                        <a:solidFill>
                          <a:srgbClr val="0000FF"/>
                        </a:solidFill>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r>
                        <a:rPr lang="cs-CZ" sz="2400" dirty="0" smtClean="0">
                          <a:solidFill>
                            <a:srgbClr val="0000FF"/>
                          </a:solidFill>
                          <a:latin typeface="Arial Black" pitchFamily="34" charset="0"/>
                        </a:rPr>
                        <a:t>8</a:t>
                      </a:r>
                      <a:endParaRPr lang="cs-CZ" sz="2400" dirty="0">
                        <a:solidFill>
                          <a:srgbClr val="0000FF"/>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cs-CZ"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cs-CZ"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cs-CZ"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5465">
                <a:tc>
                  <a:txBody>
                    <a:bodyPr/>
                    <a:lstStyle/>
                    <a:p>
                      <a:pPr marL="457200" algn="l">
                        <a:lnSpc>
                          <a:spcPct val="115000"/>
                        </a:lnSpc>
                        <a:spcAft>
                          <a:spcPts val="0"/>
                        </a:spcAft>
                      </a:pPr>
                      <a:r>
                        <a:rPr lang="en-GB" sz="1400" b="1" dirty="0">
                          <a:solidFill>
                            <a:srgbClr val="008000"/>
                          </a:solidFill>
                          <a:latin typeface="+mn-lt"/>
                          <a:ea typeface="Calibri"/>
                          <a:cs typeface="Times New Roman"/>
                        </a:rPr>
                        <a:t>pH</a:t>
                      </a:r>
                      <a:endParaRPr lang="cs-CZ" sz="1100" b="1" dirty="0">
                        <a:solidFill>
                          <a:srgbClr val="008000"/>
                        </a:solidFill>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r>
                        <a:rPr lang="cs-CZ" sz="2400" dirty="0" smtClean="0">
                          <a:solidFill>
                            <a:srgbClr val="008000"/>
                          </a:solidFill>
                          <a:latin typeface="Arial Black" pitchFamily="34" charset="0"/>
                        </a:rPr>
                        <a:t>5 - 7</a:t>
                      </a:r>
                      <a:endParaRPr lang="cs-CZ" sz="2400" dirty="0">
                        <a:solidFill>
                          <a:srgbClr val="008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cs-CZ"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cs-CZ"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cs-CZ"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5465">
                <a:tc>
                  <a:txBody>
                    <a:bodyPr/>
                    <a:lstStyle/>
                    <a:p>
                      <a:pPr marL="457200" algn="l">
                        <a:lnSpc>
                          <a:spcPct val="115000"/>
                        </a:lnSpc>
                        <a:spcAft>
                          <a:spcPts val="0"/>
                        </a:spcAft>
                      </a:pPr>
                      <a:r>
                        <a:rPr lang="en-GB" sz="1400" b="1" dirty="0">
                          <a:solidFill>
                            <a:srgbClr val="7030A0"/>
                          </a:solidFill>
                          <a:latin typeface="+mn-lt"/>
                          <a:ea typeface="Calibri"/>
                          <a:cs typeface="Times New Roman"/>
                        </a:rPr>
                        <a:t>Concentration (% w/w)</a:t>
                      </a:r>
                      <a:endParaRPr lang="cs-CZ" sz="1100" b="1" dirty="0">
                        <a:solidFill>
                          <a:srgbClr val="7030A0"/>
                        </a:solidFill>
                        <a:latin typeface="+mn-lt"/>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r>
                        <a:rPr lang="cs-CZ" sz="2400" dirty="0" smtClean="0">
                          <a:solidFill>
                            <a:srgbClr val="7030A0"/>
                          </a:solidFill>
                          <a:latin typeface="Arial Black" pitchFamily="34" charset="0"/>
                        </a:rPr>
                        <a:t>8</a:t>
                      </a:r>
                      <a:endParaRPr lang="cs-CZ" sz="2400" dirty="0">
                        <a:solidFill>
                          <a:srgbClr val="7030A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cs-CZ"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cs-CZ"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cs-CZ"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TextovéPole 6"/>
          <p:cNvSpPr txBox="1"/>
          <p:nvPr/>
        </p:nvSpPr>
        <p:spPr>
          <a:xfrm>
            <a:off x="0" y="4581128"/>
            <a:ext cx="9036496" cy="1938992"/>
          </a:xfrm>
          <a:prstGeom prst="rect">
            <a:avLst/>
          </a:prstGeom>
          <a:solidFill>
            <a:schemeClr val="accent3">
              <a:lumMod val="85000"/>
            </a:schemeClr>
          </a:solidFill>
        </p:spPr>
        <p:txBody>
          <a:bodyPr wrap="square" rtlCol="0">
            <a:spAutoFit/>
          </a:bodyPr>
          <a:lstStyle/>
          <a:p>
            <a:r>
              <a:rPr lang="cs-CZ" sz="2400" b="1" dirty="0" err="1" smtClean="0">
                <a:solidFill>
                  <a:srgbClr val="008000"/>
                </a:solidFill>
                <a:latin typeface="Arial Black" pitchFamily="34" charset="0"/>
              </a:rPr>
              <a:t>Raw</a:t>
            </a:r>
            <a:r>
              <a:rPr lang="cs-CZ" sz="2400" b="1" dirty="0" smtClean="0">
                <a:solidFill>
                  <a:srgbClr val="008000"/>
                </a:solidFill>
                <a:latin typeface="Arial Black" pitchFamily="34" charset="0"/>
              </a:rPr>
              <a:t> </a:t>
            </a:r>
            <a:r>
              <a:rPr lang="cs-CZ" sz="2400" b="1" dirty="0" err="1" smtClean="0">
                <a:solidFill>
                  <a:srgbClr val="008000"/>
                </a:solidFill>
                <a:latin typeface="Arial Black" pitchFamily="34" charset="0"/>
              </a:rPr>
              <a:t>Materials</a:t>
            </a:r>
            <a:r>
              <a:rPr lang="cs-CZ" sz="2400" b="1" dirty="0" smtClean="0">
                <a:solidFill>
                  <a:srgbClr val="008000"/>
                </a:solidFill>
                <a:latin typeface="Arial Black" pitchFamily="34" charset="0"/>
              </a:rPr>
              <a:t>:</a:t>
            </a:r>
          </a:p>
          <a:p>
            <a:pPr marL="457200" indent="-457200">
              <a:buFont typeface="+mj-lt"/>
              <a:buAutoNum type="arabicPeriod"/>
            </a:pPr>
            <a:r>
              <a:rPr lang="en-GB" sz="2400" dirty="0" smtClean="0">
                <a:solidFill>
                  <a:srgbClr val="FFFF00"/>
                </a:solidFill>
                <a:latin typeface="Arial Black" pitchFamily="34" charset="0"/>
              </a:rPr>
              <a:t>Abattoir by-products from the Pig </a:t>
            </a:r>
            <a:r>
              <a:rPr lang="en-GB" sz="2400" dirty="0" smtClean="0">
                <a:solidFill>
                  <a:srgbClr val="FFFF00"/>
                </a:solidFill>
                <a:latin typeface="Arial Black" pitchFamily="34" charset="0"/>
              </a:rPr>
              <a:t>livestock</a:t>
            </a:r>
            <a:r>
              <a:rPr lang="cs-CZ" sz="2400" dirty="0" smtClean="0">
                <a:solidFill>
                  <a:srgbClr val="FFFF00"/>
                </a:solidFill>
                <a:latin typeface="Arial Black" pitchFamily="34" charset="0"/>
              </a:rPr>
              <a:t> </a:t>
            </a:r>
            <a:r>
              <a:rPr lang="cs-CZ" sz="2400" b="1" dirty="0" smtClean="0">
                <a:solidFill>
                  <a:srgbClr val="FFFF00"/>
                </a:solidFill>
                <a:latin typeface="Arial Black" pitchFamily="34" charset="0"/>
              </a:rPr>
              <a:t>(</a:t>
            </a:r>
            <a:r>
              <a:rPr lang="cs-CZ" sz="2400" b="1" dirty="0" err="1" smtClean="0">
                <a:solidFill>
                  <a:srgbClr val="FFFF00"/>
                </a:solidFill>
                <a:latin typeface="Arial Black" pitchFamily="34" charset="0"/>
              </a:rPr>
              <a:t>Animal</a:t>
            </a:r>
            <a:r>
              <a:rPr lang="cs-CZ" sz="2400" b="1" dirty="0" smtClean="0">
                <a:solidFill>
                  <a:srgbClr val="FFFF00"/>
                </a:solidFill>
                <a:latin typeface="Arial Black" pitchFamily="34" charset="0"/>
              </a:rPr>
              <a:t> </a:t>
            </a:r>
            <a:r>
              <a:rPr lang="cs-CZ" sz="2400" b="1" dirty="0" err="1" smtClean="0">
                <a:solidFill>
                  <a:srgbClr val="FFFF00"/>
                </a:solidFill>
                <a:latin typeface="Arial Black" pitchFamily="34" charset="0"/>
              </a:rPr>
              <a:t>Glue</a:t>
            </a:r>
            <a:r>
              <a:rPr lang="cs-CZ" sz="2400" b="1" dirty="0" smtClean="0">
                <a:solidFill>
                  <a:srgbClr val="FFFF00"/>
                </a:solidFill>
                <a:latin typeface="Arial Black" pitchFamily="34" charset="0"/>
              </a:rPr>
              <a:t>)</a:t>
            </a:r>
            <a:endParaRPr lang="en-GB" sz="2400" dirty="0" smtClean="0">
              <a:solidFill>
                <a:srgbClr val="FFFF00"/>
              </a:solidFill>
              <a:latin typeface="Arial Black" pitchFamily="34" charset="0"/>
            </a:endParaRPr>
          </a:p>
          <a:p>
            <a:pPr marL="457200" indent="-457200">
              <a:buFont typeface="+mj-lt"/>
              <a:buAutoNum type="arabicPeriod"/>
            </a:pPr>
            <a:r>
              <a:rPr lang="cs-CZ" sz="2400" b="1" dirty="0" err="1" smtClean="0">
                <a:solidFill>
                  <a:srgbClr val="0000FF"/>
                </a:solidFill>
                <a:latin typeface="Arial Black" pitchFamily="34" charset="0"/>
              </a:rPr>
              <a:t>Bones</a:t>
            </a:r>
            <a:r>
              <a:rPr lang="cs-CZ" sz="2400" b="1" dirty="0" smtClean="0">
                <a:solidFill>
                  <a:srgbClr val="0000FF"/>
                </a:solidFill>
                <a:latin typeface="Arial Black" pitchFamily="34" charset="0"/>
              </a:rPr>
              <a:t> </a:t>
            </a:r>
            <a:r>
              <a:rPr lang="cs-CZ" sz="2400" b="1" dirty="0" err="1" smtClean="0">
                <a:solidFill>
                  <a:srgbClr val="0000FF"/>
                </a:solidFill>
                <a:latin typeface="Arial Black" pitchFamily="34" charset="0"/>
              </a:rPr>
              <a:t>from</a:t>
            </a:r>
            <a:r>
              <a:rPr lang="cs-CZ" sz="2400" b="1" dirty="0" smtClean="0">
                <a:solidFill>
                  <a:srgbClr val="0000FF"/>
                </a:solidFill>
                <a:latin typeface="Arial Black" pitchFamily="34" charset="0"/>
              </a:rPr>
              <a:t> </a:t>
            </a:r>
            <a:r>
              <a:rPr lang="en-GB" sz="2400" dirty="0" smtClean="0">
                <a:solidFill>
                  <a:srgbClr val="0000FF"/>
                </a:solidFill>
                <a:latin typeface="Arial Black" pitchFamily="34" charset="0"/>
              </a:rPr>
              <a:t>Abattoir </a:t>
            </a:r>
            <a:r>
              <a:rPr lang="cs-CZ" sz="2400" dirty="0" smtClean="0">
                <a:solidFill>
                  <a:srgbClr val="0000FF"/>
                </a:solidFill>
                <a:latin typeface="Arial Black" pitchFamily="34" charset="0"/>
              </a:rPr>
              <a:t>(Bone </a:t>
            </a:r>
            <a:r>
              <a:rPr lang="cs-CZ" sz="2400" dirty="0" err="1" smtClean="0">
                <a:solidFill>
                  <a:srgbClr val="0000FF"/>
                </a:solidFill>
                <a:latin typeface="Arial Black" pitchFamily="34" charset="0"/>
              </a:rPr>
              <a:t>Glue</a:t>
            </a:r>
            <a:r>
              <a:rPr lang="cs-CZ" sz="2400" dirty="0" smtClean="0">
                <a:solidFill>
                  <a:srgbClr val="0000FF"/>
                </a:solidFill>
                <a:latin typeface="Arial Black" pitchFamily="34" charset="0"/>
              </a:rPr>
              <a:t>)</a:t>
            </a:r>
          </a:p>
          <a:p>
            <a:pPr marL="457200" indent="-457200">
              <a:buFont typeface="+mj-lt"/>
              <a:buAutoNum type="arabicPeriod"/>
            </a:pPr>
            <a:r>
              <a:rPr lang="cs-CZ" sz="2400" b="1" dirty="0" err="1" smtClean="0">
                <a:solidFill>
                  <a:srgbClr val="C00000"/>
                </a:solidFill>
                <a:latin typeface="Arial Black" pitchFamily="34" charset="0"/>
              </a:rPr>
              <a:t>Wastes</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from</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the</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Tannery</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Animal</a:t>
            </a:r>
            <a:r>
              <a:rPr lang="cs-CZ" sz="2400" b="1" dirty="0" smtClean="0">
                <a:solidFill>
                  <a:srgbClr val="C00000"/>
                </a:solidFill>
                <a:latin typeface="Arial Black" pitchFamily="34" charset="0"/>
              </a:rPr>
              <a:t> </a:t>
            </a:r>
            <a:r>
              <a:rPr lang="cs-CZ" sz="2400" b="1" dirty="0" err="1" smtClean="0">
                <a:solidFill>
                  <a:srgbClr val="C00000"/>
                </a:solidFill>
                <a:latin typeface="Arial Black" pitchFamily="34" charset="0"/>
              </a:rPr>
              <a:t>Glue</a:t>
            </a:r>
            <a:r>
              <a:rPr lang="cs-CZ" sz="2400" b="1" dirty="0" smtClean="0">
                <a:solidFill>
                  <a:srgbClr val="C00000"/>
                </a:solidFill>
                <a:latin typeface="Arial Black" pitchFamily="34" charset="0"/>
              </a:rPr>
              <a:t>)</a:t>
            </a:r>
            <a:r>
              <a:rPr lang="cs-CZ" sz="2400" b="1" dirty="0" smtClean="0">
                <a:solidFill>
                  <a:srgbClr val="008000"/>
                </a:solidFill>
                <a:latin typeface="Arial Black" pitchFamily="34" charset="0"/>
              </a:rPr>
              <a:t> </a:t>
            </a:r>
            <a:endParaRPr lang="cs-CZ" sz="2400" b="1" dirty="0">
              <a:solidFill>
                <a:srgbClr val="0000FF"/>
              </a:solidFill>
              <a:latin typeface="Arial Black"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0" y="274638"/>
            <a:ext cx="9144000" cy="778098"/>
          </a:xfrm>
        </p:spPr>
        <p:txBody>
          <a:bodyPr/>
          <a:lstStyle/>
          <a:p>
            <a:r>
              <a:rPr lang="en-GB" sz="2800" dirty="0" smtClean="0">
                <a:solidFill>
                  <a:srgbClr val="FF0000"/>
                </a:solidFill>
                <a:latin typeface="Arial Black" pitchFamily="34" charset="0"/>
              </a:rPr>
              <a:t>Manufacture of </a:t>
            </a:r>
            <a:r>
              <a:rPr lang="en-GB" sz="2800" dirty="0" smtClean="0">
                <a:solidFill>
                  <a:srgbClr val="7030A0"/>
                </a:solidFill>
                <a:latin typeface="Arial Black" pitchFamily="34" charset="0"/>
              </a:rPr>
              <a:t>GELATIN</a:t>
            </a:r>
            <a:r>
              <a:rPr lang="en-GB" sz="2800" dirty="0" smtClean="0">
                <a:solidFill>
                  <a:srgbClr val="FF0000"/>
                </a:solidFill>
                <a:latin typeface="Arial Black" pitchFamily="34" charset="0"/>
              </a:rPr>
              <a:t> &amp; ANIMAL GLUE </a:t>
            </a:r>
            <a:r>
              <a:rPr lang="cs-CZ" sz="2800" b="1" dirty="0" smtClean="0">
                <a:solidFill>
                  <a:srgbClr val="FF0000"/>
                </a:solidFill>
                <a:latin typeface="+mn-lt"/>
              </a:rPr>
              <a:t/>
            </a:r>
            <a:br>
              <a:rPr lang="cs-CZ" sz="2800" b="1" dirty="0" smtClean="0">
                <a:solidFill>
                  <a:srgbClr val="FF0000"/>
                </a:solidFill>
                <a:latin typeface="+mn-lt"/>
              </a:rPr>
            </a:br>
            <a:r>
              <a:rPr lang="cs-CZ" sz="3200" b="1" dirty="0" smtClean="0">
                <a:solidFill>
                  <a:srgbClr val="FF0000"/>
                </a:solidFill>
                <a:latin typeface="Arial Black" pitchFamily="34" charset="0"/>
              </a:rPr>
              <a:t>TECHNOLOGICAL STEPS</a:t>
            </a:r>
            <a:endParaRPr lang="cs-CZ" sz="2800" b="1" dirty="0">
              <a:latin typeface="Arial Black" pitchFamily="34" charset="0"/>
            </a:endParaRPr>
          </a:p>
        </p:txBody>
      </p:sp>
      <p:sp>
        <p:nvSpPr>
          <p:cNvPr id="9" name="Zástupný symbol pro obsah 8"/>
          <p:cNvSpPr>
            <a:spLocks noGrp="1"/>
          </p:cNvSpPr>
          <p:nvPr>
            <p:ph idx="1"/>
          </p:nvPr>
        </p:nvSpPr>
        <p:spPr>
          <a:xfrm>
            <a:off x="457200" y="1124744"/>
            <a:ext cx="8229600" cy="5112568"/>
          </a:xfrm>
        </p:spPr>
        <p:txBody>
          <a:bodyPr/>
          <a:lstStyle/>
          <a:p>
            <a:pPr marL="514350" indent="-514350">
              <a:buFont typeface="+mj-lt"/>
              <a:buAutoNum type="arabicPeriod"/>
            </a:pPr>
            <a:r>
              <a:rPr lang="en-GB" sz="2000" b="1" dirty="0" smtClean="0"/>
              <a:t>Washing of the</a:t>
            </a:r>
            <a:r>
              <a:rPr lang="en-GB" sz="2000" b="1" dirty="0" smtClean="0"/>
              <a:t> </a:t>
            </a:r>
            <a:r>
              <a:rPr lang="en-GB" sz="2000" b="1" dirty="0" err="1" smtClean="0"/>
              <a:t>Fleshings</a:t>
            </a:r>
            <a:r>
              <a:rPr lang="en-GB" sz="2000" b="1" dirty="0" smtClean="0"/>
              <a:t> (Removing of the Preservatives, usually Ca(OH)</a:t>
            </a:r>
            <a:r>
              <a:rPr lang="en-GB" sz="2000" b="1" baseline="-25000" dirty="0" smtClean="0"/>
              <a:t>2</a:t>
            </a:r>
            <a:r>
              <a:rPr lang="en-GB" sz="2000" b="1" dirty="0" smtClean="0"/>
              <a:t>) and acidification to pH = 6,2 – 6,5 using </a:t>
            </a:r>
            <a:r>
              <a:rPr lang="en-GB" sz="2000" b="1" dirty="0" err="1" smtClean="0"/>
              <a:t>HCl</a:t>
            </a:r>
            <a:r>
              <a:rPr lang="en-GB" sz="2000" b="1" dirty="0" smtClean="0"/>
              <a:t> or H</a:t>
            </a:r>
            <a:r>
              <a:rPr lang="en-GB" sz="2000" b="1" baseline="-25000" dirty="0" smtClean="0"/>
              <a:t>2</a:t>
            </a:r>
            <a:r>
              <a:rPr lang="en-GB" sz="2000" b="1" dirty="0" smtClean="0"/>
              <a:t>SO</a:t>
            </a:r>
            <a:r>
              <a:rPr lang="en-GB" sz="2000" b="1" baseline="-25000" dirty="0" smtClean="0"/>
              <a:t>4</a:t>
            </a:r>
            <a:endParaRPr lang="en-GB" sz="2000" b="1" baseline="-25000" dirty="0" smtClean="0"/>
          </a:p>
          <a:p>
            <a:pPr marL="514350" indent="-514350">
              <a:buFont typeface="+mj-lt"/>
              <a:buAutoNum type="arabicPeriod"/>
            </a:pPr>
            <a:r>
              <a:rPr lang="en-GB" sz="2000" b="1" dirty="0" smtClean="0"/>
              <a:t>„Cooking“ of the GELALTIN &amp; GLUE &gt; transformation of the COLLAGEN  to so called</a:t>
            </a:r>
            <a:r>
              <a:rPr lang="en-GB" sz="2000" b="1" dirty="0" smtClean="0"/>
              <a:t> GLUTINE SOLUTION (NOT GLUTENE!) in several Stages, up to the Rest only about 2 – 5 % w/w of the original Charge  </a:t>
            </a:r>
          </a:p>
          <a:p>
            <a:pPr marL="514350" indent="-514350">
              <a:buFont typeface="+mj-lt"/>
              <a:buAutoNum type="arabicPeriod"/>
            </a:pPr>
            <a:r>
              <a:rPr lang="en-GB" sz="2000" b="1" dirty="0" smtClean="0"/>
              <a:t>Filtration to remove the Impurities</a:t>
            </a:r>
          </a:p>
          <a:p>
            <a:pPr marL="514350" indent="-514350">
              <a:buFont typeface="+mj-lt"/>
              <a:buAutoNum type="arabicPeriod"/>
            </a:pPr>
            <a:r>
              <a:rPr lang="en-GB" sz="2000" b="1" dirty="0" smtClean="0"/>
              <a:t>Preservation  and Bleaching by SO</a:t>
            </a:r>
            <a:r>
              <a:rPr lang="en-GB" sz="2000" b="1" baseline="-25000" dirty="0" smtClean="0"/>
              <a:t>2</a:t>
            </a:r>
            <a:r>
              <a:rPr lang="en-GB" sz="2000" b="1" dirty="0" smtClean="0"/>
              <a:t> or H</a:t>
            </a:r>
            <a:r>
              <a:rPr lang="en-GB" sz="2000" b="1" baseline="-25000" dirty="0" smtClean="0"/>
              <a:t>2</a:t>
            </a:r>
            <a:r>
              <a:rPr lang="en-GB" sz="2000" b="1" dirty="0" smtClean="0"/>
              <a:t>O</a:t>
            </a:r>
            <a:r>
              <a:rPr lang="en-GB" sz="2000" b="1" baseline="-25000" dirty="0" smtClean="0"/>
              <a:t>2 </a:t>
            </a:r>
          </a:p>
          <a:p>
            <a:pPr marL="514350" indent="-514350">
              <a:buFont typeface="+mj-lt"/>
              <a:buAutoNum type="arabicPeriod"/>
            </a:pPr>
            <a:r>
              <a:rPr lang="en-GB" sz="2000" b="1" dirty="0" smtClean="0"/>
              <a:t>Thickening in the Evaporator</a:t>
            </a:r>
          </a:p>
          <a:p>
            <a:pPr marL="514350" indent="-514350">
              <a:buFont typeface="+mj-lt"/>
              <a:buAutoNum type="arabicPeriod"/>
            </a:pPr>
            <a:r>
              <a:rPr lang="en-GB" sz="2000" b="1" dirty="0" smtClean="0"/>
              <a:t>Chilling and Forming</a:t>
            </a:r>
          </a:p>
          <a:p>
            <a:pPr marL="514350" indent="-514350">
              <a:buFont typeface="+mj-lt"/>
              <a:buAutoNum type="arabicPeriod"/>
            </a:pPr>
            <a:r>
              <a:rPr lang="en-GB" sz="2000" b="1" dirty="0" smtClean="0"/>
              <a:t>Drying to the Water Content 12 – 15 % w/w</a:t>
            </a:r>
          </a:p>
          <a:p>
            <a:pPr marL="514350" indent="-514350">
              <a:buFont typeface="+mj-lt"/>
              <a:buAutoNum type="arabicPeriod"/>
            </a:pPr>
            <a:r>
              <a:rPr lang="en-GB" sz="2000" b="1" dirty="0" smtClean="0"/>
              <a:t>Cutting to small Cubes </a:t>
            </a:r>
            <a:r>
              <a:rPr lang="en-GB" sz="2000" b="1" dirty="0" err="1" smtClean="0"/>
              <a:t>od</a:t>
            </a:r>
            <a:r>
              <a:rPr lang="en-GB" sz="2000" b="1" dirty="0" smtClean="0"/>
              <a:t> Milling to Powder</a:t>
            </a:r>
          </a:p>
          <a:p>
            <a:pPr marL="514350" indent="-514350">
              <a:buFont typeface="+mj-lt"/>
              <a:buAutoNum type="arabicPeriod"/>
            </a:pPr>
            <a:endParaRPr lang="cs-CZ" sz="2000" b="1" dirty="0" smtClean="0">
              <a:solidFill>
                <a:srgbClr val="008000"/>
              </a:solidFill>
            </a:endParaRPr>
          </a:p>
          <a:p>
            <a:pPr marL="514350" indent="-514350">
              <a:buFont typeface="+mj-lt"/>
              <a:buAutoNum type="arabicPeriod"/>
            </a:pPr>
            <a:endParaRPr lang="cs-CZ" sz="2000" b="1" dirty="0"/>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77</a:t>
            </a:fld>
            <a:endParaRPr lang="sk-SK"/>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0" y="274638"/>
            <a:ext cx="9144000" cy="778098"/>
          </a:xfrm>
        </p:spPr>
        <p:txBody>
          <a:bodyPr/>
          <a:lstStyle/>
          <a:p>
            <a:r>
              <a:rPr lang="en-GB" sz="2800" dirty="0" smtClean="0">
                <a:solidFill>
                  <a:srgbClr val="FF0000"/>
                </a:solidFill>
                <a:latin typeface="Arial Black" pitchFamily="34" charset="0"/>
              </a:rPr>
              <a:t>Manufacture of </a:t>
            </a:r>
            <a:r>
              <a:rPr lang="en-GB" sz="2800" dirty="0" smtClean="0">
                <a:solidFill>
                  <a:srgbClr val="7030A0"/>
                </a:solidFill>
                <a:latin typeface="Arial Black" pitchFamily="34" charset="0"/>
              </a:rPr>
              <a:t>GELATIN</a:t>
            </a:r>
            <a:r>
              <a:rPr lang="en-GB" sz="2800" dirty="0" smtClean="0">
                <a:solidFill>
                  <a:srgbClr val="FF0000"/>
                </a:solidFill>
                <a:latin typeface="Arial Black" pitchFamily="34" charset="0"/>
              </a:rPr>
              <a:t> &amp; ANIMAL GLUE </a:t>
            </a:r>
            <a:r>
              <a:rPr lang="cs-CZ" sz="2800" b="1" dirty="0" smtClean="0">
                <a:solidFill>
                  <a:srgbClr val="FF0000"/>
                </a:solidFill>
                <a:latin typeface="+mn-lt"/>
              </a:rPr>
              <a:t/>
            </a:r>
            <a:br>
              <a:rPr lang="cs-CZ" sz="2800" b="1" dirty="0" smtClean="0">
                <a:solidFill>
                  <a:srgbClr val="FF0000"/>
                </a:solidFill>
                <a:latin typeface="+mn-lt"/>
              </a:rPr>
            </a:br>
            <a:r>
              <a:rPr lang="cs-CZ" sz="2800" b="1" dirty="0" smtClean="0">
                <a:solidFill>
                  <a:srgbClr val="008000"/>
                </a:solidFill>
                <a:latin typeface="+mn-lt"/>
              </a:rPr>
              <a:t>TECHNOLOGICAL WASTES </a:t>
            </a:r>
            <a:r>
              <a:rPr lang="cs-CZ" sz="2800" b="1" dirty="0" err="1" smtClean="0">
                <a:solidFill>
                  <a:srgbClr val="008000"/>
                </a:solidFill>
                <a:latin typeface="+mn-lt"/>
              </a:rPr>
              <a:t>and</a:t>
            </a:r>
            <a:r>
              <a:rPr lang="cs-CZ" sz="2800" b="1" dirty="0" smtClean="0">
                <a:solidFill>
                  <a:srgbClr val="008000"/>
                </a:solidFill>
                <a:latin typeface="+mn-lt"/>
              </a:rPr>
              <a:t> </a:t>
            </a:r>
            <a:r>
              <a:rPr lang="cs-CZ" sz="2800" b="1" dirty="0" err="1" smtClean="0">
                <a:solidFill>
                  <a:srgbClr val="008000"/>
                </a:solidFill>
                <a:latin typeface="+mn-lt"/>
              </a:rPr>
              <a:t>their</a:t>
            </a:r>
            <a:r>
              <a:rPr lang="cs-CZ" sz="2800" b="1" dirty="0" smtClean="0">
                <a:solidFill>
                  <a:srgbClr val="008000"/>
                </a:solidFill>
                <a:latin typeface="+mn-lt"/>
              </a:rPr>
              <a:t> USE</a:t>
            </a:r>
            <a:endParaRPr lang="cs-CZ" sz="2800" b="1"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78</a:t>
            </a:fld>
            <a:endParaRPr lang="sk-SK"/>
          </a:p>
        </p:txBody>
      </p:sp>
      <p:sp>
        <p:nvSpPr>
          <p:cNvPr id="8" name="Zástupný symbol pro obsah 7"/>
          <p:cNvSpPr>
            <a:spLocks noGrp="1"/>
          </p:cNvSpPr>
          <p:nvPr>
            <p:ph idx="1"/>
          </p:nvPr>
        </p:nvSpPr>
        <p:spPr>
          <a:xfrm>
            <a:off x="457200" y="1196752"/>
            <a:ext cx="8229600" cy="4929411"/>
          </a:xfrm>
        </p:spPr>
        <p:txBody>
          <a:bodyPr/>
          <a:lstStyle/>
          <a:p>
            <a:pPr marL="457200" indent="-457200">
              <a:buFont typeface="+mj-lt"/>
              <a:buAutoNum type="arabicPeriod"/>
            </a:pPr>
            <a:r>
              <a:rPr lang="en-GB" sz="2400" b="1" dirty="0" smtClean="0">
                <a:solidFill>
                  <a:srgbClr val="0000FF"/>
                </a:solidFill>
                <a:latin typeface="Arial Black" pitchFamily="34" charset="0"/>
              </a:rPr>
              <a:t>Skin Fat </a:t>
            </a:r>
            <a:r>
              <a:rPr lang="en-GB" sz="2400" b="1" dirty="0" smtClean="0">
                <a:solidFill>
                  <a:srgbClr val="0000FF"/>
                </a:solidFill>
              </a:rPr>
              <a:t>&gt;  Refinin</a:t>
            </a:r>
            <a:r>
              <a:rPr lang="en-GB" sz="2400" b="1" dirty="0" smtClean="0">
                <a:solidFill>
                  <a:srgbClr val="0000FF"/>
                </a:solidFill>
              </a:rPr>
              <a:t>g (Purification</a:t>
            </a:r>
            <a:r>
              <a:rPr lang="cs-CZ" sz="2400" b="1" dirty="0" smtClean="0">
                <a:solidFill>
                  <a:srgbClr val="0000FF"/>
                </a:solidFill>
              </a:rPr>
              <a:t>)</a:t>
            </a:r>
            <a:r>
              <a:rPr lang="en-GB" sz="2400" b="1" dirty="0" smtClean="0">
                <a:solidFill>
                  <a:srgbClr val="0000FF"/>
                </a:solidFill>
              </a:rPr>
              <a:t> &gt; Sale or use for the SOAK Manufacture</a:t>
            </a:r>
          </a:p>
          <a:p>
            <a:pPr marL="457200" indent="-457200">
              <a:buFont typeface="+mj-lt"/>
              <a:buAutoNum type="arabicPeriod"/>
            </a:pPr>
            <a:r>
              <a:rPr lang="en-GB" sz="2400" b="1" dirty="0" smtClean="0">
                <a:solidFill>
                  <a:srgbClr val="C00000"/>
                </a:solidFill>
                <a:latin typeface="Arial Black" pitchFamily="34" charset="0"/>
              </a:rPr>
              <a:t>Impurities filtered out </a:t>
            </a:r>
            <a:r>
              <a:rPr lang="en-GB" sz="2400" b="1" dirty="0" smtClean="0">
                <a:solidFill>
                  <a:srgbClr val="C00000"/>
                </a:solidFill>
              </a:rPr>
              <a:t>&gt; Biogas or Burning or</a:t>
            </a:r>
            <a:r>
              <a:rPr lang="en-GB" sz="2400" b="1" dirty="0" smtClean="0">
                <a:solidFill>
                  <a:srgbClr val="C00000"/>
                </a:solidFill>
              </a:rPr>
              <a:t> approved waste Dump</a:t>
            </a:r>
            <a:endParaRPr lang="en-GB" sz="2400" b="1" dirty="0">
              <a:solidFill>
                <a:srgbClr val="C00000"/>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0" y="274638"/>
            <a:ext cx="9144000" cy="1066130"/>
          </a:xfrm>
        </p:spPr>
        <p:txBody>
          <a:bodyPr/>
          <a:lstStyle/>
          <a:p>
            <a:r>
              <a:rPr lang="en-GB" sz="2800" dirty="0" smtClean="0">
                <a:solidFill>
                  <a:srgbClr val="0000FF"/>
                </a:solidFill>
                <a:latin typeface="Arial Black" pitchFamily="34" charset="0"/>
              </a:rPr>
              <a:t>Bone &amp; Animal Glue </a:t>
            </a:r>
            <a:r>
              <a:rPr lang="en-GB" sz="2800" dirty="0" smtClean="0">
                <a:solidFill>
                  <a:schemeClr val="tx1"/>
                </a:solidFill>
                <a:latin typeface="Arial Black" pitchFamily="34" charset="0"/>
              </a:rPr>
              <a:t>and</a:t>
            </a:r>
            <a:r>
              <a:rPr lang="en-GB" sz="2800" dirty="0" smtClean="0">
                <a:solidFill>
                  <a:srgbClr val="0000FF"/>
                </a:solidFill>
                <a:latin typeface="Arial Black" pitchFamily="34" charset="0"/>
              </a:rPr>
              <a:t> </a:t>
            </a:r>
            <a:r>
              <a:rPr lang="en-GB" sz="2800" b="1" dirty="0" smtClean="0">
                <a:solidFill>
                  <a:srgbClr val="FF0000"/>
                </a:solidFill>
                <a:latin typeface="+mn-lt"/>
              </a:rPr>
              <a:t> </a:t>
            </a:r>
            <a:r>
              <a:rPr lang="en-GB" sz="2800" b="1" dirty="0" smtClean="0">
                <a:solidFill>
                  <a:srgbClr val="FF0000"/>
                </a:solidFill>
                <a:latin typeface="Arial Black" pitchFamily="34" charset="0"/>
              </a:rPr>
              <a:t>GELATIN</a:t>
            </a:r>
            <a:r>
              <a:rPr lang="en-GB" sz="2800" b="1" dirty="0" smtClean="0">
                <a:solidFill>
                  <a:srgbClr val="FF0000"/>
                </a:solidFill>
                <a:latin typeface="+mn-lt"/>
              </a:rPr>
              <a:t> In the Work of the CON</a:t>
            </a:r>
            <a:r>
              <a:rPr lang="cs-CZ" sz="2800" b="1" dirty="0" smtClean="0">
                <a:solidFill>
                  <a:srgbClr val="FF0000"/>
                </a:solidFill>
                <a:latin typeface="+mn-lt"/>
              </a:rPr>
              <a:t>S</a:t>
            </a:r>
            <a:r>
              <a:rPr lang="en-GB" sz="2800" b="1" dirty="0" smtClean="0">
                <a:solidFill>
                  <a:srgbClr val="FF0000"/>
                </a:solidFill>
                <a:latin typeface="+mn-lt"/>
              </a:rPr>
              <a:t>ERVATOR – RESTORER I</a:t>
            </a:r>
            <a:endParaRPr lang="en-GB"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79</a:t>
            </a:fld>
            <a:endParaRPr lang="sk-SK"/>
          </a:p>
        </p:txBody>
      </p:sp>
      <p:sp>
        <p:nvSpPr>
          <p:cNvPr id="41985" name="Rectangle 1"/>
          <p:cNvSpPr>
            <a:spLocks noChangeArrowheads="1"/>
          </p:cNvSpPr>
          <p:nvPr/>
        </p:nvSpPr>
        <p:spPr bwMode="auto">
          <a:xfrm>
            <a:off x="0" y="-567400"/>
            <a:ext cx="9144000" cy="264687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0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dirty="0" smtClean="0">
                <a:ln>
                  <a:noFill/>
                </a:ln>
                <a:solidFill>
                  <a:schemeClr val="tx1"/>
                </a:solidFill>
                <a:effectLst/>
                <a:latin typeface="Arial" pitchFamily="34" charset="0"/>
                <a:cs typeface="Arial" pitchFamily="34" charset="0"/>
                <a:hlinkClick r:id="rId2" tooltip="Technická želatina"/>
              </a:rPr>
              <a:t>  </a:t>
            </a:r>
            <a:r>
              <a:rPr kumimoji="0" lang="cs-CZ" sz="12000" b="0" i="0" u="none" strike="noStrike" cap="none" normalizeH="0" baseline="0" dirty="0" smtClean="0">
                <a:ln>
                  <a:noFill/>
                </a:ln>
                <a:solidFill>
                  <a:schemeClr val="tx1"/>
                </a:solidFill>
                <a:effectLst/>
                <a:latin typeface="Arial" pitchFamily="34" charset="0"/>
                <a:cs typeface="Arial" pitchFamily="34" charset="0"/>
              </a:rPr>
              <a:t> </a:t>
            </a:r>
            <a:r>
              <a:rPr kumimoji="0" lang="cs-CZ" sz="900" b="0" i="0" u="none" strike="noStrike" cap="none" normalizeH="0" baseline="0" dirty="0" smtClean="0">
                <a:ln>
                  <a:noFill/>
                </a:ln>
                <a:solidFill>
                  <a:schemeClr val="tx1"/>
                </a:solidFill>
                <a:effectLst/>
                <a:latin typeface="Arial" pitchFamily="34" charset="0"/>
                <a:cs typeface="Arial" pitchFamily="34" charset="0"/>
              </a:rPr>
              <a:t>                                       </a:t>
            </a:r>
            <a:r>
              <a:rPr kumimoji="0" lang="cs-CZ" sz="1800" b="0" i="0" u="none" strike="noStrike" cap="none" normalizeH="0" baseline="0" dirty="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Zástupný symbol pro obsah 8"/>
          <p:cNvSpPr>
            <a:spLocks noGrp="1"/>
          </p:cNvSpPr>
          <p:nvPr>
            <p:ph idx="1"/>
          </p:nvPr>
        </p:nvSpPr>
        <p:spPr>
          <a:xfrm>
            <a:off x="457200" y="1340768"/>
            <a:ext cx="8229600" cy="4785395"/>
          </a:xfrm>
        </p:spPr>
        <p:txBody>
          <a:bodyPr/>
          <a:lstStyle/>
          <a:p>
            <a:r>
              <a:rPr lang="en-GB" sz="2400" b="1" dirty="0" smtClean="0">
                <a:solidFill>
                  <a:srgbClr val="008000"/>
                </a:solidFill>
              </a:rPr>
              <a:t>Wood</a:t>
            </a:r>
            <a:r>
              <a:rPr lang="en-GB" sz="2400" b="1" dirty="0" smtClean="0">
                <a:solidFill>
                  <a:srgbClr val="008000"/>
                </a:solidFill>
              </a:rPr>
              <a:t> Gluing</a:t>
            </a:r>
            <a:r>
              <a:rPr lang="en-GB" sz="2400" b="1" dirty="0" smtClean="0">
                <a:solidFill>
                  <a:srgbClr val="008000"/>
                </a:solidFill>
              </a:rPr>
              <a:t>,</a:t>
            </a:r>
          </a:p>
          <a:p>
            <a:r>
              <a:rPr lang="en-GB" sz="2400" b="1" dirty="0" smtClean="0">
                <a:solidFill>
                  <a:srgbClr val="008000"/>
                </a:solidFill>
              </a:rPr>
              <a:t>Book</a:t>
            </a:r>
            <a:r>
              <a:rPr lang="en-GB" sz="2400" b="1" dirty="0" smtClean="0">
                <a:solidFill>
                  <a:srgbClr val="008000"/>
                </a:solidFill>
              </a:rPr>
              <a:t> Binding</a:t>
            </a:r>
            <a:r>
              <a:rPr lang="en-GB" sz="2400" b="1" dirty="0" smtClean="0">
                <a:solidFill>
                  <a:srgbClr val="008000"/>
                </a:solidFill>
              </a:rPr>
              <a:t>,</a:t>
            </a:r>
          </a:p>
          <a:p>
            <a:r>
              <a:rPr lang="en-GB" sz="2400" b="1" dirty="0" smtClean="0">
                <a:solidFill>
                  <a:srgbClr val="008000"/>
                </a:solidFill>
              </a:rPr>
              <a:t>Paints</a:t>
            </a:r>
            <a:r>
              <a:rPr lang="en-GB" sz="2400" b="1" dirty="0" smtClean="0">
                <a:solidFill>
                  <a:srgbClr val="008000"/>
                </a:solidFill>
              </a:rPr>
              <a:t> binding Agent</a:t>
            </a:r>
            <a:r>
              <a:rPr lang="en-GB" sz="2400" b="1" dirty="0" smtClean="0">
                <a:solidFill>
                  <a:srgbClr val="008000"/>
                </a:solidFill>
              </a:rPr>
              <a:t>,</a:t>
            </a:r>
          </a:p>
          <a:p>
            <a:r>
              <a:rPr lang="en-GB" sz="2400" b="1" dirty="0" smtClean="0">
                <a:solidFill>
                  <a:srgbClr val="008000"/>
                </a:solidFill>
              </a:rPr>
              <a:t>Undercoat  (Primer, Primer Coat) for Painting</a:t>
            </a:r>
            <a:endParaRPr lang="en-GB" sz="2400" b="1" dirty="0" smtClean="0">
              <a:solidFill>
                <a:srgbClr val="008000"/>
              </a:solidFill>
            </a:endParaRPr>
          </a:p>
          <a:p>
            <a:r>
              <a:rPr lang="en-GB" sz="2400" b="1" dirty="0" smtClean="0">
                <a:solidFill>
                  <a:srgbClr val="008000"/>
                </a:solidFill>
              </a:rPr>
              <a:t>Binding Agent for the Nonwoven Textile</a:t>
            </a:r>
            <a:endParaRPr lang="en-GB" sz="2400" b="1" dirty="0" smtClean="0">
              <a:solidFill>
                <a:srgbClr val="008000"/>
              </a:solidFill>
            </a:endParaRPr>
          </a:p>
          <a:p>
            <a:endParaRPr lang="en-GB" sz="2400" b="1" dirty="0" smtClean="0">
              <a:solidFill>
                <a:srgbClr val="008000"/>
              </a:solidFill>
            </a:endParaRPr>
          </a:p>
          <a:p>
            <a:r>
              <a:rPr lang="en-GB" sz="2400" b="1" dirty="0" smtClean="0">
                <a:solidFill>
                  <a:srgbClr val="0000FF"/>
                </a:solidFill>
              </a:rPr>
              <a:t>Photographic Plates and Films (</a:t>
            </a:r>
            <a:r>
              <a:rPr lang="en-GB" sz="2400" b="1" u="sng" dirty="0" smtClean="0">
                <a:solidFill>
                  <a:srgbClr val="0000FF"/>
                </a:solidFill>
                <a:latin typeface="Arial Black" pitchFamily="34" charset="0"/>
              </a:rPr>
              <a:t>FORMELY</a:t>
            </a:r>
            <a:r>
              <a:rPr lang="en-GB" sz="2400" b="1" dirty="0" smtClean="0">
                <a:solidFill>
                  <a:srgbClr val="0000FF"/>
                </a:solidFill>
              </a:rPr>
              <a:t>)</a:t>
            </a:r>
          </a:p>
          <a:p>
            <a:r>
              <a:rPr lang="en-GB" sz="2400" b="1" dirty="0" smtClean="0">
                <a:solidFill>
                  <a:srgbClr val="0000FF"/>
                </a:solidFill>
              </a:rPr>
              <a:t>Casting Moulds</a:t>
            </a:r>
          </a:p>
          <a:p>
            <a:r>
              <a:rPr lang="en-GB" sz="2400" b="1" dirty="0" smtClean="0">
                <a:solidFill>
                  <a:srgbClr val="0000FF"/>
                </a:solidFill>
              </a:rPr>
              <a:t>Undercoat  for the Contact Gilding (Covering by very thin Gold Foils)</a:t>
            </a:r>
            <a:endParaRPr lang="en-GB" sz="2400" b="1" dirty="0" smtClean="0">
              <a:solidFill>
                <a:srgbClr val="0000FF"/>
              </a:solidFill>
            </a:endParaRPr>
          </a:p>
          <a:p>
            <a:endParaRPr lang="cs-CZ" sz="2400" b="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0"/>
            <a:ext cx="8229600" cy="548680"/>
          </a:xfrm>
        </p:spPr>
        <p:txBody>
          <a:bodyPr/>
          <a:lstStyle/>
          <a:p>
            <a:r>
              <a:rPr lang="cs-CZ" sz="2800" cap="all" dirty="0" smtClean="0">
                <a:solidFill>
                  <a:srgbClr val="0000FF"/>
                </a:solidFill>
                <a:latin typeface="Arial Black" pitchFamily="34" charset="0"/>
              </a:rPr>
              <a:t>Protein</a:t>
            </a:r>
            <a:r>
              <a:rPr lang="cs-CZ" sz="2800" dirty="0" smtClean="0">
                <a:solidFill>
                  <a:srgbClr val="0000FF"/>
                </a:solidFill>
                <a:latin typeface="Arial Black" pitchFamily="34" charset="0"/>
              </a:rPr>
              <a:t> </a:t>
            </a:r>
            <a:r>
              <a:rPr lang="cs-CZ" sz="2800" dirty="0" smtClean="0">
                <a:solidFill>
                  <a:srgbClr val="0000FF"/>
                </a:solidFill>
                <a:latin typeface="Arial Black" pitchFamily="34" charset="0"/>
              </a:rPr>
              <a:t>SECONDARY </a:t>
            </a:r>
            <a:r>
              <a:rPr lang="cs-CZ" sz="2800" dirty="0" smtClean="0">
                <a:solidFill>
                  <a:srgbClr val="0000FF"/>
                </a:solidFill>
                <a:latin typeface="Arial Black" pitchFamily="34" charset="0"/>
              </a:rPr>
              <a:t>STRUCTURE I</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8</a:t>
            </a:fld>
            <a:endParaRPr lang="sk-SK"/>
          </a:p>
        </p:txBody>
      </p:sp>
      <p:pic>
        <p:nvPicPr>
          <p:cNvPr id="9" name="Obrázek 8" descr="Hierarchie struktur bílkovin 001.jpg"/>
          <p:cNvPicPr>
            <a:picLocks noChangeAspect="1"/>
          </p:cNvPicPr>
          <p:nvPr/>
        </p:nvPicPr>
        <p:blipFill>
          <a:blip r:embed="rId2" cstate="print"/>
          <a:stretch>
            <a:fillRect/>
          </a:stretch>
        </p:blipFill>
        <p:spPr>
          <a:xfrm>
            <a:off x="539552" y="548681"/>
            <a:ext cx="8064896" cy="6199008"/>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sz="4000" b="1" dirty="0" smtClean="0">
                <a:solidFill>
                  <a:srgbClr val="008000"/>
                </a:solidFill>
                <a:latin typeface="Arial Black" pitchFamily="34" charset="0"/>
              </a:rPr>
              <a:t>C</a:t>
            </a:r>
            <a:r>
              <a:rPr lang="cs-CZ" sz="4000" b="1" dirty="0" smtClean="0">
                <a:solidFill>
                  <a:srgbClr val="008000"/>
                </a:solidFill>
                <a:latin typeface="Arial Black" pitchFamily="34" charset="0"/>
              </a:rPr>
              <a:t>OLLAGEN</a:t>
            </a:r>
            <a:r>
              <a:rPr lang="cs-CZ" sz="4000" b="1" dirty="0" smtClean="0">
                <a:solidFill>
                  <a:srgbClr val="FF0000"/>
                </a:solidFill>
                <a:latin typeface="+mn-lt"/>
              </a:rPr>
              <a:t> </a:t>
            </a:r>
            <a:r>
              <a:rPr lang="cs-CZ" sz="4000" b="1" dirty="0" err="1" smtClean="0">
                <a:solidFill>
                  <a:schemeClr val="tx1"/>
                </a:solidFill>
                <a:latin typeface="+mn-lt"/>
              </a:rPr>
              <a:t>and</a:t>
            </a:r>
            <a:r>
              <a:rPr lang="cs-CZ" sz="4000" b="1" dirty="0" smtClean="0">
                <a:solidFill>
                  <a:srgbClr val="FF0000"/>
                </a:solidFill>
                <a:latin typeface="+mn-lt"/>
              </a:rPr>
              <a:t> </a:t>
            </a:r>
            <a:r>
              <a:rPr lang="en-GB" sz="4000" b="1" dirty="0" smtClean="0">
                <a:solidFill>
                  <a:srgbClr val="FF0000"/>
                </a:solidFill>
              </a:rPr>
              <a:t>CON</a:t>
            </a:r>
            <a:r>
              <a:rPr lang="cs-CZ" sz="4000" b="1" dirty="0" smtClean="0">
                <a:solidFill>
                  <a:srgbClr val="FF0000"/>
                </a:solidFill>
              </a:rPr>
              <a:t>S</a:t>
            </a:r>
            <a:r>
              <a:rPr lang="en-GB" sz="4000" b="1" dirty="0" smtClean="0">
                <a:solidFill>
                  <a:srgbClr val="FF0000"/>
                </a:solidFill>
              </a:rPr>
              <a:t>ERVATOR – RESTORER </a:t>
            </a:r>
            <a:endParaRPr lang="cs-CZ" sz="40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80</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pic>
        <p:nvPicPr>
          <p:cNvPr id="10" name="Obrázek 9" descr="CUTGUT srtuna do smyčcových nástrojů 1280px-Violino_classico,_dettaglio WIKI ENG 09122017.jpg"/>
          <p:cNvPicPr>
            <a:picLocks noChangeAspect="1"/>
          </p:cNvPicPr>
          <p:nvPr/>
        </p:nvPicPr>
        <p:blipFill>
          <a:blip r:embed="rId4" cstate="print"/>
          <a:stretch>
            <a:fillRect/>
          </a:stretch>
        </p:blipFill>
        <p:spPr>
          <a:xfrm>
            <a:off x="179512" y="1889448"/>
            <a:ext cx="6408712" cy="4806534"/>
          </a:xfrm>
          <a:prstGeom prst="rect">
            <a:avLst/>
          </a:prstGeom>
        </p:spPr>
      </p:pic>
      <p:sp>
        <p:nvSpPr>
          <p:cNvPr id="11" name="TextovéPole 10"/>
          <p:cNvSpPr txBox="1"/>
          <p:nvPr/>
        </p:nvSpPr>
        <p:spPr>
          <a:xfrm>
            <a:off x="5436096" y="1700808"/>
            <a:ext cx="3707904" cy="3970318"/>
          </a:xfrm>
          <a:prstGeom prst="rect">
            <a:avLst/>
          </a:prstGeom>
          <a:solidFill>
            <a:schemeClr val="accent3">
              <a:lumMod val="85000"/>
            </a:schemeClr>
          </a:solidFill>
        </p:spPr>
        <p:txBody>
          <a:bodyPr wrap="square" rtlCol="0">
            <a:spAutoFit/>
          </a:bodyPr>
          <a:lstStyle/>
          <a:p>
            <a:r>
              <a:rPr lang="cs-CZ" sz="2800" dirty="0" smtClean="0">
                <a:solidFill>
                  <a:srgbClr val="0000FF"/>
                </a:solidFill>
                <a:latin typeface="Arial Black" pitchFamily="34" charset="0"/>
              </a:rPr>
              <a:t>Catgut (</a:t>
            </a:r>
            <a:r>
              <a:rPr lang="cs-CZ" sz="2400" dirty="0" smtClean="0">
                <a:solidFill>
                  <a:srgbClr val="0000FF"/>
                </a:solidFill>
                <a:latin typeface="Arial Black" pitchFamily="34" charset="0"/>
              </a:rPr>
              <a:t>STRINGS) </a:t>
            </a:r>
            <a:r>
              <a:rPr lang="cs-CZ" sz="2800" dirty="0" err="1" smtClean="0">
                <a:solidFill>
                  <a:srgbClr val="0000FF"/>
                </a:solidFill>
                <a:latin typeface="Arial Black" pitchFamily="34" charset="0"/>
              </a:rPr>
              <a:t>for</a:t>
            </a:r>
            <a:r>
              <a:rPr lang="cs-CZ" sz="2800" dirty="0" smtClean="0">
                <a:solidFill>
                  <a:srgbClr val="0000FF"/>
                </a:solidFill>
                <a:latin typeface="Arial Black" pitchFamily="34" charset="0"/>
              </a:rPr>
              <a:t> </a:t>
            </a:r>
            <a:r>
              <a:rPr lang="cs-CZ" sz="2800" dirty="0" err="1" smtClean="0">
                <a:solidFill>
                  <a:srgbClr val="0000FF"/>
                </a:solidFill>
                <a:latin typeface="Arial Black" pitchFamily="34" charset="0"/>
              </a:rPr>
              <a:t>the</a:t>
            </a:r>
            <a:r>
              <a:rPr lang="cs-CZ" sz="2800" dirty="0" smtClean="0">
                <a:solidFill>
                  <a:srgbClr val="0000FF"/>
                </a:solidFill>
                <a:latin typeface="Arial Black" pitchFamily="34" charset="0"/>
              </a:rPr>
              <a:t> </a:t>
            </a:r>
            <a:r>
              <a:rPr lang="cs-CZ" sz="2800" dirty="0" err="1" smtClean="0">
                <a:solidFill>
                  <a:srgbClr val="0000FF"/>
                </a:solidFill>
                <a:latin typeface="Arial Black" pitchFamily="34" charset="0"/>
              </a:rPr>
              <a:t>Bowed</a:t>
            </a:r>
            <a:r>
              <a:rPr lang="cs-CZ" sz="2800" dirty="0" smtClean="0">
                <a:solidFill>
                  <a:srgbClr val="0000FF"/>
                </a:solidFill>
                <a:latin typeface="Arial Black" pitchFamily="34" charset="0"/>
              </a:rPr>
              <a:t> Instruments</a:t>
            </a:r>
            <a:endParaRPr lang="cs-CZ" sz="2800" dirty="0" smtClean="0">
              <a:solidFill>
                <a:srgbClr val="0000FF"/>
              </a:solidFill>
              <a:latin typeface="Arial Black" pitchFamily="34" charset="0"/>
            </a:endParaRPr>
          </a:p>
          <a:p>
            <a:r>
              <a:rPr lang="cs-CZ" sz="2800" dirty="0" smtClean="0">
                <a:solidFill>
                  <a:srgbClr val="0000FF"/>
                </a:solidFill>
                <a:latin typeface="Arial Black" pitchFamily="34" charset="0"/>
              </a:rPr>
              <a:t>are </a:t>
            </a:r>
            <a:r>
              <a:rPr lang="cs-CZ" sz="2800" dirty="0" err="1" smtClean="0">
                <a:solidFill>
                  <a:srgbClr val="0000FF"/>
                </a:solidFill>
                <a:latin typeface="Arial Black" pitchFamily="34" charset="0"/>
              </a:rPr>
              <a:t>made</a:t>
            </a:r>
            <a:r>
              <a:rPr lang="cs-CZ" sz="2800" dirty="0" smtClean="0">
                <a:solidFill>
                  <a:srgbClr val="0000FF"/>
                </a:solidFill>
                <a:latin typeface="Arial Black" pitchFamily="34" charset="0"/>
              </a:rPr>
              <a:t> </a:t>
            </a:r>
            <a:r>
              <a:rPr lang="cs-CZ" sz="2800" dirty="0" err="1" smtClean="0">
                <a:solidFill>
                  <a:srgbClr val="0000FF"/>
                </a:solidFill>
                <a:latin typeface="Arial Black" pitchFamily="34" charset="0"/>
              </a:rPr>
              <a:t>of</a:t>
            </a:r>
            <a:r>
              <a:rPr lang="cs-CZ" sz="2800" dirty="0" smtClean="0">
                <a:solidFill>
                  <a:srgbClr val="0000FF"/>
                </a:solidFill>
                <a:latin typeface="Arial Black" pitchFamily="34" charset="0"/>
              </a:rPr>
              <a:t> </a:t>
            </a:r>
            <a:r>
              <a:rPr lang="cs-CZ" sz="2800" b="1" dirty="0" smtClean="0">
                <a:solidFill>
                  <a:srgbClr val="008000"/>
                </a:solidFill>
                <a:latin typeface="Arial Black" pitchFamily="34" charset="0"/>
              </a:rPr>
              <a:t>COLLAGEN</a:t>
            </a:r>
            <a:r>
              <a:rPr lang="cs-CZ" sz="2800" b="1" dirty="0" smtClean="0">
                <a:solidFill>
                  <a:srgbClr val="0000FF"/>
                </a:solidFill>
                <a:latin typeface="Arial Black" pitchFamily="34" charset="0"/>
              </a:rPr>
              <a:t> </a:t>
            </a:r>
            <a:r>
              <a:rPr lang="cs-CZ" sz="2800" b="1" dirty="0" err="1" smtClean="0">
                <a:solidFill>
                  <a:srgbClr val="0000FF"/>
                </a:solidFill>
                <a:latin typeface="Arial Black" pitchFamily="34" charset="0"/>
              </a:rPr>
              <a:t>forming</a:t>
            </a:r>
            <a:r>
              <a:rPr lang="cs-CZ" sz="2800" b="1" dirty="0" smtClean="0">
                <a:solidFill>
                  <a:srgbClr val="0000FF"/>
                </a:solidFill>
                <a:latin typeface="Arial Black" pitchFamily="34" charset="0"/>
              </a:rPr>
              <a:t> </a:t>
            </a:r>
            <a:r>
              <a:rPr lang="cs-CZ" sz="2800" b="1" dirty="0" err="1" smtClean="0">
                <a:solidFill>
                  <a:srgbClr val="0000FF"/>
                </a:solidFill>
                <a:latin typeface="Arial Black" pitchFamily="34" charset="0"/>
              </a:rPr>
              <a:t>the</a:t>
            </a:r>
            <a:r>
              <a:rPr lang="cs-CZ" sz="2800" b="1" dirty="0" smtClean="0">
                <a:solidFill>
                  <a:srgbClr val="0000FF"/>
                </a:solidFill>
                <a:latin typeface="Arial Black" pitchFamily="34" charset="0"/>
              </a:rPr>
              <a:t> </a:t>
            </a:r>
            <a:r>
              <a:rPr lang="cs-CZ" sz="2800" b="1" dirty="0" err="1" smtClean="0">
                <a:solidFill>
                  <a:srgbClr val="0000FF"/>
                </a:solidFill>
                <a:latin typeface="Arial Black" pitchFamily="34" charset="0"/>
              </a:rPr>
              <a:t>animal</a:t>
            </a:r>
            <a:r>
              <a:rPr lang="cs-CZ" sz="2800" b="1" dirty="0" smtClean="0">
                <a:solidFill>
                  <a:srgbClr val="0000FF"/>
                </a:solidFill>
                <a:latin typeface="Arial Black" pitchFamily="34" charset="0"/>
              </a:rPr>
              <a:t>'s gut (</a:t>
            </a:r>
            <a:r>
              <a:rPr lang="cs-CZ" sz="2800" b="1" dirty="0" err="1" smtClean="0">
                <a:solidFill>
                  <a:srgbClr val="0000FF"/>
                </a:solidFill>
                <a:latin typeface="Arial Black" pitchFamily="34" charset="0"/>
              </a:rPr>
              <a:t>usually</a:t>
            </a:r>
            <a:r>
              <a:rPr lang="cs-CZ" sz="2800" b="1" dirty="0" smtClean="0">
                <a:solidFill>
                  <a:srgbClr val="0000FF"/>
                </a:solidFill>
                <a:latin typeface="Arial Black" pitchFamily="34" charset="0"/>
              </a:rPr>
              <a:t> </a:t>
            </a:r>
            <a:r>
              <a:rPr lang="cs-CZ" sz="2800" b="1" dirty="0" err="1" smtClean="0">
                <a:solidFill>
                  <a:srgbClr val="0000FF"/>
                </a:solidFill>
                <a:latin typeface="Arial Black" pitchFamily="34" charset="0"/>
              </a:rPr>
              <a:t>Sheep</a:t>
            </a:r>
            <a:r>
              <a:rPr lang="cs-CZ" sz="2800" b="1" dirty="0" smtClean="0">
                <a:solidFill>
                  <a:srgbClr val="0000FF"/>
                </a:solidFill>
                <a:latin typeface="Arial Black" pitchFamily="34" charset="0"/>
              </a:rPr>
              <a:t> </a:t>
            </a:r>
            <a:r>
              <a:rPr lang="cs-CZ" sz="2800" b="1" dirty="0" err="1" smtClean="0">
                <a:solidFill>
                  <a:srgbClr val="0000FF"/>
                </a:solidFill>
                <a:latin typeface="Arial Black" pitchFamily="34" charset="0"/>
              </a:rPr>
              <a:t>or</a:t>
            </a:r>
            <a:r>
              <a:rPr lang="cs-CZ" sz="2800" b="1" dirty="0" smtClean="0">
                <a:solidFill>
                  <a:srgbClr val="0000FF"/>
                </a:solidFill>
                <a:latin typeface="Arial Black" pitchFamily="34" charset="0"/>
              </a:rPr>
              <a:t> </a:t>
            </a:r>
            <a:r>
              <a:rPr lang="cs-CZ" sz="2800" b="1" dirty="0" err="1" smtClean="0">
                <a:solidFill>
                  <a:srgbClr val="0000FF"/>
                </a:solidFill>
                <a:latin typeface="Arial Black" pitchFamily="34" charset="0"/>
              </a:rPr>
              <a:t>Goat</a:t>
            </a:r>
            <a:r>
              <a:rPr lang="cs-CZ" sz="2800" b="1" dirty="0" smtClean="0">
                <a:solidFill>
                  <a:srgbClr val="0000FF"/>
                </a:solidFill>
                <a:latin typeface="Arial Black" pitchFamily="34" charset="0"/>
              </a:rPr>
              <a:t>) </a:t>
            </a:r>
            <a:endParaRPr lang="cs-CZ" sz="2800" dirty="0">
              <a:solidFill>
                <a:srgbClr val="0000FF"/>
              </a:solidFill>
              <a:latin typeface="Arial Black"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188640"/>
            <a:ext cx="8928992" cy="1143000"/>
          </a:xfrm>
        </p:spPr>
        <p:txBody>
          <a:bodyPr/>
          <a:lstStyle/>
          <a:p>
            <a:r>
              <a:rPr lang="en-GB" sz="3200" dirty="0" smtClean="0">
                <a:solidFill>
                  <a:srgbClr val="FF0000"/>
                </a:solidFill>
                <a:latin typeface="Arial Black" pitchFamily="34" charset="0"/>
              </a:rPr>
              <a:t>GELATIN </a:t>
            </a:r>
            <a:r>
              <a:rPr lang="en-GB" sz="3200" dirty="0" smtClean="0">
                <a:solidFill>
                  <a:srgbClr val="FF0000"/>
                </a:solidFill>
                <a:latin typeface="Arial Black" pitchFamily="34" charset="0"/>
              </a:rPr>
              <a:t>- Clarifying of Wine and fruit Juice</a:t>
            </a:r>
            <a:endParaRPr lang="en-GB" sz="3200" dirty="0">
              <a:solidFill>
                <a:srgbClr val="FF0000"/>
              </a:solidFill>
              <a:latin typeface="Arial Black" pitchFamily="34" charset="0"/>
            </a:endParaRPr>
          </a:p>
        </p:txBody>
      </p:sp>
      <p:sp>
        <p:nvSpPr>
          <p:cNvPr id="3" name="Zástupný symbol pro datum 2"/>
          <p:cNvSpPr>
            <a:spLocks noGrp="1"/>
          </p:cNvSpPr>
          <p:nvPr>
            <p:ph type="dt" sz="half" idx="10"/>
          </p:nvPr>
        </p:nvSpPr>
        <p:spPr/>
        <p:txBody>
          <a:bodyPr/>
          <a:lstStyle/>
          <a:p>
            <a:pPr>
              <a:defRPr/>
            </a:pPr>
            <a:r>
              <a:rPr lang="cs-CZ" smtClean="0"/>
              <a:t>January 9/2018</a:t>
            </a:r>
            <a:endParaRPr lang="sk-SK"/>
          </a:p>
        </p:txBody>
      </p:sp>
      <p:sp>
        <p:nvSpPr>
          <p:cNvPr id="4" name="Zástupný symbol pro zápatí 3"/>
          <p:cNvSpPr>
            <a:spLocks noGrp="1"/>
          </p:cNvSpPr>
          <p:nvPr>
            <p:ph type="ftr" sz="quarter" idx="11"/>
          </p:nvPr>
        </p:nvSpPr>
        <p:spPr/>
        <p:txBody>
          <a:bodyPr/>
          <a:lstStyle/>
          <a:p>
            <a:pPr>
              <a:defRPr/>
            </a:pPr>
            <a:r>
              <a:rPr lang="fr-FR" smtClean="0"/>
              <a:t>NATURAL POLYMERS MU SCI 9 2018</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81</a:t>
            </a:fld>
            <a:endParaRPr lang="sk-SK"/>
          </a:p>
        </p:txBody>
      </p:sp>
      <p:pic>
        <p:nvPicPr>
          <p:cNvPr id="6" name="Obrázek 5" descr="želatina pH X izoelektrický bod 15012016.jpg"/>
          <p:cNvPicPr>
            <a:picLocks noChangeAspect="1"/>
          </p:cNvPicPr>
          <p:nvPr/>
        </p:nvPicPr>
        <p:blipFill>
          <a:blip r:embed="rId2" cstate="print"/>
          <a:stretch>
            <a:fillRect/>
          </a:stretch>
        </p:blipFill>
        <p:spPr>
          <a:xfrm rot="5400000">
            <a:off x="583446" y="1512898"/>
            <a:ext cx="4392488" cy="5056340"/>
          </a:xfrm>
          <a:prstGeom prst="rect">
            <a:avLst/>
          </a:prstGeom>
        </p:spPr>
      </p:pic>
      <p:sp>
        <p:nvSpPr>
          <p:cNvPr id="7" name="TextovéPole 6"/>
          <p:cNvSpPr txBox="1"/>
          <p:nvPr/>
        </p:nvSpPr>
        <p:spPr>
          <a:xfrm>
            <a:off x="3851920" y="1196752"/>
            <a:ext cx="5040560" cy="1015663"/>
          </a:xfrm>
          <a:prstGeom prst="rect">
            <a:avLst/>
          </a:prstGeom>
          <a:noFill/>
        </p:spPr>
        <p:txBody>
          <a:bodyPr wrap="square" rtlCol="0">
            <a:spAutoFit/>
          </a:bodyPr>
          <a:lstStyle/>
          <a:p>
            <a:r>
              <a:rPr lang="cs-CZ" sz="2000" dirty="0" smtClean="0">
                <a:solidFill>
                  <a:srgbClr val="0000FF"/>
                </a:solidFill>
                <a:latin typeface="Arial Black" pitchFamily="34" charset="0"/>
              </a:rPr>
              <a:t> </a:t>
            </a:r>
            <a:r>
              <a:rPr lang="en-GB" sz="2000" dirty="0" smtClean="0">
                <a:solidFill>
                  <a:srgbClr val="FF0000"/>
                </a:solidFill>
                <a:latin typeface="Arial Black" pitchFamily="34" charset="0"/>
              </a:rPr>
              <a:t>Clarifying </a:t>
            </a:r>
            <a:r>
              <a:rPr lang="en-GB" sz="2000" dirty="0" smtClean="0">
                <a:solidFill>
                  <a:srgbClr val="0000FF"/>
                </a:solidFill>
                <a:latin typeface="Arial Black" pitchFamily="34" charset="0"/>
              </a:rPr>
              <a:t>= the Measure to remove the Substances forming</a:t>
            </a:r>
            <a:r>
              <a:rPr lang="en-GB" sz="2000" dirty="0" smtClean="0">
                <a:solidFill>
                  <a:srgbClr val="0000FF"/>
                </a:solidFill>
                <a:latin typeface="Arial Black" pitchFamily="34" charset="0"/>
              </a:rPr>
              <a:t> Wine lees (Haze)</a:t>
            </a:r>
            <a:endParaRPr lang="en-GB" sz="2000" dirty="0">
              <a:solidFill>
                <a:srgbClr val="0000FF"/>
              </a:solidFill>
              <a:latin typeface="Arial Black" pitchFamily="34" charset="0"/>
            </a:endParaRPr>
          </a:p>
        </p:txBody>
      </p:sp>
      <p:sp>
        <p:nvSpPr>
          <p:cNvPr id="8" name="TextovéPole 7"/>
          <p:cNvSpPr txBox="1"/>
          <p:nvPr/>
        </p:nvSpPr>
        <p:spPr>
          <a:xfrm>
            <a:off x="6047656" y="5288340"/>
            <a:ext cx="3096344" cy="1569660"/>
          </a:xfrm>
          <a:prstGeom prst="rect">
            <a:avLst/>
          </a:prstGeom>
          <a:solidFill>
            <a:schemeClr val="accent3">
              <a:lumMod val="85000"/>
            </a:schemeClr>
          </a:solidFill>
        </p:spPr>
        <p:txBody>
          <a:bodyPr wrap="square" rtlCol="0">
            <a:spAutoFit/>
          </a:bodyPr>
          <a:lstStyle/>
          <a:p>
            <a:r>
              <a:rPr lang="en-GB" sz="2400" dirty="0" smtClean="0">
                <a:solidFill>
                  <a:srgbClr val="008000"/>
                </a:solidFill>
                <a:latin typeface="Arial Black" pitchFamily="34" charset="0"/>
              </a:rPr>
              <a:t>The main Haze forming Substance in Wine is PEKTIN</a:t>
            </a:r>
            <a:endParaRPr lang="en-GB" sz="2400" dirty="0">
              <a:solidFill>
                <a:srgbClr val="008000"/>
              </a:solidFill>
              <a:latin typeface="Arial Black" pitchFamily="34" charset="0"/>
            </a:endParaRPr>
          </a:p>
        </p:txBody>
      </p:sp>
      <p:pic>
        <p:nvPicPr>
          <p:cNvPr id="9" name="Obrázek 8" descr="PEKTIN 15012016.jpg"/>
          <p:cNvPicPr>
            <a:picLocks noChangeAspect="1"/>
          </p:cNvPicPr>
          <p:nvPr/>
        </p:nvPicPr>
        <p:blipFill>
          <a:blip r:embed="rId3" cstate="print"/>
          <a:stretch>
            <a:fillRect/>
          </a:stretch>
        </p:blipFill>
        <p:spPr>
          <a:xfrm rot="16200000">
            <a:off x="5163655" y="605097"/>
            <a:ext cx="2016224" cy="5071742"/>
          </a:xfrm>
          <a:prstGeom prst="rect">
            <a:avLst/>
          </a:prstGeom>
        </p:spPr>
      </p:pic>
      <p:cxnSp>
        <p:nvCxnSpPr>
          <p:cNvPr id="11" name="Přímá spojovací čára 10"/>
          <p:cNvCxnSpPr/>
          <p:nvPr/>
        </p:nvCxnSpPr>
        <p:spPr>
          <a:xfrm>
            <a:off x="4644008" y="2348880"/>
            <a:ext cx="504056" cy="0"/>
          </a:xfrm>
          <a:prstGeom prst="line">
            <a:avLst/>
          </a:prstGeom>
          <a:ln w="38100">
            <a:solidFill>
              <a:srgbClr val="0080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Přímá spojovací čára 11"/>
          <p:cNvCxnSpPr/>
          <p:nvPr/>
        </p:nvCxnSpPr>
        <p:spPr>
          <a:xfrm>
            <a:off x="6588224" y="2420888"/>
            <a:ext cx="504056" cy="0"/>
          </a:xfrm>
          <a:prstGeom prst="line">
            <a:avLst/>
          </a:prstGeom>
          <a:ln w="38100">
            <a:solidFill>
              <a:srgbClr val="008000"/>
            </a:solidFill>
            <a:prstDash val="sysDash"/>
          </a:ln>
        </p:spPr>
        <p:style>
          <a:lnRef idx="1">
            <a:schemeClr val="accent1"/>
          </a:lnRef>
          <a:fillRef idx="0">
            <a:schemeClr val="accent1"/>
          </a:fillRef>
          <a:effectRef idx="0">
            <a:schemeClr val="accent1"/>
          </a:effectRef>
          <a:fontRef idx="minor">
            <a:schemeClr val="tx1"/>
          </a:fontRef>
        </p:style>
      </p:cxnSp>
      <p:cxnSp>
        <p:nvCxnSpPr>
          <p:cNvPr id="13" name="Přímá spojovací čára 12"/>
          <p:cNvCxnSpPr/>
          <p:nvPr/>
        </p:nvCxnSpPr>
        <p:spPr>
          <a:xfrm>
            <a:off x="5580112" y="3861048"/>
            <a:ext cx="504056" cy="0"/>
          </a:xfrm>
          <a:prstGeom prst="line">
            <a:avLst/>
          </a:prstGeom>
          <a:ln w="38100">
            <a:solidFill>
              <a:srgbClr val="008000"/>
            </a:solidFill>
            <a:prstDash val="sysDash"/>
          </a:ln>
        </p:spPr>
        <p:style>
          <a:lnRef idx="1">
            <a:schemeClr val="accent1"/>
          </a:lnRef>
          <a:fillRef idx="0">
            <a:schemeClr val="accent1"/>
          </a:fillRef>
          <a:effectRef idx="0">
            <a:schemeClr val="accent1"/>
          </a:effectRef>
          <a:fontRef idx="minor">
            <a:schemeClr val="tx1"/>
          </a:fontRef>
        </p:style>
      </p:cxnSp>
      <p:sp>
        <p:nvSpPr>
          <p:cNvPr id="15" name="TextovéPole 14"/>
          <p:cNvSpPr txBox="1"/>
          <p:nvPr/>
        </p:nvSpPr>
        <p:spPr>
          <a:xfrm flipH="1">
            <a:off x="7020271" y="2708920"/>
            <a:ext cx="2123728" cy="2308324"/>
          </a:xfrm>
          <a:prstGeom prst="rect">
            <a:avLst/>
          </a:prstGeom>
          <a:solidFill>
            <a:schemeClr val="accent3">
              <a:lumMod val="85000"/>
            </a:schemeClr>
          </a:solidFill>
        </p:spPr>
        <p:txBody>
          <a:bodyPr wrap="square" rtlCol="0">
            <a:spAutoFit/>
          </a:bodyPr>
          <a:lstStyle/>
          <a:p>
            <a:r>
              <a:rPr lang="en-GB" sz="2400" b="1" dirty="0" smtClean="0">
                <a:solidFill>
                  <a:srgbClr val="008000"/>
                </a:solidFill>
                <a:latin typeface="Arial Black" pitchFamily="34" charset="0"/>
              </a:rPr>
              <a:t>The Structure Formula of PECTIN</a:t>
            </a:r>
          </a:p>
          <a:p>
            <a:r>
              <a:rPr lang="en-GB" sz="2400" b="1" dirty="0" smtClean="0">
                <a:solidFill>
                  <a:srgbClr val="008000"/>
                </a:solidFill>
                <a:latin typeface="Arial Black" pitchFamily="34" charset="0"/>
              </a:rPr>
              <a:t>R = H or </a:t>
            </a:r>
          </a:p>
          <a:p>
            <a:r>
              <a:rPr lang="en-GB" sz="2400" b="1" dirty="0" smtClean="0">
                <a:solidFill>
                  <a:srgbClr val="008000"/>
                </a:solidFill>
                <a:latin typeface="Arial Black" pitchFamily="34" charset="0"/>
              </a:rPr>
              <a:t>–CH</a:t>
            </a:r>
            <a:r>
              <a:rPr lang="en-GB" sz="2400" b="1" baseline="-25000" dirty="0" smtClean="0">
                <a:solidFill>
                  <a:srgbClr val="008000"/>
                </a:solidFill>
                <a:latin typeface="Arial Black" pitchFamily="34" charset="0"/>
              </a:rPr>
              <a:t>3</a:t>
            </a:r>
            <a:r>
              <a:rPr lang="en-GB" sz="2400" b="1" dirty="0" smtClean="0">
                <a:solidFill>
                  <a:srgbClr val="008000"/>
                </a:solidFill>
                <a:latin typeface="Arial Black" pitchFamily="34" charset="0"/>
              </a:rPr>
              <a:t> </a:t>
            </a:r>
            <a:endParaRPr lang="en-GB" sz="2400" b="1" dirty="0">
              <a:solidFill>
                <a:srgbClr val="008000"/>
              </a:solidFill>
              <a:latin typeface="Arial Black" pitchFamily="34" charset="0"/>
            </a:endParaRPr>
          </a:p>
        </p:txBody>
      </p:sp>
      <p:sp>
        <p:nvSpPr>
          <p:cNvPr id="16" name="TextovéPole 15"/>
          <p:cNvSpPr txBox="1"/>
          <p:nvPr/>
        </p:nvSpPr>
        <p:spPr>
          <a:xfrm>
            <a:off x="3563888" y="3933056"/>
            <a:ext cx="2088232" cy="2308324"/>
          </a:xfrm>
          <a:prstGeom prst="rect">
            <a:avLst/>
          </a:prstGeom>
          <a:solidFill>
            <a:schemeClr val="accent3">
              <a:lumMod val="85000"/>
            </a:schemeClr>
          </a:solidFill>
        </p:spPr>
        <p:txBody>
          <a:bodyPr wrap="square" rtlCol="0">
            <a:spAutoFit/>
          </a:bodyPr>
          <a:lstStyle/>
          <a:p>
            <a:r>
              <a:rPr lang="en-GB" sz="1600" b="1" dirty="0" err="1" smtClean="0">
                <a:solidFill>
                  <a:srgbClr val="0000FF"/>
                </a:solidFill>
                <a:latin typeface="Arial Black" pitchFamily="34" charset="0"/>
              </a:rPr>
              <a:t>Isoelectric</a:t>
            </a:r>
            <a:r>
              <a:rPr lang="en-GB" sz="1600" b="1" dirty="0" smtClean="0">
                <a:solidFill>
                  <a:srgbClr val="0000FF"/>
                </a:solidFill>
                <a:latin typeface="Arial Black" pitchFamily="34" charset="0"/>
              </a:rPr>
              <a:t> Point of GELATIN  the Manufacturing Technology accordingly:</a:t>
            </a:r>
          </a:p>
          <a:p>
            <a:pPr>
              <a:buFont typeface="Arial" pitchFamily="34" charset="0"/>
              <a:buChar char="•"/>
            </a:pPr>
            <a:r>
              <a:rPr lang="en-GB" sz="1600" b="1" dirty="0" smtClean="0">
                <a:solidFill>
                  <a:srgbClr val="C00000"/>
                </a:solidFill>
                <a:latin typeface="Arial Black" pitchFamily="34" charset="0"/>
              </a:rPr>
              <a:t> On the Left – acid catalysis</a:t>
            </a:r>
          </a:p>
          <a:p>
            <a:pPr>
              <a:buFont typeface="Arial" pitchFamily="34" charset="0"/>
              <a:buChar char="•"/>
            </a:pPr>
            <a:r>
              <a:rPr lang="en-GB" sz="1600" b="1" dirty="0" smtClean="0">
                <a:solidFill>
                  <a:srgbClr val="7030A0"/>
                </a:solidFill>
                <a:latin typeface="Arial Black" pitchFamily="34" charset="0"/>
              </a:rPr>
              <a:t> On the Right – basic catalysis</a:t>
            </a:r>
            <a:endParaRPr lang="en-GB" sz="1600" b="1" dirty="0">
              <a:solidFill>
                <a:srgbClr val="7030A0"/>
              </a:solidFill>
              <a:latin typeface="Arial Black"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January 9/2018</a:t>
            </a:r>
            <a:endParaRPr lang="sk-SK"/>
          </a:p>
        </p:txBody>
      </p:sp>
      <p:sp>
        <p:nvSpPr>
          <p:cNvPr id="3" name="Zástupný symbol pro zápatí 2"/>
          <p:cNvSpPr>
            <a:spLocks noGrp="1"/>
          </p:cNvSpPr>
          <p:nvPr>
            <p:ph type="ftr" sz="quarter" idx="11"/>
          </p:nvPr>
        </p:nvSpPr>
        <p:spPr/>
        <p:txBody>
          <a:bodyPr/>
          <a:lstStyle/>
          <a:p>
            <a:pPr>
              <a:defRPr/>
            </a:pPr>
            <a:r>
              <a:rPr lang="fr-FR" smtClean="0"/>
              <a:t>NATURAL POLYMERS MU SCI 9 2018</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82</a:t>
            </a:fld>
            <a:endParaRPr lang="sk-SK"/>
          </a:p>
        </p:txBody>
      </p:sp>
      <p:sp>
        <p:nvSpPr>
          <p:cNvPr id="5" name="TextovéPole 4"/>
          <p:cNvSpPr txBox="1"/>
          <p:nvPr/>
        </p:nvSpPr>
        <p:spPr>
          <a:xfrm>
            <a:off x="107504" y="188640"/>
            <a:ext cx="8784976" cy="6001643"/>
          </a:xfrm>
          <a:prstGeom prst="rect">
            <a:avLst/>
          </a:prstGeom>
          <a:noFill/>
        </p:spPr>
        <p:txBody>
          <a:bodyPr wrap="square" rtlCol="0">
            <a:spAutoFit/>
          </a:bodyPr>
          <a:lstStyle/>
          <a:p>
            <a:pPr algn="ctr"/>
            <a:r>
              <a:rPr lang="en-GB" sz="3200" dirty="0" smtClean="0">
                <a:solidFill>
                  <a:srgbClr val="0000FF"/>
                </a:solidFill>
                <a:latin typeface="Arial Black" pitchFamily="34" charset="0"/>
              </a:rPr>
              <a:t>From the QUALITY POINT OF WIEV,  the LOWEST MW HAS:</a:t>
            </a:r>
          </a:p>
          <a:p>
            <a:pPr algn="ctr"/>
            <a:endParaRPr lang="en-GB" sz="3200" dirty="0" smtClean="0">
              <a:solidFill>
                <a:srgbClr val="0000FF"/>
              </a:solidFill>
              <a:latin typeface="Arial Black" pitchFamily="34" charset="0"/>
            </a:endParaRPr>
          </a:p>
          <a:p>
            <a:pPr algn="ctr"/>
            <a:r>
              <a:rPr lang="en-GB" sz="3200" dirty="0" smtClean="0">
                <a:solidFill>
                  <a:srgbClr val="0000FF"/>
                </a:solidFill>
                <a:latin typeface="Arial Black" pitchFamily="34" charset="0"/>
              </a:rPr>
              <a:t>	</a:t>
            </a:r>
            <a:r>
              <a:rPr lang="en-GB" sz="3200" dirty="0" smtClean="0">
                <a:solidFill>
                  <a:srgbClr val="FF0000"/>
                </a:solidFill>
                <a:latin typeface="Arial Black" pitchFamily="34" charset="0"/>
              </a:rPr>
              <a:t>GLUE FOR THE Wall House Painting</a:t>
            </a:r>
            <a:endParaRPr lang="en-GB" sz="4400" dirty="0" smtClean="0">
              <a:solidFill>
                <a:srgbClr val="FF0000"/>
              </a:solidFill>
              <a:latin typeface="Arial Black" pitchFamily="34" charset="0"/>
            </a:endParaRPr>
          </a:p>
          <a:p>
            <a:pPr algn="ctr"/>
            <a:endParaRPr lang="en-GB" sz="3200" dirty="0" smtClean="0">
              <a:solidFill>
                <a:srgbClr val="FF0000"/>
              </a:solidFill>
              <a:latin typeface="Arial Black" pitchFamily="34" charset="0"/>
            </a:endParaRPr>
          </a:p>
          <a:p>
            <a:pPr algn="ctr"/>
            <a:r>
              <a:rPr lang="en-GB" sz="3200" dirty="0" smtClean="0">
                <a:solidFill>
                  <a:srgbClr val="0000FF"/>
                </a:solidFill>
                <a:latin typeface="Arial Black" pitchFamily="34" charset="0"/>
              </a:rPr>
              <a:t>For the Interior Painting is added go get for the Painting</a:t>
            </a:r>
            <a:r>
              <a:rPr lang="en-GB" sz="3200" dirty="0" smtClean="0">
                <a:solidFill>
                  <a:srgbClr val="0000FF"/>
                </a:solidFill>
                <a:latin typeface="Arial Black" pitchFamily="34" charset="0"/>
              </a:rPr>
              <a:t> Cohesion</a:t>
            </a:r>
            <a:endParaRPr lang="en-GB" sz="3200" dirty="0" smtClean="0">
              <a:solidFill>
                <a:srgbClr val="0000FF"/>
              </a:solidFill>
              <a:latin typeface="Arial Black" pitchFamily="34" charset="0"/>
            </a:endParaRPr>
          </a:p>
          <a:p>
            <a:pPr algn="ctr"/>
            <a:r>
              <a:rPr lang="en-GB" sz="3200" dirty="0" smtClean="0">
                <a:solidFill>
                  <a:srgbClr val="008000"/>
                </a:solidFill>
                <a:latin typeface="Arial Black" pitchFamily="34" charset="0"/>
              </a:rPr>
              <a:t>Because having the lowest MW, it is the most </a:t>
            </a:r>
            <a:r>
              <a:rPr lang="en-GB" sz="3200" dirty="0" err="1" smtClean="0">
                <a:solidFill>
                  <a:srgbClr val="008000"/>
                </a:solidFill>
                <a:latin typeface="Arial Black" pitchFamily="34" charset="0"/>
              </a:rPr>
              <a:t>Degradated</a:t>
            </a:r>
            <a:r>
              <a:rPr lang="en-GB" sz="3200" dirty="0" smtClean="0">
                <a:solidFill>
                  <a:srgbClr val="008000"/>
                </a:solidFill>
                <a:latin typeface="Arial Black" pitchFamily="34" charset="0"/>
              </a:rPr>
              <a:t> COLLAGEN, it is soluble even at room Temperature </a:t>
            </a:r>
            <a:r>
              <a:rPr lang="en-GB" sz="3200" dirty="0" smtClean="0">
                <a:solidFill>
                  <a:srgbClr val="008000"/>
                </a:solidFill>
                <a:latin typeface="Arial Black" pitchFamily="34" charset="0"/>
              </a:rPr>
              <a:t>in the cold Water </a:t>
            </a:r>
            <a:r>
              <a:rPr lang="en-GB" sz="3200" dirty="0" smtClean="0">
                <a:solidFill>
                  <a:srgbClr val="0000FF"/>
                </a:solidFill>
                <a:latin typeface="Arial Black" pitchFamily="34" charset="0"/>
              </a:rPr>
              <a:t> </a:t>
            </a:r>
            <a:endParaRPr lang="en-GB" sz="3200" dirty="0">
              <a:solidFill>
                <a:srgbClr val="0000FF"/>
              </a:solidFill>
              <a:latin typeface="Arial Black"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539552" y="1628800"/>
            <a:ext cx="8229600" cy="3168352"/>
          </a:xfrm>
        </p:spPr>
        <p:txBody>
          <a:bodyPr/>
          <a:lstStyle/>
          <a:p>
            <a:pPr marL="742950" indent="-742950">
              <a:buFont typeface="+mj-lt"/>
              <a:buAutoNum type="arabicPeriod" startAt="3"/>
            </a:pPr>
            <a:r>
              <a:rPr lang="en-GB" sz="4400" dirty="0" smtClean="0">
                <a:solidFill>
                  <a:srgbClr val="FF0000"/>
                </a:solidFill>
                <a:latin typeface="Arial Black" pitchFamily="34" charset="0"/>
              </a:rPr>
              <a:t>Tannery</a:t>
            </a:r>
            <a:endParaRPr lang="en-GB" sz="4400" dirty="0" smtClean="0">
              <a:solidFill>
                <a:srgbClr val="FF0000"/>
              </a:solidFill>
              <a:latin typeface="Arial Black" pitchFamily="34" charset="0"/>
            </a:endParaRPr>
          </a:p>
          <a:p>
            <a:pPr marL="1143000" lvl="1" indent="-742950">
              <a:buNone/>
            </a:pPr>
            <a:r>
              <a:rPr lang="en-GB" sz="4400" dirty="0" smtClean="0">
                <a:solidFill>
                  <a:srgbClr val="FF0000"/>
                </a:solidFill>
                <a:latin typeface="Arial Black" pitchFamily="34" charset="0"/>
              </a:rPr>
              <a:t>3.1 HIDE versus </a:t>
            </a:r>
            <a:r>
              <a:rPr lang="en-GB" sz="4400" dirty="0" smtClean="0">
                <a:solidFill>
                  <a:srgbClr val="FF0000"/>
                </a:solidFill>
                <a:latin typeface="Arial Black" pitchFamily="34" charset="0"/>
              </a:rPr>
              <a:t>Leather</a:t>
            </a:r>
          </a:p>
          <a:p>
            <a:pPr marL="1143000" lvl="1" indent="-742950">
              <a:buNone/>
            </a:pPr>
            <a:r>
              <a:rPr lang="en-GB" sz="4400" dirty="0" smtClean="0">
                <a:solidFill>
                  <a:srgbClr val="FF0000"/>
                </a:solidFill>
                <a:latin typeface="Arial Black" pitchFamily="34" charset="0"/>
              </a:rPr>
              <a:t>3.2 Tanning </a:t>
            </a:r>
            <a:r>
              <a:rPr lang="en-GB" sz="4400" dirty="0" smtClean="0">
                <a:solidFill>
                  <a:srgbClr val="FF0000"/>
                </a:solidFill>
                <a:latin typeface="Arial Black" pitchFamily="34" charset="0"/>
              </a:rPr>
              <a:t>of HIDE technology </a:t>
            </a:r>
            <a:endParaRPr lang="en-GB" sz="4400" dirty="0" smtClean="0">
              <a:solidFill>
                <a:srgbClr val="FF0000"/>
              </a:solidFill>
              <a:latin typeface="Arial Black" pitchFamily="34" charset="0"/>
            </a:endParaRPr>
          </a:p>
        </p:txBody>
      </p:sp>
      <p:sp>
        <p:nvSpPr>
          <p:cNvPr id="2" name="Zástupný symbol pro datum 1"/>
          <p:cNvSpPr>
            <a:spLocks noGrp="1"/>
          </p:cNvSpPr>
          <p:nvPr>
            <p:ph type="dt" sz="half" idx="10"/>
          </p:nvPr>
        </p:nvSpPr>
        <p:spPr/>
        <p:txBody>
          <a:bodyPr/>
          <a:lstStyle/>
          <a:p>
            <a:pPr>
              <a:defRPr/>
            </a:pPr>
            <a:r>
              <a:rPr lang="cs-CZ" smtClean="0"/>
              <a:t>January 9/2018</a:t>
            </a:r>
            <a:endParaRPr lang="sk-SK"/>
          </a:p>
        </p:txBody>
      </p:sp>
      <p:sp>
        <p:nvSpPr>
          <p:cNvPr id="3" name="Zástupný symbol pro zápatí 2"/>
          <p:cNvSpPr>
            <a:spLocks noGrp="1"/>
          </p:cNvSpPr>
          <p:nvPr>
            <p:ph type="ftr" sz="quarter" idx="11"/>
          </p:nvPr>
        </p:nvSpPr>
        <p:spPr/>
        <p:txBody>
          <a:bodyPr/>
          <a:lstStyle/>
          <a:p>
            <a:pPr>
              <a:defRPr/>
            </a:pPr>
            <a:r>
              <a:rPr lang="fr-FR" smtClean="0"/>
              <a:t>NATURAL POLYMERS MU SCI 9 2018</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83</a:t>
            </a:fld>
            <a:endParaRPr lang="sk-SK"/>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obsah 6"/>
          <p:cNvSpPr>
            <a:spLocks noGrp="1"/>
          </p:cNvSpPr>
          <p:nvPr>
            <p:ph idx="1"/>
          </p:nvPr>
        </p:nvSpPr>
        <p:spPr>
          <a:xfrm>
            <a:off x="539552" y="2348880"/>
            <a:ext cx="8229600" cy="864096"/>
          </a:xfrm>
        </p:spPr>
        <p:txBody>
          <a:bodyPr/>
          <a:lstStyle/>
          <a:p>
            <a:pPr marL="1143000" lvl="1" indent="-742950">
              <a:buFont typeface="+mj-lt"/>
              <a:buAutoNum type="arabicPeriod" startAt="3"/>
            </a:pPr>
            <a:r>
              <a:rPr lang="cs-CZ" sz="4400" dirty="0" smtClean="0">
                <a:solidFill>
                  <a:srgbClr val="FF0000"/>
                </a:solidFill>
                <a:latin typeface="Arial Black" pitchFamily="34" charset="0"/>
              </a:rPr>
              <a:t>1 </a:t>
            </a:r>
            <a:r>
              <a:rPr lang="en-GB" sz="4400" dirty="0" smtClean="0">
                <a:solidFill>
                  <a:srgbClr val="FF0000"/>
                </a:solidFill>
                <a:latin typeface="Arial Black" pitchFamily="34" charset="0"/>
              </a:rPr>
              <a:t>Skin  versus Leather </a:t>
            </a:r>
            <a:endParaRPr lang="cs-CZ" sz="4400" dirty="0" smtClean="0">
              <a:solidFill>
                <a:srgbClr val="FF0000"/>
              </a:solidFill>
              <a:latin typeface="Arial Black" pitchFamily="34" charset="0"/>
            </a:endParaRPr>
          </a:p>
        </p:txBody>
      </p:sp>
      <p:sp>
        <p:nvSpPr>
          <p:cNvPr id="2" name="Zástupný symbol pro datum 1"/>
          <p:cNvSpPr>
            <a:spLocks noGrp="1"/>
          </p:cNvSpPr>
          <p:nvPr>
            <p:ph type="dt" sz="half" idx="10"/>
          </p:nvPr>
        </p:nvSpPr>
        <p:spPr/>
        <p:txBody>
          <a:bodyPr/>
          <a:lstStyle/>
          <a:p>
            <a:pPr>
              <a:defRPr/>
            </a:pPr>
            <a:r>
              <a:rPr lang="cs-CZ" smtClean="0"/>
              <a:t>January 9/2018</a:t>
            </a:r>
            <a:endParaRPr lang="sk-SK"/>
          </a:p>
        </p:txBody>
      </p:sp>
      <p:sp>
        <p:nvSpPr>
          <p:cNvPr id="3" name="Zástupný symbol pro zápatí 2"/>
          <p:cNvSpPr>
            <a:spLocks noGrp="1"/>
          </p:cNvSpPr>
          <p:nvPr>
            <p:ph type="ftr" sz="quarter" idx="11"/>
          </p:nvPr>
        </p:nvSpPr>
        <p:spPr/>
        <p:txBody>
          <a:bodyPr/>
          <a:lstStyle/>
          <a:p>
            <a:pPr>
              <a:defRPr/>
            </a:pPr>
            <a:r>
              <a:rPr lang="fr-FR" smtClean="0"/>
              <a:t>NATURAL POLYMERS MU SCI 9 2018</a:t>
            </a:r>
            <a:endParaRPr lang="sk-SK"/>
          </a:p>
        </p:txBody>
      </p:sp>
      <p:sp>
        <p:nvSpPr>
          <p:cNvPr id="4" name="Zástupný symbol pro číslo snímku 3"/>
          <p:cNvSpPr>
            <a:spLocks noGrp="1"/>
          </p:cNvSpPr>
          <p:nvPr>
            <p:ph type="sldNum" sz="quarter" idx="12"/>
          </p:nvPr>
        </p:nvSpPr>
        <p:spPr/>
        <p:txBody>
          <a:bodyPr/>
          <a:lstStyle/>
          <a:p>
            <a:pPr>
              <a:defRPr/>
            </a:pPr>
            <a:fld id="{D2DAE1EA-64DE-4526-BF42-981E8B573A59}" type="slidenum">
              <a:rPr lang="sk-SK" smtClean="0"/>
              <a:pPr>
                <a:defRPr/>
              </a:pPr>
              <a:t>84</a:t>
            </a:fld>
            <a:endParaRPr lang="sk-SK"/>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634082"/>
          </a:xfrm>
        </p:spPr>
        <p:txBody>
          <a:bodyPr/>
          <a:lstStyle/>
          <a:p>
            <a:r>
              <a:rPr lang="en-GB" sz="2800" dirty="0" smtClean="0">
                <a:solidFill>
                  <a:srgbClr val="FF0000"/>
                </a:solidFill>
                <a:latin typeface="Arial Black" pitchFamily="34" charset="0"/>
              </a:rPr>
              <a:t>HIDE </a:t>
            </a:r>
            <a:r>
              <a:rPr lang="en-GB" sz="2800" dirty="0" smtClean="0">
                <a:solidFill>
                  <a:srgbClr val="FF0000"/>
                </a:solidFill>
                <a:latin typeface="Arial Black" pitchFamily="34" charset="0"/>
              </a:rPr>
              <a:t>versus </a:t>
            </a:r>
            <a:r>
              <a:rPr lang="en-GB" sz="2800" dirty="0" smtClean="0">
                <a:solidFill>
                  <a:srgbClr val="FF0000"/>
                </a:solidFill>
                <a:latin typeface="Arial Black" pitchFamily="34" charset="0"/>
              </a:rPr>
              <a:t>Leather</a:t>
            </a:r>
            <a:endParaRPr lang="cs-CZ"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85</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pic>
        <p:nvPicPr>
          <p:cNvPr id="10" name="Zástupný symbol pro obsah 9" descr="ŘEZ KŮŽÍ.jpg"/>
          <p:cNvPicPr>
            <a:picLocks noGrp="1" noChangeAspect="1"/>
          </p:cNvPicPr>
          <p:nvPr>
            <p:ph idx="1"/>
          </p:nvPr>
        </p:nvPicPr>
        <p:blipFill>
          <a:blip r:embed="rId4" cstate="print"/>
          <a:stretch>
            <a:fillRect/>
          </a:stretch>
        </p:blipFill>
        <p:spPr>
          <a:xfrm>
            <a:off x="539552" y="980728"/>
            <a:ext cx="4416491" cy="3312368"/>
          </a:xfrm>
        </p:spPr>
      </p:pic>
      <p:sp>
        <p:nvSpPr>
          <p:cNvPr id="11" name="TextovéPole 10"/>
          <p:cNvSpPr txBox="1"/>
          <p:nvPr/>
        </p:nvSpPr>
        <p:spPr>
          <a:xfrm>
            <a:off x="5292080" y="836712"/>
            <a:ext cx="3528392" cy="1631216"/>
          </a:xfrm>
          <a:prstGeom prst="rect">
            <a:avLst/>
          </a:prstGeom>
          <a:noFill/>
          <a:ln w="38100">
            <a:solidFill>
              <a:schemeClr val="tx1"/>
            </a:solidFill>
          </a:ln>
        </p:spPr>
        <p:txBody>
          <a:bodyPr wrap="square" rtlCol="0">
            <a:spAutoFit/>
          </a:bodyPr>
          <a:lstStyle/>
          <a:p>
            <a:r>
              <a:rPr lang="en-GB" sz="2400" dirty="0" smtClean="0">
                <a:solidFill>
                  <a:srgbClr val="FF0000"/>
                </a:solidFill>
                <a:latin typeface="Arial Black" pitchFamily="34" charset="0"/>
              </a:rPr>
              <a:t>HIDE </a:t>
            </a:r>
            <a:r>
              <a:rPr lang="en-GB" sz="2400" dirty="0" smtClean="0">
                <a:latin typeface="Arial Black" pitchFamily="34" charset="0"/>
              </a:rPr>
              <a:t>= it is that, what is taken after the Slaughter of the Animal</a:t>
            </a:r>
            <a:endParaRPr lang="en-GB" sz="2400" dirty="0">
              <a:latin typeface="Arial Black" pitchFamily="34" charset="0"/>
            </a:endParaRPr>
          </a:p>
        </p:txBody>
      </p:sp>
      <p:sp>
        <p:nvSpPr>
          <p:cNvPr id="12" name="TextovéPole 11"/>
          <p:cNvSpPr txBox="1"/>
          <p:nvPr/>
        </p:nvSpPr>
        <p:spPr>
          <a:xfrm>
            <a:off x="5292080" y="2492896"/>
            <a:ext cx="3384376" cy="1938992"/>
          </a:xfrm>
          <a:prstGeom prst="rect">
            <a:avLst/>
          </a:prstGeom>
          <a:noFill/>
          <a:ln w="38100">
            <a:solidFill>
              <a:srgbClr val="FF0000"/>
            </a:solidFill>
          </a:ln>
        </p:spPr>
        <p:txBody>
          <a:bodyPr wrap="square" rtlCol="0">
            <a:spAutoFit/>
          </a:bodyPr>
          <a:lstStyle/>
          <a:p>
            <a:r>
              <a:rPr lang="en-GB" sz="2400" dirty="0" smtClean="0">
                <a:solidFill>
                  <a:srgbClr val="FF0000"/>
                </a:solidFill>
                <a:latin typeface="Arial Black" pitchFamily="34" charset="0"/>
              </a:rPr>
              <a:t>LEATHER =</a:t>
            </a:r>
            <a:r>
              <a:rPr lang="en-GB" sz="2400" dirty="0" smtClean="0">
                <a:latin typeface="Arial Black" pitchFamily="34" charset="0"/>
              </a:rPr>
              <a:t> </a:t>
            </a:r>
            <a:r>
              <a:rPr lang="en-GB" sz="2400" dirty="0" smtClean="0">
                <a:solidFill>
                  <a:srgbClr val="FF0000"/>
                </a:solidFill>
                <a:latin typeface="Arial Black" pitchFamily="34" charset="0"/>
              </a:rPr>
              <a:t>it is that, what is </a:t>
            </a:r>
            <a:r>
              <a:rPr lang="en-GB" sz="2400" dirty="0" smtClean="0">
                <a:solidFill>
                  <a:srgbClr val="FF0000"/>
                </a:solidFill>
                <a:latin typeface="Arial Black" pitchFamily="34" charset="0"/>
              </a:rPr>
              <a:t>gained after Tanning of the</a:t>
            </a:r>
            <a:r>
              <a:rPr lang="en-GB" sz="2400" dirty="0" smtClean="0">
                <a:solidFill>
                  <a:srgbClr val="FF0000"/>
                </a:solidFill>
                <a:latin typeface="Arial Black" pitchFamily="34" charset="0"/>
              </a:rPr>
              <a:t> HIDE </a:t>
            </a:r>
            <a:endParaRPr lang="en-GB" sz="2400" dirty="0">
              <a:solidFill>
                <a:srgbClr val="FF0000"/>
              </a:solidFill>
              <a:latin typeface="Arial Black" pitchFamily="34" charset="0"/>
            </a:endParaRPr>
          </a:p>
        </p:txBody>
      </p:sp>
      <p:sp>
        <p:nvSpPr>
          <p:cNvPr id="13" name="TextovéPole 12"/>
          <p:cNvSpPr txBox="1"/>
          <p:nvPr/>
        </p:nvSpPr>
        <p:spPr>
          <a:xfrm>
            <a:off x="0" y="4919008"/>
            <a:ext cx="9144000" cy="2000548"/>
          </a:xfrm>
          <a:prstGeom prst="rect">
            <a:avLst/>
          </a:prstGeom>
          <a:solidFill>
            <a:schemeClr val="accent3">
              <a:lumMod val="85000"/>
            </a:schemeClr>
          </a:solidFill>
        </p:spPr>
        <p:txBody>
          <a:bodyPr wrap="square" rtlCol="0">
            <a:spAutoFit/>
          </a:bodyPr>
          <a:lstStyle/>
          <a:p>
            <a:r>
              <a:rPr lang="en-GB" sz="2400" dirty="0" smtClean="0">
                <a:solidFill>
                  <a:srgbClr val="008000"/>
                </a:solidFill>
                <a:latin typeface="Arial Black" pitchFamily="34" charset="0"/>
              </a:rPr>
              <a:t>True Inner</a:t>
            </a:r>
            <a:r>
              <a:rPr lang="en-GB" sz="2400" dirty="0" smtClean="0">
                <a:solidFill>
                  <a:srgbClr val="FF0000"/>
                </a:solidFill>
                <a:latin typeface="Arial Black" pitchFamily="34" charset="0"/>
              </a:rPr>
              <a:t> HIDE</a:t>
            </a:r>
            <a:r>
              <a:rPr lang="en-GB" sz="2400" dirty="0" smtClean="0">
                <a:solidFill>
                  <a:srgbClr val="008000"/>
                </a:solidFill>
                <a:latin typeface="Arial Black" pitchFamily="34" charset="0"/>
              </a:rPr>
              <a:t> is the principal Part of the </a:t>
            </a:r>
            <a:r>
              <a:rPr lang="en-GB" sz="2400" dirty="0" err="1" smtClean="0">
                <a:solidFill>
                  <a:srgbClr val="008000"/>
                </a:solidFill>
                <a:latin typeface="Arial Black" pitchFamily="34" charset="0"/>
              </a:rPr>
              <a:t>the</a:t>
            </a:r>
            <a:r>
              <a:rPr lang="en-GB" sz="2400" dirty="0" smtClean="0">
                <a:solidFill>
                  <a:srgbClr val="008000"/>
                </a:solidFill>
                <a:latin typeface="Arial Black" pitchFamily="34" charset="0"/>
              </a:rPr>
              <a:t> </a:t>
            </a:r>
            <a:r>
              <a:rPr lang="en-GB" sz="2400" dirty="0" smtClean="0">
                <a:solidFill>
                  <a:srgbClr val="FF0000"/>
                </a:solidFill>
                <a:latin typeface="Arial Black" pitchFamily="34" charset="0"/>
              </a:rPr>
              <a:t>HIDE </a:t>
            </a:r>
            <a:r>
              <a:rPr lang="en-GB" sz="2400" dirty="0" smtClean="0">
                <a:solidFill>
                  <a:srgbClr val="008000"/>
                </a:solidFill>
                <a:latin typeface="Arial Black" pitchFamily="34" charset="0"/>
              </a:rPr>
              <a:t>for the Manufacture of the </a:t>
            </a:r>
            <a:r>
              <a:rPr lang="en-GB" sz="2400" dirty="0" smtClean="0">
                <a:solidFill>
                  <a:srgbClr val="FF0000"/>
                </a:solidFill>
                <a:latin typeface="Arial Black" pitchFamily="34" charset="0"/>
              </a:rPr>
              <a:t>LEATHER</a:t>
            </a:r>
          </a:p>
          <a:p>
            <a:r>
              <a:rPr lang="en-GB" sz="2400" dirty="0" smtClean="0">
                <a:solidFill>
                  <a:srgbClr val="0000FF"/>
                </a:solidFill>
                <a:latin typeface="Arial Black" pitchFamily="34" charset="0"/>
              </a:rPr>
              <a:t>Outer</a:t>
            </a:r>
            <a:r>
              <a:rPr lang="en-GB" sz="2400" dirty="0" smtClean="0">
                <a:solidFill>
                  <a:srgbClr val="FF0000"/>
                </a:solidFill>
                <a:latin typeface="Arial Black" pitchFamily="34" charset="0"/>
              </a:rPr>
              <a:t> HIDE</a:t>
            </a:r>
            <a:r>
              <a:rPr lang="en-GB" sz="2400" dirty="0" smtClean="0">
                <a:solidFill>
                  <a:srgbClr val="0000FF"/>
                </a:solidFill>
                <a:latin typeface="Arial Black" pitchFamily="34" charset="0"/>
              </a:rPr>
              <a:t> &amp; </a:t>
            </a:r>
            <a:r>
              <a:rPr lang="en-GB" sz="2400" dirty="0" err="1" smtClean="0">
                <a:solidFill>
                  <a:srgbClr val="0000FF"/>
                </a:solidFill>
                <a:latin typeface="Arial Black" pitchFamily="34" charset="0"/>
              </a:rPr>
              <a:t>Fleshings</a:t>
            </a:r>
            <a:r>
              <a:rPr lang="en-GB" sz="2400" dirty="0" smtClean="0">
                <a:solidFill>
                  <a:srgbClr val="0000FF"/>
                </a:solidFill>
                <a:latin typeface="Arial Black" pitchFamily="34" charset="0"/>
              </a:rPr>
              <a:t> (Under</a:t>
            </a:r>
            <a:r>
              <a:rPr lang="en-GB" sz="2400" dirty="0" smtClean="0">
                <a:solidFill>
                  <a:srgbClr val="FF0000"/>
                </a:solidFill>
                <a:latin typeface="Arial Black" pitchFamily="34" charset="0"/>
              </a:rPr>
              <a:t> HIDE</a:t>
            </a:r>
            <a:r>
              <a:rPr lang="en-GB" sz="2400" dirty="0" smtClean="0">
                <a:solidFill>
                  <a:srgbClr val="0000FF"/>
                </a:solidFill>
                <a:latin typeface="Arial Black" pitchFamily="34" charset="0"/>
              </a:rPr>
              <a:t> </a:t>
            </a:r>
            <a:r>
              <a:rPr lang="en-GB" sz="2400" dirty="0" smtClean="0">
                <a:solidFill>
                  <a:srgbClr val="0000FF"/>
                </a:solidFill>
                <a:latin typeface="Arial Black" pitchFamily="34" charset="0"/>
              </a:rPr>
              <a:t>connective </a:t>
            </a:r>
            <a:r>
              <a:rPr lang="en-GB" sz="2400" dirty="0" smtClean="0">
                <a:solidFill>
                  <a:srgbClr val="0000FF"/>
                </a:solidFill>
                <a:latin typeface="Arial Black" pitchFamily="34" charset="0"/>
              </a:rPr>
              <a:t>Tissue are removed during Processing of the </a:t>
            </a:r>
            <a:r>
              <a:rPr lang="en-GB" sz="2400" dirty="0" smtClean="0">
                <a:solidFill>
                  <a:srgbClr val="FF0000"/>
                </a:solidFill>
                <a:latin typeface="Arial Black" pitchFamily="34" charset="0"/>
              </a:rPr>
              <a:t>HIDE </a:t>
            </a:r>
            <a:r>
              <a:rPr lang="en-GB" sz="2400" dirty="0" smtClean="0">
                <a:solidFill>
                  <a:srgbClr val="0000FF"/>
                </a:solidFill>
                <a:latin typeface="Arial Black" pitchFamily="34" charset="0"/>
              </a:rPr>
              <a:t>to </a:t>
            </a:r>
            <a:r>
              <a:rPr lang="en-GB" sz="2400" dirty="0" smtClean="0">
                <a:solidFill>
                  <a:srgbClr val="FF0000"/>
                </a:solidFill>
                <a:latin typeface="Arial Black" pitchFamily="34" charset="0"/>
              </a:rPr>
              <a:t>LEATHER</a:t>
            </a:r>
            <a:endParaRPr lang="en-GB" sz="2400" dirty="0">
              <a:solidFill>
                <a:srgbClr val="0000FF"/>
              </a:solidFill>
              <a:latin typeface="Arial Black" pitchFamily="34" charset="0"/>
            </a:endParaRPr>
          </a:p>
        </p:txBody>
      </p:sp>
      <p:sp>
        <p:nvSpPr>
          <p:cNvPr id="14" name="TextovéPole 13"/>
          <p:cNvSpPr txBox="1"/>
          <p:nvPr/>
        </p:nvSpPr>
        <p:spPr>
          <a:xfrm>
            <a:off x="2699792" y="2204864"/>
            <a:ext cx="1728192" cy="707886"/>
          </a:xfrm>
          <a:prstGeom prst="rect">
            <a:avLst/>
          </a:prstGeom>
          <a:solidFill>
            <a:schemeClr val="accent3">
              <a:lumMod val="85000"/>
            </a:schemeClr>
          </a:solidFill>
        </p:spPr>
        <p:txBody>
          <a:bodyPr wrap="square" rtlCol="0">
            <a:spAutoFit/>
          </a:bodyPr>
          <a:lstStyle/>
          <a:p>
            <a:r>
              <a:rPr lang="cs-CZ" sz="2000" dirty="0" smtClean="0">
                <a:solidFill>
                  <a:srgbClr val="FFFF00"/>
                </a:solidFill>
                <a:latin typeface="Arial Black" pitchFamily="34" charset="0"/>
              </a:rPr>
              <a:t>T</a:t>
            </a:r>
            <a:r>
              <a:rPr lang="en-GB" sz="2000" dirty="0" smtClean="0">
                <a:solidFill>
                  <a:srgbClr val="FFFF00"/>
                </a:solidFill>
                <a:latin typeface="Arial Black" pitchFamily="34" charset="0"/>
              </a:rPr>
              <a:t>rue inner</a:t>
            </a:r>
            <a:r>
              <a:rPr lang="en-GB" sz="2000" dirty="0" smtClean="0">
                <a:solidFill>
                  <a:srgbClr val="FF0000"/>
                </a:solidFill>
                <a:latin typeface="Arial Black" pitchFamily="34" charset="0"/>
              </a:rPr>
              <a:t> HIDE </a:t>
            </a:r>
            <a:endParaRPr lang="en-GB" sz="2000" dirty="0">
              <a:solidFill>
                <a:srgbClr val="FFFF00"/>
              </a:solidFill>
              <a:latin typeface="Arial Black" pitchFamily="34" charset="0"/>
            </a:endParaRPr>
          </a:p>
        </p:txBody>
      </p:sp>
      <p:sp>
        <p:nvSpPr>
          <p:cNvPr id="15" name="TextovéPole 14"/>
          <p:cNvSpPr txBox="1"/>
          <p:nvPr/>
        </p:nvSpPr>
        <p:spPr>
          <a:xfrm>
            <a:off x="2699792" y="1628800"/>
            <a:ext cx="1872208" cy="400110"/>
          </a:xfrm>
          <a:prstGeom prst="rect">
            <a:avLst/>
          </a:prstGeom>
          <a:solidFill>
            <a:schemeClr val="accent3">
              <a:lumMod val="85000"/>
            </a:schemeClr>
          </a:solidFill>
        </p:spPr>
        <p:txBody>
          <a:bodyPr wrap="square" rtlCol="0">
            <a:spAutoFit/>
          </a:bodyPr>
          <a:lstStyle/>
          <a:p>
            <a:r>
              <a:rPr lang="cs-CZ" sz="2000" dirty="0" smtClean="0">
                <a:solidFill>
                  <a:srgbClr val="00B050"/>
                </a:solidFill>
                <a:latin typeface="Arial Black" pitchFamily="34" charset="0"/>
              </a:rPr>
              <a:t>O</a:t>
            </a:r>
            <a:r>
              <a:rPr lang="en-GB" sz="2000" dirty="0" err="1" smtClean="0">
                <a:solidFill>
                  <a:srgbClr val="00B050"/>
                </a:solidFill>
                <a:latin typeface="Arial Black" pitchFamily="34" charset="0"/>
              </a:rPr>
              <a:t>uter</a:t>
            </a:r>
            <a:r>
              <a:rPr lang="en-GB" sz="2000" dirty="0" smtClean="0">
                <a:solidFill>
                  <a:srgbClr val="FF0000"/>
                </a:solidFill>
                <a:latin typeface="Arial Black" pitchFamily="34" charset="0"/>
              </a:rPr>
              <a:t> HIDE </a:t>
            </a:r>
            <a:endParaRPr lang="en-GB" sz="2000" dirty="0">
              <a:solidFill>
                <a:srgbClr val="00B050"/>
              </a:solidFill>
              <a:latin typeface="Arial Black" pitchFamily="34" charset="0"/>
            </a:endParaRPr>
          </a:p>
        </p:txBody>
      </p:sp>
      <p:sp>
        <p:nvSpPr>
          <p:cNvPr id="16" name="TextovéPole 15"/>
          <p:cNvSpPr txBox="1"/>
          <p:nvPr/>
        </p:nvSpPr>
        <p:spPr>
          <a:xfrm>
            <a:off x="2699792" y="2924944"/>
            <a:ext cx="2160240" cy="1323439"/>
          </a:xfrm>
          <a:prstGeom prst="rect">
            <a:avLst/>
          </a:prstGeom>
          <a:solidFill>
            <a:schemeClr val="accent3">
              <a:lumMod val="85000"/>
            </a:schemeClr>
          </a:solidFill>
        </p:spPr>
        <p:txBody>
          <a:bodyPr wrap="square" rtlCol="0">
            <a:spAutoFit/>
          </a:bodyPr>
          <a:lstStyle/>
          <a:p>
            <a:r>
              <a:rPr lang="en-GB" sz="2000" dirty="0" err="1" smtClean="0">
                <a:solidFill>
                  <a:srgbClr val="0000FF"/>
                </a:solidFill>
                <a:latin typeface="Arial Black" pitchFamily="34" charset="0"/>
              </a:rPr>
              <a:t>Fleshings</a:t>
            </a:r>
            <a:r>
              <a:rPr lang="en-GB" sz="2000" dirty="0" smtClean="0">
                <a:solidFill>
                  <a:srgbClr val="0000FF"/>
                </a:solidFill>
                <a:latin typeface="Arial Black" pitchFamily="34" charset="0"/>
              </a:rPr>
              <a:t> (Under</a:t>
            </a:r>
            <a:r>
              <a:rPr lang="cs-CZ" sz="2000" dirty="0" smtClean="0">
                <a:solidFill>
                  <a:srgbClr val="0000FF"/>
                </a:solidFill>
                <a:latin typeface="Arial Black" pitchFamily="34" charset="0"/>
              </a:rPr>
              <a:t> </a:t>
            </a:r>
            <a:r>
              <a:rPr lang="en-GB" sz="2000" dirty="0" smtClean="0">
                <a:solidFill>
                  <a:srgbClr val="FF0000"/>
                </a:solidFill>
                <a:latin typeface="Arial Black" pitchFamily="34" charset="0"/>
              </a:rPr>
              <a:t>HIDE </a:t>
            </a:r>
            <a:r>
              <a:rPr lang="en-GB" sz="2000" dirty="0" smtClean="0">
                <a:solidFill>
                  <a:srgbClr val="0000FF"/>
                </a:solidFill>
                <a:latin typeface="Arial Black" pitchFamily="34" charset="0"/>
              </a:rPr>
              <a:t>connective Tissue</a:t>
            </a:r>
            <a:endParaRPr lang="en-GB" sz="2000" dirty="0">
              <a:solidFill>
                <a:srgbClr val="0000FF"/>
              </a:solidFill>
              <a:latin typeface="Arial Black" pitchFamily="34" charset="0"/>
            </a:endParaRPr>
          </a:p>
        </p:txBody>
      </p:sp>
      <p:sp>
        <p:nvSpPr>
          <p:cNvPr id="18" name="TextovéPole 17"/>
          <p:cNvSpPr txBox="1"/>
          <p:nvPr/>
        </p:nvSpPr>
        <p:spPr>
          <a:xfrm>
            <a:off x="0" y="3429000"/>
            <a:ext cx="2627784" cy="923330"/>
          </a:xfrm>
          <a:prstGeom prst="rect">
            <a:avLst/>
          </a:prstGeom>
          <a:solidFill>
            <a:schemeClr val="accent3">
              <a:lumMod val="85000"/>
            </a:schemeClr>
          </a:solidFill>
        </p:spPr>
        <p:txBody>
          <a:bodyPr wrap="square" rtlCol="0">
            <a:spAutoFit/>
          </a:bodyPr>
          <a:lstStyle/>
          <a:p>
            <a:r>
              <a:rPr lang="cs-CZ" dirty="0" smtClean="0">
                <a:solidFill>
                  <a:srgbClr val="C00000"/>
                </a:solidFill>
                <a:latin typeface="Arial Black" pitchFamily="34" charset="0"/>
              </a:rPr>
              <a:t>RAW </a:t>
            </a:r>
            <a:r>
              <a:rPr lang="en-GB" dirty="0" smtClean="0">
                <a:solidFill>
                  <a:srgbClr val="FF0000"/>
                </a:solidFill>
                <a:latin typeface="Arial Black" pitchFamily="34" charset="0"/>
              </a:rPr>
              <a:t>HIDE </a:t>
            </a:r>
            <a:r>
              <a:rPr lang="en-GB" dirty="0" smtClean="0">
                <a:solidFill>
                  <a:srgbClr val="C00000"/>
                </a:solidFill>
                <a:latin typeface="Arial Black" pitchFamily="34" charset="0"/>
              </a:rPr>
              <a:t>transversal sectional View</a:t>
            </a:r>
            <a:endParaRPr lang="en-GB" dirty="0">
              <a:solidFill>
                <a:srgbClr val="C00000"/>
              </a:solidFill>
              <a:latin typeface="Arial Black"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0"/>
            <a:ext cx="8229600" cy="634082"/>
          </a:xfrm>
        </p:spPr>
        <p:txBody>
          <a:bodyPr/>
          <a:lstStyle/>
          <a:p>
            <a:r>
              <a:rPr lang="en-GB" sz="2800" dirty="0" smtClean="0">
                <a:solidFill>
                  <a:srgbClr val="FF0000"/>
                </a:solidFill>
                <a:latin typeface="Arial Black" pitchFamily="34" charset="0"/>
              </a:rPr>
              <a:t>HIDE </a:t>
            </a:r>
            <a:r>
              <a:rPr lang="cs-CZ" sz="2800" dirty="0" smtClean="0">
                <a:solidFill>
                  <a:srgbClr val="FF0000"/>
                </a:solidFill>
                <a:latin typeface="Arial Black" pitchFamily="34" charset="0"/>
              </a:rPr>
              <a:t>COMPOSITION - CROSSCUT</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86</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pic>
        <p:nvPicPr>
          <p:cNvPr id="10" name="Zástupný symbol pro obsah 9" descr="ŘEZ KŮŽÍ.jpg"/>
          <p:cNvPicPr>
            <a:picLocks noGrp="1" noChangeAspect="1"/>
          </p:cNvPicPr>
          <p:nvPr>
            <p:ph idx="1"/>
          </p:nvPr>
        </p:nvPicPr>
        <p:blipFill>
          <a:blip r:embed="rId4" cstate="print"/>
          <a:stretch>
            <a:fillRect/>
          </a:stretch>
        </p:blipFill>
        <p:spPr>
          <a:xfrm>
            <a:off x="0" y="620688"/>
            <a:ext cx="4427984" cy="4104457"/>
          </a:xfrm>
        </p:spPr>
      </p:pic>
      <p:sp>
        <p:nvSpPr>
          <p:cNvPr id="14" name="TextovéPole 13"/>
          <p:cNvSpPr txBox="1"/>
          <p:nvPr/>
        </p:nvSpPr>
        <p:spPr>
          <a:xfrm>
            <a:off x="4427984" y="980728"/>
            <a:ext cx="4392488" cy="3416320"/>
          </a:xfrm>
          <a:prstGeom prst="rect">
            <a:avLst/>
          </a:prstGeom>
          <a:noFill/>
        </p:spPr>
        <p:txBody>
          <a:bodyPr wrap="square" rtlCol="0">
            <a:spAutoFit/>
          </a:bodyPr>
          <a:lstStyle/>
          <a:p>
            <a:pPr>
              <a:buFont typeface="Arial" pitchFamily="34" charset="0"/>
              <a:buChar char="•"/>
            </a:pPr>
            <a:r>
              <a:rPr lang="cs-CZ" sz="2400" dirty="0" smtClean="0">
                <a:latin typeface="Arial Black" pitchFamily="34" charset="0"/>
              </a:rPr>
              <a:t> </a:t>
            </a:r>
            <a:r>
              <a:rPr lang="cs-CZ" sz="2400" dirty="0" err="1" smtClean="0">
                <a:latin typeface="Arial Black" pitchFamily="34" charset="0"/>
              </a:rPr>
              <a:t>Proteins</a:t>
            </a:r>
            <a:endParaRPr lang="cs-CZ" sz="2400" dirty="0" smtClean="0">
              <a:latin typeface="Arial Black" pitchFamily="34" charset="0"/>
            </a:endParaRPr>
          </a:p>
          <a:p>
            <a:pPr lvl="1">
              <a:buFont typeface="Arial" pitchFamily="34" charset="0"/>
              <a:buChar char="•"/>
            </a:pPr>
            <a:r>
              <a:rPr lang="cs-CZ" sz="2400" dirty="0" smtClean="0">
                <a:latin typeface="Arial Black" pitchFamily="34" charset="0"/>
              </a:rPr>
              <a:t> </a:t>
            </a:r>
            <a:r>
              <a:rPr lang="en-US" sz="2400" b="1" cap="all" dirty="0" smtClean="0">
                <a:solidFill>
                  <a:srgbClr val="FF0000"/>
                </a:solidFill>
                <a:latin typeface="Arial Black" pitchFamily="34" charset="0"/>
              </a:rPr>
              <a:t>fibrous</a:t>
            </a:r>
            <a:r>
              <a:rPr lang="en-US" sz="2400" b="1" dirty="0" smtClean="0">
                <a:solidFill>
                  <a:srgbClr val="FF0000"/>
                </a:solidFill>
                <a:latin typeface="Arial Black" pitchFamily="34" charset="0"/>
              </a:rPr>
              <a:t> </a:t>
            </a:r>
            <a:r>
              <a:rPr lang="cs-CZ" sz="2400" dirty="0" smtClean="0">
                <a:latin typeface="Arial Black" pitchFamily="34" charset="0"/>
              </a:rPr>
              <a:t>(</a:t>
            </a:r>
            <a:r>
              <a:rPr lang="cs-CZ" sz="2400" dirty="0" err="1" smtClean="0">
                <a:latin typeface="Arial Black" pitchFamily="34" charset="0"/>
              </a:rPr>
              <a:t>Collagen</a:t>
            </a:r>
            <a:r>
              <a:rPr lang="cs-CZ" sz="2400" dirty="0" smtClean="0">
                <a:latin typeface="Arial Black" pitchFamily="34" charset="0"/>
              </a:rPr>
              <a:t>)</a:t>
            </a:r>
          </a:p>
          <a:p>
            <a:pPr lvl="1">
              <a:buFont typeface="Arial" pitchFamily="34" charset="0"/>
              <a:buChar char="•"/>
            </a:pPr>
            <a:r>
              <a:rPr lang="cs-CZ" sz="2400" dirty="0" smtClean="0">
                <a:latin typeface="Arial Black" pitchFamily="34" charset="0"/>
              </a:rPr>
              <a:t> </a:t>
            </a:r>
            <a:r>
              <a:rPr lang="cs-CZ" sz="2400" dirty="0" err="1" smtClean="0">
                <a:latin typeface="Arial Black" pitchFamily="34" charset="0"/>
              </a:rPr>
              <a:t>Globularní</a:t>
            </a:r>
            <a:r>
              <a:rPr lang="cs-CZ" sz="2400" dirty="0" smtClean="0">
                <a:latin typeface="Arial Black" pitchFamily="34" charset="0"/>
              </a:rPr>
              <a:t> (</a:t>
            </a:r>
            <a:r>
              <a:rPr lang="cs-CZ" sz="2400" dirty="0" err="1" smtClean="0">
                <a:latin typeface="Arial Black" pitchFamily="34" charset="0"/>
              </a:rPr>
              <a:t>e.g</a:t>
            </a:r>
            <a:r>
              <a:rPr lang="cs-CZ" sz="2400" dirty="0" smtClean="0">
                <a:latin typeface="Arial Black" pitchFamily="34" charset="0"/>
              </a:rPr>
              <a:t>. Albumine, </a:t>
            </a:r>
            <a:r>
              <a:rPr lang="cs-CZ" sz="2400" dirty="0" err="1" smtClean="0">
                <a:latin typeface="Arial Black" pitchFamily="34" charset="0"/>
              </a:rPr>
              <a:t>they</a:t>
            </a:r>
            <a:r>
              <a:rPr lang="cs-CZ" sz="2400" dirty="0" smtClean="0">
                <a:latin typeface="Arial Black" pitchFamily="34" charset="0"/>
              </a:rPr>
              <a:t> are </a:t>
            </a:r>
            <a:r>
              <a:rPr lang="cs-CZ" sz="2400" dirty="0" err="1" smtClean="0">
                <a:latin typeface="Arial Black" pitchFamily="34" charset="0"/>
              </a:rPr>
              <a:t>removed</a:t>
            </a:r>
            <a:r>
              <a:rPr lang="cs-CZ" sz="2400" dirty="0" smtClean="0">
                <a:latin typeface="Arial Black" pitchFamily="34" charset="0"/>
              </a:rPr>
              <a:t> </a:t>
            </a:r>
            <a:r>
              <a:rPr lang="cs-CZ" sz="2400" dirty="0" err="1" smtClean="0">
                <a:latin typeface="Arial Black" pitchFamily="34" charset="0"/>
              </a:rPr>
              <a:t>before</a:t>
            </a:r>
            <a:r>
              <a:rPr lang="cs-CZ" sz="2400" dirty="0" smtClean="0">
                <a:latin typeface="Arial Black" pitchFamily="34" charset="0"/>
              </a:rPr>
              <a:t> </a:t>
            </a:r>
            <a:r>
              <a:rPr lang="cs-CZ" sz="2400" dirty="0" err="1" smtClean="0">
                <a:latin typeface="Arial Black" pitchFamily="34" charset="0"/>
              </a:rPr>
              <a:t>Tanning</a:t>
            </a:r>
            <a:r>
              <a:rPr lang="cs-CZ" sz="2400" dirty="0" smtClean="0">
                <a:latin typeface="Arial Black" pitchFamily="34" charset="0"/>
              </a:rPr>
              <a:t>)</a:t>
            </a:r>
            <a:endParaRPr lang="cs-CZ" sz="2400" dirty="0" smtClean="0">
              <a:latin typeface="Arial Black" pitchFamily="34" charset="0"/>
            </a:endParaRPr>
          </a:p>
          <a:p>
            <a:pPr>
              <a:buFont typeface="Arial" pitchFamily="34" charset="0"/>
              <a:buChar char="•"/>
            </a:pPr>
            <a:r>
              <a:rPr lang="cs-CZ" sz="2400" dirty="0" smtClean="0">
                <a:latin typeface="Arial Black" pitchFamily="34" charset="0"/>
              </a:rPr>
              <a:t> </a:t>
            </a:r>
            <a:r>
              <a:rPr lang="cs-CZ" sz="2400" dirty="0" err="1" smtClean="0">
                <a:solidFill>
                  <a:srgbClr val="008000"/>
                </a:solidFill>
                <a:latin typeface="Arial Black" pitchFamily="34" charset="0"/>
              </a:rPr>
              <a:t>Fats</a:t>
            </a:r>
            <a:r>
              <a:rPr lang="cs-CZ" sz="2400" dirty="0" smtClean="0">
                <a:solidFill>
                  <a:srgbClr val="008000"/>
                </a:solidFill>
                <a:latin typeface="Arial Black" pitchFamily="34" charset="0"/>
              </a:rPr>
              <a:t> </a:t>
            </a:r>
            <a:endParaRPr lang="cs-CZ" sz="2400" dirty="0" smtClean="0">
              <a:solidFill>
                <a:srgbClr val="008000"/>
              </a:solidFill>
              <a:latin typeface="Arial Black" pitchFamily="34" charset="0"/>
            </a:endParaRPr>
          </a:p>
          <a:p>
            <a:pPr>
              <a:buFont typeface="Arial" pitchFamily="34" charset="0"/>
              <a:buChar char="•"/>
            </a:pPr>
            <a:r>
              <a:rPr lang="cs-CZ" sz="2400" dirty="0" smtClean="0">
                <a:solidFill>
                  <a:srgbClr val="0000FF"/>
                </a:solidFill>
                <a:latin typeface="Arial Black" pitchFamily="34" charset="0"/>
              </a:rPr>
              <a:t> </a:t>
            </a:r>
            <a:r>
              <a:rPr lang="cs-CZ" sz="2400" dirty="0" err="1" smtClean="0">
                <a:solidFill>
                  <a:srgbClr val="0000FF"/>
                </a:solidFill>
                <a:latin typeface="Arial Black" pitchFamily="34" charset="0"/>
              </a:rPr>
              <a:t>Water</a:t>
            </a:r>
            <a:endParaRPr lang="cs-CZ" sz="2400" dirty="0" smtClean="0">
              <a:solidFill>
                <a:srgbClr val="0000FF"/>
              </a:solidFill>
              <a:latin typeface="Arial Black" pitchFamily="34" charset="0"/>
            </a:endParaRPr>
          </a:p>
          <a:p>
            <a:pPr>
              <a:buFont typeface="Arial" pitchFamily="34" charset="0"/>
              <a:buChar char="•"/>
            </a:pPr>
            <a:r>
              <a:rPr lang="cs-CZ" sz="2400" dirty="0" smtClean="0">
                <a:latin typeface="Arial Black" pitchFamily="34" charset="0"/>
              </a:rPr>
              <a:t> </a:t>
            </a:r>
            <a:r>
              <a:rPr lang="cs-CZ" sz="2400" dirty="0" err="1" smtClean="0">
                <a:latin typeface="Arial Black" pitchFamily="34" charset="0"/>
              </a:rPr>
              <a:t>I</a:t>
            </a:r>
            <a:r>
              <a:rPr lang="cs-CZ" sz="2400" dirty="0" err="1" smtClean="0">
                <a:solidFill>
                  <a:srgbClr val="C00000"/>
                </a:solidFill>
                <a:latin typeface="Arial Black" pitchFamily="34" charset="0"/>
              </a:rPr>
              <a:t>norganic</a:t>
            </a:r>
            <a:r>
              <a:rPr lang="cs-CZ" sz="2400" dirty="0" smtClean="0">
                <a:solidFill>
                  <a:srgbClr val="C00000"/>
                </a:solidFill>
                <a:latin typeface="Arial Black" pitchFamily="34" charset="0"/>
              </a:rPr>
              <a:t> </a:t>
            </a:r>
            <a:r>
              <a:rPr lang="cs-CZ" sz="2400" dirty="0" err="1" smtClean="0">
                <a:solidFill>
                  <a:srgbClr val="C00000"/>
                </a:solidFill>
                <a:latin typeface="Arial Black" pitchFamily="34" charset="0"/>
              </a:rPr>
              <a:t>Substances</a:t>
            </a:r>
            <a:r>
              <a:rPr lang="cs-CZ" sz="2400" dirty="0" smtClean="0">
                <a:solidFill>
                  <a:srgbClr val="C00000"/>
                </a:solidFill>
                <a:latin typeface="Arial Black" pitchFamily="34" charset="0"/>
              </a:rPr>
              <a:t> </a:t>
            </a:r>
            <a:endParaRPr lang="cs-CZ" sz="2400" dirty="0">
              <a:solidFill>
                <a:srgbClr val="C00000"/>
              </a:solidFill>
              <a:latin typeface="Arial Black" pitchFamily="34" charset="0"/>
            </a:endParaRPr>
          </a:p>
        </p:txBody>
      </p:sp>
      <p:sp>
        <p:nvSpPr>
          <p:cNvPr id="15" name="TextovéPole 14"/>
          <p:cNvSpPr txBox="1"/>
          <p:nvPr/>
        </p:nvSpPr>
        <p:spPr>
          <a:xfrm>
            <a:off x="215008" y="5085184"/>
            <a:ext cx="8928992" cy="954107"/>
          </a:xfrm>
          <a:prstGeom prst="rect">
            <a:avLst/>
          </a:prstGeom>
          <a:noFill/>
          <a:ln w="38100">
            <a:solidFill>
              <a:srgbClr val="FF0000"/>
            </a:solidFill>
          </a:ln>
        </p:spPr>
        <p:txBody>
          <a:bodyPr wrap="square" rtlCol="0">
            <a:spAutoFit/>
          </a:bodyPr>
          <a:lstStyle/>
          <a:p>
            <a:r>
              <a:rPr lang="cs-CZ" sz="2800" dirty="0" err="1" smtClean="0">
                <a:solidFill>
                  <a:srgbClr val="FF0000"/>
                </a:solidFill>
                <a:latin typeface="Arial Black" pitchFamily="34" charset="0"/>
              </a:rPr>
              <a:t>Processing</a:t>
            </a:r>
            <a:r>
              <a:rPr lang="cs-CZ" sz="2800" dirty="0" smtClean="0">
                <a:solidFill>
                  <a:srgbClr val="FF0000"/>
                </a:solidFill>
                <a:latin typeface="Arial Black" pitchFamily="34" charset="0"/>
              </a:rPr>
              <a:t> </a:t>
            </a:r>
            <a:r>
              <a:rPr lang="cs-CZ" sz="2800" dirty="0" err="1" smtClean="0">
                <a:solidFill>
                  <a:srgbClr val="FF0000"/>
                </a:solidFill>
                <a:latin typeface="Arial Black" pitchFamily="34" charset="0"/>
              </a:rPr>
              <a:t>of</a:t>
            </a:r>
            <a:r>
              <a:rPr lang="cs-CZ" sz="2800" dirty="0" smtClean="0">
                <a:solidFill>
                  <a:srgbClr val="FF0000"/>
                </a:solidFill>
                <a:latin typeface="Arial Black" pitchFamily="34" charset="0"/>
              </a:rPr>
              <a:t> </a:t>
            </a:r>
            <a:r>
              <a:rPr lang="cs-CZ" sz="2800" dirty="0" err="1" smtClean="0">
                <a:solidFill>
                  <a:srgbClr val="FF0000"/>
                </a:solidFill>
                <a:latin typeface="Arial Black" pitchFamily="34" charset="0"/>
              </a:rPr>
              <a:t>the</a:t>
            </a:r>
            <a:r>
              <a:rPr lang="cs-CZ" sz="2800" dirty="0" smtClean="0">
                <a:solidFill>
                  <a:srgbClr val="FF0000"/>
                </a:solidFill>
                <a:latin typeface="Arial Black" pitchFamily="34" charset="0"/>
              </a:rPr>
              <a:t> </a:t>
            </a:r>
            <a:r>
              <a:rPr lang="en-GB" sz="2800" dirty="0" smtClean="0">
                <a:solidFill>
                  <a:srgbClr val="FF0000"/>
                </a:solidFill>
                <a:latin typeface="Arial Black" pitchFamily="34" charset="0"/>
              </a:rPr>
              <a:t>HIDE </a:t>
            </a:r>
            <a:r>
              <a:rPr lang="cs-CZ" sz="2800" dirty="0" smtClean="0">
                <a:solidFill>
                  <a:srgbClr val="FF0000"/>
                </a:solidFill>
                <a:latin typeface="Arial Black" pitchFamily="34" charset="0"/>
              </a:rPr>
              <a:t>to LEATHER </a:t>
            </a:r>
            <a:r>
              <a:rPr lang="cs-CZ" sz="2800" dirty="0" smtClean="0">
                <a:solidFill>
                  <a:srgbClr val="FF0000"/>
                </a:solidFill>
                <a:latin typeface="Arial Black" pitchFamily="34" charset="0"/>
              </a:rPr>
              <a:t>= </a:t>
            </a:r>
            <a:r>
              <a:rPr lang="en-GB" sz="2800" dirty="0" smtClean="0">
                <a:solidFill>
                  <a:srgbClr val="FF0000"/>
                </a:solidFill>
                <a:latin typeface="Arial Black" pitchFamily="34" charset="0"/>
              </a:rPr>
              <a:t>HIDE </a:t>
            </a:r>
            <a:r>
              <a:rPr lang="cs-CZ" sz="2800" dirty="0" smtClean="0">
                <a:solidFill>
                  <a:srgbClr val="FF0000"/>
                </a:solidFill>
                <a:latin typeface="Arial Black" pitchFamily="34" charset="0"/>
              </a:rPr>
              <a:t>TANNING</a:t>
            </a:r>
            <a:endParaRPr lang="cs-CZ" sz="2800" dirty="0">
              <a:solidFill>
                <a:srgbClr val="FF0000"/>
              </a:solidFill>
              <a:latin typeface="Arial Black" pitchFamily="34" charset="0"/>
            </a:endParaRPr>
          </a:p>
        </p:txBody>
      </p:sp>
      <p:sp>
        <p:nvSpPr>
          <p:cNvPr id="11" name="TextovéPole 10"/>
          <p:cNvSpPr txBox="1"/>
          <p:nvPr/>
        </p:nvSpPr>
        <p:spPr>
          <a:xfrm>
            <a:off x="2123728" y="1340768"/>
            <a:ext cx="2376264" cy="523220"/>
          </a:xfrm>
          <a:prstGeom prst="rect">
            <a:avLst/>
          </a:prstGeom>
          <a:solidFill>
            <a:schemeClr val="accent3">
              <a:lumMod val="85000"/>
            </a:schemeClr>
          </a:solidFill>
        </p:spPr>
        <p:txBody>
          <a:bodyPr wrap="square" rtlCol="0">
            <a:spAutoFit/>
          </a:bodyPr>
          <a:lstStyle/>
          <a:p>
            <a:r>
              <a:rPr lang="cs-CZ" sz="2800" dirty="0" smtClean="0">
                <a:solidFill>
                  <a:srgbClr val="00B050"/>
                </a:solidFill>
                <a:latin typeface="Arial Black" pitchFamily="34" charset="0"/>
              </a:rPr>
              <a:t>O</a:t>
            </a:r>
            <a:r>
              <a:rPr lang="en-GB" sz="2800" dirty="0" err="1" smtClean="0">
                <a:solidFill>
                  <a:srgbClr val="00B050"/>
                </a:solidFill>
                <a:latin typeface="Arial Black" pitchFamily="34" charset="0"/>
              </a:rPr>
              <a:t>uter</a:t>
            </a:r>
            <a:r>
              <a:rPr lang="en-GB" sz="2800" dirty="0" smtClean="0">
                <a:solidFill>
                  <a:srgbClr val="FF0000"/>
                </a:solidFill>
                <a:latin typeface="Arial Black" pitchFamily="34" charset="0"/>
              </a:rPr>
              <a:t> HIDE </a:t>
            </a:r>
            <a:endParaRPr lang="en-GB" sz="2800" dirty="0">
              <a:solidFill>
                <a:srgbClr val="00B050"/>
              </a:solidFill>
              <a:latin typeface="Arial Black" pitchFamily="34" charset="0"/>
            </a:endParaRPr>
          </a:p>
        </p:txBody>
      </p:sp>
      <p:sp>
        <p:nvSpPr>
          <p:cNvPr id="12" name="TextovéPole 11"/>
          <p:cNvSpPr txBox="1"/>
          <p:nvPr/>
        </p:nvSpPr>
        <p:spPr>
          <a:xfrm>
            <a:off x="2195736" y="2060848"/>
            <a:ext cx="1728192" cy="707886"/>
          </a:xfrm>
          <a:prstGeom prst="rect">
            <a:avLst/>
          </a:prstGeom>
          <a:solidFill>
            <a:schemeClr val="accent3">
              <a:lumMod val="85000"/>
            </a:schemeClr>
          </a:solidFill>
        </p:spPr>
        <p:txBody>
          <a:bodyPr wrap="square" rtlCol="0">
            <a:spAutoFit/>
          </a:bodyPr>
          <a:lstStyle/>
          <a:p>
            <a:r>
              <a:rPr lang="cs-CZ" sz="2000" dirty="0" smtClean="0">
                <a:solidFill>
                  <a:srgbClr val="FFFF00"/>
                </a:solidFill>
                <a:latin typeface="Arial Black" pitchFamily="34" charset="0"/>
              </a:rPr>
              <a:t>T</a:t>
            </a:r>
            <a:r>
              <a:rPr lang="en-GB" sz="2000" dirty="0" smtClean="0">
                <a:solidFill>
                  <a:srgbClr val="FFFF00"/>
                </a:solidFill>
                <a:latin typeface="Arial Black" pitchFamily="34" charset="0"/>
              </a:rPr>
              <a:t>rue inner</a:t>
            </a:r>
            <a:r>
              <a:rPr lang="en-GB" sz="2000" dirty="0" smtClean="0">
                <a:solidFill>
                  <a:srgbClr val="FF0000"/>
                </a:solidFill>
                <a:latin typeface="Arial Black" pitchFamily="34" charset="0"/>
              </a:rPr>
              <a:t> HIDE </a:t>
            </a:r>
            <a:endParaRPr lang="en-GB" sz="2000" dirty="0">
              <a:solidFill>
                <a:srgbClr val="FFFF00"/>
              </a:solidFill>
              <a:latin typeface="Arial Black" pitchFamily="34" charset="0"/>
            </a:endParaRPr>
          </a:p>
        </p:txBody>
      </p:sp>
      <p:sp>
        <p:nvSpPr>
          <p:cNvPr id="13" name="TextovéPole 12"/>
          <p:cNvSpPr txBox="1"/>
          <p:nvPr/>
        </p:nvSpPr>
        <p:spPr>
          <a:xfrm>
            <a:off x="2123728" y="2852936"/>
            <a:ext cx="2160240" cy="1323439"/>
          </a:xfrm>
          <a:prstGeom prst="rect">
            <a:avLst/>
          </a:prstGeom>
          <a:solidFill>
            <a:schemeClr val="accent3">
              <a:lumMod val="85000"/>
            </a:schemeClr>
          </a:solidFill>
        </p:spPr>
        <p:txBody>
          <a:bodyPr wrap="square" rtlCol="0">
            <a:spAutoFit/>
          </a:bodyPr>
          <a:lstStyle/>
          <a:p>
            <a:r>
              <a:rPr lang="en-GB" sz="2000" dirty="0" err="1" smtClean="0">
                <a:solidFill>
                  <a:srgbClr val="0000FF"/>
                </a:solidFill>
                <a:latin typeface="Arial Black" pitchFamily="34" charset="0"/>
              </a:rPr>
              <a:t>Fleshings</a:t>
            </a:r>
            <a:r>
              <a:rPr lang="en-GB" sz="2000" dirty="0" smtClean="0">
                <a:solidFill>
                  <a:srgbClr val="0000FF"/>
                </a:solidFill>
                <a:latin typeface="Arial Black" pitchFamily="34" charset="0"/>
              </a:rPr>
              <a:t> (Under</a:t>
            </a:r>
            <a:r>
              <a:rPr lang="cs-CZ" sz="2000" dirty="0" smtClean="0">
                <a:solidFill>
                  <a:srgbClr val="0000FF"/>
                </a:solidFill>
                <a:latin typeface="Arial Black" pitchFamily="34" charset="0"/>
              </a:rPr>
              <a:t> </a:t>
            </a:r>
            <a:r>
              <a:rPr lang="en-GB" sz="2000" dirty="0" smtClean="0">
                <a:solidFill>
                  <a:srgbClr val="FF0000"/>
                </a:solidFill>
                <a:latin typeface="Arial Black" pitchFamily="34" charset="0"/>
              </a:rPr>
              <a:t>HIDE </a:t>
            </a:r>
            <a:r>
              <a:rPr lang="en-GB" sz="2000" dirty="0" smtClean="0">
                <a:solidFill>
                  <a:srgbClr val="0000FF"/>
                </a:solidFill>
                <a:latin typeface="Arial Black" pitchFamily="34" charset="0"/>
              </a:rPr>
              <a:t>connective Tissue</a:t>
            </a:r>
            <a:endParaRPr lang="en-GB" sz="2000" dirty="0">
              <a:solidFill>
                <a:srgbClr val="0000FF"/>
              </a:solidFill>
              <a:latin typeface="Arial Black" pitchFamily="34" charset="0"/>
            </a:endParaRPr>
          </a:p>
        </p:txBody>
      </p:sp>
      <p:sp>
        <p:nvSpPr>
          <p:cNvPr id="16" name="TextovéPole 15"/>
          <p:cNvSpPr txBox="1"/>
          <p:nvPr/>
        </p:nvSpPr>
        <p:spPr>
          <a:xfrm>
            <a:off x="0" y="3717032"/>
            <a:ext cx="2123728" cy="923330"/>
          </a:xfrm>
          <a:prstGeom prst="rect">
            <a:avLst/>
          </a:prstGeom>
          <a:solidFill>
            <a:schemeClr val="accent3">
              <a:lumMod val="85000"/>
            </a:schemeClr>
          </a:solidFill>
        </p:spPr>
        <p:txBody>
          <a:bodyPr wrap="square" rtlCol="0">
            <a:spAutoFit/>
          </a:bodyPr>
          <a:lstStyle/>
          <a:p>
            <a:r>
              <a:rPr lang="cs-CZ" dirty="0" smtClean="0">
                <a:solidFill>
                  <a:srgbClr val="C00000"/>
                </a:solidFill>
                <a:latin typeface="Arial Black" pitchFamily="34" charset="0"/>
              </a:rPr>
              <a:t>RAW </a:t>
            </a:r>
            <a:r>
              <a:rPr lang="en-GB" dirty="0" smtClean="0">
                <a:solidFill>
                  <a:srgbClr val="FF0000"/>
                </a:solidFill>
                <a:latin typeface="Arial Black" pitchFamily="34" charset="0"/>
              </a:rPr>
              <a:t>HIDE </a:t>
            </a:r>
            <a:r>
              <a:rPr lang="en-GB" dirty="0" smtClean="0">
                <a:solidFill>
                  <a:srgbClr val="C00000"/>
                </a:solidFill>
                <a:latin typeface="Arial Black" pitchFamily="34" charset="0"/>
              </a:rPr>
              <a:t>transversal sectional View</a:t>
            </a:r>
            <a:endParaRPr lang="en-GB" dirty="0">
              <a:solidFill>
                <a:srgbClr val="C00000"/>
              </a:solidFill>
              <a:latin typeface="Arial Black"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0"/>
            <a:ext cx="8229600" cy="980728"/>
          </a:xfrm>
        </p:spPr>
        <p:txBody>
          <a:bodyPr/>
          <a:lstStyle/>
          <a:p>
            <a:r>
              <a:rPr lang="en-GB" sz="2800" dirty="0" smtClean="0">
                <a:solidFill>
                  <a:srgbClr val="FF0000"/>
                </a:solidFill>
                <a:latin typeface="Arial Black" pitchFamily="34" charset="0"/>
              </a:rPr>
              <a:t>HIDE</a:t>
            </a:r>
            <a:r>
              <a:rPr lang="cs-CZ" sz="2800" dirty="0" smtClean="0">
                <a:solidFill>
                  <a:srgbClr val="FF0000"/>
                </a:solidFill>
                <a:latin typeface="Arial Black" pitchFamily="34" charset="0"/>
              </a:rPr>
              <a:t> </a:t>
            </a:r>
            <a:r>
              <a:rPr lang="en-GB" sz="2800" dirty="0" smtClean="0">
                <a:solidFill>
                  <a:srgbClr val="FF0000"/>
                </a:solidFill>
                <a:latin typeface="Arial Black" pitchFamily="34" charset="0"/>
              </a:rPr>
              <a:t>–</a:t>
            </a:r>
            <a:r>
              <a:rPr lang="cs-CZ" sz="2800" dirty="0" smtClean="0">
                <a:solidFill>
                  <a:srgbClr val="FF0000"/>
                </a:solidFill>
                <a:latin typeface="Arial Black" pitchFamily="34" charset="0"/>
              </a:rPr>
              <a:t> </a:t>
            </a:r>
            <a:r>
              <a:rPr lang="en-GB" sz="2800" dirty="0" smtClean="0">
                <a:solidFill>
                  <a:srgbClr val="FF0000"/>
                </a:solidFill>
                <a:latin typeface="Arial Black" pitchFamily="34" charset="0"/>
              </a:rPr>
              <a:t>Composition </a:t>
            </a:r>
            <a:r>
              <a:rPr lang="en-GB" sz="2800" dirty="0" smtClean="0">
                <a:solidFill>
                  <a:srgbClr val="FF0000"/>
                </a:solidFill>
                <a:latin typeface="Arial Black" pitchFamily="34" charset="0"/>
              </a:rPr>
              <a:t>of the </a:t>
            </a:r>
            <a:r>
              <a:rPr lang="en-GB" sz="2800" dirty="0" smtClean="0">
                <a:solidFill>
                  <a:srgbClr val="FF0000"/>
                </a:solidFill>
                <a:latin typeface="Arial Black" pitchFamily="34" charset="0"/>
              </a:rPr>
              <a:t>True Inner</a:t>
            </a:r>
            <a:r>
              <a:rPr lang="en-GB" sz="2800" dirty="0" smtClean="0">
                <a:solidFill>
                  <a:srgbClr val="FF0000"/>
                </a:solidFill>
                <a:latin typeface="Arial Black" pitchFamily="34" charset="0"/>
              </a:rPr>
              <a:t> HIDE </a:t>
            </a:r>
            <a:endParaRPr lang="en-GB"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87</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Zástupný symbol pro obsah 13"/>
          <p:cNvSpPr>
            <a:spLocks noGrp="1"/>
          </p:cNvSpPr>
          <p:nvPr>
            <p:ph idx="1"/>
          </p:nvPr>
        </p:nvSpPr>
        <p:spPr>
          <a:xfrm>
            <a:off x="457200" y="1052736"/>
            <a:ext cx="8229600" cy="5073427"/>
          </a:xfrm>
        </p:spPr>
        <p:txBody>
          <a:bodyPr/>
          <a:lstStyle/>
          <a:p>
            <a:r>
              <a:rPr lang="en-GB" sz="2800" b="1" dirty="0" smtClean="0">
                <a:solidFill>
                  <a:srgbClr val="FF0000"/>
                </a:solidFill>
                <a:latin typeface="Arial Black" pitchFamily="34" charset="0"/>
              </a:rPr>
              <a:t>COLLAGEN</a:t>
            </a:r>
          </a:p>
          <a:p>
            <a:pPr lvl="1"/>
            <a:r>
              <a:rPr lang="en-GB" sz="2400" b="1" dirty="0" smtClean="0">
                <a:solidFill>
                  <a:srgbClr val="FF0000"/>
                </a:solidFill>
              </a:rPr>
              <a:t>FIBRES FORM  </a:t>
            </a:r>
            <a:r>
              <a:rPr lang="en-GB" sz="2400" b="1" u="sng" dirty="0" smtClean="0">
                <a:solidFill>
                  <a:srgbClr val="FF0000"/>
                </a:solidFill>
                <a:latin typeface="Arial Black" pitchFamily="34" charset="0"/>
              </a:rPr>
              <a:t>THREEDIMENSIONAL STRUCTURE</a:t>
            </a:r>
          </a:p>
          <a:p>
            <a:r>
              <a:rPr lang="en-GB" sz="2800" dirty="0" smtClean="0">
                <a:solidFill>
                  <a:srgbClr val="0000FF"/>
                </a:solidFill>
                <a:latin typeface="Arial Black" pitchFamily="34" charset="0"/>
              </a:rPr>
              <a:t>Outer </a:t>
            </a:r>
            <a:r>
              <a:rPr lang="en-GB" sz="2800" dirty="0" smtClean="0">
                <a:solidFill>
                  <a:srgbClr val="FF0000"/>
                </a:solidFill>
                <a:latin typeface="Arial Black" pitchFamily="34" charset="0"/>
              </a:rPr>
              <a:t>HIDE </a:t>
            </a:r>
            <a:r>
              <a:rPr lang="en-GB" sz="2800" b="1" dirty="0" smtClean="0">
                <a:solidFill>
                  <a:srgbClr val="0000FF"/>
                </a:solidFill>
              </a:rPr>
              <a:t>= </a:t>
            </a:r>
            <a:r>
              <a:rPr lang="en-GB" sz="2800" b="1" dirty="0" smtClean="0">
                <a:solidFill>
                  <a:srgbClr val="0000FF"/>
                </a:solidFill>
                <a:latin typeface="Arial Black" pitchFamily="34" charset="0"/>
              </a:rPr>
              <a:t>PAPILLARY</a:t>
            </a:r>
            <a:r>
              <a:rPr lang="en-GB" sz="2800" b="1" dirty="0" smtClean="0">
                <a:solidFill>
                  <a:srgbClr val="0000FF"/>
                </a:solidFill>
              </a:rPr>
              <a:t> </a:t>
            </a:r>
            <a:r>
              <a:rPr lang="en-GB" sz="2800" b="1" dirty="0" smtClean="0">
                <a:solidFill>
                  <a:srgbClr val="0000FF"/>
                </a:solidFill>
                <a:latin typeface="Arial Black" pitchFamily="34" charset="0"/>
              </a:rPr>
              <a:t>LAYER</a:t>
            </a:r>
          </a:p>
          <a:p>
            <a:r>
              <a:rPr lang="en-GB" sz="2800" dirty="0" smtClean="0">
                <a:solidFill>
                  <a:srgbClr val="008000"/>
                </a:solidFill>
                <a:latin typeface="Arial Black" pitchFamily="34" charset="0"/>
              </a:rPr>
              <a:t>True Inner </a:t>
            </a:r>
            <a:r>
              <a:rPr lang="en-GB" sz="2800" dirty="0" smtClean="0">
                <a:solidFill>
                  <a:srgbClr val="FF0000"/>
                </a:solidFill>
                <a:latin typeface="Arial Black" pitchFamily="34" charset="0"/>
              </a:rPr>
              <a:t>HIDE </a:t>
            </a:r>
            <a:r>
              <a:rPr lang="en-GB" sz="2800" b="1" dirty="0" smtClean="0">
                <a:solidFill>
                  <a:srgbClr val="008000"/>
                </a:solidFill>
              </a:rPr>
              <a:t>= </a:t>
            </a:r>
            <a:r>
              <a:rPr lang="en-GB" sz="2800" b="1" dirty="0" smtClean="0">
                <a:solidFill>
                  <a:srgbClr val="008000"/>
                </a:solidFill>
                <a:latin typeface="Arial Black" pitchFamily="34" charset="0"/>
              </a:rPr>
              <a:t>RETIKULARY </a:t>
            </a:r>
            <a:r>
              <a:rPr lang="en-GB" sz="2800" b="1" dirty="0" smtClean="0">
                <a:solidFill>
                  <a:srgbClr val="008000"/>
                </a:solidFill>
                <a:latin typeface="Arial Black" pitchFamily="34" charset="0"/>
              </a:rPr>
              <a:t>LAYER</a:t>
            </a:r>
            <a:endParaRPr lang="en-GB" sz="2800" b="1" dirty="0" smtClean="0">
              <a:solidFill>
                <a:srgbClr val="008000"/>
              </a:solidFill>
              <a:latin typeface="Arial Black" pitchFamily="34" charset="0"/>
            </a:endParaRPr>
          </a:p>
          <a:p>
            <a:r>
              <a:rPr lang="en-GB" sz="2800" b="1" dirty="0" smtClean="0">
                <a:solidFill>
                  <a:srgbClr val="C00000"/>
                </a:solidFill>
              </a:rPr>
              <a:t>Ratio of the </a:t>
            </a:r>
            <a:r>
              <a:rPr lang="en-GB" sz="2800" b="1" dirty="0" smtClean="0">
                <a:solidFill>
                  <a:srgbClr val="0000FF"/>
                </a:solidFill>
                <a:latin typeface="Arial Black" pitchFamily="34" charset="0"/>
              </a:rPr>
              <a:t>PAPILARY</a:t>
            </a:r>
            <a:r>
              <a:rPr lang="en-GB" sz="2800" b="1" dirty="0" smtClean="0">
                <a:solidFill>
                  <a:srgbClr val="0000FF"/>
                </a:solidFill>
              </a:rPr>
              <a:t> </a:t>
            </a:r>
            <a:r>
              <a:rPr lang="en-GB" sz="2800" b="1" dirty="0" smtClean="0">
                <a:solidFill>
                  <a:srgbClr val="0000FF"/>
                </a:solidFill>
                <a:latin typeface="Arial Black" pitchFamily="34" charset="0"/>
              </a:rPr>
              <a:t>LAYER versus</a:t>
            </a:r>
            <a:r>
              <a:rPr lang="en-GB" sz="2800" b="1" dirty="0" smtClean="0">
                <a:solidFill>
                  <a:srgbClr val="0000FF"/>
                </a:solidFill>
              </a:rPr>
              <a:t> </a:t>
            </a:r>
            <a:r>
              <a:rPr lang="en-GB" sz="2800" b="1" dirty="0" smtClean="0">
                <a:solidFill>
                  <a:srgbClr val="008000"/>
                </a:solidFill>
                <a:latin typeface="Arial Black" pitchFamily="34" charset="0"/>
              </a:rPr>
              <a:t>RETIKULAR</a:t>
            </a:r>
            <a:r>
              <a:rPr lang="en-GB" sz="2800" b="1" dirty="0" smtClean="0">
                <a:solidFill>
                  <a:srgbClr val="008000"/>
                </a:solidFill>
              </a:rPr>
              <a:t> </a:t>
            </a:r>
            <a:r>
              <a:rPr lang="en-GB" sz="2800" b="1" dirty="0" smtClean="0">
                <a:solidFill>
                  <a:srgbClr val="008000"/>
                </a:solidFill>
                <a:latin typeface="Arial Black" pitchFamily="34" charset="0"/>
              </a:rPr>
              <a:t>LAYER </a:t>
            </a:r>
            <a:r>
              <a:rPr lang="en-GB" sz="2800" b="1" dirty="0" smtClean="0">
                <a:solidFill>
                  <a:srgbClr val="C00000"/>
                </a:solidFill>
              </a:rPr>
              <a:t>Thicknesses determines the </a:t>
            </a:r>
            <a:r>
              <a:rPr lang="en-GB" sz="2800" dirty="0" smtClean="0">
                <a:solidFill>
                  <a:srgbClr val="FF0000"/>
                </a:solidFill>
                <a:latin typeface="Arial Black" pitchFamily="34" charset="0"/>
              </a:rPr>
              <a:t>HIDE </a:t>
            </a:r>
            <a:r>
              <a:rPr lang="en-GB" sz="2800" b="1" dirty="0" smtClean="0">
                <a:solidFill>
                  <a:srgbClr val="C00000"/>
                </a:solidFill>
              </a:rPr>
              <a:t>QUALITY </a:t>
            </a:r>
            <a:r>
              <a:rPr lang="en-GB" sz="2800" b="1" dirty="0" smtClean="0">
                <a:solidFill>
                  <a:srgbClr val="C00000"/>
                </a:solidFill>
              </a:rPr>
              <a:t>and is different for various Animals</a:t>
            </a:r>
          </a:p>
          <a:p>
            <a:endParaRPr lang="cs-CZ" sz="2800"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539552" y="0"/>
            <a:ext cx="8229600" cy="994122"/>
          </a:xfrm>
        </p:spPr>
        <p:txBody>
          <a:bodyPr/>
          <a:lstStyle/>
          <a:p>
            <a:r>
              <a:rPr lang="cs-CZ" sz="2800" dirty="0" smtClean="0">
                <a:solidFill>
                  <a:srgbClr val="FF0000"/>
                </a:solidFill>
                <a:latin typeface="Arial Black" pitchFamily="34" charset="0"/>
              </a:rPr>
              <a:t>CONTRACTION TEMPERATURE </a:t>
            </a:r>
            <a:r>
              <a:rPr lang="cs-CZ" sz="2800" dirty="0" smtClean="0">
                <a:solidFill>
                  <a:srgbClr val="C00000"/>
                </a:solidFill>
                <a:latin typeface="Arial Black" pitchFamily="34" charset="0"/>
              </a:rPr>
              <a:t/>
            </a:r>
            <a:br>
              <a:rPr lang="cs-CZ" sz="2800" dirty="0" smtClean="0">
                <a:solidFill>
                  <a:srgbClr val="C00000"/>
                </a:solidFill>
                <a:latin typeface="Arial Black" pitchFamily="34" charset="0"/>
              </a:rPr>
            </a:br>
            <a:r>
              <a:rPr lang="en-GB" sz="2800" dirty="0" smtClean="0">
                <a:solidFill>
                  <a:srgbClr val="FF0000"/>
                </a:solidFill>
                <a:latin typeface="Arial Black" pitchFamily="34" charset="0"/>
              </a:rPr>
              <a:t> HIDE </a:t>
            </a:r>
            <a:r>
              <a:rPr lang="cs-CZ" sz="2800" dirty="0" smtClean="0">
                <a:solidFill>
                  <a:schemeClr val="tx1"/>
                </a:solidFill>
                <a:latin typeface="Arial Black" pitchFamily="34" charset="0"/>
              </a:rPr>
              <a:t>VERSUS </a:t>
            </a:r>
            <a:r>
              <a:rPr lang="cs-CZ" sz="2800" dirty="0" smtClean="0">
                <a:solidFill>
                  <a:srgbClr val="0000FF"/>
                </a:solidFill>
                <a:latin typeface="Arial Black" pitchFamily="34" charset="0"/>
              </a:rPr>
              <a:t>LEATHER</a:t>
            </a:r>
            <a:endParaRPr lang="cs-CZ" sz="2800" b="1" cap="all" dirty="0">
              <a:solidFill>
                <a:srgbClr val="0000FF"/>
              </a:solidFill>
              <a:latin typeface="+mn-lt"/>
            </a:endParaRPr>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88</a:t>
            </a:fld>
            <a:endParaRPr lang="sk-SK"/>
          </a:p>
        </p:txBody>
      </p:sp>
      <p:sp>
        <p:nvSpPr>
          <p:cNvPr id="11" name="TextovéPole 10"/>
          <p:cNvSpPr txBox="1"/>
          <p:nvPr/>
        </p:nvSpPr>
        <p:spPr>
          <a:xfrm>
            <a:off x="0" y="4581128"/>
            <a:ext cx="9144000" cy="1631216"/>
          </a:xfrm>
          <a:prstGeom prst="rect">
            <a:avLst/>
          </a:prstGeom>
          <a:noFill/>
        </p:spPr>
        <p:txBody>
          <a:bodyPr wrap="square" rtlCol="0">
            <a:spAutoFit/>
          </a:bodyPr>
          <a:lstStyle/>
          <a:p>
            <a:r>
              <a:rPr lang="en-GB" sz="2000" dirty="0" smtClean="0">
                <a:solidFill>
                  <a:srgbClr val="FF0000"/>
                </a:solidFill>
                <a:latin typeface="Arial Black" pitchFamily="34" charset="0"/>
              </a:rPr>
              <a:t>CONTRACTION TEMPERATURE </a:t>
            </a:r>
            <a:r>
              <a:rPr lang="en-GB" sz="2000" dirty="0" smtClean="0">
                <a:solidFill>
                  <a:srgbClr val="C00000"/>
                </a:solidFill>
                <a:latin typeface="Arial Black" pitchFamily="34" charset="0"/>
              </a:rPr>
              <a:t>is:</a:t>
            </a:r>
          </a:p>
          <a:p>
            <a:r>
              <a:rPr lang="en-GB" sz="2000" dirty="0" smtClean="0">
                <a:solidFill>
                  <a:srgbClr val="C00000"/>
                </a:solidFill>
                <a:latin typeface="Arial Black" pitchFamily="34" charset="0"/>
              </a:rPr>
              <a:t>Release of the Hydrogen Bonds between COLLAGEN FIBERS caused by the increased Temperature and the CONTRACTION (SHINKAGE) so released Fibres </a:t>
            </a:r>
          </a:p>
          <a:p>
            <a:pPr algn="ctr"/>
            <a:r>
              <a:rPr lang="en-GB" sz="2000" dirty="0" smtClean="0">
                <a:solidFill>
                  <a:srgbClr val="FF0000"/>
                </a:solidFill>
                <a:latin typeface="Arial Black" pitchFamily="34" charset="0"/>
              </a:rPr>
              <a:t>This Process is IRREVERSIBLE</a:t>
            </a:r>
            <a:endParaRPr lang="en-GB" sz="2000" dirty="0">
              <a:solidFill>
                <a:srgbClr val="FF0000"/>
              </a:solidFill>
            </a:endParaRPr>
          </a:p>
        </p:txBody>
      </p:sp>
      <p:graphicFrame>
        <p:nvGraphicFramePr>
          <p:cNvPr id="10" name="Tabulka 9"/>
          <p:cNvGraphicFramePr>
            <a:graphicFrameLocks noGrp="1"/>
          </p:cNvGraphicFramePr>
          <p:nvPr/>
        </p:nvGraphicFramePr>
        <p:xfrm>
          <a:off x="0" y="980728"/>
          <a:ext cx="9144000" cy="3615728"/>
        </p:xfrm>
        <a:graphic>
          <a:graphicData uri="http://schemas.openxmlformats.org/drawingml/2006/table">
            <a:tbl>
              <a:tblPr firstRow="1" bandRow="1">
                <a:tableStyleId>{5C22544A-7EE6-4342-B048-85BDC9FD1C3A}</a:tableStyleId>
              </a:tblPr>
              <a:tblGrid>
                <a:gridCol w="4572000"/>
                <a:gridCol w="4572000"/>
              </a:tblGrid>
              <a:tr h="657464">
                <a:tc gridSpan="2">
                  <a:txBody>
                    <a:bodyPr/>
                    <a:lstStyle/>
                    <a:p>
                      <a:pPr algn="ctr"/>
                      <a:r>
                        <a:rPr lang="en-GB" sz="1800" noProof="0" dirty="0" smtClean="0">
                          <a:solidFill>
                            <a:srgbClr val="C00000"/>
                          </a:solidFill>
                          <a:latin typeface="Arial Black" pitchFamily="34" charset="0"/>
                        </a:rPr>
                        <a:t>COLLAGEN CONTRACTION TEMPERATURE for various Tanning Procedures</a:t>
                      </a:r>
                      <a:endParaRPr lang="en-GB"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cs-CZ" dirty="0"/>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657464">
                <a:tc>
                  <a:txBody>
                    <a:bodyPr/>
                    <a:lstStyle/>
                    <a:p>
                      <a:pPr algn="ctr"/>
                      <a:r>
                        <a:rPr lang="en-GB" sz="1800" noProof="0" smtClean="0">
                          <a:solidFill>
                            <a:srgbClr val="C00000"/>
                          </a:solidFill>
                          <a:latin typeface="Arial Black" pitchFamily="34" charset="0"/>
                        </a:rPr>
                        <a:t>Tanning Procedures</a:t>
                      </a:r>
                      <a:endParaRPr lang="en-GB" noProof="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GB" sz="1800" noProof="0" smtClean="0">
                          <a:solidFill>
                            <a:srgbClr val="FF0000"/>
                          </a:solidFill>
                          <a:latin typeface="Arial Black" pitchFamily="34" charset="0"/>
                        </a:rPr>
                        <a:t>CONTRACTION TEMPERATURE (°C) </a:t>
                      </a:r>
                      <a:endParaRPr lang="en-GB" noProof="0">
                        <a:solidFill>
                          <a:srgbClr val="FF0000"/>
                        </a:solidFill>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380912">
                <a:tc>
                  <a:txBody>
                    <a:bodyPr/>
                    <a:lstStyle/>
                    <a:p>
                      <a:r>
                        <a:rPr lang="en-GB" sz="1800" noProof="0" smtClean="0">
                          <a:solidFill>
                            <a:srgbClr val="C00000"/>
                          </a:solidFill>
                          <a:latin typeface="Arial Black" pitchFamily="34" charset="0"/>
                        </a:rPr>
                        <a:t>COLLAGEN  without Tanning</a:t>
                      </a:r>
                      <a:endParaRPr lang="en-GB" noProof="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noProof="0" smtClean="0">
                          <a:solidFill>
                            <a:srgbClr val="FF0000"/>
                          </a:solidFill>
                          <a:latin typeface="Arial Black" pitchFamily="34" charset="0"/>
                        </a:rPr>
                        <a:t>58 – 68</a:t>
                      </a:r>
                      <a:endParaRPr lang="en-GB" noProof="0">
                        <a:solidFill>
                          <a:srgbClr val="FF0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0912">
                <a:tc>
                  <a:txBody>
                    <a:bodyPr/>
                    <a:lstStyle/>
                    <a:p>
                      <a:r>
                        <a:rPr lang="en-GB" noProof="0" smtClean="0">
                          <a:solidFill>
                            <a:srgbClr val="C00000"/>
                          </a:solidFill>
                          <a:latin typeface="Arial Black" pitchFamily="34" charset="0"/>
                        </a:rPr>
                        <a:t>Fur Tawing</a:t>
                      </a:r>
                      <a:endParaRPr lang="en-GB" noProof="0">
                        <a:solidFill>
                          <a:srgbClr val="C00000"/>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noProof="0" smtClean="0">
                          <a:solidFill>
                            <a:srgbClr val="FF0000"/>
                          </a:solidFill>
                          <a:latin typeface="Arial Black" pitchFamily="34" charset="0"/>
                        </a:rPr>
                        <a:t>49 – 63</a:t>
                      </a:r>
                      <a:endParaRPr lang="en-GB" noProof="0">
                        <a:solidFill>
                          <a:srgbClr val="FF0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0912">
                <a:tc>
                  <a:txBody>
                    <a:bodyPr/>
                    <a:lstStyle/>
                    <a:p>
                      <a:r>
                        <a:rPr lang="en-GB" noProof="0" smtClean="0">
                          <a:solidFill>
                            <a:srgbClr val="C00000"/>
                          </a:solidFill>
                          <a:latin typeface="Arial Black" pitchFamily="34" charset="0"/>
                        </a:rPr>
                        <a:t>Formaldehyde </a:t>
                      </a:r>
                      <a:r>
                        <a:rPr lang="en-GB" sz="1800" noProof="0" smtClean="0">
                          <a:solidFill>
                            <a:srgbClr val="C00000"/>
                          </a:solidFill>
                          <a:latin typeface="Arial Black" pitchFamily="34" charset="0"/>
                        </a:rPr>
                        <a:t>Tanning</a:t>
                      </a:r>
                      <a:endParaRPr lang="en-GB" noProof="0">
                        <a:solidFill>
                          <a:srgbClr val="C00000"/>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noProof="0" smtClean="0">
                          <a:solidFill>
                            <a:srgbClr val="FF0000"/>
                          </a:solidFill>
                          <a:latin typeface="Arial Black" pitchFamily="34" charset="0"/>
                        </a:rPr>
                        <a:t>63 – 73</a:t>
                      </a:r>
                      <a:endParaRPr lang="en-GB" noProof="0">
                        <a:solidFill>
                          <a:srgbClr val="FF0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0912">
                <a:tc>
                  <a:txBody>
                    <a:bodyPr/>
                    <a:lstStyle/>
                    <a:p>
                      <a:r>
                        <a:rPr lang="en-GB" noProof="0" smtClean="0">
                          <a:solidFill>
                            <a:srgbClr val="C00000"/>
                          </a:solidFill>
                          <a:latin typeface="Arial Black" pitchFamily="34" charset="0"/>
                        </a:rPr>
                        <a:t>Tannine </a:t>
                      </a:r>
                      <a:r>
                        <a:rPr lang="en-GB" sz="1800" noProof="0" smtClean="0">
                          <a:solidFill>
                            <a:srgbClr val="C00000"/>
                          </a:solidFill>
                          <a:latin typeface="Arial Black" pitchFamily="34" charset="0"/>
                        </a:rPr>
                        <a:t>Tanning</a:t>
                      </a:r>
                      <a:endParaRPr lang="en-GB" noProof="0">
                        <a:solidFill>
                          <a:srgbClr val="C00000"/>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noProof="0" smtClean="0">
                          <a:solidFill>
                            <a:srgbClr val="FF0000"/>
                          </a:solidFill>
                          <a:latin typeface="Arial Black" pitchFamily="34" charset="0"/>
                        </a:rPr>
                        <a:t>70 – 87</a:t>
                      </a:r>
                      <a:endParaRPr lang="en-GB" noProof="0">
                        <a:solidFill>
                          <a:srgbClr val="FF0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0912">
                <a:tc>
                  <a:txBody>
                    <a:bodyPr/>
                    <a:lstStyle/>
                    <a:p>
                      <a:r>
                        <a:rPr lang="en-GB" noProof="0" smtClean="0">
                          <a:solidFill>
                            <a:srgbClr val="C00000"/>
                          </a:solidFill>
                          <a:latin typeface="Arial Black" pitchFamily="34" charset="0"/>
                        </a:rPr>
                        <a:t>Basic </a:t>
                      </a:r>
                      <a:r>
                        <a:rPr lang="en-GB" sz="1800" noProof="0" smtClean="0">
                          <a:solidFill>
                            <a:srgbClr val="C00000"/>
                          </a:solidFill>
                          <a:latin typeface="Arial Black" pitchFamily="34" charset="0"/>
                        </a:rPr>
                        <a:t>Tanning by Aluminium Salts</a:t>
                      </a:r>
                      <a:endParaRPr lang="en-GB" noProof="0">
                        <a:solidFill>
                          <a:srgbClr val="C00000"/>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noProof="0" smtClean="0">
                          <a:solidFill>
                            <a:srgbClr val="FF0000"/>
                          </a:solidFill>
                          <a:latin typeface="Arial Black" pitchFamily="34" charset="0"/>
                        </a:rPr>
                        <a:t>74 – 81</a:t>
                      </a:r>
                      <a:endParaRPr lang="en-GB" noProof="0">
                        <a:solidFill>
                          <a:srgbClr val="FF0000"/>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0912">
                <a:tc>
                  <a:txBody>
                    <a:bodyPr/>
                    <a:lstStyle/>
                    <a:p>
                      <a:r>
                        <a:rPr lang="en-GB" noProof="0" smtClean="0">
                          <a:solidFill>
                            <a:srgbClr val="0000FF"/>
                          </a:solidFill>
                          <a:latin typeface="Arial Black" pitchFamily="34" charset="0"/>
                        </a:rPr>
                        <a:t>Basic </a:t>
                      </a:r>
                      <a:r>
                        <a:rPr lang="en-GB" sz="1800" noProof="0" smtClean="0">
                          <a:solidFill>
                            <a:srgbClr val="0000FF"/>
                          </a:solidFill>
                          <a:latin typeface="Arial Black" pitchFamily="34" charset="0"/>
                        </a:rPr>
                        <a:t>Tanning by Chromium Salts</a:t>
                      </a:r>
                      <a:endParaRPr lang="en-GB" noProof="0">
                        <a:solidFill>
                          <a:srgbClr val="0000FF"/>
                        </a:solidFill>
                        <a:latin typeface="Arial Black"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noProof="0" smtClean="0">
                          <a:solidFill>
                            <a:srgbClr val="0000FF"/>
                          </a:solidFill>
                          <a:latin typeface="Arial Black" pitchFamily="34" charset="0"/>
                        </a:rPr>
                        <a:t>77 - 100</a:t>
                      </a:r>
                      <a:endParaRPr lang="en-GB" sz="2000" noProof="0">
                        <a:solidFill>
                          <a:srgbClr val="0000FF"/>
                        </a:solidFill>
                        <a:latin typeface="Arial Black" pitchFamily="34" charset="0"/>
                      </a:endParaRP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778098"/>
          </a:xfrm>
        </p:spPr>
        <p:txBody>
          <a:bodyPr/>
          <a:lstStyle/>
          <a:p>
            <a:r>
              <a:rPr lang="en-GB" sz="2800" dirty="0" smtClean="0">
                <a:solidFill>
                  <a:srgbClr val="FF0000"/>
                </a:solidFill>
                <a:latin typeface="Arial Black" pitchFamily="34" charset="0"/>
              </a:rPr>
              <a:t>HIDE </a:t>
            </a:r>
            <a:r>
              <a:rPr lang="cs-CZ" sz="2800" dirty="0" smtClean="0">
                <a:solidFill>
                  <a:schemeClr val="tx1"/>
                </a:solidFill>
                <a:latin typeface="Arial Black" pitchFamily="34" charset="0"/>
              </a:rPr>
              <a:t>VERSUS </a:t>
            </a:r>
            <a:r>
              <a:rPr lang="cs-CZ" sz="2800" dirty="0" smtClean="0">
                <a:solidFill>
                  <a:srgbClr val="0000FF"/>
                </a:solidFill>
                <a:latin typeface="Arial Black" pitchFamily="34" charset="0"/>
              </a:rPr>
              <a:t>LEATHER</a:t>
            </a:r>
            <a:endParaRPr lang="cs-CZ" sz="2800" b="1" cap="all" dirty="0">
              <a:solidFill>
                <a:srgbClr val="FF0000"/>
              </a:solidFill>
              <a:latin typeface="+mn-lt"/>
            </a:endParaRPr>
          </a:p>
        </p:txBody>
      </p:sp>
      <p:sp>
        <p:nvSpPr>
          <p:cNvPr id="10" name="Zástupný symbol pro obsah 9"/>
          <p:cNvSpPr>
            <a:spLocks noGrp="1"/>
          </p:cNvSpPr>
          <p:nvPr>
            <p:ph idx="1"/>
          </p:nvPr>
        </p:nvSpPr>
        <p:spPr>
          <a:xfrm>
            <a:off x="457200" y="1124744"/>
            <a:ext cx="8229600" cy="5001419"/>
          </a:xfrm>
        </p:spPr>
        <p:txBody>
          <a:bodyPr/>
          <a:lstStyle/>
          <a:p>
            <a:r>
              <a:rPr lang="en-GB" sz="2800" dirty="0" smtClean="0">
                <a:solidFill>
                  <a:srgbClr val="0000FF"/>
                </a:solidFill>
                <a:latin typeface="Arial Black" pitchFamily="34" charset="0"/>
              </a:rPr>
              <a:t>LEATHER </a:t>
            </a:r>
            <a:r>
              <a:rPr lang="en-GB" sz="2800" b="1" dirty="0" smtClean="0"/>
              <a:t>is more resistant against to Microorganisms in the humid Conditions</a:t>
            </a:r>
            <a:endParaRPr lang="en-GB" sz="2800" b="1" dirty="0" smtClean="0"/>
          </a:p>
          <a:p>
            <a:r>
              <a:rPr lang="cs-CZ" sz="2800" dirty="0" smtClean="0">
                <a:solidFill>
                  <a:srgbClr val="0000FF"/>
                </a:solidFill>
                <a:latin typeface="Arial Black" pitchFamily="34" charset="0"/>
              </a:rPr>
              <a:t>LEATHER </a:t>
            </a:r>
            <a:r>
              <a:rPr lang="en-GB" sz="2800" b="1" dirty="0" smtClean="0"/>
              <a:t>has the higher </a:t>
            </a:r>
            <a:r>
              <a:rPr lang="en-GB" sz="2800" b="1" dirty="0" smtClean="0">
                <a:latin typeface="+mj-lt"/>
              </a:rPr>
              <a:t>chemical Resistance and lower Swelling in the Water</a:t>
            </a:r>
          </a:p>
          <a:p>
            <a:r>
              <a:rPr lang="en-GB" sz="2800" dirty="0" smtClean="0">
                <a:solidFill>
                  <a:srgbClr val="0000FF"/>
                </a:solidFill>
                <a:latin typeface="Arial Black" pitchFamily="34" charset="0"/>
              </a:rPr>
              <a:t>LEATHER </a:t>
            </a:r>
            <a:r>
              <a:rPr lang="en-GB" sz="2800" b="1" dirty="0" smtClean="0"/>
              <a:t>has better and advantageous  mechanical Properties and is soft and</a:t>
            </a:r>
            <a:r>
              <a:rPr lang="en-GB" sz="2800" b="1" dirty="0" smtClean="0"/>
              <a:t> pliable if it is Dry</a:t>
            </a:r>
            <a:endParaRPr lang="en-GB" sz="2800" b="1" dirty="0" smtClean="0"/>
          </a:p>
          <a:p>
            <a:r>
              <a:rPr lang="cs-CZ" sz="2800" dirty="0" smtClean="0">
                <a:solidFill>
                  <a:srgbClr val="0000FF"/>
                </a:solidFill>
                <a:latin typeface="Arial Black" pitchFamily="34" charset="0"/>
              </a:rPr>
              <a:t>LEATHER </a:t>
            </a:r>
            <a:r>
              <a:rPr lang="en-GB" sz="2800" b="1" dirty="0" smtClean="0"/>
              <a:t>has higher </a:t>
            </a:r>
            <a:r>
              <a:rPr lang="en-GB" sz="2800" dirty="0" smtClean="0">
                <a:solidFill>
                  <a:srgbClr val="C00000"/>
                </a:solidFill>
                <a:latin typeface="Arial Black" pitchFamily="34" charset="0"/>
              </a:rPr>
              <a:t>CONTRACTION </a:t>
            </a:r>
            <a:r>
              <a:rPr lang="en-GB" sz="2800" dirty="0" smtClean="0">
                <a:solidFill>
                  <a:srgbClr val="C00000"/>
                </a:solidFill>
                <a:latin typeface="Arial Black" pitchFamily="34" charset="0"/>
              </a:rPr>
              <a:t>TEMPERATURE </a:t>
            </a:r>
            <a:endParaRPr lang="en-GB" sz="2800" b="1" dirty="0" smtClean="0"/>
          </a:p>
          <a:p>
            <a:endParaRPr lang="cs-CZ" sz="2800" b="1" dirty="0" smtClean="0"/>
          </a:p>
          <a:p>
            <a:endParaRPr lang="cs-CZ" sz="2800" b="1" dirty="0"/>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89</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23528" y="0"/>
            <a:ext cx="8229600" cy="548680"/>
          </a:xfrm>
        </p:spPr>
        <p:txBody>
          <a:bodyPr/>
          <a:lstStyle/>
          <a:p>
            <a:r>
              <a:rPr lang="cs-CZ" sz="2800" cap="all" dirty="0" smtClean="0">
                <a:solidFill>
                  <a:srgbClr val="0000FF"/>
                </a:solidFill>
                <a:latin typeface="Arial Black" pitchFamily="34" charset="0"/>
              </a:rPr>
              <a:t>Protein</a:t>
            </a:r>
            <a:r>
              <a:rPr lang="cs-CZ" sz="2800" dirty="0" smtClean="0">
                <a:solidFill>
                  <a:srgbClr val="0000FF"/>
                </a:solidFill>
                <a:latin typeface="Arial Black" pitchFamily="34" charset="0"/>
              </a:rPr>
              <a:t> </a:t>
            </a:r>
            <a:r>
              <a:rPr lang="cs-CZ" sz="2800" dirty="0" smtClean="0">
                <a:solidFill>
                  <a:srgbClr val="0000FF"/>
                </a:solidFill>
                <a:latin typeface="Arial Black" pitchFamily="34" charset="0"/>
              </a:rPr>
              <a:t>SECONDARY </a:t>
            </a:r>
            <a:r>
              <a:rPr lang="cs-CZ" sz="2800" dirty="0" smtClean="0">
                <a:solidFill>
                  <a:srgbClr val="0000FF"/>
                </a:solidFill>
                <a:latin typeface="Arial Black" pitchFamily="34" charset="0"/>
              </a:rPr>
              <a:t>STRUCTURE II A</a:t>
            </a:r>
            <a:endParaRPr lang="cs-CZ" sz="2800" dirty="0">
              <a:solidFill>
                <a:srgbClr val="0000FF"/>
              </a:solidFill>
            </a:endParaRPr>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a:t>
            </a:fld>
            <a:endParaRPr lang="sk-SK"/>
          </a:p>
        </p:txBody>
      </p:sp>
      <p:sp>
        <p:nvSpPr>
          <p:cNvPr id="8" name="TextovéPole 7"/>
          <p:cNvSpPr txBox="1"/>
          <p:nvPr/>
        </p:nvSpPr>
        <p:spPr>
          <a:xfrm>
            <a:off x="2267744" y="5157192"/>
            <a:ext cx="2448272" cy="369332"/>
          </a:xfrm>
          <a:prstGeom prst="rect">
            <a:avLst/>
          </a:prstGeom>
          <a:solidFill>
            <a:schemeClr val="accent3">
              <a:lumMod val="95000"/>
            </a:schemeClr>
          </a:solidFill>
        </p:spPr>
        <p:txBody>
          <a:bodyPr wrap="square" rtlCol="0">
            <a:spAutoFit/>
          </a:bodyPr>
          <a:lstStyle/>
          <a:p>
            <a:r>
              <a:rPr lang="cs-CZ" u="sng" dirty="0" err="1" smtClean="0">
                <a:solidFill>
                  <a:srgbClr val="008000"/>
                </a:solidFill>
                <a:latin typeface="Arial Black" pitchFamily="34" charset="0"/>
              </a:rPr>
              <a:t>Left</a:t>
            </a:r>
            <a:r>
              <a:rPr lang="cs-CZ" u="sng" dirty="0" smtClean="0">
                <a:solidFill>
                  <a:srgbClr val="008000"/>
                </a:solidFill>
                <a:latin typeface="Arial Black" pitchFamily="34" charset="0"/>
              </a:rPr>
              <a:t>-</a:t>
            </a:r>
            <a:r>
              <a:rPr lang="cs-CZ" u="sng" dirty="0" err="1" smtClean="0">
                <a:solidFill>
                  <a:srgbClr val="008000"/>
                </a:solidFill>
                <a:latin typeface="Arial Black" pitchFamily="34" charset="0"/>
              </a:rPr>
              <a:t>handed</a:t>
            </a:r>
            <a:r>
              <a:rPr lang="cs-CZ" u="sng" dirty="0" smtClean="0">
                <a:solidFill>
                  <a:srgbClr val="008000"/>
                </a:solidFill>
                <a:latin typeface="Arial Black" pitchFamily="34" charset="0"/>
              </a:rPr>
              <a:t> </a:t>
            </a:r>
            <a:r>
              <a:rPr lang="cs-CZ" u="sng" dirty="0" err="1" smtClean="0">
                <a:solidFill>
                  <a:srgbClr val="008000"/>
                </a:solidFill>
                <a:latin typeface="Arial Black" pitchFamily="34" charset="0"/>
              </a:rPr>
              <a:t>Helix</a:t>
            </a:r>
            <a:endParaRPr lang="cs-CZ" dirty="0"/>
          </a:p>
        </p:txBody>
      </p:sp>
      <p:pic>
        <p:nvPicPr>
          <p:cNvPr id="10" name="Obrázek 9" descr="Sekundární struktura  bílkovin 001.jpg"/>
          <p:cNvPicPr>
            <a:picLocks noChangeAspect="1"/>
          </p:cNvPicPr>
          <p:nvPr/>
        </p:nvPicPr>
        <p:blipFill>
          <a:blip r:embed="rId2" cstate="print"/>
          <a:stretch>
            <a:fillRect/>
          </a:stretch>
        </p:blipFill>
        <p:spPr>
          <a:xfrm rot="10800000">
            <a:off x="-1" y="620688"/>
            <a:ext cx="9174619" cy="4536504"/>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780928"/>
            <a:ext cx="8229600" cy="1143000"/>
          </a:xfrm>
        </p:spPr>
        <p:txBody>
          <a:bodyPr/>
          <a:lstStyle/>
          <a:p>
            <a:pPr lvl="1"/>
            <a:r>
              <a:rPr lang="cs-CZ" dirty="0" smtClean="0">
                <a:solidFill>
                  <a:srgbClr val="FF0000"/>
                </a:solidFill>
                <a:latin typeface="Arial Black" pitchFamily="34" charset="0"/>
              </a:rPr>
              <a:t>3.2 </a:t>
            </a:r>
            <a:r>
              <a:rPr lang="en-GB" dirty="0" smtClean="0">
                <a:solidFill>
                  <a:srgbClr val="FF0000"/>
                </a:solidFill>
                <a:latin typeface="Arial Black" pitchFamily="34" charset="0"/>
              </a:rPr>
              <a:t>Technology </a:t>
            </a:r>
            <a:r>
              <a:rPr lang="en-GB" dirty="0" smtClean="0">
                <a:solidFill>
                  <a:srgbClr val="FF0000"/>
                </a:solidFill>
                <a:latin typeface="Arial Black" pitchFamily="34" charset="0"/>
              </a:rPr>
              <a:t>Steps at </a:t>
            </a:r>
            <a:r>
              <a:rPr lang="en-GB" dirty="0" smtClean="0">
                <a:solidFill>
                  <a:srgbClr val="FF0000"/>
                </a:solidFill>
                <a:latin typeface="Arial Black" pitchFamily="34" charset="0"/>
              </a:rPr>
              <a:t>HIDE </a:t>
            </a:r>
            <a:r>
              <a:rPr lang="en-GB" dirty="0" smtClean="0">
                <a:solidFill>
                  <a:srgbClr val="FF0000"/>
                </a:solidFill>
                <a:latin typeface="Arial Black" pitchFamily="34" charset="0"/>
              </a:rPr>
              <a:t>Tanning </a:t>
            </a:r>
            <a:endParaRPr lang="en-GB" dirty="0"/>
          </a:p>
        </p:txBody>
      </p:sp>
      <p:sp>
        <p:nvSpPr>
          <p:cNvPr id="3" name="Zástupný symbol pro datum 2"/>
          <p:cNvSpPr>
            <a:spLocks noGrp="1"/>
          </p:cNvSpPr>
          <p:nvPr>
            <p:ph type="dt" sz="half" idx="10"/>
          </p:nvPr>
        </p:nvSpPr>
        <p:spPr/>
        <p:txBody>
          <a:bodyPr/>
          <a:lstStyle/>
          <a:p>
            <a:pPr>
              <a:defRPr/>
            </a:pPr>
            <a:r>
              <a:rPr lang="cs-CZ" smtClean="0"/>
              <a:t>January 9/2018</a:t>
            </a:r>
            <a:endParaRPr lang="sk-SK"/>
          </a:p>
        </p:txBody>
      </p:sp>
      <p:sp>
        <p:nvSpPr>
          <p:cNvPr id="4" name="Zástupný symbol pro zápatí 3"/>
          <p:cNvSpPr>
            <a:spLocks noGrp="1"/>
          </p:cNvSpPr>
          <p:nvPr>
            <p:ph type="ftr" sz="quarter" idx="11"/>
          </p:nvPr>
        </p:nvSpPr>
        <p:spPr/>
        <p:txBody>
          <a:bodyPr/>
          <a:lstStyle/>
          <a:p>
            <a:pPr>
              <a:defRPr/>
            </a:pPr>
            <a:r>
              <a:rPr lang="fr-FR" smtClean="0"/>
              <a:t>NATURAL POLYMERS MU SCI 9 2018</a:t>
            </a:r>
            <a:endParaRPr lang="sk-SK"/>
          </a:p>
        </p:txBody>
      </p:sp>
      <p:sp>
        <p:nvSpPr>
          <p:cNvPr id="5" name="Zástupný symbol pro číslo snímku 4"/>
          <p:cNvSpPr>
            <a:spLocks noGrp="1"/>
          </p:cNvSpPr>
          <p:nvPr>
            <p:ph type="sldNum" sz="quarter" idx="12"/>
          </p:nvPr>
        </p:nvSpPr>
        <p:spPr/>
        <p:txBody>
          <a:bodyPr/>
          <a:lstStyle/>
          <a:p>
            <a:pPr>
              <a:defRPr/>
            </a:pPr>
            <a:fld id="{BD7865BE-C659-4ABD-A817-DED046766B31}" type="slidenum">
              <a:rPr lang="sk-SK" smtClean="0"/>
              <a:pPr>
                <a:defRPr/>
              </a:pPr>
              <a:t>90</a:t>
            </a:fld>
            <a:endParaRPr lang="sk-SK"/>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0"/>
            <a:ext cx="8229600" cy="562074"/>
          </a:xfrm>
        </p:spPr>
        <p:txBody>
          <a:bodyPr/>
          <a:lstStyle/>
          <a:p>
            <a:r>
              <a:rPr lang="en-GB" sz="2800" dirty="0" smtClean="0">
                <a:solidFill>
                  <a:srgbClr val="FF0000"/>
                </a:solidFill>
                <a:latin typeface="Arial Black" pitchFamily="34" charset="0"/>
              </a:rPr>
              <a:t>Technology Steps at </a:t>
            </a:r>
            <a:r>
              <a:rPr lang="en-GB" sz="2800" dirty="0" smtClean="0">
                <a:solidFill>
                  <a:srgbClr val="FF0000"/>
                </a:solidFill>
                <a:latin typeface="Arial Black" pitchFamily="34" charset="0"/>
              </a:rPr>
              <a:t>HIDE Tanning</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91</a:t>
            </a:fld>
            <a:endParaRPr lang="sk-SK"/>
          </a:p>
        </p:txBody>
      </p:sp>
      <p:sp>
        <p:nvSpPr>
          <p:cNvPr id="8" name="Zástupný symbol pro obsah 7"/>
          <p:cNvSpPr>
            <a:spLocks noGrp="1"/>
          </p:cNvSpPr>
          <p:nvPr>
            <p:ph idx="1"/>
          </p:nvPr>
        </p:nvSpPr>
        <p:spPr>
          <a:xfrm>
            <a:off x="457200" y="476672"/>
            <a:ext cx="8579296" cy="5976664"/>
          </a:xfrm>
        </p:spPr>
        <p:txBody>
          <a:bodyPr/>
          <a:lstStyle/>
          <a:p>
            <a:pPr marL="457200" indent="-457200">
              <a:buFont typeface="+mj-lt"/>
              <a:buAutoNum type="arabicPeriod"/>
            </a:pPr>
            <a:r>
              <a:rPr lang="en-GB" sz="2600" b="1" dirty="0" smtClean="0">
                <a:latin typeface="Arial Black" pitchFamily="34" charset="0"/>
              </a:rPr>
              <a:t>Preservation</a:t>
            </a:r>
          </a:p>
          <a:p>
            <a:pPr marL="457200" indent="-457200">
              <a:buFont typeface="+mj-lt"/>
              <a:buAutoNum type="arabicPeriod"/>
            </a:pPr>
            <a:r>
              <a:rPr lang="en-GB" sz="2600" b="1" dirty="0" smtClean="0">
                <a:solidFill>
                  <a:srgbClr val="FFC000"/>
                </a:solidFill>
                <a:latin typeface="Arial Black" pitchFamily="34" charset="0"/>
              </a:rPr>
              <a:t>Soaking</a:t>
            </a:r>
            <a:r>
              <a:rPr lang="cs-CZ" sz="2600" b="1" dirty="0" smtClean="0">
                <a:solidFill>
                  <a:srgbClr val="FFC000"/>
                </a:solidFill>
                <a:latin typeface="Arial Black" pitchFamily="34" charset="0"/>
              </a:rPr>
              <a:t> (</a:t>
            </a:r>
            <a:r>
              <a:rPr lang="cs-CZ" sz="2600" b="1" dirty="0" err="1" smtClean="0">
                <a:solidFill>
                  <a:srgbClr val="FFC000"/>
                </a:solidFill>
                <a:latin typeface="Arial Black" pitchFamily="34" charset="0"/>
              </a:rPr>
              <a:t>Liming</a:t>
            </a:r>
            <a:r>
              <a:rPr lang="cs-CZ" sz="2600" b="1" dirty="0" smtClean="0">
                <a:solidFill>
                  <a:srgbClr val="FFC000"/>
                </a:solidFill>
                <a:latin typeface="Arial Black" pitchFamily="34" charset="0"/>
              </a:rPr>
              <a:t>) </a:t>
            </a:r>
            <a:endParaRPr lang="en-GB" sz="2600" b="1" dirty="0" smtClean="0">
              <a:solidFill>
                <a:srgbClr val="FFC000"/>
              </a:solidFill>
              <a:latin typeface="Arial Black" pitchFamily="34" charset="0"/>
            </a:endParaRPr>
          </a:p>
          <a:p>
            <a:pPr marL="457200" indent="-457200">
              <a:buFont typeface="+mj-lt"/>
              <a:buAutoNum type="arabicPeriod"/>
            </a:pPr>
            <a:r>
              <a:rPr lang="en-GB" sz="2600" dirty="0" smtClean="0">
                <a:solidFill>
                  <a:srgbClr val="C00000"/>
                </a:solidFill>
                <a:latin typeface="Arial Black" pitchFamily="34" charset="0"/>
              </a:rPr>
              <a:t>Leaching</a:t>
            </a:r>
            <a:r>
              <a:rPr lang="en-GB" sz="2600" dirty="0" smtClean="0">
                <a:solidFill>
                  <a:srgbClr val="C00000"/>
                </a:solidFill>
              </a:rPr>
              <a:t> </a:t>
            </a:r>
            <a:r>
              <a:rPr lang="cs-CZ" sz="2600" dirty="0" smtClean="0">
                <a:solidFill>
                  <a:srgbClr val="C00000"/>
                </a:solidFill>
                <a:latin typeface="Arial Black" pitchFamily="34" charset="0"/>
              </a:rPr>
              <a:t>(</a:t>
            </a:r>
            <a:r>
              <a:rPr lang="cs-CZ" sz="2800" b="1" dirty="0" err="1" smtClean="0">
                <a:solidFill>
                  <a:srgbClr val="C00000"/>
                </a:solidFill>
                <a:latin typeface="Arial Black" pitchFamily="34" charset="0"/>
              </a:rPr>
              <a:t>Unhairing</a:t>
            </a:r>
            <a:r>
              <a:rPr lang="cs-CZ" sz="2800" b="1" dirty="0" smtClean="0">
                <a:solidFill>
                  <a:srgbClr val="C00000"/>
                </a:solidFill>
                <a:latin typeface="Arial Black" pitchFamily="34" charset="0"/>
              </a:rPr>
              <a:t> </a:t>
            </a:r>
            <a:r>
              <a:rPr lang="cs-CZ" sz="2800" b="1" dirty="0" err="1" smtClean="0">
                <a:solidFill>
                  <a:srgbClr val="C00000"/>
                </a:solidFill>
                <a:latin typeface="Arial Black" pitchFamily="34" charset="0"/>
              </a:rPr>
              <a:t>and</a:t>
            </a:r>
            <a:r>
              <a:rPr lang="cs-CZ" sz="2800" b="1" dirty="0" smtClean="0">
                <a:solidFill>
                  <a:srgbClr val="C00000"/>
                </a:solidFill>
                <a:latin typeface="Arial Black" pitchFamily="34" charset="0"/>
              </a:rPr>
              <a:t> </a:t>
            </a:r>
            <a:r>
              <a:rPr lang="cs-CZ" sz="2800" b="1" dirty="0" err="1" smtClean="0">
                <a:solidFill>
                  <a:srgbClr val="C00000"/>
                </a:solidFill>
                <a:latin typeface="Arial Black" pitchFamily="34" charset="0"/>
              </a:rPr>
              <a:t>scudding</a:t>
            </a:r>
            <a:r>
              <a:rPr lang="cs-CZ" sz="2800" b="1" dirty="0" smtClean="0">
                <a:solidFill>
                  <a:srgbClr val="C00000"/>
                </a:solidFill>
                <a:latin typeface="Arial Black" pitchFamily="34" charset="0"/>
              </a:rPr>
              <a:t>) </a:t>
            </a:r>
            <a:r>
              <a:rPr lang="en-GB" sz="2600" b="1" dirty="0" smtClean="0">
                <a:solidFill>
                  <a:srgbClr val="C00000"/>
                </a:solidFill>
              </a:rPr>
              <a:t>in the Solution Sodium </a:t>
            </a:r>
            <a:r>
              <a:rPr lang="en-GB" sz="2600" b="1" dirty="0" err="1" smtClean="0">
                <a:solidFill>
                  <a:srgbClr val="C00000"/>
                </a:solidFill>
              </a:rPr>
              <a:t>Sulfite</a:t>
            </a:r>
            <a:r>
              <a:rPr lang="en-GB" sz="2600" b="1" dirty="0" smtClean="0">
                <a:solidFill>
                  <a:srgbClr val="C00000"/>
                </a:solidFill>
              </a:rPr>
              <a:t> </a:t>
            </a:r>
            <a:r>
              <a:rPr lang="en-GB" sz="2600" b="1" dirty="0" smtClean="0">
                <a:solidFill>
                  <a:srgbClr val="C00000"/>
                </a:solidFill>
              </a:rPr>
              <a:t>and Lime (Ca(OH)</a:t>
            </a:r>
            <a:r>
              <a:rPr lang="en-GB" sz="2600" b="1" baseline="-25000" dirty="0" smtClean="0">
                <a:solidFill>
                  <a:srgbClr val="C00000"/>
                </a:solidFill>
              </a:rPr>
              <a:t>2</a:t>
            </a:r>
            <a:r>
              <a:rPr lang="en-GB" sz="2600" b="1" dirty="0" smtClean="0">
                <a:solidFill>
                  <a:srgbClr val="C00000"/>
                </a:solidFill>
              </a:rPr>
              <a:t>) to remove Fur and the so called</a:t>
            </a:r>
            <a:r>
              <a:rPr lang="en-GB" sz="2600" b="1" dirty="0" smtClean="0">
                <a:solidFill>
                  <a:srgbClr val="C00000"/>
                </a:solidFill>
              </a:rPr>
              <a:t> depilated raw Hide.</a:t>
            </a:r>
            <a:endParaRPr lang="en-GB" sz="2600" b="1" dirty="0" smtClean="0">
              <a:solidFill>
                <a:srgbClr val="C00000"/>
              </a:solidFill>
            </a:endParaRPr>
          </a:p>
          <a:p>
            <a:pPr marL="457200" indent="-457200">
              <a:buFont typeface="+mj-lt"/>
              <a:buAutoNum type="arabicPeriod"/>
            </a:pPr>
            <a:r>
              <a:rPr lang="en-GB" sz="2600" b="1" dirty="0" smtClean="0">
                <a:latin typeface="Arial Black" pitchFamily="34" charset="0"/>
              </a:rPr>
              <a:t>Piling of Hides</a:t>
            </a:r>
            <a:endParaRPr lang="en-GB" sz="2600" b="1" dirty="0" smtClean="0">
              <a:latin typeface="Arial Black" pitchFamily="34" charset="0"/>
            </a:endParaRPr>
          </a:p>
          <a:p>
            <a:pPr marL="457200" indent="-457200">
              <a:buFont typeface="+mj-lt"/>
              <a:buAutoNum type="arabicPeriod"/>
            </a:pPr>
            <a:r>
              <a:rPr lang="en-GB" sz="2600" b="1" dirty="0" smtClean="0">
                <a:solidFill>
                  <a:srgbClr val="0000FF"/>
                </a:solidFill>
                <a:latin typeface="Arial Black" pitchFamily="34" charset="0"/>
              </a:rPr>
              <a:t>Scraping</a:t>
            </a:r>
            <a:r>
              <a:rPr lang="en-GB" sz="2600" b="1" dirty="0" smtClean="0">
                <a:solidFill>
                  <a:srgbClr val="0000FF"/>
                </a:solidFill>
              </a:rPr>
              <a:t> – connective Tissue and Muscles Rest are cut off </a:t>
            </a:r>
            <a:endParaRPr lang="en-GB" sz="2600" b="1" dirty="0" smtClean="0">
              <a:solidFill>
                <a:srgbClr val="0000FF"/>
              </a:solidFill>
            </a:endParaRPr>
          </a:p>
          <a:p>
            <a:pPr marL="457200" indent="-457200">
              <a:buFont typeface="+mj-lt"/>
              <a:buAutoNum type="arabicPeriod"/>
            </a:pPr>
            <a:r>
              <a:rPr lang="en-GB" sz="2600" b="1" dirty="0" smtClean="0">
                <a:solidFill>
                  <a:srgbClr val="008000"/>
                </a:solidFill>
                <a:latin typeface="Arial Black" pitchFamily="34" charset="0"/>
              </a:rPr>
              <a:t>Decalcification of Clearings</a:t>
            </a:r>
            <a:r>
              <a:rPr lang="cs-CZ" sz="2600" b="1" dirty="0" smtClean="0">
                <a:solidFill>
                  <a:srgbClr val="008000"/>
                </a:solidFill>
                <a:latin typeface="Arial Black" pitchFamily="34" charset="0"/>
              </a:rPr>
              <a:t>(</a:t>
            </a:r>
            <a:r>
              <a:rPr lang="cs-CZ" sz="2600" b="1" dirty="0" err="1" smtClean="0">
                <a:solidFill>
                  <a:srgbClr val="008000"/>
                </a:solidFill>
                <a:latin typeface="Arial Black" pitchFamily="34" charset="0"/>
              </a:rPr>
              <a:t>Deliming</a:t>
            </a:r>
            <a:r>
              <a:rPr lang="cs-CZ" sz="2600" b="1" dirty="0" smtClean="0">
                <a:solidFill>
                  <a:srgbClr val="008000"/>
                </a:solidFill>
                <a:latin typeface="Arial Black" pitchFamily="34" charset="0"/>
              </a:rPr>
              <a:t>)</a:t>
            </a:r>
            <a:r>
              <a:rPr lang="en-GB" sz="2600" b="1" dirty="0" smtClean="0">
                <a:solidFill>
                  <a:srgbClr val="008000"/>
                </a:solidFill>
                <a:latin typeface="Arial Black" pitchFamily="34" charset="0"/>
              </a:rPr>
              <a:t> </a:t>
            </a:r>
            <a:r>
              <a:rPr lang="en-GB" sz="2600" b="1" dirty="0" smtClean="0">
                <a:solidFill>
                  <a:srgbClr val="008000"/>
                </a:solidFill>
              </a:rPr>
              <a:t>–see </a:t>
            </a:r>
            <a:r>
              <a:rPr lang="en-GB" sz="2600" b="1" dirty="0" smtClean="0">
                <a:solidFill>
                  <a:srgbClr val="008000"/>
                </a:solidFill>
              </a:rPr>
              <a:t>3, Removing of the Ca Salts</a:t>
            </a:r>
          </a:p>
          <a:p>
            <a:pPr marL="457200" indent="-457200">
              <a:buFont typeface="+mj-lt"/>
              <a:buAutoNum type="arabicPeriod"/>
            </a:pPr>
            <a:r>
              <a:rPr lang="en-GB" sz="2600" b="1" dirty="0" smtClean="0">
                <a:solidFill>
                  <a:srgbClr val="7030A0"/>
                </a:solidFill>
                <a:latin typeface="Arial Black" pitchFamily="34" charset="0"/>
              </a:rPr>
              <a:t>Bating</a:t>
            </a:r>
            <a:r>
              <a:rPr lang="en-GB" sz="2600" b="1" dirty="0" smtClean="0">
                <a:solidFill>
                  <a:srgbClr val="7030A0"/>
                </a:solidFill>
              </a:rPr>
              <a:t> </a:t>
            </a:r>
            <a:r>
              <a:rPr lang="cs-CZ" sz="2600" b="1" dirty="0" smtClean="0">
                <a:solidFill>
                  <a:srgbClr val="7030A0"/>
                </a:solidFill>
              </a:rPr>
              <a:t>&amp; </a:t>
            </a:r>
            <a:r>
              <a:rPr lang="cs-CZ" sz="2800" b="1" dirty="0" err="1" smtClean="0">
                <a:solidFill>
                  <a:srgbClr val="7030A0"/>
                </a:solidFill>
                <a:latin typeface="Arial Black" pitchFamily="34" charset="0"/>
              </a:rPr>
              <a:t>Pickling</a:t>
            </a:r>
            <a:r>
              <a:rPr lang="en-GB" sz="2600" b="1" dirty="0" smtClean="0">
                <a:solidFill>
                  <a:srgbClr val="7030A0"/>
                </a:solidFill>
              </a:rPr>
              <a:t>– Preparation for </a:t>
            </a:r>
            <a:r>
              <a:rPr lang="en-GB" sz="2400" dirty="0" smtClean="0">
                <a:solidFill>
                  <a:srgbClr val="FF0000"/>
                </a:solidFill>
                <a:latin typeface="Arial Black" pitchFamily="34" charset="0"/>
              </a:rPr>
              <a:t>Tanning</a:t>
            </a:r>
            <a:endParaRPr lang="en-GB" sz="2600" b="1" dirty="0" smtClean="0">
              <a:solidFill>
                <a:srgbClr val="7030A0"/>
              </a:solidFill>
            </a:endParaRPr>
          </a:p>
          <a:p>
            <a:pPr marL="457200" indent="-457200">
              <a:buFont typeface="+mj-lt"/>
              <a:buAutoNum type="arabicPeriod"/>
            </a:pPr>
            <a:r>
              <a:rPr lang="en-GB" sz="2600" dirty="0" smtClean="0">
                <a:solidFill>
                  <a:srgbClr val="FF0000"/>
                </a:solidFill>
                <a:latin typeface="Arial Black" pitchFamily="34" charset="0"/>
              </a:rPr>
              <a:t>Tanning</a:t>
            </a:r>
            <a:endParaRPr lang="en-GB" sz="2600" b="1" dirty="0" smtClean="0">
              <a:solidFill>
                <a:srgbClr val="FF0000"/>
              </a:solidFill>
              <a:latin typeface="Arial Black" pitchFamily="34" charset="0"/>
            </a:endParaRPr>
          </a:p>
          <a:p>
            <a:pPr marL="457200" indent="-457200">
              <a:buFont typeface="+mj-lt"/>
              <a:buAutoNum type="arabicPeriod"/>
            </a:pPr>
            <a:r>
              <a:rPr lang="en-GB" sz="2600" b="1" dirty="0" smtClean="0">
                <a:latin typeface="Arial Black" pitchFamily="34" charset="0"/>
              </a:rPr>
              <a:t>Greasing </a:t>
            </a:r>
            <a:endParaRPr lang="en-GB" sz="2600" b="1" dirty="0" smtClean="0">
              <a:latin typeface="Arial Black" pitchFamily="34" charset="0"/>
            </a:endParaRPr>
          </a:p>
          <a:p>
            <a:pPr marL="457200" indent="-457200">
              <a:buFont typeface="+mj-lt"/>
              <a:buAutoNum type="arabicPeriod"/>
            </a:pPr>
            <a:endParaRPr lang="cs-CZ" sz="2400" b="1"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67544" y="0"/>
            <a:ext cx="8229600" cy="548680"/>
          </a:xfrm>
        </p:spPr>
        <p:txBody>
          <a:bodyPr/>
          <a:lstStyle/>
          <a:p>
            <a:r>
              <a:rPr lang="en-GB" sz="2800" dirty="0" smtClean="0">
                <a:solidFill>
                  <a:srgbClr val="FF0000"/>
                </a:solidFill>
                <a:latin typeface="Arial Black" pitchFamily="34" charset="0"/>
              </a:rPr>
              <a:t>COLLAGEN – Cross Bonds IN VITRO 1 </a:t>
            </a:r>
            <a:endParaRPr lang="en-GB" sz="28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92</a:t>
            </a:fld>
            <a:endParaRPr lang="sk-SK"/>
          </a:p>
        </p:txBody>
      </p:sp>
      <p:sp>
        <p:nvSpPr>
          <p:cNvPr id="10" name="TextovéPole 9"/>
          <p:cNvSpPr txBox="1"/>
          <p:nvPr/>
        </p:nvSpPr>
        <p:spPr>
          <a:xfrm>
            <a:off x="251520" y="836712"/>
            <a:ext cx="8640960" cy="5262979"/>
          </a:xfrm>
          <a:prstGeom prst="rect">
            <a:avLst/>
          </a:prstGeom>
          <a:noFill/>
        </p:spPr>
        <p:txBody>
          <a:bodyPr wrap="square" rtlCol="0">
            <a:spAutoFit/>
          </a:bodyPr>
          <a:lstStyle/>
          <a:p>
            <a:r>
              <a:rPr lang="en-GB" sz="2400" dirty="0" smtClean="0">
                <a:solidFill>
                  <a:srgbClr val="FF0000"/>
                </a:solidFill>
                <a:latin typeface="Arial Black" pitchFamily="34" charset="0"/>
              </a:rPr>
              <a:t>COLLAGEN  modification Reactions are used in transformation of the HIDE  to LEATHER and GELATIN Modification. </a:t>
            </a:r>
          </a:p>
          <a:p>
            <a:r>
              <a:rPr lang="en-GB" sz="2400" b="1" dirty="0" smtClean="0">
                <a:latin typeface="+mn-lt"/>
              </a:rPr>
              <a:t>Irreversible Process occurs during forming of the Cross Bonds between </a:t>
            </a:r>
            <a:r>
              <a:rPr lang="en-GB" sz="2400" dirty="0" smtClean="0">
                <a:solidFill>
                  <a:srgbClr val="FF0000"/>
                </a:solidFill>
                <a:latin typeface="Arial Black" pitchFamily="34" charset="0"/>
              </a:rPr>
              <a:t>COLLAGEN  </a:t>
            </a:r>
            <a:r>
              <a:rPr lang="en-GB" sz="2400" b="1" dirty="0" smtClean="0">
                <a:latin typeface="+mn-lt"/>
              </a:rPr>
              <a:t>Molecules. So called </a:t>
            </a:r>
            <a:r>
              <a:rPr lang="en-GB" sz="2400" b="1" dirty="0" smtClean="0">
                <a:solidFill>
                  <a:srgbClr val="0000FF"/>
                </a:solidFill>
                <a:latin typeface="Arial Black" pitchFamily="34" charset="0"/>
              </a:rPr>
              <a:t>TANNING AGENTS </a:t>
            </a:r>
            <a:r>
              <a:rPr lang="en-GB" sz="2400" b="1" dirty="0" smtClean="0">
                <a:latin typeface="+mn-lt"/>
              </a:rPr>
              <a:t>are necessary for this </a:t>
            </a:r>
            <a:r>
              <a:rPr lang="en-GB" sz="2400" b="1" dirty="0" smtClean="0">
                <a:solidFill>
                  <a:srgbClr val="0000FF"/>
                </a:solidFill>
                <a:latin typeface="Arial Black" pitchFamily="34" charset="0"/>
              </a:rPr>
              <a:t>CROSSLINKING</a:t>
            </a:r>
            <a:r>
              <a:rPr lang="en-GB" sz="2400" b="1" dirty="0" smtClean="0">
                <a:latin typeface="+mn-lt"/>
              </a:rPr>
              <a:t> of the </a:t>
            </a:r>
            <a:r>
              <a:rPr lang="en-GB" sz="2400" dirty="0" smtClean="0">
                <a:solidFill>
                  <a:srgbClr val="FF0000"/>
                </a:solidFill>
                <a:latin typeface="Arial Black" pitchFamily="34" charset="0"/>
              </a:rPr>
              <a:t>COLLAGENs </a:t>
            </a:r>
            <a:r>
              <a:rPr lang="en-GB" sz="2400" b="1" dirty="0" smtClean="0">
                <a:latin typeface="+mn-lt"/>
              </a:rPr>
              <a:t>Molecules.  </a:t>
            </a:r>
          </a:p>
          <a:p>
            <a:r>
              <a:rPr lang="en-GB" sz="2400" b="1" dirty="0" smtClean="0">
                <a:solidFill>
                  <a:srgbClr val="0000FF"/>
                </a:solidFill>
                <a:latin typeface="Arial Black" pitchFamily="34" charset="0"/>
              </a:rPr>
              <a:t>TANNING AGENTS </a:t>
            </a:r>
            <a:r>
              <a:rPr lang="en-GB" sz="2400" b="1" dirty="0" smtClean="0"/>
              <a:t>are the </a:t>
            </a:r>
            <a:r>
              <a:rPr lang="en-GB" sz="2400" b="1" dirty="0" err="1" smtClean="0"/>
              <a:t>di</a:t>
            </a:r>
            <a:r>
              <a:rPr lang="en-GB" sz="2400" b="1" dirty="0" smtClean="0"/>
              <a:t> or tri or multifunctional Substances.</a:t>
            </a:r>
          </a:p>
          <a:p>
            <a:r>
              <a:rPr lang="en-GB" sz="2400" b="1" dirty="0" smtClean="0">
                <a:latin typeface="+mn-lt"/>
              </a:rPr>
              <a:t>The HIDE is changed (transformed) to LEATHER by Reaction of </a:t>
            </a:r>
            <a:r>
              <a:rPr lang="en-GB" sz="2400" dirty="0" smtClean="0">
                <a:solidFill>
                  <a:srgbClr val="FF0000"/>
                </a:solidFill>
                <a:latin typeface="Arial Black" pitchFamily="34" charset="0"/>
              </a:rPr>
              <a:t>COLLAGENs </a:t>
            </a:r>
            <a:r>
              <a:rPr lang="en-GB" sz="2400" b="1" dirty="0" smtClean="0"/>
              <a:t>Molecules with these </a:t>
            </a:r>
            <a:r>
              <a:rPr lang="en-GB" sz="2400" b="1" dirty="0" smtClean="0">
                <a:solidFill>
                  <a:srgbClr val="0000FF"/>
                </a:solidFill>
                <a:latin typeface="Arial Black" pitchFamily="34" charset="0"/>
              </a:rPr>
              <a:t>TANNING AGENTS.</a:t>
            </a:r>
          </a:p>
          <a:p>
            <a:r>
              <a:rPr lang="en-GB" sz="2400" b="1" dirty="0" smtClean="0">
                <a:solidFill>
                  <a:srgbClr val="008000"/>
                </a:solidFill>
                <a:latin typeface="Arial Black" pitchFamily="34" charset="0"/>
              </a:rPr>
              <a:t>The chemical and physical Changes occurred during TANNING. </a:t>
            </a:r>
            <a:endParaRPr lang="en-GB" sz="2400" b="1" dirty="0">
              <a:latin typeface="+mn-lt"/>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0" y="0"/>
            <a:ext cx="9144000" cy="1498178"/>
          </a:xfrm>
        </p:spPr>
        <p:txBody>
          <a:bodyPr/>
          <a:lstStyle/>
          <a:p>
            <a:r>
              <a:rPr lang="cs-CZ" sz="3200" dirty="0" smtClean="0">
                <a:solidFill>
                  <a:srgbClr val="FF0000"/>
                </a:solidFill>
                <a:latin typeface="Arial Black" pitchFamily="34" charset="0"/>
              </a:rPr>
              <a:t> </a:t>
            </a:r>
            <a:r>
              <a:rPr lang="cs-CZ" sz="3200" dirty="0" smtClean="0">
                <a:solidFill>
                  <a:srgbClr val="FF0000"/>
                </a:solidFill>
                <a:latin typeface="Arial Black" pitchFamily="34" charset="0"/>
              </a:rPr>
              <a:t>COLLAGEN – </a:t>
            </a:r>
            <a:r>
              <a:rPr lang="cs-CZ" sz="3200" dirty="0" err="1" smtClean="0">
                <a:solidFill>
                  <a:srgbClr val="FF0000"/>
                </a:solidFill>
                <a:latin typeface="Arial Black" pitchFamily="34" charset="0"/>
              </a:rPr>
              <a:t>Cross</a:t>
            </a:r>
            <a:r>
              <a:rPr lang="cs-CZ" sz="3200" dirty="0" smtClean="0">
                <a:solidFill>
                  <a:srgbClr val="FF0000"/>
                </a:solidFill>
                <a:latin typeface="Arial Black" pitchFamily="34" charset="0"/>
              </a:rPr>
              <a:t> </a:t>
            </a:r>
            <a:r>
              <a:rPr lang="cs-CZ" sz="3200" dirty="0" err="1" smtClean="0">
                <a:solidFill>
                  <a:srgbClr val="FF0000"/>
                </a:solidFill>
                <a:latin typeface="Arial Black" pitchFamily="34" charset="0"/>
              </a:rPr>
              <a:t>Bonds</a:t>
            </a:r>
            <a:r>
              <a:rPr lang="cs-CZ" sz="3200" dirty="0" smtClean="0">
                <a:solidFill>
                  <a:srgbClr val="FF0000"/>
                </a:solidFill>
                <a:latin typeface="Arial Black" pitchFamily="34" charset="0"/>
              </a:rPr>
              <a:t> IN VITRO 2 </a:t>
            </a:r>
            <a:r>
              <a:rPr lang="cs-CZ" sz="3200" dirty="0" smtClean="0">
                <a:solidFill>
                  <a:srgbClr val="FF0000"/>
                </a:solidFill>
                <a:latin typeface="Arial Black" pitchFamily="34" charset="0"/>
              </a:rPr>
              <a:t/>
            </a:r>
            <a:br>
              <a:rPr lang="cs-CZ" sz="3200" dirty="0" smtClean="0">
                <a:solidFill>
                  <a:srgbClr val="FF0000"/>
                </a:solidFill>
                <a:latin typeface="Arial Black" pitchFamily="34" charset="0"/>
              </a:rPr>
            </a:br>
            <a:r>
              <a:rPr lang="cs-CZ" sz="3200" dirty="0" smtClean="0">
                <a:solidFill>
                  <a:srgbClr val="FF0000"/>
                </a:solidFill>
                <a:latin typeface="Arial Black" pitchFamily="34" charset="0"/>
              </a:rPr>
              <a:t>are </a:t>
            </a:r>
            <a:r>
              <a:rPr lang="cs-CZ" sz="3200" dirty="0" err="1" smtClean="0">
                <a:solidFill>
                  <a:srgbClr val="FF0000"/>
                </a:solidFill>
                <a:latin typeface="Arial Black" pitchFamily="34" charset="0"/>
              </a:rPr>
              <a:t>the</a:t>
            </a:r>
            <a:r>
              <a:rPr lang="cs-CZ" sz="3200" dirty="0" smtClean="0">
                <a:solidFill>
                  <a:srgbClr val="FF0000"/>
                </a:solidFill>
                <a:latin typeface="Arial Black" pitchFamily="34" charset="0"/>
              </a:rPr>
              <a:t> </a:t>
            </a:r>
            <a:r>
              <a:rPr lang="cs-CZ" sz="3200" dirty="0" smtClean="0">
                <a:solidFill>
                  <a:srgbClr val="0000FF"/>
                </a:solidFill>
                <a:latin typeface="Arial Black" pitchFamily="34" charset="0"/>
              </a:rPr>
              <a:t>CHEMICAL BASIS </a:t>
            </a:r>
            <a:r>
              <a:rPr lang="cs-CZ" sz="3200" dirty="0" err="1" smtClean="0">
                <a:solidFill>
                  <a:srgbClr val="FF0000"/>
                </a:solidFill>
                <a:latin typeface="Arial Black" pitchFamily="34" charset="0"/>
              </a:rPr>
              <a:t>of</a:t>
            </a:r>
            <a:r>
              <a:rPr lang="cs-CZ" sz="3200" dirty="0" smtClean="0">
                <a:solidFill>
                  <a:srgbClr val="FF0000"/>
                </a:solidFill>
                <a:latin typeface="Arial Black" pitchFamily="34" charset="0"/>
              </a:rPr>
              <a:t> </a:t>
            </a:r>
            <a:r>
              <a:rPr lang="cs-CZ" sz="3200" dirty="0" err="1" smtClean="0">
                <a:solidFill>
                  <a:srgbClr val="FF0000"/>
                </a:solidFill>
                <a:latin typeface="Arial Black" pitchFamily="34" charset="0"/>
              </a:rPr>
              <a:t>the</a:t>
            </a:r>
            <a:r>
              <a:rPr lang="cs-CZ" sz="3200" dirty="0" smtClean="0">
                <a:solidFill>
                  <a:srgbClr val="FF0000"/>
                </a:solidFill>
                <a:latin typeface="Arial Black" pitchFamily="34" charset="0"/>
              </a:rPr>
              <a:t>  </a:t>
            </a:r>
            <a:r>
              <a:rPr lang="cs-CZ" sz="3200" dirty="0" smtClean="0">
                <a:solidFill>
                  <a:srgbClr val="FF0000"/>
                </a:solidFill>
                <a:latin typeface="Arial Black" pitchFamily="34" charset="0"/>
              </a:rPr>
              <a:t/>
            </a:r>
            <a:br>
              <a:rPr lang="cs-CZ" sz="3200" dirty="0" smtClean="0">
                <a:solidFill>
                  <a:srgbClr val="FF0000"/>
                </a:solidFill>
                <a:latin typeface="Arial Black" pitchFamily="34" charset="0"/>
              </a:rPr>
            </a:br>
            <a:r>
              <a:rPr lang="en-GB" sz="3200" dirty="0" smtClean="0">
                <a:solidFill>
                  <a:srgbClr val="FF0000"/>
                </a:solidFill>
                <a:latin typeface="Arial Black" pitchFamily="34" charset="0"/>
              </a:rPr>
              <a:t> Tanning </a:t>
            </a:r>
            <a:r>
              <a:rPr lang="cs-CZ" sz="3200" dirty="0" err="1" smtClean="0">
                <a:solidFill>
                  <a:srgbClr val="FF0000"/>
                </a:solidFill>
                <a:latin typeface="Arial Black" pitchFamily="34" charset="0"/>
              </a:rPr>
              <a:t>of</a:t>
            </a:r>
            <a:r>
              <a:rPr lang="cs-CZ" sz="3200" dirty="0" smtClean="0">
                <a:solidFill>
                  <a:srgbClr val="FF0000"/>
                </a:solidFill>
                <a:latin typeface="Arial Black" pitchFamily="34" charset="0"/>
              </a:rPr>
              <a:t> </a:t>
            </a:r>
            <a:r>
              <a:rPr lang="cs-CZ" sz="3200" dirty="0" err="1" smtClean="0">
                <a:solidFill>
                  <a:srgbClr val="FF0000"/>
                </a:solidFill>
                <a:latin typeface="Arial Black" pitchFamily="34" charset="0"/>
              </a:rPr>
              <a:t>the</a:t>
            </a:r>
            <a:r>
              <a:rPr lang="cs-CZ" sz="3200" dirty="0" smtClean="0">
                <a:solidFill>
                  <a:srgbClr val="FF0000"/>
                </a:solidFill>
                <a:latin typeface="Arial Black" pitchFamily="34" charset="0"/>
              </a:rPr>
              <a:t> </a:t>
            </a:r>
            <a:r>
              <a:rPr lang="cs-CZ" sz="3200" dirty="0" smtClean="0">
                <a:solidFill>
                  <a:srgbClr val="FF0000"/>
                </a:solidFill>
                <a:latin typeface="Arial Black" pitchFamily="34" charset="0"/>
              </a:rPr>
              <a:t>HIDE to LEATHER</a:t>
            </a:r>
            <a:endParaRPr lang="cs-CZ" sz="3200" dirty="0">
              <a:solidFill>
                <a:srgbClr val="C00000"/>
              </a:solidFill>
            </a:endParaRPr>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93</a:t>
            </a:fld>
            <a:endParaRPr lang="sk-SK"/>
          </a:p>
        </p:txBody>
      </p:sp>
      <p:sp>
        <p:nvSpPr>
          <p:cNvPr id="9" name="TextovéPole 8"/>
          <p:cNvSpPr txBox="1"/>
          <p:nvPr/>
        </p:nvSpPr>
        <p:spPr>
          <a:xfrm>
            <a:off x="287016" y="1556792"/>
            <a:ext cx="8856984" cy="4832092"/>
          </a:xfrm>
          <a:prstGeom prst="rect">
            <a:avLst/>
          </a:prstGeom>
          <a:noFill/>
        </p:spPr>
        <p:txBody>
          <a:bodyPr wrap="square" rtlCol="0">
            <a:spAutoFit/>
          </a:bodyPr>
          <a:lstStyle/>
          <a:p>
            <a:pPr marL="342900" indent="-342900">
              <a:buFont typeface="+mj-lt"/>
              <a:buAutoNum type="alphaLcParenR"/>
            </a:pPr>
            <a:r>
              <a:rPr lang="en-GB" sz="2800" dirty="0" smtClean="0">
                <a:solidFill>
                  <a:srgbClr val="0000FF"/>
                </a:solidFill>
                <a:latin typeface="Arial Black" pitchFamily="34" charset="0"/>
              </a:rPr>
              <a:t>INORGANIC COMPOUNDS </a:t>
            </a:r>
            <a:r>
              <a:rPr lang="en-GB" sz="2800" dirty="0" smtClean="0">
                <a:solidFill>
                  <a:srgbClr val="0000FF"/>
                </a:solidFill>
              </a:rPr>
              <a:t>– </a:t>
            </a:r>
            <a:r>
              <a:rPr lang="en-GB" sz="2800" b="1" dirty="0" smtClean="0">
                <a:solidFill>
                  <a:srgbClr val="0000FF"/>
                </a:solidFill>
              </a:rPr>
              <a:t>coordination Compound (Complex) based on the Cr, Al, </a:t>
            </a:r>
            <a:r>
              <a:rPr lang="en-GB" sz="2800" b="1" dirty="0" err="1" smtClean="0">
                <a:solidFill>
                  <a:srgbClr val="0000FF"/>
                </a:solidFill>
              </a:rPr>
              <a:t>Zr</a:t>
            </a:r>
            <a:r>
              <a:rPr lang="en-GB" sz="2800" b="1" dirty="0" smtClean="0">
                <a:solidFill>
                  <a:srgbClr val="0000FF"/>
                </a:solidFill>
              </a:rPr>
              <a:t>, Fe etc. And </a:t>
            </a:r>
            <a:r>
              <a:rPr lang="en-GB" sz="2800" b="1" dirty="0" err="1" smtClean="0">
                <a:solidFill>
                  <a:srgbClr val="0000FF"/>
                </a:solidFill>
              </a:rPr>
              <a:t>heteropolyacids</a:t>
            </a:r>
            <a:r>
              <a:rPr lang="en-GB" sz="2800" b="1" dirty="0" smtClean="0">
                <a:solidFill>
                  <a:srgbClr val="0000FF"/>
                </a:solidFill>
              </a:rPr>
              <a:t> of the Si, P, W, Mo</a:t>
            </a:r>
          </a:p>
          <a:p>
            <a:pPr marL="342900" indent="-342900">
              <a:buFont typeface="+mj-lt"/>
              <a:buAutoNum type="alphaLcParenR"/>
            </a:pPr>
            <a:r>
              <a:rPr lang="en-GB" sz="2800" b="1" dirty="0" smtClean="0">
                <a:solidFill>
                  <a:srgbClr val="008000"/>
                </a:solidFill>
                <a:latin typeface="Arial Black" pitchFamily="34" charset="0"/>
              </a:rPr>
              <a:t>ORGANIC COMPOUNDS </a:t>
            </a:r>
            <a:r>
              <a:rPr lang="en-GB" sz="2800" b="1" dirty="0" smtClean="0">
                <a:solidFill>
                  <a:srgbClr val="008000"/>
                </a:solidFill>
              </a:rPr>
              <a:t>– Tannins of the Plant Origin, </a:t>
            </a:r>
            <a:r>
              <a:rPr lang="en-GB" sz="2800" b="1" dirty="0" err="1" smtClean="0">
                <a:solidFill>
                  <a:srgbClr val="008000"/>
                </a:solidFill>
              </a:rPr>
              <a:t>Aldehydes</a:t>
            </a:r>
            <a:r>
              <a:rPr lang="en-GB" sz="2800" b="1" dirty="0" smtClean="0">
                <a:solidFill>
                  <a:srgbClr val="008000"/>
                </a:solidFill>
              </a:rPr>
              <a:t>, </a:t>
            </a:r>
            <a:r>
              <a:rPr lang="en-GB" sz="2800" b="1" dirty="0" err="1" smtClean="0">
                <a:solidFill>
                  <a:srgbClr val="008000"/>
                </a:solidFill>
              </a:rPr>
              <a:t>Chinons</a:t>
            </a:r>
            <a:r>
              <a:rPr lang="en-GB" sz="2800" b="1" dirty="0" smtClean="0">
                <a:solidFill>
                  <a:srgbClr val="008000"/>
                </a:solidFill>
              </a:rPr>
              <a:t>, </a:t>
            </a:r>
            <a:r>
              <a:rPr lang="en-GB" sz="2800" b="1" dirty="0" err="1" smtClean="0">
                <a:solidFill>
                  <a:srgbClr val="008000"/>
                </a:solidFill>
              </a:rPr>
              <a:t>Syntanes</a:t>
            </a:r>
            <a:r>
              <a:rPr lang="en-GB" sz="2800" b="1" dirty="0" smtClean="0">
                <a:solidFill>
                  <a:srgbClr val="008000"/>
                </a:solidFill>
              </a:rPr>
              <a:t>, Fats, </a:t>
            </a:r>
            <a:r>
              <a:rPr lang="en-GB" sz="2800" b="1" dirty="0" err="1" smtClean="0">
                <a:solidFill>
                  <a:srgbClr val="008000"/>
                </a:solidFill>
              </a:rPr>
              <a:t>Sulfochlorites</a:t>
            </a:r>
            <a:r>
              <a:rPr lang="en-GB" sz="2800" b="1" dirty="0" smtClean="0">
                <a:solidFill>
                  <a:srgbClr val="008000"/>
                </a:solidFill>
              </a:rPr>
              <a:t>,  some synthetic Polymers</a:t>
            </a:r>
          </a:p>
          <a:p>
            <a:pPr marL="342900" indent="-342900"/>
            <a:r>
              <a:rPr lang="en-GB" sz="2800" dirty="0" smtClean="0">
                <a:solidFill>
                  <a:srgbClr val="FF0000"/>
                </a:solidFill>
                <a:latin typeface="Arial Black" pitchFamily="34" charset="0"/>
              </a:rPr>
              <a:t>Tanning </a:t>
            </a:r>
            <a:r>
              <a:rPr lang="en-GB" sz="2800" b="1" dirty="0" smtClean="0">
                <a:latin typeface="+mn-lt"/>
              </a:rPr>
              <a:t>by heavy Metals, </a:t>
            </a:r>
            <a:r>
              <a:rPr lang="en-GB" sz="2800" b="1" dirty="0" err="1" smtClean="0">
                <a:solidFill>
                  <a:srgbClr val="008000"/>
                </a:solidFill>
              </a:rPr>
              <a:t>Aldehydes</a:t>
            </a:r>
            <a:r>
              <a:rPr lang="en-GB" sz="2800" b="1" dirty="0" smtClean="0">
                <a:solidFill>
                  <a:srgbClr val="008000"/>
                </a:solidFill>
              </a:rPr>
              <a:t>, </a:t>
            </a:r>
            <a:r>
              <a:rPr lang="en-GB" sz="2800" b="1" dirty="0" err="1" smtClean="0">
                <a:solidFill>
                  <a:srgbClr val="008000"/>
                </a:solidFill>
              </a:rPr>
              <a:t>Chinons</a:t>
            </a:r>
            <a:r>
              <a:rPr lang="en-GB" sz="2800" b="1" dirty="0" smtClean="0">
                <a:solidFill>
                  <a:srgbClr val="008000"/>
                </a:solidFill>
              </a:rPr>
              <a:t> is possible to compare with the </a:t>
            </a:r>
            <a:r>
              <a:rPr lang="en-GB" sz="2800" dirty="0" smtClean="0">
                <a:solidFill>
                  <a:srgbClr val="FF0000"/>
                </a:solidFill>
                <a:latin typeface="Arial Black" pitchFamily="34" charset="0"/>
              </a:rPr>
              <a:t>Cross Bonds IN VIVO. </a:t>
            </a:r>
            <a:r>
              <a:rPr lang="cs-CZ" sz="2800" b="1" dirty="0" err="1" smtClean="0">
                <a:latin typeface="+mn-lt"/>
              </a:rPr>
              <a:t>The</a:t>
            </a:r>
            <a:r>
              <a:rPr lang="cs-CZ" sz="2800" b="1" dirty="0" smtClean="0">
                <a:latin typeface="+mn-lt"/>
              </a:rPr>
              <a:t> most </a:t>
            </a:r>
            <a:r>
              <a:rPr lang="cs-CZ" sz="2800" b="1" dirty="0" err="1" smtClean="0">
                <a:latin typeface="+mn-lt"/>
              </a:rPr>
              <a:t>important</a:t>
            </a:r>
            <a:r>
              <a:rPr lang="cs-CZ" sz="2800" b="1" dirty="0" smtClean="0">
                <a:latin typeface="+mn-lt"/>
              </a:rPr>
              <a:t> are </a:t>
            </a:r>
            <a:r>
              <a:rPr lang="cs-CZ" sz="2800" b="1" dirty="0" err="1" smtClean="0">
                <a:latin typeface="+mn-lt"/>
              </a:rPr>
              <a:t>Salts</a:t>
            </a:r>
            <a:r>
              <a:rPr lang="cs-CZ" sz="2800" b="1" dirty="0" smtClean="0">
                <a:latin typeface="+mn-lt"/>
              </a:rPr>
              <a:t> </a:t>
            </a:r>
            <a:r>
              <a:rPr lang="cs-CZ" sz="2800" b="1" dirty="0" err="1" smtClean="0">
                <a:latin typeface="+mn-lt"/>
              </a:rPr>
              <a:t>of</a:t>
            </a:r>
            <a:r>
              <a:rPr lang="cs-CZ" sz="2800" b="1" dirty="0" smtClean="0">
                <a:latin typeface="+mn-lt"/>
              </a:rPr>
              <a:t> </a:t>
            </a:r>
            <a:r>
              <a:rPr lang="cs-CZ" sz="2800" b="1" dirty="0" err="1" smtClean="0">
                <a:latin typeface="+mn-lt"/>
              </a:rPr>
              <a:t>Cr</a:t>
            </a:r>
            <a:r>
              <a:rPr lang="cs-CZ" sz="2800" b="1" dirty="0" smtClean="0">
                <a:latin typeface="+mn-lt"/>
              </a:rPr>
              <a:t> </a:t>
            </a:r>
            <a:r>
              <a:rPr lang="cs-CZ" sz="2800" b="1" dirty="0" err="1" smtClean="0">
                <a:latin typeface="+mn-lt"/>
              </a:rPr>
              <a:t>and</a:t>
            </a:r>
            <a:r>
              <a:rPr lang="cs-CZ" sz="2800" b="1" dirty="0" smtClean="0">
                <a:latin typeface="+mn-lt"/>
              </a:rPr>
              <a:t> </a:t>
            </a:r>
            <a:r>
              <a:rPr lang="cs-CZ" sz="2800" b="1" dirty="0" err="1" smtClean="0">
                <a:latin typeface="+mn-lt"/>
              </a:rPr>
              <a:t>Zr</a:t>
            </a:r>
            <a:r>
              <a:rPr lang="cs-CZ" sz="2800" b="1" dirty="0" smtClean="0">
                <a:latin typeface="+mn-lt"/>
              </a:rPr>
              <a:t>, </a:t>
            </a:r>
            <a:r>
              <a:rPr lang="en-GB" sz="2800" b="1" dirty="0" smtClean="0">
                <a:solidFill>
                  <a:srgbClr val="008000"/>
                </a:solidFill>
              </a:rPr>
              <a:t>Tannins of the Plant Origin, </a:t>
            </a:r>
            <a:r>
              <a:rPr lang="en-GB" sz="2800" b="1" dirty="0" err="1" smtClean="0">
                <a:solidFill>
                  <a:srgbClr val="008000"/>
                </a:solidFill>
              </a:rPr>
              <a:t>Aldehydes</a:t>
            </a:r>
            <a:r>
              <a:rPr lang="en-GB" sz="2800" b="1" dirty="0" smtClean="0">
                <a:solidFill>
                  <a:srgbClr val="008000"/>
                </a:solidFill>
              </a:rPr>
              <a:t>, </a:t>
            </a:r>
            <a:r>
              <a:rPr lang="en-GB" sz="2800" b="1" dirty="0" err="1" smtClean="0">
                <a:solidFill>
                  <a:srgbClr val="008000"/>
                </a:solidFill>
              </a:rPr>
              <a:t>Syntanes</a:t>
            </a:r>
            <a:r>
              <a:rPr lang="cs-CZ" sz="2800" b="1" dirty="0" smtClean="0">
                <a:solidFill>
                  <a:srgbClr val="008000"/>
                </a:solidFill>
              </a:rPr>
              <a:t>. </a:t>
            </a:r>
            <a:endParaRPr lang="cs-CZ" sz="2800" b="1" dirty="0">
              <a:solidFill>
                <a:srgbClr val="008000"/>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562074"/>
          </a:xfrm>
        </p:spPr>
        <p:txBody>
          <a:bodyPr/>
          <a:lstStyle/>
          <a:p>
            <a:r>
              <a:rPr lang="en-GB" sz="2800" dirty="0" smtClean="0">
                <a:solidFill>
                  <a:srgbClr val="FF0000"/>
                </a:solidFill>
                <a:latin typeface="Arial Black" pitchFamily="34" charset="0"/>
              </a:rPr>
              <a:t>Tanning </a:t>
            </a:r>
            <a:r>
              <a:rPr lang="cs-CZ" sz="2800" dirty="0" err="1" smtClean="0">
                <a:solidFill>
                  <a:srgbClr val="FF0000"/>
                </a:solidFill>
                <a:latin typeface="Arial Black" pitchFamily="34" charset="0"/>
              </a:rPr>
              <a:t>of</a:t>
            </a:r>
            <a:r>
              <a:rPr lang="cs-CZ" sz="2800" dirty="0" smtClean="0">
                <a:solidFill>
                  <a:srgbClr val="FF0000"/>
                </a:solidFill>
                <a:latin typeface="Arial Black" pitchFamily="34" charset="0"/>
              </a:rPr>
              <a:t> </a:t>
            </a:r>
            <a:r>
              <a:rPr lang="cs-CZ" sz="2800" dirty="0" err="1" smtClean="0">
                <a:solidFill>
                  <a:srgbClr val="FF0000"/>
                </a:solidFill>
                <a:latin typeface="Arial Black" pitchFamily="34" charset="0"/>
              </a:rPr>
              <a:t>the</a:t>
            </a:r>
            <a:r>
              <a:rPr lang="cs-CZ" sz="2800" dirty="0" smtClean="0">
                <a:solidFill>
                  <a:srgbClr val="FF0000"/>
                </a:solidFill>
                <a:latin typeface="Arial Black" pitchFamily="34" charset="0"/>
              </a:rPr>
              <a:t> HIDE to LEATHER</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94</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Zástupný symbol pro obsah 8"/>
          <p:cNvSpPr>
            <a:spLocks noGrp="1"/>
          </p:cNvSpPr>
          <p:nvPr>
            <p:ph idx="1"/>
          </p:nvPr>
        </p:nvSpPr>
        <p:spPr>
          <a:xfrm>
            <a:off x="457200" y="980728"/>
            <a:ext cx="8579296" cy="5145435"/>
          </a:xfrm>
        </p:spPr>
        <p:txBody>
          <a:bodyPr/>
          <a:lstStyle/>
          <a:p>
            <a:pPr>
              <a:buNone/>
            </a:pPr>
            <a:r>
              <a:rPr lang="en-GB" sz="2400" dirty="0" smtClean="0">
                <a:solidFill>
                  <a:srgbClr val="FF0000"/>
                </a:solidFill>
                <a:latin typeface="Arial Black" pitchFamily="34" charset="0"/>
              </a:rPr>
              <a:t> HIDE Tanning is the </a:t>
            </a:r>
            <a:r>
              <a:rPr lang="en-GB" sz="2400" b="1" dirty="0" smtClean="0">
                <a:solidFill>
                  <a:srgbClr val="0000FF"/>
                </a:solidFill>
                <a:latin typeface="Arial Black" pitchFamily="34" charset="0"/>
              </a:rPr>
              <a:t>CHEMICAL PROCESS</a:t>
            </a:r>
            <a:r>
              <a:rPr lang="en-GB" sz="2400" dirty="0" smtClean="0">
                <a:solidFill>
                  <a:srgbClr val="FF0000"/>
                </a:solidFill>
              </a:rPr>
              <a:t>,  when   functional</a:t>
            </a:r>
            <a:r>
              <a:rPr lang="en-GB" sz="2400" dirty="0" smtClean="0">
                <a:solidFill>
                  <a:srgbClr val="FF0000"/>
                </a:solidFill>
              </a:rPr>
              <a:t> Groups of </a:t>
            </a:r>
            <a:r>
              <a:rPr lang="en-GB" sz="2400" dirty="0" smtClean="0">
                <a:solidFill>
                  <a:srgbClr val="FF0000"/>
                </a:solidFill>
              </a:rPr>
              <a:t>the C</a:t>
            </a:r>
            <a:r>
              <a:rPr lang="en-GB" sz="2400" b="1" dirty="0" smtClean="0">
                <a:solidFill>
                  <a:srgbClr val="FF0000"/>
                </a:solidFill>
              </a:rPr>
              <a:t>OLLAGEN</a:t>
            </a:r>
            <a:r>
              <a:rPr lang="en-GB" sz="2400" dirty="0" smtClean="0">
                <a:solidFill>
                  <a:srgbClr val="FF0000"/>
                </a:solidFill>
              </a:rPr>
              <a:t> </a:t>
            </a:r>
            <a:r>
              <a:rPr lang="en-GB" sz="2400" dirty="0" smtClean="0">
                <a:solidFill>
                  <a:srgbClr val="FF0000"/>
                </a:solidFill>
              </a:rPr>
              <a:t>react with </a:t>
            </a:r>
            <a:r>
              <a:rPr lang="en-GB" sz="2400" dirty="0" smtClean="0">
                <a:solidFill>
                  <a:srgbClr val="FF0000"/>
                </a:solidFill>
                <a:latin typeface="Arial Black" pitchFamily="34" charset="0"/>
              </a:rPr>
              <a:t>Tanning Substance (Reagent) </a:t>
            </a:r>
            <a:endParaRPr lang="en-GB" sz="2400" b="1" cap="all" dirty="0" smtClean="0">
              <a:solidFill>
                <a:srgbClr val="008000"/>
              </a:solidFill>
            </a:endParaRPr>
          </a:p>
          <a:p>
            <a:pPr algn="ctr">
              <a:buNone/>
            </a:pPr>
            <a:r>
              <a:rPr lang="en-GB" u="sng" dirty="0" smtClean="0">
                <a:solidFill>
                  <a:srgbClr val="008000"/>
                </a:solidFill>
                <a:latin typeface="Arial Black" pitchFamily="34" charset="0"/>
              </a:rPr>
              <a:t>Tanning Substance</a:t>
            </a:r>
            <a:r>
              <a:rPr lang="cs-CZ" u="sng" dirty="0" smtClean="0">
                <a:solidFill>
                  <a:srgbClr val="008000"/>
                </a:solidFill>
                <a:latin typeface="Arial Black" pitchFamily="34" charset="0"/>
              </a:rPr>
              <a:t>s</a:t>
            </a:r>
            <a:r>
              <a:rPr lang="en-GB" u="sng" dirty="0" smtClean="0">
                <a:solidFill>
                  <a:srgbClr val="008000"/>
                </a:solidFill>
                <a:latin typeface="Arial Black" pitchFamily="34" charset="0"/>
              </a:rPr>
              <a:t> </a:t>
            </a:r>
            <a:r>
              <a:rPr lang="en-GB" u="sng" dirty="0" smtClean="0">
                <a:solidFill>
                  <a:srgbClr val="008000"/>
                </a:solidFill>
                <a:latin typeface="Arial Black" pitchFamily="34" charset="0"/>
              </a:rPr>
              <a:t>(</a:t>
            </a:r>
            <a:r>
              <a:rPr lang="en-GB" u="sng" dirty="0" smtClean="0">
                <a:solidFill>
                  <a:srgbClr val="008000"/>
                </a:solidFill>
                <a:latin typeface="Arial Black" pitchFamily="34" charset="0"/>
              </a:rPr>
              <a:t>Reagent</a:t>
            </a:r>
            <a:r>
              <a:rPr lang="cs-CZ" u="sng" dirty="0" smtClean="0">
                <a:solidFill>
                  <a:srgbClr val="008000"/>
                </a:solidFill>
                <a:latin typeface="Arial Black" pitchFamily="34" charset="0"/>
              </a:rPr>
              <a:t>s</a:t>
            </a:r>
            <a:r>
              <a:rPr lang="en-GB" u="sng" dirty="0" smtClean="0">
                <a:solidFill>
                  <a:srgbClr val="008000"/>
                </a:solidFill>
                <a:latin typeface="Arial Black" pitchFamily="34" charset="0"/>
              </a:rPr>
              <a:t>)</a:t>
            </a:r>
            <a:endParaRPr lang="cs-CZ" b="1" u="sng" cap="all" dirty="0" smtClean="0">
              <a:solidFill>
                <a:srgbClr val="008000"/>
              </a:solidFill>
              <a:latin typeface="Arial Black" pitchFamily="34" charset="0"/>
            </a:endParaRPr>
          </a:p>
          <a:p>
            <a:pPr marL="457200" indent="-457200">
              <a:buFont typeface="+mj-lt"/>
              <a:buAutoNum type="arabicPeriod"/>
            </a:pPr>
            <a:r>
              <a:rPr lang="en-GB" b="1" cap="all" dirty="0" smtClean="0">
                <a:solidFill>
                  <a:srgbClr val="008000"/>
                </a:solidFill>
                <a:latin typeface="Arial Black" pitchFamily="34" charset="0"/>
              </a:rPr>
              <a:t>TANNINS (HYDROLYSABLE OR Condensed)</a:t>
            </a:r>
            <a:r>
              <a:rPr lang="cs-CZ" b="1" cap="all" dirty="0" smtClean="0">
                <a:solidFill>
                  <a:srgbClr val="008000"/>
                </a:solidFill>
                <a:latin typeface="Arial Black" pitchFamily="34" charset="0"/>
              </a:rPr>
              <a:t> &gt; </a:t>
            </a:r>
            <a:r>
              <a:rPr lang="cs-CZ" b="1" u="sng" dirty="0" err="1" smtClean="0">
                <a:solidFill>
                  <a:srgbClr val="FF0000"/>
                </a:solidFill>
                <a:latin typeface="Arial Black" pitchFamily="34" charset="0"/>
              </a:rPr>
              <a:t>Vegetable</a:t>
            </a:r>
            <a:r>
              <a:rPr lang="cs-CZ" b="1" u="sng" dirty="0" smtClean="0"/>
              <a:t> </a:t>
            </a:r>
            <a:r>
              <a:rPr lang="en-GB" u="sng" dirty="0" smtClean="0">
                <a:solidFill>
                  <a:srgbClr val="FF0000"/>
                </a:solidFill>
                <a:latin typeface="Arial Black" pitchFamily="34" charset="0"/>
              </a:rPr>
              <a:t>Tanning </a:t>
            </a:r>
            <a:endParaRPr lang="en-GB" b="1" u="sng" cap="all" dirty="0" smtClean="0">
              <a:solidFill>
                <a:srgbClr val="C00000"/>
              </a:solidFill>
              <a:latin typeface="Arial Black" pitchFamily="34" charset="0"/>
            </a:endParaRPr>
          </a:p>
          <a:p>
            <a:pPr marL="457200" indent="-457200">
              <a:buFont typeface="+mj-lt"/>
              <a:buAutoNum type="arabicPeriod"/>
            </a:pPr>
            <a:r>
              <a:rPr lang="en-GB" sz="2400" b="1" cap="all" dirty="0" smtClean="0">
                <a:solidFill>
                  <a:srgbClr val="008000"/>
                </a:solidFill>
              </a:rPr>
              <a:t>potassium aluminium sulphate</a:t>
            </a:r>
            <a:endParaRPr lang="en-GB" sz="2400" b="1" cap="all" dirty="0" smtClean="0">
              <a:solidFill>
                <a:srgbClr val="008000"/>
              </a:solidFill>
            </a:endParaRPr>
          </a:p>
          <a:p>
            <a:pPr marL="457200" indent="-457200">
              <a:buFont typeface="+mj-lt"/>
              <a:buAutoNum type="arabicPeriod"/>
            </a:pPr>
            <a:r>
              <a:rPr lang="en-GB" sz="2400" b="1" cap="all" dirty="0" smtClean="0">
                <a:solidFill>
                  <a:srgbClr val="008000"/>
                </a:solidFill>
              </a:rPr>
              <a:t>Chromium COMPOUNDS</a:t>
            </a:r>
            <a:endParaRPr lang="en-GB" sz="2400" b="1" cap="all" dirty="0">
              <a:solidFill>
                <a:srgbClr val="008000"/>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457200" y="274638"/>
            <a:ext cx="8229600" cy="1354162"/>
          </a:xfrm>
        </p:spPr>
        <p:txBody>
          <a:bodyPr/>
          <a:lstStyle/>
          <a:p>
            <a:r>
              <a:rPr lang="en-GB" sz="2800" dirty="0" smtClean="0">
                <a:solidFill>
                  <a:srgbClr val="FF0000"/>
                </a:solidFill>
                <a:latin typeface="Arial Black" pitchFamily="34" charset="0"/>
              </a:rPr>
              <a:t>Tanning </a:t>
            </a:r>
            <a:r>
              <a:rPr lang="en-GB" sz="2800" dirty="0" smtClean="0">
                <a:solidFill>
                  <a:srgbClr val="FF0000"/>
                </a:solidFill>
                <a:latin typeface="Arial Black" pitchFamily="34" charset="0"/>
              </a:rPr>
              <a:t>of the HIDE to LEATHER</a:t>
            </a:r>
            <a:r>
              <a:rPr lang="en-GB" sz="2800" dirty="0" smtClean="0">
                <a:solidFill>
                  <a:srgbClr val="FF0000"/>
                </a:solidFill>
                <a:latin typeface="Arial Black" pitchFamily="34" charset="0"/>
              </a:rPr>
              <a:t/>
            </a:r>
            <a:br>
              <a:rPr lang="en-GB" sz="2800" dirty="0" smtClean="0">
                <a:solidFill>
                  <a:srgbClr val="FF0000"/>
                </a:solidFill>
                <a:latin typeface="Arial Black" pitchFamily="34" charset="0"/>
              </a:rPr>
            </a:br>
            <a:r>
              <a:rPr lang="en-GB" sz="2800" dirty="0" smtClean="0">
                <a:solidFill>
                  <a:srgbClr val="C00000"/>
                </a:solidFill>
                <a:latin typeface="Arial Black" pitchFamily="34" charset="0"/>
              </a:rPr>
              <a:t>Similarity with Vulcanisation of the </a:t>
            </a:r>
            <a:r>
              <a:rPr lang="en-GB" sz="2800" dirty="0" smtClean="0">
                <a:solidFill>
                  <a:srgbClr val="C00000"/>
                </a:solidFill>
                <a:latin typeface="Arial Black" pitchFamily="34" charset="0"/>
              </a:rPr>
              <a:t>RUBBER to </a:t>
            </a:r>
            <a:r>
              <a:rPr lang="en-GB" sz="2800" dirty="0" smtClean="0">
                <a:solidFill>
                  <a:srgbClr val="008000"/>
                </a:solidFill>
                <a:latin typeface="Arial Black" pitchFamily="34" charset="0"/>
              </a:rPr>
              <a:t>VULCANISED RUBBER</a:t>
            </a:r>
            <a:endParaRPr lang="en-GB" sz="2800" b="1" cap="all" dirty="0">
              <a:solidFill>
                <a:srgbClr val="008000"/>
              </a:solidFill>
              <a:latin typeface="+mn-lt"/>
            </a:endParaRPr>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95</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Zástupný symbol pro obsah 8"/>
          <p:cNvSpPr>
            <a:spLocks noGrp="1"/>
          </p:cNvSpPr>
          <p:nvPr>
            <p:ph idx="1"/>
          </p:nvPr>
        </p:nvSpPr>
        <p:spPr>
          <a:xfrm>
            <a:off x="467544" y="1700808"/>
            <a:ext cx="8229600" cy="4536504"/>
          </a:xfrm>
        </p:spPr>
        <p:txBody>
          <a:bodyPr/>
          <a:lstStyle/>
          <a:p>
            <a:pPr>
              <a:buNone/>
            </a:pPr>
            <a:r>
              <a:rPr lang="en-GB" sz="2400" dirty="0" smtClean="0">
                <a:solidFill>
                  <a:srgbClr val="FF0000"/>
                </a:solidFill>
                <a:latin typeface="Arial Black" pitchFamily="34" charset="0"/>
              </a:rPr>
              <a:t>Tanning </a:t>
            </a:r>
            <a:r>
              <a:rPr lang="en-GB" sz="2400" dirty="0" smtClean="0">
                <a:solidFill>
                  <a:srgbClr val="FF0000"/>
                </a:solidFill>
                <a:latin typeface="Arial Black" pitchFamily="34" charset="0"/>
              </a:rPr>
              <a:t>of the HIDE is the </a:t>
            </a:r>
            <a:r>
              <a:rPr lang="en-GB" sz="2400" b="1" dirty="0" smtClean="0">
                <a:solidFill>
                  <a:srgbClr val="FF0000"/>
                </a:solidFill>
                <a:latin typeface="Arial Black" pitchFamily="34" charset="0"/>
              </a:rPr>
              <a:t>CHEMICAL REACTION</a:t>
            </a:r>
            <a:r>
              <a:rPr lang="en-GB" sz="2400" b="1" dirty="0" smtClean="0">
                <a:solidFill>
                  <a:srgbClr val="FF0000"/>
                </a:solidFill>
                <a:latin typeface="+mj-lt"/>
              </a:rPr>
              <a:t>,  when react </a:t>
            </a:r>
            <a:r>
              <a:rPr lang="en-GB" sz="2400" b="1" dirty="0" smtClean="0">
                <a:solidFill>
                  <a:srgbClr val="FF0000"/>
                </a:solidFill>
                <a:latin typeface="Arial Black" pitchFamily="34" charset="0"/>
              </a:rPr>
              <a:t>COLLAGENs</a:t>
            </a:r>
            <a:r>
              <a:rPr lang="en-GB" sz="2400" b="1" dirty="0" smtClean="0">
                <a:solidFill>
                  <a:srgbClr val="FF0000"/>
                </a:solidFill>
                <a:latin typeface="+mj-lt"/>
              </a:rPr>
              <a:t> functional Group with the </a:t>
            </a:r>
            <a:r>
              <a:rPr lang="en-GB" sz="2400" u="sng" dirty="0" smtClean="0">
                <a:solidFill>
                  <a:srgbClr val="008000"/>
                </a:solidFill>
                <a:latin typeface="Arial Black" pitchFamily="34" charset="0"/>
              </a:rPr>
              <a:t>Tanning Substances </a:t>
            </a:r>
            <a:r>
              <a:rPr lang="en-GB" sz="2400" b="1" dirty="0" smtClean="0">
                <a:solidFill>
                  <a:srgbClr val="FF0000"/>
                </a:solidFill>
                <a:latin typeface="+mj-lt"/>
              </a:rPr>
              <a:t>and forms </a:t>
            </a:r>
            <a:r>
              <a:rPr lang="en-GB" sz="2400" b="1" dirty="0" smtClean="0">
                <a:solidFill>
                  <a:srgbClr val="0000FF"/>
                </a:solidFill>
                <a:latin typeface="Arial Black" pitchFamily="34" charset="0"/>
              </a:rPr>
              <a:t>NETWORK BETWEEN </a:t>
            </a:r>
            <a:r>
              <a:rPr lang="en-GB" sz="2400" b="1" dirty="0" smtClean="0">
                <a:solidFill>
                  <a:srgbClr val="0000FF"/>
                </a:solidFill>
                <a:latin typeface="Arial Black" pitchFamily="34" charset="0"/>
              </a:rPr>
              <a:t>MACROMOLECUL</a:t>
            </a:r>
            <a:r>
              <a:rPr lang="cs-CZ" sz="2400" b="1" dirty="0" smtClean="0">
                <a:solidFill>
                  <a:srgbClr val="0000FF"/>
                </a:solidFill>
                <a:latin typeface="Arial Black" pitchFamily="34" charset="0"/>
              </a:rPr>
              <a:t>E</a:t>
            </a:r>
            <a:r>
              <a:rPr lang="en-GB" sz="2400" b="1" dirty="0" smtClean="0">
                <a:solidFill>
                  <a:srgbClr val="0000FF"/>
                </a:solidFill>
                <a:latin typeface="Arial Black" pitchFamily="34" charset="0"/>
              </a:rPr>
              <a:t>S OF COLLAGEN</a:t>
            </a:r>
            <a:endParaRPr lang="en-GB" sz="2400" b="1" dirty="0" smtClean="0">
              <a:solidFill>
                <a:srgbClr val="0000FF"/>
              </a:solidFill>
              <a:latin typeface="Arial Black" pitchFamily="34" charset="0"/>
            </a:endParaRPr>
          </a:p>
          <a:p>
            <a:pPr>
              <a:buNone/>
            </a:pPr>
            <a:r>
              <a:rPr lang="en-GB" sz="2400" dirty="0" smtClean="0">
                <a:solidFill>
                  <a:srgbClr val="C00000"/>
                </a:solidFill>
                <a:latin typeface="Arial Black" pitchFamily="34" charset="0"/>
              </a:rPr>
              <a:t>VULCANISATION of Rubber </a:t>
            </a:r>
            <a:r>
              <a:rPr lang="en-GB" sz="2400" dirty="0" smtClean="0">
                <a:solidFill>
                  <a:srgbClr val="C00000"/>
                </a:solidFill>
                <a:latin typeface="Arial Black" pitchFamily="34" charset="0"/>
              </a:rPr>
              <a:t>to </a:t>
            </a:r>
            <a:r>
              <a:rPr lang="en-GB" sz="2400" dirty="0" smtClean="0">
                <a:solidFill>
                  <a:srgbClr val="008000"/>
                </a:solidFill>
                <a:latin typeface="Arial Black" pitchFamily="34" charset="0"/>
              </a:rPr>
              <a:t>VULCANISED RUBBER </a:t>
            </a:r>
            <a:r>
              <a:rPr lang="en-GB" sz="2400" dirty="0" smtClean="0">
                <a:solidFill>
                  <a:srgbClr val="C00000"/>
                </a:solidFill>
                <a:latin typeface="Arial Black" pitchFamily="34" charset="0"/>
              </a:rPr>
              <a:t>is the </a:t>
            </a:r>
            <a:r>
              <a:rPr lang="en-GB" sz="2400" dirty="0" smtClean="0">
                <a:solidFill>
                  <a:srgbClr val="C00000"/>
                </a:solidFill>
                <a:latin typeface="Arial Black" pitchFamily="34" charset="0"/>
              </a:rPr>
              <a:t>CHEMICAL REACTION  called VULCANISATION which forms </a:t>
            </a:r>
            <a:r>
              <a:rPr lang="en-GB" sz="2400" b="1" dirty="0" smtClean="0">
                <a:solidFill>
                  <a:srgbClr val="0000FF"/>
                </a:solidFill>
                <a:latin typeface="Arial Black" pitchFamily="34" charset="0"/>
              </a:rPr>
              <a:t>NETWORK </a:t>
            </a:r>
            <a:r>
              <a:rPr lang="en-GB" sz="2400" b="1" dirty="0" smtClean="0">
                <a:solidFill>
                  <a:srgbClr val="0000FF"/>
                </a:solidFill>
                <a:latin typeface="Arial Black" pitchFamily="34" charset="0"/>
              </a:rPr>
              <a:t>BETWEEN </a:t>
            </a:r>
            <a:r>
              <a:rPr lang="en-GB" sz="2400" b="1" dirty="0" smtClean="0">
                <a:solidFill>
                  <a:srgbClr val="0000FF"/>
                </a:solidFill>
                <a:latin typeface="Arial Black" pitchFamily="34" charset="0"/>
              </a:rPr>
              <a:t>MACROMOLECULES </a:t>
            </a:r>
            <a:r>
              <a:rPr lang="en-GB" sz="2400" b="1" dirty="0" smtClean="0">
                <a:solidFill>
                  <a:srgbClr val="0000FF"/>
                </a:solidFill>
                <a:latin typeface="Arial Black" pitchFamily="34" charset="0"/>
              </a:rPr>
              <a:t>OF </a:t>
            </a:r>
            <a:r>
              <a:rPr lang="en-GB" sz="2400" dirty="0" smtClean="0">
                <a:solidFill>
                  <a:srgbClr val="0000FF"/>
                </a:solidFill>
                <a:latin typeface="Arial Black" pitchFamily="34" charset="0"/>
              </a:rPr>
              <a:t>POLYIZOPRENE</a:t>
            </a:r>
            <a:endParaRPr lang="en-GB" sz="2400" b="1" dirty="0" smtClean="0">
              <a:solidFill>
                <a:srgbClr val="0000FF"/>
              </a:solidFill>
              <a:latin typeface="Arial Black" pitchFamily="34"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0" y="0"/>
            <a:ext cx="9144000" cy="836712"/>
          </a:xfrm>
        </p:spPr>
        <p:txBody>
          <a:bodyPr/>
          <a:lstStyle/>
          <a:p>
            <a:r>
              <a:rPr lang="cs-CZ" sz="2800" dirty="0" err="1" smtClean="0">
                <a:solidFill>
                  <a:srgbClr val="FF0000"/>
                </a:solidFill>
                <a:latin typeface="Arial Black" pitchFamily="34" charset="0"/>
              </a:rPr>
              <a:t>Vegetable</a:t>
            </a:r>
            <a:r>
              <a:rPr lang="cs-CZ" sz="2800" dirty="0" smtClean="0">
                <a:solidFill>
                  <a:srgbClr val="FF0000"/>
                </a:solidFill>
                <a:latin typeface="Arial Black" pitchFamily="34" charset="0"/>
              </a:rPr>
              <a:t> </a:t>
            </a:r>
            <a:r>
              <a:rPr lang="en-GB" sz="2800" dirty="0" smtClean="0">
                <a:solidFill>
                  <a:srgbClr val="FF0000"/>
                </a:solidFill>
                <a:latin typeface="Arial Black" pitchFamily="34" charset="0"/>
              </a:rPr>
              <a:t>Tanning </a:t>
            </a:r>
            <a:r>
              <a:rPr lang="en-GB" sz="2800" dirty="0" smtClean="0">
                <a:solidFill>
                  <a:srgbClr val="FF0000"/>
                </a:solidFill>
                <a:latin typeface="Arial Black" pitchFamily="34" charset="0"/>
              </a:rPr>
              <a:t>of the HIDE to LEATHER </a:t>
            </a:r>
            <a:r>
              <a:rPr lang="cs-CZ" sz="2800" dirty="0" smtClean="0">
                <a:solidFill>
                  <a:srgbClr val="FF0000"/>
                </a:solidFill>
                <a:latin typeface="Arial Black" pitchFamily="34" charset="0"/>
              </a:rPr>
              <a:t>1 </a:t>
            </a:r>
            <a:r>
              <a:rPr lang="cs-CZ" sz="2800" dirty="0" smtClean="0">
                <a:solidFill>
                  <a:srgbClr val="FF0000"/>
                </a:solidFill>
                <a:latin typeface="Arial Black" pitchFamily="34" charset="0"/>
              </a:rPr>
              <a:t>A</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96</a:t>
            </a:fld>
            <a:endParaRPr lang="sk-SK"/>
          </a:p>
        </p:txBody>
      </p:sp>
      <p:sp>
        <p:nvSpPr>
          <p:cNvPr id="8" name="Zástupný symbol pro obsah 7"/>
          <p:cNvSpPr>
            <a:spLocks noGrp="1"/>
          </p:cNvSpPr>
          <p:nvPr>
            <p:ph idx="1"/>
          </p:nvPr>
        </p:nvSpPr>
        <p:spPr>
          <a:xfrm>
            <a:off x="457200" y="908720"/>
            <a:ext cx="8229600" cy="5217443"/>
          </a:xfrm>
        </p:spPr>
        <p:txBody>
          <a:bodyPr/>
          <a:lstStyle/>
          <a:p>
            <a:pPr>
              <a:buNone/>
            </a:pPr>
            <a:r>
              <a:rPr lang="en-GB" sz="2400" b="1" dirty="0" smtClean="0">
                <a:solidFill>
                  <a:srgbClr val="0000FF"/>
                </a:solidFill>
              </a:rPr>
              <a:t>Basis is the  Interaction of  </a:t>
            </a:r>
            <a:r>
              <a:rPr lang="en-GB" sz="2400" b="1" dirty="0" smtClean="0">
                <a:solidFill>
                  <a:srgbClr val="008000"/>
                </a:solidFill>
              </a:rPr>
              <a:t>–OH </a:t>
            </a:r>
            <a:r>
              <a:rPr lang="en-GB" sz="2400" b="1" dirty="0" smtClean="0"/>
              <a:t>or</a:t>
            </a:r>
            <a:r>
              <a:rPr lang="en-GB" sz="2400" b="1" dirty="0" smtClean="0">
                <a:solidFill>
                  <a:srgbClr val="0000FF"/>
                </a:solidFill>
              </a:rPr>
              <a:t> SO</a:t>
            </a:r>
            <a:r>
              <a:rPr lang="en-GB" sz="2400" b="1" baseline="-25000" dirty="0" smtClean="0">
                <a:solidFill>
                  <a:srgbClr val="0000FF"/>
                </a:solidFill>
              </a:rPr>
              <a:t>3</a:t>
            </a:r>
            <a:r>
              <a:rPr lang="en-GB" sz="2400" b="1" baseline="30000" dirty="0" smtClean="0">
                <a:solidFill>
                  <a:srgbClr val="0000FF"/>
                </a:solidFill>
              </a:rPr>
              <a:t>-2</a:t>
            </a:r>
            <a:r>
              <a:rPr lang="en-GB" sz="2400" b="1" dirty="0" smtClean="0">
                <a:solidFill>
                  <a:srgbClr val="0000FF"/>
                </a:solidFill>
              </a:rPr>
              <a:t> Groups of Tannin with side Chain Groups </a:t>
            </a:r>
            <a:r>
              <a:rPr lang="en-GB" sz="2400" b="1" dirty="0" smtClean="0"/>
              <a:t> </a:t>
            </a:r>
            <a:r>
              <a:rPr lang="en-GB" sz="2400" b="1" dirty="0" smtClean="0">
                <a:solidFill>
                  <a:srgbClr val="0000FF"/>
                </a:solidFill>
              </a:rPr>
              <a:t>on the </a:t>
            </a:r>
            <a:r>
              <a:rPr lang="en-GB" sz="2400" b="1" dirty="0" smtClean="0">
                <a:solidFill>
                  <a:srgbClr val="FF0000"/>
                </a:solidFill>
                <a:latin typeface="Arial Black" pitchFamily="34" charset="0"/>
              </a:rPr>
              <a:t>COLLAGEN</a:t>
            </a:r>
            <a:r>
              <a:rPr lang="en-GB" sz="2400" b="1" dirty="0" smtClean="0"/>
              <a:t> </a:t>
            </a:r>
            <a:r>
              <a:rPr lang="en-GB" sz="2400" b="1" dirty="0" smtClean="0">
                <a:solidFill>
                  <a:srgbClr val="0000FF"/>
                </a:solidFill>
              </a:rPr>
              <a:t>Chain forming the C</a:t>
            </a:r>
            <a:r>
              <a:rPr lang="en-GB" sz="2400" b="1" dirty="0" smtClean="0">
                <a:solidFill>
                  <a:srgbClr val="7030A0"/>
                </a:solidFill>
              </a:rPr>
              <a:t>OVALENTN</a:t>
            </a:r>
            <a:r>
              <a:rPr lang="en-GB" sz="2400" b="1" dirty="0" smtClean="0"/>
              <a:t> </a:t>
            </a:r>
            <a:r>
              <a:rPr lang="en-GB" sz="2400" b="1" dirty="0" smtClean="0">
                <a:solidFill>
                  <a:srgbClr val="0000FF"/>
                </a:solidFill>
              </a:rPr>
              <a:t>or</a:t>
            </a:r>
            <a:r>
              <a:rPr lang="en-GB" sz="2400" b="1" dirty="0" smtClean="0"/>
              <a:t> </a:t>
            </a:r>
            <a:r>
              <a:rPr lang="en-GB" sz="2400" b="1" cap="all" dirty="0" smtClean="0">
                <a:solidFill>
                  <a:srgbClr val="0000FF"/>
                </a:solidFill>
              </a:rPr>
              <a:t>Hydrogen </a:t>
            </a:r>
            <a:r>
              <a:rPr lang="en-GB" sz="2400" b="1" cap="all" dirty="0" smtClean="0">
                <a:solidFill>
                  <a:srgbClr val="0000FF"/>
                </a:solidFill>
              </a:rPr>
              <a:t>Bond </a:t>
            </a:r>
            <a:endParaRPr lang="en-GB" sz="2400" b="1" dirty="0" smtClean="0">
              <a:solidFill>
                <a:srgbClr val="0000FF"/>
              </a:solidFill>
            </a:endParaRPr>
          </a:p>
          <a:p>
            <a:pPr>
              <a:buNone/>
            </a:pPr>
            <a:endParaRPr lang="cs-CZ" sz="2400" b="1" dirty="0">
              <a:solidFill>
                <a:srgbClr val="0000FF"/>
              </a:solidFill>
            </a:endParaRPr>
          </a:p>
        </p:txBody>
      </p:sp>
      <p:pic>
        <p:nvPicPr>
          <p:cNvPr id="26" name="Obrázek 25" descr="TŘÍSLOČINĚNÍ   001.jpg"/>
          <p:cNvPicPr>
            <a:picLocks noChangeAspect="1"/>
          </p:cNvPicPr>
          <p:nvPr/>
        </p:nvPicPr>
        <p:blipFill>
          <a:blip r:embed="rId2" cstate="print"/>
          <a:stretch>
            <a:fillRect/>
          </a:stretch>
        </p:blipFill>
        <p:spPr>
          <a:xfrm rot="16200000">
            <a:off x="2735796" y="-314907"/>
            <a:ext cx="3672409" cy="9143999"/>
          </a:xfrm>
          <a:prstGeom prst="rect">
            <a:avLst/>
          </a:prstGeom>
        </p:spPr>
      </p:pic>
      <p:cxnSp>
        <p:nvCxnSpPr>
          <p:cNvPr id="29" name="Přímá spojovací šipka 28"/>
          <p:cNvCxnSpPr/>
          <p:nvPr/>
        </p:nvCxnSpPr>
        <p:spPr>
          <a:xfrm>
            <a:off x="6156176" y="1988840"/>
            <a:ext cx="1944216" cy="1152128"/>
          </a:xfrm>
          <a:prstGeom prst="straightConnector1">
            <a:avLst/>
          </a:prstGeom>
          <a:ln w="63500">
            <a:solidFill>
              <a:srgbClr val="7030A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32" name="Přímá spojovací šipka 31"/>
          <p:cNvCxnSpPr/>
          <p:nvPr/>
        </p:nvCxnSpPr>
        <p:spPr>
          <a:xfrm flipH="1">
            <a:off x="4211960" y="1268760"/>
            <a:ext cx="576064" cy="2952328"/>
          </a:xfrm>
          <a:prstGeom prst="straightConnector1">
            <a:avLst/>
          </a:prstGeom>
          <a:ln w="38100">
            <a:solidFill>
              <a:srgbClr val="008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5" name="TextovéPole 34"/>
          <p:cNvSpPr txBox="1"/>
          <p:nvPr/>
        </p:nvSpPr>
        <p:spPr>
          <a:xfrm>
            <a:off x="4644008" y="3284984"/>
            <a:ext cx="1619672" cy="461665"/>
          </a:xfrm>
          <a:prstGeom prst="rect">
            <a:avLst/>
          </a:prstGeom>
          <a:solidFill>
            <a:srgbClr val="FFCC99"/>
          </a:solidFill>
        </p:spPr>
        <p:txBody>
          <a:bodyPr wrap="square" rtlCol="0">
            <a:spAutoFit/>
          </a:bodyPr>
          <a:lstStyle/>
          <a:p>
            <a:r>
              <a:rPr lang="cs-CZ" sz="2400" dirty="0" smtClean="0">
                <a:solidFill>
                  <a:srgbClr val="008000"/>
                </a:solidFill>
                <a:latin typeface="Arial Black" pitchFamily="34" charset="0"/>
              </a:rPr>
              <a:t>------ OH </a:t>
            </a:r>
            <a:r>
              <a:rPr lang="cs-CZ" sz="3600" baseline="30000" dirty="0" smtClean="0">
                <a:solidFill>
                  <a:srgbClr val="008000"/>
                </a:solidFill>
                <a:latin typeface="Arial Black" pitchFamily="34" charset="0"/>
              </a:rPr>
              <a:t>-</a:t>
            </a:r>
            <a:endParaRPr lang="cs-CZ" sz="3600" baseline="30000" dirty="0">
              <a:solidFill>
                <a:srgbClr val="008000"/>
              </a:solidFill>
              <a:latin typeface="Arial Black" pitchFamily="34"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0" y="0"/>
            <a:ext cx="9144000" cy="836712"/>
          </a:xfrm>
        </p:spPr>
        <p:txBody>
          <a:bodyPr/>
          <a:lstStyle/>
          <a:p>
            <a:r>
              <a:rPr lang="cs-CZ" sz="2800" dirty="0" err="1" smtClean="0">
                <a:solidFill>
                  <a:srgbClr val="FF0000"/>
                </a:solidFill>
                <a:latin typeface="Arial Black" pitchFamily="34" charset="0"/>
              </a:rPr>
              <a:t>Vegetable</a:t>
            </a:r>
            <a:r>
              <a:rPr lang="cs-CZ" sz="2800" dirty="0" smtClean="0">
                <a:solidFill>
                  <a:srgbClr val="FF0000"/>
                </a:solidFill>
                <a:latin typeface="Arial Black" pitchFamily="34" charset="0"/>
              </a:rPr>
              <a:t> </a:t>
            </a:r>
            <a:r>
              <a:rPr lang="en-GB" sz="2800" dirty="0" smtClean="0">
                <a:solidFill>
                  <a:srgbClr val="FF0000"/>
                </a:solidFill>
                <a:latin typeface="Arial Black" pitchFamily="34" charset="0"/>
              </a:rPr>
              <a:t>Tanning of the HIDE to LEATHER </a:t>
            </a:r>
            <a:r>
              <a:rPr lang="cs-CZ" sz="2800" dirty="0" smtClean="0">
                <a:solidFill>
                  <a:srgbClr val="FF0000"/>
                </a:solidFill>
                <a:latin typeface="Arial Black" pitchFamily="34" charset="0"/>
              </a:rPr>
              <a:t>1 </a:t>
            </a:r>
            <a:r>
              <a:rPr lang="cs-CZ" sz="2800" dirty="0" smtClean="0">
                <a:solidFill>
                  <a:srgbClr val="FF0000"/>
                </a:solidFill>
                <a:latin typeface="Arial Black" pitchFamily="34" charset="0"/>
              </a:rPr>
              <a:t>B</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97</a:t>
            </a:fld>
            <a:endParaRPr lang="sk-SK"/>
          </a:p>
        </p:txBody>
      </p:sp>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pitchFamily="34" charset="0"/>
                <a:cs typeface="Arial" pitchFamily="34" charset="0"/>
                <a:hlinkClick r:id="rId2" tooltip="Králičí klih"/>
              </a:rPr>
              <a:t>Detail</a:t>
            </a:r>
            <a:endParaRPr kumimoji="0" lang="cs-CZ"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000" b="1" i="0" u="none" strike="noStrike" cap="none" normalizeH="0" baseline="0" smtClean="0">
                <a:ln>
                  <a:noFill/>
                </a:ln>
                <a:solidFill>
                  <a:schemeClr val="tx1"/>
                </a:solidFill>
                <a:effectLst/>
                <a:latin typeface="Arial" pitchFamily="34" charset="0"/>
                <a:cs typeface="Arial" pitchFamily="34" charset="0"/>
                <a:hlinkClick r:id="rId3" tooltip="Technická želatina"/>
              </a:rPr>
              <a:t>Technická želatina</a:t>
            </a:r>
            <a:endParaRPr kumimoji="0" lang="cs-CZ" sz="10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900" b="0" i="0" u="none" strike="noStrike" cap="none" normalizeH="0" baseline="0" smtClean="0">
                <a:ln>
                  <a:noFill/>
                </a:ln>
                <a:solidFill>
                  <a:schemeClr val="tx1"/>
                </a:solidFill>
                <a:effectLst/>
                <a:latin typeface="Arial" pitchFamily="34" charset="0"/>
                <a:cs typeface="Arial" pitchFamily="34" charset="0"/>
                <a:hlinkClick r:id="rId3" tooltip="Technická želatina"/>
              </a:rPr>
              <a:t>  </a:t>
            </a:r>
            <a:r>
              <a:rPr kumimoji="0" lang="cs-CZ" sz="12000" b="0" i="0" u="none" strike="noStrike" cap="none" normalizeH="0" baseline="0" smtClean="0">
                <a:ln>
                  <a:noFill/>
                </a:ln>
                <a:solidFill>
                  <a:schemeClr val="tx1"/>
                </a:solidFill>
                <a:effectLst/>
                <a:latin typeface="Arial" pitchFamily="34" charset="0"/>
                <a:cs typeface="Arial" pitchFamily="34" charset="0"/>
              </a:rPr>
              <a:t> </a:t>
            </a:r>
            <a:r>
              <a:rPr kumimoji="0" lang="cs-CZ" sz="900" b="0" i="0" u="none" strike="noStrike" cap="none" normalizeH="0" baseline="0" smtClean="0">
                <a:ln>
                  <a:noFill/>
                </a:ln>
                <a:solidFill>
                  <a:schemeClr val="tx1"/>
                </a:solidFill>
                <a:effectLst/>
                <a:latin typeface="Arial" pitchFamily="34" charset="0"/>
                <a:cs typeface="Arial" pitchFamily="34" charset="0"/>
              </a:rPr>
              <a:t>                                       </a:t>
            </a:r>
            <a:r>
              <a:rPr kumimoji="0" lang="cs-CZ" sz="1800" b="0" i="0" u="none" strike="noStrike" cap="none" normalizeH="0" baseline="0" smtClean="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Zástupný symbol pro obsah 7"/>
          <p:cNvSpPr>
            <a:spLocks noGrp="1"/>
          </p:cNvSpPr>
          <p:nvPr>
            <p:ph idx="1"/>
          </p:nvPr>
        </p:nvSpPr>
        <p:spPr>
          <a:xfrm>
            <a:off x="457200" y="908720"/>
            <a:ext cx="8229600" cy="5217443"/>
          </a:xfrm>
        </p:spPr>
        <p:txBody>
          <a:bodyPr/>
          <a:lstStyle/>
          <a:p>
            <a:pPr>
              <a:buNone/>
            </a:pPr>
            <a:r>
              <a:rPr lang="en-GB" sz="2400" b="1" dirty="0" smtClean="0">
                <a:solidFill>
                  <a:srgbClr val="0000FF"/>
                </a:solidFill>
              </a:rPr>
              <a:t>Basis is the  Interaction of  </a:t>
            </a:r>
            <a:r>
              <a:rPr lang="en-GB" sz="2400" b="1" dirty="0" smtClean="0">
                <a:solidFill>
                  <a:srgbClr val="008000"/>
                </a:solidFill>
              </a:rPr>
              <a:t>–OH </a:t>
            </a:r>
            <a:r>
              <a:rPr lang="en-GB" sz="2400" b="1" dirty="0" smtClean="0"/>
              <a:t>or</a:t>
            </a:r>
            <a:r>
              <a:rPr lang="en-GB" sz="2400" b="1" dirty="0" smtClean="0">
                <a:solidFill>
                  <a:srgbClr val="0000FF"/>
                </a:solidFill>
              </a:rPr>
              <a:t> SO</a:t>
            </a:r>
            <a:r>
              <a:rPr lang="en-GB" sz="2400" b="1" baseline="-25000" dirty="0" smtClean="0">
                <a:solidFill>
                  <a:srgbClr val="0000FF"/>
                </a:solidFill>
              </a:rPr>
              <a:t>3</a:t>
            </a:r>
            <a:r>
              <a:rPr lang="en-GB" sz="2400" b="1" baseline="30000" dirty="0" smtClean="0">
                <a:solidFill>
                  <a:srgbClr val="0000FF"/>
                </a:solidFill>
              </a:rPr>
              <a:t>-2</a:t>
            </a:r>
            <a:r>
              <a:rPr lang="en-GB" sz="2400" b="1" dirty="0" smtClean="0">
                <a:solidFill>
                  <a:srgbClr val="0000FF"/>
                </a:solidFill>
              </a:rPr>
              <a:t> Groups of Tannin with side Chain Groups </a:t>
            </a:r>
            <a:r>
              <a:rPr lang="en-GB" sz="2400" b="1" dirty="0" smtClean="0"/>
              <a:t> </a:t>
            </a:r>
            <a:r>
              <a:rPr lang="en-GB" sz="2400" b="1" dirty="0" smtClean="0">
                <a:solidFill>
                  <a:srgbClr val="0000FF"/>
                </a:solidFill>
              </a:rPr>
              <a:t>on the </a:t>
            </a:r>
            <a:r>
              <a:rPr lang="en-GB" sz="2400" b="1" dirty="0" smtClean="0">
                <a:solidFill>
                  <a:srgbClr val="FF0000"/>
                </a:solidFill>
                <a:latin typeface="Arial Black" pitchFamily="34" charset="0"/>
              </a:rPr>
              <a:t>COLLAGEN</a:t>
            </a:r>
            <a:r>
              <a:rPr lang="en-GB" sz="2400" b="1" dirty="0" smtClean="0"/>
              <a:t> </a:t>
            </a:r>
            <a:r>
              <a:rPr lang="en-GB" sz="2400" b="1" dirty="0" smtClean="0">
                <a:solidFill>
                  <a:srgbClr val="0000FF"/>
                </a:solidFill>
              </a:rPr>
              <a:t>Chain forming the C</a:t>
            </a:r>
            <a:r>
              <a:rPr lang="en-GB" sz="2400" b="1" dirty="0" smtClean="0">
                <a:solidFill>
                  <a:srgbClr val="7030A0"/>
                </a:solidFill>
              </a:rPr>
              <a:t>OVALENTN</a:t>
            </a:r>
            <a:r>
              <a:rPr lang="en-GB" sz="2400" b="1" dirty="0" smtClean="0"/>
              <a:t> </a:t>
            </a:r>
            <a:r>
              <a:rPr lang="en-GB" sz="2400" b="1" dirty="0" smtClean="0">
                <a:solidFill>
                  <a:srgbClr val="0000FF"/>
                </a:solidFill>
              </a:rPr>
              <a:t>or</a:t>
            </a:r>
            <a:r>
              <a:rPr lang="en-GB" sz="2400" b="1" dirty="0" smtClean="0"/>
              <a:t> </a:t>
            </a:r>
            <a:r>
              <a:rPr lang="en-GB" sz="2400" b="1" cap="all" dirty="0" smtClean="0">
                <a:solidFill>
                  <a:srgbClr val="0000FF"/>
                </a:solidFill>
              </a:rPr>
              <a:t>Hydrogen Bond </a:t>
            </a:r>
            <a:endParaRPr lang="en-GB" sz="2400" b="1" dirty="0" smtClean="0">
              <a:solidFill>
                <a:srgbClr val="0000FF"/>
              </a:solidFill>
            </a:endParaRPr>
          </a:p>
          <a:p>
            <a:pPr>
              <a:buNone/>
            </a:pPr>
            <a:endParaRPr lang="cs-CZ" sz="2400" b="1" dirty="0">
              <a:solidFill>
                <a:srgbClr val="0000FF"/>
              </a:solidFill>
            </a:endParaRPr>
          </a:p>
        </p:txBody>
      </p:sp>
      <p:pic>
        <p:nvPicPr>
          <p:cNvPr id="13" name="Obrázek 12" descr="TŘÍSLOČINĚNÍ   002.jpg"/>
          <p:cNvPicPr>
            <a:picLocks noChangeAspect="1"/>
          </p:cNvPicPr>
          <p:nvPr/>
        </p:nvPicPr>
        <p:blipFill>
          <a:blip r:embed="rId4" cstate="print"/>
          <a:stretch>
            <a:fillRect/>
          </a:stretch>
        </p:blipFill>
        <p:spPr>
          <a:xfrm rot="16200000">
            <a:off x="2477017" y="427316"/>
            <a:ext cx="4189965" cy="8352928"/>
          </a:xfrm>
          <a:prstGeom prst="rect">
            <a:avLst/>
          </a:prstGeom>
        </p:spPr>
      </p:pic>
      <p:cxnSp>
        <p:nvCxnSpPr>
          <p:cNvPr id="14" name="Přímá spojovací šipka 13"/>
          <p:cNvCxnSpPr/>
          <p:nvPr/>
        </p:nvCxnSpPr>
        <p:spPr>
          <a:xfrm flipH="1">
            <a:off x="4644008" y="1340768"/>
            <a:ext cx="1440160" cy="3312368"/>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7884368" y="2924944"/>
            <a:ext cx="1080120" cy="584775"/>
          </a:xfrm>
          <a:prstGeom prst="rect">
            <a:avLst/>
          </a:prstGeom>
          <a:solidFill>
            <a:schemeClr val="accent3">
              <a:lumMod val="85000"/>
            </a:schemeClr>
          </a:solidFill>
        </p:spPr>
        <p:txBody>
          <a:bodyPr wrap="square" rtlCol="0">
            <a:spAutoFit/>
          </a:bodyPr>
          <a:lstStyle/>
          <a:p>
            <a:r>
              <a:rPr lang="cs-CZ" sz="3200" dirty="0" smtClean="0">
                <a:solidFill>
                  <a:srgbClr val="7030A0"/>
                </a:solidFill>
                <a:latin typeface="Arial Black" pitchFamily="34" charset="0"/>
              </a:rPr>
              <a:t>H</a:t>
            </a:r>
            <a:r>
              <a:rPr lang="cs-CZ" sz="3200" baseline="-25000" dirty="0" smtClean="0">
                <a:solidFill>
                  <a:srgbClr val="7030A0"/>
                </a:solidFill>
                <a:latin typeface="Arial Black" pitchFamily="34" charset="0"/>
              </a:rPr>
              <a:t>2</a:t>
            </a:r>
            <a:r>
              <a:rPr lang="cs-CZ" sz="3200" dirty="0" smtClean="0">
                <a:solidFill>
                  <a:srgbClr val="7030A0"/>
                </a:solidFill>
                <a:latin typeface="Arial Black" pitchFamily="34" charset="0"/>
              </a:rPr>
              <a:t>O</a:t>
            </a:r>
            <a:endParaRPr lang="cs-CZ" sz="3200" dirty="0">
              <a:solidFill>
                <a:srgbClr val="7030A0"/>
              </a:solidFill>
              <a:latin typeface="Arial Black" pitchFamily="34" charset="0"/>
            </a:endParaRPr>
          </a:p>
        </p:txBody>
      </p:sp>
      <p:sp>
        <p:nvSpPr>
          <p:cNvPr id="23" name="TextovéPole 22"/>
          <p:cNvSpPr txBox="1"/>
          <p:nvPr/>
        </p:nvSpPr>
        <p:spPr>
          <a:xfrm>
            <a:off x="827584" y="4509120"/>
            <a:ext cx="1944216" cy="461665"/>
          </a:xfrm>
          <a:prstGeom prst="rect">
            <a:avLst/>
          </a:prstGeom>
          <a:solidFill>
            <a:srgbClr val="FFCC99"/>
          </a:solidFill>
        </p:spPr>
        <p:txBody>
          <a:bodyPr wrap="square" rtlCol="0">
            <a:spAutoFit/>
          </a:bodyPr>
          <a:lstStyle/>
          <a:p>
            <a:r>
              <a:rPr lang="cs-CZ" sz="2400" dirty="0" smtClean="0">
                <a:solidFill>
                  <a:srgbClr val="0000FF"/>
                </a:solidFill>
                <a:latin typeface="Arial Black" pitchFamily="34" charset="0"/>
              </a:rPr>
              <a:t>------- </a:t>
            </a:r>
            <a:r>
              <a:rPr lang="cs-CZ" sz="2400" dirty="0" smtClean="0">
                <a:solidFill>
                  <a:srgbClr val="0000FF"/>
                </a:solidFill>
                <a:latin typeface="Arial Black" pitchFamily="34" charset="0"/>
              </a:rPr>
              <a:t>SO</a:t>
            </a:r>
            <a:r>
              <a:rPr lang="cs-CZ" sz="2400" baseline="-25000" dirty="0" smtClean="0">
                <a:solidFill>
                  <a:srgbClr val="0000FF"/>
                </a:solidFill>
                <a:latin typeface="Arial Black" pitchFamily="34" charset="0"/>
              </a:rPr>
              <a:t>3</a:t>
            </a:r>
            <a:r>
              <a:rPr lang="cs-CZ" sz="2800" baseline="30000" dirty="0" smtClean="0">
                <a:solidFill>
                  <a:srgbClr val="0000FF"/>
                </a:solidFill>
                <a:latin typeface="Arial Black" pitchFamily="34" charset="0"/>
              </a:rPr>
              <a:t>-2</a:t>
            </a:r>
            <a:endParaRPr lang="cs-CZ" sz="3600" baseline="30000" dirty="0">
              <a:solidFill>
                <a:srgbClr val="0000FF"/>
              </a:solidFill>
              <a:latin typeface="Arial Black" pitchFamily="34"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0" y="0"/>
            <a:ext cx="9144000" cy="836712"/>
          </a:xfrm>
        </p:spPr>
        <p:txBody>
          <a:bodyPr/>
          <a:lstStyle/>
          <a:p>
            <a:r>
              <a:rPr lang="cs-CZ" sz="2800" dirty="0" err="1" smtClean="0">
                <a:solidFill>
                  <a:srgbClr val="FF0000"/>
                </a:solidFill>
                <a:latin typeface="Arial Black" pitchFamily="34" charset="0"/>
              </a:rPr>
              <a:t>Vegetable</a:t>
            </a:r>
            <a:r>
              <a:rPr lang="cs-CZ" sz="2800" dirty="0" smtClean="0">
                <a:solidFill>
                  <a:srgbClr val="FF0000"/>
                </a:solidFill>
                <a:latin typeface="Arial Black" pitchFamily="34" charset="0"/>
              </a:rPr>
              <a:t> </a:t>
            </a:r>
            <a:r>
              <a:rPr lang="en-GB" sz="2800" dirty="0" smtClean="0">
                <a:solidFill>
                  <a:srgbClr val="FF0000"/>
                </a:solidFill>
                <a:latin typeface="Arial Black" pitchFamily="34" charset="0"/>
              </a:rPr>
              <a:t>Tanning </a:t>
            </a:r>
            <a:r>
              <a:rPr lang="en-GB" sz="2800" dirty="0" smtClean="0">
                <a:solidFill>
                  <a:srgbClr val="FF0000"/>
                </a:solidFill>
                <a:latin typeface="Arial Black" pitchFamily="34" charset="0"/>
              </a:rPr>
              <a:t>of the HIDE to LEATHER </a:t>
            </a:r>
            <a:r>
              <a:rPr lang="cs-CZ" sz="2800" dirty="0" smtClean="0">
                <a:solidFill>
                  <a:srgbClr val="FF0000"/>
                </a:solidFill>
                <a:latin typeface="Arial Black" pitchFamily="34" charset="0"/>
              </a:rPr>
              <a:t>2</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98</a:t>
            </a:fld>
            <a:endParaRPr lang="sk-SK"/>
          </a:p>
        </p:txBody>
      </p:sp>
      <p:pic>
        <p:nvPicPr>
          <p:cNvPr id="12" name="Obrázek 11" descr="img879.jpg"/>
          <p:cNvPicPr>
            <a:picLocks noChangeAspect="1"/>
          </p:cNvPicPr>
          <p:nvPr/>
        </p:nvPicPr>
        <p:blipFill>
          <a:blip r:embed="rId2" cstate="print"/>
          <a:stretch>
            <a:fillRect/>
          </a:stretch>
        </p:blipFill>
        <p:spPr>
          <a:xfrm rot="5400000">
            <a:off x="1842106" y="-393834"/>
            <a:ext cx="1643366" cy="4248474"/>
          </a:xfrm>
          <a:prstGeom prst="rect">
            <a:avLst/>
          </a:prstGeom>
        </p:spPr>
      </p:pic>
      <p:pic>
        <p:nvPicPr>
          <p:cNvPr id="13" name="Obrázek 12" descr="img880.jpg"/>
          <p:cNvPicPr>
            <a:picLocks noChangeAspect="1"/>
          </p:cNvPicPr>
          <p:nvPr/>
        </p:nvPicPr>
        <p:blipFill>
          <a:blip r:embed="rId3" cstate="print"/>
          <a:stretch>
            <a:fillRect/>
          </a:stretch>
        </p:blipFill>
        <p:spPr>
          <a:xfrm rot="5400000">
            <a:off x="5201063" y="1579515"/>
            <a:ext cx="2012510" cy="3990716"/>
          </a:xfrm>
          <a:prstGeom prst="rect">
            <a:avLst/>
          </a:prstGeom>
        </p:spPr>
      </p:pic>
      <p:pic>
        <p:nvPicPr>
          <p:cNvPr id="14" name="Obrázek 13" descr="img881.jpg"/>
          <p:cNvPicPr>
            <a:picLocks noChangeAspect="1"/>
          </p:cNvPicPr>
          <p:nvPr/>
        </p:nvPicPr>
        <p:blipFill>
          <a:blip r:embed="rId4" cstate="print"/>
          <a:stretch>
            <a:fillRect/>
          </a:stretch>
        </p:blipFill>
        <p:spPr>
          <a:xfrm rot="5400000">
            <a:off x="5095880" y="2329055"/>
            <a:ext cx="1896984" cy="5969081"/>
          </a:xfrm>
          <a:prstGeom prst="rect">
            <a:avLst/>
          </a:prstGeom>
        </p:spPr>
      </p:pic>
      <p:sp>
        <p:nvSpPr>
          <p:cNvPr id="15" name="TextovéPole 14"/>
          <p:cNvSpPr txBox="1"/>
          <p:nvPr/>
        </p:nvSpPr>
        <p:spPr>
          <a:xfrm>
            <a:off x="6047656" y="2132856"/>
            <a:ext cx="2700808" cy="1015663"/>
          </a:xfrm>
          <a:prstGeom prst="rect">
            <a:avLst/>
          </a:prstGeom>
          <a:noFill/>
        </p:spPr>
        <p:txBody>
          <a:bodyPr wrap="square" rtlCol="0">
            <a:spAutoFit/>
          </a:bodyPr>
          <a:lstStyle/>
          <a:p>
            <a:r>
              <a:rPr lang="en-GB" sz="2000" b="1" cap="all" dirty="0" smtClean="0">
                <a:solidFill>
                  <a:srgbClr val="C00000"/>
                </a:solidFill>
              </a:rPr>
              <a:t>Covalent Bond </a:t>
            </a:r>
            <a:r>
              <a:rPr lang="en-GB" sz="2000" b="1" dirty="0" smtClean="0">
                <a:solidFill>
                  <a:srgbClr val="C00000"/>
                </a:solidFill>
              </a:rPr>
              <a:t>of</a:t>
            </a:r>
            <a:r>
              <a:rPr lang="en-GB" sz="2000" b="1" cap="all" dirty="0" smtClean="0">
                <a:solidFill>
                  <a:srgbClr val="C00000"/>
                </a:solidFill>
              </a:rPr>
              <a:t> CHINONE </a:t>
            </a:r>
            <a:r>
              <a:rPr lang="en-GB" sz="2000" b="1" dirty="0" smtClean="0">
                <a:solidFill>
                  <a:srgbClr val="C00000"/>
                </a:solidFill>
              </a:rPr>
              <a:t>to AMINOGROUPS</a:t>
            </a:r>
            <a:r>
              <a:rPr lang="en-GB" sz="2000" b="1" cap="all" dirty="0" smtClean="0">
                <a:solidFill>
                  <a:srgbClr val="C00000"/>
                </a:solidFill>
              </a:rPr>
              <a:t>  </a:t>
            </a:r>
            <a:endParaRPr lang="en-GB" sz="2000" b="1" cap="all" dirty="0">
              <a:solidFill>
                <a:srgbClr val="C00000"/>
              </a:solidFill>
            </a:endParaRPr>
          </a:p>
        </p:txBody>
      </p:sp>
      <p:sp>
        <p:nvSpPr>
          <p:cNvPr id="16" name="TextovéPole 15"/>
          <p:cNvSpPr txBox="1"/>
          <p:nvPr/>
        </p:nvSpPr>
        <p:spPr>
          <a:xfrm>
            <a:off x="4572000" y="1052736"/>
            <a:ext cx="3096344" cy="707886"/>
          </a:xfrm>
          <a:prstGeom prst="rect">
            <a:avLst/>
          </a:prstGeom>
          <a:noFill/>
        </p:spPr>
        <p:txBody>
          <a:bodyPr wrap="square" rtlCol="0">
            <a:spAutoFit/>
          </a:bodyPr>
          <a:lstStyle/>
          <a:p>
            <a:r>
              <a:rPr lang="en-GB" sz="2000" b="1" cap="all" dirty="0" smtClean="0">
                <a:solidFill>
                  <a:srgbClr val="0000FF"/>
                </a:solidFill>
              </a:rPr>
              <a:t>Hydrogen Bond WITH </a:t>
            </a:r>
            <a:r>
              <a:rPr lang="en-GB" sz="2000" b="1" cap="all" dirty="0" err="1" smtClean="0">
                <a:solidFill>
                  <a:srgbClr val="0000FF"/>
                </a:solidFill>
              </a:rPr>
              <a:t>imidogroups</a:t>
            </a:r>
            <a:endParaRPr lang="en-GB" sz="2000" b="1" cap="all" dirty="0">
              <a:solidFill>
                <a:srgbClr val="0000FF"/>
              </a:solidFill>
            </a:endParaRPr>
          </a:p>
        </p:txBody>
      </p:sp>
      <p:sp>
        <p:nvSpPr>
          <p:cNvPr id="18" name="TextovéPole 17"/>
          <p:cNvSpPr txBox="1"/>
          <p:nvPr/>
        </p:nvSpPr>
        <p:spPr>
          <a:xfrm>
            <a:off x="179512" y="2204864"/>
            <a:ext cx="1584176" cy="369332"/>
          </a:xfrm>
          <a:prstGeom prst="rect">
            <a:avLst/>
          </a:prstGeom>
          <a:solidFill>
            <a:schemeClr val="accent3">
              <a:lumMod val="85000"/>
            </a:schemeClr>
          </a:solidFill>
        </p:spPr>
        <p:txBody>
          <a:bodyPr wrap="square" rtlCol="0">
            <a:spAutoFit/>
          </a:bodyPr>
          <a:lstStyle/>
          <a:p>
            <a:r>
              <a:rPr lang="en-GB" b="1" dirty="0" smtClean="0">
                <a:solidFill>
                  <a:srgbClr val="FF0000"/>
                </a:solidFill>
                <a:latin typeface="Arial Black" pitchFamily="34" charset="0"/>
              </a:rPr>
              <a:t>COLLAGEN</a:t>
            </a:r>
            <a:endParaRPr lang="cs-CZ" dirty="0">
              <a:solidFill>
                <a:srgbClr val="FF0000"/>
              </a:solidFill>
            </a:endParaRPr>
          </a:p>
        </p:txBody>
      </p:sp>
      <p:sp>
        <p:nvSpPr>
          <p:cNvPr id="19" name="TextovéPole 18"/>
          <p:cNvSpPr txBox="1"/>
          <p:nvPr/>
        </p:nvSpPr>
        <p:spPr>
          <a:xfrm>
            <a:off x="3563888" y="2132856"/>
            <a:ext cx="1584176" cy="369332"/>
          </a:xfrm>
          <a:prstGeom prst="rect">
            <a:avLst/>
          </a:prstGeom>
          <a:solidFill>
            <a:schemeClr val="accent3">
              <a:lumMod val="85000"/>
            </a:schemeClr>
          </a:solidFill>
        </p:spPr>
        <p:txBody>
          <a:bodyPr wrap="square" rtlCol="0">
            <a:spAutoFit/>
          </a:bodyPr>
          <a:lstStyle/>
          <a:p>
            <a:r>
              <a:rPr lang="en-GB" b="1" dirty="0" smtClean="0">
                <a:solidFill>
                  <a:srgbClr val="FF0000"/>
                </a:solidFill>
                <a:latin typeface="Arial Black" pitchFamily="34" charset="0"/>
              </a:rPr>
              <a:t>COLLAGEN</a:t>
            </a:r>
            <a:endParaRPr lang="cs-CZ" dirty="0">
              <a:solidFill>
                <a:srgbClr val="FF0000"/>
              </a:solidFill>
            </a:endParaRPr>
          </a:p>
        </p:txBody>
      </p:sp>
      <p:sp>
        <p:nvSpPr>
          <p:cNvPr id="20" name="TextovéPole 19"/>
          <p:cNvSpPr txBox="1"/>
          <p:nvPr/>
        </p:nvSpPr>
        <p:spPr>
          <a:xfrm>
            <a:off x="1979712" y="2132856"/>
            <a:ext cx="1296144" cy="369332"/>
          </a:xfrm>
          <a:prstGeom prst="rect">
            <a:avLst/>
          </a:prstGeom>
          <a:solidFill>
            <a:schemeClr val="accent3">
              <a:lumMod val="85000"/>
            </a:schemeClr>
          </a:solidFill>
        </p:spPr>
        <p:txBody>
          <a:bodyPr wrap="square" rtlCol="0">
            <a:spAutoFit/>
          </a:bodyPr>
          <a:lstStyle/>
          <a:p>
            <a:r>
              <a:rPr lang="cs-CZ" dirty="0" smtClean="0">
                <a:solidFill>
                  <a:srgbClr val="008000"/>
                </a:solidFill>
                <a:latin typeface="Arial Black" pitchFamily="34" charset="0"/>
              </a:rPr>
              <a:t>TANNIN</a:t>
            </a:r>
            <a:endParaRPr lang="cs-CZ" dirty="0">
              <a:solidFill>
                <a:srgbClr val="008000"/>
              </a:solidFill>
              <a:latin typeface="Arial Black" pitchFamily="34" charset="0"/>
            </a:endParaRPr>
          </a:p>
        </p:txBody>
      </p:sp>
      <p:sp>
        <p:nvSpPr>
          <p:cNvPr id="21" name="TextovéPole 20"/>
          <p:cNvSpPr txBox="1"/>
          <p:nvPr/>
        </p:nvSpPr>
        <p:spPr>
          <a:xfrm>
            <a:off x="179512" y="4221088"/>
            <a:ext cx="2700808" cy="1938992"/>
          </a:xfrm>
          <a:prstGeom prst="rect">
            <a:avLst/>
          </a:prstGeom>
          <a:noFill/>
        </p:spPr>
        <p:txBody>
          <a:bodyPr wrap="square" rtlCol="0">
            <a:spAutoFit/>
          </a:bodyPr>
          <a:lstStyle/>
          <a:p>
            <a:r>
              <a:rPr lang="en-GB" sz="2000" b="1" cap="all" dirty="0" smtClean="0">
                <a:solidFill>
                  <a:srgbClr val="008000"/>
                </a:solidFill>
              </a:rPr>
              <a:t>Covalent Bond </a:t>
            </a:r>
            <a:r>
              <a:rPr lang="en-GB" sz="2000" b="1" dirty="0" smtClean="0">
                <a:solidFill>
                  <a:srgbClr val="008000"/>
                </a:solidFill>
              </a:rPr>
              <a:t>of</a:t>
            </a:r>
            <a:r>
              <a:rPr lang="en-GB" sz="2000" b="1" cap="all" dirty="0" smtClean="0">
                <a:solidFill>
                  <a:srgbClr val="008000"/>
                </a:solidFill>
              </a:rPr>
              <a:t> CHINONE </a:t>
            </a:r>
            <a:r>
              <a:rPr lang="en-GB" sz="2000" b="1" dirty="0" smtClean="0">
                <a:solidFill>
                  <a:srgbClr val="008000"/>
                </a:solidFill>
              </a:rPr>
              <a:t>to AMINOGROUPS</a:t>
            </a:r>
            <a:r>
              <a:rPr lang="en-GB" sz="2000" b="1" cap="all" dirty="0" smtClean="0">
                <a:solidFill>
                  <a:srgbClr val="008000"/>
                </a:solidFill>
              </a:rPr>
              <a:t> </a:t>
            </a:r>
            <a:r>
              <a:rPr lang="cs-CZ" sz="2000" b="1" cap="all" dirty="0" smtClean="0">
                <a:solidFill>
                  <a:srgbClr val="008000"/>
                </a:solidFill>
              </a:rPr>
              <a:t> +</a:t>
            </a:r>
          </a:p>
          <a:p>
            <a:r>
              <a:rPr lang="en-GB" sz="2000" b="1" cap="all" dirty="0" smtClean="0">
                <a:solidFill>
                  <a:srgbClr val="0000FF"/>
                </a:solidFill>
              </a:rPr>
              <a:t>Hydrogen Bond WITH </a:t>
            </a:r>
            <a:r>
              <a:rPr lang="en-GB" sz="2000" b="1" cap="all" dirty="0" err="1" smtClean="0">
                <a:solidFill>
                  <a:srgbClr val="0000FF"/>
                </a:solidFill>
              </a:rPr>
              <a:t>imidogroups</a:t>
            </a:r>
            <a:r>
              <a:rPr lang="cs-CZ" sz="2000" b="1" cap="all" dirty="0" smtClean="0">
                <a:solidFill>
                  <a:srgbClr val="008000"/>
                </a:solidFill>
              </a:rPr>
              <a:t> </a:t>
            </a:r>
            <a:r>
              <a:rPr lang="en-GB" sz="2000" b="1" cap="all" dirty="0" smtClean="0">
                <a:solidFill>
                  <a:srgbClr val="008000"/>
                </a:solidFill>
              </a:rPr>
              <a:t> </a:t>
            </a:r>
            <a:endParaRPr lang="en-GB" sz="2000" b="1" cap="all" dirty="0">
              <a:solidFill>
                <a:srgbClr val="008000"/>
              </a:solidFill>
            </a:endParaRPr>
          </a:p>
        </p:txBody>
      </p:sp>
      <p:cxnSp>
        <p:nvCxnSpPr>
          <p:cNvPr id="23" name="Přímá spojovací šipka 22"/>
          <p:cNvCxnSpPr/>
          <p:nvPr/>
        </p:nvCxnSpPr>
        <p:spPr>
          <a:xfrm flipV="1">
            <a:off x="2123728" y="5301208"/>
            <a:ext cx="1224136" cy="504056"/>
          </a:xfrm>
          <a:prstGeom prst="straightConnector1">
            <a:avLst/>
          </a:prstGeom>
          <a:ln w="63500">
            <a:solidFill>
              <a:srgbClr val="0000FF"/>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6" name="Přímá spojovací šipka 25"/>
          <p:cNvCxnSpPr/>
          <p:nvPr/>
        </p:nvCxnSpPr>
        <p:spPr>
          <a:xfrm flipV="1">
            <a:off x="2843808" y="4365104"/>
            <a:ext cx="5904656" cy="72008"/>
          </a:xfrm>
          <a:prstGeom prst="straightConnector1">
            <a:avLst/>
          </a:prstGeom>
          <a:ln w="63500">
            <a:solidFill>
              <a:srgbClr val="008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8" name="Přímá spojovací šipka 27"/>
          <p:cNvCxnSpPr/>
          <p:nvPr/>
        </p:nvCxnSpPr>
        <p:spPr>
          <a:xfrm flipH="1">
            <a:off x="7380312" y="4365104"/>
            <a:ext cx="1296144" cy="1296144"/>
          </a:xfrm>
          <a:prstGeom prst="straightConnector1">
            <a:avLst/>
          </a:prstGeom>
          <a:ln w="63500">
            <a:solidFill>
              <a:srgbClr val="008000"/>
            </a:solidFill>
            <a:prstDash val="sysDot"/>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0" y="274638"/>
            <a:ext cx="9144000" cy="562074"/>
          </a:xfrm>
        </p:spPr>
        <p:txBody>
          <a:bodyPr/>
          <a:lstStyle/>
          <a:p>
            <a:r>
              <a:rPr lang="en-GB" sz="2800" cap="all" dirty="0" smtClean="0">
                <a:solidFill>
                  <a:srgbClr val="FF0000"/>
                </a:solidFill>
                <a:latin typeface="Arial Black" pitchFamily="34" charset="0"/>
              </a:rPr>
              <a:t>chromium </a:t>
            </a:r>
            <a:r>
              <a:rPr lang="cs-CZ" sz="2800" cap="all" dirty="0" smtClean="0">
                <a:solidFill>
                  <a:srgbClr val="FF0000"/>
                </a:solidFill>
                <a:latin typeface="Arial Black" pitchFamily="34" charset="0"/>
              </a:rPr>
              <a:t>TANNING </a:t>
            </a:r>
            <a:r>
              <a:rPr lang="en-GB" sz="2800" dirty="0" smtClean="0">
                <a:solidFill>
                  <a:srgbClr val="FF0000"/>
                </a:solidFill>
                <a:latin typeface="Arial Black" pitchFamily="34" charset="0"/>
              </a:rPr>
              <a:t>HIDE to LEATHER</a:t>
            </a:r>
            <a:r>
              <a:rPr lang="cs-CZ" sz="2800" cap="all" dirty="0" smtClean="0">
                <a:solidFill>
                  <a:srgbClr val="FF0000"/>
                </a:solidFill>
                <a:latin typeface="Arial Black" pitchFamily="34" charset="0"/>
              </a:rPr>
              <a:t> </a:t>
            </a:r>
            <a:r>
              <a:rPr lang="cs-CZ" sz="2800" dirty="0" smtClean="0">
                <a:solidFill>
                  <a:srgbClr val="FF0000"/>
                </a:solidFill>
                <a:latin typeface="Arial Black" pitchFamily="34" charset="0"/>
              </a:rPr>
              <a:t> </a:t>
            </a:r>
            <a:r>
              <a:rPr lang="cs-CZ" sz="2800" dirty="0" smtClean="0">
                <a:solidFill>
                  <a:srgbClr val="FF0000"/>
                </a:solidFill>
                <a:latin typeface="Arial Black" pitchFamily="34" charset="0"/>
              </a:rPr>
              <a:t>1</a:t>
            </a:r>
            <a:endParaRPr lang="cs-CZ" sz="2800" b="1" cap="all" dirty="0">
              <a:solidFill>
                <a:srgbClr val="FF0000"/>
              </a:solidFill>
              <a:latin typeface="+mn-lt"/>
            </a:endParaRPr>
          </a:p>
        </p:txBody>
      </p:sp>
      <p:sp>
        <p:nvSpPr>
          <p:cNvPr id="4" name="Zástupný symbol pro datum 3"/>
          <p:cNvSpPr>
            <a:spLocks noGrp="1"/>
          </p:cNvSpPr>
          <p:nvPr>
            <p:ph type="dt" sz="half" idx="10"/>
          </p:nvPr>
        </p:nvSpPr>
        <p:spPr/>
        <p:txBody>
          <a:bodyPr/>
          <a:lstStyle/>
          <a:p>
            <a:pPr>
              <a:defRPr/>
            </a:pPr>
            <a:r>
              <a:rPr lang="cs-CZ" smtClean="0"/>
              <a:t>January 9/2018</a:t>
            </a:r>
            <a:endParaRPr lang="sk-SK"/>
          </a:p>
        </p:txBody>
      </p:sp>
      <p:sp>
        <p:nvSpPr>
          <p:cNvPr id="5" name="Zástupný symbol pro zápatí 4"/>
          <p:cNvSpPr>
            <a:spLocks noGrp="1"/>
          </p:cNvSpPr>
          <p:nvPr>
            <p:ph type="ftr" sz="quarter" idx="11"/>
          </p:nvPr>
        </p:nvSpPr>
        <p:spPr/>
        <p:txBody>
          <a:bodyPr/>
          <a:lstStyle/>
          <a:p>
            <a:pPr>
              <a:defRPr/>
            </a:pPr>
            <a:r>
              <a:rPr lang="fr-FR" smtClean="0"/>
              <a:t>NATURAL POLYMERS MU SCI 9 2018</a:t>
            </a:r>
            <a:endParaRPr lang="sk-SK"/>
          </a:p>
        </p:txBody>
      </p:sp>
      <p:sp>
        <p:nvSpPr>
          <p:cNvPr id="6" name="Zástupný symbol pro číslo snímku 5"/>
          <p:cNvSpPr>
            <a:spLocks noGrp="1"/>
          </p:cNvSpPr>
          <p:nvPr>
            <p:ph type="sldNum" sz="quarter" idx="12"/>
          </p:nvPr>
        </p:nvSpPr>
        <p:spPr/>
        <p:txBody>
          <a:bodyPr/>
          <a:lstStyle/>
          <a:p>
            <a:pPr>
              <a:defRPr/>
            </a:pPr>
            <a:fld id="{3F41B0DE-FA74-4AFF-A5C7-1440790630ED}" type="slidenum">
              <a:rPr lang="sk-SK" smtClean="0"/>
              <a:pPr>
                <a:defRPr/>
              </a:pPr>
              <a:t>99</a:t>
            </a:fld>
            <a:endParaRPr lang="sk-SK"/>
          </a:p>
        </p:txBody>
      </p:sp>
      <p:sp>
        <p:nvSpPr>
          <p:cNvPr id="8" name="Zástupný symbol pro obsah 7"/>
          <p:cNvSpPr>
            <a:spLocks noGrp="1"/>
          </p:cNvSpPr>
          <p:nvPr>
            <p:ph idx="1"/>
          </p:nvPr>
        </p:nvSpPr>
        <p:spPr>
          <a:xfrm>
            <a:off x="457200" y="908720"/>
            <a:ext cx="8229600" cy="5217443"/>
          </a:xfrm>
        </p:spPr>
        <p:txBody>
          <a:bodyPr/>
          <a:lstStyle/>
          <a:p>
            <a:pPr>
              <a:buNone/>
            </a:pPr>
            <a:r>
              <a:rPr lang="en-GB" sz="2400" b="1" dirty="0" smtClean="0">
                <a:solidFill>
                  <a:srgbClr val="0000FF"/>
                </a:solidFill>
              </a:rPr>
              <a:t>Basis is Interaction of </a:t>
            </a:r>
            <a:r>
              <a:rPr lang="en-GB" sz="2400" b="1" dirty="0" smtClean="0">
                <a:solidFill>
                  <a:srgbClr val="FF0000"/>
                </a:solidFill>
                <a:latin typeface="Arial Black" pitchFamily="34" charset="0"/>
              </a:rPr>
              <a:t>C</a:t>
            </a:r>
            <a:r>
              <a:rPr lang="en-GB" sz="2400" b="1" dirty="0" smtClean="0">
                <a:solidFill>
                  <a:srgbClr val="FF0000"/>
                </a:solidFill>
                <a:latin typeface="Arial Black" pitchFamily="34" charset="0"/>
              </a:rPr>
              <a:t>OLLAGEN</a:t>
            </a:r>
            <a:r>
              <a:rPr lang="en-GB" sz="2400" b="1" dirty="0" smtClean="0"/>
              <a:t> </a:t>
            </a:r>
            <a:r>
              <a:rPr lang="en-GB" sz="2400" b="1" dirty="0" smtClean="0">
                <a:solidFill>
                  <a:srgbClr val="0000FF"/>
                </a:solidFill>
              </a:rPr>
              <a:t>Group  –COOH via Forming </a:t>
            </a:r>
            <a:r>
              <a:rPr lang="en-GB" sz="2400" b="1" dirty="0" smtClean="0">
                <a:solidFill>
                  <a:srgbClr val="C00000"/>
                </a:solidFill>
                <a:latin typeface="Arial Black" pitchFamily="34" charset="0"/>
              </a:rPr>
              <a:t>CHROMIUM </a:t>
            </a:r>
            <a:r>
              <a:rPr lang="en-GB" sz="2400" b="1" dirty="0" smtClean="0">
                <a:solidFill>
                  <a:srgbClr val="C00000"/>
                </a:solidFill>
                <a:latin typeface="Arial Black" pitchFamily="34" charset="0"/>
              </a:rPr>
              <a:t>COMPLEX COMPOUND </a:t>
            </a:r>
          </a:p>
          <a:p>
            <a:pPr>
              <a:buNone/>
            </a:pPr>
            <a:endParaRPr lang="cs-CZ" sz="2400" b="1" dirty="0">
              <a:solidFill>
                <a:srgbClr val="0000FF"/>
              </a:solidFill>
            </a:endParaRPr>
          </a:p>
        </p:txBody>
      </p:sp>
      <p:pic>
        <p:nvPicPr>
          <p:cNvPr id="11" name="Obrázek 10" descr="img878.jpg"/>
          <p:cNvPicPr>
            <a:picLocks noChangeAspect="1"/>
          </p:cNvPicPr>
          <p:nvPr/>
        </p:nvPicPr>
        <p:blipFill>
          <a:blip r:embed="rId2" cstate="print"/>
          <a:stretch>
            <a:fillRect/>
          </a:stretch>
        </p:blipFill>
        <p:spPr>
          <a:xfrm rot="16200000">
            <a:off x="3250009" y="-1009649"/>
            <a:ext cx="2564839" cy="8849849"/>
          </a:xfrm>
          <a:prstGeom prst="rect">
            <a:avLst/>
          </a:prstGeom>
        </p:spPr>
      </p:pic>
      <p:sp>
        <p:nvSpPr>
          <p:cNvPr id="9" name="Obdélník 8"/>
          <p:cNvSpPr/>
          <p:nvPr/>
        </p:nvSpPr>
        <p:spPr>
          <a:xfrm>
            <a:off x="467544" y="4725144"/>
            <a:ext cx="8424936" cy="1384995"/>
          </a:xfrm>
          <a:prstGeom prst="rect">
            <a:avLst/>
          </a:prstGeom>
          <a:ln w="38100">
            <a:solidFill>
              <a:srgbClr val="0000FF"/>
            </a:solidFill>
            <a:prstDash val="sysDash"/>
          </a:ln>
        </p:spPr>
        <p:txBody>
          <a:bodyPr wrap="square">
            <a:spAutoFit/>
          </a:bodyPr>
          <a:lstStyle/>
          <a:p>
            <a:r>
              <a:rPr lang="en-US" sz="2800" dirty="0" smtClean="0">
                <a:solidFill>
                  <a:srgbClr val="0000FF"/>
                </a:solidFill>
                <a:latin typeface="Arial Black" pitchFamily="34" charset="0"/>
                <a:hlinkClick r:id="rId3" tooltip="Chromium(III) sulfate"/>
              </a:rPr>
              <a:t>Chromium(III) sulfate</a:t>
            </a:r>
            <a:r>
              <a:rPr lang="en-US" sz="2800" dirty="0" smtClean="0">
                <a:solidFill>
                  <a:srgbClr val="0000FF"/>
                </a:solidFill>
                <a:latin typeface="Arial Black" pitchFamily="34" charset="0"/>
              </a:rPr>
              <a:t> ([Cr(H</a:t>
            </a:r>
            <a:r>
              <a:rPr lang="en-US" sz="2800" baseline="-25000" dirty="0" smtClean="0">
                <a:solidFill>
                  <a:srgbClr val="0000FF"/>
                </a:solidFill>
                <a:latin typeface="Arial Black" pitchFamily="34" charset="0"/>
              </a:rPr>
              <a:t>2</a:t>
            </a:r>
            <a:r>
              <a:rPr lang="en-US" sz="2800" dirty="0" smtClean="0">
                <a:solidFill>
                  <a:srgbClr val="0000FF"/>
                </a:solidFill>
                <a:latin typeface="Arial Black" pitchFamily="34" charset="0"/>
              </a:rPr>
              <a:t>O)</a:t>
            </a:r>
            <a:r>
              <a:rPr lang="en-US" sz="2800" baseline="-25000" dirty="0" smtClean="0">
                <a:solidFill>
                  <a:srgbClr val="0000FF"/>
                </a:solidFill>
                <a:latin typeface="Arial Black" pitchFamily="34" charset="0"/>
              </a:rPr>
              <a:t>6</a:t>
            </a:r>
            <a:r>
              <a:rPr lang="en-US" sz="2800" dirty="0" smtClean="0">
                <a:solidFill>
                  <a:srgbClr val="0000FF"/>
                </a:solidFill>
                <a:latin typeface="Arial Black" pitchFamily="34" charset="0"/>
              </a:rPr>
              <a:t>]</a:t>
            </a:r>
            <a:r>
              <a:rPr lang="en-US" sz="2800" baseline="-25000" dirty="0" smtClean="0">
                <a:solidFill>
                  <a:srgbClr val="0000FF"/>
                </a:solidFill>
                <a:latin typeface="Arial Black" pitchFamily="34" charset="0"/>
              </a:rPr>
              <a:t>2</a:t>
            </a:r>
            <a:r>
              <a:rPr lang="en-US" sz="2800" dirty="0" smtClean="0">
                <a:solidFill>
                  <a:srgbClr val="0000FF"/>
                </a:solidFill>
                <a:latin typeface="Arial Black" pitchFamily="34" charset="0"/>
              </a:rPr>
              <a:t>(SO</a:t>
            </a:r>
            <a:r>
              <a:rPr lang="en-US" sz="2800" baseline="-25000" dirty="0" smtClean="0">
                <a:solidFill>
                  <a:srgbClr val="0000FF"/>
                </a:solidFill>
                <a:latin typeface="Arial Black" pitchFamily="34" charset="0"/>
              </a:rPr>
              <a:t>4</a:t>
            </a:r>
            <a:r>
              <a:rPr lang="en-US" sz="2800" dirty="0" smtClean="0">
                <a:solidFill>
                  <a:srgbClr val="0000FF"/>
                </a:solidFill>
                <a:latin typeface="Arial Black" pitchFamily="34" charset="0"/>
              </a:rPr>
              <a:t>)</a:t>
            </a:r>
            <a:r>
              <a:rPr lang="en-US" sz="2800" baseline="-25000" dirty="0" smtClean="0">
                <a:solidFill>
                  <a:srgbClr val="0000FF"/>
                </a:solidFill>
                <a:latin typeface="Arial Black" pitchFamily="34" charset="0"/>
              </a:rPr>
              <a:t>3</a:t>
            </a:r>
            <a:r>
              <a:rPr lang="en-US" sz="2800" dirty="0" smtClean="0">
                <a:solidFill>
                  <a:srgbClr val="0000FF"/>
                </a:solidFill>
                <a:latin typeface="Arial Black" pitchFamily="34" charset="0"/>
              </a:rPr>
              <a:t>) has long been regarded as the most efficient and effective tanning agent.</a:t>
            </a:r>
            <a:endParaRPr lang="cs-CZ" sz="2800" dirty="0">
              <a:solidFill>
                <a:srgbClr val="0000FF"/>
              </a:solidFill>
              <a:latin typeface="Arial Black" pitchFamily="34" charset="0"/>
            </a:endParaRPr>
          </a:p>
        </p:txBody>
      </p:sp>
      <p:cxnSp>
        <p:nvCxnSpPr>
          <p:cNvPr id="12" name="Přímá spojovací šipka 11"/>
          <p:cNvCxnSpPr/>
          <p:nvPr/>
        </p:nvCxnSpPr>
        <p:spPr>
          <a:xfrm flipH="1" flipV="1">
            <a:off x="4644008" y="3356992"/>
            <a:ext cx="1512168" cy="1368152"/>
          </a:xfrm>
          <a:prstGeom prst="straightConnector1">
            <a:avLst/>
          </a:prstGeom>
          <a:ln w="38100">
            <a:solidFill>
              <a:srgbClr val="0000FF"/>
            </a:solidFill>
            <a:prstDash val="sys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16039</TotalTime>
  <Words>5487</Words>
  <Application>Microsoft Office PowerPoint</Application>
  <PresentationFormat>Předvádění na obrazovce (4:3)</PresentationFormat>
  <Paragraphs>1117</Paragraphs>
  <Slides>100</Slides>
  <Notes>0</Notes>
  <HiddenSlides>0</HiddenSlides>
  <MMClips>0</MMClips>
  <ScaleCrop>false</ScaleCrop>
  <HeadingPairs>
    <vt:vector size="4" baseType="variant">
      <vt:variant>
        <vt:lpstr>Motiv</vt:lpstr>
      </vt:variant>
      <vt:variant>
        <vt:i4>1</vt:i4>
      </vt:variant>
      <vt:variant>
        <vt:lpstr>Nadpisy snímků</vt:lpstr>
      </vt:variant>
      <vt:variant>
        <vt:i4>100</vt:i4>
      </vt:variant>
    </vt:vector>
  </HeadingPairs>
  <TitlesOfParts>
    <vt:vector size="101" baseType="lpstr">
      <vt:lpstr>Default Design</vt:lpstr>
      <vt:lpstr>NATURAL POLYMERS    fibrous PROTEINS I  COLLAGEN  </vt:lpstr>
      <vt:lpstr>Time schedule</vt:lpstr>
      <vt:lpstr>Snímek 3</vt:lpstr>
      <vt:lpstr>Snímek 4</vt:lpstr>
      <vt:lpstr>Structure Hierarchie of Peptides and Proteins</vt:lpstr>
      <vt:lpstr>Snímek 6</vt:lpstr>
      <vt:lpstr>PRIMARY STRUKTURE of Proteine I</vt:lpstr>
      <vt:lpstr>Protein SECONDARY STRUCTURE I</vt:lpstr>
      <vt:lpstr>Protein SECONDARY STRUCTURE II A</vt:lpstr>
      <vt:lpstr>Proteins dividing – the Occurrence of other Components in Macromolecule accordingly </vt:lpstr>
      <vt:lpstr>Proteins dividing – Macromolecules’ Solubility in Water of accordingly </vt:lpstr>
      <vt:lpstr>Proteins dividing – Macromolecules’ Shape and Supermolecular Structure accordingly </vt:lpstr>
      <vt:lpstr>Snímek 13</vt:lpstr>
      <vt:lpstr>Snímek 14</vt:lpstr>
      <vt:lpstr>Snímek 15</vt:lpstr>
      <vt:lpstr>DenaturaTION and COAGULATION of Proteines </vt:lpstr>
      <vt:lpstr>Snímek 17</vt:lpstr>
      <vt:lpstr>Denaturation is a process in which proteins or nucleic acids lose the quaternary structure, tertiary structure and secondary structure which is present in their native state, by application of some external stress or compound such as a strong acid or base, a concentrated inorganic salt, an organic solvent (e.g., alcohol or chloroform), radiation or heat.[3] If proteins in a living cell are denatured, this results in disruption of cell activity and possibly cell death. Denatured proteins can exhibit a wide range of characteristics, from loss of solubility to communal aggregation</vt:lpstr>
      <vt:lpstr>Snímek 19</vt:lpstr>
      <vt:lpstr>Snímek 20</vt:lpstr>
      <vt:lpstr>Snímek 21</vt:lpstr>
      <vt:lpstr>EXAMPLES Reversibility and Irreversibility COAGULATION</vt:lpstr>
      <vt:lpstr>COLLAGEN as the EXAMPLE of   the fibrous PROTEINS</vt:lpstr>
      <vt:lpstr>Snímek 24</vt:lpstr>
      <vt:lpstr>PRIMARY STRUCTURE Proteins II – COLLAGEN as the EXAMPLE (Numbers of particular Amino acids in the   Macromolecules are given bellow )</vt:lpstr>
      <vt:lpstr>COLLAGEN OCCURENCE IN HUMAN BODY</vt:lpstr>
      <vt:lpstr>Snímek 27</vt:lpstr>
      <vt:lpstr>Protein SECONDARY STRUCTURE II B</vt:lpstr>
      <vt:lpstr>Snímek 29</vt:lpstr>
      <vt:lpstr>SECONDARY STRUCTURE of Proteins II COLLAGEN as the EXAMPLE </vt:lpstr>
      <vt:lpstr>Snímek 31</vt:lpstr>
      <vt:lpstr>TERTIARY STRUCTURE of Proteins II  COLLAGEN as the EXAMPLE   three Coils arranged to the next combined coiled Chain</vt:lpstr>
      <vt:lpstr>TERTIARY STRUCTURE of Proteins II  COLLAGEN as the EXAMPLE   three Coils arranged to the next combined coiled Chain</vt:lpstr>
      <vt:lpstr>TERTIARY STRUCTURE of Proteins II  COLLAGEN as the EXAMPLE   three Coils arranged to the next combined coiled Chain</vt:lpstr>
      <vt:lpstr>Snímek 35</vt:lpstr>
      <vt:lpstr>TERTIARY STRUCTURE Proteins V</vt:lpstr>
      <vt:lpstr>Snímek 37</vt:lpstr>
      <vt:lpstr>Snímek 38</vt:lpstr>
      <vt:lpstr>Snímek 39</vt:lpstr>
      <vt:lpstr>QUOTERNARY STRUCTURE Proteins I  CELULASE as the EXAMPLE </vt:lpstr>
      <vt:lpstr>QUOTERNARY STRUCTURE Proteins I  COLLAGEN as the EXAMPLE </vt:lpstr>
      <vt:lpstr> COLLAGEN – Hierarchy of the Structures</vt:lpstr>
      <vt:lpstr>The EXAMPLE of Creation of the QUOTERNARY STRUCTURE - HEMOGLOBINE</vt:lpstr>
      <vt:lpstr>QUOTERNARY STRUCTURE Proteinů III COLLAGEN as the EXAMPLE</vt:lpstr>
      <vt:lpstr>Snímek 45</vt:lpstr>
      <vt:lpstr> COLLAGEN – Cross Bonds IN VIVO </vt:lpstr>
      <vt:lpstr> COLLAGEN – REACTIONS IN VITRO 1</vt:lpstr>
      <vt:lpstr>COLLAGEN – REACTIONS IN VITRO 2</vt:lpstr>
      <vt:lpstr> COLLAGEN – Reaction with Synthetic Polymers IN VITRO 1</vt:lpstr>
      <vt:lpstr> COLLAGEN – Hierarchy of Structures &amp; USE</vt:lpstr>
      <vt:lpstr> COLLAGEN – Medicine Use 1</vt:lpstr>
      <vt:lpstr>Snímek 52</vt:lpstr>
      <vt:lpstr>Snímek 53</vt:lpstr>
      <vt:lpstr>Snímek 54</vt:lpstr>
      <vt:lpstr>Snímek 55</vt:lpstr>
      <vt:lpstr>Snímek 56</vt:lpstr>
      <vt:lpstr> COLLAGEN – Solubility 1</vt:lpstr>
      <vt:lpstr>COLLAGEN – Solubility 2</vt:lpstr>
      <vt:lpstr> COLLAGEN – Nanofibres 1  (Courtesy of the CONTIPRO Ltd.)</vt:lpstr>
      <vt:lpstr> COLLAGEN – Nanofibres 2  (Courtesy of the CONTIPRO Ltd.)</vt:lpstr>
      <vt:lpstr> COLLAGEN – Nanofibres 3  (Courtesy of the CONTIPRO Ltd.)</vt:lpstr>
      <vt:lpstr> COLLAGEN – Prices on the World Market Grades for Cosmetic, Water-soluble</vt:lpstr>
      <vt:lpstr> COLLAGEN as the Basic Substance for   Chemical Reactions</vt:lpstr>
      <vt:lpstr>Snímek 64</vt:lpstr>
      <vt:lpstr>Snímek 65</vt:lpstr>
      <vt:lpstr>Snímek 66</vt:lpstr>
      <vt:lpstr>Snímek 67</vt:lpstr>
      <vt:lpstr>Snímek 68</vt:lpstr>
      <vt:lpstr>Snímek 69</vt:lpstr>
      <vt:lpstr>COLLAGEN based Articular Preparation   nutrition &amp; regeneraTION  of the Articular Cartilage</vt:lpstr>
      <vt:lpstr>Snímek 71</vt:lpstr>
      <vt:lpstr>Manufacture of GELATIN &amp; ANIMAL GLUE The Raw Materials are not looking too atractive 1!</vt:lpstr>
      <vt:lpstr>Manufacture of GELATIN &amp; ANIMAL GLUE The Raw Materials are not looking too atractive 2!</vt:lpstr>
      <vt:lpstr>Manufacture of GELATIN &amp; ANIMAL GLUE  BASIC SCHEMA</vt:lpstr>
      <vt:lpstr>Snímek 75</vt:lpstr>
      <vt:lpstr>Snímek 76</vt:lpstr>
      <vt:lpstr>Manufacture of GELATIN &amp; ANIMAL GLUE  TECHNOLOGICAL STEPS</vt:lpstr>
      <vt:lpstr>Manufacture of GELATIN &amp; ANIMAL GLUE  TECHNOLOGICAL WASTES and their USE</vt:lpstr>
      <vt:lpstr>Bone &amp; Animal Glue and  GELATIN In the Work of the CONSERVATOR – RESTORER I</vt:lpstr>
      <vt:lpstr>COLLAGEN and CONSERVATOR – RESTORER </vt:lpstr>
      <vt:lpstr>GELATIN - Clarifying of Wine and fruit Juice</vt:lpstr>
      <vt:lpstr>Snímek 82</vt:lpstr>
      <vt:lpstr>Snímek 83</vt:lpstr>
      <vt:lpstr>Snímek 84</vt:lpstr>
      <vt:lpstr>HIDE versus Leather</vt:lpstr>
      <vt:lpstr>HIDE COMPOSITION - CROSSCUT</vt:lpstr>
      <vt:lpstr>HIDE – Composition of the True Inner HIDE </vt:lpstr>
      <vt:lpstr>CONTRACTION TEMPERATURE   HIDE VERSUS LEATHER</vt:lpstr>
      <vt:lpstr>HIDE VERSUS LEATHER</vt:lpstr>
      <vt:lpstr>3.2 Technology Steps at HIDE Tanning </vt:lpstr>
      <vt:lpstr>Technology Steps at HIDE Tanning</vt:lpstr>
      <vt:lpstr>COLLAGEN – Cross Bonds IN VITRO 1 </vt:lpstr>
      <vt:lpstr> COLLAGEN – Cross Bonds IN VITRO 2  are the CHEMICAL BASIS of the    Tanning of the HIDE to LEATHER</vt:lpstr>
      <vt:lpstr>Tanning of the HIDE to LEATHER</vt:lpstr>
      <vt:lpstr>Tanning of the HIDE to LEATHER Similarity with Vulcanisation of the RUBBER to VULCANISED RUBBER</vt:lpstr>
      <vt:lpstr>Vegetable Tanning of the HIDE to LEATHER 1 A</vt:lpstr>
      <vt:lpstr>Vegetable Tanning of the HIDE to LEATHER 1 B</vt:lpstr>
      <vt:lpstr>Vegetable Tanning of the HIDE to LEATHER 2</vt:lpstr>
      <vt:lpstr>chromium TANNING HIDE to LEATHER  1</vt:lpstr>
      <vt:lpstr>Snímek 100</vt:lpstr>
    </vt:vector>
  </TitlesOfParts>
  <Company>Home Studio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NAVRHOVÁNÍ VÝROBKŮ Z PLASTŮ</dc:title>
  <dc:creator>LP</dc:creator>
  <cp:lastModifiedBy>ladapospa</cp:lastModifiedBy>
  <cp:revision>1261</cp:revision>
  <dcterms:created xsi:type="dcterms:W3CDTF">2008-02-10T16:41:08Z</dcterms:created>
  <dcterms:modified xsi:type="dcterms:W3CDTF">2018-01-31T23:17:47Z</dcterms:modified>
</cp:coreProperties>
</file>