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6" r:id="rId2"/>
    <p:sldId id="654" r:id="rId3"/>
    <p:sldId id="552" r:id="rId4"/>
    <p:sldId id="554" r:id="rId5"/>
    <p:sldId id="656" r:id="rId6"/>
    <p:sldId id="558" r:id="rId7"/>
    <p:sldId id="559" r:id="rId8"/>
    <p:sldId id="560" r:id="rId9"/>
    <p:sldId id="661" r:id="rId10"/>
    <p:sldId id="561" r:id="rId11"/>
    <p:sldId id="660" r:id="rId12"/>
    <p:sldId id="567" r:id="rId13"/>
    <p:sldId id="662" r:id="rId14"/>
    <p:sldId id="570" r:id="rId15"/>
    <p:sldId id="664" r:id="rId16"/>
    <p:sldId id="599" r:id="rId17"/>
    <p:sldId id="600" r:id="rId18"/>
    <p:sldId id="665" r:id="rId19"/>
    <p:sldId id="655" r:id="rId20"/>
    <p:sldId id="602" r:id="rId21"/>
    <p:sldId id="573" r:id="rId22"/>
    <p:sldId id="601" r:id="rId23"/>
    <p:sldId id="615" r:id="rId24"/>
    <p:sldId id="667" r:id="rId25"/>
    <p:sldId id="605" r:id="rId26"/>
    <p:sldId id="606" r:id="rId27"/>
    <p:sldId id="607" r:id="rId28"/>
    <p:sldId id="608" r:id="rId29"/>
    <p:sldId id="647" r:id="rId30"/>
    <p:sldId id="613" r:id="rId31"/>
    <p:sldId id="610" r:id="rId32"/>
    <p:sldId id="611" r:id="rId33"/>
    <p:sldId id="612" r:id="rId34"/>
    <p:sldId id="614" r:id="rId35"/>
    <p:sldId id="630" r:id="rId36"/>
    <p:sldId id="618" r:id="rId37"/>
    <p:sldId id="609" r:id="rId38"/>
    <p:sldId id="619" r:id="rId39"/>
    <p:sldId id="620" r:id="rId40"/>
    <p:sldId id="566" r:id="rId41"/>
    <p:sldId id="562" r:id="rId42"/>
    <p:sldId id="635" r:id="rId43"/>
    <p:sldId id="669" r:id="rId44"/>
    <p:sldId id="565" r:id="rId45"/>
    <p:sldId id="621" r:id="rId46"/>
    <p:sldId id="671" r:id="rId47"/>
    <p:sldId id="564" r:id="rId48"/>
    <p:sldId id="557" r:id="rId49"/>
    <p:sldId id="569" r:id="rId50"/>
    <p:sldId id="594" r:id="rId51"/>
    <p:sldId id="553" r:id="rId52"/>
    <p:sldId id="644" r:id="rId53"/>
    <p:sldId id="639" r:id="rId54"/>
    <p:sldId id="643" r:id="rId55"/>
    <p:sldId id="645" r:id="rId56"/>
    <p:sldId id="646" r:id="rId57"/>
    <p:sldId id="672" r:id="rId58"/>
    <p:sldId id="673" r:id="rId59"/>
    <p:sldId id="598" r:id="rId60"/>
    <p:sldId id="597" r:id="rId61"/>
    <p:sldId id="642" r:id="rId62"/>
    <p:sldId id="622" r:id="rId63"/>
    <p:sldId id="628" r:id="rId64"/>
    <p:sldId id="577" r:id="rId65"/>
    <p:sldId id="634" r:id="rId66"/>
    <p:sldId id="674" r:id="rId67"/>
    <p:sldId id="675" r:id="rId68"/>
    <p:sldId id="632" r:id="rId69"/>
    <p:sldId id="578" r:id="rId70"/>
    <p:sldId id="579" r:id="rId71"/>
    <p:sldId id="580" r:id="rId72"/>
    <p:sldId id="581" r:id="rId73"/>
    <p:sldId id="582" r:id="rId74"/>
    <p:sldId id="584" r:id="rId75"/>
    <p:sldId id="583" r:id="rId76"/>
    <p:sldId id="585" r:id="rId77"/>
    <p:sldId id="586" r:id="rId78"/>
    <p:sldId id="587" r:id="rId79"/>
    <p:sldId id="588" r:id="rId80"/>
    <p:sldId id="589" r:id="rId81"/>
    <p:sldId id="590" r:id="rId82"/>
    <p:sldId id="676" r:id="rId83"/>
    <p:sldId id="633" r:id="rId84"/>
    <p:sldId id="650" r:id="rId85"/>
    <p:sldId id="592" r:id="rId86"/>
    <p:sldId id="595" r:id="rId87"/>
    <p:sldId id="591" r:id="rId88"/>
  </p:sldIdLst>
  <p:sldSz cx="9144000" cy="6858000" type="screen4x3"/>
  <p:notesSz cx="6888163" cy="100203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FFFF00"/>
    <a:srgbClr val="FF0000"/>
    <a:srgbClr val="FFFF99"/>
    <a:srgbClr val="FF9900"/>
    <a:srgbClr val="DDDDDD"/>
  </p:clrMru>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90" autoAdjust="0"/>
  </p:normalViewPr>
  <p:slideViewPr>
    <p:cSldViewPr>
      <p:cViewPr>
        <p:scale>
          <a:sx n="100" d="100"/>
          <a:sy n="100" d="100"/>
        </p:scale>
        <p:origin x="-294"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661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defRPr sz="1300"/>
            </a:lvl1pPr>
          </a:lstStyle>
          <a:p>
            <a:pPr>
              <a:defRPr/>
            </a:pPr>
            <a:endParaRPr lang="sk-SK"/>
          </a:p>
        </p:txBody>
      </p:sp>
      <p:sp>
        <p:nvSpPr>
          <p:cNvPr id="16387" name="Rectangle 3"/>
          <p:cNvSpPr>
            <a:spLocks noGrp="1" noChangeArrowheads="1"/>
          </p:cNvSpPr>
          <p:nvPr>
            <p:ph type="dt" idx="1"/>
          </p:nvPr>
        </p:nvSpPr>
        <p:spPr bwMode="auto">
          <a:xfrm>
            <a:off x="3901698"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a:defRPr sz="13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939800" y="750888"/>
            <a:ext cx="5008563" cy="3757612"/>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8817" y="4759643"/>
            <a:ext cx="5510530" cy="450913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sk-SK" noProof="0" smtClean="0"/>
              <a:t>Click to edit Master text styles</a:t>
            </a:r>
          </a:p>
          <a:p>
            <a:pPr lvl="1"/>
            <a:r>
              <a:rPr lang="sk-SK" noProof="0" smtClean="0"/>
              <a:t>Second level</a:t>
            </a:r>
          </a:p>
          <a:p>
            <a:pPr lvl="2"/>
            <a:r>
              <a:rPr lang="sk-SK" noProof="0" smtClean="0"/>
              <a:t>Third level</a:t>
            </a:r>
          </a:p>
          <a:p>
            <a:pPr lvl="3"/>
            <a:r>
              <a:rPr lang="sk-SK" noProof="0" smtClean="0"/>
              <a:t>Fourth level</a:t>
            </a:r>
          </a:p>
          <a:p>
            <a:pPr lvl="4"/>
            <a:r>
              <a:rPr lang="sk-SK" noProof="0" smtClean="0"/>
              <a:t>Fifth level</a:t>
            </a:r>
          </a:p>
        </p:txBody>
      </p:sp>
      <p:sp>
        <p:nvSpPr>
          <p:cNvPr id="16390" name="Rectangle 6"/>
          <p:cNvSpPr>
            <a:spLocks noGrp="1" noChangeArrowheads="1"/>
          </p:cNvSpPr>
          <p:nvPr>
            <p:ph type="ftr" sz="quarter" idx="4"/>
          </p:nvPr>
        </p:nvSpPr>
        <p:spPr bwMode="auto">
          <a:xfrm>
            <a:off x="0"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defRPr sz="1300"/>
            </a:lvl1pPr>
          </a:lstStyle>
          <a:p>
            <a:pPr>
              <a:defRPr/>
            </a:pPr>
            <a:endParaRPr lang="sk-SK"/>
          </a:p>
        </p:txBody>
      </p:sp>
      <p:sp>
        <p:nvSpPr>
          <p:cNvPr id="16391" name="Rectangle 7"/>
          <p:cNvSpPr>
            <a:spLocks noGrp="1" noChangeArrowheads="1"/>
          </p:cNvSpPr>
          <p:nvPr>
            <p:ph type="sldNum" sz="quarter" idx="5"/>
          </p:nvPr>
        </p:nvSpPr>
        <p:spPr bwMode="auto">
          <a:xfrm>
            <a:off x="3901698"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a:defRPr sz="13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January 10/2018</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NATURAL POLYMERS MU SCI 10 2018</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January 10/2018</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fr-FR" smtClean="0"/>
              <a:t>NATURAL POLYMERS MU SCI 10 2018</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Molar_mass" TargetMode="External"/><Relationship Id="rId13" Type="http://schemas.openxmlformats.org/officeDocument/2006/relationships/hyperlink" Target="https://en.wikipedia.org/wiki/Gas" TargetMode="External"/><Relationship Id="rId3" Type="http://schemas.openxmlformats.org/officeDocument/2006/relationships/hyperlink" Target="https://en.wikipedia.org/wiki/Mole_(unit)" TargetMode="External"/><Relationship Id="rId7" Type="http://schemas.openxmlformats.org/officeDocument/2006/relationships/hyperlink" Target="https://en.wikipedia.org/wiki/Pressure" TargetMode="External"/><Relationship Id="rId12" Type="http://schemas.openxmlformats.org/officeDocument/2006/relationships/hyperlink" Target="https://en.wikipedia.org/wiki/Cubic_decimetre" TargetMode="External"/><Relationship Id="rId2" Type="http://schemas.openxmlformats.org/officeDocument/2006/relationships/hyperlink" Target="https://en.wikipedia.org/wiki/Volume" TargetMode="External"/><Relationship Id="rId16" Type="http://schemas.openxmlformats.org/officeDocument/2006/relationships/hyperlink" Target="https://en.wikipedia.org/wiki/Solid" TargetMode="External"/><Relationship Id="rId1" Type="http://schemas.openxmlformats.org/officeDocument/2006/relationships/slideLayout" Target="../slideLayouts/slideLayout7.xml"/><Relationship Id="rId6" Type="http://schemas.openxmlformats.org/officeDocument/2006/relationships/hyperlink" Target="https://en.wikipedia.org/wiki/Temperature" TargetMode="External"/><Relationship Id="rId11" Type="http://schemas.openxmlformats.org/officeDocument/2006/relationships/hyperlink" Target="https://en.wikipedia.org/wiki/Cubic_metre" TargetMode="External"/><Relationship Id="rId5" Type="http://schemas.openxmlformats.org/officeDocument/2006/relationships/hyperlink" Target="https://en.wikipedia.org/wiki/Chemical_compound" TargetMode="External"/><Relationship Id="rId15" Type="http://schemas.openxmlformats.org/officeDocument/2006/relationships/hyperlink" Target="https://en.wikipedia.org/wiki/Liquid" TargetMode="External"/><Relationship Id="rId10" Type="http://schemas.openxmlformats.org/officeDocument/2006/relationships/hyperlink" Target="https://en.wikipedia.org/wiki/SI_unit" TargetMode="External"/><Relationship Id="rId4" Type="http://schemas.openxmlformats.org/officeDocument/2006/relationships/hyperlink" Target="https://en.wikipedia.org/wiki/Chemical_element" TargetMode="External"/><Relationship Id="rId9" Type="http://schemas.openxmlformats.org/officeDocument/2006/relationships/hyperlink" Target="https://en.wikipedia.org/wiki/Mass_density" TargetMode="External"/><Relationship Id="rId14" Type="http://schemas.openxmlformats.org/officeDocument/2006/relationships/hyperlink" Target="https://en.wikipedia.org/wiki/Cubic_centimetre"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cs.wikipedia.org/wiki/Kyselina_glutamov%C3%A1" TargetMode="Externa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cs.wikipedia.org/wiki/Argini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cs.wikipedia.org/wiki/Tex_(jednotka)"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cs.wikipedia.org/wiki/Tex_(jednotka)" TargetMode="External"/><Relationship Id="rId2" Type="http://schemas.openxmlformats.org/officeDocument/2006/relationships/hyperlink" Target="http://cs.wikipedia.org/wiki/Newton" TargetMode="External"/><Relationship Id="rId1" Type="http://schemas.openxmlformats.org/officeDocument/2006/relationships/slideLayout" Target="../slideLayouts/slideLayout2.xml"/><Relationship Id="rId4" Type="http://schemas.openxmlformats.org/officeDocument/2006/relationships/hyperlink" Target="http://cs.wikipedia.org/wiki/Procento"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en.wikipedia.org/wiki/Waterproofing" TargetMode="External"/><Relationship Id="rId13" Type="http://schemas.openxmlformats.org/officeDocument/2006/relationships/hyperlink" Target="https://en.wikipedia.org/wiki/Alcohol" TargetMode="External"/><Relationship Id="rId3" Type="http://schemas.openxmlformats.org/officeDocument/2006/relationships/hyperlink" Target="https://en.wikipedia.org/wiki/Wool" TargetMode="External"/><Relationship Id="rId7" Type="http://schemas.openxmlformats.org/officeDocument/2006/relationships/hyperlink" Target="https://en.wikipedia.org/wiki/Sterol" TargetMode="External"/><Relationship Id="rId12" Type="http://schemas.openxmlformats.org/officeDocument/2006/relationships/hyperlink" Target="https://en.wikipedia.org/wiki/Ester" TargetMode="External"/><Relationship Id="rId2" Type="http://schemas.openxmlformats.org/officeDocument/2006/relationships/hyperlink" Target="https://en.wikipedia.org/wiki/Sebaceous_gland" TargetMode="External"/><Relationship Id="rId1" Type="http://schemas.openxmlformats.org/officeDocument/2006/relationships/slideLayout" Target="../slideLayouts/slideLayout7.xml"/><Relationship Id="rId6" Type="http://schemas.openxmlformats.org/officeDocument/2006/relationships/hyperlink" Target="https://en.wikipedia.org/w/index.php?title=Adeps&amp;action=edit&amp;redlink=1" TargetMode="External"/><Relationship Id="rId11" Type="http://schemas.openxmlformats.org/officeDocument/2006/relationships/hyperlink" Target="https://en.wikipedia.org/wiki/Long_chain" TargetMode="External"/><Relationship Id="rId5" Type="http://schemas.openxmlformats.org/officeDocument/2006/relationships/hyperlink" Target="https://en.wikipedia.org/wiki/Pharmacopoeia" TargetMode="External"/><Relationship Id="rId15" Type="http://schemas.openxmlformats.org/officeDocument/2006/relationships/hyperlink" Target="https://en.wikipedia.org/wiki/Hydrocarbon" TargetMode="External"/><Relationship Id="rId10" Type="http://schemas.openxmlformats.org/officeDocument/2006/relationships/hyperlink" Target="https://en.wikipedia.org/wiki/Beautification" TargetMode="External"/><Relationship Id="rId4" Type="http://schemas.openxmlformats.org/officeDocument/2006/relationships/hyperlink" Target="https://en.wikipedia.org/wiki/Domestic_sheep" TargetMode="External"/><Relationship Id="rId9" Type="http://schemas.openxmlformats.org/officeDocument/2006/relationships/hyperlink" Target="https://en.wikipedia.org/wiki/Integumentary_system" TargetMode="External"/><Relationship Id="rId14" Type="http://schemas.openxmlformats.org/officeDocument/2006/relationships/hyperlink" Target="https://en.wikipedia.org/wiki/Acid"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en.wikipedia.org/wiki/Beeswax" TargetMode="External"/><Relationship Id="rId7" Type="http://schemas.openxmlformats.org/officeDocument/2006/relationships/hyperlink" Target="https://en.wikipedia.org/wiki/Saddle_soap" TargetMode="External"/><Relationship Id="rId2" Type="http://schemas.openxmlformats.org/officeDocument/2006/relationships/hyperlink" Target="https://en.wikipedia.org/wiki/Neatsfoot_oil" TargetMode="External"/><Relationship Id="rId1" Type="http://schemas.openxmlformats.org/officeDocument/2006/relationships/slideLayout" Target="../slideLayouts/slideLayout7.xml"/><Relationship Id="rId6" Type="http://schemas.openxmlformats.org/officeDocument/2006/relationships/hyperlink" Target="https://en.wikipedia.org/wiki/Leather" TargetMode="External"/><Relationship Id="rId5" Type="http://schemas.openxmlformats.org/officeDocument/2006/relationships/hyperlink" Target="https://en.wikipedia.org/wiki/Glycerol" TargetMode="External"/><Relationship Id="rId4" Type="http://schemas.openxmlformats.org/officeDocument/2006/relationships/hyperlink" Target="https://en.wikipedia.org/wiki/Glycerine"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cs.wikipedia.org/w/index.php?title=Nephila&amp;action=edit&amp;redlink=1" TargetMode="External"/><Relationship Id="rId2" Type="http://schemas.openxmlformats.org/officeDocument/2006/relationships/hyperlink" Target="http://cs.wikipedia.org/w/index.php?title=Argiope&amp;action=edit&amp;redlink=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hyperlink" Target="http://en.wikipedia.org/wiki/Sericin"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zápatí 4"/>
          <p:cNvSpPr>
            <a:spLocks noGrp="1"/>
          </p:cNvSpPr>
          <p:nvPr>
            <p:ph type="ftr" sz="quarter" idx="11"/>
          </p:nvPr>
        </p:nvSpPr>
        <p:spPr>
          <a:xfrm>
            <a:off x="1547813" y="6245225"/>
            <a:ext cx="6696075" cy="476250"/>
          </a:xfrm>
          <a:noFill/>
        </p:spPr>
        <p:txBody>
          <a:bodyPr/>
          <a:lstStyle/>
          <a:p>
            <a:r>
              <a:rPr lang="fr-FR" smtClean="0"/>
              <a:t>NATURAL POLYMERS MU SCI 10 2018</a:t>
            </a:r>
            <a:endParaRPr lang="sk-SK"/>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smtClean="0"/>
          </a:p>
        </p:txBody>
      </p:sp>
      <p:sp>
        <p:nvSpPr>
          <p:cNvPr id="3076" name="Rectangle 2"/>
          <p:cNvSpPr>
            <a:spLocks noGrp="1" noChangeArrowheads="1"/>
          </p:cNvSpPr>
          <p:nvPr>
            <p:ph type="ctrTitle"/>
          </p:nvPr>
        </p:nvSpPr>
        <p:spPr>
          <a:xfrm>
            <a:off x="179512" y="188640"/>
            <a:ext cx="8784976" cy="4680520"/>
          </a:xfrm>
        </p:spPr>
        <p:txBody>
          <a:bodyPr/>
          <a:lstStyle/>
          <a:p>
            <a:pPr eaLnBrk="1" hangingPunct="1"/>
            <a:r>
              <a:rPr lang="en-US" sz="4800" b="1" dirty="0" smtClean="0">
                <a:solidFill>
                  <a:srgbClr val="FF0000"/>
                </a:solidFill>
                <a:latin typeface="Arial Black" pitchFamily="34" charset="0"/>
              </a:rPr>
              <a:t>NATURAL </a:t>
            </a:r>
            <a:r>
              <a:rPr lang="en-US" sz="4800" b="1" dirty="0" smtClean="0">
                <a:solidFill>
                  <a:srgbClr val="FF0000"/>
                </a:solidFill>
                <a:latin typeface="Arial Black" pitchFamily="34" charset="0"/>
              </a:rPr>
              <a:t>POLYMERS</a:t>
            </a:r>
            <a:r>
              <a:rPr lang="cs-CZ" sz="4800" b="1" dirty="0" smtClean="0">
                <a:solidFill>
                  <a:srgbClr val="FF0000"/>
                </a:solidFill>
                <a:latin typeface="Arial Black" pitchFamily="34" charset="0"/>
              </a:rPr>
              <a:t/>
            </a:r>
            <a:br>
              <a:rPr lang="cs-CZ" sz="4800" b="1" dirty="0" smtClean="0">
                <a:solidFill>
                  <a:srgbClr val="FF0000"/>
                </a:solidFill>
                <a:latin typeface="Arial Black" pitchFamily="34" charset="0"/>
              </a:rPr>
            </a:br>
            <a:r>
              <a:rPr lang="en-US" sz="4800" b="1" dirty="0" smtClean="0">
                <a:solidFill>
                  <a:srgbClr val="FF0000"/>
                </a:solidFill>
                <a:latin typeface="Arial Black" pitchFamily="34" charset="0"/>
              </a:rPr>
              <a:t> </a:t>
            </a:r>
            <a:r>
              <a:rPr lang="en-US" sz="4000" b="1" dirty="0" smtClean="0">
                <a:solidFill>
                  <a:srgbClr val="FF0000"/>
                </a:solidFill>
              </a:rPr>
              <a:t/>
            </a:r>
            <a:br>
              <a:rPr lang="en-US" sz="4000" b="1" dirty="0" smtClean="0">
                <a:solidFill>
                  <a:srgbClr val="FF0000"/>
                </a:solidFill>
              </a:rPr>
            </a:br>
            <a:r>
              <a:rPr lang="en-US" sz="5400" b="1" dirty="0" smtClean="0">
                <a:solidFill>
                  <a:srgbClr val="FF0000"/>
                </a:solidFill>
                <a:latin typeface="Arial Black" pitchFamily="34" charset="0"/>
              </a:rPr>
              <a:t> </a:t>
            </a:r>
            <a:r>
              <a:rPr lang="en-US" sz="5400" b="1" cap="all" dirty="0" smtClean="0">
                <a:solidFill>
                  <a:srgbClr val="008000"/>
                </a:solidFill>
                <a:latin typeface="Arial Black" pitchFamily="34" charset="0"/>
              </a:rPr>
              <a:t>fibrous</a:t>
            </a:r>
            <a:r>
              <a:rPr lang="en-US" sz="5400" b="1" dirty="0" smtClean="0">
                <a:solidFill>
                  <a:srgbClr val="FF0000"/>
                </a:solidFill>
                <a:latin typeface="Arial Black" pitchFamily="34" charset="0"/>
              </a:rPr>
              <a:t> </a:t>
            </a:r>
            <a:r>
              <a:rPr lang="en-US" sz="5400" b="1" kern="1200" dirty="0" smtClean="0">
                <a:solidFill>
                  <a:srgbClr val="008000"/>
                </a:solidFill>
                <a:latin typeface="Arial Black" pitchFamily="34" charset="0"/>
                <a:ea typeface="Times New Roman"/>
                <a:cs typeface="Times New Roman"/>
              </a:rPr>
              <a:t>P</a:t>
            </a:r>
            <a:r>
              <a:rPr lang="cs-CZ" sz="5400" b="1" kern="1200" dirty="0" smtClean="0">
                <a:solidFill>
                  <a:srgbClr val="008000"/>
                </a:solidFill>
                <a:latin typeface="Arial Black" pitchFamily="34" charset="0"/>
                <a:ea typeface="Times New Roman"/>
                <a:cs typeface="Times New Roman"/>
              </a:rPr>
              <a:t>ROTEINS</a:t>
            </a:r>
            <a:r>
              <a:rPr lang="en-US" sz="5400" b="1" kern="1200" dirty="0" smtClean="0">
                <a:solidFill>
                  <a:srgbClr val="008000"/>
                </a:solidFill>
                <a:latin typeface="Arial Black" pitchFamily="34" charset="0"/>
                <a:ea typeface="Times New Roman"/>
                <a:cs typeface="Times New Roman"/>
              </a:rPr>
              <a:t> </a:t>
            </a:r>
            <a:r>
              <a:rPr lang="cs-CZ" sz="5400" b="1" kern="1200" dirty="0" smtClean="0">
                <a:solidFill>
                  <a:srgbClr val="008000"/>
                </a:solidFill>
                <a:latin typeface="Arial Black" pitchFamily="34" charset="0"/>
              </a:rPr>
              <a:t>II</a:t>
            </a:r>
            <a:br>
              <a:rPr lang="cs-CZ" sz="5400" b="1" kern="1200" dirty="0" smtClean="0">
                <a:solidFill>
                  <a:srgbClr val="008000"/>
                </a:solidFill>
                <a:latin typeface="Arial Black" pitchFamily="34" charset="0"/>
              </a:rPr>
            </a:br>
            <a:r>
              <a:rPr lang="cs-CZ" sz="5400" b="1" kern="1200" dirty="0" smtClean="0">
                <a:solidFill>
                  <a:srgbClr val="008000"/>
                </a:solidFill>
                <a:latin typeface="Arial Black" pitchFamily="34" charset="0"/>
              </a:rPr>
              <a:t> </a:t>
            </a:r>
            <a:r>
              <a:rPr lang="cs-CZ" sz="5400" b="1" kern="1200" dirty="0" smtClean="0">
                <a:solidFill>
                  <a:srgbClr val="008000"/>
                </a:solidFill>
                <a:latin typeface="Arial Black" pitchFamily="34" charset="0"/>
              </a:rPr>
              <a:t/>
            </a:r>
            <a:br>
              <a:rPr lang="cs-CZ" sz="5400" b="1" kern="1200" dirty="0" smtClean="0">
                <a:solidFill>
                  <a:srgbClr val="008000"/>
                </a:solidFill>
                <a:latin typeface="Arial Black" pitchFamily="34" charset="0"/>
              </a:rPr>
            </a:br>
            <a:r>
              <a:rPr lang="cs-CZ" sz="5400" b="1" kern="1200" dirty="0" smtClean="0">
                <a:solidFill>
                  <a:srgbClr val="008000"/>
                </a:solidFill>
                <a:latin typeface="Arial Black" pitchFamily="34" charset="0"/>
              </a:rPr>
              <a:t>KERATIN &amp; </a:t>
            </a:r>
            <a:r>
              <a:rPr lang="cs-CZ" sz="5400" b="1" kern="1200" dirty="0" smtClean="0">
                <a:solidFill>
                  <a:srgbClr val="008000"/>
                </a:solidFill>
                <a:latin typeface="Arial Black" pitchFamily="34" charset="0"/>
              </a:rPr>
              <a:t>FIBROIN </a:t>
            </a:r>
            <a:r>
              <a:rPr lang="cs-CZ" sz="6600" b="1" kern="1200" dirty="0" smtClean="0">
                <a:solidFill>
                  <a:srgbClr val="008000"/>
                </a:solidFill>
                <a:latin typeface="Arial Black" pitchFamily="34" charset="0"/>
              </a:rPr>
              <a:t/>
            </a:r>
            <a:br>
              <a:rPr lang="cs-CZ" sz="6600" b="1" kern="1200" dirty="0" smtClean="0">
                <a:solidFill>
                  <a:srgbClr val="008000"/>
                </a:solidFill>
                <a:latin typeface="Arial Black" pitchFamily="34" charset="0"/>
              </a:rPr>
            </a:br>
            <a:endParaRPr lang="sk-SK" sz="4000" b="1" dirty="0" smtClean="0">
              <a:solidFill>
                <a:srgbClr val="008000"/>
              </a:solidFill>
              <a:latin typeface="Arial Black" pitchFamily="34" charset="0"/>
            </a:endParaRPr>
          </a:p>
        </p:txBody>
      </p:sp>
      <p:sp>
        <p:nvSpPr>
          <p:cNvPr id="3077" name="Rectangle 3"/>
          <p:cNvSpPr>
            <a:spLocks noGrp="1" noChangeArrowheads="1"/>
          </p:cNvSpPr>
          <p:nvPr>
            <p:ph type="subTitle" idx="1"/>
          </p:nvPr>
        </p:nvSpPr>
        <p:spPr>
          <a:xfrm>
            <a:off x="971600" y="5589240"/>
            <a:ext cx="6976864" cy="648072"/>
          </a:xfrm>
        </p:spPr>
        <p:txBody>
          <a:bodyPr/>
          <a:lstStyle/>
          <a:p>
            <a:pPr eaLnBrk="1" hangingPunct="1"/>
            <a:r>
              <a:rPr lang="cs-CZ" b="1" dirty="0" smtClean="0">
                <a:solidFill>
                  <a:srgbClr val="0000FF"/>
                </a:solidFill>
                <a:latin typeface="Arial Black" pitchFamily="34" charset="0"/>
              </a:rPr>
              <a:t>Dr</a:t>
            </a:r>
            <a:r>
              <a:rPr lang="cs-CZ" b="1" dirty="0" smtClean="0">
                <a:solidFill>
                  <a:srgbClr val="0000FF"/>
                </a:solidFill>
                <a:latin typeface="Arial Black" pitchFamily="34" charset="0"/>
              </a:rPr>
              <a:t>. Ladislav </a:t>
            </a:r>
            <a:r>
              <a:rPr lang="cs-CZ" b="1" dirty="0" smtClean="0">
                <a:solidFill>
                  <a:srgbClr val="0000FF"/>
                </a:solidFill>
                <a:latin typeface="Arial Black" pitchFamily="34" charset="0"/>
              </a:rPr>
              <a:t>Pospíšil</a:t>
            </a:r>
            <a:endParaRPr lang="cs-CZ" b="1" dirty="0" smtClean="0">
              <a:solidFill>
                <a:srgbClr val="0000FF"/>
              </a:solidFill>
              <a:latin typeface="Arial Black" pitchFamily="34" charset="0"/>
            </a:endParaRPr>
          </a:p>
        </p:txBody>
      </p:sp>
      <p:sp>
        <p:nvSpPr>
          <p:cNvPr id="3078" name="Zástupný symbol pro datum 5"/>
          <p:cNvSpPr>
            <a:spLocks noGrp="1"/>
          </p:cNvSpPr>
          <p:nvPr>
            <p:ph type="dt" sz="quarter" idx="10"/>
          </p:nvPr>
        </p:nvSpPr>
        <p:spPr>
          <a:noFill/>
        </p:spPr>
        <p:txBody>
          <a:bodyPr/>
          <a:lstStyle/>
          <a:p>
            <a:r>
              <a:rPr lang="cs-CZ" smtClean="0"/>
              <a:t>January 10/2018</a:t>
            </a:r>
            <a:endParaRPr lang="sk-S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568952" cy="562074"/>
          </a:xfrm>
        </p:spPr>
        <p:txBody>
          <a:bodyPr/>
          <a:lstStyle/>
          <a:p>
            <a:r>
              <a:rPr lang="en-GB" sz="2800" dirty="0" smtClean="0">
                <a:solidFill>
                  <a:srgbClr val="FF0000"/>
                </a:solidFill>
                <a:latin typeface="Arial Black" pitchFamily="34" charset="0"/>
              </a:rPr>
              <a:t>What is KERATIN characterized by </a:t>
            </a:r>
            <a:r>
              <a:rPr lang="cs-CZ" sz="2800" dirty="0" smtClean="0">
                <a:solidFill>
                  <a:srgbClr val="FF0000"/>
                </a:solidFill>
                <a:latin typeface="Arial Black" pitchFamily="34" charset="0"/>
              </a:rPr>
              <a:t>4/2</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a:t>
            </a:fld>
            <a:endParaRPr lang="sk-SK"/>
          </a:p>
        </p:txBody>
      </p:sp>
      <p:graphicFrame>
        <p:nvGraphicFramePr>
          <p:cNvPr id="17" name="Tabulka 16"/>
          <p:cNvGraphicFramePr>
            <a:graphicFrameLocks noGrp="1"/>
          </p:cNvGraphicFramePr>
          <p:nvPr/>
        </p:nvGraphicFramePr>
        <p:xfrm>
          <a:off x="179512" y="620688"/>
          <a:ext cx="8784978" cy="4602480"/>
        </p:xfrm>
        <a:graphic>
          <a:graphicData uri="http://schemas.openxmlformats.org/drawingml/2006/table">
            <a:tbl>
              <a:tblPr firstRow="1" bandRow="1">
                <a:tableStyleId>{5C22544A-7EE6-4342-B048-85BDC9FD1C3A}</a:tableStyleId>
              </a:tblPr>
              <a:tblGrid>
                <a:gridCol w="1464163"/>
                <a:gridCol w="1464163"/>
                <a:gridCol w="1464163"/>
                <a:gridCol w="1464163"/>
                <a:gridCol w="1464163"/>
                <a:gridCol w="1464163"/>
              </a:tblGrid>
              <a:tr h="370840">
                <a:tc gridSpan="6">
                  <a:txBody>
                    <a:bodyPr/>
                    <a:lstStyle/>
                    <a:p>
                      <a:pPr algn="ctr"/>
                      <a:r>
                        <a:rPr lang="en-GB" noProof="0" dirty="0" smtClean="0">
                          <a:solidFill>
                            <a:schemeClr val="tx1"/>
                          </a:solidFill>
                          <a:latin typeface="Arial Black" pitchFamily="34" charset="0"/>
                        </a:rPr>
                        <a:t>Composition of the AMINO ACIDS in the KERATINS of </a:t>
                      </a:r>
                      <a:r>
                        <a:rPr lang="en-GB" noProof="0" dirty="0" smtClean="0">
                          <a:solidFill>
                            <a:schemeClr val="tx1"/>
                          </a:solidFill>
                          <a:latin typeface="Arial Black" pitchFamily="34" charset="0"/>
                        </a:rPr>
                        <a:t>various  Origin</a:t>
                      </a:r>
                      <a:endParaRPr lang="en-GB" noProof="0" dirty="0">
                        <a:solidFill>
                          <a:schemeClr val="tx1"/>
                        </a:solidFill>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370840">
                <a:tc>
                  <a:txBody>
                    <a:bodyPr/>
                    <a:lstStyle/>
                    <a:p>
                      <a:r>
                        <a:rPr lang="cs-CZ" dirty="0" smtClean="0">
                          <a:solidFill>
                            <a:schemeClr val="tx1"/>
                          </a:solidFill>
                          <a:latin typeface="Arial Black" pitchFamily="34" charset="0"/>
                        </a:rPr>
                        <a:t>AMINO ACID</a:t>
                      </a:r>
                      <a:endParaRPr lang="cs-CZ"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b="1" noProof="0" dirty="0" smtClean="0">
                          <a:solidFill>
                            <a:srgbClr val="008000"/>
                          </a:solidFill>
                        </a:rPr>
                        <a:t>Human</a:t>
                      </a:r>
                      <a:r>
                        <a:rPr lang="cs-CZ" b="1" noProof="0" dirty="0" smtClean="0">
                          <a:solidFill>
                            <a:srgbClr val="008000"/>
                          </a:solidFill>
                        </a:rPr>
                        <a:t>’</a:t>
                      </a:r>
                      <a:r>
                        <a:rPr lang="cs-CZ" b="1" dirty="0" smtClean="0">
                          <a:solidFill>
                            <a:srgbClr val="008000"/>
                          </a:solidFill>
                        </a:rPr>
                        <a:t>s</a:t>
                      </a:r>
                      <a:r>
                        <a:rPr lang="en-GB" b="1" noProof="0" dirty="0" smtClean="0">
                          <a:solidFill>
                            <a:srgbClr val="008000"/>
                          </a:solidFill>
                        </a:rPr>
                        <a:t> Skin</a:t>
                      </a:r>
                      <a:endParaRPr lang="en-GB" b="1" noProof="0" dirty="0">
                        <a:solidFill>
                          <a:srgbClr val="008000"/>
                        </a:solidFill>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b="1" noProof="0" dirty="0" smtClean="0">
                          <a:solidFill>
                            <a:srgbClr val="008000"/>
                          </a:solidFill>
                        </a:rPr>
                        <a:t>Human</a:t>
                      </a:r>
                      <a:r>
                        <a:rPr lang="cs-CZ" b="1" noProof="0" dirty="0" smtClean="0">
                          <a:solidFill>
                            <a:srgbClr val="008000"/>
                          </a:solidFill>
                        </a:rPr>
                        <a:t>’</a:t>
                      </a:r>
                      <a:r>
                        <a:rPr lang="cs-CZ" b="1" dirty="0" smtClean="0">
                          <a:solidFill>
                            <a:srgbClr val="008000"/>
                          </a:solidFill>
                        </a:rPr>
                        <a:t>s</a:t>
                      </a:r>
                      <a:r>
                        <a:rPr lang="en-GB" b="1" noProof="0" dirty="0" smtClean="0">
                          <a:solidFill>
                            <a:srgbClr val="008000"/>
                          </a:solidFill>
                        </a:rPr>
                        <a:t> Hair</a:t>
                      </a:r>
                      <a:endParaRPr lang="en-GB" b="1" noProof="0" dirty="0">
                        <a:solidFill>
                          <a:srgbClr val="008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b="1" noProof="0" dirty="0" smtClean="0">
                          <a:solidFill>
                            <a:srgbClr val="7030A0"/>
                          </a:solidFill>
                          <a:latin typeface="+mn-lt"/>
                        </a:rPr>
                        <a:t>Horny Tissue </a:t>
                      </a:r>
                      <a:endParaRPr lang="en-GB" b="1" noProof="0" dirty="0">
                        <a:solidFill>
                          <a:srgbClr val="7030A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b="1" noProof="0" dirty="0" smtClean="0">
                          <a:solidFill>
                            <a:srgbClr val="FF0000"/>
                          </a:solidFill>
                        </a:rPr>
                        <a:t>Hen's Feathers</a:t>
                      </a:r>
                      <a:endParaRPr lang="en-GB" b="1" noProof="0" dirty="0">
                        <a:solidFill>
                          <a:srgbClr val="008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b="1" noProof="0" dirty="0" smtClean="0">
                          <a:solidFill>
                            <a:schemeClr val="tx1"/>
                          </a:solidFill>
                        </a:rPr>
                        <a:t>Pig</a:t>
                      </a:r>
                      <a:r>
                        <a:rPr lang="cs-CZ" b="1" noProof="0" dirty="0" smtClean="0">
                          <a:solidFill>
                            <a:schemeClr val="tx1"/>
                          </a:solidFill>
                        </a:rPr>
                        <a:t>’s</a:t>
                      </a:r>
                      <a:r>
                        <a:rPr lang="en-GB" b="1" noProof="0" dirty="0" smtClean="0">
                          <a:solidFill>
                            <a:schemeClr val="tx1"/>
                          </a:solidFill>
                        </a:rPr>
                        <a:t> Bristle</a:t>
                      </a:r>
                      <a:endParaRPr lang="en-GB" b="1" noProof="0" dirty="0">
                        <a:solidFill>
                          <a:schemeClr val="tx1"/>
                        </a:solidFill>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370840">
                <a:tc>
                  <a:txBody>
                    <a:bodyPr/>
                    <a:lstStyle/>
                    <a:p>
                      <a:r>
                        <a:rPr lang="en-GB" sz="1200" b="1" noProof="0" smtClean="0"/>
                        <a:t>Asparagic acid</a:t>
                      </a:r>
                      <a:endParaRPr lang="en-GB" sz="1200" b="1"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9,35</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3,9 – 7,7</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rgbClr val="7030A0"/>
                          </a:solidFill>
                          <a:latin typeface="Arial Black" pitchFamily="34" charset="0"/>
                        </a:rPr>
                        <a:t>7,9</a:t>
                      </a:r>
                      <a:endParaRPr lang="cs-CZ" sz="1600" b="1"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5,8 – 7,5</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chemeClr val="tx1"/>
                          </a:solidFill>
                          <a:latin typeface="Arial Black" pitchFamily="34" charset="0"/>
                        </a:rPr>
                        <a:t>8,9</a:t>
                      </a:r>
                      <a:endParaRPr lang="cs-CZ" sz="1600" b="1"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sz="1200" b="1" noProof="0" dirty="0" err="1" smtClean="0"/>
                        <a:t>Triptophane</a:t>
                      </a:r>
                      <a:endParaRPr lang="en-GB" sz="1200" b="1" noProof="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1,0</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0,4 – 1,3</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rgbClr val="7030A0"/>
                          </a:solidFill>
                          <a:latin typeface="Arial Black" pitchFamily="34" charset="0"/>
                        </a:rPr>
                        <a:t>0,7</a:t>
                      </a:r>
                      <a:endParaRPr lang="cs-CZ" sz="1600" b="1"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0,7</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smtClean="0">
                          <a:latin typeface="Arial Black" pitchFamily="34" charset="0"/>
                        </a:rPr>
                        <a:t>NA </a:t>
                      </a:r>
                      <a:endParaRPr lang="cs-CZ" sz="1600" b="1"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sz="1200" b="1" noProof="0" dirty="0" smtClean="0"/>
                        <a:t>Lysine</a:t>
                      </a:r>
                      <a:endParaRPr lang="en-GB" sz="1200" b="1" noProof="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5,2</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1,9 – 3,1</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rgbClr val="7030A0"/>
                          </a:solidFill>
                          <a:latin typeface="Arial Black" pitchFamily="34" charset="0"/>
                        </a:rPr>
                        <a:t>3,6</a:t>
                      </a:r>
                      <a:endParaRPr lang="cs-CZ" sz="1600" b="1"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1,7</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chemeClr val="tx1"/>
                          </a:solidFill>
                          <a:latin typeface="Arial Black" pitchFamily="34" charset="0"/>
                        </a:rPr>
                        <a:t>3,8</a:t>
                      </a:r>
                      <a:endParaRPr lang="cs-CZ" sz="1600" b="1"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sz="1800" b="1" noProof="0" dirty="0" smtClean="0">
                          <a:latin typeface="Arial Black" pitchFamily="34" charset="0"/>
                        </a:rPr>
                        <a:t>T</a:t>
                      </a:r>
                      <a:r>
                        <a:rPr lang="cs-CZ" sz="1800" b="1" noProof="0" dirty="0" smtClean="0">
                          <a:latin typeface="Arial Black" pitchFamily="34" charset="0"/>
                        </a:rPr>
                        <a:t>h</a:t>
                      </a:r>
                      <a:r>
                        <a:rPr lang="en-GB" sz="1800" b="1" noProof="0" dirty="0" err="1" smtClean="0">
                          <a:latin typeface="Arial Black" pitchFamily="34" charset="0"/>
                        </a:rPr>
                        <a:t>reonine</a:t>
                      </a:r>
                      <a:endParaRPr lang="en-GB" sz="1800" b="1" noProof="0" dirty="0">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4,3</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7,0 – 8,5</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rgbClr val="7030A0"/>
                          </a:solidFill>
                          <a:latin typeface="Arial Black" pitchFamily="34" charset="0"/>
                        </a:rPr>
                        <a:t>6,1</a:t>
                      </a:r>
                      <a:endParaRPr lang="cs-CZ" sz="1600" b="1"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4,4 – </a:t>
                      </a:r>
                      <a:r>
                        <a:rPr lang="cs-CZ" sz="1600" dirty="0" err="1" smtClean="0">
                          <a:solidFill>
                            <a:srgbClr val="FF0000"/>
                          </a:solidFill>
                          <a:latin typeface="Arial Black" pitchFamily="34" charset="0"/>
                        </a:rPr>
                        <a:t>4</a:t>
                      </a:r>
                      <a:r>
                        <a:rPr lang="cs-CZ" sz="1600" dirty="0" smtClean="0">
                          <a:solidFill>
                            <a:srgbClr val="FF0000"/>
                          </a:solidFill>
                          <a:latin typeface="Arial Black" pitchFamily="34" charset="0"/>
                        </a:rPr>
                        <a:t>,8</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smtClean="0">
                          <a:latin typeface="Arial Black" pitchFamily="34" charset="0"/>
                        </a:rPr>
                        <a:t>NA </a:t>
                      </a:r>
                      <a:endParaRPr lang="cs-CZ" sz="1600" b="1"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sz="1200" b="1" noProof="0" dirty="0" err="1" smtClean="0"/>
                        <a:t>Glutamic</a:t>
                      </a:r>
                      <a:r>
                        <a:rPr lang="en-GB" sz="1200" b="1" noProof="0" dirty="0" smtClean="0"/>
                        <a:t> acid</a:t>
                      </a:r>
                      <a:endParaRPr lang="en-GB" sz="1200" b="1" noProof="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15,3</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13,6 – 14,2</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sz="1600" b="1" dirty="0" smtClean="0">
                          <a:solidFill>
                            <a:srgbClr val="7030A0"/>
                          </a:solidFill>
                          <a:latin typeface="Arial Black" pitchFamily="34" charset="0"/>
                        </a:rPr>
                        <a:t>13,8</a:t>
                      </a:r>
                      <a:endParaRPr lang="cs-CZ" sz="1600" b="1"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9,7</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sz="1600" b="1" dirty="0" smtClean="0">
                          <a:solidFill>
                            <a:schemeClr val="tx1"/>
                          </a:solidFill>
                          <a:latin typeface="Arial Black" pitchFamily="34" charset="0"/>
                        </a:rPr>
                        <a:t>17,9</a:t>
                      </a:r>
                      <a:endParaRPr lang="cs-CZ" sz="1600" b="1"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370840">
                <a:tc>
                  <a:txBody>
                    <a:bodyPr/>
                    <a:lstStyle/>
                    <a:p>
                      <a:r>
                        <a:rPr lang="en-GB" sz="1600" b="1" noProof="0" dirty="0" smtClean="0">
                          <a:solidFill>
                            <a:srgbClr val="C00000"/>
                          </a:solidFill>
                          <a:latin typeface="Arial Black" pitchFamily="34" charset="0"/>
                        </a:rPr>
                        <a:t>AMIDIC NITROGEN</a:t>
                      </a:r>
                      <a:endParaRPr lang="en-GB" sz="1600" b="1" noProof="0" dirty="0">
                        <a:solidFill>
                          <a:srgbClr val="C00000"/>
                        </a:solidFill>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rgbClr val="C00000"/>
                          </a:solidFill>
                          <a:latin typeface="Arial Black" pitchFamily="34" charset="0"/>
                        </a:rPr>
                        <a:t>0,9</a:t>
                      </a:r>
                      <a:endParaRPr lang="cs-CZ" sz="1600" b="1" dirty="0">
                        <a:solidFill>
                          <a:srgbClr val="C00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rgbClr val="C00000"/>
                          </a:solidFill>
                          <a:latin typeface="Arial Black" pitchFamily="34" charset="0"/>
                        </a:rPr>
                        <a:t>1,2</a:t>
                      </a:r>
                      <a:endParaRPr lang="cs-CZ" sz="1600" b="1" dirty="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rgbClr val="7030A0"/>
                          </a:solidFill>
                          <a:latin typeface="Arial Black" pitchFamily="34" charset="0"/>
                        </a:rPr>
                        <a:t>1,1</a:t>
                      </a:r>
                      <a:endParaRPr lang="cs-CZ" sz="1600" b="1"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rgbClr val="C00000"/>
                          </a:solidFill>
                          <a:latin typeface="Arial Black" pitchFamily="34" charset="0"/>
                        </a:rPr>
                        <a:t>1,1</a:t>
                      </a:r>
                      <a:endParaRPr lang="cs-CZ" sz="1600" b="1" dirty="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chemeClr val="tx1"/>
                          </a:solidFill>
                          <a:latin typeface="Arial Black" pitchFamily="34" charset="0"/>
                        </a:rPr>
                        <a:t>NA</a:t>
                      </a:r>
                      <a:endParaRPr lang="cs-CZ" sz="1600" b="1"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sz="1600" b="1" noProof="0" dirty="0" smtClean="0">
                          <a:solidFill>
                            <a:srgbClr val="0000FF"/>
                          </a:solidFill>
                          <a:latin typeface="Arial Black" pitchFamily="34" charset="0"/>
                        </a:rPr>
                        <a:t>TOTAL NITROGEN</a:t>
                      </a:r>
                      <a:endParaRPr lang="en-GB" sz="1600" b="1" noProof="0" dirty="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00FF"/>
                          </a:solidFill>
                          <a:latin typeface="Arial Black" pitchFamily="34" charset="0"/>
                        </a:rPr>
                        <a:t>19,6</a:t>
                      </a:r>
                      <a:endParaRPr lang="cs-CZ" sz="1600" dirty="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00FF"/>
                          </a:solidFill>
                          <a:latin typeface="Arial Black" pitchFamily="34" charset="0"/>
                        </a:rPr>
                        <a:t>15,5 – 16,9</a:t>
                      </a:r>
                      <a:endParaRPr lang="cs-CZ" sz="1600"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rgbClr val="7030A0"/>
                          </a:solidFill>
                          <a:latin typeface="Arial Black" pitchFamily="34" charset="0"/>
                        </a:rPr>
                        <a:t>16,9</a:t>
                      </a:r>
                      <a:endParaRPr lang="cs-CZ" sz="1600" b="1"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00FF"/>
                          </a:solidFill>
                          <a:latin typeface="Arial Black" pitchFamily="34" charset="0"/>
                        </a:rPr>
                        <a:t>16,2</a:t>
                      </a:r>
                      <a:endParaRPr lang="cs-CZ" sz="1600"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chemeClr val="tx1"/>
                          </a:solidFill>
                          <a:latin typeface="Arial Black" pitchFamily="34" charset="0"/>
                        </a:rPr>
                        <a:t>NA</a:t>
                      </a:r>
                      <a:endParaRPr lang="cs-CZ" sz="1600" b="1"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GB" sz="1600" b="1" noProof="0" dirty="0" smtClean="0">
                          <a:solidFill>
                            <a:srgbClr val="008000"/>
                          </a:solidFill>
                          <a:latin typeface="Arial Black" pitchFamily="34" charset="0"/>
                        </a:rPr>
                        <a:t>TOTAL SULPHUR</a:t>
                      </a:r>
                      <a:endParaRPr lang="en-GB" sz="1600" b="1" noProof="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0,8</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3,0 – 4,0</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rgbClr val="7030A0"/>
                          </a:solidFill>
                          <a:latin typeface="Arial Black" pitchFamily="34" charset="0"/>
                        </a:rPr>
                        <a:t>5,2</a:t>
                      </a:r>
                      <a:endParaRPr lang="cs-CZ" sz="1600" b="1"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3,9</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b="1" dirty="0" smtClean="0">
                          <a:solidFill>
                            <a:schemeClr val="tx1"/>
                          </a:solidFill>
                          <a:latin typeface="Arial Black" pitchFamily="34" charset="0"/>
                        </a:rPr>
                        <a:t>NA</a:t>
                      </a:r>
                      <a:endParaRPr lang="cs-CZ" sz="1600" b="1"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9" name="TextovéPole 18"/>
          <p:cNvSpPr txBox="1"/>
          <p:nvPr/>
        </p:nvSpPr>
        <p:spPr>
          <a:xfrm>
            <a:off x="0" y="5229200"/>
            <a:ext cx="2627784" cy="369332"/>
          </a:xfrm>
          <a:prstGeom prst="rect">
            <a:avLst/>
          </a:prstGeom>
          <a:noFill/>
        </p:spPr>
        <p:txBody>
          <a:bodyPr wrap="square" rtlCol="0">
            <a:spAutoFit/>
          </a:bodyPr>
          <a:lstStyle/>
          <a:p>
            <a:r>
              <a:rPr lang="en-GB" b="1" dirty="0" smtClean="0">
                <a:latin typeface="Arial Black" pitchFamily="34" charset="0"/>
              </a:rPr>
              <a:t>NA – Not Available </a:t>
            </a:r>
            <a:endParaRPr lang="en-GB" dirty="0"/>
          </a:p>
        </p:txBody>
      </p:sp>
      <p:pic>
        <p:nvPicPr>
          <p:cNvPr id="20" name="Obrázek 19" descr="197px-L-Threonin_-_L-Threonine_svg.png"/>
          <p:cNvPicPr>
            <a:picLocks noChangeAspect="1"/>
          </p:cNvPicPr>
          <p:nvPr/>
        </p:nvPicPr>
        <p:blipFill>
          <a:blip r:embed="rId2" cstate="print"/>
          <a:stretch>
            <a:fillRect/>
          </a:stretch>
        </p:blipFill>
        <p:spPr>
          <a:xfrm>
            <a:off x="7267575" y="5301208"/>
            <a:ext cx="1876425" cy="1152525"/>
          </a:xfrm>
          <a:prstGeom prst="rect">
            <a:avLst/>
          </a:prstGeom>
        </p:spPr>
      </p:pic>
      <p:sp>
        <p:nvSpPr>
          <p:cNvPr id="21" name="TextovéPole 20"/>
          <p:cNvSpPr txBox="1"/>
          <p:nvPr/>
        </p:nvSpPr>
        <p:spPr>
          <a:xfrm>
            <a:off x="6372200" y="5373216"/>
            <a:ext cx="1512168" cy="369332"/>
          </a:xfrm>
          <a:prstGeom prst="rect">
            <a:avLst/>
          </a:prstGeom>
          <a:noFill/>
        </p:spPr>
        <p:txBody>
          <a:bodyPr wrap="square" rtlCol="0">
            <a:spAutoFit/>
          </a:bodyPr>
          <a:lstStyle/>
          <a:p>
            <a:r>
              <a:rPr lang="en-GB" b="1" dirty="0" smtClean="0">
                <a:latin typeface="Arial Black" pitchFamily="34" charset="0"/>
              </a:rPr>
              <a:t>T</a:t>
            </a:r>
            <a:r>
              <a:rPr lang="cs-CZ" b="1" dirty="0" smtClean="0">
                <a:latin typeface="Arial Black" pitchFamily="34" charset="0"/>
              </a:rPr>
              <a:t>h</a:t>
            </a:r>
            <a:r>
              <a:rPr lang="en-GB" b="1" dirty="0" err="1" smtClean="0">
                <a:latin typeface="Arial Black" pitchFamily="34" charset="0"/>
              </a:rPr>
              <a:t>reonine</a:t>
            </a:r>
            <a:endParaRPr lang="cs-CZ" dirty="0">
              <a:latin typeface="Arial Black" pitchFamily="34" charset="0"/>
            </a:endParaRPr>
          </a:p>
        </p:txBody>
      </p:sp>
      <p:sp>
        <p:nvSpPr>
          <p:cNvPr id="22" name="TextovéPole 21"/>
          <p:cNvSpPr txBox="1"/>
          <p:nvPr/>
        </p:nvSpPr>
        <p:spPr>
          <a:xfrm>
            <a:off x="0" y="5934670"/>
            <a:ext cx="7164288" cy="923330"/>
          </a:xfrm>
          <a:prstGeom prst="rect">
            <a:avLst/>
          </a:prstGeom>
          <a:solidFill>
            <a:schemeClr val="accent3">
              <a:lumMod val="75000"/>
            </a:schemeClr>
          </a:solidFill>
        </p:spPr>
        <p:txBody>
          <a:bodyPr wrap="square" rtlCol="0">
            <a:spAutoFit/>
          </a:bodyPr>
          <a:lstStyle/>
          <a:p>
            <a:pPr algn="ctr"/>
            <a:r>
              <a:rPr lang="en-GB" dirty="0" smtClean="0">
                <a:solidFill>
                  <a:srgbClr val="008000"/>
                </a:solidFill>
                <a:latin typeface="Arial Black" pitchFamily="34" charset="0"/>
              </a:rPr>
              <a:t>SOFT KERATIN - </a:t>
            </a:r>
            <a:r>
              <a:rPr lang="en-GB" b="1" dirty="0" smtClean="0">
                <a:solidFill>
                  <a:srgbClr val="FF0000"/>
                </a:solidFill>
                <a:latin typeface="Arial Black" pitchFamily="34" charset="0"/>
              </a:rPr>
              <a:t>Hen's &amp; Chicken</a:t>
            </a:r>
            <a:r>
              <a:rPr lang="cs-CZ" b="1" dirty="0" smtClean="0">
                <a:solidFill>
                  <a:srgbClr val="FF0000"/>
                </a:solidFill>
                <a:latin typeface="Arial Black" pitchFamily="34" charset="0"/>
              </a:rPr>
              <a:t>’s</a:t>
            </a:r>
            <a:r>
              <a:rPr lang="en-GB" b="1" dirty="0" smtClean="0">
                <a:solidFill>
                  <a:srgbClr val="FF0000"/>
                </a:solidFill>
                <a:latin typeface="Arial Black" pitchFamily="34" charset="0"/>
              </a:rPr>
              <a:t> Feathers </a:t>
            </a:r>
            <a:r>
              <a:rPr lang="en-GB" b="1" dirty="0" smtClean="0">
                <a:solidFill>
                  <a:srgbClr val="008000"/>
                </a:solidFill>
                <a:latin typeface="Arial Black" pitchFamily="34" charset="0"/>
              </a:rPr>
              <a:t>is easily cleaved by</a:t>
            </a:r>
            <a:r>
              <a:rPr lang="cs-CZ" b="1" dirty="0" smtClean="0">
                <a:solidFill>
                  <a:srgbClr val="008000"/>
                </a:solidFill>
                <a:latin typeface="Arial Black" pitchFamily="34" charset="0"/>
              </a:rPr>
              <a:t> </a:t>
            </a:r>
            <a:r>
              <a:rPr lang="en-GB" b="1" dirty="0" smtClean="0">
                <a:solidFill>
                  <a:srgbClr val="008000"/>
                </a:solidFill>
                <a:latin typeface="Arial Black" pitchFamily="34" charset="0"/>
              </a:rPr>
              <a:t>Inorganic acids and Bases to Amino acids &gt; ANIMALS’</a:t>
            </a:r>
            <a:r>
              <a:rPr lang="cs-CZ" b="1" dirty="0" smtClean="0">
                <a:solidFill>
                  <a:srgbClr val="008000"/>
                </a:solidFill>
                <a:latin typeface="Arial Black" pitchFamily="34" charset="0"/>
              </a:rPr>
              <a:t> </a:t>
            </a:r>
            <a:r>
              <a:rPr lang="en-GB" b="1" dirty="0" smtClean="0">
                <a:solidFill>
                  <a:srgbClr val="008000"/>
                </a:solidFill>
                <a:latin typeface="Arial Black" pitchFamily="34" charset="0"/>
              </a:rPr>
              <a:t>FEEDING</a:t>
            </a:r>
            <a:endParaRPr lang="en-GB" dirty="0"/>
          </a:p>
        </p:txBody>
      </p:sp>
      <p:sp>
        <p:nvSpPr>
          <p:cNvPr id="23" name="TextovéPole 22"/>
          <p:cNvSpPr txBox="1"/>
          <p:nvPr/>
        </p:nvSpPr>
        <p:spPr>
          <a:xfrm>
            <a:off x="2483768" y="5229200"/>
            <a:ext cx="3960440" cy="646331"/>
          </a:xfrm>
          <a:prstGeom prst="rect">
            <a:avLst/>
          </a:prstGeom>
          <a:solidFill>
            <a:schemeClr val="accent3">
              <a:lumMod val="85000"/>
            </a:schemeClr>
          </a:solidFill>
        </p:spPr>
        <p:txBody>
          <a:bodyPr wrap="square" rtlCol="0">
            <a:spAutoFit/>
          </a:bodyPr>
          <a:lstStyle/>
          <a:p>
            <a:pPr algn="ctr"/>
            <a:r>
              <a:rPr lang="en-GB" b="1" dirty="0" smtClean="0">
                <a:solidFill>
                  <a:srgbClr val="FF0000"/>
                </a:solidFill>
                <a:latin typeface="Arial Black" pitchFamily="34" charset="0"/>
              </a:rPr>
              <a:t>CYSTINE &gt; contains –S-S- Bond </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0"/>
            <a:ext cx="9036496" cy="562074"/>
          </a:xfrm>
        </p:spPr>
        <p:txBody>
          <a:bodyPr/>
          <a:lstStyle/>
          <a:p>
            <a:r>
              <a:rPr lang="en-GB" sz="2800" dirty="0" smtClean="0">
                <a:solidFill>
                  <a:srgbClr val="FF0000"/>
                </a:solidFill>
                <a:latin typeface="Arial Black" pitchFamily="34" charset="0"/>
              </a:rPr>
              <a:t>What is KERATIN characterised by </a:t>
            </a:r>
            <a:r>
              <a:rPr lang="cs-CZ" sz="2800" dirty="0" smtClean="0">
                <a:solidFill>
                  <a:srgbClr val="FF0000"/>
                </a:solidFill>
                <a:latin typeface="Arial Black" pitchFamily="34" charset="0"/>
              </a:rPr>
              <a:t>4/3</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a:t>
            </a:fld>
            <a:endParaRPr lang="sk-SK"/>
          </a:p>
        </p:txBody>
      </p:sp>
      <p:sp>
        <p:nvSpPr>
          <p:cNvPr id="10" name="TextovéPole 9"/>
          <p:cNvSpPr txBox="1"/>
          <p:nvPr/>
        </p:nvSpPr>
        <p:spPr>
          <a:xfrm>
            <a:off x="323528" y="836712"/>
            <a:ext cx="8640960" cy="1015663"/>
          </a:xfrm>
          <a:prstGeom prst="rect">
            <a:avLst/>
          </a:prstGeom>
          <a:noFill/>
        </p:spPr>
        <p:txBody>
          <a:bodyPr wrap="square" rtlCol="0">
            <a:spAutoFit/>
          </a:bodyPr>
          <a:lstStyle/>
          <a:p>
            <a:pPr algn="ctr"/>
            <a:r>
              <a:rPr lang="en-GB" sz="2000" b="1" dirty="0" smtClean="0">
                <a:solidFill>
                  <a:srgbClr val="0000FF"/>
                </a:solidFill>
              </a:rPr>
              <a:t>KERATIN Composition it so different for the different Parts of the Human or Animal Bodies and also for</a:t>
            </a:r>
            <a:r>
              <a:rPr lang="en-GB" sz="2000" b="1" dirty="0" smtClean="0">
                <a:solidFill>
                  <a:srgbClr val="0000FF"/>
                </a:solidFill>
              </a:rPr>
              <a:t> different  Animals (It is not given in the previous Table)</a:t>
            </a:r>
            <a:endParaRPr lang="en-GB" sz="2000" b="1" dirty="0">
              <a:solidFill>
                <a:srgbClr val="0000FF"/>
              </a:solidFill>
            </a:endParaRPr>
          </a:p>
        </p:txBody>
      </p:sp>
      <p:sp>
        <p:nvSpPr>
          <p:cNvPr id="12" name="TextovéPole 11"/>
          <p:cNvSpPr txBox="1"/>
          <p:nvPr/>
        </p:nvSpPr>
        <p:spPr>
          <a:xfrm>
            <a:off x="323528" y="1988840"/>
            <a:ext cx="8460432" cy="769441"/>
          </a:xfrm>
          <a:prstGeom prst="rect">
            <a:avLst/>
          </a:prstGeom>
          <a:noFill/>
        </p:spPr>
        <p:txBody>
          <a:bodyPr wrap="square" rtlCol="0">
            <a:spAutoFit/>
          </a:bodyPr>
          <a:lstStyle/>
          <a:p>
            <a:pPr algn="ctr"/>
            <a:r>
              <a:rPr lang="en-GB" sz="2200" dirty="0" smtClean="0">
                <a:solidFill>
                  <a:srgbClr val="008000"/>
                </a:solidFill>
                <a:latin typeface="Arial Black" pitchFamily="34" charset="0"/>
              </a:rPr>
              <a:t>KERATIN is sometimes sorted to SOFT (approx. 2 % w/w of </a:t>
            </a:r>
            <a:r>
              <a:rPr lang="en-GB" sz="2200" dirty="0" err="1" smtClean="0">
                <a:solidFill>
                  <a:srgbClr val="008000"/>
                </a:solidFill>
                <a:latin typeface="Arial Black" pitchFamily="34" charset="0"/>
              </a:rPr>
              <a:t>Cystine</a:t>
            </a:r>
            <a:r>
              <a:rPr lang="en-GB" sz="2200" dirty="0" smtClean="0">
                <a:solidFill>
                  <a:srgbClr val="008000"/>
                </a:solidFill>
                <a:latin typeface="Arial Black" pitchFamily="34" charset="0"/>
              </a:rPr>
              <a:t>) and </a:t>
            </a:r>
            <a:r>
              <a:rPr lang="en-GB" sz="2200" dirty="0" smtClean="0">
                <a:solidFill>
                  <a:srgbClr val="C00000"/>
                </a:solidFill>
                <a:latin typeface="Arial Black" pitchFamily="34" charset="0"/>
              </a:rPr>
              <a:t>HARD</a:t>
            </a:r>
            <a:r>
              <a:rPr lang="en-GB" sz="2200" dirty="0" smtClean="0">
                <a:solidFill>
                  <a:srgbClr val="008000"/>
                </a:solidFill>
                <a:latin typeface="Arial Black" pitchFamily="34" charset="0"/>
              </a:rPr>
              <a:t> </a:t>
            </a:r>
            <a:r>
              <a:rPr lang="en-GB" sz="2200" dirty="0" smtClean="0">
                <a:solidFill>
                  <a:srgbClr val="C00000"/>
                </a:solidFill>
                <a:latin typeface="Arial Black" pitchFamily="34" charset="0"/>
              </a:rPr>
              <a:t>(up to 20 % w/w of </a:t>
            </a:r>
            <a:r>
              <a:rPr lang="en-GB" sz="2200" dirty="0" err="1" smtClean="0">
                <a:solidFill>
                  <a:srgbClr val="C00000"/>
                </a:solidFill>
                <a:latin typeface="Arial Black" pitchFamily="34" charset="0"/>
              </a:rPr>
              <a:t>Cystine</a:t>
            </a:r>
            <a:r>
              <a:rPr lang="en-GB" sz="2200" dirty="0" smtClean="0">
                <a:solidFill>
                  <a:srgbClr val="C00000"/>
                </a:solidFill>
                <a:latin typeface="Arial Black" pitchFamily="34" charset="0"/>
              </a:rPr>
              <a:t>)</a:t>
            </a:r>
            <a:r>
              <a:rPr lang="en-GB" sz="2200" dirty="0" smtClean="0">
                <a:solidFill>
                  <a:srgbClr val="008000"/>
                </a:solidFill>
                <a:latin typeface="Arial Black" pitchFamily="34" charset="0"/>
              </a:rPr>
              <a:t>  </a:t>
            </a:r>
            <a:endParaRPr lang="en-GB" sz="2200" dirty="0">
              <a:solidFill>
                <a:srgbClr val="008000"/>
              </a:solidFill>
              <a:latin typeface="Arial Black" pitchFamily="34" charset="0"/>
            </a:endParaRPr>
          </a:p>
        </p:txBody>
      </p:sp>
      <p:sp>
        <p:nvSpPr>
          <p:cNvPr id="17" name="TextovéPole 16"/>
          <p:cNvSpPr txBox="1"/>
          <p:nvPr/>
        </p:nvSpPr>
        <p:spPr>
          <a:xfrm>
            <a:off x="323528" y="3429000"/>
            <a:ext cx="8352928" cy="646331"/>
          </a:xfrm>
          <a:prstGeom prst="rect">
            <a:avLst/>
          </a:prstGeom>
          <a:solidFill>
            <a:schemeClr val="accent3">
              <a:lumMod val="75000"/>
            </a:schemeClr>
          </a:solidFill>
        </p:spPr>
        <p:txBody>
          <a:bodyPr wrap="square" rtlCol="0">
            <a:spAutoFit/>
          </a:bodyPr>
          <a:lstStyle/>
          <a:p>
            <a:pPr algn="ctr"/>
            <a:r>
              <a:rPr lang="en-GB" dirty="0" smtClean="0">
                <a:solidFill>
                  <a:srgbClr val="008000"/>
                </a:solidFill>
                <a:latin typeface="Arial Black" pitchFamily="34" charset="0"/>
              </a:rPr>
              <a:t>SOFT KERATIN - </a:t>
            </a:r>
            <a:r>
              <a:rPr lang="en-GB" b="1" dirty="0" smtClean="0">
                <a:solidFill>
                  <a:srgbClr val="FF0000"/>
                </a:solidFill>
                <a:latin typeface="Arial Black" pitchFamily="34" charset="0"/>
              </a:rPr>
              <a:t>Hen's &amp; Chicken</a:t>
            </a:r>
            <a:r>
              <a:rPr lang="cs-CZ" b="1" dirty="0" smtClean="0">
                <a:solidFill>
                  <a:srgbClr val="FF0000"/>
                </a:solidFill>
                <a:latin typeface="Arial Black" pitchFamily="34" charset="0"/>
              </a:rPr>
              <a:t>’s</a:t>
            </a:r>
            <a:r>
              <a:rPr lang="en-GB" b="1" dirty="0" smtClean="0">
                <a:solidFill>
                  <a:srgbClr val="FF0000"/>
                </a:solidFill>
                <a:latin typeface="Arial Black" pitchFamily="34" charset="0"/>
              </a:rPr>
              <a:t> Feathers </a:t>
            </a:r>
            <a:r>
              <a:rPr lang="en-GB" b="1" dirty="0" smtClean="0">
                <a:solidFill>
                  <a:srgbClr val="008000"/>
                </a:solidFill>
                <a:latin typeface="Arial Black" pitchFamily="34" charset="0"/>
              </a:rPr>
              <a:t>is easily cleaved by</a:t>
            </a:r>
            <a:r>
              <a:rPr lang="cs-CZ" b="1" dirty="0" smtClean="0">
                <a:solidFill>
                  <a:srgbClr val="008000"/>
                </a:solidFill>
                <a:latin typeface="Arial Black" pitchFamily="34" charset="0"/>
              </a:rPr>
              <a:t> </a:t>
            </a:r>
            <a:r>
              <a:rPr lang="en-GB" b="1" dirty="0" smtClean="0">
                <a:solidFill>
                  <a:srgbClr val="008000"/>
                </a:solidFill>
                <a:latin typeface="Arial Black" pitchFamily="34" charset="0"/>
              </a:rPr>
              <a:t>Inorganic acids and Bases to Amino acids &gt; ANIMALS’FEEDING</a:t>
            </a:r>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18058"/>
          </a:xfrm>
        </p:spPr>
        <p:txBody>
          <a:bodyPr/>
          <a:lstStyle/>
          <a:p>
            <a:r>
              <a:rPr lang="en-GB" sz="2800" dirty="0" smtClean="0">
                <a:solidFill>
                  <a:srgbClr val="FF0000"/>
                </a:solidFill>
                <a:latin typeface="Arial Black" pitchFamily="34" charset="0"/>
              </a:rPr>
              <a:t>What is KERATIN characterized by </a:t>
            </a:r>
            <a:r>
              <a:rPr lang="cs-CZ" sz="2800" dirty="0" smtClean="0">
                <a:solidFill>
                  <a:srgbClr val="FF0000"/>
                </a:solidFill>
                <a:latin typeface="Arial Black" pitchFamily="34" charset="0"/>
              </a:rPr>
              <a:t>5</a:t>
            </a:r>
            <a:endParaRPr lang="cs-CZ" sz="2800" dirty="0">
              <a:solidFill>
                <a:srgbClr val="FF0000"/>
              </a:solidFill>
              <a:latin typeface="Arial Black" pitchFamily="34" charset="0"/>
            </a:endParaRPr>
          </a:p>
        </p:txBody>
      </p:sp>
      <p:sp>
        <p:nvSpPr>
          <p:cNvPr id="8" name="Zástupný symbol pro obsah 7"/>
          <p:cNvSpPr>
            <a:spLocks noGrp="1"/>
          </p:cNvSpPr>
          <p:nvPr>
            <p:ph idx="1"/>
          </p:nvPr>
        </p:nvSpPr>
        <p:spPr>
          <a:xfrm>
            <a:off x="457200" y="764704"/>
            <a:ext cx="8229600" cy="5361459"/>
          </a:xfrm>
        </p:spPr>
        <p:txBody>
          <a:bodyPr/>
          <a:lstStyle/>
          <a:p>
            <a:r>
              <a:rPr lang="en-GB" b="1" dirty="0" smtClean="0"/>
              <a:t>Ability to form Connection between  Fibres </a:t>
            </a:r>
            <a:r>
              <a:rPr lang="en-GB" b="1" dirty="0" smtClean="0"/>
              <a:t>by Chemical Bond </a:t>
            </a:r>
            <a:r>
              <a:rPr lang="en-GB" b="1" dirty="0" smtClean="0"/>
              <a:t>&gt; it is</a:t>
            </a:r>
            <a:r>
              <a:rPr lang="en-GB" b="1" dirty="0" smtClean="0"/>
              <a:t> Analogue to Rubber </a:t>
            </a:r>
            <a:r>
              <a:rPr lang="en-GB" b="1" dirty="0" err="1" smtClean="0"/>
              <a:t>Crosslinking</a:t>
            </a:r>
            <a:r>
              <a:rPr lang="en-GB" b="1" dirty="0" smtClean="0"/>
              <a:t> or to the Hide Tanning</a:t>
            </a:r>
            <a:endParaRPr lang="en-GB" b="1" dirty="0" smtClean="0"/>
          </a:p>
          <a:p>
            <a:endParaRPr lang="cs-CZ" b="1" dirty="0"/>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a:t>
            </a:fld>
            <a:endParaRPr lang="sk-SK"/>
          </a:p>
        </p:txBody>
      </p:sp>
      <p:pic>
        <p:nvPicPr>
          <p:cNvPr id="11" name="Obrázek 10" descr="440px-Disulfide-bond two cystein molecules form CISTIN SULFUR BRIDGE.png"/>
          <p:cNvPicPr>
            <a:picLocks noChangeAspect="1"/>
          </p:cNvPicPr>
          <p:nvPr/>
        </p:nvPicPr>
        <p:blipFill>
          <a:blip r:embed="rId2" cstate="print"/>
          <a:stretch>
            <a:fillRect/>
          </a:stretch>
        </p:blipFill>
        <p:spPr>
          <a:xfrm>
            <a:off x="347529" y="2786062"/>
            <a:ext cx="8432206" cy="2587154"/>
          </a:xfrm>
          <a:prstGeom prst="rect">
            <a:avLst/>
          </a:prstGeom>
        </p:spPr>
      </p:pic>
      <p:sp>
        <p:nvSpPr>
          <p:cNvPr id="12" name="TextovéPole 11"/>
          <p:cNvSpPr txBox="1"/>
          <p:nvPr/>
        </p:nvSpPr>
        <p:spPr>
          <a:xfrm>
            <a:off x="179512" y="5517232"/>
            <a:ext cx="8784976" cy="646331"/>
          </a:xfrm>
          <a:prstGeom prst="rect">
            <a:avLst/>
          </a:prstGeom>
          <a:noFill/>
        </p:spPr>
        <p:txBody>
          <a:bodyPr wrap="square" rtlCol="0">
            <a:spAutoFit/>
          </a:bodyPr>
          <a:lstStyle/>
          <a:p>
            <a:pPr algn="ctr"/>
            <a:r>
              <a:rPr lang="cs-CZ" sz="3600" b="1" dirty="0" err="1" smtClean="0">
                <a:solidFill>
                  <a:srgbClr val="C00000"/>
                </a:solidFill>
                <a:latin typeface="Arial Black" pitchFamily="34" charset="0"/>
              </a:rPr>
              <a:t>Two</a:t>
            </a:r>
            <a:r>
              <a:rPr lang="cs-CZ" sz="3600" b="1" dirty="0" smtClean="0">
                <a:solidFill>
                  <a:srgbClr val="C00000"/>
                </a:solidFill>
                <a:latin typeface="Arial Black" pitchFamily="34" charset="0"/>
              </a:rPr>
              <a:t> </a:t>
            </a:r>
            <a:r>
              <a:rPr lang="cs-CZ" sz="3600" b="1" dirty="0" err="1" smtClean="0">
                <a:solidFill>
                  <a:srgbClr val="008000"/>
                </a:solidFill>
                <a:latin typeface="Arial Black" pitchFamily="34" charset="0"/>
              </a:rPr>
              <a:t>Cysteines</a:t>
            </a:r>
            <a:r>
              <a:rPr lang="cs-CZ" sz="3600" b="1" dirty="0" smtClean="0">
                <a:solidFill>
                  <a:srgbClr val="C00000"/>
                </a:solidFill>
                <a:latin typeface="Arial Black" pitchFamily="34" charset="0"/>
              </a:rPr>
              <a:t> </a:t>
            </a:r>
            <a:r>
              <a:rPr lang="cs-CZ" sz="3600" b="1" dirty="0" smtClean="0">
                <a:solidFill>
                  <a:srgbClr val="C00000"/>
                </a:solidFill>
                <a:latin typeface="Arial Black" pitchFamily="34" charset="0"/>
              </a:rPr>
              <a:t>&gt; </a:t>
            </a:r>
            <a:r>
              <a:rPr lang="cs-CZ" sz="3600" b="1" dirty="0" err="1" smtClean="0">
                <a:solidFill>
                  <a:srgbClr val="C00000"/>
                </a:solidFill>
                <a:latin typeface="Arial Black" pitchFamily="34" charset="0"/>
              </a:rPr>
              <a:t>one</a:t>
            </a:r>
            <a:r>
              <a:rPr lang="cs-CZ" sz="3600" b="1" dirty="0" smtClean="0">
                <a:solidFill>
                  <a:srgbClr val="C00000"/>
                </a:solidFill>
                <a:latin typeface="Arial Black" pitchFamily="34" charset="0"/>
              </a:rPr>
              <a:t> CYSTINE</a:t>
            </a:r>
            <a:endParaRPr lang="cs-CZ" sz="3600" b="1" dirty="0">
              <a:solidFill>
                <a:srgbClr val="C00000"/>
              </a:solidFill>
              <a:latin typeface="Arial Black" pitchFamily="34" charset="0"/>
            </a:endParaRPr>
          </a:p>
        </p:txBody>
      </p:sp>
      <p:cxnSp>
        <p:nvCxnSpPr>
          <p:cNvPr id="9" name="Přímá spojovací šipka 8"/>
          <p:cNvCxnSpPr/>
          <p:nvPr/>
        </p:nvCxnSpPr>
        <p:spPr>
          <a:xfrm flipH="1" flipV="1">
            <a:off x="1547664" y="4293096"/>
            <a:ext cx="1368152" cy="1368152"/>
          </a:xfrm>
          <a:prstGeom prst="straightConnector1">
            <a:avLst/>
          </a:prstGeom>
          <a:ln w="635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flipV="1">
            <a:off x="5076056" y="4365104"/>
            <a:ext cx="1440160" cy="1224136"/>
          </a:xfrm>
          <a:prstGeom prst="straightConnector1">
            <a:avLst/>
          </a:prstGeom>
          <a:ln w="635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18058"/>
          </a:xfrm>
        </p:spPr>
        <p:txBody>
          <a:bodyPr/>
          <a:lstStyle/>
          <a:p>
            <a:r>
              <a:rPr lang="en-GB" sz="2800" dirty="0" smtClean="0">
                <a:solidFill>
                  <a:srgbClr val="FF0000"/>
                </a:solidFill>
                <a:latin typeface="Arial Black" pitchFamily="34" charset="0"/>
              </a:rPr>
              <a:t>What is KERATIN characterized by </a:t>
            </a:r>
            <a:r>
              <a:rPr lang="cs-CZ" sz="2800" dirty="0" smtClean="0">
                <a:solidFill>
                  <a:srgbClr val="FF0000"/>
                </a:solidFill>
                <a:latin typeface="Arial Black" pitchFamily="34" charset="0"/>
              </a:rPr>
              <a:t>6</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13</a:t>
            </a:fld>
            <a:endParaRPr lang="sk-SK"/>
          </a:p>
        </p:txBody>
      </p:sp>
      <p:pic>
        <p:nvPicPr>
          <p:cNvPr id="10" name="Obrázek 9" descr="468px-Disulfide_Bridges_(SCHEMATIC)_V_1_svg.png"/>
          <p:cNvPicPr>
            <a:picLocks noChangeAspect="1"/>
          </p:cNvPicPr>
          <p:nvPr/>
        </p:nvPicPr>
        <p:blipFill>
          <a:blip r:embed="rId2" cstate="print"/>
          <a:stretch>
            <a:fillRect/>
          </a:stretch>
        </p:blipFill>
        <p:spPr>
          <a:xfrm>
            <a:off x="323528" y="980728"/>
            <a:ext cx="3600400" cy="4615898"/>
          </a:xfrm>
          <a:prstGeom prst="rect">
            <a:avLst/>
          </a:prstGeom>
        </p:spPr>
      </p:pic>
      <p:pic>
        <p:nvPicPr>
          <p:cNvPr id="13" name="Obrázek 12" descr="350px-Proinsuline_schematic_topological_diagram_svg two cystein molecules form CISTIN SULFUR BRIDGE.png"/>
          <p:cNvPicPr>
            <a:picLocks noChangeAspect="1"/>
          </p:cNvPicPr>
          <p:nvPr/>
        </p:nvPicPr>
        <p:blipFill>
          <a:blip r:embed="rId3" cstate="print"/>
          <a:stretch>
            <a:fillRect/>
          </a:stretch>
        </p:blipFill>
        <p:spPr>
          <a:xfrm>
            <a:off x="4103440" y="908720"/>
            <a:ext cx="5040560" cy="3240360"/>
          </a:xfrm>
          <a:prstGeom prst="rect">
            <a:avLst/>
          </a:prstGeom>
        </p:spPr>
      </p:pic>
      <p:sp>
        <p:nvSpPr>
          <p:cNvPr id="8" name="TextovéPole 7"/>
          <p:cNvSpPr txBox="1"/>
          <p:nvPr/>
        </p:nvSpPr>
        <p:spPr>
          <a:xfrm>
            <a:off x="2627784" y="4509120"/>
            <a:ext cx="4104456" cy="1815882"/>
          </a:xfrm>
          <a:prstGeom prst="rect">
            <a:avLst/>
          </a:prstGeom>
          <a:noFill/>
        </p:spPr>
        <p:txBody>
          <a:bodyPr wrap="square" rtlCol="0">
            <a:spAutoFit/>
          </a:bodyPr>
          <a:lstStyle/>
          <a:p>
            <a:r>
              <a:rPr lang="en-GB" sz="2800" dirty="0" smtClean="0">
                <a:solidFill>
                  <a:srgbClr val="0000FF"/>
                </a:solidFill>
                <a:latin typeface="Arial Black" pitchFamily="34" charset="0"/>
              </a:rPr>
              <a:t>These Bonds are the Principle of the</a:t>
            </a:r>
            <a:r>
              <a:rPr lang="en-GB" sz="2800" dirty="0" smtClean="0">
                <a:solidFill>
                  <a:srgbClr val="0000FF"/>
                </a:solidFill>
                <a:latin typeface="Arial Black" pitchFamily="34" charset="0"/>
              </a:rPr>
              <a:t> Permanent wave of Hair</a:t>
            </a:r>
            <a:endParaRPr lang="en-GB" sz="2800" dirty="0">
              <a:solidFill>
                <a:srgbClr val="0000FF"/>
              </a:solidFill>
              <a:latin typeface="Arial Black" pitchFamily="34" charset="0"/>
            </a:endParaRPr>
          </a:p>
        </p:txBody>
      </p:sp>
      <p:cxnSp>
        <p:nvCxnSpPr>
          <p:cNvPr id="11" name="Přímá spojovací šipka 10"/>
          <p:cNvCxnSpPr/>
          <p:nvPr/>
        </p:nvCxnSpPr>
        <p:spPr>
          <a:xfrm flipH="1" flipV="1">
            <a:off x="2843808" y="3140968"/>
            <a:ext cx="1656184" cy="151216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6804248" y="4005064"/>
            <a:ext cx="2339752" cy="1569660"/>
          </a:xfrm>
          <a:prstGeom prst="rect">
            <a:avLst/>
          </a:prstGeom>
          <a:noFill/>
        </p:spPr>
        <p:txBody>
          <a:bodyPr wrap="square" rtlCol="0">
            <a:spAutoFit/>
          </a:bodyPr>
          <a:lstStyle/>
          <a:p>
            <a:r>
              <a:rPr lang="en-GB" sz="2400" dirty="0" smtClean="0">
                <a:solidFill>
                  <a:srgbClr val="008000"/>
                </a:solidFill>
                <a:latin typeface="Arial Black" pitchFamily="34" charset="0"/>
              </a:rPr>
              <a:t>Enzymatic Cleavage of the Backbone</a:t>
            </a:r>
            <a:endParaRPr lang="en-GB" sz="2400" dirty="0">
              <a:solidFill>
                <a:srgbClr val="008000"/>
              </a:solidFill>
              <a:latin typeface="Arial Black" pitchFamily="34" charset="0"/>
            </a:endParaRPr>
          </a:p>
        </p:txBody>
      </p:sp>
      <p:cxnSp>
        <p:nvCxnSpPr>
          <p:cNvPr id="16" name="Přímá spojovací šipka 15"/>
          <p:cNvCxnSpPr/>
          <p:nvPr/>
        </p:nvCxnSpPr>
        <p:spPr>
          <a:xfrm flipV="1">
            <a:off x="8028384" y="3140968"/>
            <a:ext cx="576064" cy="100811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flipV="1">
            <a:off x="5220072" y="2132856"/>
            <a:ext cx="2736304" cy="2016224"/>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107504" y="116632"/>
            <a:ext cx="2160240" cy="2002234"/>
          </a:xfrm>
        </p:spPr>
        <p:txBody>
          <a:bodyPr/>
          <a:lstStyle/>
          <a:p>
            <a:pPr algn="l"/>
            <a:r>
              <a:rPr lang="en-GB" sz="2000" dirty="0" smtClean="0">
                <a:solidFill>
                  <a:srgbClr val="FF0000"/>
                </a:solidFill>
                <a:latin typeface="Arial Black" pitchFamily="34" charset="0"/>
              </a:rPr>
              <a:t>What is </a:t>
            </a:r>
            <a:r>
              <a:rPr lang="cs-CZ" sz="2000" dirty="0" smtClean="0">
                <a:solidFill>
                  <a:srgbClr val="FF0000"/>
                </a:solidFill>
                <a:latin typeface="Arial Black" pitchFamily="34" charset="0"/>
              </a:rPr>
              <a:t/>
            </a:r>
            <a:br>
              <a:rPr lang="cs-CZ" sz="2000" dirty="0" smtClean="0">
                <a:solidFill>
                  <a:srgbClr val="FF0000"/>
                </a:solidFill>
                <a:latin typeface="Arial Black" pitchFamily="34" charset="0"/>
              </a:rPr>
            </a:br>
            <a:r>
              <a:rPr lang="en-GB" sz="2800" dirty="0" smtClean="0">
                <a:solidFill>
                  <a:srgbClr val="FF0000"/>
                </a:solidFill>
                <a:latin typeface="Arial Black" pitchFamily="34" charset="0"/>
              </a:rPr>
              <a:t>KERATIN </a:t>
            </a:r>
            <a:r>
              <a:rPr lang="en-GB" sz="2000" dirty="0" smtClean="0">
                <a:solidFill>
                  <a:srgbClr val="FF0000"/>
                </a:solidFill>
                <a:latin typeface="Arial Black" pitchFamily="34" charset="0"/>
              </a:rPr>
              <a:t>characterized by </a:t>
            </a:r>
            <a:r>
              <a:rPr lang="cs-CZ" sz="2000" dirty="0" smtClean="0">
                <a:solidFill>
                  <a:srgbClr val="FF0000"/>
                </a:solidFill>
                <a:latin typeface="Arial Black" pitchFamily="34" charset="0"/>
              </a:rPr>
              <a:t>7</a:t>
            </a:r>
            <a:endParaRPr lang="cs-CZ" sz="20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a:xfrm>
            <a:off x="1691680" y="6381327"/>
            <a:ext cx="6624736" cy="340147"/>
          </a:xfrm>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14</a:t>
            </a:fld>
            <a:endParaRPr lang="sk-SK"/>
          </a:p>
        </p:txBody>
      </p:sp>
      <p:pic>
        <p:nvPicPr>
          <p:cNvPr id="8" name="Obrázek 7" descr="img902.jpg"/>
          <p:cNvPicPr>
            <a:picLocks noChangeAspect="1"/>
          </p:cNvPicPr>
          <p:nvPr/>
        </p:nvPicPr>
        <p:blipFill>
          <a:blip r:embed="rId2" cstate="print"/>
          <a:stretch>
            <a:fillRect/>
          </a:stretch>
        </p:blipFill>
        <p:spPr>
          <a:xfrm>
            <a:off x="2267744" y="94956"/>
            <a:ext cx="6525648" cy="6225184"/>
          </a:xfrm>
          <a:prstGeom prst="rect">
            <a:avLst/>
          </a:prstGeom>
        </p:spPr>
      </p:pic>
      <p:sp>
        <p:nvSpPr>
          <p:cNvPr id="11" name="TextovéPole 10"/>
          <p:cNvSpPr txBox="1"/>
          <p:nvPr/>
        </p:nvSpPr>
        <p:spPr>
          <a:xfrm>
            <a:off x="323528" y="2780928"/>
            <a:ext cx="2376264" cy="2554545"/>
          </a:xfrm>
          <a:prstGeom prst="rect">
            <a:avLst/>
          </a:prstGeom>
          <a:noFill/>
        </p:spPr>
        <p:txBody>
          <a:bodyPr wrap="square" rtlCol="0">
            <a:spAutoFit/>
          </a:bodyPr>
          <a:lstStyle/>
          <a:p>
            <a:r>
              <a:rPr lang="en-GB" sz="3200" smtClean="0">
                <a:solidFill>
                  <a:srgbClr val="FF0000"/>
                </a:solidFill>
                <a:latin typeface="Arial Black" pitchFamily="34" charset="0"/>
              </a:rPr>
              <a:t>KERATIN  is so very </a:t>
            </a:r>
            <a:r>
              <a:rPr lang="en-GB" sz="3200" b="1" smtClean="0">
                <a:solidFill>
                  <a:srgbClr val="0000FF"/>
                </a:solidFill>
                <a:latin typeface="+mn-lt"/>
              </a:rPr>
              <a:t> chemicaly </a:t>
            </a:r>
            <a:r>
              <a:rPr lang="en-GB" sz="3200" b="1" smtClean="0">
                <a:solidFill>
                  <a:srgbClr val="0000FF"/>
                </a:solidFill>
                <a:latin typeface="+mn-lt"/>
              </a:rPr>
              <a:t>reactive</a:t>
            </a:r>
            <a:endParaRPr lang="en-GB" sz="3200" b="1" smtClean="0">
              <a:solidFill>
                <a:srgbClr val="0000FF"/>
              </a:solidFill>
              <a:latin typeface="+mn-lt"/>
            </a:endParaRPr>
          </a:p>
          <a:p>
            <a:r>
              <a:rPr lang="en-GB" sz="3200" b="1" smtClean="0">
                <a:solidFill>
                  <a:srgbClr val="0000FF"/>
                </a:solidFill>
                <a:latin typeface="+mn-lt"/>
              </a:rPr>
              <a:t>Fibre</a:t>
            </a:r>
            <a:endParaRPr lang="en-GB" sz="3200" b="1">
              <a:solidFill>
                <a:srgbClr val="0000FF"/>
              </a:solidFill>
              <a:latin typeface="+mn-lt"/>
            </a:endParaRPr>
          </a:p>
        </p:txBody>
      </p:sp>
      <p:pic>
        <p:nvPicPr>
          <p:cNvPr id="9" name="Obrázek 8" descr="Amminoacido_asparagina_formula.png"/>
          <p:cNvPicPr>
            <a:picLocks noChangeAspect="1"/>
          </p:cNvPicPr>
          <p:nvPr/>
        </p:nvPicPr>
        <p:blipFill>
          <a:blip r:embed="rId3" cstate="print"/>
          <a:stretch>
            <a:fillRect/>
          </a:stretch>
        </p:blipFill>
        <p:spPr>
          <a:xfrm>
            <a:off x="7020271" y="3501008"/>
            <a:ext cx="1974219" cy="1008112"/>
          </a:xfrm>
          <a:prstGeom prst="rect">
            <a:avLst/>
          </a:prstGeom>
          <a:ln w="38100">
            <a:solidFill>
              <a:srgbClr val="008000"/>
            </a:solidFill>
          </a:ln>
        </p:spPr>
      </p:pic>
      <p:cxnSp>
        <p:nvCxnSpPr>
          <p:cNvPr id="12" name="Přímá spojovací šipka 11"/>
          <p:cNvCxnSpPr/>
          <p:nvPr/>
        </p:nvCxnSpPr>
        <p:spPr>
          <a:xfrm flipH="1">
            <a:off x="8676456" y="4509120"/>
            <a:ext cx="144016" cy="648072"/>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a:off x="7596336" y="4437112"/>
            <a:ext cx="144016" cy="792088"/>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4499992" y="3717032"/>
            <a:ext cx="2448272" cy="461665"/>
          </a:xfrm>
          <a:prstGeom prst="rect">
            <a:avLst/>
          </a:prstGeom>
          <a:noFill/>
          <a:ln w="38100">
            <a:solidFill>
              <a:srgbClr val="008000"/>
            </a:solidFill>
          </a:ln>
        </p:spPr>
        <p:txBody>
          <a:bodyPr wrap="square" rtlCol="0">
            <a:spAutoFit/>
          </a:bodyPr>
          <a:lstStyle/>
          <a:p>
            <a:r>
              <a:rPr lang="cs-CZ" sz="2400" dirty="0" smtClean="0">
                <a:solidFill>
                  <a:srgbClr val="008000"/>
                </a:solidFill>
                <a:latin typeface="Arial Black" pitchFamily="34" charset="0"/>
              </a:rPr>
              <a:t>ASPARAGINE</a:t>
            </a:r>
            <a:endParaRPr lang="cs-CZ" sz="2400" dirty="0">
              <a:solidFill>
                <a:srgbClr val="008000"/>
              </a:solidFill>
              <a:latin typeface="Arial Black" pitchFamily="34" charset="0"/>
            </a:endParaRPr>
          </a:p>
        </p:txBody>
      </p:sp>
      <p:sp>
        <p:nvSpPr>
          <p:cNvPr id="14" name="TextovéPole 13"/>
          <p:cNvSpPr txBox="1"/>
          <p:nvPr/>
        </p:nvSpPr>
        <p:spPr>
          <a:xfrm>
            <a:off x="251520" y="5877272"/>
            <a:ext cx="8892480" cy="461665"/>
          </a:xfrm>
          <a:prstGeom prst="rect">
            <a:avLst/>
          </a:prstGeom>
          <a:solidFill>
            <a:schemeClr val="accent3">
              <a:lumMod val="85000"/>
            </a:schemeClr>
          </a:solidFill>
        </p:spPr>
        <p:txBody>
          <a:bodyPr wrap="square" rtlCol="0">
            <a:spAutoFit/>
          </a:bodyPr>
          <a:lstStyle/>
          <a:p>
            <a:pPr algn="ctr"/>
            <a:r>
              <a:rPr lang="en-GB" sz="2400" dirty="0" smtClean="0">
                <a:solidFill>
                  <a:srgbClr val="0000FF"/>
                </a:solidFill>
                <a:latin typeface="Arial Black" pitchFamily="34" charset="0"/>
              </a:rPr>
              <a:t>The reactive Sites of the KERATIN’</a:t>
            </a:r>
            <a:r>
              <a:rPr lang="cs-CZ" sz="2400" dirty="0" smtClean="0">
                <a:solidFill>
                  <a:srgbClr val="0000FF"/>
                </a:solidFill>
                <a:latin typeface="Arial Black" pitchFamily="34" charset="0"/>
              </a:rPr>
              <a:t>S</a:t>
            </a:r>
            <a:r>
              <a:rPr lang="en-GB" sz="2400" dirty="0" smtClean="0">
                <a:solidFill>
                  <a:srgbClr val="0000FF"/>
                </a:solidFill>
                <a:latin typeface="Arial Black" pitchFamily="34" charset="0"/>
              </a:rPr>
              <a:t> Amino acids</a:t>
            </a:r>
            <a:endParaRPr lang="en-GB" sz="2400" dirty="0">
              <a:solidFill>
                <a:srgbClr val="0000FF"/>
              </a:solidFill>
              <a:latin typeface="Arial Black"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107504" y="116632"/>
            <a:ext cx="8568952" cy="576064"/>
          </a:xfrm>
        </p:spPr>
        <p:txBody>
          <a:bodyPr/>
          <a:lstStyle/>
          <a:p>
            <a:r>
              <a:rPr lang="en-GB" sz="2800" dirty="0" smtClean="0">
                <a:solidFill>
                  <a:srgbClr val="FF0000"/>
                </a:solidFill>
                <a:latin typeface="Arial Black" pitchFamily="34" charset="0"/>
              </a:rPr>
              <a:t>What is KERATIN characterized by </a:t>
            </a:r>
            <a:r>
              <a:rPr lang="cs-CZ" sz="2800" dirty="0" smtClean="0">
                <a:solidFill>
                  <a:srgbClr val="FF0000"/>
                </a:solidFill>
                <a:latin typeface="Arial Black" pitchFamily="34" charset="0"/>
              </a:rPr>
              <a:t>8/1</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a:xfrm>
            <a:off x="1691680" y="6381327"/>
            <a:ext cx="6624736" cy="340147"/>
          </a:xfrm>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15</a:t>
            </a:fld>
            <a:endParaRPr lang="sk-SK"/>
          </a:p>
        </p:txBody>
      </p:sp>
      <p:graphicFrame>
        <p:nvGraphicFramePr>
          <p:cNvPr id="8" name="Tabulka 7"/>
          <p:cNvGraphicFramePr>
            <a:graphicFrameLocks noGrp="1"/>
          </p:cNvGraphicFramePr>
          <p:nvPr/>
        </p:nvGraphicFramePr>
        <p:xfrm>
          <a:off x="0" y="692696"/>
          <a:ext cx="8928993" cy="6212400"/>
        </p:xfrm>
        <a:graphic>
          <a:graphicData uri="http://schemas.openxmlformats.org/drawingml/2006/table">
            <a:tbl>
              <a:tblPr firstRow="1" bandRow="1">
                <a:tableStyleId>{5C22544A-7EE6-4342-B048-85BDC9FD1C3A}</a:tableStyleId>
              </a:tblPr>
              <a:tblGrid>
                <a:gridCol w="2976331"/>
                <a:gridCol w="2976331"/>
                <a:gridCol w="2976331"/>
              </a:tblGrid>
              <a:tr h="411020">
                <a:tc gridSpan="3">
                  <a:txBody>
                    <a:bodyPr/>
                    <a:lstStyle/>
                    <a:p>
                      <a:pPr algn="ctr"/>
                      <a:r>
                        <a:rPr lang="en-GB" noProof="0" dirty="0" smtClean="0">
                          <a:solidFill>
                            <a:srgbClr val="0000FF"/>
                          </a:solidFill>
                          <a:latin typeface="Arial Black" pitchFamily="34" charset="0"/>
                        </a:rPr>
                        <a:t>AMINO ACIDS in the KERATINS- Dividing into various Groups</a:t>
                      </a:r>
                      <a:endParaRPr lang="cs-CZ" noProof="0" dirty="0" smtClean="0">
                        <a:solidFill>
                          <a:srgbClr val="0000FF"/>
                        </a:solidFill>
                        <a:latin typeface="Arial Black" pitchFamily="34" charset="0"/>
                      </a:endParaRPr>
                    </a:p>
                    <a:p>
                      <a:pPr algn="ctr"/>
                      <a:r>
                        <a:rPr lang="cs-CZ" noProof="0" dirty="0" smtClean="0">
                          <a:solidFill>
                            <a:srgbClr val="C00000"/>
                          </a:solidFill>
                          <a:latin typeface="Arial Black" pitchFamily="34" charset="0"/>
                        </a:rPr>
                        <a:t>(</a:t>
                      </a:r>
                      <a:r>
                        <a:rPr lang="en-GB" b="1" dirty="0" smtClean="0">
                          <a:solidFill>
                            <a:srgbClr val="C00000"/>
                          </a:solidFill>
                          <a:latin typeface="Arial Black" pitchFamily="34" charset="0"/>
                        </a:rPr>
                        <a:t>the Sheep's Wool </a:t>
                      </a:r>
                      <a:r>
                        <a:rPr lang="cs-CZ" b="1" dirty="0" smtClean="0">
                          <a:solidFill>
                            <a:srgbClr val="C00000"/>
                          </a:solidFill>
                          <a:latin typeface="Arial Black" pitchFamily="34" charset="0"/>
                        </a:rPr>
                        <a:t>)</a:t>
                      </a:r>
                      <a:endParaRPr lang="en-GB" noProof="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411020">
                <a:tc>
                  <a:txBody>
                    <a:bodyPr/>
                    <a:lstStyle/>
                    <a:p>
                      <a:r>
                        <a:rPr lang="en-GB" noProof="0" smtClean="0">
                          <a:solidFill>
                            <a:srgbClr val="FF0000"/>
                          </a:solidFill>
                          <a:latin typeface="Arial Black" pitchFamily="34" charset="0"/>
                        </a:rPr>
                        <a:t>AMINO ACID</a:t>
                      </a:r>
                      <a:r>
                        <a:rPr lang="en-GB" baseline="0" noProof="0" smtClean="0">
                          <a:solidFill>
                            <a:srgbClr val="FF0000"/>
                          </a:solidFill>
                          <a:latin typeface="Arial Black" pitchFamily="34" charset="0"/>
                        </a:rPr>
                        <a:t>  Group</a:t>
                      </a:r>
                      <a:endParaRPr lang="en-GB" noProof="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noProof="0" smtClean="0">
                          <a:solidFill>
                            <a:srgbClr val="008000"/>
                          </a:solidFill>
                          <a:latin typeface="Arial Black" pitchFamily="34" charset="0"/>
                        </a:rPr>
                        <a:t>AMINO ACID</a:t>
                      </a:r>
                      <a:r>
                        <a:rPr lang="en-GB" baseline="0" noProof="0" smtClean="0">
                          <a:solidFill>
                            <a:srgbClr val="008000"/>
                          </a:solidFill>
                          <a:latin typeface="Arial Black" pitchFamily="34" charset="0"/>
                        </a:rPr>
                        <a:t> </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noProof="0" dirty="0" smtClean="0">
                          <a:solidFill>
                            <a:srgbClr val="0000FF"/>
                          </a:solidFill>
                          <a:latin typeface="Arial Black" pitchFamily="34" charset="0"/>
                        </a:rPr>
                        <a:t>AMINO ACID</a:t>
                      </a:r>
                      <a:r>
                        <a:rPr lang="cs-CZ" baseline="0" noProof="0" dirty="0" smtClean="0">
                          <a:solidFill>
                            <a:srgbClr val="0000FF"/>
                          </a:solidFill>
                          <a:latin typeface="Arial Black" pitchFamily="34" charset="0"/>
                        </a:rPr>
                        <a:t> </a:t>
                      </a:r>
                      <a:r>
                        <a:rPr lang="cs-CZ" baseline="0" noProof="0" dirty="0" err="1" smtClean="0">
                          <a:solidFill>
                            <a:srgbClr val="0000FF"/>
                          </a:solidFill>
                          <a:latin typeface="Arial Black" pitchFamily="34" charset="0"/>
                        </a:rPr>
                        <a:t>Content</a:t>
                      </a:r>
                      <a:r>
                        <a:rPr lang="cs-CZ" baseline="0" noProof="0" dirty="0" smtClean="0">
                          <a:solidFill>
                            <a:srgbClr val="0000FF"/>
                          </a:solidFill>
                          <a:latin typeface="Arial Black" pitchFamily="34" charset="0"/>
                        </a:rPr>
                        <a:t> (mg/g </a:t>
                      </a:r>
                      <a:r>
                        <a:rPr lang="cs-CZ" baseline="0" noProof="0" dirty="0" err="1" smtClean="0">
                          <a:solidFill>
                            <a:srgbClr val="0000FF"/>
                          </a:solidFill>
                          <a:latin typeface="Arial Black" pitchFamily="34" charset="0"/>
                        </a:rPr>
                        <a:t>Wool</a:t>
                      </a:r>
                      <a:r>
                        <a:rPr lang="cs-CZ" baseline="0" noProof="0" dirty="0" smtClean="0">
                          <a:solidFill>
                            <a:srgbClr val="0000FF"/>
                          </a:solidFill>
                          <a:latin typeface="Arial Black" pitchFamily="34" charset="0"/>
                        </a:rPr>
                        <a:t>)</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411020">
                <a:tc rowSpan="3">
                  <a:txBody>
                    <a:bodyPr/>
                    <a:lstStyle/>
                    <a:p>
                      <a:r>
                        <a:rPr lang="en-GB" noProof="0" smtClean="0">
                          <a:solidFill>
                            <a:srgbClr val="FF0000"/>
                          </a:solidFill>
                          <a:latin typeface="Arial Black" pitchFamily="34" charset="0"/>
                        </a:rPr>
                        <a:t>Kationic</a:t>
                      </a:r>
                      <a:endParaRPr lang="en-GB" noProof="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Arginine </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570</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Lysine</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228</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Histidine </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66</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r h="411020">
                <a:tc rowSpan="2">
                  <a:txBody>
                    <a:bodyPr/>
                    <a:lstStyle/>
                    <a:p>
                      <a:r>
                        <a:rPr lang="en-GB" noProof="0" smtClean="0">
                          <a:solidFill>
                            <a:srgbClr val="FF0000"/>
                          </a:solidFill>
                          <a:latin typeface="Arial Black" pitchFamily="34" charset="0"/>
                        </a:rPr>
                        <a:t>Anionic</a:t>
                      </a:r>
                      <a:endParaRPr lang="en-GB" noProof="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Asparagic acid</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Glutamic acid </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772</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r h="411020">
                <a:tc rowSpan="2">
                  <a:txBody>
                    <a:bodyPr/>
                    <a:lstStyle/>
                    <a:p>
                      <a:r>
                        <a:rPr lang="en-GB" noProof="0" smtClean="0">
                          <a:solidFill>
                            <a:srgbClr val="FF0000"/>
                          </a:solidFill>
                          <a:latin typeface="Arial Black" pitchFamily="34" charset="0"/>
                        </a:rPr>
                        <a:t>Alcoholic -OH</a:t>
                      </a:r>
                      <a:endParaRPr lang="en-GB" noProof="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Serine</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888</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Treonine </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528</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r h="411020">
                <a:tc>
                  <a:txBody>
                    <a:bodyPr/>
                    <a:lstStyle/>
                    <a:p>
                      <a:r>
                        <a:rPr lang="en-GB" noProof="0" smtClean="0">
                          <a:solidFill>
                            <a:srgbClr val="FF0000"/>
                          </a:solidFill>
                          <a:latin typeface="Arial Black" pitchFamily="34" charset="0"/>
                        </a:rPr>
                        <a:t>Phenolic –OH</a:t>
                      </a:r>
                      <a:endParaRPr lang="en-GB" noProof="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Tyrosine</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300</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r h="411020">
                <a:tc rowSpan="4">
                  <a:txBody>
                    <a:bodyPr/>
                    <a:lstStyle/>
                    <a:p>
                      <a:r>
                        <a:rPr lang="en-GB" noProof="0" smtClean="0">
                          <a:solidFill>
                            <a:srgbClr val="FF0000"/>
                          </a:solidFill>
                          <a:latin typeface="Arial Black" pitchFamily="34" charset="0"/>
                        </a:rPr>
                        <a:t>Sulphur</a:t>
                      </a:r>
                      <a:endParaRPr lang="en-GB" noProof="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Cystein </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24</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Cystin</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500</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Methionine</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29</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dirty="0" err="1" smtClean="0">
                          <a:solidFill>
                            <a:srgbClr val="008000"/>
                          </a:solidFill>
                          <a:latin typeface="Arial Black" pitchFamily="34" charset="0"/>
                        </a:rPr>
                        <a:t>Cysteinsulfonic</a:t>
                      </a:r>
                      <a:r>
                        <a:rPr lang="en-GB" noProof="0" dirty="0" smtClean="0">
                          <a:solidFill>
                            <a:srgbClr val="008000"/>
                          </a:solidFill>
                          <a:latin typeface="Arial Black" pitchFamily="34" charset="0"/>
                        </a:rPr>
                        <a:t> acid </a:t>
                      </a:r>
                      <a:endParaRPr lang="en-GB" noProof="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15</a:t>
                      </a:r>
                      <a:endParaRPr lang="cs-CZ"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107504" y="116632"/>
            <a:ext cx="8568952" cy="576064"/>
          </a:xfrm>
        </p:spPr>
        <p:txBody>
          <a:bodyPr/>
          <a:lstStyle/>
          <a:p>
            <a:r>
              <a:rPr lang="en-GB" sz="2800" dirty="0" smtClean="0">
                <a:solidFill>
                  <a:srgbClr val="FF0000"/>
                </a:solidFill>
                <a:latin typeface="Arial Black" pitchFamily="34" charset="0"/>
              </a:rPr>
              <a:t>What is KERATIN characterized by </a:t>
            </a:r>
            <a:r>
              <a:rPr lang="cs-CZ" sz="2800" dirty="0" smtClean="0">
                <a:solidFill>
                  <a:srgbClr val="FF0000"/>
                </a:solidFill>
                <a:latin typeface="Arial Black" pitchFamily="34" charset="0"/>
              </a:rPr>
              <a:t>8/2</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a:xfrm>
            <a:off x="1691680" y="6381327"/>
            <a:ext cx="6624736" cy="340147"/>
          </a:xfrm>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16</a:t>
            </a:fld>
            <a:endParaRPr lang="sk-SK"/>
          </a:p>
        </p:txBody>
      </p:sp>
      <p:graphicFrame>
        <p:nvGraphicFramePr>
          <p:cNvPr id="8" name="Tabulka 7"/>
          <p:cNvGraphicFramePr>
            <a:graphicFrameLocks noGrp="1"/>
          </p:cNvGraphicFramePr>
          <p:nvPr/>
        </p:nvGraphicFramePr>
        <p:xfrm>
          <a:off x="107503" y="692703"/>
          <a:ext cx="8928993" cy="5390360"/>
        </p:xfrm>
        <a:graphic>
          <a:graphicData uri="http://schemas.openxmlformats.org/drawingml/2006/table">
            <a:tbl>
              <a:tblPr firstRow="1" bandRow="1">
                <a:tableStyleId>{5C22544A-7EE6-4342-B048-85BDC9FD1C3A}</a:tableStyleId>
              </a:tblPr>
              <a:tblGrid>
                <a:gridCol w="2976331"/>
                <a:gridCol w="2976331"/>
                <a:gridCol w="2976331"/>
              </a:tblGrid>
              <a:tr h="411020">
                <a:tc gridSpan="3">
                  <a:txBody>
                    <a:bodyPr/>
                    <a:lstStyle/>
                    <a:p>
                      <a:pPr algn="ctr"/>
                      <a:r>
                        <a:rPr lang="en-GB" noProof="0" dirty="0" smtClean="0">
                          <a:solidFill>
                            <a:srgbClr val="0000FF"/>
                          </a:solidFill>
                          <a:latin typeface="Arial Black" pitchFamily="34" charset="0"/>
                        </a:rPr>
                        <a:t>AMINO ACIDS in the KERATINS- Dividing into various Groups</a:t>
                      </a:r>
                      <a:endParaRPr lang="cs-CZ" noProof="0" dirty="0" smtClean="0">
                        <a:solidFill>
                          <a:srgbClr val="0000FF"/>
                        </a:solidFill>
                        <a:latin typeface="Arial Black"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cs-CZ" noProof="0" dirty="0" smtClean="0">
                          <a:solidFill>
                            <a:srgbClr val="C00000"/>
                          </a:solidFill>
                          <a:latin typeface="Arial Black" pitchFamily="34" charset="0"/>
                        </a:rPr>
                        <a:t>(</a:t>
                      </a:r>
                      <a:r>
                        <a:rPr lang="en-GB" b="1" dirty="0" smtClean="0">
                          <a:solidFill>
                            <a:srgbClr val="C00000"/>
                          </a:solidFill>
                          <a:latin typeface="Arial Black" pitchFamily="34" charset="0"/>
                        </a:rPr>
                        <a:t>the Sheep's Wool </a:t>
                      </a:r>
                      <a:r>
                        <a:rPr lang="cs-CZ" b="1" dirty="0" smtClean="0">
                          <a:solidFill>
                            <a:srgbClr val="C00000"/>
                          </a:solidFill>
                          <a:latin typeface="Arial Black" pitchFamily="34" charset="0"/>
                        </a:rPr>
                        <a:t>)</a:t>
                      </a:r>
                      <a:endParaRPr lang="en-GB" noProof="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411020">
                <a:tc>
                  <a:txBody>
                    <a:bodyPr/>
                    <a:lstStyle/>
                    <a:p>
                      <a:r>
                        <a:rPr lang="en-GB" noProof="0" smtClean="0">
                          <a:solidFill>
                            <a:srgbClr val="FF0000"/>
                          </a:solidFill>
                          <a:latin typeface="Arial Black" pitchFamily="34" charset="0"/>
                        </a:rPr>
                        <a:t>AMINO ACID</a:t>
                      </a:r>
                      <a:r>
                        <a:rPr lang="en-GB" baseline="0" noProof="0" smtClean="0">
                          <a:solidFill>
                            <a:srgbClr val="FF0000"/>
                          </a:solidFill>
                          <a:latin typeface="Arial Black" pitchFamily="34" charset="0"/>
                        </a:rPr>
                        <a:t>  Group</a:t>
                      </a:r>
                      <a:endParaRPr lang="en-GB" noProof="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noProof="0" smtClean="0">
                          <a:solidFill>
                            <a:srgbClr val="008000"/>
                          </a:solidFill>
                          <a:latin typeface="Arial Black" pitchFamily="34" charset="0"/>
                        </a:rPr>
                        <a:t>AMINO ACID</a:t>
                      </a:r>
                      <a:r>
                        <a:rPr lang="en-GB" baseline="0" noProof="0" smtClean="0">
                          <a:solidFill>
                            <a:srgbClr val="008000"/>
                          </a:solidFill>
                          <a:latin typeface="Arial Black" pitchFamily="34" charset="0"/>
                        </a:rPr>
                        <a:t> </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noProof="0" dirty="0" smtClean="0">
                          <a:solidFill>
                            <a:srgbClr val="0000FF"/>
                          </a:solidFill>
                          <a:latin typeface="Arial Black" pitchFamily="34" charset="0"/>
                        </a:rPr>
                        <a:t>AMINO ACID</a:t>
                      </a:r>
                      <a:r>
                        <a:rPr lang="cs-CZ" baseline="0" noProof="0" dirty="0" smtClean="0">
                          <a:solidFill>
                            <a:srgbClr val="0000FF"/>
                          </a:solidFill>
                          <a:latin typeface="Arial Black" pitchFamily="34" charset="0"/>
                        </a:rPr>
                        <a:t> </a:t>
                      </a:r>
                      <a:r>
                        <a:rPr lang="cs-CZ" baseline="0" noProof="0" dirty="0" err="1" smtClean="0">
                          <a:solidFill>
                            <a:srgbClr val="0000FF"/>
                          </a:solidFill>
                          <a:latin typeface="Arial Black" pitchFamily="34" charset="0"/>
                        </a:rPr>
                        <a:t>Content</a:t>
                      </a:r>
                      <a:r>
                        <a:rPr lang="cs-CZ" baseline="0" noProof="0" dirty="0" smtClean="0">
                          <a:solidFill>
                            <a:srgbClr val="0000FF"/>
                          </a:solidFill>
                          <a:latin typeface="Arial Black" pitchFamily="34" charset="0"/>
                        </a:rPr>
                        <a:t> (</a:t>
                      </a:r>
                      <a:r>
                        <a:rPr lang="cs-CZ" baseline="0" noProof="0" dirty="0" smtClean="0">
                          <a:solidFill>
                            <a:srgbClr val="0000FF"/>
                          </a:solidFill>
                          <a:latin typeface="Symbol" pitchFamily="18" charset="2"/>
                        </a:rPr>
                        <a:t>m</a:t>
                      </a:r>
                      <a:r>
                        <a:rPr lang="cs-CZ" baseline="0" noProof="0" dirty="0" smtClean="0">
                          <a:solidFill>
                            <a:srgbClr val="0000FF"/>
                          </a:solidFill>
                          <a:latin typeface="Arial Black" pitchFamily="34" charset="0"/>
                        </a:rPr>
                        <a:t>g/g </a:t>
                      </a:r>
                      <a:r>
                        <a:rPr lang="cs-CZ" baseline="0" noProof="0" dirty="0" err="1" smtClean="0">
                          <a:solidFill>
                            <a:srgbClr val="0000FF"/>
                          </a:solidFill>
                          <a:latin typeface="Arial Black" pitchFamily="34" charset="0"/>
                        </a:rPr>
                        <a:t>Wool</a:t>
                      </a:r>
                      <a:r>
                        <a:rPr lang="cs-CZ" baseline="0" noProof="0" dirty="0" smtClean="0">
                          <a:solidFill>
                            <a:srgbClr val="0000FF"/>
                          </a:solidFill>
                          <a:latin typeface="Arial Black" pitchFamily="34" charset="0"/>
                        </a:rPr>
                        <a:t>)</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411020">
                <a:tc rowSpan="2">
                  <a:txBody>
                    <a:bodyPr/>
                    <a:lstStyle/>
                    <a:p>
                      <a:r>
                        <a:rPr lang="en-GB" noProof="0" smtClean="0">
                          <a:solidFill>
                            <a:srgbClr val="FF0000"/>
                          </a:solidFill>
                          <a:latin typeface="Arial Black" pitchFamily="34" charset="0"/>
                        </a:rPr>
                        <a:t>Polar </a:t>
                      </a:r>
                      <a:r>
                        <a:rPr lang="en-GB" noProof="0" smtClean="0">
                          <a:solidFill>
                            <a:srgbClr val="FF0000"/>
                          </a:solidFill>
                          <a:latin typeface="Arial Black" pitchFamily="34" charset="0"/>
                        </a:rPr>
                        <a:t>covalent </a:t>
                      </a:r>
                      <a:r>
                        <a:rPr lang="en-GB" noProof="0" smtClean="0">
                          <a:solidFill>
                            <a:srgbClr val="FF0000"/>
                          </a:solidFill>
                          <a:latin typeface="Arial Black" pitchFamily="34" charset="0"/>
                        </a:rPr>
                        <a:t>Bond</a:t>
                      </a:r>
                      <a:endParaRPr lang="en-GB" noProof="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Asparagine </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Glutamine </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a:r>
                        <a:rPr lang="cs-CZ" dirty="0" smtClean="0">
                          <a:solidFill>
                            <a:srgbClr val="0000FF"/>
                          </a:solidFill>
                          <a:latin typeface="Arial Black" pitchFamily="34" charset="0"/>
                        </a:rPr>
                        <a:t>822</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r>
              <a:tr h="411020">
                <a:tc rowSpan="8">
                  <a:txBody>
                    <a:bodyPr/>
                    <a:lstStyle/>
                    <a:p>
                      <a:r>
                        <a:rPr lang="en-GB" noProof="0" dirty="0" err="1" smtClean="0">
                          <a:solidFill>
                            <a:srgbClr val="FF0000"/>
                          </a:solidFill>
                          <a:latin typeface="Arial Black" pitchFamily="34" charset="0"/>
                        </a:rPr>
                        <a:t>Nonpolar</a:t>
                      </a:r>
                      <a:r>
                        <a:rPr lang="en-GB" noProof="0" dirty="0" smtClean="0">
                          <a:solidFill>
                            <a:srgbClr val="FF0000"/>
                          </a:solidFill>
                          <a:latin typeface="Arial Black" pitchFamily="34" charset="0"/>
                        </a:rPr>
                        <a:t> covalent Bond</a:t>
                      </a:r>
                      <a:endParaRPr lang="en-GB" noProof="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Alanine </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chemeClr val="tx1"/>
                          </a:solidFill>
                        </a:rPr>
                        <a:t>438</a:t>
                      </a:r>
                      <a:endParaRPr lang="cs-CZ"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Valine</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487</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Leucine</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643</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Isoleucine</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275</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Proline</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570</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Phenylalanine</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239</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noProof="0" smtClean="0">
                          <a:solidFill>
                            <a:srgbClr val="008000"/>
                          </a:solidFill>
                          <a:latin typeface="Arial Black" pitchFamily="34" charset="0"/>
                        </a:rPr>
                        <a:t>Tryptophane</a:t>
                      </a:r>
                      <a:endParaRPr lang="en-GB" noProof="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32</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1020">
                <a:tc vMerge="1">
                  <a:txBody>
                    <a:bodyPr/>
                    <a:lstStyle/>
                    <a:p>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r>
                        <a:rPr lang="en-GB" noProof="0" dirty="0" err="1" smtClean="0">
                          <a:solidFill>
                            <a:srgbClr val="008000"/>
                          </a:solidFill>
                          <a:latin typeface="Arial Black" pitchFamily="34" charset="0"/>
                        </a:rPr>
                        <a:t>Glycine</a:t>
                      </a:r>
                      <a:endParaRPr lang="en-GB" noProof="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dirty="0" smtClean="0"/>
                        <a:t>749</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18058"/>
          </a:xfrm>
        </p:spPr>
        <p:txBody>
          <a:bodyPr/>
          <a:lstStyle/>
          <a:p>
            <a:r>
              <a:rPr lang="en-GB" sz="2800" dirty="0" smtClean="0">
                <a:solidFill>
                  <a:srgbClr val="FF0000"/>
                </a:solidFill>
                <a:latin typeface="Arial Black" pitchFamily="34" charset="0"/>
              </a:rPr>
              <a:t>What is KERATIN characterized by </a:t>
            </a:r>
            <a:r>
              <a:rPr lang="cs-CZ" sz="2800" dirty="0" smtClean="0">
                <a:solidFill>
                  <a:srgbClr val="FF0000"/>
                </a:solidFill>
                <a:latin typeface="Arial Black" pitchFamily="34" charset="0"/>
              </a:rPr>
              <a:t>9</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17</a:t>
            </a:fld>
            <a:endParaRPr lang="sk-SK"/>
          </a:p>
        </p:txBody>
      </p:sp>
      <p:graphicFrame>
        <p:nvGraphicFramePr>
          <p:cNvPr id="11" name="Tabulka 10"/>
          <p:cNvGraphicFramePr>
            <a:graphicFrameLocks noGrp="1"/>
          </p:cNvGraphicFramePr>
          <p:nvPr/>
        </p:nvGraphicFramePr>
        <p:xfrm>
          <a:off x="0" y="764704"/>
          <a:ext cx="9144000" cy="6093295"/>
        </p:xfrm>
        <a:graphic>
          <a:graphicData uri="http://schemas.openxmlformats.org/drawingml/2006/table">
            <a:tbl>
              <a:tblPr firstRow="1" bandRow="1">
                <a:tableStyleId>{5C22544A-7EE6-4342-B048-85BDC9FD1C3A}</a:tableStyleId>
              </a:tblPr>
              <a:tblGrid>
                <a:gridCol w="3563888"/>
                <a:gridCol w="5580112"/>
              </a:tblGrid>
              <a:tr h="488556">
                <a:tc>
                  <a:txBody>
                    <a:bodyPr/>
                    <a:lstStyle/>
                    <a:p>
                      <a:pPr algn="ctr"/>
                      <a:r>
                        <a:rPr lang="en-GB" sz="2400" noProof="0" smtClean="0">
                          <a:solidFill>
                            <a:srgbClr val="0000FF"/>
                          </a:solidFill>
                          <a:latin typeface="Arial Black" pitchFamily="34" charset="0"/>
                        </a:rPr>
                        <a:t>AMINO Acid</a:t>
                      </a:r>
                      <a:endParaRPr lang="en-GB" sz="2400" noProof="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noProof="0" smtClean="0">
                          <a:solidFill>
                            <a:srgbClr val="0000FF"/>
                          </a:solidFill>
                          <a:latin typeface="Arial Black" pitchFamily="34" charset="0"/>
                        </a:rPr>
                        <a:t>Formula </a:t>
                      </a:r>
                      <a:endParaRPr lang="en-GB" sz="2400" noProof="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06176">
                <a:tc>
                  <a:txBody>
                    <a:bodyPr/>
                    <a:lstStyle/>
                    <a:p>
                      <a:pPr algn="ctr"/>
                      <a:r>
                        <a:rPr lang="en-GB" sz="2400" b="1" noProof="0" smtClean="0">
                          <a:solidFill>
                            <a:srgbClr val="0000FF"/>
                          </a:solidFill>
                          <a:latin typeface="Arial Black" pitchFamily="34" charset="0"/>
                        </a:rPr>
                        <a:t>Cisteine</a:t>
                      </a:r>
                      <a:endParaRPr lang="en-GB" sz="2400" b="1" noProof="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2142">
                <a:tc>
                  <a:txBody>
                    <a:bodyPr/>
                    <a:lstStyle/>
                    <a:p>
                      <a:pPr algn="ctr"/>
                      <a:r>
                        <a:rPr lang="en-GB" sz="2400" b="1" noProof="0" smtClean="0">
                          <a:solidFill>
                            <a:srgbClr val="FF0000"/>
                          </a:solidFill>
                          <a:latin typeface="Arial Black" pitchFamily="34" charset="0"/>
                        </a:rPr>
                        <a:t>Cistine</a:t>
                      </a:r>
                      <a:endParaRPr lang="en-GB" sz="1200" b="1" noProof="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noProof="0" smtClean="0">
                          <a:solidFill>
                            <a:srgbClr val="FF0000"/>
                          </a:solidFill>
                          <a:latin typeface="Arial Black" pitchFamily="34" charset="0"/>
                        </a:rPr>
                        <a:t>It is formed only by the Reaction of two Cisteine Molecules  by intermolecular or intramolecular Way</a:t>
                      </a:r>
                      <a:endParaRPr lang="en-GB" sz="1600" b="1" noProof="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8196">
                <a:tc>
                  <a:txBody>
                    <a:bodyPr/>
                    <a:lstStyle/>
                    <a:p>
                      <a:pPr algn="ctr"/>
                      <a:r>
                        <a:rPr lang="en-GB" sz="2400" b="1" noProof="0" smtClean="0">
                          <a:solidFill>
                            <a:srgbClr val="0000FF"/>
                          </a:solidFill>
                          <a:latin typeface="Arial Black" pitchFamily="34" charset="0"/>
                        </a:rPr>
                        <a:t>Methionine</a:t>
                      </a:r>
                      <a:endParaRPr lang="en-GB" sz="2400" b="1" noProof="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6824">
                <a:tc>
                  <a:txBody>
                    <a:bodyPr/>
                    <a:lstStyle/>
                    <a:p>
                      <a:pPr algn="ctr"/>
                      <a:r>
                        <a:rPr lang="en-GB" sz="2400" b="1" noProof="0" smtClean="0">
                          <a:solidFill>
                            <a:srgbClr val="008000"/>
                          </a:solidFill>
                          <a:latin typeface="Arial Black" pitchFamily="34" charset="0"/>
                        </a:rPr>
                        <a:t>Cysteinsulfonic acid</a:t>
                      </a:r>
                      <a:endParaRPr lang="en-GB" sz="2400" b="1" noProof="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b="1" noProof="0" smtClean="0">
                          <a:solidFill>
                            <a:srgbClr val="008000"/>
                          </a:solidFill>
                          <a:latin typeface="Arial Black" pitchFamily="34" charset="0"/>
                        </a:rPr>
                        <a:t>It is formed only by the Reaction (OXIDATION) </a:t>
                      </a:r>
                    </a:p>
                    <a:p>
                      <a:pPr algn="ctr"/>
                      <a:r>
                        <a:rPr lang="en-GB" b="1" noProof="0" smtClean="0">
                          <a:solidFill>
                            <a:srgbClr val="008000"/>
                          </a:solidFill>
                          <a:latin typeface="Arial Black" pitchFamily="34" charset="0"/>
                        </a:rPr>
                        <a:t>–S-S- Bringe </a:t>
                      </a:r>
                      <a:r>
                        <a:rPr lang="en-GB" b="1" baseline="0" noProof="0" smtClean="0">
                          <a:solidFill>
                            <a:srgbClr val="008000"/>
                          </a:solidFill>
                          <a:latin typeface="Arial Black" pitchFamily="34" charset="0"/>
                        </a:rPr>
                        <a:t>(Bond) in C</a:t>
                      </a:r>
                      <a:r>
                        <a:rPr lang="en-GB" b="1" noProof="0" smtClean="0">
                          <a:solidFill>
                            <a:srgbClr val="008000"/>
                          </a:solidFill>
                          <a:latin typeface="Arial Black" pitchFamily="34" charset="0"/>
                        </a:rPr>
                        <a:t>istine</a:t>
                      </a:r>
                      <a:endParaRPr lang="en-GB" noProof="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61401">
                <a:tc>
                  <a:txBody>
                    <a:bodyPr/>
                    <a:lstStyle/>
                    <a:p>
                      <a:pPr algn="ctr"/>
                      <a:r>
                        <a:rPr lang="en-GB" sz="2400" b="1" noProof="0" smtClean="0">
                          <a:solidFill>
                            <a:srgbClr val="008000"/>
                          </a:solidFill>
                          <a:latin typeface="Arial Black" pitchFamily="34" charset="0"/>
                        </a:rPr>
                        <a:t>Lanthionine</a:t>
                      </a:r>
                    </a:p>
                    <a:p>
                      <a:pPr algn="ctr"/>
                      <a:r>
                        <a:rPr lang="en-GB" sz="2400" b="1" noProof="0" smtClean="0">
                          <a:solidFill>
                            <a:srgbClr val="008000"/>
                          </a:solidFill>
                          <a:latin typeface="Arial Black" pitchFamily="34" charset="0"/>
                        </a:rPr>
                        <a:t>(two </a:t>
                      </a:r>
                      <a:r>
                        <a:rPr lang="en-GB" sz="2400" b="1" baseline="0" noProof="0" smtClean="0">
                          <a:solidFill>
                            <a:srgbClr val="008000"/>
                          </a:solidFill>
                          <a:latin typeface="Arial Black" pitchFamily="34" charset="0"/>
                        </a:rPr>
                        <a:t>ALANINES bonded via –S- )</a:t>
                      </a:r>
                      <a:endParaRPr lang="en-GB" sz="2400" b="1" noProof="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noProof="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5" name="Obrázek 14" descr="115px-Amminoacido_metionina_formula.png"/>
          <p:cNvPicPr>
            <a:picLocks noChangeAspect="1"/>
          </p:cNvPicPr>
          <p:nvPr/>
        </p:nvPicPr>
        <p:blipFill>
          <a:blip r:embed="rId2" cstate="print"/>
          <a:stretch>
            <a:fillRect/>
          </a:stretch>
        </p:blipFill>
        <p:spPr>
          <a:xfrm>
            <a:off x="5292080" y="3356992"/>
            <a:ext cx="2676866" cy="1187132"/>
          </a:xfrm>
          <a:prstGeom prst="rect">
            <a:avLst/>
          </a:prstGeom>
        </p:spPr>
      </p:pic>
      <p:pic>
        <p:nvPicPr>
          <p:cNvPr id="16" name="Obrázek 15" descr="95px-Amminoacido_cisteina_formula.png"/>
          <p:cNvPicPr>
            <a:picLocks noChangeAspect="1"/>
          </p:cNvPicPr>
          <p:nvPr/>
        </p:nvPicPr>
        <p:blipFill>
          <a:blip r:embed="rId3" cstate="print"/>
          <a:stretch>
            <a:fillRect/>
          </a:stretch>
        </p:blipFill>
        <p:spPr>
          <a:xfrm>
            <a:off x="5508104" y="1268760"/>
            <a:ext cx="1728192" cy="1127873"/>
          </a:xfrm>
          <a:prstGeom prst="rect">
            <a:avLst/>
          </a:prstGeom>
        </p:spPr>
      </p:pic>
      <p:pic>
        <p:nvPicPr>
          <p:cNvPr id="17" name="Obrázek 16" descr="800px-Lanthionine.png"/>
          <p:cNvPicPr>
            <a:picLocks noChangeAspect="1"/>
          </p:cNvPicPr>
          <p:nvPr/>
        </p:nvPicPr>
        <p:blipFill>
          <a:blip r:embed="rId4" cstate="print"/>
          <a:stretch>
            <a:fillRect/>
          </a:stretch>
        </p:blipFill>
        <p:spPr>
          <a:xfrm>
            <a:off x="4788024" y="5589240"/>
            <a:ext cx="3051993" cy="115212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18</a:t>
            </a:fld>
            <a:endParaRPr lang="sk-SK"/>
          </a:p>
        </p:txBody>
      </p:sp>
      <p:graphicFrame>
        <p:nvGraphicFramePr>
          <p:cNvPr id="5" name="Tabulka 4"/>
          <p:cNvGraphicFramePr>
            <a:graphicFrameLocks noGrp="1"/>
          </p:cNvGraphicFramePr>
          <p:nvPr/>
        </p:nvGraphicFramePr>
        <p:xfrm>
          <a:off x="0" y="188640"/>
          <a:ext cx="9144000" cy="3550580"/>
        </p:xfrm>
        <a:graphic>
          <a:graphicData uri="http://schemas.openxmlformats.org/drawingml/2006/table">
            <a:tbl>
              <a:tblPr firstRow="1" bandRow="1">
                <a:tableStyleId>{5C22544A-7EE6-4342-B048-85BDC9FD1C3A}</a:tableStyleId>
              </a:tblPr>
              <a:tblGrid>
                <a:gridCol w="3048000"/>
                <a:gridCol w="3048000"/>
                <a:gridCol w="3048000"/>
              </a:tblGrid>
              <a:tr h="521885">
                <a:tc gridSpan="3">
                  <a:txBody>
                    <a:bodyPr/>
                    <a:lstStyle/>
                    <a:p>
                      <a:pPr algn="ctr"/>
                      <a:r>
                        <a:rPr lang="en-GB" sz="2400" noProof="0" dirty="0" smtClean="0">
                          <a:solidFill>
                            <a:srgbClr val="FF0000"/>
                          </a:solidFill>
                          <a:latin typeface="Arial Black" pitchFamily="34" charset="0"/>
                        </a:rPr>
                        <a:t>Value of </a:t>
                      </a:r>
                      <a:r>
                        <a:rPr lang="en-GB" sz="2400" noProof="0" dirty="0" smtClean="0">
                          <a:solidFill>
                            <a:srgbClr val="FF0000"/>
                          </a:solidFill>
                          <a:latin typeface="Arial Black" pitchFamily="34" charset="0"/>
                        </a:rPr>
                        <a:t>Heat of </a:t>
                      </a:r>
                      <a:r>
                        <a:rPr lang="en-GB" sz="2400" noProof="0" dirty="0" smtClean="0">
                          <a:solidFill>
                            <a:srgbClr val="FF0000"/>
                          </a:solidFill>
                          <a:latin typeface="Arial Black" pitchFamily="34" charset="0"/>
                        </a:rPr>
                        <a:t>Hydration for Wool with Water and Alcohols at 20 °C</a:t>
                      </a:r>
                      <a:endParaRPr lang="en-GB" sz="2400" noProof="0" dirty="0">
                        <a:solidFill>
                          <a:srgbClr val="FF0000"/>
                        </a:solidFill>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21885">
                <a:tc>
                  <a:txBody>
                    <a:bodyPr/>
                    <a:lstStyle/>
                    <a:p>
                      <a:r>
                        <a:rPr lang="en-GB" sz="1800" noProof="0" smtClean="0">
                          <a:solidFill>
                            <a:srgbClr val="0000FF"/>
                          </a:solidFill>
                          <a:latin typeface="Arial Black" pitchFamily="34" charset="0"/>
                        </a:rPr>
                        <a:t>Hydration  Agent</a:t>
                      </a:r>
                      <a:endParaRPr lang="en-GB" noProof="0">
                        <a:solidFill>
                          <a:srgbClr val="0000FF"/>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dirty="0" smtClean="0">
                          <a:solidFill>
                            <a:srgbClr val="008000"/>
                          </a:solidFill>
                          <a:latin typeface="Arial Black" pitchFamily="34" charset="0"/>
                        </a:rPr>
                        <a:t>Moly Volume </a:t>
                      </a:r>
                      <a:r>
                        <a:rPr lang="en-GB" noProof="0" dirty="0" smtClean="0">
                          <a:solidFill>
                            <a:srgbClr val="008000"/>
                          </a:solidFill>
                          <a:latin typeface="Arial Black" pitchFamily="34" charset="0"/>
                        </a:rPr>
                        <a:t>at</a:t>
                      </a:r>
                      <a:r>
                        <a:rPr lang="cs-CZ" dirty="0" smtClean="0">
                          <a:solidFill>
                            <a:srgbClr val="008000"/>
                          </a:solidFill>
                          <a:latin typeface="Arial Black" pitchFamily="34" charset="0"/>
                        </a:rPr>
                        <a:t> </a:t>
                      </a:r>
                      <a:r>
                        <a:rPr lang="cs-CZ" sz="1800" dirty="0" smtClean="0">
                          <a:solidFill>
                            <a:srgbClr val="008000"/>
                          </a:solidFill>
                          <a:latin typeface="Arial Black" pitchFamily="34" charset="0"/>
                        </a:rPr>
                        <a:t>20 °C (cm</a:t>
                      </a:r>
                      <a:r>
                        <a:rPr lang="cs-CZ" sz="1800" baseline="30000" dirty="0" smtClean="0">
                          <a:solidFill>
                            <a:srgbClr val="008000"/>
                          </a:solidFill>
                          <a:latin typeface="Arial Black" pitchFamily="34" charset="0"/>
                        </a:rPr>
                        <a:t>3</a:t>
                      </a:r>
                      <a:r>
                        <a:rPr lang="cs-CZ" sz="1800" dirty="0" smtClean="0">
                          <a:solidFill>
                            <a:srgbClr val="008000"/>
                          </a:solidFill>
                          <a:latin typeface="Arial Black" pitchFamily="34" charset="0"/>
                        </a:rPr>
                        <a:t>/mol)</a:t>
                      </a:r>
                      <a:endParaRPr lang="cs-CZ"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sz="1800" noProof="0" dirty="0" smtClean="0">
                          <a:solidFill>
                            <a:srgbClr val="C00000"/>
                          </a:solidFill>
                          <a:latin typeface="Arial Black" pitchFamily="34" charset="0"/>
                        </a:rPr>
                        <a:t>Heat of Hydration  (J/g)</a:t>
                      </a:r>
                      <a:endParaRPr lang="en-GB" noProof="0" dirty="0">
                        <a:solidFill>
                          <a:srgbClr val="C00000"/>
                        </a:solidFill>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21885">
                <a:tc>
                  <a:txBody>
                    <a:bodyPr/>
                    <a:lstStyle/>
                    <a:p>
                      <a:r>
                        <a:rPr lang="en-GB" sz="2400" noProof="0" smtClean="0">
                          <a:solidFill>
                            <a:srgbClr val="0000FF"/>
                          </a:solidFill>
                          <a:latin typeface="Arial Black" pitchFamily="34" charset="0"/>
                        </a:rPr>
                        <a:t>Water</a:t>
                      </a:r>
                      <a:r>
                        <a:rPr lang="en-GB" sz="2400" baseline="0" noProof="0" smtClean="0">
                          <a:solidFill>
                            <a:srgbClr val="0000FF"/>
                          </a:solidFill>
                          <a:latin typeface="Arial Black" pitchFamily="34" charset="0"/>
                        </a:rPr>
                        <a:t> </a:t>
                      </a:r>
                      <a:endParaRPr lang="en-GB" sz="2400" noProof="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008000"/>
                          </a:solidFill>
                          <a:latin typeface="Arial Black" pitchFamily="34" charset="0"/>
                        </a:rPr>
                        <a:t>30</a:t>
                      </a:r>
                      <a:endParaRPr lang="cs-CZ"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C00000"/>
                          </a:solidFill>
                          <a:latin typeface="Arial Black" pitchFamily="34" charset="0"/>
                        </a:rPr>
                        <a:t>100</a:t>
                      </a:r>
                      <a:endParaRPr lang="cs-CZ" dirty="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1885">
                <a:tc>
                  <a:txBody>
                    <a:bodyPr/>
                    <a:lstStyle/>
                    <a:p>
                      <a:r>
                        <a:rPr lang="en-GB" sz="2400" noProof="0" smtClean="0">
                          <a:solidFill>
                            <a:srgbClr val="0000FF"/>
                          </a:solidFill>
                          <a:latin typeface="Arial Black" pitchFamily="34" charset="0"/>
                        </a:rPr>
                        <a:t>Methanol</a:t>
                      </a:r>
                      <a:endParaRPr lang="en-GB" sz="2400" noProof="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008000"/>
                          </a:solidFill>
                          <a:latin typeface="Arial Black" pitchFamily="34" charset="0"/>
                        </a:rPr>
                        <a:t>67</a:t>
                      </a:r>
                      <a:endParaRPr lang="cs-CZ"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C00000"/>
                          </a:solidFill>
                          <a:latin typeface="Arial Black" pitchFamily="34" charset="0"/>
                        </a:rPr>
                        <a:t>91</a:t>
                      </a:r>
                      <a:endParaRPr lang="cs-CZ" dirty="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1885">
                <a:tc>
                  <a:txBody>
                    <a:bodyPr/>
                    <a:lstStyle/>
                    <a:p>
                      <a:r>
                        <a:rPr lang="en-GB" sz="2400" noProof="0" smtClean="0">
                          <a:solidFill>
                            <a:srgbClr val="0000FF"/>
                          </a:solidFill>
                          <a:latin typeface="Arial Black" pitchFamily="34" charset="0"/>
                        </a:rPr>
                        <a:t>Ethanol</a:t>
                      </a:r>
                      <a:endParaRPr lang="en-GB" sz="2400" noProof="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008000"/>
                          </a:solidFill>
                          <a:latin typeface="Arial Black" pitchFamily="34" charset="0"/>
                        </a:rPr>
                        <a:t>97</a:t>
                      </a:r>
                      <a:endParaRPr lang="cs-CZ"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C00000"/>
                          </a:solidFill>
                          <a:latin typeface="Arial Black" pitchFamily="34" charset="0"/>
                        </a:rPr>
                        <a:t>54</a:t>
                      </a:r>
                      <a:endParaRPr lang="cs-CZ" dirty="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1885">
                <a:tc>
                  <a:txBody>
                    <a:bodyPr/>
                    <a:lstStyle/>
                    <a:p>
                      <a:r>
                        <a:rPr lang="en-GB" sz="2400" noProof="0" dirty="0" smtClean="0">
                          <a:solidFill>
                            <a:srgbClr val="0000FF"/>
                          </a:solidFill>
                          <a:latin typeface="Arial Black" pitchFamily="34" charset="0"/>
                        </a:rPr>
                        <a:t>Acetic acid</a:t>
                      </a:r>
                      <a:endParaRPr lang="en-GB" sz="2400" noProof="0" dirty="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dirty="0" smtClean="0">
                          <a:solidFill>
                            <a:srgbClr val="008000"/>
                          </a:solidFill>
                          <a:latin typeface="Arial Black" pitchFamily="34" charset="0"/>
                        </a:rPr>
                        <a:t>95</a:t>
                      </a:r>
                      <a:endParaRPr lang="cs-CZ"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dirty="0" smtClean="0">
                          <a:solidFill>
                            <a:srgbClr val="C00000"/>
                          </a:solidFill>
                          <a:latin typeface="Arial Black" pitchFamily="34" charset="0"/>
                        </a:rPr>
                        <a:t>119</a:t>
                      </a:r>
                      <a:endParaRPr lang="cs-CZ" dirty="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
        <p:nvSpPr>
          <p:cNvPr id="6" name="TextovéPole 5"/>
          <p:cNvSpPr txBox="1"/>
          <p:nvPr/>
        </p:nvSpPr>
        <p:spPr>
          <a:xfrm>
            <a:off x="0" y="5103674"/>
            <a:ext cx="9144000" cy="1754326"/>
          </a:xfrm>
          <a:prstGeom prst="rect">
            <a:avLst/>
          </a:prstGeom>
          <a:solidFill>
            <a:schemeClr val="accent3">
              <a:lumMod val="95000"/>
            </a:schemeClr>
          </a:solidFill>
        </p:spPr>
        <p:txBody>
          <a:bodyPr wrap="square" rtlCol="0">
            <a:spAutoFit/>
          </a:bodyPr>
          <a:lstStyle/>
          <a:p>
            <a:r>
              <a:rPr lang="en-US" b="1" dirty="0" smtClean="0"/>
              <a:t>The </a:t>
            </a:r>
            <a:r>
              <a:rPr lang="en-US" b="1" dirty="0" smtClean="0">
                <a:solidFill>
                  <a:srgbClr val="008000"/>
                </a:solidFill>
                <a:latin typeface="Arial Black" pitchFamily="34" charset="0"/>
              </a:rPr>
              <a:t>molar volume</a:t>
            </a:r>
            <a:r>
              <a:rPr lang="en-US" b="1" dirty="0" smtClean="0"/>
              <a:t>, symbol </a:t>
            </a:r>
            <a:r>
              <a:rPr lang="en-US" b="1" i="1" dirty="0" err="1" smtClean="0"/>
              <a:t>V</a:t>
            </a:r>
            <a:r>
              <a:rPr lang="en-US" b="1" baseline="-25000" dirty="0" err="1" smtClean="0"/>
              <a:t>m</a:t>
            </a:r>
            <a:r>
              <a:rPr lang="en-US" b="1" dirty="0" smtClean="0"/>
              <a:t>, </a:t>
            </a:r>
            <a:r>
              <a:rPr lang="en-US" b="1" dirty="0" smtClean="0"/>
              <a:t>is the </a:t>
            </a:r>
            <a:r>
              <a:rPr lang="en-US" b="1" dirty="0" smtClean="0">
                <a:hlinkClick r:id="rId2" tooltip="Volume"/>
              </a:rPr>
              <a:t>volume</a:t>
            </a:r>
            <a:r>
              <a:rPr lang="en-US" b="1" dirty="0" smtClean="0"/>
              <a:t> occupied by one </a:t>
            </a:r>
            <a:r>
              <a:rPr lang="en-US" b="1" dirty="0" smtClean="0">
                <a:hlinkClick r:id="rId3" tooltip="Mole (unit)"/>
              </a:rPr>
              <a:t>mole</a:t>
            </a:r>
            <a:r>
              <a:rPr lang="en-US" b="1" dirty="0" smtClean="0"/>
              <a:t> of a substance (</a:t>
            </a:r>
            <a:r>
              <a:rPr lang="en-US" b="1" dirty="0" smtClean="0">
                <a:hlinkClick r:id="rId4" tooltip="Chemical element"/>
              </a:rPr>
              <a:t>chemical element</a:t>
            </a:r>
            <a:r>
              <a:rPr lang="en-US" b="1" dirty="0" smtClean="0"/>
              <a:t> or </a:t>
            </a:r>
            <a:r>
              <a:rPr lang="en-US" b="1" dirty="0" smtClean="0">
                <a:hlinkClick r:id="rId5" tooltip="Chemical compound"/>
              </a:rPr>
              <a:t>chemical compound</a:t>
            </a:r>
            <a:r>
              <a:rPr lang="en-US" b="1" dirty="0" smtClean="0"/>
              <a:t>) at a given </a:t>
            </a:r>
            <a:r>
              <a:rPr lang="en-US" b="1" dirty="0" smtClean="0">
                <a:hlinkClick r:id="rId6" tooltip="Temperature"/>
              </a:rPr>
              <a:t>temperature</a:t>
            </a:r>
            <a:r>
              <a:rPr lang="en-US" b="1" dirty="0" smtClean="0"/>
              <a:t> and </a:t>
            </a:r>
            <a:r>
              <a:rPr lang="en-US" b="1" dirty="0" smtClean="0">
                <a:hlinkClick r:id="rId7" tooltip="Pressure"/>
              </a:rPr>
              <a:t>pressure</a:t>
            </a:r>
            <a:r>
              <a:rPr lang="en-US" b="1" dirty="0" smtClean="0"/>
              <a:t>. It is equal to the </a:t>
            </a:r>
            <a:r>
              <a:rPr lang="en-US" b="1" dirty="0" smtClean="0">
                <a:hlinkClick r:id="rId8" tooltip="Molar mass"/>
              </a:rPr>
              <a:t>molar mass</a:t>
            </a:r>
            <a:r>
              <a:rPr lang="en-US" b="1" dirty="0" smtClean="0"/>
              <a:t> (</a:t>
            </a:r>
            <a:r>
              <a:rPr lang="en-US" b="1" i="1" dirty="0" smtClean="0"/>
              <a:t>M</a:t>
            </a:r>
            <a:r>
              <a:rPr lang="en-US" b="1" dirty="0" smtClean="0"/>
              <a:t>) divided by the </a:t>
            </a:r>
            <a:r>
              <a:rPr lang="en-US" b="1" dirty="0" smtClean="0">
                <a:hlinkClick r:id="rId9" tooltip="Mass density"/>
              </a:rPr>
              <a:t>mass density</a:t>
            </a:r>
            <a:r>
              <a:rPr lang="en-US" b="1" dirty="0" smtClean="0"/>
              <a:t> (ρ). It has the </a:t>
            </a:r>
            <a:r>
              <a:rPr lang="en-US" b="1" dirty="0" smtClean="0">
                <a:hlinkClick r:id="rId10" tooltip="SI unit"/>
              </a:rPr>
              <a:t>SI unit</a:t>
            </a:r>
            <a:r>
              <a:rPr lang="en-US" b="1" dirty="0" smtClean="0"/>
              <a:t> </a:t>
            </a:r>
            <a:r>
              <a:rPr lang="en-US" b="1" dirty="0" smtClean="0">
                <a:hlinkClick r:id="rId11" tooltip="Cubic metre"/>
              </a:rPr>
              <a:t>cubic </a:t>
            </a:r>
            <a:r>
              <a:rPr lang="en-US" b="1" dirty="0" err="1" smtClean="0">
                <a:hlinkClick r:id="rId11" tooltip="Cubic metre"/>
              </a:rPr>
              <a:t>metres</a:t>
            </a:r>
            <a:r>
              <a:rPr lang="en-US" b="1" dirty="0" smtClean="0"/>
              <a:t> per mole (</a:t>
            </a:r>
            <a:r>
              <a:rPr lang="en-US" b="1" dirty="0" smtClean="0"/>
              <a:t>m</a:t>
            </a:r>
            <a:r>
              <a:rPr lang="en-US" b="1" baseline="30000" dirty="0" smtClean="0"/>
              <a:t>3</a:t>
            </a:r>
            <a:r>
              <a:rPr lang="en-US" b="1" dirty="0" smtClean="0"/>
              <a:t>/mol), </a:t>
            </a:r>
            <a:r>
              <a:rPr lang="en-US" b="1" dirty="0" smtClean="0"/>
              <a:t>although it is more practical to use the units </a:t>
            </a:r>
            <a:r>
              <a:rPr lang="en-US" b="1" dirty="0" smtClean="0">
                <a:hlinkClick r:id="rId12" tooltip="Cubic decimetre"/>
              </a:rPr>
              <a:t>cubic </a:t>
            </a:r>
            <a:r>
              <a:rPr lang="en-US" b="1" dirty="0" err="1" smtClean="0">
                <a:hlinkClick r:id="rId12" tooltip="Cubic decimetre"/>
              </a:rPr>
              <a:t>decimetres</a:t>
            </a:r>
            <a:r>
              <a:rPr lang="en-US" b="1" dirty="0" smtClean="0"/>
              <a:t> per mole (dm</a:t>
            </a:r>
            <a:r>
              <a:rPr lang="en-US" b="1" baseline="30000" dirty="0" smtClean="0"/>
              <a:t>3</a:t>
            </a:r>
            <a:r>
              <a:rPr lang="en-US" b="1" dirty="0" smtClean="0"/>
              <a:t>/mol) for </a:t>
            </a:r>
            <a:r>
              <a:rPr lang="en-US" b="1" dirty="0" smtClean="0">
                <a:hlinkClick r:id="rId13" tooltip="Gas"/>
              </a:rPr>
              <a:t>gases</a:t>
            </a:r>
            <a:r>
              <a:rPr lang="en-US" b="1" dirty="0" smtClean="0"/>
              <a:t> and </a:t>
            </a:r>
            <a:r>
              <a:rPr lang="en-US" b="1" dirty="0" smtClean="0">
                <a:hlinkClick r:id="rId14" tooltip="Cubic centimetre"/>
              </a:rPr>
              <a:t>cubic </a:t>
            </a:r>
            <a:r>
              <a:rPr lang="en-US" b="1" dirty="0" err="1" smtClean="0">
                <a:hlinkClick r:id="rId14" tooltip="Cubic centimetre"/>
              </a:rPr>
              <a:t>centimetres</a:t>
            </a:r>
            <a:r>
              <a:rPr lang="en-US" b="1" dirty="0" smtClean="0"/>
              <a:t> per mole (cm</a:t>
            </a:r>
            <a:r>
              <a:rPr lang="en-US" b="1" baseline="30000" dirty="0" smtClean="0"/>
              <a:t>3</a:t>
            </a:r>
            <a:r>
              <a:rPr lang="en-US" b="1" dirty="0" smtClean="0"/>
              <a:t>/mol) for </a:t>
            </a:r>
            <a:r>
              <a:rPr lang="en-US" b="1" dirty="0" smtClean="0">
                <a:hlinkClick r:id="rId15" tooltip="Liquid"/>
              </a:rPr>
              <a:t>liquids</a:t>
            </a:r>
            <a:r>
              <a:rPr lang="en-US" b="1" dirty="0" smtClean="0"/>
              <a:t> and </a:t>
            </a:r>
            <a:r>
              <a:rPr lang="en-US" b="1" dirty="0" smtClean="0">
                <a:hlinkClick r:id="rId16" tooltip="Solid"/>
              </a:rPr>
              <a:t>solids</a:t>
            </a:r>
            <a:r>
              <a:rPr lang="en-US" b="1" dirty="0" smtClean="0"/>
              <a:t>.</a:t>
            </a:r>
            <a:endParaRPr lang="cs-CZ" b="1" dirty="0"/>
          </a:p>
        </p:txBody>
      </p:sp>
      <p:sp>
        <p:nvSpPr>
          <p:cNvPr id="7" name="TextovéPole 6"/>
          <p:cNvSpPr txBox="1"/>
          <p:nvPr/>
        </p:nvSpPr>
        <p:spPr>
          <a:xfrm>
            <a:off x="0" y="3789040"/>
            <a:ext cx="8964488" cy="1323439"/>
          </a:xfrm>
          <a:prstGeom prst="rect">
            <a:avLst/>
          </a:prstGeom>
          <a:noFill/>
        </p:spPr>
        <p:txBody>
          <a:bodyPr wrap="square" rtlCol="0">
            <a:spAutoFit/>
          </a:bodyPr>
          <a:lstStyle/>
          <a:p>
            <a:pPr algn="ctr"/>
            <a:r>
              <a:rPr lang="cs-CZ" sz="4000" dirty="0" err="1" smtClean="0">
                <a:solidFill>
                  <a:srgbClr val="FF0000"/>
                </a:solidFill>
                <a:latin typeface="Arial Black" pitchFamily="34" charset="0"/>
              </a:rPr>
              <a:t>Why</a:t>
            </a:r>
            <a:r>
              <a:rPr lang="cs-CZ" sz="4000" dirty="0" smtClean="0">
                <a:solidFill>
                  <a:srgbClr val="FF0000"/>
                </a:solidFill>
                <a:latin typeface="Arial Black" pitchFamily="34" charset="0"/>
              </a:rPr>
              <a:t> </a:t>
            </a:r>
            <a:r>
              <a:rPr lang="cs-CZ" sz="4000" dirty="0" err="1" smtClean="0">
                <a:solidFill>
                  <a:srgbClr val="FF0000"/>
                </a:solidFill>
                <a:latin typeface="Arial Black" pitchFamily="34" charset="0"/>
              </a:rPr>
              <a:t>the</a:t>
            </a:r>
            <a:r>
              <a:rPr lang="cs-CZ" sz="4000" dirty="0" smtClean="0">
                <a:solidFill>
                  <a:srgbClr val="FF0000"/>
                </a:solidFill>
                <a:latin typeface="Arial Black" pitchFamily="34" charset="0"/>
              </a:rPr>
              <a:t> </a:t>
            </a:r>
            <a:r>
              <a:rPr lang="cs-CZ" sz="4000" dirty="0" err="1" smtClean="0">
                <a:solidFill>
                  <a:srgbClr val="FF0000"/>
                </a:solidFill>
                <a:latin typeface="Arial Black" pitchFamily="34" charset="0"/>
              </a:rPr>
              <a:t>wet</a:t>
            </a:r>
            <a:r>
              <a:rPr lang="cs-CZ" sz="4000" dirty="0" smtClean="0">
                <a:solidFill>
                  <a:srgbClr val="FF0000"/>
                </a:solidFill>
                <a:latin typeface="Arial Black" pitchFamily="34" charset="0"/>
              </a:rPr>
              <a:t> </a:t>
            </a:r>
            <a:r>
              <a:rPr lang="cs-CZ" sz="4000" dirty="0" err="1" smtClean="0">
                <a:solidFill>
                  <a:srgbClr val="FF0000"/>
                </a:solidFill>
                <a:latin typeface="Arial Black" pitchFamily="34" charset="0"/>
              </a:rPr>
              <a:t>Wool</a:t>
            </a:r>
            <a:r>
              <a:rPr lang="cs-CZ" sz="4000" dirty="0" smtClean="0">
                <a:solidFill>
                  <a:srgbClr val="FF0000"/>
                </a:solidFill>
                <a:latin typeface="Arial Black" pitchFamily="34" charset="0"/>
              </a:rPr>
              <a:t> </a:t>
            </a:r>
            <a:r>
              <a:rPr lang="cs-CZ" sz="4000" dirty="0" err="1" smtClean="0">
                <a:solidFill>
                  <a:srgbClr val="FF0000"/>
                </a:solidFill>
                <a:latin typeface="Arial Black" pitchFamily="34" charset="0"/>
              </a:rPr>
              <a:t>provides</a:t>
            </a:r>
            <a:r>
              <a:rPr lang="cs-CZ" sz="4000" dirty="0" smtClean="0">
                <a:solidFill>
                  <a:srgbClr val="FF0000"/>
                </a:solidFill>
                <a:latin typeface="Arial Black" pitchFamily="34" charset="0"/>
              </a:rPr>
              <a:t> </a:t>
            </a:r>
            <a:r>
              <a:rPr lang="cs-CZ" sz="4000" dirty="0" err="1" smtClean="0">
                <a:solidFill>
                  <a:srgbClr val="FF0000"/>
                </a:solidFill>
                <a:latin typeface="Arial Black" pitchFamily="34" charset="0"/>
              </a:rPr>
              <a:t>Heat</a:t>
            </a:r>
            <a:r>
              <a:rPr lang="cs-CZ" sz="4000" dirty="0" smtClean="0">
                <a:solidFill>
                  <a:srgbClr val="FF0000"/>
                </a:solidFill>
                <a:latin typeface="Arial Black" pitchFamily="34" charset="0"/>
              </a:rPr>
              <a:t>?</a:t>
            </a:r>
            <a:endParaRPr lang="cs-CZ" sz="4000" dirty="0">
              <a:solidFill>
                <a:srgbClr val="FF0000"/>
              </a:solidFill>
              <a:latin typeface="Arial Black"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en-GB" sz="2800" dirty="0" smtClean="0">
                <a:solidFill>
                  <a:srgbClr val="FF0000"/>
                </a:solidFill>
                <a:latin typeface="Arial Black" pitchFamily="34" charset="0"/>
              </a:rPr>
              <a:t>The Sorption Properties of the  KERATIN</a:t>
            </a:r>
            <a:endParaRPr lang="en-GB"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19</a:t>
            </a:fld>
            <a:endParaRPr lang="sk-SK"/>
          </a:p>
        </p:txBody>
      </p:sp>
      <p:pic>
        <p:nvPicPr>
          <p:cNvPr id="10" name="Obrázek 9" descr="KERATIN  a sorpce kyselin a zásad.jpg"/>
          <p:cNvPicPr>
            <a:picLocks noChangeAspect="1"/>
          </p:cNvPicPr>
          <p:nvPr/>
        </p:nvPicPr>
        <p:blipFill>
          <a:blip r:embed="rId2" cstate="print"/>
          <a:stretch>
            <a:fillRect/>
          </a:stretch>
        </p:blipFill>
        <p:spPr>
          <a:xfrm rot="5400000">
            <a:off x="1709979" y="-549739"/>
            <a:ext cx="5040560" cy="8101494"/>
          </a:xfrm>
          <a:prstGeom prst="rect">
            <a:avLst/>
          </a:prstGeom>
        </p:spPr>
      </p:pic>
      <p:cxnSp>
        <p:nvCxnSpPr>
          <p:cNvPr id="12" name="Přímá spojovací čára 11"/>
          <p:cNvCxnSpPr/>
          <p:nvPr/>
        </p:nvCxnSpPr>
        <p:spPr>
          <a:xfrm>
            <a:off x="1835696" y="2852936"/>
            <a:ext cx="540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ovací čára 13"/>
          <p:cNvCxnSpPr/>
          <p:nvPr/>
        </p:nvCxnSpPr>
        <p:spPr>
          <a:xfrm flipH="1" flipV="1">
            <a:off x="4211960" y="1124744"/>
            <a:ext cx="72008" cy="360040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5292080" y="1124744"/>
            <a:ext cx="3744416" cy="1569660"/>
          </a:xfrm>
          <a:prstGeom prst="rect">
            <a:avLst/>
          </a:prstGeom>
          <a:solidFill>
            <a:schemeClr val="bg2">
              <a:lumMod val="20000"/>
              <a:lumOff val="80000"/>
            </a:schemeClr>
          </a:solidFill>
        </p:spPr>
        <p:txBody>
          <a:bodyPr wrap="square" rtlCol="0">
            <a:spAutoFit/>
          </a:bodyPr>
          <a:lstStyle/>
          <a:p>
            <a:r>
              <a:rPr lang="en-GB" sz="2400" smtClean="0">
                <a:solidFill>
                  <a:srgbClr val="008000"/>
                </a:solidFill>
                <a:latin typeface="Arial Black" pitchFamily="34" charset="0"/>
              </a:rPr>
              <a:t>PAY ATTENTION TO THIS! Y </a:t>
            </a:r>
            <a:r>
              <a:rPr lang="en-GB" sz="2400" smtClean="0">
                <a:solidFill>
                  <a:srgbClr val="008000"/>
                </a:solidFill>
                <a:latin typeface="Arial Black" pitchFamily="34" charset="0"/>
              </a:rPr>
              <a:t>Axis is the POSITIV ONE in both </a:t>
            </a:r>
            <a:r>
              <a:rPr lang="en-GB" sz="2400" smtClean="0">
                <a:solidFill>
                  <a:srgbClr val="008000"/>
                </a:solidFill>
                <a:latin typeface="Arial Black" pitchFamily="34" charset="0"/>
              </a:rPr>
              <a:t>Directions!</a:t>
            </a:r>
            <a:endParaRPr lang="en-GB" sz="2400">
              <a:solidFill>
                <a:srgbClr val="008000"/>
              </a:solidFill>
              <a:latin typeface="Arial Black" pitchFamily="34" charset="0"/>
            </a:endParaRPr>
          </a:p>
        </p:txBody>
      </p:sp>
      <p:cxnSp>
        <p:nvCxnSpPr>
          <p:cNvPr id="13" name="Přímá spojovací šipka 12"/>
          <p:cNvCxnSpPr/>
          <p:nvPr/>
        </p:nvCxnSpPr>
        <p:spPr>
          <a:xfrm flipH="1">
            <a:off x="1979712" y="1916832"/>
            <a:ext cx="3312368" cy="216024"/>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a:stCxn id="9" idx="1"/>
          </p:cNvCxnSpPr>
          <p:nvPr/>
        </p:nvCxnSpPr>
        <p:spPr>
          <a:xfrm flipH="1">
            <a:off x="1907704" y="1909574"/>
            <a:ext cx="3384376" cy="1879466"/>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0" y="5373216"/>
            <a:ext cx="9144000" cy="646331"/>
          </a:xfrm>
          <a:prstGeom prst="rect">
            <a:avLst/>
          </a:prstGeom>
          <a:solidFill>
            <a:schemeClr val="accent3">
              <a:lumMod val="85000"/>
            </a:schemeClr>
          </a:solidFill>
        </p:spPr>
        <p:txBody>
          <a:bodyPr wrap="square" rtlCol="0">
            <a:spAutoFit/>
          </a:bodyPr>
          <a:lstStyle/>
          <a:p>
            <a:r>
              <a:rPr lang="cs-CZ" dirty="0" err="1" smtClean="0">
                <a:latin typeface="Arial Black" pitchFamily="34" charset="0"/>
              </a:rPr>
              <a:t>The</a:t>
            </a:r>
            <a:r>
              <a:rPr lang="cs-CZ" dirty="0" smtClean="0">
                <a:latin typeface="Arial Black" pitchFamily="34" charset="0"/>
              </a:rPr>
              <a:t> </a:t>
            </a:r>
            <a:r>
              <a:rPr lang="cs-CZ" dirty="0" err="1" smtClean="0">
                <a:latin typeface="Arial Black" pitchFamily="34" charset="0"/>
              </a:rPr>
              <a:t>Interaction</a:t>
            </a:r>
            <a:r>
              <a:rPr lang="cs-CZ" dirty="0" smtClean="0">
                <a:latin typeface="Arial Black" pitchFamily="34" charset="0"/>
              </a:rPr>
              <a:t> </a:t>
            </a:r>
            <a:r>
              <a:rPr lang="cs-CZ" dirty="0" err="1" smtClean="0">
                <a:latin typeface="Arial Black" pitchFamily="34" charset="0"/>
              </a:rPr>
              <a:t>of</a:t>
            </a:r>
            <a:r>
              <a:rPr lang="cs-CZ" dirty="0" smtClean="0">
                <a:latin typeface="Arial Black" pitchFamily="34" charset="0"/>
              </a:rPr>
              <a:t> </a:t>
            </a:r>
            <a:r>
              <a:rPr lang="cs-CZ" dirty="0" err="1" smtClean="0">
                <a:latin typeface="Arial Black" pitchFamily="34" charset="0"/>
              </a:rPr>
              <a:t>the</a:t>
            </a:r>
            <a:r>
              <a:rPr lang="cs-CZ" dirty="0" smtClean="0">
                <a:latin typeface="Arial Black" pitchFamily="34" charset="0"/>
              </a:rPr>
              <a:t> WOLL  </a:t>
            </a:r>
            <a:r>
              <a:rPr lang="cs-CZ" dirty="0" err="1" smtClean="0">
                <a:latin typeface="Arial Black" pitchFamily="34" charset="0"/>
              </a:rPr>
              <a:t>with</a:t>
            </a:r>
            <a:r>
              <a:rPr lang="cs-CZ" dirty="0" smtClean="0">
                <a:latin typeface="Arial Black" pitchFamily="34" charset="0"/>
              </a:rPr>
              <a:t> </a:t>
            </a:r>
            <a:r>
              <a:rPr lang="cs-CZ" dirty="0" err="1" smtClean="0">
                <a:latin typeface="Arial Black" pitchFamily="34" charset="0"/>
              </a:rPr>
              <a:t>HCl</a:t>
            </a:r>
            <a:r>
              <a:rPr lang="cs-CZ" dirty="0" smtClean="0">
                <a:latin typeface="Arial Black" pitchFamily="34" charset="0"/>
              </a:rPr>
              <a:t> </a:t>
            </a:r>
            <a:r>
              <a:rPr lang="cs-CZ" dirty="0" err="1" smtClean="0">
                <a:latin typeface="Arial Black" pitchFamily="34" charset="0"/>
              </a:rPr>
              <a:t>and</a:t>
            </a:r>
            <a:r>
              <a:rPr lang="cs-CZ" dirty="0" smtClean="0">
                <a:latin typeface="Arial Black" pitchFamily="34" charset="0"/>
              </a:rPr>
              <a:t> KOH </a:t>
            </a:r>
            <a:r>
              <a:rPr lang="cs-CZ" dirty="0" err="1" smtClean="0">
                <a:latin typeface="Arial Black" pitchFamily="34" charset="0"/>
              </a:rPr>
              <a:t>Solutions</a:t>
            </a:r>
            <a:r>
              <a:rPr lang="cs-CZ" dirty="0" smtClean="0">
                <a:latin typeface="Arial Black" pitchFamily="34" charset="0"/>
              </a:rPr>
              <a:t> (</a:t>
            </a:r>
            <a:r>
              <a:rPr lang="cs-CZ" dirty="0" err="1" smtClean="0">
                <a:latin typeface="Arial Black" pitchFamily="34" charset="0"/>
              </a:rPr>
              <a:t>mmol</a:t>
            </a:r>
            <a:r>
              <a:rPr lang="cs-CZ" dirty="0" smtClean="0">
                <a:latin typeface="Arial Black" pitchFamily="34" charset="0"/>
              </a:rPr>
              <a:t>/g) in Dependance on pH </a:t>
            </a:r>
            <a:r>
              <a:rPr lang="cs-CZ" dirty="0" err="1" smtClean="0">
                <a:latin typeface="Arial Black" pitchFamily="34" charset="0"/>
              </a:rPr>
              <a:t>Value</a:t>
            </a:r>
            <a:r>
              <a:rPr lang="cs-CZ" dirty="0" smtClean="0">
                <a:latin typeface="Arial Black" pitchFamily="34" charset="0"/>
              </a:rPr>
              <a:t>: 1 – </a:t>
            </a:r>
            <a:r>
              <a:rPr lang="cs-CZ" dirty="0" err="1" smtClean="0">
                <a:latin typeface="Arial Black" pitchFamily="34" charset="0"/>
              </a:rPr>
              <a:t>at</a:t>
            </a:r>
            <a:r>
              <a:rPr lang="cs-CZ" dirty="0" smtClean="0">
                <a:latin typeface="Arial Black" pitchFamily="34" charset="0"/>
              </a:rPr>
              <a:t> 0°C, 2 - </a:t>
            </a:r>
            <a:r>
              <a:rPr lang="cs-CZ" dirty="0" err="1" smtClean="0">
                <a:latin typeface="Arial Black" pitchFamily="34" charset="0"/>
              </a:rPr>
              <a:t>at</a:t>
            </a:r>
            <a:r>
              <a:rPr lang="cs-CZ" dirty="0" smtClean="0">
                <a:latin typeface="Arial Black" pitchFamily="34" charset="0"/>
              </a:rPr>
              <a:t> </a:t>
            </a:r>
            <a:r>
              <a:rPr lang="cs-CZ" dirty="0" smtClean="0">
                <a:latin typeface="Arial Black" pitchFamily="34" charset="0"/>
              </a:rPr>
              <a:t>25°C, 3 - </a:t>
            </a:r>
            <a:r>
              <a:rPr lang="cs-CZ" dirty="0" err="1" smtClean="0">
                <a:latin typeface="Arial Black" pitchFamily="34" charset="0"/>
              </a:rPr>
              <a:t>at</a:t>
            </a:r>
            <a:r>
              <a:rPr lang="cs-CZ" dirty="0" smtClean="0">
                <a:latin typeface="Arial Black" pitchFamily="34" charset="0"/>
              </a:rPr>
              <a:t> </a:t>
            </a:r>
            <a:r>
              <a:rPr lang="cs-CZ" dirty="0" smtClean="0">
                <a:latin typeface="Arial Black" pitchFamily="34" charset="0"/>
              </a:rPr>
              <a:t>40°C, 4 - </a:t>
            </a:r>
            <a:r>
              <a:rPr lang="cs-CZ" dirty="0" err="1" smtClean="0">
                <a:latin typeface="Arial Black" pitchFamily="34" charset="0"/>
              </a:rPr>
              <a:t>at</a:t>
            </a:r>
            <a:r>
              <a:rPr lang="cs-CZ" dirty="0" smtClean="0">
                <a:latin typeface="Arial Black" pitchFamily="34" charset="0"/>
              </a:rPr>
              <a:t> </a:t>
            </a:r>
            <a:r>
              <a:rPr lang="cs-CZ" dirty="0" smtClean="0">
                <a:latin typeface="Arial Black" pitchFamily="34" charset="0"/>
              </a:rPr>
              <a:t>50°C</a:t>
            </a:r>
            <a:endParaRPr lang="cs-CZ" dirty="0">
              <a:latin typeface="Arial Black"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539552" y="0"/>
            <a:ext cx="8229600" cy="404664"/>
          </a:xfrm>
        </p:spPr>
        <p:txBody>
          <a:bodyPr/>
          <a:lstStyle/>
          <a:p>
            <a:pPr eaLnBrk="1" hangingPunct="1"/>
            <a:r>
              <a:rPr lang="en-GB" sz="2400" b="1" dirty="0" smtClean="0">
                <a:solidFill>
                  <a:srgbClr val="FF0000"/>
                </a:solidFill>
                <a:latin typeface="Arial Black" pitchFamily="34" charset="0"/>
              </a:rPr>
              <a:t>Time schedule</a:t>
            </a:r>
          </a:p>
        </p:txBody>
      </p:sp>
      <p:sp>
        <p:nvSpPr>
          <p:cNvPr id="5187" name="Zástupný symbol pro datum 5"/>
          <p:cNvSpPr>
            <a:spLocks noGrp="1"/>
          </p:cNvSpPr>
          <p:nvPr>
            <p:ph type="dt" sz="half" idx="10"/>
          </p:nvPr>
        </p:nvSpPr>
        <p:spPr>
          <a:noFill/>
        </p:spPr>
        <p:txBody>
          <a:bodyPr/>
          <a:lstStyle/>
          <a:p>
            <a:r>
              <a:rPr lang="cs-CZ" smtClean="0"/>
              <a:t>January 10/2018</a:t>
            </a:r>
            <a:endParaRPr lang="sk-SK"/>
          </a:p>
        </p:txBody>
      </p:sp>
      <p:sp>
        <p:nvSpPr>
          <p:cNvPr id="5122" name="Zástupný symbol pro zápatí 4"/>
          <p:cNvSpPr>
            <a:spLocks noGrp="1"/>
          </p:cNvSpPr>
          <p:nvPr>
            <p:ph type="ftr" sz="quarter" idx="11"/>
          </p:nvPr>
        </p:nvSpPr>
        <p:spPr>
          <a:xfrm>
            <a:off x="1835696" y="6245225"/>
            <a:ext cx="5760640" cy="476250"/>
          </a:xfrm>
          <a:noFill/>
        </p:spPr>
        <p:txBody>
          <a:bodyPr/>
          <a:lstStyle/>
          <a:p>
            <a:r>
              <a:rPr lang="fr-FR" smtClean="0"/>
              <a:t>NATURAL POLYMERS MU SCI 10 2018</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smtClean="0"/>
          </a:p>
        </p:txBody>
      </p:sp>
      <p:graphicFrame>
        <p:nvGraphicFramePr>
          <p:cNvPr id="8" name="Tabulka 7"/>
          <p:cNvGraphicFramePr>
            <a:graphicFrameLocks noGrp="1"/>
          </p:cNvGraphicFramePr>
          <p:nvPr/>
        </p:nvGraphicFramePr>
        <p:xfrm>
          <a:off x="251520" y="404662"/>
          <a:ext cx="8712968" cy="6386146"/>
        </p:xfrm>
        <a:graphic>
          <a:graphicData uri="http://schemas.openxmlformats.org/drawingml/2006/table">
            <a:tbl>
              <a:tblPr/>
              <a:tblGrid>
                <a:gridCol w="936104"/>
                <a:gridCol w="7776864"/>
              </a:tblGrid>
              <a:tr h="332872">
                <a:tc>
                  <a:txBody>
                    <a:bodyPr/>
                    <a:lstStyle/>
                    <a:p>
                      <a:pPr marL="347345" indent="-347345" algn="ctr" fontAlgn="b">
                        <a:lnSpc>
                          <a:spcPct val="115000"/>
                        </a:lnSpc>
                        <a:spcAft>
                          <a:spcPts val="0"/>
                        </a:spcAft>
                      </a:pPr>
                      <a:r>
                        <a:rPr lang="sk-SK" sz="1200" b="1" kern="1200" dirty="0" smtClean="0">
                          <a:solidFill>
                            <a:srgbClr val="0000FF"/>
                          </a:solidFill>
                          <a:latin typeface="Arial Black" pitchFamily="34" charset="0"/>
                          <a:ea typeface="Times New Roman"/>
                          <a:cs typeface="Times New Roman"/>
                        </a:rPr>
                        <a:t>LECTURE</a:t>
                      </a:r>
                      <a:r>
                        <a:rPr lang="sk-SK" sz="1200" b="1" kern="1200" baseline="0" dirty="0" smtClean="0">
                          <a:solidFill>
                            <a:srgbClr val="0000FF"/>
                          </a:solidFill>
                          <a:latin typeface="Arial Black" pitchFamily="34" charset="0"/>
                          <a:ea typeface="Times New Roman"/>
                          <a:cs typeface="Times New Roman"/>
                        </a:rPr>
                        <a:t> </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347345" indent="-347345" algn="ctr" fontAlgn="b">
                        <a:lnSpc>
                          <a:spcPct val="115000"/>
                        </a:lnSpc>
                        <a:spcAft>
                          <a:spcPts val="0"/>
                        </a:spcAft>
                      </a:pPr>
                      <a:r>
                        <a:rPr lang="cs-CZ" sz="1200" dirty="0" smtClean="0">
                          <a:solidFill>
                            <a:srgbClr val="0000FF"/>
                          </a:solidFill>
                          <a:latin typeface="Arial Black" pitchFamily="34" charset="0"/>
                          <a:ea typeface="Calibri"/>
                          <a:cs typeface="Times New Roman"/>
                        </a:rPr>
                        <a:t>SUBJECT</a:t>
                      </a:r>
                      <a:endParaRPr lang="cs-CZ" sz="12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704204">
                <a:tc>
                  <a:txBody>
                    <a:bodyPr/>
                    <a:lstStyle/>
                    <a:p>
                      <a:pPr marL="347345" indent="-347345" algn="ctr" fontAlgn="b">
                        <a:lnSpc>
                          <a:spcPct val="115000"/>
                        </a:lnSpc>
                        <a:spcAft>
                          <a:spcPts val="0"/>
                        </a:spcAft>
                      </a:pPr>
                      <a:r>
                        <a:rPr lang="sk-SK" sz="2000" b="1" kern="1200" dirty="0">
                          <a:solidFill>
                            <a:schemeClr val="tx1"/>
                          </a:solidFill>
                          <a:latin typeface="Arial Black" pitchFamily="34" charset="0"/>
                          <a:ea typeface="Times New Roman"/>
                          <a:cs typeface="Times New Roman"/>
                        </a:rPr>
                        <a:t>1</a:t>
                      </a:r>
                      <a:endParaRPr lang="cs-CZ" sz="20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347345" indent="-347345" algn="just" fontAlgn="b">
                        <a:lnSpc>
                          <a:spcPct val="115000"/>
                        </a:lnSpc>
                        <a:spcAft>
                          <a:spcPts val="0"/>
                        </a:spcAft>
                      </a:pPr>
                      <a:r>
                        <a:rPr lang="en-GB" sz="2000" b="1" kern="1200" noProof="0" dirty="0" smtClean="0">
                          <a:solidFill>
                            <a:schemeClr val="tx1"/>
                          </a:solidFill>
                          <a:latin typeface="Arial"/>
                          <a:ea typeface="Times New Roman"/>
                          <a:cs typeface="Times New Roman"/>
                        </a:rPr>
                        <a:t>Introduction to the subject </a:t>
                      </a:r>
                      <a:r>
                        <a:rPr lang="cs-CZ" sz="2000" b="1" kern="1200" noProof="0" dirty="0" smtClean="0">
                          <a:solidFill>
                            <a:schemeClr val="tx1"/>
                          </a:solidFill>
                          <a:latin typeface="Arial"/>
                          <a:ea typeface="Times New Roman"/>
                          <a:cs typeface="Times New Roman"/>
                        </a:rPr>
                        <a:t> </a:t>
                      </a:r>
                      <a:r>
                        <a:rPr lang="en-GB" sz="2000" b="1" kern="1200" noProof="0" dirty="0" smtClean="0">
                          <a:solidFill>
                            <a:schemeClr val="tx1"/>
                          </a:solidFill>
                          <a:latin typeface="Arial"/>
                          <a:ea typeface="Times New Roman"/>
                          <a:cs typeface="Times New Roman"/>
                        </a:rPr>
                        <a:t>– Structure</a:t>
                      </a:r>
                      <a:r>
                        <a:rPr lang="en-GB" sz="2000" b="1" kern="1200" baseline="0" noProof="0" dirty="0" smtClean="0">
                          <a:solidFill>
                            <a:schemeClr val="tx1"/>
                          </a:solidFill>
                          <a:latin typeface="Arial"/>
                          <a:ea typeface="Times New Roman"/>
                          <a:cs typeface="Times New Roman"/>
                        </a:rPr>
                        <a:t> &amp;</a:t>
                      </a:r>
                      <a:r>
                        <a:rPr lang="en-GB" sz="2000" b="1" kern="1200" noProof="0" dirty="0" smtClean="0">
                          <a:solidFill>
                            <a:schemeClr val="tx1"/>
                          </a:solidFill>
                          <a:latin typeface="Arial"/>
                          <a:ea typeface="Times New Roman"/>
                          <a:cs typeface="Times New Roman"/>
                        </a:rPr>
                        <a:t> Terminology of</a:t>
                      </a:r>
                      <a:r>
                        <a:rPr lang="cs-CZ" sz="2000" b="1" kern="1200" baseline="0" noProof="0" dirty="0" smtClean="0">
                          <a:solidFill>
                            <a:schemeClr val="tx1"/>
                          </a:solidFill>
                          <a:latin typeface="Arial"/>
                          <a:ea typeface="Times New Roman"/>
                          <a:cs typeface="Times New Roman"/>
                        </a:rPr>
                        <a:t> </a:t>
                      </a:r>
                      <a:r>
                        <a:rPr lang="en-GB" sz="2000" b="1" kern="1200" noProof="0" dirty="0" smtClean="0">
                          <a:solidFill>
                            <a:schemeClr val="tx1"/>
                          </a:solidFill>
                          <a:latin typeface="Arial"/>
                          <a:ea typeface="Times New Roman"/>
                          <a:cs typeface="Times New Roman"/>
                        </a:rPr>
                        <a:t>nature polymers, literature </a:t>
                      </a:r>
                      <a:endParaRPr lang="en-GB" sz="1600" b="1" noProof="0"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391469">
                <a:tc>
                  <a:txBody>
                    <a:bodyPr/>
                    <a:lstStyle/>
                    <a:p>
                      <a:pPr marL="347345" indent="-347345" algn="ctr" fontAlgn="b">
                        <a:lnSpc>
                          <a:spcPct val="115000"/>
                        </a:lnSpc>
                        <a:spcAft>
                          <a:spcPts val="0"/>
                        </a:spcAft>
                      </a:pPr>
                      <a:r>
                        <a:rPr lang="en-GB" sz="2000" b="1" kern="1200" noProof="0" dirty="0" smtClean="0">
                          <a:solidFill>
                            <a:schemeClr val="tx1"/>
                          </a:solidFill>
                          <a:latin typeface="Arial Black" pitchFamily="34" charset="0"/>
                          <a:ea typeface="Times New Roman"/>
                          <a:cs typeface="Times New Roman"/>
                        </a:rPr>
                        <a:t>2</a:t>
                      </a:r>
                      <a:endParaRPr lang="en-GB" sz="2000" b="1" noProof="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347345" indent="-347345" algn="just" fontAlgn="b">
                        <a:lnSpc>
                          <a:spcPct val="115000"/>
                        </a:lnSpc>
                        <a:spcAft>
                          <a:spcPts val="0"/>
                        </a:spcAft>
                      </a:pPr>
                      <a:r>
                        <a:rPr lang="en-GB" sz="2000" b="1" kern="1200" noProof="0" dirty="0" smtClean="0">
                          <a:solidFill>
                            <a:schemeClr val="tx1"/>
                          </a:solidFill>
                          <a:latin typeface="Arial"/>
                          <a:ea typeface="Times New Roman"/>
                          <a:cs typeface="Times New Roman"/>
                        </a:rPr>
                        <a:t>Derivatives of acids – natural resins, drying oils, shellac</a:t>
                      </a:r>
                      <a:endParaRPr lang="en-GB" sz="1600" noProof="0"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sk-SK" sz="2000" b="1" kern="1200" dirty="0">
                          <a:solidFill>
                            <a:schemeClr val="tx1"/>
                          </a:solidFill>
                          <a:latin typeface="Arial Black" pitchFamily="34" charset="0"/>
                          <a:ea typeface="Times New Roman"/>
                          <a:cs typeface="Times New Roman"/>
                        </a:rPr>
                        <a:t>3</a:t>
                      </a:r>
                      <a:endParaRPr lang="cs-CZ" sz="20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gn="just">
                        <a:lnSpc>
                          <a:spcPct val="115000"/>
                        </a:lnSpc>
                        <a:spcAft>
                          <a:spcPts val="0"/>
                        </a:spcAft>
                      </a:pPr>
                      <a:r>
                        <a:rPr lang="en-GB" sz="2000" b="1" noProof="0" dirty="0" smtClean="0">
                          <a:solidFill>
                            <a:schemeClr val="tx1"/>
                          </a:solidFill>
                          <a:latin typeface="+mn-lt"/>
                          <a:ea typeface="Calibri"/>
                          <a:cs typeface="Times New Roman"/>
                        </a:rPr>
                        <a:t>Waxes </a:t>
                      </a:r>
                      <a:endParaRPr lang="en-GB" sz="2000" b="1" noProof="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1076276">
                <a:tc>
                  <a:txBody>
                    <a:bodyPr/>
                    <a:lstStyle/>
                    <a:p>
                      <a:pPr marL="347345" indent="-347345" algn="ctr" fontAlgn="b">
                        <a:lnSpc>
                          <a:spcPct val="115000"/>
                        </a:lnSpc>
                        <a:spcAft>
                          <a:spcPts val="0"/>
                        </a:spcAft>
                      </a:pPr>
                      <a:r>
                        <a:rPr lang="sk-SK" sz="2000" b="1" kern="1200" dirty="0">
                          <a:solidFill>
                            <a:schemeClr val="tx1"/>
                          </a:solidFill>
                          <a:latin typeface="Arial Black" pitchFamily="34" charset="0"/>
                          <a:ea typeface="Times New Roman"/>
                          <a:cs typeface="Times New Roman"/>
                        </a:rPr>
                        <a:t>4</a:t>
                      </a:r>
                      <a:endParaRPr lang="cs-CZ" sz="20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gn="just">
                        <a:lnSpc>
                          <a:spcPct val="115000"/>
                        </a:lnSpc>
                        <a:spcAft>
                          <a:spcPts val="0"/>
                        </a:spcAft>
                      </a:pPr>
                      <a:r>
                        <a:rPr lang="en-GB" sz="2000" b="1" kern="1200" noProof="0" dirty="0" smtClean="0">
                          <a:solidFill>
                            <a:schemeClr val="tx1"/>
                          </a:solidFill>
                          <a:latin typeface="+mn-lt"/>
                          <a:ea typeface="Times New Roman"/>
                          <a:cs typeface="Times New Roman"/>
                        </a:rPr>
                        <a:t>Plant (vegetable) gums, </a:t>
                      </a:r>
                      <a:r>
                        <a:rPr lang="en-GB" sz="2000" b="1" kern="1200" noProof="0" dirty="0" err="1" smtClean="0">
                          <a:solidFill>
                            <a:schemeClr val="tx1"/>
                          </a:solidFill>
                          <a:latin typeface="+mn-lt"/>
                          <a:ea typeface="Times New Roman"/>
                          <a:cs typeface="Times New Roman"/>
                        </a:rPr>
                        <a:t>Polyterpene</a:t>
                      </a:r>
                      <a:r>
                        <a:rPr lang="en-GB" sz="2000" b="1" kern="1200" noProof="0" dirty="0" smtClean="0">
                          <a:solidFill>
                            <a:schemeClr val="tx1"/>
                          </a:solidFill>
                          <a:latin typeface="+mn-lt"/>
                          <a:ea typeface="Times New Roman"/>
                          <a:cs typeface="Times New Roman"/>
                        </a:rPr>
                        <a:t> –</a:t>
                      </a:r>
                      <a:r>
                        <a:rPr lang="cs-CZ" sz="2000" b="1" kern="1200" noProof="0" dirty="0" smtClean="0">
                          <a:solidFill>
                            <a:schemeClr val="tx1"/>
                          </a:solidFill>
                          <a:latin typeface="+mn-lt"/>
                          <a:ea typeface="Times New Roman"/>
                          <a:cs typeface="Times New Roman"/>
                        </a:rPr>
                        <a:t> </a:t>
                      </a:r>
                      <a:r>
                        <a:rPr lang="en-GB" sz="2000" b="1" kern="1200" noProof="0" dirty="0" smtClean="0">
                          <a:solidFill>
                            <a:schemeClr val="tx1"/>
                          </a:solidFill>
                          <a:latin typeface="+mn-lt"/>
                          <a:ea typeface="Times New Roman"/>
                          <a:cs typeface="Times New Roman"/>
                        </a:rPr>
                        <a:t>natural rubber</a:t>
                      </a:r>
                      <a:r>
                        <a:rPr lang="en-GB" sz="2000" b="1" kern="1200" baseline="0" noProof="0" dirty="0" smtClean="0">
                          <a:solidFill>
                            <a:schemeClr val="tx1"/>
                          </a:solidFill>
                          <a:latin typeface="+mn-lt"/>
                          <a:ea typeface="Times New Roman"/>
                          <a:cs typeface="Times New Roman"/>
                        </a:rPr>
                        <a:t> (extracting</a:t>
                      </a:r>
                      <a:r>
                        <a:rPr lang="en-GB" sz="2000" b="1" kern="1200" noProof="0" dirty="0" smtClean="0">
                          <a:solidFill>
                            <a:schemeClr val="tx1"/>
                          </a:solidFill>
                          <a:latin typeface="+mn-lt"/>
                          <a:ea typeface="Times New Roman"/>
                          <a:cs typeface="Times New Roman"/>
                        </a:rPr>
                        <a:t>, processing and modification)</a:t>
                      </a:r>
                      <a:r>
                        <a:rPr lang="cs-CZ" sz="2000" b="1" kern="1200" noProof="0" dirty="0" smtClean="0">
                          <a:solidFill>
                            <a:schemeClr val="tx1"/>
                          </a:solidFill>
                          <a:latin typeface="+mn-lt"/>
                          <a:ea typeface="Times New Roman"/>
                          <a:cs typeface="Times New Roman"/>
                        </a:rPr>
                        <a:t>, </a:t>
                      </a:r>
                      <a:r>
                        <a:rPr lang="cs-CZ" sz="2000" b="1" kern="1200" noProof="0" dirty="0" err="1" smtClean="0">
                          <a:solidFill>
                            <a:schemeClr val="tx1"/>
                          </a:solidFill>
                          <a:latin typeface="+mn-lt"/>
                          <a:ea typeface="Times New Roman"/>
                          <a:cs typeface="Times New Roman"/>
                        </a:rPr>
                        <a:t>Taraxacum</a:t>
                      </a:r>
                      <a:r>
                        <a:rPr lang="cs-CZ" sz="2000" b="1" kern="1200" noProof="0" dirty="0" smtClean="0">
                          <a:solidFill>
                            <a:schemeClr val="tx1"/>
                          </a:solidFill>
                          <a:latin typeface="+mn-lt"/>
                          <a:ea typeface="Times New Roman"/>
                          <a:cs typeface="Times New Roman"/>
                        </a:rPr>
                        <a:t>_kok-</a:t>
                      </a:r>
                      <a:r>
                        <a:rPr lang="cs-CZ" sz="2000" b="1" kern="1200" noProof="0" dirty="0" err="1" smtClean="0">
                          <a:solidFill>
                            <a:schemeClr val="tx1"/>
                          </a:solidFill>
                          <a:latin typeface="+mn-lt"/>
                          <a:ea typeface="Times New Roman"/>
                          <a:cs typeface="Times New Roman"/>
                        </a:rPr>
                        <a:t>saghyz</a:t>
                      </a:r>
                      <a:r>
                        <a:rPr lang="en-GB" sz="2000" b="1" kern="1200" noProof="0" dirty="0" smtClean="0">
                          <a:solidFill>
                            <a:schemeClr val="tx1"/>
                          </a:solidFill>
                          <a:latin typeface="+mn-lt"/>
                          <a:ea typeface="Times New Roman"/>
                          <a:cs typeface="Times New Roman"/>
                        </a:rPr>
                        <a:t> </a:t>
                      </a:r>
                      <a:endParaRPr lang="en-GB" sz="2000" b="1" noProof="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sk-SK" sz="2000" kern="1200" dirty="0">
                          <a:solidFill>
                            <a:schemeClr val="tx1"/>
                          </a:solidFill>
                          <a:latin typeface="Arial Black" pitchFamily="34" charset="0"/>
                          <a:ea typeface="Times New Roman"/>
                          <a:cs typeface="Times New Roman"/>
                        </a:rPr>
                        <a:t>5</a:t>
                      </a:r>
                      <a:endParaRPr lang="cs-CZ" sz="20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gn="just">
                        <a:lnSpc>
                          <a:spcPct val="115000"/>
                        </a:lnSpc>
                        <a:spcAft>
                          <a:spcPts val="0"/>
                        </a:spcAft>
                      </a:pPr>
                      <a:r>
                        <a:rPr lang="en-GB" sz="2000" b="1" kern="1200" noProof="0" dirty="0" err="1" smtClean="0">
                          <a:solidFill>
                            <a:schemeClr val="tx1"/>
                          </a:solidFill>
                          <a:latin typeface="+mn-lt"/>
                          <a:ea typeface="Times New Roman"/>
                          <a:cs typeface="Times New Roman"/>
                        </a:rPr>
                        <a:t>Polyphenol</a:t>
                      </a:r>
                      <a:r>
                        <a:rPr lang="en-GB" sz="2000" b="1" kern="1200" noProof="0" dirty="0" smtClean="0">
                          <a:solidFill>
                            <a:schemeClr val="tx1"/>
                          </a:solidFill>
                          <a:latin typeface="+mn-lt"/>
                          <a:ea typeface="Times New Roman"/>
                          <a:cs typeface="Times New Roman"/>
                        </a:rPr>
                        <a:t>  – lignin, </a:t>
                      </a:r>
                      <a:r>
                        <a:rPr lang="en-GB" sz="2000" b="1" kern="1200" noProof="0" dirty="0" err="1" smtClean="0">
                          <a:solidFill>
                            <a:schemeClr val="tx1"/>
                          </a:solidFill>
                          <a:latin typeface="+mn-lt"/>
                          <a:ea typeface="Times New Roman"/>
                          <a:cs typeface="Times New Roman"/>
                        </a:rPr>
                        <a:t>humic</a:t>
                      </a:r>
                      <a:r>
                        <a:rPr lang="en-GB" sz="2000" b="1" kern="1200" noProof="0" dirty="0" smtClean="0">
                          <a:solidFill>
                            <a:schemeClr val="tx1"/>
                          </a:solidFill>
                          <a:latin typeface="+mn-lt"/>
                          <a:ea typeface="Times New Roman"/>
                          <a:cs typeface="Times New Roman"/>
                        </a:rPr>
                        <a:t> acids</a:t>
                      </a:r>
                      <a:endParaRPr lang="en-GB" sz="2000" noProof="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cs-CZ" sz="2000" b="1" dirty="0" smtClean="0">
                          <a:solidFill>
                            <a:srgbClr val="FF0000"/>
                          </a:solidFill>
                          <a:latin typeface="Arial Black" pitchFamily="34" charset="0"/>
                          <a:ea typeface="Calibri"/>
                          <a:cs typeface="Times New Roman"/>
                        </a:rPr>
                        <a:t>6</a:t>
                      </a:r>
                      <a:endParaRPr lang="cs-CZ" sz="2000" b="1"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nSpc>
                          <a:spcPct val="115000"/>
                        </a:lnSpc>
                        <a:spcAft>
                          <a:spcPts val="0"/>
                        </a:spcAft>
                      </a:pPr>
                      <a:r>
                        <a:rPr lang="en-GB" sz="2000" b="1" kern="1200" noProof="0" dirty="0" smtClean="0">
                          <a:solidFill>
                            <a:srgbClr val="FF0000"/>
                          </a:solidFill>
                          <a:latin typeface="Arial Black" pitchFamily="34" charset="0"/>
                          <a:ea typeface="Times New Roman"/>
                          <a:cs typeface="Times New Roman"/>
                        </a:rPr>
                        <a:t>Polysaccharides I – starch </a:t>
                      </a:r>
                      <a:endParaRPr lang="en-GB" sz="2000" noProof="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r>
                        <a:rPr lang="cs-CZ" sz="2000" dirty="0" smtClean="0">
                          <a:solidFill>
                            <a:srgbClr val="0033CC"/>
                          </a:solidFill>
                          <a:latin typeface="Arial Black" pitchFamily="34" charset="0"/>
                          <a:ea typeface="Calibri"/>
                          <a:cs typeface="Times New Roman"/>
                        </a:rPr>
                        <a:t>7</a:t>
                      </a:r>
                      <a:endParaRPr lang="cs-CZ" sz="2000" dirty="0">
                        <a:solidFill>
                          <a:srgbClr val="0033CC"/>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000" b="1" kern="1200" noProof="0" dirty="0" smtClean="0">
                          <a:solidFill>
                            <a:srgbClr val="0000FF"/>
                          </a:solidFill>
                          <a:latin typeface="Arial Black" pitchFamily="34" charset="0"/>
                          <a:ea typeface="Times New Roman"/>
                          <a:cs typeface="Times New Roman"/>
                        </a:rPr>
                        <a:t>Polysaccharides II – </a:t>
                      </a:r>
                      <a:r>
                        <a:rPr lang="en-GB" sz="2000" b="1" kern="1200" noProof="0" dirty="0" err="1" smtClean="0">
                          <a:solidFill>
                            <a:srgbClr val="0000FF"/>
                          </a:solidFill>
                          <a:latin typeface="Arial Black" pitchFamily="34" charset="0"/>
                          <a:ea typeface="Times New Roman"/>
                          <a:cs typeface="Times New Roman"/>
                        </a:rPr>
                        <a:t>celullose</a:t>
                      </a:r>
                      <a:r>
                        <a:rPr lang="en-GB" sz="2000" b="1" kern="1200" noProof="0" dirty="0" smtClean="0">
                          <a:solidFill>
                            <a:srgbClr val="0000FF"/>
                          </a:solidFill>
                          <a:latin typeface="Arial Black" pitchFamily="34" charset="0"/>
                          <a:ea typeface="Times New Roman"/>
                          <a:cs typeface="Times New Roman"/>
                        </a:rPr>
                        <a:t> </a:t>
                      </a:r>
                      <a:endParaRPr lang="en-GB" sz="2000" noProof="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cs-CZ" sz="2000" dirty="0" smtClean="0">
                          <a:solidFill>
                            <a:srgbClr val="008000"/>
                          </a:solidFill>
                          <a:latin typeface="Arial Black" pitchFamily="34" charset="0"/>
                          <a:ea typeface="Calibri"/>
                          <a:cs typeface="Times New Roman"/>
                        </a:rPr>
                        <a:t>8</a:t>
                      </a:r>
                      <a:endParaRPr lang="cs-CZ" sz="2000" dirty="0">
                        <a:solidFill>
                          <a:srgbClr val="008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nSpc>
                          <a:spcPct val="115000"/>
                        </a:lnSpc>
                        <a:spcAft>
                          <a:spcPts val="0"/>
                        </a:spcAft>
                      </a:pPr>
                      <a:r>
                        <a:rPr lang="en-GB" sz="2000" b="1" kern="1200" noProof="0" dirty="0" smtClean="0">
                          <a:solidFill>
                            <a:srgbClr val="008000"/>
                          </a:solidFill>
                          <a:latin typeface="Arial Black" pitchFamily="34" charset="0"/>
                          <a:ea typeface="Times New Roman"/>
                          <a:cs typeface="Times New Roman"/>
                        </a:rPr>
                        <a:t>Protein fibres I </a:t>
                      </a:r>
                      <a:endParaRPr lang="en-GB" sz="2000" noProof="0" dirty="0">
                        <a:solidFill>
                          <a:srgbClr val="008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cs-CZ" sz="2000" dirty="0" smtClean="0">
                          <a:solidFill>
                            <a:srgbClr val="C00000"/>
                          </a:solidFill>
                          <a:latin typeface="Arial Black" pitchFamily="34" charset="0"/>
                          <a:ea typeface="Calibri"/>
                          <a:cs typeface="Times New Roman"/>
                        </a:rPr>
                        <a:t>9</a:t>
                      </a:r>
                      <a:endParaRPr lang="cs-CZ" sz="2000" dirty="0">
                        <a:solidFill>
                          <a:srgbClr val="C0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nSpc>
                          <a:spcPct val="115000"/>
                        </a:lnSpc>
                        <a:spcAft>
                          <a:spcPts val="0"/>
                        </a:spcAft>
                      </a:pPr>
                      <a:r>
                        <a:rPr lang="en-GB" sz="2000" b="1" kern="1200" noProof="0" dirty="0" smtClean="0">
                          <a:solidFill>
                            <a:srgbClr val="C00000"/>
                          </a:solidFill>
                          <a:latin typeface="Arial Black" pitchFamily="34" charset="0"/>
                          <a:ea typeface="Times New Roman"/>
                          <a:cs typeface="Times New Roman"/>
                        </a:rPr>
                        <a:t>Protein fibres II </a:t>
                      </a:r>
                      <a:endParaRPr lang="en-GB" sz="2000" noProof="0" dirty="0">
                        <a:solidFill>
                          <a:srgbClr val="C0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cs-CZ" sz="2000" dirty="0" smtClean="0">
                          <a:solidFill>
                            <a:srgbClr val="9900CC"/>
                          </a:solidFill>
                          <a:latin typeface="Arial Black" pitchFamily="34" charset="0"/>
                          <a:ea typeface="Calibri"/>
                          <a:cs typeface="Times New Roman"/>
                        </a:rPr>
                        <a:t>10</a:t>
                      </a:r>
                      <a:endParaRPr lang="cs-CZ" sz="2000" dirty="0">
                        <a:solidFill>
                          <a:srgbClr val="9900CC"/>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347345" indent="-347345" fontAlgn="b">
                        <a:lnSpc>
                          <a:spcPct val="115000"/>
                        </a:lnSpc>
                        <a:spcAft>
                          <a:spcPts val="0"/>
                        </a:spcAft>
                      </a:pPr>
                      <a:r>
                        <a:rPr lang="en-GB" sz="2000" b="1" kern="1200" noProof="0" dirty="0" smtClean="0">
                          <a:solidFill>
                            <a:srgbClr val="9900CC"/>
                          </a:solidFill>
                          <a:latin typeface="Arial Black" pitchFamily="34" charset="0"/>
                          <a:ea typeface="Times New Roman"/>
                          <a:cs typeface="Times New Roman"/>
                        </a:rPr>
                        <a:t>Casein, whey, protein of eggs</a:t>
                      </a:r>
                      <a:endParaRPr lang="en-GB" sz="2000" noProof="0" dirty="0">
                        <a:solidFill>
                          <a:srgbClr val="9900CC"/>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389722">
                <a:tc rowSpan="2">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r>
                        <a:rPr lang="cs-CZ" sz="2000" dirty="0" smtClean="0">
                          <a:solidFill>
                            <a:srgbClr val="FFC000"/>
                          </a:solidFill>
                          <a:latin typeface="Arial Black" pitchFamily="34" charset="0"/>
                          <a:ea typeface="Calibri"/>
                          <a:cs typeface="Times New Roman"/>
                        </a:rPr>
                        <a:t>11</a:t>
                      </a:r>
                      <a:endParaRPr lang="cs-CZ" sz="20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347345" indent="-347345" fontAlgn="b">
                        <a:lnSpc>
                          <a:spcPct val="115000"/>
                        </a:lnSpc>
                        <a:spcAft>
                          <a:spcPts val="0"/>
                        </a:spcAft>
                      </a:pPr>
                      <a:r>
                        <a:rPr lang="en-GB" sz="1800" b="1" kern="1200" noProof="0" dirty="0" smtClean="0">
                          <a:solidFill>
                            <a:srgbClr val="FFC000"/>
                          </a:solidFill>
                          <a:latin typeface="Arial Black" pitchFamily="34" charset="0"/>
                          <a:ea typeface="Times New Roman"/>
                          <a:cs typeface="Times New Roman"/>
                        </a:rPr>
                        <a:t>Identification of natural polymers </a:t>
                      </a:r>
                      <a:endParaRPr lang="en-GB" sz="1800" noProof="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389722">
                <a:tc vMerge="1">
                  <a:txBody>
                    <a:bodyPr/>
                    <a:lstStyle/>
                    <a:p>
                      <a:pPr marL="347345" indent="-347345" algn="ctr" fontAlgn="b">
                        <a:lnSpc>
                          <a:spcPct val="115000"/>
                        </a:lnSpc>
                        <a:spcAft>
                          <a:spcPts val="0"/>
                        </a:spcAft>
                      </a:pPr>
                      <a:endParaRPr lang="cs-CZ" sz="12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en-GB" sz="1800" b="1" kern="1200" noProof="0" dirty="0" smtClean="0">
                          <a:solidFill>
                            <a:srgbClr val="FFC000"/>
                          </a:solidFill>
                          <a:latin typeface="Arial Black" pitchFamily="34" charset="0"/>
                          <a:ea typeface="Times New Roman"/>
                          <a:cs typeface="Times New Roman"/>
                        </a:rPr>
                        <a:t>Laboratory methods of natural polymers</a:t>
                      </a:r>
                      <a:r>
                        <a:rPr lang="cs-CZ" sz="1800" b="1" kern="1200" noProof="0" dirty="0" smtClean="0">
                          <a:solidFill>
                            <a:srgbClr val="FFC000"/>
                          </a:solidFill>
                          <a:latin typeface="Arial Black" pitchFamily="34" charset="0"/>
                          <a:ea typeface="Times New Roman"/>
                          <a:cs typeface="Times New Roman"/>
                        </a:rPr>
                        <a:t>’</a:t>
                      </a:r>
                      <a:r>
                        <a:rPr lang="en-GB" sz="1800" b="1" kern="1200" noProof="0" dirty="0" smtClean="0">
                          <a:solidFill>
                            <a:srgbClr val="FFC000"/>
                          </a:solidFill>
                          <a:latin typeface="Arial Black" pitchFamily="34" charset="0"/>
                          <a:ea typeface="Times New Roman"/>
                          <a:cs typeface="Times New Roman"/>
                        </a:rPr>
                        <a:t> evaluation </a:t>
                      </a:r>
                      <a:endParaRPr lang="en-GB" sz="1800" noProof="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90066"/>
          </a:xfrm>
        </p:spPr>
        <p:txBody>
          <a:bodyPr/>
          <a:lstStyle/>
          <a:p>
            <a:r>
              <a:rPr lang="cs-CZ" sz="2800" dirty="0" smtClean="0">
                <a:solidFill>
                  <a:srgbClr val="FF0000"/>
                </a:solidFill>
                <a:latin typeface="Arial Black" pitchFamily="34" charset="0"/>
              </a:rPr>
              <a:t>KERATIN </a:t>
            </a:r>
            <a:r>
              <a:rPr lang="cs-CZ" sz="2800" dirty="0" err="1" smtClean="0">
                <a:solidFill>
                  <a:srgbClr val="FF0000"/>
                </a:solidFill>
                <a:latin typeface="Arial Black" pitchFamily="34" charset="0"/>
              </a:rPr>
              <a:t>Reactivity</a:t>
            </a:r>
            <a:r>
              <a:rPr lang="cs-CZ" sz="2800" dirty="0" smtClean="0">
                <a:solidFill>
                  <a:srgbClr val="FF0000"/>
                </a:solidFill>
                <a:latin typeface="Arial Black" pitchFamily="34" charset="0"/>
              </a:rPr>
              <a:t> </a:t>
            </a:r>
            <a:r>
              <a:rPr lang="cs-CZ" sz="2800" dirty="0" smtClean="0">
                <a:solidFill>
                  <a:srgbClr val="FF0000"/>
                </a:solidFill>
                <a:latin typeface="Arial Black" pitchFamily="34" charset="0"/>
              </a:rPr>
              <a:t>1 </a:t>
            </a:r>
            <a:endParaRPr lang="cs-CZ" sz="2800" dirty="0">
              <a:solidFill>
                <a:srgbClr val="FF0000"/>
              </a:solidFill>
              <a:latin typeface="Arial Black" pitchFamily="34" charset="0"/>
            </a:endParaRPr>
          </a:p>
        </p:txBody>
      </p:sp>
      <p:sp>
        <p:nvSpPr>
          <p:cNvPr id="9" name="Zástupný symbol pro obsah 8"/>
          <p:cNvSpPr>
            <a:spLocks noGrp="1"/>
          </p:cNvSpPr>
          <p:nvPr>
            <p:ph idx="1"/>
          </p:nvPr>
        </p:nvSpPr>
        <p:spPr>
          <a:xfrm>
            <a:off x="0" y="764704"/>
            <a:ext cx="9144000" cy="5289451"/>
          </a:xfrm>
        </p:spPr>
        <p:txBody>
          <a:bodyPr/>
          <a:lstStyle/>
          <a:p>
            <a:pPr>
              <a:buNone/>
            </a:pPr>
            <a:r>
              <a:rPr lang="en-GB" b="1" dirty="0" smtClean="0">
                <a:solidFill>
                  <a:srgbClr val="FF0000"/>
                </a:solidFill>
              </a:rPr>
              <a:t>It is based on the Reactions of the </a:t>
            </a:r>
            <a:r>
              <a:rPr lang="en-GB" b="1" dirty="0" smtClean="0">
                <a:solidFill>
                  <a:srgbClr val="FF0000"/>
                </a:solidFill>
                <a:latin typeface="Arial Black" pitchFamily="34" charset="0"/>
              </a:rPr>
              <a:t>CYSTEIN</a:t>
            </a:r>
            <a:r>
              <a:rPr lang="en-GB" b="1" dirty="0" smtClean="0">
                <a:solidFill>
                  <a:srgbClr val="FF0000"/>
                </a:solidFill>
              </a:rPr>
              <a:t>    </a:t>
            </a:r>
            <a:r>
              <a:rPr lang="cs-CZ" sz="2800" b="1" dirty="0" smtClean="0">
                <a:solidFill>
                  <a:srgbClr val="FF0000"/>
                </a:solidFill>
              </a:rPr>
              <a:t>CYSTEINU</a:t>
            </a:r>
            <a:endParaRPr lang="cs-CZ" sz="2800" b="1" dirty="0" smtClean="0">
              <a:solidFill>
                <a:srgbClr val="FF0000"/>
              </a:solidFill>
            </a:endParaRPr>
          </a:p>
          <a:p>
            <a:pPr>
              <a:buNone/>
            </a:pPr>
            <a:endParaRPr lang="cs-CZ" sz="2800" b="1" dirty="0"/>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20</a:t>
            </a:fld>
            <a:endParaRPr lang="sk-SK"/>
          </a:p>
        </p:txBody>
      </p:sp>
      <p:pic>
        <p:nvPicPr>
          <p:cNvPr id="10" name="Obrázek 9" descr="img903.jpg"/>
          <p:cNvPicPr>
            <a:picLocks noChangeAspect="1"/>
          </p:cNvPicPr>
          <p:nvPr/>
        </p:nvPicPr>
        <p:blipFill>
          <a:blip r:embed="rId2" cstate="print"/>
          <a:stretch>
            <a:fillRect/>
          </a:stretch>
        </p:blipFill>
        <p:spPr>
          <a:xfrm rot="5400000">
            <a:off x="2339752" y="-603448"/>
            <a:ext cx="4392488" cy="8136904"/>
          </a:xfrm>
          <a:prstGeom prst="rect">
            <a:avLst/>
          </a:prstGeom>
        </p:spPr>
      </p:pic>
      <p:sp>
        <p:nvSpPr>
          <p:cNvPr id="12" name="TextovéPole 11"/>
          <p:cNvSpPr txBox="1"/>
          <p:nvPr/>
        </p:nvSpPr>
        <p:spPr>
          <a:xfrm>
            <a:off x="0" y="6237312"/>
            <a:ext cx="9144000" cy="646331"/>
          </a:xfrm>
          <a:prstGeom prst="rect">
            <a:avLst/>
          </a:prstGeom>
          <a:solidFill>
            <a:schemeClr val="accent3">
              <a:lumMod val="95000"/>
            </a:schemeClr>
          </a:solidFill>
        </p:spPr>
        <p:txBody>
          <a:bodyPr wrap="square" rtlCol="0">
            <a:spAutoFit/>
          </a:bodyPr>
          <a:lstStyle/>
          <a:p>
            <a:pPr algn="ctr"/>
            <a:r>
              <a:rPr lang="en-GB" sz="3600" b="1" dirty="0" smtClean="0">
                <a:solidFill>
                  <a:srgbClr val="C00000"/>
                </a:solidFill>
                <a:latin typeface="Arial Black" pitchFamily="34" charset="0"/>
              </a:rPr>
              <a:t>Two </a:t>
            </a:r>
            <a:r>
              <a:rPr lang="en-GB" sz="3600" b="1" dirty="0" err="1" smtClean="0">
                <a:solidFill>
                  <a:srgbClr val="008000"/>
                </a:solidFill>
                <a:latin typeface="Arial Black" pitchFamily="34" charset="0"/>
              </a:rPr>
              <a:t>Cysteines</a:t>
            </a:r>
            <a:r>
              <a:rPr lang="en-GB" sz="3600" b="1" dirty="0" smtClean="0">
                <a:solidFill>
                  <a:srgbClr val="C00000"/>
                </a:solidFill>
                <a:latin typeface="Arial Black" pitchFamily="34" charset="0"/>
              </a:rPr>
              <a:t> &gt; one CYSTINE</a:t>
            </a:r>
            <a:endParaRPr lang="en-GB" sz="3600" b="1" dirty="0">
              <a:solidFill>
                <a:srgbClr val="C00000"/>
              </a:solidFill>
              <a:latin typeface="Arial Black" pitchFamily="34" charset="0"/>
            </a:endParaRPr>
          </a:p>
        </p:txBody>
      </p:sp>
      <p:pic>
        <p:nvPicPr>
          <p:cNvPr id="11" name="Obrázek 10" descr="800px-Cystine-skeletal.png"/>
          <p:cNvPicPr>
            <a:picLocks noChangeAspect="1"/>
          </p:cNvPicPr>
          <p:nvPr/>
        </p:nvPicPr>
        <p:blipFill>
          <a:blip r:embed="rId3" cstate="print"/>
          <a:stretch>
            <a:fillRect/>
          </a:stretch>
        </p:blipFill>
        <p:spPr>
          <a:xfrm>
            <a:off x="251520" y="1916832"/>
            <a:ext cx="2885979" cy="3672408"/>
          </a:xfrm>
          <a:prstGeom prst="rect">
            <a:avLst/>
          </a:prstGeom>
        </p:spPr>
      </p:pic>
      <p:cxnSp>
        <p:nvCxnSpPr>
          <p:cNvPr id="14" name="Přímá spojovací šipka 13"/>
          <p:cNvCxnSpPr/>
          <p:nvPr/>
        </p:nvCxnSpPr>
        <p:spPr>
          <a:xfrm flipH="1" flipV="1">
            <a:off x="1907704" y="3789040"/>
            <a:ext cx="4608512" cy="2448272"/>
          </a:xfrm>
          <a:prstGeom prst="straightConnector1">
            <a:avLst/>
          </a:prstGeom>
          <a:ln w="63500">
            <a:solidFill>
              <a:srgbClr val="C00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179512" y="1340768"/>
            <a:ext cx="8784976" cy="646331"/>
          </a:xfrm>
          <a:prstGeom prst="rect">
            <a:avLst/>
          </a:prstGeom>
          <a:solidFill>
            <a:schemeClr val="accent3">
              <a:lumMod val="75000"/>
            </a:schemeClr>
          </a:solidFill>
        </p:spPr>
        <p:txBody>
          <a:bodyPr wrap="square" rtlCol="0">
            <a:spAutoFit/>
          </a:bodyPr>
          <a:lstStyle/>
          <a:p>
            <a:pPr algn="ctr"/>
            <a:r>
              <a:rPr lang="en-GB" b="1" dirty="0" smtClean="0">
                <a:solidFill>
                  <a:srgbClr val="C00000"/>
                </a:solidFill>
                <a:latin typeface="Arial Black" pitchFamily="34" charset="0"/>
              </a:rPr>
              <a:t>CYSTINE can create both </a:t>
            </a:r>
            <a:r>
              <a:rPr lang="en-GB" b="1" dirty="0" smtClean="0">
                <a:solidFill>
                  <a:srgbClr val="FFFF00"/>
                </a:solidFill>
                <a:latin typeface="Arial Black" pitchFamily="34" charset="0"/>
              </a:rPr>
              <a:t>INTERMOLECULAR</a:t>
            </a:r>
            <a:r>
              <a:rPr lang="en-GB" b="1" dirty="0" smtClean="0">
                <a:solidFill>
                  <a:srgbClr val="C00000"/>
                </a:solidFill>
                <a:latin typeface="Arial Black" pitchFamily="34" charset="0"/>
              </a:rPr>
              <a:t> and </a:t>
            </a:r>
            <a:r>
              <a:rPr lang="en-GB" b="1" dirty="0" smtClean="0">
                <a:solidFill>
                  <a:srgbClr val="7030A0"/>
                </a:solidFill>
                <a:latin typeface="Arial Black" pitchFamily="34" charset="0"/>
              </a:rPr>
              <a:t>ITRAMOLECULAR</a:t>
            </a:r>
            <a:r>
              <a:rPr lang="en-GB" b="1" dirty="0" smtClean="0">
                <a:solidFill>
                  <a:srgbClr val="C00000"/>
                </a:solidFill>
                <a:latin typeface="Arial Black" pitchFamily="34" charset="0"/>
              </a:rPr>
              <a:t> Bonds</a:t>
            </a:r>
            <a:endParaRPr lang="en-GB" dirty="0"/>
          </a:p>
        </p:txBody>
      </p:sp>
      <p:cxnSp>
        <p:nvCxnSpPr>
          <p:cNvPr id="18" name="Přímá spojovací šipka 17"/>
          <p:cNvCxnSpPr/>
          <p:nvPr/>
        </p:nvCxnSpPr>
        <p:spPr>
          <a:xfrm>
            <a:off x="5292080" y="1700808"/>
            <a:ext cx="216024" cy="1512168"/>
          </a:xfrm>
          <a:prstGeom prst="straightConnector1">
            <a:avLst/>
          </a:prstGeom>
          <a:ln w="889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Přímá spojovací šipka 20"/>
          <p:cNvCxnSpPr/>
          <p:nvPr/>
        </p:nvCxnSpPr>
        <p:spPr>
          <a:xfrm flipH="1">
            <a:off x="6452592" y="1628800"/>
            <a:ext cx="1143744" cy="2672680"/>
          </a:xfrm>
          <a:prstGeom prst="straightConnector1">
            <a:avLst/>
          </a:prstGeom>
          <a:ln w="635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90066"/>
          </a:xfrm>
        </p:spPr>
        <p:txBody>
          <a:bodyPr/>
          <a:lstStyle/>
          <a:p>
            <a:r>
              <a:rPr lang="cs-CZ" sz="2800" dirty="0" smtClean="0">
                <a:solidFill>
                  <a:srgbClr val="FF0000"/>
                </a:solidFill>
                <a:latin typeface="Arial Black" pitchFamily="34" charset="0"/>
              </a:rPr>
              <a:t>KERATIN </a:t>
            </a:r>
            <a:r>
              <a:rPr lang="en-GB" sz="2800" dirty="0" smtClean="0">
                <a:solidFill>
                  <a:srgbClr val="FF0000"/>
                </a:solidFill>
                <a:latin typeface="Arial Black" pitchFamily="34" charset="0"/>
              </a:rPr>
              <a:t>Reactivity</a:t>
            </a:r>
            <a:r>
              <a:rPr lang="cs-CZ" sz="2800" dirty="0" smtClean="0">
                <a:solidFill>
                  <a:srgbClr val="FF0000"/>
                </a:solidFill>
                <a:latin typeface="Arial Black" pitchFamily="34" charset="0"/>
              </a:rPr>
              <a:t> </a:t>
            </a:r>
            <a:r>
              <a:rPr lang="cs-CZ" sz="2800" dirty="0" smtClean="0">
                <a:solidFill>
                  <a:srgbClr val="FF0000"/>
                </a:solidFill>
                <a:latin typeface="Arial Black" pitchFamily="34" charset="0"/>
              </a:rPr>
              <a:t>2 </a:t>
            </a:r>
            <a:endParaRPr lang="cs-CZ" sz="2800" dirty="0">
              <a:solidFill>
                <a:srgbClr val="FF0000"/>
              </a:solidFill>
              <a:latin typeface="Arial Black" pitchFamily="34" charset="0"/>
            </a:endParaRPr>
          </a:p>
        </p:txBody>
      </p:sp>
      <p:sp>
        <p:nvSpPr>
          <p:cNvPr id="9" name="Zástupný symbol pro obsah 8"/>
          <p:cNvSpPr>
            <a:spLocks noGrp="1"/>
          </p:cNvSpPr>
          <p:nvPr>
            <p:ph idx="1"/>
          </p:nvPr>
        </p:nvSpPr>
        <p:spPr>
          <a:xfrm>
            <a:off x="457200" y="836712"/>
            <a:ext cx="8229600" cy="5289451"/>
          </a:xfrm>
        </p:spPr>
        <p:txBody>
          <a:bodyPr/>
          <a:lstStyle/>
          <a:p>
            <a:pPr algn="ctr">
              <a:buNone/>
            </a:pPr>
            <a:r>
              <a:rPr lang="en-GB" sz="2800" b="1" dirty="0" smtClean="0">
                <a:solidFill>
                  <a:srgbClr val="008000"/>
                </a:solidFill>
              </a:rPr>
              <a:t>It goes</a:t>
            </a:r>
            <a:r>
              <a:rPr lang="en-GB" sz="2800" b="1" dirty="0" smtClean="0">
                <a:solidFill>
                  <a:srgbClr val="008000"/>
                </a:solidFill>
              </a:rPr>
              <a:t> on preferably </a:t>
            </a:r>
            <a:r>
              <a:rPr lang="en-GB" sz="2800" b="1" dirty="0" smtClean="0">
                <a:solidFill>
                  <a:srgbClr val="008000"/>
                </a:solidFill>
              </a:rPr>
              <a:t>the </a:t>
            </a:r>
          </a:p>
          <a:p>
            <a:pPr algn="ctr">
              <a:buNone/>
            </a:pPr>
            <a:r>
              <a:rPr lang="en-GB" sz="2800" b="1" dirty="0" smtClean="0">
                <a:solidFill>
                  <a:srgbClr val="008000"/>
                </a:solidFill>
                <a:latin typeface="Arial Black" pitchFamily="34" charset="0"/>
              </a:rPr>
              <a:t>DISULFIDIC BRIDGE </a:t>
            </a:r>
            <a:r>
              <a:rPr lang="en-GB" sz="2800" b="1" dirty="0" smtClean="0">
                <a:solidFill>
                  <a:srgbClr val="008000"/>
                </a:solidFill>
              </a:rPr>
              <a:t>(Bond)</a:t>
            </a:r>
          </a:p>
          <a:p>
            <a:r>
              <a:rPr lang="en-GB" sz="2800" b="1" dirty="0" smtClean="0">
                <a:solidFill>
                  <a:srgbClr val="0000FF"/>
                </a:solidFill>
              </a:rPr>
              <a:t>Hydrolysis of the </a:t>
            </a:r>
            <a:r>
              <a:rPr lang="en-GB" sz="2800" b="1" dirty="0" smtClean="0">
                <a:solidFill>
                  <a:srgbClr val="008000"/>
                </a:solidFill>
                <a:latin typeface="Arial Black" pitchFamily="34" charset="0"/>
              </a:rPr>
              <a:t>DISULFIDIC BRIDGE </a:t>
            </a:r>
            <a:r>
              <a:rPr lang="en-GB" sz="2800" b="1" dirty="0" smtClean="0">
                <a:solidFill>
                  <a:srgbClr val="008000"/>
                </a:solidFill>
              </a:rPr>
              <a:t>(Bond)</a:t>
            </a:r>
          </a:p>
          <a:p>
            <a:r>
              <a:rPr lang="en-GB" sz="2800" b="1" dirty="0" smtClean="0">
                <a:solidFill>
                  <a:srgbClr val="0000FF"/>
                </a:solidFill>
              </a:rPr>
              <a:t>Oxidation</a:t>
            </a:r>
          </a:p>
          <a:p>
            <a:r>
              <a:rPr lang="en-GB" sz="2800" b="1" dirty="0" smtClean="0">
                <a:solidFill>
                  <a:srgbClr val="0000FF"/>
                </a:solidFill>
              </a:rPr>
              <a:t>Reduction </a:t>
            </a:r>
            <a:endParaRPr lang="en-GB" sz="2800" b="1"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21</a:t>
            </a:fld>
            <a:endParaRPr lang="sk-SK"/>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562074"/>
          </a:xfrm>
        </p:spPr>
        <p:txBody>
          <a:bodyPr/>
          <a:lstStyle/>
          <a:p>
            <a:r>
              <a:rPr lang="cs-CZ" sz="2800" dirty="0" smtClean="0">
                <a:solidFill>
                  <a:srgbClr val="FF0000"/>
                </a:solidFill>
                <a:latin typeface="Arial Black" pitchFamily="34" charset="0"/>
              </a:rPr>
              <a:t>KERATIN </a:t>
            </a:r>
            <a:r>
              <a:rPr lang="cs-CZ" sz="2800" dirty="0" err="1" smtClean="0">
                <a:solidFill>
                  <a:srgbClr val="FF0000"/>
                </a:solidFill>
                <a:latin typeface="Arial Black" pitchFamily="34" charset="0"/>
              </a:rPr>
              <a:t>Reactivity</a:t>
            </a:r>
            <a:r>
              <a:rPr lang="cs-CZ" sz="2800" dirty="0" smtClean="0">
                <a:solidFill>
                  <a:srgbClr val="FF0000"/>
                </a:solidFill>
                <a:latin typeface="Arial Black" pitchFamily="34" charset="0"/>
              </a:rPr>
              <a:t> 3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22</a:t>
            </a:fld>
            <a:endParaRPr lang="sk-SK"/>
          </a:p>
        </p:txBody>
      </p:sp>
      <p:pic>
        <p:nvPicPr>
          <p:cNvPr id="13" name="Obrázek 12" descr="Oxidace  CISTINU na KYS. CYSTEINSULFONOVOU.jpg"/>
          <p:cNvPicPr>
            <a:picLocks noChangeAspect="1"/>
          </p:cNvPicPr>
          <p:nvPr/>
        </p:nvPicPr>
        <p:blipFill>
          <a:blip r:embed="rId2" cstate="print"/>
          <a:stretch>
            <a:fillRect/>
          </a:stretch>
        </p:blipFill>
        <p:spPr>
          <a:xfrm rot="5400000">
            <a:off x="2411759" y="-27383"/>
            <a:ext cx="4320482" cy="8208912"/>
          </a:xfrm>
          <a:prstGeom prst="rect">
            <a:avLst/>
          </a:prstGeom>
        </p:spPr>
      </p:pic>
      <p:sp>
        <p:nvSpPr>
          <p:cNvPr id="14" name="Elipsa 13"/>
          <p:cNvSpPr/>
          <p:nvPr/>
        </p:nvSpPr>
        <p:spPr>
          <a:xfrm>
            <a:off x="7668344" y="5085184"/>
            <a:ext cx="144016"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p:cNvSpPr txBox="1"/>
          <p:nvPr/>
        </p:nvSpPr>
        <p:spPr>
          <a:xfrm>
            <a:off x="395536" y="620688"/>
            <a:ext cx="8568952" cy="1384995"/>
          </a:xfrm>
          <a:prstGeom prst="rect">
            <a:avLst/>
          </a:prstGeom>
          <a:noFill/>
        </p:spPr>
        <p:txBody>
          <a:bodyPr wrap="square" rtlCol="0">
            <a:spAutoFit/>
          </a:bodyPr>
          <a:lstStyle/>
          <a:p>
            <a:pPr fontAlgn="t"/>
            <a:r>
              <a:rPr lang="en-GB" sz="2800" b="1" dirty="0" smtClean="0">
                <a:solidFill>
                  <a:srgbClr val="0000FF"/>
                </a:solidFill>
              </a:rPr>
              <a:t>CYSTEINSULFONIC ACID arises only by </a:t>
            </a:r>
            <a:r>
              <a:rPr lang="en-GB" sz="2800" b="1" dirty="0" err="1" smtClean="0">
                <a:solidFill>
                  <a:srgbClr val="0000FF"/>
                </a:solidFill>
              </a:rPr>
              <a:t>Reakction</a:t>
            </a:r>
            <a:r>
              <a:rPr lang="en-GB" sz="2800" b="1" dirty="0" smtClean="0">
                <a:solidFill>
                  <a:srgbClr val="0000FF"/>
                </a:solidFill>
              </a:rPr>
              <a:t> (</a:t>
            </a:r>
            <a:r>
              <a:rPr lang="en-GB" sz="2800" b="1" dirty="0" smtClean="0">
                <a:solidFill>
                  <a:srgbClr val="7030A0"/>
                </a:solidFill>
                <a:latin typeface="Arial Black" pitchFamily="34" charset="0"/>
              </a:rPr>
              <a:t>OXIDATION</a:t>
            </a:r>
            <a:r>
              <a:rPr lang="en-GB" sz="2800" b="1" dirty="0" smtClean="0">
                <a:solidFill>
                  <a:srgbClr val="0000FF"/>
                </a:solidFill>
              </a:rPr>
              <a:t>) –S-S- </a:t>
            </a:r>
            <a:r>
              <a:rPr lang="en-GB" sz="2800" b="1" dirty="0" smtClean="0">
                <a:solidFill>
                  <a:srgbClr val="0000FF"/>
                </a:solidFill>
                <a:latin typeface="Arial Black" pitchFamily="34" charset="0"/>
              </a:rPr>
              <a:t>BRIDGE </a:t>
            </a:r>
            <a:r>
              <a:rPr lang="en-GB" sz="2800" b="1" dirty="0" smtClean="0">
                <a:solidFill>
                  <a:srgbClr val="0000FF"/>
                </a:solidFill>
              </a:rPr>
              <a:t>(Bond) </a:t>
            </a:r>
            <a:r>
              <a:rPr lang="en-GB" sz="2800" b="1" dirty="0" smtClean="0">
                <a:solidFill>
                  <a:srgbClr val="0000FF"/>
                </a:solidFill>
              </a:rPr>
              <a:t>of the </a:t>
            </a:r>
            <a:r>
              <a:rPr lang="en-GB" sz="2800" b="1" dirty="0" smtClean="0">
                <a:solidFill>
                  <a:srgbClr val="0000FF"/>
                </a:solidFill>
              </a:rPr>
              <a:t> CYSTINE</a:t>
            </a:r>
            <a:endParaRPr lang="en-GB" sz="2800" dirty="0">
              <a:solidFill>
                <a:srgbClr val="0000FF"/>
              </a:solidFill>
            </a:endParaRPr>
          </a:p>
        </p:txBody>
      </p:sp>
      <p:cxnSp>
        <p:nvCxnSpPr>
          <p:cNvPr id="17" name="Přímá spojovací šipka 16"/>
          <p:cNvCxnSpPr/>
          <p:nvPr/>
        </p:nvCxnSpPr>
        <p:spPr>
          <a:xfrm>
            <a:off x="4572000" y="1052736"/>
            <a:ext cx="1872208" cy="4320480"/>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8" name="Elipsa 17"/>
          <p:cNvSpPr/>
          <p:nvPr/>
        </p:nvSpPr>
        <p:spPr>
          <a:xfrm>
            <a:off x="8100392" y="5517232"/>
            <a:ext cx="216024" cy="1440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Elipsa 18"/>
          <p:cNvSpPr/>
          <p:nvPr/>
        </p:nvSpPr>
        <p:spPr>
          <a:xfrm>
            <a:off x="8028384" y="5517232"/>
            <a:ext cx="432048"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6" name="Přímá spojovací šipka 15"/>
          <p:cNvCxnSpPr/>
          <p:nvPr/>
        </p:nvCxnSpPr>
        <p:spPr>
          <a:xfrm>
            <a:off x="3195464" y="1484784"/>
            <a:ext cx="2744688" cy="864096"/>
          </a:xfrm>
          <a:prstGeom prst="straightConnector1">
            <a:avLst/>
          </a:prstGeom>
          <a:ln w="635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en-GB" sz="2800" dirty="0" smtClean="0">
                <a:solidFill>
                  <a:srgbClr val="FF0000"/>
                </a:solidFill>
                <a:latin typeface="Arial Black" pitchFamily="34" charset="0"/>
              </a:rPr>
              <a:t>The four Fractions of the KERATIN</a:t>
            </a:r>
            <a:r>
              <a:rPr lang="cs-CZ" sz="2800" dirty="0" smtClean="0">
                <a:solidFill>
                  <a:srgbClr val="FF0000"/>
                </a:solidFill>
                <a:latin typeface="Arial Black" pitchFamily="34" charset="0"/>
              </a:rPr>
              <a:t> 1</a:t>
            </a:r>
            <a:endParaRPr lang="en-GB"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23</a:t>
            </a:fld>
            <a:endParaRPr lang="sk-SK"/>
          </a:p>
        </p:txBody>
      </p:sp>
      <p:sp>
        <p:nvSpPr>
          <p:cNvPr id="9" name="TextovéPole 8"/>
          <p:cNvSpPr txBox="1"/>
          <p:nvPr/>
        </p:nvSpPr>
        <p:spPr>
          <a:xfrm>
            <a:off x="179512" y="908720"/>
            <a:ext cx="8712968" cy="2308324"/>
          </a:xfrm>
          <a:prstGeom prst="rect">
            <a:avLst/>
          </a:prstGeom>
          <a:noFill/>
        </p:spPr>
        <p:txBody>
          <a:bodyPr wrap="square" rtlCol="0">
            <a:spAutoFit/>
          </a:bodyPr>
          <a:lstStyle/>
          <a:p>
            <a:pPr algn="just"/>
            <a:r>
              <a:rPr lang="en-GB" b="1" dirty="0" smtClean="0"/>
              <a:t>The Observation of the Reaction of the Wool with </a:t>
            </a:r>
            <a:r>
              <a:rPr lang="en-GB" b="1" dirty="0" smtClean="0"/>
              <a:t>Bases</a:t>
            </a:r>
            <a:r>
              <a:rPr lang="cs-CZ" b="1" dirty="0" smtClean="0"/>
              <a:t> </a:t>
            </a:r>
            <a:r>
              <a:rPr lang="en-GB" b="1" dirty="0" smtClean="0"/>
              <a:t>(Alkali</a:t>
            </a:r>
            <a:r>
              <a:rPr lang="en-GB" b="1" dirty="0" smtClean="0"/>
              <a:t>), </a:t>
            </a:r>
            <a:r>
              <a:rPr lang="en-GB" b="1" dirty="0" smtClean="0"/>
              <a:t> </a:t>
            </a:r>
            <a:r>
              <a:rPr lang="en-GB" b="1" dirty="0" err="1" smtClean="0"/>
              <a:t>Hyhrogensulfite</a:t>
            </a:r>
            <a:r>
              <a:rPr lang="en-GB" b="1" dirty="0" smtClean="0"/>
              <a:t>, Formaldehyde and </a:t>
            </a:r>
            <a:r>
              <a:rPr lang="en-GB" b="1" dirty="0" err="1" smtClean="0"/>
              <a:t>Thioglycolic</a:t>
            </a:r>
            <a:r>
              <a:rPr lang="en-GB" b="1" dirty="0" smtClean="0"/>
              <a:t> acid was revealed, that </a:t>
            </a:r>
            <a:r>
              <a:rPr lang="en-GB" b="1" dirty="0" err="1" smtClean="0"/>
              <a:t>Cystine</a:t>
            </a:r>
            <a:r>
              <a:rPr lang="en-GB" b="1" dirty="0" smtClean="0"/>
              <a:t> in the Wool is possible to divide into two primary </a:t>
            </a:r>
            <a:r>
              <a:rPr lang="en-GB" b="1" dirty="0" smtClean="0"/>
              <a:t>Parts </a:t>
            </a:r>
            <a:r>
              <a:rPr lang="en-GB" b="1" dirty="0" smtClean="0"/>
              <a:t>(A+B) and (C+D) and four secondary Parts( A, B, C, D). The various Behaviour of the particular Parts of the </a:t>
            </a:r>
            <a:r>
              <a:rPr lang="en-GB" b="1" dirty="0" err="1" smtClean="0"/>
              <a:t>Cystine</a:t>
            </a:r>
            <a:r>
              <a:rPr lang="en-GB" b="1" dirty="0" smtClean="0"/>
              <a:t> is explained so, that </a:t>
            </a:r>
            <a:r>
              <a:rPr lang="en-GB" b="1" dirty="0" err="1" smtClean="0"/>
              <a:t>Cystine</a:t>
            </a:r>
            <a:r>
              <a:rPr lang="en-GB" b="1" dirty="0" smtClean="0"/>
              <a:t> is in the Wool bonded with various Amino acids, which have various </a:t>
            </a:r>
            <a:r>
              <a:rPr lang="en-GB" b="1" dirty="0" err="1" smtClean="0"/>
              <a:t>Sidegroups</a:t>
            </a:r>
            <a:r>
              <a:rPr lang="en-GB" b="1" dirty="0" smtClean="0"/>
              <a:t>. The most reactive Part (A+B) je either near to or surrounded by polar </a:t>
            </a:r>
            <a:r>
              <a:rPr lang="en-GB" b="1" dirty="0" err="1" smtClean="0"/>
              <a:t>Sidegroups</a:t>
            </a:r>
            <a:r>
              <a:rPr lang="en-GB" b="1" dirty="0" smtClean="0"/>
              <a:t>, whereas less reactive Part is connected with </a:t>
            </a:r>
            <a:r>
              <a:rPr lang="en-GB" b="1" dirty="0" err="1" smtClean="0"/>
              <a:t>nonpolar</a:t>
            </a:r>
            <a:r>
              <a:rPr lang="en-GB" b="1" dirty="0" smtClean="0"/>
              <a:t> </a:t>
            </a:r>
            <a:r>
              <a:rPr lang="en-GB" b="1" dirty="0" err="1" smtClean="0"/>
              <a:t>Sidegroups</a:t>
            </a:r>
            <a:r>
              <a:rPr lang="en-GB" b="1" dirty="0" smtClean="0"/>
              <a:t>. </a:t>
            </a:r>
            <a:endParaRPr lang="cs-CZ"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en-GB" sz="2800" dirty="0" smtClean="0">
                <a:solidFill>
                  <a:srgbClr val="FF0000"/>
                </a:solidFill>
                <a:latin typeface="Arial Black" pitchFamily="34" charset="0"/>
              </a:rPr>
              <a:t>The four Fractions of the KERATIN</a:t>
            </a:r>
            <a:r>
              <a:rPr lang="cs-CZ" sz="2800" dirty="0" smtClean="0">
                <a:solidFill>
                  <a:srgbClr val="FF0000"/>
                </a:solidFill>
                <a:latin typeface="Arial Black" pitchFamily="34" charset="0"/>
              </a:rPr>
              <a:t> 2</a:t>
            </a:r>
            <a:endParaRPr lang="en-GB"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24</a:t>
            </a:fld>
            <a:endParaRPr lang="sk-SK"/>
          </a:p>
        </p:txBody>
      </p:sp>
      <p:sp>
        <p:nvSpPr>
          <p:cNvPr id="11" name="TextovéPole 10"/>
          <p:cNvSpPr txBox="1"/>
          <p:nvPr/>
        </p:nvSpPr>
        <p:spPr>
          <a:xfrm>
            <a:off x="179512" y="908720"/>
            <a:ext cx="8712968" cy="5355312"/>
          </a:xfrm>
          <a:prstGeom prst="rect">
            <a:avLst/>
          </a:prstGeom>
          <a:noFill/>
        </p:spPr>
        <p:txBody>
          <a:bodyPr wrap="square" rtlCol="0">
            <a:spAutoFit/>
          </a:bodyPr>
          <a:lstStyle/>
          <a:p>
            <a:pPr algn="ctr"/>
            <a:r>
              <a:rPr lang="en-GB" b="1" dirty="0" smtClean="0">
                <a:solidFill>
                  <a:srgbClr val="008000"/>
                </a:solidFill>
                <a:latin typeface="Arial Black" pitchFamily="34" charset="0"/>
              </a:rPr>
              <a:t>Creation of the new BRIDGES (Bonds</a:t>
            </a:r>
            <a:r>
              <a:rPr lang="en-GB" b="1" dirty="0" smtClean="0"/>
              <a:t>)</a:t>
            </a:r>
            <a:endParaRPr lang="cs-CZ" b="1" dirty="0" smtClean="0"/>
          </a:p>
          <a:p>
            <a:r>
              <a:rPr lang="en-GB" b="1" dirty="0" smtClean="0"/>
              <a:t>Except for minor Exceptions is the Wool different from another textile Fibres by that, containing Covalent Cross Bonds which connect the main Peptide Bonds of the Backbone. As a Consequence (Result) of this, the Wool is insoluble in the Polar Solvents and is swollen by in such Solvents, having relatively high wet Strength. These Properties can be changed by cleavage of the disulphide Bonds. The wet Strength is decreased in direct proportion to the Number of the ruptured Cross Bonds. The Endeavour is focused for long time already to establish (constitute) a new Cross Bonds, more resistant than disulphide Bonds. </a:t>
            </a:r>
            <a:endParaRPr lang="cs-CZ" b="1" dirty="0" smtClean="0"/>
          </a:p>
          <a:p>
            <a:r>
              <a:rPr lang="en-GB" b="1" dirty="0" smtClean="0"/>
              <a:t>The Constitution of the new Cross Bonds in the Wool has not only scientific Importance, but also a practical one also. So e.g. by the Constitution of the new Cross Bonds is lowered a Tendency to Wool felting power as the Results of the lower elasticity of the Wool Fibres. The Resistance to Alkali and the common clothes Moth is also increased.</a:t>
            </a:r>
            <a:endParaRPr lang="cs-CZ" b="1" dirty="0" smtClean="0"/>
          </a:p>
          <a:p>
            <a:r>
              <a:rPr lang="en-GB" b="1" dirty="0" smtClean="0"/>
              <a:t>The Cross Bonds can be constituted in the Wool by scission of the disulphide Bonds and their replacing by other, more resistant Bonds. The Way is the Reaction with </a:t>
            </a:r>
            <a:r>
              <a:rPr lang="en-GB" b="1" dirty="0" err="1" smtClean="0"/>
              <a:t>polyfunctional</a:t>
            </a:r>
            <a:r>
              <a:rPr lang="en-GB" b="1" dirty="0" smtClean="0"/>
              <a:t> Compounds, which can react other reactive amino Groups, amide   Groups, carboxylic Groups, </a:t>
            </a:r>
            <a:r>
              <a:rPr lang="en-GB" b="1" dirty="0" err="1" smtClean="0"/>
              <a:t>Phenolic</a:t>
            </a:r>
            <a:r>
              <a:rPr lang="en-GB" b="1" dirty="0" smtClean="0"/>
              <a:t> Groups</a:t>
            </a:r>
            <a:r>
              <a:rPr lang="en-GB" b="1" dirty="0" smtClean="0"/>
              <a:t>.</a:t>
            </a:r>
            <a:endParaRPr lang="cs-CZ"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90066"/>
          </a:xfrm>
        </p:spPr>
        <p:txBody>
          <a:bodyPr/>
          <a:lstStyle/>
          <a:p>
            <a:r>
              <a:rPr lang="cs-CZ" sz="2800" dirty="0" smtClean="0">
                <a:solidFill>
                  <a:srgbClr val="FF0000"/>
                </a:solidFill>
                <a:latin typeface="Arial Black" pitchFamily="34" charset="0"/>
              </a:rPr>
              <a:t>KERATIN </a:t>
            </a:r>
            <a:r>
              <a:rPr lang="cs-CZ" sz="2800" dirty="0" err="1" smtClean="0">
                <a:solidFill>
                  <a:srgbClr val="FF0000"/>
                </a:solidFill>
                <a:latin typeface="Arial Black" pitchFamily="34" charset="0"/>
              </a:rPr>
              <a:t>Crosslinking</a:t>
            </a:r>
            <a:r>
              <a:rPr lang="cs-CZ" sz="2800" dirty="0" smtClean="0">
                <a:solidFill>
                  <a:srgbClr val="FF0000"/>
                </a:solidFill>
                <a:latin typeface="Arial Black" pitchFamily="34" charset="0"/>
              </a:rPr>
              <a:t> 1 </a:t>
            </a:r>
            <a:endParaRPr lang="cs-CZ" sz="2800" dirty="0">
              <a:solidFill>
                <a:srgbClr val="FF0000"/>
              </a:solidFill>
              <a:latin typeface="Arial Black" pitchFamily="34" charset="0"/>
            </a:endParaRPr>
          </a:p>
        </p:txBody>
      </p:sp>
      <p:sp>
        <p:nvSpPr>
          <p:cNvPr id="9" name="Zástupný symbol pro obsah 8"/>
          <p:cNvSpPr>
            <a:spLocks noGrp="1"/>
          </p:cNvSpPr>
          <p:nvPr>
            <p:ph idx="1"/>
          </p:nvPr>
        </p:nvSpPr>
        <p:spPr>
          <a:xfrm>
            <a:off x="457200" y="836712"/>
            <a:ext cx="8229600" cy="5289451"/>
          </a:xfrm>
        </p:spPr>
        <p:txBody>
          <a:bodyPr/>
          <a:lstStyle/>
          <a:p>
            <a:pPr algn="ctr">
              <a:buNone/>
            </a:pPr>
            <a:r>
              <a:rPr lang="cs-CZ" sz="2800" dirty="0" err="1" smtClean="0">
                <a:solidFill>
                  <a:srgbClr val="008000"/>
                </a:solidFill>
                <a:latin typeface="Arial Black" pitchFamily="34" charset="0"/>
              </a:rPr>
              <a:t>Crosslinking</a:t>
            </a:r>
            <a:r>
              <a:rPr lang="cs-CZ" sz="2800" dirty="0" smtClean="0">
                <a:solidFill>
                  <a:srgbClr val="008000"/>
                </a:solidFill>
                <a:latin typeface="Arial Black" pitchFamily="34" charset="0"/>
              </a:rPr>
              <a:t> </a:t>
            </a:r>
            <a:r>
              <a:rPr lang="cs-CZ" sz="2800" dirty="0" err="1" smtClean="0">
                <a:solidFill>
                  <a:srgbClr val="008000"/>
                </a:solidFill>
                <a:latin typeface="Arial Black" pitchFamily="34" charset="0"/>
              </a:rPr>
              <a:t>Reagents</a:t>
            </a:r>
            <a:r>
              <a:rPr lang="cs-CZ" sz="2800" dirty="0" smtClean="0">
                <a:solidFill>
                  <a:srgbClr val="008000"/>
                </a:solidFill>
                <a:latin typeface="Arial Black" pitchFamily="34" charset="0"/>
              </a:rPr>
              <a:t> </a:t>
            </a:r>
            <a:endParaRPr lang="cs-CZ" sz="2800" b="1" dirty="0" smtClean="0">
              <a:solidFill>
                <a:srgbClr val="008000"/>
              </a:solidFill>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25</a:t>
            </a:fld>
            <a:endParaRPr lang="sk-SK"/>
          </a:p>
        </p:txBody>
      </p:sp>
      <p:pic>
        <p:nvPicPr>
          <p:cNvPr id="8" name="Obrázek 7" descr="síťovací činidla na keratin.jpg"/>
          <p:cNvPicPr>
            <a:picLocks noChangeAspect="1"/>
          </p:cNvPicPr>
          <p:nvPr/>
        </p:nvPicPr>
        <p:blipFill>
          <a:blip r:embed="rId2" cstate="print"/>
          <a:stretch>
            <a:fillRect/>
          </a:stretch>
        </p:blipFill>
        <p:spPr>
          <a:xfrm rot="5400000">
            <a:off x="3053678" y="-597293"/>
            <a:ext cx="2736305" cy="776455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FF0000"/>
                </a:solidFill>
                <a:latin typeface="Arial Black" pitchFamily="34" charset="0"/>
              </a:rPr>
              <a:t>KERATIN </a:t>
            </a:r>
            <a:r>
              <a:rPr lang="cs-CZ" sz="2800" dirty="0" err="1" smtClean="0">
                <a:solidFill>
                  <a:srgbClr val="FF0000"/>
                </a:solidFill>
                <a:latin typeface="Arial Black" pitchFamily="34" charset="0"/>
              </a:rPr>
              <a:t>Crosslinking</a:t>
            </a:r>
            <a:r>
              <a:rPr lang="cs-CZ" sz="2800" dirty="0" smtClean="0">
                <a:solidFill>
                  <a:srgbClr val="FF0000"/>
                </a:solidFill>
                <a:latin typeface="Arial Black" pitchFamily="34" charset="0"/>
              </a:rPr>
              <a:t> 2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26</a:t>
            </a:fld>
            <a:endParaRPr lang="sk-SK"/>
          </a:p>
        </p:txBody>
      </p:sp>
      <p:pic>
        <p:nvPicPr>
          <p:cNvPr id="10" name="Obrázek 9" descr="síťování keratinu 1.jpg"/>
          <p:cNvPicPr>
            <a:picLocks noChangeAspect="1"/>
          </p:cNvPicPr>
          <p:nvPr/>
        </p:nvPicPr>
        <p:blipFill>
          <a:blip r:embed="rId2" cstate="print"/>
          <a:stretch>
            <a:fillRect/>
          </a:stretch>
        </p:blipFill>
        <p:spPr>
          <a:xfrm rot="5400000">
            <a:off x="1835693" y="-459432"/>
            <a:ext cx="5400602" cy="7992890"/>
          </a:xfrm>
          <a:prstGeom prst="rect">
            <a:avLst/>
          </a:prstGeom>
        </p:spPr>
      </p:pic>
      <p:sp>
        <p:nvSpPr>
          <p:cNvPr id="8" name="TextovéPole 7"/>
          <p:cNvSpPr txBox="1"/>
          <p:nvPr/>
        </p:nvSpPr>
        <p:spPr>
          <a:xfrm>
            <a:off x="7092280" y="2060848"/>
            <a:ext cx="2051720" cy="1631216"/>
          </a:xfrm>
          <a:prstGeom prst="rect">
            <a:avLst/>
          </a:prstGeom>
          <a:noFill/>
        </p:spPr>
        <p:txBody>
          <a:bodyPr wrap="square" rtlCol="0">
            <a:spAutoFit/>
          </a:bodyPr>
          <a:lstStyle/>
          <a:p>
            <a:r>
              <a:rPr lang="en-GB" sz="2000" dirty="0" smtClean="0">
                <a:solidFill>
                  <a:srgbClr val="0000FF"/>
                </a:solidFill>
                <a:latin typeface="Arial Black" pitchFamily="34" charset="0"/>
              </a:rPr>
              <a:t>HF  must removed (neutralised) by some Way</a:t>
            </a:r>
            <a:r>
              <a:rPr lang="cs-CZ" sz="2000" dirty="0" smtClean="0">
                <a:solidFill>
                  <a:srgbClr val="0000FF"/>
                </a:solidFill>
                <a:latin typeface="Arial Black" pitchFamily="34" charset="0"/>
              </a:rPr>
              <a:t>! </a:t>
            </a:r>
            <a:endParaRPr lang="cs-CZ" sz="2000" dirty="0">
              <a:solidFill>
                <a:srgbClr val="0000FF"/>
              </a:solidFill>
              <a:latin typeface="Arial Black" pitchFamily="34" charset="0"/>
            </a:endParaRPr>
          </a:p>
        </p:txBody>
      </p:sp>
      <p:cxnSp>
        <p:nvCxnSpPr>
          <p:cNvPr id="11" name="Přímá spojovací šipka 10"/>
          <p:cNvCxnSpPr/>
          <p:nvPr/>
        </p:nvCxnSpPr>
        <p:spPr>
          <a:xfrm flipH="1" flipV="1">
            <a:off x="5436096" y="2492896"/>
            <a:ext cx="1728192" cy="72008"/>
          </a:xfrm>
          <a:prstGeom prst="straightConnector1">
            <a:avLst/>
          </a:prstGeom>
          <a:ln w="381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FF0000"/>
                </a:solidFill>
                <a:latin typeface="Arial Black" pitchFamily="34" charset="0"/>
              </a:rPr>
              <a:t>KERATIN </a:t>
            </a:r>
            <a:r>
              <a:rPr lang="cs-CZ" sz="2800" dirty="0" err="1" smtClean="0">
                <a:solidFill>
                  <a:srgbClr val="FF0000"/>
                </a:solidFill>
                <a:latin typeface="Arial Black" pitchFamily="34" charset="0"/>
              </a:rPr>
              <a:t>Crosslinking</a:t>
            </a:r>
            <a:r>
              <a:rPr lang="cs-CZ" sz="2800" dirty="0" smtClean="0">
                <a:solidFill>
                  <a:srgbClr val="FF0000"/>
                </a:solidFill>
                <a:latin typeface="Arial Black" pitchFamily="34" charset="0"/>
              </a:rPr>
              <a:t> 3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27</a:t>
            </a:fld>
            <a:endParaRPr lang="sk-SK"/>
          </a:p>
        </p:txBody>
      </p:sp>
      <p:pic>
        <p:nvPicPr>
          <p:cNvPr id="8" name="Obrázek 7" descr="síťování keratinu 2.jpg"/>
          <p:cNvPicPr>
            <a:picLocks noChangeAspect="1"/>
          </p:cNvPicPr>
          <p:nvPr/>
        </p:nvPicPr>
        <p:blipFill>
          <a:blip r:embed="rId2" cstate="print"/>
          <a:stretch>
            <a:fillRect/>
          </a:stretch>
        </p:blipFill>
        <p:spPr>
          <a:xfrm rot="5400000">
            <a:off x="1737456" y="-721230"/>
            <a:ext cx="5309049" cy="8424938"/>
          </a:xfrm>
          <a:prstGeom prst="rect">
            <a:avLst/>
          </a:prstGeom>
        </p:spPr>
      </p:pic>
      <p:sp>
        <p:nvSpPr>
          <p:cNvPr id="9" name="TextovéPole 8"/>
          <p:cNvSpPr txBox="1"/>
          <p:nvPr/>
        </p:nvSpPr>
        <p:spPr>
          <a:xfrm>
            <a:off x="7092280" y="2060848"/>
            <a:ext cx="2051720" cy="1938992"/>
          </a:xfrm>
          <a:prstGeom prst="rect">
            <a:avLst/>
          </a:prstGeom>
          <a:noFill/>
        </p:spPr>
        <p:txBody>
          <a:bodyPr wrap="square" rtlCol="0">
            <a:spAutoFit/>
          </a:bodyPr>
          <a:lstStyle/>
          <a:p>
            <a:r>
              <a:rPr lang="en-GB" sz="2000" dirty="0" smtClean="0">
                <a:solidFill>
                  <a:srgbClr val="0000FF"/>
                </a:solidFill>
                <a:latin typeface="Arial Black" pitchFamily="34" charset="0"/>
              </a:rPr>
              <a:t>HF  must removed (neutralised) by some Way</a:t>
            </a:r>
            <a:r>
              <a:rPr lang="cs-CZ" sz="2000" dirty="0" smtClean="0">
                <a:solidFill>
                  <a:srgbClr val="0000FF"/>
                </a:solidFill>
                <a:latin typeface="Arial Black" pitchFamily="34" charset="0"/>
              </a:rPr>
              <a:t>! </a:t>
            </a:r>
          </a:p>
          <a:p>
            <a:r>
              <a:rPr lang="cs-CZ" sz="2000" dirty="0" err="1" smtClean="0">
                <a:solidFill>
                  <a:srgbClr val="0000FF"/>
                </a:solidFill>
                <a:latin typeface="Arial Black" pitchFamily="34" charset="0"/>
              </a:rPr>
              <a:t>ovat</a:t>
            </a:r>
            <a:endParaRPr lang="cs-CZ" sz="2000" dirty="0">
              <a:solidFill>
                <a:srgbClr val="0000FF"/>
              </a:solidFill>
              <a:latin typeface="Arial Black" pitchFamily="34" charset="0"/>
            </a:endParaRPr>
          </a:p>
        </p:txBody>
      </p:sp>
      <p:cxnSp>
        <p:nvCxnSpPr>
          <p:cNvPr id="10" name="Přímá spojovací šipka 9"/>
          <p:cNvCxnSpPr/>
          <p:nvPr/>
        </p:nvCxnSpPr>
        <p:spPr>
          <a:xfrm flipH="1">
            <a:off x="4716016" y="2276872"/>
            <a:ext cx="2376264" cy="72008"/>
          </a:xfrm>
          <a:prstGeom prst="straightConnector1">
            <a:avLst/>
          </a:prstGeom>
          <a:ln w="381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179512" y="116632"/>
            <a:ext cx="8856984" cy="576064"/>
          </a:xfrm>
        </p:spPr>
        <p:txBody>
          <a:bodyPr/>
          <a:lstStyle/>
          <a:p>
            <a:r>
              <a:rPr lang="en-GB" sz="2800" dirty="0" smtClean="0">
                <a:solidFill>
                  <a:srgbClr val="FF0000"/>
                </a:solidFill>
                <a:latin typeface="Arial Black" pitchFamily="34" charset="0"/>
              </a:rPr>
              <a:t>KERATIN </a:t>
            </a:r>
            <a:r>
              <a:rPr lang="en-GB" sz="2800" dirty="0" err="1" smtClean="0">
                <a:solidFill>
                  <a:srgbClr val="FF0000"/>
                </a:solidFill>
                <a:latin typeface="Arial Black" pitchFamily="34" charset="0"/>
              </a:rPr>
              <a:t>Crosslinking</a:t>
            </a:r>
            <a:r>
              <a:rPr lang="en-GB" sz="2800" dirty="0" smtClean="0">
                <a:solidFill>
                  <a:srgbClr val="FF0000"/>
                </a:solidFill>
                <a:latin typeface="Arial Black" pitchFamily="34" charset="0"/>
              </a:rPr>
              <a:t> 4 </a:t>
            </a:r>
            <a:r>
              <a:rPr lang="en-GB" sz="2800" dirty="0" smtClean="0">
                <a:solidFill>
                  <a:srgbClr val="FF0000"/>
                </a:solidFill>
                <a:latin typeface="Arial Black" pitchFamily="34" charset="0"/>
              </a:rPr>
              <a:t>- FORMALDEHYDE </a:t>
            </a:r>
            <a:endParaRPr lang="en-GB"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28</a:t>
            </a:fld>
            <a:endParaRPr lang="sk-SK"/>
          </a:p>
        </p:txBody>
      </p:sp>
      <p:sp>
        <p:nvSpPr>
          <p:cNvPr id="8" name="TextovéPole 7"/>
          <p:cNvSpPr txBox="1"/>
          <p:nvPr/>
        </p:nvSpPr>
        <p:spPr>
          <a:xfrm>
            <a:off x="179512" y="5288340"/>
            <a:ext cx="8784976" cy="1569660"/>
          </a:xfrm>
          <a:prstGeom prst="rect">
            <a:avLst/>
          </a:prstGeom>
          <a:solidFill>
            <a:schemeClr val="accent3">
              <a:lumMod val="75000"/>
            </a:schemeClr>
          </a:solidFill>
        </p:spPr>
        <p:txBody>
          <a:bodyPr wrap="square" rtlCol="0">
            <a:spAutoFit/>
          </a:bodyPr>
          <a:lstStyle/>
          <a:p>
            <a:pPr algn="ctr"/>
            <a:r>
              <a:rPr lang="en-GB" sz="2400" dirty="0" smtClean="0">
                <a:solidFill>
                  <a:srgbClr val="0000FF"/>
                </a:solidFill>
                <a:latin typeface="Arial Black" pitchFamily="34" charset="0"/>
              </a:rPr>
              <a:t>AMINO ACIDS presented In the</a:t>
            </a:r>
            <a:r>
              <a:rPr lang="en-GB" sz="2400" dirty="0" smtClean="0">
                <a:solidFill>
                  <a:srgbClr val="0000FF"/>
                </a:solidFill>
                <a:latin typeface="Arial Black" pitchFamily="34" charset="0"/>
              </a:rPr>
              <a:t> Equations are written as the Functional Groups only! The Formulae are not corresponding to the AMINO ACIDS presented bellow. </a:t>
            </a:r>
            <a:endParaRPr lang="en-GB" sz="2400" dirty="0">
              <a:solidFill>
                <a:srgbClr val="0000FF"/>
              </a:solidFill>
              <a:latin typeface="Arial Black" pitchFamily="34" charset="0"/>
            </a:endParaRPr>
          </a:p>
        </p:txBody>
      </p:sp>
      <p:sp>
        <p:nvSpPr>
          <p:cNvPr id="10" name="TextovéPole 9"/>
          <p:cNvSpPr txBox="1"/>
          <p:nvPr/>
        </p:nvSpPr>
        <p:spPr>
          <a:xfrm>
            <a:off x="107504" y="1772816"/>
            <a:ext cx="9036496" cy="3416320"/>
          </a:xfrm>
          <a:prstGeom prst="rect">
            <a:avLst/>
          </a:prstGeom>
          <a:noFill/>
        </p:spPr>
        <p:txBody>
          <a:bodyPr wrap="square" rtlCol="0">
            <a:spAutoFit/>
          </a:bodyPr>
          <a:lstStyle/>
          <a:p>
            <a:r>
              <a:rPr lang="en-GB" sz="2400" b="1" dirty="0" smtClean="0"/>
              <a:t>The </a:t>
            </a:r>
            <a:r>
              <a:rPr lang="en-GB" sz="2400" b="1" dirty="0" smtClean="0"/>
              <a:t>Optimal reaction Course at Proteins is with 4 % w/w Formaldehyde at 70 °C and pH 3 – 7.</a:t>
            </a:r>
            <a:endParaRPr lang="cs-CZ" sz="2400" b="1" dirty="0" smtClean="0"/>
          </a:p>
          <a:p>
            <a:r>
              <a:rPr lang="en-GB" sz="2400" b="1" dirty="0" smtClean="0"/>
              <a:t>	The Cross Bonds in the Wool in the Acid Environment are created by Reaction of the </a:t>
            </a:r>
            <a:r>
              <a:rPr lang="en-GB" sz="2400" b="1" dirty="0" err="1" smtClean="0"/>
              <a:t>Glutamic</a:t>
            </a:r>
            <a:r>
              <a:rPr lang="en-GB" sz="2400" b="1" dirty="0" smtClean="0"/>
              <a:t> acid with the </a:t>
            </a:r>
            <a:r>
              <a:rPr lang="en-GB" sz="2400" b="1" dirty="0" err="1" smtClean="0"/>
              <a:t>Guanidyl</a:t>
            </a:r>
            <a:r>
              <a:rPr lang="en-GB" sz="2400" b="1" dirty="0" smtClean="0"/>
              <a:t> Residue from </a:t>
            </a:r>
            <a:r>
              <a:rPr lang="en-GB" sz="2400" b="1" dirty="0" err="1" smtClean="0"/>
              <a:t>Arginine</a:t>
            </a:r>
            <a:r>
              <a:rPr lang="en-GB" sz="2400" b="1" dirty="0" smtClean="0"/>
              <a:t>.  The Cross Bonds created by this way are Resistant to Alkali, but are broken by Acids. The Wool Solubility in Alkalis so treated Wool deceases from approx. 13 % w/w.  </a:t>
            </a:r>
            <a:endParaRPr lang="cs-CZ" sz="2400" b="1" dirty="0" smtClean="0"/>
          </a:p>
          <a:p>
            <a:endParaRPr lang="cs-CZ" sz="2400" b="1" dirty="0"/>
          </a:p>
        </p:txBody>
      </p:sp>
      <p:sp>
        <p:nvSpPr>
          <p:cNvPr id="11" name="TextovéPole 10"/>
          <p:cNvSpPr txBox="1"/>
          <p:nvPr/>
        </p:nvSpPr>
        <p:spPr>
          <a:xfrm>
            <a:off x="0" y="836712"/>
            <a:ext cx="8964488" cy="830997"/>
          </a:xfrm>
          <a:prstGeom prst="rect">
            <a:avLst/>
          </a:prstGeom>
          <a:noFill/>
        </p:spPr>
        <p:txBody>
          <a:bodyPr wrap="square" rtlCol="0">
            <a:spAutoFit/>
          </a:bodyPr>
          <a:lstStyle/>
          <a:p>
            <a:pPr algn="ctr"/>
            <a:r>
              <a:rPr lang="cs-CZ" sz="2400" b="1" dirty="0" smtClean="0">
                <a:latin typeface="Arial Black" pitchFamily="34" charset="0"/>
              </a:rPr>
              <a:t>R-NH</a:t>
            </a:r>
            <a:r>
              <a:rPr lang="cs-CZ" sz="2400" b="1" baseline="-25000" dirty="0" smtClean="0">
                <a:latin typeface="Arial Black" pitchFamily="34" charset="0"/>
              </a:rPr>
              <a:t>2</a:t>
            </a:r>
            <a:r>
              <a:rPr lang="cs-CZ" sz="2400" b="1" dirty="0" smtClean="0">
                <a:latin typeface="Arial Black" pitchFamily="34" charset="0"/>
              </a:rPr>
              <a:t> + HCHO            R.NHCH</a:t>
            </a:r>
            <a:r>
              <a:rPr lang="cs-CZ" sz="2400" b="1" baseline="-25000" dirty="0" smtClean="0">
                <a:latin typeface="Arial Black" pitchFamily="34" charset="0"/>
              </a:rPr>
              <a:t>2</a:t>
            </a:r>
            <a:r>
              <a:rPr lang="cs-CZ" sz="2400" b="1" dirty="0" smtClean="0">
                <a:latin typeface="Arial Black" pitchFamily="34" charset="0"/>
              </a:rPr>
              <a:t>OH</a:t>
            </a:r>
          </a:p>
          <a:p>
            <a:pPr algn="ctr"/>
            <a:r>
              <a:rPr lang="cs-CZ" sz="2400" b="1" dirty="0" smtClean="0">
                <a:latin typeface="Arial Black" pitchFamily="34" charset="0"/>
              </a:rPr>
              <a:t> </a:t>
            </a:r>
            <a:r>
              <a:rPr lang="cs-CZ" sz="2400" b="1" dirty="0" smtClean="0">
                <a:solidFill>
                  <a:srgbClr val="008000"/>
                </a:solidFill>
                <a:latin typeface="Arial Black" pitchFamily="34" charset="0"/>
              </a:rPr>
              <a:t>R-NH.CH</a:t>
            </a:r>
            <a:r>
              <a:rPr lang="cs-CZ" sz="2400" b="1" baseline="-25000" dirty="0" smtClean="0">
                <a:solidFill>
                  <a:srgbClr val="008000"/>
                </a:solidFill>
                <a:latin typeface="Arial Black" pitchFamily="34" charset="0"/>
              </a:rPr>
              <a:t>2</a:t>
            </a:r>
            <a:r>
              <a:rPr lang="cs-CZ" sz="2400" b="1" dirty="0" smtClean="0">
                <a:solidFill>
                  <a:srgbClr val="008000"/>
                </a:solidFill>
                <a:latin typeface="Arial Black" pitchFamily="34" charset="0"/>
              </a:rPr>
              <a:t>.OH + H</a:t>
            </a:r>
            <a:r>
              <a:rPr lang="cs-CZ" sz="2400" b="1" baseline="-25000" dirty="0" smtClean="0">
                <a:solidFill>
                  <a:srgbClr val="008000"/>
                </a:solidFill>
                <a:latin typeface="Arial Black" pitchFamily="34" charset="0"/>
              </a:rPr>
              <a:t>2</a:t>
            </a:r>
            <a:r>
              <a:rPr lang="cs-CZ" sz="2400" b="1" dirty="0" smtClean="0">
                <a:solidFill>
                  <a:srgbClr val="008000"/>
                </a:solidFill>
                <a:latin typeface="Arial Black" pitchFamily="34" charset="0"/>
              </a:rPr>
              <a:t>N-CO-R’           R-NH.CH</a:t>
            </a:r>
            <a:r>
              <a:rPr lang="cs-CZ" sz="2400" b="1" baseline="-25000" dirty="0" smtClean="0">
                <a:solidFill>
                  <a:srgbClr val="008000"/>
                </a:solidFill>
                <a:latin typeface="Arial Black" pitchFamily="34" charset="0"/>
              </a:rPr>
              <a:t>2</a:t>
            </a:r>
            <a:r>
              <a:rPr lang="cs-CZ" sz="2400" b="1" dirty="0" smtClean="0">
                <a:solidFill>
                  <a:srgbClr val="008000"/>
                </a:solidFill>
                <a:latin typeface="Arial Black" pitchFamily="34" charset="0"/>
              </a:rPr>
              <a:t>-NH-COR’</a:t>
            </a:r>
            <a:endParaRPr lang="cs-CZ" sz="2400" b="1" dirty="0">
              <a:solidFill>
                <a:srgbClr val="008000"/>
              </a:solidFill>
              <a:latin typeface="Arial Black" pitchFamily="34" charset="0"/>
            </a:endParaRPr>
          </a:p>
        </p:txBody>
      </p:sp>
      <p:cxnSp>
        <p:nvCxnSpPr>
          <p:cNvPr id="15" name="Přímá spojovací šipka 14"/>
          <p:cNvCxnSpPr/>
          <p:nvPr/>
        </p:nvCxnSpPr>
        <p:spPr>
          <a:xfrm>
            <a:off x="4139952" y="1052736"/>
            <a:ext cx="1008112"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a:off x="4644008" y="1412776"/>
            <a:ext cx="1008112" cy="0"/>
          </a:xfrm>
          <a:prstGeom prst="straightConnector1">
            <a:avLst/>
          </a:prstGeom>
          <a:ln w="635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29</a:t>
            </a:fld>
            <a:endParaRPr lang="sk-SK"/>
          </a:p>
        </p:txBody>
      </p:sp>
      <p:sp>
        <p:nvSpPr>
          <p:cNvPr id="5" name="Obdélník 4"/>
          <p:cNvSpPr/>
          <p:nvPr/>
        </p:nvSpPr>
        <p:spPr>
          <a:xfrm>
            <a:off x="323528" y="404664"/>
            <a:ext cx="5086649" cy="584775"/>
          </a:xfrm>
          <a:prstGeom prst="rect">
            <a:avLst/>
          </a:prstGeom>
        </p:spPr>
        <p:txBody>
          <a:bodyPr wrap="none">
            <a:spAutoFit/>
          </a:bodyPr>
          <a:lstStyle/>
          <a:p>
            <a:r>
              <a:rPr lang="cs-CZ" sz="3200" dirty="0" err="1" smtClean="0">
                <a:latin typeface="Arial Black" pitchFamily="34" charset="0"/>
                <a:hlinkClick r:id="rId2"/>
              </a:rPr>
              <a:t>Glutam</a:t>
            </a:r>
            <a:r>
              <a:rPr lang="cs-CZ" sz="3200" dirty="0" err="1" smtClean="0">
                <a:latin typeface="Arial Black" pitchFamily="34" charset="0"/>
              </a:rPr>
              <a:t>ic</a:t>
            </a:r>
            <a:r>
              <a:rPr lang="cs-CZ" sz="3200" dirty="0" smtClean="0">
                <a:latin typeface="Arial Black" pitchFamily="34" charset="0"/>
              </a:rPr>
              <a:t> </a:t>
            </a:r>
            <a:r>
              <a:rPr lang="cs-CZ" sz="3200" dirty="0" err="1" smtClean="0">
                <a:latin typeface="Arial Black" pitchFamily="34" charset="0"/>
              </a:rPr>
              <a:t>acid</a:t>
            </a:r>
            <a:r>
              <a:rPr lang="cs-CZ" sz="3200" dirty="0" smtClean="0">
                <a:latin typeface="Arial Black" pitchFamily="34" charset="0"/>
              </a:rPr>
              <a:t> </a:t>
            </a:r>
            <a:r>
              <a:rPr lang="cs-CZ" sz="3200" dirty="0" smtClean="0">
                <a:latin typeface="Arial Black" pitchFamily="34" charset="0"/>
              </a:rPr>
              <a:t>(</a:t>
            </a:r>
            <a:r>
              <a:rPr lang="cs-CZ" sz="3200" dirty="0" err="1" smtClean="0">
                <a:latin typeface="Arial Black" pitchFamily="34" charset="0"/>
              </a:rPr>
              <a:t>Glu</a:t>
            </a:r>
            <a:r>
              <a:rPr lang="cs-CZ" sz="3200" dirty="0" smtClean="0">
                <a:latin typeface="Arial Black" pitchFamily="34" charset="0"/>
              </a:rPr>
              <a:t>, E)</a:t>
            </a:r>
            <a:endParaRPr lang="cs-CZ" sz="3200" dirty="0">
              <a:latin typeface="Arial Black" pitchFamily="34" charset="0"/>
            </a:endParaRPr>
          </a:p>
        </p:txBody>
      </p:sp>
      <p:pic>
        <p:nvPicPr>
          <p:cNvPr id="6" name="Obrázek 5" descr="Amminoacido_glutammina_formula.png"/>
          <p:cNvPicPr>
            <a:picLocks noChangeAspect="1"/>
          </p:cNvPicPr>
          <p:nvPr/>
        </p:nvPicPr>
        <p:blipFill>
          <a:blip r:embed="rId3" cstate="print"/>
          <a:stretch>
            <a:fillRect/>
          </a:stretch>
        </p:blipFill>
        <p:spPr>
          <a:xfrm>
            <a:off x="539552" y="1124743"/>
            <a:ext cx="4752528" cy="2112235"/>
          </a:xfrm>
          <a:prstGeom prst="rect">
            <a:avLst/>
          </a:prstGeom>
        </p:spPr>
      </p:pic>
      <p:sp>
        <p:nvSpPr>
          <p:cNvPr id="7" name="Obdélník 6"/>
          <p:cNvSpPr/>
          <p:nvPr/>
        </p:nvSpPr>
        <p:spPr>
          <a:xfrm>
            <a:off x="5148064" y="3356992"/>
            <a:ext cx="3816424" cy="1077218"/>
          </a:xfrm>
          <a:prstGeom prst="rect">
            <a:avLst/>
          </a:prstGeom>
        </p:spPr>
        <p:txBody>
          <a:bodyPr wrap="square">
            <a:spAutoFit/>
          </a:bodyPr>
          <a:lstStyle/>
          <a:p>
            <a:r>
              <a:rPr lang="cs-CZ" sz="3200" dirty="0" smtClean="0">
                <a:latin typeface="Arial Black" pitchFamily="34" charset="0"/>
                <a:hlinkClick r:id="rId4"/>
              </a:rPr>
              <a:t>Arginin</a:t>
            </a:r>
            <a:r>
              <a:rPr lang="cs-CZ" sz="3200" dirty="0" smtClean="0">
                <a:latin typeface="Arial Black" pitchFamily="34" charset="0"/>
              </a:rPr>
              <a:t>e </a:t>
            </a:r>
            <a:r>
              <a:rPr lang="cs-CZ" sz="3200" dirty="0" smtClean="0">
                <a:latin typeface="Arial Black" pitchFamily="34" charset="0"/>
              </a:rPr>
              <a:t>(</a:t>
            </a:r>
            <a:r>
              <a:rPr lang="cs-CZ" sz="3200" dirty="0" err="1" smtClean="0">
                <a:latin typeface="Arial Black" pitchFamily="34" charset="0"/>
              </a:rPr>
              <a:t>Arg</a:t>
            </a:r>
            <a:r>
              <a:rPr lang="cs-CZ" sz="3200" dirty="0" smtClean="0">
                <a:latin typeface="Arial Black" pitchFamily="34" charset="0"/>
              </a:rPr>
              <a:t>, R)</a:t>
            </a:r>
            <a:endParaRPr lang="cs-CZ" sz="3200" dirty="0">
              <a:latin typeface="Arial Black" pitchFamily="34" charset="0"/>
            </a:endParaRPr>
          </a:p>
        </p:txBody>
      </p:sp>
      <p:pic>
        <p:nvPicPr>
          <p:cNvPr id="8" name="Obrázek 7" descr="Amminoacido_arginina_formula.png"/>
          <p:cNvPicPr>
            <a:picLocks noChangeAspect="1"/>
          </p:cNvPicPr>
          <p:nvPr/>
        </p:nvPicPr>
        <p:blipFill>
          <a:blip r:embed="rId5" cstate="print"/>
          <a:stretch>
            <a:fillRect/>
          </a:stretch>
        </p:blipFill>
        <p:spPr>
          <a:xfrm>
            <a:off x="3494130" y="4221088"/>
            <a:ext cx="5262371" cy="18505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60648"/>
            <a:ext cx="8229600" cy="5976664"/>
          </a:xfrm>
        </p:spPr>
        <p:txBody>
          <a:bodyPr/>
          <a:lstStyle/>
          <a:p>
            <a:pPr marL="742950" indent="-742950">
              <a:buFont typeface="+mj-lt"/>
              <a:buAutoNum type="arabicPeriod"/>
            </a:pPr>
            <a:r>
              <a:rPr lang="cs-CZ" sz="3600" dirty="0" smtClean="0">
                <a:latin typeface="Arial Black" pitchFamily="34" charset="0"/>
              </a:rPr>
              <a:t>Keratin</a:t>
            </a:r>
          </a:p>
          <a:p>
            <a:pPr marL="742950" indent="-742950">
              <a:buFont typeface="+mj-lt"/>
              <a:buAutoNum type="arabicPeriod"/>
            </a:pPr>
            <a:r>
              <a:rPr lang="cs-CZ" sz="3600" dirty="0" smtClean="0">
                <a:latin typeface="Arial Black" pitchFamily="34" charset="0"/>
              </a:rPr>
              <a:t>Fibroin</a:t>
            </a:r>
          </a:p>
          <a:p>
            <a:pPr marL="742950" indent="-742950">
              <a:buNone/>
            </a:pPr>
            <a:endParaRPr lang="cs-CZ" sz="3600" dirty="0" smtClean="0">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a:t>
            </a:fld>
            <a:endParaRPr lang="sk-SK"/>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en-GB" sz="2800" dirty="0" smtClean="0">
                <a:solidFill>
                  <a:srgbClr val="FF0000"/>
                </a:solidFill>
                <a:latin typeface="Arial Black" pitchFamily="34" charset="0"/>
              </a:rPr>
              <a:t>KERATIN </a:t>
            </a:r>
            <a:r>
              <a:rPr lang="en-GB" sz="2800" dirty="0" err="1" smtClean="0">
                <a:solidFill>
                  <a:srgbClr val="FF0000"/>
                </a:solidFill>
                <a:latin typeface="Arial Black" pitchFamily="34" charset="0"/>
              </a:rPr>
              <a:t>Reakctions</a:t>
            </a:r>
            <a:r>
              <a:rPr lang="en-GB" sz="2800" dirty="0" smtClean="0">
                <a:solidFill>
                  <a:srgbClr val="FF0000"/>
                </a:solidFill>
                <a:latin typeface="Arial Black" pitchFamily="34" charset="0"/>
              </a:rPr>
              <a:t> </a:t>
            </a:r>
            <a:r>
              <a:rPr lang="en-GB" sz="2800" dirty="0" smtClean="0">
                <a:solidFill>
                  <a:srgbClr val="FF0000"/>
                </a:solidFill>
                <a:latin typeface="Arial Black" pitchFamily="34" charset="0"/>
              </a:rPr>
              <a:t>– Grafting of other Monomers</a:t>
            </a:r>
            <a:endParaRPr lang="en-GB"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30</a:t>
            </a:fld>
            <a:endParaRPr lang="sk-SK"/>
          </a:p>
        </p:txBody>
      </p:sp>
      <p:sp>
        <p:nvSpPr>
          <p:cNvPr id="8" name="TextovéPole 7"/>
          <p:cNvSpPr txBox="1"/>
          <p:nvPr/>
        </p:nvSpPr>
        <p:spPr>
          <a:xfrm>
            <a:off x="0" y="1124744"/>
            <a:ext cx="9144000" cy="3016210"/>
          </a:xfrm>
          <a:prstGeom prst="rect">
            <a:avLst/>
          </a:prstGeom>
          <a:noFill/>
        </p:spPr>
        <p:txBody>
          <a:bodyPr wrap="square" rtlCol="0">
            <a:spAutoFit/>
          </a:bodyPr>
          <a:lstStyle/>
          <a:p>
            <a:pPr algn="ctr"/>
            <a:r>
              <a:rPr lang="en-GB" sz="2800" b="1" dirty="0" smtClean="0">
                <a:solidFill>
                  <a:srgbClr val="008000"/>
                </a:solidFill>
                <a:latin typeface="Arial Black" pitchFamily="34" charset="0"/>
              </a:rPr>
              <a:t>Creation of the POLYMERS in the Fibre </a:t>
            </a:r>
            <a:endParaRPr lang="cs-CZ" sz="2800" dirty="0" smtClean="0">
              <a:solidFill>
                <a:srgbClr val="008000"/>
              </a:solidFill>
              <a:latin typeface="Arial Black" pitchFamily="34" charset="0"/>
            </a:endParaRPr>
          </a:p>
          <a:p>
            <a:r>
              <a:rPr lang="en-GB" b="1" dirty="0" smtClean="0"/>
              <a:t>	The POLYMERISATION from the Solution or form the Gas Phase creates the Increase of the Wool Weight, Strength and Decrease of the felting Power. The most well known is the </a:t>
            </a:r>
            <a:r>
              <a:rPr lang="en-GB" b="1" dirty="0" err="1" smtClean="0"/>
              <a:t>Ethylenesulphide</a:t>
            </a:r>
            <a:r>
              <a:rPr lang="en-GB" b="1" dirty="0" smtClean="0"/>
              <a:t>, especially in the Presence of various Catalysts (Peroxides, Per sulphate). </a:t>
            </a:r>
            <a:endParaRPr lang="cs-CZ" b="1" dirty="0" smtClean="0"/>
          </a:p>
          <a:p>
            <a:r>
              <a:rPr lang="en-GB" b="1" dirty="0" smtClean="0"/>
              <a:t>	The </a:t>
            </a:r>
            <a:r>
              <a:rPr lang="en-GB" b="1" dirty="0" err="1" smtClean="0"/>
              <a:t>Ethylenesulphide</a:t>
            </a:r>
            <a:r>
              <a:rPr lang="en-GB" b="1" dirty="0" smtClean="0"/>
              <a:t> reduces the </a:t>
            </a:r>
            <a:r>
              <a:rPr lang="en-GB" b="1" dirty="0" err="1" smtClean="0"/>
              <a:t>Disulphidic</a:t>
            </a:r>
            <a:r>
              <a:rPr lang="en-GB" b="1" dirty="0" smtClean="0"/>
              <a:t> Bonds at first and then the POLYMERISATION in the Fibre start and goes on. </a:t>
            </a:r>
            <a:endParaRPr lang="cs-CZ" b="1" dirty="0" smtClean="0"/>
          </a:p>
          <a:p>
            <a:r>
              <a:rPr lang="en-GB" b="1" dirty="0" smtClean="0"/>
              <a:t>The </a:t>
            </a:r>
            <a:r>
              <a:rPr lang="en-GB" b="1" dirty="0" err="1" smtClean="0"/>
              <a:t>Methylmethacrylate</a:t>
            </a:r>
            <a:r>
              <a:rPr lang="en-GB" b="1" dirty="0" smtClean="0"/>
              <a:t> and the </a:t>
            </a:r>
            <a:r>
              <a:rPr lang="en-GB" b="1" dirty="0" err="1" smtClean="0"/>
              <a:t>Metacrylic</a:t>
            </a:r>
            <a:r>
              <a:rPr lang="en-GB" b="1" dirty="0" smtClean="0"/>
              <a:t> acid are also suitable for this POLYMERISATION in the Fibre</a:t>
            </a:r>
            <a:r>
              <a:rPr lang="en-GB" dirty="0" smtClean="0"/>
              <a:t>.</a:t>
            </a:r>
            <a:endParaRPr lang="cs-CZ" dirty="0" smtClean="0"/>
          </a:p>
          <a:p>
            <a:endParaRPr lang="cs-CZ" dirty="0"/>
          </a:p>
        </p:txBody>
      </p:sp>
      <p:sp>
        <p:nvSpPr>
          <p:cNvPr id="10" name="TextovéPole 9"/>
          <p:cNvSpPr txBox="1"/>
          <p:nvPr/>
        </p:nvSpPr>
        <p:spPr>
          <a:xfrm>
            <a:off x="0" y="3861048"/>
            <a:ext cx="9144000" cy="400110"/>
          </a:xfrm>
          <a:prstGeom prst="rect">
            <a:avLst/>
          </a:prstGeom>
          <a:noFill/>
        </p:spPr>
        <p:txBody>
          <a:bodyPr wrap="square" rtlCol="0">
            <a:spAutoFit/>
          </a:bodyPr>
          <a:lstStyle/>
          <a:p>
            <a:pPr algn="ctr"/>
            <a:r>
              <a:rPr lang="cs-CZ" sz="2000" dirty="0" smtClean="0">
                <a:latin typeface="Arial Black" pitchFamily="34" charset="0"/>
              </a:rPr>
              <a:t>R-CH</a:t>
            </a:r>
            <a:r>
              <a:rPr lang="cs-CZ" sz="2000" baseline="-25000" dirty="0" smtClean="0">
                <a:latin typeface="Arial Black" pitchFamily="34" charset="0"/>
              </a:rPr>
              <a:t>2</a:t>
            </a:r>
            <a:r>
              <a:rPr lang="cs-CZ" sz="2000" dirty="0" smtClean="0">
                <a:latin typeface="Arial Black" pitchFamily="34" charset="0"/>
              </a:rPr>
              <a:t>-SH + n (CH</a:t>
            </a:r>
            <a:r>
              <a:rPr lang="cs-CZ" sz="2000" baseline="-25000" dirty="0" smtClean="0">
                <a:latin typeface="Arial Black" pitchFamily="34" charset="0"/>
              </a:rPr>
              <a:t>2</a:t>
            </a:r>
            <a:r>
              <a:rPr lang="cs-CZ" sz="2000" dirty="0" smtClean="0">
                <a:latin typeface="Arial Black" pitchFamily="34" charset="0"/>
              </a:rPr>
              <a:t>)S                RCH</a:t>
            </a:r>
            <a:r>
              <a:rPr lang="cs-CZ" sz="2000" baseline="-25000" dirty="0" smtClean="0">
                <a:latin typeface="Arial Black" pitchFamily="34" charset="0"/>
              </a:rPr>
              <a:t>2</a:t>
            </a:r>
            <a:r>
              <a:rPr lang="cs-CZ" sz="2000" dirty="0" smtClean="0">
                <a:latin typeface="Arial Black" pitchFamily="34" charset="0"/>
              </a:rPr>
              <a:t>S(CH</a:t>
            </a:r>
            <a:r>
              <a:rPr lang="cs-CZ" sz="2000" baseline="-25000" dirty="0" smtClean="0">
                <a:latin typeface="Arial Black" pitchFamily="34" charset="0"/>
              </a:rPr>
              <a:t>2</a:t>
            </a:r>
            <a:r>
              <a:rPr lang="cs-CZ" sz="2000" dirty="0" smtClean="0">
                <a:latin typeface="Arial Black" pitchFamily="34" charset="0"/>
              </a:rPr>
              <a:t>.CH</a:t>
            </a:r>
            <a:r>
              <a:rPr lang="cs-CZ" sz="2000" baseline="-25000" dirty="0" smtClean="0">
                <a:latin typeface="Arial Black" pitchFamily="34" charset="0"/>
              </a:rPr>
              <a:t>2</a:t>
            </a:r>
            <a:r>
              <a:rPr lang="cs-CZ" sz="2000" dirty="0" smtClean="0">
                <a:latin typeface="Arial Black" pitchFamily="34" charset="0"/>
              </a:rPr>
              <a:t>.S)</a:t>
            </a:r>
            <a:r>
              <a:rPr lang="cs-CZ" sz="2000" baseline="-25000" dirty="0" smtClean="0">
                <a:latin typeface="Arial Black" pitchFamily="34" charset="0"/>
              </a:rPr>
              <a:t>n-1</a:t>
            </a:r>
            <a:r>
              <a:rPr lang="cs-CZ" sz="2000" dirty="0" smtClean="0">
                <a:latin typeface="Arial Black" pitchFamily="34" charset="0"/>
              </a:rPr>
              <a:t>.CH</a:t>
            </a:r>
            <a:r>
              <a:rPr lang="cs-CZ" sz="2000" baseline="-25000" dirty="0" smtClean="0">
                <a:latin typeface="Arial Black" pitchFamily="34" charset="0"/>
              </a:rPr>
              <a:t>2</a:t>
            </a:r>
            <a:r>
              <a:rPr lang="cs-CZ" sz="2000" dirty="0" smtClean="0">
                <a:latin typeface="Arial Black" pitchFamily="34" charset="0"/>
              </a:rPr>
              <a:t>CH</a:t>
            </a:r>
            <a:r>
              <a:rPr lang="cs-CZ" sz="2000" baseline="-25000" dirty="0" smtClean="0">
                <a:latin typeface="Arial Black" pitchFamily="34" charset="0"/>
              </a:rPr>
              <a:t>2</a:t>
            </a:r>
            <a:r>
              <a:rPr lang="cs-CZ" sz="2000" dirty="0" smtClean="0">
                <a:latin typeface="Arial Black" pitchFamily="34" charset="0"/>
              </a:rPr>
              <a:t>SH</a:t>
            </a:r>
            <a:endParaRPr lang="cs-CZ" sz="2000" dirty="0">
              <a:latin typeface="Arial Black" pitchFamily="34" charset="0"/>
            </a:endParaRPr>
          </a:p>
        </p:txBody>
      </p:sp>
      <p:cxnSp>
        <p:nvCxnSpPr>
          <p:cNvPr id="11" name="Přímá spojovací šipka 10"/>
          <p:cNvCxnSpPr/>
          <p:nvPr/>
        </p:nvCxnSpPr>
        <p:spPr>
          <a:xfrm>
            <a:off x="3275856" y="4077072"/>
            <a:ext cx="1008112"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648072"/>
          </a:xfrm>
        </p:spPr>
        <p:txBody>
          <a:bodyPr/>
          <a:lstStyle/>
          <a:p>
            <a:r>
              <a:rPr lang="cs-CZ" sz="2800" dirty="0" smtClean="0">
                <a:solidFill>
                  <a:srgbClr val="FF0000"/>
                </a:solidFill>
                <a:latin typeface="Arial Black" pitchFamily="34" charset="0"/>
              </a:rPr>
              <a:t>KERATIN </a:t>
            </a:r>
            <a:r>
              <a:rPr lang="cs-CZ" sz="2800" dirty="0" err="1" smtClean="0">
                <a:solidFill>
                  <a:srgbClr val="FF0000"/>
                </a:solidFill>
                <a:latin typeface="Arial Black" pitchFamily="34" charset="0"/>
              </a:rPr>
              <a:t>Crosslinking</a:t>
            </a:r>
            <a:r>
              <a:rPr lang="cs-CZ" sz="2800" dirty="0" smtClean="0">
                <a:solidFill>
                  <a:srgbClr val="FF0000"/>
                </a:solidFill>
                <a:latin typeface="Arial Black" pitchFamily="34" charset="0"/>
              </a:rPr>
              <a:t> - </a:t>
            </a:r>
            <a:r>
              <a:rPr lang="en-GB" sz="2800" dirty="0" err="1" smtClean="0">
                <a:solidFill>
                  <a:srgbClr val="7030A0"/>
                </a:solidFill>
                <a:latin typeface="Arial Black" pitchFamily="34" charset="0"/>
              </a:rPr>
              <a:t>Q</a:t>
            </a:r>
            <a:r>
              <a:rPr lang="en-GB" sz="2800" b="1" dirty="0" err="1" smtClean="0">
                <a:solidFill>
                  <a:srgbClr val="7030A0"/>
                </a:solidFill>
                <a:latin typeface="Arial Black" pitchFamily="34" charset="0"/>
              </a:rPr>
              <a:t>uinone</a:t>
            </a:r>
            <a:r>
              <a:rPr lang="en-GB" sz="2800" b="1" dirty="0" smtClean="0">
                <a:solidFill>
                  <a:srgbClr val="7030A0"/>
                </a:solidFill>
                <a:latin typeface="Arial Black" pitchFamily="34" charset="0"/>
              </a:rPr>
              <a:t> </a:t>
            </a:r>
            <a:endParaRPr lang="en-GB" sz="2800" dirty="0">
              <a:solidFill>
                <a:srgbClr val="7030A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31</a:t>
            </a:fld>
            <a:endParaRPr lang="sk-SK"/>
          </a:p>
        </p:txBody>
      </p:sp>
      <p:sp>
        <p:nvSpPr>
          <p:cNvPr id="9" name="TextovéPole 8"/>
          <p:cNvSpPr txBox="1"/>
          <p:nvPr/>
        </p:nvSpPr>
        <p:spPr>
          <a:xfrm>
            <a:off x="0" y="548680"/>
            <a:ext cx="8784976" cy="707886"/>
          </a:xfrm>
          <a:prstGeom prst="rect">
            <a:avLst/>
          </a:prstGeom>
          <a:noFill/>
        </p:spPr>
        <p:txBody>
          <a:bodyPr wrap="square" rtlCol="0">
            <a:spAutoFit/>
          </a:bodyPr>
          <a:lstStyle/>
          <a:p>
            <a:pPr algn="ctr"/>
            <a:r>
              <a:rPr lang="en-GB" sz="2000" b="1" dirty="0" err="1" smtClean="0">
                <a:solidFill>
                  <a:srgbClr val="7030A0"/>
                </a:solidFill>
                <a:latin typeface="Arial Black" pitchFamily="34" charset="0"/>
              </a:rPr>
              <a:t>Benzoquinone</a:t>
            </a:r>
            <a:r>
              <a:rPr lang="en-GB" sz="2000" b="1" dirty="0" smtClean="0"/>
              <a:t> reacts with the Amino group or with the –SH Group as follows</a:t>
            </a:r>
            <a:r>
              <a:rPr lang="en-GB" sz="2000" b="1" dirty="0" smtClean="0"/>
              <a:t>:</a:t>
            </a:r>
            <a:endParaRPr lang="cs-CZ" sz="2000" b="1" dirty="0"/>
          </a:p>
        </p:txBody>
      </p:sp>
      <p:pic>
        <p:nvPicPr>
          <p:cNvPr id="10" name="Obrázek 9" descr="síťování Keratinu chinony 001.jpg"/>
          <p:cNvPicPr>
            <a:picLocks noChangeAspect="1"/>
          </p:cNvPicPr>
          <p:nvPr/>
        </p:nvPicPr>
        <p:blipFill>
          <a:blip r:embed="rId2" cstate="print"/>
          <a:stretch>
            <a:fillRect/>
          </a:stretch>
        </p:blipFill>
        <p:spPr>
          <a:xfrm rot="16200000">
            <a:off x="3785583" y="-1041168"/>
            <a:ext cx="1872208" cy="6492063"/>
          </a:xfrm>
          <a:prstGeom prst="rect">
            <a:avLst/>
          </a:prstGeom>
        </p:spPr>
      </p:pic>
      <p:sp>
        <p:nvSpPr>
          <p:cNvPr id="11" name="TextovéPole 10"/>
          <p:cNvSpPr txBox="1"/>
          <p:nvPr/>
        </p:nvSpPr>
        <p:spPr>
          <a:xfrm>
            <a:off x="107504" y="3140968"/>
            <a:ext cx="8856984" cy="3046988"/>
          </a:xfrm>
          <a:prstGeom prst="rect">
            <a:avLst/>
          </a:prstGeom>
          <a:noFill/>
        </p:spPr>
        <p:txBody>
          <a:bodyPr wrap="square" rtlCol="0">
            <a:spAutoFit/>
          </a:bodyPr>
          <a:lstStyle/>
          <a:p>
            <a:pPr algn="just"/>
            <a:r>
              <a:rPr lang="en-GB" sz="2400" b="1" dirty="0" smtClean="0"/>
              <a:t>The </a:t>
            </a:r>
            <a:r>
              <a:rPr lang="en-GB" sz="2400" b="1" dirty="0" smtClean="0"/>
              <a:t>Optimal reaction Course is at pH 3 – 7. Reaction with </a:t>
            </a:r>
            <a:r>
              <a:rPr lang="cs-CZ" sz="2400" b="1" dirty="0" smtClean="0">
                <a:solidFill>
                  <a:srgbClr val="7030A0"/>
                </a:solidFill>
                <a:latin typeface="Arial Black" pitchFamily="34" charset="0"/>
              </a:rPr>
              <a:t>Q</a:t>
            </a:r>
            <a:r>
              <a:rPr lang="en-GB" sz="2400" b="1" dirty="0" err="1" smtClean="0">
                <a:solidFill>
                  <a:srgbClr val="7030A0"/>
                </a:solidFill>
                <a:latin typeface="Arial Black" pitchFamily="34" charset="0"/>
              </a:rPr>
              <a:t>uinone</a:t>
            </a:r>
            <a:r>
              <a:rPr lang="en-GB" sz="2400" b="1" dirty="0" smtClean="0">
                <a:solidFill>
                  <a:srgbClr val="7030A0"/>
                </a:solidFill>
                <a:latin typeface="Arial Black" pitchFamily="34" charset="0"/>
              </a:rPr>
              <a:t> </a:t>
            </a:r>
            <a:r>
              <a:rPr lang="en-GB" sz="2400" b="1" dirty="0" smtClean="0"/>
              <a:t>is employed for the Wool increase of Strength since a long time ago. The </a:t>
            </a:r>
            <a:r>
              <a:rPr lang="cs-CZ" sz="2400" b="1" dirty="0" smtClean="0">
                <a:solidFill>
                  <a:srgbClr val="7030A0"/>
                </a:solidFill>
                <a:latin typeface="Arial Black" pitchFamily="34" charset="0"/>
              </a:rPr>
              <a:t>Q</a:t>
            </a:r>
            <a:r>
              <a:rPr lang="en-GB" sz="2400" b="1" dirty="0" err="1" smtClean="0">
                <a:solidFill>
                  <a:srgbClr val="7030A0"/>
                </a:solidFill>
                <a:latin typeface="Arial Black" pitchFamily="34" charset="0"/>
              </a:rPr>
              <a:t>uinone</a:t>
            </a:r>
            <a:r>
              <a:rPr lang="en-GB" sz="2400" b="1" dirty="0" smtClean="0">
                <a:solidFill>
                  <a:srgbClr val="7030A0"/>
                </a:solidFill>
                <a:latin typeface="Arial Black" pitchFamily="34" charset="0"/>
              </a:rPr>
              <a:t> </a:t>
            </a:r>
            <a:r>
              <a:rPr lang="en-GB" sz="2400" b="1" dirty="0" smtClean="0"/>
              <a:t>treated Wool is more resistant to chemicals and has lower tendency to the felting Power. The Tensile Strength Increase is higher than using other Reagents able to create the Cross Bonds. It is explained by the easy ability of the </a:t>
            </a:r>
            <a:r>
              <a:rPr lang="en-GB" sz="2400" b="1" dirty="0" err="1" smtClean="0">
                <a:solidFill>
                  <a:srgbClr val="7030A0"/>
                </a:solidFill>
                <a:latin typeface="Arial Black" pitchFamily="34" charset="0"/>
              </a:rPr>
              <a:t>Benzoquinone</a:t>
            </a:r>
            <a:r>
              <a:rPr lang="en-GB" sz="2400" b="1" dirty="0" smtClean="0"/>
              <a:t> polymerise in the Wool. </a:t>
            </a:r>
            <a:endParaRPr lang="cs-CZ" sz="24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KERATIN </a:t>
            </a:r>
            <a:r>
              <a:rPr lang="cs-CZ" sz="2800" dirty="0" err="1" smtClean="0">
                <a:solidFill>
                  <a:srgbClr val="FF0000"/>
                </a:solidFill>
                <a:latin typeface="Arial Black" pitchFamily="34" charset="0"/>
              </a:rPr>
              <a:t>Crosslinking</a:t>
            </a:r>
            <a:r>
              <a:rPr lang="cs-CZ" sz="2800" dirty="0" smtClean="0">
                <a:solidFill>
                  <a:srgbClr val="FF0000"/>
                </a:solidFill>
                <a:latin typeface="Arial Black" pitchFamily="34" charset="0"/>
              </a:rPr>
              <a:t> – </a:t>
            </a:r>
            <a:r>
              <a:rPr lang="en-GB" sz="2800" b="1" dirty="0" err="1" smtClean="0">
                <a:solidFill>
                  <a:srgbClr val="7030A0"/>
                </a:solidFill>
                <a:latin typeface="Arial Black" pitchFamily="34" charset="0"/>
              </a:rPr>
              <a:t>Polyfunctional</a:t>
            </a:r>
            <a:r>
              <a:rPr lang="en-GB" sz="2800" b="1" dirty="0" smtClean="0">
                <a:solidFill>
                  <a:srgbClr val="7030A0"/>
                </a:solidFill>
                <a:latin typeface="Arial Black" pitchFamily="34" charset="0"/>
              </a:rPr>
              <a:t> </a:t>
            </a:r>
            <a:r>
              <a:rPr lang="en-GB" sz="2800" b="1" dirty="0" smtClean="0">
                <a:solidFill>
                  <a:srgbClr val="7030A0"/>
                </a:solidFill>
                <a:latin typeface="Arial Black" pitchFamily="34" charset="0"/>
              </a:rPr>
              <a:t>Alkylation </a:t>
            </a:r>
            <a:r>
              <a:rPr lang="en-GB" sz="2800" b="1" dirty="0" smtClean="0">
                <a:solidFill>
                  <a:srgbClr val="7030A0"/>
                </a:solidFill>
                <a:latin typeface="Arial Black" pitchFamily="34" charset="0"/>
              </a:rPr>
              <a:t>Reagents</a:t>
            </a:r>
            <a:r>
              <a:rPr lang="cs-CZ" sz="2800" b="1" dirty="0" smtClean="0">
                <a:solidFill>
                  <a:srgbClr val="7030A0"/>
                </a:solidFill>
                <a:latin typeface="Arial Black" pitchFamily="34" charset="0"/>
              </a:rPr>
              <a:t> </a:t>
            </a:r>
            <a:r>
              <a:rPr lang="cs-CZ" sz="2800" dirty="0" smtClean="0">
                <a:solidFill>
                  <a:srgbClr val="FF0000"/>
                </a:solidFill>
                <a:latin typeface="Arial Black" pitchFamily="34" charset="0"/>
              </a:rPr>
              <a:t>1</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32</a:t>
            </a:fld>
            <a:endParaRPr lang="sk-SK"/>
          </a:p>
        </p:txBody>
      </p:sp>
      <p:sp>
        <p:nvSpPr>
          <p:cNvPr id="8" name="TextovéPole 7"/>
          <p:cNvSpPr txBox="1"/>
          <p:nvPr/>
        </p:nvSpPr>
        <p:spPr>
          <a:xfrm>
            <a:off x="0" y="1268760"/>
            <a:ext cx="9144000" cy="4801314"/>
          </a:xfrm>
          <a:prstGeom prst="rect">
            <a:avLst/>
          </a:prstGeom>
          <a:noFill/>
        </p:spPr>
        <p:txBody>
          <a:bodyPr wrap="square" rtlCol="0">
            <a:spAutoFit/>
          </a:bodyPr>
          <a:lstStyle/>
          <a:p>
            <a:r>
              <a:rPr lang="en-GB" b="1" dirty="0" err="1" smtClean="0"/>
              <a:t>Chlormethylethers</a:t>
            </a:r>
            <a:r>
              <a:rPr lang="en-GB" b="1" dirty="0" smtClean="0"/>
              <a:t> </a:t>
            </a:r>
            <a:r>
              <a:rPr lang="en-GB" b="1" dirty="0" smtClean="0"/>
              <a:t>react with the Wool in the organic Solvents Medium and creates the Cross Bonds. </a:t>
            </a:r>
            <a:endParaRPr lang="cs-CZ" b="1" dirty="0" smtClean="0"/>
          </a:p>
          <a:p>
            <a:endParaRPr lang="cs-CZ" b="1" dirty="0" smtClean="0"/>
          </a:p>
          <a:p>
            <a:r>
              <a:rPr lang="en-GB" b="1" dirty="0" smtClean="0"/>
              <a:t>The Reaction goes PROBABLY as follows</a:t>
            </a:r>
            <a:r>
              <a:rPr lang="en-GB" b="1" dirty="0" smtClean="0"/>
              <a:t>:</a:t>
            </a:r>
            <a:endParaRPr lang="cs-CZ" b="1" dirty="0" smtClean="0"/>
          </a:p>
          <a:p>
            <a:endParaRPr lang="cs-CZ" b="1" dirty="0" smtClean="0"/>
          </a:p>
          <a:p>
            <a:r>
              <a:rPr lang="en-GB" b="1" dirty="0" smtClean="0"/>
              <a:t>RNH</a:t>
            </a:r>
            <a:r>
              <a:rPr lang="en-GB" b="1" baseline="-25000" dirty="0" smtClean="0"/>
              <a:t>2</a:t>
            </a:r>
            <a:r>
              <a:rPr lang="en-GB" b="1" dirty="0" smtClean="0"/>
              <a:t> + ClCH</a:t>
            </a:r>
            <a:r>
              <a:rPr lang="en-GB" b="1" baseline="-25000" dirty="0" smtClean="0"/>
              <a:t>2</a:t>
            </a:r>
            <a:r>
              <a:rPr lang="en-GB" b="1" dirty="0" smtClean="0"/>
              <a:t>OCH</a:t>
            </a:r>
            <a:r>
              <a:rPr lang="en-GB" b="1" baseline="-25000" dirty="0" smtClean="0"/>
              <a:t>2</a:t>
            </a:r>
            <a:r>
              <a:rPr lang="en-GB" b="1" dirty="0" smtClean="0"/>
              <a:t>Cl &gt; RNHCH</a:t>
            </a:r>
            <a:r>
              <a:rPr lang="en-GB" b="1" baseline="-25000" dirty="0" smtClean="0"/>
              <a:t>2</a:t>
            </a:r>
            <a:r>
              <a:rPr lang="en-GB" b="1" dirty="0" smtClean="0"/>
              <a:t>OCH</a:t>
            </a:r>
            <a:r>
              <a:rPr lang="en-GB" b="1" baseline="-25000" dirty="0" smtClean="0"/>
              <a:t>2</a:t>
            </a:r>
            <a:r>
              <a:rPr lang="en-GB" b="1" dirty="0" smtClean="0"/>
              <a:t>Cl + R</a:t>
            </a:r>
            <a:r>
              <a:rPr lang="en-GB" b="1" baseline="-25000" dirty="0" smtClean="0"/>
              <a:t>1</a:t>
            </a:r>
            <a:r>
              <a:rPr lang="en-GB" b="1" dirty="0" smtClean="0"/>
              <a:t>COOH &gt; </a:t>
            </a:r>
            <a:r>
              <a:rPr lang="en-GB" b="1" dirty="0" smtClean="0"/>
              <a:t>RNHCH</a:t>
            </a:r>
            <a:r>
              <a:rPr lang="en-GB" b="1" baseline="-25000" dirty="0" smtClean="0"/>
              <a:t>2</a:t>
            </a:r>
            <a:r>
              <a:rPr lang="en-GB" b="1" dirty="0" smtClean="0"/>
              <a:t>OCH</a:t>
            </a:r>
            <a:r>
              <a:rPr lang="en-GB" b="1" baseline="-25000" dirty="0" smtClean="0"/>
              <a:t>2</a:t>
            </a:r>
            <a:r>
              <a:rPr lang="en-GB" b="1" dirty="0" smtClean="0"/>
              <a:t>OOCR</a:t>
            </a:r>
            <a:r>
              <a:rPr lang="en-GB" b="1" baseline="-25000" dirty="0" smtClean="0"/>
              <a:t>1</a:t>
            </a:r>
            <a:endParaRPr lang="cs-CZ" b="1" baseline="-25000" dirty="0" smtClean="0"/>
          </a:p>
          <a:p>
            <a:endParaRPr lang="cs-CZ" b="1" dirty="0" smtClean="0"/>
          </a:p>
          <a:p>
            <a:r>
              <a:rPr lang="en-GB" b="1" dirty="0" smtClean="0"/>
              <a:t>The other </a:t>
            </a:r>
            <a:r>
              <a:rPr lang="en-GB" b="1" dirty="0" err="1" smtClean="0"/>
              <a:t>bifunctional</a:t>
            </a:r>
            <a:r>
              <a:rPr lang="en-GB" b="1" dirty="0" smtClean="0"/>
              <a:t> </a:t>
            </a:r>
            <a:r>
              <a:rPr lang="en-GB" b="1" dirty="0" smtClean="0"/>
              <a:t>Reagents, </a:t>
            </a:r>
            <a:r>
              <a:rPr lang="en-GB" b="1" dirty="0" smtClean="0"/>
              <a:t>e.g. </a:t>
            </a:r>
            <a:r>
              <a:rPr lang="en-GB" b="1" dirty="0" err="1" smtClean="0"/>
              <a:t>Ethyleneimis</a:t>
            </a:r>
            <a:r>
              <a:rPr lang="en-GB" b="1" dirty="0" smtClean="0"/>
              <a:t>, 1,3-difluoro-4,6-dinitrobenzen, </a:t>
            </a:r>
            <a:r>
              <a:rPr lang="en-GB" b="1" dirty="0" err="1" smtClean="0"/>
              <a:t>bisepoxides</a:t>
            </a:r>
            <a:r>
              <a:rPr lang="en-GB" b="1" dirty="0" smtClean="0"/>
              <a:t>, were tested </a:t>
            </a:r>
            <a:r>
              <a:rPr lang="en-GB" b="1" dirty="0" smtClean="0"/>
              <a:t>also</a:t>
            </a:r>
            <a:r>
              <a:rPr lang="cs-CZ" b="1" dirty="0" smtClean="0"/>
              <a:t>:</a:t>
            </a:r>
          </a:p>
          <a:p>
            <a:endParaRPr lang="cs-CZ" b="1" dirty="0" smtClean="0"/>
          </a:p>
          <a:p>
            <a:endParaRPr lang="cs-CZ" b="1" dirty="0" smtClean="0"/>
          </a:p>
          <a:p>
            <a:endParaRPr lang="cs-CZ" b="1" dirty="0" smtClean="0"/>
          </a:p>
          <a:p>
            <a:endParaRPr lang="cs-CZ" b="1" dirty="0" smtClean="0"/>
          </a:p>
          <a:p>
            <a:endParaRPr lang="cs-CZ" b="1" dirty="0" smtClean="0"/>
          </a:p>
          <a:p>
            <a:endParaRPr lang="cs-CZ" b="1" dirty="0" smtClean="0"/>
          </a:p>
          <a:p>
            <a:r>
              <a:rPr lang="en-GB" b="1" dirty="0" smtClean="0"/>
              <a:t>It </a:t>
            </a:r>
            <a:r>
              <a:rPr lang="en-GB" b="1" dirty="0" smtClean="0"/>
              <a:t>was revealed by this that in the acetylated Wool cannot be created the Cross Bonds, whereas in the </a:t>
            </a:r>
            <a:r>
              <a:rPr lang="en-GB" b="1" dirty="0" err="1" smtClean="0"/>
              <a:t>esterified</a:t>
            </a:r>
            <a:r>
              <a:rPr lang="en-GB" b="1" dirty="0" smtClean="0"/>
              <a:t> Wool it was possible. </a:t>
            </a:r>
            <a:endParaRPr lang="cs-CZ" b="1" dirty="0"/>
          </a:p>
        </p:txBody>
      </p:sp>
      <p:pic>
        <p:nvPicPr>
          <p:cNvPr id="10" name="Obrázek 9" descr="síťování Keratinu chinony 002.jpg"/>
          <p:cNvPicPr>
            <a:picLocks noChangeAspect="1"/>
          </p:cNvPicPr>
          <p:nvPr/>
        </p:nvPicPr>
        <p:blipFill>
          <a:blip r:embed="rId2" cstate="print"/>
          <a:stretch>
            <a:fillRect/>
          </a:stretch>
        </p:blipFill>
        <p:spPr>
          <a:xfrm rot="16200000">
            <a:off x="3644253" y="341013"/>
            <a:ext cx="1440160" cy="848023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KERATIN </a:t>
            </a:r>
            <a:r>
              <a:rPr lang="cs-CZ" sz="2800" dirty="0" err="1" smtClean="0">
                <a:solidFill>
                  <a:srgbClr val="FF0000"/>
                </a:solidFill>
                <a:latin typeface="Arial Black" pitchFamily="34" charset="0"/>
              </a:rPr>
              <a:t>Crosslinking</a:t>
            </a:r>
            <a:r>
              <a:rPr lang="cs-CZ" sz="2800" dirty="0" smtClean="0">
                <a:solidFill>
                  <a:srgbClr val="FF0000"/>
                </a:solidFill>
                <a:latin typeface="Arial Black" pitchFamily="34" charset="0"/>
              </a:rPr>
              <a:t> – </a:t>
            </a:r>
            <a:r>
              <a:rPr lang="en-GB" sz="2800" b="1" dirty="0" err="1" smtClean="0">
                <a:solidFill>
                  <a:srgbClr val="7030A0"/>
                </a:solidFill>
                <a:latin typeface="Arial Black" pitchFamily="34" charset="0"/>
              </a:rPr>
              <a:t>Polyfunctional</a:t>
            </a:r>
            <a:r>
              <a:rPr lang="en-GB" sz="2800" b="1" dirty="0" smtClean="0">
                <a:solidFill>
                  <a:srgbClr val="7030A0"/>
                </a:solidFill>
                <a:latin typeface="Arial Black" pitchFamily="34" charset="0"/>
              </a:rPr>
              <a:t> Alkylation Reagents</a:t>
            </a:r>
            <a:r>
              <a:rPr lang="cs-CZ" sz="2800" b="1" dirty="0" smtClean="0">
                <a:solidFill>
                  <a:srgbClr val="7030A0"/>
                </a:solidFill>
                <a:latin typeface="Arial Black" pitchFamily="34" charset="0"/>
              </a:rPr>
              <a:t> </a:t>
            </a:r>
            <a:r>
              <a:rPr lang="cs-CZ" sz="2800" dirty="0" smtClean="0">
                <a:solidFill>
                  <a:srgbClr val="FF0000"/>
                </a:solidFill>
                <a:latin typeface="Arial Black" pitchFamily="34" charset="0"/>
              </a:rPr>
              <a:t>2</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33</a:t>
            </a:fld>
            <a:endParaRPr lang="sk-SK"/>
          </a:p>
        </p:txBody>
      </p:sp>
      <p:pic>
        <p:nvPicPr>
          <p:cNvPr id="8" name="Obrázek 7" descr="síťování keratinu přes dibrometan.jpg"/>
          <p:cNvPicPr>
            <a:picLocks noChangeAspect="1"/>
          </p:cNvPicPr>
          <p:nvPr/>
        </p:nvPicPr>
        <p:blipFill>
          <a:blip r:embed="rId2" cstate="print"/>
          <a:stretch>
            <a:fillRect/>
          </a:stretch>
        </p:blipFill>
        <p:spPr>
          <a:xfrm rot="16200000">
            <a:off x="3061694" y="-1253382"/>
            <a:ext cx="3312368" cy="8212636"/>
          </a:xfrm>
          <a:prstGeom prst="rect">
            <a:avLst/>
          </a:prstGeom>
        </p:spPr>
      </p:pic>
      <p:sp>
        <p:nvSpPr>
          <p:cNvPr id="9" name="TextovéPole 8"/>
          <p:cNvSpPr txBox="1"/>
          <p:nvPr/>
        </p:nvSpPr>
        <p:spPr>
          <a:xfrm>
            <a:off x="0" y="3573016"/>
            <a:ext cx="9144000" cy="1384995"/>
          </a:xfrm>
          <a:prstGeom prst="rect">
            <a:avLst/>
          </a:prstGeom>
          <a:solidFill>
            <a:schemeClr val="accent3">
              <a:lumMod val="95000"/>
            </a:schemeClr>
          </a:solidFill>
        </p:spPr>
        <p:txBody>
          <a:bodyPr wrap="square" rtlCol="0">
            <a:spAutoFit/>
          </a:bodyPr>
          <a:lstStyle/>
          <a:p>
            <a:pPr algn="ctr"/>
            <a:r>
              <a:rPr lang="en-GB" sz="2800" dirty="0" smtClean="0">
                <a:solidFill>
                  <a:srgbClr val="7030A0"/>
                </a:solidFill>
                <a:latin typeface="Arial Black" pitchFamily="34" charset="0"/>
              </a:rPr>
              <a:t>So modified Wool is much more resistant to Bases, Acids, Oxidising Agents a Reduction agents </a:t>
            </a:r>
            <a:endParaRPr lang="en-GB" sz="2800" dirty="0">
              <a:solidFill>
                <a:srgbClr val="7030A0"/>
              </a:solidFill>
              <a:latin typeface="Arial Black"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en-GB" sz="2800" dirty="0" smtClean="0">
                <a:solidFill>
                  <a:srgbClr val="FF0000"/>
                </a:solidFill>
                <a:latin typeface="Arial Black" pitchFamily="34" charset="0"/>
              </a:rPr>
              <a:t>Phase Transitions of KERATIN </a:t>
            </a:r>
            <a:r>
              <a:rPr lang="cs-CZ" sz="2800" dirty="0" smtClean="0">
                <a:solidFill>
                  <a:srgbClr val="FF0000"/>
                </a:solidFill>
                <a:latin typeface="Arial Black" pitchFamily="34" charset="0"/>
              </a:rPr>
              <a:t>1</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34</a:t>
            </a:fld>
            <a:endParaRPr lang="sk-SK"/>
          </a:p>
        </p:txBody>
      </p:sp>
      <p:pic>
        <p:nvPicPr>
          <p:cNvPr id="10" name="Obrázek 9" descr="DTA, DTG, TG KERATINU na vzduchu.jpg"/>
          <p:cNvPicPr>
            <a:picLocks noChangeAspect="1"/>
          </p:cNvPicPr>
          <p:nvPr/>
        </p:nvPicPr>
        <p:blipFill>
          <a:blip r:embed="rId2" cstate="print"/>
          <a:stretch>
            <a:fillRect/>
          </a:stretch>
        </p:blipFill>
        <p:spPr>
          <a:xfrm rot="16200000">
            <a:off x="671191" y="417041"/>
            <a:ext cx="3495675" cy="4191000"/>
          </a:xfrm>
          <a:prstGeom prst="rect">
            <a:avLst/>
          </a:prstGeom>
        </p:spPr>
      </p:pic>
      <p:sp>
        <p:nvSpPr>
          <p:cNvPr id="11" name="TextovéPole 10"/>
          <p:cNvSpPr txBox="1"/>
          <p:nvPr/>
        </p:nvSpPr>
        <p:spPr>
          <a:xfrm>
            <a:off x="4716016" y="3068960"/>
            <a:ext cx="3600400" cy="1077218"/>
          </a:xfrm>
          <a:prstGeom prst="rect">
            <a:avLst/>
          </a:prstGeom>
          <a:noFill/>
        </p:spPr>
        <p:txBody>
          <a:bodyPr wrap="square" rtlCol="0">
            <a:spAutoFit/>
          </a:bodyPr>
          <a:lstStyle/>
          <a:p>
            <a:r>
              <a:rPr lang="en-GB" sz="3200" dirty="0" smtClean="0">
                <a:solidFill>
                  <a:srgbClr val="0000FF"/>
                </a:solidFill>
                <a:latin typeface="Arial Black" pitchFamily="34" charset="0"/>
              </a:rPr>
              <a:t>Evaporation</a:t>
            </a:r>
            <a:r>
              <a:rPr lang="cs-CZ" sz="3200" dirty="0" smtClean="0">
                <a:solidFill>
                  <a:srgbClr val="0000FF"/>
                </a:solidFill>
                <a:latin typeface="Arial Black" pitchFamily="34" charset="0"/>
              </a:rPr>
              <a:t> </a:t>
            </a:r>
            <a:r>
              <a:rPr lang="en-GB" sz="3200" dirty="0" smtClean="0">
                <a:solidFill>
                  <a:srgbClr val="0000FF"/>
                </a:solidFill>
                <a:latin typeface="Arial Black" pitchFamily="34" charset="0"/>
              </a:rPr>
              <a:t>of </a:t>
            </a:r>
            <a:r>
              <a:rPr lang="en-GB" sz="3200" dirty="0" smtClean="0">
                <a:solidFill>
                  <a:srgbClr val="0000FF"/>
                </a:solidFill>
                <a:latin typeface="Arial Black" pitchFamily="34" charset="0"/>
              </a:rPr>
              <a:t>the Water</a:t>
            </a:r>
            <a:endParaRPr lang="en-GB" sz="3200" dirty="0">
              <a:solidFill>
                <a:srgbClr val="0000FF"/>
              </a:solidFill>
              <a:latin typeface="Arial Black" pitchFamily="34" charset="0"/>
            </a:endParaRPr>
          </a:p>
        </p:txBody>
      </p:sp>
      <p:cxnSp>
        <p:nvCxnSpPr>
          <p:cNvPr id="13" name="Přímá spojovací šipka 12"/>
          <p:cNvCxnSpPr/>
          <p:nvPr/>
        </p:nvCxnSpPr>
        <p:spPr>
          <a:xfrm flipH="1">
            <a:off x="2195736" y="3429000"/>
            <a:ext cx="2592288" cy="43204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čára 15"/>
          <p:cNvCxnSpPr/>
          <p:nvPr/>
        </p:nvCxnSpPr>
        <p:spPr>
          <a:xfrm>
            <a:off x="2627784" y="5517232"/>
            <a:ext cx="5832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1331640" y="5805264"/>
            <a:ext cx="45365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4427984" y="1556792"/>
            <a:ext cx="3960440" cy="1384995"/>
          </a:xfrm>
          <a:prstGeom prst="rect">
            <a:avLst/>
          </a:prstGeom>
          <a:noFill/>
        </p:spPr>
        <p:txBody>
          <a:bodyPr wrap="square" rtlCol="0">
            <a:spAutoFit/>
          </a:bodyPr>
          <a:lstStyle/>
          <a:p>
            <a:r>
              <a:rPr lang="en-GB" sz="2800" b="1" dirty="0" smtClean="0">
                <a:solidFill>
                  <a:srgbClr val="008000"/>
                </a:solidFill>
                <a:latin typeface="Symbol" pitchFamily="18" charset="2"/>
              </a:rPr>
              <a:t>a  </a:t>
            </a:r>
            <a:r>
              <a:rPr lang="en-GB" sz="2800" b="1" dirty="0" smtClean="0">
                <a:solidFill>
                  <a:srgbClr val="008000"/>
                </a:solidFill>
                <a:latin typeface="+mn-lt"/>
              </a:rPr>
              <a:t>Keratin</a:t>
            </a:r>
            <a:r>
              <a:rPr lang="en-GB" sz="2800" b="1" dirty="0" smtClean="0">
                <a:solidFill>
                  <a:srgbClr val="008000"/>
                </a:solidFill>
                <a:latin typeface="Symbol" pitchFamily="18" charset="2"/>
              </a:rPr>
              <a:t> (</a:t>
            </a:r>
            <a:r>
              <a:rPr lang="en-GB" sz="2800" b="1" dirty="0" smtClean="0">
                <a:solidFill>
                  <a:srgbClr val="008000"/>
                </a:solidFill>
                <a:latin typeface="Arial Black" pitchFamily="34" charset="0"/>
              </a:rPr>
              <a:t>Coil</a:t>
            </a:r>
            <a:r>
              <a:rPr lang="en-GB" sz="2800" b="1" dirty="0" smtClean="0">
                <a:solidFill>
                  <a:srgbClr val="008000"/>
                </a:solidFill>
                <a:latin typeface="Symbol" pitchFamily="18" charset="2"/>
              </a:rPr>
              <a:t>) &gt; b </a:t>
            </a:r>
            <a:r>
              <a:rPr lang="en-GB" sz="2800" b="1" dirty="0" smtClean="0">
                <a:solidFill>
                  <a:srgbClr val="008000"/>
                </a:solidFill>
                <a:latin typeface="+mn-lt"/>
              </a:rPr>
              <a:t>Keratin (Folded </a:t>
            </a:r>
            <a:r>
              <a:rPr lang="en-GB" sz="2800" b="1" dirty="0" smtClean="0">
                <a:solidFill>
                  <a:srgbClr val="7030A0"/>
                </a:solidFill>
                <a:latin typeface="+mn-lt"/>
              </a:rPr>
              <a:t>(</a:t>
            </a:r>
            <a:r>
              <a:rPr lang="en-GB" sz="2800" dirty="0" smtClean="0">
                <a:solidFill>
                  <a:srgbClr val="7030A0"/>
                </a:solidFill>
                <a:latin typeface="Arial Black" pitchFamily="34" charset="0"/>
              </a:rPr>
              <a:t>Pleated)</a:t>
            </a:r>
            <a:r>
              <a:rPr lang="en-GB" sz="2800" b="1" dirty="0" smtClean="0">
                <a:solidFill>
                  <a:srgbClr val="7030A0"/>
                </a:solidFill>
                <a:latin typeface="+mn-lt"/>
              </a:rPr>
              <a:t> </a:t>
            </a:r>
            <a:r>
              <a:rPr lang="en-GB" sz="2800" b="1" dirty="0" smtClean="0">
                <a:solidFill>
                  <a:srgbClr val="008000"/>
                </a:solidFill>
                <a:latin typeface="+mn-lt"/>
              </a:rPr>
              <a:t>Sheet)</a:t>
            </a:r>
            <a:endParaRPr lang="en-GB" sz="2800" b="1" dirty="0">
              <a:solidFill>
                <a:srgbClr val="008000"/>
              </a:solidFill>
              <a:latin typeface="+mn-lt"/>
            </a:endParaRPr>
          </a:p>
        </p:txBody>
      </p:sp>
      <p:cxnSp>
        <p:nvCxnSpPr>
          <p:cNvPr id="23" name="Přímá spojovací šipka 22"/>
          <p:cNvCxnSpPr/>
          <p:nvPr/>
        </p:nvCxnSpPr>
        <p:spPr>
          <a:xfrm flipH="1">
            <a:off x="3131840" y="2132856"/>
            <a:ext cx="1368152" cy="432048"/>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0" y="4365104"/>
            <a:ext cx="9144000" cy="2308324"/>
          </a:xfrm>
          <a:prstGeom prst="rect">
            <a:avLst/>
          </a:prstGeom>
          <a:solidFill>
            <a:schemeClr val="accent3">
              <a:lumMod val="95000"/>
            </a:schemeClr>
          </a:solidFill>
        </p:spPr>
        <p:txBody>
          <a:bodyPr wrap="square" rtlCol="0">
            <a:spAutoFit/>
          </a:bodyPr>
          <a:lstStyle/>
          <a:p>
            <a:r>
              <a:rPr lang="cs-CZ" dirty="0" smtClean="0"/>
              <a:t>	</a:t>
            </a:r>
            <a:r>
              <a:rPr lang="en-GB" b="1" dirty="0" smtClean="0">
                <a:solidFill>
                  <a:srgbClr val="0000FF"/>
                </a:solidFill>
              </a:rPr>
              <a:t>The </a:t>
            </a:r>
            <a:r>
              <a:rPr lang="en-GB" b="1" dirty="0" smtClean="0">
                <a:solidFill>
                  <a:srgbClr val="0000FF"/>
                </a:solidFill>
              </a:rPr>
              <a:t>greatest Decrease of the Phase Transition Temperature of KERATIN goes with Increase of the Water Content in the interval 12 – 17 % w/w.</a:t>
            </a:r>
            <a:endParaRPr lang="cs-CZ" b="1" dirty="0" smtClean="0">
              <a:solidFill>
                <a:srgbClr val="0000FF"/>
              </a:solidFill>
            </a:endParaRPr>
          </a:p>
          <a:p>
            <a:r>
              <a:rPr lang="cs-CZ" dirty="0" smtClean="0"/>
              <a:t>	</a:t>
            </a:r>
            <a:r>
              <a:rPr lang="en-GB" dirty="0" smtClean="0"/>
              <a:t>The </a:t>
            </a:r>
            <a:r>
              <a:rPr lang="en-GB" dirty="0" smtClean="0"/>
              <a:t>Phase Transition Temperature of the </a:t>
            </a:r>
            <a:r>
              <a:rPr lang="en-GB" dirty="0" smtClean="0">
                <a:latin typeface="Symbol" pitchFamily="18" charset="2"/>
              </a:rPr>
              <a:t>a</a:t>
            </a:r>
            <a:r>
              <a:rPr lang="en-GB" dirty="0" smtClean="0"/>
              <a:t> KERATIN goes in Temperature Region 210 – 213 °C. The Phase Transition Temperature of the enlarged (strained) </a:t>
            </a:r>
            <a:r>
              <a:rPr lang="en-GB" dirty="0" smtClean="0">
                <a:latin typeface="Symbol" pitchFamily="18" charset="2"/>
              </a:rPr>
              <a:t>b</a:t>
            </a:r>
            <a:r>
              <a:rPr lang="en-GB" dirty="0" smtClean="0"/>
              <a:t> KERATIN Wool Fibre </a:t>
            </a:r>
            <a:r>
              <a:rPr lang="en-GB" dirty="0" smtClean="0">
                <a:solidFill>
                  <a:srgbClr val="7030A0"/>
                </a:solidFill>
              </a:rPr>
              <a:t>(</a:t>
            </a:r>
            <a:r>
              <a:rPr lang="en-GB" b="1" dirty="0" smtClean="0">
                <a:solidFill>
                  <a:srgbClr val="7030A0"/>
                </a:solidFill>
                <a:latin typeface="Symbol" pitchFamily="18" charset="2"/>
              </a:rPr>
              <a:t>b</a:t>
            </a:r>
            <a:r>
              <a:rPr lang="en-GB" b="1" dirty="0" smtClean="0">
                <a:solidFill>
                  <a:srgbClr val="7030A0"/>
                </a:solidFill>
              </a:rPr>
              <a:t> Keratin (Folded (</a:t>
            </a:r>
            <a:r>
              <a:rPr lang="en-GB" dirty="0" smtClean="0">
                <a:solidFill>
                  <a:srgbClr val="7030A0"/>
                </a:solidFill>
                <a:latin typeface="Arial Black" pitchFamily="34" charset="0"/>
              </a:rPr>
              <a:t>Pleated</a:t>
            </a:r>
            <a:r>
              <a:rPr lang="en-GB" dirty="0" smtClean="0">
                <a:solidFill>
                  <a:srgbClr val="7030A0"/>
                </a:solidFill>
              </a:rPr>
              <a:t>)</a:t>
            </a:r>
            <a:r>
              <a:rPr lang="en-GB" b="1" dirty="0" smtClean="0">
                <a:solidFill>
                  <a:srgbClr val="7030A0"/>
                </a:solidFill>
              </a:rPr>
              <a:t> Sheet)</a:t>
            </a:r>
            <a:r>
              <a:rPr lang="en-GB" dirty="0" smtClean="0">
                <a:solidFill>
                  <a:srgbClr val="7030A0"/>
                </a:solidFill>
              </a:rPr>
              <a:t> </a:t>
            </a:r>
            <a:r>
              <a:rPr lang="en-GB" dirty="0" smtClean="0"/>
              <a:t>into Amorphous KERATIN is in the Temperature Region 220 – 225 °C. </a:t>
            </a:r>
            <a:endParaRPr lang="cs-CZ" dirty="0" smtClean="0"/>
          </a:p>
          <a:p>
            <a:r>
              <a:rPr lang="cs-CZ" b="1" dirty="0" smtClean="0">
                <a:solidFill>
                  <a:srgbClr val="7030A0"/>
                </a:solidFill>
              </a:rPr>
              <a:t>	</a:t>
            </a:r>
            <a:r>
              <a:rPr lang="en-GB" b="1" dirty="0" smtClean="0">
                <a:solidFill>
                  <a:srgbClr val="7030A0"/>
                </a:solidFill>
              </a:rPr>
              <a:t>I</a:t>
            </a:r>
            <a:r>
              <a:rPr lang="cs-CZ" b="1" dirty="0" smtClean="0">
                <a:solidFill>
                  <a:srgbClr val="7030A0"/>
                </a:solidFill>
              </a:rPr>
              <a:t>t</a:t>
            </a:r>
            <a:r>
              <a:rPr lang="en-GB" b="1" dirty="0" smtClean="0">
                <a:solidFill>
                  <a:srgbClr val="7030A0"/>
                </a:solidFill>
              </a:rPr>
              <a:t> </a:t>
            </a:r>
            <a:r>
              <a:rPr lang="en-GB" b="1" dirty="0" smtClean="0">
                <a:solidFill>
                  <a:srgbClr val="7030A0"/>
                </a:solidFill>
              </a:rPr>
              <a:t>is clear from this, that the </a:t>
            </a:r>
            <a:r>
              <a:rPr lang="en-GB" b="1" dirty="0" smtClean="0">
                <a:solidFill>
                  <a:srgbClr val="7030A0"/>
                </a:solidFill>
                <a:latin typeface="Symbol" pitchFamily="18" charset="2"/>
              </a:rPr>
              <a:t>b</a:t>
            </a:r>
            <a:r>
              <a:rPr lang="en-GB" b="1" dirty="0" smtClean="0">
                <a:solidFill>
                  <a:srgbClr val="7030A0"/>
                </a:solidFill>
              </a:rPr>
              <a:t> Keratin (Folded (</a:t>
            </a:r>
            <a:r>
              <a:rPr lang="en-GB" dirty="0" smtClean="0">
                <a:solidFill>
                  <a:srgbClr val="7030A0"/>
                </a:solidFill>
                <a:latin typeface="Arial Black" pitchFamily="34" charset="0"/>
              </a:rPr>
              <a:t>Pleated</a:t>
            </a:r>
            <a:r>
              <a:rPr lang="en-GB" dirty="0" smtClean="0">
                <a:solidFill>
                  <a:srgbClr val="7030A0"/>
                </a:solidFill>
              </a:rPr>
              <a:t>)</a:t>
            </a:r>
            <a:r>
              <a:rPr lang="en-GB" b="1" dirty="0" smtClean="0">
                <a:solidFill>
                  <a:srgbClr val="7030A0"/>
                </a:solidFill>
              </a:rPr>
              <a:t> Sheet is more resistant to the Influence of the Temperature. </a:t>
            </a:r>
            <a:endParaRPr lang="cs-CZ" dirty="0">
              <a:solidFill>
                <a:srgbClr val="7030A0"/>
              </a:solidFill>
            </a:endParaRPr>
          </a:p>
        </p:txBody>
      </p:sp>
      <p:cxnSp>
        <p:nvCxnSpPr>
          <p:cNvPr id="18" name="Přímá spojovací šipka 17"/>
          <p:cNvCxnSpPr/>
          <p:nvPr/>
        </p:nvCxnSpPr>
        <p:spPr>
          <a:xfrm flipH="1" flipV="1">
            <a:off x="3203848" y="2852936"/>
            <a:ext cx="1296144" cy="30963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a:off x="0" y="3933056"/>
            <a:ext cx="4716016" cy="523220"/>
          </a:xfrm>
          <a:prstGeom prst="rect">
            <a:avLst/>
          </a:prstGeom>
          <a:solidFill>
            <a:schemeClr val="accent3">
              <a:lumMod val="95000"/>
            </a:schemeClr>
          </a:solidFill>
        </p:spPr>
        <p:txBody>
          <a:bodyPr wrap="square" rtlCol="0">
            <a:spAutoFit/>
          </a:bodyPr>
          <a:lstStyle/>
          <a:p>
            <a:pPr algn="ctr"/>
            <a:r>
              <a:rPr lang="en-GB" sz="1400" b="1" dirty="0" smtClean="0">
                <a:solidFill>
                  <a:srgbClr val="FF0000"/>
                </a:solidFill>
                <a:latin typeface="Arial Black" pitchFamily="34" charset="0"/>
              </a:rPr>
              <a:t>DTA  and TG Curves 100 % w/w of Wool heating up to 300 °C in Air</a:t>
            </a:r>
            <a:endParaRPr lang="en-GB" sz="1400" b="1" dirty="0">
              <a:solidFill>
                <a:srgbClr val="FF0000"/>
              </a:solidFill>
              <a:latin typeface="Arial Black"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0"/>
            <a:ext cx="9144000" cy="634082"/>
          </a:xfrm>
        </p:spPr>
        <p:txBody>
          <a:bodyPr/>
          <a:lstStyle/>
          <a:p>
            <a:r>
              <a:rPr lang="cs-CZ" sz="2800" dirty="0" err="1" smtClean="0">
                <a:solidFill>
                  <a:srgbClr val="FF0000"/>
                </a:solidFill>
                <a:latin typeface="Arial Black" pitchFamily="34" charset="0"/>
              </a:rPr>
              <a:t>Phase</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Transitions</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of</a:t>
            </a:r>
            <a:r>
              <a:rPr lang="cs-CZ" sz="2800" dirty="0" smtClean="0">
                <a:solidFill>
                  <a:srgbClr val="FF0000"/>
                </a:solidFill>
                <a:latin typeface="Arial Black" pitchFamily="34" charset="0"/>
              </a:rPr>
              <a:t> KERATIN </a:t>
            </a:r>
            <a:r>
              <a:rPr lang="cs-CZ" sz="2800" dirty="0" smtClean="0">
                <a:solidFill>
                  <a:srgbClr val="FF0000"/>
                </a:solidFill>
                <a:latin typeface="Arial Black" pitchFamily="34" charset="0"/>
              </a:rPr>
              <a:t>&amp; </a:t>
            </a:r>
            <a:r>
              <a:rPr lang="cs-CZ" sz="2800" dirty="0" smtClean="0">
                <a:solidFill>
                  <a:srgbClr val="C00000"/>
                </a:solidFill>
                <a:latin typeface="Arial Black" pitchFamily="34" charset="0"/>
              </a:rPr>
              <a:t>FIBROIN</a:t>
            </a:r>
            <a:r>
              <a:rPr lang="cs-CZ" sz="2800" dirty="0" smtClean="0">
                <a:solidFill>
                  <a:srgbClr val="FF0000"/>
                </a:solidFill>
                <a:latin typeface="Arial Black" pitchFamily="34" charset="0"/>
              </a:rPr>
              <a:t> 2</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dirty="0"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35</a:t>
            </a:fld>
            <a:endParaRPr lang="sk-SK" dirty="0"/>
          </a:p>
        </p:txBody>
      </p:sp>
      <p:pic>
        <p:nvPicPr>
          <p:cNvPr id="10" name="Obrázek 9" descr="DTA, DTG, TG KERATINU na vzduchu.jpg"/>
          <p:cNvPicPr>
            <a:picLocks noChangeAspect="1"/>
          </p:cNvPicPr>
          <p:nvPr/>
        </p:nvPicPr>
        <p:blipFill>
          <a:blip r:embed="rId2" cstate="print"/>
          <a:stretch>
            <a:fillRect/>
          </a:stretch>
        </p:blipFill>
        <p:spPr>
          <a:xfrm rot="16200000">
            <a:off x="527175" y="417042"/>
            <a:ext cx="3495675" cy="4191000"/>
          </a:xfrm>
          <a:prstGeom prst="rect">
            <a:avLst/>
          </a:prstGeom>
        </p:spPr>
      </p:pic>
      <p:cxnSp>
        <p:nvCxnSpPr>
          <p:cNvPr id="23" name="Přímá spojovací šipka 22"/>
          <p:cNvCxnSpPr/>
          <p:nvPr/>
        </p:nvCxnSpPr>
        <p:spPr>
          <a:xfrm flipH="1" flipV="1">
            <a:off x="3131840" y="2852936"/>
            <a:ext cx="648072" cy="165618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a:off x="4572000" y="620688"/>
            <a:ext cx="4176464" cy="646331"/>
          </a:xfrm>
          <a:prstGeom prst="rect">
            <a:avLst/>
          </a:prstGeom>
          <a:noFill/>
        </p:spPr>
        <p:txBody>
          <a:bodyPr wrap="square" rtlCol="0">
            <a:spAutoFit/>
          </a:bodyPr>
          <a:lstStyle/>
          <a:p>
            <a:r>
              <a:rPr lang="en-GB" dirty="0" smtClean="0">
                <a:solidFill>
                  <a:srgbClr val="FF0000"/>
                </a:solidFill>
                <a:latin typeface="Arial Black" pitchFamily="34" charset="0"/>
              </a:rPr>
              <a:t>On Air &gt; OXIDATION  &gt; Burning already at approx. 230 °</a:t>
            </a:r>
            <a:r>
              <a:rPr lang="cs-CZ" dirty="0" smtClean="0">
                <a:solidFill>
                  <a:srgbClr val="FF0000"/>
                </a:solidFill>
                <a:latin typeface="Arial Black" pitchFamily="34" charset="0"/>
              </a:rPr>
              <a:t>C</a:t>
            </a:r>
            <a:endParaRPr lang="cs-CZ" dirty="0">
              <a:solidFill>
                <a:srgbClr val="FF0000"/>
              </a:solidFill>
              <a:latin typeface="Arial Black" pitchFamily="34" charset="0"/>
            </a:endParaRPr>
          </a:p>
        </p:txBody>
      </p:sp>
      <p:cxnSp>
        <p:nvCxnSpPr>
          <p:cNvPr id="25" name="Přímá spojovací šipka 24"/>
          <p:cNvCxnSpPr>
            <a:stCxn id="22" idx="1"/>
          </p:cNvCxnSpPr>
          <p:nvPr/>
        </p:nvCxnSpPr>
        <p:spPr>
          <a:xfrm flipH="1">
            <a:off x="3635896" y="943854"/>
            <a:ext cx="936104" cy="21251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Obrázek 26" descr="DTA keratinu X fibroinu obrázek.jpg"/>
          <p:cNvPicPr>
            <a:picLocks noChangeAspect="1"/>
          </p:cNvPicPr>
          <p:nvPr/>
        </p:nvPicPr>
        <p:blipFill>
          <a:blip r:embed="rId3" cstate="print"/>
          <a:stretch>
            <a:fillRect/>
          </a:stretch>
        </p:blipFill>
        <p:spPr>
          <a:xfrm rot="5400000">
            <a:off x="4875604" y="677124"/>
            <a:ext cx="3254967" cy="4726272"/>
          </a:xfrm>
          <a:prstGeom prst="rect">
            <a:avLst/>
          </a:prstGeom>
        </p:spPr>
      </p:pic>
      <p:cxnSp>
        <p:nvCxnSpPr>
          <p:cNvPr id="32" name="Přímá spojovací šipka 31"/>
          <p:cNvCxnSpPr/>
          <p:nvPr/>
        </p:nvCxnSpPr>
        <p:spPr>
          <a:xfrm flipV="1">
            <a:off x="3347864" y="3717032"/>
            <a:ext cx="2232248" cy="1728192"/>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8" name="TextovéPole 37"/>
          <p:cNvSpPr txBox="1"/>
          <p:nvPr/>
        </p:nvSpPr>
        <p:spPr>
          <a:xfrm>
            <a:off x="3995936" y="5733256"/>
            <a:ext cx="4608512" cy="923330"/>
          </a:xfrm>
          <a:prstGeom prst="rect">
            <a:avLst/>
          </a:prstGeom>
          <a:solidFill>
            <a:schemeClr val="accent3">
              <a:lumMod val="85000"/>
            </a:schemeClr>
          </a:solidFill>
          <a:ln w="38100">
            <a:solidFill>
              <a:srgbClr val="C00000"/>
            </a:solidFill>
          </a:ln>
        </p:spPr>
        <p:txBody>
          <a:bodyPr wrap="square" rtlCol="0">
            <a:spAutoFit/>
          </a:bodyPr>
          <a:lstStyle/>
          <a:p>
            <a:r>
              <a:rPr lang="en-GB" dirty="0" smtClean="0">
                <a:solidFill>
                  <a:srgbClr val="C00000"/>
                </a:solidFill>
                <a:latin typeface="Arial Black" pitchFamily="34" charset="0"/>
              </a:rPr>
              <a:t>Decomposition in NITROGEN is only at higher Temperature and</a:t>
            </a:r>
            <a:r>
              <a:rPr lang="cs-CZ" dirty="0" smtClean="0">
                <a:solidFill>
                  <a:srgbClr val="C00000"/>
                </a:solidFill>
                <a:latin typeface="Arial Black" pitchFamily="34" charset="0"/>
              </a:rPr>
              <a:t> </a:t>
            </a:r>
            <a:r>
              <a:rPr lang="cs-CZ" dirty="0" err="1" smtClean="0">
                <a:solidFill>
                  <a:srgbClr val="C00000"/>
                </a:solidFill>
                <a:latin typeface="Arial Black" pitchFamily="34" charset="0"/>
              </a:rPr>
              <a:t>is</a:t>
            </a:r>
            <a:r>
              <a:rPr lang="cs-CZ" dirty="0" smtClean="0">
                <a:solidFill>
                  <a:srgbClr val="C00000"/>
                </a:solidFill>
                <a:latin typeface="Arial Black" pitchFamily="34" charset="0"/>
              </a:rPr>
              <a:t> more </a:t>
            </a:r>
            <a:r>
              <a:rPr lang="en-GB" dirty="0" smtClean="0">
                <a:solidFill>
                  <a:srgbClr val="C00000"/>
                </a:solidFill>
                <a:latin typeface="Arial Black" pitchFamily="34" charset="0"/>
              </a:rPr>
              <a:t>slowly  </a:t>
            </a:r>
            <a:endParaRPr lang="en-GB" dirty="0">
              <a:solidFill>
                <a:srgbClr val="C00000"/>
              </a:solidFill>
            </a:endParaRPr>
          </a:p>
        </p:txBody>
      </p:sp>
      <p:cxnSp>
        <p:nvCxnSpPr>
          <p:cNvPr id="40" name="Přímá spojovací šipka 39"/>
          <p:cNvCxnSpPr/>
          <p:nvPr/>
        </p:nvCxnSpPr>
        <p:spPr>
          <a:xfrm flipV="1">
            <a:off x="4932040" y="2636912"/>
            <a:ext cx="2088232" cy="309634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7452320" y="1268760"/>
            <a:ext cx="1691680" cy="2308324"/>
          </a:xfrm>
          <a:prstGeom prst="rect">
            <a:avLst/>
          </a:prstGeom>
          <a:solidFill>
            <a:schemeClr val="accent3">
              <a:lumMod val="85000"/>
            </a:schemeClr>
          </a:solidFill>
          <a:ln w="38100">
            <a:solidFill>
              <a:srgbClr val="C00000"/>
            </a:solidFill>
          </a:ln>
        </p:spPr>
        <p:txBody>
          <a:bodyPr wrap="square" rtlCol="0">
            <a:spAutoFit/>
          </a:bodyPr>
          <a:lstStyle/>
          <a:p>
            <a:r>
              <a:rPr lang="en-GB" b="1" dirty="0" smtClean="0">
                <a:solidFill>
                  <a:srgbClr val="C00000"/>
                </a:solidFill>
              </a:rPr>
              <a:t>FIBROINE is more  Temperature stable than KERATIN</a:t>
            </a:r>
          </a:p>
          <a:p>
            <a:r>
              <a:rPr lang="en-GB" b="1" dirty="0" smtClean="0">
                <a:solidFill>
                  <a:srgbClr val="C00000"/>
                </a:solidFill>
              </a:rPr>
              <a:t>(</a:t>
            </a:r>
            <a:r>
              <a:rPr lang="en-GB" b="1" dirty="0" smtClean="0">
                <a:solidFill>
                  <a:srgbClr val="0000FF"/>
                </a:solidFill>
              </a:rPr>
              <a:t>Phase </a:t>
            </a:r>
            <a:r>
              <a:rPr lang="en-GB" b="1" dirty="0" smtClean="0">
                <a:solidFill>
                  <a:srgbClr val="0000FF"/>
                </a:solidFill>
              </a:rPr>
              <a:t>Transition Temperature </a:t>
            </a:r>
            <a:r>
              <a:rPr lang="en-GB" b="1" dirty="0" smtClean="0">
                <a:solidFill>
                  <a:srgbClr val="C00000"/>
                </a:solidFill>
              </a:rPr>
              <a:t>)</a:t>
            </a:r>
            <a:endParaRPr lang="en-GB" b="1" dirty="0">
              <a:solidFill>
                <a:srgbClr val="C00000"/>
              </a:solidFill>
            </a:endParaRPr>
          </a:p>
        </p:txBody>
      </p:sp>
      <p:cxnSp>
        <p:nvCxnSpPr>
          <p:cNvPr id="44" name="Přímá spojovací šipka 43"/>
          <p:cNvCxnSpPr>
            <a:stCxn id="42" idx="1"/>
          </p:cNvCxnSpPr>
          <p:nvPr/>
        </p:nvCxnSpPr>
        <p:spPr>
          <a:xfrm flipH="1">
            <a:off x="6732240" y="2422922"/>
            <a:ext cx="720080" cy="151013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0" y="3789040"/>
            <a:ext cx="4716016" cy="523220"/>
          </a:xfrm>
          <a:prstGeom prst="rect">
            <a:avLst/>
          </a:prstGeom>
          <a:solidFill>
            <a:schemeClr val="accent3">
              <a:lumMod val="95000"/>
            </a:schemeClr>
          </a:solidFill>
        </p:spPr>
        <p:txBody>
          <a:bodyPr wrap="square" rtlCol="0">
            <a:spAutoFit/>
          </a:bodyPr>
          <a:lstStyle/>
          <a:p>
            <a:pPr algn="ctr"/>
            <a:r>
              <a:rPr lang="en-GB" sz="1400" b="1" dirty="0" smtClean="0">
                <a:solidFill>
                  <a:srgbClr val="FF0000"/>
                </a:solidFill>
                <a:latin typeface="Arial Black" pitchFamily="34" charset="0"/>
              </a:rPr>
              <a:t>DTA  and TG Curves 100 % w/w of Wool heating up to 300 °C in Air</a:t>
            </a:r>
            <a:endParaRPr lang="en-GB" sz="1400" b="1" dirty="0">
              <a:solidFill>
                <a:srgbClr val="FF0000"/>
              </a:solidFill>
              <a:latin typeface="Arial Black" pitchFamily="34" charset="0"/>
            </a:endParaRPr>
          </a:p>
        </p:txBody>
      </p:sp>
      <p:cxnSp>
        <p:nvCxnSpPr>
          <p:cNvPr id="26" name="Přímá spojovací šipka 25"/>
          <p:cNvCxnSpPr/>
          <p:nvPr/>
        </p:nvCxnSpPr>
        <p:spPr>
          <a:xfrm flipV="1">
            <a:off x="539552" y="3861048"/>
            <a:ext cx="1296144" cy="151216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179512" y="4365104"/>
            <a:ext cx="3960440" cy="707886"/>
          </a:xfrm>
          <a:prstGeom prst="rect">
            <a:avLst/>
          </a:prstGeom>
          <a:noFill/>
        </p:spPr>
        <p:txBody>
          <a:bodyPr wrap="square" rtlCol="0">
            <a:spAutoFit/>
          </a:bodyPr>
          <a:lstStyle/>
          <a:p>
            <a:r>
              <a:rPr lang="en-GB" sz="2000" b="1" dirty="0" smtClean="0">
                <a:solidFill>
                  <a:srgbClr val="008000"/>
                </a:solidFill>
                <a:latin typeface="Symbol" pitchFamily="18" charset="2"/>
              </a:rPr>
              <a:t>a  </a:t>
            </a:r>
            <a:r>
              <a:rPr lang="en-GB" sz="2000" b="1" dirty="0" smtClean="0">
                <a:solidFill>
                  <a:srgbClr val="008000"/>
                </a:solidFill>
                <a:latin typeface="+mn-lt"/>
              </a:rPr>
              <a:t>Keratin</a:t>
            </a:r>
            <a:r>
              <a:rPr lang="en-GB" sz="2000" b="1" dirty="0" smtClean="0">
                <a:solidFill>
                  <a:srgbClr val="008000"/>
                </a:solidFill>
                <a:latin typeface="Symbol" pitchFamily="18" charset="2"/>
              </a:rPr>
              <a:t> (</a:t>
            </a:r>
            <a:r>
              <a:rPr lang="en-GB" sz="2000" b="1" dirty="0" smtClean="0">
                <a:solidFill>
                  <a:srgbClr val="008000"/>
                </a:solidFill>
                <a:latin typeface="Arial Black" pitchFamily="34" charset="0"/>
              </a:rPr>
              <a:t>Coil</a:t>
            </a:r>
            <a:r>
              <a:rPr lang="en-GB" sz="2000" b="1" dirty="0" smtClean="0">
                <a:solidFill>
                  <a:srgbClr val="008000"/>
                </a:solidFill>
                <a:latin typeface="Symbol" pitchFamily="18" charset="2"/>
              </a:rPr>
              <a:t>) &gt; b </a:t>
            </a:r>
            <a:r>
              <a:rPr lang="en-GB" sz="2000" b="1" dirty="0" smtClean="0">
                <a:solidFill>
                  <a:srgbClr val="008000"/>
                </a:solidFill>
                <a:latin typeface="+mn-lt"/>
              </a:rPr>
              <a:t>Keratin (Folded (</a:t>
            </a:r>
            <a:r>
              <a:rPr lang="en-GB" sz="2000" dirty="0" smtClean="0">
                <a:solidFill>
                  <a:srgbClr val="7030A0"/>
                </a:solidFill>
                <a:latin typeface="Arial Black" pitchFamily="34" charset="0"/>
              </a:rPr>
              <a:t>Pleated</a:t>
            </a:r>
            <a:r>
              <a:rPr lang="en-GB" sz="2000" dirty="0" smtClean="0">
                <a:solidFill>
                  <a:srgbClr val="008000"/>
                </a:solidFill>
                <a:latin typeface="Arial Black" pitchFamily="34" charset="0"/>
              </a:rPr>
              <a:t>)</a:t>
            </a:r>
            <a:r>
              <a:rPr lang="en-GB" sz="2000" b="1" dirty="0" smtClean="0">
                <a:solidFill>
                  <a:srgbClr val="008000"/>
                </a:solidFill>
                <a:latin typeface="+mn-lt"/>
              </a:rPr>
              <a:t> Sheet)</a:t>
            </a:r>
            <a:endParaRPr lang="en-GB" sz="2000" b="1" dirty="0">
              <a:solidFill>
                <a:srgbClr val="008000"/>
              </a:solidFill>
              <a:latin typeface="+mn-lt"/>
            </a:endParaRPr>
          </a:p>
        </p:txBody>
      </p:sp>
      <p:sp>
        <p:nvSpPr>
          <p:cNvPr id="29" name="TextovéPole 28"/>
          <p:cNvSpPr txBox="1"/>
          <p:nvPr/>
        </p:nvSpPr>
        <p:spPr>
          <a:xfrm>
            <a:off x="179512" y="5229200"/>
            <a:ext cx="3600400" cy="830997"/>
          </a:xfrm>
          <a:prstGeom prst="rect">
            <a:avLst/>
          </a:prstGeom>
          <a:noFill/>
        </p:spPr>
        <p:txBody>
          <a:bodyPr wrap="square" rtlCol="0">
            <a:spAutoFit/>
          </a:bodyPr>
          <a:lstStyle/>
          <a:p>
            <a:r>
              <a:rPr lang="en-GB" sz="2400" dirty="0" smtClean="0">
                <a:solidFill>
                  <a:srgbClr val="0000FF"/>
                </a:solidFill>
                <a:latin typeface="Arial Black" pitchFamily="34" charset="0"/>
              </a:rPr>
              <a:t>Evaporation</a:t>
            </a:r>
            <a:r>
              <a:rPr lang="cs-CZ" sz="2400" dirty="0" smtClean="0">
                <a:solidFill>
                  <a:srgbClr val="0000FF"/>
                </a:solidFill>
                <a:latin typeface="Arial Black" pitchFamily="34" charset="0"/>
              </a:rPr>
              <a:t> </a:t>
            </a:r>
            <a:r>
              <a:rPr lang="en-GB" sz="2400" dirty="0" smtClean="0">
                <a:solidFill>
                  <a:srgbClr val="0000FF"/>
                </a:solidFill>
                <a:latin typeface="Arial Black" pitchFamily="34" charset="0"/>
              </a:rPr>
              <a:t>of </a:t>
            </a:r>
            <a:r>
              <a:rPr lang="en-GB" sz="2400" dirty="0" smtClean="0">
                <a:solidFill>
                  <a:srgbClr val="0000FF"/>
                </a:solidFill>
                <a:latin typeface="Arial Black" pitchFamily="34" charset="0"/>
              </a:rPr>
              <a:t>the Water</a:t>
            </a:r>
            <a:endParaRPr lang="en-GB" sz="2400" dirty="0">
              <a:solidFill>
                <a:srgbClr val="0000FF"/>
              </a:solidFill>
              <a:latin typeface="Arial Black" pitchFamily="34" charset="0"/>
            </a:endParaRPr>
          </a:p>
        </p:txBody>
      </p:sp>
      <p:sp>
        <p:nvSpPr>
          <p:cNvPr id="39" name="TextovéPole 38"/>
          <p:cNvSpPr txBox="1"/>
          <p:nvPr/>
        </p:nvSpPr>
        <p:spPr>
          <a:xfrm>
            <a:off x="4427984" y="4653136"/>
            <a:ext cx="4716016" cy="584775"/>
          </a:xfrm>
          <a:prstGeom prst="rect">
            <a:avLst/>
          </a:prstGeom>
          <a:solidFill>
            <a:schemeClr val="accent3">
              <a:lumMod val="95000"/>
            </a:schemeClr>
          </a:solidFill>
        </p:spPr>
        <p:txBody>
          <a:bodyPr wrap="square" rtlCol="0">
            <a:spAutoFit/>
          </a:bodyPr>
          <a:lstStyle/>
          <a:p>
            <a:pPr algn="ctr"/>
            <a:r>
              <a:rPr lang="en-GB" sz="1400" b="1" dirty="0" smtClean="0">
                <a:solidFill>
                  <a:srgbClr val="FF0000"/>
                </a:solidFill>
                <a:latin typeface="Arial Black" pitchFamily="34" charset="0"/>
              </a:rPr>
              <a:t>DTA  Curves in the NITROGEN: 1) Human Hair, </a:t>
            </a:r>
            <a:r>
              <a:rPr lang="en-GB" sz="1400" b="1" dirty="0" smtClean="0">
                <a:solidFill>
                  <a:srgbClr val="7030A0"/>
                </a:solidFill>
                <a:latin typeface="Arial Black" pitchFamily="34" charset="0"/>
              </a:rPr>
              <a:t>2) Mohair Wool</a:t>
            </a:r>
            <a:r>
              <a:rPr lang="en-GB" sz="1400" b="1" dirty="0" smtClean="0">
                <a:solidFill>
                  <a:srgbClr val="FF0000"/>
                </a:solidFill>
                <a:latin typeface="Arial Black" pitchFamily="34" charset="0"/>
              </a:rPr>
              <a:t>, </a:t>
            </a:r>
            <a:r>
              <a:rPr lang="en-GB" b="1" dirty="0" smtClean="0">
                <a:solidFill>
                  <a:srgbClr val="C00000"/>
                </a:solidFill>
                <a:latin typeface="Arial Black" pitchFamily="34" charset="0"/>
              </a:rPr>
              <a:t>3) Natural/Genuine silk </a:t>
            </a:r>
            <a:endParaRPr lang="en-GB" sz="1400" b="1" dirty="0">
              <a:solidFill>
                <a:srgbClr val="C00000"/>
              </a:solidFill>
              <a:latin typeface="Arial Black" pitchFamily="34" charset="0"/>
            </a:endParaRPr>
          </a:p>
        </p:txBody>
      </p:sp>
      <p:sp>
        <p:nvSpPr>
          <p:cNvPr id="41" name="TextovéPole 40"/>
          <p:cNvSpPr txBox="1"/>
          <p:nvPr/>
        </p:nvSpPr>
        <p:spPr>
          <a:xfrm>
            <a:off x="4932040" y="1916832"/>
            <a:ext cx="360040" cy="369332"/>
          </a:xfrm>
          <a:prstGeom prst="rect">
            <a:avLst/>
          </a:prstGeom>
          <a:noFill/>
        </p:spPr>
        <p:txBody>
          <a:bodyPr wrap="square" rtlCol="0">
            <a:spAutoFit/>
          </a:bodyPr>
          <a:lstStyle/>
          <a:p>
            <a:r>
              <a:rPr lang="cs-CZ" dirty="0" smtClean="0">
                <a:solidFill>
                  <a:srgbClr val="FF0000"/>
                </a:solidFill>
                <a:latin typeface="Arial Black" pitchFamily="34" charset="0"/>
              </a:rPr>
              <a:t>1</a:t>
            </a:r>
            <a:endParaRPr lang="cs-CZ" dirty="0">
              <a:solidFill>
                <a:srgbClr val="FF0000"/>
              </a:solidFill>
              <a:latin typeface="Arial Black" pitchFamily="34" charset="0"/>
            </a:endParaRPr>
          </a:p>
        </p:txBody>
      </p:sp>
      <p:sp>
        <p:nvSpPr>
          <p:cNvPr id="43" name="TextovéPole 42"/>
          <p:cNvSpPr txBox="1"/>
          <p:nvPr/>
        </p:nvSpPr>
        <p:spPr>
          <a:xfrm>
            <a:off x="5004048" y="2564904"/>
            <a:ext cx="360040" cy="369332"/>
          </a:xfrm>
          <a:prstGeom prst="rect">
            <a:avLst/>
          </a:prstGeom>
          <a:noFill/>
        </p:spPr>
        <p:txBody>
          <a:bodyPr wrap="square" rtlCol="0">
            <a:spAutoFit/>
          </a:bodyPr>
          <a:lstStyle/>
          <a:p>
            <a:r>
              <a:rPr lang="cs-CZ" dirty="0" smtClean="0">
                <a:solidFill>
                  <a:srgbClr val="7030A0"/>
                </a:solidFill>
                <a:latin typeface="Arial Black" pitchFamily="34" charset="0"/>
              </a:rPr>
              <a:t>2</a:t>
            </a:r>
            <a:endParaRPr lang="cs-CZ" dirty="0">
              <a:solidFill>
                <a:srgbClr val="7030A0"/>
              </a:solidFill>
              <a:latin typeface="Arial Black" pitchFamily="34" charset="0"/>
            </a:endParaRPr>
          </a:p>
        </p:txBody>
      </p:sp>
      <p:sp>
        <p:nvSpPr>
          <p:cNvPr id="45" name="TextovéPole 44"/>
          <p:cNvSpPr txBox="1"/>
          <p:nvPr/>
        </p:nvSpPr>
        <p:spPr>
          <a:xfrm>
            <a:off x="4860032" y="3140968"/>
            <a:ext cx="360040" cy="523220"/>
          </a:xfrm>
          <a:prstGeom prst="rect">
            <a:avLst/>
          </a:prstGeom>
          <a:noFill/>
        </p:spPr>
        <p:txBody>
          <a:bodyPr wrap="square" rtlCol="0">
            <a:spAutoFit/>
          </a:bodyPr>
          <a:lstStyle/>
          <a:p>
            <a:r>
              <a:rPr lang="cs-CZ" sz="2800" dirty="0" smtClean="0">
                <a:solidFill>
                  <a:srgbClr val="C00000"/>
                </a:solidFill>
                <a:latin typeface="Arial Black" pitchFamily="34" charset="0"/>
              </a:rPr>
              <a:t>3</a:t>
            </a:r>
            <a:endParaRPr lang="cs-CZ" sz="2800" dirty="0">
              <a:solidFill>
                <a:srgbClr val="C00000"/>
              </a:solidFill>
              <a:latin typeface="Arial Black"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36</a:t>
            </a:fld>
            <a:endParaRPr lang="sk-SK"/>
          </a:p>
        </p:txBody>
      </p:sp>
      <p:sp>
        <p:nvSpPr>
          <p:cNvPr id="9" name="TextovéPole 8"/>
          <p:cNvSpPr txBox="1"/>
          <p:nvPr/>
        </p:nvSpPr>
        <p:spPr>
          <a:xfrm>
            <a:off x="467544" y="1"/>
            <a:ext cx="7704856" cy="584775"/>
          </a:xfrm>
          <a:prstGeom prst="rect">
            <a:avLst/>
          </a:prstGeom>
          <a:noFill/>
        </p:spPr>
        <p:txBody>
          <a:bodyPr wrap="square" rtlCol="0">
            <a:spAutoFit/>
          </a:bodyPr>
          <a:lstStyle/>
          <a:p>
            <a:pPr algn="ctr"/>
            <a:r>
              <a:rPr lang="en-GB" sz="3200" dirty="0" smtClean="0">
                <a:solidFill>
                  <a:srgbClr val="FF0000"/>
                </a:solidFill>
                <a:latin typeface="Arial Black" pitchFamily="34" charset="0"/>
              </a:rPr>
              <a:t>Keratin Colouring </a:t>
            </a:r>
            <a:endParaRPr lang="en-GB" sz="3200" dirty="0">
              <a:solidFill>
                <a:srgbClr val="FF0000"/>
              </a:solidFill>
              <a:latin typeface="Arial Black" pitchFamily="34" charset="0"/>
            </a:endParaRPr>
          </a:p>
        </p:txBody>
      </p:sp>
      <p:sp>
        <p:nvSpPr>
          <p:cNvPr id="11" name="TextovéPole 10"/>
          <p:cNvSpPr txBox="1"/>
          <p:nvPr/>
        </p:nvSpPr>
        <p:spPr>
          <a:xfrm>
            <a:off x="0" y="764704"/>
            <a:ext cx="9144000" cy="5139869"/>
          </a:xfrm>
          <a:prstGeom prst="rect">
            <a:avLst/>
          </a:prstGeom>
          <a:noFill/>
        </p:spPr>
        <p:txBody>
          <a:bodyPr wrap="square" rtlCol="0">
            <a:spAutoFit/>
          </a:bodyPr>
          <a:lstStyle/>
          <a:p>
            <a:r>
              <a:rPr lang="cs-CZ" sz="2000" b="1" dirty="0" smtClean="0"/>
              <a:t>	</a:t>
            </a:r>
            <a:r>
              <a:rPr lang="en-GB" sz="2000" b="1" dirty="0" smtClean="0"/>
              <a:t>The </a:t>
            </a:r>
            <a:r>
              <a:rPr lang="en-GB" sz="2000" b="1" dirty="0" smtClean="0"/>
              <a:t>so called REACTIV COLOURS creates covalent Bonds with the functional Groups of Keratin. </a:t>
            </a:r>
            <a:endParaRPr lang="cs-CZ" sz="2000" b="1" dirty="0" smtClean="0"/>
          </a:p>
          <a:p>
            <a:r>
              <a:rPr lang="cs-CZ" sz="2000" b="1" dirty="0" smtClean="0"/>
              <a:t>	</a:t>
            </a:r>
            <a:r>
              <a:rPr lang="en-GB" sz="2000" b="1" dirty="0" smtClean="0"/>
              <a:t>The </a:t>
            </a:r>
            <a:r>
              <a:rPr lang="en-GB" sz="2000" b="1" dirty="0" smtClean="0"/>
              <a:t>REACTIV COLOURS can either ACIDIC or BASIC. </a:t>
            </a:r>
            <a:endParaRPr lang="cs-CZ" sz="2000" b="1" dirty="0" smtClean="0"/>
          </a:p>
          <a:p>
            <a:r>
              <a:rPr lang="en-GB" sz="2000" b="1" dirty="0" smtClean="0"/>
              <a:t>The Decrease of the Reactivity to the ACIDIC REACTIV COLOURS is achieved by Decrease of the –NH</a:t>
            </a:r>
            <a:r>
              <a:rPr lang="en-GB" sz="2000" b="1" baseline="-25000" dirty="0" smtClean="0"/>
              <a:t>2</a:t>
            </a:r>
            <a:r>
              <a:rPr lang="en-GB" sz="2000" b="1" dirty="0" smtClean="0"/>
              <a:t> Groups in the Side Chains of the Amino acids. The chemical Reactions are as follows:</a:t>
            </a:r>
            <a:endParaRPr lang="cs-CZ" sz="2000" b="1" dirty="0" smtClean="0"/>
          </a:p>
          <a:p>
            <a:r>
              <a:rPr lang="cs-CZ" sz="2000" b="1" dirty="0" smtClean="0"/>
              <a:t>		</a:t>
            </a:r>
            <a:r>
              <a:rPr lang="en-GB" sz="2400" b="1" dirty="0" smtClean="0"/>
              <a:t>-</a:t>
            </a:r>
            <a:r>
              <a:rPr lang="en-GB" sz="2400" b="1" dirty="0" smtClean="0"/>
              <a:t>V-NH</a:t>
            </a:r>
            <a:r>
              <a:rPr lang="en-GB" sz="2400" b="1" baseline="-25000" dirty="0" smtClean="0"/>
              <a:t>2</a:t>
            </a:r>
            <a:r>
              <a:rPr lang="en-GB" sz="2400" b="1" dirty="0" smtClean="0"/>
              <a:t> + HNO</a:t>
            </a:r>
            <a:r>
              <a:rPr lang="en-GB" sz="2400" b="1" baseline="-25000" dirty="0" smtClean="0"/>
              <a:t>2</a:t>
            </a:r>
            <a:r>
              <a:rPr lang="en-GB" sz="2400" b="1" dirty="0" smtClean="0"/>
              <a:t> &gt; -V-OH + N</a:t>
            </a:r>
            <a:r>
              <a:rPr lang="en-GB" sz="2400" b="1" baseline="-25000" dirty="0" smtClean="0"/>
              <a:t>2</a:t>
            </a:r>
            <a:r>
              <a:rPr lang="en-GB" sz="2400" b="1" dirty="0" smtClean="0"/>
              <a:t> + H</a:t>
            </a:r>
            <a:r>
              <a:rPr lang="en-GB" sz="2400" b="1" baseline="-25000" dirty="0" smtClean="0"/>
              <a:t>2</a:t>
            </a:r>
            <a:r>
              <a:rPr lang="en-GB" sz="2400" b="1" dirty="0" smtClean="0"/>
              <a:t>O</a:t>
            </a:r>
            <a:endParaRPr lang="cs-CZ" sz="2400" b="1" dirty="0" smtClean="0"/>
          </a:p>
          <a:p>
            <a:r>
              <a:rPr lang="cs-CZ" sz="2400" b="1" dirty="0" smtClean="0"/>
              <a:t>		</a:t>
            </a:r>
            <a:r>
              <a:rPr lang="en-GB" sz="2400" b="1" dirty="0" smtClean="0"/>
              <a:t>-</a:t>
            </a:r>
            <a:r>
              <a:rPr lang="en-GB" sz="2400" b="1" dirty="0" smtClean="0"/>
              <a:t>V-NH</a:t>
            </a:r>
            <a:r>
              <a:rPr lang="en-GB" sz="2400" b="1" baseline="-25000" dirty="0" smtClean="0"/>
              <a:t>2</a:t>
            </a:r>
            <a:r>
              <a:rPr lang="en-GB" sz="2400" b="1" dirty="0" smtClean="0"/>
              <a:t> + (CH</a:t>
            </a:r>
            <a:r>
              <a:rPr lang="en-GB" sz="2400" b="1" baseline="-25000" dirty="0" smtClean="0"/>
              <a:t>3</a:t>
            </a:r>
            <a:r>
              <a:rPr lang="en-GB" sz="2400" b="1" dirty="0" smtClean="0"/>
              <a:t>CO)</a:t>
            </a:r>
            <a:r>
              <a:rPr lang="en-GB" sz="2400" b="1" baseline="-25000" dirty="0" smtClean="0"/>
              <a:t>2</a:t>
            </a:r>
            <a:r>
              <a:rPr lang="en-GB" sz="2400" b="1" dirty="0" smtClean="0"/>
              <a:t>O &gt; -V-NH-CO-CH</a:t>
            </a:r>
            <a:r>
              <a:rPr lang="en-GB" sz="2400" b="1" baseline="-25000" dirty="0" smtClean="0"/>
              <a:t>3</a:t>
            </a:r>
            <a:r>
              <a:rPr lang="en-GB" sz="2400" b="1" dirty="0" smtClean="0"/>
              <a:t> + CH</a:t>
            </a:r>
            <a:r>
              <a:rPr lang="en-GB" sz="2400" b="1" baseline="-25000" dirty="0" smtClean="0"/>
              <a:t>3</a:t>
            </a:r>
            <a:r>
              <a:rPr lang="en-GB" sz="2400" b="1" dirty="0" smtClean="0"/>
              <a:t>COOH</a:t>
            </a:r>
            <a:endParaRPr lang="cs-CZ" sz="2400" b="1" dirty="0" smtClean="0"/>
          </a:p>
          <a:p>
            <a:r>
              <a:rPr lang="cs-CZ" sz="2000" b="1" dirty="0" smtClean="0"/>
              <a:t>	</a:t>
            </a:r>
            <a:r>
              <a:rPr lang="en-GB" sz="2000" b="1" dirty="0" smtClean="0"/>
              <a:t>The </a:t>
            </a:r>
            <a:r>
              <a:rPr lang="en-GB" sz="2000" b="1" dirty="0" smtClean="0"/>
              <a:t>Decrease of the Reactivity to the BASIC REACTIV COLOURS and so to INCREASE the Affinity to the ACIDIC REACTIV COLOURS is achieved by</a:t>
            </a:r>
            <a:r>
              <a:rPr lang="en-GB" sz="2000" b="1" strike="sngStrike" dirty="0" smtClean="0"/>
              <a:t> </a:t>
            </a:r>
            <a:r>
              <a:rPr lang="en-GB" sz="2000" b="1" dirty="0" smtClean="0"/>
              <a:t>ESTERIFICATION of the –COOH Groups (</a:t>
            </a:r>
            <a:r>
              <a:rPr lang="en-GB" sz="2000" b="1" dirty="0" err="1" smtClean="0"/>
              <a:t>Asparagic</a:t>
            </a:r>
            <a:r>
              <a:rPr lang="en-GB" sz="2000" b="1" dirty="0" smtClean="0"/>
              <a:t> acid, </a:t>
            </a:r>
            <a:r>
              <a:rPr lang="en-GB" sz="2000" b="1" dirty="0" err="1" smtClean="0"/>
              <a:t>Glutamic</a:t>
            </a:r>
            <a:r>
              <a:rPr lang="en-GB" sz="2000" b="1" dirty="0" smtClean="0"/>
              <a:t> acid) by Alcohols, </a:t>
            </a:r>
            <a:r>
              <a:rPr lang="en-GB" sz="2000" b="1" dirty="0" err="1" smtClean="0"/>
              <a:t>Epoxides</a:t>
            </a:r>
            <a:r>
              <a:rPr lang="en-GB" sz="2000" b="1" dirty="0" smtClean="0"/>
              <a:t>, </a:t>
            </a:r>
            <a:r>
              <a:rPr lang="en-GB" sz="2000" b="1" dirty="0" err="1" smtClean="0"/>
              <a:t>Alkylhalogenides</a:t>
            </a:r>
            <a:r>
              <a:rPr lang="en-GB" sz="2000" b="1" dirty="0" smtClean="0"/>
              <a:t>, Diazomethane, </a:t>
            </a:r>
            <a:r>
              <a:rPr lang="en-GB" sz="2000" b="1" dirty="0" err="1" smtClean="0"/>
              <a:t>Alkylsulphone</a:t>
            </a:r>
            <a:r>
              <a:rPr lang="en-GB" sz="2000" b="1" dirty="0" smtClean="0"/>
              <a:t> acid. </a:t>
            </a:r>
            <a:endParaRPr lang="cs-CZ" sz="2000" b="1" dirty="0" smtClean="0"/>
          </a:p>
          <a:p>
            <a:r>
              <a:rPr lang="cs-CZ" sz="2000" b="1" dirty="0" smtClean="0"/>
              <a:t>	</a:t>
            </a:r>
            <a:r>
              <a:rPr lang="en-GB" sz="2000" b="1" dirty="0" smtClean="0"/>
              <a:t>The </a:t>
            </a:r>
            <a:r>
              <a:rPr lang="en-GB" sz="2000" b="1" dirty="0" smtClean="0"/>
              <a:t>Quantity of the </a:t>
            </a:r>
            <a:r>
              <a:rPr lang="en-GB" sz="2000" b="1" dirty="0" err="1" smtClean="0"/>
              <a:t>esterificated</a:t>
            </a:r>
            <a:r>
              <a:rPr lang="en-GB" sz="2000" b="1" dirty="0" smtClean="0"/>
              <a:t> –COOH Groups decreased accordingly with the MW of the Alcohol. So the </a:t>
            </a:r>
            <a:r>
              <a:rPr lang="en-GB" sz="2000" b="1" dirty="0" err="1" smtClean="0"/>
              <a:t>MeOH</a:t>
            </a:r>
            <a:r>
              <a:rPr lang="en-GB" sz="2000" b="1" dirty="0" smtClean="0"/>
              <a:t> gives 67 %, but </a:t>
            </a:r>
            <a:r>
              <a:rPr lang="en-GB" sz="2000" b="1" dirty="0" err="1" smtClean="0"/>
              <a:t>propanol</a:t>
            </a:r>
            <a:r>
              <a:rPr lang="en-GB" sz="2000" b="1" dirty="0" smtClean="0"/>
              <a:t> gives 54 % only.  </a:t>
            </a:r>
            <a:endParaRPr lang="cs-CZ" sz="20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en-GB" sz="2800" b="1" dirty="0" smtClean="0">
                <a:solidFill>
                  <a:srgbClr val="FF0000"/>
                </a:solidFill>
                <a:latin typeface="Arial Black" pitchFamily="34" charset="0"/>
              </a:rPr>
              <a:t>REACTIV COLOURS </a:t>
            </a:r>
            <a:r>
              <a:rPr lang="cs-CZ" sz="2800" b="1" dirty="0" err="1" smtClean="0">
                <a:solidFill>
                  <a:srgbClr val="FF0000"/>
                </a:solidFill>
                <a:latin typeface="Arial Black" pitchFamily="34" charset="0"/>
              </a:rPr>
              <a:t>for</a:t>
            </a:r>
            <a:r>
              <a:rPr lang="cs-CZ" sz="2800" b="1" dirty="0" smtClean="0">
                <a:solidFill>
                  <a:srgbClr val="FF0000"/>
                </a:solidFill>
                <a:latin typeface="Arial Black" pitchFamily="34" charset="0"/>
              </a:rPr>
              <a:t> </a:t>
            </a:r>
            <a:r>
              <a:rPr lang="cs-CZ" sz="2800" dirty="0" smtClean="0">
                <a:solidFill>
                  <a:srgbClr val="FF0000"/>
                </a:solidFill>
                <a:latin typeface="Arial Black" pitchFamily="34" charset="0"/>
              </a:rPr>
              <a:t>KERATIN </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37</a:t>
            </a:fld>
            <a:endParaRPr lang="sk-SK"/>
          </a:p>
        </p:txBody>
      </p:sp>
      <p:pic>
        <p:nvPicPr>
          <p:cNvPr id="8" name="Obrázek 7" descr="Reaktivní barvivo dichlortriazin a keratin.jpg"/>
          <p:cNvPicPr>
            <a:picLocks noChangeAspect="1"/>
          </p:cNvPicPr>
          <p:nvPr/>
        </p:nvPicPr>
        <p:blipFill>
          <a:blip r:embed="rId2" cstate="print"/>
          <a:stretch>
            <a:fillRect/>
          </a:stretch>
        </p:blipFill>
        <p:spPr>
          <a:xfrm rot="5400000">
            <a:off x="2401802" y="-881522"/>
            <a:ext cx="4104457" cy="768494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38</a:t>
            </a:fld>
            <a:endParaRPr lang="sk-SK"/>
          </a:p>
        </p:txBody>
      </p:sp>
      <p:sp>
        <p:nvSpPr>
          <p:cNvPr id="9" name="TextovéPole 8"/>
          <p:cNvSpPr txBox="1"/>
          <p:nvPr/>
        </p:nvSpPr>
        <p:spPr>
          <a:xfrm>
            <a:off x="467544" y="188640"/>
            <a:ext cx="7704856" cy="1077218"/>
          </a:xfrm>
          <a:prstGeom prst="rect">
            <a:avLst/>
          </a:prstGeom>
          <a:noFill/>
        </p:spPr>
        <p:txBody>
          <a:bodyPr wrap="square" rtlCol="0">
            <a:spAutoFit/>
          </a:bodyPr>
          <a:lstStyle/>
          <a:p>
            <a:pPr algn="ctr"/>
            <a:r>
              <a:rPr lang="cs-CZ" sz="3200" dirty="0" err="1" smtClean="0">
                <a:solidFill>
                  <a:srgbClr val="FF0000"/>
                </a:solidFill>
                <a:latin typeface="Arial Black" pitchFamily="34" charset="0"/>
              </a:rPr>
              <a:t>Preservation</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of</a:t>
            </a:r>
            <a:r>
              <a:rPr lang="cs-CZ" sz="3200" dirty="0" smtClean="0">
                <a:solidFill>
                  <a:srgbClr val="FF0000"/>
                </a:solidFill>
                <a:latin typeface="Arial Black" pitchFamily="34" charset="0"/>
              </a:rPr>
              <a:t> Keratinu </a:t>
            </a:r>
            <a:r>
              <a:rPr lang="cs-CZ" sz="3200" dirty="0" err="1" smtClean="0">
                <a:solidFill>
                  <a:srgbClr val="FF0000"/>
                </a:solidFill>
                <a:latin typeface="Arial Black" pitchFamily="34" charset="0"/>
              </a:rPr>
              <a:t>against</a:t>
            </a:r>
            <a:r>
              <a:rPr lang="cs-CZ" sz="3200" dirty="0" smtClean="0">
                <a:solidFill>
                  <a:srgbClr val="FF0000"/>
                </a:solidFill>
                <a:latin typeface="Arial Black" pitchFamily="34" charset="0"/>
              </a:rPr>
              <a:t> to </a:t>
            </a:r>
            <a:r>
              <a:rPr lang="cs-CZ" sz="3200" dirty="0" err="1" smtClean="0">
                <a:solidFill>
                  <a:srgbClr val="FF0000"/>
                </a:solidFill>
                <a:latin typeface="Arial Black" pitchFamily="34" charset="0"/>
              </a:rPr>
              <a:t>clothes</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Moth</a:t>
            </a:r>
            <a:endParaRPr lang="cs-CZ" sz="3200" dirty="0">
              <a:solidFill>
                <a:srgbClr val="FF0000"/>
              </a:solidFill>
              <a:latin typeface="Arial Black" pitchFamily="34" charset="0"/>
            </a:endParaRPr>
          </a:p>
        </p:txBody>
      </p:sp>
      <p:sp>
        <p:nvSpPr>
          <p:cNvPr id="8" name="TextovéPole 7"/>
          <p:cNvSpPr txBox="1"/>
          <p:nvPr/>
        </p:nvSpPr>
        <p:spPr>
          <a:xfrm>
            <a:off x="107504" y="1412776"/>
            <a:ext cx="8856984" cy="3785652"/>
          </a:xfrm>
          <a:prstGeom prst="rect">
            <a:avLst/>
          </a:prstGeom>
          <a:noFill/>
        </p:spPr>
        <p:txBody>
          <a:bodyPr wrap="square" rtlCol="0">
            <a:spAutoFit/>
          </a:bodyPr>
          <a:lstStyle/>
          <a:p>
            <a:r>
              <a:rPr lang="cs-CZ" sz="2000" b="1" dirty="0" smtClean="0"/>
              <a:t>	</a:t>
            </a:r>
            <a:r>
              <a:rPr lang="en-GB" sz="2000" b="1" dirty="0" smtClean="0"/>
              <a:t>Pest </a:t>
            </a:r>
            <a:r>
              <a:rPr lang="en-GB" sz="2000" b="1" dirty="0" smtClean="0"/>
              <a:t>Hindrance of Wool and Furs against to clothes Moth are employed either Substances without bond to the Keratin Molecules or the Substances directly bonded to the Keratin Molecules. </a:t>
            </a:r>
            <a:endParaRPr lang="cs-CZ" sz="2000" b="1" dirty="0" smtClean="0"/>
          </a:p>
          <a:p>
            <a:r>
              <a:rPr lang="cs-CZ" sz="2000" b="1" dirty="0" smtClean="0"/>
              <a:t>	</a:t>
            </a:r>
            <a:r>
              <a:rPr lang="en-GB" sz="2000" b="1" dirty="0" smtClean="0"/>
              <a:t>These </a:t>
            </a:r>
            <a:r>
              <a:rPr lang="en-GB" sz="2000" b="1" dirty="0" smtClean="0"/>
              <a:t>bonded Substances are usually Chlorine containing Compounds, e.g. </a:t>
            </a:r>
            <a:r>
              <a:rPr lang="en-GB" sz="2000" b="1" dirty="0" err="1" smtClean="0"/>
              <a:t>dichlorodiphenyltrichlormethan</a:t>
            </a:r>
            <a:r>
              <a:rPr lang="en-GB" sz="2000" b="1" dirty="0" smtClean="0"/>
              <a:t>. This Compound is bonded to Keratin irreversibly and is impossible to extract it. This Bond is also hydrolytic stable. </a:t>
            </a:r>
            <a:endParaRPr lang="cs-CZ" sz="2000" b="1" dirty="0" smtClean="0"/>
          </a:p>
          <a:p>
            <a:r>
              <a:rPr lang="cs-CZ" sz="2000" b="1" dirty="0" smtClean="0"/>
              <a:t>	</a:t>
            </a:r>
            <a:r>
              <a:rPr lang="en-GB" sz="2000" b="1" dirty="0" smtClean="0"/>
              <a:t>There </a:t>
            </a:r>
            <a:r>
              <a:rPr lang="en-GB" sz="2000" b="1" dirty="0" smtClean="0"/>
              <a:t>are also other Possibilities to get   permanent Resistance   to clothes Moth. The Situation is changed from time to time, because new Data regarded to the Danger to Humans</a:t>
            </a:r>
            <a:r>
              <a:rPr lang="en-GB" sz="2000" b="1" dirty="0" smtClean="0"/>
              <a:t>.</a:t>
            </a:r>
            <a:endParaRPr lang="cs-CZ" sz="2000" b="1" dirty="0" smtClean="0"/>
          </a:p>
          <a:p>
            <a:r>
              <a:rPr lang="cs-CZ" sz="2000" b="1" dirty="0" smtClean="0"/>
              <a:t>	</a:t>
            </a:r>
            <a:r>
              <a:rPr lang="en-GB" sz="2000" b="1" dirty="0" smtClean="0"/>
              <a:t> </a:t>
            </a:r>
            <a:r>
              <a:rPr lang="en-GB" sz="2000" b="1" dirty="0" smtClean="0"/>
              <a:t>An well known Example is so called DDT (Substance without bond to the Keratin Molecules),  which was banned years ago already</a:t>
            </a:r>
            <a:r>
              <a:rPr lang="en-GB" sz="2000" b="1" dirty="0" smtClean="0"/>
              <a:t>.</a:t>
            </a:r>
            <a:endParaRPr lang="cs-CZ" sz="20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39</a:t>
            </a:fld>
            <a:endParaRPr lang="sk-SK"/>
          </a:p>
        </p:txBody>
      </p:sp>
      <p:sp>
        <p:nvSpPr>
          <p:cNvPr id="9" name="TextovéPole 8"/>
          <p:cNvSpPr txBox="1"/>
          <p:nvPr/>
        </p:nvSpPr>
        <p:spPr>
          <a:xfrm>
            <a:off x="467544" y="188640"/>
            <a:ext cx="7704856" cy="3046988"/>
          </a:xfrm>
          <a:prstGeom prst="rect">
            <a:avLst/>
          </a:prstGeom>
          <a:noFill/>
        </p:spPr>
        <p:txBody>
          <a:bodyPr wrap="square" rtlCol="0">
            <a:spAutoFit/>
          </a:bodyPr>
          <a:lstStyle/>
          <a:p>
            <a:pPr algn="ctr"/>
            <a:r>
              <a:rPr lang="cs-CZ" sz="3200" dirty="0" err="1" smtClean="0">
                <a:solidFill>
                  <a:srgbClr val="FF0000"/>
                </a:solidFill>
                <a:latin typeface="Arial Black" pitchFamily="34" charset="0"/>
              </a:rPr>
              <a:t>Preservation</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of</a:t>
            </a:r>
            <a:r>
              <a:rPr lang="cs-CZ" sz="3200" dirty="0" smtClean="0">
                <a:solidFill>
                  <a:srgbClr val="FF0000"/>
                </a:solidFill>
                <a:latin typeface="Arial Black" pitchFamily="34" charset="0"/>
              </a:rPr>
              <a:t> Keratinu </a:t>
            </a:r>
            <a:r>
              <a:rPr lang="cs-CZ" sz="3200" dirty="0" err="1" smtClean="0">
                <a:solidFill>
                  <a:srgbClr val="FF0000"/>
                </a:solidFill>
                <a:latin typeface="Arial Black" pitchFamily="34" charset="0"/>
              </a:rPr>
              <a:t>against</a:t>
            </a:r>
            <a:r>
              <a:rPr lang="cs-CZ" sz="3200" dirty="0" smtClean="0">
                <a:solidFill>
                  <a:srgbClr val="FF0000"/>
                </a:solidFill>
                <a:latin typeface="Arial Black" pitchFamily="34" charset="0"/>
              </a:rPr>
              <a:t> to </a:t>
            </a:r>
            <a:r>
              <a:rPr lang="cs-CZ" sz="3200" dirty="0" err="1" smtClean="0">
                <a:solidFill>
                  <a:srgbClr val="FF0000"/>
                </a:solidFill>
                <a:latin typeface="Arial Black" pitchFamily="34" charset="0"/>
              </a:rPr>
              <a:t>clothes</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Moth</a:t>
            </a:r>
            <a:r>
              <a:rPr lang="cs-CZ" sz="3200" dirty="0" smtClean="0">
                <a:solidFill>
                  <a:srgbClr val="FF0000"/>
                </a:solidFill>
                <a:latin typeface="Arial Black" pitchFamily="34" charset="0"/>
              </a:rPr>
              <a:t> – </a:t>
            </a:r>
            <a:r>
              <a:rPr lang="cs-CZ" sz="3200" dirty="0" err="1" smtClean="0">
                <a:solidFill>
                  <a:srgbClr val="FF0000"/>
                </a:solidFill>
                <a:latin typeface="Arial Black" pitchFamily="34" charset="0"/>
              </a:rPr>
              <a:t>an</a:t>
            </a:r>
            <a:r>
              <a:rPr lang="cs-CZ" sz="3200" dirty="0" smtClean="0">
                <a:solidFill>
                  <a:srgbClr val="FF0000"/>
                </a:solidFill>
                <a:latin typeface="Arial Black" pitchFamily="34" charset="0"/>
              </a:rPr>
              <a:t> EXAMPLE </a:t>
            </a:r>
            <a:r>
              <a:rPr lang="cs-CZ" sz="3200" dirty="0" err="1" smtClean="0">
                <a:solidFill>
                  <a:srgbClr val="FF0000"/>
                </a:solidFill>
                <a:latin typeface="Arial Black" pitchFamily="34" charset="0"/>
              </a:rPr>
              <a:t>of</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the</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Reactiv</a:t>
            </a:r>
            <a:r>
              <a:rPr lang="cs-CZ" sz="3200" dirty="0" smtClean="0">
                <a:solidFill>
                  <a:srgbClr val="FF0000"/>
                </a:solidFill>
                <a:latin typeface="Arial Black" pitchFamily="34" charset="0"/>
              </a:rPr>
              <a:t> (PERMANENT) </a:t>
            </a:r>
            <a:r>
              <a:rPr lang="en-GB" sz="3200" b="1" dirty="0" smtClean="0">
                <a:solidFill>
                  <a:srgbClr val="7030A0"/>
                </a:solidFill>
                <a:latin typeface="Arial Black" pitchFamily="34" charset="0"/>
              </a:rPr>
              <a:t>Substance </a:t>
            </a:r>
            <a:r>
              <a:rPr lang="en-GB" sz="3200" b="1" dirty="0" smtClean="0">
                <a:solidFill>
                  <a:srgbClr val="7030A0"/>
                </a:solidFill>
                <a:latin typeface="Arial Black" pitchFamily="34" charset="0"/>
              </a:rPr>
              <a:t>directly bonded to the Keratin Molecules</a:t>
            </a:r>
            <a:r>
              <a:rPr lang="cs-CZ" sz="3200" dirty="0" smtClean="0">
                <a:solidFill>
                  <a:srgbClr val="7030A0"/>
                </a:solidFill>
                <a:latin typeface="Arial Black" pitchFamily="34" charset="0"/>
              </a:rPr>
              <a:t> </a:t>
            </a:r>
            <a:endParaRPr lang="cs-CZ" sz="3200" dirty="0" smtClean="0">
              <a:solidFill>
                <a:srgbClr val="7030A0"/>
              </a:solidFill>
              <a:latin typeface="Arial Black" pitchFamily="34" charset="0"/>
            </a:endParaRPr>
          </a:p>
          <a:p>
            <a:pPr algn="ctr"/>
            <a:endParaRPr lang="cs-CZ" sz="3200" dirty="0">
              <a:solidFill>
                <a:srgbClr val="FF0000"/>
              </a:solidFill>
              <a:latin typeface="Arial Black" pitchFamily="34" charset="0"/>
            </a:endParaRPr>
          </a:p>
        </p:txBody>
      </p:sp>
      <p:pic>
        <p:nvPicPr>
          <p:cNvPr id="8" name="Obrázek 7" descr="MITIN FF PROTI MOLŮM ChemIndex_action_1_.gif"/>
          <p:cNvPicPr>
            <a:picLocks noChangeAspect="1"/>
          </p:cNvPicPr>
          <p:nvPr/>
        </p:nvPicPr>
        <p:blipFill>
          <a:blip r:embed="rId2" cstate="print"/>
          <a:stretch>
            <a:fillRect/>
          </a:stretch>
        </p:blipFill>
        <p:spPr>
          <a:xfrm>
            <a:off x="2483767" y="2636912"/>
            <a:ext cx="4720173" cy="3600400"/>
          </a:xfrm>
          <a:prstGeom prst="rect">
            <a:avLst/>
          </a:prstGeom>
        </p:spPr>
      </p:pic>
      <p:sp>
        <p:nvSpPr>
          <p:cNvPr id="13" name="TextovéPole 12"/>
          <p:cNvSpPr txBox="1"/>
          <p:nvPr/>
        </p:nvSpPr>
        <p:spPr>
          <a:xfrm>
            <a:off x="3707904" y="5589240"/>
            <a:ext cx="1656184" cy="369332"/>
          </a:xfrm>
          <a:prstGeom prst="rect">
            <a:avLst/>
          </a:prstGeom>
          <a:noFill/>
        </p:spPr>
        <p:txBody>
          <a:bodyPr wrap="square" rtlCol="0">
            <a:spAutoFit/>
          </a:bodyPr>
          <a:lstStyle/>
          <a:p>
            <a:r>
              <a:rPr lang="cs-CZ" dirty="0" smtClean="0">
                <a:latin typeface="Arial Black" pitchFamily="34" charset="0"/>
              </a:rPr>
              <a:t>MITIN FF</a:t>
            </a:r>
            <a:endParaRPr lang="cs-CZ" dirty="0">
              <a:latin typeface="Arial Black"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936104"/>
          </a:xfrm>
        </p:spPr>
        <p:txBody>
          <a:bodyPr/>
          <a:lstStyle/>
          <a:p>
            <a:pPr marL="742950" indent="-742950" algn="ctr">
              <a:buFont typeface="+mj-lt"/>
              <a:buAutoNum type="arabicPeriod" startAt="2"/>
            </a:pPr>
            <a:r>
              <a:rPr lang="cs-CZ" sz="4400" dirty="0" smtClean="0">
                <a:solidFill>
                  <a:srgbClr val="FF0000"/>
                </a:solidFill>
                <a:latin typeface="Arial Black" pitchFamily="34" charset="0"/>
              </a:rPr>
              <a:t>Keratin</a:t>
            </a:r>
          </a:p>
        </p:txBody>
      </p:sp>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922114"/>
          </a:xfrm>
          <a:solidFill>
            <a:schemeClr val="bg2">
              <a:lumMod val="40000"/>
              <a:lumOff val="60000"/>
            </a:schemeClr>
          </a:solidFill>
        </p:spPr>
        <p:txBody>
          <a:bodyPr/>
          <a:lstStyle/>
          <a:p>
            <a:r>
              <a:rPr lang="en-GB" sz="2800" dirty="0" smtClean="0">
                <a:solidFill>
                  <a:srgbClr val="FF0000"/>
                </a:solidFill>
                <a:latin typeface="Arial Black" pitchFamily="34" charset="0"/>
              </a:rPr>
              <a:t>Sheep's Wool -  Structure </a:t>
            </a:r>
            <a:r>
              <a:rPr lang="cs-CZ" sz="2800" dirty="0" err="1" smtClean="0">
                <a:solidFill>
                  <a:srgbClr val="FF0000"/>
                </a:solidFill>
                <a:latin typeface="Arial Black" pitchFamily="34" charset="0"/>
              </a:rPr>
              <a:t>of</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the</a:t>
            </a:r>
            <a:r>
              <a:rPr lang="cs-CZ" sz="2800" dirty="0" smtClean="0">
                <a:solidFill>
                  <a:srgbClr val="FF0000"/>
                </a:solidFill>
                <a:latin typeface="Arial Black" pitchFamily="34" charset="0"/>
              </a:rPr>
              <a:t> </a:t>
            </a:r>
            <a:r>
              <a:rPr lang="cs-CZ" sz="2800" dirty="0" smtClean="0">
                <a:solidFill>
                  <a:srgbClr val="FF0000"/>
                </a:solidFill>
                <a:latin typeface="Arial Black" pitchFamily="34" charset="0"/>
              </a:rPr>
              <a:t>KERATIN Part</a:t>
            </a:r>
            <a:endParaRPr lang="cs-CZ" sz="2800" dirty="0">
              <a:solidFill>
                <a:srgbClr val="FF0000"/>
              </a:solidFill>
              <a:latin typeface="Arial Black" pitchFamily="34" charset="0"/>
            </a:endParaRPr>
          </a:p>
        </p:txBody>
      </p:sp>
      <p:sp>
        <p:nvSpPr>
          <p:cNvPr id="9" name="Zástupný symbol pro obsah 8"/>
          <p:cNvSpPr>
            <a:spLocks noGrp="1"/>
          </p:cNvSpPr>
          <p:nvPr>
            <p:ph idx="1"/>
          </p:nvPr>
        </p:nvSpPr>
        <p:spPr>
          <a:xfrm>
            <a:off x="0" y="980728"/>
            <a:ext cx="9144000" cy="5256584"/>
          </a:xfrm>
        </p:spPr>
        <p:txBody>
          <a:bodyPr/>
          <a:lstStyle/>
          <a:p>
            <a:r>
              <a:rPr lang="en-GB" sz="2800" b="1" dirty="0" smtClean="0">
                <a:solidFill>
                  <a:srgbClr val="FF0000"/>
                </a:solidFill>
              </a:rPr>
              <a:t>It can be in two Chains’ Secondary Structures:</a:t>
            </a:r>
            <a:endParaRPr lang="en-GB" sz="2800" b="1" dirty="0" smtClean="0">
              <a:solidFill>
                <a:srgbClr val="FF0000"/>
              </a:solidFill>
              <a:latin typeface="Symbol" pitchFamily="18" charset="2"/>
            </a:endParaRPr>
          </a:p>
          <a:p>
            <a:pPr lvl="1">
              <a:buFont typeface="Wingdings" pitchFamily="2" charset="2"/>
              <a:buChar char="§"/>
            </a:pPr>
            <a:r>
              <a:rPr lang="en-GB" sz="2400" b="1" dirty="0" smtClean="0">
                <a:solidFill>
                  <a:srgbClr val="0000FF"/>
                </a:solidFill>
                <a:latin typeface="Symbol" pitchFamily="18" charset="2"/>
              </a:rPr>
              <a:t>a </a:t>
            </a:r>
            <a:r>
              <a:rPr lang="en-GB" sz="2400" dirty="0" smtClean="0">
                <a:solidFill>
                  <a:srgbClr val="0000FF"/>
                </a:solidFill>
                <a:latin typeface="Arial Black" pitchFamily="34" charset="0"/>
              </a:rPr>
              <a:t>Left-handed Helix</a:t>
            </a:r>
            <a:endParaRPr lang="en-GB" sz="2400" b="1" dirty="0" smtClean="0">
              <a:solidFill>
                <a:srgbClr val="0000FF"/>
              </a:solidFill>
            </a:endParaRPr>
          </a:p>
          <a:p>
            <a:pPr lvl="1">
              <a:buFont typeface="Wingdings" pitchFamily="2" charset="2"/>
              <a:buChar char="§"/>
            </a:pPr>
            <a:r>
              <a:rPr lang="en-GB" sz="2400" dirty="0" smtClean="0">
                <a:solidFill>
                  <a:srgbClr val="008000"/>
                </a:solidFill>
                <a:latin typeface="Symbol" pitchFamily="18" charset="2"/>
              </a:rPr>
              <a:t>b </a:t>
            </a:r>
            <a:r>
              <a:rPr lang="en-GB" sz="2400" dirty="0" smtClean="0">
                <a:solidFill>
                  <a:srgbClr val="008000"/>
                </a:solidFill>
                <a:latin typeface="Arial Black" pitchFamily="34" charset="0"/>
              </a:rPr>
              <a:t>Folded </a:t>
            </a:r>
            <a:r>
              <a:rPr lang="en-GB" sz="2400" b="1" dirty="0" smtClean="0">
                <a:solidFill>
                  <a:srgbClr val="7030A0"/>
                </a:solidFill>
              </a:rPr>
              <a:t>(</a:t>
            </a:r>
            <a:r>
              <a:rPr lang="en-GB" sz="2400" dirty="0" smtClean="0">
                <a:solidFill>
                  <a:srgbClr val="7030A0"/>
                </a:solidFill>
                <a:latin typeface="Arial Black" pitchFamily="34" charset="0"/>
              </a:rPr>
              <a:t>Pleated)</a:t>
            </a:r>
            <a:r>
              <a:rPr lang="en-GB" sz="2400" b="1" dirty="0" smtClean="0">
                <a:solidFill>
                  <a:srgbClr val="7030A0"/>
                </a:solidFill>
              </a:rPr>
              <a:t> </a:t>
            </a:r>
            <a:r>
              <a:rPr lang="en-GB" sz="2400" dirty="0" smtClean="0">
                <a:solidFill>
                  <a:srgbClr val="008000"/>
                </a:solidFill>
                <a:latin typeface="Arial Black" pitchFamily="34" charset="0"/>
              </a:rPr>
              <a:t>Sheet</a:t>
            </a:r>
            <a:r>
              <a:rPr lang="en-GB" sz="2400" u="sng" dirty="0" smtClean="0">
                <a:solidFill>
                  <a:srgbClr val="008000"/>
                </a:solidFill>
                <a:latin typeface="Arial Black" pitchFamily="34" charset="0"/>
              </a:rPr>
              <a:t> </a:t>
            </a:r>
            <a:endParaRPr lang="en-GB" sz="2400" dirty="0" smtClean="0">
              <a:solidFill>
                <a:srgbClr val="008000"/>
              </a:solidFill>
              <a:latin typeface="Arial Black" pitchFamily="34" charset="0"/>
            </a:endParaRPr>
          </a:p>
          <a:p>
            <a:pPr marL="342900" lvl="1" indent="-342900">
              <a:buFont typeface="Wingdings" pitchFamily="2" charset="2"/>
              <a:buChar char="v"/>
            </a:pPr>
            <a:r>
              <a:rPr lang="en-GB" sz="2400" b="1" dirty="0" smtClean="0">
                <a:solidFill>
                  <a:srgbClr val="0000FF"/>
                </a:solidFill>
                <a:latin typeface="Symbol" pitchFamily="18" charset="2"/>
              </a:rPr>
              <a:t>a</a:t>
            </a:r>
            <a:r>
              <a:rPr lang="en-GB" sz="2400" b="1" dirty="0" smtClean="0">
                <a:solidFill>
                  <a:srgbClr val="0000FF"/>
                </a:solidFill>
              </a:rPr>
              <a:t> </a:t>
            </a:r>
            <a:r>
              <a:rPr lang="en-GB" sz="2400" dirty="0" smtClean="0">
                <a:solidFill>
                  <a:srgbClr val="0000FF"/>
                </a:solidFill>
                <a:latin typeface="Arial Black" pitchFamily="34" charset="0"/>
              </a:rPr>
              <a:t>Helix </a:t>
            </a:r>
            <a:r>
              <a:rPr lang="en-GB" sz="2400" b="1" dirty="0" smtClean="0">
                <a:solidFill>
                  <a:srgbClr val="0000FF"/>
                </a:solidFill>
              </a:rPr>
              <a:t>is changing during elongation at higher Temperature </a:t>
            </a:r>
            <a:r>
              <a:rPr lang="en-GB" sz="2400" b="1" dirty="0" smtClean="0">
                <a:solidFill>
                  <a:srgbClr val="0000FF"/>
                </a:solidFill>
              </a:rPr>
              <a:t> (approx. 85 °C) to </a:t>
            </a:r>
            <a:r>
              <a:rPr lang="en-GB" sz="2400" dirty="0" smtClean="0">
                <a:solidFill>
                  <a:srgbClr val="008000"/>
                </a:solidFill>
                <a:latin typeface="Symbol" pitchFamily="18" charset="2"/>
              </a:rPr>
              <a:t>b </a:t>
            </a:r>
            <a:r>
              <a:rPr lang="en-GB" sz="2400" dirty="0" smtClean="0">
                <a:solidFill>
                  <a:srgbClr val="008000"/>
                </a:solidFill>
                <a:latin typeface="Arial Black" pitchFamily="34" charset="0"/>
              </a:rPr>
              <a:t>Folded </a:t>
            </a:r>
            <a:r>
              <a:rPr lang="en-GB" sz="2400" b="1" dirty="0" smtClean="0">
                <a:solidFill>
                  <a:srgbClr val="7030A0"/>
                </a:solidFill>
              </a:rPr>
              <a:t>(</a:t>
            </a:r>
            <a:r>
              <a:rPr lang="en-GB" sz="2400" dirty="0" smtClean="0">
                <a:solidFill>
                  <a:srgbClr val="7030A0"/>
                </a:solidFill>
                <a:latin typeface="Arial Black" pitchFamily="34" charset="0"/>
              </a:rPr>
              <a:t>Pleated)</a:t>
            </a:r>
            <a:r>
              <a:rPr lang="en-GB" sz="2400" b="1" dirty="0" smtClean="0">
                <a:solidFill>
                  <a:srgbClr val="7030A0"/>
                </a:solidFill>
              </a:rPr>
              <a:t> </a:t>
            </a:r>
            <a:r>
              <a:rPr lang="en-GB" sz="2400" dirty="0" smtClean="0">
                <a:solidFill>
                  <a:srgbClr val="008000"/>
                </a:solidFill>
                <a:latin typeface="Arial Black" pitchFamily="34" charset="0"/>
              </a:rPr>
              <a:t>Sheet</a:t>
            </a:r>
            <a:r>
              <a:rPr lang="en-GB" sz="2400" u="sng" dirty="0" smtClean="0">
                <a:solidFill>
                  <a:srgbClr val="008000"/>
                </a:solidFill>
                <a:latin typeface="Arial Black" pitchFamily="34" charset="0"/>
              </a:rPr>
              <a:t> </a:t>
            </a:r>
            <a:endParaRPr lang="en-GB" sz="2400" dirty="0" smtClean="0">
              <a:solidFill>
                <a:srgbClr val="008000"/>
              </a:solidFill>
              <a:latin typeface="Arial Black" pitchFamily="34" charset="0"/>
            </a:endParaRPr>
          </a:p>
          <a:p>
            <a:pPr marL="342900" lvl="1" indent="-342900">
              <a:buFont typeface="Wingdings" pitchFamily="2" charset="2"/>
              <a:buChar char="v"/>
            </a:pPr>
            <a:r>
              <a:rPr lang="en-GB" sz="2400" dirty="0" smtClean="0">
                <a:solidFill>
                  <a:srgbClr val="008000"/>
                </a:solidFill>
                <a:latin typeface="Symbol" pitchFamily="18" charset="2"/>
              </a:rPr>
              <a:t>b </a:t>
            </a:r>
            <a:r>
              <a:rPr lang="en-GB" sz="2400" dirty="0" smtClean="0">
                <a:solidFill>
                  <a:srgbClr val="008000"/>
                </a:solidFill>
                <a:latin typeface="Arial Black" pitchFamily="34" charset="0"/>
              </a:rPr>
              <a:t>Folded </a:t>
            </a:r>
            <a:r>
              <a:rPr lang="en-GB" sz="2400" b="1" dirty="0" smtClean="0">
                <a:solidFill>
                  <a:srgbClr val="7030A0"/>
                </a:solidFill>
              </a:rPr>
              <a:t>(</a:t>
            </a:r>
            <a:r>
              <a:rPr lang="en-GB" sz="2400" dirty="0" smtClean="0">
                <a:solidFill>
                  <a:srgbClr val="7030A0"/>
                </a:solidFill>
                <a:latin typeface="Arial Black" pitchFamily="34" charset="0"/>
              </a:rPr>
              <a:t>Pleated)</a:t>
            </a:r>
            <a:r>
              <a:rPr lang="en-GB" sz="2400" b="1" dirty="0" smtClean="0">
                <a:solidFill>
                  <a:srgbClr val="7030A0"/>
                </a:solidFill>
              </a:rPr>
              <a:t> </a:t>
            </a:r>
            <a:r>
              <a:rPr lang="en-GB" sz="2400" dirty="0" smtClean="0">
                <a:solidFill>
                  <a:srgbClr val="008000"/>
                </a:solidFill>
                <a:latin typeface="Arial Black" pitchFamily="34" charset="0"/>
              </a:rPr>
              <a:t>Sheet </a:t>
            </a:r>
            <a:r>
              <a:rPr lang="en-GB" sz="2400" b="1" dirty="0" smtClean="0">
                <a:solidFill>
                  <a:srgbClr val="008000"/>
                </a:solidFill>
              </a:rPr>
              <a:t>forms the INTERFIBRES’ PART between </a:t>
            </a:r>
            <a:r>
              <a:rPr lang="en-GB" sz="2400" b="1" dirty="0" smtClean="0">
                <a:solidFill>
                  <a:srgbClr val="0000FF"/>
                </a:solidFill>
                <a:latin typeface="Symbol" pitchFamily="18" charset="2"/>
              </a:rPr>
              <a:t>a </a:t>
            </a:r>
            <a:r>
              <a:rPr lang="en-GB" sz="2400" dirty="0" smtClean="0">
                <a:solidFill>
                  <a:srgbClr val="0000FF"/>
                </a:solidFill>
                <a:latin typeface="Arial Black" pitchFamily="34" charset="0"/>
              </a:rPr>
              <a:t>Left-handed Helixes </a:t>
            </a:r>
            <a:r>
              <a:rPr lang="en-GB" sz="2400" b="1" dirty="0" smtClean="0">
                <a:solidFill>
                  <a:srgbClr val="0000FF"/>
                </a:solidFill>
              </a:rPr>
              <a:t>and</a:t>
            </a:r>
            <a:r>
              <a:rPr lang="en-GB" sz="2400" dirty="0" smtClean="0">
                <a:solidFill>
                  <a:srgbClr val="0000FF"/>
                </a:solidFill>
                <a:latin typeface="Arial Black" pitchFamily="34" charset="0"/>
              </a:rPr>
              <a:t> </a:t>
            </a:r>
            <a:r>
              <a:rPr lang="en-GB" sz="2400" b="1" dirty="0" smtClean="0">
                <a:solidFill>
                  <a:srgbClr val="0000FF"/>
                </a:solidFill>
              </a:rPr>
              <a:t>their Aggregate (Complex) creates the </a:t>
            </a:r>
            <a:r>
              <a:rPr lang="en-GB" sz="2400" b="1" dirty="0" smtClean="0">
                <a:solidFill>
                  <a:srgbClr val="FF0000"/>
                </a:solidFill>
                <a:latin typeface="Arial Black" pitchFamily="34" charset="0"/>
              </a:rPr>
              <a:t>MACROSCOPIC</a:t>
            </a:r>
            <a:r>
              <a:rPr lang="en-GB" sz="2400" b="1" dirty="0" smtClean="0">
                <a:solidFill>
                  <a:srgbClr val="0000FF"/>
                </a:solidFill>
              </a:rPr>
              <a:t> </a:t>
            </a:r>
            <a:r>
              <a:rPr lang="en-GB" sz="2400" dirty="0" smtClean="0">
                <a:solidFill>
                  <a:srgbClr val="FF0000"/>
                </a:solidFill>
                <a:latin typeface="Arial Black" pitchFamily="34" charset="0"/>
              </a:rPr>
              <a:t>Sheep's Wool Fibre</a:t>
            </a:r>
            <a:r>
              <a:rPr lang="en-GB" sz="2400" b="1" dirty="0" smtClean="0">
                <a:solidFill>
                  <a:srgbClr val="0000FF"/>
                </a:solidFill>
              </a:rPr>
              <a:t> </a:t>
            </a:r>
            <a:endParaRPr lang="en-GB" sz="2400" b="1" dirty="0" smtClean="0">
              <a:solidFill>
                <a:srgbClr val="008000"/>
              </a:solidFill>
            </a:endParaRPr>
          </a:p>
          <a:p>
            <a:pPr marL="342900" lvl="1" indent="-342900">
              <a:buFontTx/>
              <a:buChar char="•"/>
            </a:pPr>
            <a:r>
              <a:rPr lang="en-GB" sz="2400" dirty="0" smtClean="0">
                <a:solidFill>
                  <a:srgbClr val="FF0000"/>
                </a:solidFill>
                <a:latin typeface="Arial Black" pitchFamily="34" charset="0"/>
              </a:rPr>
              <a:t>Sheep's </a:t>
            </a:r>
            <a:r>
              <a:rPr lang="en-GB" sz="2400" dirty="0" smtClean="0">
                <a:solidFill>
                  <a:srgbClr val="FF0000"/>
                </a:solidFill>
                <a:latin typeface="Arial Black" pitchFamily="34" charset="0"/>
              </a:rPr>
              <a:t>Wool Fibre</a:t>
            </a:r>
            <a:r>
              <a:rPr lang="en-GB" sz="2400" b="1" dirty="0" smtClean="0">
                <a:solidFill>
                  <a:srgbClr val="0000FF"/>
                </a:solidFill>
              </a:rPr>
              <a:t>  </a:t>
            </a:r>
            <a:r>
              <a:rPr lang="en-GB" sz="2400" b="1" dirty="0" smtClean="0">
                <a:solidFill>
                  <a:srgbClr val="C00000"/>
                </a:solidFill>
              </a:rPr>
              <a:t>is so </a:t>
            </a:r>
            <a:r>
              <a:rPr lang="en-GB" sz="2400" b="1" dirty="0" smtClean="0">
                <a:solidFill>
                  <a:srgbClr val="C00000"/>
                </a:solidFill>
                <a:latin typeface="Arial Black" pitchFamily="34" charset="0"/>
              </a:rPr>
              <a:t> Composite Structure, where are some Components and cross Design (Bonds between particular Macromolecules)</a:t>
            </a:r>
            <a:endParaRPr lang="en-GB" sz="2400" b="1" u="sng" dirty="0" smtClean="0">
              <a:solidFill>
                <a:srgbClr val="C00000"/>
              </a:solidFill>
            </a:endParaRPr>
          </a:p>
          <a:p>
            <a:pPr marL="342900" lvl="1" indent="-342900">
              <a:buFontTx/>
              <a:buChar char="•"/>
            </a:pPr>
            <a:endParaRPr lang="cs-CZ" sz="2400" b="1" dirty="0" smtClean="0">
              <a:solidFill>
                <a:srgbClr val="008000"/>
              </a:solidFill>
            </a:endParaRPr>
          </a:p>
          <a:p>
            <a:pPr marL="342900" lvl="1" indent="-342900">
              <a:buFontTx/>
              <a:buChar char="•"/>
            </a:pPr>
            <a:endParaRPr lang="cs-CZ" sz="2400" b="1" dirty="0" smtClean="0">
              <a:solidFill>
                <a:srgbClr val="0000FF"/>
              </a:solidFill>
            </a:endParaRPr>
          </a:p>
          <a:p>
            <a:endParaRPr lang="cs-CZ" sz="2800" b="1" dirty="0" smtClean="0">
              <a:solidFill>
                <a:srgbClr val="008000"/>
              </a:solidFill>
              <a:latin typeface="Symbol" pitchFamily="18" charset="2"/>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40</a:t>
            </a:fld>
            <a:endParaRPr lang="sk-SK"/>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490066"/>
          </a:xfrm>
        </p:spPr>
        <p:txBody>
          <a:bodyPr/>
          <a:lstStyle/>
          <a:p>
            <a:r>
              <a:rPr lang="en-GB" sz="2800" dirty="0" smtClean="0">
                <a:solidFill>
                  <a:srgbClr val="FF0000"/>
                </a:solidFill>
                <a:latin typeface="Arial Black" pitchFamily="34" charset="0"/>
              </a:rPr>
              <a:t>Sheep's Wool -  Structure Hierarchy </a:t>
            </a:r>
            <a:r>
              <a:rPr lang="cs-CZ" sz="2800" dirty="0" smtClean="0">
                <a:solidFill>
                  <a:srgbClr val="FF0000"/>
                </a:solidFill>
                <a:latin typeface="Arial Black" pitchFamily="34" charset="0"/>
              </a:rPr>
              <a:t>1</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41</a:t>
            </a:fld>
            <a:endParaRPr lang="sk-SK"/>
          </a:p>
        </p:txBody>
      </p:sp>
      <p:cxnSp>
        <p:nvCxnSpPr>
          <p:cNvPr id="9" name="Přímá spojovací čára 8"/>
          <p:cNvCxnSpPr/>
          <p:nvPr/>
        </p:nvCxnSpPr>
        <p:spPr>
          <a:xfrm>
            <a:off x="3131840" y="2348880"/>
            <a:ext cx="9361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0" y="3503235"/>
            <a:ext cx="9144000" cy="3354765"/>
          </a:xfrm>
          <a:prstGeom prst="rect">
            <a:avLst/>
          </a:prstGeom>
          <a:solidFill>
            <a:schemeClr val="accent3">
              <a:lumMod val="95000"/>
            </a:schemeClr>
          </a:solidFill>
        </p:spPr>
        <p:txBody>
          <a:bodyPr wrap="square" rtlCol="0">
            <a:spAutoFit/>
          </a:bodyPr>
          <a:lstStyle/>
          <a:p>
            <a:pPr algn="ctr"/>
            <a:r>
              <a:rPr lang="en-GB" sz="2000" u="sng" dirty="0" smtClean="0">
                <a:latin typeface="Arial Black" pitchFamily="34" charset="0"/>
              </a:rPr>
              <a:t>The Model of the </a:t>
            </a:r>
            <a:r>
              <a:rPr lang="en-GB" sz="2000" b="1" u="sng" dirty="0" smtClean="0">
                <a:latin typeface="Arial Black" pitchFamily="34" charset="0"/>
              </a:rPr>
              <a:t>a</a:t>
            </a:r>
            <a:r>
              <a:rPr lang="en-GB" sz="2000" u="sng" dirty="0" smtClean="0">
                <a:latin typeface="Arial Black" pitchFamily="34" charset="0"/>
              </a:rPr>
              <a:t> KERATIN in the</a:t>
            </a:r>
            <a:r>
              <a:rPr lang="en-GB" sz="2000" u="sng" dirty="0" smtClean="0">
                <a:solidFill>
                  <a:srgbClr val="FF0000"/>
                </a:solidFill>
                <a:latin typeface="Arial Black" pitchFamily="34" charset="0"/>
              </a:rPr>
              <a:t> </a:t>
            </a:r>
            <a:r>
              <a:rPr lang="en-GB" sz="2000" u="sng" dirty="0" smtClean="0">
                <a:solidFill>
                  <a:srgbClr val="FF0000"/>
                </a:solidFill>
                <a:latin typeface="Arial Black" pitchFamily="34" charset="0"/>
              </a:rPr>
              <a:t>Sheep's </a:t>
            </a:r>
            <a:r>
              <a:rPr lang="en-GB" sz="2000" u="sng" dirty="0" smtClean="0">
                <a:solidFill>
                  <a:srgbClr val="FF0000"/>
                </a:solidFill>
                <a:latin typeface="Arial Black" pitchFamily="34" charset="0"/>
              </a:rPr>
              <a:t>Wool Fibre:</a:t>
            </a:r>
          </a:p>
          <a:p>
            <a:pPr marL="342900" indent="-342900">
              <a:buFont typeface="+mj-lt"/>
              <a:buAutoNum type="alphaLcParenR"/>
            </a:pPr>
            <a:r>
              <a:rPr lang="en-GB" sz="1600" b="1" dirty="0" err="1" smtClean="0">
                <a:latin typeface="+mn-lt"/>
              </a:rPr>
              <a:t>Protofibril</a:t>
            </a:r>
            <a:r>
              <a:rPr lang="en-GB" sz="1600" b="1" dirty="0" smtClean="0">
                <a:latin typeface="+mn-lt"/>
              </a:rPr>
              <a:t> composed from </a:t>
            </a:r>
            <a:r>
              <a:rPr lang="en-GB" sz="1600" b="1" dirty="0" smtClean="0">
                <a:solidFill>
                  <a:srgbClr val="008000"/>
                </a:solidFill>
                <a:latin typeface="Arial Black" pitchFamily="34" charset="0"/>
              </a:rPr>
              <a:t>three</a:t>
            </a:r>
            <a:r>
              <a:rPr lang="en-GB" sz="1600" b="1" dirty="0" smtClean="0">
                <a:latin typeface="+mn-lt"/>
              </a:rPr>
              <a:t> </a:t>
            </a:r>
            <a:r>
              <a:rPr lang="en-GB" sz="1600" b="1" dirty="0" smtClean="0">
                <a:solidFill>
                  <a:srgbClr val="008000"/>
                </a:solidFill>
                <a:latin typeface="Symbol" pitchFamily="18" charset="2"/>
              </a:rPr>
              <a:t>a </a:t>
            </a:r>
            <a:r>
              <a:rPr lang="en-GB" sz="1600" b="1" dirty="0" smtClean="0">
                <a:solidFill>
                  <a:srgbClr val="008000"/>
                </a:solidFill>
                <a:latin typeface="Arial Black" pitchFamily="34" charset="0"/>
              </a:rPr>
              <a:t>Helixes </a:t>
            </a:r>
          </a:p>
          <a:p>
            <a:pPr marL="342900" indent="-342900">
              <a:buFont typeface="+mj-lt"/>
              <a:buAutoNum type="alphaLcParenR"/>
            </a:pPr>
            <a:r>
              <a:rPr lang="en-GB" sz="1600" b="1" dirty="0" err="1" smtClean="0">
                <a:latin typeface="+mn-lt"/>
              </a:rPr>
              <a:t>Microfibril</a:t>
            </a:r>
            <a:r>
              <a:rPr lang="en-GB" sz="1600" b="1" dirty="0" smtClean="0">
                <a:latin typeface="+mn-lt"/>
              </a:rPr>
              <a:t> </a:t>
            </a:r>
            <a:r>
              <a:rPr lang="en-GB" sz="1600" b="1" dirty="0" smtClean="0"/>
              <a:t>composed from </a:t>
            </a:r>
            <a:r>
              <a:rPr lang="en-GB" sz="1600" b="1" dirty="0" smtClean="0"/>
              <a:t>eleven </a:t>
            </a:r>
            <a:r>
              <a:rPr lang="en-GB" sz="1600" b="1" dirty="0" err="1" smtClean="0"/>
              <a:t>Protofibrilla</a:t>
            </a:r>
            <a:r>
              <a:rPr lang="cs-CZ" sz="1600" b="1" dirty="0" smtClean="0"/>
              <a:t>s</a:t>
            </a:r>
            <a:endParaRPr lang="en-GB" sz="1600" b="1" dirty="0" smtClean="0"/>
          </a:p>
          <a:p>
            <a:pPr marL="342900" indent="-342900">
              <a:buFont typeface="+mj-lt"/>
              <a:buAutoNum type="alphaLcParenR"/>
            </a:pPr>
            <a:r>
              <a:rPr lang="en-GB" sz="1600" b="1" dirty="0" smtClean="0">
                <a:latin typeface="+mn-lt"/>
              </a:rPr>
              <a:t>Cross Cut of the </a:t>
            </a:r>
            <a:r>
              <a:rPr lang="en-GB" sz="1600" b="1" dirty="0" smtClean="0">
                <a:solidFill>
                  <a:srgbClr val="FF0000"/>
                </a:solidFill>
                <a:latin typeface="Arial Black" pitchFamily="34" charset="0"/>
              </a:rPr>
              <a:t>Sheep's Wool Fibre </a:t>
            </a:r>
            <a:r>
              <a:rPr lang="en-GB" sz="1600" b="1" dirty="0" smtClean="0">
                <a:latin typeface="+mn-lt"/>
              </a:rPr>
              <a:t>with Dividing of the Core Part into ORTHO and PARA  Share (Part):</a:t>
            </a:r>
          </a:p>
          <a:p>
            <a:pPr marL="800100" lvl="1" indent="-342900">
              <a:buFont typeface="+mj-lt"/>
              <a:buAutoNum type="arabicPeriod"/>
            </a:pPr>
            <a:r>
              <a:rPr lang="en-GB" sz="1600" b="1" dirty="0" smtClean="0">
                <a:latin typeface="+mn-lt"/>
              </a:rPr>
              <a:t>Papilla</a:t>
            </a:r>
          </a:p>
          <a:p>
            <a:pPr marL="800100" lvl="1" indent="-342900">
              <a:buFont typeface="+mj-lt"/>
              <a:buAutoNum type="arabicPeriod"/>
            </a:pPr>
            <a:r>
              <a:rPr lang="en-GB" sz="1600" dirty="0" smtClean="0">
                <a:solidFill>
                  <a:srgbClr val="FF0000"/>
                </a:solidFill>
                <a:latin typeface="Arial Black" pitchFamily="34" charset="0"/>
              </a:rPr>
              <a:t>Wool Fibre</a:t>
            </a:r>
          </a:p>
          <a:p>
            <a:pPr marL="800100" lvl="1" indent="-342900">
              <a:buFont typeface="+mj-lt"/>
              <a:buAutoNum type="arabicPeriod"/>
            </a:pPr>
            <a:r>
              <a:rPr lang="en-GB" sz="1600" b="1" dirty="0" smtClean="0">
                <a:latin typeface="+mn-lt"/>
              </a:rPr>
              <a:t>Para Part of the Core </a:t>
            </a:r>
            <a:r>
              <a:rPr lang="en-GB" sz="1600" b="1" dirty="0" smtClean="0"/>
              <a:t>Share (Part)</a:t>
            </a:r>
          </a:p>
          <a:p>
            <a:pPr marL="800100" lvl="1" indent="-342900">
              <a:buFont typeface="+mj-lt"/>
              <a:buAutoNum type="arabicPeriod"/>
            </a:pPr>
            <a:r>
              <a:rPr lang="en-GB" sz="1600" b="1" dirty="0" smtClean="0"/>
              <a:t>Wool </a:t>
            </a:r>
            <a:r>
              <a:rPr lang="cs-CZ" sz="1600" b="1" dirty="0" smtClean="0"/>
              <a:t>C</a:t>
            </a:r>
            <a:r>
              <a:rPr lang="en-GB" sz="1600" b="1" dirty="0" err="1" smtClean="0"/>
              <a:t>uticle</a:t>
            </a:r>
            <a:endParaRPr lang="en-GB" sz="1600" b="1" dirty="0" smtClean="0"/>
          </a:p>
          <a:p>
            <a:pPr marL="800100" lvl="1" indent="-342900">
              <a:buFont typeface="+mj-lt"/>
              <a:buAutoNum type="arabicPeriod"/>
            </a:pPr>
            <a:r>
              <a:rPr lang="en-GB" sz="1600" b="1" dirty="0" smtClean="0"/>
              <a:t>Outer Sheath of the Wool’s Root</a:t>
            </a:r>
          </a:p>
          <a:p>
            <a:pPr marL="800100" lvl="1" indent="-342900">
              <a:buFont typeface="+mj-lt"/>
              <a:buAutoNum type="arabicPeriod"/>
            </a:pPr>
            <a:r>
              <a:rPr lang="en-GB" sz="1600" b="1" dirty="0" smtClean="0"/>
              <a:t>Henley’s Layer</a:t>
            </a:r>
          </a:p>
          <a:p>
            <a:pPr marL="800100" lvl="1" indent="-342900">
              <a:buFont typeface="+mj-lt"/>
              <a:buAutoNum type="arabicPeriod"/>
            </a:pPr>
            <a:r>
              <a:rPr lang="en-GB" sz="1600" b="1" dirty="0" smtClean="0"/>
              <a:t>Huxley’s Layer</a:t>
            </a:r>
          </a:p>
          <a:p>
            <a:pPr marL="800100" lvl="1" indent="-342900">
              <a:buFont typeface="+mj-lt"/>
              <a:buAutoNum type="arabicPeriod"/>
            </a:pPr>
            <a:r>
              <a:rPr lang="en-GB" sz="1600" b="1" dirty="0" smtClean="0"/>
              <a:t>Inner Sheath of the Wool’s Root</a:t>
            </a:r>
            <a:endParaRPr lang="en-GB" sz="1600" dirty="0">
              <a:latin typeface="+mn-lt"/>
            </a:endParaRPr>
          </a:p>
        </p:txBody>
      </p:sp>
      <p:pic>
        <p:nvPicPr>
          <p:cNvPr id="14" name="Obrázek 13" descr="Struktura vlákna ovčí vlny  001.jpg"/>
          <p:cNvPicPr>
            <a:picLocks noChangeAspect="1"/>
          </p:cNvPicPr>
          <p:nvPr/>
        </p:nvPicPr>
        <p:blipFill>
          <a:blip r:embed="rId2" cstate="print"/>
          <a:stretch>
            <a:fillRect/>
          </a:stretch>
        </p:blipFill>
        <p:spPr>
          <a:xfrm>
            <a:off x="1259632" y="476672"/>
            <a:ext cx="6358128" cy="3057144"/>
          </a:xfrm>
          <a:prstGeom prst="rect">
            <a:avLst/>
          </a:prstGeom>
        </p:spPr>
      </p:pic>
      <p:sp>
        <p:nvSpPr>
          <p:cNvPr id="15" name="TextovéPole 14"/>
          <p:cNvSpPr txBox="1"/>
          <p:nvPr/>
        </p:nvSpPr>
        <p:spPr>
          <a:xfrm>
            <a:off x="107504" y="548680"/>
            <a:ext cx="1944216" cy="646331"/>
          </a:xfrm>
          <a:prstGeom prst="rect">
            <a:avLst/>
          </a:prstGeom>
          <a:solidFill>
            <a:schemeClr val="accent3">
              <a:lumMod val="95000"/>
            </a:schemeClr>
          </a:solidFill>
        </p:spPr>
        <p:txBody>
          <a:bodyPr wrap="square" rtlCol="0">
            <a:spAutoFit/>
          </a:bodyPr>
          <a:lstStyle/>
          <a:p>
            <a:r>
              <a:rPr lang="en-GB" dirty="0" smtClean="0">
                <a:solidFill>
                  <a:srgbClr val="008000"/>
                </a:solidFill>
                <a:latin typeface="Arial Black" pitchFamily="34" charset="0"/>
              </a:rPr>
              <a:t>Left-handed </a:t>
            </a:r>
            <a:r>
              <a:rPr lang="en-GB" b="1" dirty="0" smtClean="0">
                <a:solidFill>
                  <a:srgbClr val="008000"/>
                </a:solidFill>
                <a:latin typeface="Symbol" pitchFamily="18" charset="2"/>
              </a:rPr>
              <a:t>a</a:t>
            </a:r>
            <a:r>
              <a:rPr lang="en-GB" dirty="0" smtClean="0">
                <a:solidFill>
                  <a:srgbClr val="008000"/>
                </a:solidFill>
                <a:latin typeface="Symbol" pitchFamily="18" charset="2"/>
              </a:rPr>
              <a:t> </a:t>
            </a:r>
            <a:r>
              <a:rPr lang="cs-CZ" dirty="0" smtClean="0">
                <a:solidFill>
                  <a:srgbClr val="008000"/>
                </a:solidFill>
                <a:latin typeface="Arial Black" pitchFamily="34" charset="0"/>
              </a:rPr>
              <a:t>triple </a:t>
            </a:r>
            <a:r>
              <a:rPr lang="en-GB" dirty="0" smtClean="0">
                <a:solidFill>
                  <a:srgbClr val="008000"/>
                </a:solidFill>
                <a:latin typeface="Arial Black" pitchFamily="34" charset="0"/>
              </a:rPr>
              <a:t>Helix</a:t>
            </a:r>
            <a:endParaRPr lang="en-GB" dirty="0"/>
          </a:p>
        </p:txBody>
      </p:sp>
      <p:cxnSp>
        <p:nvCxnSpPr>
          <p:cNvPr id="16" name="Přímá spojovací čára 15"/>
          <p:cNvCxnSpPr/>
          <p:nvPr/>
        </p:nvCxnSpPr>
        <p:spPr>
          <a:xfrm>
            <a:off x="5796136" y="1052736"/>
            <a:ext cx="1152128" cy="216024"/>
          </a:xfrm>
          <a:prstGeom prst="line">
            <a:avLst/>
          </a:prstGeom>
          <a:ln w="38100">
            <a:solidFill>
              <a:srgbClr val="FF0000"/>
            </a:solidFill>
            <a:head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490066"/>
          </a:xfrm>
        </p:spPr>
        <p:txBody>
          <a:bodyPr/>
          <a:lstStyle/>
          <a:p>
            <a:r>
              <a:rPr lang="en-GB" sz="2800" dirty="0" smtClean="0">
                <a:solidFill>
                  <a:srgbClr val="FF0000"/>
                </a:solidFill>
                <a:latin typeface="Arial Black" pitchFamily="34" charset="0"/>
              </a:rPr>
              <a:t>Sheep's Wool -  Structure Hierarchy </a:t>
            </a:r>
            <a:r>
              <a:rPr lang="cs-CZ" sz="2800" dirty="0" smtClean="0">
                <a:solidFill>
                  <a:srgbClr val="FF0000"/>
                </a:solidFill>
                <a:latin typeface="Arial Black" pitchFamily="34" charset="0"/>
              </a:rPr>
              <a:t>2</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42</a:t>
            </a:fld>
            <a:endParaRPr lang="sk-SK"/>
          </a:p>
        </p:txBody>
      </p:sp>
      <p:cxnSp>
        <p:nvCxnSpPr>
          <p:cNvPr id="20" name="Přímá spojovací čára 19"/>
          <p:cNvCxnSpPr/>
          <p:nvPr/>
        </p:nvCxnSpPr>
        <p:spPr>
          <a:xfrm>
            <a:off x="6084168" y="1844824"/>
            <a:ext cx="936104" cy="0"/>
          </a:xfrm>
          <a:prstGeom prst="line">
            <a:avLst/>
          </a:prstGeom>
          <a:ln w="38100">
            <a:solidFill>
              <a:srgbClr val="0000FF"/>
            </a:solidFill>
            <a:headEnd type="arrow"/>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7236296" y="764704"/>
            <a:ext cx="1763688" cy="1138773"/>
          </a:xfrm>
          <a:prstGeom prst="rect">
            <a:avLst/>
          </a:prstGeom>
          <a:solidFill>
            <a:schemeClr val="accent3">
              <a:lumMod val="95000"/>
            </a:schemeClr>
          </a:solidFill>
        </p:spPr>
        <p:txBody>
          <a:bodyPr wrap="square" rtlCol="0">
            <a:spAutoFit/>
          </a:bodyPr>
          <a:lstStyle/>
          <a:p>
            <a:r>
              <a:rPr lang="en-GB" dirty="0" smtClean="0">
                <a:solidFill>
                  <a:srgbClr val="008000"/>
                </a:solidFill>
                <a:latin typeface="Arial Black" pitchFamily="34" charset="0"/>
              </a:rPr>
              <a:t>Left-handed </a:t>
            </a:r>
            <a:r>
              <a:rPr lang="en-GB" sz="3200" b="1" dirty="0" smtClean="0">
                <a:solidFill>
                  <a:srgbClr val="008000"/>
                </a:solidFill>
                <a:latin typeface="Symbol" pitchFamily="18" charset="2"/>
              </a:rPr>
              <a:t>a</a:t>
            </a:r>
            <a:r>
              <a:rPr lang="en-GB" dirty="0" smtClean="0">
                <a:solidFill>
                  <a:srgbClr val="008000"/>
                </a:solidFill>
                <a:latin typeface="Symbol" pitchFamily="18" charset="2"/>
              </a:rPr>
              <a:t> </a:t>
            </a:r>
            <a:r>
              <a:rPr lang="cs-CZ" dirty="0" smtClean="0">
                <a:solidFill>
                  <a:srgbClr val="008000"/>
                </a:solidFill>
                <a:latin typeface="Arial Black" pitchFamily="34" charset="0"/>
              </a:rPr>
              <a:t>triple </a:t>
            </a:r>
            <a:r>
              <a:rPr lang="en-GB" dirty="0" smtClean="0">
                <a:solidFill>
                  <a:srgbClr val="008000"/>
                </a:solidFill>
                <a:latin typeface="Arial Black" pitchFamily="34" charset="0"/>
              </a:rPr>
              <a:t>Helix</a:t>
            </a:r>
            <a:endParaRPr lang="en-GB" dirty="0"/>
          </a:p>
        </p:txBody>
      </p:sp>
      <p:cxnSp>
        <p:nvCxnSpPr>
          <p:cNvPr id="17" name="Přímá spojovací čára 16"/>
          <p:cNvCxnSpPr/>
          <p:nvPr/>
        </p:nvCxnSpPr>
        <p:spPr>
          <a:xfrm flipH="1">
            <a:off x="6804248" y="908720"/>
            <a:ext cx="288032" cy="576064"/>
          </a:xfrm>
          <a:prstGeom prst="line">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pic>
        <p:nvPicPr>
          <p:cNvPr id="24" name="Obrázek 23" descr="Struktura vlákna ovčí vlny  002.jpg"/>
          <p:cNvPicPr>
            <a:picLocks noChangeAspect="1"/>
          </p:cNvPicPr>
          <p:nvPr/>
        </p:nvPicPr>
        <p:blipFill>
          <a:blip r:embed="rId2" cstate="print"/>
          <a:stretch>
            <a:fillRect/>
          </a:stretch>
        </p:blipFill>
        <p:spPr>
          <a:xfrm rot="5400000">
            <a:off x="2590753" y="-1574529"/>
            <a:ext cx="2306310" cy="6984776"/>
          </a:xfrm>
          <a:prstGeom prst="rect">
            <a:avLst/>
          </a:prstGeom>
        </p:spPr>
      </p:pic>
      <p:cxnSp>
        <p:nvCxnSpPr>
          <p:cNvPr id="25" name="Přímá spojovací šipka 24"/>
          <p:cNvCxnSpPr/>
          <p:nvPr/>
        </p:nvCxnSpPr>
        <p:spPr>
          <a:xfrm flipH="1">
            <a:off x="6732240" y="1268760"/>
            <a:ext cx="504056" cy="150693"/>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9" name="TextovéPole 28"/>
          <p:cNvSpPr txBox="1"/>
          <p:nvPr/>
        </p:nvSpPr>
        <p:spPr>
          <a:xfrm>
            <a:off x="0" y="3140969"/>
            <a:ext cx="9144000" cy="3539430"/>
          </a:xfrm>
          <a:prstGeom prst="rect">
            <a:avLst/>
          </a:prstGeom>
          <a:solidFill>
            <a:schemeClr val="accent3">
              <a:lumMod val="95000"/>
            </a:schemeClr>
          </a:solidFill>
        </p:spPr>
        <p:txBody>
          <a:bodyPr wrap="square" rtlCol="0">
            <a:spAutoFit/>
          </a:bodyPr>
          <a:lstStyle/>
          <a:p>
            <a:pPr algn="ctr"/>
            <a:r>
              <a:rPr lang="en-GB" sz="2800" u="sng" dirty="0" smtClean="0">
                <a:latin typeface="Arial Black" pitchFamily="34" charset="0"/>
              </a:rPr>
              <a:t>The Model of the </a:t>
            </a:r>
            <a:r>
              <a:rPr lang="en-GB" sz="2800" u="sng" dirty="0" smtClean="0">
                <a:solidFill>
                  <a:srgbClr val="FF0000"/>
                </a:solidFill>
                <a:latin typeface="Arial Black" pitchFamily="34" charset="0"/>
              </a:rPr>
              <a:t>Sheep's Wool Fibre:</a:t>
            </a:r>
          </a:p>
          <a:p>
            <a:pPr marL="800100" lvl="1" indent="-342900">
              <a:buFont typeface="+mj-lt"/>
              <a:buAutoNum type="alphaLcParenR"/>
            </a:pPr>
            <a:r>
              <a:rPr lang="en-GB" sz="2000" dirty="0" smtClean="0">
                <a:solidFill>
                  <a:srgbClr val="FF0000"/>
                </a:solidFill>
                <a:latin typeface="Arial Black" pitchFamily="34" charset="0"/>
              </a:rPr>
              <a:t>Wool Fibre</a:t>
            </a:r>
          </a:p>
          <a:p>
            <a:pPr marL="800100" lvl="1" indent="-342900">
              <a:buFont typeface="+mj-lt"/>
              <a:buAutoNum type="alphaLcParenR"/>
            </a:pPr>
            <a:r>
              <a:rPr lang="en-GB" sz="2000" b="1" dirty="0" err="1" smtClean="0"/>
              <a:t>Fibrilla</a:t>
            </a:r>
            <a:r>
              <a:rPr lang="en-GB" sz="2000" b="1" dirty="0" smtClean="0"/>
              <a:t> (Fibril) </a:t>
            </a:r>
          </a:p>
          <a:p>
            <a:pPr marL="800100" lvl="1" indent="-342900">
              <a:buFont typeface="+mj-lt"/>
              <a:buAutoNum type="alphaLcParenR"/>
            </a:pPr>
            <a:r>
              <a:rPr lang="en-GB" sz="2000" b="1" dirty="0" err="1" smtClean="0"/>
              <a:t>Microfibril</a:t>
            </a:r>
            <a:r>
              <a:rPr lang="en-GB" sz="2000" b="1" dirty="0" smtClean="0"/>
              <a:t> </a:t>
            </a:r>
            <a:endParaRPr lang="en-GB" sz="2000" b="1" dirty="0" smtClean="0"/>
          </a:p>
          <a:p>
            <a:pPr marL="800100" lvl="1" indent="-342900">
              <a:buFont typeface="+mj-lt"/>
              <a:buAutoNum type="alphaLcParenR"/>
            </a:pPr>
            <a:r>
              <a:rPr lang="en-GB" sz="2000" b="1" dirty="0" err="1" smtClean="0"/>
              <a:t>Microfibril</a:t>
            </a:r>
            <a:r>
              <a:rPr lang="en-GB" sz="2000" b="1" dirty="0" smtClean="0"/>
              <a:t> Cross Cut</a:t>
            </a:r>
          </a:p>
          <a:p>
            <a:pPr marL="1257300" lvl="2" indent="-342900">
              <a:buFont typeface="+mj-lt"/>
              <a:buAutoNum type="arabicPeriod"/>
            </a:pPr>
            <a:r>
              <a:rPr lang="en-GB" sz="2000" b="1" dirty="0" smtClean="0"/>
              <a:t>Cortex Cell</a:t>
            </a:r>
          </a:p>
          <a:p>
            <a:pPr marL="1257300" lvl="2" indent="-342900">
              <a:buFont typeface="+mj-lt"/>
              <a:buAutoNum type="arabicPeriod"/>
            </a:pPr>
            <a:r>
              <a:rPr lang="en-GB" sz="2000" b="1" dirty="0" smtClean="0"/>
              <a:t>ORTHO Cortex</a:t>
            </a:r>
          </a:p>
          <a:p>
            <a:pPr marL="1257300" lvl="2" indent="-342900">
              <a:buFont typeface="+mj-lt"/>
              <a:buAutoNum type="arabicPeriod"/>
            </a:pPr>
            <a:r>
              <a:rPr lang="en-GB" sz="2000" b="1" dirty="0" smtClean="0"/>
              <a:t>PARA Cortex</a:t>
            </a:r>
          </a:p>
          <a:p>
            <a:pPr marL="1257300" lvl="2" indent="-342900">
              <a:buFont typeface="+mj-lt"/>
              <a:buAutoNum type="arabicPeriod"/>
            </a:pPr>
            <a:r>
              <a:rPr lang="en-GB" sz="2000" b="1" dirty="0" smtClean="0">
                <a:solidFill>
                  <a:srgbClr val="008000"/>
                </a:solidFill>
              </a:rPr>
              <a:t>Left-handed </a:t>
            </a:r>
            <a:r>
              <a:rPr lang="en-GB" sz="3600" b="1" dirty="0" smtClean="0">
                <a:solidFill>
                  <a:srgbClr val="008000"/>
                </a:solidFill>
                <a:latin typeface="Symbol" pitchFamily="18" charset="2"/>
              </a:rPr>
              <a:t>a</a:t>
            </a:r>
            <a:r>
              <a:rPr lang="en-GB" sz="2000" b="1" dirty="0" smtClean="0">
                <a:solidFill>
                  <a:srgbClr val="008000"/>
                </a:solidFill>
              </a:rPr>
              <a:t> </a:t>
            </a:r>
            <a:r>
              <a:rPr lang="en-GB" sz="2000" b="1" dirty="0" smtClean="0">
                <a:solidFill>
                  <a:srgbClr val="008000"/>
                </a:solidFill>
              </a:rPr>
              <a:t>triple Helix</a:t>
            </a:r>
            <a:endParaRPr lang="en-GB" sz="2000" b="1" dirty="0" smtClean="0"/>
          </a:p>
          <a:p>
            <a:pPr marL="1257300" lvl="2" indent="-342900">
              <a:buFont typeface="+mj-lt"/>
              <a:buAutoNum type="arabicPeriod"/>
            </a:pPr>
            <a:r>
              <a:rPr lang="en-GB" sz="2000" b="1" dirty="0" err="1" smtClean="0"/>
              <a:t>Protofibril</a:t>
            </a:r>
            <a:endParaRPr lang="en-GB" sz="2000" b="1" dirty="0" smtClean="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88640"/>
            <a:ext cx="8229600" cy="490066"/>
          </a:xfrm>
        </p:spPr>
        <p:txBody>
          <a:bodyPr/>
          <a:lstStyle/>
          <a:p>
            <a:r>
              <a:rPr lang="en-GB" sz="2800" dirty="0" smtClean="0">
                <a:solidFill>
                  <a:srgbClr val="FF0000"/>
                </a:solidFill>
                <a:latin typeface="Arial Black" pitchFamily="34" charset="0"/>
              </a:rPr>
              <a:t>Sheep's Wool -  S</a:t>
            </a:r>
            <a:r>
              <a:rPr lang="en-GB" sz="2800" dirty="0" smtClean="0">
                <a:solidFill>
                  <a:srgbClr val="FF0000"/>
                </a:solidFill>
                <a:latin typeface="Arial Black" pitchFamily="34" charset="0"/>
              </a:rPr>
              <a:t>tructure Hierarchy</a:t>
            </a:r>
            <a:r>
              <a:rPr lang="cs-CZ" sz="2800" dirty="0" smtClean="0">
                <a:solidFill>
                  <a:srgbClr val="FF0000"/>
                </a:solidFill>
                <a:latin typeface="Arial Black" pitchFamily="34" charset="0"/>
              </a:rPr>
              <a:t> 3</a:t>
            </a:r>
            <a:r>
              <a:rPr lang="en-GB" sz="2800" dirty="0" smtClean="0">
                <a:solidFill>
                  <a:srgbClr val="FF0000"/>
                </a:solidFill>
                <a:latin typeface="Arial Black" pitchFamily="34" charset="0"/>
              </a:rPr>
              <a:t> </a:t>
            </a:r>
            <a:endParaRPr lang="en-GB"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43</a:t>
            </a:fld>
            <a:endParaRPr lang="sk-SK"/>
          </a:p>
        </p:txBody>
      </p:sp>
      <p:pic>
        <p:nvPicPr>
          <p:cNvPr id="17" name="Obrázek 16" descr="Sekundární struktura  bílkovin 022.jpg"/>
          <p:cNvPicPr>
            <a:picLocks noChangeAspect="1"/>
          </p:cNvPicPr>
          <p:nvPr/>
        </p:nvPicPr>
        <p:blipFill>
          <a:blip r:embed="rId2" cstate="print"/>
          <a:stretch>
            <a:fillRect/>
          </a:stretch>
        </p:blipFill>
        <p:spPr>
          <a:xfrm>
            <a:off x="107503" y="764703"/>
            <a:ext cx="3024337" cy="3734381"/>
          </a:xfrm>
          <a:prstGeom prst="rect">
            <a:avLst/>
          </a:prstGeom>
        </p:spPr>
      </p:pic>
      <p:pic>
        <p:nvPicPr>
          <p:cNvPr id="19" name="Obrázek 18" descr="Sekundární struktura  bílkovin 021.jpg"/>
          <p:cNvPicPr>
            <a:picLocks noChangeAspect="1"/>
          </p:cNvPicPr>
          <p:nvPr/>
        </p:nvPicPr>
        <p:blipFill>
          <a:blip r:embed="rId3" cstate="print"/>
          <a:stretch>
            <a:fillRect/>
          </a:stretch>
        </p:blipFill>
        <p:spPr>
          <a:xfrm>
            <a:off x="3203848" y="764704"/>
            <a:ext cx="3096344" cy="3237287"/>
          </a:xfrm>
          <a:prstGeom prst="rect">
            <a:avLst/>
          </a:prstGeom>
        </p:spPr>
      </p:pic>
      <p:pic>
        <p:nvPicPr>
          <p:cNvPr id="21" name="Obrázek 20" descr="Sekundární struktura  bílkovin 020.jpg"/>
          <p:cNvPicPr>
            <a:picLocks noChangeAspect="1"/>
          </p:cNvPicPr>
          <p:nvPr/>
        </p:nvPicPr>
        <p:blipFill>
          <a:blip r:embed="rId4" cstate="print"/>
          <a:stretch>
            <a:fillRect/>
          </a:stretch>
        </p:blipFill>
        <p:spPr>
          <a:xfrm>
            <a:off x="2922348" y="3933056"/>
            <a:ext cx="3305836" cy="2924944"/>
          </a:xfrm>
          <a:prstGeom prst="rect">
            <a:avLst/>
          </a:prstGeom>
        </p:spPr>
      </p:pic>
      <p:pic>
        <p:nvPicPr>
          <p:cNvPr id="22" name="Obrázek 21" descr="Sekundární struktura  bílkovin 019.jpg"/>
          <p:cNvPicPr>
            <a:picLocks noChangeAspect="1"/>
          </p:cNvPicPr>
          <p:nvPr/>
        </p:nvPicPr>
        <p:blipFill>
          <a:blip r:embed="rId5" cstate="print"/>
          <a:stretch>
            <a:fillRect/>
          </a:stretch>
        </p:blipFill>
        <p:spPr>
          <a:xfrm>
            <a:off x="5796136" y="764704"/>
            <a:ext cx="3347864" cy="6093296"/>
          </a:xfrm>
          <a:prstGeom prst="rect">
            <a:avLst/>
          </a:prstGeom>
        </p:spPr>
      </p:pic>
      <p:sp>
        <p:nvSpPr>
          <p:cNvPr id="23" name="TextovéPole 22"/>
          <p:cNvSpPr txBox="1"/>
          <p:nvPr/>
        </p:nvSpPr>
        <p:spPr>
          <a:xfrm>
            <a:off x="251520" y="4149080"/>
            <a:ext cx="2699792" cy="369332"/>
          </a:xfrm>
          <a:prstGeom prst="rect">
            <a:avLst/>
          </a:prstGeom>
          <a:solidFill>
            <a:schemeClr val="accent3">
              <a:lumMod val="95000"/>
            </a:schemeClr>
          </a:solidFill>
        </p:spPr>
        <p:txBody>
          <a:bodyPr wrap="square" rtlCol="0">
            <a:spAutoFit/>
          </a:bodyPr>
          <a:lstStyle/>
          <a:p>
            <a:r>
              <a:rPr lang="en-GB" dirty="0" smtClean="0">
                <a:solidFill>
                  <a:srgbClr val="008000"/>
                </a:solidFill>
                <a:latin typeface="Arial Black" pitchFamily="34" charset="0"/>
              </a:rPr>
              <a:t>Left-handed </a:t>
            </a:r>
            <a:r>
              <a:rPr lang="en-GB" dirty="0" smtClean="0">
                <a:solidFill>
                  <a:srgbClr val="008000"/>
                </a:solidFill>
                <a:latin typeface="Symbol" pitchFamily="18" charset="2"/>
              </a:rPr>
              <a:t>a </a:t>
            </a:r>
            <a:r>
              <a:rPr lang="en-GB" dirty="0" smtClean="0">
                <a:solidFill>
                  <a:srgbClr val="008000"/>
                </a:solidFill>
                <a:latin typeface="Arial Black" pitchFamily="34" charset="0"/>
              </a:rPr>
              <a:t>Helix</a:t>
            </a:r>
            <a:endParaRPr lang="en-GB"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en-GB" sz="2800" dirty="0" smtClean="0">
                <a:solidFill>
                  <a:srgbClr val="FF0000"/>
                </a:solidFill>
                <a:latin typeface="Arial Black" pitchFamily="34" charset="0"/>
              </a:rPr>
              <a:t>Sheep's </a:t>
            </a:r>
            <a:r>
              <a:rPr lang="en-GB" sz="2800" dirty="0" smtClean="0">
                <a:solidFill>
                  <a:srgbClr val="FF0000"/>
                </a:solidFill>
                <a:latin typeface="Arial Black" pitchFamily="34" charset="0"/>
              </a:rPr>
              <a:t>Wool </a:t>
            </a:r>
            <a:r>
              <a:rPr lang="en-GB" sz="2800" dirty="0" smtClean="0">
                <a:solidFill>
                  <a:srgbClr val="FF0000"/>
                </a:solidFill>
                <a:latin typeface="Arial Black" pitchFamily="34" charset="0"/>
              </a:rPr>
              <a:t>– Fibre's</a:t>
            </a:r>
            <a:r>
              <a:rPr lang="en-GB" sz="2800" dirty="0" smtClean="0">
                <a:solidFill>
                  <a:srgbClr val="FF0000"/>
                </a:solidFill>
                <a:latin typeface="Arial Black" pitchFamily="34" charset="0"/>
              </a:rPr>
              <a:t> M</a:t>
            </a:r>
            <a:r>
              <a:rPr lang="en-GB" sz="2800" dirty="0" smtClean="0">
                <a:solidFill>
                  <a:srgbClr val="FF0000"/>
                </a:solidFill>
                <a:latin typeface="Arial Black" pitchFamily="34" charset="0"/>
              </a:rPr>
              <a:t>orphology</a:t>
            </a:r>
            <a:endParaRPr lang="en-GB" sz="2800" dirty="0">
              <a:solidFill>
                <a:srgbClr val="FF0000"/>
              </a:solidFill>
              <a:latin typeface="Arial Black" pitchFamily="34" charset="0"/>
            </a:endParaRPr>
          </a:p>
        </p:txBody>
      </p:sp>
      <p:sp>
        <p:nvSpPr>
          <p:cNvPr id="9" name="Zástupný symbol pro obsah 8"/>
          <p:cNvSpPr>
            <a:spLocks noGrp="1"/>
          </p:cNvSpPr>
          <p:nvPr>
            <p:ph idx="1"/>
          </p:nvPr>
        </p:nvSpPr>
        <p:spPr>
          <a:xfrm>
            <a:off x="457200" y="908720"/>
            <a:ext cx="8229600" cy="5217443"/>
          </a:xfrm>
        </p:spPr>
        <p:txBody>
          <a:bodyPr/>
          <a:lstStyle/>
          <a:p>
            <a:r>
              <a:rPr lang="en-GB" sz="2800" b="1" dirty="0" smtClean="0">
                <a:solidFill>
                  <a:srgbClr val="FF0000"/>
                </a:solidFill>
                <a:latin typeface="Arial Black" pitchFamily="34" charset="0"/>
              </a:rPr>
              <a:t>Outer </a:t>
            </a:r>
            <a:r>
              <a:rPr lang="en-GB" sz="2800" b="1" dirty="0" smtClean="0">
                <a:solidFill>
                  <a:srgbClr val="FF0000"/>
                </a:solidFill>
                <a:latin typeface="Arial Black" pitchFamily="34" charset="0"/>
              </a:rPr>
              <a:t>Sheath = CUTICLE </a:t>
            </a:r>
            <a:r>
              <a:rPr lang="en-GB" sz="2800" b="1" dirty="0" smtClean="0"/>
              <a:t>= cell </a:t>
            </a:r>
            <a:r>
              <a:rPr lang="en-GB" sz="2800" b="1" dirty="0" smtClean="0"/>
              <a:t>Wall which </a:t>
            </a:r>
            <a:r>
              <a:rPr lang="en-GB" sz="2800" b="1" dirty="0" smtClean="0"/>
              <a:t>creates </a:t>
            </a:r>
            <a:r>
              <a:rPr lang="en-GB" sz="2800" b="1" dirty="0" smtClean="0"/>
              <a:t>Scale Surface of the Fibre oriented Points (Darts)</a:t>
            </a:r>
            <a:endParaRPr lang="en-GB" sz="2800" b="1" dirty="0" smtClean="0"/>
          </a:p>
          <a:p>
            <a:r>
              <a:rPr lang="en-GB" sz="2800" b="1" dirty="0" smtClean="0">
                <a:solidFill>
                  <a:srgbClr val="0000FF"/>
                </a:solidFill>
                <a:latin typeface="Arial Black" pitchFamily="34" charset="0"/>
              </a:rPr>
              <a:t>Inner Sheath = CORTEX </a:t>
            </a:r>
            <a:r>
              <a:rPr lang="en-GB" sz="2800" b="1" dirty="0" smtClean="0"/>
              <a:t>= cortical </a:t>
            </a:r>
            <a:r>
              <a:rPr lang="en-GB" sz="2800" b="1" dirty="0" smtClean="0"/>
              <a:t> Part formed by Fibres oriented in the Fibres Direction</a:t>
            </a:r>
            <a:endParaRPr lang="en-GB" sz="2800" b="1" dirty="0" smtClean="0"/>
          </a:p>
          <a:p>
            <a:r>
              <a:rPr lang="en-GB" sz="2800" b="1" dirty="0" smtClean="0">
                <a:solidFill>
                  <a:srgbClr val="008000"/>
                </a:solidFill>
                <a:latin typeface="Arial Black" pitchFamily="34" charset="0"/>
              </a:rPr>
              <a:t>Pith = Medulla </a:t>
            </a:r>
            <a:r>
              <a:rPr lang="en-GB" sz="2800" b="1" dirty="0" smtClean="0"/>
              <a:t>= </a:t>
            </a:r>
            <a:r>
              <a:rPr lang="en-GB" sz="2800" b="1" dirty="0" smtClean="0"/>
              <a:t>it cerates inner Part of the Fibre and is divided into closed Air Bubbles </a:t>
            </a:r>
            <a:r>
              <a:rPr lang="en-GB" sz="2800" b="1" dirty="0" smtClean="0">
                <a:solidFill>
                  <a:srgbClr val="008000"/>
                </a:solidFill>
                <a:latin typeface="Arial Black" pitchFamily="34" charset="0"/>
              </a:rPr>
              <a:t>&gt; </a:t>
            </a:r>
            <a:r>
              <a:rPr lang="en-GB" sz="2800" b="1" dirty="0" smtClean="0">
                <a:solidFill>
                  <a:srgbClr val="008000"/>
                </a:solidFill>
                <a:latin typeface="Arial Black" pitchFamily="34" charset="0"/>
              </a:rPr>
              <a:t>it is the Reason of the Thermal isolation properties Part of the Wool  </a:t>
            </a:r>
            <a:endParaRPr lang="en-GB" sz="2800" b="1" dirty="0" smtClean="0">
              <a:solidFill>
                <a:srgbClr val="008000"/>
              </a:solidFill>
              <a:latin typeface="Arial Black" pitchFamily="34" charset="0"/>
            </a:endParaRPr>
          </a:p>
          <a:p>
            <a:endParaRPr lang="en-GB" sz="2800" b="1" dirty="0" smtClean="0"/>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44</a:t>
            </a:fld>
            <a:endParaRPr lang="sk-SK"/>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45</a:t>
            </a:fld>
            <a:endParaRPr lang="sk-SK"/>
          </a:p>
        </p:txBody>
      </p:sp>
      <p:sp>
        <p:nvSpPr>
          <p:cNvPr id="8" name="TextovéPole 7"/>
          <p:cNvSpPr txBox="1"/>
          <p:nvPr/>
        </p:nvSpPr>
        <p:spPr>
          <a:xfrm>
            <a:off x="0" y="0"/>
            <a:ext cx="9144000" cy="6001643"/>
          </a:xfrm>
          <a:prstGeom prst="rect">
            <a:avLst/>
          </a:prstGeom>
          <a:solidFill>
            <a:schemeClr val="accent3">
              <a:lumMod val="95000"/>
            </a:schemeClr>
          </a:solidFill>
        </p:spPr>
        <p:txBody>
          <a:bodyPr wrap="square" rtlCol="0">
            <a:spAutoFit/>
          </a:bodyPr>
          <a:lstStyle/>
          <a:p>
            <a:pPr algn="ctr"/>
            <a:r>
              <a:rPr lang="cs-CZ" sz="2400" dirty="0" smtClean="0">
                <a:solidFill>
                  <a:srgbClr val="FF0000"/>
                </a:solidFill>
                <a:latin typeface="Arial Black" pitchFamily="34" charset="0"/>
              </a:rPr>
              <a:t>TECHNICAL IMPORTANCE OF THE WOOL CONSTITUTION</a:t>
            </a:r>
          </a:p>
          <a:p>
            <a:pPr algn="just"/>
            <a:r>
              <a:rPr lang="cs-CZ" sz="1600" b="1" dirty="0" smtClean="0">
                <a:latin typeface="+mn-lt"/>
              </a:rPr>
              <a:t>	</a:t>
            </a:r>
            <a:r>
              <a:rPr lang="en-GB" sz="1600" b="1" dirty="0" smtClean="0">
                <a:latin typeface="+mn-lt"/>
              </a:rPr>
              <a:t>It is well known, that the Content of some Amino acids (e.g. </a:t>
            </a:r>
            <a:r>
              <a:rPr lang="en-GB" sz="1600" b="1" dirty="0" err="1" smtClean="0">
                <a:latin typeface="+mn-lt"/>
              </a:rPr>
              <a:t>Cystine</a:t>
            </a:r>
            <a:r>
              <a:rPr lang="en-GB" sz="1600" b="1" dirty="0" smtClean="0">
                <a:latin typeface="+mn-lt"/>
              </a:rPr>
              <a:t>, </a:t>
            </a:r>
            <a:r>
              <a:rPr lang="en-GB" sz="1600" b="1" dirty="0" err="1" smtClean="0">
                <a:latin typeface="+mn-lt"/>
              </a:rPr>
              <a:t>Cysteine</a:t>
            </a:r>
            <a:r>
              <a:rPr lang="en-GB" sz="1600" b="1" dirty="0" smtClean="0">
                <a:latin typeface="+mn-lt"/>
              </a:rPr>
              <a:t>, Tyrosine, </a:t>
            </a:r>
            <a:r>
              <a:rPr lang="en-GB" sz="1600" b="1" dirty="0" err="1" smtClean="0">
                <a:latin typeface="+mn-lt"/>
              </a:rPr>
              <a:t>Lanthionine</a:t>
            </a:r>
            <a:r>
              <a:rPr lang="en-GB" sz="1600" b="1" dirty="0" smtClean="0">
                <a:latin typeface="+mn-lt"/>
              </a:rPr>
              <a:t>) is influenced (DESREASED) by the Weather. </a:t>
            </a:r>
          </a:p>
          <a:p>
            <a:pPr algn="just"/>
            <a:r>
              <a:rPr lang="en-GB" sz="1600" b="1" dirty="0" smtClean="0">
                <a:latin typeface="+mn-lt"/>
              </a:rPr>
              <a:t>	The Wool can be seriously damaged during Processing. So the </a:t>
            </a:r>
            <a:r>
              <a:rPr lang="en-GB" sz="1600" b="1" dirty="0" err="1" smtClean="0">
                <a:latin typeface="+mn-lt"/>
              </a:rPr>
              <a:t>Alkalic</a:t>
            </a:r>
            <a:r>
              <a:rPr lang="en-GB" sz="1600" b="1" dirty="0" smtClean="0">
                <a:latin typeface="+mn-lt"/>
              </a:rPr>
              <a:t> washing Bath or the Colouring in the neutral Bath at high Temperature or at high Pressure. The Damage is the hydrolytic Cleavage of the Peptide Bonds. The Carbonisation of the Wool by H2SO4 or by the Acid Salts at 100 – 130 °C has the same undesirable Effect. The Bleaching of the Wool by oxidation Substances can create the irreversible Oxidation of the </a:t>
            </a:r>
            <a:r>
              <a:rPr lang="en-GB" sz="1600" b="1" dirty="0" err="1" smtClean="0">
                <a:latin typeface="+mn-lt"/>
              </a:rPr>
              <a:t>Cysteine</a:t>
            </a:r>
            <a:r>
              <a:rPr lang="en-GB" sz="1600" b="1" dirty="0" smtClean="0">
                <a:latin typeface="+mn-lt"/>
              </a:rPr>
              <a:t>. </a:t>
            </a:r>
          </a:p>
          <a:p>
            <a:pPr algn="just"/>
            <a:r>
              <a:rPr lang="en-GB" sz="1600" b="1" dirty="0" smtClean="0">
                <a:latin typeface="+mn-lt"/>
              </a:rPr>
              <a:t>	It is well known, that the Wool is very Elastic, it can be strained up to 60 – 70 %. If the strained Wool is left in the cold Water, the Wool </a:t>
            </a:r>
            <a:r>
              <a:rPr lang="en-GB" sz="1600" b="1" dirty="0" smtClean="0">
                <a:latin typeface="+mn-lt"/>
              </a:rPr>
              <a:t>is </a:t>
            </a:r>
            <a:r>
              <a:rPr lang="en-GB" sz="1600" b="1" dirty="0" smtClean="0">
                <a:latin typeface="+mn-lt"/>
              </a:rPr>
              <a:t>shrunk </a:t>
            </a:r>
            <a:r>
              <a:rPr lang="en-GB" sz="1600" b="1" dirty="0" smtClean="0">
                <a:latin typeface="+mn-lt"/>
              </a:rPr>
              <a:t>back </a:t>
            </a:r>
            <a:r>
              <a:rPr lang="en-GB" sz="1600" b="1" dirty="0" smtClean="0">
                <a:latin typeface="+mn-lt"/>
              </a:rPr>
              <a:t>to the initial Length. If the Wool is stretched out in the hot Water or in the Steam and then cold in that stretched State, it keeps the elongated (stretched) length. This Phenomena is the Principle of the so called „ Crabbing“ and the Manufacture of the elastic Wool Fabric. It is usually explained so, that the </a:t>
            </a:r>
            <a:r>
              <a:rPr lang="en-GB" sz="1600" b="1" dirty="0" smtClean="0">
                <a:latin typeface="Symbol" pitchFamily="18" charset="2"/>
              </a:rPr>
              <a:t>a </a:t>
            </a:r>
            <a:r>
              <a:rPr lang="en-GB" sz="1600" b="1" dirty="0" smtClean="0">
                <a:latin typeface="+mn-lt"/>
              </a:rPr>
              <a:t>Configuration is transformed to the </a:t>
            </a:r>
            <a:r>
              <a:rPr lang="en-GB" sz="1600" b="1" dirty="0" smtClean="0">
                <a:latin typeface="Symbol" pitchFamily="18" charset="2"/>
              </a:rPr>
              <a:t>b </a:t>
            </a:r>
            <a:r>
              <a:rPr lang="en-GB" sz="1600" b="1" dirty="0" smtClean="0"/>
              <a:t>Configuration  at simultaneous Orientation in the Longitudinal Axis. The Hydrogen Bonds between Backbones are released by Action of the hot Vapour or the hot Water and the Backbones can slip one on the other to the new Equilibrium State. In that new Equilibrium State can arise new Hydrogen Bonds between Backbones and new stable Configuration. </a:t>
            </a:r>
            <a:endParaRPr lang="cs-CZ" sz="1600" b="1" dirty="0" smtClean="0"/>
          </a:p>
          <a:p>
            <a:pPr algn="just"/>
            <a:r>
              <a:rPr lang="cs-CZ" sz="1600" b="1" dirty="0" smtClean="0">
                <a:latin typeface="+mn-lt"/>
              </a:rPr>
              <a:t>	</a:t>
            </a:r>
            <a:r>
              <a:rPr lang="en-GB" sz="1600" b="1" dirty="0" smtClean="0">
                <a:latin typeface="+mn-lt"/>
              </a:rPr>
              <a:t>The Wool give in</a:t>
            </a:r>
            <a:r>
              <a:rPr lang="cs-CZ" sz="1600" b="1" dirty="0" smtClean="0">
                <a:latin typeface="+mn-lt"/>
              </a:rPr>
              <a:t> </a:t>
            </a:r>
            <a:r>
              <a:rPr lang="en-GB" sz="1600" b="1" dirty="0" smtClean="0">
                <a:latin typeface="+mn-lt"/>
              </a:rPr>
              <a:t>so called „ Felting“. It is sometime desirable, sometime undesirable. To prevent Wool against </a:t>
            </a:r>
            <a:r>
              <a:rPr lang="en-GB" sz="1600" b="1" dirty="0" smtClean="0"/>
              <a:t>„ Felting“, there are many Modifications. The most of them is based on the Surface chemical modification, mostly on </a:t>
            </a:r>
            <a:r>
              <a:rPr lang="en-GB" sz="1600" b="1" dirty="0" err="1" smtClean="0"/>
              <a:t>chloration</a:t>
            </a:r>
            <a:r>
              <a:rPr lang="en-GB" sz="1600" b="1" dirty="0" smtClean="0"/>
              <a:t>.   The Care must be paid to side Reactions, which can lead to undesirable Wool Damages. </a:t>
            </a:r>
            <a:endParaRPr lang="cs-CZ" sz="2000"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107504" y="260648"/>
            <a:ext cx="2520280" cy="3168352"/>
          </a:xfrm>
        </p:spPr>
        <p:txBody>
          <a:bodyPr/>
          <a:lstStyle/>
          <a:p>
            <a:r>
              <a:rPr lang="en-GB" sz="3600" dirty="0" smtClean="0">
                <a:solidFill>
                  <a:srgbClr val="FF0000"/>
                </a:solidFill>
                <a:latin typeface="Arial Black" pitchFamily="34" charset="0"/>
              </a:rPr>
              <a:t>Sheep's Wool </a:t>
            </a:r>
            <a:r>
              <a:rPr lang="cs-CZ" sz="3600" dirty="0" smtClean="0">
                <a:solidFill>
                  <a:srgbClr val="FF0000"/>
                </a:solidFill>
                <a:latin typeface="Arial Black" pitchFamily="34" charset="0"/>
              </a:rPr>
              <a:t> -</a:t>
            </a:r>
            <a:br>
              <a:rPr lang="cs-CZ" sz="3600" dirty="0" smtClean="0">
                <a:solidFill>
                  <a:srgbClr val="FF0000"/>
                </a:solidFill>
                <a:latin typeface="Arial Black" pitchFamily="34" charset="0"/>
              </a:rPr>
            </a:br>
            <a:r>
              <a:rPr lang="en-GB" sz="3600" b="1" dirty="0" smtClean="0">
                <a:solidFill>
                  <a:srgbClr val="008000"/>
                </a:solidFill>
                <a:latin typeface="Symbol" pitchFamily="18" charset="2"/>
              </a:rPr>
              <a:t> </a:t>
            </a:r>
            <a:r>
              <a:rPr lang="en-GB" sz="3600" b="1" dirty="0" smtClean="0">
                <a:solidFill>
                  <a:srgbClr val="008000"/>
                </a:solidFill>
                <a:latin typeface="Symbol" pitchFamily="18" charset="2"/>
              </a:rPr>
              <a:t>b </a:t>
            </a:r>
            <a:r>
              <a:rPr lang="en-GB" sz="3600" b="1" dirty="0" smtClean="0">
                <a:solidFill>
                  <a:srgbClr val="008000"/>
                </a:solidFill>
              </a:rPr>
              <a:t>Keratin (Folded </a:t>
            </a:r>
            <a:r>
              <a:rPr lang="en-GB" sz="3600" b="1" dirty="0" smtClean="0">
                <a:solidFill>
                  <a:srgbClr val="7030A0"/>
                </a:solidFill>
              </a:rPr>
              <a:t>(</a:t>
            </a:r>
            <a:r>
              <a:rPr lang="en-GB" sz="3600" dirty="0" smtClean="0">
                <a:solidFill>
                  <a:srgbClr val="7030A0"/>
                </a:solidFill>
                <a:latin typeface="Arial Black" pitchFamily="34" charset="0"/>
              </a:rPr>
              <a:t>Pleated)</a:t>
            </a:r>
            <a:r>
              <a:rPr lang="en-GB" sz="3600" b="1" dirty="0" smtClean="0">
                <a:solidFill>
                  <a:srgbClr val="7030A0"/>
                </a:solidFill>
              </a:rPr>
              <a:t> </a:t>
            </a:r>
            <a:r>
              <a:rPr lang="en-GB" sz="3600" b="1" dirty="0" smtClean="0">
                <a:solidFill>
                  <a:srgbClr val="008000"/>
                </a:solidFill>
              </a:rPr>
              <a:t>Sheet)</a:t>
            </a:r>
            <a:endParaRPr lang="cs-CZ" sz="3600" cap="all"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46</a:t>
            </a:fld>
            <a:endParaRPr lang="sk-SK"/>
          </a:p>
        </p:txBody>
      </p:sp>
      <p:pic>
        <p:nvPicPr>
          <p:cNvPr id="9" name="Obrázek 8" descr="img082.jpg"/>
          <p:cNvPicPr>
            <a:picLocks noChangeAspect="1"/>
          </p:cNvPicPr>
          <p:nvPr/>
        </p:nvPicPr>
        <p:blipFill>
          <a:blip r:embed="rId2" cstate="print"/>
          <a:stretch>
            <a:fillRect/>
          </a:stretch>
        </p:blipFill>
        <p:spPr>
          <a:xfrm>
            <a:off x="2457452" y="260648"/>
            <a:ext cx="6435028" cy="5907766"/>
          </a:xfrm>
          <a:prstGeom prst="rect">
            <a:avLst/>
          </a:prstGeom>
        </p:spPr>
      </p:pic>
      <p:sp>
        <p:nvSpPr>
          <p:cNvPr id="10" name="TextovéPole 9"/>
          <p:cNvSpPr txBox="1"/>
          <p:nvPr/>
        </p:nvSpPr>
        <p:spPr>
          <a:xfrm>
            <a:off x="0" y="5085184"/>
            <a:ext cx="9144000" cy="1692771"/>
          </a:xfrm>
          <a:prstGeom prst="rect">
            <a:avLst/>
          </a:prstGeom>
          <a:solidFill>
            <a:schemeClr val="accent3">
              <a:lumMod val="95000"/>
            </a:schemeClr>
          </a:solidFill>
        </p:spPr>
        <p:txBody>
          <a:bodyPr wrap="square" rtlCol="0">
            <a:spAutoFit/>
          </a:bodyPr>
          <a:lstStyle/>
          <a:p>
            <a:pPr algn="ctr"/>
            <a:r>
              <a:rPr lang="en-GB" sz="1600" dirty="0" smtClean="0">
                <a:solidFill>
                  <a:srgbClr val="FF0000"/>
                </a:solidFill>
                <a:latin typeface="Arial Black" pitchFamily="34" charset="0"/>
              </a:rPr>
              <a:t>Schema showing the Protein’s </a:t>
            </a:r>
            <a:r>
              <a:rPr lang="en-GB" sz="1600" b="1" dirty="0" smtClean="0">
                <a:solidFill>
                  <a:srgbClr val="008000"/>
                </a:solidFill>
                <a:latin typeface="Symbol" pitchFamily="18" charset="2"/>
              </a:rPr>
              <a:t>b</a:t>
            </a:r>
            <a:r>
              <a:rPr lang="en-GB" sz="1600" b="1" dirty="0" smtClean="0">
                <a:solidFill>
                  <a:srgbClr val="008000"/>
                </a:solidFill>
                <a:latin typeface="Arial Black" pitchFamily="34" charset="0"/>
              </a:rPr>
              <a:t> </a:t>
            </a:r>
            <a:r>
              <a:rPr lang="en-GB" sz="1600" b="1" dirty="0" smtClean="0">
                <a:solidFill>
                  <a:srgbClr val="008000"/>
                </a:solidFill>
                <a:latin typeface="Arial Black" pitchFamily="34" charset="0"/>
              </a:rPr>
              <a:t>Keratin (Folded </a:t>
            </a:r>
            <a:r>
              <a:rPr lang="en-GB" sz="1600" b="1" dirty="0" smtClean="0">
                <a:solidFill>
                  <a:srgbClr val="7030A0"/>
                </a:solidFill>
                <a:latin typeface="Arial Black" pitchFamily="34" charset="0"/>
              </a:rPr>
              <a:t>(</a:t>
            </a:r>
            <a:r>
              <a:rPr lang="en-GB" sz="1600" dirty="0" smtClean="0">
                <a:solidFill>
                  <a:srgbClr val="7030A0"/>
                </a:solidFill>
                <a:latin typeface="Arial Black" pitchFamily="34" charset="0"/>
              </a:rPr>
              <a:t>Pleated)</a:t>
            </a:r>
            <a:r>
              <a:rPr lang="en-GB" sz="1600" b="1" dirty="0" smtClean="0">
                <a:solidFill>
                  <a:srgbClr val="7030A0"/>
                </a:solidFill>
                <a:latin typeface="Arial Black" pitchFamily="34" charset="0"/>
              </a:rPr>
              <a:t> </a:t>
            </a:r>
            <a:r>
              <a:rPr lang="en-GB" sz="1600" b="1" dirty="0" smtClean="0">
                <a:solidFill>
                  <a:srgbClr val="008000"/>
                </a:solidFill>
                <a:latin typeface="Arial Black" pitchFamily="34" charset="0"/>
              </a:rPr>
              <a:t>Sheet</a:t>
            </a:r>
            <a:r>
              <a:rPr lang="en-GB" sz="1600" b="1" dirty="0" smtClean="0">
                <a:solidFill>
                  <a:srgbClr val="008000"/>
                </a:solidFill>
                <a:latin typeface="Arial Black" pitchFamily="34" charset="0"/>
              </a:rPr>
              <a:t>) </a:t>
            </a:r>
            <a:r>
              <a:rPr lang="en-GB" sz="1600" dirty="0" smtClean="0">
                <a:latin typeface="Arial Black" pitchFamily="34" charset="0"/>
              </a:rPr>
              <a:t> </a:t>
            </a:r>
            <a:r>
              <a:rPr lang="en-GB" sz="1600" dirty="0" smtClean="0">
                <a:solidFill>
                  <a:srgbClr val="FF0000"/>
                </a:solidFill>
                <a:latin typeface="Arial Black" pitchFamily="34" charset="0"/>
              </a:rPr>
              <a:t>Structure</a:t>
            </a:r>
            <a:endParaRPr lang="cs-CZ" sz="1100" dirty="0" smtClean="0">
              <a:latin typeface="Arial Black" pitchFamily="34" charset="0"/>
            </a:endParaRPr>
          </a:p>
          <a:p>
            <a:pPr marL="457200" indent="-457200">
              <a:buFont typeface="+mj-lt"/>
              <a:buAutoNum type="alphaLcParenR"/>
            </a:pPr>
            <a:r>
              <a:rPr lang="cs-CZ" sz="2000" b="1" dirty="0" smtClean="0">
                <a:solidFill>
                  <a:srgbClr val="008000"/>
                </a:solidFill>
              </a:rPr>
              <a:t>PARALEL </a:t>
            </a:r>
            <a:r>
              <a:rPr lang="cs-CZ" sz="2000" b="1" dirty="0" smtClean="0">
                <a:solidFill>
                  <a:srgbClr val="008000"/>
                </a:solidFill>
              </a:rPr>
              <a:t>arrangement</a:t>
            </a:r>
          </a:p>
          <a:p>
            <a:pPr marL="457200" indent="-457200">
              <a:buFont typeface="+mj-lt"/>
              <a:buAutoNum type="alphaLcParenR"/>
            </a:pPr>
            <a:r>
              <a:rPr lang="cs-CZ" sz="2000" b="1" dirty="0" smtClean="0">
                <a:solidFill>
                  <a:srgbClr val="0000FF"/>
                </a:solidFill>
              </a:rPr>
              <a:t>ANTIPARALEL </a:t>
            </a:r>
            <a:r>
              <a:rPr lang="cs-CZ" sz="2000" b="1" dirty="0" smtClean="0">
                <a:solidFill>
                  <a:srgbClr val="0000FF"/>
                </a:solidFill>
              </a:rPr>
              <a:t>arrangement</a:t>
            </a:r>
            <a:endParaRPr lang="cs-CZ" sz="2000" b="1" dirty="0" smtClean="0">
              <a:solidFill>
                <a:srgbClr val="008000"/>
              </a:solidFill>
            </a:endParaRPr>
          </a:p>
          <a:p>
            <a:pPr marL="457200" indent="-457200"/>
            <a:r>
              <a:rPr lang="en-GB" sz="1600" b="1" dirty="0" smtClean="0"/>
              <a:t>The Backbone is bonded by the Covalent Bonds in the a Axis Direction.</a:t>
            </a:r>
          </a:p>
          <a:p>
            <a:r>
              <a:rPr lang="en-GB" sz="1600" b="1" dirty="0" smtClean="0"/>
              <a:t>The Backbone is bonded by the Hydrogen Bonds in the b Axis Direction.</a:t>
            </a:r>
          </a:p>
          <a:p>
            <a:r>
              <a:rPr lang="en-GB" sz="1600" b="1" dirty="0" smtClean="0"/>
              <a:t>The Backbone is bonded by the Wan </a:t>
            </a:r>
            <a:r>
              <a:rPr lang="en-GB" sz="1600" b="1" dirty="0" err="1" smtClean="0"/>
              <a:t>der</a:t>
            </a:r>
            <a:r>
              <a:rPr lang="en-GB" sz="1600" b="1" dirty="0" smtClean="0"/>
              <a:t> Waals Forces in the c Axis Direction.</a:t>
            </a:r>
            <a:endParaRPr lang="en-GB" sz="16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107504" y="260648"/>
            <a:ext cx="2520280" cy="3312368"/>
          </a:xfrm>
        </p:spPr>
        <p:txBody>
          <a:bodyPr/>
          <a:lstStyle/>
          <a:p>
            <a:r>
              <a:rPr lang="en-GB" sz="3600" dirty="0" smtClean="0">
                <a:solidFill>
                  <a:srgbClr val="FF0000"/>
                </a:solidFill>
                <a:latin typeface="Arial Black" pitchFamily="34" charset="0"/>
              </a:rPr>
              <a:t>Sheep's Wool </a:t>
            </a:r>
            <a:r>
              <a:rPr lang="cs-CZ" sz="3600" dirty="0" smtClean="0">
                <a:solidFill>
                  <a:srgbClr val="FF0000"/>
                </a:solidFill>
                <a:latin typeface="Arial Black" pitchFamily="34" charset="0"/>
              </a:rPr>
              <a:t>- </a:t>
            </a:r>
            <a:r>
              <a:rPr lang="en-GB" sz="3600" b="1" dirty="0" smtClean="0">
                <a:solidFill>
                  <a:srgbClr val="008000"/>
                </a:solidFill>
                <a:latin typeface="Symbol" pitchFamily="18" charset="2"/>
              </a:rPr>
              <a:t>b </a:t>
            </a:r>
            <a:r>
              <a:rPr lang="en-GB" sz="3600" b="1" dirty="0" smtClean="0">
                <a:solidFill>
                  <a:srgbClr val="008000"/>
                </a:solidFill>
              </a:rPr>
              <a:t>Keratin (Folded </a:t>
            </a:r>
            <a:r>
              <a:rPr lang="en-GB" sz="3600" b="1" dirty="0" smtClean="0">
                <a:solidFill>
                  <a:srgbClr val="7030A0"/>
                </a:solidFill>
              </a:rPr>
              <a:t>(</a:t>
            </a:r>
            <a:r>
              <a:rPr lang="en-GB" sz="3600" dirty="0" smtClean="0">
                <a:solidFill>
                  <a:srgbClr val="7030A0"/>
                </a:solidFill>
                <a:latin typeface="Arial Black" pitchFamily="34" charset="0"/>
              </a:rPr>
              <a:t>Pleated)</a:t>
            </a:r>
            <a:r>
              <a:rPr lang="en-GB" sz="3600" b="1" dirty="0" smtClean="0">
                <a:solidFill>
                  <a:srgbClr val="7030A0"/>
                </a:solidFill>
              </a:rPr>
              <a:t> </a:t>
            </a:r>
            <a:r>
              <a:rPr lang="en-GB" sz="3600" b="1" dirty="0" smtClean="0">
                <a:solidFill>
                  <a:srgbClr val="008000"/>
                </a:solidFill>
              </a:rPr>
              <a:t>Sheet) </a:t>
            </a:r>
            <a:endParaRPr lang="cs-CZ" sz="36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47</a:t>
            </a:fld>
            <a:endParaRPr lang="sk-SK"/>
          </a:p>
        </p:txBody>
      </p:sp>
      <p:pic>
        <p:nvPicPr>
          <p:cNvPr id="8" name="Obrázek 7" descr="220px-Beta_sheet_bonding_antiparallel-color_svg.png"/>
          <p:cNvPicPr>
            <a:picLocks noChangeAspect="1"/>
          </p:cNvPicPr>
          <p:nvPr/>
        </p:nvPicPr>
        <p:blipFill>
          <a:blip r:embed="rId2" cstate="print"/>
          <a:stretch>
            <a:fillRect/>
          </a:stretch>
        </p:blipFill>
        <p:spPr>
          <a:xfrm>
            <a:off x="2555776" y="260648"/>
            <a:ext cx="3168352" cy="4941168"/>
          </a:xfrm>
          <a:prstGeom prst="rect">
            <a:avLst/>
          </a:prstGeom>
        </p:spPr>
      </p:pic>
      <p:pic>
        <p:nvPicPr>
          <p:cNvPr id="10" name="Obrázek 9" descr="220px-Beta_sheet_bonding_parallel-color_svg.png"/>
          <p:cNvPicPr>
            <a:picLocks noChangeAspect="1"/>
          </p:cNvPicPr>
          <p:nvPr/>
        </p:nvPicPr>
        <p:blipFill>
          <a:blip r:embed="rId3" cstate="print"/>
          <a:stretch>
            <a:fillRect/>
          </a:stretch>
        </p:blipFill>
        <p:spPr>
          <a:xfrm>
            <a:off x="5868144" y="188640"/>
            <a:ext cx="3024336" cy="5256584"/>
          </a:xfrm>
          <a:prstGeom prst="rect">
            <a:avLst/>
          </a:prstGeom>
        </p:spPr>
      </p:pic>
      <p:sp>
        <p:nvSpPr>
          <p:cNvPr id="11" name="TextovéPole 10"/>
          <p:cNvSpPr txBox="1"/>
          <p:nvPr/>
        </p:nvSpPr>
        <p:spPr>
          <a:xfrm>
            <a:off x="2411760" y="5373216"/>
            <a:ext cx="2808312" cy="830997"/>
          </a:xfrm>
          <a:prstGeom prst="rect">
            <a:avLst/>
          </a:prstGeom>
          <a:noFill/>
        </p:spPr>
        <p:txBody>
          <a:bodyPr wrap="square" rtlCol="0">
            <a:spAutoFit/>
          </a:bodyPr>
          <a:lstStyle/>
          <a:p>
            <a:r>
              <a:rPr lang="cs-CZ" sz="2400" b="1" dirty="0" smtClean="0">
                <a:solidFill>
                  <a:srgbClr val="0000FF"/>
                </a:solidFill>
              </a:rPr>
              <a:t>ANTIPARALEL arrangement</a:t>
            </a:r>
            <a:endParaRPr lang="cs-CZ" b="1" dirty="0">
              <a:solidFill>
                <a:srgbClr val="0000FF"/>
              </a:solidFill>
            </a:endParaRPr>
          </a:p>
        </p:txBody>
      </p:sp>
      <p:sp>
        <p:nvSpPr>
          <p:cNvPr id="12" name="TextovéPole 11"/>
          <p:cNvSpPr txBox="1"/>
          <p:nvPr/>
        </p:nvSpPr>
        <p:spPr>
          <a:xfrm>
            <a:off x="6444208" y="5517232"/>
            <a:ext cx="2376264" cy="830997"/>
          </a:xfrm>
          <a:prstGeom prst="rect">
            <a:avLst/>
          </a:prstGeom>
          <a:noFill/>
        </p:spPr>
        <p:txBody>
          <a:bodyPr wrap="square" rtlCol="0">
            <a:spAutoFit/>
          </a:bodyPr>
          <a:lstStyle/>
          <a:p>
            <a:r>
              <a:rPr lang="cs-CZ" sz="2400" b="1" dirty="0" smtClean="0">
                <a:solidFill>
                  <a:srgbClr val="008000"/>
                </a:solidFill>
              </a:rPr>
              <a:t>PARALEL </a:t>
            </a:r>
            <a:r>
              <a:rPr lang="cs-CZ" sz="2400" b="1" dirty="0" smtClean="0">
                <a:solidFill>
                  <a:srgbClr val="008000"/>
                </a:solidFill>
              </a:rPr>
              <a:t>arrangement</a:t>
            </a:r>
            <a:endParaRPr lang="cs-CZ" sz="2400" b="1" dirty="0">
              <a:solidFill>
                <a:srgbClr val="008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67544" y="0"/>
            <a:ext cx="8229600" cy="562074"/>
          </a:xfrm>
        </p:spPr>
        <p:txBody>
          <a:bodyPr/>
          <a:lstStyle/>
          <a:p>
            <a:r>
              <a:rPr lang="en-GB" sz="2800" dirty="0" smtClean="0">
                <a:solidFill>
                  <a:srgbClr val="FF0000"/>
                </a:solidFill>
                <a:latin typeface="Arial Black" pitchFamily="34" charset="0"/>
              </a:rPr>
              <a:t>Sheep's Wool </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Composition</a:t>
            </a:r>
            <a:endParaRPr lang="cs-CZ" sz="2800" dirty="0">
              <a:solidFill>
                <a:srgbClr val="FF0000"/>
              </a:solidFill>
              <a:latin typeface="Arial Black" pitchFamily="34" charset="0"/>
            </a:endParaRPr>
          </a:p>
        </p:txBody>
      </p:sp>
      <p:graphicFrame>
        <p:nvGraphicFramePr>
          <p:cNvPr id="8" name="Zástupný symbol pro obsah 7"/>
          <p:cNvGraphicFramePr>
            <a:graphicFrameLocks noGrp="1"/>
          </p:cNvGraphicFramePr>
          <p:nvPr>
            <p:ph idx="1"/>
          </p:nvPr>
        </p:nvGraphicFramePr>
        <p:xfrm>
          <a:off x="395536" y="620688"/>
          <a:ext cx="8229600" cy="5675091"/>
        </p:xfrm>
        <a:graphic>
          <a:graphicData uri="http://schemas.openxmlformats.org/drawingml/2006/table">
            <a:tbl>
              <a:tblPr firstRow="1" bandRow="1">
                <a:tableStyleId>{5C22544A-7EE6-4342-B048-85BDC9FD1C3A}</a:tableStyleId>
              </a:tblPr>
              <a:tblGrid>
                <a:gridCol w="2520280"/>
                <a:gridCol w="1656184"/>
                <a:gridCol w="4053136"/>
              </a:tblGrid>
              <a:tr h="354309">
                <a:tc>
                  <a:txBody>
                    <a:bodyPr/>
                    <a:lstStyle/>
                    <a:p>
                      <a:pPr algn="ctr"/>
                      <a:r>
                        <a:rPr lang="cs-CZ" dirty="0" err="1" smtClean="0">
                          <a:solidFill>
                            <a:srgbClr val="FF0000"/>
                          </a:solidFill>
                          <a:latin typeface="Arial Black" pitchFamily="34" charset="0"/>
                        </a:rPr>
                        <a:t>Component</a:t>
                      </a:r>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solidFill>
                            <a:srgbClr val="FF0000"/>
                          </a:solidFill>
                          <a:latin typeface="Arial Black" pitchFamily="34" charset="0"/>
                        </a:rPr>
                        <a:t>% w/w</a:t>
                      </a:r>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err="1" smtClean="0">
                          <a:solidFill>
                            <a:srgbClr val="FF0000"/>
                          </a:solidFill>
                          <a:latin typeface="Arial Black" pitchFamily="34" charset="0"/>
                        </a:rPr>
                        <a:t>Remark</a:t>
                      </a:r>
                      <a:endParaRPr lang="cs-CZ"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28658">
                <a:tc>
                  <a:txBody>
                    <a:bodyPr/>
                    <a:lstStyle/>
                    <a:p>
                      <a:r>
                        <a:rPr lang="en-GB" sz="2800" b="1" cap="all" baseline="0" noProof="0" smtClean="0">
                          <a:solidFill>
                            <a:srgbClr val="0000FF"/>
                          </a:solidFill>
                          <a:latin typeface="Arial Black" pitchFamily="34" charset="0"/>
                        </a:rPr>
                        <a:t>Main Fibre (keratin)</a:t>
                      </a:r>
                      <a:endParaRPr lang="en-GB" sz="2800" b="1" cap="all" baseline="0" noProof="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1" noProof="0" dirty="0" smtClean="0">
                          <a:solidFill>
                            <a:srgbClr val="0000FF"/>
                          </a:solidFill>
                          <a:latin typeface="Arial Black" pitchFamily="34" charset="0"/>
                        </a:rPr>
                        <a:t>Rest up to 100 % w/w</a:t>
                      </a:r>
                      <a:endParaRPr lang="en-GB" sz="2400" b="1" noProof="0"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51503">
                <a:tc>
                  <a:txBody>
                    <a:bodyPr/>
                    <a:lstStyle/>
                    <a:p>
                      <a:r>
                        <a:rPr lang="en-GB" sz="2800" b="1" cap="all" baseline="0" noProof="0" smtClean="0">
                          <a:solidFill>
                            <a:srgbClr val="C00000"/>
                          </a:solidFill>
                          <a:latin typeface="Arial Black" pitchFamily="34" charset="0"/>
                        </a:rPr>
                        <a:t>Sheep’s FAT (LANOLIN)</a:t>
                      </a:r>
                      <a:endParaRPr lang="en-GB" sz="2800" b="1" cap="all" baseline="0" noProof="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C00000"/>
                          </a:solidFill>
                          <a:latin typeface="Arial Black" pitchFamily="34" charset="0"/>
                        </a:rPr>
                        <a:t>5 – 15</a:t>
                      </a:r>
                      <a:endParaRPr lang="cs-CZ" sz="2400" dirty="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b="1" baseline="0" noProof="0" dirty="0" smtClean="0">
                          <a:solidFill>
                            <a:srgbClr val="C00000"/>
                          </a:solidFill>
                        </a:rPr>
                        <a:t>Acid Esters Mixture (it is stated up to 36) with  Alcohols (it is stated up to 23 aliphatic), Sterols (mainly Cholesterol)</a:t>
                      </a:r>
                      <a:endParaRPr lang="en-GB" sz="2000" b="1" noProof="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5417">
                <a:tc>
                  <a:txBody>
                    <a:bodyPr/>
                    <a:lstStyle/>
                    <a:p>
                      <a:r>
                        <a:rPr lang="en-GB" sz="2800" b="1" noProof="0" smtClean="0">
                          <a:latin typeface="Arial Black" pitchFamily="34" charset="0"/>
                        </a:rPr>
                        <a:t>Impurities</a:t>
                      </a:r>
                      <a:endParaRPr lang="en-GB" sz="2800" b="1" noProof="0">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latin typeface="Arial Black" pitchFamily="34" charset="0"/>
                        </a:rPr>
                        <a:t>5 – 20</a:t>
                      </a:r>
                      <a:endParaRPr lang="cs-CZ" sz="2400" dirty="0">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5297">
                <a:tc>
                  <a:txBody>
                    <a:bodyPr/>
                    <a:lstStyle/>
                    <a:p>
                      <a:r>
                        <a:rPr lang="en-GB" sz="2800" b="1" noProof="0" smtClean="0">
                          <a:latin typeface="Arial Black" pitchFamily="34" charset="0"/>
                        </a:rPr>
                        <a:t>Plant Rest</a:t>
                      </a:r>
                      <a:endParaRPr lang="en-GB" sz="2800" b="1" noProof="0">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latin typeface="Arial Black" pitchFamily="34" charset="0"/>
                        </a:rPr>
                        <a:t>1 – 5</a:t>
                      </a:r>
                      <a:endParaRPr lang="cs-CZ" sz="2400" dirty="0">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5417">
                <a:tc>
                  <a:txBody>
                    <a:bodyPr/>
                    <a:lstStyle/>
                    <a:p>
                      <a:r>
                        <a:rPr lang="en-GB" sz="2800" b="1" noProof="0" dirty="0" smtClean="0">
                          <a:latin typeface="Arial Black" pitchFamily="34" charset="0"/>
                        </a:rPr>
                        <a:t>Moisture</a:t>
                      </a:r>
                      <a:endParaRPr lang="en-GB" sz="2800" b="1" noProof="0" dirty="0">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latin typeface="Arial Black" pitchFamily="34" charset="0"/>
                        </a:rPr>
                        <a:t>8 - 12</a:t>
                      </a:r>
                      <a:endParaRPr lang="cs-CZ" sz="2400" dirty="0">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48</a:t>
            </a:fld>
            <a:endParaRPr lang="sk-SK"/>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57200" y="274638"/>
            <a:ext cx="8229600" cy="634082"/>
          </a:xfrm>
        </p:spPr>
        <p:txBody>
          <a:bodyPr/>
          <a:lstStyle/>
          <a:p>
            <a:r>
              <a:rPr lang="en-GB" sz="2800" dirty="0" smtClean="0">
                <a:solidFill>
                  <a:srgbClr val="FF0000"/>
                </a:solidFill>
                <a:latin typeface="Arial Black" pitchFamily="34" charset="0"/>
              </a:rPr>
              <a:t>Scale like Structure of the Sheep's </a:t>
            </a:r>
            <a:r>
              <a:rPr lang="en-GB" sz="2800" dirty="0" smtClean="0">
                <a:solidFill>
                  <a:srgbClr val="FF0000"/>
                </a:solidFill>
                <a:latin typeface="Arial Black" pitchFamily="34" charset="0"/>
              </a:rPr>
              <a:t>Wool </a:t>
            </a:r>
            <a:endParaRPr lang="en-GB" sz="2800" dirty="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49</a:t>
            </a:fld>
            <a:endParaRPr lang="sk-SK"/>
          </a:p>
        </p:txBody>
      </p:sp>
      <p:pic>
        <p:nvPicPr>
          <p:cNvPr id="5" name="Obrázek 4" descr="naturalwoolfiber-closeup.jpg"/>
          <p:cNvPicPr>
            <a:picLocks noChangeAspect="1"/>
          </p:cNvPicPr>
          <p:nvPr/>
        </p:nvPicPr>
        <p:blipFill>
          <a:blip r:embed="rId2" cstate="print"/>
          <a:stretch>
            <a:fillRect/>
          </a:stretch>
        </p:blipFill>
        <p:spPr>
          <a:xfrm>
            <a:off x="899592" y="1196752"/>
            <a:ext cx="7132538" cy="489654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en-GB" sz="2800" dirty="0" smtClean="0">
                <a:solidFill>
                  <a:srgbClr val="FF0000"/>
                </a:solidFill>
                <a:latin typeface="Arial Black" pitchFamily="34" charset="0"/>
              </a:rPr>
              <a:t>Where is found KERATIN?</a:t>
            </a:r>
            <a:endParaRPr lang="en-GB" sz="2800" dirty="0">
              <a:solidFill>
                <a:srgbClr val="FF0000"/>
              </a:solidFill>
              <a:latin typeface="Arial Black" pitchFamily="34" charset="0"/>
            </a:endParaRPr>
          </a:p>
        </p:txBody>
      </p:sp>
      <p:sp>
        <p:nvSpPr>
          <p:cNvPr id="8" name="Zástupný symbol pro obsah 7"/>
          <p:cNvSpPr>
            <a:spLocks noGrp="1"/>
          </p:cNvSpPr>
          <p:nvPr>
            <p:ph idx="1"/>
          </p:nvPr>
        </p:nvSpPr>
        <p:spPr>
          <a:xfrm>
            <a:off x="457200" y="980728"/>
            <a:ext cx="8229600" cy="5145435"/>
          </a:xfrm>
        </p:spPr>
        <p:txBody>
          <a:bodyPr/>
          <a:lstStyle/>
          <a:p>
            <a:r>
              <a:rPr lang="en-GB" dirty="0" smtClean="0">
                <a:solidFill>
                  <a:srgbClr val="FF0000"/>
                </a:solidFill>
                <a:latin typeface="Arial Black" pitchFamily="34" charset="0"/>
              </a:rPr>
              <a:t>The Skin Structures </a:t>
            </a:r>
            <a:r>
              <a:rPr lang="en-GB" b="1" dirty="0" smtClean="0">
                <a:solidFill>
                  <a:srgbClr val="FF0000"/>
                </a:solidFill>
              </a:rPr>
              <a:t>– </a:t>
            </a:r>
            <a:r>
              <a:rPr lang="en-GB" b="1" dirty="0" smtClean="0">
                <a:solidFill>
                  <a:srgbClr val="FF0000"/>
                </a:solidFill>
              </a:rPr>
              <a:t>Hair, Feathers</a:t>
            </a:r>
            <a:r>
              <a:rPr lang="en-GB" b="1" dirty="0" smtClean="0">
                <a:solidFill>
                  <a:srgbClr val="FF0000"/>
                </a:solidFill>
              </a:rPr>
              <a:t>, Animal Hair</a:t>
            </a:r>
            <a:r>
              <a:rPr lang="en-GB" b="1" dirty="0" smtClean="0">
                <a:solidFill>
                  <a:srgbClr val="FF0000"/>
                </a:solidFill>
              </a:rPr>
              <a:t>, Bristle</a:t>
            </a:r>
            <a:endParaRPr lang="en-GB" b="1" dirty="0" smtClean="0">
              <a:solidFill>
                <a:srgbClr val="FF0000"/>
              </a:solidFill>
            </a:endParaRPr>
          </a:p>
          <a:p>
            <a:r>
              <a:rPr lang="en-GB" b="1" dirty="0" smtClean="0">
                <a:solidFill>
                  <a:srgbClr val="0000FF"/>
                </a:solidFill>
                <a:latin typeface="Arial Black" pitchFamily="34" charset="0"/>
              </a:rPr>
              <a:t>ENDS of the Fingers and</a:t>
            </a:r>
            <a:r>
              <a:rPr lang="en-GB" b="1" dirty="0" smtClean="0">
                <a:solidFill>
                  <a:srgbClr val="0000FF"/>
                </a:solidFill>
                <a:latin typeface="Arial Black" pitchFamily="34" charset="0"/>
              </a:rPr>
              <a:t> Limb </a:t>
            </a:r>
            <a:r>
              <a:rPr lang="en-GB" b="1" dirty="0" smtClean="0">
                <a:solidFill>
                  <a:srgbClr val="0000FF"/>
                </a:solidFill>
              </a:rPr>
              <a:t>– Nails</a:t>
            </a:r>
            <a:r>
              <a:rPr lang="en-GB" b="1" dirty="0" smtClean="0">
                <a:solidFill>
                  <a:srgbClr val="0000FF"/>
                </a:solidFill>
              </a:rPr>
              <a:t>, Claw, Hooves</a:t>
            </a:r>
            <a:endParaRPr lang="en-GB" b="1" dirty="0" smtClean="0">
              <a:solidFill>
                <a:srgbClr val="0000FF"/>
              </a:solidFill>
            </a:endParaRPr>
          </a:p>
          <a:p>
            <a:r>
              <a:rPr lang="en-GB" b="1" dirty="0" smtClean="0">
                <a:solidFill>
                  <a:srgbClr val="008000"/>
                </a:solidFill>
                <a:latin typeface="Arial Black" pitchFamily="34" charset="0"/>
              </a:rPr>
              <a:t>OBJECT from the</a:t>
            </a:r>
            <a:r>
              <a:rPr lang="en-GB" b="1" dirty="0" smtClean="0">
                <a:solidFill>
                  <a:srgbClr val="008000"/>
                </a:solidFill>
                <a:latin typeface="Arial Black" pitchFamily="34" charset="0"/>
              </a:rPr>
              <a:t> Horny Tissue </a:t>
            </a:r>
            <a:r>
              <a:rPr lang="en-GB" b="1" dirty="0" smtClean="0">
                <a:solidFill>
                  <a:srgbClr val="008000"/>
                </a:solidFill>
              </a:rPr>
              <a:t>– Horns</a:t>
            </a:r>
            <a:endParaRPr lang="en-GB" b="1" dirty="0" smtClean="0">
              <a:solidFill>
                <a:srgbClr val="008000"/>
              </a:solidFill>
            </a:endParaRPr>
          </a:p>
          <a:p>
            <a:r>
              <a:rPr lang="en-GB" b="1" dirty="0" smtClean="0">
                <a:solidFill>
                  <a:srgbClr val="C00000"/>
                </a:solidFill>
                <a:latin typeface="Arial Black" pitchFamily="34" charset="0"/>
              </a:rPr>
              <a:t>Outer Skin (Humans) </a:t>
            </a:r>
            <a:r>
              <a:rPr lang="en-GB" b="1" dirty="0" smtClean="0">
                <a:solidFill>
                  <a:srgbClr val="C00000"/>
                </a:solidFill>
              </a:rPr>
              <a:t>- </a:t>
            </a:r>
            <a:r>
              <a:rPr lang="en-GB" b="1" dirty="0" smtClean="0">
                <a:solidFill>
                  <a:srgbClr val="C00000"/>
                </a:solidFill>
              </a:rPr>
              <a:t>Horny Tissue like Layer (old Skin)</a:t>
            </a:r>
            <a:endParaRPr lang="en-GB" b="1"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a:t>
            </a:fld>
            <a:endParaRPr lang="sk-SK"/>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January 10/2018</a:t>
            </a:r>
            <a:endParaRPr lang="sk-SK"/>
          </a:p>
        </p:txBody>
      </p:sp>
      <p:sp>
        <p:nvSpPr>
          <p:cNvPr id="4" name="Zástupný symbol pro zápatí 3"/>
          <p:cNvSpPr>
            <a:spLocks noGrp="1"/>
          </p:cNvSpPr>
          <p:nvPr>
            <p:ph type="ftr" sz="quarter" idx="11"/>
          </p:nvPr>
        </p:nvSpPr>
        <p:spPr/>
        <p:txBody>
          <a:bodyPr/>
          <a:lstStyle/>
          <a:p>
            <a:pPr>
              <a:defRPr/>
            </a:pPr>
            <a:r>
              <a:rPr lang="fr-FR" smtClean="0"/>
              <a:t>NATURAL POLYMERS MU SCI 10 2018</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50</a:t>
            </a:fld>
            <a:endParaRPr lang="sk-SK"/>
          </a:p>
        </p:txBody>
      </p:sp>
      <p:pic>
        <p:nvPicPr>
          <p:cNvPr id="6" name="Obrázek 5" descr="img907.jpg"/>
          <p:cNvPicPr>
            <a:picLocks noChangeAspect="1"/>
          </p:cNvPicPr>
          <p:nvPr/>
        </p:nvPicPr>
        <p:blipFill>
          <a:blip r:embed="rId2" cstate="print"/>
          <a:stretch>
            <a:fillRect/>
          </a:stretch>
        </p:blipFill>
        <p:spPr>
          <a:xfrm rot="16200000">
            <a:off x="225745" y="214416"/>
            <a:ext cx="6048672" cy="5997121"/>
          </a:xfrm>
          <a:prstGeom prst="rect">
            <a:avLst/>
          </a:prstGeom>
        </p:spPr>
      </p:pic>
      <p:sp>
        <p:nvSpPr>
          <p:cNvPr id="7" name="TextovéPole 6"/>
          <p:cNvSpPr txBox="1"/>
          <p:nvPr/>
        </p:nvSpPr>
        <p:spPr>
          <a:xfrm>
            <a:off x="6300192" y="188640"/>
            <a:ext cx="2664296" cy="3539430"/>
          </a:xfrm>
          <a:prstGeom prst="rect">
            <a:avLst/>
          </a:prstGeom>
          <a:noFill/>
        </p:spPr>
        <p:txBody>
          <a:bodyPr wrap="square" rtlCol="0">
            <a:spAutoFit/>
          </a:bodyPr>
          <a:lstStyle/>
          <a:p>
            <a:r>
              <a:rPr lang="cs-CZ" sz="3200" dirty="0" err="1" smtClean="0">
                <a:solidFill>
                  <a:srgbClr val="0000FF"/>
                </a:solidFill>
                <a:latin typeface="Arial Black" pitchFamily="34" charset="0"/>
              </a:rPr>
              <a:t>Optical</a:t>
            </a:r>
            <a:r>
              <a:rPr lang="cs-CZ" sz="3200" dirty="0" smtClean="0">
                <a:solidFill>
                  <a:srgbClr val="0000FF"/>
                </a:solidFill>
                <a:latin typeface="Arial Black" pitchFamily="34" charset="0"/>
              </a:rPr>
              <a:t> </a:t>
            </a:r>
            <a:r>
              <a:rPr lang="cs-CZ" sz="3200" dirty="0" err="1" smtClean="0">
                <a:solidFill>
                  <a:srgbClr val="0000FF"/>
                </a:solidFill>
                <a:latin typeface="Arial Black" pitchFamily="34" charset="0"/>
              </a:rPr>
              <a:t>Microscop</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it</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is</a:t>
            </a:r>
            <a:r>
              <a:rPr lang="cs-CZ" sz="3200" dirty="0" smtClean="0">
                <a:solidFill>
                  <a:srgbClr val="FF0000"/>
                </a:solidFill>
                <a:latin typeface="Arial Black" pitchFamily="34" charset="0"/>
              </a:rPr>
              <a:t> not </a:t>
            </a:r>
            <a:r>
              <a:rPr lang="cs-CZ" sz="3200" dirty="0" err="1" smtClean="0">
                <a:solidFill>
                  <a:srgbClr val="FF0000"/>
                </a:solidFill>
                <a:latin typeface="Arial Black" pitchFamily="34" charset="0"/>
              </a:rPr>
              <a:t>given</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which</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Animal</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is</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the</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Source</a:t>
            </a:r>
            <a:endParaRPr lang="cs-CZ" sz="3200" dirty="0">
              <a:solidFill>
                <a:srgbClr val="FF0000"/>
              </a:solidFill>
              <a:latin typeface="Arial Black" pitchFamily="34" charset="0"/>
            </a:endParaRPr>
          </a:p>
        </p:txBody>
      </p:sp>
      <p:sp>
        <p:nvSpPr>
          <p:cNvPr id="8" name="TextovéPole 7"/>
          <p:cNvSpPr txBox="1"/>
          <p:nvPr/>
        </p:nvSpPr>
        <p:spPr>
          <a:xfrm>
            <a:off x="4211960" y="2132856"/>
            <a:ext cx="2016224" cy="923330"/>
          </a:xfrm>
          <a:prstGeom prst="rect">
            <a:avLst/>
          </a:prstGeom>
          <a:solidFill>
            <a:schemeClr val="accent3">
              <a:lumMod val="95000"/>
            </a:schemeClr>
          </a:solidFill>
        </p:spPr>
        <p:txBody>
          <a:bodyPr wrap="square" rtlCol="0">
            <a:spAutoFit/>
          </a:bodyPr>
          <a:lstStyle/>
          <a:p>
            <a:r>
              <a:rPr lang="en-GB" dirty="0" smtClean="0">
                <a:solidFill>
                  <a:srgbClr val="FF0000"/>
                </a:solidFill>
                <a:latin typeface="Arial Black" pitchFamily="34" charset="0"/>
              </a:rPr>
              <a:t>Wool</a:t>
            </a:r>
            <a:endParaRPr lang="cs-CZ" dirty="0" smtClean="0">
              <a:solidFill>
                <a:srgbClr val="FF0000"/>
              </a:solidFill>
              <a:latin typeface="Arial Black" pitchFamily="34" charset="0"/>
            </a:endParaRPr>
          </a:p>
          <a:p>
            <a:r>
              <a:rPr lang="cs-CZ" dirty="0" err="1" smtClean="0">
                <a:solidFill>
                  <a:srgbClr val="FF0000"/>
                </a:solidFill>
                <a:latin typeface="Arial Black" pitchFamily="34" charset="0"/>
              </a:rPr>
              <a:t>Magnificatin</a:t>
            </a:r>
            <a:endParaRPr lang="cs-CZ" dirty="0" smtClean="0">
              <a:solidFill>
                <a:srgbClr val="FF0000"/>
              </a:solidFill>
              <a:latin typeface="Arial Black" pitchFamily="34" charset="0"/>
            </a:endParaRPr>
          </a:p>
          <a:p>
            <a:r>
              <a:rPr lang="cs-CZ" dirty="0" smtClean="0">
                <a:solidFill>
                  <a:srgbClr val="FF0000"/>
                </a:solidFill>
                <a:latin typeface="Arial Black" pitchFamily="34" charset="0"/>
              </a:rPr>
              <a:t>180 x </a:t>
            </a:r>
            <a:endParaRPr lang="cs-CZ" dirty="0"/>
          </a:p>
        </p:txBody>
      </p:sp>
      <p:sp>
        <p:nvSpPr>
          <p:cNvPr id="9" name="TextovéPole 8"/>
          <p:cNvSpPr txBox="1"/>
          <p:nvPr/>
        </p:nvSpPr>
        <p:spPr>
          <a:xfrm>
            <a:off x="4211960" y="5373216"/>
            <a:ext cx="2016224" cy="1200329"/>
          </a:xfrm>
          <a:prstGeom prst="rect">
            <a:avLst/>
          </a:prstGeom>
          <a:solidFill>
            <a:schemeClr val="accent3">
              <a:lumMod val="95000"/>
            </a:schemeClr>
          </a:solidFill>
        </p:spPr>
        <p:txBody>
          <a:bodyPr wrap="square" rtlCol="0">
            <a:spAutoFit/>
          </a:bodyPr>
          <a:lstStyle/>
          <a:p>
            <a:r>
              <a:rPr lang="en-GB" dirty="0" smtClean="0">
                <a:solidFill>
                  <a:srgbClr val="FF0000"/>
                </a:solidFill>
                <a:latin typeface="Arial Black" pitchFamily="34" charset="0"/>
              </a:rPr>
              <a:t>Wool</a:t>
            </a:r>
            <a:r>
              <a:rPr lang="cs-CZ" dirty="0" smtClean="0">
                <a:solidFill>
                  <a:srgbClr val="FF0000"/>
                </a:solidFill>
                <a:latin typeface="Arial Black" pitchFamily="34" charset="0"/>
              </a:rPr>
              <a:t> </a:t>
            </a:r>
            <a:r>
              <a:rPr lang="cs-CZ" dirty="0" err="1" smtClean="0">
                <a:solidFill>
                  <a:srgbClr val="FF0000"/>
                </a:solidFill>
                <a:latin typeface="Arial Black" pitchFamily="34" charset="0"/>
              </a:rPr>
              <a:t>Cross</a:t>
            </a:r>
            <a:r>
              <a:rPr lang="cs-CZ" dirty="0" smtClean="0">
                <a:solidFill>
                  <a:srgbClr val="FF0000"/>
                </a:solidFill>
                <a:latin typeface="Arial Black" pitchFamily="34" charset="0"/>
              </a:rPr>
              <a:t> </a:t>
            </a:r>
            <a:r>
              <a:rPr lang="cs-CZ" dirty="0" err="1" smtClean="0">
                <a:solidFill>
                  <a:srgbClr val="FF0000"/>
                </a:solidFill>
                <a:latin typeface="Arial Black" pitchFamily="34" charset="0"/>
              </a:rPr>
              <a:t>Cut</a:t>
            </a:r>
            <a:endParaRPr lang="cs-CZ" dirty="0" smtClean="0">
              <a:solidFill>
                <a:srgbClr val="FF0000"/>
              </a:solidFill>
              <a:latin typeface="Arial Black" pitchFamily="34" charset="0"/>
            </a:endParaRPr>
          </a:p>
          <a:p>
            <a:r>
              <a:rPr lang="cs-CZ" dirty="0" err="1" smtClean="0">
                <a:solidFill>
                  <a:srgbClr val="FF0000"/>
                </a:solidFill>
                <a:latin typeface="Arial Black" pitchFamily="34" charset="0"/>
              </a:rPr>
              <a:t>Magnificatin</a:t>
            </a:r>
            <a:endParaRPr lang="cs-CZ" dirty="0" smtClean="0">
              <a:solidFill>
                <a:srgbClr val="FF0000"/>
              </a:solidFill>
              <a:latin typeface="Arial Black" pitchFamily="34" charset="0"/>
            </a:endParaRPr>
          </a:p>
          <a:p>
            <a:r>
              <a:rPr lang="cs-CZ" dirty="0" smtClean="0">
                <a:solidFill>
                  <a:srgbClr val="FF0000"/>
                </a:solidFill>
                <a:latin typeface="Arial Black" pitchFamily="34" charset="0"/>
              </a:rPr>
              <a:t>500 x </a:t>
            </a:r>
            <a:endParaRPr lang="cs-CZ"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a:xfrm>
            <a:off x="1691680" y="6165304"/>
            <a:ext cx="2895600" cy="476250"/>
          </a:xfrm>
        </p:spPr>
        <p:txBody>
          <a:bodyPr/>
          <a:lstStyle/>
          <a:p>
            <a:pPr>
              <a:defRPr/>
            </a:pPr>
            <a:r>
              <a:rPr lang="fr-FR" smtClean="0"/>
              <a:t>NATURAL POLYMERS MU SCI 10 2018</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51</a:t>
            </a:fld>
            <a:endParaRPr lang="sk-SK"/>
          </a:p>
        </p:txBody>
      </p:sp>
      <p:pic>
        <p:nvPicPr>
          <p:cNvPr id="1029" name="Obrázek 5" descr="img542.jpg"/>
          <p:cNvPicPr>
            <a:picLocks noChangeAspect="1" noChangeArrowheads="1"/>
          </p:cNvPicPr>
          <p:nvPr/>
        </p:nvPicPr>
        <p:blipFill>
          <a:blip r:embed="rId2" cstate="print"/>
          <a:srcRect/>
          <a:stretch>
            <a:fillRect/>
          </a:stretch>
        </p:blipFill>
        <p:spPr bwMode="auto">
          <a:xfrm>
            <a:off x="179512" y="116632"/>
            <a:ext cx="2905125" cy="3409950"/>
          </a:xfrm>
          <a:prstGeom prst="rect">
            <a:avLst/>
          </a:prstGeom>
          <a:noFill/>
        </p:spPr>
      </p:pic>
      <p:pic>
        <p:nvPicPr>
          <p:cNvPr id="1028" name="Obrázek 6" descr="img544.jpg"/>
          <p:cNvPicPr>
            <a:picLocks noChangeAspect="1" noChangeArrowheads="1"/>
          </p:cNvPicPr>
          <p:nvPr/>
        </p:nvPicPr>
        <p:blipFill>
          <a:blip r:embed="rId3" cstate="print"/>
          <a:srcRect/>
          <a:stretch>
            <a:fillRect/>
          </a:stretch>
        </p:blipFill>
        <p:spPr bwMode="auto">
          <a:xfrm>
            <a:off x="2915816" y="1988840"/>
            <a:ext cx="3038475" cy="3552825"/>
          </a:xfrm>
          <a:prstGeom prst="rect">
            <a:avLst/>
          </a:prstGeom>
          <a:noFill/>
        </p:spPr>
      </p:pic>
      <p:pic>
        <p:nvPicPr>
          <p:cNvPr id="1027" name="Obrázek 7" descr="img543.jpg"/>
          <p:cNvPicPr>
            <a:picLocks noChangeAspect="1" noChangeArrowheads="1"/>
          </p:cNvPicPr>
          <p:nvPr/>
        </p:nvPicPr>
        <p:blipFill>
          <a:blip r:embed="rId4" cstate="print"/>
          <a:srcRect/>
          <a:stretch>
            <a:fillRect/>
          </a:stretch>
        </p:blipFill>
        <p:spPr bwMode="auto">
          <a:xfrm>
            <a:off x="5940152" y="2852936"/>
            <a:ext cx="2981325" cy="3486150"/>
          </a:xfrm>
          <a:prstGeom prst="rect">
            <a:avLst/>
          </a:prstGeom>
          <a:noFill/>
        </p:spPr>
      </p:pic>
      <p:sp>
        <p:nvSpPr>
          <p:cNvPr id="1034" name="Rectangle 10"/>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r>
            <a:br>
              <a:rPr kumimoji="0" lang="cs-CZ"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br>
            <a:endParaRPr kumimoji="0" lang="cs-CZ"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TextovéPole 19"/>
          <p:cNvSpPr txBox="1"/>
          <p:nvPr/>
        </p:nvSpPr>
        <p:spPr>
          <a:xfrm>
            <a:off x="3347864" y="188640"/>
            <a:ext cx="5328592" cy="1384995"/>
          </a:xfrm>
          <a:prstGeom prst="rect">
            <a:avLst/>
          </a:prstGeom>
          <a:noFill/>
        </p:spPr>
        <p:txBody>
          <a:bodyPr wrap="square" rtlCol="0">
            <a:spAutoFit/>
          </a:bodyPr>
          <a:lstStyle/>
          <a:p>
            <a:r>
              <a:rPr lang="cs-CZ" sz="2800" dirty="0" err="1" smtClean="0">
                <a:solidFill>
                  <a:srgbClr val="FF0000"/>
                </a:solidFill>
                <a:latin typeface="Arial Black" pitchFamily="34" charset="0"/>
              </a:rPr>
              <a:t>Inner</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Structure</a:t>
            </a:r>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Sheep's Wool </a:t>
            </a:r>
            <a:r>
              <a:rPr lang="cs-CZ" sz="2800" dirty="0" err="1" smtClean="0">
                <a:solidFill>
                  <a:srgbClr val="FF0000"/>
                </a:solidFill>
                <a:latin typeface="Arial Black" pitchFamily="34" charset="0"/>
              </a:rPr>
              <a:t>and</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other</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Animals’</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Hairs</a:t>
            </a:r>
            <a:endParaRPr lang="cs-CZ" sz="2800" dirty="0">
              <a:solidFill>
                <a:srgbClr val="FF0000"/>
              </a:solidFill>
              <a:latin typeface="Arial Black" pitchFamily="34" charset="0"/>
            </a:endParaRPr>
          </a:p>
        </p:txBody>
      </p:sp>
      <p:sp>
        <p:nvSpPr>
          <p:cNvPr id="21" name="TextovéPole 20"/>
          <p:cNvSpPr txBox="1"/>
          <p:nvPr/>
        </p:nvSpPr>
        <p:spPr>
          <a:xfrm>
            <a:off x="179512" y="3212976"/>
            <a:ext cx="2664296" cy="523220"/>
          </a:xfrm>
          <a:prstGeom prst="rect">
            <a:avLst/>
          </a:prstGeom>
          <a:solidFill>
            <a:schemeClr val="accent3">
              <a:lumMod val="95000"/>
            </a:schemeClr>
          </a:solidFill>
        </p:spPr>
        <p:txBody>
          <a:bodyPr wrap="square" rtlCol="0">
            <a:spAutoFit/>
          </a:bodyPr>
          <a:lstStyle/>
          <a:p>
            <a:r>
              <a:rPr lang="en-GB" sz="2800" dirty="0" smtClean="0">
                <a:solidFill>
                  <a:srgbClr val="FF0000"/>
                </a:solidFill>
                <a:latin typeface="Arial Black" pitchFamily="34" charset="0"/>
              </a:rPr>
              <a:t>Sheep</a:t>
            </a:r>
            <a:endParaRPr lang="cs-CZ" sz="2800" b="1" dirty="0">
              <a:solidFill>
                <a:srgbClr val="FF0000"/>
              </a:solidFill>
            </a:endParaRPr>
          </a:p>
        </p:txBody>
      </p:sp>
      <p:sp>
        <p:nvSpPr>
          <p:cNvPr id="22" name="TextovéPole 21"/>
          <p:cNvSpPr txBox="1"/>
          <p:nvPr/>
        </p:nvSpPr>
        <p:spPr>
          <a:xfrm>
            <a:off x="3419872" y="5589240"/>
            <a:ext cx="1944216" cy="523220"/>
          </a:xfrm>
          <a:prstGeom prst="rect">
            <a:avLst/>
          </a:prstGeom>
          <a:noFill/>
        </p:spPr>
        <p:txBody>
          <a:bodyPr wrap="square" rtlCol="0">
            <a:spAutoFit/>
          </a:bodyPr>
          <a:lstStyle/>
          <a:p>
            <a:r>
              <a:rPr lang="en-GB" sz="2800" b="1" dirty="0" smtClean="0">
                <a:solidFill>
                  <a:srgbClr val="008000"/>
                </a:solidFill>
                <a:latin typeface="Arial Black" pitchFamily="34" charset="0"/>
              </a:rPr>
              <a:t>Rabbit</a:t>
            </a:r>
            <a:endParaRPr lang="en-GB" b="1" dirty="0">
              <a:solidFill>
                <a:srgbClr val="008000"/>
              </a:solidFill>
              <a:latin typeface="Arial Black" pitchFamily="34" charset="0"/>
            </a:endParaRPr>
          </a:p>
        </p:txBody>
      </p:sp>
      <p:sp>
        <p:nvSpPr>
          <p:cNvPr id="24" name="TextovéPole 23"/>
          <p:cNvSpPr txBox="1"/>
          <p:nvPr/>
        </p:nvSpPr>
        <p:spPr>
          <a:xfrm>
            <a:off x="6732240" y="2420888"/>
            <a:ext cx="1656184" cy="954107"/>
          </a:xfrm>
          <a:prstGeom prst="rect">
            <a:avLst/>
          </a:prstGeom>
          <a:solidFill>
            <a:schemeClr val="accent3">
              <a:lumMod val="85000"/>
            </a:schemeClr>
          </a:solidFill>
          <a:ln w="63500">
            <a:solidFill>
              <a:srgbClr val="0000FF"/>
            </a:solidFill>
            <a:prstDash val="sysDash"/>
          </a:ln>
        </p:spPr>
        <p:txBody>
          <a:bodyPr wrap="square" rtlCol="0">
            <a:spAutoFit/>
          </a:bodyPr>
          <a:lstStyle/>
          <a:p>
            <a:r>
              <a:rPr lang="cs-CZ" sz="2800" b="1" dirty="0" err="1" smtClean="0">
                <a:solidFill>
                  <a:srgbClr val="0000FF"/>
                </a:solidFill>
                <a:latin typeface="Arial Black" pitchFamily="34" charset="0"/>
              </a:rPr>
              <a:t>Wild</a:t>
            </a:r>
            <a:r>
              <a:rPr lang="cs-CZ" sz="2800" b="1" dirty="0" smtClean="0">
                <a:solidFill>
                  <a:srgbClr val="0000FF"/>
                </a:solidFill>
                <a:latin typeface="Arial Black" pitchFamily="34" charset="0"/>
              </a:rPr>
              <a:t> </a:t>
            </a:r>
            <a:r>
              <a:rPr lang="cs-CZ" sz="2800" b="1" dirty="0" err="1" smtClean="0">
                <a:solidFill>
                  <a:srgbClr val="0000FF"/>
                </a:solidFill>
                <a:latin typeface="Arial Black" pitchFamily="34" charset="0"/>
              </a:rPr>
              <a:t>Cat</a:t>
            </a:r>
            <a:endParaRPr lang="cs-CZ" sz="2800" b="1" dirty="0">
              <a:solidFill>
                <a:srgbClr val="0000FF"/>
              </a:solidFill>
              <a:latin typeface="Arial Black" pitchFamily="34" charset="0"/>
            </a:endParaRPr>
          </a:p>
        </p:txBody>
      </p:sp>
      <p:sp>
        <p:nvSpPr>
          <p:cNvPr id="25" name="TextovéPole 24"/>
          <p:cNvSpPr txBox="1"/>
          <p:nvPr/>
        </p:nvSpPr>
        <p:spPr>
          <a:xfrm>
            <a:off x="6084168" y="1556792"/>
            <a:ext cx="1544012" cy="369332"/>
          </a:xfrm>
          <a:prstGeom prst="rect">
            <a:avLst/>
          </a:prstGeom>
          <a:noFill/>
          <a:ln w="38100">
            <a:solidFill>
              <a:srgbClr val="C00000"/>
            </a:solidFill>
          </a:ln>
        </p:spPr>
        <p:txBody>
          <a:bodyPr wrap="none" rtlCol="0">
            <a:spAutoFit/>
          </a:bodyPr>
          <a:lstStyle/>
          <a:p>
            <a:r>
              <a:rPr lang="cs-CZ" b="1" dirty="0" smtClean="0">
                <a:solidFill>
                  <a:srgbClr val="C00000"/>
                </a:solidFill>
                <a:latin typeface="Arial Black" pitchFamily="34" charset="0"/>
              </a:rPr>
              <a:t>KUTIKULA</a:t>
            </a:r>
            <a:endParaRPr lang="cs-CZ" dirty="0">
              <a:solidFill>
                <a:srgbClr val="C00000"/>
              </a:solidFill>
            </a:endParaRPr>
          </a:p>
        </p:txBody>
      </p:sp>
      <p:cxnSp>
        <p:nvCxnSpPr>
          <p:cNvPr id="27" name="Přímá spojovací šipka 26"/>
          <p:cNvCxnSpPr/>
          <p:nvPr/>
        </p:nvCxnSpPr>
        <p:spPr>
          <a:xfrm>
            <a:off x="6084168" y="1916832"/>
            <a:ext cx="648072" cy="144016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TextovéPole 29"/>
          <p:cNvSpPr txBox="1"/>
          <p:nvPr/>
        </p:nvSpPr>
        <p:spPr>
          <a:xfrm>
            <a:off x="7668344" y="1988840"/>
            <a:ext cx="1296144" cy="369332"/>
          </a:xfrm>
          <a:prstGeom prst="rect">
            <a:avLst/>
          </a:prstGeom>
          <a:noFill/>
          <a:ln w="38100">
            <a:solidFill>
              <a:srgbClr val="7030A0"/>
            </a:solidFill>
          </a:ln>
        </p:spPr>
        <p:txBody>
          <a:bodyPr wrap="square" rtlCol="0">
            <a:spAutoFit/>
          </a:bodyPr>
          <a:lstStyle/>
          <a:p>
            <a:r>
              <a:rPr lang="cs-CZ" b="1" dirty="0" smtClean="0">
                <a:solidFill>
                  <a:srgbClr val="7030A0"/>
                </a:solidFill>
                <a:latin typeface="Arial Black" pitchFamily="34" charset="0"/>
              </a:rPr>
              <a:t>CORTEX</a:t>
            </a:r>
            <a:endParaRPr lang="cs-CZ" dirty="0">
              <a:solidFill>
                <a:srgbClr val="7030A0"/>
              </a:solidFill>
            </a:endParaRPr>
          </a:p>
        </p:txBody>
      </p:sp>
      <p:cxnSp>
        <p:nvCxnSpPr>
          <p:cNvPr id="32" name="Přímá spojovací šipka 31"/>
          <p:cNvCxnSpPr/>
          <p:nvPr/>
        </p:nvCxnSpPr>
        <p:spPr>
          <a:xfrm flipH="1">
            <a:off x="8532440" y="2348880"/>
            <a:ext cx="432048" cy="864096"/>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3" name="TextovéPole 32"/>
          <p:cNvSpPr txBox="1"/>
          <p:nvPr/>
        </p:nvSpPr>
        <p:spPr>
          <a:xfrm>
            <a:off x="5436096" y="6309320"/>
            <a:ext cx="1368152" cy="369332"/>
          </a:xfrm>
          <a:prstGeom prst="rect">
            <a:avLst/>
          </a:prstGeom>
          <a:noFill/>
          <a:ln w="38100">
            <a:solidFill>
              <a:srgbClr val="008000"/>
            </a:solidFill>
          </a:ln>
        </p:spPr>
        <p:txBody>
          <a:bodyPr wrap="square" rtlCol="0">
            <a:spAutoFit/>
          </a:bodyPr>
          <a:lstStyle/>
          <a:p>
            <a:r>
              <a:rPr lang="cs-CZ" b="1" dirty="0" smtClean="0">
                <a:solidFill>
                  <a:srgbClr val="008000"/>
                </a:solidFill>
                <a:latin typeface="Arial Black" pitchFamily="34" charset="0"/>
              </a:rPr>
              <a:t>MEDULA</a:t>
            </a:r>
            <a:endParaRPr lang="cs-CZ" dirty="0"/>
          </a:p>
        </p:txBody>
      </p:sp>
      <p:cxnSp>
        <p:nvCxnSpPr>
          <p:cNvPr id="35" name="Přímá spojovací šipka 34"/>
          <p:cNvCxnSpPr/>
          <p:nvPr/>
        </p:nvCxnSpPr>
        <p:spPr>
          <a:xfrm flipV="1">
            <a:off x="6516216" y="5229200"/>
            <a:ext cx="216024" cy="1080120"/>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6" name="Přímá spojovací šipka 35"/>
          <p:cNvCxnSpPr/>
          <p:nvPr/>
        </p:nvCxnSpPr>
        <p:spPr>
          <a:xfrm flipH="1" flipV="1">
            <a:off x="2051720" y="1556792"/>
            <a:ext cx="3672408" cy="4752528"/>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8" name="Přímá spojovací šipka 37"/>
          <p:cNvCxnSpPr/>
          <p:nvPr/>
        </p:nvCxnSpPr>
        <p:spPr>
          <a:xfrm flipH="1" flipV="1">
            <a:off x="4436368" y="3581400"/>
            <a:ext cx="1503784" cy="2727920"/>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52</a:t>
            </a:fld>
            <a:endParaRPr lang="sk-SK"/>
          </a:p>
        </p:txBody>
      </p:sp>
      <p:sp>
        <p:nvSpPr>
          <p:cNvPr id="5" name="Obdélník 4"/>
          <p:cNvSpPr/>
          <p:nvPr/>
        </p:nvSpPr>
        <p:spPr>
          <a:xfrm>
            <a:off x="179512" y="188640"/>
            <a:ext cx="8784976" cy="5693866"/>
          </a:xfrm>
          <a:prstGeom prst="rect">
            <a:avLst/>
          </a:prstGeom>
        </p:spPr>
        <p:txBody>
          <a:bodyPr wrap="square">
            <a:spAutoFit/>
          </a:bodyPr>
          <a:lstStyle/>
          <a:p>
            <a:pPr algn="just"/>
            <a:r>
              <a:rPr lang="en-GB" sz="2800" b="1" dirty="0" smtClean="0">
                <a:solidFill>
                  <a:srgbClr val="FF0000"/>
                </a:solidFill>
                <a:latin typeface="Arial Black" pitchFamily="34" charset="0"/>
              </a:rPr>
              <a:t>UNDERHAIR </a:t>
            </a:r>
            <a:r>
              <a:rPr lang="en-GB" sz="2800" b="1" dirty="0" smtClean="0">
                <a:latin typeface="+mn-lt"/>
              </a:rPr>
              <a:t>is the fine, thick, usually  unmarked coloured and functions as the ISOLATION LAYER.  It is constituted from the fine, dense grown short Fibres. It forms the typical structure, called WOLL of some domestic </a:t>
            </a:r>
            <a:r>
              <a:rPr lang="en-GB" sz="2800" b="1" dirty="0" smtClean="0"/>
              <a:t>or wild  </a:t>
            </a:r>
            <a:r>
              <a:rPr lang="en-GB" sz="2800" b="1" dirty="0" smtClean="0">
                <a:latin typeface="+mn-lt"/>
              </a:rPr>
              <a:t>Animals (Sheep, Camel, Rabbit, Lama etc.).  The </a:t>
            </a:r>
            <a:r>
              <a:rPr lang="en-GB" sz="2800" b="1" dirty="0" smtClean="0">
                <a:solidFill>
                  <a:srgbClr val="FF0000"/>
                </a:solidFill>
                <a:latin typeface="Arial Black" pitchFamily="34" charset="0"/>
              </a:rPr>
              <a:t>UNDERHAIR  </a:t>
            </a:r>
            <a:r>
              <a:rPr lang="en-GB" sz="2800" b="1" dirty="0" smtClean="0">
                <a:latin typeface="+mn-lt"/>
              </a:rPr>
              <a:t>function  is the thermal Insulation during both Summer (Heat) and Winter (Cold).</a:t>
            </a:r>
          </a:p>
          <a:p>
            <a:pPr algn="just"/>
            <a:r>
              <a:rPr lang="en-GB" sz="2800" b="1" dirty="0" smtClean="0">
                <a:solidFill>
                  <a:srgbClr val="0000FF"/>
                </a:solidFill>
                <a:latin typeface="Arial Black" pitchFamily="34" charset="0"/>
              </a:rPr>
              <a:t>GUARD HAIR </a:t>
            </a:r>
            <a:r>
              <a:rPr lang="en-GB" sz="2800" b="1" dirty="0" smtClean="0"/>
              <a:t>is </a:t>
            </a:r>
            <a:r>
              <a:rPr lang="en-GB" sz="2800" b="1" dirty="0" smtClean="0"/>
              <a:t>the </a:t>
            </a:r>
            <a:r>
              <a:rPr lang="en-GB" sz="2800" b="1" dirty="0" smtClean="0"/>
              <a:t>long, rough, straight Hair, which overhangs </a:t>
            </a:r>
            <a:r>
              <a:rPr lang="en-GB" sz="2800" b="1" dirty="0" smtClean="0">
                <a:solidFill>
                  <a:srgbClr val="FF0000"/>
                </a:solidFill>
                <a:latin typeface="Arial Black" pitchFamily="34" charset="0"/>
              </a:rPr>
              <a:t>UNDERHAIR </a:t>
            </a:r>
            <a:r>
              <a:rPr lang="en-GB" sz="2800" b="1" dirty="0" smtClean="0"/>
              <a:t>and functions as the Guard. </a:t>
            </a:r>
            <a:r>
              <a:rPr lang="en-GB" sz="2800" b="1" dirty="0" smtClean="0">
                <a:solidFill>
                  <a:srgbClr val="0000FF"/>
                </a:solidFill>
                <a:latin typeface="Arial Black" pitchFamily="34" charset="0"/>
              </a:rPr>
              <a:t>GUARD HAIR </a:t>
            </a:r>
            <a:r>
              <a:rPr lang="en-GB" sz="2800" b="1" dirty="0" smtClean="0"/>
              <a:t>is of various Length and thick and is carries out the typical Colour of the particular Animal’s Colour. </a:t>
            </a:r>
            <a:endParaRPr lang="en-GB" sz="2800" b="1" dirty="0">
              <a:latin typeface="+mn-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53</a:t>
            </a:fld>
            <a:endParaRPr lang="sk-SK"/>
          </a:p>
        </p:txBody>
      </p:sp>
      <p:pic>
        <p:nvPicPr>
          <p:cNvPr id="5" name="Obrázek 4" descr="P1040290.JPG"/>
          <p:cNvPicPr>
            <a:picLocks noChangeAspect="1"/>
          </p:cNvPicPr>
          <p:nvPr/>
        </p:nvPicPr>
        <p:blipFill>
          <a:blip r:embed="rId2" cstate="print"/>
          <a:stretch>
            <a:fillRect/>
          </a:stretch>
        </p:blipFill>
        <p:spPr>
          <a:xfrm>
            <a:off x="0" y="0"/>
            <a:ext cx="9144000" cy="6858000"/>
          </a:xfrm>
          <a:prstGeom prst="rect">
            <a:avLst/>
          </a:prstGeom>
        </p:spPr>
      </p:pic>
      <p:sp>
        <p:nvSpPr>
          <p:cNvPr id="6" name="TextovéPole 5"/>
          <p:cNvSpPr txBox="1"/>
          <p:nvPr/>
        </p:nvSpPr>
        <p:spPr>
          <a:xfrm>
            <a:off x="107504" y="5661248"/>
            <a:ext cx="8784976" cy="1077218"/>
          </a:xfrm>
          <a:prstGeom prst="rect">
            <a:avLst/>
          </a:prstGeom>
          <a:solidFill>
            <a:schemeClr val="accent3">
              <a:lumMod val="85000"/>
            </a:schemeClr>
          </a:solidFill>
        </p:spPr>
        <p:txBody>
          <a:bodyPr wrap="square" rtlCol="0">
            <a:spAutoFit/>
          </a:bodyPr>
          <a:lstStyle/>
          <a:p>
            <a:pPr algn="ctr"/>
            <a:r>
              <a:rPr lang="en-GB" sz="3200" dirty="0" smtClean="0">
                <a:solidFill>
                  <a:srgbClr val="008000"/>
                </a:solidFill>
                <a:latin typeface="Arial Black" pitchFamily="34" charset="0"/>
              </a:rPr>
              <a:t>Cat Male Hugo is the HOME CAT, but well hairy for the outdoor Life </a:t>
            </a:r>
            <a:endParaRPr lang="en-GB" sz="3200" dirty="0">
              <a:solidFill>
                <a:srgbClr val="008000"/>
              </a:solidFill>
              <a:latin typeface="Arial Black"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67544" y="116632"/>
            <a:ext cx="8229600" cy="562074"/>
          </a:xfrm>
        </p:spPr>
        <p:txBody>
          <a:bodyPr/>
          <a:lstStyle/>
          <a:p>
            <a:r>
              <a:rPr lang="cs-CZ" sz="3200" dirty="0" smtClean="0">
                <a:solidFill>
                  <a:srgbClr val="FF0000"/>
                </a:solidFill>
                <a:latin typeface="Arial Black" pitchFamily="34" charset="0"/>
              </a:rPr>
              <a:t>Hugo’s </a:t>
            </a:r>
            <a:r>
              <a:rPr lang="cs-CZ" sz="3200" dirty="0" err="1" smtClean="0">
                <a:solidFill>
                  <a:srgbClr val="FF0000"/>
                </a:solidFill>
                <a:latin typeface="Arial Black" pitchFamily="34" charset="0"/>
              </a:rPr>
              <a:t>Hair</a:t>
            </a:r>
            <a:endParaRPr lang="cs-CZ" sz="3200" dirty="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54</a:t>
            </a:fld>
            <a:endParaRPr lang="sk-SK"/>
          </a:p>
        </p:txBody>
      </p:sp>
      <p:pic>
        <p:nvPicPr>
          <p:cNvPr id="6" name="Obrázek 5" descr="kocour chlup 500x.jpg"/>
          <p:cNvPicPr>
            <a:picLocks noChangeAspect="1"/>
          </p:cNvPicPr>
          <p:nvPr/>
        </p:nvPicPr>
        <p:blipFill>
          <a:blip r:embed="rId2" cstate="print"/>
          <a:stretch>
            <a:fillRect/>
          </a:stretch>
        </p:blipFill>
        <p:spPr>
          <a:xfrm>
            <a:off x="107504" y="692696"/>
            <a:ext cx="4400921" cy="3816424"/>
          </a:xfrm>
          <a:prstGeom prst="rect">
            <a:avLst/>
          </a:prstGeom>
        </p:spPr>
      </p:pic>
      <p:pic>
        <p:nvPicPr>
          <p:cNvPr id="7" name="Obrázek 6" descr="kocour chlup 1kx.jpg"/>
          <p:cNvPicPr>
            <a:picLocks noChangeAspect="1"/>
          </p:cNvPicPr>
          <p:nvPr/>
        </p:nvPicPr>
        <p:blipFill>
          <a:blip r:embed="rId3" cstate="print"/>
          <a:stretch>
            <a:fillRect/>
          </a:stretch>
        </p:blipFill>
        <p:spPr>
          <a:xfrm>
            <a:off x="4359476" y="2708921"/>
            <a:ext cx="4784524" cy="4149079"/>
          </a:xfrm>
          <a:prstGeom prst="rect">
            <a:avLst/>
          </a:prstGeom>
        </p:spPr>
      </p:pic>
      <p:sp>
        <p:nvSpPr>
          <p:cNvPr id="9" name="Obdélník 8"/>
          <p:cNvSpPr/>
          <p:nvPr/>
        </p:nvSpPr>
        <p:spPr>
          <a:xfrm>
            <a:off x="4716016" y="764704"/>
            <a:ext cx="3580083" cy="646331"/>
          </a:xfrm>
          <a:prstGeom prst="rect">
            <a:avLst/>
          </a:prstGeom>
        </p:spPr>
        <p:txBody>
          <a:bodyPr wrap="none">
            <a:spAutoFit/>
          </a:bodyPr>
          <a:lstStyle/>
          <a:p>
            <a:r>
              <a:rPr lang="en-GB" sz="3600" b="1" dirty="0" smtClean="0">
                <a:solidFill>
                  <a:srgbClr val="0000FF"/>
                </a:solidFill>
                <a:latin typeface="Arial Black" pitchFamily="34" charset="0"/>
              </a:rPr>
              <a:t>GUARD HAIR</a:t>
            </a:r>
            <a:r>
              <a:rPr lang="cs-CZ" sz="3600" b="1" dirty="0" smtClean="0"/>
              <a:t> </a:t>
            </a:r>
            <a:endParaRPr lang="cs-CZ" sz="3600" dirty="0"/>
          </a:p>
        </p:txBody>
      </p:sp>
      <p:cxnSp>
        <p:nvCxnSpPr>
          <p:cNvPr id="11" name="Přímá spojovací šipka 10"/>
          <p:cNvCxnSpPr/>
          <p:nvPr/>
        </p:nvCxnSpPr>
        <p:spPr>
          <a:xfrm>
            <a:off x="4932040" y="1340768"/>
            <a:ext cx="216024" cy="403244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2" name="Obdélník 11"/>
          <p:cNvSpPr/>
          <p:nvPr/>
        </p:nvSpPr>
        <p:spPr>
          <a:xfrm>
            <a:off x="5724128" y="1988840"/>
            <a:ext cx="3288080" cy="646331"/>
          </a:xfrm>
          <a:prstGeom prst="rect">
            <a:avLst/>
          </a:prstGeom>
        </p:spPr>
        <p:txBody>
          <a:bodyPr wrap="none">
            <a:spAutoFit/>
          </a:bodyPr>
          <a:lstStyle/>
          <a:p>
            <a:r>
              <a:rPr lang="en-GB" sz="3600" b="1" dirty="0" smtClean="0">
                <a:solidFill>
                  <a:srgbClr val="FF0000"/>
                </a:solidFill>
                <a:latin typeface="Arial Black" pitchFamily="34" charset="0"/>
              </a:rPr>
              <a:t>UNDERHAIR</a:t>
            </a:r>
            <a:endParaRPr lang="cs-CZ" sz="3600" dirty="0"/>
          </a:p>
        </p:txBody>
      </p:sp>
      <p:cxnSp>
        <p:nvCxnSpPr>
          <p:cNvPr id="14" name="Přímá spojovací šipka 13"/>
          <p:cNvCxnSpPr>
            <a:stCxn id="12" idx="2"/>
          </p:cNvCxnSpPr>
          <p:nvPr/>
        </p:nvCxnSpPr>
        <p:spPr>
          <a:xfrm flipH="1">
            <a:off x="6876256" y="2635171"/>
            <a:ext cx="491912" cy="57780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7956376" y="2636912"/>
            <a:ext cx="216024" cy="30963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55</a:t>
            </a:fld>
            <a:endParaRPr lang="sk-SK"/>
          </a:p>
        </p:txBody>
      </p:sp>
      <p:pic>
        <p:nvPicPr>
          <p:cNvPr id="5" name="Obrázek 4" descr="kocour chlup 2kx.jpg"/>
          <p:cNvPicPr>
            <a:picLocks noChangeAspect="1"/>
          </p:cNvPicPr>
          <p:nvPr/>
        </p:nvPicPr>
        <p:blipFill>
          <a:blip r:embed="rId2" cstate="print"/>
          <a:stretch>
            <a:fillRect/>
          </a:stretch>
        </p:blipFill>
        <p:spPr>
          <a:xfrm>
            <a:off x="0" y="0"/>
            <a:ext cx="4211960" cy="3652559"/>
          </a:xfrm>
          <a:prstGeom prst="rect">
            <a:avLst/>
          </a:prstGeom>
        </p:spPr>
      </p:pic>
      <p:pic>
        <p:nvPicPr>
          <p:cNvPr id="6" name="Obrázek 5" descr="kocour chlup 4kx.jpg"/>
          <p:cNvPicPr>
            <a:picLocks noChangeAspect="1"/>
          </p:cNvPicPr>
          <p:nvPr/>
        </p:nvPicPr>
        <p:blipFill>
          <a:blip r:embed="rId3" cstate="print"/>
          <a:stretch>
            <a:fillRect/>
          </a:stretch>
        </p:blipFill>
        <p:spPr>
          <a:xfrm>
            <a:off x="4193402" y="2564904"/>
            <a:ext cx="4950597" cy="4293096"/>
          </a:xfrm>
          <a:prstGeom prst="rect">
            <a:avLst/>
          </a:prstGeom>
        </p:spPr>
      </p:pic>
      <p:sp>
        <p:nvSpPr>
          <p:cNvPr id="7" name="Obdélník 6"/>
          <p:cNvSpPr/>
          <p:nvPr/>
        </p:nvSpPr>
        <p:spPr>
          <a:xfrm>
            <a:off x="4716016" y="764704"/>
            <a:ext cx="3451842" cy="646331"/>
          </a:xfrm>
          <a:prstGeom prst="rect">
            <a:avLst/>
          </a:prstGeom>
        </p:spPr>
        <p:txBody>
          <a:bodyPr wrap="none">
            <a:spAutoFit/>
          </a:bodyPr>
          <a:lstStyle/>
          <a:p>
            <a:r>
              <a:rPr lang="en-GB" sz="3600" b="1" dirty="0" smtClean="0">
                <a:solidFill>
                  <a:srgbClr val="0000FF"/>
                </a:solidFill>
                <a:latin typeface="Arial Black" pitchFamily="34" charset="0"/>
              </a:rPr>
              <a:t>GUARD </a:t>
            </a:r>
            <a:r>
              <a:rPr lang="en-GB" sz="3600" b="1" dirty="0" smtClean="0">
                <a:solidFill>
                  <a:srgbClr val="0000FF"/>
                </a:solidFill>
                <a:latin typeface="Arial Black" pitchFamily="34" charset="0"/>
              </a:rPr>
              <a:t>HAIR</a:t>
            </a:r>
            <a:endParaRPr lang="cs-CZ" sz="3600" dirty="0"/>
          </a:p>
        </p:txBody>
      </p:sp>
      <p:cxnSp>
        <p:nvCxnSpPr>
          <p:cNvPr id="8" name="Přímá spojovací šipka 7"/>
          <p:cNvCxnSpPr>
            <a:stCxn id="7" idx="1"/>
          </p:cNvCxnSpPr>
          <p:nvPr/>
        </p:nvCxnSpPr>
        <p:spPr>
          <a:xfrm flipH="1" flipV="1">
            <a:off x="4211960" y="692699"/>
            <a:ext cx="504056" cy="395171"/>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H="1">
            <a:off x="5292080" y="1411035"/>
            <a:ext cx="183118" cy="136989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251520" y="3789040"/>
            <a:ext cx="3096617" cy="646331"/>
          </a:xfrm>
          <a:prstGeom prst="rect">
            <a:avLst/>
          </a:prstGeom>
        </p:spPr>
        <p:txBody>
          <a:bodyPr wrap="none">
            <a:spAutoFit/>
          </a:bodyPr>
          <a:lstStyle/>
          <a:p>
            <a:r>
              <a:rPr lang="cs-CZ" sz="3600" dirty="0" smtClean="0">
                <a:solidFill>
                  <a:srgbClr val="FF0000"/>
                </a:solidFill>
                <a:latin typeface="Arial Black" pitchFamily="34" charset="0"/>
              </a:rPr>
              <a:t>Hugo’s </a:t>
            </a:r>
            <a:r>
              <a:rPr lang="cs-CZ" sz="3600" dirty="0" err="1" smtClean="0">
                <a:solidFill>
                  <a:srgbClr val="FF0000"/>
                </a:solidFill>
                <a:latin typeface="Arial Black" pitchFamily="34" charset="0"/>
              </a:rPr>
              <a:t>Hair</a:t>
            </a:r>
            <a:endParaRPr lang="cs-CZ" sz="36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56</a:t>
            </a:fld>
            <a:endParaRPr lang="sk-SK"/>
          </a:p>
        </p:txBody>
      </p:sp>
      <p:pic>
        <p:nvPicPr>
          <p:cNvPr id="5" name="Obrázek 4" descr="kralik 5kx b.jpg"/>
          <p:cNvPicPr>
            <a:picLocks noChangeAspect="1"/>
          </p:cNvPicPr>
          <p:nvPr/>
        </p:nvPicPr>
        <p:blipFill>
          <a:blip r:embed="rId2" cstate="print"/>
          <a:stretch>
            <a:fillRect/>
          </a:stretch>
        </p:blipFill>
        <p:spPr>
          <a:xfrm>
            <a:off x="1" y="0"/>
            <a:ext cx="4572000" cy="3964781"/>
          </a:xfrm>
          <a:prstGeom prst="rect">
            <a:avLst/>
          </a:prstGeom>
        </p:spPr>
      </p:pic>
      <p:sp>
        <p:nvSpPr>
          <p:cNvPr id="6" name="TextovéPole 5"/>
          <p:cNvSpPr txBox="1"/>
          <p:nvPr/>
        </p:nvSpPr>
        <p:spPr>
          <a:xfrm>
            <a:off x="251520" y="3933056"/>
            <a:ext cx="3708920" cy="1754326"/>
          </a:xfrm>
          <a:prstGeom prst="rect">
            <a:avLst/>
          </a:prstGeom>
          <a:noFill/>
        </p:spPr>
        <p:txBody>
          <a:bodyPr wrap="square" rtlCol="0">
            <a:spAutoFit/>
          </a:bodyPr>
          <a:lstStyle/>
          <a:p>
            <a:r>
              <a:rPr lang="en-GB" sz="3600" dirty="0" smtClean="0">
                <a:solidFill>
                  <a:srgbClr val="C00000"/>
                </a:solidFill>
                <a:latin typeface="Arial Black" pitchFamily="34" charset="0"/>
              </a:rPr>
              <a:t>Rabbit – unknown Origin </a:t>
            </a:r>
            <a:endParaRPr lang="en-GB" sz="3600" dirty="0">
              <a:solidFill>
                <a:srgbClr val="C00000"/>
              </a:solidFill>
              <a:latin typeface="Arial Black" pitchFamily="34" charset="0"/>
            </a:endParaRPr>
          </a:p>
        </p:txBody>
      </p:sp>
      <p:pic>
        <p:nvPicPr>
          <p:cNvPr id="7" name="Obrázek 6" descr="kocour chlup 5kx.jpg"/>
          <p:cNvPicPr>
            <a:picLocks noChangeAspect="1"/>
          </p:cNvPicPr>
          <p:nvPr/>
        </p:nvPicPr>
        <p:blipFill>
          <a:blip r:embed="rId3" cstate="print"/>
          <a:stretch>
            <a:fillRect/>
          </a:stretch>
        </p:blipFill>
        <p:spPr>
          <a:xfrm>
            <a:off x="4283968" y="2643442"/>
            <a:ext cx="4860031" cy="4214558"/>
          </a:xfrm>
          <a:prstGeom prst="rect">
            <a:avLst/>
          </a:prstGeom>
        </p:spPr>
      </p:pic>
      <p:sp>
        <p:nvSpPr>
          <p:cNvPr id="8" name="Obdélník 7"/>
          <p:cNvSpPr/>
          <p:nvPr/>
        </p:nvSpPr>
        <p:spPr>
          <a:xfrm>
            <a:off x="5868144" y="1484784"/>
            <a:ext cx="3275856" cy="1200329"/>
          </a:xfrm>
          <a:prstGeom prst="rect">
            <a:avLst/>
          </a:prstGeom>
        </p:spPr>
        <p:txBody>
          <a:bodyPr wrap="square">
            <a:spAutoFit/>
          </a:bodyPr>
          <a:lstStyle/>
          <a:p>
            <a:r>
              <a:rPr lang="cs-CZ" sz="3600" dirty="0" smtClean="0">
                <a:solidFill>
                  <a:srgbClr val="FF0000"/>
                </a:solidFill>
                <a:latin typeface="Arial Black" pitchFamily="34" charset="0"/>
              </a:rPr>
              <a:t>Hugo’s </a:t>
            </a:r>
            <a:r>
              <a:rPr lang="en-GB" sz="3600" dirty="0" smtClean="0">
                <a:solidFill>
                  <a:srgbClr val="FF0000"/>
                </a:solidFill>
                <a:latin typeface="Arial Black" pitchFamily="34" charset="0"/>
              </a:rPr>
              <a:t>Hair</a:t>
            </a:r>
            <a:r>
              <a:rPr lang="en-GB" sz="3600" b="1" dirty="0" smtClean="0">
                <a:solidFill>
                  <a:srgbClr val="FF0000"/>
                </a:solidFill>
                <a:latin typeface="Arial Black" pitchFamily="34" charset="0"/>
              </a:rPr>
              <a:t> </a:t>
            </a:r>
            <a:r>
              <a:rPr lang="en-GB" sz="3600" b="1" dirty="0" smtClean="0">
                <a:solidFill>
                  <a:srgbClr val="FF0000"/>
                </a:solidFill>
                <a:latin typeface="Arial Black" pitchFamily="34" charset="0"/>
              </a:rPr>
              <a:t>UNDERHAIR</a:t>
            </a:r>
            <a:endParaRPr lang="cs-CZ" sz="36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en-GB" sz="2800" dirty="0" smtClean="0">
                <a:solidFill>
                  <a:srgbClr val="FF0000"/>
                </a:solidFill>
                <a:latin typeface="Arial Black" pitchFamily="34" charset="0"/>
              </a:rPr>
              <a:t>Main Sources of the KERATIN Fibres</a:t>
            </a:r>
            <a:endParaRPr lang="en-GB" sz="2800" dirty="0">
              <a:solidFill>
                <a:srgbClr val="FF0000"/>
              </a:solidFill>
              <a:latin typeface="Arial Black" pitchFamily="34" charset="0"/>
            </a:endParaRPr>
          </a:p>
        </p:txBody>
      </p:sp>
      <p:sp>
        <p:nvSpPr>
          <p:cNvPr id="9" name="Zástupný symbol pro obsah 8"/>
          <p:cNvSpPr>
            <a:spLocks noGrp="1"/>
          </p:cNvSpPr>
          <p:nvPr>
            <p:ph idx="1"/>
          </p:nvPr>
        </p:nvSpPr>
        <p:spPr>
          <a:xfrm>
            <a:off x="457200" y="908720"/>
            <a:ext cx="8229600" cy="5217443"/>
          </a:xfrm>
        </p:spPr>
        <p:txBody>
          <a:bodyPr/>
          <a:lstStyle/>
          <a:p>
            <a:r>
              <a:rPr lang="en-GB" b="1" dirty="0" smtClean="0">
                <a:solidFill>
                  <a:srgbClr val="FF0000"/>
                </a:solidFill>
                <a:latin typeface="Arial Black" pitchFamily="34" charset="0"/>
              </a:rPr>
              <a:t>Sheep</a:t>
            </a:r>
          </a:p>
          <a:p>
            <a:r>
              <a:rPr lang="en-GB" dirty="0" smtClean="0">
                <a:latin typeface="Arial Black" pitchFamily="34" charset="0"/>
              </a:rPr>
              <a:t>VICUNA</a:t>
            </a:r>
            <a:r>
              <a:rPr lang="en-GB" dirty="0" smtClean="0"/>
              <a:t>, </a:t>
            </a:r>
            <a:r>
              <a:rPr lang="en-GB" dirty="0" smtClean="0"/>
              <a:t>that is </a:t>
            </a:r>
            <a:r>
              <a:rPr lang="en-GB" b="1" i="1" dirty="0" smtClean="0"/>
              <a:t>Lama </a:t>
            </a:r>
            <a:r>
              <a:rPr lang="en-GB" b="1" i="1" dirty="0" err="1" smtClean="0"/>
              <a:t>vicugna</a:t>
            </a:r>
            <a:r>
              <a:rPr lang="en-GB" b="1" dirty="0" smtClean="0"/>
              <a:t> </a:t>
            </a:r>
            <a:r>
              <a:rPr lang="en-GB" dirty="0" smtClean="0"/>
              <a:t>(</a:t>
            </a:r>
            <a:r>
              <a:rPr lang="en-GB" b="1" i="1" dirty="0" err="1" smtClean="0"/>
              <a:t>Vicugna</a:t>
            </a:r>
            <a:r>
              <a:rPr lang="en-GB" b="1" i="1" dirty="0" smtClean="0"/>
              <a:t> </a:t>
            </a:r>
            <a:r>
              <a:rPr lang="en-GB" b="1" i="1" dirty="0" err="1" smtClean="0"/>
              <a:t>vicugna</a:t>
            </a:r>
            <a:r>
              <a:rPr lang="en-GB" dirty="0" smtClean="0"/>
              <a:t>) it is the wild</a:t>
            </a:r>
            <a:r>
              <a:rPr lang="en-GB" dirty="0" smtClean="0"/>
              <a:t> Species of Llama</a:t>
            </a:r>
            <a:endParaRPr lang="en-GB" b="1" i="1" dirty="0" smtClean="0"/>
          </a:p>
          <a:p>
            <a:r>
              <a:rPr lang="en-GB" b="1" dirty="0" smtClean="0">
                <a:solidFill>
                  <a:srgbClr val="0000FF"/>
                </a:solidFill>
                <a:latin typeface="Arial Black" pitchFamily="34" charset="0"/>
              </a:rPr>
              <a:t>Lama </a:t>
            </a:r>
            <a:r>
              <a:rPr lang="en-GB" b="1" dirty="0" err="1" smtClean="0">
                <a:solidFill>
                  <a:srgbClr val="0000FF"/>
                </a:solidFill>
                <a:latin typeface="Arial Black" pitchFamily="34" charset="0"/>
              </a:rPr>
              <a:t>pacos</a:t>
            </a:r>
            <a:r>
              <a:rPr lang="en-GB" dirty="0" smtClean="0"/>
              <a:t>, </a:t>
            </a:r>
            <a:r>
              <a:rPr lang="en-GB" dirty="0" smtClean="0"/>
              <a:t>that is </a:t>
            </a:r>
            <a:r>
              <a:rPr lang="en-GB" b="1" dirty="0" err="1" smtClean="0"/>
              <a:t>A</a:t>
            </a:r>
            <a:r>
              <a:rPr lang="en-GB" b="1" dirty="0" err="1" smtClean="0"/>
              <a:t>lpaka</a:t>
            </a:r>
            <a:r>
              <a:rPr lang="en-GB" dirty="0" smtClean="0"/>
              <a:t> – domesticated L</a:t>
            </a:r>
            <a:r>
              <a:rPr lang="en-GB" dirty="0" smtClean="0"/>
              <a:t>lama</a:t>
            </a:r>
            <a:r>
              <a:rPr lang="en-GB" b="1" dirty="0" smtClean="0"/>
              <a:t> with silky Fleece</a:t>
            </a:r>
          </a:p>
          <a:p>
            <a:r>
              <a:rPr lang="en-GB" dirty="0" smtClean="0">
                <a:solidFill>
                  <a:srgbClr val="C00000"/>
                </a:solidFill>
                <a:latin typeface="Arial Black" pitchFamily="34" charset="0"/>
              </a:rPr>
              <a:t>Mohair</a:t>
            </a:r>
            <a:r>
              <a:rPr lang="en-GB" dirty="0" smtClean="0">
                <a:solidFill>
                  <a:srgbClr val="C00000"/>
                </a:solidFill>
              </a:rPr>
              <a:t> from </a:t>
            </a:r>
            <a:r>
              <a:rPr lang="en-GB" dirty="0" smtClean="0">
                <a:solidFill>
                  <a:srgbClr val="C00000"/>
                </a:solidFill>
              </a:rPr>
              <a:t>angora </a:t>
            </a:r>
            <a:r>
              <a:rPr lang="en-GB" dirty="0" smtClean="0">
                <a:solidFill>
                  <a:srgbClr val="C00000"/>
                </a:solidFill>
                <a:latin typeface="Arial Black" pitchFamily="34" charset="0"/>
              </a:rPr>
              <a:t>Goat</a:t>
            </a:r>
            <a:endParaRPr lang="en-GB" b="1" dirty="0" smtClean="0">
              <a:solidFill>
                <a:srgbClr val="C00000"/>
              </a:solidFill>
              <a:latin typeface="Arial Black" pitchFamily="34" charset="0"/>
            </a:endParaRPr>
          </a:p>
          <a:p>
            <a:r>
              <a:rPr lang="en-GB" b="1" dirty="0" smtClean="0">
                <a:solidFill>
                  <a:srgbClr val="FFC000"/>
                </a:solidFill>
                <a:latin typeface="Arial Black" pitchFamily="34" charset="0"/>
              </a:rPr>
              <a:t>Angora Rabbit</a:t>
            </a:r>
          </a:p>
          <a:p>
            <a:r>
              <a:rPr lang="en-GB" b="1" dirty="0" smtClean="0"/>
              <a:t>………………</a:t>
            </a:r>
            <a:endParaRPr lang="en-GB" b="1" dirty="0" smtClean="0"/>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57</a:t>
            </a:fld>
            <a:endParaRPr lang="sk-SK"/>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en-GB" sz="2800" dirty="0" smtClean="0">
                <a:solidFill>
                  <a:srgbClr val="FF0000"/>
                </a:solidFill>
                <a:latin typeface="Arial Black" pitchFamily="34" charset="0"/>
              </a:rPr>
              <a:t>From the Sheep’s Wool to the Felt</a:t>
            </a:r>
            <a:endParaRPr lang="en-GB"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58</a:t>
            </a:fld>
            <a:endParaRPr lang="sk-SK"/>
          </a:p>
        </p:txBody>
      </p:sp>
      <p:sp>
        <p:nvSpPr>
          <p:cNvPr id="8" name="Zástupný symbol pro obsah 7"/>
          <p:cNvSpPr>
            <a:spLocks noGrp="1"/>
          </p:cNvSpPr>
          <p:nvPr>
            <p:ph idx="1"/>
          </p:nvPr>
        </p:nvSpPr>
        <p:spPr>
          <a:xfrm>
            <a:off x="457200" y="908720"/>
            <a:ext cx="8229600" cy="5217443"/>
          </a:xfrm>
        </p:spPr>
        <p:txBody>
          <a:bodyPr/>
          <a:lstStyle/>
          <a:p>
            <a:pPr marL="514350" indent="-514350">
              <a:buFont typeface="+mj-lt"/>
              <a:buAutoNum type="arabicPeriod"/>
            </a:pPr>
            <a:r>
              <a:rPr lang="en-GB" sz="2800" b="1" dirty="0" smtClean="0">
                <a:solidFill>
                  <a:srgbClr val="0000FF"/>
                </a:solidFill>
              </a:rPr>
              <a:t>NONWOVEN TEXTILE  </a:t>
            </a:r>
          </a:p>
          <a:p>
            <a:pPr marL="514350" indent="-514350">
              <a:buFont typeface="+mj-lt"/>
              <a:buAutoNum type="arabicPeriod"/>
            </a:pPr>
            <a:r>
              <a:rPr lang="en-GB" sz="2800" b="1" dirty="0" smtClean="0"/>
              <a:t>Wet Felting </a:t>
            </a:r>
          </a:p>
          <a:p>
            <a:pPr marL="514350" indent="-514350">
              <a:buFont typeface="+mj-lt"/>
              <a:buAutoNum type="arabicPeriod"/>
            </a:pPr>
            <a:r>
              <a:rPr lang="en-GB" sz="2800" b="1" dirty="0" smtClean="0">
                <a:solidFill>
                  <a:srgbClr val="7030A0"/>
                </a:solidFill>
              </a:rPr>
              <a:t>Needle Felting </a:t>
            </a:r>
          </a:p>
          <a:p>
            <a:r>
              <a:rPr lang="en-GB" sz="2800" dirty="0" smtClean="0">
                <a:solidFill>
                  <a:srgbClr val="FF0000"/>
                </a:solidFill>
                <a:latin typeface="Arial Black" pitchFamily="34" charset="0"/>
              </a:rPr>
              <a:t>Sheep’s Wool </a:t>
            </a:r>
            <a:r>
              <a:rPr lang="en-GB" sz="2800" b="1" dirty="0" smtClean="0">
                <a:solidFill>
                  <a:srgbClr val="008000"/>
                </a:solidFill>
              </a:rPr>
              <a:t>is very suitable for the Felting, because having</a:t>
            </a:r>
            <a:r>
              <a:rPr lang="en-GB" sz="2800" b="1" dirty="0" smtClean="0">
                <a:solidFill>
                  <a:srgbClr val="008000"/>
                </a:solidFill>
              </a:rPr>
              <a:t> small scale </a:t>
            </a:r>
            <a:r>
              <a:rPr lang="en-GB" sz="2800" b="1" dirty="0" smtClean="0">
                <a:solidFill>
                  <a:srgbClr val="008000"/>
                </a:solidFill>
              </a:rPr>
              <a:t>KUTIKUL</a:t>
            </a:r>
            <a:r>
              <a:rPr lang="en-GB" sz="2800" b="1" dirty="0" smtClean="0">
                <a:solidFill>
                  <a:srgbClr val="008000"/>
                </a:solidFill>
              </a:rPr>
              <a:t>A</a:t>
            </a:r>
            <a:r>
              <a:rPr lang="en-GB" sz="2800" b="1" dirty="0" smtClean="0">
                <a:solidFill>
                  <a:srgbClr val="008000"/>
                </a:solidFill>
              </a:rPr>
              <a:t> </a:t>
            </a:r>
            <a:endParaRPr lang="en-GB" sz="2800" b="1" dirty="0">
              <a:solidFill>
                <a:srgbClr val="008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67544" y="0"/>
            <a:ext cx="8229600" cy="548680"/>
          </a:xfrm>
        </p:spPr>
        <p:txBody>
          <a:bodyPr/>
          <a:lstStyle/>
          <a:p>
            <a:r>
              <a:rPr lang="en-GB" sz="2800" dirty="0" smtClean="0">
                <a:solidFill>
                  <a:srgbClr val="FF0000"/>
                </a:solidFill>
                <a:latin typeface="Arial Black" pitchFamily="34" charset="0"/>
              </a:rPr>
              <a:t>Fibre’s </a:t>
            </a:r>
            <a:r>
              <a:rPr lang="cs-CZ" sz="2800" dirty="0" smtClean="0">
                <a:solidFill>
                  <a:srgbClr val="FF0000"/>
                </a:solidFill>
                <a:latin typeface="Arial Black" pitchFamily="34" charset="0"/>
              </a:rPr>
              <a:t>„</a:t>
            </a:r>
            <a:r>
              <a:rPr lang="en-GB" sz="2800" dirty="0" smtClean="0">
                <a:solidFill>
                  <a:srgbClr val="FF0000"/>
                </a:solidFill>
                <a:latin typeface="Arial Black" pitchFamily="34" charset="0"/>
              </a:rPr>
              <a:t>Thickness</a:t>
            </a:r>
            <a:r>
              <a:rPr lang="cs-CZ" sz="2800" dirty="0" smtClean="0">
                <a:solidFill>
                  <a:srgbClr val="FF0000"/>
                </a:solidFill>
                <a:latin typeface="Arial Black" pitchFamily="34" charset="0"/>
              </a:rPr>
              <a:t>“</a:t>
            </a:r>
            <a:r>
              <a:rPr lang="en-GB" sz="2800" dirty="0" smtClean="0">
                <a:solidFill>
                  <a:srgbClr val="FF0000"/>
                </a:solidFill>
                <a:latin typeface="Arial Black" pitchFamily="34" charset="0"/>
              </a:rPr>
              <a:t>  </a:t>
            </a:r>
            <a:r>
              <a:rPr lang="en-GB" sz="2800" dirty="0" err="1" smtClean="0">
                <a:solidFill>
                  <a:srgbClr val="FF0000"/>
                </a:solidFill>
                <a:latin typeface="Arial Black" pitchFamily="34" charset="0"/>
                <a:hlinkClick r:id="rId2" tooltip="Tex (jednotka)"/>
              </a:rPr>
              <a:t>dtex</a:t>
            </a:r>
            <a:endParaRPr lang="en-GB" sz="2800" dirty="0">
              <a:solidFill>
                <a:srgbClr val="FF0000"/>
              </a:solidFill>
              <a:latin typeface="Arial Black" pitchFamily="34" charset="0"/>
            </a:endParaRPr>
          </a:p>
        </p:txBody>
      </p:sp>
      <p:sp>
        <p:nvSpPr>
          <p:cNvPr id="6" name="Zástupný symbol pro obsah 5"/>
          <p:cNvSpPr>
            <a:spLocks noGrp="1"/>
          </p:cNvSpPr>
          <p:nvPr>
            <p:ph idx="1"/>
          </p:nvPr>
        </p:nvSpPr>
        <p:spPr>
          <a:xfrm>
            <a:off x="457200" y="620688"/>
            <a:ext cx="8229600" cy="5505475"/>
          </a:xfrm>
        </p:spPr>
        <p:txBody>
          <a:bodyPr/>
          <a:lstStyle/>
          <a:p>
            <a:r>
              <a:rPr lang="en-GB" sz="2800" dirty="0" err="1" smtClean="0">
                <a:solidFill>
                  <a:srgbClr val="FF0000"/>
                </a:solidFill>
                <a:latin typeface="Arial Black" pitchFamily="34" charset="0"/>
              </a:rPr>
              <a:t>dtex</a:t>
            </a:r>
            <a:r>
              <a:rPr lang="en-GB" sz="2800" dirty="0" smtClean="0">
                <a:solidFill>
                  <a:srgbClr val="FF0000"/>
                </a:solidFill>
                <a:latin typeface="Arial Black" pitchFamily="34" charset="0"/>
              </a:rPr>
              <a:t> – it is not any REAL THICKNESS!</a:t>
            </a:r>
          </a:p>
          <a:p>
            <a:r>
              <a:rPr lang="en-GB" sz="2800" b="1" dirty="0" err="1" smtClean="0">
                <a:solidFill>
                  <a:srgbClr val="7030A0"/>
                </a:solidFill>
              </a:rPr>
              <a:t>dtex</a:t>
            </a:r>
            <a:r>
              <a:rPr lang="en-GB" sz="2800" dirty="0" smtClean="0">
                <a:solidFill>
                  <a:srgbClr val="7030A0"/>
                </a:solidFill>
              </a:rPr>
              <a:t> - </a:t>
            </a:r>
            <a:r>
              <a:rPr lang="en-GB" sz="2800" dirty="0" smtClean="0">
                <a:solidFill>
                  <a:srgbClr val="7030A0"/>
                </a:solidFill>
              </a:rPr>
              <a:t>it is the Mass of the </a:t>
            </a:r>
            <a:r>
              <a:rPr lang="en-GB" sz="2800" dirty="0" smtClean="0">
                <a:solidFill>
                  <a:srgbClr val="7030A0"/>
                </a:solidFill>
              </a:rPr>
              <a:t>10 km of Fibre expressed in </a:t>
            </a:r>
            <a:r>
              <a:rPr lang="en-GB" sz="2800" dirty="0" smtClean="0">
                <a:solidFill>
                  <a:srgbClr val="7030A0"/>
                </a:solidFill>
              </a:rPr>
              <a:t>Grams</a:t>
            </a:r>
            <a:endParaRPr lang="en-GB" sz="2800" dirty="0" smtClean="0">
              <a:solidFill>
                <a:srgbClr val="7030A0"/>
              </a:solidFill>
            </a:endParaRPr>
          </a:p>
          <a:p>
            <a:r>
              <a:rPr lang="en-GB" sz="2800" dirty="0" smtClean="0">
                <a:solidFill>
                  <a:srgbClr val="0000FF"/>
                </a:solidFill>
              </a:rPr>
              <a:t>The English Unit is </a:t>
            </a:r>
            <a:r>
              <a:rPr lang="en-GB" sz="2800" b="1" i="1" dirty="0" smtClean="0">
                <a:solidFill>
                  <a:srgbClr val="0000FF"/>
                </a:solidFill>
              </a:rPr>
              <a:t>denier</a:t>
            </a:r>
            <a:r>
              <a:rPr lang="en-GB" sz="2800" dirty="0" smtClean="0">
                <a:solidFill>
                  <a:srgbClr val="0000FF"/>
                </a:solidFill>
              </a:rPr>
              <a:t>, what is </a:t>
            </a:r>
            <a:r>
              <a:rPr lang="en-GB" sz="2800" dirty="0" smtClean="0">
                <a:solidFill>
                  <a:srgbClr val="0000FF"/>
                </a:solidFill>
              </a:rPr>
              <a:t>the Mass of the </a:t>
            </a:r>
            <a:r>
              <a:rPr lang="en-GB" sz="2800" dirty="0" smtClean="0">
                <a:solidFill>
                  <a:srgbClr val="0000FF"/>
                </a:solidFill>
              </a:rPr>
              <a:t>10 000 yards (approx. 9000 m)</a:t>
            </a:r>
            <a:r>
              <a:rPr lang="en-GB" sz="2800" dirty="0" smtClean="0">
                <a:solidFill>
                  <a:srgbClr val="0000FF"/>
                </a:solidFill>
              </a:rPr>
              <a:t> of Fibre expressed in Grams</a:t>
            </a:r>
            <a:endParaRPr lang="en-GB" sz="2800" dirty="0" smtClean="0">
              <a:solidFill>
                <a:srgbClr val="0000FF"/>
              </a:solidFill>
            </a:endParaRPr>
          </a:p>
          <a:p>
            <a:r>
              <a:rPr lang="en-GB" sz="2800" b="1" dirty="0" smtClean="0">
                <a:solidFill>
                  <a:srgbClr val="008000"/>
                </a:solidFill>
              </a:rPr>
              <a:t>The Units </a:t>
            </a:r>
            <a:r>
              <a:rPr lang="en-GB" sz="2800" b="1" dirty="0" err="1" smtClean="0">
                <a:solidFill>
                  <a:srgbClr val="008000"/>
                </a:solidFill>
              </a:rPr>
              <a:t>dtex</a:t>
            </a:r>
            <a:r>
              <a:rPr lang="en-GB" sz="2800" dirty="0" smtClean="0">
                <a:solidFill>
                  <a:srgbClr val="008000"/>
                </a:solidFill>
              </a:rPr>
              <a:t> and </a:t>
            </a:r>
            <a:r>
              <a:rPr lang="en-GB" sz="2800" b="1" dirty="0" smtClean="0">
                <a:solidFill>
                  <a:srgbClr val="008000"/>
                </a:solidFill>
              </a:rPr>
              <a:t>denier</a:t>
            </a:r>
            <a:r>
              <a:rPr lang="en-GB" sz="2800" dirty="0" smtClean="0">
                <a:solidFill>
                  <a:srgbClr val="008000"/>
                </a:solidFill>
              </a:rPr>
              <a:t> are used for Expression of the Textile Fibres Strength. Its</a:t>
            </a:r>
            <a:r>
              <a:rPr lang="en-GB" sz="2800" dirty="0" smtClean="0">
                <a:solidFill>
                  <a:srgbClr val="008000"/>
                </a:solidFill>
              </a:rPr>
              <a:t> Strength is measured as the Force</a:t>
            </a:r>
            <a:r>
              <a:rPr lang="en-GB" sz="2800" dirty="0" smtClean="0">
                <a:solidFill>
                  <a:srgbClr val="008000"/>
                </a:solidFill>
              </a:rPr>
              <a:t> (N), not as the Mechanical Stress (N/m</a:t>
            </a:r>
            <a:r>
              <a:rPr lang="en-GB" sz="2800" baseline="30000" dirty="0" smtClean="0">
                <a:solidFill>
                  <a:srgbClr val="008000"/>
                </a:solidFill>
              </a:rPr>
              <a:t>2</a:t>
            </a:r>
            <a:r>
              <a:rPr lang="en-GB" sz="2800" dirty="0" smtClean="0">
                <a:solidFill>
                  <a:srgbClr val="008000"/>
                </a:solidFill>
              </a:rPr>
              <a:t>)</a:t>
            </a:r>
          </a:p>
          <a:p>
            <a:r>
              <a:rPr lang="en-GB" sz="2800" dirty="0" smtClean="0">
                <a:solidFill>
                  <a:srgbClr val="C00000"/>
                </a:solidFill>
              </a:rPr>
              <a:t>So called „</a:t>
            </a:r>
            <a:r>
              <a:rPr lang="en-GB" sz="2800" b="1" dirty="0" smtClean="0">
                <a:solidFill>
                  <a:srgbClr val="C00000"/>
                </a:solidFill>
              </a:rPr>
              <a:t>Textile </a:t>
            </a:r>
            <a:r>
              <a:rPr lang="en-GB" sz="2800" b="1" dirty="0" smtClean="0">
                <a:solidFill>
                  <a:srgbClr val="C00000"/>
                </a:solidFill>
              </a:rPr>
              <a:t>Strength</a:t>
            </a:r>
            <a:r>
              <a:rPr lang="en-GB" sz="2800" dirty="0" smtClean="0">
                <a:solidFill>
                  <a:srgbClr val="C00000"/>
                </a:solidFill>
              </a:rPr>
              <a:t>“ is then expressed as (in)  </a:t>
            </a:r>
            <a:r>
              <a:rPr lang="en-GB" sz="2800" b="1" dirty="0" err="1" smtClean="0">
                <a:solidFill>
                  <a:srgbClr val="C00000"/>
                </a:solidFill>
              </a:rPr>
              <a:t>cN</a:t>
            </a:r>
            <a:r>
              <a:rPr lang="en-GB" sz="2800" b="1" dirty="0" smtClean="0">
                <a:solidFill>
                  <a:srgbClr val="C00000"/>
                </a:solidFill>
              </a:rPr>
              <a:t>/</a:t>
            </a:r>
            <a:r>
              <a:rPr lang="en-GB" sz="2800" b="1" dirty="0" err="1" smtClean="0">
                <a:solidFill>
                  <a:srgbClr val="C00000"/>
                </a:solidFill>
              </a:rPr>
              <a:t>dte</a:t>
            </a:r>
            <a:r>
              <a:rPr lang="en-GB" sz="2800" dirty="0" err="1" smtClean="0">
                <a:solidFill>
                  <a:srgbClr val="C00000"/>
                </a:solidFill>
              </a:rPr>
              <a:t>x</a:t>
            </a:r>
            <a:r>
              <a:rPr lang="en-GB" sz="2800" dirty="0" smtClean="0">
                <a:solidFill>
                  <a:srgbClr val="C00000"/>
                </a:solidFill>
              </a:rPr>
              <a:t> (</a:t>
            </a:r>
            <a:r>
              <a:rPr lang="en-GB" sz="2800" b="1" i="1" dirty="0" err="1" smtClean="0">
                <a:solidFill>
                  <a:srgbClr val="C00000"/>
                </a:solidFill>
              </a:rPr>
              <a:t>cN</a:t>
            </a:r>
            <a:r>
              <a:rPr lang="en-GB" sz="2800" b="1" i="1" dirty="0" smtClean="0">
                <a:solidFill>
                  <a:srgbClr val="C00000"/>
                </a:solidFill>
              </a:rPr>
              <a:t>/denier</a:t>
            </a:r>
            <a:r>
              <a:rPr lang="en-GB" sz="2800" dirty="0" smtClean="0">
                <a:solidFill>
                  <a:srgbClr val="C00000"/>
                </a:solidFill>
              </a:rPr>
              <a:t>) </a:t>
            </a:r>
          </a:p>
          <a:p>
            <a:endParaRPr lang="cs-CZ" sz="2800" dirty="0">
              <a:solidFill>
                <a:srgbClr val="FF0000"/>
              </a:solidFill>
            </a:endParaRPr>
          </a:p>
        </p:txBody>
      </p:sp>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59</a:t>
            </a:fld>
            <a:endParaRPr lang="sk-SK"/>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en-GB" sz="2800" dirty="0" smtClean="0">
                <a:solidFill>
                  <a:srgbClr val="FF0000"/>
                </a:solidFill>
                <a:latin typeface="Arial Black" pitchFamily="34" charset="0"/>
              </a:rPr>
              <a:t>What is KERATIN characterized by </a:t>
            </a:r>
            <a:r>
              <a:rPr lang="cs-CZ" sz="2800" dirty="0" smtClean="0">
                <a:solidFill>
                  <a:srgbClr val="FF0000"/>
                </a:solidFill>
                <a:latin typeface="Arial Black" pitchFamily="34" charset="0"/>
              </a:rPr>
              <a:t>1</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a:t>
            </a:fld>
            <a:endParaRPr lang="sk-SK"/>
          </a:p>
        </p:txBody>
      </p:sp>
      <p:sp>
        <p:nvSpPr>
          <p:cNvPr id="9" name="Zástupný symbol pro obsah 8"/>
          <p:cNvSpPr>
            <a:spLocks noGrp="1"/>
          </p:cNvSpPr>
          <p:nvPr>
            <p:ph idx="1"/>
          </p:nvPr>
        </p:nvSpPr>
        <p:spPr>
          <a:xfrm>
            <a:off x="0" y="1124744"/>
            <a:ext cx="9036496" cy="5001419"/>
          </a:xfrm>
        </p:spPr>
        <p:txBody>
          <a:bodyPr/>
          <a:lstStyle/>
          <a:p>
            <a:pPr>
              <a:buNone/>
            </a:pPr>
            <a:r>
              <a:rPr lang="en-GB" b="1" dirty="0" smtClean="0">
                <a:solidFill>
                  <a:srgbClr val="0000FF"/>
                </a:solidFill>
              </a:rPr>
              <a:t>The </a:t>
            </a:r>
            <a:r>
              <a:rPr lang="en-GB" b="1" dirty="0" smtClean="0">
                <a:solidFill>
                  <a:srgbClr val="0000FF"/>
                </a:solidFill>
              </a:rPr>
              <a:t>PROTEIN’S Chains are</a:t>
            </a:r>
            <a:r>
              <a:rPr lang="en-GB" b="1" dirty="0" smtClean="0">
                <a:solidFill>
                  <a:srgbClr val="0000FF"/>
                </a:solidFill>
              </a:rPr>
              <a:t>   </a:t>
            </a:r>
            <a:r>
              <a:rPr lang="en-GB" b="1" dirty="0" smtClean="0">
                <a:solidFill>
                  <a:srgbClr val="008000"/>
                </a:solidFill>
                <a:latin typeface="Arial Black" pitchFamily="34" charset="0"/>
              </a:rPr>
              <a:t>CROSSLINKED </a:t>
            </a:r>
            <a:r>
              <a:rPr lang="en-GB" b="1" dirty="0" smtClean="0">
                <a:solidFill>
                  <a:srgbClr val="0000FF"/>
                </a:solidFill>
              </a:rPr>
              <a:t>via</a:t>
            </a:r>
            <a:r>
              <a:rPr lang="en-GB" b="1" dirty="0" smtClean="0">
                <a:solidFill>
                  <a:srgbClr val="008000"/>
                </a:solidFill>
                <a:latin typeface="Arial Black" pitchFamily="34" charset="0"/>
              </a:rPr>
              <a:t> </a:t>
            </a:r>
            <a:r>
              <a:rPr lang="en-GB" b="1" dirty="0" smtClean="0">
                <a:solidFill>
                  <a:srgbClr val="0000FF"/>
                </a:solidFill>
              </a:rPr>
              <a:t>SULFIDIC BRIDGES  (-S–S-) formed via – SH Groups of </a:t>
            </a:r>
            <a:r>
              <a:rPr lang="en-GB" b="1" dirty="0" smtClean="0">
                <a:solidFill>
                  <a:srgbClr val="0000FF"/>
                </a:solidFill>
                <a:latin typeface="Arial Black" pitchFamily="34" charset="0"/>
              </a:rPr>
              <a:t>CYST</a:t>
            </a:r>
            <a:r>
              <a:rPr lang="cs-CZ" b="1" dirty="0" smtClean="0">
                <a:solidFill>
                  <a:srgbClr val="0000FF"/>
                </a:solidFill>
                <a:latin typeface="Arial Black" pitchFamily="34" charset="0"/>
              </a:rPr>
              <a:t>E</a:t>
            </a:r>
            <a:r>
              <a:rPr lang="en-GB" b="1" dirty="0" smtClean="0">
                <a:solidFill>
                  <a:srgbClr val="0000FF"/>
                </a:solidFill>
                <a:latin typeface="Arial Black" pitchFamily="34" charset="0"/>
              </a:rPr>
              <a:t>INE</a:t>
            </a:r>
            <a:r>
              <a:rPr lang="en-GB" b="1" dirty="0" smtClean="0">
                <a:solidFill>
                  <a:srgbClr val="0000FF"/>
                </a:solidFill>
              </a:rPr>
              <a:t> and the </a:t>
            </a:r>
            <a:r>
              <a:rPr lang="en-GB" b="1" dirty="0" smtClean="0">
                <a:solidFill>
                  <a:srgbClr val="008000"/>
                </a:solidFill>
                <a:latin typeface="Arial Black" pitchFamily="34" charset="0"/>
              </a:rPr>
              <a:t>CYSTINE </a:t>
            </a:r>
            <a:r>
              <a:rPr lang="en-GB" b="1" dirty="0" smtClean="0">
                <a:solidFill>
                  <a:srgbClr val="0000FF"/>
                </a:solidFill>
              </a:rPr>
              <a:t>is the </a:t>
            </a:r>
            <a:r>
              <a:rPr lang="en-GB" b="1" dirty="0" smtClean="0">
                <a:solidFill>
                  <a:srgbClr val="008000"/>
                </a:solidFill>
                <a:latin typeface="Arial Black" pitchFamily="34" charset="0"/>
              </a:rPr>
              <a:t>Result  </a:t>
            </a:r>
          </a:p>
          <a:p>
            <a:endParaRPr lang="cs-CZ" b="1" dirty="0">
              <a:solidFill>
                <a:srgbClr val="0000FF"/>
              </a:solidFill>
            </a:endParaRPr>
          </a:p>
        </p:txBody>
      </p:sp>
      <p:pic>
        <p:nvPicPr>
          <p:cNvPr id="10" name="Obrázek 9" descr="95px-Amminoacido_cisteina_formula.png"/>
          <p:cNvPicPr>
            <a:picLocks noChangeAspect="1"/>
          </p:cNvPicPr>
          <p:nvPr/>
        </p:nvPicPr>
        <p:blipFill>
          <a:blip r:embed="rId2" cstate="print"/>
          <a:stretch>
            <a:fillRect/>
          </a:stretch>
        </p:blipFill>
        <p:spPr>
          <a:xfrm>
            <a:off x="179512" y="4000515"/>
            <a:ext cx="3096344" cy="2020772"/>
          </a:xfrm>
          <a:prstGeom prst="rect">
            <a:avLst/>
          </a:prstGeom>
        </p:spPr>
      </p:pic>
      <p:pic>
        <p:nvPicPr>
          <p:cNvPr id="8" name="Obrázek 7" descr="800px-Cystine-skeletal.png"/>
          <p:cNvPicPr>
            <a:picLocks noChangeAspect="1"/>
          </p:cNvPicPr>
          <p:nvPr/>
        </p:nvPicPr>
        <p:blipFill>
          <a:blip r:embed="rId3" cstate="print"/>
          <a:stretch>
            <a:fillRect/>
          </a:stretch>
        </p:blipFill>
        <p:spPr>
          <a:xfrm>
            <a:off x="5148064" y="3284984"/>
            <a:ext cx="3779907" cy="3429000"/>
          </a:xfrm>
          <a:prstGeom prst="rect">
            <a:avLst/>
          </a:prstGeom>
        </p:spPr>
      </p:pic>
      <p:cxnSp>
        <p:nvCxnSpPr>
          <p:cNvPr id="12" name="Přímá spojovací šipka 11"/>
          <p:cNvCxnSpPr/>
          <p:nvPr/>
        </p:nvCxnSpPr>
        <p:spPr>
          <a:xfrm flipH="1">
            <a:off x="1835696" y="3789040"/>
            <a:ext cx="72008" cy="936104"/>
          </a:xfrm>
          <a:prstGeom prst="straightConnector1">
            <a:avLst/>
          </a:prstGeom>
          <a:ln w="635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5868144" y="4581128"/>
            <a:ext cx="792088" cy="432048"/>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78098"/>
          </a:xfrm>
        </p:spPr>
        <p:txBody>
          <a:bodyPr/>
          <a:lstStyle/>
          <a:p>
            <a:r>
              <a:rPr lang="en-GB" sz="2800" b="1" dirty="0" smtClean="0">
                <a:solidFill>
                  <a:srgbClr val="FF0000"/>
                </a:solidFill>
                <a:latin typeface="Arial Black" pitchFamily="34" charset="0"/>
              </a:rPr>
              <a:t>Sheep’s Wool Strength </a:t>
            </a:r>
            <a:endParaRPr lang="en-GB" sz="2800" dirty="0"/>
          </a:p>
        </p:txBody>
      </p:sp>
      <p:graphicFrame>
        <p:nvGraphicFramePr>
          <p:cNvPr id="8" name="Zástupný symbol pro obsah 7"/>
          <p:cNvGraphicFramePr>
            <a:graphicFrameLocks noGrp="1"/>
          </p:cNvGraphicFramePr>
          <p:nvPr>
            <p:ph idx="1"/>
          </p:nvPr>
        </p:nvGraphicFramePr>
        <p:xfrm>
          <a:off x="457200" y="1052513"/>
          <a:ext cx="8229600" cy="2164080"/>
        </p:xfrm>
        <a:graphic>
          <a:graphicData uri="http://schemas.openxmlformats.org/drawingml/2006/table">
            <a:tbl>
              <a:tblPr firstRow="1" bandRow="1">
                <a:tableStyleId>{5C22544A-7EE6-4342-B048-85BDC9FD1C3A}</a:tableStyleId>
              </a:tblPr>
              <a:tblGrid>
                <a:gridCol w="1666528"/>
                <a:gridCol w="2016224"/>
                <a:gridCol w="1584176"/>
                <a:gridCol w="1584176"/>
                <a:gridCol w="1378496"/>
              </a:tblGrid>
              <a:tr h="370840">
                <a:tc>
                  <a:txBody>
                    <a:bodyPr/>
                    <a:lstStyle/>
                    <a:p>
                      <a:pPr algn="ctr"/>
                      <a:r>
                        <a:rPr lang="en-GB" sz="3600" b="1" noProof="0" dirty="0" smtClean="0">
                          <a:solidFill>
                            <a:srgbClr val="FF0000"/>
                          </a:solidFill>
                          <a:latin typeface="Arial Black" pitchFamily="34" charset="0"/>
                        </a:rPr>
                        <a:t>Fibre</a:t>
                      </a:r>
                      <a:endParaRPr lang="en-GB" noProof="0" dirty="0">
                        <a:solidFill>
                          <a:srgbClr val="FF0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b="1" noProof="0" smtClean="0">
                          <a:solidFill>
                            <a:srgbClr val="FF0000"/>
                          </a:solidFill>
                          <a:latin typeface="Arial Black" pitchFamily="34" charset="0"/>
                        </a:rPr>
                        <a:t>Tensile Strenght</a:t>
                      </a:r>
                      <a:br>
                        <a:rPr lang="en-GB" b="1" noProof="0" smtClean="0">
                          <a:solidFill>
                            <a:srgbClr val="FF0000"/>
                          </a:solidFill>
                          <a:latin typeface="Arial Black" pitchFamily="34" charset="0"/>
                        </a:rPr>
                      </a:br>
                      <a:r>
                        <a:rPr lang="en-GB" b="1" noProof="0" smtClean="0">
                          <a:solidFill>
                            <a:srgbClr val="FF0000"/>
                          </a:solidFill>
                          <a:latin typeface="Arial Black" pitchFamily="34" charset="0"/>
                        </a:rPr>
                        <a:t>(</a:t>
                      </a:r>
                      <a:r>
                        <a:rPr lang="en-GB" noProof="0" smtClean="0">
                          <a:solidFill>
                            <a:srgbClr val="FF0000"/>
                          </a:solidFill>
                          <a:latin typeface="Arial Black" pitchFamily="34" charset="0"/>
                        </a:rPr>
                        <a:t>c</a:t>
                      </a:r>
                      <a:r>
                        <a:rPr lang="en-GB" noProof="0" smtClean="0">
                          <a:solidFill>
                            <a:srgbClr val="FF0000"/>
                          </a:solidFill>
                          <a:latin typeface="Arial Black" pitchFamily="34" charset="0"/>
                          <a:hlinkClick r:id="rId2" tooltip="Newton"/>
                        </a:rPr>
                        <a:t>N</a:t>
                      </a:r>
                      <a:r>
                        <a:rPr lang="en-GB" noProof="0" smtClean="0">
                          <a:solidFill>
                            <a:srgbClr val="FF0000"/>
                          </a:solidFill>
                          <a:latin typeface="Arial Black" pitchFamily="34" charset="0"/>
                        </a:rPr>
                        <a:t>/d</a:t>
                      </a:r>
                      <a:r>
                        <a:rPr lang="en-GB" noProof="0" smtClean="0">
                          <a:solidFill>
                            <a:srgbClr val="FF0000"/>
                          </a:solidFill>
                          <a:latin typeface="Arial Black" pitchFamily="34" charset="0"/>
                          <a:hlinkClick r:id="rId3" tooltip="Tex (jednotka)"/>
                        </a:rPr>
                        <a:t>tex</a:t>
                      </a:r>
                      <a:r>
                        <a:rPr lang="en-GB" noProof="0" smtClean="0">
                          <a:solidFill>
                            <a:srgbClr val="FF0000"/>
                          </a:solidFill>
                          <a:latin typeface="Arial Black" pitchFamily="34" charset="0"/>
                        </a:rPr>
                        <a:t>)</a:t>
                      </a:r>
                      <a:endParaRPr lang="en-GB" noProof="0">
                        <a:solidFill>
                          <a:srgbClr val="FF0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FF0000"/>
                          </a:solidFill>
                          <a:latin typeface="Arial Black" pitchFamily="34" charset="0"/>
                        </a:rPr>
                        <a:t>Elongation at Break </a:t>
                      </a:r>
                      <a:br>
                        <a:rPr lang="en-GB" noProof="0" smtClean="0">
                          <a:solidFill>
                            <a:srgbClr val="FF0000"/>
                          </a:solidFill>
                          <a:latin typeface="Arial Black" pitchFamily="34" charset="0"/>
                        </a:rPr>
                      </a:br>
                      <a:r>
                        <a:rPr lang="en-GB" noProof="0" smtClean="0">
                          <a:solidFill>
                            <a:srgbClr val="FF0000"/>
                          </a:solidFill>
                          <a:latin typeface="Arial Black" pitchFamily="34" charset="0"/>
                        </a:rPr>
                        <a:t>(</a:t>
                      </a:r>
                      <a:r>
                        <a:rPr lang="en-GB" noProof="0" smtClean="0">
                          <a:solidFill>
                            <a:srgbClr val="FF0000"/>
                          </a:solidFill>
                          <a:latin typeface="Arial Black" pitchFamily="34" charset="0"/>
                          <a:hlinkClick r:id="rId4" tooltip="Procento"/>
                        </a:rPr>
                        <a:t>%</a:t>
                      </a:r>
                      <a:r>
                        <a:rPr lang="en-GB" noProof="0" smtClean="0">
                          <a:solidFill>
                            <a:srgbClr val="FF0000"/>
                          </a:solidFill>
                          <a:latin typeface="Arial Black" pitchFamily="34" charset="0"/>
                        </a:rPr>
                        <a:t>)</a:t>
                      </a:r>
                      <a:endParaRPr lang="en-GB" noProof="0">
                        <a:solidFill>
                          <a:srgbClr val="FF0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b="1" noProof="0" smtClean="0">
                          <a:solidFill>
                            <a:srgbClr val="FF0000"/>
                          </a:solidFill>
                          <a:latin typeface="Arial Black" pitchFamily="34" charset="0"/>
                        </a:rPr>
                        <a:t>E-Modulus</a:t>
                      </a:r>
                      <a:r>
                        <a:rPr lang="en-GB" noProof="0" smtClean="0">
                          <a:solidFill>
                            <a:srgbClr val="FF0000"/>
                          </a:solidFill>
                          <a:latin typeface="Arial Black" pitchFamily="34" charset="0"/>
                        </a:rPr>
                        <a:t/>
                      </a:r>
                      <a:br>
                        <a:rPr lang="en-GB" noProof="0" smtClean="0">
                          <a:solidFill>
                            <a:srgbClr val="FF0000"/>
                          </a:solidFill>
                          <a:latin typeface="Arial Black" pitchFamily="34" charset="0"/>
                        </a:rPr>
                      </a:br>
                      <a:r>
                        <a:rPr lang="en-GB" noProof="0" smtClean="0">
                          <a:solidFill>
                            <a:srgbClr val="FF0000"/>
                          </a:solidFill>
                          <a:latin typeface="Arial Black" pitchFamily="34" charset="0"/>
                        </a:rPr>
                        <a:t>(</a:t>
                      </a:r>
                      <a:r>
                        <a:rPr lang="en-GB" noProof="0" smtClean="0">
                          <a:solidFill>
                            <a:srgbClr val="FF0000"/>
                          </a:solidFill>
                          <a:latin typeface="Arial Black" pitchFamily="34" charset="0"/>
                          <a:hlinkClick r:id="rId2" tooltip="Newton"/>
                        </a:rPr>
                        <a:t>N</a:t>
                      </a:r>
                      <a:r>
                        <a:rPr lang="en-GB" noProof="0" smtClean="0">
                          <a:solidFill>
                            <a:srgbClr val="FF0000"/>
                          </a:solidFill>
                          <a:latin typeface="Arial Black" pitchFamily="34" charset="0"/>
                        </a:rPr>
                        <a:t>/</a:t>
                      </a:r>
                      <a:r>
                        <a:rPr lang="en-GB" noProof="0" smtClean="0">
                          <a:solidFill>
                            <a:srgbClr val="FF0000"/>
                          </a:solidFill>
                          <a:latin typeface="Arial Black" pitchFamily="34" charset="0"/>
                          <a:hlinkClick r:id="rId3" tooltip="Tex (jednotka)"/>
                        </a:rPr>
                        <a:t>tex</a:t>
                      </a:r>
                      <a:r>
                        <a:rPr lang="en-GB" noProof="0" smtClean="0">
                          <a:solidFill>
                            <a:srgbClr val="FF0000"/>
                          </a:solidFill>
                          <a:latin typeface="Arial Black" pitchFamily="34" charset="0"/>
                        </a:rPr>
                        <a:t>)</a:t>
                      </a:r>
                      <a:endParaRPr lang="en-GB" noProof="0">
                        <a:solidFill>
                          <a:srgbClr val="FF0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FF0000"/>
                          </a:solidFill>
                          <a:latin typeface="Arial Black" pitchFamily="34" charset="0"/>
                        </a:rPr>
                        <a:t>Moisture uptake </a:t>
                      </a:r>
                    </a:p>
                    <a:p>
                      <a:pPr algn="ctr"/>
                      <a:r>
                        <a:rPr lang="en-GB" noProof="0" smtClean="0">
                          <a:solidFill>
                            <a:srgbClr val="FF0000"/>
                          </a:solidFill>
                          <a:latin typeface="Arial Black" pitchFamily="34" charset="0"/>
                        </a:rPr>
                        <a:t>(</a:t>
                      </a:r>
                      <a:r>
                        <a:rPr lang="en-GB" noProof="0" smtClean="0">
                          <a:solidFill>
                            <a:srgbClr val="FF0000"/>
                          </a:solidFill>
                          <a:latin typeface="Arial Black" pitchFamily="34" charset="0"/>
                          <a:hlinkClick r:id="rId4" tooltip="Procento"/>
                        </a:rPr>
                        <a:t>%</a:t>
                      </a:r>
                      <a:r>
                        <a:rPr lang="en-GB" noProof="0" smtClean="0">
                          <a:solidFill>
                            <a:srgbClr val="FF0000"/>
                          </a:solidFill>
                          <a:latin typeface="Arial Black" pitchFamily="34" charset="0"/>
                        </a:rPr>
                        <a:t>)</a:t>
                      </a:r>
                      <a:endParaRPr lang="en-GB" noProof="0">
                        <a:solidFill>
                          <a:srgbClr val="FF0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GB" sz="2400" b="1" noProof="0" smtClean="0">
                          <a:solidFill>
                            <a:srgbClr val="FF0000"/>
                          </a:solidFill>
                          <a:latin typeface="Arial Black" pitchFamily="34" charset="0"/>
                        </a:rPr>
                        <a:t>Woll</a:t>
                      </a:r>
                      <a:endParaRPr lang="en-GB" sz="2400" b="1" noProof="0">
                        <a:solidFill>
                          <a:srgbClr val="FF0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1" noProof="0" dirty="0" smtClean="0">
                          <a:solidFill>
                            <a:srgbClr val="FF0000"/>
                          </a:solidFill>
                          <a:latin typeface="Arial Black" pitchFamily="34" charset="0"/>
                        </a:rPr>
                        <a:t>0,90</a:t>
                      </a:r>
                      <a:r>
                        <a:rPr lang="cs-CZ" sz="2400" b="1" noProof="0" dirty="0" smtClean="0">
                          <a:solidFill>
                            <a:srgbClr val="FF0000"/>
                          </a:solidFill>
                          <a:latin typeface="Arial Black" pitchFamily="34" charset="0"/>
                        </a:rPr>
                        <a:t> </a:t>
                      </a:r>
                      <a:r>
                        <a:rPr lang="en-GB" sz="2400" b="1" noProof="0" dirty="0" smtClean="0">
                          <a:solidFill>
                            <a:srgbClr val="FF0000"/>
                          </a:solidFill>
                          <a:latin typeface="Arial Black" pitchFamily="34" charset="0"/>
                        </a:rPr>
                        <a:t>–</a:t>
                      </a:r>
                      <a:r>
                        <a:rPr lang="cs-CZ" sz="2400" b="1" noProof="0" dirty="0" smtClean="0">
                          <a:solidFill>
                            <a:srgbClr val="FF0000"/>
                          </a:solidFill>
                          <a:latin typeface="Arial Black" pitchFamily="34" charset="0"/>
                        </a:rPr>
                        <a:t> </a:t>
                      </a:r>
                      <a:r>
                        <a:rPr lang="en-GB" sz="2400" b="1" noProof="0" dirty="0" smtClean="0">
                          <a:solidFill>
                            <a:srgbClr val="FF0000"/>
                          </a:solidFill>
                          <a:latin typeface="Arial Black" pitchFamily="34" charset="0"/>
                        </a:rPr>
                        <a:t>2,18</a:t>
                      </a:r>
                      <a:endParaRPr lang="en-GB" sz="2400" b="1" noProof="0" dirty="0">
                        <a:solidFill>
                          <a:srgbClr val="FF0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1" noProof="0" dirty="0" smtClean="0">
                          <a:solidFill>
                            <a:srgbClr val="FF0000"/>
                          </a:solidFill>
                          <a:latin typeface="Arial Black" pitchFamily="34" charset="0"/>
                        </a:rPr>
                        <a:t>25</a:t>
                      </a:r>
                      <a:r>
                        <a:rPr lang="cs-CZ" sz="2400" b="1" noProof="0" dirty="0" smtClean="0">
                          <a:solidFill>
                            <a:srgbClr val="FF0000"/>
                          </a:solidFill>
                          <a:latin typeface="Arial Black" pitchFamily="34" charset="0"/>
                        </a:rPr>
                        <a:t> </a:t>
                      </a:r>
                      <a:r>
                        <a:rPr lang="en-GB" sz="2400" b="1" noProof="0" dirty="0" smtClean="0">
                          <a:solidFill>
                            <a:srgbClr val="FF0000"/>
                          </a:solidFill>
                          <a:latin typeface="Arial Black" pitchFamily="34" charset="0"/>
                        </a:rPr>
                        <a:t>–</a:t>
                      </a:r>
                      <a:r>
                        <a:rPr lang="cs-CZ" sz="2400" b="1" noProof="0" dirty="0" smtClean="0">
                          <a:solidFill>
                            <a:srgbClr val="FF0000"/>
                          </a:solidFill>
                          <a:latin typeface="Arial Black" pitchFamily="34" charset="0"/>
                        </a:rPr>
                        <a:t> </a:t>
                      </a:r>
                      <a:r>
                        <a:rPr lang="en-GB" sz="2400" b="1" noProof="0" dirty="0" smtClean="0">
                          <a:solidFill>
                            <a:srgbClr val="FF0000"/>
                          </a:solidFill>
                          <a:latin typeface="Arial Black" pitchFamily="34" charset="0"/>
                        </a:rPr>
                        <a:t>35</a:t>
                      </a:r>
                      <a:endParaRPr lang="en-GB" sz="2400" b="1" noProof="0" dirty="0">
                        <a:solidFill>
                          <a:srgbClr val="FF0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1" noProof="0" dirty="0" smtClean="0">
                          <a:solidFill>
                            <a:srgbClr val="FF0000"/>
                          </a:solidFill>
                          <a:latin typeface="Arial Black" pitchFamily="34" charset="0"/>
                        </a:rPr>
                        <a:t>0,34</a:t>
                      </a:r>
                      <a:endParaRPr lang="en-GB" sz="2400" b="1" noProof="0" dirty="0">
                        <a:solidFill>
                          <a:srgbClr val="FF0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1" noProof="0" dirty="0" smtClean="0">
                          <a:solidFill>
                            <a:srgbClr val="FF0000"/>
                          </a:solidFill>
                          <a:latin typeface="Arial Black" pitchFamily="34" charset="0"/>
                        </a:rPr>
                        <a:t>16</a:t>
                      </a:r>
                      <a:r>
                        <a:rPr lang="cs-CZ" sz="2400" b="1" noProof="0" dirty="0" smtClean="0">
                          <a:solidFill>
                            <a:srgbClr val="FF0000"/>
                          </a:solidFill>
                          <a:latin typeface="Arial Black" pitchFamily="34" charset="0"/>
                        </a:rPr>
                        <a:t> </a:t>
                      </a:r>
                      <a:r>
                        <a:rPr lang="en-GB" sz="2400" b="1" noProof="0" dirty="0" smtClean="0">
                          <a:solidFill>
                            <a:srgbClr val="FF0000"/>
                          </a:solidFill>
                          <a:latin typeface="Arial Black" pitchFamily="34" charset="0"/>
                        </a:rPr>
                        <a:t>–18</a:t>
                      </a:r>
                      <a:endParaRPr lang="en-GB" sz="2400" b="1" noProof="0" dirty="0">
                        <a:solidFill>
                          <a:srgbClr val="FF0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a:r>
                        <a:rPr lang="en-GB" sz="2000" noProof="0" smtClean="0">
                          <a:solidFill>
                            <a:srgbClr val="008000"/>
                          </a:solidFill>
                          <a:latin typeface="Arial Black" pitchFamily="34" charset="0"/>
                        </a:rPr>
                        <a:t>Polyester</a:t>
                      </a:r>
                      <a:endParaRPr lang="en-GB" sz="2000" noProof="0">
                        <a:solidFill>
                          <a:srgbClr val="008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dirty="0" smtClean="0">
                          <a:solidFill>
                            <a:srgbClr val="008000"/>
                          </a:solidFill>
                          <a:latin typeface="Arial Black" pitchFamily="34" charset="0"/>
                        </a:rPr>
                        <a:t>4,00</a:t>
                      </a:r>
                      <a:r>
                        <a:rPr lang="cs-CZ" noProof="0" dirty="0" smtClean="0">
                          <a:solidFill>
                            <a:srgbClr val="008000"/>
                          </a:solidFill>
                          <a:latin typeface="Arial Black" pitchFamily="34" charset="0"/>
                        </a:rPr>
                        <a:t> </a:t>
                      </a:r>
                      <a:r>
                        <a:rPr lang="en-GB" noProof="0" dirty="0" smtClean="0">
                          <a:solidFill>
                            <a:srgbClr val="008000"/>
                          </a:solidFill>
                          <a:latin typeface="Arial Black" pitchFamily="34" charset="0"/>
                        </a:rPr>
                        <a:t>–</a:t>
                      </a:r>
                      <a:r>
                        <a:rPr lang="cs-CZ" noProof="0" dirty="0" smtClean="0">
                          <a:solidFill>
                            <a:srgbClr val="008000"/>
                          </a:solidFill>
                          <a:latin typeface="Arial Black" pitchFamily="34" charset="0"/>
                        </a:rPr>
                        <a:t> </a:t>
                      </a:r>
                      <a:r>
                        <a:rPr lang="en-GB" noProof="0" dirty="0" smtClean="0">
                          <a:solidFill>
                            <a:srgbClr val="008000"/>
                          </a:solidFill>
                          <a:latin typeface="Arial Black" pitchFamily="34" charset="0"/>
                        </a:rPr>
                        <a:t>6,50</a:t>
                      </a:r>
                      <a:endParaRPr lang="en-GB" noProof="0" dirty="0">
                        <a:solidFill>
                          <a:srgbClr val="008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dirty="0" smtClean="0">
                          <a:solidFill>
                            <a:srgbClr val="008000"/>
                          </a:solidFill>
                          <a:latin typeface="Arial Black" pitchFamily="34" charset="0"/>
                        </a:rPr>
                        <a:t>15</a:t>
                      </a:r>
                      <a:r>
                        <a:rPr lang="cs-CZ" noProof="0" dirty="0" smtClean="0">
                          <a:solidFill>
                            <a:srgbClr val="008000"/>
                          </a:solidFill>
                          <a:latin typeface="Arial Black" pitchFamily="34" charset="0"/>
                        </a:rPr>
                        <a:t> </a:t>
                      </a:r>
                      <a:r>
                        <a:rPr lang="en-GB" noProof="0" dirty="0" smtClean="0">
                          <a:solidFill>
                            <a:srgbClr val="008000"/>
                          </a:solidFill>
                          <a:latin typeface="Arial Black" pitchFamily="34" charset="0"/>
                        </a:rPr>
                        <a:t>–</a:t>
                      </a:r>
                      <a:r>
                        <a:rPr lang="cs-CZ" noProof="0" dirty="0" smtClean="0">
                          <a:solidFill>
                            <a:srgbClr val="008000"/>
                          </a:solidFill>
                          <a:latin typeface="Arial Black" pitchFamily="34" charset="0"/>
                        </a:rPr>
                        <a:t> </a:t>
                      </a:r>
                      <a:r>
                        <a:rPr lang="en-GB" noProof="0" dirty="0" smtClean="0">
                          <a:solidFill>
                            <a:srgbClr val="008000"/>
                          </a:solidFill>
                          <a:latin typeface="Arial Black" pitchFamily="34" charset="0"/>
                        </a:rPr>
                        <a:t>40</a:t>
                      </a:r>
                      <a:endParaRPr lang="en-GB" noProof="0" dirty="0">
                        <a:solidFill>
                          <a:srgbClr val="008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dirty="0" smtClean="0">
                          <a:solidFill>
                            <a:srgbClr val="008000"/>
                          </a:solidFill>
                          <a:latin typeface="Arial Black" pitchFamily="34" charset="0"/>
                        </a:rPr>
                        <a:t>9</a:t>
                      </a:r>
                      <a:r>
                        <a:rPr lang="cs-CZ" noProof="0" dirty="0" smtClean="0">
                          <a:solidFill>
                            <a:srgbClr val="008000"/>
                          </a:solidFill>
                          <a:latin typeface="Arial Black" pitchFamily="34" charset="0"/>
                        </a:rPr>
                        <a:t> </a:t>
                      </a:r>
                      <a:r>
                        <a:rPr lang="en-GB" noProof="0" dirty="0" smtClean="0">
                          <a:solidFill>
                            <a:srgbClr val="008000"/>
                          </a:solidFill>
                          <a:latin typeface="Arial Black" pitchFamily="34" charset="0"/>
                        </a:rPr>
                        <a:t>–11,5</a:t>
                      </a:r>
                      <a:endParaRPr lang="en-GB" noProof="0" dirty="0">
                        <a:solidFill>
                          <a:srgbClr val="008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dirty="0" smtClean="0">
                          <a:solidFill>
                            <a:srgbClr val="008000"/>
                          </a:solidFill>
                          <a:latin typeface="Arial Black" pitchFamily="34" charset="0"/>
                        </a:rPr>
                        <a:t>0,5</a:t>
                      </a:r>
                      <a:r>
                        <a:rPr lang="cs-CZ" noProof="0" dirty="0" smtClean="0">
                          <a:solidFill>
                            <a:srgbClr val="008000"/>
                          </a:solidFill>
                          <a:latin typeface="Arial Black" pitchFamily="34" charset="0"/>
                        </a:rPr>
                        <a:t> </a:t>
                      </a:r>
                      <a:r>
                        <a:rPr lang="en-GB" noProof="0" dirty="0" smtClean="0">
                          <a:solidFill>
                            <a:srgbClr val="008000"/>
                          </a:solidFill>
                          <a:latin typeface="Arial Black" pitchFamily="34" charset="0"/>
                        </a:rPr>
                        <a:t>–</a:t>
                      </a:r>
                      <a:r>
                        <a:rPr lang="cs-CZ" noProof="0" dirty="0" smtClean="0">
                          <a:solidFill>
                            <a:srgbClr val="008000"/>
                          </a:solidFill>
                          <a:latin typeface="Arial Black" pitchFamily="34" charset="0"/>
                        </a:rPr>
                        <a:t> </a:t>
                      </a:r>
                      <a:r>
                        <a:rPr lang="en-GB" noProof="0" dirty="0" smtClean="0">
                          <a:solidFill>
                            <a:srgbClr val="008000"/>
                          </a:solidFill>
                          <a:latin typeface="Arial Black" pitchFamily="34" charset="0"/>
                        </a:rPr>
                        <a:t>0,8</a:t>
                      </a:r>
                      <a:endParaRPr lang="en-GB" noProof="0" dirty="0">
                        <a:solidFill>
                          <a:srgbClr val="008000"/>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l"/>
                      <a:r>
                        <a:rPr lang="en-GB" sz="2000" noProof="0" dirty="0" smtClean="0">
                          <a:solidFill>
                            <a:srgbClr val="0000FF"/>
                          </a:solidFill>
                          <a:latin typeface="Arial Black" pitchFamily="34" charset="0"/>
                        </a:rPr>
                        <a:t>Viscose</a:t>
                      </a:r>
                      <a:endParaRPr lang="en-GB" sz="2000" noProof="0" dirty="0">
                        <a:solidFill>
                          <a:srgbClr val="0000FF"/>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dirty="0" smtClean="0">
                          <a:solidFill>
                            <a:srgbClr val="0000FF"/>
                          </a:solidFill>
                          <a:latin typeface="Arial Black" pitchFamily="34" charset="0"/>
                        </a:rPr>
                        <a:t>1,80</a:t>
                      </a:r>
                      <a:r>
                        <a:rPr lang="cs-CZ" noProof="0" dirty="0" smtClean="0">
                          <a:solidFill>
                            <a:srgbClr val="0000FF"/>
                          </a:solidFill>
                          <a:latin typeface="Arial Black" pitchFamily="34" charset="0"/>
                        </a:rPr>
                        <a:t> </a:t>
                      </a:r>
                      <a:r>
                        <a:rPr lang="en-GB" noProof="0" dirty="0" smtClean="0">
                          <a:solidFill>
                            <a:srgbClr val="0000FF"/>
                          </a:solidFill>
                          <a:latin typeface="Arial Black" pitchFamily="34" charset="0"/>
                        </a:rPr>
                        <a:t>–</a:t>
                      </a:r>
                      <a:r>
                        <a:rPr lang="cs-CZ" noProof="0" dirty="0" smtClean="0">
                          <a:solidFill>
                            <a:srgbClr val="0000FF"/>
                          </a:solidFill>
                          <a:latin typeface="Arial Black" pitchFamily="34" charset="0"/>
                        </a:rPr>
                        <a:t> </a:t>
                      </a:r>
                      <a:r>
                        <a:rPr lang="en-GB" noProof="0" dirty="0" smtClean="0">
                          <a:solidFill>
                            <a:srgbClr val="0000FF"/>
                          </a:solidFill>
                          <a:latin typeface="Arial Black" pitchFamily="34" charset="0"/>
                        </a:rPr>
                        <a:t>3,50</a:t>
                      </a:r>
                      <a:endParaRPr lang="en-GB" noProof="0" dirty="0">
                        <a:solidFill>
                          <a:srgbClr val="0000FF"/>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dirty="0" smtClean="0">
                          <a:solidFill>
                            <a:srgbClr val="0000FF"/>
                          </a:solidFill>
                          <a:latin typeface="Arial Black" pitchFamily="34" charset="0"/>
                        </a:rPr>
                        <a:t>15</a:t>
                      </a:r>
                      <a:r>
                        <a:rPr lang="cs-CZ" noProof="0" dirty="0" smtClean="0">
                          <a:solidFill>
                            <a:srgbClr val="0000FF"/>
                          </a:solidFill>
                          <a:latin typeface="Arial Black" pitchFamily="34" charset="0"/>
                        </a:rPr>
                        <a:t> </a:t>
                      </a:r>
                      <a:r>
                        <a:rPr lang="en-GB" noProof="0" dirty="0" smtClean="0">
                          <a:solidFill>
                            <a:srgbClr val="0000FF"/>
                          </a:solidFill>
                          <a:latin typeface="Arial Black" pitchFamily="34" charset="0"/>
                        </a:rPr>
                        <a:t>–</a:t>
                      </a:r>
                      <a:r>
                        <a:rPr lang="cs-CZ" noProof="0" dirty="0" smtClean="0">
                          <a:solidFill>
                            <a:srgbClr val="0000FF"/>
                          </a:solidFill>
                          <a:latin typeface="Arial Black" pitchFamily="34" charset="0"/>
                        </a:rPr>
                        <a:t> </a:t>
                      </a:r>
                      <a:r>
                        <a:rPr lang="en-GB" noProof="0" dirty="0" smtClean="0">
                          <a:solidFill>
                            <a:srgbClr val="0000FF"/>
                          </a:solidFill>
                          <a:latin typeface="Arial Black" pitchFamily="34" charset="0"/>
                        </a:rPr>
                        <a:t>30</a:t>
                      </a:r>
                      <a:endParaRPr lang="en-GB" noProof="0" dirty="0">
                        <a:solidFill>
                          <a:srgbClr val="0000FF"/>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dirty="0" smtClean="0">
                          <a:solidFill>
                            <a:srgbClr val="0000FF"/>
                          </a:solidFill>
                          <a:latin typeface="Arial Black" pitchFamily="34" charset="0"/>
                        </a:rPr>
                        <a:t>5,4</a:t>
                      </a:r>
                      <a:endParaRPr lang="en-GB" noProof="0" dirty="0">
                        <a:solidFill>
                          <a:srgbClr val="0000FF"/>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dirty="0" smtClean="0">
                          <a:solidFill>
                            <a:srgbClr val="0000FF"/>
                          </a:solidFill>
                          <a:latin typeface="Arial Black" pitchFamily="34" charset="0"/>
                        </a:rPr>
                        <a:t>26</a:t>
                      </a:r>
                      <a:r>
                        <a:rPr lang="cs-CZ" noProof="0" dirty="0" smtClean="0">
                          <a:solidFill>
                            <a:srgbClr val="0000FF"/>
                          </a:solidFill>
                          <a:latin typeface="Arial Black" pitchFamily="34" charset="0"/>
                        </a:rPr>
                        <a:t> </a:t>
                      </a:r>
                      <a:r>
                        <a:rPr lang="en-GB" noProof="0" dirty="0" smtClean="0">
                          <a:solidFill>
                            <a:srgbClr val="0000FF"/>
                          </a:solidFill>
                          <a:latin typeface="Arial Black" pitchFamily="34" charset="0"/>
                        </a:rPr>
                        <a:t>–</a:t>
                      </a:r>
                      <a:r>
                        <a:rPr lang="cs-CZ" noProof="0" dirty="0" smtClean="0">
                          <a:solidFill>
                            <a:srgbClr val="0000FF"/>
                          </a:solidFill>
                          <a:latin typeface="Arial Black" pitchFamily="34" charset="0"/>
                        </a:rPr>
                        <a:t> </a:t>
                      </a:r>
                      <a:r>
                        <a:rPr lang="en-GB" noProof="0" dirty="0" smtClean="0">
                          <a:solidFill>
                            <a:srgbClr val="0000FF"/>
                          </a:solidFill>
                          <a:latin typeface="Arial Black" pitchFamily="34" charset="0"/>
                        </a:rPr>
                        <a:t>28</a:t>
                      </a:r>
                      <a:endParaRPr lang="en-GB" noProof="0" dirty="0">
                        <a:solidFill>
                          <a:srgbClr val="0000FF"/>
                        </a:solidFill>
                        <a:latin typeface="Arial Black"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60</a:t>
            </a:fld>
            <a:endParaRPr lang="sk-SK"/>
          </a:p>
        </p:txBody>
      </p:sp>
      <p:sp>
        <p:nvSpPr>
          <p:cNvPr id="9" name="TextovéPole 8"/>
          <p:cNvSpPr txBox="1"/>
          <p:nvPr/>
        </p:nvSpPr>
        <p:spPr>
          <a:xfrm>
            <a:off x="395536" y="3356992"/>
            <a:ext cx="8280920" cy="3046988"/>
          </a:xfrm>
          <a:prstGeom prst="rect">
            <a:avLst/>
          </a:prstGeom>
          <a:noFill/>
        </p:spPr>
        <p:txBody>
          <a:bodyPr wrap="square" rtlCol="0">
            <a:spAutoFit/>
          </a:bodyPr>
          <a:lstStyle/>
          <a:p>
            <a:pPr algn="ctr"/>
            <a:r>
              <a:rPr lang="en-GB" sz="3200" b="1" dirty="0" smtClean="0">
                <a:solidFill>
                  <a:srgbClr val="FF0000"/>
                </a:solidFill>
              </a:rPr>
              <a:t>The Source don’t get Information, if these Values are for Measurement „At </a:t>
            </a:r>
            <a:r>
              <a:rPr lang="en-GB" sz="3200" b="1" dirty="0" smtClean="0">
                <a:solidFill>
                  <a:srgbClr val="FF0000"/>
                </a:solidFill>
              </a:rPr>
              <a:t>dry“ or </a:t>
            </a:r>
            <a:r>
              <a:rPr lang="en-GB" sz="3200" b="1" dirty="0" smtClean="0">
                <a:solidFill>
                  <a:srgbClr val="FF0000"/>
                </a:solidFill>
              </a:rPr>
              <a:t> „At wet“.</a:t>
            </a:r>
          </a:p>
          <a:p>
            <a:pPr algn="ctr"/>
            <a:r>
              <a:rPr lang="en-GB" sz="3200" b="1" dirty="0" smtClean="0">
                <a:solidFill>
                  <a:srgbClr val="7030A0"/>
                </a:solidFill>
              </a:rPr>
              <a:t>PROBABLY IT COULD BE „At dry“, because Values</a:t>
            </a:r>
            <a:r>
              <a:rPr lang="en-GB" sz="3200" b="1" dirty="0" smtClean="0">
                <a:solidFill>
                  <a:srgbClr val="7030A0"/>
                </a:solidFill>
              </a:rPr>
              <a:t> „At wet“ are usually lower then state here.   </a:t>
            </a:r>
            <a:endParaRPr lang="en-GB" sz="3200" b="1" dirty="0" smtClean="0">
              <a:solidFill>
                <a:srgbClr val="7030A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a:xfrm>
            <a:off x="1475656" y="6453335"/>
            <a:ext cx="6768752" cy="268139"/>
          </a:xfrm>
        </p:spPr>
        <p:txBody>
          <a:bodyPr/>
          <a:lstStyle/>
          <a:p>
            <a:pPr>
              <a:defRPr/>
            </a:pPr>
            <a:r>
              <a:rPr lang="fr-FR" smtClean="0"/>
              <a:t>NATURAL POLYMERS MU SCI 10 2018</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61</a:t>
            </a:fld>
            <a:endParaRPr lang="sk-SK"/>
          </a:p>
        </p:txBody>
      </p:sp>
      <p:sp>
        <p:nvSpPr>
          <p:cNvPr id="6" name="TextovéPole 5"/>
          <p:cNvSpPr txBox="1"/>
          <p:nvPr/>
        </p:nvSpPr>
        <p:spPr>
          <a:xfrm>
            <a:off x="107504" y="4509120"/>
            <a:ext cx="4320480" cy="646331"/>
          </a:xfrm>
          <a:prstGeom prst="rect">
            <a:avLst/>
          </a:prstGeom>
          <a:noFill/>
        </p:spPr>
        <p:txBody>
          <a:bodyPr wrap="square" rtlCol="0">
            <a:spAutoFit/>
          </a:bodyPr>
          <a:lstStyle/>
          <a:p>
            <a:pPr algn="ctr"/>
            <a:r>
              <a:rPr lang="en-GB" b="1" dirty="0" smtClean="0">
                <a:solidFill>
                  <a:srgbClr val="0000FF"/>
                </a:solidFill>
                <a:latin typeface="Arial Black" pitchFamily="34" charset="0"/>
              </a:rPr>
              <a:t>SEM – by Courtesy of Miss  </a:t>
            </a:r>
          </a:p>
          <a:p>
            <a:pPr algn="ctr"/>
            <a:r>
              <a:rPr lang="en-GB" b="1" dirty="0" smtClean="0">
                <a:solidFill>
                  <a:srgbClr val="0000FF"/>
                </a:solidFill>
                <a:latin typeface="Arial Black" pitchFamily="34" charset="0"/>
              </a:rPr>
              <a:t>Mgr. Gabriela </a:t>
            </a:r>
            <a:r>
              <a:rPr lang="en-GB" b="1" dirty="0" err="1" smtClean="0">
                <a:solidFill>
                  <a:srgbClr val="0000FF"/>
                </a:solidFill>
                <a:latin typeface="Arial Black" pitchFamily="34" charset="0"/>
              </a:rPr>
              <a:t>Vyskočilová</a:t>
            </a:r>
            <a:endParaRPr lang="en-GB" b="1" dirty="0">
              <a:solidFill>
                <a:srgbClr val="0000FF"/>
              </a:solidFill>
              <a:latin typeface="Arial Black" pitchFamily="34" charset="0"/>
            </a:endParaRPr>
          </a:p>
        </p:txBody>
      </p:sp>
      <p:pic>
        <p:nvPicPr>
          <p:cNvPr id="7" name="Obrázek 6" descr="modra nit 10kx (2).jpg"/>
          <p:cNvPicPr>
            <a:picLocks noChangeAspect="1"/>
          </p:cNvPicPr>
          <p:nvPr/>
        </p:nvPicPr>
        <p:blipFill>
          <a:blip r:embed="rId2" cstate="print"/>
          <a:stretch>
            <a:fillRect/>
          </a:stretch>
        </p:blipFill>
        <p:spPr>
          <a:xfrm>
            <a:off x="4499993" y="2830774"/>
            <a:ext cx="4644008" cy="4027226"/>
          </a:xfrm>
          <a:prstGeom prst="rect">
            <a:avLst/>
          </a:prstGeom>
        </p:spPr>
      </p:pic>
      <p:sp>
        <p:nvSpPr>
          <p:cNvPr id="8" name="TextovéPole 7"/>
          <p:cNvSpPr txBox="1"/>
          <p:nvPr/>
        </p:nvSpPr>
        <p:spPr>
          <a:xfrm>
            <a:off x="5292080" y="260648"/>
            <a:ext cx="3851920" cy="1384995"/>
          </a:xfrm>
          <a:prstGeom prst="rect">
            <a:avLst/>
          </a:prstGeom>
          <a:noFill/>
        </p:spPr>
        <p:txBody>
          <a:bodyPr wrap="square" rtlCol="0">
            <a:spAutoFit/>
          </a:bodyPr>
          <a:lstStyle/>
          <a:p>
            <a:r>
              <a:rPr lang="en-GB" sz="2800" b="1" dirty="0" smtClean="0">
                <a:solidFill>
                  <a:srgbClr val="FF0000"/>
                </a:solidFill>
                <a:latin typeface="Arial Black" pitchFamily="34" charset="0"/>
              </a:rPr>
              <a:t>Sheep’s </a:t>
            </a:r>
            <a:r>
              <a:rPr lang="en-GB" sz="2800" b="1" dirty="0" smtClean="0">
                <a:solidFill>
                  <a:srgbClr val="FF0000"/>
                </a:solidFill>
                <a:latin typeface="Arial Black" pitchFamily="34" charset="0"/>
              </a:rPr>
              <a:t>Wool</a:t>
            </a:r>
            <a:r>
              <a:rPr lang="en-GB" sz="2800" dirty="0" smtClean="0">
                <a:solidFill>
                  <a:srgbClr val="FF0000"/>
                </a:solidFill>
                <a:latin typeface="Arial Black" pitchFamily="34" charset="0"/>
              </a:rPr>
              <a:t>, coloured, treated,</a:t>
            </a:r>
          </a:p>
          <a:p>
            <a:r>
              <a:rPr lang="en-GB" sz="2800" dirty="0" smtClean="0">
                <a:solidFill>
                  <a:srgbClr val="FF0000"/>
                </a:solidFill>
                <a:latin typeface="Arial Black" pitchFamily="34" charset="0"/>
              </a:rPr>
              <a:t>TEXTIL FIBER </a:t>
            </a:r>
            <a:endParaRPr lang="en-GB" sz="2800" dirty="0">
              <a:solidFill>
                <a:srgbClr val="FF0000"/>
              </a:solidFill>
              <a:latin typeface="Arial Black" pitchFamily="34" charset="0"/>
            </a:endParaRPr>
          </a:p>
        </p:txBody>
      </p:sp>
      <p:pic>
        <p:nvPicPr>
          <p:cNvPr id="9" name="Obrázek 8" descr="modra nit 15 kx (2).jpg"/>
          <p:cNvPicPr>
            <a:picLocks noChangeAspect="1"/>
          </p:cNvPicPr>
          <p:nvPr/>
        </p:nvPicPr>
        <p:blipFill>
          <a:blip r:embed="rId3" cstate="print"/>
          <a:stretch>
            <a:fillRect/>
          </a:stretch>
        </p:blipFill>
        <p:spPr>
          <a:xfrm>
            <a:off x="-1" y="0"/>
            <a:ext cx="5199705" cy="4509120"/>
          </a:xfrm>
          <a:prstGeom prst="rect">
            <a:avLst/>
          </a:prstGeom>
        </p:spPr>
      </p:pic>
      <p:sp>
        <p:nvSpPr>
          <p:cNvPr id="10" name="TextovéPole 9"/>
          <p:cNvSpPr txBox="1"/>
          <p:nvPr/>
        </p:nvSpPr>
        <p:spPr>
          <a:xfrm>
            <a:off x="0" y="5229200"/>
            <a:ext cx="4572000" cy="954107"/>
          </a:xfrm>
          <a:prstGeom prst="rect">
            <a:avLst/>
          </a:prstGeom>
          <a:noFill/>
        </p:spPr>
        <p:txBody>
          <a:bodyPr wrap="square" rtlCol="0">
            <a:spAutoFit/>
          </a:bodyPr>
          <a:lstStyle/>
          <a:p>
            <a:r>
              <a:rPr lang="cs-CZ" sz="2800" dirty="0" err="1" smtClean="0">
                <a:solidFill>
                  <a:srgbClr val="008000"/>
                </a:solidFill>
                <a:latin typeface="Arial Black" pitchFamily="34" charset="0"/>
              </a:rPr>
              <a:t>Typical</a:t>
            </a:r>
            <a:r>
              <a:rPr lang="cs-CZ" sz="2800" dirty="0" smtClean="0">
                <a:solidFill>
                  <a:srgbClr val="008000"/>
                </a:solidFill>
                <a:latin typeface="Arial Black" pitchFamily="34" charset="0"/>
              </a:rPr>
              <a:t> </a:t>
            </a:r>
            <a:r>
              <a:rPr lang="cs-CZ" sz="2800" dirty="0" smtClean="0">
                <a:solidFill>
                  <a:srgbClr val="008000"/>
                </a:solidFill>
                <a:latin typeface="Arial Black" pitchFamily="34" charset="0"/>
              </a:rPr>
              <a:t>SMALL SCALE on </a:t>
            </a:r>
            <a:r>
              <a:rPr lang="cs-CZ" sz="2800" dirty="0" err="1" smtClean="0">
                <a:solidFill>
                  <a:srgbClr val="008000"/>
                </a:solidFill>
                <a:latin typeface="Arial Black" pitchFamily="34" charset="0"/>
              </a:rPr>
              <a:t>the</a:t>
            </a:r>
            <a:r>
              <a:rPr lang="cs-CZ" sz="2800" dirty="0" smtClean="0">
                <a:solidFill>
                  <a:srgbClr val="008000"/>
                </a:solidFill>
                <a:latin typeface="Arial Black" pitchFamily="34" charset="0"/>
              </a:rPr>
              <a:t> </a:t>
            </a:r>
            <a:r>
              <a:rPr lang="cs-CZ" sz="2800" dirty="0" err="1" smtClean="0">
                <a:solidFill>
                  <a:srgbClr val="008000"/>
                </a:solidFill>
                <a:latin typeface="Arial Black" pitchFamily="34" charset="0"/>
              </a:rPr>
              <a:t>Surface</a:t>
            </a:r>
            <a:endParaRPr lang="cs-CZ" sz="2800" dirty="0">
              <a:solidFill>
                <a:srgbClr val="008000"/>
              </a:solidFill>
              <a:latin typeface="Arial Black" pitchFamily="34" charset="0"/>
            </a:endParaRPr>
          </a:p>
        </p:txBody>
      </p:sp>
      <p:cxnSp>
        <p:nvCxnSpPr>
          <p:cNvPr id="12" name="Přímá spojovací šipka 11"/>
          <p:cNvCxnSpPr/>
          <p:nvPr/>
        </p:nvCxnSpPr>
        <p:spPr>
          <a:xfrm flipV="1">
            <a:off x="3563888" y="4293096"/>
            <a:ext cx="2520280" cy="1152128"/>
          </a:xfrm>
          <a:prstGeom prst="straightConnector1">
            <a:avLst/>
          </a:prstGeom>
          <a:ln w="635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flipV="1">
            <a:off x="2520280" y="2420888"/>
            <a:ext cx="1043608" cy="3024336"/>
          </a:xfrm>
          <a:prstGeom prst="straightConnector1">
            <a:avLst/>
          </a:prstGeom>
          <a:ln w="635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634082"/>
          </a:xfrm>
        </p:spPr>
        <p:txBody>
          <a:bodyPr/>
          <a:lstStyle/>
          <a:p>
            <a:r>
              <a:rPr lang="en-GB" sz="2800" dirty="0" smtClean="0">
                <a:solidFill>
                  <a:srgbClr val="FF0000"/>
                </a:solidFill>
                <a:latin typeface="Arial Black" pitchFamily="34" charset="0"/>
              </a:rPr>
              <a:t>Treatment of the </a:t>
            </a:r>
            <a:r>
              <a:rPr lang="en-GB" sz="2800" b="1" dirty="0" smtClean="0">
                <a:solidFill>
                  <a:srgbClr val="FF0000"/>
                </a:solidFill>
                <a:latin typeface="Arial Black" pitchFamily="34" charset="0"/>
              </a:rPr>
              <a:t>Sheep’s Wool</a:t>
            </a:r>
            <a:endParaRPr lang="en-GB" sz="2800" dirty="0"/>
          </a:p>
        </p:txBody>
      </p:sp>
      <p:sp>
        <p:nvSpPr>
          <p:cNvPr id="3" name="Zástupný symbol pro obsah 2"/>
          <p:cNvSpPr>
            <a:spLocks noGrp="1"/>
          </p:cNvSpPr>
          <p:nvPr>
            <p:ph idx="1"/>
          </p:nvPr>
        </p:nvSpPr>
        <p:spPr>
          <a:xfrm>
            <a:off x="457200" y="620689"/>
            <a:ext cx="8229600" cy="2736304"/>
          </a:xfrm>
        </p:spPr>
        <p:txBody>
          <a:bodyPr/>
          <a:lstStyle/>
          <a:p>
            <a:r>
              <a:rPr lang="en-GB" sz="2800" b="1" dirty="0" smtClean="0">
                <a:solidFill>
                  <a:srgbClr val="008000"/>
                </a:solidFill>
                <a:latin typeface="Arial Black" pitchFamily="34" charset="0"/>
              </a:rPr>
              <a:t>WOOL CARBONIZATION </a:t>
            </a:r>
            <a:r>
              <a:rPr lang="en-GB" sz="2800" b="1" dirty="0" smtClean="0">
                <a:solidFill>
                  <a:srgbClr val="008000"/>
                </a:solidFill>
              </a:rPr>
              <a:t>– removal of Dirt from the Wool using concentrated </a:t>
            </a:r>
            <a:r>
              <a:rPr lang="en-GB" sz="2800" b="1" dirty="0" smtClean="0">
                <a:solidFill>
                  <a:srgbClr val="008000"/>
                </a:solidFill>
              </a:rPr>
              <a:t> H</a:t>
            </a:r>
            <a:r>
              <a:rPr lang="en-GB" sz="2800" b="1" baseline="-25000" dirty="0" smtClean="0">
                <a:solidFill>
                  <a:srgbClr val="008000"/>
                </a:solidFill>
              </a:rPr>
              <a:t>2</a:t>
            </a:r>
            <a:r>
              <a:rPr lang="en-GB" sz="2800" b="1" dirty="0" smtClean="0">
                <a:solidFill>
                  <a:srgbClr val="008000"/>
                </a:solidFill>
              </a:rPr>
              <a:t>SO</a:t>
            </a:r>
            <a:r>
              <a:rPr lang="en-GB" sz="2800" b="1" baseline="-25000" dirty="0" smtClean="0">
                <a:solidFill>
                  <a:srgbClr val="008000"/>
                </a:solidFill>
              </a:rPr>
              <a:t>4</a:t>
            </a:r>
          </a:p>
          <a:p>
            <a:r>
              <a:rPr lang="en-GB" sz="2800" b="1" u="sng" dirty="0" smtClean="0">
                <a:solidFill>
                  <a:srgbClr val="C00000"/>
                </a:solidFill>
              </a:rPr>
              <a:t>Modification against</a:t>
            </a:r>
            <a:r>
              <a:rPr lang="en-GB" sz="2800" b="1" u="sng" dirty="0" smtClean="0">
                <a:solidFill>
                  <a:srgbClr val="C00000"/>
                </a:solidFill>
              </a:rPr>
              <a:t> Felting up </a:t>
            </a:r>
            <a:r>
              <a:rPr lang="en-GB" sz="2800" b="1" dirty="0" smtClean="0">
                <a:solidFill>
                  <a:srgbClr val="C00000"/>
                </a:solidFill>
              </a:rPr>
              <a:t>(Removing of the </a:t>
            </a:r>
            <a:r>
              <a:rPr lang="en-GB" sz="2800" dirty="0" smtClean="0">
                <a:solidFill>
                  <a:srgbClr val="008000"/>
                </a:solidFill>
                <a:latin typeface="Arial Black" pitchFamily="34" charset="0"/>
              </a:rPr>
              <a:t>SMALL SCALE on the Surface </a:t>
            </a:r>
            <a:r>
              <a:rPr lang="en-GB" sz="2800" b="1" dirty="0" smtClean="0">
                <a:solidFill>
                  <a:srgbClr val="C00000"/>
                </a:solidFill>
              </a:rPr>
              <a:t>by Oxidation and Mechanical Separation)</a:t>
            </a:r>
          </a:p>
          <a:p>
            <a:r>
              <a:rPr lang="cs-CZ" sz="2800" b="1" dirty="0" smtClean="0"/>
              <a:t>…………….</a:t>
            </a:r>
            <a:endParaRPr lang="cs-CZ" sz="2800" b="1" dirty="0"/>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62</a:t>
            </a:fld>
            <a:endParaRPr lang="sk-SK"/>
          </a:p>
        </p:txBody>
      </p:sp>
      <p:pic>
        <p:nvPicPr>
          <p:cNvPr id="7" name="Obrázek 6" descr="modra nit 10kx (2).jpg"/>
          <p:cNvPicPr>
            <a:picLocks noChangeAspect="1"/>
          </p:cNvPicPr>
          <p:nvPr/>
        </p:nvPicPr>
        <p:blipFill>
          <a:blip r:embed="rId2" cstate="print"/>
          <a:stretch>
            <a:fillRect/>
          </a:stretch>
        </p:blipFill>
        <p:spPr>
          <a:xfrm>
            <a:off x="4499993" y="2830774"/>
            <a:ext cx="4644008" cy="4027226"/>
          </a:xfrm>
          <a:prstGeom prst="rect">
            <a:avLst/>
          </a:prstGeom>
        </p:spPr>
      </p:pic>
      <p:cxnSp>
        <p:nvCxnSpPr>
          <p:cNvPr id="8" name="Přímá spojovací šipka 7"/>
          <p:cNvCxnSpPr/>
          <p:nvPr/>
        </p:nvCxnSpPr>
        <p:spPr>
          <a:xfrm>
            <a:off x="2915816" y="2348880"/>
            <a:ext cx="3168352" cy="1944216"/>
          </a:xfrm>
          <a:prstGeom prst="straightConnector1">
            <a:avLst/>
          </a:prstGeom>
          <a:ln w="635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63</a:t>
            </a:fld>
            <a:endParaRPr lang="sk-SK"/>
          </a:p>
        </p:txBody>
      </p:sp>
      <p:sp>
        <p:nvSpPr>
          <p:cNvPr id="9" name="Obdélník 8"/>
          <p:cNvSpPr/>
          <p:nvPr/>
        </p:nvSpPr>
        <p:spPr>
          <a:xfrm>
            <a:off x="395536" y="188640"/>
            <a:ext cx="8424936" cy="5940088"/>
          </a:xfrm>
          <a:prstGeom prst="rect">
            <a:avLst/>
          </a:prstGeom>
        </p:spPr>
        <p:txBody>
          <a:bodyPr wrap="square">
            <a:spAutoFit/>
          </a:bodyPr>
          <a:lstStyle/>
          <a:p>
            <a:r>
              <a:rPr lang="en-GB" sz="3200" b="1" dirty="0" smtClean="0">
                <a:solidFill>
                  <a:srgbClr val="008000"/>
                </a:solidFill>
                <a:latin typeface="Arial Black" pitchFamily="34" charset="0"/>
              </a:rPr>
              <a:t>WOOL CARBONIZATION </a:t>
            </a:r>
            <a:r>
              <a:rPr lang="en-GB" sz="3200" b="1" dirty="0" smtClean="0">
                <a:solidFill>
                  <a:srgbClr val="FF0000"/>
                </a:solidFill>
                <a:latin typeface="Arial Black" pitchFamily="34" charset="0"/>
              </a:rPr>
              <a:t>is the chemical Process, </a:t>
            </a:r>
            <a:r>
              <a:rPr lang="en-GB" sz="3200" b="1" dirty="0" smtClean="0">
                <a:solidFill>
                  <a:srgbClr val="008000"/>
                </a:solidFill>
                <a:latin typeface="Arial Black" pitchFamily="34" charset="0"/>
              </a:rPr>
              <a:t>which Reason is </a:t>
            </a:r>
            <a:r>
              <a:rPr lang="en-GB" sz="3200" b="1" dirty="0" smtClean="0">
                <a:solidFill>
                  <a:srgbClr val="008000"/>
                </a:solidFill>
                <a:latin typeface="Arial Black" pitchFamily="34" charset="0"/>
              </a:rPr>
              <a:t>removal from </a:t>
            </a:r>
            <a:r>
              <a:rPr lang="en-GB" sz="3200" b="1" dirty="0" smtClean="0">
                <a:solidFill>
                  <a:srgbClr val="008000"/>
                </a:solidFill>
                <a:latin typeface="Arial Black" pitchFamily="34" charset="0"/>
              </a:rPr>
              <a:t>the </a:t>
            </a:r>
            <a:r>
              <a:rPr lang="en-GB" sz="3200" b="1" dirty="0" smtClean="0">
                <a:solidFill>
                  <a:srgbClr val="008000"/>
                </a:solidFill>
                <a:latin typeface="Arial Black" pitchFamily="34" charset="0"/>
              </a:rPr>
              <a:t>Sheep’s Wool all </a:t>
            </a:r>
            <a:r>
              <a:rPr lang="en-GB" sz="3200" b="1" dirty="0" smtClean="0">
                <a:solidFill>
                  <a:srgbClr val="008000"/>
                </a:solidFill>
                <a:latin typeface="Arial Black" pitchFamily="34" charset="0"/>
              </a:rPr>
              <a:t>the Plant </a:t>
            </a:r>
            <a:r>
              <a:rPr lang="en-GB" sz="3200" b="1" dirty="0" smtClean="0">
                <a:solidFill>
                  <a:srgbClr val="008000"/>
                </a:solidFill>
                <a:latin typeface="Arial Black" pitchFamily="34" charset="0"/>
              </a:rPr>
              <a:t>(vegetable) Impurities</a:t>
            </a:r>
            <a:endParaRPr lang="en-GB" sz="3200" b="1" dirty="0" smtClean="0">
              <a:solidFill>
                <a:srgbClr val="FF0000"/>
              </a:solidFill>
              <a:latin typeface="Arial Black" pitchFamily="34" charset="0"/>
            </a:endParaRPr>
          </a:p>
          <a:p>
            <a:r>
              <a:rPr lang="en-GB" b="1" dirty="0" smtClean="0"/>
              <a:t>E.g.</a:t>
            </a:r>
            <a:r>
              <a:rPr lang="en-GB" dirty="0" smtClean="0"/>
              <a:t> </a:t>
            </a:r>
            <a:r>
              <a:rPr lang="en-GB" b="1" dirty="0" smtClean="0"/>
              <a:t>Straws and Culms</a:t>
            </a:r>
            <a:r>
              <a:rPr lang="en-GB" b="1" dirty="0" smtClean="0"/>
              <a:t>, Leafs, Grass etc</a:t>
            </a:r>
            <a:r>
              <a:rPr lang="en-GB" dirty="0" smtClean="0"/>
              <a:t>. </a:t>
            </a:r>
            <a:r>
              <a:rPr lang="en-GB" b="1" dirty="0" smtClean="0">
                <a:solidFill>
                  <a:srgbClr val="008000"/>
                </a:solidFill>
                <a:latin typeface="Arial Black" pitchFamily="34" charset="0"/>
              </a:rPr>
              <a:t>WOOL </a:t>
            </a:r>
            <a:r>
              <a:rPr lang="en-GB" b="1" dirty="0" smtClean="0">
                <a:solidFill>
                  <a:srgbClr val="008000"/>
                </a:solidFill>
                <a:latin typeface="Arial Black" pitchFamily="34" charset="0"/>
              </a:rPr>
              <a:t>CARBONIZATION </a:t>
            </a:r>
            <a:r>
              <a:rPr lang="en-GB" b="1" dirty="0" smtClean="0">
                <a:latin typeface="+mn-lt"/>
              </a:rPr>
              <a:t>can be done at Dry or at Wet Conditions. </a:t>
            </a:r>
            <a:endParaRPr lang="en-GB" dirty="0" smtClean="0">
              <a:latin typeface="+mn-lt"/>
            </a:endParaRPr>
          </a:p>
          <a:p>
            <a:r>
              <a:rPr lang="en-GB" b="1" dirty="0" smtClean="0">
                <a:solidFill>
                  <a:srgbClr val="0000FF"/>
                </a:solidFill>
                <a:latin typeface="Arial Black" pitchFamily="34" charset="0"/>
              </a:rPr>
              <a:t>Wet Process</a:t>
            </a:r>
          </a:p>
          <a:p>
            <a:r>
              <a:rPr lang="en-GB" dirty="0" smtClean="0">
                <a:solidFill>
                  <a:srgbClr val="0000FF"/>
                </a:solidFill>
              </a:rPr>
              <a:t>The strong inorganic Acid is used most frequently, e.g. (H</a:t>
            </a:r>
            <a:r>
              <a:rPr lang="en-GB" baseline="-25000" dirty="0" smtClean="0">
                <a:solidFill>
                  <a:srgbClr val="0000FF"/>
                </a:solidFill>
              </a:rPr>
              <a:t>2</a:t>
            </a:r>
            <a:r>
              <a:rPr lang="en-GB" dirty="0" smtClean="0">
                <a:solidFill>
                  <a:srgbClr val="0000FF"/>
                </a:solidFill>
              </a:rPr>
              <a:t>SO</a:t>
            </a:r>
            <a:r>
              <a:rPr lang="en-GB" baseline="-25000" dirty="0" smtClean="0">
                <a:solidFill>
                  <a:srgbClr val="0000FF"/>
                </a:solidFill>
              </a:rPr>
              <a:t>4</a:t>
            </a:r>
            <a:r>
              <a:rPr lang="en-GB" dirty="0" smtClean="0">
                <a:solidFill>
                  <a:srgbClr val="0000FF"/>
                </a:solidFill>
              </a:rPr>
              <a:t>  or </a:t>
            </a:r>
            <a:r>
              <a:rPr lang="en-GB" dirty="0" err="1" smtClean="0">
                <a:solidFill>
                  <a:srgbClr val="0000FF"/>
                </a:solidFill>
              </a:rPr>
              <a:t>HCl</a:t>
            </a:r>
            <a:r>
              <a:rPr lang="en-GB" dirty="0" smtClean="0">
                <a:solidFill>
                  <a:srgbClr val="0000FF"/>
                </a:solidFill>
              </a:rPr>
              <a:t>) or the Salt with acid Reaction, e.g. (NH</a:t>
            </a:r>
            <a:r>
              <a:rPr lang="en-GB" baseline="-25000" dirty="0" smtClean="0">
                <a:solidFill>
                  <a:srgbClr val="0000FF"/>
                </a:solidFill>
              </a:rPr>
              <a:t>4</a:t>
            </a:r>
            <a:r>
              <a:rPr lang="en-GB" dirty="0" smtClean="0">
                <a:solidFill>
                  <a:srgbClr val="0000FF"/>
                </a:solidFill>
              </a:rPr>
              <a:t>)</a:t>
            </a:r>
            <a:r>
              <a:rPr lang="en-GB" baseline="-25000" dirty="0" smtClean="0">
                <a:solidFill>
                  <a:srgbClr val="0000FF"/>
                </a:solidFill>
              </a:rPr>
              <a:t>2</a:t>
            </a:r>
            <a:r>
              <a:rPr lang="en-GB" dirty="0" smtClean="0">
                <a:solidFill>
                  <a:srgbClr val="0000FF"/>
                </a:solidFill>
              </a:rPr>
              <a:t>SO</a:t>
            </a:r>
            <a:r>
              <a:rPr lang="en-GB" baseline="-25000" dirty="0" smtClean="0">
                <a:solidFill>
                  <a:srgbClr val="0000FF"/>
                </a:solidFill>
              </a:rPr>
              <a:t>4</a:t>
            </a:r>
            <a:r>
              <a:rPr lang="en-GB" dirty="0" smtClean="0">
                <a:solidFill>
                  <a:srgbClr val="0000FF"/>
                </a:solidFill>
              </a:rPr>
              <a:t>). The Wool is resistant for short Time even at high temperature, e.g. Approx. 15 minutes at 90 -110 °C. The</a:t>
            </a:r>
            <a:r>
              <a:rPr lang="en-GB" dirty="0" smtClean="0">
                <a:solidFill>
                  <a:srgbClr val="0000FF"/>
                </a:solidFill>
              </a:rPr>
              <a:t> Plant (vegetable ) Impurities  (Cellulose based material) are carbonised and change to Brittle State. </a:t>
            </a:r>
            <a:r>
              <a:rPr lang="en-GB" dirty="0" smtClean="0">
                <a:solidFill>
                  <a:srgbClr val="0000FF"/>
                </a:solidFill>
              </a:rPr>
              <a:t> The Products arisen are easy to crush and the remove. It is possible and mostly done to carbonise both Fabric and</a:t>
            </a:r>
            <a:r>
              <a:rPr lang="en-GB" dirty="0" smtClean="0">
                <a:solidFill>
                  <a:srgbClr val="0000FF"/>
                </a:solidFill>
              </a:rPr>
              <a:t> Flocks. </a:t>
            </a:r>
            <a:endParaRPr lang="en-GB" dirty="0" smtClean="0">
              <a:solidFill>
                <a:srgbClr val="0000FF"/>
              </a:solidFill>
            </a:endParaRPr>
          </a:p>
          <a:p>
            <a:r>
              <a:rPr lang="en-GB" b="1" dirty="0" smtClean="0">
                <a:solidFill>
                  <a:srgbClr val="008000"/>
                </a:solidFill>
                <a:latin typeface="Arial Black" pitchFamily="34" charset="0"/>
              </a:rPr>
              <a:t>Dry Process</a:t>
            </a:r>
            <a:endParaRPr lang="en-GB" b="1" dirty="0" smtClean="0">
              <a:solidFill>
                <a:srgbClr val="008000"/>
              </a:solidFill>
              <a:latin typeface="Arial Black" pitchFamily="34" charset="0"/>
            </a:endParaRPr>
          </a:p>
          <a:p>
            <a:r>
              <a:rPr lang="en-GB" dirty="0" smtClean="0">
                <a:solidFill>
                  <a:srgbClr val="008000"/>
                </a:solidFill>
              </a:rPr>
              <a:t>The Vapour of </a:t>
            </a:r>
            <a:r>
              <a:rPr lang="en-GB" dirty="0" err="1" smtClean="0">
                <a:solidFill>
                  <a:srgbClr val="008000"/>
                </a:solidFill>
              </a:rPr>
              <a:t>HCl</a:t>
            </a:r>
            <a:r>
              <a:rPr lang="en-GB" dirty="0" smtClean="0">
                <a:solidFill>
                  <a:srgbClr val="008000"/>
                </a:solidFill>
              </a:rPr>
              <a:t> is mostly used for this technology. This Procedure is employed less frequently then the </a:t>
            </a:r>
            <a:r>
              <a:rPr lang="en-GB" b="1" dirty="0" smtClean="0">
                <a:solidFill>
                  <a:srgbClr val="0000FF"/>
                </a:solidFill>
                <a:latin typeface="Arial Black" pitchFamily="34" charset="0"/>
              </a:rPr>
              <a:t>Wet Process, </a:t>
            </a:r>
            <a:r>
              <a:rPr lang="en-GB" dirty="0" smtClean="0">
                <a:solidFill>
                  <a:srgbClr val="008000"/>
                </a:solidFill>
              </a:rPr>
              <a:t>despite  it is Efficient and fast. </a:t>
            </a:r>
          </a:p>
          <a:p>
            <a:r>
              <a:rPr lang="en-GB" dirty="0" smtClean="0">
                <a:solidFill>
                  <a:srgbClr val="008000"/>
                </a:solidFill>
              </a:rPr>
              <a:t>The Machinery is expensive , because </a:t>
            </a:r>
            <a:r>
              <a:rPr lang="en-GB" dirty="0" smtClean="0">
                <a:solidFill>
                  <a:srgbClr val="008000"/>
                </a:solidFill>
              </a:rPr>
              <a:t>of </a:t>
            </a:r>
            <a:r>
              <a:rPr lang="cs-CZ" dirty="0" smtClean="0">
                <a:solidFill>
                  <a:srgbClr val="008000"/>
                </a:solidFill>
              </a:rPr>
              <a:t>C</a:t>
            </a:r>
            <a:r>
              <a:rPr lang="en-GB" dirty="0" err="1" smtClean="0">
                <a:solidFill>
                  <a:srgbClr val="008000"/>
                </a:solidFill>
              </a:rPr>
              <a:t>orrosiveness</a:t>
            </a:r>
            <a:r>
              <a:rPr lang="cs-CZ" dirty="0" smtClean="0">
                <a:solidFill>
                  <a:srgbClr val="008000"/>
                </a:solidFill>
              </a:rPr>
              <a:t> </a:t>
            </a:r>
            <a:r>
              <a:rPr lang="en-GB" dirty="0" smtClean="0">
                <a:solidFill>
                  <a:srgbClr val="008000"/>
                </a:solidFill>
              </a:rPr>
              <a:t>of the </a:t>
            </a:r>
            <a:r>
              <a:rPr lang="en-GB" dirty="0" err="1" smtClean="0">
                <a:solidFill>
                  <a:srgbClr val="008000"/>
                </a:solidFill>
              </a:rPr>
              <a:t>HCl</a:t>
            </a:r>
            <a:r>
              <a:rPr lang="en-GB" dirty="0" smtClean="0">
                <a:solidFill>
                  <a:srgbClr val="008000"/>
                </a:solidFill>
              </a:rPr>
              <a:t> , which is also Hazardous Chemical. </a:t>
            </a:r>
            <a:endParaRPr lang="en-GB" dirty="0">
              <a:solidFill>
                <a:srgbClr val="008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936104"/>
          </a:xfrm>
        </p:spPr>
        <p:txBody>
          <a:bodyPr/>
          <a:lstStyle/>
          <a:p>
            <a:pPr marL="742950" indent="-742950" algn="ctr">
              <a:buNone/>
            </a:pPr>
            <a:r>
              <a:rPr lang="cs-CZ" sz="4400" dirty="0" smtClean="0">
                <a:solidFill>
                  <a:srgbClr val="FF0000"/>
                </a:solidFill>
                <a:latin typeface="Arial Black" pitchFamily="34" charset="0"/>
              </a:rPr>
              <a:t>2. </a:t>
            </a:r>
            <a:r>
              <a:rPr lang="cs-CZ" sz="4400" dirty="0" smtClean="0">
                <a:solidFill>
                  <a:srgbClr val="FF0000"/>
                </a:solidFill>
                <a:latin typeface="Arial Black" pitchFamily="34" charset="0"/>
              </a:rPr>
              <a:t>LANOLIN</a:t>
            </a: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64</a:t>
            </a:fld>
            <a:endParaRPr lang="sk-SK"/>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467544" y="260648"/>
            <a:ext cx="8229600" cy="504056"/>
          </a:xfrm>
        </p:spPr>
        <p:txBody>
          <a:bodyPr/>
          <a:lstStyle/>
          <a:p>
            <a:pPr marL="742950" indent="-742950" algn="ctr">
              <a:buNone/>
            </a:pPr>
            <a:r>
              <a:rPr lang="cs-CZ" sz="2800" dirty="0" smtClean="0">
                <a:solidFill>
                  <a:srgbClr val="FF0000"/>
                </a:solidFill>
                <a:latin typeface="Arial Black" pitchFamily="34" charset="0"/>
              </a:rPr>
              <a:t>LANOLIN</a:t>
            </a:r>
            <a:endParaRPr lang="cs-CZ" sz="28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65</a:t>
            </a:fld>
            <a:endParaRPr lang="sk-SK"/>
          </a:p>
        </p:txBody>
      </p:sp>
      <p:pic>
        <p:nvPicPr>
          <p:cNvPr id="8" name="Obrázek 7" descr="Lanolin.png"/>
          <p:cNvPicPr>
            <a:picLocks noChangeAspect="1"/>
          </p:cNvPicPr>
          <p:nvPr/>
        </p:nvPicPr>
        <p:blipFill>
          <a:blip r:embed="rId2" cstate="print"/>
          <a:stretch>
            <a:fillRect/>
          </a:stretch>
        </p:blipFill>
        <p:spPr>
          <a:xfrm>
            <a:off x="755576" y="980728"/>
            <a:ext cx="3312368" cy="2711333"/>
          </a:xfrm>
          <a:prstGeom prst="rect">
            <a:avLst/>
          </a:prstGeom>
        </p:spPr>
      </p:pic>
      <p:sp>
        <p:nvSpPr>
          <p:cNvPr id="9" name="TextovéPole 8"/>
          <p:cNvSpPr txBox="1"/>
          <p:nvPr/>
        </p:nvSpPr>
        <p:spPr>
          <a:xfrm>
            <a:off x="179512" y="3933056"/>
            <a:ext cx="2664296" cy="1200329"/>
          </a:xfrm>
          <a:prstGeom prst="rect">
            <a:avLst/>
          </a:prstGeom>
          <a:noFill/>
        </p:spPr>
        <p:txBody>
          <a:bodyPr wrap="square" rtlCol="0">
            <a:spAutoFit/>
          </a:bodyPr>
          <a:lstStyle/>
          <a:p>
            <a:r>
              <a:rPr lang="en-GB" sz="2400" dirty="0" smtClean="0">
                <a:solidFill>
                  <a:srgbClr val="FF0000"/>
                </a:solidFill>
                <a:latin typeface="Arial Black" pitchFamily="34" charset="0"/>
              </a:rPr>
              <a:t>It is nothing special on the first Sight</a:t>
            </a:r>
            <a:endParaRPr lang="en-GB" sz="2400" dirty="0">
              <a:solidFill>
                <a:srgbClr val="FF0000"/>
              </a:solidFill>
              <a:latin typeface="Arial Black" pitchFamily="34" charset="0"/>
            </a:endParaRPr>
          </a:p>
        </p:txBody>
      </p:sp>
      <p:sp>
        <p:nvSpPr>
          <p:cNvPr id="11" name="TextovéPole 10"/>
          <p:cNvSpPr txBox="1"/>
          <p:nvPr/>
        </p:nvSpPr>
        <p:spPr>
          <a:xfrm>
            <a:off x="4355976" y="764704"/>
            <a:ext cx="4464496" cy="2062103"/>
          </a:xfrm>
          <a:prstGeom prst="rect">
            <a:avLst/>
          </a:prstGeom>
          <a:noFill/>
        </p:spPr>
        <p:txBody>
          <a:bodyPr wrap="square" rtlCol="0">
            <a:spAutoFit/>
          </a:bodyPr>
          <a:lstStyle/>
          <a:p>
            <a:r>
              <a:rPr lang="en-GB" sz="3200" dirty="0" smtClean="0">
                <a:solidFill>
                  <a:srgbClr val="FF0000"/>
                </a:solidFill>
                <a:latin typeface="Arial Black" pitchFamily="34" charset="0"/>
              </a:rPr>
              <a:t>LANOLIN </a:t>
            </a:r>
            <a:r>
              <a:rPr lang="en-GB" sz="3200" dirty="0" smtClean="0">
                <a:solidFill>
                  <a:srgbClr val="0000FF"/>
                </a:solidFill>
                <a:latin typeface="Arial Black" pitchFamily="34" charset="0"/>
              </a:rPr>
              <a:t>is further  purified</a:t>
            </a:r>
            <a:r>
              <a:rPr lang="cs-CZ" sz="3200" dirty="0" smtClean="0">
                <a:solidFill>
                  <a:srgbClr val="0000FF"/>
                </a:solidFill>
                <a:latin typeface="Arial Black" pitchFamily="34" charset="0"/>
              </a:rPr>
              <a:t> </a:t>
            </a:r>
            <a:r>
              <a:rPr lang="en-GB" sz="3200" dirty="0" smtClean="0">
                <a:solidFill>
                  <a:srgbClr val="0000FF"/>
                </a:solidFill>
                <a:latin typeface="Arial Black" pitchFamily="34" charset="0"/>
              </a:rPr>
              <a:t>for the Cosmetic use to be Colourless</a:t>
            </a:r>
            <a:endParaRPr lang="en-GB" sz="3200" dirty="0">
              <a:solidFill>
                <a:srgbClr val="0000FF"/>
              </a:solidFill>
              <a:latin typeface="Arial Black" pitchFamily="34" charset="0"/>
            </a:endParaRPr>
          </a:p>
        </p:txBody>
      </p:sp>
      <p:sp>
        <p:nvSpPr>
          <p:cNvPr id="12" name="TextovéPole 11"/>
          <p:cNvSpPr txBox="1"/>
          <p:nvPr/>
        </p:nvSpPr>
        <p:spPr>
          <a:xfrm>
            <a:off x="4427984" y="2852936"/>
            <a:ext cx="4320480" cy="2246769"/>
          </a:xfrm>
          <a:prstGeom prst="rect">
            <a:avLst/>
          </a:prstGeom>
          <a:noFill/>
        </p:spPr>
        <p:txBody>
          <a:bodyPr wrap="square" rtlCol="0">
            <a:spAutoFit/>
          </a:bodyPr>
          <a:lstStyle/>
          <a:p>
            <a:r>
              <a:rPr lang="en-GB" sz="2800" dirty="0" smtClean="0">
                <a:solidFill>
                  <a:srgbClr val="008000"/>
                </a:solidFill>
                <a:latin typeface="Arial Black" pitchFamily="34" charset="0"/>
              </a:rPr>
              <a:t>Raw </a:t>
            </a:r>
            <a:r>
              <a:rPr lang="en-GB" sz="2800" b="1" dirty="0" smtClean="0">
                <a:solidFill>
                  <a:srgbClr val="008000"/>
                </a:solidFill>
                <a:latin typeface="Arial Black" pitchFamily="34" charset="0"/>
              </a:rPr>
              <a:t>Sheep’s </a:t>
            </a:r>
            <a:r>
              <a:rPr lang="en-GB" sz="2800" b="1" dirty="0" smtClean="0">
                <a:solidFill>
                  <a:srgbClr val="008000"/>
                </a:solidFill>
                <a:latin typeface="Arial Black" pitchFamily="34" charset="0"/>
              </a:rPr>
              <a:t>Wool </a:t>
            </a:r>
            <a:r>
              <a:rPr lang="en-GB" sz="2800" b="1" dirty="0" smtClean="0">
                <a:solidFill>
                  <a:srgbClr val="008000"/>
                </a:solidFill>
                <a:latin typeface="Arial Black" pitchFamily="34" charset="0"/>
              </a:rPr>
              <a:t>from one Sheep (one cutting)</a:t>
            </a:r>
            <a:r>
              <a:rPr lang="en-GB" sz="2800" dirty="0" smtClean="0">
                <a:solidFill>
                  <a:srgbClr val="008000"/>
                </a:solidFill>
                <a:latin typeface="Arial Black" pitchFamily="34" charset="0"/>
              </a:rPr>
              <a:t> contains approx. 100 – 300 ml of Lanolin</a:t>
            </a:r>
            <a:endParaRPr lang="en-GB" sz="2800" dirty="0">
              <a:solidFill>
                <a:srgbClr val="008000"/>
              </a:solidFill>
              <a:latin typeface="Arial Black" pitchFamily="34" charset="0"/>
            </a:endParaRPr>
          </a:p>
        </p:txBody>
      </p:sp>
      <p:sp>
        <p:nvSpPr>
          <p:cNvPr id="13" name="TextovéPole 12"/>
          <p:cNvSpPr txBox="1"/>
          <p:nvPr/>
        </p:nvSpPr>
        <p:spPr>
          <a:xfrm>
            <a:off x="0" y="5301208"/>
            <a:ext cx="9144000" cy="923330"/>
          </a:xfrm>
          <a:prstGeom prst="rect">
            <a:avLst/>
          </a:prstGeom>
          <a:noFill/>
        </p:spPr>
        <p:txBody>
          <a:bodyPr wrap="square" rtlCol="0">
            <a:spAutoFit/>
          </a:bodyPr>
          <a:lstStyle/>
          <a:p>
            <a:pPr algn="ctr"/>
            <a:r>
              <a:rPr lang="en-GB" sz="5400" dirty="0" smtClean="0">
                <a:solidFill>
                  <a:srgbClr val="C00000"/>
                </a:solidFill>
                <a:latin typeface="Arial Black" pitchFamily="34" charset="0"/>
              </a:rPr>
              <a:t>It is NOT a </a:t>
            </a:r>
            <a:r>
              <a:rPr lang="en-GB" sz="5400" dirty="0" err="1" smtClean="0">
                <a:solidFill>
                  <a:srgbClr val="C00000"/>
                </a:solidFill>
                <a:latin typeface="Arial Black" pitchFamily="34" charset="0"/>
              </a:rPr>
              <a:t>Glyceride</a:t>
            </a:r>
            <a:r>
              <a:rPr lang="cs-CZ" sz="5400" dirty="0" smtClean="0">
                <a:solidFill>
                  <a:srgbClr val="C00000"/>
                </a:solidFill>
                <a:latin typeface="Arial Black" pitchFamily="34" charset="0"/>
              </a:rPr>
              <a:t>!</a:t>
            </a:r>
            <a:endParaRPr lang="cs-CZ" sz="5400" dirty="0">
              <a:solidFill>
                <a:srgbClr val="C00000"/>
              </a:solidFill>
              <a:latin typeface="Arial Black"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66</a:t>
            </a:fld>
            <a:endParaRPr lang="sk-SK"/>
          </a:p>
        </p:txBody>
      </p:sp>
      <p:sp>
        <p:nvSpPr>
          <p:cNvPr id="8" name="TextovéPole 7"/>
          <p:cNvSpPr txBox="1"/>
          <p:nvPr/>
        </p:nvSpPr>
        <p:spPr>
          <a:xfrm>
            <a:off x="0" y="0"/>
            <a:ext cx="9144000" cy="7048083"/>
          </a:xfrm>
          <a:prstGeom prst="rect">
            <a:avLst/>
          </a:prstGeom>
          <a:noFill/>
        </p:spPr>
        <p:txBody>
          <a:bodyPr wrap="square" rtlCol="0">
            <a:spAutoFit/>
          </a:bodyPr>
          <a:lstStyle/>
          <a:p>
            <a:pPr algn="just"/>
            <a:r>
              <a:rPr lang="en-US" sz="3200" b="1" dirty="0" smtClean="0">
                <a:solidFill>
                  <a:srgbClr val="FF0000"/>
                </a:solidFill>
                <a:latin typeface="Arial Black" pitchFamily="34" charset="0"/>
              </a:rPr>
              <a:t>Lanolin</a:t>
            </a:r>
            <a:r>
              <a:rPr lang="en-US" sz="3200" dirty="0" smtClean="0"/>
              <a:t> </a:t>
            </a:r>
            <a:r>
              <a:rPr lang="en-US" sz="2000" dirty="0" smtClean="0"/>
              <a:t>also </a:t>
            </a:r>
            <a:r>
              <a:rPr lang="en-US" sz="2000" dirty="0" smtClean="0"/>
              <a:t>called </a:t>
            </a:r>
            <a:r>
              <a:rPr lang="en-US" sz="2000" b="1" dirty="0" smtClean="0"/>
              <a:t>wool wax</a:t>
            </a:r>
            <a:r>
              <a:rPr lang="en-US" sz="2000" dirty="0" smtClean="0"/>
              <a:t> or </a:t>
            </a:r>
            <a:r>
              <a:rPr lang="en-US" sz="2000" b="1" dirty="0" smtClean="0"/>
              <a:t>wool grease</a:t>
            </a:r>
            <a:r>
              <a:rPr lang="en-US" sz="2000" dirty="0" smtClean="0"/>
              <a:t>, is a wax secreted by the </a:t>
            </a:r>
            <a:r>
              <a:rPr lang="en-US" sz="2000" dirty="0" smtClean="0">
                <a:hlinkClick r:id="rId2" tooltip="Sebaceous gland"/>
              </a:rPr>
              <a:t>sebaceous glands</a:t>
            </a:r>
            <a:r>
              <a:rPr lang="en-US" sz="2000" dirty="0" smtClean="0"/>
              <a:t> of </a:t>
            </a:r>
            <a:r>
              <a:rPr lang="en-US" sz="2000" dirty="0" smtClean="0">
                <a:hlinkClick r:id="rId3" tooltip="Wool"/>
              </a:rPr>
              <a:t>wool</a:t>
            </a:r>
            <a:r>
              <a:rPr lang="en-US" sz="2000" dirty="0" smtClean="0"/>
              <a:t>-bearing animals. Lanolin used by humans comes from </a:t>
            </a:r>
            <a:r>
              <a:rPr lang="en-US" sz="2000" dirty="0" smtClean="0">
                <a:hlinkClick r:id="rId4" tooltip="Domestic sheep"/>
              </a:rPr>
              <a:t>domestic sheep</a:t>
            </a:r>
            <a:r>
              <a:rPr lang="en-US" sz="2000" dirty="0" smtClean="0"/>
              <a:t> </a:t>
            </a:r>
            <a:r>
              <a:rPr lang="en-US" sz="2000" dirty="0" smtClean="0">
                <a:hlinkClick r:id="rId4" tooltip="Domestic sheep"/>
              </a:rPr>
              <a:t>breeds</a:t>
            </a:r>
            <a:r>
              <a:rPr lang="en-US" sz="2000" dirty="0" smtClean="0"/>
              <a:t> that are raised specifically for their wool. Historically, many </a:t>
            </a:r>
            <a:r>
              <a:rPr lang="en-US" sz="2000" dirty="0" smtClean="0">
                <a:hlinkClick r:id="rId5" tooltip="Pharmacopoeia"/>
              </a:rPr>
              <a:t>pharmacopoeias</a:t>
            </a:r>
            <a:r>
              <a:rPr lang="en-US" sz="2000" dirty="0" smtClean="0"/>
              <a:t> have referred to lanolin as wool fat (</a:t>
            </a:r>
            <a:r>
              <a:rPr lang="en-US" sz="2000" i="1" dirty="0" err="1" smtClean="0">
                <a:hlinkClick r:id="rId6" tooltip="Adeps (page does not exist)"/>
              </a:rPr>
              <a:t>adeps</a:t>
            </a:r>
            <a:r>
              <a:rPr lang="en-US" sz="2000" i="1" dirty="0" smtClean="0"/>
              <a:t> </a:t>
            </a:r>
            <a:r>
              <a:rPr lang="en-US" sz="2000" i="1" dirty="0" err="1" smtClean="0"/>
              <a:t>lanae</a:t>
            </a:r>
            <a:r>
              <a:rPr lang="en-US" sz="2000" dirty="0" smtClean="0"/>
              <a:t>); however</a:t>
            </a:r>
            <a:r>
              <a:rPr lang="en-US" sz="2000" dirty="0" smtClean="0">
                <a:solidFill>
                  <a:srgbClr val="FF0000"/>
                </a:solidFill>
                <a:latin typeface="Arial Black" pitchFamily="34" charset="0"/>
              </a:rPr>
              <a:t>, as lanolin lacks </a:t>
            </a:r>
            <a:r>
              <a:rPr lang="cs-CZ" sz="2000" dirty="0" err="1" smtClean="0">
                <a:solidFill>
                  <a:srgbClr val="FF0000"/>
                </a:solidFill>
                <a:latin typeface="Arial Black" pitchFamily="34" charset="0"/>
              </a:rPr>
              <a:t>Glycerides</a:t>
            </a:r>
            <a:r>
              <a:rPr lang="cs-CZ" sz="2000" dirty="0" smtClean="0">
                <a:solidFill>
                  <a:srgbClr val="FF0000"/>
                </a:solidFill>
                <a:latin typeface="Arial Black" pitchFamily="34" charset="0"/>
              </a:rPr>
              <a:t> </a:t>
            </a:r>
            <a:r>
              <a:rPr lang="en-US" sz="2000" dirty="0" smtClean="0">
                <a:solidFill>
                  <a:srgbClr val="FF0000"/>
                </a:solidFill>
                <a:latin typeface="Arial Black" pitchFamily="34" charset="0"/>
              </a:rPr>
              <a:t>(glycerol </a:t>
            </a:r>
            <a:r>
              <a:rPr lang="en-US" sz="2000" dirty="0" smtClean="0">
                <a:solidFill>
                  <a:srgbClr val="FF0000"/>
                </a:solidFill>
                <a:latin typeface="Arial Black" pitchFamily="34" charset="0"/>
              </a:rPr>
              <a:t>esters), it is </a:t>
            </a:r>
            <a:r>
              <a:rPr lang="en-US" sz="2000" dirty="0" smtClean="0">
                <a:solidFill>
                  <a:srgbClr val="FF0000"/>
                </a:solidFill>
                <a:latin typeface="Arial Black" pitchFamily="34" charset="0"/>
              </a:rPr>
              <a:t>NOT a </a:t>
            </a:r>
            <a:r>
              <a:rPr lang="en-US" sz="2000" dirty="0" smtClean="0">
                <a:solidFill>
                  <a:srgbClr val="FF0000"/>
                </a:solidFill>
                <a:latin typeface="Arial Black" pitchFamily="34" charset="0"/>
              </a:rPr>
              <a:t>true </a:t>
            </a:r>
            <a:r>
              <a:rPr lang="en-US" sz="2000" dirty="0" smtClean="0">
                <a:solidFill>
                  <a:srgbClr val="FF0000"/>
                </a:solidFill>
                <a:latin typeface="Arial Black" pitchFamily="34" charset="0"/>
              </a:rPr>
              <a:t>fat</a:t>
            </a:r>
            <a:r>
              <a:rPr lang="en-US" sz="2000" dirty="0" smtClean="0"/>
              <a:t>. </a:t>
            </a:r>
            <a:r>
              <a:rPr lang="en-US" sz="2000" dirty="0" smtClean="0"/>
              <a:t>Lanolin primarily consists of </a:t>
            </a:r>
            <a:r>
              <a:rPr lang="en-US" sz="2000" dirty="0" smtClean="0">
                <a:hlinkClick r:id="rId7" tooltip="Sterol"/>
              </a:rPr>
              <a:t>sterol</a:t>
            </a:r>
            <a:r>
              <a:rPr lang="en-US" sz="2000" dirty="0" smtClean="0"/>
              <a:t> esters </a:t>
            </a:r>
            <a:r>
              <a:rPr lang="en-US" sz="2000" dirty="0" smtClean="0"/>
              <a:t>instead. </a:t>
            </a:r>
            <a:r>
              <a:rPr lang="en-US" sz="2000" dirty="0" smtClean="0"/>
              <a:t>Lanolin's </a:t>
            </a:r>
            <a:r>
              <a:rPr lang="en-US" sz="2000" dirty="0" smtClean="0">
                <a:hlinkClick r:id="rId8" tooltip="Waterproofing"/>
              </a:rPr>
              <a:t>waterproofing</a:t>
            </a:r>
            <a:r>
              <a:rPr lang="en-US" sz="2000" dirty="0" smtClean="0"/>
              <a:t> property aids sheep in shedding water from their coats. Certain breeds of sheep produce large amounts of lanolin. There is an inverse correlation between wool fiber diameter and lanolin </a:t>
            </a:r>
            <a:r>
              <a:rPr lang="en-US" sz="2000" dirty="0" smtClean="0"/>
              <a:t>content</a:t>
            </a:r>
            <a:r>
              <a:rPr lang="cs-CZ" sz="2000" dirty="0" smtClean="0"/>
              <a:t>.</a:t>
            </a:r>
            <a:endParaRPr lang="en-US" sz="2000" dirty="0" smtClean="0"/>
          </a:p>
          <a:p>
            <a:pPr algn="just"/>
            <a:r>
              <a:rPr lang="en-US" sz="2000" dirty="0" smtClean="0"/>
              <a:t>Lanolin's role in nature is to protect wool and skin from climate and the environment; it also plays a role in skin (</a:t>
            </a:r>
            <a:r>
              <a:rPr lang="en-US" sz="2000" dirty="0" err="1" smtClean="0">
                <a:hlinkClick r:id="rId9" tooltip="Integumentary system"/>
              </a:rPr>
              <a:t>integumental</a:t>
            </a:r>
            <a:r>
              <a:rPr lang="en-US" sz="2000" dirty="0" smtClean="0"/>
              <a:t>) </a:t>
            </a:r>
            <a:r>
              <a:rPr lang="en-US" sz="2000" dirty="0" smtClean="0"/>
              <a:t>hygiene. </a:t>
            </a:r>
            <a:r>
              <a:rPr lang="en-US" sz="2000" dirty="0" smtClean="0"/>
              <a:t>Lanolin and its derivatives are used in the protection, treatment and </a:t>
            </a:r>
            <a:r>
              <a:rPr lang="en-US" sz="2000" dirty="0" smtClean="0">
                <a:hlinkClick r:id="rId10" tooltip="Beautification"/>
              </a:rPr>
              <a:t>beautification</a:t>
            </a:r>
            <a:r>
              <a:rPr lang="en-US" sz="2000" dirty="0" smtClean="0"/>
              <a:t> of human </a:t>
            </a:r>
            <a:r>
              <a:rPr lang="en-US" sz="2000" dirty="0" smtClean="0"/>
              <a:t>skin.</a:t>
            </a:r>
            <a:endParaRPr lang="cs-CZ" sz="2000" dirty="0" smtClean="0"/>
          </a:p>
          <a:p>
            <a:pPr algn="just"/>
            <a:r>
              <a:rPr lang="en-US" sz="2000" dirty="0" smtClean="0"/>
              <a:t>A typical high-purity grade of lanolin is composed predominantly of </a:t>
            </a:r>
            <a:r>
              <a:rPr lang="en-US" sz="2000" dirty="0" smtClean="0">
                <a:hlinkClick r:id="rId11" tooltip="Long chain"/>
              </a:rPr>
              <a:t>long chain</a:t>
            </a:r>
            <a:r>
              <a:rPr lang="en-US" sz="2000" dirty="0" smtClean="0"/>
              <a:t> waxy </a:t>
            </a:r>
            <a:r>
              <a:rPr lang="en-US" sz="2000" dirty="0" smtClean="0">
                <a:hlinkClick r:id="rId12" tooltip="Ester"/>
              </a:rPr>
              <a:t>esters</a:t>
            </a:r>
            <a:r>
              <a:rPr lang="en-US" sz="2000" dirty="0" smtClean="0"/>
              <a:t> (approximately 97% by weight) the remainder being lanolin </a:t>
            </a:r>
            <a:r>
              <a:rPr lang="en-US" sz="2000" dirty="0" smtClean="0">
                <a:hlinkClick r:id="rId13" tooltip="Alcohol"/>
              </a:rPr>
              <a:t>alcohols</a:t>
            </a:r>
            <a:r>
              <a:rPr lang="en-US" sz="2000" dirty="0" smtClean="0"/>
              <a:t>, lanolin </a:t>
            </a:r>
            <a:r>
              <a:rPr lang="en-US" sz="2000" dirty="0" smtClean="0">
                <a:hlinkClick r:id="rId14" tooltip="Acid"/>
              </a:rPr>
              <a:t>acids</a:t>
            </a:r>
            <a:r>
              <a:rPr lang="en-US" sz="2000" dirty="0" smtClean="0"/>
              <a:t> and lanolin </a:t>
            </a:r>
            <a:r>
              <a:rPr lang="en-US" sz="2000" dirty="0" smtClean="0">
                <a:hlinkClick r:id="rId15" tooltip="Hydrocarbon"/>
              </a:rPr>
              <a:t>hydrocarbons</a:t>
            </a:r>
            <a:endParaRPr lang="en-US" sz="2000" dirty="0" smtClean="0"/>
          </a:p>
          <a:p>
            <a:pPr algn="just"/>
            <a:r>
              <a:rPr lang="en-US" sz="2000" dirty="0" smtClean="0"/>
              <a:t>An estimated 8,000 to 20,000 different types of lanolin esters are present in lanolin, resulting from combinations between the 200 or so different lanolin acids and the 100 or so different lanolin alcohols identified so </a:t>
            </a:r>
            <a:r>
              <a:rPr lang="en-US" sz="2000" dirty="0" smtClean="0"/>
              <a:t>far.</a:t>
            </a:r>
            <a:endParaRPr lang="en-US" sz="2000" dirty="0" smtClean="0"/>
          </a:p>
          <a:p>
            <a:pPr algn="just"/>
            <a:endParaRPr lang="cs-CZ" sz="2000" dirty="0" smtClean="0"/>
          </a:p>
          <a:p>
            <a:pPr algn="just"/>
            <a:endParaRPr lang="en-US" sz="2000" dirty="0" smtClean="0"/>
          </a:p>
          <a:p>
            <a:pPr algn="just"/>
            <a:endParaRPr lang="cs-CZ" sz="20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67</a:t>
            </a:fld>
            <a:endParaRPr lang="sk-SK"/>
          </a:p>
        </p:txBody>
      </p:sp>
      <p:sp>
        <p:nvSpPr>
          <p:cNvPr id="5" name="TextovéPole 4"/>
          <p:cNvSpPr txBox="1"/>
          <p:nvPr/>
        </p:nvSpPr>
        <p:spPr>
          <a:xfrm>
            <a:off x="0" y="116632"/>
            <a:ext cx="9144000" cy="2246769"/>
          </a:xfrm>
          <a:prstGeom prst="rect">
            <a:avLst/>
          </a:prstGeom>
          <a:noFill/>
        </p:spPr>
        <p:txBody>
          <a:bodyPr wrap="square" rtlCol="0">
            <a:spAutoFit/>
          </a:bodyPr>
          <a:lstStyle/>
          <a:p>
            <a:pPr algn="just"/>
            <a:r>
              <a:rPr lang="en-US" sz="3200" b="1" dirty="0" smtClean="0">
                <a:solidFill>
                  <a:srgbClr val="FF0000"/>
                </a:solidFill>
                <a:latin typeface="Arial Black" pitchFamily="34" charset="0"/>
              </a:rPr>
              <a:t>Lanolin</a:t>
            </a:r>
            <a:r>
              <a:rPr lang="en-US" dirty="0" smtClean="0"/>
              <a:t> </a:t>
            </a:r>
            <a:r>
              <a:rPr lang="en-US" dirty="0" smtClean="0"/>
              <a:t>and </a:t>
            </a:r>
            <a:r>
              <a:rPr lang="en-US" dirty="0" smtClean="0"/>
              <a:t>its many derivatives are used extensively in both the personal care (e.g., high value cosmetics, facial cosmetics, lip products) and health care sectors such as topical liniments. Lanolin is also found in lubricants, rust-preventive coatings, shoe polish, and other commercial products</a:t>
            </a:r>
            <a:r>
              <a:rPr lang="en-US" dirty="0" smtClean="0"/>
              <a:t>.</a:t>
            </a:r>
            <a:endParaRPr lang="cs-CZ" dirty="0" smtClean="0"/>
          </a:p>
          <a:p>
            <a:pPr algn="just"/>
            <a:r>
              <a:rPr lang="en-US" dirty="0" smtClean="0"/>
              <a:t>Lanolin, when mixed with ingredients such as </a:t>
            </a:r>
            <a:r>
              <a:rPr lang="en-US" dirty="0" err="1" smtClean="0">
                <a:hlinkClick r:id="rId2" tooltip="Neatsfoot oil"/>
              </a:rPr>
              <a:t>neatsfoot</a:t>
            </a:r>
            <a:r>
              <a:rPr lang="en-US" dirty="0" smtClean="0">
                <a:hlinkClick r:id="rId2" tooltip="Neatsfoot oil"/>
              </a:rPr>
              <a:t> oil</a:t>
            </a:r>
            <a:r>
              <a:rPr lang="en-US" dirty="0" smtClean="0"/>
              <a:t>, </a:t>
            </a:r>
            <a:r>
              <a:rPr lang="en-US" dirty="0" smtClean="0">
                <a:hlinkClick r:id="rId3" tooltip="Beeswax"/>
              </a:rPr>
              <a:t>beeswax</a:t>
            </a:r>
            <a:r>
              <a:rPr lang="en-US" dirty="0" smtClean="0"/>
              <a:t> and </a:t>
            </a:r>
            <a:r>
              <a:rPr lang="en-US" dirty="0" err="1" smtClean="0">
                <a:hlinkClick r:id="rId4" tooltip="Glycerine"/>
              </a:rPr>
              <a:t>glycerine</a:t>
            </a:r>
            <a:r>
              <a:rPr lang="en-US" dirty="0" smtClean="0"/>
              <a:t> (</a:t>
            </a:r>
            <a:r>
              <a:rPr lang="en-US" dirty="0" smtClean="0">
                <a:hlinkClick r:id="rId5" tooltip="Glycerol"/>
              </a:rPr>
              <a:t>glycerol</a:t>
            </a:r>
            <a:r>
              <a:rPr lang="en-US" dirty="0" smtClean="0"/>
              <a:t>), is used in various </a:t>
            </a:r>
            <a:r>
              <a:rPr lang="en-US" dirty="0" smtClean="0">
                <a:hlinkClick r:id="rId6" tooltip="Leather"/>
              </a:rPr>
              <a:t>leather</a:t>
            </a:r>
            <a:r>
              <a:rPr lang="en-US" dirty="0" smtClean="0"/>
              <a:t> treatments, for example in some </a:t>
            </a:r>
            <a:r>
              <a:rPr lang="en-US" dirty="0" smtClean="0">
                <a:hlinkClick r:id="rId7" tooltip="Saddle soap"/>
              </a:rPr>
              <a:t>saddle soaps</a:t>
            </a:r>
            <a:r>
              <a:rPr lang="en-US" dirty="0" smtClean="0"/>
              <a:t> and in leather care products</a:t>
            </a:r>
            <a:endParaRPr lang="cs-CZ"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936104"/>
          </a:xfrm>
        </p:spPr>
        <p:txBody>
          <a:bodyPr/>
          <a:lstStyle/>
          <a:p>
            <a:pPr marL="742950" indent="-742950" algn="ctr">
              <a:buNone/>
            </a:pPr>
            <a:r>
              <a:rPr lang="cs-CZ" sz="4400" dirty="0" smtClean="0">
                <a:solidFill>
                  <a:srgbClr val="FF0000"/>
                </a:solidFill>
                <a:latin typeface="Arial Black" pitchFamily="34" charset="0"/>
              </a:rPr>
              <a:t>3. FIBROIN</a:t>
            </a:r>
          </a:p>
        </p:txBody>
      </p:sp>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68</a:t>
            </a:fld>
            <a:endParaRPr lang="sk-SK"/>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en-GB" sz="2800" dirty="0" smtClean="0">
                <a:solidFill>
                  <a:srgbClr val="FF0000"/>
                </a:solidFill>
                <a:latin typeface="Arial Black" pitchFamily="34" charset="0"/>
              </a:rPr>
              <a:t>Where can be found FIBROIN?</a:t>
            </a:r>
            <a:endParaRPr lang="en-GB" sz="2800" dirty="0">
              <a:solidFill>
                <a:srgbClr val="FF0000"/>
              </a:solidFill>
              <a:latin typeface="Arial Black" pitchFamily="34" charset="0"/>
            </a:endParaRPr>
          </a:p>
        </p:txBody>
      </p:sp>
      <p:sp>
        <p:nvSpPr>
          <p:cNvPr id="8" name="Zástupný symbol pro obsah 7"/>
          <p:cNvSpPr>
            <a:spLocks noGrp="1"/>
          </p:cNvSpPr>
          <p:nvPr>
            <p:ph idx="1"/>
          </p:nvPr>
        </p:nvSpPr>
        <p:spPr>
          <a:xfrm>
            <a:off x="457200" y="980728"/>
            <a:ext cx="8229600" cy="5145435"/>
          </a:xfrm>
        </p:spPr>
        <p:txBody>
          <a:bodyPr/>
          <a:lstStyle/>
          <a:p>
            <a:r>
              <a:rPr lang="en-GB" b="1" dirty="0" smtClean="0">
                <a:solidFill>
                  <a:srgbClr val="FF0000"/>
                </a:solidFill>
                <a:latin typeface="Arial Black" pitchFamily="34" charset="0"/>
              </a:rPr>
              <a:t>Natural/Genuine </a:t>
            </a:r>
            <a:r>
              <a:rPr lang="cs-CZ" b="1" dirty="0" smtClean="0">
                <a:solidFill>
                  <a:srgbClr val="FF0000"/>
                </a:solidFill>
                <a:latin typeface="Arial Black" pitchFamily="34" charset="0"/>
              </a:rPr>
              <a:t>S</a:t>
            </a:r>
            <a:r>
              <a:rPr lang="en-GB" b="1" dirty="0" smtClean="0">
                <a:solidFill>
                  <a:srgbClr val="FF0000"/>
                </a:solidFill>
                <a:latin typeface="Arial Black" pitchFamily="34" charset="0"/>
              </a:rPr>
              <a:t>ilk</a:t>
            </a:r>
            <a:r>
              <a:rPr lang="cs-CZ" b="1" dirty="0" smtClean="0">
                <a:solidFill>
                  <a:srgbClr val="FF0000"/>
                </a:solidFill>
                <a:latin typeface="Arial Black" pitchFamily="34" charset="0"/>
              </a:rPr>
              <a:t> </a:t>
            </a:r>
            <a:r>
              <a:rPr lang="cs-CZ" b="1" dirty="0" err="1" smtClean="0">
                <a:solidFill>
                  <a:srgbClr val="FF0000"/>
                </a:solidFill>
                <a:latin typeface="Arial Black" pitchFamily="34" charset="0"/>
              </a:rPr>
              <a:t>produced</a:t>
            </a:r>
            <a:r>
              <a:rPr lang="cs-CZ" b="1" dirty="0" smtClean="0">
                <a:solidFill>
                  <a:srgbClr val="FF0000"/>
                </a:solidFill>
                <a:latin typeface="Arial Black" pitchFamily="34" charset="0"/>
              </a:rPr>
              <a:t> </a:t>
            </a:r>
            <a:r>
              <a:rPr lang="cs-CZ" b="1" dirty="0" smtClean="0">
                <a:solidFill>
                  <a:srgbClr val="FF0000"/>
                </a:solidFill>
                <a:latin typeface="Arial Black" pitchFamily="34" charset="0"/>
              </a:rPr>
              <a:t>by </a:t>
            </a:r>
            <a:r>
              <a:rPr lang="cs-CZ" b="1" dirty="0" err="1" smtClean="0">
                <a:solidFill>
                  <a:srgbClr val="FF0000"/>
                </a:solidFill>
                <a:latin typeface="Arial Black" pitchFamily="34" charset="0"/>
              </a:rPr>
              <a:t>Silkworm</a:t>
            </a:r>
            <a:r>
              <a:rPr lang="en-GB" b="1" dirty="0" smtClean="0">
                <a:solidFill>
                  <a:srgbClr val="FF0000"/>
                </a:solidFill>
                <a:latin typeface="Arial Black" pitchFamily="34" charset="0"/>
              </a:rPr>
              <a:t> </a:t>
            </a:r>
          </a:p>
          <a:p>
            <a:r>
              <a:rPr lang="en-GB" dirty="0" smtClean="0">
                <a:solidFill>
                  <a:srgbClr val="0000FF"/>
                </a:solidFill>
                <a:latin typeface="Arial Black" pitchFamily="34" charset="0"/>
              </a:rPr>
              <a:t>Spider's is Protein</a:t>
            </a:r>
            <a:r>
              <a:rPr lang="en-GB" dirty="0" smtClean="0">
                <a:solidFill>
                  <a:srgbClr val="0000FF"/>
                </a:solidFill>
                <a:latin typeface="Arial Black" pitchFamily="34" charset="0"/>
              </a:rPr>
              <a:t> Fibre from the Secret of</a:t>
            </a:r>
            <a:r>
              <a:rPr lang="en-GB" dirty="0" smtClean="0">
                <a:solidFill>
                  <a:srgbClr val="0000FF"/>
                </a:solidFill>
                <a:latin typeface="Arial Black" pitchFamily="34" charset="0"/>
              </a:rPr>
              <a:t> Spiders Species </a:t>
            </a:r>
            <a:r>
              <a:rPr lang="en-GB" i="1" dirty="0" err="1" smtClean="0">
                <a:solidFill>
                  <a:srgbClr val="0000FF"/>
                </a:solidFill>
                <a:latin typeface="Arial Black" pitchFamily="34" charset="0"/>
                <a:hlinkClick r:id="rId2" tooltip="Argiope (stránka neexistuje)"/>
              </a:rPr>
              <a:t>Argiope</a:t>
            </a:r>
            <a:r>
              <a:rPr lang="en-GB" dirty="0" smtClean="0">
                <a:solidFill>
                  <a:srgbClr val="0000FF"/>
                </a:solidFill>
                <a:latin typeface="Arial Black" pitchFamily="34" charset="0"/>
              </a:rPr>
              <a:t> and </a:t>
            </a:r>
            <a:r>
              <a:rPr lang="en-GB" i="1" dirty="0" err="1" smtClean="0">
                <a:solidFill>
                  <a:srgbClr val="0000FF"/>
                </a:solidFill>
                <a:latin typeface="Arial Black" pitchFamily="34" charset="0"/>
                <a:hlinkClick r:id="rId3" tooltip="Nephila (stránka neexistuje)"/>
              </a:rPr>
              <a:t>Nephila</a:t>
            </a:r>
            <a:endParaRPr lang="en-GB" b="1" dirty="0" smtClean="0">
              <a:solidFill>
                <a:srgbClr val="0000FF"/>
              </a:solidFill>
              <a:latin typeface="Arial Black" pitchFamily="34" charset="0"/>
            </a:endParaRPr>
          </a:p>
          <a:p>
            <a:r>
              <a:rPr lang="en-GB" dirty="0" smtClean="0">
                <a:solidFill>
                  <a:srgbClr val="008000"/>
                </a:solidFill>
                <a:latin typeface="Arial Black" pitchFamily="34" charset="0"/>
              </a:rPr>
              <a:t>Secret of the night Butterflies</a:t>
            </a:r>
            <a:endParaRPr lang="en-GB" b="1" dirty="0" smtClean="0">
              <a:solidFill>
                <a:srgbClr val="008000"/>
              </a:solidFill>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69</a:t>
            </a:fld>
            <a:endParaRPr lang="sk-SK"/>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418058"/>
          </a:xfrm>
        </p:spPr>
        <p:txBody>
          <a:bodyPr/>
          <a:lstStyle/>
          <a:p>
            <a:r>
              <a:rPr lang="en-GB" sz="2800" dirty="0" smtClean="0">
                <a:solidFill>
                  <a:srgbClr val="FF0000"/>
                </a:solidFill>
                <a:latin typeface="Arial Black" pitchFamily="34" charset="0"/>
              </a:rPr>
              <a:t>What is KERATIN characterized by </a:t>
            </a:r>
            <a:r>
              <a:rPr lang="cs-CZ" sz="2800" dirty="0" smtClean="0">
                <a:solidFill>
                  <a:srgbClr val="FF0000"/>
                </a:solidFill>
                <a:latin typeface="Arial Black" pitchFamily="34" charset="0"/>
              </a:rPr>
              <a:t>2</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a:t>
            </a:fld>
            <a:endParaRPr lang="sk-SK"/>
          </a:p>
        </p:txBody>
      </p:sp>
      <p:sp>
        <p:nvSpPr>
          <p:cNvPr id="8" name="Zástupný symbol pro obsah 7"/>
          <p:cNvSpPr>
            <a:spLocks noGrp="1"/>
          </p:cNvSpPr>
          <p:nvPr>
            <p:ph idx="1"/>
          </p:nvPr>
        </p:nvSpPr>
        <p:spPr>
          <a:xfrm>
            <a:off x="0" y="404664"/>
            <a:ext cx="9144000" cy="5721499"/>
          </a:xfrm>
        </p:spPr>
        <p:txBody>
          <a:bodyPr/>
          <a:lstStyle/>
          <a:p>
            <a:pPr algn="ctr">
              <a:buNone/>
            </a:pPr>
            <a:r>
              <a:rPr lang="en-GB" sz="2400" b="1" dirty="0" smtClean="0">
                <a:solidFill>
                  <a:srgbClr val="0000FF"/>
                </a:solidFill>
                <a:latin typeface="Arial Black" pitchFamily="34" charset="0"/>
              </a:rPr>
              <a:t>RATIO (approx.) of the three Main AMINO ACIDS in the KERATIN</a:t>
            </a:r>
            <a:endParaRPr lang="en-GB" sz="2400" b="1" dirty="0">
              <a:solidFill>
                <a:srgbClr val="0000FF"/>
              </a:solidFill>
              <a:latin typeface="Arial Black" pitchFamily="34" charset="0"/>
            </a:endParaRPr>
          </a:p>
        </p:txBody>
      </p:sp>
      <p:graphicFrame>
        <p:nvGraphicFramePr>
          <p:cNvPr id="11" name="Tabulka 10"/>
          <p:cNvGraphicFramePr>
            <a:graphicFrameLocks noGrp="1"/>
          </p:cNvGraphicFramePr>
          <p:nvPr/>
        </p:nvGraphicFramePr>
        <p:xfrm>
          <a:off x="1" y="1196752"/>
          <a:ext cx="8964487" cy="5544615"/>
        </p:xfrm>
        <a:graphic>
          <a:graphicData uri="http://schemas.openxmlformats.org/drawingml/2006/table">
            <a:tbl>
              <a:tblPr firstRow="1" bandRow="1">
                <a:tableStyleId>{5C22544A-7EE6-4342-B048-85BDC9FD1C3A}</a:tableStyleId>
              </a:tblPr>
              <a:tblGrid>
                <a:gridCol w="3995935"/>
                <a:gridCol w="1224136"/>
                <a:gridCol w="3744416"/>
              </a:tblGrid>
              <a:tr h="831693">
                <a:tc>
                  <a:txBody>
                    <a:bodyPr/>
                    <a:lstStyle/>
                    <a:p>
                      <a:pPr algn="ctr"/>
                      <a:r>
                        <a:rPr lang="cs-CZ" sz="2400" dirty="0" smtClean="0">
                          <a:solidFill>
                            <a:srgbClr val="0000FF"/>
                          </a:solidFill>
                          <a:latin typeface="Arial Black" pitchFamily="34" charset="0"/>
                        </a:rPr>
                        <a:t>AMINOKYSELINA</a:t>
                      </a:r>
                      <a:endParaRPr lang="cs-CZ" sz="2400"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0000FF"/>
                          </a:solidFill>
                          <a:latin typeface="Arial Black" pitchFamily="34" charset="0"/>
                        </a:rPr>
                        <a:t>PODÍL</a:t>
                      </a:r>
                      <a:endParaRPr lang="cs-CZ" sz="2400"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0000FF"/>
                          </a:solidFill>
                          <a:latin typeface="Arial Black" pitchFamily="34" charset="0"/>
                        </a:rPr>
                        <a:t>VZOREC</a:t>
                      </a:r>
                      <a:endParaRPr lang="cs-CZ" sz="2400"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0974">
                <a:tc>
                  <a:txBody>
                    <a:bodyPr/>
                    <a:lstStyle/>
                    <a:p>
                      <a:pPr algn="ctr"/>
                      <a:r>
                        <a:rPr lang="cs-CZ" sz="4800" b="1" dirty="0" smtClean="0"/>
                        <a:t>HISTIDINE</a:t>
                      </a:r>
                      <a:endParaRPr lang="cs-CZ" sz="4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1</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0974">
                <a:tc>
                  <a:txBody>
                    <a:bodyPr/>
                    <a:lstStyle/>
                    <a:p>
                      <a:pPr algn="ctr"/>
                      <a:r>
                        <a:rPr lang="cs-CZ" sz="4800" b="1" dirty="0" smtClean="0"/>
                        <a:t>LYZINE</a:t>
                      </a:r>
                      <a:endParaRPr lang="cs-CZ" sz="4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4</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0974">
                <a:tc>
                  <a:txBody>
                    <a:bodyPr/>
                    <a:lstStyle/>
                    <a:p>
                      <a:pPr algn="ctr"/>
                      <a:r>
                        <a:rPr lang="cs-CZ" sz="4800" b="1" dirty="0" smtClean="0"/>
                        <a:t>ARGININE</a:t>
                      </a:r>
                      <a:endParaRPr lang="cs-CZ" sz="4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t>12</a:t>
                      </a: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Obrázek 11" descr="Amminoacido_lisina_formula.png"/>
          <p:cNvPicPr>
            <a:picLocks noChangeAspect="1"/>
          </p:cNvPicPr>
          <p:nvPr/>
        </p:nvPicPr>
        <p:blipFill>
          <a:blip r:embed="rId2" cstate="print"/>
          <a:stretch>
            <a:fillRect/>
          </a:stretch>
        </p:blipFill>
        <p:spPr>
          <a:xfrm>
            <a:off x="5292080" y="3717032"/>
            <a:ext cx="3600400" cy="1346448"/>
          </a:xfrm>
          <a:prstGeom prst="rect">
            <a:avLst/>
          </a:prstGeom>
        </p:spPr>
      </p:pic>
      <p:pic>
        <p:nvPicPr>
          <p:cNvPr id="13" name="Obrázek 12" descr="Amminoacido_arginina_formula.png"/>
          <p:cNvPicPr>
            <a:picLocks noChangeAspect="1"/>
          </p:cNvPicPr>
          <p:nvPr/>
        </p:nvPicPr>
        <p:blipFill>
          <a:blip r:embed="rId3" cstate="print"/>
          <a:stretch>
            <a:fillRect/>
          </a:stretch>
        </p:blipFill>
        <p:spPr>
          <a:xfrm>
            <a:off x="5292080" y="5229200"/>
            <a:ext cx="3624190" cy="1490464"/>
          </a:xfrm>
          <a:prstGeom prst="rect">
            <a:avLst/>
          </a:prstGeom>
        </p:spPr>
      </p:pic>
      <p:pic>
        <p:nvPicPr>
          <p:cNvPr id="14" name="Obrázek 13" descr="Amminoacido_istidina_formula.png"/>
          <p:cNvPicPr>
            <a:picLocks noChangeAspect="1"/>
          </p:cNvPicPr>
          <p:nvPr/>
        </p:nvPicPr>
        <p:blipFill>
          <a:blip r:embed="rId4" cstate="print"/>
          <a:stretch>
            <a:fillRect/>
          </a:stretch>
        </p:blipFill>
        <p:spPr>
          <a:xfrm>
            <a:off x="5220072" y="2060848"/>
            <a:ext cx="3744416" cy="1538089"/>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en-GB" sz="3600" b="1" dirty="0" smtClean="0">
                <a:solidFill>
                  <a:srgbClr val="FF0000"/>
                </a:solidFill>
                <a:latin typeface="Arial Black" pitchFamily="34" charset="0"/>
              </a:rPr>
              <a:t>Natural/Genuine </a:t>
            </a:r>
            <a:r>
              <a:rPr lang="cs-CZ" sz="3600" b="1" dirty="0" smtClean="0">
                <a:solidFill>
                  <a:srgbClr val="FF0000"/>
                </a:solidFill>
                <a:latin typeface="Arial Black" pitchFamily="34" charset="0"/>
              </a:rPr>
              <a:t>S</a:t>
            </a:r>
            <a:r>
              <a:rPr lang="en-GB" sz="3600" b="1" dirty="0" smtClean="0">
                <a:solidFill>
                  <a:srgbClr val="FF0000"/>
                </a:solidFill>
                <a:latin typeface="Arial Black" pitchFamily="34" charset="0"/>
              </a:rPr>
              <a:t>ilk </a:t>
            </a:r>
            <a:endParaRPr lang="cs-CZ" sz="36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70</a:t>
            </a:fld>
            <a:endParaRPr lang="sk-SK"/>
          </a:p>
        </p:txBody>
      </p:sp>
      <p:sp>
        <p:nvSpPr>
          <p:cNvPr id="9" name="Zástupný symbol pro obsah 8"/>
          <p:cNvSpPr>
            <a:spLocks noGrp="1"/>
          </p:cNvSpPr>
          <p:nvPr>
            <p:ph idx="1"/>
          </p:nvPr>
        </p:nvSpPr>
        <p:spPr>
          <a:xfrm>
            <a:off x="457200" y="908720"/>
            <a:ext cx="8229600" cy="5217443"/>
          </a:xfrm>
        </p:spPr>
        <p:txBody>
          <a:bodyPr/>
          <a:lstStyle/>
          <a:p>
            <a:r>
              <a:rPr lang="en-GB" sz="2400" cap="all" dirty="0" smtClean="0">
                <a:solidFill>
                  <a:srgbClr val="FF0000"/>
                </a:solidFill>
                <a:latin typeface="Arial Black" pitchFamily="34" charset="0"/>
              </a:rPr>
              <a:t>Most of the </a:t>
            </a:r>
            <a:r>
              <a:rPr lang="en-GB" sz="2400" b="1" dirty="0" smtClean="0">
                <a:solidFill>
                  <a:srgbClr val="FF0000"/>
                </a:solidFill>
                <a:latin typeface="Arial Black" pitchFamily="34" charset="0"/>
              </a:rPr>
              <a:t>Natural/Genuine Silk is gained from the Secret produced by Silkworm</a:t>
            </a:r>
            <a:r>
              <a:rPr lang="cs-CZ" sz="2400" b="1" dirty="0" smtClean="0">
                <a:solidFill>
                  <a:srgbClr val="FF0000"/>
                </a:solidFill>
                <a:latin typeface="Arial Black" pitchFamily="34" charset="0"/>
              </a:rPr>
              <a:t> </a:t>
            </a:r>
            <a:r>
              <a:rPr lang="cs-CZ" sz="2400" b="1" dirty="0" err="1" smtClean="0">
                <a:solidFill>
                  <a:srgbClr val="FF0000"/>
                </a:solidFill>
                <a:latin typeface="Arial Black" pitchFamily="34" charset="0"/>
              </a:rPr>
              <a:t>Moths</a:t>
            </a:r>
            <a:r>
              <a:rPr lang="en-GB" sz="2400" b="1" dirty="0" smtClean="0">
                <a:solidFill>
                  <a:srgbClr val="FF0000"/>
                </a:solidFill>
                <a:latin typeface="Arial Black" pitchFamily="34" charset="0"/>
              </a:rPr>
              <a:t>. It is called „Endless“  natural textile Fibre </a:t>
            </a:r>
            <a:endParaRPr lang="en-GB" sz="2400" cap="all" dirty="0" smtClean="0">
              <a:solidFill>
                <a:srgbClr val="FF0000"/>
              </a:solidFill>
              <a:latin typeface="Arial Black" pitchFamily="34" charset="0"/>
            </a:endParaRPr>
          </a:p>
          <a:p>
            <a:r>
              <a:rPr lang="en-GB" sz="2400" dirty="0" smtClean="0">
                <a:solidFill>
                  <a:srgbClr val="0000FF"/>
                </a:solidFill>
                <a:latin typeface="Arial Black" pitchFamily="34" charset="0"/>
              </a:rPr>
              <a:t>This FIBROIN  has the typical PRIMARY STRUCTURE,  as shown bellow:</a:t>
            </a:r>
            <a:endParaRPr lang="en-GB" sz="2400" dirty="0">
              <a:solidFill>
                <a:srgbClr val="0000FF"/>
              </a:solidFill>
              <a:latin typeface="Arial Black" pitchFamily="34" charset="0"/>
            </a:endParaRPr>
          </a:p>
        </p:txBody>
      </p:sp>
      <p:pic>
        <p:nvPicPr>
          <p:cNvPr id="10" name="Obrázek 9" descr="800px-Silk_fibroin_primary_structure_svg.png"/>
          <p:cNvPicPr>
            <a:picLocks noChangeAspect="1"/>
          </p:cNvPicPr>
          <p:nvPr/>
        </p:nvPicPr>
        <p:blipFill>
          <a:blip r:embed="rId2" cstate="print"/>
          <a:stretch>
            <a:fillRect/>
          </a:stretch>
        </p:blipFill>
        <p:spPr>
          <a:xfrm>
            <a:off x="755576" y="3429000"/>
            <a:ext cx="7620000" cy="239077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71</a:t>
            </a:fld>
            <a:endParaRPr lang="sk-SK"/>
          </a:p>
        </p:txBody>
      </p:sp>
      <p:graphicFrame>
        <p:nvGraphicFramePr>
          <p:cNvPr id="7" name="Tabulka 6"/>
          <p:cNvGraphicFramePr>
            <a:graphicFrameLocks noGrp="1"/>
          </p:cNvGraphicFramePr>
          <p:nvPr/>
        </p:nvGraphicFramePr>
        <p:xfrm>
          <a:off x="251520" y="260648"/>
          <a:ext cx="8352925" cy="5818577"/>
        </p:xfrm>
        <a:graphic>
          <a:graphicData uri="http://schemas.openxmlformats.org/drawingml/2006/table">
            <a:tbl>
              <a:tblPr/>
              <a:tblGrid>
                <a:gridCol w="2592288"/>
                <a:gridCol w="1440160"/>
                <a:gridCol w="1512168"/>
                <a:gridCol w="1440160"/>
                <a:gridCol w="1368149"/>
              </a:tblGrid>
              <a:tr h="864096">
                <a:tc>
                  <a:txBody>
                    <a:bodyPr/>
                    <a:lstStyle/>
                    <a:p>
                      <a:pPr algn="ctr"/>
                      <a:r>
                        <a:rPr lang="en-GB" sz="1800" b="1" noProof="0" dirty="0" smtClean="0">
                          <a:solidFill>
                            <a:srgbClr val="0000FF"/>
                          </a:solidFill>
                          <a:latin typeface="Arial Black" pitchFamily="34" charset="0"/>
                        </a:rPr>
                        <a:t>Fibre’s </a:t>
                      </a:r>
                    </a:p>
                    <a:p>
                      <a:pPr algn="ctr"/>
                      <a:r>
                        <a:rPr lang="en-GB" sz="1800" b="1" noProof="0" dirty="0" smtClean="0">
                          <a:solidFill>
                            <a:srgbClr val="0000FF"/>
                          </a:solidFill>
                          <a:latin typeface="Arial Black" pitchFamily="34" charset="0"/>
                        </a:rPr>
                        <a:t>Properties</a:t>
                      </a:r>
                      <a:endParaRPr lang="en-GB" sz="1800" noProof="0" dirty="0">
                        <a:solidFill>
                          <a:srgbClr val="0000FF"/>
                        </a:solidFill>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b="1" noProof="0" dirty="0" smtClean="0">
                          <a:solidFill>
                            <a:srgbClr val="FF0000"/>
                          </a:solidFill>
                          <a:latin typeface="Arial Black" pitchFamily="34" charset="0"/>
                        </a:rPr>
                        <a:t>Natural/</a:t>
                      </a:r>
                    </a:p>
                    <a:p>
                      <a:pPr algn="ctr"/>
                      <a:r>
                        <a:rPr lang="en-GB" sz="1800" b="1" noProof="0" dirty="0" smtClean="0">
                          <a:solidFill>
                            <a:srgbClr val="FF0000"/>
                          </a:solidFill>
                          <a:latin typeface="Arial Black" pitchFamily="34" charset="0"/>
                        </a:rPr>
                        <a:t>Genuine </a:t>
                      </a:r>
                      <a:endParaRPr lang="cs-CZ" sz="1800" b="1" noProof="0" dirty="0" smtClean="0">
                        <a:solidFill>
                          <a:srgbClr val="FF0000"/>
                        </a:solidFill>
                        <a:latin typeface="Arial Black" pitchFamily="34" charset="0"/>
                      </a:endParaRPr>
                    </a:p>
                    <a:p>
                      <a:pPr algn="ctr"/>
                      <a:r>
                        <a:rPr lang="en-GB" sz="1800" b="1" noProof="0" dirty="0" smtClean="0">
                          <a:solidFill>
                            <a:srgbClr val="FF0000"/>
                          </a:solidFill>
                          <a:latin typeface="Arial Black" pitchFamily="34" charset="0"/>
                        </a:rPr>
                        <a:t>Silk </a:t>
                      </a:r>
                      <a:endParaRPr lang="en-GB" sz="1800" noProof="0" dirty="0">
                        <a:solidFill>
                          <a:srgbClr val="FF0000"/>
                        </a:solidFill>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noProof="0" dirty="0" smtClean="0">
                          <a:latin typeface="Arial Black" pitchFamily="34" charset="0"/>
                        </a:rPr>
                        <a:t>Polyamide (PA 6)</a:t>
                      </a:r>
                      <a:endParaRPr lang="en-GB" sz="1800" noProof="0" dirty="0">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noProof="0" smtClean="0">
                          <a:latin typeface="Arial Black" pitchFamily="34" charset="0"/>
                        </a:rPr>
                        <a:t>Polyester</a:t>
                      </a:r>
                    </a:p>
                    <a:p>
                      <a:pPr algn="ctr"/>
                      <a:r>
                        <a:rPr lang="en-GB" sz="1800" noProof="0" smtClean="0">
                          <a:latin typeface="Arial Black" pitchFamily="34" charset="0"/>
                        </a:rPr>
                        <a:t>(PETP)</a:t>
                      </a:r>
                      <a:endParaRPr lang="en-GB" sz="1800" noProof="0">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800" noProof="0" dirty="0" smtClean="0">
                          <a:latin typeface="Arial Black" pitchFamily="34" charset="0"/>
                        </a:rPr>
                        <a:t>Viscose (CV)</a:t>
                      </a:r>
                      <a:endParaRPr lang="en-GB" sz="1800" noProof="0" dirty="0">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335">
                <a:tc>
                  <a:txBody>
                    <a:bodyPr/>
                    <a:lstStyle/>
                    <a:p>
                      <a:pPr algn="ctr"/>
                      <a:r>
                        <a:rPr lang="en-GB" sz="2400" noProof="0" smtClean="0">
                          <a:latin typeface="Arial Black" pitchFamily="34" charset="0"/>
                        </a:rPr>
                        <a:t>Density (g/cm³)</a:t>
                      </a:r>
                      <a:endParaRPr lang="en-GB" sz="2400" noProof="0">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FF0000"/>
                          </a:solidFill>
                          <a:latin typeface="Arial Black" pitchFamily="34" charset="0"/>
                        </a:rPr>
                        <a:t>1,25</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latin typeface="Arial Black" pitchFamily="34" charset="0"/>
                        </a:rPr>
                        <a:t>1,14</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a:latin typeface="Arial Black" pitchFamily="34" charset="0"/>
                        </a:rPr>
                        <a:t>1,33</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a:latin typeface="Arial Black" pitchFamily="34" charset="0"/>
                        </a:rPr>
                        <a:t>1,52</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5109">
                <a:tc>
                  <a:txBody>
                    <a:bodyPr/>
                    <a:lstStyle/>
                    <a:p>
                      <a:pPr algn="ctr"/>
                      <a:r>
                        <a:rPr lang="en-GB" sz="2400" noProof="0" smtClean="0">
                          <a:latin typeface="Arial Black" pitchFamily="34" charset="0"/>
                        </a:rPr>
                        <a:t>dtex</a:t>
                      </a:r>
                      <a:endParaRPr lang="en-GB" sz="2400" noProof="0">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FF0000"/>
                          </a:solidFill>
                          <a:latin typeface="Arial Black" pitchFamily="34" charset="0"/>
                        </a:rPr>
                        <a:t>1,17</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latin typeface="Arial Black" pitchFamily="34" charset="0"/>
                        </a:rPr>
                        <a:t>1,0</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latin typeface="Arial Black" pitchFamily="34" charset="0"/>
                        </a:rPr>
                        <a:t>1,1</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a:latin typeface="Arial Black" pitchFamily="34" charset="0"/>
                        </a:rPr>
                        <a:t>1,4</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2624">
                <a:tc>
                  <a:txBody>
                    <a:bodyPr/>
                    <a:lstStyle/>
                    <a:p>
                      <a:pPr algn="ctr"/>
                      <a:r>
                        <a:rPr lang="en-GB" sz="2400" noProof="0" smtClean="0">
                          <a:latin typeface="Arial Black" pitchFamily="34" charset="0"/>
                        </a:rPr>
                        <a:t>Strength DRY (cN/dtex)</a:t>
                      </a:r>
                      <a:endParaRPr lang="en-GB" sz="2400" noProof="0">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FF0000"/>
                          </a:solidFill>
                          <a:latin typeface="Arial Black" pitchFamily="34" charset="0"/>
                        </a:rPr>
                        <a:t>3-5</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latin typeface="Arial Black" pitchFamily="34" charset="0"/>
                        </a:rPr>
                        <a:t>3,6-7,5</a:t>
                      </a:r>
                      <a:endParaRPr lang="cs-CZ" sz="2400" dirty="0">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a:latin typeface="Arial Black" pitchFamily="34" charset="0"/>
                        </a:rPr>
                        <a:t>3,8-7,2</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latin typeface="Arial Black" pitchFamily="34" charset="0"/>
                        </a:rPr>
                        <a:t>1,8-3,0</a:t>
                      </a:r>
                      <a:endParaRPr lang="cs-CZ" sz="2400" dirty="0">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2624">
                <a:tc>
                  <a:txBody>
                    <a:bodyPr/>
                    <a:lstStyle/>
                    <a:p>
                      <a:pPr algn="ctr"/>
                      <a:r>
                        <a:rPr lang="en-GB" sz="2400" noProof="0" smtClean="0">
                          <a:solidFill>
                            <a:srgbClr val="7030A0"/>
                          </a:solidFill>
                          <a:latin typeface="Arial Black" pitchFamily="34" charset="0"/>
                        </a:rPr>
                        <a:t>Strength WET (% of the DRY)</a:t>
                      </a:r>
                      <a:endParaRPr lang="en-GB" sz="2400" noProof="0">
                        <a:solidFill>
                          <a:srgbClr val="7030A0"/>
                        </a:solidFill>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7030A0"/>
                          </a:solidFill>
                          <a:latin typeface="Arial Black" pitchFamily="34" charset="0"/>
                        </a:rPr>
                        <a:t>85</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7030A0"/>
                          </a:solidFill>
                          <a:latin typeface="Arial Black" pitchFamily="34" charset="0"/>
                        </a:rPr>
                        <a:t>85</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7030A0"/>
                          </a:solidFill>
                          <a:latin typeface="Arial Black" pitchFamily="34" charset="0"/>
                        </a:rPr>
                        <a:t>95-100</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7030A0"/>
                          </a:solidFill>
                          <a:latin typeface="Arial Black" pitchFamily="34" charset="0"/>
                        </a:rPr>
                        <a:t>60</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5109">
                <a:tc>
                  <a:txBody>
                    <a:bodyPr/>
                    <a:lstStyle/>
                    <a:p>
                      <a:pPr algn="ctr"/>
                      <a:r>
                        <a:rPr lang="en-GB" sz="2400" noProof="0" smtClean="0">
                          <a:latin typeface="Arial Black" pitchFamily="34" charset="0"/>
                        </a:rPr>
                        <a:t>Elengation (%)</a:t>
                      </a:r>
                      <a:endParaRPr lang="en-GB" sz="2400" noProof="0">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FF0000"/>
                          </a:solidFill>
                          <a:latin typeface="Arial Black" pitchFamily="34" charset="0"/>
                        </a:rPr>
                        <a:t>24</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latin typeface="Arial Black" pitchFamily="34" charset="0"/>
                        </a:rPr>
                        <a:t>23-55</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latin typeface="Arial Black" pitchFamily="34" charset="0"/>
                        </a:rPr>
                        <a:t>50-70</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a:latin typeface="Arial Black" pitchFamily="34" charset="0"/>
                        </a:rPr>
                        <a:t>15-30</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335">
                <a:tc>
                  <a:txBody>
                    <a:bodyPr/>
                    <a:lstStyle/>
                    <a:p>
                      <a:pPr algn="ctr"/>
                      <a:r>
                        <a:rPr lang="en-GB" sz="2400" noProof="0" smtClean="0">
                          <a:solidFill>
                            <a:srgbClr val="FF0000"/>
                          </a:solidFill>
                          <a:latin typeface="Arial Black" pitchFamily="34" charset="0"/>
                        </a:rPr>
                        <a:t>Water uptake (%)</a:t>
                      </a:r>
                      <a:endParaRPr lang="en-GB" sz="2400" noProof="0">
                        <a:solidFill>
                          <a:srgbClr val="FF0000"/>
                        </a:solidFill>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FF0000"/>
                          </a:solidFill>
                          <a:latin typeface="Arial Black" pitchFamily="34" charset="0"/>
                        </a:rPr>
                        <a:t>30</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FF0000"/>
                          </a:solidFill>
                          <a:latin typeface="Arial Black" pitchFamily="34" charset="0"/>
                        </a:rPr>
                        <a:t>3-4,5</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FF0000"/>
                          </a:solidFill>
                          <a:latin typeface="Arial Black" pitchFamily="34" charset="0"/>
                        </a:rPr>
                        <a:t>0,3-0,4</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solidFill>
                            <a:srgbClr val="FF0000"/>
                          </a:solidFill>
                          <a:latin typeface="Arial Black" pitchFamily="34" charset="0"/>
                        </a:rPr>
                        <a:t>28</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2624">
                <a:tc>
                  <a:txBody>
                    <a:bodyPr/>
                    <a:lstStyle/>
                    <a:p>
                      <a:pPr algn="ctr"/>
                      <a:r>
                        <a:rPr lang="en-GB" sz="2000" noProof="0" dirty="0" smtClean="0">
                          <a:latin typeface="Arial Black" pitchFamily="34" charset="0"/>
                        </a:rPr>
                        <a:t>World Consumption approx.  (1000 t)</a:t>
                      </a:r>
                      <a:endParaRPr lang="en-GB" sz="2000" noProof="0" dirty="0">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107</a:t>
                      </a:r>
                      <a:endParaRPr lang="cs-CZ" sz="2400" dirty="0">
                        <a:solidFill>
                          <a:srgbClr val="FF0000"/>
                        </a:solidFill>
                        <a:latin typeface="Arial Black" pitchFamily="34" charset="0"/>
                      </a:endParaRP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latin typeface="Arial Black" pitchFamily="34" charset="0"/>
                        </a:rPr>
                        <a:t>3.500</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latin typeface="Arial Black" pitchFamily="34" charset="0"/>
                        </a:rPr>
                        <a:t>14.500</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a:latin typeface="Arial Black" pitchFamily="34" charset="0"/>
                        </a:rPr>
                        <a:t>500</a:t>
                      </a:r>
                    </a:p>
                  </a:txBody>
                  <a:tcPr marL="7190" marR="7190" marT="7190" marB="71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0" name="Pravoúhlá spojovací čára 9"/>
          <p:cNvCxnSpPr/>
          <p:nvPr/>
        </p:nvCxnSpPr>
        <p:spPr>
          <a:xfrm rot="16200000" flipH="1">
            <a:off x="2087724" y="3104964"/>
            <a:ext cx="1224136" cy="144016"/>
          </a:xfrm>
          <a:prstGeom prst="bentConnector3">
            <a:avLst>
              <a:gd name="adj1" fmla="val 50000"/>
            </a:avLst>
          </a:prstGeom>
          <a:ln w="381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0" y="6165304"/>
            <a:ext cx="9144000" cy="461665"/>
          </a:xfrm>
          <a:prstGeom prst="rect">
            <a:avLst/>
          </a:prstGeom>
          <a:solidFill>
            <a:schemeClr val="accent3">
              <a:lumMod val="95000"/>
            </a:schemeClr>
          </a:solidFill>
        </p:spPr>
        <p:txBody>
          <a:bodyPr wrap="square" rtlCol="0">
            <a:spAutoFit/>
          </a:bodyPr>
          <a:lstStyle/>
          <a:p>
            <a:pPr algn="ctr"/>
            <a:r>
              <a:rPr lang="cs-CZ" sz="2400" dirty="0" smtClean="0">
                <a:solidFill>
                  <a:srgbClr val="008000"/>
                </a:solidFill>
                <a:latin typeface="Arial Black" pitchFamily="34" charset="0"/>
              </a:rPr>
              <a:t>TYPICAL FIGURES ARE GIVEN IN THIS TABLE!</a:t>
            </a:r>
            <a:endParaRPr lang="cs-CZ" sz="2400" dirty="0">
              <a:solidFill>
                <a:srgbClr val="008000"/>
              </a:solidFill>
              <a:latin typeface="Arial Black"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72</a:t>
            </a:fld>
            <a:endParaRPr lang="sk-SK"/>
          </a:p>
        </p:txBody>
      </p:sp>
      <p:graphicFrame>
        <p:nvGraphicFramePr>
          <p:cNvPr id="7" name="Tabulka 6"/>
          <p:cNvGraphicFramePr>
            <a:graphicFrameLocks noGrp="1"/>
          </p:cNvGraphicFramePr>
          <p:nvPr/>
        </p:nvGraphicFramePr>
        <p:xfrm>
          <a:off x="0" y="-1"/>
          <a:ext cx="9144000" cy="6707733"/>
        </p:xfrm>
        <a:graphic>
          <a:graphicData uri="http://schemas.openxmlformats.org/drawingml/2006/table">
            <a:tbl>
              <a:tblPr firstRow="1" bandRow="1">
                <a:tableStyleId>{5C22544A-7EE6-4342-B048-85BDC9FD1C3A}</a:tableStyleId>
              </a:tblPr>
              <a:tblGrid>
                <a:gridCol w="1524000"/>
                <a:gridCol w="1524000"/>
                <a:gridCol w="1524000"/>
                <a:gridCol w="1524000"/>
                <a:gridCol w="1524000"/>
                <a:gridCol w="1524000"/>
              </a:tblGrid>
              <a:tr h="599922">
                <a:tc gridSpan="6">
                  <a:txBody>
                    <a:bodyPr/>
                    <a:lstStyle/>
                    <a:p>
                      <a:pPr algn="ctr"/>
                      <a:r>
                        <a:rPr lang="en-GB" sz="2000" noProof="0" dirty="0" smtClean="0">
                          <a:solidFill>
                            <a:srgbClr val="FF0000"/>
                          </a:solidFill>
                          <a:latin typeface="Arial Black" pitchFamily="34" charset="0"/>
                        </a:rPr>
                        <a:t>AMINO ACIDS COMPOSITION  of some grades </a:t>
                      </a:r>
                      <a:r>
                        <a:rPr lang="en-GB" sz="2000" noProof="0" dirty="0" err="1" smtClean="0">
                          <a:solidFill>
                            <a:srgbClr val="FF0000"/>
                          </a:solidFill>
                          <a:latin typeface="Arial Black" pitchFamily="34" charset="0"/>
                        </a:rPr>
                        <a:t>ot</a:t>
                      </a:r>
                      <a:r>
                        <a:rPr lang="en-GB" sz="2000" noProof="0" dirty="0" smtClean="0">
                          <a:solidFill>
                            <a:srgbClr val="FF0000"/>
                          </a:solidFill>
                          <a:latin typeface="Arial Black" pitchFamily="34" charset="0"/>
                        </a:rPr>
                        <a:t> the </a:t>
                      </a:r>
                      <a:r>
                        <a:rPr lang="en-GB" sz="2000" b="1" noProof="0" dirty="0" smtClean="0">
                          <a:solidFill>
                            <a:srgbClr val="FF0000"/>
                          </a:solidFill>
                          <a:latin typeface="Arial Black" pitchFamily="34" charset="0"/>
                        </a:rPr>
                        <a:t>Natural/Genuine Silk </a:t>
                      </a:r>
                      <a:r>
                        <a:rPr lang="en-GB" sz="2000" b="1" noProof="0" dirty="0" smtClean="0">
                          <a:solidFill>
                            <a:srgbClr val="0000FF"/>
                          </a:solidFill>
                          <a:latin typeface="Arial Black" pitchFamily="34" charset="0"/>
                        </a:rPr>
                        <a:t>(the very minor Amino acids are not given) </a:t>
                      </a:r>
                      <a:r>
                        <a:rPr lang="en-GB" sz="2000" noProof="0" dirty="0" smtClean="0">
                          <a:solidFill>
                            <a:srgbClr val="0000FF"/>
                          </a:solidFill>
                          <a:latin typeface="Arial Black" pitchFamily="34" charset="0"/>
                        </a:rPr>
                        <a:t> </a:t>
                      </a:r>
                      <a:endParaRPr lang="en-GB" sz="2000" noProof="0" dirty="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47755">
                <a:tc>
                  <a:txBody>
                    <a:bodyPr/>
                    <a:lstStyle/>
                    <a:p>
                      <a:r>
                        <a:rPr lang="cs-CZ" sz="1800" dirty="0" smtClean="0">
                          <a:solidFill>
                            <a:srgbClr val="FF0000"/>
                          </a:solidFill>
                          <a:latin typeface="Arial Black" pitchFamily="34" charset="0"/>
                        </a:rPr>
                        <a:t>AMINO ACID</a:t>
                      </a:r>
                      <a:endParaRPr lang="cs-CZ"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b="1" dirty="0" err="1" smtClean="0">
                          <a:solidFill>
                            <a:schemeClr val="tx1"/>
                          </a:solidFill>
                        </a:rPr>
                        <a:t>Bombyx</a:t>
                      </a:r>
                      <a:r>
                        <a:rPr lang="cs-CZ" b="1" dirty="0" smtClean="0">
                          <a:solidFill>
                            <a:schemeClr val="tx1"/>
                          </a:solidFill>
                        </a:rPr>
                        <a:t> </a:t>
                      </a:r>
                      <a:r>
                        <a:rPr lang="cs-CZ" b="1" dirty="0" err="1" smtClean="0">
                          <a:solidFill>
                            <a:schemeClr val="tx1"/>
                          </a:solidFill>
                        </a:rPr>
                        <a:t>mori</a:t>
                      </a:r>
                      <a:endParaRPr lang="cs-CZ" b="1" dirty="0">
                        <a:solidFill>
                          <a:schemeClr val="tx1"/>
                        </a:solidFill>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b="1" dirty="0" smtClean="0">
                          <a:solidFill>
                            <a:schemeClr val="tx1"/>
                          </a:solidFill>
                        </a:rPr>
                        <a:t>Tussah </a:t>
                      </a:r>
                      <a:r>
                        <a:rPr lang="cs-CZ" b="1" dirty="0" err="1" smtClean="0">
                          <a:solidFill>
                            <a:schemeClr val="tx1"/>
                          </a:solidFill>
                        </a:rPr>
                        <a:t>Caligula</a:t>
                      </a:r>
                      <a:endParaRPr lang="cs-CZ" b="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b="1" dirty="0" smtClean="0">
                          <a:solidFill>
                            <a:schemeClr val="tx1"/>
                          </a:solidFill>
                        </a:rPr>
                        <a:t>Tussah II</a:t>
                      </a:r>
                      <a:endParaRPr lang="cs-CZ" b="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b="1" dirty="0" err="1" smtClean="0">
                          <a:solidFill>
                            <a:schemeClr val="tx1"/>
                          </a:solidFill>
                        </a:rPr>
                        <a:t>Anaphe</a:t>
                      </a:r>
                      <a:endParaRPr lang="cs-CZ" b="1"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cs-CZ" b="1" dirty="0" err="1" smtClean="0">
                          <a:solidFill>
                            <a:schemeClr val="tx1"/>
                          </a:solidFill>
                        </a:rPr>
                        <a:t>Chrasopha</a:t>
                      </a:r>
                      <a:r>
                        <a:rPr lang="cs-CZ" b="1" dirty="0" smtClean="0">
                          <a:solidFill>
                            <a:schemeClr val="tx1"/>
                          </a:solidFill>
                        </a:rPr>
                        <a:t> </a:t>
                      </a:r>
                      <a:r>
                        <a:rPr lang="cs-CZ" b="1" dirty="0" err="1" smtClean="0">
                          <a:solidFill>
                            <a:schemeClr val="tx1"/>
                          </a:solidFill>
                        </a:rPr>
                        <a:t>flava</a:t>
                      </a:r>
                      <a:endParaRPr lang="cs-CZ" b="1" dirty="0">
                        <a:solidFill>
                          <a:schemeClr val="tx1"/>
                        </a:solidFill>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492339">
                <a:tc>
                  <a:txBody>
                    <a:bodyPr/>
                    <a:lstStyle/>
                    <a:p>
                      <a:pPr algn="ctr"/>
                      <a:r>
                        <a:rPr lang="en-GB" sz="2400" b="1" noProof="0" dirty="0" err="1" smtClean="0">
                          <a:solidFill>
                            <a:srgbClr val="FF0000"/>
                          </a:solidFill>
                          <a:latin typeface="Arial Black" pitchFamily="34" charset="0"/>
                        </a:rPr>
                        <a:t>Glycine</a:t>
                      </a:r>
                      <a:endParaRPr lang="en-GB" sz="2400" b="1" noProof="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43.6</a:t>
                      </a:r>
                      <a:endParaRPr lang="cs-CZ" sz="2400" dirty="0">
                        <a:solidFill>
                          <a:srgbClr val="FF0000"/>
                        </a:solidFill>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23.6</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23.9</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41.7</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23.5</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2339">
                <a:tc>
                  <a:txBody>
                    <a:bodyPr/>
                    <a:lstStyle/>
                    <a:p>
                      <a:pPr algn="ctr"/>
                      <a:r>
                        <a:rPr lang="en-GB" sz="2400" b="1" noProof="0" dirty="0" err="1" smtClean="0">
                          <a:solidFill>
                            <a:srgbClr val="FF0000"/>
                          </a:solidFill>
                          <a:latin typeface="Arial Black" pitchFamily="34" charset="0"/>
                        </a:rPr>
                        <a:t>Alanine</a:t>
                      </a:r>
                      <a:endParaRPr lang="en-GB" sz="2400" b="1" noProof="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29.6</a:t>
                      </a:r>
                      <a:endParaRPr lang="cs-CZ" sz="2400" dirty="0">
                        <a:solidFill>
                          <a:srgbClr val="FF0000"/>
                        </a:solidFill>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39.4</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47.2</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52.1</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50.2</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2339">
                <a:tc>
                  <a:txBody>
                    <a:bodyPr/>
                    <a:lstStyle/>
                    <a:p>
                      <a:pPr algn="ctr"/>
                      <a:r>
                        <a:rPr lang="en-GB" sz="2400" b="1" noProof="0" dirty="0" smtClean="0">
                          <a:solidFill>
                            <a:srgbClr val="FF0000"/>
                          </a:solidFill>
                          <a:latin typeface="Arial Black" pitchFamily="34" charset="0"/>
                        </a:rPr>
                        <a:t>Serine</a:t>
                      </a:r>
                      <a:endParaRPr lang="en-GB" sz="2400" b="1" noProof="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11.7</a:t>
                      </a:r>
                      <a:endParaRPr lang="cs-CZ" sz="2400" dirty="0">
                        <a:solidFill>
                          <a:srgbClr val="FF0000"/>
                        </a:solidFill>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10.5</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14.8</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FF0000"/>
                          </a:solidFill>
                          <a:latin typeface="Arial Black" pitchFamily="34" charset="0"/>
                        </a:rPr>
                        <a:t>40.7</a:t>
                      </a:r>
                      <a:endParaRPr lang="cs-CZ" sz="2400" dirty="0">
                        <a:solidFill>
                          <a:srgbClr val="FF0000"/>
                        </a:solidFill>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7755">
                <a:tc>
                  <a:txBody>
                    <a:bodyPr/>
                    <a:lstStyle/>
                    <a:p>
                      <a:r>
                        <a:rPr lang="en-GB" b="1" noProof="0" smtClean="0"/>
                        <a:t>Asparagic acid</a:t>
                      </a:r>
                      <a:endParaRPr lang="en-GB" b="1" noProof="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1.4</a:t>
                      </a:r>
                      <a:endParaRPr lang="cs-CZ" dirty="0">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4.2</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7.5</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7755">
                <a:tc>
                  <a:txBody>
                    <a:bodyPr/>
                    <a:lstStyle/>
                    <a:p>
                      <a:r>
                        <a:rPr lang="en-GB" b="1" noProof="0" smtClean="0"/>
                        <a:t>Glutamic acid</a:t>
                      </a:r>
                      <a:endParaRPr lang="en-GB" b="1" noProof="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1.5</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2339">
                <a:tc>
                  <a:txBody>
                    <a:bodyPr/>
                    <a:lstStyle/>
                    <a:p>
                      <a:r>
                        <a:rPr lang="en-GB" b="1" noProof="0" smtClean="0"/>
                        <a:t>Tyrosine</a:t>
                      </a:r>
                      <a:endParaRPr lang="en-GB" b="1" noProof="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4.8</a:t>
                      </a:r>
                      <a:endParaRPr lang="cs-CZ" dirty="0">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4.4</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10.6</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77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noProof="0" smtClean="0"/>
                        <a:t>Histidine</a:t>
                      </a:r>
                    </a:p>
                    <a:p>
                      <a:endParaRPr lang="en-GB" b="1" noProof="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0.4</a:t>
                      </a:r>
                      <a:endParaRPr lang="cs-CZ" dirty="0">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2.2</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1.6</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2339">
                <a:tc>
                  <a:txBody>
                    <a:bodyPr/>
                    <a:lstStyle/>
                    <a:p>
                      <a:r>
                        <a:rPr lang="en-GB" b="1" noProof="0" smtClean="0"/>
                        <a:t>Arginine </a:t>
                      </a:r>
                      <a:endParaRPr lang="en-GB" b="1" noProof="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1.7</a:t>
                      </a:r>
                      <a:endParaRPr lang="cs-CZ" dirty="0">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9.2</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5.4</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2.1</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1.8</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2339">
                <a:tc>
                  <a:txBody>
                    <a:bodyPr/>
                    <a:lstStyle/>
                    <a:p>
                      <a:r>
                        <a:rPr lang="en-GB" b="1" noProof="0" smtClean="0"/>
                        <a:t>Proline</a:t>
                      </a:r>
                      <a:endParaRPr lang="en-GB" b="1" noProof="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0.4</a:t>
                      </a:r>
                      <a:endParaRPr lang="cs-CZ" dirty="0">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0.3</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0.4</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2339">
                <a:tc>
                  <a:txBody>
                    <a:bodyPr/>
                    <a:lstStyle/>
                    <a:p>
                      <a:r>
                        <a:rPr lang="en-GB" b="1" noProof="0" dirty="0" smtClean="0"/>
                        <a:t>Tryptophan</a:t>
                      </a:r>
                      <a:endParaRPr lang="en-GB" b="1" noProof="0"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0.4</a:t>
                      </a:r>
                      <a:endParaRPr lang="cs-CZ" dirty="0">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2.0</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2.7</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dirty="0" smtClean="0">
                          <a:latin typeface="Arial Black" pitchFamily="34" charset="0"/>
                        </a:rPr>
                        <a:t>-----</a:t>
                      </a:r>
                      <a:endParaRPr lang="cs-CZ" dirty="0">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73</a:t>
            </a:fld>
            <a:endParaRPr lang="sk-SK"/>
          </a:p>
        </p:txBody>
      </p:sp>
      <p:pic>
        <p:nvPicPr>
          <p:cNvPr id="5" name="Obrázek 4" descr="P1020856.JPG"/>
          <p:cNvPicPr>
            <a:picLocks noChangeAspect="1"/>
          </p:cNvPicPr>
          <p:nvPr/>
        </p:nvPicPr>
        <p:blipFill>
          <a:blip r:embed="rId2" cstate="print"/>
          <a:stretch>
            <a:fillRect/>
          </a:stretch>
        </p:blipFill>
        <p:spPr>
          <a:xfrm>
            <a:off x="251520" y="188640"/>
            <a:ext cx="3840427" cy="2880320"/>
          </a:xfrm>
          <a:prstGeom prst="rect">
            <a:avLst/>
          </a:prstGeom>
        </p:spPr>
      </p:pic>
      <p:pic>
        <p:nvPicPr>
          <p:cNvPr id="6" name="Obrázek 5" descr="P1020863.JPG"/>
          <p:cNvPicPr>
            <a:picLocks noChangeAspect="1"/>
          </p:cNvPicPr>
          <p:nvPr/>
        </p:nvPicPr>
        <p:blipFill>
          <a:blip r:embed="rId3" cstate="print"/>
          <a:stretch>
            <a:fillRect/>
          </a:stretch>
        </p:blipFill>
        <p:spPr>
          <a:xfrm>
            <a:off x="4932040" y="3248980"/>
            <a:ext cx="3995936" cy="2996952"/>
          </a:xfrm>
          <a:prstGeom prst="rect">
            <a:avLst/>
          </a:prstGeom>
        </p:spPr>
      </p:pic>
      <p:pic>
        <p:nvPicPr>
          <p:cNvPr id="7" name="Obrázek 6" descr="P1020862.JPG"/>
          <p:cNvPicPr>
            <a:picLocks noChangeAspect="1"/>
          </p:cNvPicPr>
          <p:nvPr/>
        </p:nvPicPr>
        <p:blipFill>
          <a:blip r:embed="rId4" cstate="print"/>
          <a:stretch>
            <a:fillRect/>
          </a:stretch>
        </p:blipFill>
        <p:spPr>
          <a:xfrm>
            <a:off x="4919531" y="188640"/>
            <a:ext cx="3936437" cy="2952328"/>
          </a:xfrm>
          <a:prstGeom prst="rect">
            <a:avLst/>
          </a:prstGeom>
        </p:spPr>
      </p:pic>
      <p:pic>
        <p:nvPicPr>
          <p:cNvPr id="8" name="Obrázek 7" descr="P1020858.JPG"/>
          <p:cNvPicPr>
            <a:picLocks noChangeAspect="1"/>
          </p:cNvPicPr>
          <p:nvPr/>
        </p:nvPicPr>
        <p:blipFill>
          <a:blip r:embed="rId5" cstate="print"/>
          <a:stretch>
            <a:fillRect/>
          </a:stretch>
        </p:blipFill>
        <p:spPr>
          <a:xfrm>
            <a:off x="251520" y="3239598"/>
            <a:ext cx="3888432" cy="2916324"/>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74</a:t>
            </a:fld>
            <a:endParaRPr lang="sk-SK"/>
          </a:p>
        </p:txBody>
      </p:sp>
      <p:pic>
        <p:nvPicPr>
          <p:cNvPr id="6" name="Obrázek 5" descr="Silk cocoons"/>
          <p:cNvPicPr/>
          <p:nvPr/>
        </p:nvPicPr>
        <p:blipFill>
          <a:blip r:embed="rId2" cstate="print"/>
          <a:srcRect/>
          <a:stretch>
            <a:fillRect/>
          </a:stretch>
        </p:blipFill>
        <p:spPr bwMode="auto">
          <a:xfrm>
            <a:off x="1259632" y="3573016"/>
            <a:ext cx="7344816" cy="2575545"/>
          </a:xfrm>
          <a:prstGeom prst="rect">
            <a:avLst/>
          </a:prstGeom>
          <a:noFill/>
          <a:ln w="9525">
            <a:noFill/>
            <a:miter lim="800000"/>
            <a:headEnd/>
            <a:tailEnd/>
          </a:ln>
        </p:spPr>
      </p:pic>
      <p:pic>
        <p:nvPicPr>
          <p:cNvPr id="7" name="Obrázek 6" descr="Mulberry silk worms - Bombyx Mori"/>
          <p:cNvPicPr/>
          <p:nvPr/>
        </p:nvPicPr>
        <p:blipFill>
          <a:blip r:embed="rId3" cstate="print"/>
          <a:srcRect/>
          <a:stretch>
            <a:fillRect/>
          </a:stretch>
        </p:blipFill>
        <p:spPr bwMode="auto">
          <a:xfrm>
            <a:off x="1259632" y="260648"/>
            <a:ext cx="7344816" cy="3096344"/>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75</a:t>
            </a:fld>
            <a:endParaRPr lang="sk-SK"/>
          </a:p>
        </p:txBody>
      </p:sp>
      <p:pic>
        <p:nvPicPr>
          <p:cNvPr id="5" name="Obrázek 4" descr="Silk production process"/>
          <p:cNvPicPr/>
          <p:nvPr/>
        </p:nvPicPr>
        <p:blipFill>
          <a:blip r:embed="rId2" cstate="print"/>
          <a:srcRect/>
          <a:stretch>
            <a:fillRect/>
          </a:stretch>
        </p:blipFill>
        <p:spPr bwMode="auto">
          <a:xfrm>
            <a:off x="323528" y="260648"/>
            <a:ext cx="8496944" cy="576064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76</a:t>
            </a:fld>
            <a:endParaRPr lang="sk-SK"/>
          </a:p>
        </p:txBody>
      </p:sp>
      <p:pic>
        <p:nvPicPr>
          <p:cNvPr id="6" name="Obrázek 5" descr="Degumming and stretching"/>
          <p:cNvPicPr/>
          <p:nvPr/>
        </p:nvPicPr>
        <p:blipFill>
          <a:blip r:embed="rId2" cstate="print"/>
          <a:srcRect/>
          <a:stretch>
            <a:fillRect/>
          </a:stretch>
        </p:blipFill>
        <p:spPr bwMode="auto">
          <a:xfrm>
            <a:off x="1475656" y="260648"/>
            <a:ext cx="6624736" cy="2808312"/>
          </a:xfrm>
          <a:prstGeom prst="rect">
            <a:avLst/>
          </a:prstGeom>
          <a:noFill/>
          <a:ln w="9525">
            <a:noFill/>
            <a:miter lim="800000"/>
            <a:headEnd/>
            <a:tailEnd/>
          </a:ln>
        </p:spPr>
      </p:pic>
      <p:pic>
        <p:nvPicPr>
          <p:cNvPr id="7" name="Obrázek 6" descr="Preparing silk bedding"/>
          <p:cNvPicPr/>
          <p:nvPr/>
        </p:nvPicPr>
        <p:blipFill>
          <a:blip r:embed="rId3" cstate="print"/>
          <a:srcRect/>
          <a:stretch>
            <a:fillRect/>
          </a:stretch>
        </p:blipFill>
        <p:spPr bwMode="auto">
          <a:xfrm>
            <a:off x="1403648" y="3356992"/>
            <a:ext cx="6696744" cy="2751956"/>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77</a:t>
            </a:fld>
            <a:endParaRPr lang="sk-SK"/>
          </a:p>
        </p:txBody>
      </p:sp>
      <p:sp>
        <p:nvSpPr>
          <p:cNvPr id="7" name="TextovéPole 6"/>
          <p:cNvSpPr txBox="1"/>
          <p:nvPr/>
        </p:nvSpPr>
        <p:spPr>
          <a:xfrm>
            <a:off x="251520" y="3789040"/>
            <a:ext cx="8712968" cy="2246769"/>
          </a:xfrm>
          <a:prstGeom prst="rect">
            <a:avLst/>
          </a:prstGeom>
          <a:noFill/>
        </p:spPr>
        <p:txBody>
          <a:bodyPr wrap="square" rtlCol="0">
            <a:spAutoFit/>
          </a:bodyPr>
          <a:lstStyle/>
          <a:p>
            <a:r>
              <a:rPr lang="cs-CZ" sz="2800" cap="all" dirty="0" err="1" smtClean="0">
                <a:solidFill>
                  <a:srgbClr val="FF0000"/>
                </a:solidFill>
                <a:latin typeface="Arial Black" pitchFamily="34" charset="0"/>
              </a:rPr>
              <a:t>Extracting</a:t>
            </a:r>
            <a:r>
              <a:rPr lang="cs-CZ" sz="2800" cap="all" dirty="0" smtClean="0">
                <a:solidFill>
                  <a:srgbClr val="FF0000"/>
                </a:solidFill>
                <a:latin typeface="Arial Black" pitchFamily="34" charset="0"/>
              </a:rPr>
              <a:t> </a:t>
            </a:r>
            <a:r>
              <a:rPr lang="cs-CZ" sz="2800" cap="all" dirty="0" err="1" smtClean="0">
                <a:solidFill>
                  <a:srgbClr val="FF0000"/>
                </a:solidFill>
                <a:latin typeface="Arial Black" pitchFamily="34" charset="0"/>
              </a:rPr>
              <a:t>Raw</a:t>
            </a:r>
            <a:r>
              <a:rPr lang="cs-CZ" sz="2800" cap="all" dirty="0" smtClean="0">
                <a:solidFill>
                  <a:srgbClr val="FF0000"/>
                </a:solidFill>
                <a:latin typeface="Arial Black" pitchFamily="34" charset="0"/>
              </a:rPr>
              <a:t> </a:t>
            </a:r>
            <a:r>
              <a:rPr lang="cs-CZ" sz="2800" cap="all" dirty="0" err="1" smtClean="0">
                <a:solidFill>
                  <a:srgbClr val="FF0000"/>
                </a:solidFill>
                <a:latin typeface="Arial Black" pitchFamily="34" charset="0"/>
              </a:rPr>
              <a:t>Silk</a:t>
            </a:r>
            <a:endParaRPr lang="cs-CZ" sz="2800" dirty="0" smtClean="0">
              <a:solidFill>
                <a:srgbClr val="FF0000"/>
              </a:solidFill>
              <a:latin typeface="Arial Black" pitchFamily="34" charset="0"/>
            </a:endParaRPr>
          </a:p>
          <a:p>
            <a:r>
              <a:rPr lang="cs-CZ" sz="2800" b="1" dirty="0" err="1" smtClean="0"/>
              <a:t>The</a:t>
            </a:r>
            <a:r>
              <a:rPr lang="cs-CZ" sz="2800" b="1" dirty="0" smtClean="0"/>
              <a:t> </a:t>
            </a:r>
            <a:r>
              <a:rPr lang="cs-CZ" sz="2800" b="1" dirty="0" err="1" smtClean="0"/>
              <a:t>production</a:t>
            </a:r>
            <a:r>
              <a:rPr lang="cs-CZ" sz="2800" b="1" dirty="0" smtClean="0"/>
              <a:t> </a:t>
            </a:r>
            <a:r>
              <a:rPr lang="cs-CZ" sz="2800" b="1" dirty="0" err="1" smtClean="0"/>
              <a:t>process</a:t>
            </a:r>
            <a:r>
              <a:rPr lang="cs-CZ" sz="2800" b="1" dirty="0" smtClean="0"/>
              <a:t> </a:t>
            </a:r>
            <a:r>
              <a:rPr lang="cs-CZ" sz="2800" b="1" dirty="0" err="1" smtClean="0"/>
              <a:t>of</a:t>
            </a:r>
            <a:r>
              <a:rPr lang="cs-CZ" sz="2800" b="1" dirty="0" smtClean="0"/>
              <a:t> </a:t>
            </a:r>
            <a:r>
              <a:rPr lang="cs-CZ" sz="2800" b="1" dirty="0" err="1" smtClean="0"/>
              <a:t>silk</a:t>
            </a:r>
            <a:r>
              <a:rPr lang="cs-CZ" sz="2800" dirty="0" smtClean="0"/>
              <a:t> </a:t>
            </a:r>
            <a:r>
              <a:rPr lang="cs-CZ" sz="2800" dirty="0" err="1" smtClean="0"/>
              <a:t>can</a:t>
            </a:r>
            <a:r>
              <a:rPr lang="cs-CZ" sz="2800" dirty="0" smtClean="0"/>
              <a:t> </a:t>
            </a:r>
            <a:r>
              <a:rPr lang="cs-CZ" sz="2800" dirty="0" err="1" smtClean="0"/>
              <a:t>seem</a:t>
            </a:r>
            <a:r>
              <a:rPr lang="cs-CZ" sz="2800" dirty="0" smtClean="0"/>
              <a:t> </a:t>
            </a:r>
            <a:r>
              <a:rPr lang="cs-CZ" sz="2800" dirty="0" err="1" smtClean="0"/>
              <a:t>deceptively</a:t>
            </a:r>
            <a:r>
              <a:rPr lang="cs-CZ" sz="2800" dirty="0" smtClean="0"/>
              <a:t> </a:t>
            </a:r>
            <a:r>
              <a:rPr lang="cs-CZ" sz="2800" dirty="0" err="1" smtClean="0"/>
              <a:t>simple</a:t>
            </a:r>
            <a:r>
              <a:rPr lang="cs-CZ" sz="2800" dirty="0" smtClean="0"/>
              <a:t> </a:t>
            </a:r>
            <a:r>
              <a:rPr lang="cs-CZ" sz="2800" dirty="0" err="1" smtClean="0"/>
              <a:t>but</a:t>
            </a:r>
            <a:r>
              <a:rPr lang="cs-CZ" sz="2800" dirty="0" smtClean="0"/>
              <a:t> </a:t>
            </a:r>
            <a:r>
              <a:rPr lang="cs-CZ" sz="2800" dirty="0" err="1" smtClean="0"/>
              <a:t>indeed</a:t>
            </a:r>
            <a:r>
              <a:rPr lang="cs-CZ" sz="2800" dirty="0" smtClean="0"/>
              <a:t> </a:t>
            </a:r>
            <a:r>
              <a:rPr lang="cs-CZ" sz="2800" b="1" dirty="0" smtClean="0"/>
              <a:t>has </a:t>
            </a:r>
            <a:r>
              <a:rPr lang="cs-CZ" sz="2800" b="1" dirty="0" err="1" smtClean="0"/>
              <a:t>several</a:t>
            </a:r>
            <a:r>
              <a:rPr lang="cs-CZ" sz="2800" b="1" dirty="0" smtClean="0"/>
              <a:t> </a:t>
            </a:r>
            <a:r>
              <a:rPr lang="cs-CZ" sz="2800" b="1" dirty="0" err="1" smtClean="0"/>
              <a:t>steps</a:t>
            </a:r>
            <a:r>
              <a:rPr lang="cs-CZ" sz="2800" dirty="0" smtClean="0"/>
              <a:t>. In </a:t>
            </a:r>
            <a:r>
              <a:rPr lang="cs-CZ" sz="2800" dirty="0" err="1" smtClean="0"/>
              <a:t>fact</a:t>
            </a:r>
            <a:r>
              <a:rPr lang="cs-CZ" sz="2800" dirty="0" smtClean="0"/>
              <a:t>, </a:t>
            </a:r>
            <a:r>
              <a:rPr lang="cs-CZ" sz="2800" dirty="0" err="1" smtClean="0"/>
              <a:t>the</a:t>
            </a:r>
            <a:r>
              <a:rPr lang="cs-CZ" sz="2800" dirty="0" smtClean="0"/>
              <a:t> </a:t>
            </a:r>
            <a:r>
              <a:rPr lang="cs-CZ" sz="2800" dirty="0" err="1" smtClean="0"/>
              <a:t>process</a:t>
            </a:r>
            <a:r>
              <a:rPr lang="cs-CZ" sz="2800" dirty="0" smtClean="0"/>
              <a:t> </a:t>
            </a:r>
            <a:r>
              <a:rPr lang="cs-CZ" sz="2800" dirty="0" err="1" smtClean="0"/>
              <a:t>of</a:t>
            </a:r>
            <a:r>
              <a:rPr lang="cs-CZ" sz="2800" dirty="0" smtClean="0"/>
              <a:t> </a:t>
            </a:r>
            <a:r>
              <a:rPr lang="cs-CZ" sz="2800" dirty="0" err="1" smtClean="0"/>
              <a:t>creating</a:t>
            </a:r>
            <a:r>
              <a:rPr lang="cs-CZ" sz="2800" dirty="0" smtClean="0"/>
              <a:t> </a:t>
            </a:r>
            <a:r>
              <a:rPr lang="cs-CZ" sz="2800" dirty="0" err="1" smtClean="0"/>
              <a:t>silk</a:t>
            </a:r>
            <a:r>
              <a:rPr lang="cs-CZ" sz="2800" dirty="0" smtClean="0"/>
              <a:t> </a:t>
            </a:r>
            <a:r>
              <a:rPr lang="cs-CZ" sz="2800" dirty="0" err="1" smtClean="0"/>
              <a:t>fibres</a:t>
            </a:r>
            <a:r>
              <a:rPr lang="cs-CZ" sz="2800" dirty="0" smtClean="0"/>
              <a:t> </a:t>
            </a:r>
            <a:r>
              <a:rPr lang="cs-CZ" sz="2800" dirty="0" err="1" smtClean="0"/>
              <a:t>of</a:t>
            </a:r>
            <a:r>
              <a:rPr lang="cs-CZ" sz="2800" dirty="0" smtClean="0"/>
              <a:t> </a:t>
            </a:r>
            <a:r>
              <a:rPr lang="cs-CZ" sz="2800" dirty="0" err="1" smtClean="0"/>
              <a:t>the</a:t>
            </a:r>
            <a:r>
              <a:rPr lang="cs-CZ" sz="2800" dirty="0" smtClean="0"/>
              <a:t> </a:t>
            </a:r>
            <a:r>
              <a:rPr lang="cs-CZ" sz="2800" dirty="0" err="1" smtClean="0"/>
              <a:t>highest</a:t>
            </a:r>
            <a:r>
              <a:rPr lang="cs-CZ" sz="2800" dirty="0" smtClean="0"/>
              <a:t> </a:t>
            </a:r>
            <a:r>
              <a:rPr lang="cs-CZ" sz="2800" dirty="0" err="1" smtClean="0"/>
              <a:t>quality</a:t>
            </a:r>
            <a:r>
              <a:rPr lang="cs-CZ" sz="2800" dirty="0" smtClean="0"/>
              <a:t> </a:t>
            </a:r>
            <a:r>
              <a:rPr lang="cs-CZ" sz="2800" dirty="0" err="1" smtClean="0"/>
              <a:t>take</a:t>
            </a:r>
            <a:r>
              <a:rPr lang="cs-CZ" sz="2800" dirty="0" smtClean="0"/>
              <a:t> a </a:t>
            </a:r>
            <a:r>
              <a:rPr lang="cs-CZ" sz="2800" dirty="0" err="1" smtClean="0"/>
              <a:t>few</a:t>
            </a:r>
            <a:r>
              <a:rPr lang="cs-CZ" sz="2800" dirty="0" smtClean="0"/>
              <a:t> </a:t>
            </a:r>
            <a:r>
              <a:rPr lang="cs-CZ" sz="2800" dirty="0" err="1" smtClean="0"/>
              <a:t>weeks</a:t>
            </a:r>
            <a:r>
              <a:rPr lang="cs-CZ" sz="2800" dirty="0" smtClean="0"/>
              <a:t> to </a:t>
            </a:r>
            <a:r>
              <a:rPr lang="cs-CZ" sz="2800" dirty="0" err="1" smtClean="0"/>
              <a:t>complete</a:t>
            </a:r>
            <a:r>
              <a:rPr lang="cs-CZ" sz="2800" dirty="0" smtClean="0"/>
              <a:t>.</a:t>
            </a:r>
            <a:endParaRPr lang="cs-CZ" sz="2800" dirty="0"/>
          </a:p>
        </p:txBody>
      </p:sp>
      <p:sp>
        <p:nvSpPr>
          <p:cNvPr id="9" name="Obdélník 8"/>
          <p:cNvSpPr/>
          <p:nvPr/>
        </p:nvSpPr>
        <p:spPr>
          <a:xfrm>
            <a:off x="251520" y="188640"/>
            <a:ext cx="8568952" cy="3416320"/>
          </a:xfrm>
          <a:prstGeom prst="rect">
            <a:avLst/>
          </a:prstGeom>
        </p:spPr>
        <p:txBody>
          <a:bodyPr wrap="square">
            <a:spAutoFit/>
          </a:bodyPr>
          <a:lstStyle/>
          <a:p>
            <a:r>
              <a:rPr lang="cs-CZ" sz="2400" b="1" dirty="0" err="1" smtClean="0"/>
              <a:t>Silk</a:t>
            </a:r>
            <a:r>
              <a:rPr lang="cs-CZ" sz="2400" b="1" dirty="0" smtClean="0"/>
              <a:t> </a:t>
            </a:r>
            <a:r>
              <a:rPr lang="cs-CZ" sz="2400" b="1" dirty="0" err="1" smtClean="0"/>
              <a:t>fibres</a:t>
            </a:r>
            <a:r>
              <a:rPr lang="cs-CZ" sz="2400" b="1" dirty="0" smtClean="0"/>
              <a:t> are a </a:t>
            </a:r>
            <a:r>
              <a:rPr lang="cs-CZ" sz="2400" b="1" dirty="0" err="1" smtClean="0"/>
              <a:t>continuous</a:t>
            </a:r>
            <a:r>
              <a:rPr lang="cs-CZ" sz="2400" b="1" dirty="0" smtClean="0"/>
              <a:t> protein </a:t>
            </a:r>
            <a:r>
              <a:rPr lang="cs-CZ" sz="2400" b="1" dirty="0" err="1" smtClean="0"/>
              <a:t>fibre</a:t>
            </a:r>
            <a:r>
              <a:rPr lang="cs-CZ" sz="2400" b="1" dirty="0" smtClean="0"/>
              <a:t> </a:t>
            </a:r>
            <a:r>
              <a:rPr lang="cs-CZ" sz="2400" b="1" dirty="0" err="1" smtClean="0"/>
              <a:t>created</a:t>
            </a:r>
            <a:r>
              <a:rPr lang="cs-CZ" sz="2400" b="1" dirty="0" smtClean="0"/>
              <a:t> </a:t>
            </a:r>
            <a:r>
              <a:rPr lang="cs-CZ" sz="2400" b="1" dirty="0" err="1" smtClean="0"/>
              <a:t>from</a:t>
            </a:r>
            <a:r>
              <a:rPr lang="cs-CZ" sz="2400" b="1" dirty="0" smtClean="0"/>
              <a:t> </a:t>
            </a:r>
            <a:r>
              <a:rPr lang="cs-CZ" sz="2400" b="1" dirty="0" err="1" smtClean="0"/>
              <a:t>natural</a:t>
            </a:r>
            <a:r>
              <a:rPr lang="cs-CZ" sz="2400" b="1" dirty="0" smtClean="0"/>
              <a:t> </a:t>
            </a:r>
            <a:r>
              <a:rPr lang="cs-CZ" sz="2400" b="1" dirty="0" err="1" smtClean="0"/>
              <a:t>processes</a:t>
            </a:r>
            <a:r>
              <a:rPr lang="cs-CZ" sz="2400" b="1" dirty="0" smtClean="0"/>
              <a:t> </a:t>
            </a:r>
            <a:r>
              <a:rPr lang="cs-CZ" sz="2400" b="1" dirty="0" err="1" smtClean="0"/>
              <a:t>and</a:t>
            </a:r>
            <a:r>
              <a:rPr lang="cs-CZ" sz="2400" b="1" dirty="0" smtClean="0"/>
              <a:t> </a:t>
            </a:r>
            <a:r>
              <a:rPr lang="cs-CZ" sz="2400" b="1" dirty="0" err="1" smtClean="0"/>
              <a:t>extracted</a:t>
            </a:r>
            <a:r>
              <a:rPr lang="cs-CZ" sz="2400" b="1" dirty="0" smtClean="0"/>
              <a:t> </a:t>
            </a:r>
            <a:r>
              <a:rPr lang="cs-CZ" sz="2400" b="1" dirty="0" err="1" smtClean="0"/>
              <a:t>from</a:t>
            </a:r>
            <a:r>
              <a:rPr lang="cs-CZ" sz="2400" b="1" dirty="0" smtClean="0"/>
              <a:t> </a:t>
            </a:r>
            <a:r>
              <a:rPr lang="cs-CZ" sz="2400" b="1" dirty="0" err="1" smtClean="0"/>
              <a:t>cocoons</a:t>
            </a:r>
            <a:r>
              <a:rPr lang="cs-CZ" sz="2400" dirty="0" smtClean="0"/>
              <a:t>, </a:t>
            </a:r>
            <a:r>
              <a:rPr lang="cs-CZ" sz="2400" dirty="0" err="1" smtClean="0"/>
              <a:t>which</a:t>
            </a:r>
            <a:r>
              <a:rPr lang="cs-CZ" sz="2400" dirty="0" smtClean="0"/>
              <a:t> </a:t>
            </a:r>
            <a:r>
              <a:rPr lang="cs-CZ" sz="2400" dirty="0" err="1" smtClean="0"/>
              <a:t>means</a:t>
            </a:r>
            <a:r>
              <a:rPr lang="cs-CZ" sz="2400" dirty="0" smtClean="0"/>
              <a:t> </a:t>
            </a:r>
            <a:r>
              <a:rPr lang="cs-CZ" sz="2400" dirty="0" err="1" smtClean="0"/>
              <a:t>that</a:t>
            </a:r>
            <a:r>
              <a:rPr lang="cs-CZ" sz="2400" dirty="0" smtClean="0"/>
              <a:t> these </a:t>
            </a:r>
            <a:r>
              <a:rPr lang="cs-CZ" sz="2400" dirty="0" err="1" smtClean="0"/>
              <a:t>fibres</a:t>
            </a:r>
            <a:r>
              <a:rPr lang="cs-CZ" sz="2400" dirty="0" smtClean="0"/>
              <a:t> </a:t>
            </a:r>
            <a:r>
              <a:rPr lang="cs-CZ" sz="2400" dirty="0" err="1" smtClean="0"/>
              <a:t>can</a:t>
            </a:r>
            <a:r>
              <a:rPr lang="cs-CZ" sz="2400" dirty="0" smtClean="0"/>
              <a:t> </a:t>
            </a:r>
            <a:r>
              <a:rPr lang="cs-CZ" sz="2400" dirty="0" err="1" smtClean="0"/>
              <a:t>retain</a:t>
            </a:r>
            <a:r>
              <a:rPr lang="cs-CZ" sz="2400" dirty="0" smtClean="0"/>
              <a:t> </a:t>
            </a:r>
            <a:r>
              <a:rPr lang="cs-CZ" sz="2400" dirty="0" err="1" smtClean="0"/>
              <a:t>the</a:t>
            </a:r>
            <a:r>
              <a:rPr lang="cs-CZ" sz="2400" dirty="0" smtClean="0"/>
              <a:t> </a:t>
            </a:r>
            <a:r>
              <a:rPr lang="cs-CZ" sz="2400" dirty="0" err="1" smtClean="0"/>
              <a:t>properties</a:t>
            </a:r>
            <a:r>
              <a:rPr lang="cs-CZ" sz="2400" dirty="0" smtClean="0"/>
              <a:t> </a:t>
            </a:r>
            <a:r>
              <a:rPr lang="cs-CZ" sz="2400" dirty="0" err="1" smtClean="0"/>
              <a:t>that</a:t>
            </a:r>
            <a:r>
              <a:rPr lang="cs-CZ" sz="2400" dirty="0" smtClean="0"/>
              <a:t> are </a:t>
            </a:r>
            <a:r>
              <a:rPr lang="cs-CZ" sz="2400" dirty="0" err="1" smtClean="0"/>
              <a:t>associated</a:t>
            </a:r>
            <a:r>
              <a:rPr lang="cs-CZ" sz="2400" dirty="0" smtClean="0"/>
              <a:t> </a:t>
            </a:r>
            <a:r>
              <a:rPr lang="cs-CZ" sz="2400" dirty="0" err="1" smtClean="0"/>
              <a:t>with</a:t>
            </a:r>
            <a:r>
              <a:rPr lang="cs-CZ" sz="2400" dirty="0" smtClean="0"/>
              <a:t> </a:t>
            </a:r>
            <a:r>
              <a:rPr lang="cs-CZ" sz="2400" dirty="0" err="1" smtClean="0"/>
              <a:t>the</a:t>
            </a:r>
            <a:r>
              <a:rPr lang="cs-CZ" sz="2400" dirty="0" smtClean="0"/>
              <a:t> </a:t>
            </a:r>
            <a:r>
              <a:rPr lang="cs-CZ" sz="2400" dirty="0" err="1" smtClean="0"/>
              <a:t>chemicals</a:t>
            </a:r>
            <a:r>
              <a:rPr lang="cs-CZ" sz="2400" dirty="0" smtClean="0"/>
              <a:t> </a:t>
            </a:r>
            <a:r>
              <a:rPr lang="cs-CZ" sz="2400" dirty="0" err="1" smtClean="0"/>
              <a:t>produced</a:t>
            </a:r>
            <a:r>
              <a:rPr lang="cs-CZ" sz="2400" dirty="0" smtClean="0"/>
              <a:t> by </a:t>
            </a:r>
            <a:r>
              <a:rPr lang="cs-CZ" sz="2400" dirty="0" err="1" smtClean="0"/>
              <a:t>the</a:t>
            </a:r>
            <a:r>
              <a:rPr lang="cs-CZ" sz="2400" dirty="0" smtClean="0"/>
              <a:t> </a:t>
            </a:r>
            <a:r>
              <a:rPr lang="cs-CZ" sz="2400" dirty="0" err="1" smtClean="0"/>
              <a:t>silkworm</a:t>
            </a:r>
            <a:r>
              <a:rPr lang="cs-CZ" sz="2400" dirty="0" smtClean="0"/>
              <a:t>. </a:t>
            </a:r>
            <a:r>
              <a:rPr lang="cs-CZ" sz="2400" dirty="0" err="1" smtClean="0"/>
              <a:t>When</a:t>
            </a:r>
            <a:r>
              <a:rPr lang="cs-CZ" sz="2400" dirty="0" smtClean="0"/>
              <a:t> </a:t>
            </a:r>
            <a:r>
              <a:rPr lang="cs-CZ" sz="2400" dirty="0" err="1" smtClean="0"/>
              <a:t>secreted</a:t>
            </a:r>
            <a:r>
              <a:rPr lang="cs-CZ" sz="2400" dirty="0" smtClean="0"/>
              <a:t> by </a:t>
            </a:r>
            <a:r>
              <a:rPr lang="cs-CZ" sz="2400" dirty="0" err="1" smtClean="0"/>
              <a:t>the</a:t>
            </a:r>
            <a:r>
              <a:rPr lang="cs-CZ" sz="2400" dirty="0" smtClean="0"/>
              <a:t> </a:t>
            </a:r>
            <a:r>
              <a:rPr lang="cs-CZ" sz="2400" dirty="0" err="1" smtClean="0"/>
              <a:t>silkworm</a:t>
            </a:r>
            <a:r>
              <a:rPr lang="cs-CZ" sz="2400" dirty="0" smtClean="0"/>
              <a:t>, </a:t>
            </a:r>
            <a:r>
              <a:rPr lang="cs-CZ" sz="2400" dirty="0" err="1" smtClean="0"/>
              <a:t>the</a:t>
            </a:r>
            <a:r>
              <a:rPr lang="cs-CZ" sz="2400" dirty="0" smtClean="0"/>
              <a:t> </a:t>
            </a:r>
            <a:r>
              <a:rPr lang="cs-CZ" sz="2400" dirty="0" err="1" smtClean="0"/>
              <a:t>natural</a:t>
            </a:r>
            <a:r>
              <a:rPr lang="cs-CZ" sz="2400" dirty="0" smtClean="0"/>
              <a:t> </a:t>
            </a:r>
            <a:r>
              <a:rPr lang="cs-CZ" sz="2400" dirty="0" err="1" smtClean="0"/>
              <a:t>state</a:t>
            </a:r>
            <a:r>
              <a:rPr lang="cs-CZ" sz="2400" dirty="0" smtClean="0"/>
              <a:t> </a:t>
            </a:r>
            <a:r>
              <a:rPr lang="cs-CZ" sz="2400" dirty="0" err="1" smtClean="0"/>
              <a:t>of</a:t>
            </a:r>
            <a:r>
              <a:rPr lang="cs-CZ" sz="2400" dirty="0" smtClean="0"/>
              <a:t> </a:t>
            </a:r>
            <a:r>
              <a:rPr lang="cs-CZ" sz="2400" dirty="0" err="1" smtClean="0"/>
              <a:t>the</a:t>
            </a:r>
            <a:r>
              <a:rPr lang="cs-CZ" sz="2400" dirty="0" smtClean="0"/>
              <a:t> </a:t>
            </a:r>
            <a:r>
              <a:rPr lang="cs-CZ" sz="2400" dirty="0" err="1" smtClean="0"/>
              <a:t>fibre</a:t>
            </a:r>
            <a:r>
              <a:rPr lang="cs-CZ" sz="2400" dirty="0" smtClean="0"/>
              <a:t> </a:t>
            </a:r>
            <a:r>
              <a:rPr lang="cs-CZ" sz="2400" dirty="0" err="1" smtClean="0"/>
              <a:t>is</a:t>
            </a:r>
            <a:r>
              <a:rPr lang="cs-CZ" sz="2400" dirty="0" smtClean="0"/>
              <a:t> a single </a:t>
            </a:r>
            <a:r>
              <a:rPr lang="cs-CZ" sz="2400" dirty="0" err="1" smtClean="0"/>
              <a:t>silk</a:t>
            </a:r>
            <a:r>
              <a:rPr lang="cs-CZ" sz="2400" dirty="0" smtClean="0"/>
              <a:t> </a:t>
            </a:r>
            <a:r>
              <a:rPr lang="cs-CZ" sz="2400" dirty="0" err="1" smtClean="0"/>
              <a:t>thread</a:t>
            </a:r>
            <a:r>
              <a:rPr lang="cs-CZ" sz="2400" dirty="0" smtClean="0"/>
              <a:t> </a:t>
            </a:r>
            <a:r>
              <a:rPr lang="cs-CZ" sz="2400" dirty="0" err="1" smtClean="0"/>
              <a:t>made</a:t>
            </a:r>
            <a:r>
              <a:rPr lang="cs-CZ" sz="2400" dirty="0" smtClean="0"/>
              <a:t> </a:t>
            </a:r>
            <a:r>
              <a:rPr lang="cs-CZ" sz="2400" dirty="0" err="1" smtClean="0"/>
              <a:t>up</a:t>
            </a:r>
            <a:r>
              <a:rPr lang="cs-CZ" sz="2400" dirty="0" smtClean="0"/>
              <a:t> </a:t>
            </a:r>
            <a:r>
              <a:rPr lang="cs-CZ" sz="2400" dirty="0" err="1" smtClean="0"/>
              <a:t>of</a:t>
            </a:r>
            <a:r>
              <a:rPr lang="cs-CZ" sz="2400" dirty="0" smtClean="0"/>
              <a:t> a double </a:t>
            </a:r>
            <a:r>
              <a:rPr lang="cs-CZ" sz="2400" dirty="0" err="1" smtClean="0"/>
              <a:t>filament</a:t>
            </a:r>
            <a:r>
              <a:rPr lang="cs-CZ" sz="2400" dirty="0" smtClean="0"/>
              <a:t> </a:t>
            </a:r>
            <a:r>
              <a:rPr lang="cs-CZ" sz="2400" dirty="0" err="1" smtClean="0"/>
              <a:t>of</a:t>
            </a:r>
            <a:r>
              <a:rPr lang="cs-CZ" sz="2400" dirty="0" smtClean="0"/>
              <a:t> protein </a:t>
            </a:r>
            <a:r>
              <a:rPr lang="cs-CZ" sz="2400" dirty="0" err="1" smtClean="0"/>
              <a:t>material</a:t>
            </a:r>
            <a:r>
              <a:rPr lang="cs-CZ" sz="2400" dirty="0" smtClean="0"/>
              <a:t> (fibroin) </a:t>
            </a:r>
            <a:r>
              <a:rPr lang="cs-CZ" sz="2400" dirty="0" err="1" smtClean="0"/>
              <a:t>glued</a:t>
            </a:r>
            <a:r>
              <a:rPr lang="cs-CZ" sz="2400" dirty="0" smtClean="0"/>
              <a:t> </a:t>
            </a:r>
            <a:r>
              <a:rPr lang="cs-CZ" sz="2400" dirty="0" err="1" smtClean="0"/>
              <a:t>together</a:t>
            </a:r>
            <a:r>
              <a:rPr lang="cs-CZ" sz="2400" dirty="0" smtClean="0"/>
              <a:t> </a:t>
            </a:r>
            <a:r>
              <a:rPr lang="cs-CZ" sz="2400" dirty="0" err="1" smtClean="0"/>
              <a:t>with</a:t>
            </a:r>
            <a:r>
              <a:rPr lang="cs-CZ" sz="2400" dirty="0" smtClean="0"/>
              <a:t> </a:t>
            </a:r>
            <a:r>
              <a:rPr lang="cs-CZ" sz="2400" u="sng" dirty="0" smtClean="0">
                <a:hlinkClick r:id="rId2" tooltip="Wikipedia: Sericin"/>
              </a:rPr>
              <a:t>sericin</a:t>
            </a:r>
            <a:r>
              <a:rPr lang="cs-CZ" sz="2400" dirty="0" smtClean="0"/>
              <a:t>, </a:t>
            </a:r>
            <a:r>
              <a:rPr lang="cs-CZ" sz="2400" dirty="0" err="1" smtClean="0"/>
              <a:t>an</a:t>
            </a:r>
            <a:r>
              <a:rPr lang="cs-CZ" sz="2400" dirty="0" smtClean="0"/>
              <a:t> </a:t>
            </a:r>
            <a:r>
              <a:rPr lang="cs-CZ" sz="2400" dirty="0" err="1" smtClean="0"/>
              <a:t>allergenic</a:t>
            </a:r>
            <a:r>
              <a:rPr lang="cs-CZ" sz="2400" dirty="0" smtClean="0"/>
              <a:t> </a:t>
            </a:r>
            <a:r>
              <a:rPr lang="cs-CZ" sz="2400" dirty="0" err="1" smtClean="0"/>
              <a:t>and</a:t>
            </a:r>
            <a:r>
              <a:rPr lang="cs-CZ" sz="2400" dirty="0" smtClean="0"/>
              <a:t> </a:t>
            </a:r>
            <a:r>
              <a:rPr lang="cs-CZ" sz="2400" dirty="0" err="1" smtClean="0"/>
              <a:t>gummy</a:t>
            </a:r>
            <a:r>
              <a:rPr lang="cs-CZ" sz="2400" dirty="0" smtClean="0"/>
              <a:t> substance </a:t>
            </a:r>
            <a:r>
              <a:rPr lang="cs-CZ" sz="2400" dirty="0" err="1" smtClean="0"/>
              <a:t>that</a:t>
            </a:r>
            <a:r>
              <a:rPr lang="cs-CZ" sz="2400" dirty="0" smtClean="0"/>
              <a:t> </a:t>
            </a:r>
            <a:r>
              <a:rPr lang="cs-CZ" sz="2400" dirty="0" err="1" smtClean="0"/>
              <a:t>is</a:t>
            </a:r>
            <a:r>
              <a:rPr lang="cs-CZ" sz="2400" dirty="0" smtClean="0"/>
              <a:t> </a:t>
            </a:r>
            <a:r>
              <a:rPr lang="cs-CZ" sz="2400" dirty="0" err="1" smtClean="0"/>
              <a:t>normally</a:t>
            </a:r>
            <a:r>
              <a:rPr lang="cs-CZ" sz="2400" dirty="0" smtClean="0"/>
              <a:t> </a:t>
            </a:r>
            <a:r>
              <a:rPr lang="cs-CZ" sz="2400" dirty="0" err="1" smtClean="0"/>
              <a:t>extracted</a:t>
            </a:r>
            <a:r>
              <a:rPr lang="cs-CZ" sz="2400" dirty="0" smtClean="0"/>
              <a:t> </a:t>
            </a:r>
            <a:r>
              <a:rPr lang="cs-CZ" sz="2400" dirty="0" err="1" smtClean="0"/>
              <a:t>during</a:t>
            </a:r>
            <a:r>
              <a:rPr lang="cs-CZ" sz="2400" dirty="0" smtClean="0"/>
              <a:t> </a:t>
            </a:r>
            <a:r>
              <a:rPr lang="cs-CZ" sz="2400" dirty="0" err="1" smtClean="0"/>
              <a:t>the</a:t>
            </a:r>
            <a:r>
              <a:rPr lang="cs-CZ" sz="2400" dirty="0" smtClean="0"/>
              <a:t> </a:t>
            </a:r>
            <a:r>
              <a:rPr lang="cs-CZ" sz="2400" dirty="0" err="1" smtClean="0"/>
              <a:t>processing</a:t>
            </a:r>
            <a:r>
              <a:rPr lang="cs-CZ" sz="2400" dirty="0" smtClean="0"/>
              <a:t> </a:t>
            </a:r>
            <a:r>
              <a:rPr lang="cs-CZ" sz="2400" dirty="0" err="1" smtClean="0"/>
              <a:t>of</a:t>
            </a:r>
            <a:r>
              <a:rPr lang="cs-CZ" sz="2400" dirty="0" smtClean="0"/>
              <a:t> </a:t>
            </a:r>
            <a:r>
              <a:rPr lang="cs-CZ" sz="2400" dirty="0" err="1" smtClean="0"/>
              <a:t>the</a:t>
            </a:r>
            <a:r>
              <a:rPr lang="cs-CZ" sz="2400" dirty="0" smtClean="0"/>
              <a:t> </a:t>
            </a:r>
            <a:r>
              <a:rPr lang="cs-CZ" sz="2400" dirty="0" err="1" smtClean="0"/>
              <a:t>silk</a:t>
            </a:r>
            <a:r>
              <a:rPr lang="cs-CZ" sz="2400" dirty="0" smtClean="0"/>
              <a:t> </a:t>
            </a:r>
            <a:r>
              <a:rPr lang="cs-CZ" sz="2400" dirty="0" err="1" smtClean="0"/>
              <a:t>threads</a:t>
            </a:r>
            <a:r>
              <a:rPr lang="cs-CZ" sz="2400" dirty="0" smtClean="0"/>
              <a:t>. </a:t>
            </a:r>
            <a:endParaRPr lang="cs-CZ"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10/2018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10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78</a:t>
            </a:fld>
            <a:endParaRPr lang="sk-SK"/>
          </a:p>
        </p:txBody>
      </p:sp>
      <p:sp>
        <p:nvSpPr>
          <p:cNvPr id="8" name="TextovéPole 7"/>
          <p:cNvSpPr txBox="1"/>
          <p:nvPr/>
        </p:nvSpPr>
        <p:spPr>
          <a:xfrm>
            <a:off x="251520" y="117693"/>
            <a:ext cx="8712968" cy="6001643"/>
          </a:xfrm>
          <a:prstGeom prst="rect">
            <a:avLst/>
          </a:prstGeom>
          <a:noFill/>
        </p:spPr>
        <p:txBody>
          <a:bodyPr wrap="square" rtlCol="0">
            <a:spAutoFit/>
          </a:bodyPr>
          <a:lstStyle/>
          <a:p>
            <a:pPr marL="457200" lvl="0" indent="-457200">
              <a:buFont typeface="+mj-lt"/>
              <a:buAutoNum type="arabicPeriod"/>
            </a:pPr>
            <a:r>
              <a:rPr lang="cs-CZ" sz="2400" dirty="0" err="1" smtClean="0">
                <a:solidFill>
                  <a:srgbClr val="FF0000"/>
                </a:solidFill>
                <a:latin typeface="Arial Black" pitchFamily="34" charset="0"/>
              </a:rPr>
              <a:t>First</a:t>
            </a:r>
            <a:r>
              <a:rPr lang="cs-CZ" sz="2400" dirty="0" smtClean="0">
                <a:solidFill>
                  <a:srgbClr val="FF0000"/>
                </a:solidFill>
              </a:rPr>
              <a:t>, </a:t>
            </a:r>
            <a:r>
              <a:rPr lang="cs-CZ" sz="2400" dirty="0" err="1" smtClean="0">
                <a:solidFill>
                  <a:srgbClr val="FF0000"/>
                </a:solidFill>
              </a:rPr>
              <a:t>the</a:t>
            </a:r>
            <a:r>
              <a:rPr lang="cs-CZ" sz="2400" dirty="0" smtClean="0">
                <a:solidFill>
                  <a:srgbClr val="FF0000"/>
                </a:solidFill>
              </a:rPr>
              <a:t> </a:t>
            </a:r>
            <a:r>
              <a:rPr lang="cs-CZ" sz="2400" dirty="0" err="1" smtClean="0">
                <a:solidFill>
                  <a:srgbClr val="FF0000"/>
                </a:solidFill>
              </a:rPr>
              <a:t>new</a:t>
            </a:r>
            <a:r>
              <a:rPr lang="cs-CZ" sz="2400" dirty="0" smtClean="0">
                <a:solidFill>
                  <a:srgbClr val="FF0000"/>
                </a:solidFill>
              </a:rPr>
              <a:t> </a:t>
            </a:r>
            <a:r>
              <a:rPr lang="cs-CZ" sz="2400" dirty="0" err="1" smtClean="0">
                <a:solidFill>
                  <a:srgbClr val="FF0000"/>
                </a:solidFill>
              </a:rPr>
              <a:t>born</a:t>
            </a:r>
            <a:r>
              <a:rPr lang="cs-CZ" sz="2400" dirty="0" smtClean="0">
                <a:solidFill>
                  <a:srgbClr val="FF0000"/>
                </a:solidFill>
              </a:rPr>
              <a:t> </a:t>
            </a:r>
            <a:r>
              <a:rPr lang="cs-CZ" sz="2400" dirty="0" err="1" smtClean="0">
                <a:solidFill>
                  <a:srgbClr val="FF0000"/>
                </a:solidFill>
              </a:rPr>
              <a:t>larvae</a:t>
            </a:r>
            <a:r>
              <a:rPr lang="cs-CZ" sz="2400" dirty="0" smtClean="0">
                <a:solidFill>
                  <a:srgbClr val="FF0000"/>
                </a:solidFill>
              </a:rPr>
              <a:t> </a:t>
            </a:r>
            <a:r>
              <a:rPr lang="cs-CZ" sz="2400" dirty="0" err="1" smtClean="0">
                <a:solidFill>
                  <a:srgbClr val="FF0000"/>
                </a:solidFill>
              </a:rPr>
              <a:t>of</a:t>
            </a:r>
            <a:r>
              <a:rPr lang="cs-CZ" sz="2400" dirty="0" smtClean="0">
                <a:solidFill>
                  <a:srgbClr val="FF0000"/>
                </a:solidFill>
              </a:rPr>
              <a:t> </a:t>
            </a:r>
            <a:r>
              <a:rPr lang="cs-CZ" sz="2400" dirty="0" err="1" smtClean="0">
                <a:solidFill>
                  <a:srgbClr val="FF0000"/>
                </a:solidFill>
              </a:rPr>
              <a:t>the</a:t>
            </a:r>
            <a:r>
              <a:rPr lang="cs-CZ" sz="2400" dirty="0" smtClean="0">
                <a:solidFill>
                  <a:srgbClr val="FF0000"/>
                </a:solidFill>
              </a:rPr>
              <a:t> </a:t>
            </a:r>
            <a:r>
              <a:rPr lang="cs-CZ" sz="2400" b="1" dirty="0" err="1" smtClean="0">
                <a:solidFill>
                  <a:srgbClr val="FF0000"/>
                </a:solidFill>
              </a:rPr>
              <a:t>silkworms</a:t>
            </a:r>
            <a:r>
              <a:rPr lang="cs-CZ" sz="2400" b="1" dirty="0" smtClean="0">
                <a:solidFill>
                  <a:srgbClr val="FF0000"/>
                </a:solidFill>
              </a:rPr>
              <a:t> are </a:t>
            </a:r>
            <a:r>
              <a:rPr lang="cs-CZ" sz="2400" b="1" dirty="0" err="1" smtClean="0">
                <a:solidFill>
                  <a:srgbClr val="FF0000"/>
                </a:solidFill>
              </a:rPr>
              <a:t>kept</a:t>
            </a:r>
            <a:r>
              <a:rPr lang="cs-CZ" sz="2400" b="1" dirty="0" smtClean="0">
                <a:solidFill>
                  <a:srgbClr val="FF0000"/>
                </a:solidFill>
              </a:rPr>
              <a:t> in a </a:t>
            </a:r>
            <a:r>
              <a:rPr lang="cs-CZ" sz="2400" b="1" dirty="0" err="1" smtClean="0">
                <a:solidFill>
                  <a:srgbClr val="FF0000"/>
                </a:solidFill>
              </a:rPr>
              <a:t>warm</a:t>
            </a:r>
            <a:r>
              <a:rPr lang="cs-CZ" sz="2400" b="1" dirty="0" smtClean="0">
                <a:solidFill>
                  <a:srgbClr val="FF0000"/>
                </a:solidFill>
              </a:rPr>
              <a:t> </a:t>
            </a:r>
            <a:r>
              <a:rPr lang="cs-CZ" sz="2400" b="1" dirty="0" err="1" smtClean="0">
                <a:solidFill>
                  <a:srgbClr val="FF0000"/>
                </a:solidFill>
              </a:rPr>
              <a:t>and</a:t>
            </a:r>
            <a:r>
              <a:rPr lang="cs-CZ" sz="2400" b="1" dirty="0" smtClean="0">
                <a:solidFill>
                  <a:srgbClr val="FF0000"/>
                </a:solidFill>
              </a:rPr>
              <a:t> </a:t>
            </a:r>
            <a:r>
              <a:rPr lang="cs-CZ" sz="2400" b="1" dirty="0" err="1" smtClean="0">
                <a:solidFill>
                  <a:srgbClr val="FF0000"/>
                </a:solidFill>
              </a:rPr>
              <a:t>stable</a:t>
            </a:r>
            <a:r>
              <a:rPr lang="cs-CZ" sz="2400" b="1" dirty="0" smtClean="0">
                <a:solidFill>
                  <a:srgbClr val="FF0000"/>
                </a:solidFill>
              </a:rPr>
              <a:t> </a:t>
            </a:r>
            <a:r>
              <a:rPr lang="cs-CZ" sz="2400" b="1" dirty="0" err="1" smtClean="0">
                <a:solidFill>
                  <a:srgbClr val="FF0000"/>
                </a:solidFill>
              </a:rPr>
              <a:t>environment</a:t>
            </a:r>
            <a:r>
              <a:rPr lang="cs-CZ" sz="2400" dirty="0" smtClean="0">
                <a:solidFill>
                  <a:srgbClr val="FF0000"/>
                </a:solidFill>
              </a:rPr>
              <a:t> </a:t>
            </a:r>
            <a:r>
              <a:rPr lang="cs-CZ" sz="2400" dirty="0" err="1" smtClean="0">
                <a:solidFill>
                  <a:srgbClr val="FF0000"/>
                </a:solidFill>
              </a:rPr>
              <a:t>and</a:t>
            </a:r>
            <a:r>
              <a:rPr lang="cs-CZ" sz="2400" dirty="0" smtClean="0">
                <a:solidFill>
                  <a:srgbClr val="FF0000"/>
                </a:solidFill>
              </a:rPr>
              <a:t> </a:t>
            </a:r>
            <a:r>
              <a:rPr lang="cs-CZ" sz="2400" dirty="0" err="1" smtClean="0">
                <a:solidFill>
                  <a:srgbClr val="FF0000"/>
                </a:solidFill>
              </a:rPr>
              <a:t>given</a:t>
            </a:r>
            <a:r>
              <a:rPr lang="cs-CZ" sz="2400" dirty="0" smtClean="0">
                <a:solidFill>
                  <a:srgbClr val="FF0000"/>
                </a:solidFill>
              </a:rPr>
              <a:t> plenty </a:t>
            </a:r>
            <a:r>
              <a:rPr lang="cs-CZ" sz="2400" dirty="0" err="1" smtClean="0">
                <a:solidFill>
                  <a:srgbClr val="FF0000"/>
                </a:solidFill>
              </a:rPr>
              <a:t>of</a:t>
            </a:r>
            <a:r>
              <a:rPr lang="cs-CZ" sz="2400" dirty="0" smtClean="0">
                <a:solidFill>
                  <a:srgbClr val="FF0000"/>
                </a:solidFill>
              </a:rPr>
              <a:t> </a:t>
            </a:r>
            <a:r>
              <a:rPr lang="cs-CZ" sz="2400" dirty="0" err="1" smtClean="0">
                <a:solidFill>
                  <a:srgbClr val="FF0000"/>
                </a:solidFill>
              </a:rPr>
              <a:t>mulberry</a:t>
            </a:r>
            <a:r>
              <a:rPr lang="cs-CZ" sz="2400" dirty="0" smtClean="0">
                <a:solidFill>
                  <a:srgbClr val="FF0000"/>
                </a:solidFill>
              </a:rPr>
              <a:t> </a:t>
            </a:r>
            <a:r>
              <a:rPr lang="cs-CZ" sz="2400" dirty="0" err="1" smtClean="0">
                <a:solidFill>
                  <a:srgbClr val="FF0000"/>
                </a:solidFill>
              </a:rPr>
              <a:t>leaves</a:t>
            </a:r>
            <a:r>
              <a:rPr lang="cs-CZ" sz="2400" dirty="0" smtClean="0">
                <a:solidFill>
                  <a:srgbClr val="FF0000"/>
                </a:solidFill>
              </a:rPr>
              <a:t>, </a:t>
            </a:r>
            <a:r>
              <a:rPr lang="cs-CZ" sz="2400" dirty="0" err="1" smtClean="0">
                <a:solidFill>
                  <a:srgbClr val="FF0000"/>
                </a:solidFill>
              </a:rPr>
              <a:t>their</a:t>
            </a:r>
            <a:r>
              <a:rPr lang="cs-CZ" sz="2400" dirty="0" smtClean="0">
                <a:solidFill>
                  <a:srgbClr val="FF0000"/>
                </a:solidFill>
              </a:rPr>
              <a:t> </a:t>
            </a:r>
            <a:r>
              <a:rPr lang="cs-CZ" sz="2400" dirty="0" err="1" smtClean="0">
                <a:solidFill>
                  <a:srgbClr val="FF0000"/>
                </a:solidFill>
              </a:rPr>
              <a:t>favourite</a:t>
            </a:r>
            <a:r>
              <a:rPr lang="cs-CZ" sz="2400" dirty="0" smtClean="0">
                <a:solidFill>
                  <a:srgbClr val="FF0000"/>
                </a:solidFill>
              </a:rPr>
              <a:t> diet.</a:t>
            </a:r>
          </a:p>
          <a:p>
            <a:pPr marL="457200" lvl="0" indent="-457200">
              <a:buFont typeface="+mj-lt"/>
              <a:buAutoNum type="arabicPeriod"/>
            </a:pPr>
            <a:r>
              <a:rPr lang="cs-CZ" sz="2400" dirty="0" err="1" smtClean="0">
                <a:solidFill>
                  <a:srgbClr val="0000FF"/>
                </a:solidFill>
              </a:rPr>
              <a:t>The</a:t>
            </a:r>
            <a:r>
              <a:rPr lang="cs-CZ" sz="2400" dirty="0" smtClean="0">
                <a:solidFill>
                  <a:srgbClr val="0000FF"/>
                </a:solidFill>
              </a:rPr>
              <a:t> </a:t>
            </a:r>
            <a:r>
              <a:rPr lang="cs-CZ" sz="2400" b="1" dirty="0" err="1" smtClean="0">
                <a:solidFill>
                  <a:srgbClr val="0000FF"/>
                </a:solidFill>
              </a:rPr>
              <a:t>silkworms</a:t>
            </a:r>
            <a:r>
              <a:rPr lang="cs-CZ" sz="2400" b="1" dirty="0" smtClean="0">
                <a:solidFill>
                  <a:srgbClr val="0000FF"/>
                </a:solidFill>
              </a:rPr>
              <a:t> </a:t>
            </a:r>
            <a:r>
              <a:rPr lang="cs-CZ" sz="2400" b="1" dirty="0" err="1" smtClean="0">
                <a:solidFill>
                  <a:srgbClr val="0000FF"/>
                </a:solidFill>
              </a:rPr>
              <a:t>naturally</a:t>
            </a:r>
            <a:r>
              <a:rPr lang="cs-CZ" sz="2400" b="1" dirty="0" smtClean="0">
                <a:solidFill>
                  <a:srgbClr val="0000FF"/>
                </a:solidFill>
              </a:rPr>
              <a:t> </a:t>
            </a:r>
            <a:r>
              <a:rPr lang="cs-CZ" sz="2400" b="1" dirty="0" err="1" smtClean="0">
                <a:solidFill>
                  <a:srgbClr val="0000FF"/>
                </a:solidFill>
              </a:rPr>
              <a:t>produce</a:t>
            </a:r>
            <a:r>
              <a:rPr lang="cs-CZ" sz="2400" b="1" dirty="0" smtClean="0">
                <a:solidFill>
                  <a:srgbClr val="0000FF"/>
                </a:solidFill>
              </a:rPr>
              <a:t> </a:t>
            </a:r>
            <a:r>
              <a:rPr lang="cs-CZ" sz="2400" b="1" dirty="0" err="1" smtClean="0">
                <a:solidFill>
                  <a:srgbClr val="0000FF"/>
                </a:solidFill>
              </a:rPr>
              <a:t>cocoons</a:t>
            </a:r>
            <a:r>
              <a:rPr lang="cs-CZ" sz="2400" dirty="0" smtClean="0">
                <a:solidFill>
                  <a:srgbClr val="0000FF"/>
                </a:solidFill>
              </a:rPr>
              <a:t> </a:t>
            </a:r>
            <a:r>
              <a:rPr lang="cs-CZ" sz="2400" dirty="0" err="1" smtClean="0">
                <a:solidFill>
                  <a:srgbClr val="0000FF"/>
                </a:solidFill>
              </a:rPr>
              <a:t>around</a:t>
            </a:r>
            <a:r>
              <a:rPr lang="cs-CZ" sz="2400" dirty="0" smtClean="0">
                <a:solidFill>
                  <a:srgbClr val="0000FF"/>
                </a:solidFill>
              </a:rPr>
              <a:t> </a:t>
            </a:r>
            <a:r>
              <a:rPr lang="cs-CZ" sz="2400" dirty="0" err="1" smtClean="0">
                <a:solidFill>
                  <a:srgbClr val="0000FF"/>
                </a:solidFill>
              </a:rPr>
              <a:t>themselves</a:t>
            </a:r>
            <a:r>
              <a:rPr lang="cs-CZ" sz="2400" dirty="0" smtClean="0">
                <a:solidFill>
                  <a:srgbClr val="0000FF"/>
                </a:solidFill>
              </a:rPr>
              <a:t> to </a:t>
            </a:r>
            <a:r>
              <a:rPr lang="cs-CZ" sz="2400" dirty="0" err="1" smtClean="0">
                <a:solidFill>
                  <a:srgbClr val="0000FF"/>
                </a:solidFill>
              </a:rPr>
              <a:t>pupate</a:t>
            </a:r>
            <a:r>
              <a:rPr lang="cs-CZ" sz="2400" dirty="0" smtClean="0">
                <a:solidFill>
                  <a:srgbClr val="0000FF"/>
                </a:solidFill>
              </a:rPr>
              <a:t>. </a:t>
            </a:r>
            <a:r>
              <a:rPr lang="cs-CZ" sz="2400" dirty="0" err="1" smtClean="0">
                <a:solidFill>
                  <a:srgbClr val="0000FF"/>
                </a:solidFill>
              </a:rPr>
              <a:t>This</a:t>
            </a:r>
            <a:r>
              <a:rPr lang="cs-CZ" sz="2400" dirty="0" smtClean="0">
                <a:solidFill>
                  <a:srgbClr val="0000FF"/>
                </a:solidFill>
              </a:rPr>
              <a:t> </a:t>
            </a:r>
            <a:r>
              <a:rPr lang="cs-CZ" sz="2400" dirty="0" err="1" smtClean="0">
                <a:solidFill>
                  <a:srgbClr val="0000FF"/>
                </a:solidFill>
              </a:rPr>
              <a:t>process</a:t>
            </a:r>
            <a:r>
              <a:rPr lang="cs-CZ" sz="2400" dirty="0" smtClean="0">
                <a:solidFill>
                  <a:srgbClr val="0000FF"/>
                </a:solidFill>
              </a:rPr>
              <a:t> </a:t>
            </a:r>
            <a:r>
              <a:rPr lang="cs-CZ" sz="2400" dirty="0" err="1" smtClean="0">
                <a:solidFill>
                  <a:srgbClr val="0000FF"/>
                </a:solidFill>
              </a:rPr>
              <a:t>is</a:t>
            </a:r>
            <a:r>
              <a:rPr lang="cs-CZ" sz="2400" dirty="0" smtClean="0">
                <a:solidFill>
                  <a:srgbClr val="0000FF"/>
                </a:solidFill>
              </a:rPr>
              <a:t> </a:t>
            </a:r>
            <a:r>
              <a:rPr lang="cs-CZ" sz="2400" dirty="0" err="1" smtClean="0">
                <a:solidFill>
                  <a:srgbClr val="0000FF"/>
                </a:solidFill>
              </a:rPr>
              <a:t>done</a:t>
            </a:r>
            <a:r>
              <a:rPr lang="cs-CZ" sz="2400" dirty="0" smtClean="0">
                <a:solidFill>
                  <a:srgbClr val="0000FF"/>
                </a:solidFill>
              </a:rPr>
              <a:t> </a:t>
            </a:r>
            <a:r>
              <a:rPr lang="cs-CZ" sz="2400" dirty="0" err="1" smtClean="0">
                <a:solidFill>
                  <a:srgbClr val="0000FF"/>
                </a:solidFill>
              </a:rPr>
              <a:t>through</a:t>
            </a:r>
            <a:r>
              <a:rPr lang="cs-CZ" sz="2400" dirty="0" smtClean="0">
                <a:solidFill>
                  <a:srgbClr val="0000FF"/>
                </a:solidFill>
              </a:rPr>
              <a:t> “spinning”: </a:t>
            </a:r>
            <a:r>
              <a:rPr lang="cs-CZ" sz="2400" dirty="0" err="1" smtClean="0">
                <a:solidFill>
                  <a:srgbClr val="0000FF"/>
                </a:solidFill>
              </a:rPr>
              <a:t>the</a:t>
            </a:r>
            <a:r>
              <a:rPr lang="cs-CZ" sz="2400" dirty="0" smtClean="0">
                <a:solidFill>
                  <a:srgbClr val="0000FF"/>
                </a:solidFill>
              </a:rPr>
              <a:t> </a:t>
            </a:r>
            <a:r>
              <a:rPr lang="cs-CZ" sz="2400" dirty="0" err="1" smtClean="0">
                <a:solidFill>
                  <a:srgbClr val="0000FF"/>
                </a:solidFill>
              </a:rPr>
              <a:t>worm</a:t>
            </a:r>
            <a:r>
              <a:rPr lang="cs-CZ" sz="2400" dirty="0" smtClean="0">
                <a:solidFill>
                  <a:srgbClr val="0000FF"/>
                </a:solidFill>
              </a:rPr>
              <a:t> </a:t>
            </a:r>
            <a:r>
              <a:rPr lang="cs-CZ" sz="2400" dirty="0" err="1" smtClean="0">
                <a:solidFill>
                  <a:srgbClr val="0000FF"/>
                </a:solidFill>
              </a:rPr>
              <a:t>secretes</a:t>
            </a:r>
            <a:r>
              <a:rPr lang="cs-CZ" sz="2400" dirty="0" smtClean="0">
                <a:solidFill>
                  <a:srgbClr val="0000FF"/>
                </a:solidFill>
              </a:rPr>
              <a:t> a </a:t>
            </a:r>
            <a:r>
              <a:rPr lang="cs-CZ" sz="2400" dirty="0" err="1" smtClean="0">
                <a:solidFill>
                  <a:srgbClr val="0000FF"/>
                </a:solidFill>
              </a:rPr>
              <a:t>dense</a:t>
            </a:r>
            <a:r>
              <a:rPr lang="cs-CZ" sz="2400" dirty="0" smtClean="0">
                <a:solidFill>
                  <a:srgbClr val="0000FF"/>
                </a:solidFill>
              </a:rPr>
              <a:t> fluid </a:t>
            </a:r>
            <a:r>
              <a:rPr lang="cs-CZ" sz="2400" dirty="0" err="1" smtClean="0">
                <a:solidFill>
                  <a:srgbClr val="0000FF"/>
                </a:solidFill>
              </a:rPr>
              <a:t>from</a:t>
            </a:r>
            <a:r>
              <a:rPr lang="cs-CZ" sz="2400" dirty="0" smtClean="0">
                <a:solidFill>
                  <a:srgbClr val="0000FF"/>
                </a:solidFill>
              </a:rPr>
              <a:t> </a:t>
            </a:r>
            <a:r>
              <a:rPr lang="cs-CZ" sz="2400" dirty="0" err="1" smtClean="0">
                <a:solidFill>
                  <a:srgbClr val="0000FF"/>
                </a:solidFill>
              </a:rPr>
              <a:t>its</a:t>
            </a:r>
            <a:r>
              <a:rPr lang="cs-CZ" sz="2400" dirty="0" smtClean="0">
                <a:solidFill>
                  <a:srgbClr val="0000FF"/>
                </a:solidFill>
              </a:rPr>
              <a:t> </a:t>
            </a:r>
            <a:r>
              <a:rPr lang="cs-CZ" sz="2400" dirty="0" err="1" smtClean="0">
                <a:solidFill>
                  <a:srgbClr val="0000FF"/>
                </a:solidFill>
              </a:rPr>
              <a:t>gland</a:t>
            </a:r>
            <a:r>
              <a:rPr lang="cs-CZ" sz="2400" dirty="0" smtClean="0">
                <a:solidFill>
                  <a:srgbClr val="0000FF"/>
                </a:solidFill>
              </a:rPr>
              <a:t> </a:t>
            </a:r>
            <a:r>
              <a:rPr lang="cs-CZ" sz="2400" dirty="0" err="1" smtClean="0">
                <a:solidFill>
                  <a:srgbClr val="0000FF"/>
                </a:solidFill>
              </a:rPr>
              <a:t>structural</a:t>
            </a:r>
            <a:r>
              <a:rPr lang="cs-CZ" sz="2400" dirty="0" smtClean="0">
                <a:solidFill>
                  <a:srgbClr val="0000FF"/>
                </a:solidFill>
              </a:rPr>
              <a:t> </a:t>
            </a:r>
            <a:r>
              <a:rPr lang="cs-CZ" sz="2400" dirty="0" err="1" smtClean="0">
                <a:solidFill>
                  <a:srgbClr val="0000FF"/>
                </a:solidFill>
              </a:rPr>
              <a:t>glands</a:t>
            </a:r>
            <a:r>
              <a:rPr lang="cs-CZ" sz="2400" dirty="0" smtClean="0">
                <a:solidFill>
                  <a:srgbClr val="0000FF"/>
                </a:solidFill>
              </a:rPr>
              <a:t>, </a:t>
            </a:r>
            <a:r>
              <a:rPr lang="cs-CZ" sz="2400" dirty="0" err="1" smtClean="0">
                <a:solidFill>
                  <a:srgbClr val="0000FF"/>
                </a:solidFill>
              </a:rPr>
              <a:t>resulting</a:t>
            </a:r>
            <a:r>
              <a:rPr lang="cs-CZ" sz="2400" dirty="0" smtClean="0">
                <a:solidFill>
                  <a:srgbClr val="0000FF"/>
                </a:solidFill>
              </a:rPr>
              <a:t> in </a:t>
            </a:r>
            <a:r>
              <a:rPr lang="cs-CZ" sz="2400" dirty="0" err="1" smtClean="0">
                <a:solidFill>
                  <a:srgbClr val="0000FF"/>
                </a:solidFill>
              </a:rPr>
              <a:t>the</a:t>
            </a:r>
            <a:r>
              <a:rPr lang="cs-CZ" sz="2400" dirty="0" smtClean="0">
                <a:solidFill>
                  <a:srgbClr val="0000FF"/>
                </a:solidFill>
              </a:rPr>
              <a:t> </a:t>
            </a:r>
            <a:r>
              <a:rPr lang="cs-CZ" sz="2400" dirty="0" err="1" smtClean="0">
                <a:solidFill>
                  <a:srgbClr val="0000FF"/>
                </a:solidFill>
              </a:rPr>
              <a:t>fibre</a:t>
            </a:r>
            <a:r>
              <a:rPr lang="cs-CZ" sz="2400" dirty="0" smtClean="0">
                <a:solidFill>
                  <a:srgbClr val="0000FF"/>
                </a:solidFill>
              </a:rPr>
              <a:t> </a:t>
            </a:r>
            <a:r>
              <a:rPr lang="cs-CZ" sz="2400" dirty="0" err="1" smtClean="0">
                <a:solidFill>
                  <a:srgbClr val="0000FF"/>
                </a:solidFill>
              </a:rPr>
              <a:t>of</a:t>
            </a:r>
            <a:r>
              <a:rPr lang="cs-CZ" sz="2400" dirty="0" smtClean="0">
                <a:solidFill>
                  <a:srgbClr val="0000FF"/>
                </a:solidFill>
              </a:rPr>
              <a:t> </a:t>
            </a:r>
            <a:r>
              <a:rPr lang="cs-CZ" sz="2400" dirty="0" err="1" smtClean="0">
                <a:solidFill>
                  <a:srgbClr val="0000FF"/>
                </a:solidFill>
              </a:rPr>
              <a:t>the</a:t>
            </a:r>
            <a:r>
              <a:rPr lang="cs-CZ" sz="2400" dirty="0" smtClean="0">
                <a:solidFill>
                  <a:srgbClr val="0000FF"/>
                </a:solidFill>
              </a:rPr>
              <a:t> </a:t>
            </a:r>
            <a:r>
              <a:rPr lang="cs-CZ" sz="2400" dirty="0" err="1" smtClean="0">
                <a:solidFill>
                  <a:srgbClr val="0000FF"/>
                </a:solidFill>
              </a:rPr>
              <a:t>cocoon</a:t>
            </a:r>
            <a:r>
              <a:rPr lang="cs-CZ" sz="2400" dirty="0" smtClean="0">
                <a:solidFill>
                  <a:srgbClr val="0000FF"/>
                </a:solidFill>
              </a:rPr>
              <a:t>.</a:t>
            </a:r>
          </a:p>
          <a:p>
            <a:pPr marL="457200" lvl="0" indent="-457200">
              <a:buFont typeface="+mj-lt"/>
              <a:buAutoNum type="arabicPeriod"/>
            </a:pPr>
            <a:r>
              <a:rPr lang="cs-CZ" sz="2400" dirty="0" err="1" smtClean="0">
                <a:solidFill>
                  <a:srgbClr val="008000"/>
                </a:solidFill>
              </a:rPr>
              <a:t>The</a:t>
            </a:r>
            <a:r>
              <a:rPr lang="cs-CZ" sz="2400" dirty="0" smtClean="0">
                <a:solidFill>
                  <a:srgbClr val="008000"/>
                </a:solidFill>
              </a:rPr>
              <a:t> </a:t>
            </a:r>
            <a:r>
              <a:rPr lang="cs-CZ" sz="2400" b="1" dirty="0" err="1" smtClean="0">
                <a:solidFill>
                  <a:srgbClr val="008000"/>
                </a:solidFill>
              </a:rPr>
              <a:t>cocoons</a:t>
            </a:r>
            <a:r>
              <a:rPr lang="cs-CZ" sz="2400" b="1" dirty="0" smtClean="0">
                <a:solidFill>
                  <a:srgbClr val="008000"/>
                </a:solidFill>
              </a:rPr>
              <a:t> are </a:t>
            </a:r>
            <a:r>
              <a:rPr lang="cs-CZ" sz="2400" b="1" dirty="0" err="1" smtClean="0">
                <a:solidFill>
                  <a:srgbClr val="008000"/>
                </a:solidFill>
              </a:rPr>
              <a:t>sorted</a:t>
            </a:r>
            <a:r>
              <a:rPr lang="cs-CZ" sz="2400" dirty="0" smtClean="0">
                <a:solidFill>
                  <a:srgbClr val="008000"/>
                </a:solidFill>
              </a:rPr>
              <a:t> </a:t>
            </a:r>
            <a:r>
              <a:rPr lang="cs-CZ" sz="2400" dirty="0" err="1" smtClean="0">
                <a:solidFill>
                  <a:srgbClr val="008000"/>
                </a:solidFill>
              </a:rPr>
              <a:t>carefully</a:t>
            </a:r>
            <a:r>
              <a:rPr lang="cs-CZ" sz="2400" dirty="0" smtClean="0">
                <a:solidFill>
                  <a:srgbClr val="008000"/>
                </a:solidFill>
              </a:rPr>
              <a:t> </a:t>
            </a:r>
            <a:r>
              <a:rPr lang="cs-CZ" sz="2400" dirty="0" err="1" smtClean="0">
                <a:solidFill>
                  <a:srgbClr val="008000"/>
                </a:solidFill>
              </a:rPr>
              <a:t>according</a:t>
            </a:r>
            <a:r>
              <a:rPr lang="cs-CZ" sz="2400" dirty="0" smtClean="0">
                <a:solidFill>
                  <a:srgbClr val="008000"/>
                </a:solidFill>
              </a:rPr>
              <a:t> to </a:t>
            </a:r>
            <a:r>
              <a:rPr lang="cs-CZ" sz="2400" dirty="0" err="1" smtClean="0">
                <a:solidFill>
                  <a:srgbClr val="008000"/>
                </a:solidFill>
              </a:rPr>
              <a:t>size</a:t>
            </a:r>
            <a:r>
              <a:rPr lang="cs-CZ" sz="2400" dirty="0" smtClean="0">
                <a:solidFill>
                  <a:srgbClr val="008000"/>
                </a:solidFill>
              </a:rPr>
              <a:t> </a:t>
            </a:r>
            <a:r>
              <a:rPr lang="cs-CZ" sz="2400" dirty="0" err="1" smtClean="0">
                <a:solidFill>
                  <a:srgbClr val="008000"/>
                </a:solidFill>
              </a:rPr>
              <a:t>and</a:t>
            </a:r>
            <a:r>
              <a:rPr lang="cs-CZ" sz="2400" dirty="0" smtClean="0">
                <a:solidFill>
                  <a:srgbClr val="008000"/>
                </a:solidFill>
              </a:rPr>
              <a:t> </a:t>
            </a:r>
            <a:r>
              <a:rPr lang="cs-CZ" sz="2400" dirty="0" err="1" smtClean="0">
                <a:solidFill>
                  <a:srgbClr val="008000"/>
                </a:solidFill>
              </a:rPr>
              <a:t>quality</a:t>
            </a:r>
            <a:r>
              <a:rPr lang="cs-CZ" sz="2400" dirty="0" smtClean="0">
                <a:solidFill>
                  <a:srgbClr val="008000"/>
                </a:solidFill>
              </a:rPr>
              <a:t>.</a:t>
            </a:r>
          </a:p>
          <a:p>
            <a:pPr marL="457200" lvl="0" indent="-457200">
              <a:buFont typeface="+mj-lt"/>
              <a:buAutoNum type="arabicPeriod"/>
            </a:pPr>
            <a:r>
              <a:rPr lang="cs-CZ" sz="2400" dirty="0" err="1" smtClean="0">
                <a:solidFill>
                  <a:srgbClr val="C00000"/>
                </a:solidFill>
              </a:rPr>
              <a:t>Boiling</a:t>
            </a:r>
            <a:r>
              <a:rPr lang="cs-CZ" sz="2400" dirty="0" smtClean="0">
                <a:solidFill>
                  <a:srgbClr val="C00000"/>
                </a:solidFill>
              </a:rPr>
              <a:t> </a:t>
            </a:r>
            <a:r>
              <a:rPr lang="cs-CZ" sz="2400" dirty="0" err="1" smtClean="0">
                <a:solidFill>
                  <a:srgbClr val="C00000"/>
                </a:solidFill>
              </a:rPr>
              <a:t>water</a:t>
            </a:r>
            <a:r>
              <a:rPr lang="cs-CZ" sz="2400" dirty="0" smtClean="0">
                <a:solidFill>
                  <a:srgbClr val="C00000"/>
                </a:solidFill>
              </a:rPr>
              <a:t> </a:t>
            </a:r>
            <a:r>
              <a:rPr lang="cs-CZ" sz="2400" dirty="0" err="1" smtClean="0">
                <a:solidFill>
                  <a:srgbClr val="C00000"/>
                </a:solidFill>
              </a:rPr>
              <a:t>with</a:t>
            </a:r>
            <a:r>
              <a:rPr lang="cs-CZ" sz="2400" dirty="0" smtClean="0">
                <a:solidFill>
                  <a:srgbClr val="C00000"/>
                </a:solidFill>
              </a:rPr>
              <a:t> </a:t>
            </a:r>
            <a:r>
              <a:rPr lang="cs-CZ" sz="2400" dirty="0" err="1" smtClean="0">
                <a:solidFill>
                  <a:srgbClr val="C00000"/>
                </a:solidFill>
              </a:rPr>
              <a:t>soap</a:t>
            </a:r>
            <a:r>
              <a:rPr lang="cs-CZ" sz="2400" dirty="0" smtClean="0">
                <a:solidFill>
                  <a:srgbClr val="C00000"/>
                </a:solidFill>
              </a:rPr>
              <a:t> </a:t>
            </a:r>
            <a:r>
              <a:rPr lang="cs-CZ" sz="2400" dirty="0" err="1" smtClean="0">
                <a:solidFill>
                  <a:srgbClr val="C00000"/>
                </a:solidFill>
              </a:rPr>
              <a:t>is</a:t>
            </a:r>
            <a:r>
              <a:rPr lang="cs-CZ" sz="2400" dirty="0" smtClean="0">
                <a:solidFill>
                  <a:srgbClr val="C00000"/>
                </a:solidFill>
              </a:rPr>
              <a:t> </a:t>
            </a:r>
            <a:r>
              <a:rPr lang="cs-CZ" sz="2400" dirty="0" err="1" smtClean="0">
                <a:solidFill>
                  <a:srgbClr val="C00000"/>
                </a:solidFill>
              </a:rPr>
              <a:t>used</a:t>
            </a:r>
            <a:r>
              <a:rPr lang="cs-CZ" sz="2400" dirty="0" smtClean="0">
                <a:solidFill>
                  <a:srgbClr val="C00000"/>
                </a:solidFill>
              </a:rPr>
              <a:t> </a:t>
            </a:r>
            <a:r>
              <a:rPr lang="cs-CZ" sz="2400" b="1" dirty="0" err="1" smtClean="0">
                <a:solidFill>
                  <a:srgbClr val="C00000"/>
                </a:solidFill>
              </a:rPr>
              <a:t>unravel</a:t>
            </a:r>
            <a:r>
              <a:rPr lang="cs-CZ" sz="2400" b="1" dirty="0" smtClean="0">
                <a:solidFill>
                  <a:srgbClr val="C00000"/>
                </a:solidFill>
              </a:rPr>
              <a:t> </a:t>
            </a:r>
            <a:r>
              <a:rPr lang="cs-CZ" sz="2400" b="1" dirty="0" err="1" smtClean="0">
                <a:solidFill>
                  <a:srgbClr val="C00000"/>
                </a:solidFill>
              </a:rPr>
              <a:t>the</a:t>
            </a:r>
            <a:r>
              <a:rPr lang="cs-CZ" sz="2400" b="1" dirty="0" smtClean="0">
                <a:solidFill>
                  <a:srgbClr val="C00000"/>
                </a:solidFill>
              </a:rPr>
              <a:t> </a:t>
            </a:r>
            <a:r>
              <a:rPr lang="cs-CZ" sz="2400" b="1" dirty="0" err="1" smtClean="0">
                <a:solidFill>
                  <a:srgbClr val="C00000"/>
                </a:solidFill>
              </a:rPr>
              <a:t>silk</a:t>
            </a:r>
            <a:r>
              <a:rPr lang="cs-CZ" sz="2400" b="1" dirty="0" smtClean="0">
                <a:solidFill>
                  <a:srgbClr val="C00000"/>
                </a:solidFill>
              </a:rPr>
              <a:t> </a:t>
            </a:r>
            <a:r>
              <a:rPr lang="cs-CZ" sz="2400" b="1" dirty="0" err="1" smtClean="0">
                <a:solidFill>
                  <a:srgbClr val="C00000"/>
                </a:solidFill>
              </a:rPr>
              <a:t>fibres</a:t>
            </a:r>
            <a:r>
              <a:rPr lang="cs-CZ" sz="2400" b="1" dirty="0" smtClean="0">
                <a:solidFill>
                  <a:srgbClr val="C00000"/>
                </a:solidFill>
              </a:rPr>
              <a:t> </a:t>
            </a:r>
            <a:r>
              <a:rPr lang="cs-CZ" sz="2400" b="1" dirty="0" err="1" smtClean="0">
                <a:solidFill>
                  <a:srgbClr val="C00000"/>
                </a:solidFill>
              </a:rPr>
              <a:t>from</a:t>
            </a:r>
            <a:r>
              <a:rPr lang="cs-CZ" sz="2400" b="1" dirty="0" smtClean="0">
                <a:solidFill>
                  <a:srgbClr val="C00000"/>
                </a:solidFill>
              </a:rPr>
              <a:t> </a:t>
            </a:r>
            <a:r>
              <a:rPr lang="cs-CZ" sz="2400" b="1" dirty="0" err="1" smtClean="0">
                <a:solidFill>
                  <a:srgbClr val="C00000"/>
                </a:solidFill>
              </a:rPr>
              <a:t>the</a:t>
            </a:r>
            <a:r>
              <a:rPr lang="cs-CZ" sz="2400" b="1" dirty="0" smtClean="0">
                <a:solidFill>
                  <a:srgbClr val="C00000"/>
                </a:solidFill>
              </a:rPr>
              <a:t> </a:t>
            </a:r>
            <a:r>
              <a:rPr lang="cs-CZ" sz="2400" b="1" dirty="0" err="1" smtClean="0">
                <a:solidFill>
                  <a:srgbClr val="C00000"/>
                </a:solidFill>
              </a:rPr>
              <a:t>cocoon</a:t>
            </a:r>
            <a:r>
              <a:rPr lang="cs-CZ" sz="2400" dirty="0" smtClean="0">
                <a:solidFill>
                  <a:srgbClr val="C00000"/>
                </a:solidFill>
              </a:rPr>
              <a:t>. </a:t>
            </a:r>
            <a:r>
              <a:rPr lang="cs-CZ" sz="2400" dirty="0" err="1" smtClean="0">
                <a:solidFill>
                  <a:srgbClr val="C00000"/>
                </a:solidFill>
              </a:rPr>
              <a:t>This</a:t>
            </a:r>
            <a:r>
              <a:rPr lang="cs-CZ" sz="2400" dirty="0" smtClean="0">
                <a:solidFill>
                  <a:srgbClr val="C00000"/>
                </a:solidFill>
              </a:rPr>
              <a:t> </a:t>
            </a:r>
            <a:r>
              <a:rPr lang="cs-CZ" sz="2400" dirty="0" err="1" smtClean="0">
                <a:solidFill>
                  <a:srgbClr val="C00000"/>
                </a:solidFill>
              </a:rPr>
              <a:t>is</a:t>
            </a:r>
            <a:r>
              <a:rPr lang="cs-CZ" sz="2400" dirty="0" smtClean="0">
                <a:solidFill>
                  <a:srgbClr val="C00000"/>
                </a:solidFill>
              </a:rPr>
              <a:t> </a:t>
            </a:r>
            <a:r>
              <a:rPr lang="cs-CZ" sz="2400" dirty="0" err="1" smtClean="0">
                <a:solidFill>
                  <a:srgbClr val="C00000"/>
                </a:solidFill>
              </a:rPr>
              <a:t>known</a:t>
            </a:r>
            <a:r>
              <a:rPr lang="cs-CZ" sz="2400" dirty="0" smtClean="0">
                <a:solidFill>
                  <a:srgbClr val="C00000"/>
                </a:solidFill>
              </a:rPr>
              <a:t> as </a:t>
            </a:r>
            <a:r>
              <a:rPr lang="cs-CZ" sz="2400" dirty="0" err="1" smtClean="0">
                <a:solidFill>
                  <a:srgbClr val="C00000"/>
                </a:solidFill>
              </a:rPr>
              <a:t>the</a:t>
            </a:r>
            <a:r>
              <a:rPr lang="cs-CZ" sz="2400" dirty="0" smtClean="0">
                <a:solidFill>
                  <a:srgbClr val="C00000"/>
                </a:solidFill>
              </a:rPr>
              <a:t> </a:t>
            </a:r>
            <a:r>
              <a:rPr lang="cs-CZ" sz="2400" dirty="0" err="1" smtClean="0">
                <a:solidFill>
                  <a:srgbClr val="C00000"/>
                </a:solidFill>
              </a:rPr>
              <a:t>degumming</a:t>
            </a:r>
            <a:r>
              <a:rPr lang="cs-CZ" sz="2400" dirty="0" smtClean="0">
                <a:solidFill>
                  <a:srgbClr val="C00000"/>
                </a:solidFill>
              </a:rPr>
              <a:t> </a:t>
            </a:r>
            <a:r>
              <a:rPr lang="cs-CZ" sz="2400" dirty="0" err="1" smtClean="0">
                <a:solidFill>
                  <a:srgbClr val="C00000"/>
                </a:solidFill>
              </a:rPr>
              <a:t>process</a:t>
            </a:r>
            <a:r>
              <a:rPr lang="cs-CZ" sz="2400" dirty="0" smtClean="0">
                <a:solidFill>
                  <a:srgbClr val="C00000"/>
                </a:solidFill>
              </a:rPr>
              <a:t>.</a:t>
            </a:r>
          </a:p>
          <a:p>
            <a:pPr marL="457200" lvl="0" indent="-457200">
              <a:buFont typeface="+mj-lt"/>
              <a:buAutoNum type="arabicPeriod"/>
            </a:pPr>
            <a:r>
              <a:rPr lang="cs-CZ" sz="2400" dirty="0" err="1" smtClean="0">
                <a:solidFill>
                  <a:srgbClr val="7030A0"/>
                </a:solidFill>
              </a:rPr>
              <a:t>The</a:t>
            </a:r>
            <a:r>
              <a:rPr lang="cs-CZ" sz="2400" dirty="0" smtClean="0">
                <a:solidFill>
                  <a:srgbClr val="7030A0"/>
                </a:solidFill>
              </a:rPr>
              <a:t> </a:t>
            </a:r>
            <a:r>
              <a:rPr lang="cs-CZ" sz="2400" dirty="0" err="1" smtClean="0">
                <a:solidFill>
                  <a:srgbClr val="7030A0"/>
                </a:solidFill>
              </a:rPr>
              <a:t>outer</a:t>
            </a:r>
            <a:r>
              <a:rPr lang="cs-CZ" sz="2400" dirty="0" smtClean="0">
                <a:solidFill>
                  <a:srgbClr val="7030A0"/>
                </a:solidFill>
              </a:rPr>
              <a:t> </a:t>
            </a:r>
            <a:r>
              <a:rPr lang="cs-CZ" sz="2400" dirty="0" err="1" smtClean="0">
                <a:solidFill>
                  <a:srgbClr val="7030A0"/>
                </a:solidFill>
              </a:rPr>
              <a:t>shell</a:t>
            </a:r>
            <a:r>
              <a:rPr lang="cs-CZ" sz="2400" dirty="0" smtClean="0">
                <a:solidFill>
                  <a:srgbClr val="7030A0"/>
                </a:solidFill>
              </a:rPr>
              <a:t> </a:t>
            </a:r>
            <a:r>
              <a:rPr lang="cs-CZ" sz="2400" dirty="0" err="1" smtClean="0">
                <a:solidFill>
                  <a:srgbClr val="7030A0"/>
                </a:solidFill>
              </a:rPr>
              <a:t>of</a:t>
            </a:r>
            <a:r>
              <a:rPr lang="cs-CZ" sz="2400" dirty="0" smtClean="0">
                <a:solidFill>
                  <a:srgbClr val="7030A0"/>
                </a:solidFill>
              </a:rPr>
              <a:t> </a:t>
            </a:r>
            <a:r>
              <a:rPr lang="cs-CZ" sz="2400" b="1" dirty="0" err="1" smtClean="0">
                <a:solidFill>
                  <a:srgbClr val="7030A0"/>
                </a:solidFill>
              </a:rPr>
              <a:t>the</a:t>
            </a:r>
            <a:r>
              <a:rPr lang="cs-CZ" sz="2400" b="1" dirty="0" smtClean="0">
                <a:solidFill>
                  <a:srgbClr val="7030A0"/>
                </a:solidFill>
              </a:rPr>
              <a:t> </a:t>
            </a:r>
            <a:r>
              <a:rPr lang="cs-CZ" sz="2400" b="1" dirty="0" err="1" smtClean="0">
                <a:solidFill>
                  <a:srgbClr val="7030A0"/>
                </a:solidFill>
              </a:rPr>
              <a:t>cocoon</a:t>
            </a:r>
            <a:r>
              <a:rPr lang="cs-CZ" sz="2400" b="1" dirty="0" smtClean="0">
                <a:solidFill>
                  <a:srgbClr val="7030A0"/>
                </a:solidFill>
              </a:rPr>
              <a:t> </a:t>
            </a:r>
            <a:r>
              <a:rPr lang="cs-CZ" sz="2400" b="1" dirty="0" err="1" smtClean="0">
                <a:solidFill>
                  <a:srgbClr val="7030A0"/>
                </a:solidFill>
              </a:rPr>
              <a:t>is</a:t>
            </a:r>
            <a:r>
              <a:rPr lang="cs-CZ" sz="2400" b="1" dirty="0" smtClean="0">
                <a:solidFill>
                  <a:srgbClr val="7030A0"/>
                </a:solidFill>
              </a:rPr>
              <a:t> </a:t>
            </a:r>
            <a:r>
              <a:rPr lang="cs-CZ" sz="2400" b="1" dirty="0" err="1" smtClean="0">
                <a:solidFill>
                  <a:srgbClr val="7030A0"/>
                </a:solidFill>
              </a:rPr>
              <a:t>fed</a:t>
            </a:r>
            <a:r>
              <a:rPr lang="cs-CZ" sz="2400" b="1" dirty="0" smtClean="0">
                <a:solidFill>
                  <a:srgbClr val="7030A0"/>
                </a:solidFill>
              </a:rPr>
              <a:t> </a:t>
            </a:r>
            <a:r>
              <a:rPr lang="cs-CZ" sz="2400" b="1" dirty="0" err="1" smtClean="0">
                <a:solidFill>
                  <a:srgbClr val="7030A0"/>
                </a:solidFill>
              </a:rPr>
              <a:t>into</a:t>
            </a:r>
            <a:r>
              <a:rPr lang="cs-CZ" sz="2400" b="1" dirty="0" smtClean="0">
                <a:solidFill>
                  <a:srgbClr val="7030A0"/>
                </a:solidFill>
              </a:rPr>
              <a:t> </a:t>
            </a:r>
            <a:r>
              <a:rPr lang="cs-CZ" sz="2400" b="1" dirty="0" err="1" smtClean="0">
                <a:solidFill>
                  <a:srgbClr val="7030A0"/>
                </a:solidFill>
              </a:rPr>
              <a:t>into</a:t>
            </a:r>
            <a:r>
              <a:rPr lang="cs-CZ" sz="2400" b="1" dirty="0" smtClean="0">
                <a:solidFill>
                  <a:srgbClr val="7030A0"/>
                </a:solidFill>
              </a:rPr>
              <a:t> </a:t>
            </a:r>
            <a:r>
              <a:rPr lang="cs-CZ" sz="2400" b="1" dirty="0" err="1" smtClean="0">
                <a:solidFill>
                  <a:srgbClr val="7030A0"/>
                </a:solidFill>
              </a:rPr>
              <a:t>the</a:t>
            </a:r>
            <a:r>
              <a:rPr lang="cs-CZ" sz="2400" b="1" dirty="0" smtClean="0">
                <a:solidFill>
                  <a:srgbClr val="7030A0"/>
                </a:solidFill>
              </a:rPr>
              <a:t> spinning </a:t>
            </a:r>
            <a:r>
              <a:rPr lang="cs-CZ" sz="2400" b="1" dirty="0" err="1" smtClean="0">
                <a:solidFill>
                  <a:srgbClr val="7030A0"/>
                </a:solidFill>
              </a:rPr>
              <a:t>reel</a:t>
            </a:r>
            <a:r>
              <a:rPr lang="cs-CZ" sz="2400" dirty="0" smtClean="0">
                <a:solidFill>
                  <a:srgbClr val="7030A0"/>
                </a:solidFill>
              </a:rPr>
              <a:t>, </a:t>
            </a:r>
            <a:r>
              <a:rPr lang="cs-CZ" sz="2400" dirty="0" err="1" smtClean="0">
                <a:solidFill>
                  <a:srgbClr val="7030A0"/>
                </a:solidFill>
              </a:rPr>
              <a:t>which</a:t>
            </a:r>
            <a:r>
              <a:rPr lang="cs-CZ" sz="2400" dirty="0" smtClean="0">
                <a:solidFill>
                  <a:srgbClr val="7030A0"/>
                </a:solidFill>
              </a:rPr>
              <a:t> </a:t>
            </a:r>
            <a:r>
              <a:rPr lang="cs-CZ" sz="2400" dirty="0" err="1" smtClean="0">
                <a:solidFill>
                  <a:srgbClr val="7030A0"/>
                </a:solidFill>
              </a:rPr>
              <a:t>is</a:t>
            </a:r>
            <a:r>
              <a:rPr lang="cs-CZ" sz="2400" dirty="0" smtClean="0">
                <a:solidFill>
                  <a:srgbClr val="7030A0"/>
                </a:solidFill>
              </a:rPr>
              <a:t> </a:t>
            </a:r>
            <a:r>
              <a:rPr lang="cs-CZ" sz="2400" dirty="0" err="1" smtClean="0">
                <a:solidFill>
                  <a:srgbClr val="7030A0"/>
                </a:solidFill>
              </a:rPr>
              <a:t>still</a:t>
            </a:r>
            <a:r>
              <a:rPr lang="cs-CZ" sz="2400" dirty="0" smtClean="0">
                <a:solidFill>
                  <a:srgbClr val="7030A0"/>
                </a:solidFill>
              </a:rPr>
              <a:t> </a:t>
            </a:r>
            <a:r>
              <a:rPr lang="cs-CZ" sz="2400" dirty="0" err="1" smtClean="0">
                <a:solidFill>
                  <a:srgbClr val="7030A0"/>
                </a:solidFill>
              </a:rPr>
              <a:t>often</a:t>
            </a:r>
            <a:r>
              <a:rPr lang="cs-CZ" sz="2400" dirty="0" smtClean="0">
                <a:solidFill>
                  <a:srgbClr val="7030A0"/>
                </a:solidFill>
              </a:rPr>
              <a:t> </a:t>
            </a:r>
            <a:r>
              <a:rPr lang="cs-CZ" sz="2400" dirty="0" err="1" smtClean="0">
                <a:solidFill>
                  <a:srgbClr val="7030A0"/>
                </a:solidFill>
              </a:rPr>
              <a:t>operated</a:t>
            </a:r>
            <a:r>
              <a:rPr lang="cs-CZ" sz="2400" dirty="0" smtClean="0">
                <a:solidFill>
                  <a:srgbClr val="7030A0"/>
                </a:solidFill>
              </a:rPr>
              <a:t> </a:t>
            </a:r>
            <a:r>
              <a:rPr lang="cs-CZ" sz="2400" dirty="0" err="1" smtClean="0">
                <a:solidFill>
                  <a:srgbClr val="7030A0"/>
                </a:solidFill>
              </a:rPr>
              <a:t>manually</a:t>
            </a:r>
            <a:endParaRPr lang="cs-CZ" sz="2400" dirty="0" smtClean="0">
              <a:solidFill>
                <a:srgbClr val="7030A0"/>
              </a:solidFill>
            </a:endParaRPr>
          </a:p>
          <a:p>
            <a:pPr marL="457200" lvl="0" indent="-457200">
              <a:buFont typeface="+mj-lt"/>
              <a:buAutoNum type="arabicPeriod"/>
            </a:pPr>
            <a:r>
              <a:rPr lang="cs-CZ" sz="2400" b="1" dirty="0" err="1" smtClean="0"/>
              <a:t>The</a:t>
            </a:r>
            <a:r>
              <a:rPr lang="cs-CZ" sz="2400" b="1" dirty="0" smtClean="0"/>
              <a:t> </a:t>
            </a:r>
            <a:r>
              <a:rPr lang="cs-CZ" sz="2400" b="1" dirty="0" err="1" smtClean="0"/>
              <a:t>long</a:t>
            </a:r>
            <a:r>
              <a:rPr lang="cs-CZ" sz="2400" b="1" dirty="0" smtClean="0"/>
              <a:t> </a:t>
            </a:r>
            <a:r>
              <a:rPr lang="cs-CZ" sz="2400" b="1" dirty="0" err="1" smtClean="0"/>
              <a:t>fibre</a:t>
            </a:r>
            <a:r>
              <a:rPr lang="cs-CZ" sz="2400" dirty="0" smtClean="0"/>
              <a:t> </a:t>
            </a:r>
            <a:r>
              <a:rPr lang="cs-CZ" sz="2400" dirty="0" err="1" smtClean="0"/>
              <a:t>thread</a:t>
            </a:r>
            <a:r>
              <a:rPr lang="cs-CZ" sz="2400" dirty="0" smtClean="0"/>
              <a:t> </a:t>
            </a:r>
            <a:r>
              <a:rPr lang="cs-CZ" sz="2400" dirty="0" err="1" smtClean="0"/>
              <a:t>that</a:t>
            </a:r>
            <a:r>
              <a:rPr lang="cs-CZ" sz="2400" dirty="0" smtClean="0"/>
              <a:t> are </a:t>
            </a:r>
            <a:r>
              <a:rPr lang="cs-CZ" sz="2400" dirty="0" err="1" smtClean="0"/>
              <a:t>extracted</a:t>
            </a:r>
            <a:r>
              <a:rPr lang="cs-CZ" sz="2400" dirty="0" smtClean="0"/>
              <a:t> </a:t>
            </a:r>
            <a:r>
              <a:rPr lang="cs-CZ" sz="2400" dirty="0" err="1" smtClean="0"/>
              <a:t>from</a:t>
            </a:r>
            <a:r>
              <a:rPr lang="cs-CZ" sz="2400" dirty="0" smtClean="0"/>
              <a:t> </a:t>
            </a:r>
            <a:r>
              <a:rPr lang="cs-CZ" sz="2400" dirty="0" err="1" smtClean="0"/>
              <a:t>the</a:t>
            </a:r>
            <a:r>
              <a:rPr lang="cs-CZ" sz="2400" dirty="0" smtClean="0"/>
              <a:t> </a:t>
            </a:r>
            <a:r>
              <a:rPr lang="cs-CZ" sz="2400" dirty="0" err="1" smtClean="0"/>
              <a:t>cocoon</a:t>
            </a:r>
            <a:r>
              <a:rPr lang="cs-CZ" sz="2400" dirty="0" smtClean="0"/>
              <a:t> </a:t>
            </a:r>
            <a:r>
              <a:rPr lang="cs-CZ" sz="2400" b="1" dirty="0" smtClean="0"/>
              <a:t>are </a:t>
            </a:r>
            <a:r>
              <a:rPr lang="cs-CZ" sz="2400" b="1" dirty="0" err="1" smtClean="0"/>
              <a:t>then</a:t>
            </a:r>
            <a:r>
              <a:rPr lang="cs-CZ" sz="2400" b="1" dirty="0" smtClean="0"/>
              <a:t> </a:t>
            </a:r>
            <a:r>
              <a:rPr lang="cs-CZ" sz="2400" b="1" dirty="0" err="1" smtClean="0"/>
              <a:t>cleaned</a:t>
            </a:r>
            <a:r>
              <a:rPr lang="cs-CZ" sz="2400" b="1" dirty="0" smtClean="0"/>
              <a:t> </a:t>
            </a:r>
            <a:r>
              <a:rPr lang="cs-CZ" sz="2400" b="1" dirty="0" err="1" smtClean="0"/>
              <a:t>and</a:t>
            </a:r>
            <a:r>
              <a:rPr lang="cs-CZ" sz="2400" b="1" dirty="0" smtClean="0"/>
              <a:t> </a:t>
            </a:r>
            <a:r>
              <a:rPr lang="cs-CZ" sz="2400" b="1" dirty="0" err="1" smtClean="0"/>
              <a:t>stripped</a:t>
            </a:r>
            <a:r>
              <a:rPr lang="cs-CZ" sz="2400" dirty="0" smtClean="0"/>
              <a:t> </a:t>
            </a:r>
            <a:r>
              <a:rPr lang="cs-CZ" sz="2400" dirty="0" err="1" smtClean="0"/>
              <a:t>from</a:t>
            </a:r>
            <a:r>
              <a:rPr lang="cs-CZ" sz="2400" dirty="0" smtClean="0"/>
              <a:t> </a:t>
            </a:r>
            <a:r>
              <a:rPr lang="cs-CZ" sz="2400" dirty="0" err="1" smtClean="0"/>
              <a:t>any</a:t>
            </a:r>
            <a:r>
              <a:rPr lang="cs-CZ" sz="2400" dirty="0" smtClean="0"/>
              <a:t> </a:t>
            </a:r>
            <a:r>
              <a:rPr lang="cs-CZ" sz="2400" dirty="0" err="1" smtClean="0"/>
              <a:t>deficiencies</a:t>
            </a:r>
            <a:r>
              <a:rPr lang="cs-CZ" sz="2400" dirty="0" smtClean="0"/>
              <a:t>.</a:t>
            </a:r>
            <a:endParaRPr lang="cs-CZ" sz="24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62074"/>
          </a:xfrm>
        </p:spPr>
        <p:txBody>
          <a:bodyPr/>
          <a:lstStyle/>
          <a:p>
            <a:r>
              <a:rPr lang="en-GB" sz="2800" dirty="0" smtClean="0">
                <a:solidFill>
                  <a:srgbClr val="C00000"/>
                </a:solidFill>
                <a:latin typeface="Arial Black" pitchFamily="34" charset="0"/>
              </a:rPr>
              <a:t>The degumming process</a:t>
            </a:r>
            <a:endParaRPr lang="en-GB" sz="2800" dirty="0">
              <a:latin typeface="Arial Black" pitchFamily="34" charset="0"/>
            </a:endParaRPr>
          </a:p>
        </p:txBody>
      </p:sp>
      <p:sp>
        <p:nvSpPr>
          <p:cNvPr id="3" name="Zástupný symbol pro obsah 2"/>
          <p:cNvSpPr>
            <a:spLocks noGrp="1"/>
          </p:cNvSpPr>
          <p:nvPr>
            <p:ph idx="1"/>
          </p:nvPr>
        </p:nvSpPr>
        <p:spPr>
          <a:xfrm>
            <a:off x="457200" y="908720"/>
            <a:ext cx="8229600" cy="5217443"/>
          </a:xfrm>
        </p:spPr>
        <p:txBody>
          <a:bodyPr/>
          <a:lstStyle/>
          <a:p>
            <a:r>
              <a:rPr lang="en-GB" b="1" dirty="0" smtClean="0"/>
              <a:t>The Fibre is connected by </a:t>
            </a:r>
            <a:r>
              <a:rPr lang="en-GB" b="1" dirty="0" err="1" smtClean="0"/>
              <a:t>Sericine</a:t>
            </a:r>
            <a:r>
              <a:rPr lang="en-GB" b="1" dirty="0" smtClean="0"/>
              <a:t> in the </a:t>
            </a:r>
            <a:r>
              <a:rPr lang="en-GB" b="1" dirty="0" smtClean="0">
                <a:solidFill>
                  <a:srgbClr val="FF0000"/>
                </a:solidFill>
                <a:latin typeface="Arial Black" pitchFamily="34" charset="0"/>
              </a:rPr>
              <a:t>COCOONS</a:t>
            </a:r>
            <a:r>
              <a:rPr lang="en-GB" b="1" dirty="0" smtClean="0"/>
              <a:t>, which is the SOLUBLE  GLYCOPROTEINE „guarding“ (protecting) the</a:t>
            </a:r>
            <a:r>
              <a:rPr lang="en-GB" b="1" dirty="0" smtClean="0"/>
              <a:t> FIBROIN</a:t>
            </a:r>
            <a:endParaRPr lang="en-GB" b="1" dirty="0" smtClean="0"/>
          </a:p>
          <a:p>
            <a:r>
              <a:rPr lang="en-GB" b="1" dirty="0" smtClean="0"/>
              <a:t>SERICIN  is dissolved in the boiling Water and so are the Fibres released</a:t>
            </a:r>
          </a:p>
          <a:p>
            <a:r>
              <a:rPr lang="en-GB" b="1" dirty="0" smtClean="0"/>
              <a:t>The Fats and Waxes are dissolved also</a:t>
            </a:r>
          </a:p>
          <a:p>
            <a:r>
              <a:rPr lang="en-GB" b="1" dirty="0" smtClean="0">
                <a:solidFill>
                  <a:srgbClr val="FF0000"/>
                </a:solidFill>
              </a:rPr>
              <a:t>The only approx. 1 % w/w is the Ash</a:t>
            </a:r>
            <a:r>
              <a:rPr lang="en-GB" b="1" dirty="0" smtClean="0">
                <a:solidFill>
                  <a:srgbClr val="FF0000"/>
                </a:solidFill>
              </a:rPr>
              <a:t> (inorganic Materials) </a:t>
            </a:r>
            <a:r>
              <a:rPr lang="en-GB" b="1" dirty="0" smtClean="0">
                <a:solidFill>
                  <a:srgbClr val="FF0000"/>
                </a:solidFill>
              </a:rPr>
              <a:t>in the Fibre,  the</a:t>
            </a:r>
            <a:r>
              <a:rPr lang="en-GB" b="1" dirty="0" smtClean="0">
                <a:solidFill>
                  <a:srgbClr val="FF0000"/>
                </a:solidFill>
              </a:rPr>
              <a:t> Rest  are Proteins. </a:t>
            </a:r>
            <a:endParaRPr lang="en-GB" b="1"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79</a:t>
            </a:fld>
            <a:endParaRPr lang="sk-SK"/>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418058"/>
          </a:xfrm>
        </p:spPr>
        <p:txBody>
          <a:bodyPr/>
          <a:lstStyle/>
          <a:p>
            <a:r>
              <a:rPr lang="en-GB" sz="2800" dirty="0" smtClean="0">
                <a:solidFill>
                  <a:srgbClr val="FF0000"/>
                </a:solidFill>
                <a:latin typeface="Arial Black" pitchFamily="34" charset="0"/>
              </a:rPr>
              <a:t>What is KERATIN characterized by </a:t>
            </a:r>
            <a:r>
              <a:rPr lang="cs-CZ" sz="2800" dirty="0" smtClean="0">
                <a:solidFill>
                  <a:srgbClr val="FF0000"/>
                </a:solidFill>
                <a:latin typeface="Arial Black" pitchFamily="34" charset="0"/>
              </a:rPr>
              <a:t>3</a:t>
            </a:r>
            <a:endParaRPr lang="cs-CZ" sz="2800" dirty="0">
              <a:solidFill>
                <a:srgbClr val="FF0000"/>
              </a:solidFill>
              <a:latin typeface="Arial Black" pitchFamily="34" charset="0"/>
            </a:endParaRPr>
          </a:p>
        </p:txBody>
      </p:sp>
      <p:sp>
        <p:nvSpPr>
          <p:cNvPr id="16" name="Zástupný symbol pro obsah 15"/>
          <p:cNvSpPr>
            <a:spLocks noGrp="1"/>
          </p:cNvSpPr>
          <p:nvPr>
            <p:ph idx="1"/>
          </p:nvPr>
        </p:nvSpPr>
        <p:spPr>
          <a:xfrm>
            <a:off x="0" y="476672"/>
            <a:ext cx="9144000" cy="5649491"/>
          </a:xfrm>
        </p:spPr>
        <p:txBody>
          <a:bodyPr/>
          <a:lstStyle/>
          <a:p>
            <a:r>
              <a:rPr lang="en-GB" b="1" dirty="0" smtClean="0">
                <a:solidFill>
                  <a:srgbClr val="0000FF"/>
                </a:solidFill>
              </a:rPr>
              <a:t>WATER INSOLUBLE </a:t>
            </a:r>
          </a:p>
          <a:p>
            <a:r>
              <a:rPr lang="en-GB" sz="4000" b="1" u="sng" dirty="0" smtClean="0">
                <a:solidFill>
                  <a:srgbClr val="008000"/>
                </a:solidFill>
                <a:latin typeface="Arial Black" pitchFamily="34" charset="0"/>
              </a:rPr>
              <a:t>RESISTANT TO DILUTED ACIDS</a:t>
            </a:r>
            <a:endParaRPr lang="en-GB" b="1" dirty="0" smtClean="0">
              <a:solidFill>
                <a:srgbClr val="008000"/>
              </a:solidFill>
            </a:endParaRPr>
          </a:p>
          <a:p>
            <a:r>
              <a:rPr lang="en-GB" b="1" dirty="0" smtClean="0">
                <a:solidFill>
                  <a:srgbClr val="FF0000"/>
                </a:solidFill>
              </a:rPr>
              <a:t>NONRESISTANT TO BASIS (e.g. </a:t>
            </a:r>
            <a:r>
              <a:rPr lang="en-GB" b="1" dirty="0" err="1" smtClean="0">
                <a:solidFill>
                  <a:srgbClr val="FF0000"/>
                </a:solidFill>
              </a:rPr>
              <a:t>NaOH</a:t>
            </a:r>
            <a:r>
              <a:rPr lang="en-GB" b="1" dirty="0" smtClean="0">
                <a:solidFill>
                  <a:srgbClr val="FF0000"/>
                </a:solidFill>
              </a:rPr>
              <a:t>, KOH etc.) &gt; to clean the Keratin made Brush in the </a:t>
            </a:r>
            <a:r>
              <a:rPr lang="en-GB" b="1" dirty="0" err="1" smtClean="0">
                <a:solidFill>
                  <a:srgbClr val="FF0000"/>
                </a:solidFill>
              </a:rPr>
              <a:t>NaOH</a:t>
            </a:r>
            <a:r>
              <a:rPr lang="en-GB" b="1" dirty="0" smtClean="0">
                <a:solidFill>
                  <a:srgbClr val="FF0000"/>
                </a:solidFill>
              </a:rPr>
              <a:t> must be done very carefully, because the natural Bristles can be dissolved entirely!</a:t>
            </a:r>
          </a:p>
          <a:p>
            <a:r>
              <a:rPr lang="en-GB" b="1" dirty="0" smtClean="0">
                <a:solidFill>
                  <a:srgbClr val="C00000"/>
                </a:solidFill>
                <a:latin typeface="Arial Black" pitchFamily="34" charset="0"/>
              </a:rPr>
              <a:t>The most important KERATIN </a:t>
            </a:r>
            <a:r>
              <a:rPr lang="en-GB" b="1" dirty="0" err="1" smtClean="0">
                <a:solidFill>
                  <a:srgbClr val="C00000"/>
                </a:solidFill>
                <a:latin typeface="Arial Black" pitchFamily="34" charset="0"/>
              </a:rPr>
              <a:t>Fiber</a:t>
            </a:r>
            <a:r>
              <a:rPr lang="en-GB" b="1" dirty="0" smtClean="0">
                <a:solidFill>
                  <a:srgbClr val="C00000"/>
                </a:solidFill>
                <a:latin typeface="Arial Black" pitchFamily="34" charset="0"/>
              </a:rPr>
              <a:t> is  the</a:t>
            </a:r>
            <a:r>
              <a:rPr lang="en-GB" b="1" dirty="0" smtClean="0">
                <a:solidFill>
                  <a:srgbClr val="C00000"/>
                </a:solidFill>
                <a:latin typeface="Arial Black" pitchFamily="34" charset="0"/>
              </a:rPr>
              <a:t> Sheep's Wool </a:t>
            </a:r>
            <a:r>
              <a:rPr lang="en-GB" b="1" dirty="0" smtClean="0">
                <a:solidFill>
                  <a:srgbClr val="C00000"/>
                </a:solidFill>
                <a:latin typeface="Arial Black" pitchFamily="34" charset="0"/>
              </a:rPr>
              <a:t>	</a:t>
            </a:r>
            <a:endParaRPr lang="en-GB" b="1" dirty="0">
              <a:solidFill>
                <a:srgbClr val="C0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a:t>
            </a:fld>
            <a:endParaRPr lang="sk-SK"/>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4427984" cy="908720"/>
          </a:xfrm>
        </p:spPr>
        <p:txBody>
          <a:bodyPr/>
          <a:lstStyle/>
          <a:p>
            <a:pPr algn="l"/>
            <a:r>
              <a:rPr lang="en-GB" sz="2400" b="1" dirty="0" smtClean="0">
                <a:solidFill>
                  <a:srgbClr val="FF0000"/>
                </a:solidFill>
                <a:latin typeface="Arial Black" pitchFamily="34" charset="0"/>
              </a:rPr>
              <a:t>Natural/Genuine </a:t>
            </a:r>
            <a:r>
              <a:rPr lang="cs-CZ" sz="2400" b="1" dirty="0" smtClean="0">
                <a:solidFill>
                  <a:srgbClr val="FF0000"/>
                </a:solidFill>
                <a:latin typeface="Arial Black" pitchFamily="34" charset="0"/>
              </a:rPr>
              <a:t>S</a:t>
            </a:r>
            <a:r>
              <a:rPr lang="en-GB" sz="2400" b="1" dirty="0" smtClean="0">
                <a:solidFill>
                  <a:srgbClr val="FF0000"/>
                </a:solidFill>
                <a:latin typeface="Arial Black" pitchFamily="34" charset="0"/>
              </a:rPr>
              <a:t>ilk </a:t>
            </a:r>
            <a:r>
              <a:rPr lang="cs-CZ" sz="2400" b="1" dirty="0" smtClean="0">
                <a:solidFill>
                  <a:srgbClr val="FF0000"/>
                </a:solidFill>
                <a:latin typeface="Arial Black" pitchFamily="34" charset="0"/>
              </a:rPr>
              <a:t/>
            </a:r>
            <a:br>
              <a:rPr lang="cs-CZ" sz="2400" b="1" dirty="0" smtClean="0">
                <a:solidFill>
                  <a:srgbClr val="FF0000"/>
                </a:solidFill>
                <a:latin typeface="Arial Black" pitchFamily="34" charset="0"/>
              </a:rPr>
            </a:br>
            <a:r>
              <a:rPr lang="cs-CZ" sz="2400" b="1" dirty="0" smtClean="0">
                <a:solidFill>
                  <a:srgbClr val="FF0000"/>
                </a:solidFill>
                <a:latin typeface="Arial Black" pitchFamily="34" charset="0"/>
              </a:rPr>
              <a:t>SECUNDARY STRUCTURE</a:t>
            </a:r>
            <a:endParaRPr lang="cs-CZ" sz="2400" dirty="0">
              <a:solidFill>
                <a:srgbClr val="FF0000"/>
              </a:solidFill>
              <a:latin typeface="Arial Black" pitchFamily="34" charset="0"/>
            </a:endParaRPr>
          </a:p>
        </p:txBody>
      </p:sp>
      <p:sp>
        <p:nvSpPr>
          <p:cNvPr id="11" name="Zástupný symbol pro obsah 10"/>
          <p:cNvSpPr>
            <a:spLocks noGrp="1"/>
          </p:cNvSpPr>
          <p:nvPr>
            <p:ph idx="1"/>
          </p:nvPr>
        </p:nvSpPr>
        <p:spPr>
          <a:xfrm>
            <a:off x="0" y="1052736"/>
            <a:ext cx="8686800" cy="5073427"/>
          </a:xfrm>
        </p:spPr>
        <p:txBody>
          <a:bodyPr/>
          <a:lstStyle/>
          <a:p>
            <a:pPr marL="342900" lvl="1" indent="-342900">
              <a:buFont typeface="Symbol" pitchFamily="18" charset="2"/>
              <a:buChar char="b"/>
            </a:pPr>
            <a:r>
              <a:rPr lang="en-GB" b="1" dirty="0" smtClean="0">
                <a:solidFill>
                  <a:srgbClr val="008000"/>
                </a:solidFill>
              </a:rPr>
              <a:t>Keratin </a:t>
            </a:r>
            <a:r>
              <a:rPr lang="cs-CZ" b="1" dirty="0" smtClean="0">
                <a:solidFill>
                  <a:srgbClr val="008000"/>
                </a:solidFill>
              </a:rPr>
              <a:t>f</a:t>
            </a:r>
            <a:r>
              <a:rPr lang="en-GB" b="1" dirty="0" err="1" smtClean="0">
                <a:solidFill>
                  <a:srgbClr val="008000"/>
                </a:solidFill>
              </a:rPr>
              <a:t>olded</a:t>
            </a:r>
            <a:r>
              <a:rPr lang="en-GB" b="1" dirty="0" smtClean="0">
                <a:solidFill>
                  <a:srgbClr val="008000"/>
                </a:solidFill>
              </a:rPr>
              <a:t> </a:t>
            </a:r>
            <a:endParaRPr lang="cs-CZ" b="1" dirty="0" smtClean="0">
              <a:solidFill>
                <a:srgbClr val="008000"/>
              </a:solidFill>
            </a:endParaRPr>
          </a:p>
          <a:p>
            <a:pPr marL="342900" lvl="1" indent="-342900">
              <a:buNone/>
            </a:pPr>
            <a:r>
              <a:rPr lang="en-GB" b="1" dirty="0" smtClean="0">
                <a:solidFill>
                  <a:srgbClr val="7030A0"/>
                </a:solidFill>
              </a:rPr>
              <a:t>(</a:t>
            </a:r>
            <a:r>
              <a:rPr lang="en-GB" dirty="0" smtClean="0">
                <a:solidFill>
                  <a:srgbClr val="7030A0"/>
                </a:solidFill>
                <a:latin typeface="Arial Black" pitchFamily="34" charset="0"/>
              </a:rPr>
              <a:t>Pleated)</a:t>
            </a:r>
            <a:r>
              <a:rPr lang="en-GB" b="1" dirty="0" smtClean="0">
                <a:solidFill>
                  <a:srgbClr val="7030A0"/>
                </a:solidFill>
              </a:rPr>
              <a:t> </a:t>
            </a:r>
            <a:r>
              <a:rPr lang="en-GB" b="1" dirty="0" smtClean="0">
                <a:solidFill>
                  <a:srgbClr val="008000"/>
                </a:solidFill>
              </a:rPr>
              <a:t>Sheet</a:t>
            </a:r>
            <a:endParaRPr lang="cs-CZ" b="1" dirty="0" smtClean="0">
              <a:solidFill>
                <a:srgbClr val="008000"/>
              </a:solidFill>
            </a:endParaRPr>
          </a:p>
          <a:p>
            <a:pPr>
              <a:buNone/>
            </a:pPr>
            <a:endParaRPr lang="cs-CZ" dirty="0"/>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80</a:t>
            </a:fld>
            <a:endParaRPr lang="sk-SK"/>
          </a:p>
        </p:txBody>
      </p:sp>
      <p:pic>
        <p:nvPicPr>
          <p:cNvPr id="12" name="Obrázek 11" descr="img082.jpg"/>
          <p:cNvPicPr>
            <a:picLocks noChangeAspect="1"/>
          </p:cNvPicPr>
          <p:nvPr/>
        </p:nvPicPr>
        <p:blipFill>
          <a:blip r:embed="rId2" cstate="print"/>
          <a:stretch>
            <a:fillRect/>
          </a:stretch>
        </p:blipFill>
        <p:spPr>
          <a:xfrm>
            <a:off x="3779912" y="0"/>
            <a:ext cx="5364088" cy="5445224"/>
          </a:xfrm>
          <a:prstGeom prst="rect">
            <a:avLst/>
          </a:prstGeom>
        </p:spPr>
      </p:pic>
      <p:pic>
        <p:nvPicPr>
          <p:cNvPr id="54274" name="Picture 2"/>
          <p:cNvPicPr>
            <a:picLocks noChangeAspect="1" noChangeArrowheads="1"/>
          </p:cNvPicPr>
          <p:nvPr/>
        </p:nvPicPr>
        <p:blipFill>
          <a:blip r:embed="rId3" cstate="print"/>
          <a:srcRect/>
          <a:stretch>
            <a:fillRect/>
          </a:stretch>
        </p:blipFill>
        <p:spPr bwMode="auto">
          <a:xfrm>
            <a:off x="107504" y="2220138"/>
            <a:ext cx="3672408" cy="3728523"/>
          </a:xfrm>
          <a:prstGeom prst="rect">
            <a:avLst/>
          </a:prstGeom>
          <a:noFill/>
          <a:ln w="9525">
            <a:noFill/>
            <a:miter lim="800000"/>
            <a:headEnd/>
            <a:tailEnd/>
          </a:ln>
        </p:spPr>
      </p:pic>
      <p:sp>
        <p:nvSpPr>
          <p:cNvPr id="10" name="TextovéPole 9"/>
          <p:cNvSpPr txBox="1"/>
          <p:nvPr/>
        </p:nvSpPr>
        <p:spPr>
          <a:xfrm>
            <a:off x="3347864" y="4437112"/>
            <a:ext cx="5796136" cy="2246769"/>
          </a:xfrm>
          <a:prstGeom prst="rect">
            <a:avLst/>
          </a:prstGeom>
          <a:solidFill>
            <a:schemeClr val="accent3">
              <a:lumMod val="95000"/>
            </a:schemeClr>
          </a:solidFill>
        </p:spPr>
        <p:txBody>
          <a:bodyPr wrap="square" rtlCol="0">
            <a:spAutoFit/>
          </a:bodyPr>
          <a:lstStyle/>
          <a:p>
            <a:pPr algn="ctr"/>
            <a:r>
              <a:rPr lang="en-GB" sz="1400" dirty="0" smtClean="0">
                <a:solidFill>
                  <a:srgbClr val="FF0000"/>
                </a:solidFill>
                <a:latin typeface="Arial Black" pitchFamily="34" charset="0"/>
              </a:rPr>
              <a:t>Schema showing the Protein’s </a:t>
            </a:r>
            <a:r>
              <a:rPr lang="en-GB" sz="1400" b="1" dirty="0" smtClean="0">
                <a:solidFill>
                  <a:srgbClr val="008000"/>
                </a:solidFill>
                <a:latin typeface="Symbol" pitchFamily="18" charset="2"/>
              </a:rPr>
              <a:t>b</a:t>
            </a:r>
            <a:r>
              <a:rPr lang="en-GB" sz="1400" b="1" dirty="0" smtClean="0">
                <a:solidFill>
                  <a:srgbClr val="008000"/>
                </a:solidFill>
                <a:latin typeface="Arial Black" pitchFamily="34" charset="0"/>
              </a:rPr>
              <a:t> </a:t>
            </a:r>
            <a:r>
              <a:rPr lang="en-GB" sz="1400" b="1" dirty="0" smtClean="0">
                <a:solidFill>
                  <a:srgbClr val="008000"/>
                </a:solidFill>
                <a:latin typeface="Arial Black" pitchFamily="34" charset="0"/>
              </a:rPr>
              <a:t>Keratin </a:t>
            </a:r>
            <a:r>
              <a:rPr lang="en-GB" sz="1400" b="1" dirty="0" smtClean="0">
                <a:solidFill>
                  <a:srgbClr val="008000"/>
                </a:solidFill>
                <a:latin typeface="Arial Black" pitchFamily="34" charset="0"/>
              </a:rPr>
              <a:t>Folded </a:t>
            </a:r>
            <a:r>
              <a:rPr lang="en-GB" sz="1400" b="1" dirty="0" smtClean="0">
                <a:solidFill>
                  <a:srgbClr val="7030A0"/>
                </a:solidFill>
                <a:latin typeface="Arial Black" pitchFamily="34" charset="0"/>
              </a:rPr>
              <a:t>(</a:t>
            </a:r>
            <a:r>
              <a:rPr lang="en-GB" sz="1400" dirty="0" smtClean="0">
                <a:solidFill>
                  <a:srgbClr val="7030A0"/>
                </a:solidFill>
                <a:latin typeface="Arial Black" pitchFamily="34" charset="0"/>
              </a:rPr>
              <a:t>Pleated)</a:t>
            </a:r>
            <a:r>
              <a:rPr lang="en-GB" sz="1400" b="1" dirty="0" smtClean="0">
                <a:solidFill>
                  <a:srgbClr val="7030A0"/>
                </a:solidFill>
                <a:latin typeface="Arial Black" pitchFamily="34" charset="0"/>
              </a:rPr>
              <a:t> </a:t>
            </a:r>
            <a:r>
              <a:rPr lang="en-GB" sz="1400" b="1" dirty="0" smtClean="0">
                <a:solidFill>
                  <a:srgbClr val="008000"/>
                </a:solidFill>
                <a:latin typeface="Arial Black" pitchFamily="34" charset="0"/>
              </a:rPr>
              <a:t>Sheet </a:t>
            </a:r>
            <a:r>
              <a:rPr lang="en-GB" sz="1400" dirty="0" smtClean="0">
                <a:latin typeface="Arial Black" pitchFamily="34" charset="0"/>
              </a:rPr>
              <a:t> </a:t>
            </a:r>
            <a:r>
              <a:rPr lang="en-GB" sz="1400" dirty="0" smtClean="0">
                <a:solidFill>
                  <a:srgbClr val="FF0000"/>
                </a:solidFill>
                <a:latin typeface="Arial Black" pitchFamily="34" charset="0"/>
              </a:rPr>
              <a:t>Structure</a:t>
            </a:r>
            <a:endParaRPr lang="cs-CZ" sz="1400" dirty="0" smtClean="0">
              <a:latin typeface="Arial Black" pitchFamily="34" charset="0"/>
            </a:endParaRPr>
          </a:p>
          <a:p>
            <a:pPr marL="457200" indent="-457200">
              <a:buFont typeface="+mj-lt"/>
              <a:buAutoNum type="alphaLcParenR"/>
            </a:pPr>
            <a:r>
              <a:rPr lang="cs-CZ" sz="1400" b="1" dirty="0" smtClean="0">
                <a:solidFill>
                  <a:srgbClr val="008000"/>
                </a:solidFill>
              </a:rPr>
              <a:t>PARALEL </a:t>
            </a:r>
            <a:r>
              <a:rPr lang="cs-CZ" sz="1400" b="1" dirty="0" smtClean="0">
                <a:solidFill>
                  <a:srgbClr val="008000"/>
                </a:solidFill>
              </a:rPr>
              <a:t>arrangement</a:t>
            </a:r>
          </a:p>
          <a:p>
            <a:pPr marL="457200" indent="-457200">
              <a:buFont typeface="+mj-lt"/>
              <a:buAutoNum type="alphaLcParenR"/>
            </a:pPr>
            <a:r>
              <a:rPr lang="cs-CZ" sz="1400" b="1" dirty="0" smtClean="0">
                <a:solidFill>
                  <a:srgbClr val="0000FF"/>
                </a:solidFill>
              </a:rPr>
              <a:t>ANTIPARALEL </a:t>
            </a:r>
            <a:r>
              <a:rPr lang="cs-CZ" sz="1400" b="1" dirty="0" smtClean="0">
                <a:solidFill>
                  <a:srgbClr val="0000FF"/>
                </a:solidFill>
              </a:rPr>
              <a:t>arrangement</a:t>
            </a:r>
            <a:endParaRPr lang="cs-CZ" sz="1400" b="1" dirty="0" smtClean="0">
              <a:solidFill>
                <a:srgbClr val="008000"/>
              </a:solidFill>
            </a:endParaRPr>
          </a:p>
          <a:p>
            <a:pPr marL="457200" indent="-457200"/>
            <a:r>
              <a:rPr lang="en-GB" sz="1400" b="1" dirty="0" smtClean="0"/>
              <a:t>The Backbone is bonded by the Covalent Bonds in the a Axis Direction.</a:t>
            </a:r>
          </a:p>
          <a:p>
            <a:r>
              <a:rPr lang="en-GB" sz="1400" b="1" dirty="0" smtClean="0"/>
              <a:t>The Backbone is bonded by the Hydrogen Bonds in the b Axis Direction.</a:t>
            </a:r>
          </a:p>
          <a:p>
            <a:r>
              <a:rPr lang="en-GB" sz="1400" b="1" dirty="0" smtClean="0"/>
              <a:t>The Backbone is bonded by the Wan </a:t>
            </a:r>
            <a:r>
              <a:rPr lang="en-GB" sz="1400" b="1" dirty="0" err="1" smtClean="0"/>
              <a:t>der</a:t>
            </a:r>
            <a:r>
              <a:rPr lang="en-GB" sz="1400" b="1" dirty="0" smtClean="0"/>
              <a:t> Waals Forces in the c Axis Direction.</a:t>
            </a:r>
            <a:endParaRPr lang="en-GB" sz="14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864096"/>
          </a:xfrm>
        </p:spPr>
        <p:txBody>
          <a:bodyPr/>
          <a:lstStyle/>
          <a:p>
            <a:r>
              <a:rPr lang="en-GB" sz="2800" b="1" dirty="0" smtClean="0">
                <a:solidFill>
                  <a:srgbClr val="FF0000"/>
                </a:solidFill>
                <a:latin typeface="Arial Black" pitchFamily="34" charset="0"/>
              </a:rPr>
              <a:t>Natural/Genuine </a:t>
            </a:r>
            <a:r>
              <a:rPr lang="en-GB" sz="2800" b="1" dirty="0" smtClean="0">
                <a:solidFill>
                  <a:srgbClr val="FF0000"/>
                </a:solidFill>
                <a:latin typeface="Arial Black" pitchFamily="34" charset="0"/>
              </a:rPr>
              <a:t>Silk Fibre </a:t>
            </a:r>
            <a:r>
              <a:rPr lang="en-GB" sz="2800" dirty="0" smtClean="0">
                <a:solidFill>
                  <a:srgbClr val="FF0000"/>
                </a:solidFill>
                <a:latin typeface="Arial Black" pitchFamily="34" charset="0"/>
              </a:rPr>
              <a:t> is very </a:t>
            </a:r>
            <a:r>
              <a:rPr lang="en-GB" sz="2800" dirty="0" smtClean="0">
                <a:solidFill>
                  <a:srgbClr val="FF0000"/>
                </a:solidFill>
                <a:latin typeface="Arial Black" pitchFamily="34" charset="0"/>
              </a:rPr>
              <a:t>COMPLICATED (</a:t>
            </a:r>
            <a:r>
              <a:rPr lang="en-GB" sz="2800" dirty="0" smtClean="0">
                <a:solidFill>
                  <a:srgbClr val="008000"/>
                </a:solidFill>
                <a:latin typeface="Arial Black" pitchFamily="34" charset="0"/>
              </a:rPr>
              <a:t>COMPLEX</a:t>
            </a:r>
            <a:r>
              <a:rPr lang="en-GB" sz="2800" dirty="0" smtClean="0">
                <a:solidFill>
                  <a:srgbClr val="FF0000"/>
                </a:solidFill>
                <a:latin typeface="Arial Black" pitchFamily="34" charset="0"/>
              </a:rPr>
              <a:t>) STRUCTURE </a:t>
            </a:r>
            <a:endParaRPr lang="en-GB" sz="28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January 10/2018</a:t>
            </a:r>
            <a:endParaRPr lang="sk-SK"/>
          </a:p>
        </p:txBody>
      </p:sp>
      <p:sp>
        <p:nvSpPr>
          <p:cNvPr id="4" name="Zástupný symbol pro zápatí 3"/>
          <p:cNvSpPr>
            <a:spLocks noGrp="1"/>
          </p:cNvSpPr>
          <p:nvPr>
            <p:ph type="ftr" sz="quarter" idx="11"/>
          </p:nvPr>
        </p:nvSpPr>
        <p:spPr/>
        <p:txBody>
          <a:bodyPr/>
          <a:lstStyle/>
          <a:p>
            <a:pPr>
              <a:defRPr/>
            </a:pPr>
            <a:r>
              <a:rPr lang="fr-FR" smtClean="0"/>
              <a:t>NATURAL POLYMERS MU SCI 10 2018</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81</a:t>
            </a:fld>
            <a:endParaRPr lang="sk-SK"/>
          </a:p>
        </p:txBody>
      </p:sp>
      <p:pic>
        <p:nvPicPr>
          <p:cNvPr id="6" name="Obrázek 5" descr="img905.jpg"/>
          <p:cNvPicPr>
            <a:picLocks noChangeAspect="1"/>
          </p:cNvPicPr>
          <p:nvPr/>
        </p:nvPicPr>
        <p:blipFill>
          <a:blip r:embed="rId2" cstate="print"/>
          <a:stretch>
            <a:fillRect/>
          </a:stretch>
        </p:blipFill>
        <p:spPr>
          <a:xfrm rot="5400000">
            <a:off x="1907705" y="-531441"/>
            <a:ext cx="5184576" cy="8352930"/>
          </a:xfrm>
          <a:prstGeom prst="rect">
            <a:avLst/>
          </a:prstGeom>
        </p:spPr>
      </p:pic>
      <p:sp>
        <p:nvSpPr>
          <p:cNvPr id="7" name="TextovéPole 6"/>
          <p:cNvSpPr txBox="1"/>
          <p:nvPr/>
        </p:nvSpPr>
        <p:spPr>
          <a:xfrm>
            <a:off x="395536" y="2492896"/>
            <a:ext cx="3888432" cy="1323439"/>
          </a:xfrm>
          <a:prstGeom prst="rect">
            <a:avLst/>
          </a:prstGeom>
          <a:noFill/>
        </p:spPr>
        <p:txBody>
          <a:bodyPr wrap="square" rtlCol="0">
            <a:spAutoFit/>
          </a:bodyPr>
          <a:lstStyle/>
          <a:p>
            <a:r>
              <a:rPr lang="en-GB" sz="2000" b="1" dirty="0" smtClean="0">
                <a:solidFill>
                  <a:srgbClr val="0000FF"/>
                </a:solidFill>
              </a:rPr>
              <a:t>It is so called TWINFIBRE  CONNECTED BY SERICINE (so called </a:t>
            </a:r>
            <a:r>
              <a:rPr lang="en-GB" sz="2000" b="1" dirty="0" smtClean="0">
                <a:solidFill>
                  <a:srgbClr val="7030A0"/>
                </a:solidFill>
                <a:latin typeface="Arial Black" pitchFamily="34" charset="0"/>
              </a:rPr>
              <a:t>Silk Glue</a:t>
            </a:r>
            <a:r>
              <a:rPr lang="en-GB" sz="2000" b="1" dirty="0" smtClean="0">
                <a:solidFill>
                  <a:srgbClr val="0000FF"/>
                </a:solidFill>
              </a:rPr>
              <a:t>) of Length approx.  3000 – 4000 m</a:t>
            </a:r>
            <a:endParaRPr lang="en-GB" sz="2000" b="1" dirty="0">
              <a:solidFill>
                <a:srgbClr val="0000FF"/>
              </a:solidFill>
            </a:endParaRPr>
          </a:p>
        </p:txBody>
      </p:sp>
      <p:pic>
        <p:nvPicPr>
          <p:cNvPr id="8" name="Obrázek 7" descr="Vodíkový můstek ve fibroinu.jpg"/>
          <p:cNvPicPr>
            <a:picLocks noChangeAspect="1"/>
          </p:cNvPicPr>
          <p:nvPr/>
        </p:nvPicPr>
        <p:blipFill>
          <a:blip r:embed="rId3" cstate="print"/>
          <a:stretch>
            <a:fillRect/>
          </a:stretch>
        </p:blipFill>
        <p:spPr>
          <a:xfrm rot="16200000">
            <a:off x="7596336" y="2276872"/>
            <a:ext cx="576064" cy="2016224"/>
          </a:xfrm>
          <a:prstGeom prst="rect">
            <a:avLst/>
          </a:prstGeom>
        </p:spPr>
      </p:pic>
      <p:cxnSp>
        <p:nvCxnSpPr>
          <p:cNvPr id="10" name="Přímá spojovací čára 9"/>
          <p:cNvCxnSpPr/>
          <p:nvPr/>
        </p:nvCxnSpPr>
        <p:spPr>
          <a:xfrm>
            <a:off x="5508104" y="5013176"/>
            <a:ext cx="10081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4355976" y="2996952"/>
            <a:ext cx="2160240" cy="646331"/>
          </a:xfrm>
          <a:prstGeom prst="rect">
            <a:avLst/>
          </a:prstGeom>
          <a:noFill/>
        </p:spPr>
        <p:txBody>
          <a:bodyPr wrap="square" rtlCol="0">
            <a:spAutoFit/>
          </a:bodyPr>
          <a:lstStyle/>
          <a:p>
            <a:r>
              <a:rPr lang="cs-CZ" b="1" dirty="0" err="1" smtClean="0">
                <a:solidFill>
                  <a:srgbClr val="FF0000"/>
                </a:solidFill>
              </a:rPr>
              <a:t>Hydrogen</a:t>
            </a:r>
            <a:r>
              <a:rPr lang="cs-CZ" b="1" dirty="0" smtClean="0">
                <a:solidFill>
                  <a:srgbClr val="FF0000"/>
                </a:solidFill>
              </a:rPr>
              <a:t> Bond </a:t>
            </a:r>
            <a:r>
              <a:rPr lang="cs-CZ" b="1" dirty="0" err="1" smtClean="0">
                <a:solidFill>
                  <a:srgbClr val="FF0000"/>
                </a:solidFill>
              </a:rPr>
              <a:t>of</a:t>
            </a:r>
            <a:r>
              <a:rPr lang="cs-CZ" b="1" dirty="0" smtClean="0">
                <a:solidFill>
                  <a:srgbClr val="FF0000"/>
                </a:solidFill>
              </a:rPr>
              <a:t> </a:t>
            </a:r>
            <a:r>
              <a:rPr lang="cs-CZ" b="1" dirty="0" err="1" smtClean="0">
                <a:solidFill>
                  <a:srgbClr val="FF0000"/>
                </a:solidFill>
              </a:rPr>
              <a:t>the</a:t>
            </a:r>
            <a:r>
              <a:rPr lang="cs-CZ" b="1" dirty="0" smtClean="0">
                <a:solidFill>
                  <a:srgbClr val="FF0000"/>
                </a:solidFill>
              </a:rPr>
              <a:t> </a:t>
            </a:r>
            <a:r>
              <a:rPr lang="cs-CZ" b="1" dirty="0" err="1" smtClean="0">
                <a:solidFill>
                  <a:srgbClr val="FF0000"/>
                </a:solidFill>
              </a:rPr>
              <a:t>FIBROIN’s</a:t>
            </a:r>
            <a:endParaRPr lang="cs-CZ" b="1" dirty="0">
              <a:solidFill>
                <a:srgbClr val="FF0000"/>
              </a:solidFill>
            </a:endParaRPr>
          </a:p>
        </p:txBody>
      </p:sp>
      <p:cxnSp>
        <p:nvCxnSpPr>
          <p:cNvPr id="13" name="Přímá spojovací šipka 12"/>
          <p:cNvCxnSpPr/>
          <p:nvPr/>
        </p:nvCxnSpPr>
        <p:spPr>
          <a:xfrm>
            <a:off x="6228184" y="3140968"/>
            <a:ext cx="1296144" cy="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4932040" y="3645024"/>
            <a:ext cx="720080" cy="14401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467544" y="1124744"/>
            <a:ext cx="2664296" cy="369332"/>
          </a:xfrm>
          <a:prstGeom prst="rect">
            <a:avLst/>
          </a:prstGeom>
          <a:noFill/>
          <a:ln w="38100">
            <a:solidFill>
              <a:srgbClr val="008000"/>
            </a:solidFill>
          </a:ln>
        </p:spPr>
        <p:txBody>
          <a:bodyPr wrap="square" rtlCol="0">
            <a:spAutoFit/>
          </a:bodyPr>
          <a:lstStyle/>
          <a:p>
            <a:r>
              <a:rPr lang="cs-CZ" b="1" dirty="0" smtClean="0">
                <a:solidFill>
                  <a:srgbClr val="008000"/>
                </a:solidFill>
              </a:rPr>
              <a:t>PRIMARY FIBRES</a:t>
            </a:r>
            <a:endParaRPr lang="cs-CZ" b="1" dirty="0">
              <a:solidFill>
                <a:srgbClr val="008000"/>
              </a:solidFill>
            </a:endParaRPr>
          </a:p>
        </p:txBody>
      </p:sp>
      <p:cxnSp>
        <p:nvCxnSpPr>
          <p:cNvPr id="20" name="Přímá spojovací šipka 19"/>
          <p:cNvCxnSpPr/>
          <p:nvPr/>
        </p:nvCxnSpPr>
        <p:spPr>
          <a:xfrm>
            <a:off x="3131840" y="1484784"/>
            <a:ext cx="3240360" cy="432048"/>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1" name="TextovéPole 20"/>
          <p:cNvSpPr txBox="1"/>
          <p:nvPr/>
        </p:nvSpPr>
        <p:spPr>
          <a:xfrm>
            <a:off x="1907704" y="2132856"/>
            <a:ext cx="3024336" cy="369332"/>
          </a:xfrm>
          <a:prstGeom prst="rect">
            <a:avLst/>
          </a:prstGeom>
          <a:noFill/>
          <a:ln w="38100">
            <a:solidFill>
              <a:srgbClr val="C00000"/>
            </a:solidFill>
          </a:ln>
        </p:spPr>
        <p:txBody>
          <a:bodyPr wrap="square" rtlCol="0">
            <a:spAutoFit/>
          </a:bodyPr>
          <a:lstStyle/>
          <a:p>
            <a:r>
              <a:rPr lang="cs-CZ" b="1" dirty="0" smtClean="0">
                <a:solidFill>
                  <a:srgbClr val="C00000"/>
                </a:solidFill>
              </a:rPr>
              <a:t>SECUNDARNÍ FIBRES</a:t>
            </a:r>
            <a:endParaRPr lang="cs-CZ" b="1" dirty="0">
              <a:solidFill>
                <a:srgbClr val="C00000"/>
              </a:solidFill>
            </a:endParaRPr>
          </a:p>
        </p:txBody>
      </p:sp>
      <p:cxnSp>
        <p:nvCxnSpPr>
          <p:cNvPr id="23" name="Přímá spojovací šipka 22"/>
          <p:cNvCxnSpPr/>
          <p:nvPr/>
        </p:nvCxnSpPr>
        <p:spPr>
          <a:xfrm flipV="1">
            <a:off x="4932040" y="2020198"/>
            <a:ext cx="1080120" cy="25667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ovací šipka 24"/>
          <p:cNvCxnSpPr/>
          <p:nvPr/>
        </p:nvCxnSpPr>
        <p:spPr>
          <a:xfrm flipV="1">
            <a:off x="5004048" y="2132856"/>
            <a:ext cx="1944216" cy="14401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Přímá spojovací šipka 26"/>
          <p:cNvCxnSpPr>
            <a:stCxn id="21" idx="3"/>
          </p:cNvCxnSpPr>
          <p:nvPr/>
        </p:nvCxnSpPr>
        <p:spPr>
          <a:xfrm flipV="1">
            <a:off x="4932040" y="1700808"/>
            <a:ext cx="1368152" cy="61671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1"/>
          <p:cNvCxnSpPr/>
          <p:nvPr/>
        </p:nvCxnSpPr>
        <p:spPr>
          <a:xfrm>
            <a:off x="7524328" y="3140968"/>
            <a:ext cx="360040"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ovéPole 30"/>
          <p:cNvSpPr txBox="1"/>
          <p:nvPr/>
        </p:nvSpPr>
        <p:spPr>
          <a:xfrm>
            <a:off x="0" y="3789040"/>
            <a:ext cx="4644008" cy="2677656"/>
          </a:xfrm>
          <a:prstGeom prst="rect">
            <a:avLst/>
          </a:prstGeom>
          <a:solidFill>
            <a:schemeClr val="accent3">
              <a:lumMod val="95000"/>
            </a:schemeClr>
          </a:solidFill>
        </p:spPr>
        <p:txBody>
          <a:bodyPr wrap="square" rtlCol="0">
            <a:spAutoFit/>
          </a:bodyPr>
          <a:lstStyle/>
          <a:p>
            <a:pPr lvl="0"/>
            <a:r>
              <a:rPr lang="cs-CZ" sz="1400" b="1" dirty="0" smtClean="0">
                <a:solidFill>
                  <a:srgbClr val="008000"/>
                </a:solidFill>
              </a:rPr>
              <a:t>a) </a:t>
            </a:r>
            <a:r>
              <a:rPr lang="en-GB" sz="1400" b="1" dirty="0" smtClean="0">
                <a:solidFill>
                  <a:srgbClr val="008000"/>
                </a:solidFill>
              </a:rPr>
              <a:t>The </a:t>
            </a:r>
            <a:r>
              <a:rPr lang="en-GB" sz="1400" b="1" dirty="0" smtClean="0">
                <a:solidFill>
                  <a:srgbClr val="008000"/>
                </a:solidFill>
              </a:rPr>
              <a:t>Crosscut of the Natural/Genuine Silk Fibre</a:t>
            </a:r>
            <a:endParaRPr lang="cs-CZ" sz="1400" b="1" dirty="0" smtClean="0">
              <a:solidFill>
                <a:srgbClr val="008000"/>
              </a:solidFill>
            </a:endParaRPr>
          </a:p>
          <a:p>
            <a:pPr marL="342900" lvl="0" indent="-342900">
              <a:buFont typeface="+mj-lt"/>
              <a:buAutoNum type="arabicPeriod"/>
            </a:pPr>
            <a:r>
              <a:rPr lang="en-GB" sz="1400" b="1" dirty="0" err="1" smtClean="0">
                <a:solidFill>
                  <a:srgbClr val="008000"/>
                </a:solidFill>
              </a:rPr>
              <a:t>Sericine</a:t>
            </a:r>
            <a:r>
              <a:rPr lang="en-GB" sz="1400" b="1" dirty="0" smtClean="0">
                <a:solidFill>
                  <a:srgbClr val="008000"/>
                </a:solidFill>
              </a:rPr>
              <a:t>  Skin </a:t>
            </a:r>
            <a:endParaRPr lang="cs-CZ" sz="1400" b="1" dirty="0" smtClean="0">
              <a:solidFill>
                <a:srgbClr val="008000"/>
              </a:solidFill>
            </a:endParaRPr>
          </a:p>
          <a:p>
            <a:pPr marL="342900" lvl="0" indent="-342900">
              <a:buFont typeface="+mj-lt"/>
              <a:buAutoNum type="arabicPeriod"/>
            </a:pPr>
            <a:r>
              <a:rPr lang="en-GB" sz="1400" b="1" dirty="0" err="1" smtClean="0">
                <a:solidFill>
                  <a:srgbClr val="008000"/>
                </a:solidFill>
              </a:rPr>
              <a:t>Sericine’s</a:t>
            </a:r>
            <a:r>
              <a:rPr lang="en-GB" sz="1400" b="1" dirty="0" smtClean="0">
                <a:solidFill>
                  <a:srgbClr val="008000"/>
                </a:solidFill>
              </a:rPr>
              <a:t> Core</a:t>
            </a:r>
            <a:endParaRPr lang="cs-CZ" sz="1400" b="1" dirty="0" smtClean="0">
              <a:solidFill>
                <a:srgbClr val="008000"/>
              </a:solidFill>
            </a:endParaRPr>
          </a:p>
          <a:p>
            <a:pPr marL="342900" lvl="0" indent="-342900">
              <a:buFont typeface="+mj-lt"/>
              <a:buAutoNum type="arabicPeriod"/>
            </a:pPr>
            <a:r>
              <a:rPr lang="en-GB" sz="1400" b="1" dirty="0" smtClean="0">
                <a:solidFill>
                  <a:srgbClr val="008000"/>
                </a:solidFill>
              </a:rPr>
              <a:t>Fibroin’s Fibre Cubicula</a:t>
            </a:r>
            <a:endParaRPr lang="cs-CZ" sz="1400" b="1" dirty="0" smtClean="0">
              <a:solidFill>
                <a:srgbClr val="008000"/>
              </a:solidFill>
            </a:endParaRPr>
          </a:p>
          <a:p>
            <a:pPr marL="342900" lvl="0" indent="-342900">
              <a:buFont typeface="+mj-lt"/>
              <a:buAutoNum type="arabicPeriod"/>
            </a:pPr>
            <a:r>
              <a:rPr lang="en-GB" sz="1400" b="1" dirty="0" smtClean="0">
                <a:solidFill>
                  <a:srgbClr val="008000"/>
                </a:solidFill>
              </a:rPr>
              <a:t>Fibroin’s Fibre Core</a:t>
            </a:r>
            <a:endParaRPr lang="cs-CZ" sz="1400" b="1" dirty="0" smtClean="0">
              <a:solidFill>
                <a:srgbClr val="008000"/>
              </a:solidFill>
            </a:endParaRPr>
          </a:p>
          <a:p>
            <a:pPr marL="342900" lvl="0" indent="-342900">
              <a:buFont typeface="+mj-lt"/>
              <a:buAutoNum type="arabicPeriod"/>
            </a:pPr>
            <a:r>
              <a:rPr lang="en-GB" sz="1400" b="1" dirty="0" smtClean="0">
                <a:solidFill>
                  <a:srgbClr val="008000"/>
                </a:solidFill>
              </a:rPr>
              <a:t>Fibroin’s Fibre central Part (Zone)</a:t>
            </a:r>
            <a:endParaRPr lang="cs-CZ" sz="1400" b="1" dirty="0" smtClean="0">
              <a:solidFill>
                <a:srgbClr val="008000"/>
              </a:solidFill>
            </a:endParaRPr>
          </a:p>
          <a:p>
            <a:r>
              <a:rPr lang="en-GB" sz="1400" b="1" dirty="0" smtClean="0"/>
              <a:t> </a:t>
            </a:r>
            <a:r>
              <a:rPr lang="cs-CZ" sz="1400" b="1" dirty="0" smtClean="0">
                <a:solidFill>
                  <a:srgbClr val="C00000"/>
                </a:solidFill>
              </a:rPr>
              <a:t>b) </a:t>
            </a:r>
            <a:r>
              <a:rPr lang="en-GB" sz="1400" b="1" dirty="0" smtClean="0">
                <a:solidFill>
                  <a:srgbClr val="C00000"/>
                </a:solidFill>
              </a:rPr>
              <a:t>Longitudinal </a:t>
            </a:r>
            <a:r>
              <a:rPr lang="en-GB" sz="1400" b="1" dirty="0" smtClean="0">
                <a:solidFill>
                  <a:srgbClr val="C00000"/>
                </a:solidFill>
              </a:rPr>
              <a:t>cut of the Natural/Genuine Silk Fibre</a:t>
            </a:r>
            <a:endParaRPr lang="cs-CZ" sz="1400" dirty="0" smtClean="0">
              <a:solidFill>
                <a:srgbClr val="C00000"/>
              </a:solidFill>
            </a:endParaRPr>
          </a:p>
          <a:p>
            <a:pPr marL="342900" lvl="0" indent="-342900">
              <a:buFont typeface="+mj-lt"/>
              <a:buAutoNum type="arabicPeriod" startAt="3"/>
            </a:pPr>
            <a:r>
              <a:rPr lang="en-GB" sz="1400" b="1" dirty="0" smtClean="0">
                <a:solidFill>
                  <a:srgbClr val="C00000"/>
                </a:solidFill>
              </a:rPr>
              <a:t>Fibroin’s Fibre Skin</a:t>
            </a:r>
            <a:endParaRPr lang="cs-CZ" sz="1400" dirty="0" smtClean="0">
              <a:solidFill>
                <a:srgbClr val="C00000"/>
              </a:solidFill>
            </a:endParaRPr>
          </a:p>
          <a:p>
            <a:pPr marL="342900" lvl="0" indent="-342900">
              <a:buFont typeface="+mj-lt"/>
              <a:buAutoNum type="arabicPeriod" startAt="3"/>
            </a:pPr>
            <a:r>
              <a:rPr lang="en-GB" sz="1400" b="1" dirty="0" smtClean="0">
                <a:solidFill>
                  <a:srgbClr val="C00000"/>
                </a:solidFill>
              </a:rPr>
              <a:t>Fibroin’s Fibre </a:t>
            </a:r>
            <a:r>
              <a:rPr lang="en-GB" sz="1400" b="1" dirty="0" smtClean="0">
                <a:solidFill>
                  <a:srgbClr val="C00000"/>
                </a:solidFill>
              </a:rPr>
              <a:t>Core</a:t>
            </a:r>
            <a:endParaRPr lang="cs-CZ" sz="1400" b="1" dirty="0" smtClean="0">
              <a:solidFill>
                <a:srgbClr val="C00000"/>
              </a:solidFill>
            </a:endParaRPr>
          </a:p>
          <a:p>
            <a:pPr marL="342900" indent="-342900">
              <a:buFont typeface="+mj-lt"/>
              <a:buAutoNum type="arabicPeriod" startAt="3"/>
            </a:pPr>
            <a:r>
              <a:rPr lang="en-GB" sz="1400" b="1" dirty="0" smtClean="0">
                <a:solidFill>
                  <a:srgbClr val="C00000"/>
                </a:solidFill>
              </a:rPr>
              <a:t>Fibroin’s Fibre central Part (Zone</a:t>
            </a:r>
            <a:r>
              <a:rPr lang="en-GB" sz="1400" b="1" dirty="0" smtClean="0">
                <a:solidFill>
                  <a:srgbClr val="C00000"/>
                </a:solidFill>
              </a:rPr>
              <a:t>)</a:t>
            </a:r>
            <a:endParaRPr lang="cs-CZ" sz="1400" b="1" dirty="0" smtClean="0">
              <a:solidFill>
                <a:srgbClr val="C00000"/>
              </a:solidFill>
            </a:endParaRPr>
          </a:p>
          <a:p>
            <a:r>
              <a:rPr lang="cs-CZ" sz="1400" dirty="0" smtClean="0">
                <a:solidFill>
                  <a:srgbClr val="7030A0"/>
                </a:solidFill>
                <a:latin typeface="Arial Black" pitchFamily="34" charset="0"/>
              </a:rPr>
              <a:t>c) Polypeptide </a:t>
            </a:r>
            <a:r>
              <a:rPr lang="cs-CZ" sz="1400" dirty="0" err="1" smtClean="0">
                <a:solidFill>
                  <a:srgbClr val="7030A0"/>
                </a:solidFill>
                <a:latin typeface="Arial Black" pitchFamily="34" charset="0"/>
              </a:rPr>
              <a:t>Chains</a:t>
            </a:r>
            <a:r>
              <a:rPr lang="cs-CZ" sz="1400" dirty="0" smtClean="0">
                <a:solidFill>
                  <a:srgbClr val="7030A0"/>
                </a:solidFill>
                <a:latin typeface="Arial Black" pitchFamily="34" charset="0"/>
              </a:rPr>
              <a:t> </a:t>
            </a:r>
            <a:r>
              <a:rPr lang="cs-CZ" sz="1400" dirty="0" err="1" smtClean="0">
                <a:solidFill>
                  <a:srgbClr val="7030A0"/>
                </a:solidFill>
                <a:latin typeface="Arial Black" pitchFamily="34" charset="0"/>
              </a:rPr>
              <a:t>of</a:t>
            </a:r>
            <a:r>
              <a:rPr lang="cs-CZ" sz="1400" dirty="0" smtClean="0">
                <a:solidFill>
                  <a:srgbClr val="7030A0"/>
                </a:solidFill>
                <a:latin typeface="Arial Black" pitchFamily="34" charset="0"/>
              </a:rPr>
              <a:t> Fibroine in </a:t>
            </a:r>
            <a:r>
              <a:rPr lang="cs-CZ" sz="1400" dirty="0" err="1" smtClean="0">
                <a:solidFill>
                  <a:srgbClr val="7030A0"/>
                </a:solidFill>
                <a:latin typeface="Arial Black" pitchFamily="34" charset="0"/>
              </a:rPr>
              <a:t>the</a:t>
            </a:r>
            <a:r>
              <a:rPr lang="cs-CZ" sz="1400" dirty="0" smtClean="0">
                <a:solidFill>
                  <a:srgbClr val="7030A0"/>
                </a:solidFill>
                <a:latin typeface="Arial Black" pitchFamily="34" charset="0"/>
              </a:rPr>
              <a:t> ANTIPARALEL CONFORMATION</a:t>
            </a:r>
            <a:endParaRPr lang="cs-CZ" sz="1400" dirty="0">
              <a:solidFill>
                <a:srgbClr val="7030A0"/>
              </a:solidFill>
              <a:latin typeface="Arial Black" pitchFamily="34" charset="0"/>
            </a:endParaRPr>
          </a:p>
        </p:txBody>
      </p:sp>
      <p:cxnSp>
        <p:nvCxnSpPr>
          <p:cNvPr id="32" name="Přímá spojovací šipka 31"/>
          <p:cNvCxnSpPr>
            <a:endCxn id="36" idx="1"/>
          </p:cNvCxnSpPr>
          <p:nvPr/>
        </p:nvCxnSpPr>
        <p:spPr>
          <a:xfrm flipV="1">
            <a:off x="3275856" y="6133946"/>
            <a:ext cx="3168352" cy="175374"/>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4" name="TextovéPole 33"/>
          <p:cNvSpPr txBox="1"/>
          <p:nvPr/>
        </p:nvSpPr>
        <p:spPr>
          <a:xfrm>
            <a:off x="7740352" y="2852936"/>
            <a:ext cx="432048" cy="369332"/>
          </a:xfrm>
          <a:prstGeom prst="rect">
            <a:avLst/>
          </a:prstGeom>
          <a:noFill/>
        </p:spPr>
        <p:txBody>
          <a:bodyPr wrap="square" rtlCol="0">
            <a:spAutoFit/>
          </a:bodyPr>
          <a:lstStyle/>
          <a:p>
            <a:r>
              <a:rPr lang="cs-CZ" b="1" dirty="0" smtClean="0">
                <a:solidFill>
                  <a:srgbClr val="C00000"/>
                </a:solidFill>
                <a:latin typeface="Arial Black" pitchFamily="34" charset="0"/>
              </a:rPr>
              <a:t>b)</a:t>
            </a:r>
            <a:endParaRPr lang="cs-CZ" dirty="0">
              <a:latin typeface="Arial Black" pitchFamily="34" charset="0"/>
            </a:endParaRPr>
          </a:p>
        </p:txBody>
      </p:sp>
      <p:sp>
        <p:nvSpPr>
          <p:cNvPr id="35" name="TextovéPole 34"/>
          <p:cNvSpPr txBox="1"/>
          <p:nvPr/>
        </p:nvSpPr>
        <p:spPr>
          <a:xfrm>
            <a:off x="5724128" y="2708920"/>
            <a:ext cx="432048" cy="369332"/>
          </a:xfrm>
          <a:prstGeom prst="rect">
            <a:avLst/>
          </a:prstGeom>
          <a:noFill/>
        </p:spPr>
        <p:txBody>
          <a:bodyPr wrap="square" rtlCol="0">
            <a:spAutoFit/>
          </a:bodyPr>
          <a:lstStyle/>
          <a:p>
            <a:r>
              <a:rPr lang="cs-CZ" b="1" dirty="0" smtClean="0">
                <a:solidFill>
                  <a:srgbClr val="008000"/>
                </a:solidFill>
                <a:latin typeface="Arial Black" pitchFamily="34" charset="0"/>
              </a:rPr>
              <a:t>a)</a:t>
            </a:r>
            <a:endParaRPr lang="cs-CZ" dirty="0">
              <a:solidFill>
                <a:srgbClr val="008000"/>
              </a:solidFill>
              <a:latin typeface="Arial Black" pitchFamily="34" charset="0"/>
            </a:endParaRPr>
          </a:p>
        </p:txBody>
      </p:sp>
      <p:sp>
        <p:nvSpPr>
          <p:cNvPr id="36" name="TextovéPole 35"/>
          <p:cNvSpPr txBox="1"/>
          <p:nvPr/>
        </p:nvSpPr>
        <p:spPr>
          <a:xfrm>
            <a:off x="6444208" y="5949280"/>
            <a:ext cx="432048" cy="369332"/>
          </a:xfrm>
          <a:prstGeom prst="rect">
            <a:avLst/>
          </a:prstGeom>
          <a:noFill/>
        </p:spPr>
        <p:txBody>
          <a:bodyPr wrap="square" rtlCol="0">
            <a:spAutoFit/>
          </a:bodyPr>
          <a:lstStyle/>
          <a:p>
            <a:r>
              <a:rPr lang="cs-CZ" b="1" dirty="0" smtClean="0">
                <a:solidFill>
                  <a:srgbClr val="7030A0"/>
                </a:solidFill>
                <a:latin typeface="Arial Black" pitchFamily="34" charset="0"/>
              </a:rPr>
              <a:t>c)</a:t>
            </a:r>
            <a:endParaRPr lang="cs-CZ" dirty="0">
              <a:solidFill>
                <a:srgbClr val="7030A0"/>
              </a:solidFill>
              <a:latin typeface="Arial Black"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0"/>
            <a:ext cx="9144000" cy="634082"/>
          </a:xfrm>
        </p:spPr>
        <p:txBody>
          <a:bodyPr/>
          <a:lstStyle/>
          <a:p>
            <a:r>
              <a:rPr lang="cs-CZ" sz="2800" dirty="0" err="1" smtClean="0">
                <a:solidFill>
                  <a:srgbClr val="FF0000"/>
                </a:solidFill>
                <a:latin typeface="Arial Black" pitchFamily="34" charset="0"/>
              </a:rPr>
              <a:t>Phase</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Transitions</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of</a:t>
            </a:r>
            <a:r>
              <a:rPr lang="cs-CZ" sz="2800" dirty="0" smtClean="0">
                <a:solidFill>
                  <a:srgbClr val="FF0000"/>
                </a:solidFill>
                <a:latin typeface="Arial Black" pitchFamily="34" charset="0"/>
              </a:rPr>
              <a:t> KERATIN </a:t>
            </a:r>
            <a:r>
              <a:rPr lang="cs-CZ" sz="2800" dirty="0" smtClean="0">
                <a:solidFill>
                  <a:srgbClr val="FF0000"/>
                </a:solidFill>
                <a:latin typeface="Arial Black" pitchFamily="34" charset="0"/>
              </a:rPr>
              <a:t>&amp; </a:t>
            </a:r>
            <a:r>
              <a:rPr lang="cs-CZ" sz="2800" dirty="0" smtClean="0">
                <a:solidFill>
                  <a:srgbClr val="C00000"/>
                </a:solidFill>
                <a:latin typeface="Arial Black" pitchFamily="34" charset="0"/>
              </a:rPr>
              <a:t>FIBROIN</a:t>
            </a:r>
            <a:r>
              <a:rPr lang="cs-CZ" sz="2800" dirty="0" smtClean="0">
                <a:solidFill>
                  <a:srgbClr val="FF0000"/>
                </a:solidFill>
                <a:latin typeface="Arial Black" pitchFamily="34" charset="0"/>
              </a:rPr>
              <a:t> 2</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dirty="0" smtClean="0"/>
              <a:t>NATURAL POLYMERS MU SCI 10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82</a:t>
            </a:fld>
            <a:endParaRPr lang="sk-SK" dirty="0"/>
          </a:p>
        </p:txBody>
      </p:sp>
      <p:pic>
        <p:nvPicPr>
          <p:cNvPr id="10" name="Obrázek 9" descr="DTA, DTG, TG KERATINU na vzduchu.jpg"/>
          <p:cNvPicPr>
            <a:picLocks noChangeAspect="1"/>
          </p:cNvPicPr>
          <p:nvPr/>
        </p:nvPicPr>
        <p:blipFill>
          <a:blip r:embed="rId2" cstate="print"/>
          <a:stretch>
            <a:fillRect/>
          </a:stretch>
        </p:blipFill>
        <p:spPr>
          <a:xfrm rot="16200000">
            <a:off x="527175" y="417042"/>
            <a:ext cx="3495675" cy="4191000"/>
          </a:xfrm>
          <a:prstGeom prst="rect">
            <a:avLst/>
          </a:prstGeom>
        </p:spPr>
      </p:pic>
      <p:cxnSp>
        <p:nvCxnSpPr>
          <p:cNvPr id="23" name="Přímá spojovací šipka 22"/>
          <p:cNvCxnSpPr/>
          <p:nvPr/>
        </p:nvCxnSpPr>
        <p:spPr>
          <a:xfrm flipH="1" flipV="1">
            <a:off x="3131840" y="2852936"/>
            <a:ext cx="648072" cy="165618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a:off x="4572000" y="620688"/>
            <a:ext cx="4176464" cy="646331"/>
          </a:xfrm>
          <a:prstGeom prst="rect">
            <a:avLst/>
          </a:prstGeom>
          <a:noFill/>
        </p:spPr>
        <p:txBody>
          <a:bodyPr wrap="square" rtlCol="0">
            <a:spAutoFit/>
          </a:bodyPr>
          <a:lstStyle/>
          <a:p>
            <a:r>
              <a:rPr lang="en-GB" dirty="0" smtClean="0">
                <a:solidFill>
                  <a:srgbClr val="FF0000"/>
                </a:solidFill>
                <a:latin typeface="Arial Black" pitchFamily="34" charset="0"/>
              </a:rPr>
              <a:t>On Air &gt; OXIDATION  &gt; Burning already at approx. 230 °</a:t>
            </a:r>
            <a:r>
              <a:rPr lang="cs-CZ" dirty="0" smtClean="0">
                <a:solidFill>
                  <a:srgbClr val="FF0000"/>
                </a:solidFill>
                <a:latin typeface="Arial Black" pitchFamily="34" charset="0"/>
              </a:rPr>
              <a:t>C</a:t>
            </a:r>
            <a:endParaRPr lang="cs-CZ" dirty="0">
              <a:solidFill>
                <a:srgbClr val="FF0000"/>
              </a:solidFill>
              <a:latin typeface="Arial Black" pitchFamily="34" charset="0"/>
            </a:endParaRPr>
          </a:p>
        </p:txBody>
      </p:sp>
      <p:cxnSp>
        <p:nvCxnSpPr>
          <p:cNvPr id="25" name="Přímá spojovací šipka 24"/>
          <p:cNvCxnSpPr>
            <a:stCxn id="22" idx="1"/>
          </p:cNvCxnSpPr>
          <p:nvPr/>
        </p:nvCxnSpPr>
        <p:spPr>
          <a:xfrm flipH="1">
            <a:off x="3635896" y="943854"/>
            <a:ext cx="936104" cy="21251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Obrázek 26" descr="DTA keratinu X fibroinu obrázek.jpg"/>
          <p:cNvPicPr>
            <a:picLocks noChangeAspect="1"/>
          </p:cNvPicPr>
          <p:nvPr/>
        </p:nvPicPr>
        <p:blipFill>
          <a:blip r:embed="rId3" cstate="print"/>
          <a:stretch>
            <a:fillRect/>
          </a:stretch>
        </p:blipFill>
        <p:spPr>
          <a:xfrm rot="5400000">
            <a:off x="4875604" y="677124"/>
            <a:ext cx="3254967" cy="4726272"/>
          </a:xfrm>
          <a:prstGeom prst="rect">
            <a:avLst/>
          </a:prstGeom>
        </p:spPr>
      </p:pic>
      <p:cxnSp>
        <p:nvCxnSpPr>
          <p:cNvPr id="32" name="Přímá spojovací šipka 31"/>
          <p:cNvCxnSpPr/>
          <p:nvPr/>
        </p:nvCxnSpPr>
        <p:spPr>
          <a:xfrm flipV="1">
            <a:off x="3347864" y="3717032"/>
            <a:ext cx="2232248" cy="1728192"/>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8" name="TextovéPole 37"/>
          <p:cNvSpPr txBox="1"/>
          <p:nvPr/>
        </p:nvSpPr>
        <p:spPr>
          <a:xfrm>
            <a:off x="3995936" y="5733256"/>
            <a:ext cx="4608512" cy="923330"/>
          </a:xfrm>
          <a:prstGeom prst="rect">
            <a:avLst/>
          </a:prstGeom>
          <a:solidFill>
            <a:schemeClr val="accent3">
              <a:lumMod val="85000"/>
            </a:schemeClr>
          </a:solidFill>
          <a:ln w="38100">
            <a:solidFill>
              <a:srgbClr val="C00000"/>
            </a:solidFill>
          </a:ln>
        </p:spPr>
        <p:txBody>
          <a:bodyPr wrap="square" rtlCol="0">
            <a:spAutoFit/>
          </a:bodyPr>
          <a:lstStyle/>
          <a:p>
            <a:r>
              <a:rPr lang="en-GB" dirty="0" smtClean="0">
                <a:solidFill>
                  <a:srgbClr val="C00000"/>
                </a:solidFill>
                <a:latin typeface="Arial Black" pitchFamily="34" charset="0"/>
              </a:rPr>
              <a:t>Decomposition in NITROGEN is only at higher Temperature and</a:t>
            </a:r>
            <a:r>
              <a:rPr lang="cs-CZ" dirty="0" smtClean="0">
                <a:solidFill>
                  <a:srgbClr val="C00000"/>
                </a:solidFill>
                <a:latin typeface="Arial Black" pitchFamily="34" charset="0"/>
              </a:rPr>
              <a:t> </a:t>
            </a:r>
            <a:r>
              <a:rPr lang="cs-CZ" dirty="0" err="1" smtClean="0">
                <a:solidFill>
                  <a:srgbClr val="C00000"/>
                </a:solidFill>
                <a:latin typeface="Arial Black" pitchFamily="34" charset="0"/>
              </a:rPr>
              <a:t>is</a:t>
            </a:r>
            <a:r>
              <a:rPr lang="cs-CZ" dirty="0" smtClean="0">
                <a:solidFill>
                  <a:srgbClr val="C00000"/>
                </a:solidFill>
                <a:latin typeface="Arial Black" pitchFamily="34" charset="0"/>
              </a:rPr>
              <a:t> more </a:t>
            </a:r>
            <a:r>
              <a:rPr lang="en-GB" dirty="0" smtClean="0">
                <a:solidFill>
                  <a:srgbClr val="C00000"/>
                </a:solidFill>
                <a:latin typeface="Arial Black" pitchFamily="34" charset="0"/>
              </a:rPr>
              <a:t>slowly  </a:t>
            </a:r>
            <a:endParaRPr lang="en-GB" dirty="0">
              <a:solidFill>
                <a:srgbClr val="C00000"/>
              </a:solidFill>
            </a:endParaRPr>
          </a:p>
        </p:txBody>
      </p:sp>
      <p:cxnSp>
        <p:nvCxnSpPr>
          <p:cNvPr id="40" name="Přímá spojovací šipka 39"/>
          <p:cNvCxnSpPr/>
          <p:nvPr/>
        </p:nvCxnSpPr>
        <p:spPr>
          <a:xfrm flipV="1">
            <a:off x="4932040" y="2636912"/>
            <a:ext cx="2088232" cy="309634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7452320" y="1268760"/>
            <a:ext cx="1691680" cy="2308324"/>
          </a:xfrm>
          <a:prstGeom prst="rect">
            <a:avLst/>
          </a:prstGeom>
          <a:solidFill>
            <a:schemeClr val="accent3">
              <a:lumMod val="85000"/>
            </a:schemeClr>
          </a:solidFill>
          <a:ln w="38100">
            <a:solidFill>
              <a:srgbClr val="C00000"/>
            </a:solidFill>
          </a:ln>
        </p:spPr>
        <p:txBody>
          <a:bodyPr wrap="square" rtlCol="0">
            <a:spAutoFit/>
          </a:bodyPr>
          <a:lstStyle/>
          <a:p>
            <a:r>
              <a:rPr lang="en-GB" b="1" dirty="0" smtClean="0">
                <a:solidFill>
                  <a:srgbClr val="C00000"/>
                </a:solidFill>
              </a:rPr>
              <a:t>FIBROINE is more  Temperature stable than KERATIN</a:t>
            </a:r>
          </a:p>
          <a:p>
            <a:r>
              <a:rPr lang="en-GB" b="1" dirty="0" smtClean="0">
                <a:solidFill>
                  <a:srgbClr val="C00000"/>
                </a:solidFill>
              </a:rPr>
              <a:t>(</a:t>
            </a:r>
            <a:r>
              <a:rPr lang="en-GB" b="1" dirty="0" smtClean="0">
                <a:solidFill>
                  <a:srgbClr val="0000FF"/>
                </a:solidFill>
              </a:rPr>
              <a:t>Phase </a:t>
            </a:r>
            <a:r>
              <a:rPr lang="en-GB" b="1" dirty="0" smtClean="0">
                <a:solidFill>
                  <a:srgbClr val="0000FF"/>
                </a:solidFill>
              </a:rPr>
              <a:t>Transition Temperature </a:t>
            </a:r>
            <a:r>
              <a:rPr lang="en-GB" b="1" dirty="0" smtClean="0">
                <a:solidFill>
                  <a:srgbClr val="C00000"/>
                </a:solidFill>
              </a:rPr>
              <a:t>)</a:t>
            </a:r>
            <a:endParaRPr lang="en-GB" b="1" dirty="0">
              <a:solidFill>
                <a:srgbClr val="C00000"/>
              </a:solidFill>
            </a:endParaRPr>
          </a:p>
        </p:txBody>
      </p:sp>
      <p:cxnSp>
        <p:nvCxnSpPr>
          <p:cNvPr id="44" name="Přímá spojovací šipka 43"/>
          <p:cNvCxnSpPr>
            <a:stCxn id="42" idx="1"/>
          </p:cNvCxnSpPr>
          <p:nvPr/>
        </p:nvCxnSpPr>
        <p:spPr>
          <a:xfrm flipH="1">
            <a:off x="6732240" y="2422922"/>
            <a:ext cx="720080" cy="1510134"/>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0" y="3789040"/>
            <a:ext cx="4716016" cy="523220"/>
          </a:xfrm>
          <a:prstGeom prst="rect">
            <a:avLst/>
          </a:prstGeom>
          <a:solidFill>
            <a:schemeClr val="accent3">
              <a:lumMod val="95000"/>
            </a:schemeClr>
          </a:solidFill>
        </p:spPr>
        <p:txBody>
          <a:bodyPr wrap="square" rtlCol="0">
            <a:spAutoFit/>
          </a:bodyPr>
          <a:lstStyle/>
          <a:p>
            <a:pPr algn="ctr"/>
            <a:r>
              <a:rPr lang="en-GB" sz="1400" b="1" dirty="0" smtClean="0">
                <a:solidFill>
                  <a:srgbClr val="FF0000"/>
                </a:solidFill>
                <a:latin typeface="Arial Black" pitchFamily="34" charset="0"/>
              </a:rPr>
              <a:t>DTA  and TG Curves 100 % w/w of Wool heating up to 300 °C in Air</a:t>
            </a:r>
            <a:endParaRPr lang="en-GB" sz="1400" b="1" dirty="0">
              <a:solidFill>
                <a:srgbClr val="FF0000"/>
              </a:solidFill>
              <a:latin typeface="Arial Black" pitchFamily="34" charset="0"/>
            </a:endParaRPr>
          </a:p>
        </p:txBody>
      </p:sp>
      <p:cxnSp>
        <p:nvCxnSpPr>
          <p:cNvPr id="26" name="Přímá spojovací šipka 25"/>
          <p:cNvCxnSpPr/>
          <p:nvPr/>
        </p:nvCxnSpPr>
        <p:spPr>
          <a:xfrm flipV="1">
            <a:off x="539552" y="3861048"/>
            <a:ext cx="1296144" cy="1512168"/>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179512" y="4365104"/>
            <a:ext cx="3960440" cy="707886"/>
          </a:xfrm>
          <a:prstGeom prst="rect">
            <a:avLst/>
          </a:prstGeom>
          <a:noFill/>
        </p:spPr>
        <p:txBody>
          <a:bodyPr wrap="square" rtlCol="0">
            <a:spAutoFit/>
          </a:bodyPr>
          <a:lstStyle/>
          <a:p>
            <a:r>
              <a:rPr lang="en-GB" sz="2000" b="1" dirty="0" smtClean="0">
                <a:solidFill>
                  <a:srgbClr val="008000"/>
                </a:solidFill>
                <a:latin typeface="Symbol" pitchFamily="18" charset="2"/>
              </a:rPr>
              <a:t>a  </a:t>
            </a:r>
            <a:r>
              <a:rPr lang="en-GB" sz="2000" b="1" dirty="0" smtClean="0">
                <a:solidFill>
                  <a:srgbClr val="008000"/>
                </a:solidFill>
                <a:latin typeface="+mn-lt"/>
              </a:rPr>
              <a:t>Keratin</a:t>
            </a:r>
            <a:r>
              <a:rPr lang="en-GB" sz="2000" b="1" dirty="0" smtClean="0">
                <a:solidFill>
                  <a:srgbClr val="008000"/>
                </a:solidFill>
                <a:latin typeface="Symbol" pitchFamily="18" charset="2"/>
              </a:rPr>
              <a:t> (</a:t>
            </a:r>
            <a:r>
              <a:rPr lang="en-GB" sz="2000" b="1" dirty="0" smtClean="0">
                <a:solidFill>
                  <a:srgbClr val="008000"/>
                </a:solidFill>
                <a:latin typeface="Arial Black" pitchFamily="34" charset="0"/>
              </a:rPr>
              <a:t>Coil</a:t>
            </a:r>
            <a:r>
              <a:rPr lang="en-GB" sz="2000" b="1" dirty="0" smtClean="0">
                <a:solidFill>
                  <a:srgbClr val="008000"/>
                </a:solidFill>
                <a:latin typeface="Symbol" pitchFamily="18" charset="2"/>
              </a:rPr>
              <a:t>) &gt; b </a:t>
            </a:r>
            <a:r>
              <a:rPr lang="en-GB" sz="2000" b="1" dirty="0" smtClean="0">
                <a:solidFill>
                  <a:srgbClr val="008000"/>
                </a:solidFill>
                <a:latin typeface="+mn-lt"/>
              </a:rPr>
              <a:t>Keratin (Folded (</a:t>
            </a:r>
            <a:r>
              <a:rPr lang="en-GB" sz="2000" dirty="0" smtClean="0">
                <a:solidFill>
                  <a:srgbClr val="7030A0"/>
                </a:solidFill>
                <a:latin typeface="Arial Black" pitchFamily="34" charset="0"/>
              </a:rPr>
              <a:t>Pleated</a:t>
            </a:r>
            <a:r>
              <a:rPr lang="en-GB" sz="2000" dirty="0" smtClean="0">
                <a:solidFill>
                  <a:srgbClr val="008000"/>
                </a:solidFill>
                <a:latin typeface="Arial Black" pitchFamily="34" charset="0"/>
              </a:rPr>
              <a:t>)</a:t>
            </a:r>
            <a:r>
              <a:rPr lang="en-GB" sz="2000" b="1" dirty="0" smtClean="0">
                <a:solidFill>
                  <a:srgbClr val="008000"/>
                </a:solidFill>
                <a:latin typeface="+mn-lt"/>
              </a:rPr>
              <a:t> Sheet)</a:t>
            </a:r>
            <a:endParaRPr lang="en-GB" sz="2000" b="1" dirty="0">
              <a:solidFill>
                <a:srgbClr val="008000"/>
              </a:solidFill>
              <a:latin typeface="+mn-lt"/>
            </a:endParaRPr>
          </a:p>
        </p:txBody>
      </p:sp>
      <p:sp>
        <p:nvSpPr>
          <p:cNvPr id="29" name="TextovéPole 28"/>
          <p:cNvSpPr txBox="1"/>
          <p:nvPr/>
        </p:nvSpPr>
        <p:spPr>
          <a:xfrm>
            <a:off x="179512" y="5229200"/>
            <a:ext cx="3600400" cy="830997"/>
          </a:xfrm>
          <a:prstGeom prst="rect">
            <a:avLst/>
          </a:prstGeom>
          <a:noFill/>
        </p:spPr>
        <p:txBody>
          <a:bodyPr wrap="square" rtlCol="0">
            <a:spAutoFit/>
          </a:bodyPr>
          <a:lstStyle/>
          <a:p>
            <a:r>
              <a:rPr lang="en-GB" sz="2400" dirty="0" smtClean="0">
                <a:solidFill>
                  <a:srgbClr val="0000FF"/>
                </a:solidFill>
                <a:latin typeface="Arial Black" pitchFamily="34" charset="0"/>
              </a:rPr>
              <a:t>Evaporation</a:t>
            </a:r>
            <a:r>
              <a:rPr lang="cs-CZ" sz="2400" dirty="0" smtClean="0">
                <a:solidFill>
                  <a:srgbClr val="0000FF"/>
                </a:solidFill>
                <a:latin typeface="Arial Black" pitchFamily="34" charset="0"/>
              </a:rPr>
              <a:t> </a:t>
            </a:r>
            <a:r>
              <a:rPr lang="en-GB" sz="2400" dirty="0" smtClean="0">
                <a:solidFill>
                  <a:srgbClr val="0000FF"/>
                </a:solidFill>
                <a:latin typeface="Arial Black" pitchFamily="34" charset="0"/>
              </a:rPr>
              <a:t>of </a:t>
            </a:r>
            <a:r>
              <a:rPr lang="en-GB" sz="2400" dirty="0" smtClean="0">
                <a:solidFill>
                  <a:srgbClr val="0000FF"/>
                </a:solidFill>
                <a:latin typeface="Arial Black" pitchFamily="34" charset="0"/>
              </a:rPr>
              <a:t>the Water</a:t>
            </a:r>
            <a:endParaRPr lang="en-GB" sz="2400" dirty="0">
              <a:solidFill>
                <a:srgbClr val="0000FF"/>
              </a:solidFill>
              <a:latin typeface="Arial Black" pitchFamily="34" charset="0"/>
            </a:endParaRPr>
          </a:p>
        </p:txBody>
      </p:sp>
      <p:sp>
        <p:nvSpPr>
          <p:cNvPr id="39" name="TextovéPole 38"/>
          <p:cNvSpPr txBox="1"/>
          <p:nvPr/>
        </p:nvSpPr>
        <p:spPr>
          <a:xfrm>
            <a:off x="4427984" y="4653136"/>
            <a:ext cx="4716016" cy="584775"/>
          </a:xfrm>
          <a:prstGeom prst="rect">
            <a:avLst/>
          </a:prstGeom>
          <a:solidFill>
            <a:schemeClr val="accent3">
              <a:lumMod val="95000"/>
            </a:schemeClr>
          </a:solidFill>
        </p:spPr>
        <p:txBody>
          <a:bodyPr wrap="square" rtlCol="0">
            <a:spAutoFit/>
          </a:bodyPr>
          <a:lstStyle/>
          <a:p>
            <a:pPr algn="ctr"/>
            <a:r>
              <a:rPr lang="en-GB" sz="1400" b="1" dirty="0" smtClean="0">
                <a:solidFill>
                  <a:srgbClr val="FF0000"/>
                </a:solidFill>
                <a:latin typeface="Arial Black" pitchFamily="34" charset="0"/>
              </a:rPr>
              <a:t>DTA  Curves in the NITROGEN: 1) Human Hair, </a:t>
            </a:r>
            <a:r>
              <a:rPr lang="en-GB" sz="1400" b="1" dirty="0" smtClean="0">
                <a:solidFill>
                  <a:srgbClr val="7030A0"/>
                </a:solidFill>
                <a:latin typeface="Arial Black" pitchFamily="34" charset="0"/>
              </a:rPr>
              <a:t>2) Mohair Wool</a:t>
            </a:r>
            <a:r>
              <a:rPr lang="en-GB" sz="1400" b="1" dirty="0" smtClean="0">
                <a:solidFill>
                  <a:srgbClr val="FF0000"/>
                </a:solidFill>
                <a:latin typeface="Arial Black" pitchFamily="34" charset="0"/>
              </a:rPr>
              <a:t>, </a:t>
            </a:r>
            <a:r>
              <a:rPr lang="en-GB" b="1" dirty="0" smtClean="0">
                <a:solidFill>
                  <a:srgbClr val="C00000"/>
                </a:solidFill>
                <a:latin typeface="Arial Black" pitchFamily="34" charset="0"/>
              </a:rPr>
              <a:t>3) Natural/Genuine silk </a:t>
            </a:r>
            <a:endParaRPr lang="en-GB" sz="1400" b="1" dirty="0">
              <a:solidFill>
                <a:srgbClr val="C00000"/>
              </a:solidFill>
              <a:latin typeface="Arial Black" pitchFamily="34" charset="0"/>
            </a:endParaRPr>
          </a:p>
        </p:txBody>
      </p:sp>
      <p:sp>
        <p:nvSpPr>
          <p:cNvPr id="41" name="TextovéPole 40"/>
          <p:cNvSpPr txBox="1"/>
          <p:nvPr/>
        </p:nvSpPr>
        <p:spPr>
          <a:xfrm>
            <a:off x="4932040" y="1916832"/>
            <a:ext cx="360040" cy="369332"/>
          </a:xfrm>
          <a:prstGeom prst="rect">
            <a:avLst/>
          </a:prstGeom>
          <a:noFill/>
        </p:spPr>
        <p:txBody>
          <a:bodyPr wrap="square" rtlCol="0">
            <a:spAutoFit/>
          </a:bodyPr>
          <a:lstStyle/>
          <a:p>
            <a:r>
              <a:rPr lang="cs-CZ" dirty="0" smtClean="0">
                <a:solidFill>
                  <a:srgbClr val="FF0000"/>
                </a:solidFill>
                <a:latin typeface="Arial Black" pitchFamily="34" charset="0"/>
              </a:rPr>
              <a:t>1</a:t>
            </a:r>
            <a:endParaRPr lang="cs-CZ" dirty="0">
              <a:solidFill>
                <a:srgbClr val="FF0000"/>
              </a:solidFill>
              <a:latin typeface="Arial Black" pitchFamily="34" charset="0"/>
            </a:endParaRPr>
          </a:p>
        </p:txBody>
      </p:sp>
      <p:sp>
        <p:nvSpPr>
          <p:cNvPr id="43" name="TextovéPole 42"/>
          <p:cNvSpPr txBox="1"/>
          <p:nvPr/>
        </p:nvSpPr>
        <p:spPr>
          <a:xfrm>
            <a:off x="5004048" y="2564904"/>
            <a:ext cx="360040" cy="369332"/>
          </a:xfrm>
          <a:prstGeom prst="rect">
            <a:avLst/>
          </a:prstGeom>
          <a:noFill/>
        </p:spPr>
        <p:txBody>
          <a:bodyPr wrap="square" rtlCol="0">
            <a:spAutoFit/>
          </a:bodyPr>
          <a:lstStyle/>
          <a:p>
            <a:r>
              <a:rPr lang="cs-CZ" dirty="0" smtClean="0">
                <a:solidFill>
                  <a:srgbClr val="7030A0"/>
                </a:solidFill>
                <a:latin typeface="Arial Black" pitchFamily="34" charset="0"/>
              </a:rPr>
              <a:t>2</a:t>
            </a:r>
            <a:endParaRPr lang="cs-CZ" dirty="0">
              <a:solidFill>
                <a:srgbClr val="7030A0"/>
              </a:solidFill>
              <a:latin typeface="Arial Black" pitchFamily="34" charset="0"/>
            </a:endParaRPr>
          </a:p>
        </p:txBody>
      </p:sp>
      <p:sp>
        <p:nvSpPr>
          <p:cNvPr id="45" name="TextovéPole 44"/>
          <p:cNvSpPr txBox="1"/>
          <p:nvPr/>
        </p:nvSpPr>
        <p:spPr>
          <a:xfrm>
            <a:off x="4860032" y="3140968"/>
            <a:ext cx="360040" cy="523220"/>
          </a:xfrm>
          <a:prstGeom prst="rect">
            <a:avLst/>
          </a:prstGeom>
          <a:noFill/>
        </p:spPr>
        <p:txBody>
          <a:bodyPr wrap="square" rtlCol="0">
            <a:spAutoFit/>
          </a:bodyPr>
          <a:lstStyle/>
          <a:p>
            <a:r>
              <a:rPr lang="cs-CZ" sz="2800" dirty="0" smtClean="0">
                <a:solidFill>
                  <a:srgbClr val="C00000"/>
                </a:solidFill>
                <a:latin typeface="Arial Black" pitchFamily="34" charset="0"/>
              </a:rPr>
              <a:t>3</a:t>
            </a:r>
            <a:endParaRPr lang="cs-CZ" sz="2800" dirty="0">
              <a:solidFill>
                <a:srgbClr val="C00000"/>
              </a:solidFill>
              <a:latin typeface="Arial Black"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06090"/>
          </a:xfrm>
        </p:spPr>
        <p:txBody>
          <a:bodyPr/>
          <a:lstStyle/>
          <a:p>
            <a:r>
              <a:rPr lang="cs-CZ" sz="2800" dirty="0" smtClean="0">
                <a:solidFill>
                  <a:srgbClr val="FF0000"/>
                </a:solidFill>
                <a:latin typeface="Arial Black" pitchFamily="34" charset="0"/>
              </a:rPr>
              <a:t>CHEMICAL REACTIONS AND SOLUBILITY OF THE  FIBROIN </a:t>
            </a:r>
            <a:r>
              <a:rPr lang="cs-CZ" sz="2800" dirty="0" smtClean="0">
                <a:solidFill>
                  <a:srgbClr val="FF0000"/>
                </a:solidFill>
                <a:latin typeface="Arial Black" pitchFamily="34" charset="0"/>
              </a:rPr>
              <a:t>1</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83</a:t>
            </a:fld>
            <a:endParaRPr lang="sk-SK"/>
          </a:p>
        </p:txBody>
      </p:sp>
      <p:sp>
        <p:nvSpPr>
          <p:cNvPr id="9" name="Zástupný symbol pro obsah 8"/>
          <p:cNvSpPr>
            <a:spLocks noGrp="1"/>
          </p:cNvSpPr>
          <p:nvPr>
            <p:ph idx="1"/>
          </p:nvPr>
        </p:nvSpPr>
        <p:spPr>
          <a:xfrm>
            <a:off x="457200" y="1052736"/>
            <a:ext cx="8229600" cy="5073427"/>
          </a:xfrm>
        </p:spPr>
        <p:txBody>
          <a:bodyPr/>
          <a:lstStyle/>
          <a:p>
            <a:r>
              <a:rPr lang="en-GB" sz="2400" b="1" dirty="0" smtClean="0">
                <a:latin typeface="Arial Black" pitchFamily="34" charset="0"/>
              </a:rPr>
              <a:t>Decomposition by Acids (more Efficient) and Alkali </a:t>
            </a:r>
          </a:p>
          <a:p>
            <a:r>
              <a:rPr lang="en-GB" sz="2400" b="1" dirty="0" smtClean="0">
                <a:solidFill>
                  <a:srgbClr val="FFC000"/>
                </a:solidFill>
                <a:latin typeface="Arial Black" pitchFamily="34" charset="0"/>
              </a:rPr>
              <a:t>OXIDATION (Chlorine)</a:t>
            </a:r>
          </a:p>
          <a:p>
            <a:r>
              <a:rPr lang="en-GB" sz="2400" b="1" dirty="0" smtClean="0">
                <a:solidFill>
                  <a:srgbClr val="008000"/>
                </a:solidFill>
                <a:latin typeface="Arial Black" pitchFamily="34" charset="0"/>
              </a:rPr>
              <a:t>ACETANHYDRIDE, ALKALIC </a:t>
            </a:r>
            <a:r>
              <a:rPr lang="en-GB" sz="2400" b="1" dirty="0" smtClean="0">
                <a:solidFill>
                  <a:srgbClr val="008000"/>
                </a:solidFill>
                <a:latin typeface="Arial Black" pitchFamily="34" charset="0"/>
              </a:rPr>
              <a:t>METALLS AND ALKALIC EARTH SALTS</a:t>
            </a:r>
            <a:endParaRPr lang="en-GB" sz="2400" b="1" dirty="0" smtClean="0">
              <a:solidFill>
                <a:srgbClr val="008000"/>
              </a:solidFill>
              <a:latin typeface="Arial Black" pitchFamily="34" charset="0"/>
            </a:endParaRPr>
          </a:p>
          <a:p>
            <a:r>
              <a:rPr lang="en-GB" sz="2400" b="1" dirty="0" smtClean="0">
                <a:solidFill>
                  <a:srgbClr val="0000FF"/>
                </a:solidFill>
              </a:rPr>
              <a:t>HEAVY METALLS SALTS, MAINLY STANNUM (TIN)  &gt; </a:t>
            </a:r>
            <a:r>
              <a:rPr lang="en-GB" sz="2400" b="1" dirty="0" smtClean="0">
                <a:solidFill>
                  <a:srgbClr val="0000FF"/>
                </a:solidFill>
                <a:latin typeface="Arial Black" pitchFamily="34" charset="0"/>
              </a:rPr>
              <a:t>Natural/Genuine </a:t>
            </a:r>
            <a:r>
              <a:rPr lang="en-GB" sz="2400" b="1" dirty="0" smtClean="0">
                <a:solidFill>
                  <a:srgbClr val="0000FF"/>
                </a:solidFill>
                <a:latin typeface="Arial Black" pitchFamily="34" charset="0"/>
              </a:rPr>
              <a:t>Silk </a:t>
            </a:r>
            <a:r>
              <a:rPr lang="en-GB" sz="2400" b="1" dirty="0" smtClean="0">
                <a:solidFill>
                  <a:srgbClr val="0000FF"/>
                </a:solidFill>
                <a:latin typeface="Arial Black" pitchFamily="34" charset="0"/>
              </a:rPr>
              <a:t>takes up </a:t>
            </a:r>
            <a:r>
              <a:rPr lang="en-GB" sz="2400" b="1" dirty="0" smtClean="0">
                <a:solidFill>
                  <a:srgbClr val="0000FF"/>
                </a:solidFill>
              </a:rPr>
              <a:t>100 % w/w </a:t>
            </a:r>
            <a:r>
              <a:rPr lang="en-GB" sz="2400" b="1" dirty="0" smtClean="0">
                <a:solidFill>
                  <a:srgbClr val="0000FF"/>
                </a:solidFill>
              </a:rPr>
              <a:t>&gt; „</a:t>
            </a:r>
            <a:r>
              <a:rPr lang="en-GB" sz="2400" b="1" dirty="0" smtClean="0">
                <a:solidFill>
                  <a:srgbClr val="7030A0"/>
                </a:solidFill>
                <a:latin typeface="Arial Black" pitchFamily="34" charset="0"/>
              </a:rPr>
              <a:t>WEIGHTING</a:t>
            </a:r>
            <a:r>
              <a:rPr lang="en-GB" sz="2400" b="1" dirty="0" smtClean="0">
                <a:solidFill>
                  <a:srgbClr val="0000FF"/>
                </a:solidFill>
                <a:latin typeface="Arial Black" pitchFamily="34" charset="0"/>
              </a:rPr>
              <a:t>“ of the Natural/Genuine Silk</a:t>
            </a:r>
            <a:endParaRPr lang="en-GB" sz="2400" b="1" dirty="0" smtClean="0">
              <a:solidFill>
                <a:srgbClr val="0000FF"/>
              </a:solidFill>
              <a:latin typeface="Arial Black" pitchFamily="34" charset="0"/>
            </a:endParaRPr>
          </a:p>
          <a:p>
            <a:r>
              <a:rPr lang="en-GB" sz="2400" b="1" dirty="0" smtClean="0">
                <a:solidFill>
                  <a:srgbClr val="FF0000"/>
                </a:solidFill>
                <a:latin typeface="Arial Black" pitchFamily="34" charset="0"/>
              </a:rPr>
              <a:t>Formation of the Cross Bonds</a:t>
            </a:r>
            <a:endParaRPr lang="en-GB" sz="2400" b="1" dirty="0" smtClean="0">
              <a:solidFill>
                <a:srgbClr val="FF0000"/>
              </a:solidFill>
              <a:latin typeface="Arial Black"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06090"/>
          </a:xfrm>
        </p:spPr>
        <p:txBody>
          <a:bodyPr/>
          <a:lstStyle/>
          <a:p>
            <a:r>
              <a:rPr lang="cs-CZ" sz="2800" dirty="0" smtClean="0">
                <a:solidFill>
                  <a:srgbClr val="FF0000"/>
                </a:solidFill>
                <a:latin typeface="Arial Black" pitchFamily="34" charset="0"/>
              </a:rPr>
              <a:t>CHEMICAL REACTIONS AND SOLUBILITY OF THE  FIBROIN </a:t>
            </a:r>
            <a:r>
              <a:rPr lang="cs-CZ" sz="2800" dirty="0" smtClean="0">
                <a:solidFill>
                  <a:srgbClr val="FF0000"/>
                </a:solidFill>
                <a:latin typeface="Arial Black" pitchFamily="34" charset="0"/>
              </a:rPr>
              <a:t>2</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84</a:t>
            </a:fld>
            <a:endParaRPr lang="sk-SK"/>
          </a:p>
        </p:txBody>
      </p:sp>
      <p:sp>
        <p:nvSpPr>
          <p:cNvPr id="9" name="Zástupný symbol pro obsah 8"/>
          <p:cNvSpPr>
            <a:spLocks noGrp="1"/>
          </p:cNvSpPr>
          <p:nvPr>
            <p:ph idx="1"/>
          </p:nvPr>
        </p:nvSpPr>
        <p:spPr>
          <a:xfrm>
            <a:off x="457200" y="1052736"/>
            <a:ext cx="8229600" cy="5073427"/>
          </a:xfrm>
        </p:spPr>
        <p:txBody>
          <a:bodyPr/>
          <a:lstStyle/>
          <a:p>
            <a:r>
              <a:rPr lang="en-GB" sz="2400" b="1" dirty="0" smtClean="0">
                <a:latin typeface="Arial Black" pitchFamily="34" charset="0"/>
              </a:rPr>
              <a:t>Decomposition by </a:t>
            </a:r>
            <a:r>
              <a:rPr lang="en-GB" sz="2400" b="1" dirty="0" smtClean="0">
                <a:latin typeface="Arial Black" pitchFamily="34" charset="0"/>
              </a:rPr>
              <a:t>Acids</a:t>
            </a:r>
            <a:r>
              <a:rPr lang="en-GB" sz="2400" b="1" dirty="0" smtClean="0">
                <a:latin typeface="Arial Black" pitchFamily="34" charset="0"/>
              </a:rPr>
              <a:t> (more Efficient) </a:t>
            </a:r>
            <a:r>
              <a:rPr lang="en-GB" sz="2400" dirty="0" smtClean="0"/>
              <a:t>– </a:t>
            </a:r>
            <a:r>
              <a:rPr lang="en-GB" sz="2400" i="1" u="sng" dirty="0" smtClean="0"/>
              <a:t>hot concentrated </a:t>
            </a:r>
            <a:r>
              <a:rPr lang="en-GB" sz="2400" b="1" i="1" u="sng" dirty="0" err="1" smtClean="0"/>
              <a:t>HCl</a:t>
            </a:r>
            <a:r>
              <a:rPr lang="en-GB" sz="2400" b="1" i="1" u="sng" dirty="0" smtClean="0"/>
              <a:t> dissolves </a:t>
            </a:r>
            <a:r>
              <a:rPr lang="en-GB" sz="2400" b="1" dirty="0" smtClean="0">
                <a:solidFill>
                  <a:srgbClr val="0000FF"/>
                </a:solidFill>
                <a:latin typeface="Arial Black" pitchFamily="34" charset="0"/>
              </a:rPr>
              <a:t>Natural/Genuine </a:t>
            </a:r>
            <a:r>
              <a:rPr lang="en-GB" sz="2400" b="1" dirty="0" smtClean="0">
                <a:solidFill>
                  <a:srgbClr val="0000FF"/>
                </a:solidFill>
                <a:latin typeface="Arial Black" pitchFamily="34" charset="0"/>
              </a:rPr>
              <a:t>Silk </a:t>
            </a:r>
            <a:r>
              <a:rPr lang="en-GB" sz="2400" b="1" dirty="0" smtClean="0">
                <a:solidFill>
                  <a:srgbClr val="0000FF"/>
                </a:solidFill>
                <a:latin typeface="Arial Black" pitchFamily="34" charset="0"/>
              </a:rPr>
              <a:t>in </a:t>
            </a:r>
            <a:r>
              <a:rPr lang="en-GB" sz="2400" b="1" i="1" u="sng" dirty="0" smtClean="0"/>
              <a:t>30 minutes QUANTITAVELY </a:t>
            </a:r>
          </a:p>
          <a:p>
            <a:r>
              <a:rPr lang="en-GB" sz="2400" b="1" dirty="0" smtClean="0">
                <a:solidFill>
                  <a:srgbClr val="008000"/>
                </a:solidFill>
              </a:rPr>
              <a:t>OXIDACTION</a:t>
            </a:r>
            <a:r>
              <a:rPr lang="en-GB" sz="2400" dirty="0" smtClean="0"/>
              <a:t> – </a:t>
            </a:r>
            <a:r>
              <a:rPr lang="en-GB" sz="2400" b="1" dirty="0" smtClean="0"/>
              <a:t>H</a:t>
            </a:r>
            <a:r>
              <a:rPr lang="en-GB" sz="2400" b="1" baseline="-25000" dirty="0" smtClean="0"/>
              <a:t>2</a:t>
            </a:r>
            <a:r>
              <a:rPr lang="en-GB" sz="2400" b="1" dirty="0" smtClean="0"/>
              <a:t>O</a:t>
            </a:r>
            <a:r>
              <a:rPr lang="en-GB" sz="2400" b="1" baseline="-25000" dirty="0" smtClean="0"/>
              <a:t>2</a:t>
            </a:r>
            <a:r>
              <a:rPr lang="en-GB" sz="2400" b="1" dirty="0" smtClean="0"/>
              <a:t>, KMnO</a:t>
            </a:r>
            <a:r>
              <a:rPr lang="en-GB" sz="2400" b="1" baseline="-25000" dirty="0" smtClean="0"/>
              <a:t>4</a:t>
            </a:r>
            <a:r>
              <a:rPr lang="en-GB" sz="2400" b="1" dirty="0" smtClean="0"/>
              <a:t> </a:t>
            </a:r>
            <a:r>
              <a:rPr lang="en-GB" sz="2400" b="1" dirty="0" smtClean="0"/>
              <a:t>at higher concentration </a:t>
            </a:r>
            <a:r>
              <a:rPr lang="en-GB" sz="2400" dirty="0" smtClean="0"/>
              <a:t>damages </a:t>
            </a:r>
            <a:r>
              <a:rPr lang="en-GB" sz="2400" b="1" dirty="0" smtClean="0">
                <a:solidFill>
                  <a:srgbClr val="0000FF"/>
                </a:solidFill>
                <a:latin typeface="Arial Black" pitchFamily="34" charset="0"/>
              </a:rPr>
              <a:t>Natural/Genuine Silk</a:t>
            </a:r>
            <a:endParaRPr lang="en-GB" sz="2400" dirty="0" smtClean="0"/>
          </a:p>
          <a:p>
            <a:r>
              <a:rPr lang="en-GB" sz="2400" b="1" dirty="0" smtClean="0"/>
              <a:t>CHLORINE</a:t>
            </a:r>
          </a:p>
          <a:p>
            <a:r>
              <a:rPr lang="en-GB" sz="2400" b="1" dirty="0" smtClean="0"/>
              <a:t>ACETANHYDRIDE</a:t>
            </a:r>
            <a:r>
              <a:rPr lang="en-GB" sz="2400" dirty="0" smtClean="0"/>
              <a:t>, </a:t>
            </a:r>
            <a:r>
              <a:rPr lang="en-GB" sz="2400" b="1" dirty="0" smtClean="0">
                <a:solidFill>
                  <a:srgbClr val="008000"/>
                </a:solidFill>
                <a:latin typeface="Arial Black" pitchFamily="34" charset="0"/>
              </a:rPr>
              <a:t>ALKALIC </a:t>
            </a:r>
            <a:r>
              <a:rPr lang="en-GB" sz="2400" b="1" dirty="0" smtClean="0">
                <a:solidFill>
                  <a:srgbClr val="008000"/>
                </a:solidFill>
                <a:latin typeface="Arial Black" pitchFamily="34" charset="0"/>
              </a:rPr>
              <a:t>METALLS </a:t>
            </a:r>
            <a:r>
              <a:rPr lang="en-GB" sz="2400" b="1" dirty="0" smtClean="0">
                <a:solidFill>
                  <a:srgbClr val="008000"/>
                </a:solidFill>
                <a:latin typeface="Arial Black" pitchFamily="34" charset="0"/>
              </a:rPr>
              <a:t>and ALKALIC </a:t>
            </a:r>
            <a:r>
              <a:rPr lang="en-GB" sz="2400" b="1" dirty="0" smtClean="0">
                <a:solidFill>
                  <a:srgbClr val="008000"/>
                </a:solidFill>
                <a:latin typeface="Arial Black" pitchFamily="34" charset="0"/>
              </a:rPr>
              <a:t>EARTH SALTS </a:t>
            </a:r>
            <a:r>
              <a:rPr lang="en-GB" sz="2400" b="1" dirty="0" smtClean="0">
                <a:solidFill>
                  <a:srgbClr val="008000"/>
                </a:solidFill>
                <a:latin typeface="Arial Black" pitchFamily="34" charset="0"/>
              </a:rPr>
              <a:t>and also e.g.</a:t>
            </a:r>
            <a:r>
              <a:rPr lang="en-GB" sz="2400" b="1" i="1" u="sng" dirty="0" smtClean="0"/>
              <a:t> ZnCl</a:t>
            </a:r>
            <a:r>
              <a:rPr lang="en-GB" sz="2400" b="1" i="1" u="sng" baseline="-25000" dirty="0" smtClean="0"/>
              <a:t>2</a:t>
            </a:r>
            <a:r>
              <a:rPr lang="en-GB" sz="2400" b="1" i="1" u="sng" dirty="0" smtClean="0"/>
              <a:t> dissolves </a:t>
            </a:r>
            <a:r>
              <a:rPr lang="en-GB" sz="2400" b="1" dirty="0" smtClean="0">
                <a:solidFill>
                  <a:srgbClr val="0000FF"/>
                </a:solidFill>
                <a:latin typeface="Arial Black" pitchFamily="34" charset="0"/>
              </a:rPr>
              <a:t>Natural/Genuine Silk </a:t>
            </a:r>
            <a:r>
              <a:rPr lang="en-GB" sz="2400" b="1" i="1" u="sng" dirty="0" smtClean="0"/>
              <a:t>(similar as the </a:t>
            </a:r>
            <a:r>
              <a:rPr lang="en-GB" sz="2400" b="1" i="1" u="sng" dirty="0" smtClean="0"/>
              <a:t> PA6)</a:t>
            </a:r>
          </a:p>
          <a:p>
            <a:r>
              <a:rPr lang="en-GB" sz="2400" b="1" dirty="0" smtClean="0">
                <a:solidFill>
                  <a:srgbClr val="FF0000"/>
                </a:solidFill>
                <a:latin typeface="Arial Black" pitchFamily="34" charset="0"/>
              </a:rPr>
              <a:t>Formation </a:t>
            </a:r>
            <a:r>
              <a:rPr lang="en-GB" sz="2400" b="1" dirty="0" smtClean="0">
                <a:solidFill>
                  <a:srgbClr val="FF0000"/>
                </a:solidFill>
                <a:latin typeface="Arial Black" pitchFamily="34" charset="0"/>
              </a:rPr>
              <a:t>of the Cross </a:t>
            </a:r>
            <a:r>
              <a:rPr lang="en-GB" sz="2400" b="1" dirty="0" smtClean="0">
                <a:solidFill>
                  <a:srgbClr val="FF0000"/>
                </a:solidFill>
                <a:latin typeface="Arial Black" pitchFamily="34" charset="0"/>
              </a:rPr>
              <a:t>Bonds </a:t>
            </a:r>
            <a:r>
              <a:rPr lang="en-GB" sz="2400" b="1" dirty="0" smtClean="0">
                <a:latin typeface="Arial Black" pitchFamily="34" charset="0"/>
              </a:rPr>
              <a:t>– </a:t>
            </a:r>
            <a:r>
              <a:rPr lang="en-GB" sz="2400" b="1" dirty="0" smtClean="0"/>
              <a:t>via more complex organic Substances </a:t>
            </a:r>
            <a:endParaRPr lang="en-GB" sz="2400" b="1" dirty="0" smtClean="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864096"/>
          </a:xfrm>
        </p:spPr>
        <p:txBody>
          <a:bodyPr/>
          <a:lstStyle/>
          <a:p>
            <a:r>
              <a:rPr lang="en-GB" sz="2800" b="1" dirty="0" smtClean="0">
                <a:solidFill>
                  <a:srgbClr val="FF0000"/>
                </a:solidFill>
                <a:latin typeface="Arial Black" pitchFamily="34" charset="0"/>
              </a:rPr>
              <a:t>Natural/Genuine Silk Fibre </a:t>
            </a:r>
            <a:r>
              <a:rPr lang="cs-CZ" sz="2800" dirty="0" smtClean="0">
                <a:solidFill>
                  <a:srgbClr val="FF0000"/>
                </a:solidFill>
                <a:latin typeface="Arial Black" pitchFamily="34" charset="0"/>
              </a:rPr>
              <a:t/>
            </a:r>
            <a:br>
              <a:rPr lang="cs-CZ" sz="2800" dirty="0" smtClean="0">
                <a:solidFill>
                  <a:srgbClr val="FF0000"/>
                </a:solidFill>
                <a:latin typeface="Arial Black" pitchFamily="34" charset="0"/>
              </a:rPr>
            </a:br>
            <a:r>
              <a:rPr lang="cs-CZ" sz="2800" dirty="0" smtClean="0">
                <a:solidFill>
                  <a:srgbClr val="0000FF"/>
                </a:solidFill>
                <a:latin typeface="Arial Black" pitchFamily="34" charset="0"/>
              </a:rPr>
              <a:t>OPTICAL MICROSCOPY</a:t>
            </a:r>
            <a:endParaRPr lang="cs-CZ" sz="2800" dirty="0">
              <a:solidFill>
                <a:srgbClr val="0000FF"/>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January 10/2018</a:t>
            </a:r>
            <a:endParaRPr lang="sk-SK"/>
          </a:p>
        </p:txBody>
      </p:sp>
      <p:sp>
        <p:nvSpPr>
          <p:cNvPr id="4" name="Zástupný symbol pro zápatí 3"/>
          <p:cNvSpPr>
            <a:spLocks noGrp="1"/>
          </p:cNvSpPr>
          <p:nvPr>
            <p:ph type="ftr" sz="quarter" idx="11"/>
          </p:nvPr>
        </p:nvSpPr>
        <p:spPr/>
        <p:txBody>
          <a:bodyPr/>
          <a:lstStyle/>
          <a:p>
            <a:pPr>
              <a:defRPr/>
            </a:pPr>
            <a:r>
              <a:rPr lang="fr-FR" smtClean="0"/>
              <a:t>NATURAL POLYMERS MU SCI 10 2018</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85</a:t>
            </a:fld>
            <a:endParaRPr lang="sk-SK"/>
          </a:p>
        </p:txBody>
      </p:sp>
      <p:pic>
        <p:nvPicPr>
          <p:cNvPr id="8" name="Obrázek 7" descr="img906.jpg"/>
          <p:cNvPicPr>
            <a:picLocks noChangeAspect="1"/>
          </p:cNvPicPr>
          <p:nvPr/>
        </p:nvPicPr>
        <p:blipFill>
          <a:blip r:embed="rId2" cstate="print"/>
          <a:stretch>
            <a:fillRect/>
          </a:stretch>
        </p:blipFill>
        <p:spPr>
          <a:xfrm rot="5400000">
            <a:off x="1895600" y="848816"/>
            <a:ext cx="5256584" cy="5520408"/>
          </a:xfrm>
          <a:prstGeom prst="rect">
            <a:avLst/>
          </a:prstGeom>
        </p:spPr>
      </p:pic>
      <p:sp>
        <p:nvSpPr>
          <p:cNvPr id="7" name="TextovéPole 6"/>
          <p:cNvSpPr txBox="1"/>
          <p:nvPr/>
        </p:nvSpPr>
        <p:spPr>
          <a:xfrm>
            <a:off x="1475656" y="2420888"/>
            <a:ext cx="2232248" cy="1200329"/>
          </a:xfrm>
          <a:prstGeom prst="rect">
            <a:avLst/>
          </a:prstGeom>
          <a:solidFill>
            <a:schemeClr val="accent3">
              <a:lumMod val="95000"/>
            </a:schemeClr>
          </a:solidFill>
        </p:spPr>
        <p:txBody>
          <a:bodyPr wrap="square" rtlCol="0">
            <a:spAutoFit/>
          </a:bodyPr>
          <a:lstStyle/>
          <a:p>
            <a:r>
              <a:rPr lang="en-GB" b="1" dirty="0" smtClean="0">
                <a:solidFill>
                  <a:srgbClr val="0000FF"/>
                </a:solidFill>
                <a:latin typeface="Arial Black" pitchFamily="34" charset="0"/>
              </a:rPr>
              <a:t>Natural/Genuine Silk </a:t>
            </a:r>
            <a:r>
              <a:rPr lang="cs-CZ" dirty="0" err="1" smtClean="0">
                <a:solidFill>
                  <a:srgbClr val="0000FF"/>
                </a:solidFill>
                <a:latin typeface="Arial Black" pitchFamily="34" charset="0"/>
              </a:rPr>
              <a:t>Magnificatin</a:t>
            </a:r>
            <a:endParaRPr lang="cs-CZ" dirty="0" smtClean="0">
              <a:solidFill>
                <a:srgbClr val="0000FF"/>
              </a:solidFill>
              <a:latin typeface="Arial Black" pitchFamily="34" charset="0"/>
            </a:endParaRPr>
          </a:p>
          <a:p>
            <a:r>
              <a:rPr lang="cs-CZ" dirty="0" smtClean="0">
                <a:solidFill>
                  <a:srgbClr val="0000FF"/>
                </a:solidFill>
                <a:latin typeface="Arial Black" pitchFamily="34" charset="0"/>
              </a:rPr>
              <a:t>180 x </a:t>
            </a:r>
            <a:endParaRPr lang="cs-CZ" dirty="0">
              <a:solidFill>
                <a:srgbClr val="0000FF"/>
              </a:solidFill>
            </a:endParaRPr>
          </a:p>
        </p:txBody>
      </p:sp>
      <p:sp>
        <p:nvSpPr>
          <p:cNvPr id="9" name="TextovéPole 8"/>
          <p:cNvSpPr txBox="1"/>
          <p:nvPr/>
        </p:nvSpPr>
        <p:spPr>
          <a:xfrm>
            <a:off x="899592" y="5013176"/>
            <a:ext cx="2736304" cy="1200329"/>
          </a:xfrm>
          <a:prstGeom prst="rect">
            <a:avLst/>
          </a:prstGeom>
          <a:solidFill>
            <a:schemeClr val="accent3">
              <a:lumMod val="95000"/>
            </a:schemeClr>
          </a:solidFill>
        </p:spPr>
        <p:txBody>
          <a:bodyPr wrap="square" rtlCol="0">
            <a:spAutoFit/>
          </a:bodyPr>
          <a:lstStyle/>
          <a:p>
            <a:r>
              <a:rPr lang="en-GB" b="1" dirty="0" smtClean="0">
                <a:solidFill>
                  <a:srgbClr val="0000FF"/>
                </a:solidFill>
                <a:latin typeface="Arial Black" pitchFamily="34" charset="0"/>
              </a:rPr>
              <a:t>Natural/Genuine Silk </a:t>
            </a:r>
            <a:r>
              <a:rPr lang="cs-CZ" b="1" dirty="0" smtClean="0">
                <a:solidFill>
                  <a:srgbClr val="0000FF"/>
                </a:solidFill>
                <a:latin typeface="Arial Black" pitchFamily="34" charset="0"/>
              </a:rPr>
              <a:t>(CROSS CUT) </a:t>
            </a:r>
            <a:r>
              <a:rPr lang="cs-CZ" dirty="0" err="1" smtClean="0">
                <a:solidFill>
                  <a:srgbClr val="0000FF"/>
                </a:solidFill>
                <a:latin typeface="Arial Black" pitchFamily="34" charset="0"/>
              </a:rPr>
              <a:t>Magnificatin</a:t>
            </a:r>
            <a:endParaRPr lang="cs-CZ" dirty="0" smtClean="0">
              <a:solidFill>
                <a:srgbClr val="0000FF"/>
              </a:solidFill>
              <a:latin typeface="Arial Black" pitchFamily="34" charset="0"/>
            </a:endParaRPr>
          </a:p>
          <a:p>
            <a:r>
              <a:rPr lang="cs-CZ" dirty="0" smtClean="0">
                <a:solidFill>
                  <a:srgbClr val="0000FF"/>
                </a:solidFill>
                <a:latin typeface="Arial Black" pitchFamily="34" charset="0"/>
              </a:rPr>
              <a:t>500 x </a:t>
            </a:r>
            <a:endParaRPr lang="cs-CZ" dirty="0">
              <a:solidFill>
                <a:srgbClr val="0000FF"/>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January 10/2018</a:t>
            </a:r>
            <a:endParaRPr lang="sk-SK"/>
          </a:p>
        </p:txBody>
      </p:sp>
      <p:sp>
        <p:nvSpPr>
          <p:cNvPr id="4" name="Zástupný symbol pro zápatí 3"/>
          <p:cNvSpPr>
            <a:spLocks noGrp="1"/>
          </p:cNvSpPr>
          <p:nvPr>
            <p:ph type="ftr" sz="quarter" idx="11"/>
          </p:nvPr>
        </p:nvSpPr>
        <p:spPr/>
        <p:txBody>
          <a:bodyPr/>
          <a:lstStyle/>
          <a:p>
            <a:pPr>
              <a:defRPr/>
            </a:pPr>
            <a:r>
              <a:rPr lang="fr-FR" smtClean="0"/>
              <a:t>NATURAL POLYMERS MU SCI 10 2018</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86</a:t>
            </a:fld>
            <a:endParaRPr lang="sk-SK"/>
          </a:p>
        </p:txBody>
      </p:sp>
      <p:pic>
        <p:nvPicPr>
          <p:cNvPr id="6" name="Obrázek 5" descr="img909.jpg"/>
          <p:cNvPicPr>
            <a:picLocks noChangeAspect="1"/>
          </p:cNvPicPr>
          <p:nvPr/>
        </p:nvPicPr>
        <p:blipFill>
          <a:blip r:embed="rId2" cstate="print"/>
          <a:stretch>
            <a:fillRect/>
          </a:stretch>
        </p:blipFill>
        <p:spPr>
          <a:xfrm rot="16200000">
            <a:off x="1880667" y="-1440507"/>
            <a:ext cx="3024336" cy="6282630"/>
          </a:xfrm>
          <a:prstGeom prst="rect">
            <a:avLst/>
          </a:prstGeom>
        </p:spPr>
      </p:pic>
      <p:pic>
        <p:nvPicPr>
          <p:cNvPr id="7" name="Obrázek 6" descr="img908.jpg"/>
          <p:cNvPicPr>
            <a:picLocks noChangeAspect="1"/>
          </p:cNvPicPr>
          <p:nvPr/>
        </p:nvPicPr>
        <p:blipFill>
          <a:blip r:embed="rId3" cstate="print"/>
          <a:stretch>
            <a:fillRect/>
          </a:stretch>
        </p:blipFill>
        <p:spPr>
          <a:xfrm rot="16200000">
            <a:off x="4746445" y="1714058"/>
            <a:ext cx="2970644" cy="5824465"/>
          </a:xfrm>
          <a:prstGeom prst="rect">
            <a:avLst/>
          </a:prstGeom>
        </p:spPr>
      </p:pic>
      <p:sp>
        <p:nvSpPr>
          <p:cNvPr id="8" name="TextovéPole 7"/>
          <p:cNvSpPr txBox="1"/>
          <p:nvPr/>
        </p:nvSpPr>
        <p:spPr>
          <a:xfrm>
            <a:off x="0" y="3501008"/>
            <a:ext cx="3347864" cy="2308324"/>
          </a:xfrm>
          <a:prstGeom prst="rect">
            <a:avLst/>
          </a:prstGeom>
          <a:noFill/>
        </p:spPr>
        <p:txBody>
          <a:bodyPr wrap="square" rtlCol="0">
            <a:spAutoFit/>
          </a:bodyPr>
          <a:lstStyle/>
          <a:p>
            <a:r>
              <a:rPr lang="en-GB" sz="2400" b="1" dirty="0" smtClean="0">
                <a:solidFill>
                  <a:srgbClr val="FF0000"/>
                </a:solidFill>
                <a:latin typeface="Arial Black" pitchFamily="34" charset="0"/>
              </a:rPr>
              <a:t>Fibre’s Thickness of the Sheep’s </a:t>
            </a:r>
            <a:r>
              <a:rPr lang="en-GB" sz="2400" b="1" dirty="0" smtClean="0">
                <a:solidFill>
                  <a:srgbClr val="FF0000"/>
                </a:solidFill>
                <a:latin typeface="Arial Black" pitchFamily="34" charset="0"/>
              </a:rPr>
              <a:t>Wool </a:t>
            </a:r>
            <a:r>
              <a:rPr lang="en-GB" sz="2400" dirty="0" smtClean="0">
                <a:solidFill>
                  <a:srgbClr val="FF0000"/>
                </a:solidFill>
                <a:latin typeface="Arial Black" pitchFamily="34" charset="0"/>
              </a:rPr>
              <a:t>and </a:t>
            </a:r>
            <a:r>
              <a:rPr lang="en-GB" sz="2400" b="1" dirty="0" smtClean="0">
                <a:solidFill>
                  <a:srgbClr val="0000FF"/>
                </a:solidFill>
                <a:latin typeface="Arial Black" pitchFamily="34" charset="0"/>
              </a:rPr>
              <a:t>Natural/Genuine Silk </a:t>
            </a:r>
            <a:r>
              <a:rPr lang="en-GB" sz="2400" b="1" dirty="0" smtClean="0">
                <a:solidFill>
                  <a:srgbClr val="FF0000"/>
                </a:solidFill>
                <a:latin typeface="Arial Black" pitchFamily="34" charset="0"/>
              </a:rPr>
              <a:t>at the same Magnification </a:t>
            </a:r>
            <a:endParaRPr lang="en-GB" sz="2400" dirty="0">
              <a:solidFill>
                <a:srgbClr val="FF0000"/>
              </a:solidFill>
              <a:latin typeface="Arial Black" pitchFamily="34" charset="0"/>
            </a:endParaRPr>
          </a:p>
        </p:txBody>
      </p:sp>
      <p:sp>
        <p:nvSpPr>
          <p:cNvPr id="9" name="TextovéPole 8"/>
          <p:cNvSpPr txBox="1"/>
          <p:nvPr/>
        </p:nvSpPr>
        <p:spPr>
          <a:xfrm>
            <a:off x="7127776" y="5229200"/>
            <a:ext cx="2016224" cy="923330"/>
          </a:xfrm>
          <a:prstGeom prst="rect">
            <a:avLst/>
          </a:prstGeom>
          <a:solidFill>
            <a:schemeClr val="accent3">
              <a:lumMod val="95000"/>
            </a:schemeClr>
          </a:solidFill>
        </p:spPr>
        <p:txBody>
          <a:bodyPr wrap="square" rtlCol="0">
            <a:spAutoFit/>
          </a:bodyPr>
          <a:lstStyle/>
          <a:p>
            <a:r>
              <a:rPr lang="en-GB" b="1" dirty="0" smtClean="0">
                <a:solidFill>
                  <a:srgbClr val="FF0000"/>
                </a:solidFill>
                <a:latin typeface="Arial Black" pitchFamily="34" charset="0"/>
              </a:rPr>
              <a:t>Sheep’s </a:t>
            </a:r>
            <a:r>
              <a:rPr lang="en-GB" dirty="0" smtClean="0">
                <a:solidFill>
                  <a:srgbClr val="FF0000"/>
                </a:solidFill>
                <a:latin typeface="Arial Black" pitchFamily="34" charset="0"/>
              </a:rPr>
              <a:t>Wool</a:t>
            </a:r>
            <a:endParaRPr lang="cs-CZ" dirty="0" smtClean="0">
              <a:solidFill>
                <a:srgbClr val="FF0000"/>
              </a:solidFill>
              <a:latin typeface="Arial Black" pitchFamily="34" charset="0"/>
            </a:endParaRPr>
          </a:p>
          <a:p>
            <a:r>
              <a:rPr lang="cs-CZ" dirty="0" err="1" smtClean="0">
                <a:solidFill>
                  <a:srgbClr val="FF0000"/>
                </a:solidFill>
                <a:latin typeface="Arial Black" pitchFamily="34" charset="0"/>
              </a:rPr>
              <a:t>Magnificatin</a:t>
            </a:r>
            <a:endParaRPr lang="cs-CZ" dirty="0" smtClean="0">
              <a:solidFill>
                <a:srgbClr val="FF0000"/>
              </a:solidFill>
              <a:latin typeface="Arial Black" pitchFamily="34" charset="0"/>
            </a:endParaRPr>
          </a:p>
          <a:p>
            <a:r>
              <a:rPr lang="cs-CZ" dirty="0" smtClean="0">
                <a:solidFill>
                  <a:srgbClr val="FF0000"/>
                </a:solidFill>
                <a:latin typeface="Arial Black" pitchFamily="34" charset="0"/>
              </a:rPr>
              <a:t>180 x </a:t>
            </a:r>
            <a:endParaRPr lang="cs-CZ" dirty="0"/>
          </a:p>
        </p:txBody>
      </p:sp>
      <p:sp>
        <p:nvSpPr>
          <p:cNvPr id="10" name="TextovéPole 9"/>
          <p:cNvSpPr txBox="1"/>
          <p:nvPr/>
        </p:nvSpPr>
        <p:spPr>
          <a:xfrm>
            <a:off x="179512" y="2132856"/>
            <a:ext cx="2232248" cy="1200329"/>
          </a:xfrm>
          <a:prstGeom prst="rect">
            <a:avLst/>
          </a:prstGeom>
          <a:solidFill>
            <a:schemeClr val="accent3">
              <a:lumMod val="95000"/>
            </a:schemeClr>
          </a:solidFill>
        </p:spPr>
        <p:txBody>
          <a:bodyPr wrap="square" rtlCol="0">
            <a:spAutoFit/>
          </a:bodyPr>
          <a:lstStyle/>
          <a:p>
            <a:r>
              <a:rPr lang="en-GB" b="1" dirty="0" smtClean="0">
                <a:solidFill>
                  <a:srgbClr val="0000FF"/>
                </a:solidFill>
                <a:latin typeface="Arial Black" pitchFamily="34" charset="0"/>
              </a:rPr>
              <a:t>Natural/Genuine Silk </a:t>
            </a:r>
            <a:r>
              <a:rPr lang="cs-CZ" dirty="0" err="1" smtClean="0">
                <a:solidFill>
                  <a:srgbClr val="0000FF"/>
                </a:solidFill>
                <a:latin typeface="Arial Black" pitchFamily="34" charset="0"/>
              </a:rPr>
              <a:t>Magnificatin</a:t>
            </a:r>
            <a:endParaRPr lang="cs-CZ" dirty="0" smtClean="0">
              <a:solidFill>
                <a:srgbClr val="0000FF"/>
              </a:solidFill>
              <a:latin typeface="Arial Black" pitchFamily="34" charset="0"/>
            </a:endParaRPr>
          </a:p>
          <a:p>
            <a:r>
              <a:rPr lang="cs-CZ" dirty="0" smtClean="0">
                <a:solidFill>
                  <a:srgbClr val="0000FF"/>
                </a:solidFill>
                <a:latin typeface="Arial Black" pitchFamily="34" charset="0"/>
              </a:rPr>
              <a:t>180 x </a:t>
            </a:r>
            <a:endParaRPr lang="cs-CZ" dirty="0">
              <a:solidFill>
                <a:srgbClr val="0000FF"/>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cs-CZ" sz="2800" dirty="0" smtClean="0">
                <a:solidFill>
                  <a:srgbClr val="FF0000"/>
                </a:solidFill>
                <a:latin typeface="Arial Black" pitchFamily="34" charset="0"/>
              </a:rPr>
              <a:t>SUROVINOVÝ </a:t>
            </a:r>
            <a:r>
              <a:rPr lang="cs-CZ" sz="2800" dirty="0" smtClean="0">
                <a:solidFill>
                  <a:srgbClr val="FF0000"/>
                </a:solidFill>
                <a:latin typeface="Arial Black" pitchFamily="34" charset="0"/>
              </a:rPr>
              <a:t>VÝZNAM</a:t>
            </a:r>
            <a:r>
              <a:rPr lang="en-GB" sz="2800" b="1" dirty="0" smtClean="0">
                <a:solidFill>
                  <a:srgbClr val="FF0000"/>
                </a:solidFill>
                <a:latin typeface="Arial Black" pitchFamily="34" charset="0"/>
              </a:rPr>
              <a:t> Natural/Genuine Silk Fibre </a:t>
            </a:r>
            <a:endParaRPr lang="cs-CZ" sz="2800" dirty="0">
              <a:solidFill>
                <a:srgbClr val="FF0000"/>
              </a:solidFill>
              <a:latin typeface="Arial Black" pitchFamily="34" charset="0"/>
            </a:endParaRPr>
          </a:p>
        </p:txBody>
      </p:sp>
      <p:sp>
        <p:nvSpPr>
          <p:cNvPr id="7" name="Zástupný symbol pro obsah 6"/>
          <p:cNvSpPr>
            <a:spLocks noGrp="1"/>
          </p:cNvSpPr>
          <p:nvPr>
            <p:ph idx="1"/>
          </p:nvPr>
        </p:nvSpPr>
        <p:spPr>
          <a:xfrm>
            <a:off x="457200" y="1268760"/>
            <a:ext cx="8229600" cy="4857403"/>
          </a:xfrm>
        </p:spPr>
        <p:txBody>
          <a:bodyPr/>
          <a:lstStyle/>
          <a:p>
            <a:r>
              <a:rPr lang="en-GB" b="1" dirty="0" smtClean="0">
                <a:solidFill>
                  <a:srgbClr val="0000FF"/>
                </a:solidFill>
                <a:latin typeface="Arial Black" pitchFamily="34" charset="0"/>
              </a:rPr>
              <a:t>Natural/Genuine Silk </a:t>
            </a:r>
            <a:r>
              <a:rPr lang="en-GB" b="1" dirty="0" smtClean="0">
                <a:solidFill>
                  <a:srgbClr val="FF0000"/>
                </a:solidFill>
                <a:latin typeface="Arial Black" pitchFamily="34" charset="0"/>
              </a:rPr>
              <a:t>is the very </a:t>
            </a:r>
            <a:r>
              <a:rPr lang="en-GB" b="1" dirty="0" smtClean="0">
                <a:solidFill>
                  <a:srgbClr val="FF0000"/>
                </a:solidFill>
                <a:latin typeface="Arial Black" pitchFamily="34" charset="0"/>
              </a:rPr>
              <a:t> exclusive textile raw Material</a:t>
            </a:r>
          </a:p>
          <a:p>
            <a:r>
              <a:rPr lang="en-GB" b="1" dirty="0" smtClean="0">
                <a:solidFill>
                  <a:srgbClr val="008000"/>
                </a:solidFill>
              </a:rPr>
              <a:t>Annual World Production is only approx. 300 000 t/annum</a:t>
            </a:r>
          </a:p>
          <a:p>
            <a:r>
              <a:rPr lang="en-GB" b="1" dirty="0" smtClean="0">
                <a:solidFill>
                  <a:srgbClr val="0000FF"/>
                </a:solidFill>
              </a:rPr>
              <a:t>China is the principal Producer </a:t>
            </a:r>
            <a:r>
              <a:rPr lang="en-GB" b="1" dirty="0" smtClean="0">
                <a:solidFill>
                  <a:srgbClr val="0000FF"/>
                </a:solidFill>
              </a:rPr>
              <a:t>now </a:t>
            </a:r>
            <a:endParaRPr lang="en-GB" b="1" dirty="0" smtClean="0">
              <a:solidFill>
                <a:srgbClr val="0000FF"/>
              </a:solidFill>
            </a:endParaRPr>
          </a:p>
          <a:p>
            <a:r>
              <a:rPr lang="en-GB" b="1" i="1" dirty="0" smtClean="0">
                <a:solidFill>
                  <a:srgbClr val="7030A0"/>
                </a:solidFill>
              </a:rPr>
              <a:t>There were many Attempts to start the </a:t>
            </a:r>
            <a:r>
              <a:rPr lang="en-GB" b="1" dirty="0" smtClean="0">
                <a:solidFill>
                  <a:srgbClr val="0000FF"/>
                </a:solidFill>
                <a:latin typeface="Arial Black" pitchFamily="34" charset="0"/>
              </a:rPr>
              <a:t>Natural/Genuine </a:t>
            </a:r>
            <a:r>
              <a:rPr lang="en-GB" b="1" dirty="0" smtClean="0">
                <a:solidFill>
                  <a:srgbClr val="0000FF"/>
                </a:solidFill>
                <a:latin typeface="Arial Black" pitchFamily="34" charset="0"/>
              </a:rPr>
              <a:t>Silk </a:t>
            </a:r>
            <a:r>
              <a:rPr lang="en-GB" b="1" i="1" dirty="0" smtClean="0">
                <a:solidFill>
                  <a:srgbClr val="7030A0"/>
                </a:solidFill>
              </a:rPr>
              <a:t>P</a:t>
            </a:r>
            <a:r>
              <a:rPr lang="en-GB" b="1" i="1" dirty="0" smtClean="0">
                <a:solidFill>
                  <a:srgbClr val="7030A0"/>
                </a:solidFill>
              </a:rPr>
              <a:t>roduction in Europe, but they ended unsuccessfully</a:t>
            </a:r>
          </a:p>
          <a:p>
            <a:endParaRPr lang="cs-CZ" dirty="0"/>
          </a:p>
        </p:txBody>
      </p:sp>
      <p:sp>
        <p:nvSpPr>
          <p:cNvPr id="3" name="Zástupný symbol pro datum 2"/>
          <p:cNvSpPr>
            <a:spLocks noGrp="1"/>
          </p:cNvSpPr>
          <p:nvPr>
            <p:ph type="dt" sz="half" idx="10"/>
          </p:nvPr>
        </p:nvSpPr>
        <p:spPr/>
        <p:txBody>
          <a:bodyPr/>
          <a:lstStyle/>
          <a:p>
            <a:pPr>
              <a:defRPr/>
            </a:pPr>
            <a:r>
              <a:rPr lang="cs-CZ" smtClean="0"/>
              <a:t>January 10/2018</a:t>
            </a:r>
            <a:endParaRPr lang="sk-SK"/>
          </a:p>
        </p:txBody>
      </p:sp>
      <p:sp>
        <p:nvSpPr>
          <p:cNvPr id="4" name="Zástupný symbol pro zápatí 3"/>
          <p:cNvSpPr>
            <a:spLocks noGrp="1"/>
          </p:cNvSpPr>
          <p:nvPr>
            <p:ph type="ftr" sz="quarter" idx="11"/>
          </p:nvPr>
        </p:nvSpPr>
        <p:spPr/>
        <p:txBody>
          <a:bodyPr/>
          <a:lstStyle/>
          <a:p>
            <a:pPr>
              <a:defRPr/>
            </a:pPr>
            <a:r>
              <a:rPr lang="fr-FR" smtClean="0"/>
              <a:t>NATURAL POLYMERS MU SCI 10 2018</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87</a:t>
            </a:fld>
            <a:endParaRPr lang="sk-SK"/>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568952" cy="562074"/>
          </a:xfrm>
        </p:spPr>
        <p:txBody>
          <a:bodyPr/>
          <a:lstStyle/>
          <a:p>
            <a:r>
              <a:rPr lang="en-GB" sz="2800" dirty="0" smtClean="0">
                <a:solidFill>
                  <a:srgbClr val="FF0000"/>
                </a:solidFill>
                <a:latin typeface="Arial Black" pitchFamily="34" charset="0"/>
              </a:rPr>
              <a:t>What is KERATIN characterized by </a:t>
            </a:r>
            <a:r>
              <a:rPr lang="cs-CZ" sz="2800" dirty="0" smtClean="0">
                <a:solidFill>
                  <a:srgbClr val="FF0000"/>
                </a:solidFill>
                <a:latin typeface="Arial Black" pitchFamily="34" charset="0"/>
              </a:rPr>
              <a:t>4/1</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10/2018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10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a:t>
            </a:fld>
            <a:endParaRPr lang="sk-SK"/>
          </a:p>
        </p:txBody>
      </p:sp>
      <p:sp>
        <p:nvSpPr>
          <p:cNvPr id="13" name="TextovéPole 12"/>
          <p:cNvSpPr txBox="1"/>
          <p:nvPr/>
        </p:nvSpPr>
        <p:spPr>
          <a:xfrm>
            <a:off x="179512" y="6273225"/>
            <a:ext cx="8640960" cy="523220"/>
          </a:xfrm>
          <a:prstGeom prst="rect">
            <a:avLst/>
          </a:prstGeom>
          <a:solidFill>
            <a:schemeClr val="accent3">
              <a:lumMod val="75000"/>
            </a:schemeClr>
          </a:solidFill>
        </p:spPr>
        <p:txBody>
          <a:bodyPr wrap="square" rtlCol="0">
            <a:spAutoFit/>
          </a:bodyPr>
          <a:lstStyle/>
          <a:p>
            <a:pPr algn="ctr"/>
            <a:r>
              <a:rPr lang="en-GB" sz="1400" dirty="0" smtClean="0">
                <a:solidFill>
                  <a:srgbClr val="008000"/>
                </a:solidFill>
                <a:latin typeface="Arial Black" pitchFamily="34" charset="0"/>
              </a:rPr>
              <a:t>SOFT KERATIN - </a:t>
            </a:r>
            <a:r>
              <a:rPr lang="en-GB" sz="1400" b="1" dirty="0" smtClean="0">
                <a:solidFill>
                  <a:srgbClr val="FF0000"/>
                </a:solidFill>
                <a:latin typeface="Arial Black" pitchFamily="34" charset="0"/>
              </a:rPr>
              <a:t>Hen's &amp; Chicken Feathers </a:t>
            </a:r>
            <a:r>
              <a:rPr lang="en-GB" sz="1400" b="1" dirty="0" smtClean="0">
                <a:solidFill>
                  <a:srgbClr val="008000"/>
                </a:solidFill>
                <a:latin typeface="Arial Black" pitchFamily="34" charset="0"/>
              </a:rPr>
              <a:t>is easily cleaved by</a:t>
            </a:r>
            <a:r>
              <a:rPr lang="cs-CZ" sz="1400" b="1" dirty="0" smtClean="0">
                <a:solidFill>
                  <a:srgbClr val="008000"/>
                </a:solidFill>
                <a:latin typeface="Arial Black" pitchFamily="34" charset="0"/>
              </a:rPr>
              <a:t> </a:t>
            </a:r>
            <a:r>
              <a:rPr lang="en-GB" sz="1400" b="1" dirty="0" smtClean="0">
                <a:solidFill>
                  <a:srgbClr val="008000"/>
                </a:solidFill>
                <a:latin typeface="Arial Black" pitchFamily="34" charset="0"/>
              </a:rPr>
              <a:t>Inorganic acids and Bases to Amino acids &gt; ANIMALS’FEEDING</a:t>
            </a:r>
            <a:endParaRPr lang="en-GB" sz="1400" dirty="0"/>
          </a:p>
        </p:txBody>
      </p:sp>
      <p:graphicFrame>
        <p:nvGraphicFramePr>
          <p:cNvPr id="17" name="Tabulka 16"/>
          <p:cNvGraphicFramePr>
            <a:graphicFrameLocks noGrp="1"/>
          </p:cNvGraphicFramePr>
          <p:nvPr/>
        </p:nvGraphicFramePr>
        <p:xfrm>
          <a:off x="179512" y="476672"/>
          <a:ext cx="8784978" cy="5770168"/>
        </p:xfrm>
        <a:graphic>
          <a:graphicData uri="http://schemas.openxmlformats.org/drawingml/2006/table">
            <a:tbl>
              <a:tblPr firstRow="1" bandRow="1">
                <a:tableStyleId>{5C22544A-7EE6-4342-B048-85BDC9FD1C3A}</a:tableStyleId>
              </a:tblPr>
              <a:tblGrid>
                <a:gridCol w="1464163"/>
                <a:gridCol w="1464163"/>
                <a:gridCol w="1464163"/>
                <a:gridCol w="1464163"/>
                <a:gridCol w="1464163"/>
                <a:gridCol w="1464163"/>
              </a:tblGrid>
              <a:tr h="366312">
                <a:tc gridSpan="6">
                  <a:txBody>
                    <a:bodyPr/>
                    <a:lstStyle/>
                    <a:p>
                      <a:pPr algn="ctr"/>
                      <a:r>
                        <a:rPr lang="en-GB" noProof="0" dirty="0" smtClean="0">
                          <a:solidFill>
                            <a:schemeClr val="tx1"/>
                          </a:solidFill>
                          <a:latin typeface="Arial Black" pitchFamily="34" charset="0"/>
                        </a:rPr>
                        <a:t>Composition of the AMINO ACIDS in the KERATINS of </a:t>
                      </a:r>
                      <a:r>
                        <a:rPr lang="en-GB" noProof="0" dirty="0" smtClean="0">
                          <a:solidFill>
                            <a:schemeClr val="tx1"/>
                          </a:solidFill>
                          <a:latin typeface="Arial Black" pitchFamily="34" charset="0"/>
                        </a:rPr>
                        <a:t>various  Origin</a:t>
                      </a:r>
                      <a:endParaRPr lang="en-GB" noProof="0" dirty="0">
                        <a:solidFill>
                          <a:schemeClr val="tx1"/>
                        </a:solidFill>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641800">
                <a:tc>
                  <a:txBody>
                    <a:bodyPr/>
                    <a:lstStyle/>
                    <a:p>
                      <a:r>
                        <a:rPr lang="en-GB" noProof="0" smtClean="0">
                          <a:solidFill>
                            <a:schemeClr val="tx1"/>
                          </a:solidFill>
                          <a:latin typeface="Arial Black" pitchFamily="34" charset="0"/>
                        </a:rPr>
                        <a:t>AMINO ACID</a:t>
                      </a:r>
                      <a:endParaRPr lang="en-GB"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b="1" noProof="0" dirty="0" smtClean="0">
                          <a:solidFill>
                            <a:srgbClr val="008000"/>
                          </a:solidFill>
                        </a:rPr>
                        <a:t>Human</a:t>
                      </a:r>
                      <a:r>
                        <a:rPr lang="cs-CZ" b="1" noProof="0" dirty="0" smtClean="0">
                          <a:solidFill>
                            <a:srgbClr val="008000"/>
                          </a:solidFill>
                        </a:rPr>
                        <a:t>’</a:t>
                      </a:r>
                      <a:r>
                        <a:rPr lang="cs-CZ" b="1" dirty="0" smtClean="0">
                          <a:solidFill>
                            <a:srgbClr val="008000"/>
                          </a:solidFill>
                        </a:rPr>
                        <a:t>s</a:t>
                      </a:r>
                      <a:r>
                        <a:rPr lang="en-GB" b="1" noProof="0" dirty="0" smtClean="0">
                          <a:solidFill>
                            <a:srgbClr val="008000"/>
                          </a:solidFill>
                        </a:rPr>
                        <a:t> Skin</a:t>
                      </a:r>
                      <a:endParaRPr lang="en-GB" b="1" noProof="0" dirty="0">
                        <a:solidFill>
                          <a:srgbClr val="008000"/>
                        </a:solidFill>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b="1" noProof="0" dirty="0" smtClean="0">
                          <a:solidFill>
                            <a:srgbClr val="008000"/>
                          </a:solidFill>
                        </a:rPr>
                        <a:t>Human</a:t>
                      </a:r>
                      <a:r>
                        <a:rPr lang="cs-CZ" b="1" noProof="0" dirty="0" smtClean="0">
                          <a:solidFill>
                            <a:srgbClr val="008000"/>
                          </a:solidFill>
                        </a:rPr>
                        <a:t>’</a:t>
                      </a:r>
                      <a:r>
                        <a:rPr lang="cs-CZ" b="1" dirty="0" smtClean="0">
                          <a:solidFill>
                            <a:srgbClr val="008000"/>
                          </a:solidFill>
                        </a:rPr>
                        <a:t>s</a:t>
                      </a:r>
                      <a:r>
                        <a:rPr lang="en-GB" b="1" noProof="0" dirty="0" smtClean="0">
                          <a:solidFill>
                            <a:srgbClr val="008000"/>
                          </a:solidFill>
                        </a:rPr>
                        <a:t> Hair</a:t>
                      </a:r>
                      <a:endParaRPr lang="en-GB" b="1" noProof="0" dirty="0">
                        <a:solidFill>
                          <a:srgbClr val="008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b="1" noProof="0" dirty="0" smtClean="0">
                          <a:solidFill>
                            <a:srgbClr val="7030A0"/>
                          </a:solidFill>
                          <a:latin typeface="+mn-lt"/>
                        </a:rPr>
                        <a:t>Horny Tissue </a:t>
                      </a:r>
                      <a:endParaRPr lang="en-GB" b="1" noProof="0" dirty="0">
                        <a:solidFill>
                          <a:srgbClr val="7030A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b="1" noProof="0" dirty="0" smtClean="0">
                          <a:solidFill>
                            <a:srgbClr val="FF0000"/>
                          </a:solidFill>
                        </a:rPr>
                        <a:t>Hen's Feathers</a:t>
                      </a:r>
                      <a:endParaRPr lang="en-GB" b="1" noProof="0" dirty="0">
                        <a:solidFill>
                          <a:srgbClr val="008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b="1" noProof="0" dirty="0" smtClean="0">
                          <a:solidFill>
                            <a:schemeClr val="tx1"/>
                          </a:solidFill>
                        </a:rPr>
                        <a:t>Pig</a:t>
                      </a:r>
                      <a:r>
                        <a:rPr lang="cs-CZ" b="1" noProof="0" dirty="0" smtClean="0">
                          <a:solidFill>
                            <a:schemeClr val="tx1"/>
                          </a:solidFill>
                        </a:rPr>
                        <a:t>’s</a:t>
                      </a:r>
                      <a:r>
                        <a:rPr lang="en-GB" b="1" noProof="0" dirty="0" smtClean="0">
                          <a:solidFill>
                            <a:schemeClr val="tx1"/>
                          </a:solidFill>
                        </a:rPr>
                        <a:t> Bristle</a:t>
                      </a:r>
                      <a:endParaRPr lang="en-GB" b="1" noProof="0" dirty="0">
                        <a:solidFill>
                          <a:schemeClr val="tx1"/>
                        </a:solidFill>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366312">
                <a:tc>
                  <a:txBody>
                    <a:bodyPr/>
                    <a:lstStyle/>
                    <a:p>
                      <a:r>
                        <a:rPr lang="en-GB" sz="1200" b="1" noProof="0" smtClean="0"/>
                        <a:t>Glycine</a:t>
                      </a:r>
                      <a:endParaRPr lang="en-GB" sz="1200" b="1"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10,4</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4,1 – 4,2</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9,6</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7,2</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smtClean="0">
                          <a:latin typeface="Arial Black" pitchFamily="34" charset="0"/>
                        </a:rPr>
                        <a:t>NA </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en-GB" sz="1200" b="1" noProof="0" smtClean="0"/>
                        <a:t>Alanine</a:t>
                      </a:r>
                      <a:endParaRPr lang="en-GB" sz="1200" b="1"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4,3</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2,8</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2,5</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5,4</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smtClean="0">
                          <a:latin typeface="Arial Black" pitchFamily="34" charset="0"/>
                        </a:rPr>
                        <a:t>NA </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en-GB" sz="1200" b="1" noProof="0" dirty="0" err="1" smtClean="0"/>
                        <a:t>Valine</a:t>
                      </a:r>
                      <a:endParaRPr lang="en-GB" sz="1200" b="1" noProof="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3,3</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5,9</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5,5</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5,8</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chemeClr val="tx1"/>
                          </a:solidFill>
                          <a:latin typeface="Arial Black" pitchFamily="34" charset="0"/>
                        </a:rPr>
                        <a:t>5,9</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en-GB" sz="1200" b="1" noProof="0" smtClean="0"/>
                        <a:t>Leucine</a:t>
                      </a:r>
                      <a:endParaRPr lang="en-GB" sz="1200" b="1"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8,3</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6,4 – 8,3</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8,3</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7,4 – 8,0</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chemeClr val="tx1"/>
                          </a:solidFill>
                          <a:latin typeface="Arial Black" pitchFamily="34" charset="0"/>
                        </a:rPr>
                        <a:t>8,3</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en-GB" sz="1200" b="1" noProof="0" smtClean="0"/>
                        <a:t>Isoleucine</a:t>
                      </a:r>
                      <a:endParaRPr lang="en-GB" sz="1200" b="1"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3,3</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4,7 – 4,8</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4,8</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5,3 – 6,0</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chemeClr val="tx1"/>
                          </a:solidFill>
                          <a:latin typeface="Arial Black" pitchFamily="34" charset="0"/>
                        </a:rPr>
                        <a:t>4,7</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en-GB" sz="1200" b="1" noProof="0" smtClean="0"/>
                        <a:t>Phenyalanine</a:t>
                      </a:r>
                      <a:endParaRPr lang="en-GB" sz="1200" b="1"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4,0</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2,4 – 3,6</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4,0</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4,7 – 5,3</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chemeClr val="tx1"/>
                          </a:solidFill>
                          <a:latin typeface="Arial Black" pitchFamily="34" charset="0"/>
                        </a:rPr>
                        <a:t>2,7</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en-GB" sz="1200" b="1" noProof="0" smtClean="0"/>
                        <a:t>Tyrosine</a:t>
                      </a:r>
                      <a:endParaRPr lang="en-GB" sz="1200" b="1"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4,7</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2,2 – 3,0</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5,6</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2,0 – 2,2</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chemeClr val="tx1"/>
                          </a:solidFill>
                          <a:latin typeface="Arial Black" pitchFamily="34" charset="0"/>
                        </a:rPr>
                        <a:t>3,5</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en-GB" sz="1200" b="1" noProof="0" smtClean="0"/>
                        <a:t>Serine</a:t>
                      </a:r>
                      <a:endParaRPr lang="en-GB" sz="1200" b="1"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11,5</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7,6 – 10,6</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6,1</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4,4 – </a:t>
                      </a:r>
                      <a:r>
                        <a:rPr lang="cs-CZ" sz="1600" dirty="0" err="1" smtClean="0">
                          <a:solidFill>
                            <a:srgbClr val="FF0000"/>
                          </a:solidFill>
                          <a:latin typeface="Arial Black" pitchFamily="34" charset="0"/>
                        </a:rPr>
                        <a:t>4</a:t>
                      </a:r>
                      <a:r>
                        <a:rPr lang="cs-CZ" sz="1600" dirty="0" smtClean="0">
                          <a:solidFill>
                            <a:srgbClr val="FF0000"/>
                          </a:solidFill>
                          <a:latin typeface="Arial Black" pitchFamily="34" charset="0"/>
                        </a:rPr>
                        <a:t>,8</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600" b="1" dirty="0" smtClean="0">
                          <a:latin typeface="Arial Black" pitchFamily="34" charset="0"/>
                        </a:rPr>
                        <a:t>NA </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en-GB" sz="1200" b="1" noProof="0" smtClean="0"/>
                        <a:t>Methionine</a:t>
                      </a:r>
                      <a:endParaRPr lang="en-GB" sz="1200" b="1"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1,6</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0,7 – 1,0</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2,2</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0,4 – 0,5</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chemeClr val="tx1"/>
                          </a:solidFill>
                          <a:latin typeface="Arial Black" pitchFamily="34" charset="0"/>
                        </a:rPr>
                        <a:t>0,5</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en-GB" sz="1200" b="1" noProof="0" smtClean="0"/>
                        <a:t>Proline</a:t>
                      </a:r>
                      <a:endParaRPr lang="en-GB" sz="1200" b="1"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2,7</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4,3 – 9,6</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8,2</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8,8 – 10,0</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chemeClr val="tx1"/>
                          </a:solidFill>
                          <a:latin typeface="Arial Black" pitchFamily="34" charset="0"/>
                        </a:rPr>
                        <a:t>9,6</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en-GB" sz="1200" b="1" noProof="0" smtClean="0"/>
                        <a:t>Arginine</a:t>
                      </a:r>
                      <a:endParaRPr lang="en-GB" sz="1200" b="1" noProof="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5,7</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8,9 – 10,8</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10,7</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600" dirty="0" smtClean="0">
                          <a:solidFill>
                            <a:srgbClr val="FF0000"/>
                          </a:solidFill>
                          <a:latin typeface="Arial Black" pitchFamily="34" charset="0"/>
                        </a:rPr>
                        <a:t>6,5 – 7,5</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chemeClr val="tx1"/>
                          </a:solidFill>
                          <a:latin typeface="Arial Black" pitchFamily="34" charset="0"/>
                        </a:rPr>
                        <a:t>10,9</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en-GB" sz="1200" b="1" noProof="0" dirty="0" err="1" smtClean="0"/>
                        <a:t>Histidine</a:t>
                      </a:r>
                      <a:endParaRPr lang="en-GB" sz="1200" b="1" noProof="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1,6</a:t>
                      </a:r>
                      <a:endParaRPr lang="cs-CZ" sz="16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008000"/>
                          </a:solidFill>
                          <a:latin typeface="Arial Black" pitchFamily="34" charset="0"/>
                        </a:rPr>
                        <a:t>0,6 – 1,2</a:t>
                      </a:r>
                      <a:endParaRPr lang="cs-CZ" sz="1600" dirty="0">
                        <a:solidFill>
                          <a:srgbClr val="008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7030A0"/>
                          </a:solidFill>
                          <a:latin typeface="Arial Black" pitchFamily="34" charset="0"/>
                        </a:rPr>
                        <a:t>1,1</a:t>
                      </a:r>
                      <a:endParaRPr lang="cs-CZ" sz="16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0,7</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chemeClr val="tx1"/>
                          </a:solidFill>
                          <a:latin typeface="Arial Black" pitchFamily="34" charset="0"/>
                        </a:rPr>
                        <a:t>1,1</a:t>
                      </a:r>
                      <a:endParaRPr lang="cs-CZ" sz="1600" dirty="0">
                        <a:solidFill>
                          <a:schemeClr val="tx1"/>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6312">
                <a:tc>
                  <a:txBody>
                    <a:bodyPr/>
                    <a:lstStyle/>
                    <a:p>
                      <a:r>
                        <a:rPr lang="cs-CZ" sz="1600" b="1" noProof="0" dirty="0" smtClean="0">
                          <a:solidFill>
                            <a:srgbClr val="FF0000"/>
                          </a:solidFill>
                          <a:latin typeface="Arial Black" pitchFamily="34" charset="0"/>
                        </a:rPr>
                        <a:t>CYSTINE</a:t>
                      </a:r>
                      <a:endParaRPr lang="en-GB" sz="1200" b="1" noProof="0" dirty="0">
                        <a:solidFill>
                          <a:srgbClr val="FF0000"/>
                        </a:solidFill>
                        <a:latin typeface="Arial Black"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1,5</a:t>
                      </a:r>
                      <a:endParaRPr lang="cs-CZ" sz="1600" dirty="0">
                        <a:solidFill>
                          <a:srgbClr val="FF0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16,6 – 18,0</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15,7</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6,8 – </a:t>
                      </a:r>
                      <a:r>
                        <a:rPr lang="cs-CZ" sz="1600" dirty="0" err="1" smtClean="0">
                          <a:solidFill>
                            <a:srgbClr val="FF0000"/>
                          </a:solidFill>
                          <a:latin typeface="Arial Black" pitchFamily="34" charset="0"/>
                        </a:rPr>
                        <a:t>8</a:t>
                      </a:r>
                      <a:r>
                        <a:rPr lang="cs-CZ" sz="1600" dirty="0" smtClean="0">
                          <a:solidFill>
                            <a:srgbClr val="FF0000"/>
                          </a:solidFill>
                          <a:latin typeface="Arial Black" pitchFamily="34" charset="0"/>
                        </a:rPr>
                        <a:t>,2</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1600" dirty="0" smtClean="0">
                          <a:solidFill>
                            <a:srgbClr val="FF0000"/>
                          </a:solidFill>
                          <a:latin typeface="Arial Black" pitchFamily="34" charset="0"/>
                        </a:rPr>
                        <a:t>14,4</a:t>
                      </a:r>
                      <a:endParaRPr lang="cs-CZ" sz="16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18223</TotalTime>
  <Words>5434</Words>
  <Application>Microsoft Office PowerPoint</Application>
  <PresentationFormat>Předvádění na obrazovce (4:3)</PresentationFormat>
  <Paragraphs>1037</Paragraphs>
  <Slides>87</Slides>
  <Notes>0</Notes>
  <HiddenSlides>1</HiddenSlides>
  <MMClips>0</MMClips>
  <ScaleCrop>false</ScaleCrop>
  <HeadingPairs>
    <vt:vector size="4" baseType="variant">
      <vt:variant>
        <vt:lpstr>Motiv</vt:lpstr>
      </vt:variant>
      <vt:variant>
        <vt:i4>1</vt:i4>
      </vt:variant>
      <vt:variant>
        <vt:lpstr>Nadpisy snímků</vt:lpstr>
      </vt:variant>
      <vt:variant>
        <vt:i4>87</vt:i4>
      </vt:variant>
    </vt:vector>
  </HeadingPairs>
  <TitlesOfParts>
    <vt:vector size="88" baseType="lpstr">
      <vt:lpstr>Default Design</vt:lpstr>
      <vt:lpstr>NATURAL POLYMERS    fibrous PROTEINS II   KERATIN &amp; FIBROIN  </vt:lpstr>
      <vt:lpstr>Time schedule</vt:lpstr>
      <vt:lpstr>Snímek 3</vt:lpstr>
      <vt:lpstr>Snímek 4</vt:lpstr>
      <vt:lpstr>Where is found KERATIN?</vt:lpstr>
      <vt:lpstr>What is KERATIN characterized by 1</vt:lpstr>
      <vt:lpstr>What is KERATIN characterized by 2</vt:lpstr>
      <vt:lpstr>What is KERATIN characterized by 3</vt:lpstr>
      <vt:lpstr>What is KERATIN characterized by 4/1</vt:lpstr>
      <vt:lpstr>What is KERATIN characterized by 4/2</vt:lpstr>
      <vt:lpstr>What is KERATIN characterised by 4/3</vt:lpstr>
      <vt:lpstr>What is KERATIN characterized by 5</vt:lpstr>
      <vt:lpstr>What is KERATIN characterized by 6</vt:lpstr>
      <vt:lpstr>What is  KERATIN characterized by 7</vt:lpstr>
      <vt:lpstr>What is KERATIN characterized by 8/1</vt:lpstr>
      <vt:lpstr>What is KERATIN characterized by 8/2</vt:lpstr>
      <vt:lpstr>What is KERATIN characterized by 9</vt:lpstr>
      <vt:lpstr>Snímek 18</vt:lpstr>
      <vt:lpstr>The Sorption Properties of the  KERATIN</vt:lpstr>
      <vt:lpstr>KERATIN Reactivity 1 </vt:lpstr>
      <vt:lpstr>KERATIN Reactivity 2 </vt:lpstr>
      <vt:lpstr>KERATIN Reactivity 3 </vt:lpstr>
      <vt:lpstr>The four Fractions of the KERATIN 1</vt:lpstr>
      <vt:lpstr>The four Fractions of the KERATIN 2</vt:lpstr>
      <vt:lpstr>KERATIN Crosslinking 1 </vt:lpstr>
      <vt:lpstr>KERATIN Crosslinking 2 </vt:lpstr>
      <vt:lpstr>KERATIN Crosslinking 3 </vt:lpstr>
      <vt:lpstr>KERATIN Crosslinking 4 - FORMALDEHYDE </vt:lpstr>
      <vt:lpstr>Snímek 29</vt:lpstr>
      <vt:lpstr>KERATIN Reakctions – Grafting of other Monomers</vt:lpstr>
      <vt:lpstr>KERATIN Crosslinking - Quinone </vt:lpstr>
      <vt:lpstr>KERATIN Crosslinking – Polyfunctional Alkylation Reagents 1</vt:lpstr>
      <vt:lpstr>KERATIN Crosslinking – Polyfunctional Alkylation Reagents 2</vt:lpstr>
      <vt:lpstr>Phase Transitions of KERATIN 1</vt:lpstr>
      <vt:lpstr>Phase Transitions of KERATIN &amp; FIBROIN 2</vt:lpstr>
      <vt:lpstr>Snímek 36</vt:lpstr>
      <vt:lpstr>REACTIV COLOURS for KERATIN </vt:lpstr>
      <vt:lpstr>Snímek 38</vt:lpstr>
      <vt:lpstr>Snímek 39</vt:lpstr>
      <vt:lpstr>Sheep's Wool -  Structure of the KERATIN Part</vt:lpstr>
      <vt:lpstr>Sheep's Wool -  Structure Hierarchy 1</vt:lpstr>
      <vt:lpstr>Sheep's Wool -  Structure Hierarchy 2</vt:lpstr>
      <vt:lpstr>Sheep's Wool -  Structure Hierarchy 3 </vt:lpstr>
      <vt:lpstr>Sheep's Wool – Fibre's Morphology</vt:lpstr>
      <vt:lpstr>Snímek 45</vt:lpstr>
      <vt:lpstr>Sheep's Wool  -  b Keratin (Folded (Pleated) Sheet)</vt:lpstr>
      <vt:lpstr>Sheep's Wool - b Keratin (Folded (Pleated) Sheet) </vt:lpstr>
      <vt:lpstr>Sheep's Wool - Composition</vt:lpstr>
      <vt:lpstr>Scale like Structure of the Sheep's Wool </vt:lpstr>
      <vt:lpstr>Snímek 50</vt:lpstr>
      <vt:lpstr>Snímek 51</vt:lpstr>
      <vt:lpstr>Snímek 52</vt:lpstr>
      <vt:lpstr>Snímek 53</vt:lpstr>
      <vt:lpstr>Hugo’s Hair</vt:lpstr>
      <vt:lpstr>Snímek 55</vt:lpstr>
      <vt:lpstr>Snímek 56</vt:lpstr>
      <vt:lpstr>Main Sources of the KERATIN Fibres</vt:lpstr>
      <vt:lpstr>From the Sheep’s Wool to the Felt</vt:lpstr>
      <vt:lpstr>Fibre’s „Thickness“  dtex</vt:lpstr>
      <vt:lpstr>Sheep’s Wool Strength </vt:lpstr>
      <vt:lpstr>Snímek 61</vt:lpstr>
      <vt:lpstr>Treatment of the Sheep’s Wool</vt:lpstr>
      <vt:lpstr>Snímek 63</vt:lpstr>
      <vt:lpstr>Snímek 64</vt:lpstr>
      <vt:lpstr>Snímek 65</vt:lpstr>
      <vt:lpstr>Snímek 66</vt:lpstr>
      <vt:lpstr>Snímek 67</vt:lpstr>
      <vt:lpstr>Snímek 68</vt:lpstr>
      <vt:lpstr>Where can be found FIBROIN?</vt:lpstr>
      <vt:lpstr>Natural/Genuine Silk </vt:lpstr>
      <vt:lpstr>Snímek 71</vt:lpstr>
      <vt:lpstr>Snímek 72</vt:lpstr>
      <vt:lpstr>Snímek 73</vt:lpstr>
      <vt:lpstr>Snímek 74</vt:lpstr>
      <vt:lpstr>Snímek 75</vt:lpstr>
      <vt:lpstr>Snímek 76</vt:lpstr>
      <vt:lpstr>Snímek 77</vt:lpstr>
      <vt:lpstr>Snímek 78</vt:lpstr>
      <vt:lpstr>The degumming process</vt:lpstr>
      <vt:lpstr>Natural/Genuine Silk  SECUNDARY STRUCTURE</vt:lpstr>
      <vt:lpstr>Natural/Genuine Silk Fibre  is very COMPLICATED (COMPLEX) STRUCTURE </vt:lpstr>
      <vt:lpstr>Phase Transitions of KERATIN &amp; FIBROIN 2</vt:lpstr>
      <vt:lpstr>CHEMICAL REACTIONS AND SOLUBILITY OF THE  FIBROIN 1</vt:lpstr>
      <vt:lpstr>CHEMICAL REACTIONS AND SOLUBILITY OF THE  FIBROIN 2</vt:lpstr>
      <vt:lpstr>Natural/Genuine Silk Fibre  OPTICAL MICROSCOPY</vt:lpstr>
      <vt:lpstr>Snímek 86</vt:lpstr>
      <vt:lpstr>SUROVINOVÝ VÝZNAM Natural/Genuine Silk Fibre </vt:lpstr>
    </vt:vector>
  </TitlesOfParts>
  <Company>Home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cp:lastModifiedBy>
  <cp:revision>1387</cp:revision>
  <dcterms:created xsi:type="dcterms:W3CDTF">2008-02-10T16:41:08Z</dcterms:created>
  <dcterms:modified xsi:type="dcterms:W3CDTF">2018-02-08T10:00:51Z</dcterms:modified>
</cp:coreProperties>
</file>