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441" r:id="rId2"/>
    <p:sldId id="455" r:id="rId3"/>
    <p:sldId id="396" r:id="rId4"/>
    <p:sldId id="395" r:id="rId5"/>
    <p:sldId id="429" r:id="rId6"/>
    <p:sldId id="443" r:id="rId7"/>
    <p:sldId id="399" r:id="rId8"/>
    <p:sldId id="428" r:id="rId9"/>
    <p:sldId id="402" r:id="rId10"/>
    <p:sldId id="440" r:id="rId11"/>
    <p:sldId id="434" r:id="rId12"/>
    <p:sldId id="419" r:id="rId13"/>
    <p:sldId id="427" r:id="rId14"/>
    <p:sldId id="444" r:id="rId15"/>
    <p:sldId id="445" r:id="rId16"/>
    <p:sldId id="400" r:id="rId17"/>
    <p:sldId id="430" r:id="rId18"/>
    <p:sldId id="446" r:id="rId19"/>
    <p:sldId id="439" r:id="rId20"/>
    <p:sldId id="418" r:id="rId21"/>
    <p:sldId id="447" r:id="rId22"/>
    <p:sldId id="405" r:id="rId23"/>
    <p:sldId id="411" r:id="rId24"/>
    <p:sldId id="448" r:id="rId25"/>
    <p:sldId id="449" r:id="rId26"/>
    <p:sldId id="450" r:id="rId27"/>
    <p:sldId id="433" r:id="rId28"/>
    <p:sldId id="404" r:id="rId29"/>
    <p:sldId id="423" r:id="rId30"/>
    <p:sldId id="432" r:id="rId31"/>
    <p:sldId id="437" r:id="rId32"/>
    <p:sldId id="438" r:id="rId33"/>
    <p:sldId id="424" r:id="rId34"/>
    <p:sldId id="403" r:id="rId35"/>
    <p:sldId id="413" r:id="rId36"/>
    <p:sldId id="451" r:id="rId37"/>
    <p:sldId id="406" r:id="rId38"/>
    <p:sldId id="407" r:id="rId39"/>
    <p:sldId id="408" r:id="rId40"/>
    <p:sldId id="414" r:id="rId41"/>
    <p:sldId id="452" r:id="rId42"/>
    <p:sldId id="453" r:id="rId43"/>
    <p:sldId id="409" r:id="rId44"/>
    <p:sldId id="420" r:id="rId45"/>
    <p:sldId id="410" r:id="rId46"/>
    <p:sldId id="421" r:id="rId47"/>
    <p:sldId id="417" r:id="rId48"/>
    <p:sldId id="454" r:id="rId49"/>
    <p:sldId id="425" r:id="rId50"/>
  </p:sldIdLst>
  <p:sldSz cx="9144000" cy="6858000" type="screen4x3"/>
  <p:notesSz cx="6888163" cy="10020300"/>
  <p:defaultTextStyle>
    <a:defPPr>
      <a:defRPr lang="sk-SK"/>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00FF"/>
    <a:srgbClr val="FF0000"/>
    <a:srgbClr val="FF00FF"/>
    <a:srgbClr val="FF6600"/>
    <a:srgbClr val="FFFF99"/>
  </p:clrMru>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717" autoAdjust="0"/>
  </p:normalViewPr>
  <p:slideViewPr>
    <p:cSldViewPr>
      <p:cViewPr>
        <p:scale>
          <a:sx n="100" d="100"/>
          <a:sy n="100" d="100"/>
        </p:scale>
        <p:origin x="-288" y="-15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61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84871" cy="501015"/>
          </a:xfrm>
          <a:prstGeom prst="rect">
            <a:avLst/>
          </a:prstGeom>
          <a:noFill/>
          <a:ln w="9525">
            <a:noFill/>
            <a:miter lim="800000"/>
            <a:headEnd/>
            <a:tailEnd/>
          </a:ln>
          <a:effectLst/>
        </p:spPr>
        <p:txBody>
          <a:bodyPr vert="horz" wrap="square" lIns="96616" tIns="48308" rIns="96616" bIns="48308" numCol="1" anchor="t" anchorCtr="0" compatLnSpc="1">
            <a:prstTxWarp prst="textNoShape">
              <a:avLst/>
            </a:prstTxWarp>
          </a:bodyPr>
          <a:lstStyle>
            <a:lvl1pPr>
              <a:defRPr sz="1300"/>
            </a:lvl1pPr>
          </a:lstStyle>
          <a:p>
            <a:pPr>
              <a:defRPr/>
            </a:pPr>
            <a:endParaRPr lang="sk-SK"/>
          </a:p>
        </p:txBody>
      </p:sp>
      <p:sp>
        <p:nvSpPr>
          <p:cNvPr id="16387" name="Rectangle 3"/>
          <p:cNvSpPr>
            <a:spLocks noGrp="1" noChangeArrowheads="1"/>
          </p:cNvSpPr>
          <p:nvPr>
            <p:ph type="dt" idx="1"/>
          </p:nvPr>
        </p:nvSpPr>
        <p:spPr bwMode="auto">
          <a:xfrm>
            <a:off x="3901698" y="0"/>
            <a:ext cx="2984871" cy="501015"/>
          </a:xfrm>
          <a:prstGeom prst="rect">
            <a:avLst/>
          </a:prstGeom>
          <a:noFill/>
          <a:ln w="9525">
            <a:noFill/>
            <a:miter lim="800000"/>
            <a:headEnd/>
            <a:tailEnd/>
          </a:ln>
          <a:effectLst/>
        </p:spPr>
        <p:txBody>
          <a:bodyPr vert="horz" wrap="square" lIns="96616" tIns="48308" rIns="96616" bIns="48308" numCol="1" anchor="t" anchorCtr="0" compatLnSpc="1">
            <a:prstTxWarp prst="textNoShape">
              <a:avLst/>
            </a:prstTxWarp>
          </a:bodyPr>
          <a:lstStyle>
            <a:lvl1pPr algn="r">
              <a:defRPr sz="1300"/>
            </a:lvl1pPr>
          </a:lstStyle>
          <a:p>
            <a:pPr>
              <a:defRPr/>
            </a:pPr>
            <a:endParaRPr lang="sk-SK"/>
          </a:p>
        </p:txBody>
      </p:sp>
      <p:sp>
        <p:nvSpPr>
          <p:cNvPr id="39940" name="Rectangle 4"/>
          <p:cNvSpPr>
            <a:spLocks noGrp="1" noRot="1" noChangeAspect="1" noChangeArrowheads="1" noTextEdit="1"/>
          </p:cNvSpPr>
          <p:nvPr>
            <p:ph type="sldImg" idx="2"/>
          </p:nvPr>
        </p:nvSpPr>
        <p:spPr bwMode="auto">
          <a:xfrm>
            <a:off x="939800" y="750888"/>
            <a:ext cx="5008563" cy="3757612"/>
          </a:xfrm>
          <a:prstGeom prst="rect">
            <a:avLst/>
          </a:prstGeom>
          <a:noFill/>
          <a:ln w="9525">
            <a:solidFill>
              <a:srgbClr val="000000"/>
            </a:solidFill>
            <a:miter lim="800000"/>
            <a:headEnd/>
            <a:tailEnd/>
          </a:ln>
        </p:spPr>
      </p:sp>
      <p:sp>
        <p:nvSpPr>
          <p:cNvPr id="16389" name="Rectangle 5"/>
          <p:cNvSpPr>
            <a:spLocks noGrp="1" noChangeArrowheads="1"/>
          </p:cNvSpPr>
          <p:nvPr>
            <p:ph type="body" sz="quarter" idx="3"/>
          </p:nvPr>
        </p:nvSpPr>
        <p:spPr bwMode="auto">
          <a:xfrm>
            <a:off x="688817" y="4759643"/>
            <a:ext cx="5510530" cy="4509135"/>
          </a:xfrm>
          <a:prstGeom prst="rect">
            <a:avLst/>
          </a:prstGeom>
          <a:noFill/>
          <a:ln w="9525">
            <a:noFill/>
            <a:miter lim="800000"/>
            <a:headEnd/>
            <a:tailEnd/>
          </a:ln>
          <a:effectLst/>
        </p:spPr>
        <p:txBody>
          <a:bodyPr vert="horz" wrap="square" lIns="96616" tIns="48308" rIns="96616" bIns="48308" numCol="1" anchor="t" anchorCtr="0" compatLnSpc="1">
            <a:prstTxWarp prst="textNoShape">
              <a:avLst/>
            </a:prstTxWarp>
          </a:bodyPr>
          <a:lstStyle/>
          <a:p>
            <a:pPr lvl="0"/>
            <a:r>
              <a:rPr lang="sk-SK" noProof="0" smtClean="0"/>
              <a:t>Click to edit Master text styles</a:t>
            </a:r>
          </a:p>
          <a:p>
            <a:pPr lvl="1"/>
            <a:r>
              <a:rPr lang="sk-SK" noProof="0" smtClean="0"/>
              <a:t>Second level</a:t>
            </a:r>
          </a:p>
          <a:p>
            <a:pPr lvl="2"/>
            <a:r>
              <a:rPr lang="sk-SK" noProof="0" smtClean="0"/>
              <a:t>Third level</a:t>
            </a:r>
          </a:p>
          <a:p>
            <a:pPr lvl="3"/>
            <a:r>
              <a:rPr lang="sk-SK" noProof="0" smtClean="0"/>
              <a:t>Fourth level</a:t>
            </a:r>
          </a:p>
          <a:p>
            <a:pPr lvl="4"/>
            <a:r>
              <a:rPr lang="sk-SK" noProof="0" smtClean="0"/>
              <a:t>Fifth level</a:t>
            </a:r>
          </a:p>
        </p:txBody>
      </p:sp>
      <p:sp>
        <p:nvSpPr>
          <p:cNvPr id="16390" name="Rectangle 6"/>
          <p:cNvSpPr>
            <a:spLocks noGrp="1" noChangeArrowheads="1"/>
          </p:cNvSpPr>
          <p:nvPr>
            <p:ph type="ftr" sz="quarter" idx="4"/>
          </p:nvPr>
        </p:nvSpPr>
        <p:spPr bwMode="auto">
          <a:xfrm>
            <a:off x="0" y="9517546"/>
            <a:ext cx="2984871" cy="501015"/>
          </a:xfrm>
          <a:prstGeom prst="rect">
            <a:avLst/>
          </a:prstGeom>
          <a:noFill/>
          <a:ln w="9525">
            <a:noFill/>
            <a:miter lim="800000"/>
            <a:headEnd/>
            <a:tailEnd/>
          </a:ln>
          <a:effectLst/>
        </p:spPr>
        <p:txBody>
          <a:bodyPr vert="horz" wrap="square" lIns="96616" tIns="48308" rIns="96616" bIns="48308" numCol="1" anchor="b" anchorCtr="0" compatLnSpc="1">
            <a:prstTxWarp prst="textNoShape">
              <a:avLst/>
            </a:prstTxWarp>
          </a:bodyPr>
          <a:lstStyle>
            <a:lvl1pPr>
              <a:defRPr sz="1300"/>
            </a:lvl1pPr>
          </a:lstStyle>
          <a:p>
            <a:pPr>
              <a:defRPr/>
            </a:pPr>
            <a:endParaRPr lang="sk-SK"/>
          </a:p>
        </p:txBody>
      </p:sp>
      <p:sp>
        <p:nvSpPr>
          <p:cNvPr id="16391" name="Rectangle 7"/>
          <p:cNvSpPr>
            <a:spLocks noGrp="1" noChangeArrowheads="1"/>
          </p:cNvSpPr>
          <p:nvPr>
            <p:ph type="sldNum" sz="quarter" idx="5"/>
          </p:nvPr>
        </p:nvSpPr>
        <p:spPr bwMode="auto">
          <a:xfrm>
            <a:off x="3901698" y="9517546"/>
            <a:ext cx="2984871" cy="501015"/>
          </a:xfrm>
          <a:prstGeom prst="rect">
            <a:avLst/>
          </a:prstGeom>
          <a:noFill/>
          <a:ln w="9525">
            <a:noFill/>
            <a:miter lim="800000"/>
            <a:headEnd/>
            <a:tailEnd/>
          </a:ln>
          <a:effectLst/>
        </p:spPr>
        <p:txBody>
          <a:bodyPr vert="horz" wrap="square" lIns="96616" tIns="48308" rIns="96616" bIns="48308" numCol="1" anchor="b" anchorCtr="0" compatLnSpc="1">
            <a:prstTxWarp prst="textNoShape">
              <a:avLst/>
            </a:prstTxWarp>
          </a:bodyPr>
          <a:lstStyle>
            <a:lvl1pPr algn="r">
              <a:defRPr sz="1300"/>
            </a:lvl1pPr>
          </a:lstStyle>
          <a:p>
            <a:pPr>
              <a:defRPr/>
            </a:pPr>
            <a:fld id="{0AA020E8-AC26-45A2-8DDA-4796D5812D29}" type="slidenum">
              <a:rPr lang="sk-SK"/>
              <a:pPr>
                <a:defRPr/>
              </a:pPr>
              <a:t>‹#›</a:t>
            </a:fld>
            <a:endParaRPr lang="sk-SK"/>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cs-CZ"/>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January 2018/4_1</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fr-FR" smtClean="0"/>
              <a:t>NATURAL POLYMERS MU SCI 4_1 2018</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022159F9-13B7-4B9F-BAF9-1E91E2B4D075}" type="slidenum">
              <a:rPr lang="sk-SK"/>
              <a:pPr>
                <a:defRPr/>
              </a:pPr>
              <a:t>‹#›</a:t>
            </a:fld>
            <a:endParaRPr lang="sk-S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January 2018/4_1</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fr-FR" smtClean="0"/>
              <a:t>NATURAL POLYMERS MU SCI 4_1 2018</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675AE0EF-75A2-445F-BA42-21AAA1105D5A}" type="slidenum">
              <a:rPr lang="sk-SK"/>
              <a:pPr>
                <a:defRPr/>
              </a:pPr>
              <a:t>‹#›</a:t>
            </a:fld>
            <a:endParaRPr lang="sk-S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January 2018/4_1</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fr-FR" smtClean="0"/>
              <a:t>NATURAL POLYMERS MU SCI 4_1 2018</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1CCD0A45-28A5-461E-8B92-945FC723D892}" type="slidenum">
              <a:rPr lang="sk-SK"/>
              <a:pPr>
                <a:defRPr/>
              </a:pPr>
              <a:t>‹#›</a:t>
            </a:fld>
            <a:endParaRPr lang="sk-SK"/>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p>
            <a:r>
              <a:rPr lang="cs-CZ" smtClean="0"/>
              <a:t>Klepnutím lze upravit styl předlohy nadpisů.</a:t>
            </a:r>
            <a:endParaRPr lang="cs-CZ"/>
          </a:p>
        </p:txBody>
      </p:sp>
      <p:sp>
        <p:nvSpPr>
          <p:cNvPr id="3" name="Zástupný symbol pro tabulku 2"/>
          <p:cNvSpPr>
            <a:spLocks noGrp="1"/>
          </p:cNvSpPr>
          <p:nvPr>
            <p:ph type="tbl" idx="1"/>
          </p:nvPr>
        </p:nvSpPr>
        <p:spPr>
          <a:xfrm>
            <a:off x="457200" y="1600200"/>
            <a:ext cx="8229600" cy="4525963"/>
          </a:xfrm>
        </p:spPr>
        <p:txBody>
          <a:bodyPr/>
          <a:lstStyle/>
          <a:p>
            <a:pPr lvl="0"/>
            <a:endParaRPr lang="cs-CZ" noProof="0" smtClean="0"/>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January 2018/4_1</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fr-FR" smtClean="0"/>
              <a:t>NATURAL POLYMERS MU SCI 4_1 2018</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63AF317E-C5B4-4DAB-9674-AFCC279BEA9B}" type="slidenum">
              <a:rPr lang="sk-SK"/>
              <a:pPr>
                <a:defRPr/>
              </a:pPr>
              <a:t>‹#›</a:t>
            </a:fld>
            <a:endParaRPr lang="sk-S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January 2018/4_1</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fr-FR" smtClean="0"/>
              <a:t>NATURAL POLYMERS MU SCI 4_1 2018</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3F41B0DE-FA74-4AFF-A5C7-1440790630ED}" type="slidenum">
              <a:rPr lang="sk-SK"/>
              <a:pPr>
                <a:defRPr/>
              </a:pPr>
              <a:t>‹#›</a:t>
            </a:fld>
            <a:endParaRPr lang="sk-S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January 2018/4_1</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fr-FR" smtClean="0"/>
              <a:t>NATURAL POLYMERS MU SCI 4_1 2018</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143F162C-1DBC-4BD0-B3FA-CB1FC3ECB061}" type="slidenum">
              <a:rPr lang="sk-SK"/>
              <a:pPr>
                <a:defRPr/>
              </a:pPr>
              <a:t>‹#›</a:t>
            </a:fld>
            <a:endParaRPr lang="sk-S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a:defRPr/>
            </a:pPr>
            <a:r>
              <a:rPr lang="cs-CZ" smtClean="0"/>
              <a:t>January 2018/4_1</a:t>
            </a:r>
            <a:endParaRPr lang="sk-SK"/>
          </a:p>
        </p:txBody>
      </p:sp>
      <p:sp>
        <p:nvSpPr>
          <p:cNvPr id="6" name="Rectangle 5"/>
          <p:cNvSpPr>
            <a:spLocks noGrp="1" noChangeArrowheads="1"/>
          </p:cNvSpPr>
          <p:nvPr>
            <p:ph type="ftr" sz="quarter" idx="11"/>
          </p:nvPr>
        </p:nvSpPr>
        <p:spPr>
          <a:ln/>
        </p:spPr>
        <p:txBody>
          <a:bodyPr/>
          <a:lstStyle>
            <a:lvl1pPr>
              <a:defRPr/>
            </a:lvl1pPr>
          </a:lstStyle>
          <a:p>
            <a:pPr>
              <a:defRPr/>
            </a:pPr>
            <a:r>
              <a:rPr lang="fr-FR" smtClean="0"/>
              <a:t>NATURAL POLYMERS MU SCI 4_1 2018</a:t>
            </a:r>
            <a:endParaRPr lang="sk-SK"/>
          </a:p>
        </p:txBody>
      </p:sp>
      <p:sp>
        <p:nvSpPr>
          <p:cNvPr id="7" name="Rectangle 6"/>
          <p:cNvSpPr>
            <a:spLocks noGrp="1" noChangeArrowheads="1"/>
          </p:cNvSpPr>
          <p:nvPr>
            <p:ph type="sldNum" sz="quarter" idx="12"/>
          </p:nvPr>
        </p:nvSpPr>
        <p:spPr>
          <a:ln/>
        </p:spPr>
        <p:txBody>
          <a:bodyPr/>
          <a:lstStyle>
            <a:lvl1pPr>
              <a:defRPr/>
            </a:lvl1pPr>
          </a:lstStyle>
          <a:p>
            <a:pPr>
              <a:defRPr/>
            </a:pPr>
            <a:fld id="{E3668248-660C-447C-855D-37CBFB628770}" type="slidenum">
              <a:rPr lang="sk-SK"/>
              <a:pPr>
                <a:defRPr/>
              </a:pPr>
              <a:t>‹#›</a:t>
            </a:fld>
            <a:endParaRPr lang="sk-S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4"/>
          <p:cNvSpPr>
            <a:spLocks noGrp="1" noChangeArrowheads="1"/>
          </p:cNvSpPr>
          <p:nvPr>
            <p:ph type="dt" sz="half" idx="10"/>
          </p:nvPr>
        </p:nvSpPr>
        <p:spPr>
          <a:ln/>
        </p:spPr>
        <p:txBody>
          <a:bodyPr/>
          <a:lstStyle>
            <a:lvl1pPr>
              <a:defRPr/>
            </a:lvl1pPr>
          </a:lstStyle>
          <a:p>
            <a:pPr>
              <a:defRPr/>
            </a:pPr>
            <a:r>
              <a:rPr lang="cs-CZ" smtClean="0"/>
              <a:t>January 2018/4_1</a:t>
            </a:r>
            <a:endParaRPr lang="sk-SK"/>
          </a:p>
        </p:txBody>
      </p:sp>
      <p:sp>
        <p:nvSpPr>
          <p:cNvPr id="8" name="Rectangle 5"/>
          <p:cNvSpPr>
            <a:spLocks noGrp="1" noChangeArrowheads="1"/>
          </p:cNvSpPr>
          <p:nvPr>
            <p:ph type="ftr" sz="quarter" idx="11"/>
          </p:nvPr>
        </p:nvSpPr>
        <p:spPr>
          <a:ln/>
        </p:spPr>
        <p:txBody>
          <a:bodyPr/>
          <a:lstStyle>
            <a:lvl1pPr>
              <a:defRPr/>
            </a:lvl1pPr>
          </a:lstStyle>
          <a:p>
            <a:pPr>
              <a:defRPr/>
            </a:pPr>
            <a:r>
              <a:rPr lang="fr-FR" smtClean="0"/>
              <a:t>NATURAL POLYMERS MU SCI 4_1 2018</a:t>
            </a:r>
            <a:endParaRPr lang="sk-SK"/>
          </a:p>
        </p:txBody>
      </p:sp>
      <p:sp>
        <p:nvSpPr>
          <p:cNvPr id="9" name="Rectangle 6"/>
          <p:cNvSpPr>
            <a:spLocks noGrp="1" noChangeArrowheads="1"/>
          </p:cNvSpPr>
          <p:nvPr>
            <p:ph type="sldNum" sz="quarter" idx="12"/>
          </p:nvPr>
        </p:nvSpPr>
        <p:spPr>
          <a:ln/>
        </p:spPr>
        <p:txBody>
          <a:bodyPr/>
          <a:lstStyle>
            <a:lvl1pPr>
              <a:defRPr/>
            </a:lvl1pPr>
          </a:lstStyle>
          <a:p>
            <a:pPr>
              <a:defRPr/>
            </a:pPr>
            <a:fld id="{AA2A1800-BFC7-4E22-8964-B8A4E143B637}" type="slidenum">
              <a:rPr lang="sk-SK"/>
              <a:pPr>
                <a:defRPr/>
              </a:pPr>
              <a:t>‹#›</a:t>
            </a:fld>
            <a:endParaRPr lang="sk-S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Rectangle 4"/>
          <p:cNvSpPr>
            <a:spLocks noGrp="1" noChangeArrowheads="1"/>
          </p:cNvSpPr>
          <p:nvPr>
            <p:ph type="dt" sz="half" idx="10"/>
          </p:nvPr>
        </p:nvSpPr>
        <p:spPr>
          <a:ln/>
        </p:spPr>
        <p:txBody>
          <a:bodyPr/>
          <a:lstStyle>
            <a:lvl1pPr>
              <a:defRPr/>
            </a:lvl1pPr>
          </a:lstStyle>
          <a:p>
            <a:pPr>
              <a:defRPr/>
            </a:pPr>
            <a:r>
              <a:rPr lang="cs-CZ" smtClean="0"/>
              <a:t>January 2018/4_1</a:t>
            </a:r>
            <a:endParaRPr lang="sk-SK"/>
          </a:p>
        </p:txBody>
      </p:sp>
      <p:sp>
        <p:nvSpPr>
          <p:cNvPr id="4" name="Rectangle 5"/>
          <p:cNvSpPr>
            <a:spLocks noGrp="1" noChangeArrowheads="1"/>
          </p:cNvSpPr>
          <p:nvPr>
            <p:ph type="ftr" sz="quarter" idx="11"/>
          </p:nvPr>
        </p:nvSpPr>
        <p:spPr>
          <a:ln/>
        </p:spPr>
        <p:txBody>
          <a:bodyPr/>
          <a:lstStyle>
            <a:lvl1pPr>
              <a:defRPr/>
            </a:lvl1pPr>
          </a:lstStyle>
          <a:p>
            <a:pPr>
              <a:defRPr/>
            </a:pPr>
            <a:r>
              <a:rPr lang="fr-FR" smtClean="0"/>
              <a:t>NATURAL POLYMERS MU SCI 4_1 2018</a:t>
            </a:r>
            <a:endParaRPr lang="sk-SK"/>
          </a:p>
        </p:txBody>
      </p:sp>
      <p:sp>
        <p:nvSpPr>
          <p:cNvPr id="5" name="Rectangle 6"/>
          <p:cNvSpPr>
            <a:spLocks noGrp="1" noChangeArrowheads="1"/>
          </p:cNvSpPr>
          <p:nvPr>
            <p:ph type="sldNum" sz="quarter" idx="12"/>
          </p:nvPr>
        </p:nvSpPr>
        <p:spPr>
          <a:ln/>
        </p:spPr>
        <p:txBody>
          <a:bodyPr/>
          <a:lstStyle>
            <a:lvl1pPr>
              <a:defRPr/>
            </a:lvl1pPr>
          </a:lstStyle>
          <a:p>
            <a:pPr>
              <a:defRPr/>
            </a:pPr>
            <a:fld id="{BD7865BE-C659-4ABD-A817-DED046766B31}" type="slidenum">
              <a:rPr lang="sk-SK"/>
              <a:pPr>
                <a:defRPr/>
              </a:pPr>
              <a:t>‹#›</a:t>
            </a:fld>
            <a:endParaRPr lang="sk-S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cs-CZ" smtClean="0"/>
              <a:t>January 2018/4_1</a:t>
            </a:r>
            <a:endParaRPr lang="sk-SK"/>
          </a:p>
        </p:txBody>
      </p:sp>
      <p:sp>
        <p:nvSpPr>
          <p:cNvPr id="3" name="Rectangle 5"/>
          <p:cNvSpPr>
            <a:spLocks noGrp="1" noChangeArrowheads="1"/>
          </p:cNvSpPr>
          <p:nvPr>
            <p:ph type="ftr" sz="quarter" idx="11"/>
          </p:nvPr>
        </p:nvSpPr>
        <p:spPr>
          <a:ln/>
        </p:spPr>
        <p:txBody>
          <a:bodyPr/>
          <a:lstStyle>
            <a:lvl1pPr>
              <a:defRPr/>
            </a:lvl1pPr>
          </a:lstStyle>
          <a:p>
            <a:pPr>
              <a:defRPr/>
            </a:pPr>
            <a:r>
              <a:rPr lang="fr-FR" smtClean="0"/>
              <a:t>NATURAL POLYMERS MU SCI 4_1 2018</a:t>
            </a:r>
            <a:endParaRPr lang="sk-SK"/>
          </a:p>
        </p:txBody>
      </p:sp>
      <p:sp>
        <p:nvSpPr>
          <p:cNvPr id="4" name="Rectangle 6"/>
          <p:cNvSpPr>
            <a:spLocks noGrp="1" noChangeArrowheads="1"/>
          </p:cNvSpPr>
          <p:nvPr>
            <p:ph type="sldNum" sz="quarter" idx="12"/>
          </p:nvPr>
        </p:nvSpPr>
        <p:spPr>
          <a:ln/>
        </p:spPr>
        <p:txBody>
          <a:bodyPr/>
          <a:lstStyle>
            <a:lvl1pPr>
              <a:defRPr/>
            </a:lvl1pPr>
          </a:lstStyle>
          <a:p>
            <a:pPr>
              <a:defRPr/>
            </a:pPr>
            <a:fld id="{D2DAE1EA-64DE-4526-BF42-981E8B573A59}" type="slidenum">
              <a:rPr lang="sk-SK"/>
              <a:pPr>
                <a:defRPr/>
              </a:pPr>
              <a:t>‹#›</a:t>
            </a:fld>
            <a:endParaRPr lang="sk-S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r>
              <a:rPr lang="cs-CZ" smtClean="0"/>
              <a:t>January 2018/4_1</a:t>
            </a:r>
            <a:endParaRPr lang="sk-SK"/>
          </a:p>
        </p:txBody>
      </p:sp>
      <p:sp>
        <p:nvSpPr>
          <p:cNvPr id="6" name="Rectangle 5"/>
          <p:cNvSpPr>
            <a:spLocks noGrp="1" noChangeArrowheads="1"/>
          </p:cNvSpPr>
          <p:nvPr>
            <p:ph type="ftr" sz="quarter" idx="11"/>
          </p:nvPr>
        </p:nvSpPr>
        <p:spPr>
          <a:ln/>
        </p:spPr>
        <p:txBody>
          <a:bodyPr/>
          <a:lstStyle>
            <a:lvl1pPr>
              <a:defRPr/>
            </a:lvl1pPr>
          </a:lstStyle>
          <a:p>
            <a:pPr>
              <a:defRPr/>
            </a:pPr>
            <a:r>
              <a:rPr lang="fr-FR" smtClean="0"/>
              <a:t>NATURAL POLYMERS MU SCI 4_1 2018</a:t>
            </a:r>
            <a:endParaRPr lang="sk-SK"/>
          </a:p>
        </p:txBody>
      </p:sp>
      <p:sp>
        <p:nvSpPr>
          <p:cNvPr id="7" name="Rectangle 6"/>
          <p:cNvSpPr>
            <a:spLocks noGrp="1" noChangeArrowheads="1"/>
          </p:cNvSpPr>
          <p:nvPr>
            <p:ph type="sldNum" sz="quarter" idx="12"/>
          </p:nvPr>
        </p:nvSpPr>
        <p:spPr>
          <a:ln/>
        </p:spPr>
        <p:txBody>
          <a:bodyPr/>
          <a:lstStyle>
            <a:lvl1pPr>
              <a:defRPr/>
            </a:lvl1pPr>
          </a:lstStyle>
          <a:p>
            <a:pPr>
              <a:defRPr/>
            </a:pPr>
            <a:fld id="{114294A2-FC15-4664-8301-AA3F984E8460}" type="slidenum">
              <a:rPr lang="sk-SK"/>
              <a:pPr>
                <a:defRPr/>
              </a:pPr>
              <a:t>‹#›</a:t>
            </a:fld>
            <a:endParaRPr lang="sk-S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r>
              <a:rPr lang="cs-CZ" smtClean="0"/>
              <a:t>January 2018/4_1</a:t>
            </a:r>
            <a:endParaRPr lang="sk-SK"/>
          </a:p>
        </p:txBody>
      </p:sp>
      <p:sp>
        <p:nvSpPr>
          <p:cNvPr id="6" name="Rectangle 5"/>
          <p:cNvSpPr>
            <a:spLocks noGrp="1" noChangeArrowheads="1"/>
          </p:cNvSpPr>
          <p:nvPr>
            <p:ph type="ftr" sz="quarter" idx="11"/>
          </p:nvPr>
        </p:nvSpPr>
        <p:spPr>
          <a:ln/>
        </p:spPr>
        <p:txBody>
          <a:bodyPr/>
          <a:lstStyle>
            <a:lvl1pPr>
              <a:defRPr/>
            </a:lvl1pPr>
          </a:lstStyle>
          <a:p>
            <a:pPr>
              <a:defRPr/>
            </a:pPr>
            <a:r>
              <a:rPr lang="fr-FR" smtClean="0"/>
              <a:t>NATURAL POLYMERS MU SCI 4_1 2018</a:t>
            </a:r>
            <a:endParaRPr lang="sk-SK"/>
          </a:p>
        </p:txBody>
      </p:sp>
      <p:sp>
        <p:nvSpPr>
          <p:cNvPr id="7" name="Rectangle 6"/>
          <p:cNvSpPr>
            <a:spLocks noGrp="1" noChangeArrowheads="1"/>
          </p:cNvSpPr>
          <p:nvPr>
            <p:ph type="sldNum" sz="quarter" idx="12"/>
          </p:nvPr>
        </p:nvSpPr>
        <p:spPr>
          <a:ln/>
        </p:spPr>
        <p:txBody>
          <a:bodyPr/>
          <a:lstStyle>
            <a:lvl1pPr>
              <a:defRPr/>
            </a:lvl1pPr>
          </a:lstStyle>
          <a:p>
            <a:pPr>
              <a:defRPr/>
            </a:pPr>
            <a:fld id="{69F01612-7D2C-4A80-B82F-FB90E81E0ECC}" type="slidenum">
              <a:rPr lang="sk-SK"/>
              <a:pPr>
                <a:defRPr/>
              </a:pPr>
              <a:t>‹#›</a:t>
            </a:fld>
            <a:endParaRPr lang="sk-S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k-SK"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k-SK" smtClean="0"/>
              <a:t>Click to edit Master text styles</a:t>
            </a:r>
          </a:p>
          <a:p>
            <a:pPr lvl="1"/>
            <a:r>
              <a:rPr lang="sk-SK" smtClean="0"/>
              <a:t>Second level</a:t>
            </a:r>
          </a:p>
          <a:p>
            <a:pPr lvl="2"/>
            <a:r>
              <a:rPr lang="sk-SK" smtClean="0"/>
              <a:t>Third level</a:t>
            </a:r>
          </a:p>
          <a:p>
            <a:pPr lvl="3"/>
            <a:r>
              <a:rPr lang="sk-SK" smtClean="0"/>
              <a:t>Fourth level</a:t>
            </a:r>
          </a:p>
          <a:p>
            <a:pPr lvl="4"/>
            <a:r>
              <a:rPr lang="sk-SK"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r>
              <a:rPr lang="cs-CZ" smtClean="0"/>
              <a:t>January 2018/4_1</a:t>
            </a:r>
            <a:endParaRPr lang="sk-SK"/>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r>
              <a:rPr lang="fr-FR" smtClean="0"/>
              <a:t>NATURAL POLYMERS MU SCI 4_1 2018</a:t>
            </a:r>
            <a:endParaRPr lang="sk-SK"/>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5CD623B-DDD8-4A6A-9C50-793E8D3E8A30}" type="slidenum">
              <a:rPr lang="sk-SK"/>
              <a:pPr>
                <a:defRPr/>
              </a:pPr>
              <a:t>‹#›</a:t>
            </a:fld>
            <a:endParaRPr lang="sk-S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hyperlink" Target="https://en.wikipedia.org/wiki/Cholesterol" TargetMode="External"/><Relationship Id="rId3" Type="http://schemas.openxmlformats.org/officeDocument/2006/relationships/hyperlink" Target="https://en.wikipedia.org/wiki/Plant" TargetMode="External"/><Relationship Id="rId7" Type="http://schemas.openxmlformats.org/officeDocument/2006/relationships/hyperlink" Target="https://en.wikipedia.org/wiki/Sterol" TargetMode="External"/><Relationship Id="rId2" Type="http://schemas.openxmlformats.org/officeDocument/2006/relationships/hyperlink" Target="https://en.wikipedia.org/wiki/Steroid" TargetMode="External"/><Relationship Id="rId1" Type="http://schemas.openxmlformats.org/officeDocument/2006/relationships/slideLayout" Target="../slideLayouts/slideLayout7.xml"/><Relationship Id="rId6" Type="http://schemas.openxmlformats.org/officeDocument/2006/relationships/hyperlink" Target="https://en.wikipedia.org/wiki/Bacteria" TargetMode="External"/><Relationship Id="rId11" Type="http://schemas.openxmlformats.org/officeDocument/2006/relationships/image" Target="../media/image15.png"/><Relationship Id="rId5" Type="http://schemas.openxmlformats.org/officeDocument/2006/relationships/hyperlink" Target="https://en.wikipedia.org/wiki/Fungi" TargetMode="External"/><Relationship Id="rId10" Type="http://schemas.openxmlformats.org/officeDocument/2006/relationships/hyperlink" Target="https://en.wikipedia.org/wiki/Steroid_hormone" TargetMode="External"/><Relationship Id="rId4" Type="http://schemas.openxmlformats.org/officeDocument/2006/relationships/hyperlink" Target="https://en.wikipedia.org/wiki/Animal" TargetMode="External"/><Relationship Id="rId9" Type="http://schemas.openxmlformats.org/officeDocument/2006/relationships/hyperlink" Target="https://en.wikipedia.org/wiki/Vitamin"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hyperlink" Target="https://en.wikipedia.org/wiki/Latex" TargetMode="External"/><Relationship Id="rId3" Type="http://schemas.openxmlformats.org/officeDocument/2006/relationships/hyperlink" Target="https://en.wikipedia.org/wiki/South_America" TargetMode="External"/><Relationship Id="rId7" Type="http://schemas.openxmlformats.org/officeDocument/2006/relationships/hyperlink" Target="https://en.wikipedia.org/wiki/Tree" TargetMode="External"/><Relationship Id="rId2" Type="http://schemas.openxmlformats.org/officeDocument/2006/relationships/hyperlink" Target="https://en.wikipedia.org/wiki/Manilkara" TargetMode="External"/><Relationship Id="rId1" Type="http://schemas.openxmlformats.org/officeDocument/2006/relationships/slideLayout" Target="../slideLayouts/slideLayout7.xml"/><Relationship Id="rId6" Type="http://schemas.openxmlformats.org/officeDocument/2006/relationships/hyperlink" Target="https://en.wikipedia.org/wiki/Cow-tree_(disambiguation)" TargetMode="External"/><Relationship Id="rId5" Type="http://schemas.openxmlformats.org/officeDocument/2006/relationships/hyperlink" Target="https://en.wikipedia.org/wiki/Caribbean" TargetMode="External"/><Relationship Id="rId10" Type="http://schemas.openxmlformats.org/officeDocument/2006/relationships/hyperlink" Target="https://en.wikipedia.org/wiki/Natural_gum" TargetMode="External"/><Relationship Id="rId4" Type="http://schemas.openxmlformats.org/officeDocument/2006/relationships/hyperlink" Target="https://en.wikipedia.org/wiki/Central_America" TargetMode="External"/><Relationship Id="rId9" Type="http://schemas.openxmlformats.org/officeDocument/2006/relationships/hyperlink" Target="https://en.wikipedia.org/wiki/Chicl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8" Type="http://schemas.openxmlformats.org/officeDocument/2006/relationships/hyperlink" Target="https://en.wikipedia.org/wiki/Charles_Goodyear" TargetMode="External"/><Relationship Id="rId3" Type="http://schemas.openxmlformats.org/officeDocument/2006/relationships/hyperlink" Target="https://en.wikipedia.org/wiki/Hevea_tree" TargetMode="External"/><Relationship Id="rId7" Type="http://schemas.openxmlformats.org/officeDocument/2006/relationships/hyperlink" Target="https://en.wikipedia.org/wiki/Aztec" TargetMode="External"/><Relationship Id="rId2" Type="http://schemas.openxmlformats.org/officeDocument/2006/relationships/hyperlink" Target="https://en.wikipedia.org/wiki/Mesoamerica" TargetMode="External"/><Relationship Id="rId1" Type="http://schemas.openxmlformats.org/officeDocument/2006/relationships/slideLayout" Target="../slideLayouts/slideLayout7.xml"/><Relationship Id="rId6" Type="http://schemas.openxmlformats.org/officeDocument/2006/relationships/hyperlink" Target="https://en.wikipedia.org/wiki/Maya_civilization" TargetMode="External"/><Relationship Id="rId5" Type="http://schemas.openxmlformats.org/officeDocument/2006/relationships/hyperlink" Target="https://en.wikipedia.org/wiki/Mesoamerican_ballgame" TargetMode="External"/><Relationship Id="rId10" Type="http://schemas.openxmlformats.org/officeDocument/2006/relationships/hyperlink" Target="https://en.wikipedia.org/wiki/Mesoamerican" TargetMode="External"/><Relationship Id="rId4" Type="http://schemas.openxmlformats.org/officeDocument/2006/relationships/hyperlink" Target="https://en.wikipedia.org/wiki/Olmec" TargetMode="External"/><Relationship Id="rId9" Type="http://schemas.openxmlformats.org/officeDocument/2006/relationships/hyperlink" Target="https://en.wikipedia.org/wiki/Vulcanization"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cs.wikipedia.org/wiki/Soubor:Isoprene.svg" TargetMode="External"/><Relationship Id="rId1" Type="http://schemas.openxmlformats.org/officeDocument/2006/relationships/slideLayout" Target="../slideLayouts/slideLayout2.xml"/><Relationship Id="rId4" Type="http://schemas.openxmlformats.org/officeDocument/2006/relationships/hyperlink" Target="http://cs.wikipedia.org/wiki/Chemick%C3%BD_vzorec"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en.wikipedia.org/wiki/Static_electricity" TargetMode="External"/><Relationship Id="rId2" Type="http://schemas.openxmlformats.org/officeDocument/2006/relationships/hyperlink" Target="https://en.wikipedia.org/wiki/Physics" TargetMode="External"/><Relationship Id="rId1" Type="http://schemas.openxmlformats.org/officeDocument/2006/relationships/slideLayout" Target="../slideLayouts/slideLayout2.xml"/><Relationship Id="rId6" Type="http://schemas.openxmlformats.org/officeDocument/2006/relationships/hyperlink" Target="https://en.wikipedia.org/wiki/Polypropylene" TargetMode="External"/><Relationship Id="rId5" Type="http://schemas.openxmlformats.org/officeDocument/2006/relationships/hyperlink" Target="https://en.wikipedia.org/wiki/Battery_(electricity)" TargetMode="External"/><Relationship Id="rId4" Type="http://schemas.openxmlformats.org/officeDocument/2006/relationships/hyperlink" Target="https://en.wikipedia.org/wiki/Triboelectric_effect"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4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hyperlink" Target="https://en.wikipedia.org/wiki/Mooney_viscometer" TargetMode="Externa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s://en.wikipedia.org/wiki/Balat%C3%A1"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Zástupný symbol pro zápatí 4"/>
          <p:cNvSpPr>
            <a:spLocks noGrp="1"/>
          </p:cNvSpPr>
          <p:nvPr>
            <p:ph type="ftr" sz="quarter" idx="11"/>
          </p:nvPr>
        </p:nvSpPr>
        <p:spPr>
          <a:xfrm>
            <a:off x="1547813" y="6245225"/>
            <a:ext cx="6696075" cy="476250"/>
          </a:xfrm>
          <a:noFill/>
        </p:spPr>
        <p:txBody>
          <a:bodyPr/>
          <a:lstStyle/>
          <a:p>
            <a:r>
              <a:rPr lang="fr-FR" smtClean="0"/>
              <a:t>NATURAL POLYMERS MU SCI 4_1 2018</a:t>
            </a:r>
            <a:endParaRPr lang="sk-SK" dirty="0"/>
          </a:p>
        </p:txBody>
      </p:sp>
      <p:sp>
        <p:nvSpPr>
          <p:cNvPr id="3075" name="Zástupný symbol pro číslo snímku 5"/>
          <p:cNvSpPr>
            <a:spLocks noGrp="1"/>
          </p:cNvSpPr>
          <p:nvPr>
            <p:ph type="sldNum" sz="quarter" idx="12"/>
          </p:nvPr>
        </p:nvSpPr>
        <p:spPr>
          <a:noFill/>
        </p:spPr>
        <p:txBody>
          <a:bodyPr/>
          <a:lstStyle/>
          <a:p>
            <a:fld id="{6C0CBC22-831C-497A-92CA-C8075AB01A1C}" type="slidenum">
              <a:rPr lang="sk-SK" smtClean="0"/>
              <a:pPr/>
              <a:t>1</a:t>
            </a:fld>
            <a:endParaRPr lang="sk-SK" smtClean="0"/>
          </a:p>
        </p:txBody>
      </p:sp>
      <p:sp>
        <p:nvSpPr>
          <p:cNvPr id="3076" name="Rectangle 2"/>
          <p:cNvSpPr>
            <a:spLocks noGrp="1" noChangeArrowheads="1"/>
          </p:cNvSpPr>
          <p:nvPr>
            <p:ph type="ctrTitle"/>
          </p:nvPr>
        </p:nvSpPr>
        <p:spPr>
          <a:xfrm>
            <a:off x="107504" y="188640"/>
            <a:ext cx="8856984" cy="1944215"/>
          </a:xfrm>
        </p:spPr>
        <p:txBody>
          <a:bodyPr/>
          <a:lstStyle/>
          <a:p>
            <a:pPr eaLnBrk="1" hangingPunct="1"/>
            <a:r>
              <a:rPr lang="sk-SK" b="1" dirty="0" smtClean="0">
                <a:solidFill>
                  <a:srgbClr val="FF0000"/>
                </a:solidFill>
                <a:latin typeface="Arial Black" pitchFamily="34" charset="0"/>
              </a:rPr>
              <a:t>NATURAL POLYMERS 4</a:t>
            </a:r>
            <a:r>
              <a:rPr lang="sk-SK" b="1" dirty="0" smtClean="0">
                <a:solidFill>
                  <a:srgbClr val="FF0000"/>
                </a:solidFill>
              </a:rPr>
              <a:t/>
            </a:r>
            <a:br>
              <a:rPr lang="sk-SK" b="1" dirty="0" smtClean="0">
                <a:solidFill>
                  <a:srgbClr val="FF0000"/>
                </a:solidFill>
              </a:rPr>
            </a:br>
            <a:r>
              <a:rPr lang="sk-SK" b="1" dirty="0" smtClean="0">
                <a:solidFill>
                  <a:srgbClr val="0000FF"/>
                </a:solidFill>
                <a:latin typeface="Arial Black" pitchFamily="34" charset="0"/>
              </a:rPr>
              <a:t>POLYTERPENES</a:t>
            </a:r>
          </a:p>
        </p:txBody>
      </p:sp>
      <p:sp>
        <p:nvSpPr>
          <p:cNvPr id="3077" name="Rectangle 3"/>
          <p:cNvSpPr>
            <a:spLocks noGrp="1" noChangeArrowheads="1"/>
          </p:cNvSpPr>
          <p:nvPr>
            <p:ph type="subTitle" idx="1"/>
          </p:nvPr>
        </p:nvSpPr>
        <p:spPr>
          <a:xfrm>
            <a:off x="179512" y="2132856"/>
            <a:ext cx="8640960" cy="4104456"/>
          </a:xfrm>
        </p:spPr>
        <p:txBody>
          <a:bodyPr/>
          <a:lstStyle/>
          <a:p>
            <a:pPr eaLnBrk="1" hangingPunct="1"/>
            <a:r>
              <a:rPr lang="cs-CZ" sz="4000" b="1" dirty="0" smtClean="0">
                <a:solidFill>
                  <a:srgbClr val="008000"/>
                </a:solidFill>
                <a:latin typeface="Arial Black" pitchFamily="34" charset="0"/>
              </a:rPr>
              <a:t>Dr. Ladislav Pospíšil</a:t>
            </a:r>
          </a:p>
          <a:p>
            <a:pPr eaLnBrk="1" hangingPunct="1"/>
            <a:r>
              <a:rPr lang="cs-CZ" sz="3600" b="1" dirty="0" smtClean="0">
                <a:solidFill>
                  <a:srgbClr val="C00000"/>
                </a:solidFill>
              </a:rPr>
              <a:t>29716@mail.</a:t>
            </a:r>
            <a:r>
              <a:rPr lang="cs-CZ" sz="3600" b="1" dirty="0" err="1" smtClean="0">
                <a:solidFill>
                  <a:srgbClr val="C00000"/>
                </a:solidFill>
              </a:rPr>
              <a:t>muni.cz</a:t>
            </a:r>
            <a:endParaRPr lang="cs-CZ" sz="3600" b="1" dirty="0" smtClean="0">
              <a:solidFill>
                <a:srgbClr val="C00000"/>
              </a:solidFill>
            </a:endParaRPr>
          </a:p>
          <a:p>
            <a:pPr eaLnBrk="1" hangingPunct="1"/>
            <a:endParaRPr lang="sk-SK" sz="3600" b="1" dirty="0" smtClean="0">
              <a:solidFill>
                <a:srgbClr val="C00000"/>
              </a:solidFill>
            </a:endParaRPr>
          </a:p>
        </p:txBody>
      </p:sp>
      <p:sp>
        <p:nvSpPr>
          <p:cNvPr id="3078" name="Zástupný symbol pro datum 5"/>
          <p:cNvSpPr>
            <a:spLocks noGrp="1"/>
          </p:cNvSpPr>
          <p:nvPr>
            <p:ph type="dt" sz="quarter" idx="10"/>
          </p:nvPr>
        </p:nvSpPr>
        <p:spPr>
          <a:noFill/>
        </p:spPr>
        <p:txBody>
          <a:bodyPr/>
          <a:lstStyle/>
          <a:p>
            <a:r>
              <a:rPr lang="cs-CZ" smtClean="0"/>
              <a:t>January 2018/4_1</a:t>
            </a:r>
            <a:endParaRPr lang="sk-SK"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January 2018/4_1</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4_1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10</a:t>
            </a:fld>
            <a:endParaRPr lang="sk-SK"/>
          </a:p>
        </p:txBody>
      </p:sp>
      <p:pic>
        <p:nvPicPr>
          <p:cNvPr id="5" name="Obrázek 4" descr="Přírodní kaučuk - sběr ze stromů003.jpg"/>
          <p:cNvPicPr>
            <a:picLocks noChangeAspect="1"/>
          </p:cNvPicPr>
          <p:nvPr/>
        </p:nvPicPr>
        <p:blipFill>
          <a:blip r:embed="rId2" cstate="print"/>
          <a:stretch>
            <a:fillRect/>
          </a:stretch>
        </p:blipFill>
        <p:spPr>
          <a:xfrm>
            <a:off x="1619672" y="116632"/>
            <a:ext cx="5724128" cy="5616632"/>
          </a:xfrm>
          <a:prstGeom prst="rect">
            <a:avLst/>
          </a:prstGeom>
        </p:spPr>
      </p:pic>
      <p:pic>
        <p:nvPicPr>
          <p:cNvPr id="6" name="Obrázek 5" descr="Přírodní kaučuk - sběr ze stromů002.jpg"/>
          <p:cNvPicPr>
            <a:picLocks noChangeAspect="1"/>
          </p:cNvPicPr>
          <p:nvPr/>
        </p:nvPicPr>
        <p:blipFill>
          <a:blip r:embed="rId3" cstate="print"/>
          <a:stretch>
            <a:fillRect/>
          </a:stretch>
        </p:blipFill>
        <p:spPr>
          <a:xfrm>
            <a:off x="257377" y="5877272"/>
            <a:ext cx="8886623" cy="85078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January 2018/4_1</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4_1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11</a:t>
            </a:fld>
            <a:endParaRPr lang="sk-SK"/>
          </a:p>
        </p:txBody>
      </p:sp>
      <p:pic>
        <p:nvPicPr>
          <p:cNvPr id="5" name="Obrázek 4" descr="str 684.jpg"/>
          <p:cNvPicPr>
            <a:picLocks noChangeAspect="1"/>
          </p:cNvPicPr>
          <p:nvPr/>
        </p:nvPicPr>
        <p:blipFill>
          <a:blip r:embed="rId2" cstate="print"/>
          <a:stretch>
            <a:fillRect/>
          </a:stretch>
        </p:blipFill>
        <p:spPr>
          <a:xfrm>
            <a:off x="0" y="0"/>
            <a:ext cx="8862206" cy="3212976"/>
          </a:xfrm>
          <a:prstGeom prst="rect">
            <a:avLst/>
          </a:prstGeom>
        </p:spPr>
      </p:pic>
      <p:pic>
        <p:nvPicPr>
          <p:cNvPr id="6" name="Obrázek 5" descr="str 685.jpg"/>
          <p:cNvPicPr>
            <a:picLocks noChangeAspect="1"/>
          </p:cNvPicPr>
          <p:nvPr/>
        </p:nvPicPr>
        <p:blipFill>
          <a:blip r:embed="rId3" cstate="print"/>
          <a:stretch>
            <a:fillRect/>
          </a:stretch>
        </p:blipFill>
        <p:spPr>
          <a:xfrm rot="5400000">
            <a:off x="2766406" y="662594"/>
            <a:ext cx="3611187" cy="9144000"/>
          </a:xfrm>
          <a:prstGeom prst="rect">
            <a:avLst/>
          </a:prstGeom>
        </p:spPr>
      </p:pic>
      <p:sp>
        <p:nvSpPr>
          <p:cNvPr id="7" name="TextovéPole 6"/>
          <p:cNvSpPr txBox="1"/>
          <p:nvPr/>
        </p:nvSpPr>
        <p:spPr>
          <a:xfrm>
            <a:off x="3851920" y="0"/>
            <a:ext cx="5292080" cy="3539430"/>
          </a:xfrm>
          <a:prstGeom prst="rect">
            <a:avLst/>
          </a:prstGeom>
          <a:solidFill>
            <a:schemeClr val="accent3">
              <a:lumMod val="85000"/>
            </a:schemeClr>
          </a:solidFill>
        </p:spPr>
        <p:txBody>
          <a:bodyPr wrap="square" rtlCol="0">
            <a:spAutoFit/>
          </a:bodyPr>
          <a:lstStyle/>
          <a:p>
            <a:r>
              <a:rPr lang="en-GB" sz="2800" dirty="0" smtClean="0">
                <a:solidFill>
                  <a:srgbClr val="FF0000"/>
                </a:solidFill>
                <a:latin typeface="Arial Black" pitchFamily="34" charset="0"/>
              </a:rPr>
              <a:t>The Layers in the Cross Section s of the </a:t>
            </a:r>
            <a:r>
              <a:rPr lang="en-GB" sz="2800" b="1" i="1" dirty="0" err="1" smtClean="0">
                <a:solidFill>
                  <a:srgbClr val="FF0000"/>
                </a:solidFill>
                <a:latin typeface="Arial Black" pitchFamily="34" charset="0"/>
              </a:rPr>
              <a:t>Hevea</a:t>
            </a:r>
            <a:r>
              <a:rPr lang="en-GB" sz="2800" b="1" i="1" dirty="0" smtClean="0">
                <a:solidFill>
                  <a:srgbClr val="FF0000"/>
                </a:solidFill>
                <a:latin typeface="Arial Black" pitchFamily="34" charset="0"/>
              </a:rPr>
              <a:t> </a:t>
            </a:r>
            <a:r>
              <a:rPr lang="en-GB" sz="2800" b="1" i="1" dirty="0" err="1" smtClean="0">
                <a:solidFill>
                  <a:srgbClr val="FF0000"/>
                </a:solidFill>
                <a:latin typeface="Arial Black" pitchFamily="34" charset="0"/>
              </a:rPr>
              <a:t>brasiliensis</a:t>
            </a:r>
            <a:r>
              <a:rPr lang="en-GB" sz="2800" b="1" i="1" dirty="0" smtClean="0">
                <a:solidFill>
                  <a:srgbClr val="FF0000"/>
                </a:solidFill>
                <a:latin typeface="Arial Black" pitchFamily="34" charset="0"/>
              </a:rPr>
              <a:t> tree stem:</a:t>
            </a:r>
          </a:p>
          <a:p>
            <a:pPr marL="342900" indent="-342900">
              <a:buFont typeface="+mj-lt"/>
              <a:buAutoNum type="arabicPeriod"/>
            </a:pPr>
            <a:r>
              <a:rPr lang="en-GB" sz="2800" b="1" i="1" dirty="0" smtClean="0">
                <a:solidFill>
                  <a:srgbClr val="FF0000"/>
                </a:solidFill>
                <a:latin typeface="Arial Black" pitchFamily="34" charset="0"/>
              </a:rPr>
              <a:t>The old dead Bark </a:t>
            </a:r>
            <a:r>
              <a:rPr lang="en-GB" sz="2800" dirty="0" smtClean="0">
                <a:solidFill>
                  <a:srgbClr val="FF0000"/>
                </a:solidFill>
                <a:latin typeface="Arial Black" pitchFamily="34" charset="0"/>
              </a:rPr>
              <a:t> </a:t>
            </a:r>
          </a:p>
          <a:p>
            <a:pPr marL="342900" indent="-342900">
              <a:buFont typeface="+mj-lt"/>
              <a:buAutoNum type="arabicPeriod"/>
            </a:pPr>
            <a:r>
              <a:rPr lang="en-GB" sz="2800" dirty="0" smtClean="0">
                <a:solidFill>
                  <a:srgbClr val="FF0000"/>
                </a:solidFill>
                <a:latin typeface="Arial Black" pitchFamily="34" charset="0"/>
              </a:rPr>
              <a:t>The young Bark – the Rubber Latex source</a:t>
            </a:r>
          </a:p>
          <a:p>
            <a:pPr marL="342900" indent="-342900">
              <a:buFont typeface="+mj-lt"/>
              <a:buAutoNum type="arabicPeriod"/>
            </a:pPr>
            <a:r>
              <a:rPr lang="en-GB" sz="2800" dirty="0" smtClean="0">
                <a:solidFill>
                  <a:srgbClr val="FF0000"/>
                </a:solidFill>
                <a:latin typeface="Arial Black" pitchFamily="34" charset="0"/>
              </a:rPr>
              <a:t>The Cambium  </a:t>
            </a:r>
          </a:p>
          <a:p>
            <a:pPr marL="342900" indent="-342900">
              <a:buFont typeface="+mj-lt"/>
              <a:buAutoNum type="arabicPeriod"/>
            </a:pPr>
            <a:r>
              <a:rPr lang="en-GB" sz="2800" dirty="0" smtClean="0">
                <a:solidFill>
                  <a:srgbClr val="FF0000"/>
                </a:solidFill>
                <a:latin typeface="Arial Black" pitchFamily="34" charset="0"/>
              </a:rPr>
              <a:t>WOOD</a:t>
            </a:r>
            <a:endParaRPr lang="en-GB" dirty="0">
              <a:solidFill>
                <a:srgbClr val="FF0000"/>
              </a:solidFill>
              <a:latin typeface="Arial Black" pitchFamily="34" charset="0"/>
            </a:endParaRPr>
          </a:p>
        </p:txBody>
      </p:sp>
      <p:sp>
        <p:nvSpPr>
          <p:cNvPr id="8" name="TextovéPole 7"/>
          <p:cNvSpPr txBox="1"/>
          <p:nvPr/>
        </p:nvSpPr>
        <p:spPr>
          <a:xfrm>
            <a:off x="4103440" y="5085184"/>
            <a:ext cx="5040560" cy="1938992"/>
          </a:xfrm>
          <a:prstGeom prst="rect">
            <a:avLst/>
          </a:prstGeom>
          <a:solidFill>
            <a:schemeClr val="accent6">
              <a:lumMod val="20000"/>
              <a:lumOff val="80000"/>
            </a:schemeClr>
          </a:solidFill>
        </p:spPr>
        <p:txBody>
          <a:bodyPr wrap="square" rtlCol="0">
            <a:spAutoFit/>
          </a:bodyPr>
          <a:lstStyle/>
          <a:p>
            <a:r>
              <a:rPr lang="en-GB" sz="2400" dirty="0" smtClean="0">
                <a:solidFill>
                  <a:srgbClr val="0000FF"/>
                </a:solidFill>
                <a:latin typeface="Arial Black" pitchFamily="34" charset="0"/>
              </a:rPr>
              <a:t>The Composition of the Rubber Latex Particle:</a:t>
            </a:r>
          </a:p>
          <a:p>
            <a:pPr marL="457200" indent="-457200">
              <a:buFont typeface="+mj-lt"/>
              <a:buAutoNum type="arabicPeriod"/>
            </a:pPr>
            <a:r>
              <a:rPr lang="en-GB" sz="2400" dirty="0" smtClean="0">
                <a:solidFill>
                  <a:srgbClr val="0000FF"/>
                </a:solidFill>
                <a:latin typeface="Arial Black" pitchFamily="34" charset="0"/>
              </a:rPr>
              <a:t>Proteins and Resins</a:t>
            </a:r>
          </a:p>
          <a:p>
            <a:pPr marL="457200" indent="-457200">
              <a:buFont typeface="+mj-lt"/>
              <a:buAutoNum type="arabicPeriod"/>
            </a:pPr>
            <a:r>
              <a:rPr lang="en-GB" sz="2400" cap="all" dirty="0" smtClean="0">
                <a:solidFill>
                  <a:srgbClr val="0000FF"/>
                </a:solidFill>
                <a:latin typeface="Arial Black" pitchFamily="34" charset="0"/>
              </a:rPr>
              <a:t>Gel</a:t>
            </a:r>
            <a:r>
              <a:rPr lang="en-GB" sz="2400" dirty="0" smtClean="0">
                <a:solidFill>
                  <a:srgbClr val="0000FF"/>
                </a:solidFill>
                <a:latin typeface="Arial Black" pitchFamily="34" charset="0"/>
              </a:rPr>
              <a:t> of the Latex</a:t>
            </a:r>
          </a:p>
          <a:p>
            <a:pPr marL="457200" indent="-457200">
              <a:buFont typeface="+mj-lt"/>
              <a:buAutoNum type="arabicPeriod"/>
            </a:pPr>
            <a:r>
              <a:rPr lang="en-GB" sz="2400" cap="all" dirty="0" smtClean="0">
                <a:solidFill>
                  <a:srgbClr val="0000FF"/>
                </a:solidFill>
                <a:latin typeface="Arial Black" pitchFamily="34" charset="0"/>
              </a:rPr>
              <a:t>Sol</a:t>
            </a:r>
            <a:r>
              <a:rPr lang="en-GB" sz="2400" dirty="0" smtClean="0">
                <a:solidFill>
                  <a:srgbClr val="0000FF"/>
                </a:solidFill>
                <a:latin typeface="Arial Black" pitchFamily="34" charset="0"/>
              </a:rPr>
              <a:t> of the Latex</a:t>
            </a:r>
            <a:endParaRPr lang="en-GB" sz="2400" dirty="0">
              <a:solidFill>
                <a:srgbClr val="0000FF"/>
              </a:solidFill>
              <a:latin typeface="Arial Black"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adpis 8"/>
          <p:cNvSpPr>
            <a:spLocks noGrp="1"/>
          </p:cNvSpPr>
          <p:nvPr>
            <p:ph type="title"/>
          </p:nvPr>
        </p:nvSpPr>
        <p:spPr/>
        <p:txBody>
          <a:bodyPr/>
          <a:lstStyle/>
          <a:p>
            <a:r>
              <a:rPr lang="cs-CZ" sz="3600" b="1" cap="all" dirty="0" smtClean="0">
                <a:solidFill>
                  <a:srgbClr val="FF0000"/>
                </a:solidFill>
                <a:latin typeface="Arial Black" pitchFamily="34" charset="0"/>
              </a:rPr>
              <a:t>Latex</a:t>
            </a:r>
            <a:r>
              <a:rPr lang="cs-CZ" sz="3600" b="1" dirty="0" smtClean="0">
                <a:solidFill>
                  <a:srgbClr val="FF0000"/>
                </a:solidFill>
              </a:rPr>
              <a:t> (</a:t>
            </a:r>
            <a:r>
              <a:rPr lang="cs-CZ" sz="3600" b="1" dirty="0" err="1" smtClean="0">
                <a:solidFill>
                  <a:srgbClr val="FF0000"/>
                </a:solidFill>
              </a:rPr>
              <a:t>approx</a:t>
            </a:r>
            <a:r>
              <a:rPr lang="cs-CZ" sz="3600" b="1" dirty="0" smtClean="0">
                <a:solidFill>
                  <a:srgbClr val="FF0000"/>
                </a:solidFill>
              </a:rPr>
              <a:t>. 25 – 35 % w/w </a:t>
            </a:r>
            <a:r>
              <a:rPr lang="cs-CZ" sz="3600" b="1" dirty="0" err="1" smtClean="0">
                <a:solidFill>
                  <a:srgbClr val="FF0000"/>
                </a:solidFill>
              </a:rPr>
              <a:t>of</a:t>
            </a:r>
            <a:r>
              <a:rPr lang="cs-CZ" sz="3600" b="1" dirty="0" smtClean="0">
                <a:solidFill>
                  <a:srgbClr val="FF0000"/>
                </a:solidFill>
              </a:rPr>
              <a:t> </a:t>
            </a:r>
            <a:r>
              <a:rPr lang="cs-CZ" sz="3600" b="1" dirty="0" err="1" smtClean="0">
                <a:solidFill>
                  <a:srgbClr val="FF0000"/>
                </a:solidFill>
              </a:rPr>
              <a:t>Rubber</a:t>
            </a:r>
            <a:r>
              <a:rPr lang="cs-CZ" sz="3600" b="1" dirty="0" smtClean="0">
                <a:solidFill>
                  <a:srgbClr val="FF0000"/>
                </a:solidFill>
              </a:rPr>
              <a:t>)</a:t>
            </a:r>
            <a:endParaRPr lang="cs-CZ" sz="3600" dirty="0"/>
          </a:p>
        </p:txBody>
      </p:sp>
      <p:sp>
        <p:nvSpPr>
          <p:cNvPr id="10" name="Zástupný symbol pro obsah 9"/>
          <p:cNvSpPr>
            <a:spLocks noGrp="1"/>
          </p:cNvSpPr>
          <p:nvPr>
            <p:ph idx="1"/>
          </p:nvPr>
        </p:nvSpPr>
        <p:spPr>
          <a:xfrm>
            <a:off x="107504" y="1556792"/>
            <a:ext cx="8579296" cy="4569371"/>
          </a:xfrm>
        </p:spPr>
        <p:txBody>
          <a:bodyPr/>
          <a:lstStyle/>
          <a:p>
            <a:r>
              <a:rPr lang="en-GB" sz="3600" dirty="0" smtClean="0">
                <a:solidFill>
                  <a:srgbClr val="FF0000"/>
                </a:solidFill>
                <a:latin typeface="Arial Black" pitchFamily="34" charset="0"/>
              </a:rPr>
              <a:t>Rubber (approx</a:t>
            </a:r>
            <a:r>
              <a:rPr lang="en-GB" sz="3600" b="1" dirty="0" smtClean="0">
                <a:solidFill>
                  <a:srgbClr val="FF0000"/>
                </a:solidFill>
                <a:latin typeface="Arial Black" pitchFamily="34" charset="0"/>
              </a:rPr>
              <a:t>. 25 – 35 % w/w) </a:t>
            </a:r>
            <a:endParaRPr lang="en-GB" sz="3600" dirty="0" smtClean="0">
              <a:solidFill>
                <a:srgbClr val="FF0000"/>
              </a:solidFill>
              <a:latin typeface="Arial Black" pitchFamily="34" charset="0"/>
            </a:endParaRPr>
          </a:p>
          <a:p>
            <a:r>
              <a:rPr lang="en-GB" sz="3600" dirty="0" smtClean="0">
                <a:solidFill>
                  <a:srgbClr val="0000FF"/>
                </a:solidFill>
                <a:latin typeface="Arial Black" pitchFamily="34" charset="0"/>
              </a:rPr>
              <a:t>Water (60 – 75 % </a:t>
            </a:r>
            <a:r>
              <a:rPr lang="en-GB" sz="3600" b="1" dirty="0" smtClean="0">
                <a:solidFill>
                  <a:srgbClr val="0000FF"/>
                </a:solidFill>
                <a:latin typeface="Arial Black" pitchFamily="34" charset="0"/>
              </a:rPr>
              <a:t>w/w</a:t>
            </a:r>
            <a:r>
              <a:rPr lang="en-GB" sz="3600" dirty="0" smtClean="0">
                <a:solidFill>
                  <a:srgbClr val="0000FF"/>
                </a:solidFill>
                <a:latin typeface="Arial Black" pitchFamily="34" charset="0"/>
              </a:rPr>
              <a:t>)</a:t>
            </a:r>
          </a:p>
          <a:p>
            <a:r>
              <a:rPr lang="en-GB" sz="3600" dirty="0" smtClean="0">
                <a:solidFill>
                  <a:srgbClr val="C00000"/>
                </a:solidFill>
                <a:latin typeface="Arial Black" pitchFamily="34" charset="0"/>
              </a:rPr>
              <a:t>Proteins ( 2 % </a:t>
            </a:r>
            <a:r>
              <a:rPr lang="en-GB" sz="3600" b="1" dirty="0" smtClean="0">
                <a:solidFill>
                  <a:srgbClr val="C00000"/>
                </a:solidFill>
                <a:latin typeface="Arial Black" pitchFamily="34" charset="0"/>
              </a:rPr>
              <a:t>w/w</a:t>
            </a:r>
            <a:r>
              <a:rPr lang="en-GB" sz="3600" dirty="0" smtClean="0">
                <a:solidFill>
                  <a:srgbClr val="C00000"/>
                </a:solidFill>
                <a:latin typeface="Arial Black" pitchFamily="34" charset="0"/>
              </a:rPr>
              <a:t>)</a:t>
            </a:r>
          </a:p>
          <a:p>
            <a:r>
              <a:rPr lang="en-GB" sz="3600" dirty="0" err="1" smtClean="0">
                <a:latin typeface="Arial Black" pitchFamily="34" charset="0"/>
              </a:rPr>
              <a:t>Saccharides</a:t>
            </a:r>
            <a:endParaRPr lang="en-GB" sz="3600" dirty="0" smtClean="0">
              <a:latin typeface="Arial Black" pitchFamily="34" charset="0"/>
            </a:endParaRPr>
          </a:p>
          <a:p>
            <a:r>
              <a:rPr lang="en-GB" sz="3600" dirty="0" smtClean="0">
                <a:solidFill>
                  <a:srgbClr val="008000"/>
                </a:solidFill>
                <a:latin typeface="Arial Black" pitchFamily="34" charset="0"/>
              </a:rPr>
              <a:t>Inorganic Matter </a:t>
            </a:r>
          </a:p>
          <a:p>
            <a:r>
              <a:rPr lang="en-GB" sz="3600" dirty="0" smtClean="0">
                <a:solidFill>
                  <a:srgbClr val="7030A0"/>
                </a:solidFill>
                <a:latin typeface="Arial Black" pitchFamily="34" charset="0"/>
              </a:rPr>
              <a:t>Resins</a:t>
            </a:r>
            <a:endParaRPr lang="en-GB" sz="3600" dirty="0">
              <a:solidFill>
                <a:srgbClr val="7030A0"/>
              </a:solidFill>
              <a:latin typeface="Arial Black" pitchFamily="34" charset="0"/>
            </a:endParaRPr>
          </a:p>
        </p:txBody>
      </p:sp>
      <p:sp>
        <p:nvSpPr>
          <p:cNvPr id="3" name="Zástupný symbol pro datum 2"/>
          <p:cNvSpPr>
            <a:spLocks noGrp="1"/>
          </p:cNvSpPr>
          <p:nvPr>
            <p:ph type="dt" sz="half" idx="10"/>
          </p:nvPr>
        </p:nvSpPr>
        <p:spPr/>
        <p:txBody>
          <a:bodyPr/>
          <a:lstStyle/>
          <a:p>
            <a:pPr>
              <a:defRPr/>
            </a:pPr>
            <a:r>
              <a:rPr lang="cs-CZ" smtClean="0"/>
              <a:t>January 2018/4_1</a:t>
            </a:r>
            <a:endParaRPr lang="sk-SK"/>
          </a:p>
        </p:txBody>
      </p:sp>
      <p:sp>
        <p:nvSpPr>
          <p:cNvPr id="4" name="Zástupný symbol pro zápatí 3"/>
          <p:cNvSpPr>
            <a:spLocks noGrp="1"/>
          </p:cNvSpPr>
          <p:nvPr>
            <p:ph type="ftr" sz="quarter" idx="11"/>
          </p:nvPr>
        </p:nvSpPr>
        <p:spPr/>
        <p:txBody>
          <a:bodyPr/>
          <a:lstStyle/>
          <a:p>
            <a:pPr>
              <a:defRPr/>
            </a:pPr>
            <a:r>
              <a:rPr lang="fr-FR" smtClean="0"/>
              <a:t>NATURAL POLYMERS MU SCI 4_1 2018</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12</a:t>
            </a:fld>
            <a:endParaRPr lang="sk-SK"/>
          </a:p>
        </p:txBody>
      </p:sp>
      <p:sp>
        <p:nvSpPr>
          <p:cNvPr id="8" name="Nadpis 1"/>
          <p:cNvSpPr txBox="1">
            <a:spLocks/>
          </p:cNvSpPr>
          <p:nvPr/>
        </p:nvSpPr>
        <p:spPr bwMode="auto">
          <a:xfrm>
            <a:off x="457200" y="274638"/>
            <a:ext cx="8229600" cy="85010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0" hangingPunct="0"/>
            <a:endParaRPr kumimoji="0" lang="cs-CZ" sz="2400" b="0" i="0" strike="noStrike" kern="0" cap="none" spc="0" normalizeH="0" baseline="0" noProof="0" dirty="0">
              <a:ln>
                <a:noFill/>
              </a:ln>
              <a:solidFill>
                <a:srgbClr val="FF0000"/>
              </a:solidFill>
              <a:effectLst/>
              <a:uLnTx/>
              <a:uFillTx/>
              <a:latin typeface="+mj-lt"/>
              <a:ea typeface="+mj-ea"/>
              <a:cs typeface="+mj-cs"/>
            </a:endParaRPr>
          </a:p>
        </p:txBody>
      </p:sp>
      <p:pic>
        <p:nvPicPr>
          <p:cNvPr id="11" name="Obrázek 10" descr="img401.jpg"/>
          <p:cNvPicPr>
            <a:picLocks noChangeAspect="1"/>
          </p:cNvPicPr>
          <p:nvPr/>
        </p:nvPicPr>
        <p:blipFill>
          <a:blip r:embed="rId2" cstate="print"/>
          <a:stretch>
            <a:fillRect/>
          </a:stretch>
        </p:blipFill>
        <p:spPr>
          <a:xfrm>
            <a:off x="5508104" y="2780928"/>
            <a:ext cx="3456384" cy="3879312"/>
          </a:xfrm>
          <a:prstGeom prst="rect">
            <a:avLst/>
          </a:prstGeom>
          <a:ln w="38100">
            <a:solidFill>
              <a:srgbClr val="FF0000"/>
            </a:solidFill>
          </a:ln>
        </p:spPr>
      </p:pic>
      <p:sp>
        <p:nvSpPr>
          <p:cNvPr id="12" name="TextovéPole 11"/>
          <p:cNvSpPr txBox="1"/>
          <p:nvPr/>
        </p:nvSpPr>
        <p:spPr>
          <a:xfrm>
            <a:off x="5724128" y="5257562"/>
            <a:ext cx="3240360" cy="1600438"/>
          </a:xfrm>
          <a:prstGeom prst="rect">
            <a:avLst/>
          </a:prstGeom>
          <a:solidFill>
            <a:schemeClr val="accent3">
              <a:lumMod val="85000"/>
            </a:schemeClr>
          </a:solidFill>
        </p:spPr>
        <p:txBody>
          <a:bodyPr wrap="square" rtlCol="0">
            <a:spAutoFit/>
          </a:bodyPr>
          <a:lstStyle/>
          <a:p>
            <a:r>
              <a:rPr lang="cs-CZ" sz="1400" dirty="0" smtClean="0">
                <a:solidFill>
                  <a:srgbClr val="FF0000"/>
                </a:solidFill>
                <a:latin typeface="Arial Black" pitchFamily="34" charset="0"/>
              </a:rPr>
              <a:t>T</a:t>
            </a:r>
            <a:r>
              <a:rPr lang="en-GB" sz="1400" dirty="0" smtClean="0">
                <a:solidFill>
                  <a:srgbClr val="FF0000"/>
                </a:solidFill>
                <a:latin typeface="Arial Black" pitchFamily="34" charset="0"/>
              </a:rPr>
              <a:t>he Cross Section s of the </a:t>
            </a:r>
            <a:r>
              <a:rPr lang="en-GB" sz="1400" b="1" i="1" dirty="0" err="1" smtClean="0">
                <a:solidFill>
                  <a:srgbClr val="FF0000"/>
                </a:solidFill>
                <a:latin typeface="Arial Black" pitchFamily="34" charset="0"/>
              </a:rPr>
              <a:t>Hevea</a:t>
            </a:r>
            <a:r>
              <a:rPr lang="en-GB" sz="1400" b="1" i="1" dirty="0" smtClean="0">
                <a:solidFill>
                  <a:srgbClr val="FF0000"/>
                </a:solidFill>
                <a:latin typeface="Arial Black" pitchFamily="34" charset="0"/>
              </a:rPr>
              <a:t> </a:t>
            </a:r>
            <a:r>
              <a:rPr lang="en-GB" sz="1400" b="1" i="1" dirty="0" err="1" smtClean="0">
                <a:solidFill>
                  <a:srgbClr val="FF0000"/>
                </a:solidFill>
                <a:latin typeface="Arial Black" pitchFamily="34" charset="0"/>
              </a:rPr>
              <a:t>brasiliensis</a:t>
            </a:r>
            <a:r>
              <a:rPr lang="en-GB" sz="1400" b="1" i="1" dirty="0" smtClean="0">
                <a:solidFill>
                  <a:srgbClr val="FF0000"/>
                </a:solidFill>
                <a:latin typeface="Arial Black" pitchFamily="34" charset="0"/>
              </a:rPr>
              <a:t> tree stem</a:t>
            </a:r>
            <a:r>
              <a:rPr lang="cs-CZ" sz="1400" b="1" i="1" dirty="0" smtClean="0">
                <a:solidFill>
                  <a:srgbClr val="FF0000"/>
                </a:solidFill>
                <a:latin typeface="Arial Black" pitchFamily="34" charset="0"/>
              </a:rPr>
              <a:t>:</a:t>
            </a:r>
          </a:p>
          <a:p>
            <a:pPr marL="342900" indent="-342900">
              <a:buFont typeface="+mj-lt"/>
              <a:buAutoNum type="arabicPeriod"/>
            </a:pPr>
            <a:r>
              <a:rPr lang="en-GB" sz="1400" b="1" i="1" dirty="0" smtClean="0">
                <a:solidFill>
                  <a:srgbClr val="FF0000"/>
                </a:solidFill>
                <a:latin typeface="Arial Black" pitchFamily="34" charset="0"/>
              </a:rPr>
              <a:t>The old dead Bark </a:t>
            </a:r>
            <a:r>
              <a:rPr lang="en-GB" sz="1400" dirty="0" smtClean="0">
                <a:solidFill>
                  <a:srgbClr val="FF0000"/>
                </a:solidFill>
                <a:latin typeface="Arial Black" pitchFamily="34" charset="0"/>
              </a:rPr>
              <a:t> </a:t>
            </a:r>
          </a:p>
          <a:p>
            <a:pPr marL="342900" indent="-342900">
              <a:buFont typeface="+mj-lt"/>
              <a:buAutoNum type="arabicPeriod"/>
            </a:pPr>
            <a:r>
              <a:rPr lang="en-GB" sz="1400" dirty="0" smtClean="0">
                <a:solidFill>
                  <a:srgbClr val="FF0000"/>
                </a:solidFill>
                <a:latin typeface="Arial Black" pitchFamily="34" charset="0"/>
              </a:rPr>
              <a:t>The </a:t>
            </a:r>
            <a:r>
              <a:rPr lang="en-GB" sz="1400" dirty="0" err="1" smtClean="0">
                <a:solidFill>
                  <a:srgbClr val="FF0000"/>
                </a:solidFill>
                <a:latin typeface="Arial Black" pitchFamily="34" charset="0"/>
              </a:rPr>
              <a:t>yongh</a:t>
            </a:r>
            <a:r>
              <a:rPr lang="en-GB" sz="1400" dirty="0" smtClean="0">
                <a:solidFill>
                  <a:srgbClr val="FF0000"/>
                </a:solidFill>
                <a:latin typeface="Arial Black" pitchFamily="34" charset="0"/>
              </a:rPr>
              <a:t> Bark – the Rubber Latex source</a:t>
            </a:r>
          </a:p>
          <a:p>
            <a:pPr marL="342900" indent="-342900">
              <a:buFont typeface="+mj-lt"/>
              <a:buAutoNum type="arabicPeriod"/>
            </a:pPr>
            <a:r>
              <a:rPr lang="en-GB" sz="1400" dirty="0" smtClean="0">
                <a:solidFill>
                  <a:srgbClr val="FF0000"/>
                </a:solidFill>
                <a:latin typeface="Arial Black" pitchFamily="34" charset="0"/>
              </a:rPr>
              <a:t>The Cambium  </a:t>
            </a:r>
          </a:p>
          <a:p>
            <a:pPr marL="342900" indent="-342900">
              <a:buFont typeface="+mj-lt"/>
              <a:buAutoNum type="arabicPeriod"/>
            </a:pPr>
            <a:r>
              <a:rPr lang="en-GB" sz="1400" dirty="0" smtClean="0">
                <a:solidFill>
                  <a:srgbClr val="FF0000"/>
                </a:solidFill>
                <a:latin typeface="Arial Black" pitchFamily="34" charset="0"/>
              </a:rPr>
              <a:t>WOOD</a:t>
            </a:r>
            <a:endParaRPr lang="cs-CZ" sz="1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datum 2"/>
          <p:cNvSpPr>
            <a:spLocks noGrp="1"/>
          </p:cNvSpPr>
          <p:nvPr>
            <p:ph type="dt" sz="half" idx="10"/>
          </p:nvPr>
        </p:nvSpPr>
        <p:spPr/>
        <p:txBody>
          <a:bodyPr/>
          <a:lstStyle/>
          <a:p>
            <a:pPr>
              <a:defRPr/>
            </a:pPr>
            <a:r>
              <a:rPr lang="cs-CZ" smtClean="0"/>
              <a:t>January 2018/4_1</a:t>
            </a:r>
            <a:endParaRPr lang="sk-SK"/>
          </a:p>
        </p:txBody>
      </p:sp>
      <p:sp>
        <p:nvSpPr>
          <p:cNvPr id="4" name="Zástupný symbol pro zápatí 3"/>
          <p:cNvSpPr>
            <a:spLocks noGrp="1"/>
          </p:cNvSpPr>
          <p:nvPr>
            <p:ph type="ftr" sz="quarter" idx="11"/>
          </p:nvPr>
        </p:nvSpPr>
        <p:spPr/>
        <p:txBody>
          <a:bodyPr/>
          <a:lstStyle/>
          <a:p>
            <a:pPr>
              <a:defRPr/>
            </a:pPr>
            <a:r>
              <a:rPr lang="fr-FR" smtClean="0"/>
              <a:t>NATURAL POLYMERS MU SCI 4_1 2018</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13</a:t>
            </a:fld>
            <a:endParaRPr lang="sk-SK"/>
          </a:p>
        </p:txBody>
      </p:sp>
      <p:graphicFrame>
        <p:nvGraphicFramePr>
          <p:cNvPr id="13" name="Tabulka 12"/>
          <p:cNvGraphicFramePr>
            <a:graphicFrameLocks noGrp="1"/>
          </p:cNvGraphicFramePr>
          <p:nvPr/>
        </p:nvGraphicFramePr>
        <p:xfrm>
          <a:off x="0" y="836712"/>
          <a:ext cx="9144000" cy="5875854"/>
        </p:xfrm>
        <a:graphic>
          <a:graphicData uri="http://schemas.openxmlformats.org/drawingml/2006/table">
            <a:tbl>
              <a:tblPr firstRow="1" bandRow="1">
                <a:tableStyleId>{5C22544A-7EE6-4342-B048-85BDC9FD1C3A}</a:tableStyleId>
              </a:tblPr>
              <a:tblGrid>
                <a:gridCol w="3923928"/>
                <a:gridCol w="1872208"/>
                <a:gridCol w="2232248"/>
                <a:gridCol w="1115616"/>
              </a:tblGrid>
              <a:tr h="403245">
                <a:tc gridSpan="4">
                  <a:txBody>
                    <a:bodyPr/>
                    <a:lstStyle/>
                    <a:p>
                      <a:pPr algn="ctr"/>
                      <a:r>
                        <a:rPr lang="en-GB" sz="3200" noProof="0" dirty="0" smtClean="0">
                          <a:solidFill>
                            <a:srgbClr val="FF0000"/>
                          </a:solidFill>
                          <a:latin typeface="Arial Black" pitchFamily="34" charset="0"/>
                        </a:rPr>
                        <a:t>Composition of the NATURAL RUBBER</a:t>
                      </a:r>
                      <a:endParaRPr lang="en-GB" sz="3200" noProof="0" dirty="0">
                        <a:solidFill>
                          <a:srgbClr val="FF0000"/>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hMerge="1">
                  <a:txBody>
                    <a:bodyPr/>
                    <a:lstStyle/>
                    <a:p>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cs-CZ"/>
                    </a:p>
                  </a:txBody>
                  <a:tcPr/>
                </a:tc>
              </a:tr>
              <a:tr h="403245">
                <a:tc rowSpan="2">
                  <a:txBody>
                    <a:bodyPr/>
                    <a:lstStyle/>
                    <a:p>
                      <a:endParaRPr lang="en-GB" noProof="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rowSpan="2">
                  <a:txBody>
                    <a:bodyPr/>
                    <a:lstStyle/>
                    <a:p>
                      <a:pPr algn="ctr"/>
                      <a:r>
                        <a:rPr lang="en-GB" sz="2400" noProof="0" smtClean="0">
                          <a:solidFill>
                            <a:srgbClr val="7030A0"/>
                          </a:solidFill>
                          <a:latin typeface="Arial Black" pitchFamily="34" charset="0"/>
                        </a:rPr>
                        <a:t>Values’ Range</a:t>
                      </a:r>
                      <a:endParaRPr lang="en-GB" sz="2400" noProof="0">
                        <a:solidFill>
                          <a:srgbClr val="7030A0"/>
                        </a:solidFill>
                        <a:latin typeface="Arial Black"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gridSpan="2">
                  <a:txBody>
                    <a:bodyPr/>
                    <a:lstStyle/>
                    <a:p>
                      <a:pPr algn="ctr"/>
                      <a:r>
                        <a:rPr lang="en-GB" sz="2400" noProof="0" smtClean="0">
                          <a:solidFill>
                            <a:srgbClr val="0000FF"/>
                          </a:solidFill>
                          <a:latin typeface="Arial Black" pitchFamily="34" charset="0"/>
                        </a:rPr>
                        <a:t>MEAN VALUES</a:t>
                      </a:r>
                      <a:endParaRPr lang="en-GB" sz="2400" noProof="0">
                        <a:solidFill>
                          <a:srgbClr val="0000FF"/>
                        </a:solidFill>
                        <a:latin typeface="Arial Black" pitchFamily="34" charset="0"/>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hMerge="1">
                  <a:txBody>
                    <a:bodyPr/>
                    <a:lstStyle/>
                    <a:p>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3245">
                <a:tc vMerge="1">
                  <a:txBody>
                    <a:bodyPr/>
                    <a:lstStyle/>
                    <a:p>
                      <a:endParaRPr lang="cs-CZ" dirty="0"/>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vMerge="1">
                  <a:txBody>
                    <a:bodyPr/>
                    <a:lstStyle/>
                    <a:p>
                      <a:endParaRPr lang="cs-CZ"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GB" sz="1800" noProof="0" smtClean="0">
                          <a:solidFill>
                            <a:srgbClr val="C00000"/>
                          </a:solidFill>
                          <a:latin typeface="Arial Black" pitchFamily="34" charset="0"/>
                        </a:rPr>
                        <a:t>Smoked Sheets</a:t>
                      </a:r>
                      <a:endParaRPr lang="en-GB" sz="1800" noProof="0">
                        <a:solidFill>
                          <a:srgbClr val="C00000"/>
                        </a:solidFill>
                        <a:latin typeface="Arial Black"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GB" sz="1800" noProof="0" smtClean="0">
                          <a:solidFill>
                            <a:srgbClr val="008000"/>
                          </a:solidFill>
                          <a:latin typeface="Arial Black" pitchFamily="34" charset="0"/>
                        </a:rPr>
                        <a:t>Crepes</a:t>
                      </a:r>
                      <a:endParaRPr lang="en-GB" sz="1800" noProof="0">
                        <a:solidFill>
                          <a:srgbClr val="008000"/>
                        </a:solidFill>
                        <a:latin typeface="Arial Black" pitchFamily="34" charset="0"/>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403245">
                <a:tc>
                  <a:txBody>
                    <a:bodyPr/>
                    <a:lstStyle/>
                    <a:p>
                      <a:r>
                        <a:rPr lang="en-GB" sz="2000" noProof="0" smtClean="0">
                          <a:latin typeface="Arial Black" pitchFamily="34" charset="0"/>
                        </a:rPr>
                        <a:t>Water (% w/w)</a:t>
                      </a:r>
                      <a:endParaRPr lang="en-GB" sz="2000" noProof="0">
                        <a:latin typeface="Arial Black" pitchFamily="34" charset="0"/>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noProof="0" dirty="0" smtClean="0">
                          <a:solidFill>
                            <a:srgbClr val="7030A0"/>
                          </a:solidFill>
                          <a:latin typeface="Arial Black" pitchFamily="34" charset="0"/>
                        </a:rPr>
                        <a:t>0,3 - 1,2</a:t>
                      </a:r>
                      <a:endParaRPr lang="en-GB" noProof="0" dirty="0">
                        <a:solidFill>
                          <a:srgbClr val="7030A0"/>
                        </a:solidFill>
                        <a:latin typeface="Arial Black"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2000" noProof="0" dirty="0" smtClean="0">
                          <a:solidFill>
                            <a:srgbClr val="C00000"/>
                          </a:solidFill>
                          <a:latin typeface="Arial Black" pitchFamily="34" charset="0"/>
                        </a:rPr>
                        <a:t>0,61</a:t>
                      </a:r>
                      <a:endParaRPr lang="en-GB" sz="2000" noProof="0" dirty="0">
                        <a:solidFill>
                          <a:srgbClr val="C00000"/>
                        </a:solidFill>
                        <a:latin typeface="Arial Black"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2000" noProof="0" dirty="0" smtClean="0">
                          <a:solidFill>
                            <a:srgbClr val="008000"/>
                          </a:solidFill>
                          <a:latin typeface="Arial Black" pitchFamily="34" charset="0"/>
                        </a:rPr>
                        <a:t>0,42</a:t>
                      </a:r>
                      <a:endParaRPr lang="en-GB" sz="2000" noProof="0" dirty="0">
                        <a:solidFill>
                          <a:srgbClr val="008000"/>
                        </a:solidFill>
                        <a:latin typeface="Arial Black" pitchFamily="34" charset="0"/>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3245">
                <a:tc>
                  <a:txBody>
                    <a:bodyPr/>
                    <a:lstStyle/>
                    <a:p>
                      <a:r>
                        <a:rPr lang="en-GB" sz="2000" noProof="0" smtClean="0">
                          <a:latin typeface="Arial Black" pitchFamily="34" charset="0"/>
                        </a:rPr>
                        <a:t>Acetone extract (% w/w)</a:t>
                      </a:r>
                      <a:endParaRPr lang="en-GB" sz="2000" noProof="0">
                        <a:latin typeface="Arial Black" pitchFamily="34" charset="0"/>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noProof="0" dirty="0" smtClean="0">
                          <a:solidFill>
                            <a:srgbClr val="7030A0"/>
                          </a:solidFill>
                          <a:latin typeface="Arial Black" pitchFamily="34" charset="0"/>
                        </a:rPr>
                        <a:t>2,5 – 3,2</a:t>
                      </a:r>
                      <a:endParaRPr lang="en-GB" noProof="0" dirty="0">
                        <a:solidFill>
                          <a:srgbClr val="7030A0"/>
                        </a:solidFill>
                        <a:latin typeface="Arial Black"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2000" noProof="0" dirty="0" smtClean="0">
                          <a:solidFill>
                            <a:srgbClr val="C00000"/>
                          </a:solidFill>
                          <a:latin typeface="Arial Black" pitchFamily="34" charset="0"/>
                        </a:rPr>
                        <a:t>2,9</a:t>
                      </a:r>
                      <a:endParaRPr lang="en-GB" sz="2000" noProof="0" dirty="0">
                        <a:solidFill>
                          <a:srgbClr val="C00000"/>
                        </a:solidFill>
                        <a:latin typeface="Arial Black"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2000" noProof="0" dirty="0" smtClean="0">
                          <a:solidFill>
                            <a:srgbClr val="008000"/>
                          </a:solidFill>
                          <a:latin typeface="Arial Black" pitchFamily="34" charset="0"/>
                        </a:rPr>
                        <a:t>2,7</a:t>
                      </a:r>
                      <a:endParaRPr lang="en-GB" sz="2000" noProof="0" dirty="0">
                        <a:solidFill>
                          <a:srgbClr val="008000"/>
                        </a:solidFill>
                        <a:latin typeface="Arial Black" pitchFamily="34" charset="0"/>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32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noProof="0" smtClean="0">
                          <a:latin typeface="Arial Black" pitchFamily="34" charset="0"/>
                        </a:rPr>
                        <a:t>Proteins (% w/w)</a:t>
                      </a:r>
                      <a:endParaRPr lang="en-GB" sz="2000" noProof="0">
                        <a:latin typeface="Arial Black" pitchFamily="34" charset="0"/>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noProof="0" dirty="0" smtClean="0">
                          <a:solidFill>
                            <a:srgbClr val="7030A0"/>
                          </a:solidFill>
                          <a:latin typeface="Arial Black" pitchFamily="34" charset="0"/>
                        </a:rPr>
                        <a:t>2,5 – 3,5</a:t>
                      </a:r>
                      <a:endParaRPr lang="en-GB" noProof="0" dirty="0">
                        <a:solidFill>
                          <a:srgbClr val="7030A0"/>
                        </a:solidFill>
                        <a:latin typeface="Arial Black"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2000" noProof="0" dirty="0" smtClean="0">
                          <a:solidFill>
                            <a:srgbClr val="C00000"/>
                          </a:solidFill>
                          <a:latin typeface="Arial Black" pitchFamily="34" charset="0"/>
                        </a:rPr>
                        <a:t>2,8</a:t>
                      </a:r>
                      <a:endParaRPr lang="en-GB" sz="2000" noProof="0" dirty="0">
                        <a:solidFill>
                          <a:srgbClr val="C00000"/>
                        </a:solidFill>
                        <a:latin typeface="Arial Black"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2000" noProof="0" dirty="0" smtClean="0">
                          <a:solidFill>
                            <a:srgbClr val="008000"/>
                          </a:solidFill>
                          <a:latin typeface="Arial Black" pitchFamily="34" charset="0"/>
                        </a:rPr>
                        <a:t>2,8</a:t>
                      </a:r>
                      <a:endParaRPr lang="en-GB" sz="2000" noProof="0" dirty="0">
                        <a:solidFill>
                          <a:srgbClr val="008000"/>
                        </a:solidFill>
                        <a:latin typeface="Arial Black" pitchFamily="34" charset="0"/>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32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noProof="0" smtClean="0">
                          <a:latin typeface="Arial Black" pitchFamily="34" charset="0"/>
                        </a:rPr>
                        <a:t>Ash content (% w/w)</a:t>
                      </a:r>
                      <a:endParaRPr lang="en-GB" sz="2000" noProof="0">
                        <a:latin typeface="Arial Black" pitchFamily="34" charset="0"/>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noProof="0" dirty="0" smtClean="0">
                          <a:solidFill>
                            <a:srgbClr val="7030A0"/>
                          </a:solidFill>
                          <a:latin typeface="Arial Black" pitchFamily="34" charset="0"/>
                        </a:rPr>
                        <a:t>0,15 – 0,90</a:t>
                      </a:r>
                      <a:endParaRPr lang="en-GB" noProof="0" dirty="0">
                        <a:solidFill>
                          <a:srgbClr val="7030A0"/>
                        </a:solidFill>
                        <a:latin typeface="Arial Black"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2000" noProof="0" dirty="0" smtClean="0">
                          <a:solidFill>
                            <a:srgbClr val="C00000"/>
                          </a:solidFill>
                          <a:latin typeface="Arial Black" pitchFamily="34" charset="0"/>
                        </a:rPr>
                        <a:t>0,38</a:t>
                      </a:r>
                      <a:endParaRPr lang="en-GB" sz="2000" noProof="0" dirty="0">
                        <a:solidFill>
                          <a:srgbClr val="C00000"/>
                        </a:solidFill>
                        <a:latin typeface="Arial Black"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2000" noProof="0" dirty="0" smtClean="0">
                          <a:solidFill>
                            <a:srgbClr val="008000"/>
                          </a:solidFill>
                          <a:latin typeface="Arial Black" pitchFamily="34" charset="0"/>
                        </a:rPr>
                        <a:t>0,30</a:t>
                      </a:r>
                      <a:endParaRPr lang="en-GB" sz="2000" noProof="0" dirty="0">
                        <a:solidFill>
                          <a:srgbClr val="008000"/>
                        </a:solidFill>
                        <a:latin typeface="Arial Black" pitchFamily="34" charset="0"/>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38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noProof="0" dirty="0" smtClean="0">
                          <a:solidFill>
                            <a:srgbClr val="FF0000"/>
                          </a:solidFill>
                          <a:latin typeface="Arial Black" pitchFamily="34" charset="0"/>
                        </a:rPr>
                        <a:t>RUBBER (% w/w)</a:t>
                      </a:r>
                      <a:endParaRPr lang="en-GB" sz="2000" noProof="0" dirty="0">
                        <a:solidFill>
                          <a:srgbClr val="FF0000"/>
                        </a:solidFill>
                        <a:latin typeface="Arial Black" pitchFamily="34" charset="0"/>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noProof="0" dirty="0" smtClean="0">
                          <a:solidFill>
                            <a:srgbClr val="FF0000"/>
                          </a:solidFill>
                          <a:latin typeface="Arial Black" pitchFamily="34" charset="0"/>
                        </a:rPr>
                        <a:t>92 – 94</a:t>
                      </a:r>
                      <a:endParaRPr lang="en-GB" noProof="0" dirty="0">
                        <a:solidFill>
                          <a:srgbClr val="FF0000"/>
                        </a:solidFill>
                        <a:latin typeface="Arial Black"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2000" noProof="0" dirty="0" smtClean="0">
                          <a:solidFill>
                            <a:srgbClr val="FF0000"/>
                          </a:solidFill>
                          <a:latin typeface="Arial Black" pitchFamily="34" charset="0"/>
                        </a:rPr>
                        <a:t>93,8</a:t>
                      </a:r>
                      <a:endParaRPr lang="en-GB" sz="2000" noProof="0" dirty="0">
                        <a:solidFill>
                          <a:srgbClr val="FF0000"/>
                        </a:solidFill>
                        <a:latin typeface="Arial Black"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2000" noProof="0" dirty="0" smtClean="0">
                          <a:solidFill>
                            <a:srgbClr val="FF0000"/>
                          </a:solidFill>
                          <a:latin typeface="Arial Black" pitchFamily="34" charset="0"/>
                        </a:rPr>
                        <a:t>93,6</a:t>
                      </a:r>
                      <a:endParaRPr lang="en-GB" sz="2000" noProof="0" dirty="0">
                        <a:solidFill>
                          <a:srgbClr val="FF0000"/>
                        </a:solidFill>
                        <a:latin typeface="Arial Black" pitchFamily="34" charset="0"/>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32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noProof="0" smtClean="0">
                          <a:latin typeface="Arial Black" pitchFamily="34" charset="0"/>
                        </a:rPr>
                        <a:t>Chlorides (% w/w)</a:t>
                      </a:r>
                      <a:endParaRPr lang="en-GB" sz="2000" noProof="0">
                        <a:latin typeface="Arial Black" pitchFamily="34" charset="0"/>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noProof="0" dirty="0" smtClean="0">
                          <a:solidFill>
                            <a:srgbClr val="7030A0"/>
                          </a:solidFill>
                          <a:latin typeface="Arial Black" pitchFamily="34" charset="0"/>
                        </a:rPr>
                        <a:t>0,002 – 0,010</a:t>
                      </a:r>
                      <a:endParaRPr lang="en-GB" noProof="0" dirty="0">
                        <a:solidFill>
                          <a:srgbClr val="7030A0"/>
                        </a:solidFill>
                        <a:latin typeface="Arial Black"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2000" noProof="0" dirty="0" smtClean="0">
                          <a:solidFill>
                            <a:srgbClr val="C00000"/>
                          </a:solidFill>
                          <a:latin typeface="Arial Black" pitchFamily="34" charset="0"/>
                        </a:rPr>
                        <a:t>0,006</a:t>
                      </a:r>
                      <a:endParaRPr lang="en-GB" sz="2000" noProof="0" dirty="0">
                        <a:solidFill>
                          <a:srgbClr val="C00000"/>
                        </a:solidFill>
                        <a:latin typeface="Arial Black"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2000" noProof="0" dirty="0" smtClean="0">
                          <a:solidFill>
                            <a:srgbClr val="008000"/>
                          </a:solidFill>
                          <a:latin typeface="Arial Black" pitchFamily="34" charset="0"/>
                        </a:rPr>
                        <a:t>0,003</a:t>
                      </a:r>
                      <a:endParaRPr lang="en-GB" sz="2000" noProof="0" dirty="0">
                        <a:solidFill>
                          <a:srgbClr val="008000"/>
                        </a:solidFill>
                        <a:latin typeface="Arial Black" pitchFamily="34" charset="0"/>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32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noProof="0" smtClean="0">
                          <a:latin typeface="Arial Black" pitchFamily="34" charset="0"/>
                        </a:rPr>
                        <a:t>Sulfates (% w/w)</a:t>
                      </a:r>
                      <a:endParaRPr lang="en-GB" sz="2000" noProof="0">
                        <a:latin typeface="Arial Black" pitchFamily="34" charset="0"/>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noProof="0" dirty="0" smtClean="0">
                          <a:solidFill>
                            <a:srgbClr val="7030A0"/>
                          </a:solidFill>
                          <a:latin typeface="Arial Black" pitchFamily="34" charset="0"/>
                        </a:rPr>
                        <a:t>0,02 – 0,05</a:t>
                      </a:r>
                      <a:endParaRPr lang="en-GB" noProof="0" dirty="0">
                        <a:solidFill>
                          <a:srgbClr val="7030A0"/>
                        </a:solidFill>
                        <a:latin typeface="Arial Black"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2000" noProof="0" dirty="0" smtClean="0">
                          <a:solidFill>
                            <a:srgbClr val="C00000"/>
                          </a:solidFill>
                          <a:latin typeface="Arial Black" pitchFamily="34" charset="0"/>
                        </a:rPr>
                        <a:t>0,03</a:t>
                      </a:r>
                      <a:endParaRPr lang="en-GB" sz="2000" noProof="0" dirty="0">
                        <a:solidFill>
                          <a:srgbClr val="C00000"/>
                        </a:solidFill>
                        <a:latin typeface="Arial Black"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2000" noProof="0" dirty="0" smtClean="0">
                          <a:solidFill>
                            <a:srgbClr val="008000"/>
                          </a:solidFill>
                          <a:latin typeface="Arial Black" pitchFamily="34" charset="0"/>
                        </a:rPr>
                        <a:t>0,04</a:t>
                      </a:r>
                      <a:endParaRPr lang="en-GB" sz="2000" noProof="0" dirty="0">
                        <a:solidFill>
                          <a:srgbClr val="008000"/>
                        </a:solidFill>
                        <a:latin typeface="Arial Black" pitchFamily="34" charset="0"/>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32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noProof="0" dirty="0" smtClean="0">
                          <a:latin typeface="Arial Black" pitchFamily="34" charset="0"/>
                        </a:rPr>
                        <a:t>Sterols (% w/w)</a:t>
                      </a:r>
                      <a:endParaRPr lang="en-GB" sz="2000" noProof="0" dirty="0">
                        <a:latin typeface="Arial Black" pitchFamily="34" charset="0"/>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noProof="0" dirty="0" smtClean="0">
                          <a:solidFill>
                            <a:srgbClr val="7030A0"/>
                          </a:solidFill>
                          <a:latin typeface="Arial Black" pitchFamily="34" charset="0"/>
                        </a:rPr>
                        <a:t>---</a:t>
                      </a:r>
                      <a:endParaRPr lang="en-GB" noProof="0" dirty="0">
                        <a:solidFill>
                          <a:srgbClr val="7030A0"/>
                        </a:solidFill>
                        <a:latin typeface="Arial Black"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2000" noProof="0" dirty="0" smtClean="0">
                          <a:solidFill>
                            <a:srgbClr val="C00000"/>
                          </a:solidFill>
                          <a:latin typeface="Arial Black" pitchFamily="34" charset="0"/>
                        </a:rPr>
                        <a:t>0,5</a:t>
                      </a:r>
                      <a:endParaRPr lang="en-GB" sz="2000" noProof="0" dirty="0">
                        <a:solidFill>
                          <a:srgbClr val="C00000"/>
                        </a:solidFill>
                        <a:latin typeface="Arial Black"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2000" noProof="0" dirty="0" smtClean="0">
                          <a:solidFill>
                            <a:srgbClr val="008000"/>
                          </a:solidFill>
                          <a:latin typeface="Arial Black" pitchFamily="34" charset="0"/>
                        </a:rPr>
                        <a:t>0,5</a:t>
                      </a:r>
                      <a:endParaRPr lang="en-GB" sz="2000" noProof="0" dirty="0">
                        <a:solidFill>
                          <a:srgbClr val="008000"/>
                        </a:solidFill>
                        <a:latin typeface="Arial Black" pitchFamily="34" charset="0"/>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32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noProof="0" smtClean="0">
                          <a:latin typeface="Arial Black" pitchFamily="34" charset="0"/>
                        </a:rPr>
                        <a:t>Higher fatty acids (% w/w)</a:t>
                      </a:r>
                      <a:endParaRPr lang="en-GB" sz="2000" noProof="0">
                        <a:latin typeface="Arial Black" pitchFamily="34" charset="0"/>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noProof="0" dirty="0" smtClean="0">
                          <a:solidFill>
                            <a:srgbClr val="7030A0"/>
                          </a:solidFill>
                          <a:latin typeface="Arial Black" pitchFamily="34" charset="0"/>
                        </a:rPr>
                        <a:t>---</a:t>
                      </a:r>
                      <a:endParaRPr lang="en-GB" noProof="0" dirty="0">
                        <a:solidFill>
                          <a:srgbClr val="7030A0"/>
                        </a:solidFill>
                        <a:latin typeface="Arial Black"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2000" noProof="0" dirty="0" smtClean="0">
                          <a:solidFill>
                            <a:srgbClr val="C00000"/>
                          </a:solidFill>
                          <a:latin typeface="Arial Black" pitchFamily="34" charset="0"/>
                        </a:rPr>
                        <a:t>1,4</a:t>
                      </a:r>
                      <a:endParaRPr lang="en-GB" sz="2000" noProof="0" dirty="0">
                        <a:solidFill>
                          <a:srgbClr val="C00000"/>
                        </a:solidFill>
                        <a:latin typeface="Arial Black"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2000" noProof="0" dirty="0" smtClean="0">
                          <a:solidFill>
                            <a:srgbClr val="008000"/>
                          </a:solidFill>
                          <a:latin typeface="Arial Black" pitchFamily="34" charset="0"/>
                        </a:rPr>
                        <a:t>1,1</a:t>
                      </a:r>
                      <a:endParaRPr lang="en-GB" sz="2000" noProof="0" dirty="0">
                        <a:solidFill>
                          <a:srgbClr val="008000"/>
                        </a:solidFill>
                        <a:latin typeface="Arial Black" pitchFamily="34" charset="0"/>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32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noProof="0" dirty="0" smtClean="0">
                          <a:solidFill>
                            <a:srgbClr val="FF6600"/>
                          </a:solidFill>
                          <a:latin typeface="Arial Black" pitchFamily="34" charset="0"/>
                        </a:rPr>
                        <a:t>Cuprum</a:t>
                      </a:r>
                      <a:r>
                        <a:rPr lang="cs-CZ" sz="2000" noProof="0" dirty="0" smtClean="0">
                          <a:solidFill>
                            <a:srgbClr val="FF6600"/>
                          </a:solidFill>
                          <a:latin typeface="Arial Black" pitchFamily="34" charset="0"/>
                        </a:rPr>
                        <a:t> (</a:t>
                      </a:r>
                      <a:r>
                        <a:rPr lang="cs-CZ" sz="2000" noProof="0" dirty="0" err="1" smtClean="0">
                          <a:solidFill>
                            <a:srgbClr val="FF6600"/>
                          </a:solidFill>
                          <a:latin typeface="Arial Black" pitchFamily="34" charset="0"/>
                        </a:rPr>
                        <a:t>ppm</a:t>
                      </a:r>
                      <a:r>
                        <a:rPr lang="en-GB" sz="2000" noProof="0" dirty="0" smtClean="0">
                          <a:solidFill>
                            <a:srgbClr val="FF6600"/>
                          </a:solidFill>
                          <a:latin typeface="Arial Black" pitchFamily="34" charset="0"/>
                        </a:rPr>
                        <a:t>)</a:t>
                      </a:r>
                      <a:endParaRPr lang="en-GB" sz="2000" noProof="0" dirty="0">
                        <a:solidFill>
                          <a:srgbClr val="FF6600"/>
                        </a:solidFill>
                        <a:latin typeface="Arial Black" pitchFamily="34" charset="0"/>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noProof="0" dirty="0" smtClean="0">
                          <a:solidFill>
                            <a:srgbClr val="FF6600"/>
                          </a:solidFill>
                          <a:latin typeface="Arial Black" pitchFamily="34" charset="0"/>
                        </a:rPr>
                        <a:t>2 – 10</a:t>
                      </a:r>
                      <a:endParaRPr lang="en-GB" noProof="0" dirty="0">
                        <a:solidFill>
                          <a:srgbClr val="FF6600"/>
                        </a:solidFill>
                        <a:latin typeface="Arial Black"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2000" noProof="0" dirty="0" smtClean="0">
                          <a:solidFill>
                            <a:srgbClr val="FF6600"/>
                          </a:solidFill>
                          <a:latin typeface="Arial Black" pitchFamily="34" charset="0"/>
                        </a:rPr>
                        <a:t>5</a:t>
                      </a:r>
                      <a:endParaRPr lang="en-GB" sz="2000" noProof="0" dirty="0">
                        <a:solidFill>
                          <a:srgbClr val="FF6600"/>
                        </a:solidFill>
                        <a:latin typeface="Arial Black"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2000" noProof="0" dirty="0" smtClean="0">
                          <a:solidFill>
                            <a:srgbClr val="FF6600"/>
                          </a:solidFill>
                          <a:latin typeface="Arial Black" pitchFamily="34" charset="0"/>
                        </a:rPr>
                        <a:t>4</a:t>
                      </a:r>
                      <a:endParaRPr lang="en-GB" sz="2000" noProof="0" dirty="0">
                        <a:solidFill>
                          <a:srgbClr val="FF6600"/>
                        </a:solidFill>
                        <a:latin typeface="Arial Black" pitchFamily="34" charset="0"/>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32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noProof="0" dirty="0" smtClean="0">
                          <a:solidFill>
                            <a:srgbClr val="FF00FF"/>
                          </a:solidFill>
                          <a:latin typeface="Arial Black" pitchFamily="34" charset="0"/>
                        </a:rPr>
                        <a:t>Manganese</a:t>
                      </a:r>
                      <a:r>
                        <a:rPr lang="cs-CZ" sz="2000" noProof="0" dirty="0" smtClean="0">
                          <a:solidFill>
                            <a:srgbClr val="FF00FF"/>
                          </a:solidFill>
                          <a:latin typeface="Arial Black" pitchFamily="34" charset="0"/>
                        </a:rPr>
                        <a:t> (</a:t>
                      </a:r>
                      <a:r>
                        <a:rPr lang="cs-CZ" sz="2000" noProof="0" dirty="0" err="1" smtClean="0">
                          <a:solidFill>
                            <a:srgbClr val="FF00FF"/>
                          </a:solidFill>
                          <a:latin typeface="Arial Black" pitchFamily="34" charset="0"/>
                        </a:rPr>
                        <a:t>ppm</a:t>
                      </a:r>
                      <a:r>
                        <a:rPr lang="en-GB" sz="2000" noProof="0" dirty="0" smtClean="0">
                          <a:solidFill>
                            <a:srgbClr val="FF00FF"/>
                          </a:solidFill>
                          <a:latin typeface="Arial Black" pitchFamily="34" charset="0"/>
                        </a:rPr>
                        <a:t>)</a:t>
                      </a:r>
                      <a:endParaRPr lang="en-GB" sz="2000" noProof="0" dirty="0">
                        <a:solidFill>
                          <a:srgbClr val="FF00FF"/>
                        </a:solidFill>
                        <a:latin typeface="Arial Black" pitchFamily="34" charset="0"/>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noProof="0" dirty="0" smtClean="0">
                          <a:solidFill>
                            <a:srgbClr val="FF00FF"/>
                          </a:solidFill>
                          <a:latin typeface="Arial Black" pitchFamily="34" charset="0"/>
                        </a:rPr>
                        <a:t>0,8 – 4,0</a:t>
                      </a:r>
                      <a:endParaRPr lang="en-GB" noProof="0" dirty="0">
                        <a:solidFill>
                          <a:srgbClr val="FF00FF"/>
                        </a:solidFill>
                        <a:latin typeface="Arial Black"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2000" noProof="0" dirty="0" smtClean="0">
                          <a:solidFill>
                            <a:srgbClr val="FF00FF"/>
                          </a:solidFill>
                          <a:latin typeface="Arial Black" pitchFamily="34" charset="0"/>
                        </a:rPr>
                        <a:t>1,5</a:t>
                      </a:r>
                      <a:endParaRPr lang="en-GB" sz="2000" noProof="0" dirty="0">
                        <a:solidFill>
                          <a:srgbClr val="FF00FF"/>
                        </a:solidFill>
                        <a:latin typeface="Arial Black"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2000" noProof="0" dirty="0" smtClean="0">
                          <a:solidFill>
                            <a:srgbClr val="FF00FF"/>
                          </a:solidFill>
                          <a:latin typeface="Arial Black" pitchFamily="34" charset="0"/>
                        </a:rPr>
                        <a:t>1</a:t>
                      </a:r>
                      <a:endParaRPr lang="en-GB" sz="2000" noProof="0" dirty="0">
                        <a:solidFill>
                          <a:srgbClr val="FF00FF"/>
                        </a:solidFill>
                        <a:latin typeface="Arial Black" pitchFamily="34" charset="0"/>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datum 2"/>
          <p:cNvSpPr>
            <a:spLocks noGrp="1"/>
          </p:cNvSpPr>
          <p:nvPr>
            <p:ph type="dt" sz="half" idx="10"/>
          </p:nvPr>
        </p:nvSpPr>
        <p:spPr/>
        <p:txBody>
          <a:bodyPr/>
          <a:lstStyle/>
          <a:p>
            <a:pPr>
              <a:defRPr/>
            </a:pPr>
            <a:r>
              <a:rPr lang="cs-CZ" smtClean="0"/>
              <a:t>January 2018/4_1</a:t>
            </a:r>
            <a:endParaRPr lang="sk-SK"/>
          </a:p>
        </p:txBody>
      </p:sp>
      <p:sp>
        <p:nvSpPr>
          <p:cNvPr id="4" name="Zástupný symbol pro zápatí 3"/>
          <p:cNvSpPr>
            <a:spLocks noGrp="1"/>
          </p:cNvSpPr>
          <p:nvPr>
            <p:ph type="ftr" sz="quarter" idx="11"/>
          </p:nvPr>
        </p:nvSpPr>
        <p:spPr/>
        <p:txBody>
          <a:bodyPr/>
          <a:lstStyle/>
          <a:p>
            <a:pPr>
              <a:defRPr/>
            </a:pPr>
            <a:r>
              <a:rPr lang="fr-FR" smtClean="0"/>
              <a:t>NATURAL POLYMERS MU SCI 4_1 2018</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14</a:t>
            </a:fld>
            <a:endParaRPr lang="sk-SK"/>
          </a:p>
        </p:txBody>
      </p:sp>
      <p:sp>
        <p:nvSpPr>
          <p:cNvPr id="8" name="Nadpis 1"/>
          <p:cNvSpPr txBox="1">
            <a:spLocks/>
          </p:cNvSpPr>
          <p:nvPr/>
        </p:nvSpPr>
        <p:spPr bwMode="auto">
          <a:xfrm>
            <a:off x="457200" y="274638"/>
            <a:ext cx="8229600" cy="85010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0" hangingPunct="0"/>
            <a:endParaRPr kumimoji="0" lang="cs-CZ" sz="2400" b="0" i="0" strike="noStrike" kern="0" cap="none" spc="0" normalizeH="0" baseline="0" noProof="0" dirty="0">
              <a:ln>
                <a:noFill/>
              </a:ln>
              <a:solidFill>
                <a:srgbClr val="FF0000"/>
              </a:solidFill>
              <a:effectLst/>
              <a:uLnTx/>
              <a:uFillTx/>
              <a:latin typeface="+mj-lt"/>
              <a:ea typeface="+mj-ea"/>
              <a:cs typeface="+mj-cs"/>
            </a:endParaRPr>
          </a:p>
        </p:txBody>
      </p:sp>
      <p:sp>
        <p:nvSpPr>
          <p:cNvPr id="11" name="Obdélník 10"/>
          <p:cNvSpPr/>
          <p:nvPr/>
        </p:nvSpPr>
        <p:spPr>
          <a:xfrm>
            <a:off x="0" y="3212976"/>
            <a:ext cx="8928992" cy="3231654"/>
          </a:xfrm>
          <a:prstGeom prst="rect">
            <a:avLst/>
          </a:prstGeom>
        </p:spPr>
        <p:txBody>
          <a:bodyPr wrap="square">
            <a:spAutoFit/>
          </a:bodyPr>
          <a:lstStyle/>
          <a:p>
            <a:r>
              <a:rPr lang="en-US" sz="3600" b="1" dirty="0" smtClean="0">
                <a:solidFill>
                  <a:srgbClr val="FF0000"/>
                </a:solidFill>
                <a:latin typeface="Arial Black" pitchFamily="34" charset="0"/>
              </a:rPr>
              <a:t>Sterols</a:t>
            </a:r>
            <a:r>
              <a:rPr lang="en-US" sz="2400" dirty="0" smtClean="0"/>
              <a:t>, also known as </a:t>
            </a:r>
            <a:r>
              <a:rPr lang="en-US" sz="2400" b="1" dirty="0" smtClean="0"/>
              <a:t>steroid alcohols</a:t>
            </a:r>
            <a:r>
              <a:rPr lang="en-US" sz="2400" dirty="0" smtClean="0"/>
              <a:t>, are a subgroup of the </a:t>
            </a:r>
            <a:r>
              <a:rPr lang="en-US" sz="2400" dirty="0" smtClean="0">
                <a:hlinkClick r:id="rId2" tooltip="Steroid"/>
              </a:rPr>
              <a:t>steroids</a:t>
            </a:r>
            <a:r>
              <a:rPr lang="en-US" sz="2400" dirty="0" smtClean="0"/>
              <a:t> and an important class of organic molecules. They occur naturally in </a:t>
            </a:r>
            <a:r>
              <a:rPr lang="en-US" sz="2400" dirty="0" smtClean="0">
                <a:hlinkClick r:id="rId3" tooltip="Plant"/>
              </a:rPr>
              <a:t>plants</a:t>
            </a:r>
            <a:r>
              <a:rPr lang="en-US" sz="2400" dirty="0" smtClean="0"/>
              <a:t>, </a:t>
            </a:r>
            <a:r>
              <a:rPr lang="en-US" sz="2400" dirty="0" smtClean="0">
                <a:hlinkClick r:id="rId4" tooltip="Animal"/>
              </a:rPr>
              <a:t>animals</a:t>
            </a:r>
            <a:r>
              <a:rPr lang="en-US" sz="2400" dirty="0" smtClean="0"/>
              <a:t>, and </a:t>
            </a:r>
            <a:r>
              <a:rPr lang="en-US" sz="2400" dirty="0" smtClean="0">
                <a:hlinkClick r:id="rId5" tooltip="Fungi"/>
              </a:rPr>
              <a:t>fungi</a:t>
            </a:r>
            <a:r>
              <a:rPr lang="en-US" sz="2400" dirty="0" smtClean="0"/>
              <a:t>, and can be also produced by some </a:t>
            </a:r>
            <a:r>
              <a:rPr lang="en-US" sz="2400" dirty="0" smtClean="0">
                <a:hlinkClick r:id="rId6" tooltip="Bacteria"/>
              </a:rPr>
              <a:t>bacteria</a:t>
            </a:r>
            <a:r>
              <a:rPr lang="en-US" sz="2400" dirty="0" smtClean="0"/>
              <a:t> (however likely with different functions). </a:t>
            </a:r>
            <a:r>
              <a:rPr lang="en-US" sz="2400" baseline="30000" dirty="0" smtClean="0">
                <a:hlinkClick r:id="rId7"/>
              </a:rPr>
              <a:t>[1]</a:t>
            </a:r>
            <a:r>
              <a:rPr lang="en-US" sz="2400" dirty="0" smtClean="0"/>
              <a:t> The most familiar type of animal sterol is </a:t>
            </a:r>
            <a:r>
              <a:rPr lang="en-US" sz="2400" dirty="0" smtClean="0">
                <a:hlinkClick r:id="rId8" tooltip="Cholesterol"/>
              </a:rPr>
              <a:t>cholesterol</a:t>
            </a:r>
            <a:r>
              <a:rPr lang="en-US" sz="2400" dirty="0" smtClean="0"/>
              <a:t>, which is vital to cell membrane structure, and functions as a precursor to fat-soluble </a:t>
            </a:r>
            <a:r>
              <a:rPr lang="en-US" sz="2400" dirty="0" smtClean="0">
                <a:hlinkClick r:id="rId9" tooltip="Vitamin"/>
              </a:rPr>
              <a:t>vitamins</a:t>
            </a:r>
            <a:r>
              <a:rPr lang="en-US" sz="2400" dirty="0" smtClean="0"/>
              <a:t> and </a:t>
            </a:r>
            <a:r>
              <a:rPr lang="en-US" sz="2400" dirty="0" smtClean="0">
                <a:hlinkClick r:id="rId10" tooltip="Steroid hormone"/>
              </a:rPr>
              <a:t>steroid hormones</a:t>
            </a:r>
            <a:r>
              <a:rPr lang="en-US" sz="2400" dirty="0" smtClean="0"/>
              <a:t>.</a:t>
            </a:r>
            <a:endParaRPr lang="cs-CZ" sz="2400" dirty="0"/>
          </a:p>
        </p:txBody>
      </p:sp>
      <p:pic>
        <p:nvPicPr>
          <p:cNvPr id="13" name="Obrázek 12" descr="300px-Sterol_svg.png"/>
          <p:cNvPicPr>
            <a:picLocks noChangeAspect="1"/>
          </p:cNvPicPr>
          <p:nvPr/>
        </p:nvPicPr>
        <p:blipFill>
          <a:blip r:embed="rId11" cstate="print"/>
          <a:stretch>
            <a:fillRect/>
          </a:stretch>
        </p:blipFill>
        <p:spPr>
          <a:xfrm>
            <a:off x="467544" y="404663"/>
            <a:ext cx="5184576" cy="2765107"/>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January 2018/4_1</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4_1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15</a:t>
            </a:fld>
            <a:endParaRPr lang="sk-SK"/>
          </a:p>
        </p:txBody>
      </p:sp>
      <p:graphicFrame>
        <p:nvGraphicFramePr>
          <p:cNvPr id="8" name="Tabulka 7"/>
          <p:cNvGraphicFramePr>
            <a:graphicFrameLocks noGrp="1"/>
          </p:cNvGraphicFramePr>
          <p:nvPr/>
        </p:nvGraphicFramePr>
        <p:xfrm>
          <a:off x="0" y="1"/>
          <a:ext cx="9144000" cy="2893934"/>
        </p:xfrm>
        <a:graphic>
          <a:graphicData uri="http://schemas.openxmlformats.org/drawingml/2006/table">
            <a:tbl>
              <a:tblPr firstRow="1" bandRow="1">
                <a:tableStyleId>{5C22544A-7EE6-4342-B048-85BDC9FD1C3A}</a:tableStyleId>
              </a:tblPr>
              <a:tblGrid>
                <a:gridCol w="6012160"/>
                <a:gridCol w="3131840"/>
              </a:tblGrid>
              <a:tr h="494928">
                <a:tc gridSpan="2">
                  <a:txBody>
                    <a:bodyPr/>
                    <a:lstStyle/>
                    <a:p>
                      <a:pPr algn="ctr"/>
                      <a:r>
                        <a:rPr lang="cs-CZ" sz="2800" dirty="0" smtClean="0">
                          <a:solidFill>
                            <a:srgbClr val="FF0000"/>
                          </a:solidFill>
                          <a:latin typeface="Arial Black" pitchFamily="34" charset="0"/>
                        </a:rPr>
                        <a:t>COMPOSITION  </a:t>
                      </a:r>
                      <a:r>
                        <a:rPr lang="cs-CZ" sz="2800" dirty="0" err="1" smtClean="0">
                          <a:solidFill>
                            <a:srgbClr val="FF0000"/>
                          </a:solidFill>
                          <a:latin typeface="Arial Black" pitchFamily="34" charset="0"/>
                        </a:rPr>
                        <a:t>of</a:t>
                      </a:r>
                      <a:r>
                        <a:rPr lang="cs-CZ" sz="2800" dirty="0" smtClean="0">
                          <a:solidFill>
                            <a:srgbClr val="FF0000"/>
                          </a:solidFill>
                          <a:latin typeface="Arial Black" pitchFamily="34" charset="0"/>
                        </a:rPr>
                        <a:t> </a:t>
                      </a:r>
                      <a:r>
                        <a:rPr lang="cs-CZ" sz="2800" dirty="0" err="1" smtClean="0">
                          <a:solidFill>
                            <a:srgbClr val="FF0000"/>
                          </a:solidFill>
                          <a:latin typeface="Arial Black" pitchFamily="34" charset="0"/>
                        </a:rPr>
                        <a:t>the</a:t>
                      </a:r>
                      <a:r>
                        <a:rPr lang="cs-CZ" sz="2800" dirty="0" smtClean="0">
                          <a:solidFill>
                            <a:srgbClr val="FF0000"/>
                          </a:solidFill>
                          <a:latin typeface="Arial Black" pitchFamily="34" charset="0"/>
                        </a:rPr>
                        <a:t> NATURAL RUBBER</a:t>
                      </a:r>
                      <a:endParaRPr lang="cs-CZ" sz="2800" dirty="0">
                        <a:solidFill>
                          <a:srgbClr val="FF0000"/>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hMerge="1">
                  <a:txBody>
                    <a:bodyPr/>
                    <a:lstStyle/>
                    <a:p>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8475">
                <a:tc>
                  <a:txBody>
                    <a:bodyPr/>
                    <a:lstStyle/>
                    <a:p>
                      <a:pPr algn="ctr"/>
                      <a:r>
                        <a:rPr lang="en-GB" sz="2000" noProof="0" smtClean="0">
                          <a:solidFill>
                            <a:srgbClr val="008000"/>
                          </a:solidFill>
                          <a:latin typeface="Arial Black" pitchFamily="34" charset="0"/>
                        </a:rPr>
                        <a:t>Component</a:t>
                      </a:r>
                      <a:endParaRPr lang="en-GB" sz="2000" noProof="0">
                        <a:solidFill>
                          <a:srgbClr val="008000"/>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GB" sz="2000" noProof="0" smtClean="0">
                          <a:solidFill>
                            <a:srgbClr val="0000FF"/>
                          </a:solidFill>
                          <a:latin typeface="Arial Black" pitchFamily="34" charset="0"/>
                        </a:rPr>
                        <a:t>Content ( % w/w)</a:t>
                      </a:r>
                      <a:endParaRPr lang="en-GB" sz="2000" noProof="0">
                        <a:solidFill>
                          <a:srgbClr val="0000FF"/>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378475">
                <a:tc>
                  <a:txBody>
                    <a:bodyPr/>
                    <a:lstStyle/>
                    <a:p>
                      <a:r>
                        <a:rPr lang="en-GB" sz="1800" noProof="0" smtClean="0">
                          <a:solidFill>
                            <a:srgbClr val="008000"/>
                          </a:solidFill>
                          <a:latin typeface="Arial Black" pitchFamily="34" charset="0"/>
                        </a:rPr>
                        <a:t>Rubber hydrocarbon</a:t>
                      </a:r>
                      <a:endParaRPr lang="en-GB" sz="1800" noProof="0">
                        <a:solidFill>
                          <a:srgbClr val="008000"/>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noProof="0" smtClean="0">
                          <a:solidFill>
                            <a:srgbClr val="0000FF"/>
                          </a:solidFill>
                          <a:latin typeface="Arial Black" pitchFamily="34" charset="0"/>
                        </a:rPr>
                        <a:t>35</a:t>
                      </a:r>
                      <a:endParaRPr lang="en-GB" sz="1800" noProof="0">
                        <a:solidFill>
                          <a:srgbClr val="0000FF"/>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8475">
                <a:tc>
                  <a:txBody>
                    <a:bodyPr/>
                    <a:lstStyle/>
                    <a:p>
                      <a:r>
                        <a:rPr lang="en-GB" sz="1800" noProof="0" smtClean="0">
                          <a:solidFill>
                            <a:srgbClr val="008000"/>
                          </a:solidFill>
                          <a:latin typeface="Arial Black" pitchFamily="34" charset="0"/>
                        </a:rPr>
                        <a:t>Water</a:t>
                      </a:r>
                      <a:endParaRPr lang="en-GB" sz="1800" noProof="0">
                        <a:solidFill>
                          <a:srgbClr val="008000"/>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noProof="0" smtClean="0">
                          <a:solidFill>
                            <a:srgbClr val="0000FF"/>
                          </a:solidFill>
                          <a:latin typeface="Arial Black" pitchFamily="34" charset="0"/>
                        </a:rPr>
                        <a:t>60</a:t>
                      </a:r>
                      <a:endParaRPr lang="en-GB" sz="1800" noProof="0">
                        <a:solidFill>
                          <a:srgbClr val="0000FF"/>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8475">
                <a:tc>
                  <a:txBody>
                    <a:bodyPr/>
                    <a:lstStyle/>
                    <a:p>
                      <a:r>
                        <a:rPr lang="en-GB" sz="1800" noProof="0" dirty="0" smtClean="0">
                          <a:solidFill>
                            <a:srgbClr val="008000"/>
                          </a:solidFill>
                          <a:latin typeface="Arial Black" pitchFamily="34" charset="0"/>
                        </a:rPr>
                        <a:t>Resins &amp;</a:t>
                      </a:r>
                      <a:r>
                        <a:rPr lang="en-GB" sz="1800" baseline="0" noProof="0" dirty="0" smtClean="0">
                          <a:solidFill>
                            <a:srgbClr val="008000"/>
                          </a:solidFill>
                          <a:latin typeface="Arial Black" pitchFamily="34" charset="0"/>
                        </a:rPr>
                        <a:t> </a:t>
                      </a:r>
                      <a:r>
                        <a:rPr lang="en-GB" sz="1800" baseline="0" noProof="0" dirty="0" err="1" smtClean="0">
                          <a:solidFill>
                            <a:srgbClr val="008000"/>
                          </a:solidFill>
                          <a:latin typeface="Arial Black" pitchFamily="34" charset="0"/>
                        </a:rPr>
                        <a:t>Fatta</a:t>
                      </a:r>
                      <a:r>
                        <a:rPr lang="en-GB" sz="1800" baseline="0" noProof="0" dirty="0" smtClean="0">
                          <a:solidFill>
                            <a:srgbClr val="008000"/>
                          </a:solidFill>
                          <a:latin typeface="Arial Black" pitchFamily="34" charset="0"/>
                        </a:rPr>
                        <a:t> acids</a:t>
                      </a:r>
                      <a:endParaRPr lang="en-GB" sz="1800" noProof="0" dirty="0">
                        <a:solidFill>
                          <a:srgbClr val="008000"/>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noProof="0" smtClean="0">
                          <a:solidFill>
                            <a:srgbClr val="0000FF"/>
                          </a:solidFill>
                          <a:latin typeface="Arial Black" pitchFamily="34" charset="0"/>
                        </a:rPr>
                        <a:t>2</a:t>
                      </a:r>
                      <a:endParaRPr lang="en-GB" sz="1800" noProof="0">
                        <a:solidFill>
                          <a:srgbClr val="0000FF"/>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8475">
                <a:tc>
                  <a:txBody>
                    <a:bodyPr/>
                    <a:lstStyle/>
                    <a:p>
                      <a:r>
                        <a:rPr lang="en-GB" sz="1800" noProof="0" smtClean="0">
                          <a:solidFill>
                            <a:srgbClr val="008000"/>
                          </a:solidFill>
                          <a:latin typeface="Arial Black" pitchFamily="34" charset="0"/>
                        </a:rPr>
                        <a:t>Proteins</a:t>
                      </a:r>
                      <a:endParaRPr lang="en-GB" sz="1800" noProof="0">
                        <a:solidFill>
                          <a:srgbClr val="008000"/>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noProof="0" smtClean="0">
                          <a:solidFill>
                            <a:srgbClr val="0000FF"/>
                          </a:solidFill>
                          <a:latin typeface="Arial Black" pitchFamily="34" charset="0"/>
                        </a:rPr>
                        <a:t>1,8</a:t>
                      </a:r>
                      <a:endParaRPr lang="en-GB" sz="1800" noProof="0">
                        <a:solidFill>
                          <a:srgbClr val="0000FF"/>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5634">
                <a:tc>
                  <a:txBody>
                    <a:bodyPr/>
                    <a:lstStyle/>
                    <a:p>
                      <a:r>
                        <a:rPr lang="en-GB" sz="1800" noProof="0" smtClean="0">
                          <a:solidFill>
                            <a:srgbClr val="008000"/>
                          </a:solidFill>
                          <a:latin typeface="Arial Black" pitchFamily="34" charset="0"/>
                        </a:rPr>
                        <a:t>Inorganic substances &amp; the</a:t>
                      </a:r>
                      <a:r>
                        <a:rPr lang="en-GB" sz="1800" baseline="0" noProof="0" smtClean="0">
                          <a:solidFill>
                            <a:srgbClr val="008000"/>
                          </a:solidFill>
                          <a:latin typeface="Arial Black" pitchFamily="34" charset="0"/>
                        </a:rPr>
                        <a:t> other components</a:t>
                      </a:r>
                      <a:endParaRPr lang="en-GB" sz="1800" noProof="0">
                        <a:solidFill>
                          <a:srgbClr val="008000"/>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noProof="0" dirty="0" smtClean="0">
                          <a:solidFill>
                            <a:srgbClr val="0000FF"/>
                          </a:solidFill>
                          <a:latin typeface="Arial Black" pitchFamily="34" charset="0"/>
                        </a:rPr>
                        <a:t>1,2</a:t>
                      </a:r>
                      <a:endParaRPr lang="en-GB" sz="1800" noProof="0" dirty="0">
                        <a:solidFill>
                          <a:srgbClr val="0000FF"/>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9" name="Tabulka 8"/>
          <p:cNvGraphicFramePr>
            <a:graphicFrameLocks noGrp="1"/>
          </p:cNvGraphicFramePr>
          <p:nvPr/>
        </p:nvGraphicFramePr>
        <p:xfrm>
          <a:off x="0" y="3284984"/>
          <a:ext cx="9144000" cy="3421138"/>
        </p:xfrm>
        <a:graphic>
          <a:graphicData uri="http://schemas.openxmlformats.org/drawingml/2006/table">
            <a:tbl>
              <a:tblPr firstRow="1" bandRow="1">
                <a:tableStyleId>{5C22544A-7EE6-4342-B048-85BDC9FD1C3A}</a:tableStyleId>
              </a:tblPr>
              <a:tblGrid>
                <a:gridCol w="4139952"/>
                <a:gridCol w="2448272"/>
                <a:gridCol w="2555776"/>
              </a:tblGrid>
              <a:tr h="648072">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noProof="0" dirty="0" err="1" smtClean="0">
                          <a:solidFill>
                            <a:srgbClr val="FF0000"/>
                          </a:solidFill>
                          <a:latin typeface="Arial Black" pitchFamily="34" charset="0"/>
                        </a:rPr>
                        <a:t>Dependance</a:t>
                      </a:r>
                      <a:r>
                        <a:rPr lang="en-GB" sz="2000" noProof="0" dirty="0" smtClean="0">
                          <a:solidFill>
                            <a:srgbClr val="FF0000"/>
                          </a:solidFill>
                          <a:latin typeface="Arial Black" pitchFamily="34" charset="0"/>
                        </a:rPr>
                        <a:t> of the Density and Viscosity on the Content of the Rubber hydrocarbon</a:t>
                      </a:r>
                      <a:endParaRPr lang="en-GB" sz="2000" noProof="0" dirty="0">
                        <a:solidFill>
                          <a:srgbClr val="FF0000"/>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hMerge="1">
                  <a:txBody>
                    <a:bodyPr/>
                    <a:lstStyle/>
                    <a:p>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cs-CZ"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10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noProof="0" smtClean="0">
                          <a:solidFill>
                            <a:srgbClr val="008000"/>
                          </a:solidFill>
                          <a:latin typeface="Arial Black" pitchFamily="34" charset="0"/>
                        </a:rPr>
                        <a:t>Rubber hydrocarbon </a:t>
                      </a:r>
                      <a:r>
                        <a:rPr lang="en-GB" sz="1800" noProof="0" smtClean="0">
                          <a:solidFill>
                            <a:srgbClr val="0000FF"/>
                          </a:solidFill>
                          <a:latin typeface="Arial Black" pitchFamily="34" charset="0"/>
                        </a:rPr>
                        <a:t>( % w/w)</a:t>
                      </a:r>
                      <a:endParaRPr lang="en-GB" sz="1800" noProof="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GB" sz="1800" noProof="0" smtClean="0">
                          <a:solidFill>
                            <a:srgbClr val="C00000"/>
                          </a:solidFill>
                          <a:latin typeface="Arial Black" pitchFamily="34" charset="0"/>
                        </a:rPr>
                        <a:t>Density (kg/m</a:t>
                      </a:r>
                      <a:r>
                        <a:rPr lang="en-GB" sz="1800" baseline="30000" noProof="0" smtClean="0">
                          <a:solidFill>
                            <a:srgbClr val="C00000"/>
                          </a:solidFill>
                          <a:latin typeface="Arial Black" pitchFamily="34" charset="0"/>
                        </a:rPr>
                        <a:t>3</a:t>
                      </a:r>
                      <a:r>
                        <a:rPr lang="en-GB" sz="1800" noProof="0" smtClean="0">
                          <a:solidFill>
                            <a:srgbClr val="C00000"/>
                          </a:solidFill>
                          <a:latin typeface="Arial Black" pitchFamily="34" charset="0"/>
                        </a:rPr>
                        <a:t>)</a:t>
                      </a:r>
                      <a:endParaRPr lang="en-GB" sz="1800" noProof="0">
                        <a:solidFill>
                          <a:srgbClr val="C00000"/>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r>
                        <a:rPr lang="en-GB" sz="1800" noProof="0" dirty="0" smtClean="0">
                          <a:solidFill>
                            <a:srgbClr val="7030A0"/>
                          </a:solidFill>
                          <a:latin typeface="Arial Black" pitchFamily="34" charset="0"/>
                        </a:rPr>
                        <a:t>Viscosity (</a:t>
                      </a:r>
                      <a:r>
                        <a:rPr lang="en-GB" sz="1800" noProof="0" dirty="0" err="1" smtClean="0">
                          <a:solidFill>
                            <a:srgbClr val="7030A0"/>
                          </a:solidFill>
                          <a:latin typeface="Arial Black" pitchFamily="34" charset="0"/>
                        </a:rPr>
                        <a:t>m.Pa.s</a:t>
                      </a:r>
                      <a:r>
                        <a:rPr lang="en-GB" sz="1800" noProof="0" dirty="0" smtClean="0">
                          <a:solidFill>
                            <a:srgbClr val="7030A0"/>
                          </a:solidFill>
                          <a:latin typeface="Arial Black" pitchFamily="34" charset="0"/>
                        </a:rPr>
                        <a:t>)</a:t>
                      </a:r>
                      <a:endParaRPr lang="en-GB" sz="1800" noProof="0" dirty="0">
                        <a:solidFill>
                          <a:srgbClr val="7030A0"/>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453802">
                <a:tc>
                  <a:txBody>
                    <a:bodyPr/>
                    <a:lstStyle/>
                    <a:p>
                      <a:pPr algn="ctr"/>
                      <a:r>
                        <a:rPr lang="cs-CZ" sz="1800" dirty="0" smtClean="0">
                          <a:solidFill>
                            <a:srgbClr val="008000"/>
                          </a:solidFill>
                          <a:latin typeface="Arial Black" pitchFamily="34" charset="0"/>
                        </a:rPr>
                        <a:t>20</a:t>
                      </a:r>
                      <a:endParaRPr lang="cs-CZ" sz="1800" dirty="0">
                        <a:solidFill>
                          <a:srgbClr val="008000"/>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800" dirty="0" smtClean="0">
                          <a:solidFill>
                            <a:srgbClr val="C00000"/>
                          </a:solidFill>
                          <a:latin typeface="Arial Black" pitchFamily="34" charset="0"/>
                        </a:rPr>
                        <a:t>996</a:t>
                      </a:r>
                      <a:endParaRPr lang="cs-CZ" sz="1800" dirty="0">
                        <a:solidFill>
                          <a:srgbClr val="C00000"/>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800" dirty="0" smtClean="0">
                          <a:solidFill>
                            <a:srgbClr val="7030A0"/>
                          </a:solidFill>
                          <a:latin typeface="Arial Black" pitchFamily="34" charset="0"/>
                        </a:rPr>
                        <a:t>2,5</a:t>
                      </a:r>
                      <a:endParaRPr lang="cs-CZ" sz="1800" dirty="0">
                        <a:solidFill>
                          <a:srgbClr val="7030A0"/>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3802">
                <a:tc>
                  <a:txBody>
                    <a:bodyPr/>
                    <a:lstStyle/>
                    <a:p>
                      <a:pPr algn="ctr"/>
                      <a:r>
                        <a:rPr lang="cs-CZ" sz="1800" dirty="0" smtClean="0">
                          <a:solidFill>
                            <a:srgbClr val="008000"/>
                          </a:solidFill>
                          <a:latin typeface="Arial Black" pitchFamily="34" charset="0"/>
                        </a:rPr>
                        <a:t>30</a:t>
                      </a:r>
                      <a:endParaRPr lang="cs-CZ" sz="1800" dirty="0">
                        <a:solidFill>
                          <a:srgbClr val="008000"/>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800" dirty="0" smtClean="0">
                          <a:solidFill>
                            <a:srgbClr val="C00000"/>
                          </a:solidFill>
                          <a:latin typeface="Arial Black" pitchFamily="34" charset="0"/>
                        </a:rPr>
                        <a:t>983</a:t>
                      </a:r>
                      <a:endParaRPr lang="cs-CZ" sz="1800" dirty="0">
                        <a:solidFill>
                          <a:srgbClr val="C00000"/>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800" dirty="0" smtClean="0">
                          <a:solidFill>
                            <a:srgbClr val="7030A0"/>
                          </a:solidFill>
                          <a:latin typeface="Arial Black" pitchFamily="34" charset="0"/>
                        </a:rPr>
                        <a:t>4,0</a:t>
                      </a:r>
                      <a:endParaRPr lang="cs-CZ" sz="1800" dirty="0">
                        <a:solidFill>
                          <a:srgbClr val="7030A0"/>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3802">
                <a:tc>
                  <a:txBody>
                    <a:bodyPr/>
                    <a:lstStyle/>
                    <a:p>
                      <a:pPr algn="ctr"/>
                      <a:r>
                        <a:rPr lang="cs-CZ" sz="1800" dirty="0" smtClean="0">
                          <a:solidFill>
                            <a:srgbClr val="008000"/>
                          </a:solidFill>
                          <a:latin typeface="Arial Black" pitchFamily="34" charset="0"/>
                        </a:rPr>
                        <a:t>40</a:t>
                      </a:r>
                      <a:endParaRPr lang="cs-CZ" sz="1800" dirty="0">
                        <a:solidFill>
                          <a:srgbClr val="008000"/>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800" dirty="0" smtClean="0">
                          <a:solidFill>
                            <a:srgbClr val="C00000"/>
                          </a:solidFill>
                          <a:latin typeface="Arial Black" pitchFamily="34" charset="0"/>
                        </a:rPr>
                        <a:t>972</a:t>
                      </a:r>
                      <a:endParaRPr lang="cs-CZ" sz="1800" dirty="0">
                        <a:solidFill>
                          <a:srgbClr val="C00000"/>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800" dirty="0" smtClean="0">
                          <a:solidFill>
                            <a:srgbClr val="7030A0"/>
                          </a:solidFill>
                          <a:latin typeface="Arial Black" pitchFamily="34" charset="0"/>
                        </a:rPr>
                        <a:t>5,5</a:t>
                      </a:r>
                      <a:endParaRPr lang="cs-CZ" sz="1800" dirty="0">
                        <a:solidFill>
                          <a:srgbClr val="7030A0"/>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3802">
                <a:tc>
                  <a:txBody>
                    <a:bodyPr/>
                    <a:lstStyle/>
                    <a:p>
                      <a:pPr algn="ctr"/>
                      <a:r>
                        <a:rPr lang="cs-CZ" sz="1800" dirty="0" smtClean="0">
                          <a:solidFill>
                            <a:srgbClr val="008000"/>
                          </a:solidFill>
                          <a:latin typeface="Arial Black" pitchFamily="34" charset="0"/>
                        </a:rPr>
                        <a:t>50</a:t>
                      </a:r>
                      <a:endParaRPr lang="cs-CZ" sz="1800" dirty="0">
                        <a:solidFill>
                          <a:srgbClr val="008000"/>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800" dirty="0" smtClean="0">
                          <a:solidFill>
                            <a:srgbClr val="C00000"/>
                          </a:solidFill>
                          <a:latin typeface="Arial Black" pitchFamily="34" charset="0"/>
                        </a:rPr>
                        <a:t>959</a:t>
                      </a:r>
                      <a:endParaRPr lang="cs-CZ" sz="1800" dirty="0">
                        <a:solidFill>
                          <a:srgbClr val="C00000"/>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800" dirty="0" smtClean="0">
                          <a:solidFill>
                            <a:srgbClr val="7030A0"/>
                          </a:solidFill>
                          <a:latin typeface="Arial Black" pitchFamily="34" charset="0"/>
                        </a:rPr>
                        <a:t>7,5</a:t>
                      </a:r>
                      <a:endParaRPr lang="cs-CZ" sz="1800" dirty="0">
                        <a:solidFill>
                          <a:srgbClr val="7030A0"/>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3802">
                <a:tc>
                  <a:txBody>
                    <a:bodyPr/>
                    <a:lstStyle/>
                    <a:p>
                      <a:pPr algn="ctr"/>
                      <a:r>
                        <a:rPr lang="cs-CZ" sz="1800" dirty="0" smtClean="0">
                          <a:solidFill>
                            <a:srgbClr val="008000"/>
                          </a:solidFill>
                          <a:latin typeface="Arial Black" pitchFamily="34" charset="0"/>
                        </a:rPr>
                        <a:t>60</a:t>
                      </a:r>
                      <a:endParaRPr lang="cs-CZ" sz="1800" dirty="0">
                        <a:solidFill>
                          <a:srgbClr val="008000"/>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800" dirty="0" smtClean="0">
                          <a:solidFill>
                            <a:srgbClr val="C00000"/>
                          </a:solidFill>
                          <a:latin typeface="Arial Black" pitchFamily="34" charset="0"/>
                        </a:rPr>
                        <a:t>948</a:t>
                      </a:r>
                      <a:endParaRPr lang="cs-CZ" sz="1800" dirty="0">
                        <a:solidFill>
                          <a:srgbClr val="C00000"/>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cs-CZ" sz="1800" dirty="0" smtClean="0">
                          <a:solidFill>
                            <a:srgbClr val="7030A0"/>
                          </a:solidFill>
                          <a:latin typeface="Arial Black" pitchFamily="34" charset="0"/>
                        </a:rPr>
                        <a:t>27</a:t>
                      </a:r>
                      <a:endParaRPr lang="cs-CZ" sz="1800" dirty="0">
                        <a:solidFill>
                          <a:srgbClr val="7030A0"/>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datum 2"/>
          <p:cNvSpPr>
            <a:spLocks noGrp="1"/>
          </p:cNvSpPr>
          <p:nvPr>
            <p:ph type="dt" sz="half" idx="10"/>
          </p:nvPr>
        </p:nvSpPr>
        <p:spPr/>
        <p:txBody>
          <a:bodyPr/>
          <a:lstStyle/>
          <a:p>
            <a:pPr>
              <a:defRPr/>
            </a:pPr>
            <a:r>
              <a:rPr lang="cs-CZ" smtClean="0"/>
              <a:t>January 2018/4_1</a:t>
            </a:r>
            <a:endParaRPr lang="sk-SK"/>
          </a:p>
        </p:txBody>
      </p:sp>
      <p:sp>
        <p:nvSpPr>
          <p:cNvPr id="4" name="Zástupný symbol pro zápatí 3"/>
          <p:cNvSpPr>
            <a:spLocks noGrp="1"/>
          </p:cNvSpPr>
          <p:nvPr>
            <p:ph type="ftr" sz="quarter" idx="11"/>
          </p:nvPr>
        </p:nvSpPr>
        <p:spPr/>
        <p:txBody>
          <a:bodyPr/>
          <a:lstStyle/>
          <a:p>
            <a:pPr>
              <a:defRPr/>
            </a:pPr>
            <a:r>
              <a:rPr lang="fr-FR" smtClean="0"/>
              <a:t>NATURAL POLYMERS MU SCI 4_1 2018</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16</a:t>
            </a:fld>
            <a:endParaRPr lang="sk-SK"/>
          </a:p>
        </p:txBody>
      </p:sp>
      <p:sp>
        <p:nvSpPr>
          <p:cNvPr id="8" name="Nadpis 1"/>
          <p:cNvSpPr txBox="1">
            <a:spLocks/>
          </p:cNvSpPr>
          <p:nvPr/>
        </p:nvSpPr>
        <p:spPr bwMode="auto">
          <a:xfrm>
            <a:off x="467544" y="116632"/>
            <a:ext cx="8229600" cy="85010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0" hangingPunct="0"/>
            <a:r>
              <a:rPr lang="cs-CZ" sz="2800" b="1" dirty="0" smtClean="0">
                <a:solidFill>
                  <a:srgbClr val="FF0000"/>
                </a:solidFill>
                <a:latin typeface="Arial Black" pitchFamily="34" charset="0"/>
              </a:rPr>
              <a:t>POLYTERPENE = POLYISOPRENE</a:t>
            </a:r>
          </a:p>
          <a:p>
            <a:pPr algn="ctr" eaLnBrk="0" hangingPunct="0"/>
            <a:r>
              <a:rPr lang="cs-CZ" sz="2800" b="1" dirty="0" err="1" smtClean="0">
                <a:solidFill>
                  <a:srgbClr val="008000"/>
                </a:solidFill>
                <a:latin typeface="Arial Black" pitchFamily="34" charset="0"/>
              </a:rPr>
              <a:t>IZOMERs</a:t>
            </a:r>
            <a:endParaRPr lang="cs-CZ" sz="2800" b="1" dirty="0" smtClean="0">
              <a:solidFill>
                <a:srgbClr val="008000"/>
              </a:solidFill>
              <a:latin typeface="Arial Black" pitchFamily="34" charset="0"/>
            </a:endParaRPr>
          </a:p>
        </p:txBody>
      </p:sp>
      <p:pic>
        <p:nvPicPr>
          <p:cNvPr id="10" name="Zástupný symbol pro obsah 9" descr="img557.jpg"/>
          <p:cNvPicPr>
            <a:picLocks noGrp="1" noChangeAspect="1"/>
          </p:cNvPicPr>
          <p:nvPr>
            <p:ph idx="1"/>
          </p:nvPr>
        </p:nvPicPr>
        <p:blipFill>
          <a:blip r:embed="rId2" cstate="print"/>
          <a:stretch>
            <a:fillRect/>
          </a:stretch>
        </p:blipFill>
        <p:spPr>
          <a:xfrm rot="16200000">
            <a:off x="4052292" y="-2748036"/>
            <a:ext cx="967408" cy="8424936"/>
          </a:xfrm>
        </p:spPr>
      </p:pic>
      <p:sp>
        <p:nvSpPr>
          <p:cNvPr id="11" name="TextovéPole 10"/>
          <p:cNvSpPr txBox="1"/>
          <p:nvPr/>
        </p:nvSpPr>
        <p:spPr>
          <a:xfrm>
            <a:off x="251520" y="1988840"/>
            <a:ext cx="3528392" cy="461665"/>
          </a:xfrm>
          <a:prstGeom prst="rect">
            <a:avLst/>
          </a:prstGeom>
          <a:noFill/>
        </p:spPr>
        <p:txBody>
          <a:bodyPr wrap="square" rtlCol="0">
            <a:spAutoFit/>
          </a:bodyPr>
          <a:lstStyle/>
          <a:p>
            <a:r>
              <a:rPr lang="en-GB" sz="2400" dirty="0" smtClean="0">
                <a:solidFill>
                  <a:srgbClr val="FF0000"/>
                </a:solidFill>
                <a:latin typeface="Arial Black" pitchFamily="34" charset="0"/>
              </a:rPr>
              <a:t>NATURAL RUBBER</a:t>
            </a:r>
            <a:endParaRPr lang="cs-CZ" sz="2400" b="1" dirty="0">
              <a:solidFill>
                <a:srgbClr val="FF0000"/>
              </a:solidFill>
              <a:latin typeface="Arial Black" pitchFamily="34" charset="0"/>
            </a:endParaRPr>
          </a:p>
        </p:txBody>
      </p:sp>
      <p:sp>
        <p:nvSpPr>
          <p:cNvPr id="12" name="TextovéPole 11"/>
          <p:cNvSpPr txBox="1"/>
          <p:nvPr/>
        </p:nvSpPr>
        <p:spPr>
          <a:xfrm>
            <a:off x="4932040" y="1844824"/>
            <a:ext cx="3960440" cy="461665"/>
          </a:xfrm>
          <a:prstGeom prst="rect">
            <a:avLst/>
          </a:prstGeom>
          <a:noFill/>
        </p:spPr>
        <p:txBody>
          <a:bodyPr wrap="square" rtlCol="0">
            <a:spAutoFit/>
          </a:bodyPr>
          <a:lstStyle/>
          <a:p>
            <a:r>
              <a:rPr lang="cs-CZ" sz="2400" dirty="0" err="1" smtClean="0">
                <a:solidFill>
                  <a:srgbClr val="C00000"/>
                </a:solidFill>
                <a:latin typeface="Arial Black" pitchFamily="34" charset="0"/>
              </a:rPr>
              <a:t>Gutta</a:t>
            </a:r>
            <a:r>
              <a:rPr lang="cs-CZ" sz="2400" dirty="0" smtClean="0">
                <a:solidFill>
                  <a:srgbClr val="C00000"/>
                </a:solidFill>
                <a:latin typeface="Arial Black" pitchFamily="34" charset="0"/>
              </a:rPr>
              <a:t>-</a:t>
            </a:r>
            <a:r>
              <a:rPr lang="cs-CZ" sz="2400" dirty="0" err="1" smtClean="0">
                <a:solidFill>
                  <a:srgbClr val="C00000"/>
                </a:solidFill>
                <a:latin typeface="Arial Black" pitchFamily="34" charset="0"/>
              </a:rPr>
              <a:t>percha</a:t>
            </a:r>
            <a:r>
              <a:rPr lang="cs-CZ" sz="2400" b="1" dirty="0" smtClean="0">
                <a:latin typeface="Arial Black" pitchFamily="34" charset="0"/>
              </a:rPr>
              <a:t> </a:t>
            </a:r>
            <a:endParaRPr lang="cs-CZ" sz="2400" b="1" dirty="0">
              <a:latin typeface="Arial Black" pitchFamily="34" charset="0"/>
            </a:endParaRPr>
          </a:p>
        </p:txBody>
      </p:sp>
      <p:sp>
        <p:nvSpPr>
          <p:cNvPr id="13" name="TextovéPole 12"/>
          <p:cNvSpPr txBox="1"/>
          <p:nvPr/>
        </p:nvSpPr>
        <p:spPr>
          <a:xfrm>
            <a:off x="4788024" y="2276872"/>
            <a:ext cx="4176464" cy="2923877"/>
          </a:xfrm>
          <a:prstGeom prst="rect">
            <a:avLst/>
          </a:prstGeom>
          <a:noFill/>
        </p:spPr>
        <p:txBody>
          <a:bodyPr wrap="square" rtlCol="0">
            <a:spAutoFit/>
          </a:bodyPr>
          <a:lstStyle/>
          <a:p>
            <a:pPr>
              <a:buFont typeface="Arial" pitchFamily="34" charset="0"/>
              <a:buChar char="•"/>
            </a:pPr>
            <a:r>
              <a:rPr lang="en-GB" sz="2400" b="1" dirty="0" smtClean="0">
                <a:solidFill>
                  <a:srgbClr val="C00000"/>
                </a:solidFill>
                <a:latin typeface="Arial Black" pitchFamily="34" charset="0"/>
              </a:rPr>
              <a:t>It does NOT vulcanize!</a:t>
            </a:r>
          </a:p>
          <a:p>
            <a:pPr>
              <a:buFont typeface="Arial" pitchFamily="34" charset="0"/>
              <a:buChar char="•"/>
            </a:pPr>
            <a:r>
              <a:rPr lang="en-GB" b="1" dirty="0" smtClean="0">
                <a:solidFill>
                  <a:srgbClr val="C00000"/>
                </a:solidFill>
              </a:rPr>
              <a:t> </a:t>
            </a:r>
            <a:r>
              <a:rPr lang="en-GB" b="1" dirty="0" smtClean="0">
                <a:solidFill>
                  <a:srgbClr val="C00000"/>
                </a:solidFill>
                <a:latin typeface="Arial Black" pitchFamily="34" charset="0"/>
              </a:rPr>
              <a:t>BETTER</a:t>
            </a:r>
            <a:r>
              <a:rPr lang="en-GB" b="1" dirty="0" smtClean="0">
                <a:solidFill>
                  <a:srgbClr val="C00000"/>
                </a:solidFill>
              </a:rPr>
              <a:t> resistance to oxidation (weathering)</a:t>
            </a:r>
          </a:p>
          <a:p>
            <a:pPr>
              <a:buFont typeface="Arial" pitchFamily="34" charset="0"/>
              <a:buChar char="•"/>
            </a:pPr>
            <a:r>
              <a:rPr lang="en-GB" b="1" dirty="0" smtClean="0">
                <a:solidFill>
                  <a:srgbClr val="C00000"/>
                </a:solidFill>
                <a:latin typeface="Arial Black" pitchFamily="34" charset="0"/>
              </a:rPr>
              <a:t>NOT</a:t>
            </a:r>
            <a:r>
              <a:rPr lang="en-GB" b="1" dirty="0" smtClean="0">
                <a:solidFill>
                  <a:srgbClr val="C00000"/>
                </a:solidFill>
              </a:rPr>
              <a:t> Elastic at normal temperatur</a:t>
            </a:r>
            <a:r>
              <a:rPr lang="en-GB" b="1" dirty="0" smtClean="0">
                <a:solidFill>
                  <a:srgbClr val="FF0000"/>
                </a:solidFill>
              </a:rPr>
              <a:t>e</a:t>
            </a:r>
          </a:p>
          <a:p>
            <a:pPr>
              <a:buFont typeface="Arial" pitchFamily="34" charset="0"/>
              <a:buChar char="•"/>
            </a:pPr>
            <a:r>
              <a:rPr lang="en-GB" b="1" dirty="0" smtClean="0">
                <a:solidFill>
                  <a:srgbClr val="C00000"/>
                </a:solidFill>
              </a:rPr>
              <a:t> Soft and elastic at temperature over approx.  50 °C</a:t>
            </a:r>
          </a:p>
          <a:p>
            <a:pPr>
              <a:buFont typeface="Arial" pitchFamily="34" charset="0"/>
              <a:buChar char="•"/>
            </a:pPr>
            <a:r>
              <a:rPr lang="en-GB" b="1" dirty="0" smtClean="0">
                <a:solidFill>
                  <a:srgbClr val="0000FF"/>
                </a:solidFill>
                <a:latin typeface="Arial Black" pitchFamily="34" charset="0"/>
              </a:rPr>
              <a:t> </a:t>
            </a:r>
            <a:r>
              <a:rPr lang="en-GB" sz="2800" b="1" u="sng" dirty="0" smtClean="0">
                <a:solidFill>
                  <a:srgbClr val="0000FF"/>
                </a:solidFill>
                <a:latin typeface="Arial Black" pitchFamily="34" charset="0"/>
              </a:rPr>
              <a:t>TERMOPLAST</a:t>
            </a:r>
            <a:endParaRPr lang="en-GB" b="1" u="sng" dirty="0" smtClean="0">
              <a:solidFill>
                <a:srgbClr val="0000FF"/>
              </a:solidFill>
              <a:latin typeface="Arial Black" pitchFamily="34" charset="0"/>
            </a:endParaRPr>
          </a:p>
          <a:p>
            <a:pPr>
              <a:buFont typeface="Arial" pitchFamily="34" charset="0"/>
              <a:buChar char="•"/>
            </a:pPr>
            <a:r>
              <a:rPr lang="en-GB" b="1" dirty="0" smtClean="0">
                <a:solidFill>
                  <a:srgbClr val="0000FF"/>
                </a:solidFill>
                <a:latin typeface="Arial Black" pitchFamily="34" charset="0"/>
              </a:rPr>
              <a:t> It is gained from another plant then </a:t>
            </a:r>
            <a:r>
              <a:rPr lang="en-GB" dirty="0" smtClean="0">
                <a:solidFill>
                  <a:srgbClr val="FF0000"/>
                </a:solidFill>
                <a:latin typeface="Arial Black" pitchFamily="34" charset="0"/>
              </a:rPr>
              <a:t>NATURAL RUBBER </a:t>
            </a:r>
            <a:endParaRPr lang="en-GB" b="1" dirty="0">
              <a:solidFill>
                <a:srgbClr val="0000FF"/>
              </a:solidFill>
              <a:latin typeface="Arial Black" pitchFamily="34" charset="0"/>
            </a:endParaRPr>
          </a:p>
        </p:txBody>
      </p:sp>
      <p:sp>
        <p:nvSpPr>
          <p:cNvPr id="14" name="TextovéPole 13"/>
          <p:cNvSpPr txBox="1"/>
          <p:nvPr/>
        </p:nvSpPr>
        <p:spPr>
          <a:xfrm>
            <a:off x="323528" y="2492896"/>
            <a:ext cx="3168352" cy="1569660"/>
          </a:xfrm>
          <a:prstGeom prst="rect">
            <a:avLst/>
          </a:prstGeom>
          <a:noFill/>
        </p:spPr>
        <p:txBody>
          <a:bodyPr wrap="square" rtlCol="0">
            <a:spAutoFit/>
          </a:bodyPr>
          <a:lstStyle/>
          <a:p>
            <a:pPr>
              <a:buFont typeface="Arial" pitchFamily="34" charset="0"/>
              <a:buChar char="•"/>
            </a:pPr>
            <a:r>
              <a:rPr lang="en-GB" sz="2400" b="1" dirty="0" smtClean="0">
                <a:solidFill>
                  <a:srgbClr val="FF0000"/>
                </a:solidFill>
                <a:latin typeface="Arial Black" pitchFamily="34" charset="0"/>
              </a:rPr>
              <a:t>Vulcanization</a:t>
            </a:r>
            <a:endParaRPr lang="en-GB" b="1" dirty="0" smtClean="0">
              <a:solidFill>
                <a:srgbClr val="FF0000"/>
              </a:solidFill>
              <a:latin typeface="Arial Black" pitchFamily="34" charset="0"/>
            </a:endParaRPr>
          </a:p>
          <a:p>
            <a:pPr>
              <a:buFont typeface="Arial" pitchFamily="34" charset="0"/>
              <a:buChar char="•"/>
            </a:pPr>
            <a:r>
              <a:rPr lang="en-GB" b="1" dirty="0" smtClean="0">
                <a:solidFill>
                  <a:srgbClr val="FF0000"/>
                </a:solidFill>
              </a:rPr>
              <a:t> </a:t>
            </a:r>
            <a:r>
              <a:rPr lang="en-GB" b="1" dirty="0" smtClean="0">
                <a:solidFill>
                  <a:srgbClr val="FF0000"/>
                </a:solidFill>
                <a:latin typeface="Arial Black" pitchFamily="34" charset="0"/>
              </a:rPr>
              <a:t>LOWER</a:t>
            </a:r>
            <a:r>
              <a:rPr lang="en-GB" b="1" dirty="0" smtClean="0">
                <a:solidFill>
                  <a:srgbClr val="FF0000"/>
                </a:solidFill>
              </a:rPr>
              <a:t> resistance to oxidation (weathering)</a:t>
            </a:r>
          </a:p>
          <a:p>
            <a:pPr>
              <a:buFont typeface="Arial" pitchFamily="34" charset="0"/>
              <a:buChar char="•"/>
            </a:pPr>
            <a:r>
              <a:rPr lang="en-GB" b="1" dirty="0" smtClean="0">
                <a:solidFill>
                  <a:srgbClr val="FF0000"/>
                </a:solidFill>
              </a:rPr>
              <a:t>Elastic at normal temperature</a:t>
            </a:r>
          </a:p>
        </p:txBody>
      </p:sp>
      <p:sp>
        <p:nvSpPr>
          <p:cNvPr id="17" name="TextovéPole 16"/>
          <p:cNvSpPr txBox="1"/>
          <p:nvPr/>
        </p:nvSpPr>
        <p:spPr>
          <a:xfrm>
            <a:off x="1403648" y="980728"/>
            <a:ext cx="1296144" cy="369332"/>
          </a:xfrm>
          <a:prstGeom prst="rect">
            <a:avLst/>
          </a:prstGeom>
          <a:solidFill>
            <a:schemeClr val="bg1"/>
          </a:solidFill>
        </p:spPr>
        <p:txBody>
          <a:bodyPr wrap="square" rtlCol="0">
            <a:spAutoFit/>
          </a:bodyPr>
          <a:lstStyle/>
          <a:p>
            <a:endParaRPr lang="cs-CZ" dirty="0"/>
          </a:p>
        </p:txBody>
      </p:sp>
      <p:sp>
        <p:nvSpPr>
          <p:cNvPr id="18" name="TextovéPole 17"/>
          <p:cNvSpPr txBox="1"/>
          <p:nvPr/>
        </p:nvSpPr>
        <p:spPr>
          <a:xfrm>
            <a:off x="6444208" y="908720"/>
            <a:ext cx="1296144" cy="369332"/>
          </a:xfrm>
          <a:prstGeom prst="rect">
            <a:avLst/>
          </a:prstGeom>
          <a:solidFill>
            <a:schemeClr val="bg1"/>
          </a:solidFill>
        </p:spPr>
        <p:txBody>
          <a:bodyPr wrap="square" rtlCol="0">
            <a:spAutoFit/>
          </a:bodyPr>
          <a:lstStyle/>
          <a:p>
            <a:endParaRPr lang="cs-CZ" dirty="0"/>
          </a:p>
        </p:txBody>
      </p:sp>
      <p:sp>
        <p:nvSpPr>
          <p:cNvPr id="19" name="TextovéPole 18"/>
          <p:cNvSpPr txBox="1"/>
          <p:nvPr/>
        </p:nvSpPr>
        <p:spPr>
          <a:xfrm>
            <a:off x="1475656" y="692696"/>
            <a:ext cx="936104" cy="523220"/>
          </a:xfrm>
          <a:prstGeom prst="rect">
            <a:avLst/>
          </a:prstGeom>
          <a:noFill/>
        </p:spPr>
        <p:txBody>
          <a:bodyPr wrap="square" rtlCol="0">
            <a:spAutoFit/>
          </a:bodyPr>
          <a:lstStyle/>
          <a:p>
            <a:r>
              <a:rPr lang="cs-CZ" sz="2800" dirty="0" smtClean="0">
                <a:solidFill>
                  <a:srgbClr val="FF0000"/>
                </a:solidFill>
                <a:latin typeface="Arial Black" pitchFamily="34" charset="0"/>
              </a:rPr>
              <a:t>cis</a:t>
            </a:r>
            <a:endParaRPr lang="cs-CZ" sz="2800" dirty="0">
              <a:solidFill>
                <a:srgbClr val="FF0000"/>
              </a:solidFill>
              <a:latin typeface="Arial Black" pitchFamily="34" charset="0"/>
            </a:endParaRPr>
          </a:p>
        </p:txBody>
      </p:sp>
      <p:sp>
        <p:nvSpPr>
          <p:cNvPr id="20" name="TextovéPole 19"/>
          <p:cNvSpPr txBox="1"/>
          <p:nvPr/>
        </p:nvSpPr>
        <p:spPr>
          <a:xfrm>
            <a:off x="6516216" y="836712"/>
            <a:ext cx="1296144" cy="523220"/>
          </a:xfrm>
          <a:prstGeom prst="rect">
            <a:avLst/>
          </a:prstGeom>
          <a:noFill/>
        </p:spPr>
        <p:txBody>
          <a:bodyPr wrap="square" rtlCol="0">
            <a:spAutoFit/>
          </a:bodyPr>
          <a:lstStyle/>
          <a:p>
            <a:r>
              <a:rPr lang="cs-CZ" sz="2800" dirty="0" smtClean="0">
                <a:solidFill>
                  <a:srgbClr val="C00000"/>
                </a:solidFill>
                <a:latin typeface="Arial Black" pitchFamily="34" charset="0"/>
              </a:rPr>
              <a:t>trans</a:t>
            </a:r>
            <a:endParaRPr lang="cs-CZ" sz="2800" dirty="0">
              <a:solidFill>
                <a:srgbClr val="C00000"/>
              </a:solidFill>
              <a:latin typeface="Arial Black" pitchFamily="34" charset="0"/>
            </a:endParaRPr>
          </a:p>
        </p:txBody>
      </p:sp>
      <p:pic>
        <p:nvPicPr>
          <p:cNvPr id="21" name="Obrázek 20" descr="polyizoprén 003.jpg"/>
          <p:cNvPicPr>
            <a:picLocks noChangeAspect="1"/>
          </p:cNvPicPr>
          <p:nvPr/>
        </p:nvPicPr>
        <p:blipFill>
          <a:blip r:embed="rId3" cstate="print"/>
          <a:stretch>
            <a:fillRect/>
          </a:stretch>
        </p:blipFill>
        <p:spPr>
          <a:xfrm rot="16200000">
            <a:off x="3765899" y="1348281"/>
            <a:ext cx="1612204" cy="9144001"/>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January 2018/4_1</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4_1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17</a:t>
            </a:fld>
            <a:endParaRPr lang="sk-SK"/>
          </a:p>
        </p:txBody>
      </p:sp>
      <p:pic>
        <p:nvPicPr>
          <p:cNvPr id="5" name="Obrázek 4" descr="300px-Guttapercha_svg WIKI ENG 03012017.png"/>
          <p:cNvPicPr>
            <a:picLocks noChangeAspect="1"/>
          </p:cNvPicPr>
          <p:nvPr/>
        </p:nvPicPr>
        <p:blipFill>
          <a:blip r:embed="rId2" cstate="print"/>
          <a:stretch>
            <a:fillRect/>
          </a:stretch>
        </p:blipFill>
        <p:spPr>
          <a:xfrm>
            <a:off x="467544" y="1484784"/>
            <a:ext cx="7776864" cy="1996062"/>
          </a:xfrm>
          <a:prstGeom prst="rect">
            <a:avLst/>
          </a:prstGeom>
        </p:spPr>
      </p:pic>
      <p:pic>
        <p:nvPicPr>
          <p:cNvPr id="6" name="Obrázek 5" descr="Guttapercha_structure WIKI CZ 03012017.png"/>
          <p:cNvPicPr>
            <a:picLocks noChangeAspect="1"/>
          </p:cNvPicPr>
          <p:nvPr/>
        </p:nvPicPr>
        <p:blipFill>
          <a:blip r:embed="rId3" cstate="print"/>
          <a:stretch>
            <a:fillRect/>
          </a:stretch>
        </p:blipFill>
        <p:spPr>
          <a:xfrm>
            <a:off x="251520" y="3212976"/>
            <a:ext cx="8640960" cy="3456688"/>
          </a:xfrm>
          <a:prstGeom prst="rect">
            <a:avLst/>
          </a:prstGeom>
        </p:spPr>
      </p:pic>
      <p:sp>
        <p:nvSpPr>
          <p:cNvPr id="7" name="TextovéPole 6"/>
          <p:cNvSpPr txBox="1"/>
          <p:nvPr/>
        </p:nvSpPr>
        <p:spPr>
          <a:xfrm>
            <a:off x="251520" y="188640"/>
            <a:ext cx="8568952" cy="1077218"/>
          </a:xfrm>
          <a:prstGeom prst="rect">
            <a:avLst/>
          </a:prstGeom>
          <a:noFill/>
        </p:spPr>
        <p:txBody>
          <a:bodyPr wrap="square" rtlCol="0">
            <a:spAutoFit/>
          </a:bodyPr>
          <a:lstStyle/>
          <a:p>
            <a:pPr algn="ctr"/>
            <a:r>
              <a:rPr lang="en-GB" sz="3200" dirty="0" smtClean="0">
                <a:solidFill>
                  <a:srgbClr val="C00000"/>
                </a:solidFill>
                <a:latin typeface="Arial Black" pitchFamily="34" charset="0"/>
              </a:rPr>
              <a:t>Gutta-percha </a:t>
            </a:r>
            <a:r>
              <a:rPr lang="en-GB" sz="3200" dirty="0" smtClean="0">
                <a:solidFill>
                  <a:srgbClr val="FF0000"/>
                </a:solidFill>
                <a:latin typeface="Arial Black" pitchFamily="34" charset="0"/>
              </a:rPr>
              <a:t>-  various presentations of the MAIN CHAIN in the Literature</a:t>
            </a:r>
            <a:endParaRPr lang="en-GB" sz="3200" dirty="0">
              <a:solidFill>
                <a:srgbClr val="FF0000"/>
              </a:solidFill>
              <a:latin typeface="Arial Black" pitchFamily="34" charset="0"/>
            </a:endParaRPr>
          </a:p>
        </p:txBody>
      </p:sp>
      <p:sp>
        <p:nvSpPr>
          <p:cNvPr id="8" name="TextovéPole 7"/>
          <p:cNvSpPr txBox="1"/>
          <p:nvPr/>
        </p:nvSpPr>
        <p:spPr>
          <a:xfrm>
            <a:off x="179512" y="3212976"/>
            <a:ext cx="4320480" cy="923330"/>
          </a:xfrm>
          <a:prstGeom prst="rect">
            <a:avLst/>
          </a:prstGeom>
          <a:solidFill>
            <a:srgbClr val="FFFF99"/>
          </a:solidFill>
        </p:spPr>
        <p:txBody>
          <a:bodyPr wrap="square" rtlCol="0">
            <a:spAutoFit/>
          </a:bodyPr>
          <a:lstStyle/>
          <a:p>
            <a:r>
              <a:rPr lang="en-GB" dirty="0" smtClean="0">
                <a:solidFill>
                  <a:srgbClr val="C00000"/>
                </a:solidFill>
                <a:latin typeface="Arial Black" pitchFamily="34" charset="0"/>
              </a:rPr>
              <a:t>trans-1,4 </a:t>
            </a:r>
            <a:r>
              <a:rPr lang="en-GB" dirty="0" err="1" smtClean="0">
                <a:solidFill>
                  <a:srgbClr val="C00000"/>
                </a:solidFill>
                <a:latin typeface="Arial Black" pitchFamily="34" charset="0"/>
              </a:rPr>
              <a:t>polyisoprene</a:t>
            </a:r>
            <a:endParaRPr lang="en-GB" dirty="0" smtClean="0">
              <a:solidFill>
                <a:srgbClr val="C00000"/>
              </a:solidFill>
              <a:latin typeface="Arial Black" pitchFamily="34" charset="0"/>
            </a:endParaRPr>
          </a:p>
          <a:p>
            <a:r>
              <a:rPr lang="en-GB" dirty="0" smtClean="0">
                <a:solidFill>
                  <a:srgbClr val="C00000"/>
                </a:solidFill>
                <a:latin typeface="Arial Black" pitchFamily="34" charset="0"/>
              </a:rPr>
              <a:t>designation is related to the </a:t>
            </a:r>
            <a:r>
              <a:rPr lang="en-GB" dirty="0" smtClean="0">
                <a:solidFill>
                  <a:srgbClr val="FF0000"/>
                </a:solidFill>
                <a:latin typeface="Arial Black" pitchFamily="34" charset="0"/>
              </a:rPr>
              <a:t>MAIN CHAIN</a:t>
            </a:r>
            <a:r>
              <a:rPr lang="en-GB" dirty="0" smtClean="0">
                <a:solidFill>
                  <a:srgbClr val="C00000"/>
                </a:solidFill>
                <a:latin typeface="Arial Black" pitchFamily="34" charset="0"/>
              </a:rPr>
              <a:t> </a:t>
            </a:r>
            <a:endParaRPr lang="en-GB" dirty="0">
              <a:solidFill>
                <a:srgbClr val="C00000"/>
              </a:solidFill>
              <a:latin typeface="Arial Black" pitchFamily="34" charset="0"/>
            </a:endParaRPr>
          </a:p>
        </p:txBody>
      </p:sp>
      <p:cxnSp>
        <p:nvCxnSpPr>
          <p:cNvPr id="10" name="Přímá spojovací šipka 9"/>
          <p:cNvCxnSpPr/>
          <p:nvPr/>
        </p:nvCxnSpPr>
        <p:spPr>
          <a:xfrm flipH="1" flipV="1">
            <a:off x="2843808" y="2132856"/>
            <a:ext cx="504056" cy="1440160"/>
          </a:xfrm>
          <a:prstGeom prst="straightConnector1">
            <a:avLst/>
          </a:prstGeom>
          <a:ln w="38100">
            <a:solidFill>
              <a:srgbClr val="C0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2" name="Přímá spojovací šipka 11"/>
          <p:cNvCxnSpPr/>
          <p:nvPr/>
        </p:nvCxnSpPr>
        <p:spPr>
          <a:xfrm flipV="1">
            <a:off x="3347864" y="2708920"/>
            <a:ext cx="432048" cy="864096"/>
          </a:xfrm>
          <a:prstGeom prst="straightConnector1">
            <a:avLst/>
          </a:prstGeom>
          <a:ln w="38100">
            <a:solidFill>
              <a:srgbClr val="C00000"/>
            </a:solidFill>
            <a:prstDash val="sys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January 2018/4_1</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4_1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18</a:t>
            </a:fld>
            <a:endParaRPr lang="sk-SK" dirty="0"/>
          </a:p>
        </p:txBody>
      </p:sp>
      <p:sp>
        <p:nvSpPr>
          <p:cNvPr id="7" name="TextovéPole 6"/>
          <p:cNvSpPr txBox="1"/>
          <p:nvPr/>
        </p:nvSpPr>
        <p:spPr>
          <a:xfrm>
            <a:off x="251520" y="188640"/>
            <a:ext cx="8568952" cy="1384995"/>
          </a:xfrm>
          <a:prstGeom prst="rect">
            <a:avLst/>
          </a:prstGeom>
          <a:noFill/>
        </p:spPr>
        <p:txBody>
          <a:bodyPr wrap="square" rtlCol="0">
            <a:spAutoFit/>
          </a:bodyPr>
          <a:lstStyle/>
          <a:p>
            <a:pPr algn="ctr"/>
            <a:r>
              <a:rPr lang="cs-CZ" sz="2800" dirty="0" err="1" smtClean="0">
                <a:solidFill>
                  <a:srgbClr val="C00000"/>
                </a:solidFill>
                <a:latin typeface="Arial Black" pitchFamily="34" charset="0"/>
              </a:rPr>
              <a:t>Gutta</a:t>
            </a:r>
            <a:r>
              <a:rPr lang="cs-CZ" sz="2800" dirty="0" smtClean="0">
                <a:solidFill>
                  <a:srgbClr val="C00000"/>
                </a:solidFill>
                <a:latin typeface="Arial Black" pitchFamily="34" charset="0"/>
              </a:rPr>
              <a:t>-</a:t>
            </a:r>
            <a:r>
              <a:rPr lang="cs-CZ" sz="2800" dirty="0" err="1" smtClean="0">
                <a:solidFill>
                  <a:srgbClr val="C00000"/>
                </a:solidFill>
                <a:latin typeface="Arial Black" pitchFamily="34" charset="0"/>
              </a:rPr>
              <a:t>percha</a:t>
            </a:r>
            <a:r>
              <a:rPr lang="cs-CZ" sz="2800" dirty="0" smtClean="0">
                <a:solidFill>
                  <a:srgbClr val="C00000"/>
                </a:solidFill>
                <a:latin typeface="Arial Black" pitchFamily="34" charset="0"/>
              </a:rPr>
              <a:t> </a:t>
            </a:r>
            <a:r>
              <a:rPr lang="cs-CZ" sz="2800" dirty="0" smtClean="0">
                <a:solidFill>
                  <a:srgbClr val="0000FF"/>
                </a:solidFill>
                <a:latin typeface="Arial Black" pitchFamily="34" charset="0"/>
              </a:rPr>
              <a:t>versus</a:t>
            </a:r>
            <a:r>
              <a:rPr lang="en-GB" sz="2800" dirty="0" smtClean="0">
                <a:solidFill>
                  <a:srgbClr val="FF0000"/>
                </a:solidFill>
                <a:latin typeface="Arial Black" pitchFamily="34" charset="0"/>
              </a:rPr>
              <a:t> NATURAL RUBBER </a:t>
            </a:r>
            <a:endParaRPr lang="cs-CZ" sz="2800" dirty="0" smtClean="0">
              <a:solidFill>
                <a:srgbClr val="008000"/>
              </a:solidFill>
              <a:latin typeface="Arial Black" pitchFamily="34" charset="0"/>
            </a:endParaRPr>
          </a:p>
          <a:p>
            <a:pPr algn="ctr"/>
            <a:r>
              <a:rPr lang="en-GB" sz="2800" dirty="0" smtClean="0">
                <a:solidFill>
                  <a:srgbClr val="FF0000"/>
                </a:solidFill>
                <a:latin typeface="Arial Black" pitchFamily="34" charset="0"/>
              </a:rPr>
              <a:t>Various presentations of the MAIN CHAIN</a:t>
            </a:r>
            <a:r>
              <a:rPr lang="cs-CZ" sz="2800" dirty="0" smtClean="0">
                <a:solidFill>
                  <a:srgbClr val="FF0000"/>
                </a:solidFill>
                <a:latin typeface="Arial Black" pitchFamily="34" charset="0"/>
              </a:rPr>
              <a:t> in </a:t>
            </a:r>
            <a:r>
              <a:rPr lang="cs-CZ" sz="2800" dirty="0" err="1" smtClean="0">
                <a:solidFill>
                  <a:srgbClr val="FF0000"/>
                </a:solidFill>
                <a:latin typeface="Arial Black" pitchFamily="34" charset="0"/>
              </a:rPr>
              <a:t>the</a:t>
            </a:r>
            <a:r>
              <a:rPr lang="cs-CZ" sz="2800" dirty="0" smtClean="0">
                <a:solidFill>
                  <a:srgbClr val="FF0000"/>
                </a:solidFill>
                <a:latin typeface="Arial Black" pitchFamily="34" charset="0"/>
              </a:rPr>
              <a:t> </a:t>
            </a:r>
            <a:r>
              <a:rPr lang="en-GB" sz="2800" dirty="0" smtClean="0">
                <a:solidFill>
                  <a:srgbClr val="FF0000"/>
                </a:solidFill>
                <a:latin typeface="Arial Black" pitchFamily="34" charset="0"/>
              </a:rPr>
              <a:t>Literature </a:t>
            </a:r>
            <a:endParaRPr lang="cs-CZ" sz="2800" dirty="0">
              <a:solidFill>
                <a:srgbClr val="FF0000"/>
              </a:solidFill>
              <a:latin typeface="Arial Black" pitchFamily="34" charset="0"/>
            </a:endParaRPr>
          </a:p>
        </p:txBody>
      </p:sp>
      <p:pic>
        <p:nvPicPr>
          <p:cNvPr id="9" name="Obrázek 8" descr="img650.jpg"/>
          <p:cNvPicPr>
            <a:picLocks noChangeAspect="1"/>
          </p:cNvPicPr>
          <p:nvPr/>
        </p:nvPicPr>
        <p:blipFill>
          <a:blip r:embed="rId2" cstate="print"/>
          <a:stretch>
            <a:fillRect/>
          </a:stretch>
        </p:blipFill>
        <p:spPr>
          <a:xfrm>
            <a:off x="251520" y="1628800"/>
            <a:ext cx="8602999" cy="2664296"/>
          </a:xfrm>
          <a:prstGeom prst="rect">
            <a:avLst/>
          </a:prstGeom>
        </p:spPr>
      </p:pic>
      <p:pic>
        <p:nvPicPr>
          <p:cNvPr id="10" name="Obrázek 9" descr="img648.jpg"/>
          <p:cNvPicPr>
            <a:picLocks noChangeAspect="1"/>
          </p:cNvPicPr>
          <p:nvPr/>
        </p:nvPicPr>
        <p:blipFill>
          <a:blip r:embed="rId3" cstate="print"/>
          <a:stretch>
            <a:fillRect/>
          </a:stretch>
        </p:blipFill>
        <p:spPr>
          <a:xfrm>
            <a:off x="323527" y="4365104"/>
            <a:ext cx="3526069" cy="2376264"/>
          </a:xfrm>
          <a:prstGeom prst="rect">
            <a:avLst/>
          </a:prstGeom>
        </p:spPr>
      </p:pic>
      <p:sp>
        <p:nvSpPr>
          <p:cNvPr id="11" name="TextovéPole 10"/>
          <p:cNvSpPr txBox="1"/>
          <p:nvPr/>
        </p:nvSpPr>
        <p:spPr>
          <a:xfrm>
            <a:off x="5292080" y="4581128"/>
            <a:ext cx="3600400" cy="1200329"/>
          </a:xfrm>
          <a:prstGeom prst="rect">
            <a:avLst/>
          </a:prstGeom>
          <a:noFill/>
        </p:spPr>
        <p:txBody>
          <a:bodyPr wrap="square" rtlCol="0">
            <a:spAutoFit/>
          </a:bodyPr>
          <a:lstStyle/>
          <a:p>
            <a:r>
              <a:rPr lang="en-GB" sz="2400" dirty="0" smtClean="0">
                <a:solidFill>
                  <a:srgbClr val="008000"/>
                </a:solidFill>
                <a:latin typeface="Arial Black" pitchFamily="34" charset="0"/>
              </a:rPr>
              <a:t>R is here the CONTINUATION of  the</a:t>
            </a:r>
            <a:r>
              <a:rPr lang="en-GB" sz="2400" dirty="0" smtClean="0">
                <a:solidFill>
                  <a:srgbClr val="FF0000"/>
                </a:solidFill>
                <a:latin typeface="Arial Black" pitchFamily="34" charset="0"/>
              </a:rPr>
              <a:t> MAIN CHAIN </a:t>
            </a:r>
            <a:endParaRPr lang="en-GB" sz="2400" dirty="0">
              <a:solidFill>
                <a:srgbClr val="008000"/>
              </a:solidFill>
              <a:latin typeface="Arial Black" pitchFamily="34" charset="0"/>
            </a:endParaRPr>
          </a:p>
        </p:txBody>
      </p:sp>
      <p:cxnSp>
        <p:nvCxnSpPr>
          <p:cNvPr id="13" name="Přímá spojovací šipka 12"/>
          <p:cNvCxnSpPr/>
          <p:nvPr/>
        </p:nvCxnSpPr>
        <p:spPr>
          <a:xfrm flipH="1">
            <a:off x="3419872" y="5445224"/>
            <a:ext cx="1800200" cy="288032"/>
          </a:xfrm>
          <a:prstGeom prst="straightConnector1">
            <a:avLst/>
          </a:prstGeom>
          <a:ln w="38100">
            <a:solidFill>
              <a:srgbClr val="008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5" name="Přímá spojovací šipka 14"/>
          <p:cNvCxnSpPr/>
          <p:nvPr/>
        </p:nvCxnSpPr>
        <p:spPr>
          <a:xfrm flipH="1" flipV="1">
            <a:off x="611560" y="6021288"/>
            <a:ext cx="72008" cy="576064"/>
          </a:xfrm>
          <a:prstGeom prst="straightConnector1">
            <a:avLst/>
          </a:prstGeom>
          <a:ln w="38100">
            <a:solidFill>
              <a:srgbClr val="008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0" name="Přímá spojovací čára 19"/>
          <p:cNvCxnSpPr/>
          <p:nvPr/>
        </p:nvCxnSpPr>
        <p:spPr>
          <a:xfrm flipV="1">
            <a:off x="683568" y="6453336"/>
            <a:ext cx="3024336" cy="144016"/>
          </a:xfrm>
          <a:prstGeom prst="line">
            <a:avLst/>
          </a:prstGeom>
          <a:ln w="38100">
            <a:solidFill>
              <a:srgbClr val="008000"/>
            </a:solidFill>
            <a:prstDash val="sysDash"/>
          </a:ln>
        </p:spPr>
        <p:style>
          <a:lnRef idx="1">
            <a:schemeClr val="accent1"/>
          </a:lnRef>
          <a:fillRef idx="0">
            <a:schemeClr val="accent1"/>
          </a:fillRef>
          <a:effectRef idx="0">
            <a:schemeClr val="accent1"/>
          </a:effectRef>
          <a:fontRef idx="minor">
            <a:schemeClr val="tx1"/>
          </a:fontRef>
        </p:style>
      </p:cxnSp>
      <p:cxnSp>
        <p:nvCxnSpPr>
          <p:cNvPr id="22" name="Přímá spojovací čára 21"/>
          <p:cNvCxnSpPr/>
          <p:nvPr/>
        </p:nvCxnSpPr>
        <p:spPr>
          <a:xfrm flipV="1">
            <a:off x="3707904" y="5445224"/>
            <a:ext cx="1512168" cy="1008112"/>
          </a:xfrm>
          <a:prstGeom prst="line">
            <a:avLst/>
          </a:prstGeom>
          <a:ln w="38100">
            <a:solidFill>
              <a:srgbClr val="008000"/>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January 2018/4_1</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4_1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19</a:t>
            </a:fld>
            <a:endParaRPr lang="sk-SK"/>
          </a:p>
        </p:txBody>
      </p:sp>
      <p:sp>
        <p:nvSpPr>
          <p:cNvPr id="7" name="TextovéPole 6"/>
          <p:cNvSpPr txBox="1"/>
          <p:nvPr/>
        </p:nvSpPr>
        <p:spPr>
          <a:xfrm>
            <a:off x="251520" y="188640"/>
            <a:ext cx="8568952" cy="523220"/>
          </a:xfrm>
          <a:prstGeom prst="rect">
            <a:avLst/>
          </a:prstGeom>
          <a:noFill/>
        </p:spPr>
        <p:txBody>
          <a:bodyPr wrap="square" rtlCol="0">
            <a:spAutoFit/>
          </a:bodyPr>
          <a:lstStyle/>
          <a:p>
            <a:pPr algn="ctr"/>
            <a:r>
              <a:rPr lang="cs-CZ" sz="2800" dirty="0" err="1" smtClean="0">
                <a:solidFill>
                  <a:srgbClr val="C00000"/>
                </a:solidFill>
                <a:latin typeface="Arial Black" pitchFamily="34" charset="0"/>
              </a:rPr>
              <a:t>Gutta</a:t>
            </a:r>
            <a:r>
              <a:rPr lang="cs-CZ" sz="2800" dirty="0" smtClean="0">
                <a:solidFill>
                  <a:srgbClr val="C00000"/>
                </a:solidFill>
                <a:latin typeface="Arial Black" pitchFamily="34" charset="0"/>
              </a:rPr>
              <a:t>-</a:t>
            </a:r>
            <a:r>
              <a:rPr lang="cs-CZ" sz="2800" dirty="0" err="1" smtClean="0">
                <a:solidFill>
                  <a:srgbClr val="C00000"/>
                </a:solidFill>
                <a:latin typeface="Arial Black" pitchFamily="34" charset="0"/>
              </a:rPr>
              <a:t>percha</a:t>
            </a:r>
            <a:r>
              <a:rPr lang="cs-CZ" sz="2800" dirty="0" smtClean="0">
                <a:solidFill>
                  <a:srgbClr val="C00000"/>
                </a:solidFill>
                <a:latin typeface="Arial Black" pitchFamily="34" charset="0"/>
              </a:rPr>
              <a:t> </a:t>
            </a:r>
            <a:r>
              <a:rPr lang="cs-CZ" sz="2800" dirty="0" smtClean="0">
                <a:solidFill>
                  <a:srgbClr val="0000FF"/>
                </a:solidFill>
                <a:latin typeface="Arial Black" pitchFamily="34" charset="0"/>
              </a:rPr>
              <a:t>versus </a:t>
            </a:r>
            <a:r>
              <a:rPr lang="cs-CZ" sz="2800" dirty="0" smtClean="0">
                <a:solidFill>
                  <a:srgbClr val="FF0000"/>
                </a:solidFill>
                <a:latin typeface="Arial Black" pitchFamily="34" charset="0"/>
              </a:rPr>
              <a:t>BALATA GUM</a:t>
            </a:r>
          </a:p>
        </p:txBody>
      </p:sp>
      <p:sp>
        <p:nvSpPr>
          <p:cNvPr id="17" name="TextovéPole 16"/>
          <p:cNvSpPr txBox="1"/>
          <p:nvPr/>
        </p:nvSpPr>
        <p:spPr>
          <a:xfrm>
            <a:off x="107504" y="692696"/>
            <a:ext cx="8856984" cy="2677656"/>
          </a:xfrm>
          <a:prstGeom prst="rect">
            <a:avLst/>
          </a:prstGeom>
          <a:noFill/>
        </p:spPr>
        <p:txBody>
          <a:bodyPr wrap="square" rtlCol="0">
            <a:spAutoFit/>
          </a:bodyPr>
          <a:lstStyle/>
          <a:p>
            <a:pPr>
              <a:buFont typeface="Arial" pitchFamily="34" charset="0"/>
              <a:buChar char="•"/>
            </a:pPr>
            <a:r>
              <a:rPr lang="cs-CZ" sz="2400" dirty="0" smtClean="0"/>
              <a:t> </a:t>
            </a:r>
            <a:r>
              <a:rPr lang="en-GB" sz="2400" dirty="0" smtClean="0">
                <a:solidFill>
                  <a:srgbClr val="FF0000"/>
                </a:solidFill>
                <a:latin typeface="Arial Black" pitchFamily="34" charset="0"/>
              </a:rPr>
              <a:t>BALATA</a:t>
            </a:r>
            <a:r>
              <a:rPr lang="en-GB" sz="2400" dirty="0" smtClean="0">
                <a:solidFill>
                  <a:srgbClr val="0000FF"/>
                </a:solidFill>
                <a:latin typeface="Arial Black" pitchFamily="34" charset="0"/>
              </a:rPr>
              <a:t> is very similar to </a:t>
            </a:r>
            <a:r>
              <a:rPr lang="en-GB" sz="2400" dirty="0" smtClean="0">
                <a:solidFill>
                  <a:srgbClr val="C00000"/>
                </a:solidFill>
                <a:latin typeface="Arial Black" pitchFamily="34" charset="0"/>
              </a:rPr>
              <a:t>Gutta-percha, </a:t>
            </a:r>
            <a:r>
              <a:rPr lang="en-GB" sz="2400" dirty="0" smtClean="0">
                <a:solidFill>
                  <a:srgbClr val="0000FF"/>
                </a:solidFill>
                <a:latin typeface="Arial Black" pitchFamily="34" charset="0"/>
              </a:rPr>
              <a:t>but</a:t>
            </a:r>
            <a:r>
              <a:rPr lang="en-GB" sz="2400" dirty="0" smtClean="0">
                <a:solidFill>
                  <a:srgbClr val="C00000"/>
                </a:solidFill>
                <a:latin typeface="Arial Black" pitchFamily="34" charset="0"/>
              </a:rPr>
              <a:t> </a:t>
            </a:r>
            <a:r>
              <a:rPr lang="en-GB" sz="2400" dirty="0" smtClean="0">
                <a:solidFill>
                  <a:srgbClr val="0000FF"/>
                </a:solidFill>
                <a:latin typeface="Arial Black" pitchFamily="34" charset="0"/>
              </a:rPr>
              <a:t>only as to the Physical Properties, not as to the chemical </a:t>
            </a:r>
            <a:r>
              <a:rPr lang="en-GB" sz="2400" dirty="0" smtClean="0">
                <a:solidFill>
                  <a:srgbClr val="FF0000"/>
                </a:solidFill>
                <a:latin typeface="Arial Black" pitchFamily="34" charset="0"/>
              </a:rPr>
              <a:t>Point of view</a:t>
            </a:r>
          </a:p>
          <a:p>
            <a:pPr>
              <a:buFont typeface="Arial" pitchFamily="34" charset="0"/>
              <a:buChar char="•"/>
            </a:pPr>
            <a:r>
              <a:rPr lang="en-GB" sz="2400" dirty="0" smtClean="0">
                <a:solidFill>
                  <a:srgbClr val="C00000"/>
                </a:solidFill>
                <a:latin typeface="Arial Black" pitchFamily="34" charset="0"/>
              </a:rPr>
              <a:t> </a:t>
            </a:r>
            <a:r>
              <a:rPr lang="en-GB" sz="2400" dirty="0" smtClean="0">
                <a:solidFill>
                  <a:srgbClr val="FF0000"/>
                </a:solidFill>
                <a:latin typeface="Arial Black" pitchFamily="34" charset="0"/>
              </a:rPr>
              <a:t>BALATA</a:t>
            </a:r>
            <a:r>
              <a:rPr lang="en-GB" sz="2400" dirty="0" smtClean="0">
                <a:solidFill>
                  <a:srgbClr val="0000FF"/>
                </a:solidFill>
                <a:latin typeface="Arial Black" pitchFamily="34" charset="0"/>
              </a:rPr>
              <a:t> is more soft &gt; it was used for </a:t>
            </a:r>
            <a:r>
              <a:rPr lang="en-GB" sz="2400" dirty="0" smtClean="0">
                <a:solidFill>
                  <a:srgbClr val="FF0000"/>
                </a:solidFill>
                <a:latin typeface="Arial Black" pitchFamily="34" charset="0"/>
              </a:rPr>
              <a:t>Chewing Gums</a:t>
            </a:r>
            <a:r>
              <a:rPr lang="en-GB" sz="2400" dirty="0" smtClean="0">
                <a:solidFill>
                  <a:srgbClr val="0000FF"/>
                </a:solidFill>
                <a:latin typeface="Arial Black" pitchFamily="34" charset="0"/>
              </a:rPr>
              <a:t>, but a synthetic food analogue is used now</a:t>
            </a:r>
          </a:p>
          <a:p>
            <a:pPr>
              <a:buFont typeface="Arial" pitchFamily="34" charset="0"/>
              <a:buChar char="•"/>
            </a:pPr>
            <a:r>
              <a:rPr lang="en-GB" sz="2400" dirty="0" smtClean="0">
                <a:solidFill>
                  <a:srgbClr val="0000FF"/>
                </a:solidFill>
                <a:latin typeface="Arial Black" pitchFamily="34" charset="0"/>
              </a:rPr>
              <a:t> Its importance and use are marginal and decreasing now</a:t>
            </a:r>
            <a:endParaRPr lang="en-GB" sz="2400" dirty="0"/>
          </a:p>
        </p:txBody>
      </p:sp>
      <p:sp>
        <p:nvSpPr>
          <p:cNvPr id="18" name="TextovéPole 17"/>
          <p:cNvSpPr txBox="1"/>
          <p:nvPr/>
        </p:nvSpPr>
        <p:spPr>
          <a:xfrm>
            <a:off x="0" y="3429000"/>
            <a:ext cx="9144000" cy="2677656"/>
          </a:xfrm>
          <a:prstGeom prst="rect">
            <a:avLst/>
          </a:prstGeom>
          <a:noFill/>
        </p:spPr>
        <p:txBody>
          <a:bodyPr wrap="square" rtlCol="0">
            <a:spAutoFit/>
          </a:bodyPr>
          <a:lstStyle/>
          <a:p>
            <a:r>
              <a:rPr lang="en-GB" sz="2800" b="1" i="1" dirty="0" err="1" smtClean="0">
                <a:solidFill>
                  <a:srgbClr val="FF0000"/>
                </a:solidFill>
                <a:latin typeface="Arial Black" pitchFamily="34" charset="0"/>
              </a:rPr>
              <a:t>Manilkara</a:t>
            </a:r>
            <a:r>
              <a:rPr lang="en-GB" sz="2800" b="1" i="1" dirty="0" smtClean="0">
                <a:solidFill>
                  <a:srgbClr val="FF0000"/>
                </a:solidFill>
                <a:latin typeface="Arial Black" pitchFamily="34" charset="0"/>
              </a:rPr>
              <a:t> </a:t>
            </a:r>
            <a:r>
              <a:rPr lang="en-GB" sz="2800" b="1" i="1" dirty="0" err="1" smtClean="0">
                <a:solidFill>
                  <a:srgbClr val="FF0000"/>
                </a:solidFill>
                <a:latin typeface="Arial Black" pitchFamily="34" charset="0"/>
              </a:rPr>
              <a:t>bidentata</a:t>
            </a:r>
            <a:r>
              <a:rPr lang="en-GB" sz="2800" dirty="0" smtClean="0">
                <a:solidFill>
                  <a:srgbClr val="FF0000"/>
                </a:solidFill>
                <a:latin typeface="Arial Black" pitchFamily="34" charset="0"/>
              </a:rPr>
              <a:t> </a:t>
            </a:r>
            <a:r>
              <a:rPr lang="en-GB" dirty="0" smtClean="0"/>
              <a:t>is a species of </a:t>
            </a:r>
            <a:r>
              <a:rPr lang="en-GB" i="1" dirty="0" err="1" smtClean="0">
                <a:hlinkClick r:id="rId2" tooltip="Manilkara"/>
              </a:rPr>
              <a:t>Manilkara</a:t>
            </a:r>
            <a:r>
              <a:rPr lang="en-GB" dirty="0" smtClean="0"/>
              <a:t> native to a large area of northern </a:t>
            </a:r>
            <a:r>
              <a:rPr lang="en-GB" dirty="0" smtClean="0">
                <a:hlinkClick r:id="rId3" tooltip="South America"/>
              </a:rPr>
              <a:t>South America</a:t>
            </a:r>
            <a:r>
              <a:rPr lang="en-GB" dirty="0" smtClean="0"/>
              <a:t>, </a:t>
            </a:r>
            <a:r>
              <a:rPr lang="en-GB" dirty="0" smtClean="0">
                <a:hlinkClick r:id="rId4" tooltip="Central America"/>
              </a:rPr>
              <a:t>Central America</a:t>
            </a:r>
            <a:r>
              <a:rPr lang="en-GB" dirty="0" smtClean="0"/>
              <a:t> and the </a:t>
            </a:r>
            <a:r>
              <a:rPr lang="en-GB" dirty="0" smtClean="0">
                <a:hlinkClick r:id="rId5" tooltip="Caribbean"/>
              </a:rPr>
              <a:t>Caribbean</a:t>
            </a:r>
            <a:r>
              <a:rPr lang="en-GB" dirty="0" smtClean="0"/>
              <a:t>. Common names include </a:t>
            </a:r>
            <a:r>
              <a:rPr lang="en-GB" b="1" dirty="0" err="1" smtClean="0"/>
              <a:t>bulletwood</a:t>
            </a:r>
            <a:r>
              <a:rPr lang="en-GB" dirty="0" smtClean="0"/>
              <a:t>,</a:t>
            </a:r>
            <a:r>
              <a:rPr lang="cs-CZ" dirty="0" smtClean="0"/>
              <a:t> </a:t>
            </a:r>
            <a:r>
              <a:rPr lang="en-GB" sz="2800" b="1" dirty="0" smtClean="0">
                <a:solidFill>
                  <a:srgbClr val="FF0000"/>
                </a:solidFill>
                <a:latin typeface="Arial Black" pitchFamily="34" charset="0"/>
              </a:rPr>
              <a:t>balata</a:t>
            </a:r>
            <a:r>
              <a:rPr lang="en-GB" dirty="0" smtClean="0"/>
              <a:t>, </a:t>
            </a:r>
            <a:r>
              <a:rPr lang="en-GB" b="1" dirty="0" err="1" smtClean="0"/>
              <a:t>ausubo</a:t>
            </a:r>
            <a:r>
              <a:rPr lang="en-GB" dirty="0" smtClean="0"/>
              <a:t>, </a:t>
            </a:r>
            <a:r>
              <a:rPr lang="en-GB" b="1" dirty="0" err="1" smtClean="0"/>
              <a:t>massaranduba</a:t>
            </a:r>
            <a:r>
              <a:rPr lang="en-GB" dirty="0" smtClean="0"/>
              <a:t>, and (ambiguously) "</a:t>
            </a:r>
            <a:r>
              <a:rPr lang="en-GB" dirty="0" smtClean="0">
                <a:hlinkClick r:id="rId6" tooltip="Cow-tree (disambiguation)"/>
              </a:rPr>
              <a:t>cow-tree</a:t>
            </a:r>
            <a:r>
              <a:rPr lang="en-GB" dirty="0" smtClean="0"/>
              <a:t>".</a:t>
            </a:r>
          </a:p>
          <a:p>
            <a:r>
              <a:rPr lang="en-GB" dirty="0" err="1" smtClean="0">
                <a:solidFill>
                  <a:srgbClr val="FF0000"/>
                </a:solidFill>
                <a:latin typeface="Arial Black" pitchFamily="34" charset="0"/>
              </a:rPr>
              <a:t>Balat</a:t>
            </a:r>
            <a:r>
              <a:rPr lang="cs-CZ" dirty="0" smtClean="0">
                <a:solidFill>
                  <a:srgbClr val="FF0000"/>
                </a:solidFill>
                <a:latin typeface="Arial Black" pitchFamily="34" charset="0"/>
              </a:rPr>
              <a:t>a</a:t>
            </a:r>
            <a:r>
              <a:rPr lang="en-GB" dirty="0" smtClean="0"/>
              <a:t> is a large </a:t>
            </a:r>
            <a:r>
              <a:rPr lang="en-GB" dirty="0" smtClean="0">
                <a:hlinkClick r:id="rId7" tooltip="Tree"/>
              </a:rPr>
              <a:t>tree</a:t>
            </a:r>
            <a:r>
              <a:rPr lang="en-GB" dirty="0" smtClean="0"/>
              <a:t>, growing to 30–45 m (98–148 ft) tall. </a:t>
            </a:r>
          </a:p>
          <a:p>
            <a:r>
              <a:rPr lang="en-GB" sz="2400" dirty="0" smtClean="0">
                <a:latin typeface="Arial Black" pitchFamily="34" charset="0"/>
              </a:rPr>
              <a:t>Its </a:t>
            </a:r>
            <a:r>
              <a:rPr lang="en-GB" sz="2400" dirty="0" smtClean="0">
                <a:latin typeface="Arial Black" pitchFamily="34" charset="0"/>
                <a:hlinkClick r:id="rId8" tooltip="Latex"/>
              </a:rPr>
              <a:t>latex</a:t>
            </a:r>
            <a:r>
              <a:rPr lang="en-GB" sz="2400" dirty="0" smtClean="0">
                <a:latin typeface="Arial Black" pitchFamily="34" charset="0"/>
              </a:rPr>
              <a:t> is used industrially for products such as </a:t>
            </a:r>
            <a:r>
              <a:rPr lang="en-GB" sz="2400" dirty="0" err="1" smtClean="0">
                <a:latin typeface="Arial Black" pitchFamily="34" charset="0"/>
                <a:hlinkClick r:id="rId9" tooltip="Chicle"/>
              </a:rPr>
              <a:t>chicle</a:t>
            </a:r>
            <a:r>
              <a:rPr lang="en-GB" sz="2400" dirty="0" smtClean="0">
                <a:latin typeface="Arial Black" pitchFamily="34" charset="0"/>
              </a:rPr>
              <a:t> </a:t>
            </a:r>
            <a:r>
              <a:rPr lang="en-GB" sz="2400" b="1" cap="all" dirty="0" err="1" smtClean="0">
                <a:solidFill>
                  <a:srgbClr val="FF0000"/>
                </a:solidFill>
                <a:latin typeface="Arial Black" pitchFamily="34" charset="0"/>
              </a:rPr>
              <a:t>Chicle</a:t>
            </a:r>
            <a:r>
              <a:rPr lang="en-GB" sz="2400" dirty="0" smtClean="0"/>
              <a:t> is a </a:t>
            </a:r>
            <a:r>
              <a:rPr lang="en-GB" sz="2400" dirty="0" smtClean="0">
                <a:hlinkClick r:id="rId10" tooltip="Natural gum"/>
              </a:rPr>
              <a:t>natural gum</a:t>
            </a:r>
            <a:r>
              <a:rPr lang="en-GB" sz="2400" dirty="0" smtClean="0"/>
              <a:t> &gt; </a:t>
            </a:r>
          </a:p>
          <a:p>
            <a:pPr algn="ctr"/>
            <a:r>
              <a:rPr lang="en-GB" sz="2800" u="sng" dirty="0" smtClean="0">
                <a:solidFill>
                  <a:srgbClr val="FF0000"/>
                </a:solidFill>
                <a:latin typeface="Arial Black" pitchFamily="34" charset="0"/>
              </a:rPr>
              <a:t>POLYSACCCHARIDE, not POLYTERPENE!</a:t>
            </a:r>
            <a:endParaRPr lang="en-GB" sz="2000" dirty="0">
              <a:latin typeface="Arial Black" pitchFamily="34" charset="0"/>
            </a:endParaRPr>
          </a:p>
        </p:txBody>
      </p:sp>
      <p:cxnSp>
        <p:nvCxnSpPr>
          <p:cNvPr id="21" name="Přímá spojovací šipka 20"/>
          <p:cNvCxnSpPr/>
          <p:nvPr/>
        </p:nvCxnSpPr>
        <p:spPr>
          <a:xfrm flipH="1">
            <a:off x="3923928" y="692696"/>
            <a:ext cx="3096344" cy="5040560"/>
          </a:xfrm>
          <a:prstGeom prst="straightConnector1">
            <a:avLst/>
          </a:prstGeom>
          <a:ln w="635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xfrm>
            <a:off x="539552" y="0"/>
            <a:ext cx="8229600" cy="404664"/>
          </a:xfrm>
        </p:spPr>
        <p:txBody>
          <a:bodyPr/>
          <a:lstStyle/>
          <a:p>
            <a:pPr eaLnBrk="1" hangingPunct="1"/>
            <a:r>
              <a:rPr lang="en-GB" sz="2400" b="1" dirty="0" smtClean="0">
                <a:solidFill>
                  <a:srgbClr val="FF0000"/>
                </a:solidFill>
                <a:latin typeface="Arial Black" pitchFamily="34" charset="0"/>
              </a:rPr>
              <a:t>Time schedule</a:t>
            </a:r>
          </a:p>
        </p:txBody>
      </p:sp>
      <p:sp>
        <p:nvSpPr>
          <p:cNvPr id="5187" name="Zástupný symbol pro datum 5"/>
          <p:cNvSpPr>
            <a:spLocks noGrp="1"/>
          </p:cNvSpPr>
          <p:nvPr>
            <p:ph type="dt" sz="half" idx="10"/>
          </p:nvPr>
        </p:nvSpPr>
        <p:spPr>
          <a:noFill/>
        </p:spPr>
        <p:txBody>
          <a:bodyPr/>
          <a:lstStyle/>
          <a:p>
            <a:r>
              <a:rPr lang="cs-CZ" smtClean="0"/>
              <a:t>January 2018/4_1</a:t>
            </a:r>
            <a:endParaRPr lang="sk-SK"/>
          </a:p>
        </p:txBody>
      </p:sp>
      <p:sp>
        <p:nvSpPr>
          <p:cNvPr id="5122" name="Zástupný symbol pro zápatí 4"/>
          <p:cNvSpPr>
            <a:spLocks noGrp="1"/>
          </p:cNvSpPr>
          <p:nvPr>
            <p:ph type="ftr" sz="quarter" idx="11"/>
          </p:nvPr>
        </p:nvSpPr>
        <p:spPr>
          <a:xfrm>
            <a:off x="1835696" y="6245225"/>
            <a:ext cx="5760640" cy="476250"/>
          </a:xfrm>
          <a:noFill/>
        </p:spPr>
        <p:txBody>
          <a:bodyPr/>
          <a:lstStyle/>
          <a:p>
            <a:r>
              <a:rPr lang="fr-FR" smtClean="0"/>
              <a:t>NATURAL POLYMERS MU SCI 4_1 2018</a:t>
            </a:r>
            <a:endParaRPr lang="sk-SK" dirty="0"/>
          </a:p>
        </p:txBody>
      </p:sp>
      <p:sp>
        <p:nvSpPr>
          <p:cNvPr id="5123" name="Zástupný symbol pro číslo snímku 5"/>
          <p:cNvSpPr>
            <a:spLocks noGrp="1"/>
          </p:cNvSpPr>
          <p:nvPr>
            <p:ph type="sldNum" sz="quarter" idx="12"/>
          </p:nvPr>
        </p:nvSpPr>
        <p:spPr>
          <a:noFill/>
        </p:spPr>
        <p:txBody>
          <a:bodyPr/>
          <a:lstStyle/>
          <a:p>
            <a:fld id="{5FF5703E-1236-4214-9588-EAFBC0DC33A4}" type="slidenum">
              <a:rPr lang="sk-SK" smtClean="0"/>
              <a:pPr/>
              <a:t>2</a:t>
            </a:fld>
            <a:endParaRPr lang="sk-SK" smtClean="0"/>
          </a:p>
        </p:txBody>
      </p:sp>
      <p:graphicFrame>
        <p:nvGraphicFramePr>
          <p:cNvPr id="8" name="Tabulka 7"/>
          <p:cNvGraphicFramePr>
            <a:graphicFrameLocks noGrp="1"/>
          </p:cNvGraphicFramePr>
          <p:nvPr/>
        </p:nvGraphicFramePr>
        <p:xfrm>
          <a:off x="251520" y="404662"/>
          <a:ext cx="8712968" cy="6386146"/>
        </p:xfrm>
        <a:graphic>
          <a:graphicData uri="http://schemas.openxmlformats.org/drawingml/2006/table">
            <a:tbl>
              <a:tblPr/>
              <a:tblGrid>
                <a:gridCol w="936104"/>
                <a:gridCol w="7776864"/>
              </a:tblGrid>
              <a:tr h="332872">
                <a:tc>
                  <a:txBody>
                    <a:bodyPr/>
                    <a:lstStyle/>
                    <a:p>
                      <a:pPr marL="347345" indent="-347345" algn="ctr" fontAlgn="b">
                        <a:lnSpc>
                          <a:spcPct val="115000"/>
                        </a:lnSpc>
                        <a:spcAft>
                          <a:spcPts val="0"/>
                        </a:spcAft>
                      </a:pPr>
                      <a:r>
                        <a:rPr lang="sk-SK" sz="1200" b="1" kern="1200" dirty="0" smtClean="0">
                          <a:solidFill>
                            <a:srgbClr val="0000FF"/>
                          </a:solidFill>
                          <a:latin typeface="Arial Black" pitchFamily="34" charset="0"/>
                          <a:ea typeface="Times New Roman"/>
                          <a:cs typeface="Times New Roman"/>
                        </a:rPr>
                        <a:t>LECTURE</a:t>
                      </a:r>
                      <a:r>
                        <a:rPr lang="sk-SK" sz="1200" b="1" kern="1200" baseline="0" dirty="0" smtClean="0">
                          <a:solidFill>
                            <a:srgbClr val="0000FF"/>
                          </a:solidFill>
                          <a:latin typeface="Arial Black" pitchFamily="34" charset="0"/>
                          <a:ea typeface="Times New Roman"/>
                          <a:cs typeface="Times New Roman"/>
                        </a:rPr>
                        <a:t> </a:t>
                      </a:r>
                      <a:endParaRPr lang="cs-CZ" sz="1050" dirty="0">
                        <a:solidFill>
                          <a:srgbClr val="0000FF"/>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c>
                  <a:txBody>
                    <a:bodyPr/>
                    <a:lstStyle/>
                    <a:p>
                      <a:pPr marL="347345" indent="-347345" algn="ctr" fontAlgn="b">
                        <a:lnSpc>
                          <a:spcPct val="115000"/>
                        </a:lnSpc>
                        <a:spcAft>
                          <a:spcPts val="0"/>
                        </a:spcAft>
                      </a:pPr>
                      <a:r>
                        <a:rPr lang="cs-CZ" sz="1200" dirty="0" smtClean="0">
                          <a:solidFill>
                            <a:srgbClr val="0000FF"/>
                          </a:solidFill>
                          <a:latin typeface="Arial Black" pitchFamily="34" charset="0"/>
                          <a:ea typeface="Calibri"/>
                          <a:cs typeface="Times New Roman"/>
                        </a:rPr>
                        <a:t>SUBJECT</a:t>
                      </a:r>
                      <a:endParaRPr lang="cs-CZ" sz="1200" dirty="0">
                        <a:solidFill>
                          <a:srgbClr val="0000FF"/>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r>
              <a:tr h="704204">
                <a:tc>
                  <a:txBody>
                    <a:bodyPr/>
                    <a:lstStyle/>
                    <a:p>
                      <a:pPr marL="347345" indent="-347345" algn="ctr" fontAlgn="b">
                        <a:lnSpc>
                          <a:spcPct val="115000"/>
                        </a:lnSpc>
                        <a:spcAft>
                          <a:spcPts val="0"/>
                        </a:spcAft>
                      </a:pPr>
                      <a:r>
                        <a:rPr lang="sk-SK" sz="2000" b="1" kern="1200" dirty="0">
                          <a:solidFill>
                            <a:schemeClr val="tx1"/>
                          </a:solidFill>
                          <a:latin typeface="Arial Black" pitchFamily="34" charset="0"/>
                          <a:ea typeface="Times New Roman"/>
                          <a:cs typeface="Times New Roman"/>
                        </a:rPr>
                        <a:t>1</a:t>
                      </a:r>
                      <a:endParaRPr lang="cs-CZ" sz="2000" b="1" dirty="0">
                        <a:solidFill>
                          <a:schemeClr val="tx1"/>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c>
                  <a:txBody>
                    <a:bodyPr/>
                    <a:lstStyle/>
                    <a:p>
                      <a:pPr marL="347345" indent="-347345" algn="just" fontAlgn="b">
                        <a:lnSpc>
                          <a:spcPct val="115000"/>
                        </a:lnSpc>
                        <a:spcAft>
                          <a:spcPts val="0"/>
                        </a:spcAft>
                      </a:pPr>
                      <a:r>
                        <a:rPr lang="en-GB" sz="2000" b="1" kern="1200" noProof="0" dirty="0" smtClean="0">
                          <a:solidFill>
                            <a:schemeClr val="tx1"/>
                          </a:solidFill>
                          <a:latin typeface="Arial"/>
                          <a:ea typeface="Times New Roman"/>
                          <a:cs typeface="Times New Roman"/>
                        </a:rPr>
                        <a:t>Introduction to the subject </a:t>
                      </a:r>
                      <a:r>
                        <a:rPr lang="cs-CZ" sz="2000" b="1" kern="1200" noProof="0" dirty="0" smtClean="0">
                          <a:solidFill>
                            <a:schemeClr val="tx1"/>
                          </a:solidFill>
                          <a:latin typeface="Arial"/>
                          <a:ea typeface="Times New Roman"/>
                          <a:cs typeface="Times New Roman"/>
                        </a:rPr>
                        <a:t> </a:t>
                      </a:r>
                      <a:r>
                        <a:rPr lang="en-GB" sz="2000" b="1" kern="1200" noProof="0" dirty="0" smtClean="0">
                          <a:solidFill>
                            <a:schemeClr val="tx1"/>
                          </a:solidFill>
                          <a:latin typeface="Arial"/>
                          <a:ea typeface="Times New Roman"/>
                          <a:cs typeface="Times New Roman"/>
                        </a:rPr>
                        <a:t>– Structure</a:t>
                      </a:r>
                      <a:r>
                        <a:rPr lang="en-GB" sz="2000" b="1" kern="1200" baseline="0" noProof="0" dirty="0" smtClean="0">
                          <a:solidFill>
                            <a:schemeClr val="tx1"/>
                          </a:solidFill>
                          <a:latin typeface="Arial"/>
                          <a:ea typeface="Times New Roman"/>
                          <a:cs typeface="Times New Roman"/>
                        </a:rPr>
                        <a:t> &amp;</a:t>
                      </a:r>
                      <a:r>
                        <a:rPr lang="en-GB" sz="2000" b="1" kern="1200" noProof="0" dirty="0" smtClean="0">
                          <a:solidFill>
                            <a:schemeClr val="tx1"/>
                          </a:solidFill>
                          <a:latin typeface="Arial"/>
                          <a:ea typeface="Times New Roman"/>
                          <a:cs typeface="Times New Roman"/>
                        </a:rPr>
                        <a:t> Terminology of</a:t>
                      </a:r>
                      <a:r>
                        <a:rPr lang="cs-CZ" sz="2000" b="1" kern="1200" baseline="0" noProof="0" dirty="0" smtClean="0">
                          <a:solidFill>
                            <a:schemeClr val="tx1"/>
                          </a:solidFill>
                          <a:latin typeface="Arial"/>
                          <a:ea typeface="Times New Roman"/>
                          <a:cs typeface="Times New Roman"/>
                        </a:rPr>
                        <a:t> </a:t>
                      </a:r>
                      <a:r>
                        <a:rPr lang="en-GB" sz="2000" b="1" kern="1200" noProof="0" dirty="0" smtClean="0">
                          <a:solidFill>
                            <a:schemeClr val="tx1"/>
                          </a:solidFill>
                          <a:latin typeface="Arial"/>
                          <a:ea typeface="Times New Roman"/>
                          <a:cs typeface="Times New Roman"/>
                        </a:rPr>
                        <a:t>nature polymers, literature </a:t>
                      </a:r>
                      <a:endParaRPr lang="en-GB" sz="1600" b="1" noProof="0" dirty="0">
                        <a:solidFill>
                          <a:schemeClr val="tx1"/>
                        </a:solidFill>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r>
              <a:tr h="391469">
                <a:tc>
                  <a:txBody>
                    <a:bodyPr/>
                    <a:lstStyle/>
                    <a:p>
                      <a:pPr marL="347345" indent="-347345" algn="ctr" fontAlgn="b">
                        <a:lnSpc>
                          <a:spcPct val="115000"/>
                        </a:lnSpc>
                        <a:spcAft>
                          <a:spcPts val="0"/>
                        </a:spcAft>
                      </a:pPr>
                      <a:r>
                        <a:rPr lang="en-GB" sz="2000" b="1" kern="1200" noProof="0" dirty="0" smtClean="0">
                          <a:solidFill>
                            <a:schemeClr val="tx1"/>
                          </a:solidFill>
                          <a:latin typeface="Arial Black" pitchFamily="34" charset="0"/>
                          <a:ea typeface="Times New Roman"/>
                          <a:cs typeface="Times New Roman"/>
                        </a:rPr>
                        <a:t>2</a:t>
                      </a:r>
                      <a:endParaRPr lang="en-GB" sz="2000" b="1" noProof="0" dirty="0">
                        <a:solidFill>
                          <a:schemeClr val="tx1"/>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c>
                  <a:txBody>
                    <a:bodyPr/>
                    <a:lstStyle/>
                    <a:p>
                      <a:pPr marL="347345" indent="-347345" algn="just" fontAlgn="b">
                        <a:lnSpc>
                          <a:spcPct val="115000"/>
                        </a:lnSpc>
                        <a:spcAft>
                          <a:spcPts val="0"/>
                        </a:spcAft>
                      </a:pPr>
                      <a:r>
                        <a:rPr lang="en-GB" sz="2000" b="1" kern="1200" noProof="0" dirty="0" smtClean="0">
                          <a:solidFill>
                            <a:schemeClr val="tx1"/>
                          </a:solidFill>
                          <a:latin typeface="Arial"/>
                          <a:ea typeface="Times New Roman"/>
                          <a:cs typeface="Times New Roman"/>
                        </a:rPr>
                        <a:t>Derivatives of acids – natural resins, drying oils, shellac</a:t>
                      </a:r>
                      <a:endParaRPr lang="en-GB" sz="1600" noProof="0" dirty="0">
                        <a:solidFill>
                          <a:schemeClr val="tx1"/>
                        </a:solidFill>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r>
              <a:tr h="425776">
                <a:tc>
                  <a:txBody>
                    <a:bodyPr/>
                    <a:lstStyle/>
                    <a:p>
                      <a:pPr marL="347345" indent="-347345" algn="ctr" fontAlgn="b">
                        <a:lnSpc>
                          <a:spcPct val="115000"/>
                        </a:lnSpc>
                        <a:spcAft>
                          <a:spcPts val="0"/>
                        </a:spcAft>
                      </a:pPr>
                      <a:r>
                        <a:rPr lang="sk-SK" sz="2000" b="1" kern="1200" dirty="0">
                          <a:solidFill>
                            <a:schemeClr val="tx1"/>
                          </a:solidFill>
                          <a:latin typeface="Arial Black" pitchFamily="34" charset="0"/>
                          <a:ea typeface="Times New Roman"/>
                          <a:cs typeface="Times New Roman"/>
                        </a:rPr>
                        <a:t>3</a:t>
                      </a:r>
                      <a:endParaRPr lang="cs-CZ" sz="2000" b="1" dirty="0">
                        <a:solidFill>
                          <a:schemeClr val="tx1"/>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c>
                  <a:txBody>
                    <a:bodyPr/>
                    <a:lstStyle/>
                    <a:p>
                      <a:pPr algn="just">
                        <a:lnSpc>
                          <a:spcPct val="115000"/>
                        </a:lnSpc>
                        <a:spcAft>
                          <a:spcPts val="0"/>
                        </a:spcAft>
                      </a:pPr>
                      <a:r>
                        <a:rPr lang="en-GB" sz="2000" b="1" noProof="0" dirty="0" smtClean="0">
                          <a:solidFill>
                            <a:schemeClr val="tx1"/>
                          </a:solidFill>
                          <a:latin typeface="+mn-lt"/>
                          <a:ea typeface="Calibri"/>
                          <a:cs typeface="Times New Roman"/>
                        </a:rPr>
                        <a:t>Waxes </a:t>
                      </a:r>
                      <a:endParaRPr lang="en-GB" sz="2000" b="1" noProof="0" dirty="0">
                        <a:solidFill>
                          <a:schemeClr val="tx1"/>
                        </a:solidFill>
                        <a:latin typeface="+mn-lt"/>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r>
              <a:tr h="1076276">
                <a:tc>
                  <a:txBody>
                    <a:bodyPr/>
                    <a:lstStyle/>
                    <a:p>
                      <a:pPr marL="347345" indent="-347345" algn="ctr" fontAlgn="b">
                        <a:lnSpc>
                          <a:spcPct val="115000"/>
                        </a:lnSpc>
                        <a:spcAft>
                          <a:spcPts val="0"/>
                        </a:spcAft>
                      </a:pPr>
                      <a:r>
                        <a:rPr lang="sk-SK" sz="2000" b="1" kern="1200" dirty="0">
                          <a:solidFill>
                            <a:schemeClr val="tx1"/>
                          </a:solidFill>
                          <a:latin typeface="Arial Black" pitchFamily="34" charset="0"/>
                          <a:ea typeface="Times New Roman"/>
                          <a:cs typeface="Times New Roman"/>
                        </a:rPr>
                        <a:t>4</a:t>
                      </a:r>
                      <a:endParaRPr lang="cs-CZ" sz="2000" b="1" dirty="0">
                        <a:solidFill>
                          <a:schemeClr val="tx1"/>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c>
                  <a:txBody>
                    <a:bodyPr/>
                    <a:lstStyle/>
                    <a:p>
                      <a:pPr algn="just">
                        <a:lnSpc>
                          <a:spcPct val="115000"/>
                        </a:lnSpc>
                        <a:spcAft>
                          <a:spcPts val="0"/>
                        </a:spcAft>
                      </a:pPr>
                      <a:r>
                        <a:rPr lang="en-GB" sz="2000" b="1" kern="1200" noProof="0" dirty="0" smtClean="0">
                          <a:solidFill>
                            <a:schemeClr val="tx1"/>
                          </a:solidFill>
                          <a:latin typeface="+mn-lt"/>
                          <a:ea typeface="Times New Roman"/>
                          <a:cs typeface="Times New Roman"/>
                        </a:rPr>
                        <a:t>Plant (vegetable) gums, </a:t>
                      </a:r>
                      <a:r>
                        <a:rPr lang="en-GB" sz="2000" b="1" kern="1200" noProof="0" dirty="0" err="1" smtClean="0">
                          <a:solidFill>
                            <a:schemeClr val="tx1"/>
                          </a:solidFill>
                          <a:latin typeface="+mn-lt"/>
                          <a:ea typeface="Times New Roman"/>
                          <a:cs typeface="Times New Roman"/>
                        </a:rPr>
                        <a:t>Polyterpene</a:t>
                      </a:r>
                      <a:r>
                        <a:rPr lang="en-GB" sz="2000" b="1" kern="1200" noProof="0" dirty="0" smtClean="0">
                          <a:solidFill>
                            <a:schemeClr val="tx1"/>
                          </a:solidFill>
                          <a:latin typeface="+mn-lt"/>
                          <a:ea typeface="Times New Roman"/>
                          <a:cs typeface="Times New Roman"/>
                        </a:rPr>
                        <a:t> –</a:t>
                      </a:r>
                      <a:r>
                        <a:rPr lang="cs-CZ" sz="2000" b="1" kern="1200" noProof="0" dirty="0" smtClean="0">
                          <a:solidFill>
                            <a:schemeClr val="tx1"/>
                          </a:solidFill>
                          <a:latin typeface="+mn-lt"/>
                          <a:ea typeface="Times New Roman"/>
                          <a:cs typeface="Times New Roman"/>
                        </a:rPr>
                        <a:t> </a:t>
                      </a:r>
                      <a:r>
                        <a:rPr lang="en-GB" sz="2000" b="1" kern="1200" noProof="0" dirty="0" smtClean="0">
                          <a:solidFill>
                            <a:schemeClr val="tx1"/>
                          </a:solidFill>
                          <a:latin typeface="+mn-lt"/>
                          <a:ea typeface="Times New Roman"/>
                          <a:cs typeface="Times New Roman"/>
                        </a:rPr>
                        <a:t>natural rubber</a:t>
                      </a:r>
                      <a:r>
                        <a:rPr lang="en-GB" sz="2000" b="1" kern="1200" baseline="0" noProof="0" dirty="0" smtClean="0">
                          <a:solidFill>
                            <a:schemeClr val="tx1"/>
                          </a:solidFill>
                          <a:latin typeface="+mn-lt"/>
                          <a:ea typeface="Times New Roman"/>
                          <a:cs typeface="Times New Roman"/>
                        </a:rPr>
                        <a:t> (extracting</a:t>
                      </a:r>
                      <a:r>
                        <a:rPr lang="en-GB" sz="2000" b="1" kern="1200" noProof="0" dirty="0" smtClean="0">
                          <a:solidFill>
                            <a:schemeClr val="tx1"/>
                          </a:solidFill>
                          <a:latin typeface="+mn-lt"/>
                          <a:ea typeface="Times New Roman"/>
                          <a:cs typeface="Times New Roman"/>
                        </a:rPr>
                        <a:t>, processing and modification)</a:t>
                      </a:r>
                      <a:r>
                        <a:rPr lang="cs-CZ" sz="2000" b="1" kern="1200" noProof="0" dirty="0" smtClean="0">
                          <a:solidFill>
                            <a:schemeClr val="tx1"/>
                          </a:solidFill>
                          <a:latin typeface="+mn-lt"/>
                          <a:ea typeface="Times New Roman"/>
                          <a:cs typeface="Times New Roman"/>
                        </a:rPr>
                        <a:t>, </a:t>
                      </a:r>
                      <a:r>
                        <a:rPr lang="cs-CZ" sz="2000" b="1" kern="1200" noProof="0" dirty="0" err="1" smtClean="0">
                          <a:solidFill>
                            <a:schemeClr val="tx1"/>
                          </a:solidFill>
                          <a:latin typeface="+mn-lt"/>
                          <a:ea typeface="Times New Roman"/>
                          <a:cs typeface="Times New Roman"/>
                        </a:rPr>
                        <a:t>Taraxacum</a:t>
                      </a:r>
                      <a:r>
                        <a:rPr lang="cs-CZ" sz="2000" b="1" kern="1200" noProof="0" dirty="0" smtClean="0">
                          <a:solidFill>
                            <a:schemeClr val="tx1"/>
                          </a:solidFill>
                          <a:latin typeface="+mn-lt"/>
                          <a:ea typeface="Times New Roman"/>
                          <a:cs typeface="Times New Roman"/>
                        </a:rPr>
                        <a:t>_kok-</a:t>
                      </a:r>
                      <a:r>
                        <a:rPr lang="cs-CZ" sz="2000" b="1" kern="1200" noProof="0" dirty="0" err="1" smtClean="0">
                          <a:solidFill>
                            <a:schemeClr val="tx1"/>
                          </a:solidFill>
                          <a:latin typeface="+mn-lt"/>
                          <a:ea typeface="Times New Roman"/>
                          <a:cs typeface="Times New Roman"/>
                        </a:rPr>
                        <a:t>saghyz</a:t>
                      </a:r>
                      <a:r>
                        <a:rPr lang="en-GB" sz="2000" b="1" kern="1200" noProof="0" dirty="0" smtClean="0">
                          <a:solidFill>
                            <a:schemeClr val="tx1"/>
                          </a:solidFill>
                          <a:latin typeface="+mn-lt"/>
                          <a:ea typeface="Times New Roman"/>
                          <a:cs typeface="Times New Roman"/>
                        </a:rPr>
                        <a:t> </a:t>
                      </a:r>
                      <a:endParaRPr lang="en-GB" sz="2000" b="1" noProof="0" dirty="0">
                        <a:solidFill>
                          <a:schemeClr val="tx1"/>
                        </a:solidFill>
                        <a:latin typeface="+mn-lt"/>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r>
              <a:tr h="425776">
                <a:tc>
                  <a:txBody>
                    <a:bodyPr/>
                    <a:lstStyle/>
                    <a:p>
                      <a:pPr marL="347345" indent="-347345" algn="ctr" fontAlgn="b">
                        <a:lnSpc>
                          <a:spcPct val="115000"/>
                        </a:lnSpc>
                        <a:spcAft>
                          <a:spcPts val="0"/>
                        </a:spcAft>
                      </a:pPr>
                      <a:r>
                        <a:rPr lang="sk-SK" sz="2000" kern="1200" dirty="0">
                          <a:solidFill>
                            <a:schemeClr val="tx1"/>
                          </a:solidFill>
                          <a:latin typeface="Arial Black" pitchFamily="34" charset="0"/>
                          <a:ea typeface="Times New Roman"/>
                          <a:cs typeface="Times New Roman"/>
                        </a:rPr>
                        <a:t>5</a:t>
                      </a:r>
                      <a:endParaRPr lang="cs-CZ" sz="2000" dirty="0">
                        <a:solidFill>
                          <a:schemeClr val="tx1"/>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c>
                  <a:txBody>
                    <a:bodyPr/>
                    <a:lstStyle/>
                    <a:p>
                      <a:pPr algn="just">
                        <a:lnSpc>
                          <a:spcPct val="115000"/>
                        </a:lnSpc>
                        <a:spcAft>
                          <a:spcPts val="0"/>
                        </a:spcAft>
                      </a:pPr>
                      <a:r>
                        <a:rPr lang="en-GB" sz="2000" b="1" kern="1200" noProof="0" dirty="0" err="1" smtClean="0">
                          <a:solidFill>
                            <a:schemeClr val="tx1"/>
                          </a:solidFill>
                          <a:latin typeface="+mn-lt"/>
                          <a:ea typeface="Times New Roman"/>
                          <a:cs typeface="Times New Roman"/>
                        </a:rPr>
                        <a:t>Polyphenol</a:t>
                      </a:r>
                      <a:r>
                        <a:rPr lang="en-GB" sz="2000" b="1" kern="1200" noProof="0" dirty="0" smtClean="0">
                          <a:solidFill>
                            <a:schemeClr val="tx1"/>
                          </a:solidFill>
                          <a:latin typeface="+mn-lt"/>
                          <a:ea typeface="Times New Roman"/>
                          <a:cs typeface="Times New Roman"/>
                        </a:rPr>
                        <a:t>  – lignin, </a:t>
                      </a:r>
                      <a:r>
                        <a:rPr lang="en-GB" sz="2000" b="1" kern="1200" noProof="0" dirty="0" err="1" smtClean="0">
                          <a:solidFill>
                            <a:schemeClr val="tx1"/>
                          </a:solidFill>
                          <a:latin typeface="+mn-lt"/>
                          <a:ea typeface="Times New Roman"/>
                          <a:cs typeface="Times New Roman"/>
                        </a:rPr>
                        <a:t>humic</a:t>
                      </a:r>
                      <a:r>
                        <a:rPr lang="en-GB" sz="2000" b="1" kern="1200" noProof="0" dirty="0" smtClean="0">
                          <a:solidFill>
                            <a:schemeClr val="tx1"/>
                          </a:solidFill>
                          <a:latin typeface="+mn-lt"/>
                          <a:ea typeface="Times New Roman"/>
                          <a:cs typeface="Times New Roman"/>
                        </a:rPr>
                        <a:t> acids</a:t>
                      </a:r>
                      <a:endParaRPr lang="en-GB" sz="2000" noProof="0" dirty="0">
                        <a:solidFill>
                          <a:schemeClr val="tx1"/>
                        </a:solidFill>
                        <a:latin typeface="+mn-lt"/>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r>
              <a:tr h="425776">
                <a:tc>
                  <a:txBody>
                    <a:bodyPr/>
                    <a:lstStyle/>
                    <a:p>
                      <a:pPr marL="347345" indent="-347345" algn="ctr" fontAlgn="b">
                        <a:lnSpc>
                          <a:spcPct val="115000"/>
                        </a:lnSpc>
                        <a:spcAft>
                          <a:spcPts val="0"/>
                        </a:spcAft>
                      </a:pPr>
                      <a:r>
                        <a:rPr lang="cs-CZ" sz="2000" b="1" dirty="0" smtClean="0">
                          <a:solidFill>
                            <a:srgbClr val="FF0000"/>
                          </a:solidFill>
                          <a:latin typeface="Arial Black" pitchFamily="34" charset="0"/>
                          <a:ea typeface="Calibri"/>
                          <a:cs typeface="Times New Roman"/>
                        </a:rPr>
                        <a:t>6</a:t>
                      </a:r>
                      <a:endParaRPr lang="cs-CZ" sz="2000" b="1" dirty="0">
                        <a:solidFill>
                          <a:srgbClr val="FF0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c>
                  <a:txBody>
                    <a:bodyPr/>
                    <a:lstStyle/>
                    <a:p>
                      <a:pPr>
                        <a:lnSpc>
                          <a:spcPct val="115000"/>
                        </a:lnSpc>
                        <a:spcAft>
                          <a:spcPts val="0"/>
                        </a:spcAft>
                      </a:pPr>
                      <a:r>
                        <a:rPr lang="en-GB" sz="2000" b="1" kern="1200" noProof="0" dirty="0" smtClean="0">
                          <a:solidFill>
                            <a:srgbClr val="FF0000"/>
                          </a:solidFill>
                          <a:latin typeface="Arial Black" pitchFamily="34" charset="0"/>
                          <a:ea typeface="Times New Roman"/>
                          <a:cs typeface="Times New Roman"/>
                        </a:rPr>
                        <a:t>Polysaccharides I – starch </a:t>
                      </a:r>
                      <a:endParaRPr lang="en-GB" sz="2000" noProof="0" dirty="0">
                        <a:solidFill>
                          <a:srgbClr val="FF0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r>
              <a:tr h="425776">
                <a:tc>
                  <a:txBody>
                    <a:bodyPr/>
                    <a:lstStyle/>
                    <a:p>
                      <a:pPr marL="347345" marR="0" indent="-347345" algn="ctr" defTabSz="914400" rtl="0" eaLnBrk="1" fontAlgn="b" latinLnBrk="0" hangingPunct="1">
                        <a:lnSpc>
                          <a:spcPct val="115000"/>
                        </a:lnSpc>
                        <a:spcBef>
                          <a:spcPts val="0"/>
                        </a:spcBef>
                        <a:spcAft>
                          <a:spcPts val="0"/>
                        </a:spcAft>
                        <a:buClrTx/>
                        <a:buSzTx/>
                        <a:buFontTx/>
                        <a:buNone/>
                        <a:tabLst/>
                        <a:defRPr/>
                      </a:pPr>
                      <a:r>
                        <a:rPr lang="cs-CZ" sz="2000" dirty="0" smtClean="0">
                          <a:solidFill>
                            <a:srgbClr val="0033CC"/>
                          </a:solidFill>
                          <a:latin typeface="Arial Black" pitchFamily="34" charset="0"/>
                          <a:ea typeface="Calibri"/>
                          <a:cs typeface="Times New Roman"/>
                        </a:rPr>
                        <a:t>7</a:t>
                      </a:r>
                      <a:endParaRPr lang="cs-CZ" sz="2000" dirty="0">
                        <a:solidFill>
                          <a:srgbClr val="0033CC"/>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2000" b="1" kern="1200" noProof="0" dirty="0" smtClean="0">
                          <a:solidFill>
                            <a:srgbClr val="0000FF"/>
                          </a:solidFill>
                          <a:latin typeface="Arial Black" pitchFamily="34" charset="0"/>
                          <a:ea typeface="Times New Roman"/>
                          <a:cs typeface="Times New Roman"/>
                        </a:rPr>
                        <a:t>Polysaccharides II – </a:t>
                      </a:r>
                      <a:r>
                        <a:rPr lang="en-GB" sz="2000" b="1" kern="1200" noProof="0" dirty="0" err="1" smtClean="0">
                          <a:solidFill>
                            <a:srgbClr val="0000FF"/>
                          </a:solidFill>
                          <a:latin typeface="Arial Black" pitchFamily="34" charset="0"/>
                          <a:ea typeface="Times New Roman"/>
                          <a:cs typeface="Times New Roman"/>
                        </a:rPr>
                        <a:t>celullosis</a:t>
                      </a:r>
                      <a:r>
                        <a:rPr lang="en-GB" sz="2000" b="1" kern="1200" noProof="0" dirty="0" smtClean="0">
                          <a:solidFill>
                            <a:srgbClr val="0000FF"/>
                          </a:solidFill>
                          <a:latin typeface="Arial Black" pitchFamily="34" charset="0"/>
                          <a:ea typeface="Times New Roman"/>
                          <a:cs typeface="Times New Roman"/>
                        </a:rPr>
                        <a:t> </a:t>
                      </a:r>
                      <a:endParaRPr lang="en-GB" sz="2000" noProof="0" dirty="0">
                        <a:solidFill>
                          <a:srgbClr val="0000FF"/>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r>
              <a:tr h="425776">
                <a:tc>
                  <a:txBody>
                    <a:bodyPr/>
                    <a:lstStyle/>
                    <a:p>
                      <a:pPr marL="347345" indent="-347345" algn="ctr" fontAlgn="b">
                        <a:lnSpc>
                          <a:spcPct val="115000"/>
                        </a:lnSpc>
                        <a:spcAft>
                          <a:spcPts val="0"/>
                        </a:spcAft>
                      </a:pPr>
                      <a:r>
                        <a:rPr lang="cs-CZ" sz="2000" dirty="0" smtClean="0">
                          <a:solidFill>
                            <a:srgbClr val="008000"/>
                          </a:solidFill>
                          <a:latin typeface="Arial Black" pitchFamily="34" charset="0"/>
                          <a:ea typeface="Calibri"/>
                          <a:cs typeface="Times New Roman"/>
                        </a:rPr>
                        <a:t>8</a:t>
                      </a:r>
                      <a:endParaRPr lang="cs-CZ" sz="2000" dirty="0">
                        <a:solidFill>
                          <a:srgbClr val="008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c>
                  <a:txBody>
                    <a:bodyPr/>
                    <a:lstStyle/>
                    <a:p>
                      <a:pPr>
                        <a:lnSpc>
                          <a:spcPct val="115000"/>
                        </a:lnSpc>
                        <a:spcAft>
                          <a:spcPts val="0"/>
                        </a:spcAft>
                      </a:pPr>
                      <a:r>
                        <a:rPr lang="en-GB" sz="2000" b="1" kern="1200" noProof="0" dirty="0" smtClean="0">
                          <a:solidFill>
                            <a:srgbClr val="008000"/>
                          </a:solidFill>
                          <a:latin typeface="Arial Black" pitchFamily="34" charset="0"/>
                          <a:ea typeface="Times New Roman"/>
                          <a:cs typeface="Times New Roman"/>
                        </a:rPr>
                        <a:t>Protein fibres I </a:t>
                      </a:r>
                      <a:endParaRPr lang="en-GB" sz="2000" noProof="0" dirty="0">
                        <a:solidFill>
                          <a:srgbClr val="008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r>
              <a:tr h="425776">
                <a:tc>
                  <a:txBody>
                    <a:bodyPr/>
                    <a:lstStyle/>
                    <a:p>
                      <a:pPr marL="347345" indent="-347345" algn="ctr" fontAlgn="b">
                        <a:lnSpc>
                          <a:spcPct val="115000"/>
                        </a:lnSpc>
                        <a:spcAft>
                          <a:spcPts val="0"/>
                        </a:spcAft>
                      </a:pPr>
                      <a:r>
                        <a:rPr lang="cs-CZ" sz="2000" dirty="0" smtClean="0">
                          <a:solidFill>
                            <a:srgbClr val="C00000"/>
                          </a:solidFill>
                          <a:latin typeface="Arial Black" pitchFamily="34" charset="0"/>
                          <a:ea typeface="Calibri"/>
                          <a:cs typeface="Times New Roman"/>
                        </a:rPr>
                        <a:t>9</a:t>
                      </a:r>
                      <a:endParaRPr lang="cs-CZ" sz="2000" dirty="0">
                        <a:solidFill>
                          <a:srgbClr val="C00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c>
                  <a:txBody>
                    <a:bodyPr/>
                    <a:lstStyle/>
                    <a:p>
                      <a:pPr>
                        <a:lnSpc>
                          <a:spcPct val="115000"/>
                        </a:lnSpc>
                        <a:spcAft>
                          <a:spcPts val="0"/>
                        </a:spcAft>
                      </a:pPr>
                      <a:r>
                        <a:rPr lang="en-GB" sz="2000" b="1" kern="1200" noProof="0" dirty="0" smtClean="0">
                          <a:solidFill>
                            <a:srgbClr val="C00000"/>
                          </a:solidFill>
                          <a:latin typeface="Arial Black" pitchFamily="34" charset="0"/>
                          <a:ea typeface="Times New Roman"/>
                          <a:cs typeface="Times New Roman"/>
                        </a:rPr>
                        <a:t>Protein fibres II </a:t>
                      </a:r>
                      <a:endParaRPr lang="en-GB" sz="2000" noProof="0" dirty="0">
                        <a:solidFill>
                          <a:srgbClr val="C00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r>
              <a:tr h="425776">
                <a:tc>
                  <a:txBody>
                    <a:bodyPr/>
                    <a:lstStyle/>
                    <a:p>
                      <a:pPr marL="347345" indent="-347345" algn="ctr" fontAlgn="b">
                        <a:lnSpc>
                          <a:spcPct val="115000"/>
                        </a:lnSpc>
                        <a:spcAft>
                          <a:spcPts val="0"/>
                        </a:spcAft>
                      </a:pPr>
                      <a:r>
                        <a:rPr lang="cs-CZ" sz="2000" dirty="0" smtClean="0">
                          <a:solidFill>
                            <a:srgbClr val="9900CC"/>
                          </a:solidFill>
                          <a:latin typeface="Arial Black" pitchFamily="34" charset="0"/>
                          <a:ea typeface="Calibri"/>
                          <a:cs typeface="Times New Roman"/>
                        </a:rPr>
                        <a:t>10</a:t>
                      </a:r>
                      <a:endParaRPr lang="cs-CZ" sz="2000" dirty="0">
                        <a:solidFill>
                          <a:srgbClr val="9900CC"/>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c>
                  <a:txBody>
                    <a:bodyPr/>
                    <a:lstStyle/>
                    <a:p>
                      <a:pPr marL="347345" indent="-347345" fontAlgn="b">
                        <a:lnSpc>
                          <a:spcPct val="115000"/>
                        </a:lnSpc>
                        <a:spcAft>
                          <a:spcPts val="0"/>
                        </a:spcAft>
                      </a:pPr>
                      <a:r>
                        <a:rPr lang="en-GB" sz="2000" b="1" kern="1200" noProof="0" dirty="0" smtClean="0">
                          <a:solidFill>
                            <a:srgbClr val="9900CC"/>
                          </a:solidFill>
                          <a:latin typeface="Arial Black" pitchFamily="34" charset="0"/>
                          <a:ea typeface="Times New Roman"/>
                          <a:cs typeface="Times New Roman"/>
                        </a:rPr>
                        <a:t>Casein, whey, protein of eggs</a:t>
                      </a:r>
                      <a:endParaRPr lang="en-GB" sz="2000" noProof="0" dirty="0">
                        <a:solidFill>
                          <a:srgbClr val="9900CC"/>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r>
              <a:tr h="389722">
                <a:tc rowSpan="2">
                  <a:txBody>
                    <a:bodyPr/>
                    <a:lstStyle/>
                    <a:p>
                      <a:pPr marL="347345" marR="0" indent="-347345" algn="ctr" defTabSz="914400" rtl="0" eaLnBrk="1" fontAlgn="b" latinLnBrk="0" hangingPunct="1">
                        <a:lnSpc>
                          <a:spcPct val="115000"/>
                        </a:lnSpc>
                        <a:spcBef>
                          <a:spcPts val="0"/>
                        </a:spcBef>
                        <a:spcAft>
                          <a:spcPts val="0"/>
                        </a:spcAft>
                        <a:buClrTx/>
                        <a:buSzTx/>
                        <a:buFontTx/>
                        <a:buNone/>
                        <a:tabLst/>
                        <a:defRPr/>
                      </a:pPr>
                      <a:r>
                        <a:rPr lang="cs-CZ" sz="2000" dirty="0" smtClean="0">
                          <a:solidFill>
                            <a:srgbClr val="FFC000"/>
                          </a:solidFill>
                          <a:latin typeface="Arial Black" pitchFamily="34" charset="0"/>
                          <a:ea typeface="Calibri"/>
                          <a:cs typeface="Times New Roman"/>
                        </a:rPr>
                        <a:t>11</a:t>
                      </a:r>
                      <a:endParaRPr lang="cs-CZ" sz="2000" dirty="0">
                        <a:solidFill>
                          <a:srgbClr val="FFC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c>
                  <a:txBody>
                    <a:bodyPr/>
                    <a:lstStyle/>
                    <a:p>
                      <a:pPr marL="347345" indent="-347345" fontAlgn="b">
                        <a:lnSpc>
                          <a:spcPct val="115000"/>
                        </a:lnSpc>
                        <a:spcAft>
                          <a:spcPts val="0"/>
                        </a:spcAft>
                      </a:pPr>
                      <a:r>
                        <a:rPr lang="en-GB" sz="1800" b="1" kern="1200" noProof="0" dirty="0" smtClean="0">
                          <a:solidFill>
                            <a:srgbClr val="FFC000"/>
                          </a:solidFill>
                          <a:latin typeface="Arial Black" pitchFamily="34" charset="0"/>
                          <a:ea typeface="Times New Roman"/>
                          <a:cs typeface="Times New Roman"/>
                        </a:rPr>
                        <a:t>Identification of natural polymers </a:t>
                      </a:r>
                      <a:endParaRPr lang="en-GB" sz="1800" noProof="0" dirty="0">
                        <a:solidFill>
                          <a:srgbClr val="FFC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r>
              <a:tr h="389722">
                <a:tc vMerge="1">
                  <a:txBody>
                    <a:bodyPr/>
                    <a:lstStyle/>
                    <a:p>
                      <a:pPr marL="347345" indent="-347345" algn="ctr" fontAlgn="b">
                        <a:lnSpc>
                          <a:spcPct val="115000"/>
                        </a:lnSpc>
                        <a:spcAft>
                          <a:spcPts val="0"/>
                        </a:spcAft>
                      </a:pPr>
                      <a:endParaRPr lang="cs-CZ" sz="1200" dirty="0">
                        <a:solidFill>
                          <a:srgbClr val="FFC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fontAlgn="b">
                        <a:lnSpc>
                          <a:spcPct val="115000"/>
                        </a:lnSpc>
                        <a:spcAft>
                          <a:spcPts val="0"/>
                        </a:spcAft>
                      </a:pPr>
                      <a:r>
                        <a:rPr lang="en-GB" sz="1800" b="1" kern="1200" noProof="0" dirty="0" smtClean="0">
                          <a:solidFill>
                            <a:srgbClr val="FFC000"/>
                          </a:solidFill>
                          <a:latin typeface="Arial Black" pitchFamily="34" charset="0"/>
                          <a:ea typeface="Times New Roman"/>
                          <a:cs typeface="Times New Roman"/>
                        </a:rPr>
                        <a:t>Laboratory methods of natural polymers</a:t>
                      </a:r>
                      <a:r>
                        <a:rPr lang="cs-CZ" sz="1800" b="1" kern="1200" noProof="0" dirty="0" smtClean="0">
                          <a:solidFill>
                            <a:srgbClr val="FFC000"/>
                          </a:solidFill>
                          <a:latin typeface="Arial Black" pitchFamily="34" charset="0"/>
                          <a:ea typeface="Times New Roman"/>
                          <a:cs typeface="Times New Roman"/>
                        </a:rPr>
                        <a:t>’</a:t>
                      </a:r>
                      <a:r>
                        <a:rPr lang="en-GB" sz="1800" b="1" kern="1200" noProof="0" dirty="0" smtClean="0">
                          <a:solidFill>
                            <a:srgbClr val="FFC000"/>
                          </a:solidFill>
                          <a:latin typeface="Arial Black" pitchFamily="34" charset="0"/>
                          <a:ea typeface="Times New Roman"/>
                          <a:cs typeface="Times New Roman"/>
                        </a:rPr>
                        <a:t> evaluation </a:t>
                      </a:r>
                      <a:endParaRPr lang="en-GB" sz="1800" noProof="0" dirty="0">
                        <a:solidFill>
                          <a:srgbClr val="FFC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datum 2"/>
          <p:cNvSpPr>
            <a:spLocks noGrp="1"/>
          </p:cNvSpPr>
          <p:nvPr>
            <p:ph type="dt" sz="half" idx="10"/>
          </p:nvPr>
        </p:nvSpPr>
        <p:spPr/>
        <p:txBody>
          <a:bodyPr/>
          <a:lstStyle/>
          <a:p>
            <a:pPr>
              <a:defRPr/>
            </a:pPr>
            <a:r>
              <a:rPr lang="cs-CZ" smtClean="0"/>
              <a:t>January 2018/4_1</a:t>
            </a:r>
            <a:endParaRPr lang="sk-SK"/>
          </a:p>
        </p:txBody>
      </p:sp>
      <p:sp>
        <p:nvSpPr>
          <p:cNvPr id="4" name="Zástupný symbol pro zápatí 3"/>
          <p:cNvSpPr>
            <a:spLocks noGrp="1"/>
          </p:cNvSpPr>
          <p:nvPr>
            <p:ph type="ftr" sz="quarter" idx="11"/>
          </p:nvPr>
        </p:nvSpPr>
        <p:spPr/>
        <p:txBody>
          <a:bodyPr/>
          <a:lstStyle/>
          <a:p>
            <a:pPr>
              <a:defRPr/>
            </a:pPr>
            <a:r>
              <a:rPr lang="fr-FR" smtClean="0"/>
              <a:t>NATURAL POLYMERS MU SCI 4_1 2018</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20</a:t>
            </a:fld>
            <a:endParaRPr lang="sk-SK"/>
          </a:p>
        </p:txBody>
      </p:sp>
      <p:sp>
        <p:nvSpPr>
          <p:cNvPr id="8" name="Nadpis 1"/>
          <p:cNvSpPr txBox="1">
            <a:spLocks/>
          </p:cNvSpPr>
          <p:nvPr/>
        </p:nvSpPr>
        <p:spPr bwMode="auto">
          <a:xfrm>
            <a:off x="0" y="260648"/>
            <a:ext cx="8856984" cy="106613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0" hangingPunct="0"/>
            <a:r>
              <a:rPr lang="cs-CZ" sz="3600" b="1" dirty="0" smtClean="0">
                <a:solidFill>
                  <a:srgbClr val="FF0000"/>
                </a:solidFill>
                <a:latin typeface="Arial Black" pitchFamily="34" charset="0"/>
              </a:rPr>
              <a:t>POLYTERPENE = POLYISOPRENE</a:t>
            </a:r>
          </a:p>
          <a:p>
            <a:pPr algn="ctr" eaLnBrk="0" hangingPunct="0"/>
            <a:r>
              <a:rPr lang="en-GB" sz="3600" b="1" dirty="0" smtClean="0">
                <a:solidFill>
                  <a:srgbClr val="008000"/>
                </a:solidFill>
                <a:latin typeface="Arial Black" pitchFamily="34" charset="0"/>
              </a:rPr>
              <a:t>How was the Structure discovered</a:t>
            </a:r>
          </a:p>
        </p:txBody>
      </p:sp>
      <p:pic>
        <p:nvPicPr>
          <p:cNvPr id="16" name="Obrázek 15" descr="ozonolýza přír. kaučuku.jpg"/>
          <p:cNvPicPr>
            <a:picLocks noChangeAspect="1"/>
          </p:cNvPicPr>
          <p:nvPr/>
        </p:nvPicPr>
        <p:blipFill>
          <a:blip r:embed="rId2" cstate="print"/>
          <a:stretch>
            <a:fillRect/>
          </a:stretch>
        </p:blipFill>
        <p:spPr>
          <a:xfrm rot="5400000">
            <a:off x="3340098" y="-1459779"/>
            <a:ext cx="2520280" cy="8697437"/>
          </a:xfrm>
          <a:prstGeom prst="rect">
            <a:avLst/>
          </a:prstGeom>
        </p:spPr>
      </p:pic>
      <p:sp>
        <p:nvSpPr>
          <p:cNvPr id="7" name="TextovéPole 6"/>
          <p:cNvSpPr txBox="1"/>
          <p:nvPr/>
        </p:nvSpPr>
        <p:spPr>
          <a:xfrm>
            <a:off x="251520" y="4149080"/>
            <a:ext cx="8640960" cy="954107"/>
          </a:xfrm>
          <a:prstGeom prst="rect">
            <a:avLst/>
          </a:prstGeom>
          <a:solidFill>
            <a:srgbClr val="FFFF99"/>
          </a:solidFill>
        </p:spPr>
        <p:txBody>
          <a:bodyPr wrap="square" rtlCol="0">
            <a:spAutoFit/>
          </a:bodyPr>
          <a:lstStyle/>
          <a:p>
            <a:r>
              <a:rPr lang="en-GB" sz="2800" u="sng" dirty="0" smtClean="0">
                <a:solidFill>
                  <a:srgbClr val="C00000"/>
                </a:solidFill>
                <a:latin typeface="Arial Black" pitchFamily="34" charset="0"/>
              </a:rPr>
              <a:t>It is demonstrated at </a:t>
            </a:r>
            <a:r>
              <a:rPr lang="en-GB" sz="2800" dirty="0" smtClean="0">
                <a:solidFill>
                  <a:srgbClr val="C00000"/>
                </a:solidFill>
                <a:latin typeface="Arial Black" pitchFamily="34" charset="0"/>
              </a:rPr>
              <a:t>Gutta-percha here, but it is the Trans Structure!</a:t>
            </a:r>
            <a:endParaRPr lang="en-GB" sz="2800" dirty="0">
              <a:solidFill>
                <a:srgbClr val="C00000"/>
              </a:solidFill>
              <a:latin typeface="Arial Black"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Zástupný symbol pro obsah 18"/>
          <p:cNvSpPr>
            <a:spLocks noGrp="1"/>
          </p:cNvSpPr>
          <p:nvPr>
            <p:ph idx="1"/>
          </p:nvPr>
        </p:nvSpPr>
        <p:spPr>
          <a:xfrm>
            <a:off x="457200" y="908720"/>
            <a:ext cx="8229600" cy="5217443"/>
          </a:xfrm>
        </p:spPr>
        <p:txBody>
          <a:bodyPr/>
          <a:lstStyle/>
          <a:p>
            <a:r>
              <a:rPr lang="cs-CZ" sz="2800" b="1" dirty="0" smtClean="0">
                <a:solidFill>
                  <a:srgbClr val="C00000"/>
                </a:solidFill>
              </a:rPr>
              <a:t>„</a:t>
            </a:r>
            <a:r>
              <a:rPr lang="en-GB" sz="2800" b="1" dirty="0" smtClean="0">
                <a:solidFill>
                  <a:srgbClr val="C00000"/>
                </a:solidFill>
              </a:rPr>
              <a:t>Mastication “ </a:t>
            </a:r>
            <a:r>
              <a:rPr lang="en-GB" sz="2800" b="1" dirty="0" smtClean="0"/>
              <a:t>–cleavage of the chains to shorter parts using mechanical energy and oxygen</a:t>
            </a:r>
          </a:p>
          <a:p>
            <a:r>
              <a:rPr lang="en-GB" sz="2800" b="1" dirty="0" smtClean="0">
                <a:solidFill>
                  <a:srgbClr val="008000"/>
                </a:solidFill>
              </a:rPr>
              <a:t>Addition of the other components and kneading (homogenisation of the mixture:</a:t>
            </a:r>
          </a:p>
          <a:p>
            <a:pPr lvl="1"/>
            <a:r>
              <a:rPr lang="en-GB" sz="2400" b="1" dirty="0" smtClean="0"/>
              <a:t>Fillers (mostly Carbon black, amorphous SiO</a:t>
            </a:r>
            <a:r>
              <a:rPr lang="en-GB" sz="2400" b="1" baseline="-25000" dirty="0" smtClean="0"/>
              <a:t>2</a:t>
            </a:r>
            <a:r>
              <a:rPr lang="en-GB" sz="2400" b="1" dirty="0" smtClean="0"/>
              <a:t>, ……)</a:t>
            </a:r>
          </a:p>
          <a:p>
            <a:pPr lvl="1"/>
            <a:r>
              <a:rPr lang="en-GB" sz="2400" b="1" dirty="0" smtClean="0"/>
              <a:t>Plasticizers,</a:t>
            </a:r>
          </a:p>
          <a:p>
            <a:pPr lvl="1"/>
            <a:r>
              <a:rPr lang="en-GB" sz="2400" b="1" dirty="0" smtClean="0"/>
              <a:t>Pigments,</a:t>
            </a:r>
          </a:p>
          <a:p>
            <a:pPr lvl="1"/>
            <a:r>
              <a:rPr lang="en-GB" sz="2400" b="1" dirty="0" smtClean="0"/>
              <a:t>Antioxidants a </a:t>
            </a:r>
            <a:r>
              <a:rPr lang="en-GB" sz="2400" b="1" dirty="0" err="1" smtClean="0"/>
              <a:t>antiozonants</a:t>
            </a:r>
            <a:endParaRPr lang="en-GB" sz="2400" b="1" dirty="0" smtClean="0"/>
          </a:p>
          <a:p>
            <a:pPr lvl="1"/>
            <a:r>
              <a:rPr lang="en-GB" sz="2400" b="1" dirty="0" smtClean="0">
                <a:solidFill>
                  <a:srgbClr val="FF0000"/>
                </a:solidFill>
              </a:rPr>
              <a:t>Vulcanization agents (sulphur, accelerators, …)</a:t>
            </a:r>
          </a:p>
          <a:p>
            <a:pPr lvl="1"/>
            <a:r>
              <a:rPr lang="en-GB" sz="2400" b="1" dirty="0" smtClean="0"/>
              <a:t>Lubricants</a:t>
            </a:r>
            <a:endParaRPr lang="en-GB" sz="2400" b="1" dirty="0"/>
          </a:p>
        </p:txBody>
      </p:sp>
      <p:sp>
        <p:nvSpPr>
          <p:cNvPr id="3" name="Zástupný symbol pro datum 2"/>
          <p:cNvSpPr>
            <a:spLocks noGrp="1"/>
          </p:cNvSpPr>
          <p:nvPr>
            <p:ph type="dt" sz="half" idx="10"/>
          </p:nvPr>
        </p:nvSpPr>
        <p:spPr/>
        <p:txBody>
          <a:bodyPr/>
          <a:lstStyle/>
          <a:p>
            <a:pPr>
              <a:defRPr/>
            </a:pPr>
            <a:r>
              <a:rPr lang="cs-CZ" smtClean="0"/>
              <a:t>January 2018/4_1</a:t>
            </a:r>
            <a:endParaRPr lang="sk-SK"/>
          </a:p>
        </p:txBody>
      </p:sp>
      <p:sp>
        <p:nvSpPr>
          <p:cNvPr id="4" name="Zástupný symbol pro zápatí 3"/>
          <p:cNvSpPr>
            <a:spLocks noGrp="1"/>
          </p:cNvSpPr>
          <p:nvPr>
            <p:ph type="ftr" sz="quarter" idx="11"/>
          </p:nvPr>
        </p:nvSpPr>
        <p:spPr/>
        <p:txBody>
          <a:bodyPr/>
          <a:lstStyle/>
          <a:p>
            <a:pPr>
              <a:defRPr/>
            </a:pPr>
            <a:r>
              <a:rPr lang="fr-FR" smtClean="0"/>
              <a:t>NATURAL POLYMERS MU SCI 4_1 2018</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21</a:t>
            </a:fld>
            <a:endParaRPr lang="sk-SK"/>
          </a:p>
        </p:txBody>
      </p:sp>
      <p:sp>
        <p:nvSpPr>
          <p:cNvPr id="8" name="Nadpis 1"/>
          <p:cNvSpPr txBox="1">
            <a:spLocks/>
          </p:cNvSpPr>
          <p:nvPr/>
        </p:nvSpPr>
        <p:spPr bwMode="auto">
          <a:xfrm>
            <a:off x="395536" y="0"/>
            <a:ext cx="8229600" cy="85010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0" hangingPunct="0"/>
            <a:r>
              <a:rPr lang="en-GB" sz="2800" b="1" dirty="0" smtClean="0">
                <a:solidFill>
                  <a:srgbClr val="FF0000"/>
                </a:solidFill>
                <a:latin typeface="Arial Black" pitchFamily="34" charset="0"/>
              </a:rPr>
              <a:t>Processing of the </a:t>
            </a:r>
            <a:r>
              <a:rPr lang="en-GB" sz="2800" dirty="0" smtClean="0">
                <a:solidFill>
                  <a:srgbClr val="FF0000"/>
                </a:solidFill>
                <a:latin typeface="Arial Black" pitchFamily="34" charset="0"/>
              </a:rPr>
              <a:t>NATURAL RUBBER </a:t>
            </a:r>
          </a:p>
          <a:p>
            <a:pPr algn="ctr" eaLnBrk="0" hangingPunct="0"/>
            <a:r>
              <a:rPr lang="en-GB" sz="2800" b="1" dirty="0" smtClean="0">
                <a:solidFill>
                  <a:srgbClr val="0000FF"/>
                </a:solidFill>
              </a:rPr>
              <a:t>Before Vulcanisation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datum 2"/>
          <p:cNvSpPr>
            <a:spLocks noGrp="1"/>
          </p:cNvSpPr>
          <p:nvPr>
            <p:ph type="dt" sz="half" idx="10"/>
          </p:nvPr>
        </p:nvSpPr>
        <p:spPr/>
        <p:txBody>
          <a:bodyPr/>
          <a:lstStyle/>
          <a:p>
            <a:pPr>
              <a:defRPr/>
            </a:pPr>
            <a:r>
              <a:rPr lang="cs-CZ" smtClean="0"/>
              <a:t>January 2018/4_1</a:t>
            </a:r>
            <a:endParaRPr lang="sk-SK"/>
          </a:p>
        </p:txBody>
      </p:sp>
      <p:sp>
        <p:nvSpPr>
          <p:cNvPr id="4" name="Zástupný symbol pro zápatí 3"/>
          <p:cNvSpPr>
            <a:spLocks noGrp="1"/>
          </p:cNvSpPr>
          <p:nvPr>
            <p:ph type="ftr" sz="quarter" idx="11"/>
          </p:nvPr>
        </p:nvSpPr>
        <p:spPr/>
        <p:txBody>
          <a:bodyPr/>
          <a:lstStyle/>
          <a:p>
            <a:pPr>
              <a:defRPr/>
            </a:pPr>
            <a:r>
              <a:rPr lang="fr-FR" smtClean="0"/>
              <a:t>NATURAL POLYMERS MU SCI 4_1 2018</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22</a:t>
            </a:fld>
            <a:endParaRPr lang="sk-SK"/>
          </a:p>
        </p:txBody>
      </p:sp>
      <p:sp>
        <p:nvSpPr>
          <p:cNvPr id="8" name="Nadpis 1"/>
          <p:cNvSpPr txBox="1">
            <a:spLocks/>
          </p:cNvSpPr>
          <p:nvPr/>
        </p:nvSpPr>
        <p:spPr bwMode="auto">
          <a:xfrm>
            <a:off x="395536" y="0"/>
            <a:ext cx="8229600" cy="92211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0" hangingPunct="0"/>
            <a:r>
              <a:rPr lang="en-GB" sz="2800" b="1" dirty="0" smtClean="0">
                <a:solidFill>
                  <a:srgbClr val="FF0000"/>
                </a:solidFill>
                <a:latin typeface="Arial Black" pitchFamily="34" charset="0"/>
              </a:rPr>
              <a:t>Processing of the </a:t>
            </a:r>
            <a:r>
              <a:rPr lang="en-GB" sz="2800" dirty="0" smtClean="0">
                <a:solidFill>
                  <a:srgbClr val="FF0000"/>
                </a:solidFill>
                <a:latin typeface="Arial Black" pitchFamily="34" charset="0"/>
              </a:rPr>
              <a:t>NATURAL RUBBER </a:t>
            </a:r>
          </a:p>
          <a:p>
            <a:pPr algn="ctr" eaLnBrk="0" hangingPunct="0"/>
            <a:r>
              <a:rPr lang="en-GB" sz="2800" b="1" dirty="0" smtClean="0">
                <a:solidFill>
                  <a:srgbClr val="FF0000"/>
                </a:solidFill>
                <a:latin typeface="Arial Black" pitchFamily="34" charset="0"/>
              </a:rPr>
              <a:t>One typical Mixture composition</a:t>
            </a:r>
          </a:p>
        </p:txBody>
      </p:sp>
      <p:graphicFrame>
        <p:nvGraphicFramePr>
          <p:cNvPr id="9" name="Zástupný symbol pro obsah 8"/>
          <p:cNvGraphicFramePr>
            <a:graphicFrameLocks noGrp="1"/>
          </p:cNvGraphicFramePr>
          <p:nvPr>
            <p:ph idx="1"/>
          </p:nvPr>
        </p:nvGraphicFramePr>
        <p:xfrm>
          <a:off x="467544" y="980728"/>
          <a:ext cx="8229600" cy="4900859"/>
        </p:xfrm>
        <a:graphic>
          <a:graphicData uri="http://schemas.openxmlformats.org/drawingml/2006/table">
            <a:tbl>
              <a:tblPr firstRow="1" bandRow="1">
                <a:tableStyleId>{5C22544A-7EE6-4342-B048-85BDC9FD1C3A}</a:tableStyleId>
              </a:tblPr>
              <a:tblGrid>
                <a:gridCol w="2743200"/>
                <a:gridCol w="2369368"/>
                <a:gridCol w="3117032"/>
              </a:tblGrid>
              <a:tr h="634915">
                <a:tc>
                  <a:txBody>
                    <a:bodyPr/>
                    <a:lstStyle/>
                    <a:p>
                      <a:pPr algn="ctr"/>
                      <a:r>
                        <a:rPr lang="en-GB" sz="2400" noProof="0" dirty="0" smtClean="0">
                          <a:solidFill>
                            <a:schemeClr val="tx1"/>
                          </a:solidFill>
                          <a:latin typeface="Arial Black" pitchFamily="34" charset="0"/>
                        </a:rPr>
                        <a:t>Component</a:t>
                      </a:r>
                      <a:endParaRPr lang="en-GB" sz="1400" noProof="0" dirty="0">
                        <a:solidFill>
                          <a:schemeClr val="tx1"/>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noProof="0" smtClean="0">
                          <a:solidFill>
                            <a:schemeClr val="tx1"/>
                          </a:solidFill>
                        </a:rPr>
                        <a:t>PARTS </a:t>
                      </a:r>
                    </a:p>
                    <a:p>
                      <a:pPr algn="ctr"/>
                      <a:r>
                        <a:rPr lang="en-GB" sz="2400" noProof="0" smtClean="0">
                          <a:solidFill>
                            <a:srgbClr val="FF0000"/>
                          </a:solidFill>
                          <a:latin typeface="Arial Black" pitchFamily="34" charset="0"/>
                        </a:rPr>
                        <a:t>(not % w/w)</a:t>
                      </a:r>
                      <a:endParaRPr lang="en-GB" sz="2400" noProof="0">
                        <a:solidFill>
                          <a:srgbClr val="FF0000"/>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b="1" noProof="0" smtClean="0">
                          <a:solidFill>
                            <a:srgbClr val="008000"/>
                          </a:solidFill>
                          <a:latin typeface="Arial Black" pitchFamily="34" charset="0"/>
                        </a:rPr>
                        <a:t>Function</a:t>
                      </a:r>
                      <a:endParaRPr lang="en-GB" sz="2400" b="1" noProof="0">
                        <a:solidFill>
                          <a:srgbClr val="008000"/>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5875">
                <a:tc>
                  <a:txBody>
                    <a:bodyPr/>
                    <a:lstStyle/>
                    <a:p>
                      <a:pPr algn="ctr"/>
                      <a:r>
                        <a:rPr lang="en-GB" sz="1800" noProof="0" smtClean="0">
                          <a:solidFill>
                            <a:srgbClr val="FF0000"/>
                          </a:solidFill>
                          <a:latin typeface="Arial Black" pitchFamily="34" charset="0"/>
                        </a:rPr>
                        <a:t>NATURAL RUBBER </a:t>
                      </a:r>
                      <a:endParaRPr lang="en-GB" b="1" noProof="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b="1" noProof="0" smtClean="0">
                          <a:solidFill>
                            <a:srgbClr val="0000FF"/>
                          </a:solidFill>
                        </a:rPr>
                        <a:t>40</a:t>
                      </a:r>
                      <a:endParaRPr lang="en-GB" b="1" noProof="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b="1" noProof="0">
                        <a:solidFill>
                          <a:srgbClr val="008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5875">
                <a:tc>
                  <a:txBody>
                    <a:bodyPr/>
                    <a:lstStyle/>
                    <a:p>
                      <a:pPr algn="ctr"/>
                      <a:r>
                        <a:rPr lang="en-GB" b="1" noProof="0" smtClean="0"/>
                        <a:t>Synthetic </a:t>
                      </a:r>
                      <a:r>
                        <a:rPr lang="en-GB" sz="1800" noProof="0" smtClean="0">
                          <a:solidFill>
                            <a:srgbClr val="FF0000"/>
                          </a:solidFill>
                          <a:latin typeface="Arial Black" pitchFamily="34" charset="0"/>
                        </a:rPr>
                        <a:t>RUBBER </a:t>
                      </a:r>
                      <a:r>
                        <a:rPr lang="en-GB" b="1" noProof="0" smtClean="0"/>
                        <a:t>1</a:t>
                      </a:r>
                      <a:endParaRPr lang="en-GB" b="1" noProof="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b="1" noProof="0" smtClean="0">
                          <a:solidFill>
                            <a:srgbClr val="0000FF"/>
                          </a:solidFill>
                        </a:rPr>
                        <a:t>30</a:t>
                      </a:r>
                      <a:endParaRPr lang="en-GB" b="1" noProof="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b="1" noProof="0" smtClean="0">
                          <a:solidFill>
                            <a:srgbClr val="008000"/>
                          </a:solidFill>
                        </a:rPr>
                        <a:t>Modification  of Properties</a:t>
                      </a:r>
                      <a:endParaRPr lang="en-GB" b="1" noProof="0">
                        <a:solidFill>
                          <a:srgbClr val="008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5875">
                <a:tc>
                  <a:txBody>
                    <a:bodyPr/>
                    <a:lstStyle/>
                    <a:p>
                      <a:pPr algn="ctr"/>
                      <a:r>
                        <a:rPr lang="en-GB" b="1" noProof="0" smtClean="0"/>
                        <a:t>Synthetic </a:t>
                      </a:r>
                      <a:r>
                        <a:rPr lang="en-GB" sz="1800" noProof="0" smtClean="0">
                          <a:solidFill>
                            <a:srgbClr val="FF0000"/>
                          </a:solidFill>
                          <a:latin typeface="Arial Black" pitchFamily="34" charset="0"/>
                        </a:rPr>
                        <a:t>RUBBER </a:t>
                      </a:r>
                      <a:r>
                        <a:rPr lang="en-GB" b="1" noProof="0" smtClean="0"/>
                        <a:t>2</a:t>
                      </a:r>
                      <a:endParaRPr lang="en-GB" b="1" noProof="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b="1" noProof="0" smtClean="0">
                          <a:solidFill>
                            <a:srgbClr val="0000FF"/>
                          </a:solidFill>
                        </a:rPr>
                        <a:t>30</a:t>
                      </a:r>
                      <a:endParaRPr lang="en-GB" b="1" noProof="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noProof="0" smtClean="0">
                          <a:solidFill>
                            <a:srgbClr val="008000"/>
                          </a:solidFill>
                        </a:rPr>
                        <a:t>Modification  of Properties</a:t>
                      </a:r>
                      <a:endParaRPr lang="en-GB" b="1" noProof="0">
                        <a:solidFill>
                          <a:srgbClr val="008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14250">
                <a:tc>
                  <a:txBody>
                    <a:bodyPr/>
                    <a:lstStyle/>
                    <a:p>
                      <a:pPr algn="ctr"/>
                      <a:r>
                        <a:rPr lang="en-GB" sz="3600" b="1" noProof="0" smtClean="0">
                          <a:solidFill>
                            <a:srgbClr val="FF0000"/>
                          </a:solidFill>
                          <a:latin typeface="Arial Black" pitchFamily="34" charset="0"/>
                        </a:rPr>
                        <a:t>ZnO</a:t>
                      </a:r>
                      <a:endParaRPr lang="en-GB" b="1" noProof="0">
                        <a:solidFill>
                          <a:srgbClr val="FF0000"/>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3600" b="1" noProof="0" smtClean="0">
                          <a:solidFill>
                            <a:srgbClr val="FF0000"/>
                          </a:solidFill>
                          <a:latin typeface="Arial Black" pitchFamily="34" charset="0"/>
                        </a:rPr>
                        <a:t>3 – 4</a:t>
                      </a:r>
                      <a:endParaRPr lang="en-GB" sz="3600" b="1" noProof="0">
                        <a:solidFill>
                          <a:srgbClr val="FF0000"/>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800" b="1" noProof="0" dirty="0" smtClean="0">
                          <a:solidFill>
                            <a:srgbClr val="FF0000"/>
                          </a:solidFill>
                          <a:latin typeface="Arial Black" pitchFamily="34" charset="0"/>
                        </a:rPr>
                        <a:t>Vulcanization accelerator</a:t>
                      </a:r>
                      <a:endParaRPr lang="en-GB" b="1" noProof="0" dirty="0">
                        <a:solidFill>
                          <a:srgbClr val="008000"/>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5875">
                <a:tc>
                  <a:txBody>
                    <a:bodyPr/>
                    <a:lstStyle/>
                    <a:p>
                      <a:pPr algn="ctr"/>
                      <a:r>
                        <a:rPr lang="en-GB" b="1" noProof="0" smtClean="0"/>
                        <a:t>Stearic acid</a:t>
                      </a:r>
                      <a:endParaRPr lang="en-GB" b="1" noProof="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b="1" noProof="0" smtClean="0">
                          <a:solidFill>
                            <a:srgbClr val="0000FF"/>
                          </a:solidFill>
                        </a:rPr>
                        <a:t>2</a:t>
                      </a:r>
                      <a:endParaRPr lang="en-GB" b="1" noProof="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b="1" noProof="0" smtClean="0">
                          <a:solidFill>
                            <a:srgbClr val="008000"/>
                          </a:solidFill>
                        </a:rPr>
                        <a:t>Lubricant</a:t>
                      </a:r>
                      <a:endParaRPr lang="en-GB" b="1" noProof="0">
                        <a:solidFill>
                          <a:srgbClr val="008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5875">
                <a:tc>
                  <a:txBody>
                    <a:bodyPr/>
                    <a:lstStyle/>
                    <a:p>
                      <a:pPr algn="ctr"/>
                      <a:r>
                        <a:rPr lang="en-GB" b="1" noProof="0" smtClean="0"/>
                        <a:t>Carbon black stiffening</a:t>
                      </a:r>
                      <a:endParaRPr lang="en-GB" b="1" noProof="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b="1" noProof="0" smtClean="0">
                          <a:solidFill>
                            <a:srgbClr val="0000FF"/>
                          </a:solidFill>
                        </a:rPr>
                        <a:t>30</a:t>
                      </a:r>
                      <a:endParaRPr lang="en-GB" b="1" noProof="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noProof="0" smtClean="0">
                          <a:solidFill>
                            <a:srgbClr val="008000"/>
                          </a:solidFill>
                        </a:rPr>
                        <a:t>Modification  of Properties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b="1" noProof="0">
                        <a:solidFill>
                          <a:srgbClr val="008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5875">
                <a:tc>
                  <a:txBody>
                    <a:bodyPr/>
                    <a:lstStyle/>
                    <a:p>
                      <a:pPr algn="ctr"/>
                      <a:r>
                        <a:rPr lang="en-GB" sz="1800" b="1" noProof="0" smtClean="0"/>
                        <a:t>Plasticizers</a:t>
                      </a:r>
                      <a:endParaRPr lang="en-GB" b="1" noProof="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b="1" noProof="0" smtClean="0">
                          <a:solidFill>
                            <a:srgbClr val="0000FF"/>
                          </a:solidFill>
                        </a:rPr>
                        <a:t>4</a:t>
                      </a:r>
                      <a:endParaRPr lang="en-GB" b="1" noProof="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cs-CZ" b="1" dirty="0">
                        <a:solidFill>
                          <a:srgbClr val="008000"/>
                        </a:solidFill>
                      </a:endParaRPr>
                    </a:p>
                  </a:txBody>
                  <a:tcPr/>
                </a:tc>
              </a:tr>
              <a:tr h="490616">
                <a:tc>
                  <a:txBody>
                    <a:bodyPr/>
                    <a:lstStyle/>
                    <a:p>
                      <a:pPr algn="ctr"/>
                      <a:r>
                        <a:rPr lang="en-GB" sz="2800" b="1" noProof="0" smtClean="0">
                          <a:solidFill>
                            <a:srgbClr val="FF0000"/>
                          </a:solidFill>
                          <a:latin typeface="Arial Black" pitchFamily="34" charset="0"/>
                        </a:rPr>
                        <a:t>Sulphur</a:t>
                      </a:r>
                      <a:endParaRPr lang="en-GB" sz="2800" b="1" noProof="0">
                        <a:solidFill>
                          <a:srgbClr val="FF0000"/>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800" b="1" noProof="0" smtClean="0">
                          <a:solidFill>
                            <a:srgbClr val="FF0000"/>
                          </a:solidFill>
                          <a:latin typeface="Arial Black" pitchFamily="34" charset="0"/>
                        </a:rPr>
                        <a:t>2 – 3</a:t>
                      </a:r>
                      <a:endParaRPr lang="en-GB" sz="2800" b="1" noProof="0">
                        <a:solidFill>
                          <a:srgbClr val="FF0000"/>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800" b="1" noProof="0" smtClean="0">
                          <a:solidFill>
                            <a:srgbClr val="FF0000"/>
                          </a:solidFill>
                          <a:latin typeface="Arial Black" pitchFamily="34" charset="0"/>
                        </a:rPr>
                        <a:t>Vulcanization </a:t>
                      </a:r>
                      <a:endParaRPr lang="en-GB" sz="2800" b="1" noProof="0">
                        <a:solidFill>
                          <a:srgbClr val="FF0000"/>
                        </a:solidFill>
                        <a:latin typeface="Arial Black"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77499">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GB" sz="1800" b="1" noProof="0" smtClean="0"/>
                        <a:t>Antioxidants and antiozonants</a:t>
                      </a:r>
                      <a:endParaRPr lang="en-GB" b="1" noProof="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b="1" noProof="0" smtClean="0">
                          <a:solidFill>
                            <a:srgbClr val="0000FF"/>
                          </a:solidFill>
                        </a:rPr>
                        <a:t>1,5</a:t>
                      </a:r>
                      <a:endParaRPr lang="en-GB" b="1" noProof="0">
                        <a:solidFill>
                          <a:srgbClr val="0000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noProof="0" dirty="0" smtClean="0">
                          <a:solidFill>
                            <a:srgbClr val="008000"/>
                          </a:solidFill>
                        </a:rPr>
                        <a:t>Protection against oxygen and ozone</a:t>
                      </a:r>
                      <a:endParaRPr lang="en-GB" b="1" noProof="0" dirty="0">
                        <a:solidFill>
                          <a:srgbClr val="008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0" name="TextovéPole 9"/>
          <p:cNvSpPr txBox="1"/>
          <p:nvPr/>
        </p:nvSpPr>
        <p:spPr>
          <a:xfrm>
            <a:off x="395536" y="6021288"/>
            <a:ext cx="8280920" cy="707886"/>
          </a:xfrm>
          <a:prstGeom prst="rect">
            <a:avLst/>
          </a:prstGeom>
          <a:solidFill>
            <a:schemeClr val="accent3">
              <a:lumMod val="85000"/>
            </a:schemeClr>
          </a:solidFill>
          <a:ln w="38100">
            <a:solidFill>
              <a:srgbClr val="C00000"/>
            </a:solidFill>
          </a:ln>
        </p:spPr>
        <p:txBody>
          <a:bodyPr wrap="square" rtlCol="0">
            <a:spAutoFit/>
          </a:bodyPr>
          <a:lstStyle/>
          <a:p>
            <a:pPr algn="ctr"/>
            <a:r>
              <a:rPr lang="en-GB" sz="2000" b="1" dirty="0" smtClean="0">
                <a:solidFill>
                  <a:srgbClr val="C00000"/>
                </a:solidFill>
              </a:rPr>
              <a:t>People working with Rubber and PVC </a:t>
            </a:r>
            <a:r>
              <a:rPr lang="en-GB" sz="2000" b="1" dirty="0" err="1" smtClean="0">
                <a:solidFill>
                  <a:srgbClr val="C00000"/>
                </a:solidFill>
              </a:rPr>
              <a:t>ussualy</a:t>
            </a:r>
            <a:r>
              <a:rPr lang="en-GB" sz="2000" b="1" dirty="0" smtClean="0">
                <a:solidFill>
                  <a:srgbClr val="C00000"/>
                </a:solidFill>
              </a:rPr>
              <a:t> do not calculate  % w/w, but using PARTS</a:t>
            </a:r>
            <a:r>
              <a:rPr lang="cs-CZ" sz="2000" b="1" dirty="0" smtClean="0">
                <a:solidFill>
                  <a:srgbClr val="C00000"/>
                </a:solidFill>
              </a:rPr>
              <a:t>!</a:t>
            </a:r>
            <a:endParaRPr lang="cs-CZ" sz="2000" b="1" dirty="0">
              <a:solidFill>
                <a:srgbClr val="C0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116632"/>
            <a:ext cx="8856984" cy="504056"/>
          </a:xfrm>
        </p:spPr>
        <p:txBody>
          <a:bodyPr/>
          <a:lstStyle/>
          <a:p>
            <a:r>
              <a:rPr lang="en-GB" sz="3600" b="1" dirty="0" smtClean="0">
                <a:solidFill>
                  <a:srgbClr val="FF0000"/>
                </a:solidFill>
                <a:latin typeface="Arial Black" pitchFamily="34" charset="0"/>
              </a:rPr>
              <a:t>What interesting did I personally</a:t>
            </a:r>
            <a:endParaRPr lang="en-GB" sz="3600" b="1" dirty="0">
              <a:solidFill>
                <a:srgbClr val="FF0000"/>
              </a:solidFill>
              <a:latin typeface="Arial Black" pitchFamily="34" charset="0"/>
            </a:endParaRPr>
          </a:p>
        </p:txBody>
      </p:sp>
      <p:sp>
        <p:nvSpPr>
          <p:cNvPr id="3" name="Zástupný symbol pro datum 2"/>
          <p:cNvSpPr>
            <a:spLocks noGrp="1"/>
          </p:cNvSpPr>
          <p:nvPr>
            <p:ph type="dt" sz="half" idx="10"/>
          </p:nvPr>
        </p:nvSpPr>
        <p:spPr/>
        <p:txBody>
          <a:bodyPr/>
          <a:lstStyle/>
          <a:p>
            <a:pPr>
              <a:defRPr/>
            </a:pPr>
            <a:r>
              <a:rPr lang="cs-CZ" smtClean="0"/>
              <a:t>January 2018/4_1</a:t>
            </a:r>
            <a:endParaRPr lang="sk-SK"/>
          </a:p>
        </p:txBody>
      </p:sp>
      <p:sp>
        <p:nvSpPr>
          <p:cNvPr id="4" name="Zástupný symbol pro zápatí 3"/>
          <p:cNvSpPr>
            <a:spLocks noGrp="1"/>
          </p:cNvSpPr>
          <p:nvPr>
            <p:ph type="ftr" sz="quarter" idx="11"/>
          </p:nvPr>
        </p:nvSpPr>
        <p:spPr/>
        <p:txBody>
          <a:bodyPr/>
          <a:lstStyle/>
          <a:p>
            <a:pPr>
              <a:defRPr/>
            </a:pPr>
            <a:r>
              <a:rPr lang="fr-FR" smtClean="0"/>
              <a:t>NATURAL POLYMERS MU SCI 4_1 2018</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23</a:t>
            </a:fld>
            <a:endParaRPr lang="sk-SK"/>
          </a:p>
        </p:txBody>
      </p:sp>
      <p:sp>
        <p:nvSpPr>
          <p:cNvPr id="7" name="TextovéPole 6"/>
          <p:cNvSpPr txBox="1"/>
          <p:nvPr/>
        </p:nvSpPr>
        <p:spPr>
          <a:xfrm>
            <a:off x="0" y="764704"/>
            <a:ext cx="9144000" cy="5632311"/>
          </a:xfrm>
          <a:prstGeom prst="rect">
            <a:avLst/>
          </a:prstGeom>
          <a:noFill/>
        </p:spPr>
        <p:txBody>
          <a:bodyPr wrap="square" rtlCol="0">
            <a:spAutoFit/>
          </a:bodyPr>
          <a:lstStyle/>
          <a:p>
            <a:pPr algn="ctr"/>
            <a:r>
              <a:rPr lang="en-GB" sz="3200" u="sng" dirty="0" smtClean="0">
                <a:solidFill>
                  <a:srgbClr val="0000FF"/>
                </a:solidFill>
                <a:latin typeface="Arial Black" pitchFamily="34" charset="0"/>
              </a:rPr>
              <a:t>DOCUMENTS FOR THE </a:t>
            </a:r>
            <a:r>
              <a:rPr lang="cs-CZ" sz="3200" u="sng" dirty="0" smtClean="0">
                <a:solidFill>
                  <a:srgbClr val="0000FF"/>
                </a:solidFill>
                <a:latin typeface="Arial Black" pitchFamily="34" charset="0"/>
              </a:rPr>
              <a:t>C</a:t>
            </a:r>
            <a:r>
              <a:rPr lang="en-GB" sz="3200" u="sng" dirty="0" err="1" smtClean="0">
                <a:solidFill>
                  <a:srgbClr val="0000FF"/>
                </a:solidFill>
                <a:latin typeface="Arial Black" pitchFamily="34" charset="0"/>
              </a:rPr>
              <a:t>ourt</a:t>
            </a:r>
            <a:r>
              <a:rPr lang="en-GB" sz="3200" u="sng" dirty="0" smtClean="0">
                <a:solidFill>
                  <a:srgbClr val="0000FF"/>
                </a:solidFill>
                <a:latin typeface="Arial Black" pitchFamily="34" charset="0"/>
              </a:rPr>
              <a:t>-appointed </a:t>
            </a:r>
            <a:r>
              <a:rPr lang="cs-CZ" sz="3200" u="sng" dirty="0" smtClean="0">
                <a:solidFill>
                  <a:srgbClr val="0000FF"/>
                </a:solidFill>
                <a:latin typeface="Arial Black" pitchFamily="34" charset="0"/>
              </a:rPr>
              <a:t>E</a:t>
            </a:r>
            <a:r>
              <a:rPr lang="en-GB" sz="3200" u="sng" dirty="0" err="1" smtClean="0">
                <a:solidFill>
                  <a:srgbClr val="0000FF"/>
                </a:solidFill>
                <a:latin typeface="Arial Black" pitchFamily="34" charset="0"/>
              </a:rPr>
              <a:t>xpert</a:t>
            </a:r>
            <a:endParaRPr lang="en-GB" sz="3200" u="sng" dirty="0" smtClean="0">
              <a:solidFill>
                <a:srgbClr val="0000FF"/>
              </a:solidFill>
              <a:latin typeface="Arial Black" pitchFamily="34" charset="0"/>
            </a:endParaRPr>
          </a:p>
          <a:p>
            <a:pPr>
              <a:buFont typeface="Arial" pitchFamily="34" charset="0"/>
              <a:buChar char="•"/>
            </a:pPr>
            <a:r>
              <a:rPr lang="en-GB" sz="2600" dirty="0" smtClean="0">
                <a:latin typeface="Arial Black" pitchFamily="34" charset="0"/>
              </a:rPr>
              <a:t>Black spot on the fairing of the Racer (motorcycle)</a:t>
            </a:r>
          </a:p>
          <a:p>
            <a:pPr>
              <a:buFont typeface="Arial" pitchFamily="34" charset="0"/>
              <a:buChar char="•"/>
            </a:pPr>
            <a:r>
              <a:rPr lang="en-GB" sz="2600" dirty="0" smtClean="0">
                <a:latin typeface="Arial Black" pitchFamily="34" charset="0"/>
              </a:rPr>
              <a:t> Is it Spot the ASPHALT  or Tyre rubber? </a:t>
            </a:r>
            <a:endParaRPr lang="en-GB" sz="2600" dirty="0" smtClean="0">
              <a:solidFill>
                <a:srgbClr val="FF0000"/>
              </a:solidFill>
              <a:latin typeface="Arial Black" pitchFamily="34" charset="0"/>
            </a:endParaRPr>
          </a:p>
          <a:p>
            <a:pPr>
              <a:buFont typeface="Arial" pitchFamily="34" charset="0"/>
              <a:buChar char="•"/>
            </a:pPr>
            <a:r>
              <a:rPr lang="en-GB" sz="2600" dirty="0" smtClean="0">
                <a:latin typeface="Arial Black" pitchFamily="34" charset="0"/>
              </a:rPr>
              <a:t> </a:t>
            </a:r>
            <a:r>
              <a:rPr lang="en-GB" sz="3200" dirty="0" smtClean="0">
                <a:solidFill>
                  <a:srgbClr val="C00000"/>
                </a:solidFill>
                <a:latin typeface="Arial Black" pitchFamily="34" charset="0"/>
              </a:rPr>
              <a:t>SEM  + EDX analysis of Elements in the Spot</a:t>
            </a:r>
            <a:endParaRPr lang="en-GB" sz="2600" dirty="0" smtClean="0">
              <a:solidFill>
                <a:srgbClr val="C00000"/>
              </a:solidFill>
              <a:latin typeface="Arial Black" pitchFamily="34" charset="0"/>
            </a:endParaRPr>
          </a:p>
          <a:p>
            <a:pPr>
              <a:buFont typeface="Arial" pitchFamily="34" charset="0"/>
              <a:buChar char="•"/>
            </a:pPr>
            <a:r>
              <a:rPr lang="en-GB" sz="2600" dirty="0" smtClean="0">
                <a:latin typeface="Arial Black" pitchFamily="34" charset="0"/>
              </a:rPr>
              <a:t> </a:t>
            </a:r>
            <a:r>
              <a:rPr lang="en-GB" sz="2600" dirty="0" smtClean="0">
                <a:solidFill>
                  <a:srgbClr val="008000"/>
                </a:solidFill>
                <a:latin typeface="Arial Black" pitchFamily="34" charset="0"/>
              </a:rPr>
              <a:t>„What was my Target“</a:t>
            </a:r>
          </a:p>
          <a:p>
            <a:pPr lvl="1">
              <a:buFont typeface="Arial" pitchFamily="34" charset="0"/>
              <a:buChar char="•"/>
            </a:pPr>
            <a:r>
              <a:rPr lang="en-GB" sz="2600" dirty="0" smtClean="0">
                <a:solidFill>
                  <a:srgbClr val="008000"/>
                </a:solidFill>
                <a:latin typeface="Arial Black" pitchFamily="34" charset="0"/>
              </a:rPr>
              <a:t> </a:t>
            </a:r>
            <a:r>
              <a:rPr lang="en-GB" sz="2600" dirty="0" smtClean="0">
                <a:solidFill>
                  <a:srgbClr val="FF0000"/>
                </a:solidFill>
                <a:latin typeface="Arial Black" pitchFamily="34" charset="0"/>
              </a:rPr>
              <a:t>SULPHUR </a:t>
            </a:r>
            <a:r>
              <a:rPr lang="en-GB" sz="2800" b="1" dirty="0" smtClean="0">
                <a:solidFill>
                  <a:srgbClr val="FF0000"/>
                </a:solidFill>
                <a:latin typeface="Arial Black" pitchFamily="34" charset="0"/>
              </a:rPr>
              <a:t>Vulcanization</a:t>
            </a:r>
            <a:endParaRPr lang="en-GB" sz="2600" dirty="0" smtClean="0">
              <a:solidFill>
                <a:srgbClr val="008000"/>
              </a:solidFill>
              <a:latin typeface="Arial Black" pitchFamily="34" charset="0"/>
            </a:endParaRPr>
          </a:p>
          <a:p>
            <a:pPr lvl="1">
              <a:buFont typeface="Arial" pitchFamily="34" charset="0"/>
              <a:buChar char="•"/>
            </a:pPr>
            <a:r>
              <a:rPr lang="en-GB" sz="2600" dirty="0" smtClean="0">
                <a:solidFill>
                  <a:srgbClr val="008000"/>
                </a:solidFill>
                <a:latin typeface="Arial Black" pitchFamily="34" charset="0"/>
              </a:rPr>
              <a:t> </a:t>
            </a:r>
            <a:r>
              <a:rPr lang="en-GB" sz="2600" dirty="0" smtClean="0">
                <a:solidFill>
                  <a:srgbClr val="7030A0"/>
                </a:solidFill>
                <a:latin typeface="Arial Black" pitchFamily="34" charset="0"/>
              </a:rPr>
              <a:t>ZINC </a:t>
            </a:r>
            <a:r>
              <a:rPr lang="en-GB" sz="2800" b="1" dirty="0" smtClean="0">
                <a:solidFill>
                  <a:srgbClr val="7030A0"/>
                </a:solidFill>
                <a:latin typeface="Arial Black" pitchFamily="34" charset="0"/>
              </a:rPr>
              <a:t>Vulcanization accelerator</a:t>
            </a:r>
          </a:p>
          <a:p>
            <a:pPr>
              <a:buFont typeface="Arial" pitchFamily="34" charset="0"/>
              <a:buChar char="•"/>
            </a:pPr>
            <a:r>
              <a:rPr lang="en-GB" sz="3600" u="sng" dirty="0" smtClean="0">
                <a:solidFill>
                  <a:srgbClr val="FF0000"/>
                </a:solidFill>
                <a:latin typeface="Arial Black" pitchFamily="34" charset="0"/>
              </a:rPr>
              <a:t>RESULT</a:t>
            </a:r>
            <a:r>
              <a:rPr lang="en-GB" sz="3600" dirty="0" smtClean="0">
                <a:solidFill>
                  <a:srgbClr val="FF0000"/>
                </a:solidFill>
                <a:latin typeface="Arial Black" pitchFamily="34" charset="0"/>
              </a:rPr>
              <a:t>: NO ZINC, NO SULPHUR, it MUST BE </a:t>
            </a:r>
            <a:r>
              <a:rPr lang="en-GB" sz="2600" dirty="0" smtClean="0">
                <a:latin typeface="Arial Black" pitchFamily="34" charset="0"/>
              </a:rPr>
              <a:t>ASPHALT </a:t>
            </a:r>
            <a:endParaRPr lang="en-GB" sz="26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06090"/>
          </a:xfrm>
        </p:spPr>
        <p:txBody>
          <a:bodyPr/>
          <a:lstStyle/>
          <a:p>
            <a:r>
              <a:rPr lang="en-GB" sz="2800" b="1" dirty="0" smtClean="0">
                <a:solidFill>
                  <a:srgbClr val="FF0000"/>
                </a:solidFill>
                <a:latin typeface="Arial Black" pitchFamily="34" charset="0"/>
              </a:rPr>
              <a:t>Two Roll Mill (Rubber, PVC, etc.)</a:t>
            </a:r>
            <a:endParaRPr lang="en-GB" sz="2800" b="1" dirty="0">
              <a:solidFill>
                <a:srgbClr val="FF0000"/>
              </a:solidFill>
              <a:latin typeface="Arial Black" pitchFamily="34" charset="0"/>
            </a:endParaRPr>
          </a:p>
        </p:txBody>
      </p:sp>
      <p:sp>
        <p:nvSpPr>
          <p:cNvPr id="3" name="Zástupný symbol pro datum 2"/>
          <p:cNvSpPr>
            <a:spLocks noGrp="1"/>
          </p:cNvSpPr>
          <p:nvPr>
            <p:ph type="dt" sz="half" idx="10"/>
          </p:nvPr>
        </p:nvSpPr>
        <p:spPr/>
        <p:txBody>
          <a:bodyPr/>
          <a:lstStyle/>
          <a:p>
            <a:pPr>
              <a:defRPr/>
            </a:pPr>
            <a:r>
              <a:rPr lang="cs-CZ" smtClean="0"/>
              <a:t>January 2018/4_1</a:t>
            </a:r>
            <a:endParaRPr lang="sk-SK"/>
          </a:p>
        </p:txBody>
      </p:sp>
      <p:sp>
        <p:nvSpPr>
          <p:cNvPr id="4" name="Zástupný symbol pro zápatí 3"/>
          <p:cNvSpPr>
            <a:spLocks noGrp="1"/>
          </p:cNvSpPr>
          <p:nvPr>
            <p:ph type="ftr" sz="quarter" idx="11"/>
          </p:nvPr>
        </p:nvSpPr>
        <p:spPr/>
        <p:txBody>
          <a:bodyPr/>
          <a:lstStyle/>
          <a:p>
            <a:pPr>
              <a:defRPr/>
            </a:pPr>
            <a:r>
              <a:rPr lang="fr-FR" smtClean="0"/>
              <a:t>NATURAL POLYMERS MU SCI 4_1 2018</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24</a:t>
            </a:fld>
            <a:endParaRPr lang="sk-SK"/>
          </a:p>
        </p:txBody>
      </p:sp>
      <p:pic>
        <p:nvPicPr>
          <p:cNvPr id="6" name="Obrázek 5" descr="img561.jpg"/>
          <p:cNvPicPr>
            <a:picLocks noChangeAspect="1"/>
          </p:cNvPicPr>
          <p:nvPr/>
        </p:nvPicPr>
        <p:blipFill>
          <a:blip r:embed="rId2" cstate="print"/>
          <a:stretch>
            <a:fillRect/>
          </a:stretch>
        </p:blipFill>
        <p:spPr>
          <a:xfrm rot="16200000">
            <a:off x="2661286" y="-1285022"/>
            <a:ext cx="3024336" cy="8131900"/>
          </a:xfrm>
          <a:prstGeom prst="rect">
            <a:avLst/>
          </a:prstGeom>
        </p:spPr>
      </p:pic>
      <p:sp>
        <p:nvSpPr>
          <p:cNvPr id="7" name="TextovéPole 6"/>
          <p:cNvSpPr txBox="1"/>
          <p:nvPr/>
        </p:nvSpPr>
        <p:spPr>
          <a:xfrm>
            <a:off x="4499992" y="1196752"/>
            <a:ext cx="4464496" cy="4708981"/>
          </a:xfrm>
          <a:prstGeom prst="rect">
            <a:avLst/>
          </a:prstGeom>
          <a:solidFill>
            <a:schemeClr val="accent3">
              <a:lumMod val="95000"/>
            </a:schemeClr>
          </a:solidFill>
        </p:spPr>
        <p:txBody>
          <a:bodyPr wrap="square" rtlCol="0">
            <a:spAutoFit/>
          </a:bodyPr>
          <a:lstStyle/>
          <a:p>
            <a:r>
              <a:rPr lang="en-GB" sz="2000" dirty="0" smtClean="0">
                <a:solidFill>
                  <a:srgbClr val="0000FF"/>
                </a:solidFill>
                <a:latin typeface="Arial Black" pitchFamily="34" charset="0"/>
              </a:rPr>
              <a:t>Diagram of the TWO ROLL MILL and Scheme of the Mixing and/or Mastication using it:</a:t>
            </a:r>
          </a:p>
          <a:p>
            <a:pPr marL="457200" indent="-457200">
              <a:buFont typeface="+mj-lt"/>
              <a:buAutoNum type="arabicPeriod"/>
            </a:pPr>
            <a:r>
              <a:rPr lang="en-GB" sz="2000" dirty="0" smtClean="0">
                <a:solidFill>
                  <a:srgbClr val="0000FF"/>
                </a:solidFill>
                <a:latin typeface="Arial Black" pitchFamily="34" charset="0"/>
              </a:rPr>
              <a:t>Main Frame</a:t>
            </a:r>
          </a:p>
          <a:p>
            <a:pPr marL="457200" indent="-457200">
              <a:buFont typeface="+mj-lt"/>
              <a:buAutoNum type="arabicPeriod"/>
            </a:pPr>
            <a:r>
              <a:rPr lang="en-GB" sz="2000" dirty="0" smtClean="0">
                <a:solidFill>
                  <a:srgbClr val="0000FF"/>
                </a:solidFill>
                <a:latin typeface="Arial Black" pitchFamily="34" charset="0"/>
              </a:rPr>
              <a:t>Side part of Frame</a:t>
            </a:r>
          </a:p>
          <a:p>
            <a:pPr marL="457200" indent="-457200">
              <a:buFont typeface="+mj-lt"/>
              <a:buAutoNum type="arabicPeriod"/>
            </a:pPr>
            <a:r>
              <a:rPr lang="en-GB" sz="2000" dirty="0" smtClean="0">
                <a:solidFill>
                  <a:srgbClr val="0000FF"/>
                </a:solidFill>
                <a:latin typeface="Arial Black" pitchFamily="34" charset="0"/>
              </a:rPr>
              <a:t>Shackle</a:t>
            </a:r>
          </a:p>
          <a:p>
            <a:pPr marL="457200" indent="-457200">
              <a:buFont typeface="+mj-lt"/>
              <a:buAutoNum type="arabicPeriod"/>
            </a:pPr>
            <a:r>
              <a:rPr lang="en-GB" sz="2000" dirty="0" smtClean="0">
                <a:solidFill>
                  <a:srgbClr val="0000FF"/>
                </a:solidFill>
                <a:latin typeface="Arial Black" pitchFamily="34" charset="0"/>
              </a:rPr>
              <a:t>Front adjustable Roll</a:t>
            </a:r>
          </a:p>
          <a:p>
            <a:pPr marL="457200" indent="-457200">
              <a:buFont typeface="+mj-lt"/>
              <a:buAutoNum type="arabicPeriod"/>
            </a:pPr>
            <a:r>
              <a:rPr lang="en-GB" sz="2000" dirty="0" smtClean="0">
                <a:solidFill>
                  <a:srgbClr val="0000FF"/>
                </a:solidFill>
                <a:latin typeface="Arial Black" pitchFamily="34" charset="0"/>
              </a:rPr>
              <a:t>Rare Roll with Drive</a:t>
            </a:r>
          </a:p>
          <a:p>
            <a:pPr marL="457200" indent="-457200">
              <a:buFont typeface="+mj-lt"/>
              <a:buAutoNum type="arabicPeriod"/>
            </a:pPr>
            <a:r>
              <a:rPr lang="en-GB" sz="2000" dirty="0" smtClean="0">
                <a:solidFill>
                  <a:srgbClr val="0000FF"/>
                </a:solidFill>
                <a:latin typeface="Arial Black" pitchFamily="34" charset="0"/>
              </a:rPr>
              <a:t>Bearing body</a:t>
            </a:r>
          </a:p>
          <a:p>
            <a:pPr marL="457200" indent="-457200">
              <a:buFont typeface="+mj-lt"/>
              <a:buAutoNum type="arabicPeriod"/>
            </a:pPr>
            <a:r>
              <a:rPr lang="en-GB" sz="2000" dirty="0" smtClean="0">
                <a:solidFill>
                  <a:srgbClr val="0000FF"/>
                </a:solidFill>
                <a:latin typeface="Arial Black" pitchFamily="34" charset="0"/>
              </a:rPr>
              <a:t>Doctor blade (scrubbing of the material covering the Roll)</a:t>
            </a:r>
          </a:p>
          <a:p>
            <a:pPr marL="457200" indent="-457200">
              <a:buFont typeface="+mj-lt"/>
              <a:buAutoNum type="arabicPeriod"/>
            </a:pPr>
            <a:r>
              <a:rPr lang="en-GB" sz="2000" dirty="0" smtClean="0">
                <a:solidFill>
                  <a:srgbClr val="0000FF"/>
                </a:solidFill>
                <a:latin typeface="Arial Black" pitchFamily="34" charset="0"/>
              </a:rPr>
              <a:t>Vessel </a:t>
            </a:r>
          </a:p>
          <a:p>
            <a:pPr marL="457200" indent="-457200">
              <a:buFont typeface="+mj-lt"/>
              <a:buAutoNum type="arabicPeriod"/>
            </a:pPr>
            <a:r>
              <a:rPr lang="en-GB" sz="2000" dirty="0" smtClean="0">
                <a:solidFill>
                  <a:srgbClr val="0000FF"/>
                </a:solidFill>
                <a:latin typeface="Arial Black" pitchFamily="34" charset="0"/>
              </a:rPr>
              <a:t>Emergency stop handle</a:t>
            </a:r>
            <a:endParaRPr lang="en-GB" sz="2000" dirty="0">
              <a:solidFill>
                <a:srgbClr val="0000FF"/>
              </a:solidFill>
              <a:latin typeface="Arial Black"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datum 2"/>
          <p:cNvSpPr>
            <a:spLocks noGrp="1"/>
          </p:cNvSpPr>
          <p:nvPr>
            <p:ph type="dt" sz="half" idx="10"/>
          </p:nvPr>
        </p:nvSpPr>
        <p:spPr/>
        <p:txBody>
          <a:bodyPr/>
          <a:lstStyle/>
          <a:p>
            <a:pPr>
              <a:defRPr/>
            </a:pPr>
            <a:r>
              <a:rPr lang="cs-CZ" smtClean="0"/>
              <a:t>January 2018/4_1</a:t>
            </a:r>
            <a:endParaRPr lang="sk-SK"/>
          </a:p>
        </p:txBody>
      </p:sp>
      <p:sp>
        <p:nvSpPr>
          <p:cNvPr id="4" name="Zástupný symbol pro zápatí 3"/>
          <p:cNvSpPr>
            <a:spLocks noGrp="1"/>
          </p:cNvSpPr>
          <p:nvPr>
            <p:ph type="ftr" sz="quarter" idx="11"/>
          </p:nvPr>
        </p:nvSpPr>
        <p:spPr/>
        <p:txBody>
          <a:bodyPr/>
          <a:lstStyle/>
          <a:p>
            <a:pPr>
              <a:defRPr/>
            </a:pPr>
            <a:r>
              <a:rPr lang="fr-FR" smtClean="0"/>
              <a:t>NATURAL POLYMERS MU SCI 4_1 2018</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25</a:t>
            </a:fld>
            <a:endParaRPr lang="sk-SK"/>
          </a:p>
        </p:txBody>
      </p:sp>
      <p:pic>
        <p:nvPicPr>
          <p:cNvPr id="7" name="Obrázek 6" descr="img562.jpg"/>
          <p:cNvPicPr>
            <a:picLocks noChangeAspect="1"/>
          </p:cNvPicPr>
          <p:nvPr/>
        </p:nvPicPr>
        <p:blipFill>
          <a:blip r:embed="rId2" cstate="print"/>
          <a:stretch>
            <a:fillRect/>
          </a:stretch>
        </p:blipFill>
        <p:spPr>
          <a:xfrm rot="5400000">
            <a:off x="191167" y="104977"/>
            <a:ext cx="6192689" cy="6215999"/>
          </a:xfrm>
          <a:prstGeom prst="rect">
            <a:avLst/>
          </a:prstGeom>
        </p:spPr>
      </p:pic>
      <p:sp>
        <p:nvSpPr>
          <p:cNvPr id="8" name="TextovéPole 7"/>
          <p:cNvSpPr txBox="1"/>
          <p:nvPr/>
        </p:nvSpPr>
        <p:spPr>
          <a:xfrm>
            <a:off x="4499992" y="188640"/>
            <a:ext cx="4392488" cy="2246769"/>
          </a:xfrm>
          <a:prstGeom prst="rect">
            <a:avLst/>
          </a:prstGeom>
          <a:noFill/>
        </p:spPr>
        <p:txBody>
          <a:bodyPr wrap="square" rtlCol="0">
            <a:spAutoFit/>
          </a:bodyPr>
          <a:lstStyle/>
          <a:p>
            <a:r>
              <a:rPr lang="en-GB" sz="2800" b="1" dirty="0" smtClean="0">
                <a:solidFill>
                  <a:srgbClr val="FF0000"/>
                </a:solidFill>
                <a:latin typeface="Arial Black" pitchFamily="34" charset="0"/>
              </a:rPr>
              <a:t>BUNBARY Mixer (kneading machine) (The Inventor of this Machine was Mr. BUNBARY) </a:t>
            </a:r>
            <a:endParaRPr lang="en-GB" sz="2800" dirty="0">
              <a:latin typeface="Arial Black" pitchFamily="34" charset="0"/>
            </a:endParaRPr>
          </a:p>
        </p:txBody>
      </p:sp>
      <p:sp>
        <p:nvSpPr>
          <p:cNvPr id="10" name="TextovéPole 9"/>
          <p:cNvSpPr txBox="1"/>
          <p:nvPr/>
        </p:nvSpPr>
        <p:spPr>
          <a:xfrm>
            <a:off x="4716016" y="2492896"/>
            <a:ext cx="4104456" cy="2308324"/>
          </a:xfrm>
          <a:prstGeom prst="rect">
            <a:avLst/>
          </a:prstGeom>
          <a:noFill/>
        </p:spPr>
        <p:txBody>
          <a:bodyPr wrap="square" rtlCol="0">
            <a:spAutoFit/>
          </a:bodyPr>
          <a:lstStyle/>
          <a:p>
            <a:r>
              <a:rPr lang="en-GB" sz="2400" b="1" dirty="0" smtClean="0">
                <a:solidFill>
                  <a:srgbClr val="0000FF"/>
                </a:solidFill>
                <a:latin typeface="Arial Black" pitchFamily="34" charset="0"/>
              </a:rPr>
              <a:t>Kneading machine:</a:t>
            </a:r>
          </a:p>
          <a:p>
            <a:pPr marL="457200" indent="-457200">
              <a:buFont typeface="+mj-lt"/>
              <a:buAutoNum type="arabicPeriod"/>
            </a:pPr>
            <a:r>
              <a:rPr lang="en-GB" sz="2400" dirty="0" smtClean="0">
                <a:solidFill>
                  <a:srgbClr val="0000FF"/>
                </a:solidFill>
                <a:latin typeface="Arial Black" pitchFamily="34" charset="0"/>
              </a:rPr>
              <a:t>Mixing Blades</a:t>
            </a:r>
          </a:p>
          <a:p>
            <a:pPr marL="457200" indent="-457200">
              <a:buFont typeface="+mj-lt"/>
              <a:buAutoNum type="arabicPeriod"/>
            </a:pPr>
            <a:r>
              <a:rPr lang="en-GB" sz="2400" dirty="0" smtClean="0">
                <a:solidFill>
                  <a:srgbClr val="0000FF"/>
                </a:solidFill>
                <a:latin typeface="Arial Black" pitchFamily="34" charset="0"/>
              </a:rPr>
              <a:t>Mixing Chamber</a:t>
            </a:r>
          </a:p>
          <a:p>
            <a:pPr marL="457200" indent="-457200">
              <a:buFont typeface="+mj-lt"/>
              <a:buAutoNum type="arabicPeriod"/>
            </a:pPr>
            <a:r>
              <a:rPr lang="en-GB" sz="2400" dirty="0" smtClean="0">
                <a:solidFill>
                  <a:srgbClr val="0000FF"/>
                </a:solidFill>
                <a:latin typeface="Arial Black" pitchFamily="34" charset="0"/>
              </a:rPr>
              <a:t>Discharge stopper </a:t>
            </a:r>
          </a:p>
          <a:p>
            <a:pPr marL="457200" indent="-457200">
              <a:buFont typeface="+mj-lt"/>
              <a:buAutoNum type="arabicPeriod"/>
            </a:pPr>
            <a:r>
              <a:rPr lang="en-GB" sz="2400" dirty="0" smtClean="0">
                <a:solidFill>
                  <a:srgbClr val="0000FF"/>
                </a:solidFill>
                <a:latin typeface="Arial Black" pitchFamily="34" charset="0"/>
              </a:rPr>
              <a:t>Stopper </a:t>
            </a:r>
          </a:p>
          <a:p>
            <a:pPr marL="457200" indent="-457200">
              <a:buFont typeface="+mj-lt"/>
              <a:buAutoNum type="arabicPeriod"/>
            </a:pPr>
            <a:r>
              <a:rPr lang="en-GB" sz="2400" dirty="0" smtClean="0">
                <a:solidFill>
                  <a:srgbClr val="0000FF"/>
                </a:solidFill>
                <a:latin typeface="Arial Black" pitchFamily="34" charset="0"/>
              </a:rPr>
              <a:t>Hopper</a:t>
            </a:r>
            <a:endParaRPr lang="en-GB" sz="2400" dirty="0">
              <a:solidFill>
                <a:srgbClr val="0000FF"/>
              </a:solidFill>
              <a:latin typeface="Arial Black"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January 2018/4_1</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4_1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26</a:t>
            </a:fld>
            <a:endParaRPr lang="sk-SK"/>
          </a:p>
        </p:txBody>
      </p:sp>
      <p:sp>
        <p:nvSpPr>
          <p:cNvPr id="6" name="TextovéPole 5"/>
          <p:cNvSpPr txBox="1"/>
          <p:nvPr/>
        </p:nvSpPr>
        <p:spPr>
          <a:xfrm>
            <a:off x="179512" y="116632"/>
            <a:ext cx="8784976" cy="1077218"/>
          </a:xfrm>
          <a:prstGeom prst="rect">
            <a:avLst/>
          </a:prstGeom>
          <a:noFill/>
        </p:spPr>
        <p:txBody>
          <a:bodyPr wrap="square" rtlCol="0">
            <a:spAutoFit/>
          </a:bodyPr>
          <a:lstStyle/>
          <a:p>
            <a:pPr algn="ctr"/>
            <a:r>
              <a:rPr lang="en-GB" sz="3200" dirty="0" smtClean="0">
                <a:solidFill>
                  <a:srgbClr val="FF0000"/>
                </a:solidFill>
                <a:latin typeface="Arial Black" pitchFamily="34" charset="0"/>
              </a:rPr>
              <a:t>NATURAL RUBBER is for longest time used HYDROCARBON POLYMER!</a:t>
            </a:r>
            <a:endParaRPr lang="en-GB" sz="3200" dirty="0">
              <a:solidFill>
                <a:srgbClr val="FF0000"/>
              </a:solidFill>
              <a:latin typeface="Arial Black" pitchFamily="34" charset="0"/>
            </a:endParaRPr>
          </a:p>
        </p:txBody>
      </p:sp>
      <p:sp>
        <p:nvSpPr>
          <p:cNvPr id="7" name="Obdélník 6"/>
          <p:cNvSpPr/>
          <p:nvPr/>
        </p:nvSpPr>
        <p:spPr>
          <a:xfrm>
            <a:off x="179512" y="1268760"/>
            <a:ext cx="8784976" cy="4524315"/>
          </a:xfrm>
          <a:prstGeom prst="rect">
            <a:avLst/>
          </a:prstGeom>
        </p:spPr>
        <p:txBody>
          <a:bodyPr wrap="square">
            <a:spAutoFit/>
          </a:bodyPr>
          <a:lstStyle/>
          <a:p>
            <a:r>
              <a:rPr lang="en-US" sz="2400" dirty="0" smtClean="0"/>
              <a:t>The first use of rubber was by the indigenous cultures of </a:t>
            </a:r>
            <a:r>
              <a:rPr lang="en-US" sz="2400" dirty="0" smtClean="0">
                <a:hlinkClick r:id="rId2" tooltip="Mesoamerica"/>
              </a:rPr>
              <a:t>Mesoamerica</a:t>
            </a:r>
            <a:r>
              <a:rPr lang="en-US" sz="2400" dirty="0" smtClean="0"/>
              <a:t>. The earliest archeological evidence of the use of natural latex from the </a:t>
            </a:r>
            <a:r>
              <a:rPr lang="en-US" sz="2400" i="1" dirty="0" err="1" smtClean="0">
                <a:hlinkClick r:id="rId3" tooltip="Hevea tree"/>
              </a:rPr>
              <a:t>Hevea</a:t>
            </a:r>
            <a:r>
              <a:rPr lang="en-US" sz="2400" dirty="0" smtClean="0">
                <a:hlinkClick r:id="rId3" tooltip="Hevea tree"/>
              </a:rPr>
              <a:t> tree</a:t>
            </a:r>
            <a:r>
              <a:rPr lang="en-US" sz="2400" dirty="0" smtClean="0"/>
              <a:t> comes from the </a:t>
            </a:r>
            <a:r>
              <a:rPr lang="en-US" sz="2400" dirty="0" err="1" smtClean="0">
                <a:hlinkClick r:id="rId4" tooltip="Olmec"/>
              </a:rPr>
              <a:t>Olmec</a:t>
            </a:r>
            <a:r>
              <a:rPr lang="en-US" sz="2400" dirty="0" smtClean="0"/>
              <a:t> culture, in which rubber was first used for making balls for the </a:t>
            </a:r>
            <a:r>
              <a:rPr lang="en-US" sz="2400" dirty="0" smtClean="0">
                <a:hlinkClick r:id="rId5" tooltip="Mesoamerican ballgame"/>
              </a:rPr>
              <a:t>Mesoamerican ballgame</a:t>
            </a:r>
            <a:r>
              <a:rPr lang="en-US" sz="2400" dirty="0" smtClean="0"/>
              <a:t>. Rubber was later used by the </a:t>
            </a:r>
            <a:r>
              <a:rPr lang="en-US" sz="2400" dirty="0" smtClean="0">
                <a:hlinkClick r:id="rId6" tooltip="Maya civilization"/>
              </a:rPr>
              <a:t>Maya</a:t>
            </a:r>
            <a:r>
              <a:rPr lang="en-US" sz="2400" dirty="0" smtClean="0"/>
              <a:t> and </a:t>
            </a:r>
            <a:r>
              <a:rPr lang="en-US" sz="2400" dirty="0" smtClean="0">
                <a:hlinkClick r:id="rId7" tooltip="Aztec"/>
              </a:rPr>
              <a:t>Aztec</a:t>
            </a:r>
            <a:r>
              <a:rPr lang="en-US" sz="2400" dirty="0" smtClean="0"/>
              <a:t> cultures - in addition to making balls Aztecs used rubber for other purposes such as making containers and to make textiles waterproof by impregnating them with the latex sap.</a:t>
            </a:r>
            <a:r>
              <a:rPr lang="cs-CZ" sz="2400" dirty="0" smtClean="0"/>
              <a:t> </a:t>
            </a:r>
          </a:p>
          <a:p>
            <a:r>
              <a:rPr lang="en-US" sz="2400" dirty="0" smtClean="0">
                <a:hlinkClick r:id="rId8" tooltip="Charles Goodyear"/>
              </a:rPr>
              <a:t>Charles Goodyear</a:t>
            </a:r>
            <a:r>
              <a:rPr lang="en-US" sz="2400" dirty="0" smtClean="0"/>
              <a:t> developed </a:t>
            </a:r>
            <a:r>
              <a:rPr lang="en-US" sz="2400" dirty="0" smtClean="0">
                <a:hlinkClick r:id="rId9" tooltip="Vulcanization"/>
              </a:rPr>
              <a:t>vulcanization</a:t>
            </a:r>
            <a:r>
              <a:rPr lang="en-US" sz="2400" dirty="0" smtClean="0"/>
              <a:t> in 1839, although </a:t>
            </a:r>
            <a:r>
              <a:rPr lang="en-US" sz="2400" dirty="0" smtClean="0">
                <a:hlinkClick r:id="rId10" tooltip="Mesoamerican"/>
              </a:rPr>
              <a:t>Mesoamericans</a:t>
            </a:r>
            <a:r>
              <a:rPr lang="en-US" sz="2400" dirty="0" smtClean="0"/>
              <a:t> used stabilized rubber for balls and other objects as early as 1600 BC</a:t>
            </a:r>
            <a:endParaRPr lang="cs-CZ" sz="2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3730426"/>
          </a:xfrm>
        </p:spPr>
        <p:txBody>
          <a:bodyPr/>
          <a:lstStyle/>
          <a:p>
            <a:r>
              <a:rPr lang="en-GB" sz="4000" dirty="0" smtClean="0">
                <a:solidFill>
                  <a:srgbClr val="FF0000"/>
                </a:solidFill>
                <a:latin typeface="Arial Black" pitchFamily="34" charset="0"/>
              </a:rPr>
              <a:t>Various Descriptions of  VULKANISATION</a:t>
            </a:r>
            <a:br>
              <a:rPr lang="en-GB" sz="4000" dirty="0" smtClean="0">
                <a:solidFill>
                  <a:srgbClr val="FF0000"/>
                </a:solidFill>
                <a:latin typeface="Arial Black" pitchFamily="34" charset="0"/>
              </a:rPr>
            </a:br>
            <a:r>
              <a:rPr lang="en-GB" sz="4000" dirty="0" smtClean="0">
                <a:solidFill>
                  <a:srgbClr val="0000FF"/>
                </a:solidFill>
                <a:latin typeface="Arial Black" pitchFamily="34" charset="0"/>
              </a:rPr>
              <a:t>See the following three slides</a:t>
            </a:r>
            <a:endParaRPr lang="en-GB" sz="4000" dirty="0">
              <a:solidFill>
                <a:srgbClr val="0000FF"/>
              </a:solidFill>
              <a:latin typeface="Arial Black" pitchFamily="34" charset="0"/>
            </a:endParaRPr>
          </a:p>
        </p:txBody>
      </p:sp>
      <p:sp>
        <p:nvSpPr>
          <p:cNvPr id="3" name="Zástupný symbol pro datum 2"/>
          <p:cNvSpPr>
            <a:spLocks noGrp="1"/>
          </p:cNvSpPr>
          <p:nvPr>
            <p:ph type="dt" sz="half" idx="10"/>
          </p:nvPr>
        </p:nvSpPr>
        <p:spPr/>
        <p:txBody>
          <a:bodyPr/>
          <a:lstStyle/>
          <a:p>
            <a:pPr>
              <a:defRPr/>
            </a:pPr>
            <a:r>
              <a:rPr lang="cs-CZ" smtClean="0"/>
              <a:t>January 2018/4_1</a:t>
            </a:r>
            <a:endParaRPr lang="sk-SK"/>
          </a:p>
        </p:txBody>
      </p:sp>
      <p:sp>
        <p:nvSpPr>
          <p:cNvPr id="4" name="Zástupný symbol pro zápatí 3"/>
          <p:cNvSpPr>
            <a:spLocks noGrp="1"/>
          </p:cNvSpPr>
          <p:nvPr>
            <p:ph type="ftr" sz="quarter" idx="11"/>
          </p:nvPr>
        </p:nvSpPr>
        <p:spPr/>
        <p:txBody>
          <a:bodyPr/>
          <a:lstStyle/>
          <a:p>
            <a:pPr>
              <a:defRPr/>
            </a:pPr>
            <a:r>
              <a:rPr lang="fr-FR" smtClean="0"/>
              <a:t>NATURAL POLYMERS MU SCI 4_1 2018</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27</a:t>
            </a:fld>
            <a:endParaRPr lang="sk-SK"/>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datum 2"/>
          <p:cNvSpPr>
            <a:spLocks noGrp="1"/>
          </p:cNvSpPr>
          <p:nvPr>
            <p:ph type="dt" sz="half" idx="10"/>
          </p:nvPr>
        </p:nvSpPr>
        <p:spPr/>
        <p:txBody>
          <a:bodyPr/>
          <a:lstStyle/>
          <a:p>
            <a:pPr>
              <a:defRPr/>
            </a:pPr>
            <a:r>
              <a:rPr lang="cs-CZ" smtClean="0"/>
              <a:t>January 2018/4_1</a:t>
            </a:r>
            <a:endParaRPr lang="sk-SK"/>
          </a:p>
        </p:txBody>
      </p:sp>
      <p:sp>
        <p:nvSpPr>
          <p:cNvPr id="4" name="Zástupný symbol pro zápatí 3"/>
          <p:cNvSpPr>
            <a:spLocks noGrp="1"/>
          </p:cNvSpPr>
          <p:nvPr>
            <p:ph type="ftr" sz="quarter" idx="11"/>
          </p:nvPr>
        </p:nvSpPr>
        <p:spPr/>
        <p:txBody>
          <a:bodyPr/>
          <a:lstStyle/>
          <a:p>
            <a:pPr>
              <a:defRPr/>
            </a:pPr>
            <a:r>
              <a:rPr lang="fr-FR" smtClean="0"/>
              <a:t>NATURAL POLYMERS MU SCI 4_1 2018</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28</a:t>
            </a:fld>
            <a:endParaRPr lang="sk-SK"/>
          </a:p>
        </p:txBody>
      </p:sp>
      <p:sp>
        <p:nvSpPr>
          <p:cNvPr id="8" name="Nadpis 1"/>
          <p:cNvSpPr txBox="1">
            <a:spLocks/>
          </p:cNvSpPr>
          <p:nvPr/>
        </p:nvSpPr>
        <p:spPr bwMode="auto">
          <a:xfrm>
            <a:off x="395536" y="260648"/>
            <a:ext cx="8229600" cy="85010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0" hangingPunct="0"/>
            <a:r>
              <a:rPr lang="en-GB" sz="2800" b="1" dirty="0" smtClean="0">
                <a:solidFill>
                  <a:srgbClr val="FF0000"/>
                </a:solidFill>
                <a:latin typeface="Arial Black" pitchFamily="34" charset="0"/>
              </a:rPr>
              <a:t>VULKANISATION </a:t>
            </a:r>
            <a:r>
              <a:rPr lang="en-GB" sz="2800" dirty="0" smtClean="0">
                <a:solidFill>
                  <a:srgbClr val="FF0000"/>
                </a:solidFill>
                <a:latin typeface="Arial Black" pitchFamily="34" charset="0"/>
              </a:rPr>
              <a:t>NATURAL RUBBER </a:t>
            </a:r>
            <a:endParaRPr lang="en-GB" sz="2800" b="1" dirty="0" smtClean="0">
              <a:solidFill>
                <a:srgbClr val="FF0000"/>
              </a:solidFill>
              <a:latin typeface="Arial Black" pitchFamily="34" charset="0"/>
            </a:endParaRPr>
          </a:p>
          <a:p>
            <a:pPr algn="ctr" eaLnBrk="0" hangingPunct="0"/>
            <a:r>
              <a:rPr lang="en-GB" sz="2800" b="1" dirty="0" smtClean="0">
                <a:solidFill>
                  <a:srgbClr val="FF0000"/>
                </a:solidFill>
                <a:latin typeface="Arial Black" pitchFamily="34" charset="0"/>
              </a:rPr>
              <a:t>By elementary Sulphur 1</a:t>
            </a:r>
          </a:p>
        </p:txBody>
      </p:sp>
      <p:pic>
        <p:nvPicPr>
          <p:cNvPr id="16" name="Obrázek 15" descr="659px-Vulcanization_of_POLYIsoprene_V_2.png"/>
          <p:cNvPicPr>
            <a:picLocks noChangeAspect="1"/>
          </p:cNvPicPr>
          <p:nvPr/>
        </p:nvPicPr>
        <p:blipFill>
          <a:blip r:embed="rId2" cstate="print"/>
          <a:stretch>
            <a:fillRect/>
          </a:stretch>
        </p:blipFill>
        <p:spPr>
          <a:xfrm>
            <a:off x="107504" y="1268759"/>
            <a:ext cx="4313146" cy="4012361"/>
          </a:xfrm>
          <a:prstGeom prst="rect">
            <a:avLst/>
          </a:prstGeom>
        </p:spPr>
      </p:pic>
      <p:sp>
        <p:nvSpPr>
          <p:cNvPr id="11" name="TextovéPole 10"/>
          <p:cNvSpPr txBox="1"/>
          <p:nvPr/>
        </p:nvSpPr>
        <p:spPr>
          <a:xfrm>
            <a:off x="4535488" y="1196752"/>
            <a:ext cx="4608512" cy="2677656"/>
          </a:xfrm>
          <a:prstGeom prst="rect">
            <a:avLst/>
          </a:prstGeom>
          <a:noFill/>
        </p:spPr>
        <p:txBody>
          <a:bodyPr wrap="square" rtlCol="0">
            <a:spAutoFit/>
          </a:bodyPr>
          <a:lstStyle/>
          <a:p>
            <a:pPr>
              <a:buFont typeface="Arial" pitchFamily="34" charset="0"/>
              <a:buChar char="•"/>
            </a:pPr>
            <a:r>
              <a:rPr lang="cs-CZ" sz="2400" b="1" dirty="0" smtClean="0">
                <a:solidFill>
                  <a:srgbClr val="FF0000"/>
                </a:solidFill>
              </a:rPr>
              <a:t> </a:t>
            </a:r>
            <a:r>
              <a:rPr lang="en-GB" sz="2400" b="1" dirty="0" smtClean="0">
                <a:solidFill>
                  <a:srgbClr val="FF0000"/>
                </a:solidFill>
              </a:rPr>
              <a:t>Mixtures with </a:t>
            </a:r>
            <a:r>
              <a:rPr lang="en-GB" sz="2400" dirty="0" smtClean="0">
                <a:solidFill>
                  <a:srgbClr val="FF0000"/>
                </a:solidFill>
                <a:latin typeface="Arial Black" pitchFamily="34" charset="0"/>
              </a:rPr>
              <a:t>NATURAL RUBBER </a:t>
            </a:r>
            <a:r>
              <a:rPr lang="en-GB" sz="2400" b="1" dirty="0" smtClean="0">
                <a:solidFill>
                  <a:srgbClr val="FF0000"/>
                </a:solidFill>
              </a:rPr>
              <a:t>VULKANISE  at Temperatures approx. 150 – 180 °C.</a:t>
            </a:r>
          </a:p>
          <a:p>
            <a:pPr>
              <a:buFont typeface="Arial" pitchFamily="34" charset="0"/>
              <a:buChar char="•"/>
            </a:pPr>
            <a:r>
              <a:rPr lang="en-GB" sz="2400" b="1" dirty="0" smtClean="0">
                <a:solidFill>
                  <a:srgbClr val="C00000"/>
                </a:solidFill>
              </a:rPr>
              <a:t> Synthetic Rubbers</a:t>
            </a:r>
            <a:r>
              <a:rPr lang="en-GB" sz="2400" b="1" dirty="0" smtClean="0">
                <a:solidFill>
                  <a:srgbClr val="FF0000"/>
                </a:solidFill>
              </a:rPr>
              <a:t> </a:t>
            </a:r>
            <a:r>
              <a:rPr lang="en-GB" sz="2400" b="1" dirty="0" smtClean="0">
                <a:solidFill>
                  <a:srgbClr val="C00000"/>
                </a:solidFill>
              </a:rPr>
              <a:t>VULKANISE  at Temperatures approx. 180 –220 °C.</a:t>
            </a:r>
            <a:endParaRPr lang="en-GB" sz="2400" b="1" dirty="0">
              <a:solidFill>
                <a:srgbClr val="C00000"/>
              </a:solidFill>
            </a:endParaRPr>
          </a:p>
        </p:txBody>
      </p:sp>
      <p:sp>
        <p:nvSpPr>
          <p:cNvPr id="12" name="TextovéPole 11"/>
          <p:cNvSpPr txBox="1"/>
          <p:nvPr/>
        </p:nvSpPr>
        <p:spPr>
          <a:xfrm>
            <a:off x="0" y="5445224"/>
            <a:ext cx="8964488" cy="1200329"/>
          </a:xfrm>
          <a:prstGeom prst="rect">
            <a:avLst/>
          </a:prstGeom>
          <a:solidFill>
            <a:schemeClr val="accent3">
              <a:lumMod val="95000"/>
            </a:schemeClr>
          </a:solidFill>
        </p:spPr>
        <p:txBody>
          <a:bodyPr wrap="square" rtlCol="0">
            <a:spAutoFit/>
          </a:bodyPr>
          <a:lstStyle/>
          <a:p>
            <a:r>
              <a:rPr lang="en-GB" sz="2400" dirty="0" smtClean="0">
                <a:solidFill>
                  <a:srgbClr val="0000FF"/>
                </a:solidFill>
                <a:latin typeface="Arial Black" pitchFamily="34" charset="0"/>
              </a:rPr>
              <a:t>VULKANISATION  USSUALY DOES NOT GO BY REACTION OF THE DOUBLE BONDS, THEY ARE USSUALY MAINTAINED &gt; SENSITIVITY TO OZONE</a:t>
            </a:r>
            <a:endParaRPr lang="en-GB" sz="2400" dirty="0">
              <a:solidFill>
                <a:srgbClr val="0000FF"/>
              </a:solidFill>
              <a:latin typeface="Arial Black"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datum 2"/>
          <p:cNvSpPr>
            <a:spLocks noGrp="1"/>
          </p:cNvSpPr>
          <p:nvPr>
            <p:ph type="dt" sz="half" idx="10"/>
          </p:nvPr>
        </p:nvSpPr>
        <p:spPr/>
        <p:txBody>
          <a:bodyPr/>
          <a:lstStyle/>
          <a:p>
            <a:pPr>
              <a:defRPr/>
            </a:pPr>
            <a:r>
              <a:rPr lang="cs-CZ" smtClean="0"/>
              <a:t>January 2018/4_1</a:t>
            </a:r>
            <a:endParaRPr lang="sk-SK"/>
          </a:p>
        </p:txBody>
      </p:sp>
      <p:sp>
        <p:nvSpPr>
          <p:cNvPr id="4" name="Zástupný symbol pro zápatí 3"/>
          <p:cNvSpPr>
            <a:spLocks noGrp="1"/>
          </p:cNvSpPr>
          <p:nvPr>
            <p:ph type="ftr" sz="quarter" idx="11"/>
          </p:nvPr>
        </p:nvSpPr>
        <p:spPr/>
        <p:txBody>
          <a:bodyPr/>
          <a:lstStyle/>
          <a:p>
            <a:pPr>
              <a:defRPr/>
            </a:pPr>
            <a:r>
              <a:rPr lang="fr-FR" smtClean="0"/>
              <a:t>NATURAL POLYMERS MU SCI 4_1 2018</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29</a:t>
            </a:fld>
            <a:endParaRPr lang="sk-SK"/>
          </a:p>
        </p:txBody>
      </p:sp>
      <p:pic>
        <p:nvPicPr>
          <p:cNvPr id="11" name="Obrázek 10" descr="img774.jpg"/>
          <p:cNvPicPr>
            <a:picLocks noChangeAspect="1"/>
          </p:cNvPicPr>
          <p:nvPr/>
        </p:nvPicPr>
        <p:blipFill>
          <a:blip r:embed="rId2" cstate="print"/>
          <a:stretch>
            <a:fillRect/>
          </a:stretch>
        </p:blipFill>
        <p:spPr>
          <a:xfrm rot="10800000">
            <a:off x="395536" y="1196751"/>
            <a:ext cx="8496944" cy="4470245"/>
          </a:xfrm>
          <a:prstGeom prst="rect">
            <a:avLst/>
          </a:prstGeom>
        </p:spPr>
      </p:pic>
      <p:sp>
        <p:nvSpPr>
          <p:cNvPr id="12" name="TextovéPole 11"/>
          <p:cNvSpPr txBox="1"/>
          <p:nvPr/>
        </p:nvSpPr>
        <p:spPr>
          <a:xfrm>
            <a:off x="6876256" y="1052737"/>
            <a:ext cx="1728192" cy="369332"/>
          </a:xfrm>
          <a:prstGeom prst="rect">
            <a:avLst/>
          </a:prstGeom>
          <a:noFill/>
        </p:spPr>
        <p:txBody>
          <a:bodyPr wrap="square" rtlCol="0">
            <a:spAutoFit/>
          </a:bodyPr>
          <a:lstStyle/>
          <a:p>
            <a:r>
              <a:rPr lang="cs-CZ" dirty="0" err="1" smtClean="0">
                <a:solidFill>
                  <a:srgbClr val="008000"/>
                </a:solidFill>
                <a:latin typeface="Arial Black" pitchFamily="34" charset="0"/>
              </a:rPr>
              <a:t>Accelerator</a:t>
            </a:r>
            <a:endParaRPr lang="cs-CZ" dirty="0">
              <a:solidFill>
                <a:srgbClr val="008000"/>
              </a:solidFill>
              <a:latin typeface="Arial Black" pitchFamily="34" charset="0"/>
            </a:endParaRPr>
          </a:p>
        </p:txBody>
      </p:sp>
      <p:sp>
        <p:nvSpPr>
          <p:cNvPr id="13" name="TextovéPole 12"/>
          <p:cNvSpPr txBox="1"/>
          <p:nvPr/>
        </p:nvSpPr>
        <p:spPr>
          <a:xfrm>
            <a:off x="0" y="2276872"/>
            <a:ext cx="2195736" cy="1477328"/>
          </a:xfrm>
          <a:prstGeom prst="rect">
            <a:avLst/>
          </a:prstGeom>
          <a:noFill/>
        </p:spPr>
        <p:txBody>
          <a:bodyPr wrap="square" rtlCol="0">
            <a:spAutoFit/>
          </a:bodyPr>
          <a:lstStyle/>
          <a:p>
            <a:r>
              <a:rPr lang="en-GB" dirty="0" smtClean="0">
                <a:solidFill>
                  <a:srgbClr val="0000FF"/>
                </a:solidFill>
                <a:latin typeface="Arial Black" pitchFamily="34" charset="0"/>
              </a:rPr>
              <a:t>Vicinal </a:t>
            </a:r>
            <a:r>
              <a:rPr lang="en-GB" dirty="0" err="1" smtClean="0">
                <a:solidFill>
                  <a:srgbClr val="0000FF"/>
                </a:solidFill>
                <a:latin typeface="Arial Black" pitchFamily="34" charset="0"/>
              </a:rPr>
              <a:t>crosslinks</a:t>
            </a:r>
            <a:r>
              <a:rPr lang="en-GB" dirty="0" smtClean="0">
                <a:solidFill>
                  <a:srgbClr val="0000FF"/>
                </a:solidFill>
                <a:latin typeface="Arial Black" pitchFamily="34" charset="0"/>
              </a:rPr>
              <a:t> = </a:t>
            </a:r>
          </a:p>
          <a:p>
            <a:r>
              <a:rPr lang="en-GB" dirty="0" smtClean="0">
                <a:solidFill>
                  <a:srgbClr val="0000FF"/>
                </a:solidFill>
                <a:latin typeface="Arial Black" pitchFamily="34" charset="0"/>
              </a:rPr>
              <a:t>CROSSLINKING  at neighbouring Carbons</a:t>
            </a:r>
            <a:endParaRPr lang="en-GB" dirty="0">
              <a:solidFill>
                <a:srgbClr val="0000FF"/>
              </a:solidFill>
              <a:latin typeface="Arial Black" pitchFamily="34" charset="0"/>
            </a:endParaRPr>
          </a:p>
        </p:txBody>
      </p:sp>
      <p:cxnSp>
        <p:nvCxnSpPr>
          <p:cNvPr id="15" name="Přímá spojovací čára 14"/>
          <p:cNvCxnSpPr/>
          <p:nvPr/>
        </p:nvCxnSpPr>
        <p:spPr>
          <a:xfrm>
            <a:off x="1403648" y="5229200"/>
            <a:ext cx="2880320" cy="72008"/>
          </a:xfrm>
          <a:prstGeom prst="line">
            <a:avLst/>
          </a:prstGeom>
          <a:ln w="44450">
            <a:solidFill>
              <a:srgbClr val="0000FF"/>
            </a:solidFill>
            <a:prstDash val="sysDash"/>
          </a:ln>
        </p:spPr>
        <p:style>
          <a:lnRef idx="1">
            <a:schemeClr val="accent1"/>
          </a:lnRef>
          <a:fillRef idx="0">
            <a:schemeClr val="accent1"/>
          </a:fillRef>
          <a:effectRef idx="0">
            <a:schemeClr val="accent1"/>
          </a:effectRef>
          <a:fontRef idx="minor">
            <a:schemeClr val="tx1"/>
          </a:fontRef>
        </p:style>
      </p:cxnSp>
      <p:sp>
        <p:nvSpPr>
          <p:cNvPr id="18" name="TextovéPole 17"/>
          <p:cNvSpPr txBox="1"/>
          <p:nvPr/>
        </p:nvSpPr>
        <p:spPr>
          <a:xfrm>
            <a:off x="179512" y="5445224"/>
            <a:ext cx="8856984" cy="954107"/>
          </a:xfrm>
          <a:prstGeom prst="rect">
            <a:avLst/>
          </a:prstGeom>
          <a:solidFill>
            <a:schemeClr val="accent3">
              <a:lumMod val="95000"/>
            </a:schemeClr>
          </a:solidFill>
        </p:spPr>
        <p:txBody>
          <a:bodyPr wrap="square" rtlCol="0">
            <a:spAutoFit/>
          </a:bodyPr>
          <a:lstStyle/>
          <a:p>
            <a:pPr algn="ctr"/>
            <a:r>
              <a:rPr lang="cs-CZ" sz="2800" dirty="0" smtClean="0">
                <a:solidFill>
                  <a:srgbClr val="0000FF"/>
                </a:solidFill>
                <a:latin typeface="Arial Black" pitchFamily="34" charset="0"/>
              </a:rPr>
              <a:t>THE ONLY THIS </a:t>
            </a:r>
            <a:r>
              <a:rPr lang="en-GB" sz="2800" dirty="0" smtClean="0">
                <a:solidFill>
                  <a:srgbClr val="0000FF"/>
                </a:solidFill>
                <a:latin typeface="Arial Black" pitchFamily="34" charset="0"/>
              </a:rPr>
              <a:t>CROSSLINKING </a:t>
            </a:r>
            <a:r>
              <a:rPr lang="cs-CZ" sz="2800" dirty="0" smtClean="0">
                <a:solidFill>
                  <a:srgbClr val="0000FF"/>
                </a:solidFill>
                <a:latin typeface="Arial Black" pitchFamily="34" charset="0"/>
              </a:rPr>
              <a:t>FORMS THE ELASTIC BEHAVIOUR </a:t>
            </a:r>
            <a:endParaRPr lang="cs-CZ" sz="2800" dirty="0">
              <a:solidFill>
                <a:srgbClr val="0000FF"/>
              </a:solidFill>
              <a:latin typeface="Arial Black" pitchFamily="34" charset="0"/>
            </a:endParaRPr>
          </a:p>
        </p:txBody>
      </p:sp>
      <p:cxnSp>
        <p:nvCxnSpPr>
          <p:cNvPr id="21" name="Přímá spojovací šipka 20"/>
          <p:cNvCxnSpPr/>
          <p:nvPr/>
        </p:nvCxnSpPr>
        <p:spPr>
          <a:xfrm flipH="1" flipV="1">
            <a:off x="5364088" y="2169730"/>
            <a:ext cx="1296144" cy="136759"/>
          </a:xfrm>
          <a:prstGeom prst="straightConnector1">
            <a:avLst/>
          </a:prstGeom>
          <a:ln w="38100">
            <a:solidFill>
              <a:srgbClr val="C00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23" name="Přímá spojovací šipka 22"/>
          <p:cNvCxnSpPr/>
          <p:nvPr/>
        </p:nvCxnSpPr>
        <p:spPr>
          <a:xfrm flipH="1">
            <a:off x="5076056" y="1196752"/>
            <a:ext cx="1728192" cy="756954"/>
          </a:xfrm>
          <a:prstGeom prst="straightConnector1">
            <a:avLst/>
          </a:prstGeom>
          <a:ln w="38100">
            <a:solidFill>
              <a:srgbClr val="008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9" name="Přímá spojovací čára 28"/>
          <p:cNvCxnSpPr/>
          <p:nvPr/>
        </p:nvCxnSpPr>
        <p:spPr>
          <a:xfrm>
            <a:off x="4067944" y="4869160"/>
            <a:ext cx="2016224" cy="0"/>
          </a:xfrm>
          <a:prstGeom prst="line">
            <a:avLst/>
          </a:prstGeom>
          <a:ln w="38100">
            <a:solidFill>
              <a:srgbClr val="008000"/>
            </a:solidFill>
            <a:prstDash val="sysDash"/>
          </a:ln>
        </p:spPr>
        <p:style>
          <a:lnRef idx="1">
            <a:schemeClr val="accent1"/>
          </a:lnRef>
          <a:fillRef idx="0">
            <a:schemeClr val="accent1"/>
          </a:fillRef>
          <a:effectRef idx="0">
            <a:schemeClr val="accent1"/>
          </a:effectRef>
          <a:fontRef idx="minor">
            <a:schemeClr val="tx1"/>
          </a:fontRef>
        </p:style>
      </p:cxnSp>
      <p:cxnSp>
        <p:nvCxnSpPr>
          <p:cNvPr id="17" name="Přímá spojovací šipka 16"/>
          <p:cNvCxnSpPr/>
          <p:nvPr/>
        </p:nvCxnSpPr>
        <p:spPr>
          <a:xfrm>
            <a:off x="2267744" y="2996952"/>
            <a:ext cx="3168352" cy="144016"/>
          </a:xfrm>
          <a:prstGeom prst="straightConnector1">
            <a:avLst/>
          </a:prstGeom>
          <a:ln w="38100">
            <a:solidFill>
              <a:srgbClr val="0000FF"/>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20" name="Nadpis 1"/>
          <p:cNvSpPr txBox="1">
            <a:spLocks/>
          </p:cNvSpPr>
          <p:nvPr/>
        </p:nvSpPr>
        <p:spPr bwMode="auto">
          <a:xfrm>
            <a:off x="457200" y="274638"/>
            <a:ext cx="8229600" cy="85010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0" hangingPunct="0"/>
            <a:r>
              <a:rPr lang="en-GB" sz="2800" b="1" dirty="0" smtClean="0">
                <a:solidFill>
                  <a:srgbClr val="FF0000"/>
                </a:solidFill>
                <a:latin typeface="Arial Black" pitchFamily="34" charset="0"/>
              </a:rPr>
              <a:t>VULKANISATION </a:t>
            </a:r>
            <a:r>
              <a:rPr lang="en-GB" sz="2800" dirty="0" smtClean="0">
                <a:solidFill>
                  <a:srgbClr val="FF0000"/>
                </a:solidFill>
                <a:latin typeface="Arial Black" pitchFamily="34" charset="0"/>
              </a:rPr>
              <a:t>NATURAL RUBBER </a:t>
            </a:r>
            <a:endParaRPr lang="en-GB" sz="2800" b="1" dirty="0" smtClean="0">
              <a:solidFill>
                <a:srgbClr val="FF0000"/>
              </a:solidFill>
              <a:latin typeface="Arial Black" pitchFamily="34" charset="0"/>
            </a:endParaRPr>
          </a:p>
          <a:p>
            <a:pPr algn="ctr" eaLnBrk="0" hangingPunct="0"/>
            <a:r>
              <a:rPr lang="en-GB" sz="2800" b="1" dirty="0" smtClean="0">
                <a:solidFill>
                  <a:srgbClr val="FF0000"/>
                </a:solidFill>
                <a:latin typeface="Arial Black" pitchFamily="34" charset="0"/>
              </a:rPr>
              <a:t>By elementary Sulphur </a:t>
            </a:r>
            <a:r>
              <a:rPr lang="cs-CZ" sz="2800" b="1" dirty="0" smtClean="0">
                <a:solidFill>
                  <a:srgbClr val="FF0000"/>
                </a:solidFill>
                <a:latin typeface="Arial Black" pitchFamily="34" charset="0"/>
              </a:rPr>
              <a:t>2</a:t>
            </a:r>
          </a:p>
        </p:txBody>
      </p:sp>
      <p:sp>
        <p:nvSpPr>
          <p:cNvPr id="22" name="TextovéPole 21"/>
          <p:cNvSpPr txBox="1"/>
          <p:nvPr/>
        </p:nvSpPr>
        <p:spPr>
          <a:xfrm>
            <a:off x="6660232" y="1484784"/>
            <a:ext cx="2483768" cy="1631216"/>
          </a:xfrm>
          <a:prstGeom prst="rect">
            <a:avLst/>
          </a:prstGeom>
          <a:noFill/>
        </p:spPr>
        <p:txBody>
          <a:bodyPr wrap="square" rtlCol="0">
            <a:spAutoFit/>
          </a:bodyPr>
          <a:lstStyle/>
          <a:p>
            <a:r>
              <a:rPr lang="en-GB" sz="2000" dirty="0" smtClean="0">
                <a:solidFill>
                  <a:srgbClr val="C00000"/>
                </a:solidFill>
                <a:latin typeface="Arial Black" pitchFamily="34" charset="0"/>
              </a:rPr>
              <a:t>It is possible to </a:t>
            </a:r>
            <a:r>
              <a:rPr lang="en-GB" sz="2000" b="1" dirty="0" smtClean="0">
                <a:solidFill>
                  <a:srgbClr val="C00000"/>
                </a:solidFill>
                <a:latin typeface="Arial Black" pitchFamily="34" charset="0"/>
              </a:rPr>
              <a:t>VULKANISE by Sulphur Compounds also (here SX)! </a:t>
            </a:r>
            <a:r>
              <a:rPr lang="en-GB" sz="2000" dirty="0" smtClean="0">
                <a:solidFill>
                  <a:srgbClr val="C00000"/>
                </a:solidFill>
                <a:latin typeface="Arial Black" pitchFamily="34" charset="0"/>
              </a:rPr>
              <a:t> </a:t>
            </a:r>
            <a:endParaRPr lang="en-GB" sz="2000" dirty="0">
              <a:solidFill>
                <a:srgbClr val="C00000"/>
              </a:solidFill>
              <a:latin typeface="Arial Black"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title"/>
          </p:nvPr>
        </p:nvSpPr>
        <p:spPr>
          <a:xfrm>
            <a:off x="0" y="0"/>
            <a:ext cx="9144000" cy="908720"/>
          </a:xfrm>
        </p:spPr>
        <p:txBody>
          <a:bodyPr/>
          <a:lstStyle/>
          <a:p>
            <a:r>
              <a:rPr lang="sk-SK" sz="3200" b="1" kern="1200" dirty="0" err="1" smtClean="0">
                <a:solidFill>
                  <a:srgbClr val="0000FF"/>
                </a:solidFill>
                <a:latin typeface="Arial Black" pitchFamily="34" charset="0"/>
                <a:ea typeface="Times New Roman"/>
                <a:cs typeface="Times New Roman"/>
              </a:rPr>
              <a:t>Isoprene</a:t>
            </a:r>
            <a:r>
              <a:rPr lang="sk-SK" sz="3200" b="1" kern="1200" dirty="0" smtClean="0">
                <a:solidFill>
                  <a:srgbClr val="FF0000"/>
                </a:solidFill>
                <a:latin typeface="Arial Black" pitchFamily="34" charset="0"/>
                <a:ea typeface="Times New Roman"/>
                <a:cs typeface="Times New Roman"/>
              </a:rPr>
              <a:t> </a:t>
            </a:r>
            <a:r>
              <a:rPr lang="sk-SK" sz="2800" b="1" kern="1200" dirty="0" smtClean="0">
                <a:solidFill>
                  <a:srgbClr val="FF0000"/>
                </a:solidFill>
                <a:latin typeface="Arial Black" pitchFamily="34" charset="0"/>
                <a:ea typeface="Times New Roman"/>
                <a:cs typeface="Times New Roman"/>
              </a:rPr>
              <a:t>– </a:t>
            </a:r>
            <a:r>
              <a:rPr lang="en-US" sz="2800" dirty="0" smtClean="0">
                <a:solidFill>
                  <a:srgbClr val="FF0000"/>
                </a:solidFill>
                <a:latin typeface="Arial Black" pitchFamily="34" charset="0"/>
              </a:rPr>
              <a:t>The basic molecular formula of </a:t>
            </a:r>
            <a:r>
              <a:rPr lang="en-US" sz="2800" dirty="0" err="1" smtClean="0">
                <a:solidFill>
                  <a:srgbClr val="FF0000"/>
                </a:solidFill>
                <a:latin typeface="Arial Black" pitchFamily="34" charset="0"/>
              </a:rPr>
              <a:t>terpenes</a:t>
            </a:r>
            <a:endParaRPr lang="cs-CZ" sz="2800" b="1" dirty="0">
              <a:solidFill>
                <a:srgbClr val="FF0000"/>
              </a:solidFill>
              <a:latin typeface="Arial Black" pitchFamily="34" charset="0"/>
            </a:endParaRPr>
          </a:p>
        </p:txBody>
      </p:sp>
      <p:sp>
        <p:nvSpPr>
          <p:cNvPr id="7" name="Zástupný symbol pro datum 6"/>
          <p:cNvSpPr>
            <a:spLocks noGrp="1"/>
          </p:cNvSpPr>
          <p:nvPr>
            <p:ph type="dt" sz="half" idx="10"/>
          </p:nvPr>
        </p:nvSpPr>
        <p:spPr/>
        <p:txBody>
          <a:bodyPr/>
          <a:lstStyle/>
          <a:p>
            <a:pPr>
              <a:defRPr/>
            </a:pPr>
            <a:r>
              <a:rPr lang="cs-CZ" smtClean="0"/>
              <a:t>January 2018/4_1</a:t>
            </a:r>
            <a:endParaRPr lang="sk-SK"/>
          </a:p>
        </p:txBody>
      </p:sp>
      <p:sp>
        <p:nvSpPr>
          <p:cNvPr id="8" name="Zástupný symbol pro zápatí 7"/>
          <p:cNvSpPr>
            <a:spLocks noGrp="1"/>
          </p:cNvSpPr>
          <p:nvPr>
            <p:ph type="ftr" sz="quarter" idx="11"/>
          </p:nvPr>
        </p:nvSpPr>
        <p:spPr/>
        <p:txBody>
          <a:bodyPr/>
          <a:lstStyle/>
          <a:p>
            <a:pPr>
              <a:defRPr/>
            </a:pPr>
            <a:r>
              <a:rPr lang="fr-FR" smtClean="0"/>
              <a:t>NATURAL POLYMERS MU SCI 4_1 2018</a:t>
            </a:r>
            <a:endParaRPr lang="sk-SK"/>
          </a:p>
        </p:txBody>
      </p:sp>
      <p:sp>
        <p:nvSpPr>
          <p:cNvPr id="9" name="Zástupný symbol pro číslo snímku 8"/>
          <p:cNvSpPr>
            <a:spLocks noGrp="1"/>
          </p:cNvSpPr>
          <p:nvPr>
            <p:ph type="sldNum" sz="quarter" idx="12"/>
          </p:nvPr>
        </p:nvSpPr>
        <p:spPr/>
        <p:txBody>
          <a:bodyPr/>
          <a:lstStyle/>
          <a:p>
            <a:pPr>
              <a:defRPr/>
            </a:pPr>
            <a:fld id="{AA2A1800-BFC7-4E22-8964-B8A4E143B637}" type="slidenum">
              <a:rPr lang="sk-SK" smtClean="0"/>
              <a:pPr>
                <a:defRPr/>
              </a:pPr>
              <a:t>3</a:t>
            </a:fld>
            <a:endParaRPr lang="sk-SK"/>
          </a:p>
        </p:txBody>
      </p:sp>
      <p:pic>
        <p:nvPicPr>
          <p:cNvPr id="13" name="Zástupný symbol pro obsah 12" descr="Vzorec">
            <a:hlinkClick r:id="rId2" tooltip="&quot;Vzorec&quot;"/>
          </p:cNvPr>
          <p:cNvPicPr>
            <a:picLocks noGrp="1"/>
          </p:cNvPicPr>
          <p:nvPr>
            <p:ph idx="1"/>
          </p:nvPr>
        </p:nvPicPr>
        <p:blipFill>
          <a:blip r:embed="rId3" cstate="print"/>
          <a:srcRect/>
          <a:stretch>
            <a:fillRect/>
          </a:stretch>
        </p:blipFill>
        <p:spPr bwMode="auto">
          <a:xfrm>
            <a:off x="251520" y="620688"/>
            <a:ext cx="2592288" cy="1656184"/>
          </a:xfrm>
          <a:prstGeom prst="rect">
            <a:avLst/>
          </a:prstGeom>
          <a:noFill/>
          <a:ln w="9525">
            <a:noFill/>
            <a:miter lim="800000"/>
            <a:headEnd/>
            <a:tailEnd/>
          </a:ln>
        </p:spPr>
      </p:pic>
      <p:graphicFrame>
        <p:nvGraphicFramePr>
          <p:cNvPr id="14" name="Tabulka 13"/>
          <p:cNvGraphicFramePr>
            <a:graphicFrameLocks noGrp="1"/>
          </p:cNvGraphicFramePr>
          <p:nvPr/>
        </p:nvGraphicFramePr>
        <p:xfrm>
          <a:off x="2915816" y="1025178"/>
          <a:ext cx="5832648" cy="1288737"/>
        </p:xfrm>
        <a:graphic>
          <a:graphicData uri="http://schemas.openxmlformats.org/drawingml/2006/table">
            <a:tbl>
              <a:tblPr/>
              <a:tblGrid>
                <a:gridCol w="2916324"/>
                <a:gridCol w="2916324"/>
              </a:tblGrid>
              <a:tr h="587697">
                <a:tc>
                  <a:txBody>
                    <a:bodyPr/>
                    <a:lstStyle/>
                    <a:p>
                      <a:pPr marL="0" marR="0" indent="0" algn="r" defTabSz="914400" rtl="0" eaLnBrk="1" fontAlgn="auto" latinLnBrk="0" hangingPunct="1">
                        <a:lnSpc>
                          <a:spcPct val="115000"/>
                        </a:lnSpc>
                        <a:spcBef>
                          <a:spcPts val="0"/>
                        </a:spcBef>
                        <a:spcAft>
                          <a:spcPts val="600"/>
                        </a:spcAft>
                        <a:buClrTx/>
                        <a:buSzTx/>
                        <a:buFontTx/>
                        <a:buNone/>
                        <a:tabLst/>
                        <a:defRPr/>
                      </a:pPr>
                      <a:r>
                        <a:rPr lang="en-GB" sz="2000" noProof="0" dirty="0" smtClean="0">
                          <a:latin typeface="Times New Roman"/>
                          <a:ea typeface="Times New Roman"/>
                          <a:cs typeface="Times New Roman"/>
                        </a:rPr>
                        <a:t>Systematic IUPAC name </a:t>
                      </a:r>
                      <a:endParaRPr lang="en-GB" sz="2000" noProof="0" dirty="0">
                        <a:latin typeface="Calibri"/>
                        <a:ea typeface="Calibri"/>
                        <a:cs typeface="Times New Roman"/>
                      </a:endParaRPr>
                    </a:p>
                  </a:txBody>
                  <a:tcPr marL="30480" marR="304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nSpc>
                          <a:spcPct val="115000"/>
                        </a:lnSpc>
                        <a:spcAft>
                          <a:spcPts val="600"/>
                        </a:spcAft>
                      </a:pPr>
                      <a:r>
                        <a:rPr lang="cs-CZ" sz="2000" dirty="0" smtClean="0">
                          <a:latin typeface="Times New Roman"/>
                          <a:ea typeface="Times New Roman"/>
                          <a:cs typeface="Times New Roman"/>
                        </a:rPr>
                        <a:t>2-</a:t>
                      </a:r>
                      <a:r>
                        <a:rPr lang="cs-CZ" sz="2000" dirty="0" err="1" smtClean="0">
                          <a:latin typeface="Times New Roman"/>
                          <a:ea typeface="Times New Roman"/>
                          <a:cs typeface="Times New Roman"/>
                        </a:rPr>
                        <a:t>methyl</a:t>
                      </a:r>
                      <a:r>
                        <a:rPr lang="cs-CZ" sz="2000" dirty="0" smtClean="0">
                          <a:latin typeface="Times New Roman"/>
                          <a:ea typeface="Times New Roman"/>
                          <a:cs typeface="Times New Roman"/>
                        </a:rPr>
                        <a:t>-</a:t>
                      </a:r>
                      <a:r>
                        <a:rPr lang="cs-CZ" sz="2000" dirty="0" err="1" smtClean="0">
                          <a:latin typeface="Times New Roman"/>
                          <a:ea typeface="Times New Roman"/>
                          <a:cs typeface="Times New Roman"/>
                        </a:rPr>
                        <a:t>buta</a:t>
                      </a:r>
                      <a:r>
                        <a:rPr lang="cs-CZ" sz="2000" dirty="0" smtClean="0">
                          <a:latin typeface="Times New Roman"/>
                          <a:ea typeface="Times New Roman"/>
                          <a:cs typeface="Times New Roman"/>
                        </a:rPr>
                        <a:t>-1,3-dien</a:t>
                      </a:r>
                      <a:endParaRPr lang="cs-CZ" sz="2000" dirty="0">
                        <a:latin typeface="Calibri"/>
                        <a:ea typeface="Calibri"/>
                        <a:cs typeface="Times New Roman"/>
                      </a:endParaRPr>
                    </a:p>
                  </a:txBody>
                  <a:tcPr marL="60960" marR="60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r>
              <a:tr h="254984">
                <a:tc>
                  <a:txBody>
                    <a:bodyPr/>
                    <a:lstStyle/>
                    <a:p>
                      <a:pPr algn="r">
                        <a:lnSpc>
                          <a:spcPct val="115000"/>
                        </a:lnSpc>
                        <a:spcAft>
                          <a:spcPts val="600"/>
                        </a:spcAft>
                      </a:pPr>
                      <a:r>
                        <a:rPr lang="en-GB" sz="2000" noProof="0" smtClean="0">
                          <a:latin typeface="Times New Roman"/>
                          <a:ea typeface="Times New Roman"/>
                          <a:cs typeface="Times New Roman"/>
                        </a:rPr>
                        <a:t>The other name</a:t>
                      </a:r>
                      <a:endParaRPr lang="en-GB" sz="2000" noProof="0">
                        <a:latin typeface="Calibri"/>
                        <a:ea typeface="Calibri"/>
                        <a:cs typeface="Times New Roman"/>
                      </a:endParaRPr>
                    </a:p>
                  </a:txBody>
                  <a:tcPr marL="30480" marR="304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nSpc>
                          <a:spcPct val="115000"/>
                        </a:lnSpc>
                        <a:spcAft>
                          <a:spcPts val="600"/>
                        </a:spcAft>
                      </a:pPr>
                      <a:r>
                        <a:rPr lang="cs-CZ" sz="2000" dirty="0">
                          <a:latin typeface="Times New Roman"/>
                          <a:ea typeface="Times New Roman"/>
                          <a:cs typeface="Times New Roman"/>
                        </a:rPr>
                        <a:t>2-</a:t>
                      </a:r>
                      <a:r>
                        <a:rPr lang="cs-CZ" sz="2000" dirty="0" err="1">
                          <a:latin typeface="Times New Roman"/>
                          <a:ea typeface="Times New Roman"/>
                          <a:cs typeface="Times New Roman"/>
                        </a:rPr>
                        <a:t>methyl</a:t>
                      </a:r>
                      <a:r>
                        <a:rPr lang="cs-CZ" sz="2000" dirty="0">
                          <a:latin typeface="Times New Roman"/>
                          <a:ea typeface="Times New Roman"/>
                          <a:cs typeface="Times New Roman"/>
                        </a:rPr>
                        <a:t>-1,3-butadien</a:t>
                      </a:r>
                      <a:endParaRPr lang="cs-CZ" sz="2000" dirty="0">
                        <a:latin typeface="Calibri"/>
                        <a:ea typeface="Calibri"/>
                        <a:cs typeface="Times New Roman"/>
                      </a:endParaRPr>
                    </a:p>
                  </a:txBody>
                  <a:tcPr marL="60960" marR="60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r>
              <a:tr h="254984">
                <a:tc>
                  <a:txBody>
                    <a:bodyPr/>
                    <a:lstStyle/>
                    <a:p>
                      <a:pPr algn="r">
                        <a:lnSpc>
                          <a:spcPct val="115000"/>
                        </a:lnSpc>
                        <a:spcAft>
                          <a:spcPts val="600"/>
                        </a:spcAft>
                      </a:pPr>
                      <a:r>
                        <a:rPr lang="en-GB" sz="2000" u="sng" noProof="0" dirty="0" smtClean="0">
                          <a:solidFill>
                            <a:srgbClr val="0000FF"/>
                          </a:solidFill>
                          <a:latin typeface="Times New Roman"/>
                          <a:ea typeface="Times New Roman"/>
                          <a:cs typeface="Times New Roman"/>
                          <a:hlinkClick r:id="rId4" tooltip="Chemický vzorec"/>
                        </a:rPr>
                        <a:t>Summary Formula</a:t>
                      </a:r>
                      <a:endParaRPr lang="en-GB" sz="2000" noProof="0" dirty="0">
                        <a:latin typeface="Calibri"/>
                        <a:ea typeface="Calibri"/>
                        <a:cs typeface="Times New Roman"/>
                      </a:endParaRPr>
                    </a:p>
                  </a:txBody>
                  <a:tcPr marL="30480" marR="304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c>
                  <a:txBody>
                    <a:bodyPr/>
                    <a:lstStyle/>
                    <a:p>
                      <a:pPr>
                        <a:lnSpc>
                          <a:spcPct val="115000"/>
                        </a:lnSpc>
                        <a:spcAft>
                          <a:spcPts val="600"/>
                        </a:spcAft>
                      </a:pPr>
                      <a:r>
                        <a:rPr lang="cs-CZ" sz="2000" dirty="0">
                          <a:latin typeface="Times New Roman"/>
                          <a:ea typeface="Times New Roman"/>
                          <a:cs typeface="Times New Roman"/>
                        </a:rPr>
                        <a:t>C</a:t>
                      </a:r>
                      <a:r>
                        <a:rPr lang="cs-CZ" sz="2000" baseline="-25000" dirty="0">
                          <a:latin typeface="Times New Roman"/>
                          <a:ea typeface="Times New Roman"/>
                          <a:cs typeface="Times New Roman"/>
                        </a:rPr>
                        <a:t>5</a:t>
                      </a:r>
                      <a:r>
                        <a:rPr lang="cs-CZ" sz="2000" dirty="0">
                          <a:latin typeface="Times New Roman"/>
                          <a:ea typeface="Times New Roman"/>
                          <a:cs typeface="Times New Roman"/>
                        </a:rPr>
                        <a:t>H</a:t>
                      </a:r>
                      <a:r>
                        <a:rPr lang="cs-CZ" sz="2000" baseline="-25000" dirty="0">
                          <a:latin typeface="Times New Roman"/>
                          <a:ea typeface="Times New Roman"/>
                          <a:cs typeface="Times New Roman"/>
                        </a:rPr>
                        <a:t>8</a:t>
                      </a:r>
                      <a:endParaRPr lang="cs-CZ" sz="2000" dirty="0">
                        <a:latin typeface="Calibri"/>
                        <a:ea typeface="Calibri"/>
                        <a:cs typeface="Times New Roman"/>
                      </a:endParaRPr>
                    </a:p>
                  </a:txBody>
                  <a:tcPr marL="60960" marR="609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F9F9"/>
                    </a:solidFill>
                  </a:tcPr>
                </a:tc>
              </a:tr>
            </a:tbl>
          </a:graphicData>
        </a:graphic>
      </p:graphicFrame>
      <p:sp>
        <p:nvSpPr>
          <p:cNvPr id="15" name="Obdélník 14"/>
          <p:cNvSpPr/>
          <p:nvPr/>
        </p:nvSpPr>
        <p:spPr>
          <a:xfrm>
            <a:off x="0" y="2348880"/>
            <a:ext cx="8964488" cy="523220"/>
          </a:xfrm>
          <a:prstGeom prst="rect">
            <a:avLst/>
          </a:prstGeom>
        </p:spPr>
        <p:txBody>
          <a:bodyPr wrap="square">
            <a:spAutoFit/>
          </a:bodyPr>
          <a:lstStyle/>
          <a:p>
            <a:pPr algn="ctr"/>
            <a:r>
              <a:rPr lang="en-GB" sz="2800" dirty="0" err="1" smtClean="0">
                <a:solidFill>
                  <a:srgbClr val="FF0000"/>
                </a:solidFill>
                <a:latin typeface="Arial Black" pitchFamily="34" charset="0"/>
              </a:rPr>
              <a:t>Terpenes</a:t>
            </a:r>
            <a:r>
              <a:rPr lang="en-GB" sz="2800" dirty="0" smtClean="0">
                <a:solidFill>
                  <a:srgbClr val="FF0000"/>
                </a:solidFill>
                <a:latin typeface="Arial Black" pitchFamily="34" charset="0"/>
              </a:rPr>
              <a:t> </a:t>
            </a:r>
            <a:r>
              <a:rPr lang="en-GB" sz="2800" b="1" dirty="0" smtClean="0">
                <a:solidFill>
                  <a:srgbClr val="FF0000"/>
                </a:solidFill>
                <a:ea typeface="Times New Roman"/>
                <a:cs typeface="Times New Roman"/>
              </a:rPr>
              <a:t>– </a:t>
            </a:r>
            <a:r>
              <a:rPr lang="en-GB" sz="2800" b="1" dirty="0" smtClean="0">
                <a:solidFill>
                  <a:srgbClr val="FF0000"/>
                </a:solidFill>
                <a:latin typeface="Arial Black" pitchFamily="34" charset="0"/>
                <a:ea typeface="Times New Roman"/>
                <a:cs typeface="Times New Roman"/>
              </a:rPr>
              <a:t>the main component of RESINS</a:t>
            </a:r>
            <a:endParaRPr lang="en-GB" sz="2800" dirty="0">
              <a:latin typeface="Arial Black" pitchFamily="34" charset="0"/>
            </a:endParaRPr>
          </a:p>
        </p:txBody>
      </p:sp>
      <p:graphicFrame>
        <p:nvGraphicFramePr>
          <p:cNvPr id="16" name="Tabulka 15"/>
          <p:cNvGraphicFramePr>
            <a:graphicFrameLocks noGrp="1"/>
          </p:cNvGraphicFramePr>
          <p:nvPr/>
        </p:nvGraphicFramePr>
        <p:xfrm>
          <a:off x="251520" y="3140968"/>
          <a:ext cx="8784976" cy="3514587"/>
        </p:xfrm>
        <a:graphic>
          <a:graphicData uri="http://schemas.openxmlformats.org/drawingml/2006/table">
            <a:tbl>
              <a:tblPr firstRow="1" bandRow="1">
                <a:tableStyleId>{5C22544A-7EE6-4342-B048-85BDC9FD1C3A}</a:tableStyleId>
              </a:tblPr>
              <a:tblGrid>
                <a:gridCol w="2765640"/>
                <a:gridCol w="1545506"/>
                <a:gridCol w="4473830"/>
              </a:tblGrid>
              <a:tr h="1128876">
                <a:tc>
                  <a:txBody>
                    <a:bodyPr/>
                    <a:lstStyle/>
                    <a:p>
                      <a:pPr algn="ctr"/>
                      <a:r>
                        <a:rPr lang="en-GB" sz="2000" noProof="0" dirty="0" smtClean="0">
                          <a:solidFill>
                            <a:srgbClr val="FF0000"/>
                          </a:solidFill>
                        </a:rPr>
                        <a:t>Nomenclature </a:t>
                      </a:r>
                      <a:endParaRPr lang="en-GB" sz="2000" noProof="0" dirty="0">
                        <a:solidFill>
                          <a:srgbClr val="FF0000"/>
                        </a:solidFill>
                      </a:endParaRPr>
                    </a:p>
                  </a:txBody>
                  <a:tcPr/>
                </a:tc>
                <a:tc>
                  <a:txBody>
                    <a:bodyPr/>
                    <a:lstStyle/>
                    <a:p>
                      <a:pPr algn="ctr"/>
                      <a:r>
                        <a:rPr lang="en-GB" sz="2000" noProof="0" smtClean="0">
                          <a:solidFill>
                            <a:srgbClr val="FF0000"/>
                          </a:solidFill>
                        </a:rPr>
                        <a:t>Number of Carbon atoms</a:t>
                      </a:r>
                      <a:endParaRPr lang="en-GB" sz="2000" noProof="0">
                        <a:solidFill>
                          <a:srgbClr val="FF0000"/>
                        </a:solidFill>
                      </a:endParaRPr>
                    </a:p>
                  </a:txBody>
                  <a:tcPr/>
                </a:tc>
                <a:tc>
                  <a:txBody>
                    <a:bodyPr/>
                    <a:lstStyle/>
                    <a:p>
                      <a:pPr algn="ctr"/>
                      <a:r>
                        <a:rPr lang="en-GB" sz="2000" noProof="0" smtClean="0">
                          <a:solidFill>
                            <a:srgbClr val="FF0000"/>
                          </a:solidFill>
                        </a:rPr>
                        <a:t>Physical State at </a:t>
                      </a:r>
                    </a:p>
                    <a:p>
                      <a:pPr algn="ctr"/>
                      <a:r>
                        <a:rPr lang="en-GB" sz="2000" noProof="0" smtClean="0">
                          <a:solidFill>
                            <a:srgbClr val="FF0000"/>
                          </a:solidFill>
                        </a:rPr>
                        <a:t>Standard temperature (i.e. </a:t>
                      </a:r>
                      <a:r>
                        <a:rPr lang="en-GB" sz="2000" baseline="0" noProof="0" smtClean="0">
                          <a:solidFill>
                            <a:srgbClr val="FF0000"/>
                          </a:solidFill>
                        </a:rPr>
                        <a:t>23 °C)</a:t>
                      </a:r>
                      <a:endParaRPr lang="en-GB" sz="2000" noProof="0">
                        <a:solidFill>
                          <a:srgbClr val="FF0000"/>
                        </a:solidFill>
                      </a:endParaRPr>
                    </a:p>
                  </a:txBody>
                  <a:tcPr/>
                </a:tc>
              </a:tr>
              <a:tr h="581877">
                <a:tc>
                  <a:txBody>
                    <a:bodyPr/>
                    <a:lstStyle/>
                    <a:p>
                      <a:r>
                        <a:rPr lang="en-GB" noProof="0" smtClean="0"/>
                        <a:t>Monoterpenoid</a:t>
                      </a:r>
                      <a:endParaRPr lang="en-GB" noProof="0"/>
                    </a:p>
                  </a:txBody>
                  <a:tcPr/>
                </a:tc>
                <a:tc>
                  <a:txBody>
                    <a:bodyPr/>
                    <a:lstStyle/>
                    <a:p>
                      <a:pPr algn="ctr"/>
                      <a:r>
                        <a:rPr lang="en-GB" noProof="0" smtClean="0"/>
                        <a:t>10</a:t>
                      </a:r>
                      <a:endParaRPr lang="en-GB" noProof="0"/>
                    </a:p>
                  </a:txBody>
                  <a:tcPr/>
                </a:tc>
                <a:tc>
                  <a:txBody>
                    <a:bodyPr/>
                    <a:lstStyle/>
                    <a:p>
                      <a:r>
                        <a:rPr lang="en-GB" noProof="0" dirty="0" smtClean="0"/>
                        <a:t>Liquid</a:t>
                      </a:r>
                      <a:endParaRPr lang="en-GB" noProof="0" dirty="0"/>
                    </a:p>
                  </a:txBody>
                  <a:tcPr/>
                </a:tc>
              </a:tr>
              <a:tr h="581877">
                <a:tc>
                  <a:txBody>
                    <a:bodyPr/>
                    <a:lstStyle/>
                    <a:p>
                      <a:r>
                        <a:rPr lang="en-GB" noProof="0" smtClean="0"/>
                        <a:t>SESQUITERPENOID</a:t>
                      </a:r>
                      <a:endParaRPr lang="en-GB" noProof="0"/>
                    </a:p>
                  </a:txBody>
                  <a:tcPr/>
                </a:tc>
                <a:tc>
                  <a:txBody>
                    <a:bodyPr/>
                    <a:lstStyle/>
                    <a:p>
                      <a:pPr algn="ctr"/>
                      <a:r>
                        <a:rPr lang="en-GB" noProof="0" smtClean="0"/>
                        <a:t>15</a:t>
                      </a:r>
                      <a:endParaRPr lang="en-GB" noProof="0"/>
                    </a:p>
                  </a:txBody>
                  <a:tcPr/>
                </a:tc>
                <a:tc>
                  <a:txBody>
                    <a:bodyPr/>
                    <a:lstStyle/>
                    <a:p>
                      <a:r>
                        <a:rPr lang="en-GB" noProof="0" smtClean="0"/>
                        <a:t>Liquid</a:t>
                      </a:r>
                      <a:endParaRPr lang="en-GB" noProof="0"/>
                    </a:p>
                  </a:txBody>
                  <a:tcPr/>
                </a:tc>
              </a:tr>
              <a:tr h="581877">
                <a:tc>
                  <a:txBody>
                    <a:bodyPr/>
                    <a:lstStyle/>
                    <a:p>
                      <a:r>
                        <a:rPr lang="en-GB" noProof="0" smtClean="0"/>
                        <a:t>Diterpenoid</a:t>
                      </a:r>
                      <a:endParaRPr lang="en-GB" noProof="0"/>
                    </a:p>
                  </a:txBody>
                  <a:tcPr/>
                </a:tc>
                <a:tc>
                  <a:txBody>
                    <a:bodyPr/>
                    <a:lstStyle/>
                    <a:p>
                      <a:pPr algn="ctr"/>
                      <a:r>
                        <a:rPr lang="en-GB" noProof="0" smtClean="0"/>
                        <a:t>20</a:t>
                      </a:r>
                      <a:endParaRPr lang="en-GB" noProof="0"/>
                    </a:p>
                  </a:txBody>
                  <a:tcPr/>
                </a:tc>
                <a:tc>
                  <a:txBody>
                    <a:bodyPr/>
                    <a:lstStyle/>
                    <a:p>
                      <a:r>
                        <a:rPr lang="en-GB" noProof="0" smtClean="0"/>
                        <a:t>Solid State</a:t>
                      </a:r>
                      <a:endParaRPr lang="en-GB" noProof="0"/>
                    </a:p>
                  </a:txBody>
                  <a:tcPr/>
                </a:tc>
              </a:tr>
              <a:tr h="581877">
                <a:tc>
                  <a:txBody>
                    <a:bodyPr/>
                    <a:lstStyle/>
                    <a:p>
                      <a:r>
                        <a:rPr lang="en-GB" noProof="0" smtClean="0"/>
                        <a:t>TRITERPENOID</a:t>
                      </a:r>
                      <a:endParaRPr lang="en-GB" noProof="0"/>
                    </a:p>
                  </a:txBody>
                  <a:tcPr/>
                </a:tc>
                <a:tc>
                  <a:txBody>
                    <a:bodyPr/>
                    <a:lstStyle/>
                    <a:p>
                      <a:pPr algn="ctr"/>
                      <a:r>
                        <a:rPr lang="en-GB" noProof="0" smtClean="0"/>
                        <a:t>30</a:t>
                      </a:r>
                      <a:endParaRPr lang="en-GB" noProof="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noProof="0" dirty="0" smtClean="0"/>
                        <a:t>Solid State</a:t>
                      </a:r>
                    </a:p>
                    <a:p>
                      <a:pPr marL="0" marR="0" indent="0" algn="l" defTabSz="914400" rtl="0" eaLnBrk="1" fontAlgn="auto" latinLnBrk="0" hangingPunct="1">
                        <a:lnSpc>
                          <a:spcPct val="100000"/>
                        </a:lnSpc>
                        <a:spcBef>
                          <a:spcPts val="0"/>
                        </a:spcBef>
                        <a:spcAft>
                          <a:spcPts val="0"/>
                        </a:spcAft>
                        <a:buClrTx/>
                        <a:buSzTx/>
                        <a:buFontTx/>
                        <a:buNone/>
                        <a:tabLst/>
                        <a:defRPr/>
                      </a:pPr>
                      <a:endParaRPr lang="en-GB" noProof="0" dirty="0"/>
                    </a:p>
                  </a:txBody>
                  <a:tcPr/>
                </a:tc>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datum 2"/>
          <p:cNvSpPr>
            <a:spLocks noGrp="1"/>
          </p:cNvSpPr>
          <p:nvPr>
            <p:ph type="dt" sz="half" idx="10"/>
          </p:nvPr>
        </p:nvSpPr>
        <p:spPr/>
        <p:txBody>
          <a:bodyPr/>
          <a:lstStyle/>
          <a:p>
            <a:pPr>
              <a:defRPr/>
            </a:pPr>
            <a:r>
              <a:rPr lang="cs-CZ" smtClean="0"/>
              <a:t>January 2018/4_1</a:t>
            </a:r>
            <a:endParaRPr lang="sk-SK"/>
          </a:p>
        </p:txBody>
      </p:sp>
      <p:sp>
        <p:nvSpPr>
          <p:cNvPr id="4" name="Zástupný symbol pro zápatí 3"/>
          <p:cNvSpPr>
            <a:spLocks noGrp="1"/>
          </p:cNvSpPr>
          <p:nvPr>
            <p:ph type="ftr" sz="quarter" idx="11"/>
          </p:nvPr>
        </p:nvSpPr>
        <p:spPr/>
        <p:txBody>
          <a:bodyPr/>
          <a:lstStyle/>
          <a:p>
            <a:pPr>
              <a:defRPr/>
            </a:pPr>
            <a:r>
              <a:rPr lang="fr-FR" smtClean="0"/>
              <a:t>NATURAL POLYMERS MU SCI 4_1 2018</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30</a:t>
            </a:fld>
            <a:endParaRPr lang="sk-SK"/>
          </a:p>
        </p:txBody>
      </p:sp>
      <p:sp>
        <p:nvSpPr>
          <p:cNvPr id="8" name="Nadpis 1"/>
          <p:cNvSpPr txBox="1">
            <a:spLocks/>
          </p:cNvSpPr>
          <p:nvPr/>
        </p:nvSpPr>
        <p:spPr bwMode="auto">
          <a:xfrm>
            <a:off x="457200" y="274638"/>
            <a:ext cx="8229600" cy="85010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0" hangingPunct="0"/>
            <a:r>
              <a:rPr lang="en-GB" sz="2800" b="1" dirty="0" smtClean="0">
                <a:solidFill>
                  <a:srgbClr val="FF0000"/>
                </a:solidFill>
                <a:latin typeface="Arial Black" pitchFamily="34" charset="0"/>
              </a:rPr>
              <a:t>VULKANISATION </a:t>
            </a:r>
            <a:r>
              <a:rPr lang="en-GB" sz="2800" dirty="0" smtClean="0">
                <a:solidFill>
                  <a:srgbClr val="FF0000"/>
                </a:solidFill>
                <a:latin typeface="Arial Black" pitchFamily="34" charset="0"/>
              </a:rPr>
              <a:t>NATURAL RUBBER </a:t>
            </a:r>
            <a:endParaRPr lang="en-GB" sz="2800" b="1" dirty="0" smtClean="0">
              <a:solidFill>
                <a:srgbClr val="FF0000"/>
              </a:solidFill>
              <a:latin typeface="Arial Black" pitchFamily="34" charset="0"/>
            </a:endParaRPr>
          </a:p>
          <a:p>
            <a:pPr algn="ctr" eaLnBrk="0" hangingPunct="0"/>
            <a:r>
              <a:rPr lang="en-GB" sz="2800" b="1" dirty="0" smtClean="0">
                <a:solidFill>
                  <a:srgbClr val="FF0000"/>
                </a:solidFill>
                <a:latin typeface="Arial Black" pitchFamily="34" charset="0"/>
              </a:rPr>
              <a:t>By elementary Sulphur </a:t>
            </a:r>
            <a:r>
              <a:rPr lang="cs-CZ" sz="2800" b="1" dirty="0" smtClean="0">
                <a:solidFill>
                  <a:srgbClr val="FF0000"/>
                </a:solidFill>
                <a:latin typeface="Arial Black" pitchFamily="34" charset="0"/>
              </a:rPr>
              <a:t>3</a:t>
            </a:r>
          </a:p>
        </p:txBody>
      </p:sp>
      <p:pic>
        <p:nvPicPr>
          <p:cNvPr id="16" name="Obrázek 15" descr="img651.jpg"/>
          <p:cNvPicPr>
            <a:picLocks noChangeAspect="1"/>
          </p:cNvPicPr>
          <p:nvPr/>
        </p:nvPicPr>
        <p:blipFill>
          <a:blip r:embed="rId2" cstate="print"/>
          <a:stretch>
            <a:fillRect/>
          </a:stretch>
        </p:blipFill>
        <p:spPr>
          <a:xfrm>
            <a:off x="0" y="2420888"/>
            <a:ext cx="8709940" cy="2232248"/>
          </a:xfrm>
          <a:prstGeom prst="rect">
            <a:avLst/>
          </a:prstGeom>
        </p:spPr>
      </p:pic>
      <p:sp>
        <p:nvSpPr>
          <p:cNvPr id="20" name="TextovéPole 19"/>
          <p:cNvSpPr txBox="1"/>
          <p:nvPr/>
        </p:nvSpPr>
        <p:spPr>
          <a:xfrm>
            <a:off x="0" y="1484784"/>
            <a:ext cx="9144000" cy="830997"/>
          </a:xfrm>
          <a:prstGeom prst="rect">
            <a:avLst/>
          </a:prstGeom>
          <a:noFill/>
        </p:spPr>
        <p:txBody>
          <a:bodyPr wrap="square" rtlCol="0">
            <a:spAutoFit/>
          </a:bodyPr>
          <a:lstStyle/>
          <a:p>
            <a:r>
              <a:rPr lang="en-GB" sz="2400" dirty="0" smtClean="0">
                <a:solidFill>
                  <a:srgbClr val="008000"/>
                </a:solidFill>
                <a:latin typeface="Arial Black" pitchFamily="34" charset="0"/>
              </a:rPr>
              <a:t>It is considered also the Bond  C-C, on which one Double bond </a:t>
            </a:r>
            <a:r>
              <a:rPr lang="en-GB" sz="2400" dirty="0" smtClean="0">
                <a:solidFill>
                  <a:srgbClr val="C00000"/>
                </a:solidFill>
                <a:latin typeface="Arial Black" pitchFamily="34" charset="0"/>
              </a:rPr>
              <a:t>„was employed“</a:t>
            </a:r>
            <a:r>
              <a:rPr lang="en-GB" sz="2400" dirty="0" smtClean="0">
                <a:solidFill>
                  <a:srgbClr val="008000"/>
                </a:solidFill>
                <a:latin typeface="Arial Black" pitchFamily="34" charset="0"/>
              </a:rPr>
              <a:t>, but it is NOT USSUAL!</a:t>
            </a:r>
            <a:endParaRPr lang="en-GB" sz="2400" dirty="0">
              <a:solidFill>
                <a:srgbClr val="008000"/>
              </a:solidFill>
              <a:latin typeface="Arial Black" pitchFamily="34" charset="0"/>
            </a:endParaRPr>
          </a:p>
        </p:txBody>
      </p:sp>
      <p:cxnSp>
        <p:nvCxnSpPr>
          <p:cNvPr id="22" name="Přímá spojovací šipka 21"/>
          <p:cNvCxnSpPr/>
          <p:nvPr/>
        </p:nvCxnSpPr>
        <p:spPr>
          <a:xfrm flipH="1">
            <a:off x="7380312" y="3356992"/>
            <a:ext cx="1008112" cy="72008"/>
          </a:xfrm>
          <a:prstGeom prst="straightConnector1">
            <a:avLst/>
          </a:prstGeom>
          <a:ln w="38100">
            <a:solidFill>
              <a:srgbClr val="008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2" name="Přímá spojovací šipka 31"/>
          <p:cNvCxnSpPr/>
          <p:nvPr/>
        </p:nvCxnSpPr>
        <p:spPr>
          <a:xfrm flipH="1">
            <a:off x="1835696" y="3140968"/>
            <a:ext cx="72008" cy="648072"/>
          </a:xfrm>
          <a:prstGeom prst="straightConnector1">
            <a:avLst/>
          </a:prstGeom>
          <a:ln w="38100">
            <a:solidFill>
              <a:srgbClr val="C0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36" name="TextovéPole 35"/>
          <p:cNvSpPr txBox="1"/>
          <p:nvPr/>
        </p:nvSpPr>
        <p:spPr>
          <a:xfrm>
            <a:off x="0" y="4653136"/>
            <a:ext cx="9144000" cy="830997"/>
          </a:xfrm>
          <a:prstGeom prst="rect">
            <a:avLst/>
          </a:prstGeom>
          <a:noFill/>
        </p:spPr>
        <p:txBody>
          <a:bodyPr wrap="square" rtlCol="0">
            <a:spAutoFit/>
          </a:bodyPr>
          <a:lstStyle/>
          <a:p>
            <a:pPr algn="ctr"/>
            <a:r>
              <a:rPr lang="en-GB" sz="2400" dirty="0" smtClean="0">
                <a:solidFill>
                  <a:srgbClr val="0000FF"/>
                </a:solidFill>
                <a:latin typeface="Arial Black" pitchFamily="34" charset="0"/>
              </a:rPr>
              <a:t>SULPHUR as the Atom is written as </a:t>
            </a:r>
            <a:r>
              <a:rPr lang="cs-CZ" sz="2400" dirty="0" smtClean="0">
                <a:solidFill>
                  <a:srgbClr val="0000FF"/>
                </a:solidFill>
                <a:latin typeface="Arial Black" pitchFamily="34" charset="0"/>
              </a:rPr>
              <a:t>a </a:t>
            </a:r>
            <a:r>
              <a:rPr lang="en-GB" sz="2400" dirty="0" smtClean="0">
                <a:solidFill>
                  <a:srgbClr val="0000FF"/>
                </a:solidFill>
                <a:latin typeface="Arial Black" pitchFamily="34" charset="0"/>
              </a:rPr>
              <a:t>Simplification only!</a:t>
            </a:r>
            <a:endParaRPr lang="en-GB" sz="2400" dirty="0">
              <a:solidFill>
                <a:srgbClr val="0000FF"/>
              </a:solidFill>
              <a:latin typeface="Arial Black" pitchFamily="34" charset="0"/>
            </a:endParaRPr>
          </a:p>
        </p:txBody>
      </p:sp>
      <p:cxnSp>
        <p:nvCxnSpPr>
          <p:cNvPr id="37" name="Přímá spojovací šipka 36"/>
          <p:cNvCxnSpPr/>
          <p:nvPr/>
        </p:nvCxnSpPr>
        <p:spPr>
          <a:xfrm flipV="1">
            <a:off x="2843808" y="3573016"/>
            <a:ext cx="864096" cy="1152128"/>
          </a:xfrm>
          <a:prstGeom prst="straightConnector1">
            <a:avLst/>
          </a:prstGeom>
          <a:ln w="38100">
            <a:solidFill>
              <a:srgbClr val="0000FF"/>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9" name="Přímá spojovací šipka 38"/>
          <p:cNvCxnSpPr/>
          <p:nvPr/>
        </p:nvCxnSpPr>
        <p:spPr>
          <a:xfrm flipV="1">
            <a:off x="2843808" y="4149080"/>
            <a:ext cx="3312368" cy="576064"/>
          </a:xfrm>
          <a:prstGeom prst="straightConnector1">
            <a:avLst/>
          </a:prstGeom>
          <a:ln w="38100">
            <a:solidFill>
              <a:srgbClr val="0000FF"/>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42" name="TextovéPole 41"/>
          <p:cNvSpPr txBox="1"/>
          <p:nvPr/>
        </p:nvSpPr>
        <p:spPr>
          <a:xfrm>
            <a:off x="179512" y="5517232"/>
            <a:ext cx="8784976" cy="707886"/>
          </a:xfrm>
          <a:prstGeom prst="rect">
            <a:avLst/>
          </a:prstGeom>
          <a:noFill/>
          <a:ln w="38100">
            <a:solidFill>
              <a:srgbClr val="7030A0"/>
            </a:solidFill>
          </a:ln>
        </p:spPr>
        <p:txBody>
          <a:bodyPr wrap="square" rtlCol="0">
            <a:spAutoFit/>
          </a:bodyPr>
          <a:lstStyle/>
          <a:p>
            <a:pPr algn="ctr"/>
            <a:r>
              <a:rPr lang="en-GB" sz="2000" b="1" i="1" dirty="0" smtClean="0">
                <a:solidFill>
                  <a:srgbClr val="7030A0"/>
                </a:solidFill>
              </a:rPr>
              <a:t>You can meet so many various  Schemes of the </a:t>
            </a:r>
            <a:r>
              <a:rPr lang="en-GB" sz="2000" b="1" dirty="0" smtClean="0">
                <a:solidFill>
                  <a:srgbClr val="FF0000"/>
                </a:solidFill>
                <a:latin typeface="Arial Black" pitchFamily="34" charset="0"/>
              </a:rPr>
              <a:t>VULKANI</a:t>
            </a:r>
            <a:r>
              <a:rPr lang="cs-CZ" sz="2000" b="1" dirty="0" smtClean="0">
                <a:solidFill>
                  <a:srgbClr val="FF0000"/>
                </a:solidFill>
                <a:latin typeface="Arial Black" pitchFamily="34" charset="0"/>
              </a:rPr>
              <a:t>Z</a:t>
            </a:r>
            <a:r>
              <a:rPr lang="en-GB" sz="2000" b="1" dirty="0" smtClean="0">
                <a:solidFill>
                  <a:srgbClr val="FF0000"/>
                </a:solidFill>
                <a:latin typeface="Arial Black" pitchFamily="34" charset="0"/>
              </a:rPr>
              <a:t>ATION .</a:t>
            </a:r>
          </a:p>
          <a:p>
            <a:pPr algn="ctr"/>
            <a:r>
              <a:rPr lang="en-GB" sz="2000" b="1" i="1" dirty="0" smtClean="0">
                <a:solidFill>
                  <a:srgbClr val="7030A0"/>
                </a:solidFill>
              </a:rPr>
              <a:t>, The Schemes 2 and 3 are PROBABLY  the most realistic.</a:t>
            </a:r>
            <a:endParaRPr lang="en-GB" sz="2000" b="1" i="1" dirty="0">
              <a:solidFill>
                <a:srgbClr val="7030A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datum 2"/>
          <p:cNvSpPr>
            <a:spLocks noGrp="1"/>
          </p:cNvSpPr>
          <p:nvPr>
            <p:ph type="dt" sz="half" idx="10"/>
          </p:nvPr>
        </p:nvSpPr>
        <p:spPr/>
        <p:txBody>
          <a:bodyPr/>
          <a:lstStyle/>
          <a:p>
            <a:pPr>
              <a:defRPr/>
            </a:pPr>
            <a:r>
              <a:rPr lang="cs-CZ" smtClean="0"/>
              <a:t>January 2018/4_1</a:t>
            </a:r>
            <a:endParaRPr lang="sk-SK"/>
          </a:p>
        </p:txBody>
      </p:sp>
      <p:sp>
        <p:nvSpPr>
          <p:cNvPr id="4" name="Zástupný symbol pro zápatí 3"/>
          <p:cNvSpPr>
            <a:spLocks noGrp="1"/>
          </p:cNvSpPr>
          <p:nvPr>
            <p:ph type="ftr" sz="quarter" idx="11"/>
          </p:nvPr>
        </p:nvSpPr>
        <p:spPr/>
        <p:txBody>
          <a:bodyPr/>
          <a:lstStyle/>
          <a:p>
            <a:pPr>
              <a:defRPr/>
            </a:pPr>
            <a:r>
              <a:rPr lang="fr-FR" smtClean="0"/>
              <a:t>NATURAL POLYMERS MU SCI 4_1 2018</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31</a:t>
            </a:fld>
            <a:endParaRPr lang="sk-SK"/>
          </a:p>
        </p:txBody>
      </p:sp>
      <p:sp>
        <p:nvSpPr>
          <p:cNvPr id="8" name="Nadpis 1"/>
          <p:cNvSpPr txBox="1">
            <a:spLocks/>
          </p:cNvSpPr>
          <p:nvPr/>
        </p:nvSpPr>
        <p:spPr bwMode="auto">
          <a:xfrm>
            <a:off x="323528" y="0"/>
            <a:ext cx="8229600" cy="85010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0" hangingPunct="0"/>
            <a:r>
              <a:rPr lang="en-GB" sz="2800" b="1" dirty="0" smtClean="0">
                <a:solidFill>
                  <a:srgbClr val="FF0000"/>
                </a:solidFill>
                <a:latin typeface="Arial Black" pitchFamily="34" charset="0"/>
              </a:rPr>
              <a:t>VULKANISATION </a:t>
            </a:r>
            <a:r>
              <a:rPr lang="en-GB" sz="2800" dirty="0" smtClean="0">
                <a:solidFill>
                  <a:srgbClr val="FF0000"/>
                </a:solidFill>
                <a:latin typeface="Arial Black" pitchFamily="34" charset="0"/>
              </a:rPr>
              <a:t>NATURAL RUBBER </a:t>
            </a:r>
            <a:endParaRPr lang="en-GB" sz="2800" b="1" dirty="0" smtClean="0">
              <a:solidFill>
                <a:srgbClr val="FF0000"/>
              </a:solidFill>
              <a:latin typeface="Arial Black" pitchFamily="34" charset="0"/>
            </a:endParaRPr>
          </a:p>
          <a:p>
            <a:pPr algn="ctr" eaLnBrk="0" hangingPunct="0"/>
            <a:r>
              <a:rPr lang="en-GB" sz="2800" b="1" dirty="0" smtClean="0">
                <a:solidFill>
                  <a:srgbClr val="FF0000"/>
                </a:solidFill>
                <a:latin typeface="Arial Black" pitchFamily="34" charset="0"/>
              </a:rPr>
              <a:t>By elementary S</a:t>
            </a:r>
            <a:r>
              <a:rPr lang="cs-CZ" sz="2800" b="1" dirty="0" err="1" smtClean="0">
                <a:solidFill>
                  <a:srgbClr val="FF0000"/>
                </a:solidFill>
                <a:latin typeface="Arial Black" pitchFamily="34" charset="0"/>
              </a:rPr>
              <a:t>ulphur</a:t>
            </a:r>
            <a:r>
              <a:rPr lang="cs-CZ" sz="2800" b="1" dirty="0" smtClean="0">
                <a:solidFill>
                  <a:srgbClr val="FF0000"/>
                </a:solidFill>
                <a:latin typeface="Arial Black" pitchFamily="34" charset="0"/>
              </a:rPr>
              <a:t> 4</a:t>
            </a:r>
          </a:p>
        </p:txBody>
      </p:sp>
      <p:pic>
        <p:nvPicPr>
          <p:cNvPr id="11" name="Obrázek 10" descr="str 796.jpg"/>
          <p:cNvPicPr>
            <a:picLocks noChangeAspect="1"/>
          </p:cNvPicPr>
          <p:nvPr/>
        </p:nvPicPr>
        <p:blipFill>
          <a:blip r:embed="rId2" cstate="print"/>
          <a:stretch>
            <a:fillRect/>
          </a:stretch>
        </p:blipFill>
        <p:spPr>
          <a:xfrm rot="16200000">
            <a:off x="2924290" y="648726"/>
            <a:ext cx="3122272" cy="8970852"/>
          </a:xfrm>
          <a:prstGeom prst="rect">
            <a:avLst/>
          </a:prstGeom>
        </p:spPr>
      </p:pic>
      <p:sp>
        <p:nvSpPr>
          <p:cNvPr id="12" name="TextovéPole 11"/>
          <p:cNvSpPr txBox="1"/>
          <p:nvPr/>
        </p:nvSpPr>
        <p:spPr>
          <a:xfrm>
            <a:off x="107504" y="836712"/>
            <a:ext cx="8640960" cy="1200329"/>
          </a:xfrm>
          <a:prstGeom prst="rect">
            <a:avLst/>
          </a:prstGeom>
          <a:noFill/>
        </p:spPr>
        <p:txBody>
          <a:bodyPr wrap="square" rtlCol="0">
            <a:spAutoFit/>
          </a:bodyPr>
          <a:lstStyle/>
          <a:p>
            <a:pPr algn="ctr"/>
            <a:r>
              <a:rPr lang="en-GB" sz="3600" dirty="0" smtClean="0">
                <a:solidFill>
                  <a:srgbClr val="0000FF"/>
                </a:solidFill>
                <a:latin typeface="Arial Black" pitchFamily="34" charset="0"/>
              </a:rPr>
              <a:t>Sulphur is not one Atom, but CHAIN OF ATOMS, usually eight</a:t>
            </a:r>
            <a:endParaRPr lang="en-GB" sz="3600" dirty="0">
              <a:solidFill>
                <a:srgbClr val="0000FF"/>
              </a:solidFill>
              <a:latin typeface="Arial Black" pitchFamily="34" charset="0"/>
            </a:endParaRPr>
          </a:p>
        </p:txBody>
      </p:sp>
      <p:cxnSp>
        <p:nvCxnSpPr>
          <p:cNvPr id="14" name="Přímá spojovací šipka 13"/>
          <p:cNvCxnSpPr/>
          <p:nvPr/>
        </p:nvCxnSpPr>
        <p:spPr>
          <a:xfrm>
            <a:off x="1763688" y="1772816"/>
            <a:ext cx="1080120" cy="2448272"/>
          </a:xfrm>
          <a:prstGeom prst="straightConnector1">
            <a:avLst/>
          </a:prstGeom>
          <a:ln w="63500">
            <a:solidFill>
              <a:srgbClr val="0000FF"/>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5" name="Přímá spojovací šipka 14"/>
          <p:cNvCxnSpPr/>
          <p:nvPr/>
        </p:nvCxnSpPr>
        <p:spPr>
          <a:xfrm>
            <a:off x="1907704" y="1844824"/>
            <a:ext cx="2376264" cy="2448272"/>
          </a:xfrm>
          <a:prstGeom prst="straightConnector1">
            <a:avLst/>
          </a:prstGeom>
          <a:ln w="63500">
            <a:solidFill>
              <a:srgbClr val="0000FF"/>
            </a:solidFill>
            <a:prstDash val="sysDash"/>
            <a:tailEnd type="arrow"/>
          </a:ln>
        </p:spPr>
        <p:style>
          <a:lnRef idx="1">
            <a:schemeClr val="accent1"/>
          </a:lnRef>
          <a:fillRef idx="0">
            <a:schemeClr val="accent1"/>
          </a:fillRef>
          <a:effectRef idx="0">
            <a:schemeClr val="accent1"/>
          </a:effectRef>
          <a:fontRef idx="minor">
            <a:schemeClr val="tx1"/>
          </a:fontRef>
        </p:style>
      </p:cxnSp>
      <p:pic>
        <p:nvPicPr>
          <p:cNvPr id="16" name="Obrázek 15" descr="Sulphur  Cyclooctasulfur-above-3D-balls.png"/>
          <p:cNvPicPr>
            <a:picLocks noChangeAspect="1"/>
          </p:cNvPicPr>
          <p:nvPr/>
        </p:nvPicPr>
        <p:blipFill>
          <a:blip r:embed="rId3" cstate="print"/>
          <a:stretch>
            <a:fillRect/>
          </a:stretch>
        </p:blipFill>
        <p:spPr>
          <a:xfrm>
            <a:off x="5754222" y="1916832"/>
            <a:ext cx="3389778" cy="2477620"/>
          </a:xfrm>
          <a:prstGeom prst="rect">
            <a:avLst/>
          </a:prstGeom>
        </p:spPr>
      </p:pic>
      <p:sp>
        <p:nvSpPr>
          <p:cNvPr id="19" name="TextovéPole 18"/>
          <p:cNvSpPr txBox="1"/>
          <p:nvPr/>
        </p:nvSpPr>
        <p:spPr>
          <a:xfrm>
            <a:off x="5364088" y="5103674"/>
            <a:ext cx="3779912" cy="1754326"/>
          </a:xfrm>
          <a:prstGeom prst="rect">
            <a:avLst/>
          </a:prstGeom>
          <a:solidFill>
            <a:schemeClr val="accent3">
              <a:lumMod val="95000"/>
            </a:schemeClr>
          </a:solidFill>
        </p:spPr>
        <p:txBody>
          <a:bodyPr wrap="square" rtlCol="0">
            <a:spAutoFit/>
          </a:bodyPr>
          <a:lstStyle/>
          <a:p>
            <a:r>
              <a:rPr lang="en-GB" dirty="0" smtClean="0">
                <a:solidFill>
                  <a:srgbClr val="0000FF"/>
                </a:solidFill>
                <a:latin typeface="Arial Black" pitchFamily="34" charset="0"/>
              </a:rPr>
              <a:t>The Structure of the Rubber and Vulcanise Rubber:</a:t>
            </a:r>
          </a:p>
          <a:p>
            <a:pPr marL="342900" indent="-342900">
              <a:buFont typeface="+mj-lt"/>
              <a:buAutoNum type="arabicPeriod"/>
            </a:pPr>
            <a:r>
              <a:rPr lang="en-GB" dirty="0" smtClean="0">
                <a:solidFill>
                  <a:srgbClr val="0000FF"/>
                </a:solidFill>
                <a:latin typeface="Arial Black" pitchFamily="34" charset="0"/>
              </a:rPr>
              <a:t>Rubber before Vulcanisation</a:t>
            </a:r>
          </a:p>
          <a:p>
            <a:pPr marL="342900" indent="-342900">
              <a:buFont typeface="+mj-lt"/>
              <a:buAutoNum type="arabicPeriod"/>
            </a:pPr>
            <a:r>
              <a:rPr lang="en-GB" dirty="0" smtClean="0">
                <a:solidFill>
                  <a:srgbClr val="0000FF"/>
                </a:solidFill>
                <a:latin typeface="Arial Black" pitchFamily="34" charset="0"/>
              </a:rPr>
              <a:t>Soft Vulcanised Rubber</a:t>
            </a:r>
          </a:p>
          <a:p>
            <a:pPr marL="342900" indent="-342900">
              <a:buFont typeface="+mj-lt"/>
              <a:buAutoNum type="arabicPeriod"/>
            </a:pPr>
            <a:r>
              <a:rPr lang="en-GB" dirty="0" smtClean="0">
                <a:solidFill>
                  <a:srgbClr val="0000FF"/>
                </a:solidFill>
                <a:latin typeface="Arial Black" pitchFamily="34" charset="0"/>
              </a:rPr>
              <a:t>Hard Vulcanised Rubber</a:t>
            </a:r>
            <a:endParaRPr lang="en-GB" dirty="0">
              <a:solidFill>
                <a:srgbClr val="0000FF"/>
              </a:solidFill>
              <a:latin typeface="Arial Black"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datum 2"/>
          <p:cNvSpPr>
            <a:spLocks noGrp="1"/>
          </p:cNvSpPr>
          <p:nvPr>
            <p:ph type="dt" sz="half" idx="10"/>
          </p:nvPr>
        </p:nvSpPr>
        <p:spPr/>
        <p:txBody>
          <a:bodyPr/>
          <a:lstStyle/>
          <a:p>
            <a:pPr>
              <a:defRPr/>
            </a:pPr>
            <a:r>
              <a:rPr lang="cs-CZ" smtClean="0"/>
              <a:t>January 2018/4_1</a:t>
            </a:r>
            <a:endParaRPr lang="sk-SK"/>
          </a:p>
        </p:txBody>
      </p:sp>
      <p:sp>
        <p:nvSpPr>
          <p:cNvPr id="4" name="Zástupný symbol pro zápatí 3"/>
          <p:cNvSpPr>
            <a:spLocks noGrp="1"/>
          </p:cNvSpPr>
          <p:nvPr>
            <p:ph type="ftr" sz="quarter" idx="11"/>
          </p:nvPr>
        </p:nvSpPr>
        <p:spPr/>
        <p:txBody>
          <a:bodyPr/>
          <a:lstStyle/>
          <a:p>
            <a:pPr>
              <a:defRPr/>
            </a:pPr>
            <a:r>
              <a:rPr lang="fr-FR" smtClean="0"/>
              <a:t>NATURAL POLYMERS MU SCI 4_1 2018</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32</a:t>
            </a:fld>
            <a:endParaRPr lang="sk-SK"/>
          </a:p>
        </p:txBody>
      </p:sp>
      <p:sp>
        <p:nvSpPr>
          <p:cNvPr id="8" name="Nadpis 1"/>
          <p:cNvSpPr txBox="1">
            <a:spLocks/>
          </p:cNvSpPr>
          <p:nvPr/>
        </p:nvSpPr>
        <p:spPr bwMode="auto">
          <a:xfrm>
            <a:off x="0" y="116632"/>
            <a:ext cx="9144000" cy="56207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0" hangingPunct="0"/>
            <a:r>
              <a:rPr lang="cs-CZ" sz="2800" b="1" i="1" dirty="0" smtClean="0">
                <a:solidFill>
                  <a:srgbClr val="0000FF"/>
                </a:solidFill>
                <a:latin typeface="Arial Black" pitchFamily="34" charset="0"/>
              </a:rPr>
              <a:t>CRYSTALLISATION OF </a:t>
            </a:r>
            <a:r>
              <a:rPr lang="en-GB" sz="2800" dirty="0" smtClean="0">
                <a:solidFill>
                  <a:srgbClr val="FF0000"/>
                </a:solidFill>
                <a:latin typeface="Arial Black" pitchFamily="34" charset="0"/>
              </a:rPr>
              <a:t>NATURAL RUBBER </a:t>
            </a:r>
            <a:endParaRPr lang="cs-CZ" sz="2800" b="1" dirty="0" smtClean="0">
              <a:solidFill>
                <a:srgbClr val="FF0000"/>
              </a:solidFill>
              <a:latin typeface="Arial Black" pitchFamily="34" charset="0"/>
            </a:endParaRPr>
          </a:p>
        </p:txBody>
      </p:sp>
      <p:pic>
        <p:nvPicPr>
          <p:cNvPr id="16" name="Obrázek 15" descr="str 799.jpg"/>
          <p:cNvPicPr>
            <a:picLocks noChangeAspect="1"/>
          </p:cNvPicPr>
          <p:nvPr/>
        </p:nvPicPr>
        <p:blipFill>
          <a:blip r:embed="rId2" cstate="print"/>
          <a:stretch>
            <a:fillRect/>
          </a:stretch>
        </p:blipFill>
        <p:spPr>
          <a:xfrm rot="5400000">
            <a:off x="715515" y="2929508"/>
            <a:ext cx="3212976" cy="4644008"/>
          </a:xfrm>
          <a:prstGeom prst="rect">
            <a:avLst/>
          </a:prstGeom>
        </p:spPr>
      </p:pic>
      <p:pic>
        <p:nvPicPr>
          <p:cNvPr id="17" name="Obrázek 16" descr="str 800.jpg"/>
          <p:cNvPicPr>
            <a:picLocks noChangeAspect="1"/>
          </p:cNvPicPr>
          <p:nvPr/>
        </p:nvPicPr>
        <p:blipFill>
          <a:blip r:embed="rId3" cstate="print"/>
          <a:stretch>
            <a:fillRect/>
          </a:stretch>
        </p:blipFill>
        <p:spPr>
          <a:xfrm rot="5400000">
            <a:off x="5255567" y="2673425"/>
            <a:ext cx="3276874" cy="4499992"/>
          </a:xfrm>
          <a:prstGeom prst="rect">
            <a:avLst/>
          </a:prstGeom>
        </p:spPr>
      </p:pic>
      <p:sp>
        <p:nvSpPr>
          <p:cNvPr id="11" name="TextovéPole 10"/>
          <p:cNvSpPr txBox="1"/>
          <p:nvPr/>
        </p:nvSpPr>
        <p:spPr>
          <a:xfrm>
            <a:off x="107504" y="5661248"/>
            <a:ext cx="4608512" cy="1200329"/>
          </a:xfrm>
          <a:prstGeom prst="rect">
            <a:avLst/>
          </a:prstGeom>
          <a:solidFill>
            <a:schemeClr val="accent3">
              <a:lumMod val="95000"/>
            </a:schemeClr>
          </a:solidFill>
        </p:spPr>
        <p:txBody>
          <a:bodyPr wrap="square" rtlCol="0">
            <a:spAutoFit/>
          </a:bodyPr>
          <a:lstStyle/>
          <a:p>
            <a:pPr marL="342900" indent="-342900">
              <a:buAutoNum type="alphaLcParenR"/>
            </a:pPr>
            <a:r>
              <a:rPr lang="en-GB" dirty="0" err="1" smtClean="0">
                <a:solidFill>
                  <a:srgbClr val="0000FF"/>
                </a:solidFill>
                <a:latin typeface="Arial Black" pitchFamily="34" charset="0"/>
              </a:rPr>
              <a:t>Unoriented</a:t>
            </a:r>
            <a:r>
              <a:rPr lang="en-GB" dirty="0" smtClean="0">
                <a:solidFill>
                  <a:srgbClr val="0000FF"/>
                </a:solidFill>
                <a:latin typeface="Arial Black" pitchFamily="34" charset="0"/>
              </a:rPr>
              <a:t> amorphous Structure</a:t>
            </a:r>
          </a:p>
          <a:p>
            <a:pPr marL="342900" indent="-342900">
              <a:buFontTx/>
              <a:buAutoNum type="alphaLcParenR"/>
            </a:pPr>
            <a:r>
              <a:rPr lang="en-GB" dirty="0" smtClean="0">
                <a:solidFill>
                  <a:srgbClr val="0000FF"/>
                </a:solidFill>
                <a:latin typeface="Arial Black" pitchFamily="34" charset="0"/>
              </a:rPr>
              <a:t> ORIENTED semi</a:t>
            </a:r>
            <a:r>
              <a:rPr lang="cs-CZ" dirty="0" smtClean="0">
                <a:solidFill>
                  <a:srgbClr val="0000FF"/>
                </a:solidFill>
                <a:latin typeface="Arial Black" pitchFamily="34" charset="0"/>
              </a:rPr>
              <a:t>-</a:t>
            </a:r>
            <a:r>
              <a:rPr lang="en-GB" dirty="0" smtClean="0">
                <a:solidFill>
                  <a:srgbClr val="0000FF"/>
                </a:solidFill>
                <a:latin typeface="Arial Black" pitchFamily="34" charset="0"/>
              </a:rPr>
              <a:t>crystalline Structure</a:t>
            </a:r>
            <a:endParaRPr lang="en-GB" dirty="0">
              <a:solidFill>
                <a:srgbClr val="0000FF"/>
              </a:solidFill>
              <a:latin typeface="Arial Black" pitchFamily="34" charset="0"/>
            </a:endParaRPr>
          </a:p>
        </p:txBody>
      </p:sp>
      <p:sp>
        <p:nvSpPr>
          <p:cNvPr id="12" name="TextovéPole 11"/>
          <p:cNvSpPr txBox="1"/>
          <p:nvPr/>
        </p:nvSpPr>
        <p:spPr>
          <a:xfrm>
            <a:off x="4499992" y="5380672"/>
            <a:ext cx="4644008" cy="1477328"/>
          </a:xfrm>
          <a:prstGeom prst="rect">
            <a:avLst/>
          </a:prstGeom>
          <a:solidFill>
            <a:schemeClr val="accent3">
              <a:lumMod val="95000"/>
            </a:schemeClr>
          </a:solidFill>
        </p:spPr>
        <p:txBody>
          <a:bodyPr wrap="square" rtlCol="0">
            <a:spAutoFit/>
          </a:bodyPr>
          <a:lstStyle/>
          <a:p>
            <a:r>
              <a:rPr lang="en-GB" dirty="0" smtClean="0">
                <a:solidFill>
                  <a:srgbClr val="008000"/>
                </a:solidFill>
                <a:latin typeface="Arial Black" pitchFamily="34" charset="0"/>
              </a:rPr>
              <a:t>Deformation Curves</a:t>
            </a:r>
          </a:p>
          <a:p>
            <a:pPr marL="342900" indent="-342900">
              <a:buFont typeface="+mj-lt"/>
              <a:buAutoNum type="arabicPeriod"/>
            </a:pPr>
            <a:r>
              <a:rPr lang="en-GB" dirty="0" smtClean="0">
                <a:solidFill>
                  <a:srgbClr val="7030A0"/>
                </a:solidFill>
                <a:latin typeface="Arial Black" pitchFamily="34" charset="0"/>
              </a:rPr>
              <a:t>Polyamide</a:t>
            </a:r>
          </a:p>
          <a:p>
            <a:pPr marL="342900" indent="-342900">
              <a:buFont typeface="+mj-lt"/>
              <a:buAutoNum type="arabicPeriod"/>
            </a:pPr>
            <a:r>
              <a:rPr lang="en-GB" dirty="0" smtClean="0">
                <a:solidFill>
                  <a:srgbClr val="FF0000"/>
                </a:solidFill>
                <a:latin typeface="Arial Black" pitchFamily="34" charset="0"/>
              </a:rPr>
              <a:t>NATURAL RUBBER</a:t>
            </a:r>
            <a:endParaRPr lang="cs-CZ" dirty="0" smtClean="0">
              <a:solidFill>
                <a:srgbClr val="FF0000"/>
              </a:solidFill>
              <a:latin typeface="Arial Black" pitchFamily="34" charset="0"/>
            </a:endParaRPr>
          </a:p>
          <a:p>
            <a:pPr marL="342900" indent="-342900">
              <a:buFont typeface="+mj-lt"/>
              <a:buAutoNum type="arabicPeriod"/>
            </a:pPr>
            <a:endParaRPr lang="en-GB" dirty="0" smtClean="0"/>
          </a:p>
          <a:p>
            <a:pPr marL="342900" indent="-342900"/>
            <a:r>
              <a:rPr lang="en-GB" dirty="0" err="1" smtClean="0">
                <a:latin typeface="Symbol" pitchFamily="18" charset="2"/>
              </a:rPr>
              <a:t>s</a:t>
            </a:r>
            <a:r>
              <a:rPr lang="en-GB" baseline="-25000" dirty="0" err="1" smtClean="0">
                <a:latin typeface="Arial Black" pitchFamily="34" charset="0"/>
              </a:rPr>
              <a:t>Pt</a:t>
            </a:r>
            <a:r>
              <a:rPr lang="en-GB" baseline="-25000" dirty="0" smtClean="0">
                <a:latin typeface="Arial Black" pitchFamily="34" charset="0"/>
              </a:rPr>
              <a:t> </a:t>
            </a:r>
            <a:r>
              <a:rPr lang="en-GB" dirty="0" smtClean="0">
                <a:latin typeface="Arial Black" pitchFamily="34" charset="0"/>
              </a:rPr>
              <a:t>– stress,  </a:t>
            </a:r>
            <a:r>
              <a:rPr lang="en-GB" dirty="0" smtClean="0">
                <a:latin typeface="Symbol" pitchFamily="18" charset="2"/>
              </a:rPr>
              <a:t>e - </a:t>
            </a:r>
            <a:r>
              <a:rPr lang="en-GB" dirty="0" smtClean="0">
                <a:latin typeface="Arial Black" pitchFamily="34" charset="0"/>
              </a:rPr>
              <a:t>relative deformation</a:t>
            </a:r>
            <a:endParaRPr lang="en-GB" baseline="-25000" dirty="0">
              <a:latin typeface="Arial Black" pitchFamily="34" charset="0"/>
            </a:endParaRPr>
          </a:p>
        </p:txBody>
      </p:sp>
      <p:sp>
        <p:nvSpPr>
          <p:cNvPr id="14" name="TextovéPole 13"/>
          <p:cNvSpPr txBox="1"/>
          <p:nvPr/>
        </p:nvSpPr>
        <p:spPr>
          <a:xfrm>
            <a:off x="107504" y="692696"/>
            <a:ext cx="8856984" cy="2585323"/>
          </a:xfrm>
          <a:prstGeom prst="rect">
            <a:avLst/>
          </a:prstGeom>
          <a:solidFill>
            <a:schemeClr val="accent3">
              <a:lumMod val="95000"/>
            </a:schemeClr>
          </a:solidFill>
        </p:spPr>
        <p:txBody>
          <a:bodyPr wrap="square" rtlCol="0">
            <a:spAutoFit/>
          </a:bodyPr>
          <a:lstStyle/>
          <a:p>
            <a:pPr>
              <a:buFont typeface="Arial" pitchFamily="34" charset="0"/>
              <a:buChar char="•"/>
            </a:pPr>
            <a:r>
              <a:rPr lang="en-GB" dirty="0" smtClean="0">
                <a:latin typeface="Arial Black" pitchFamily="34" charset="0"/>
              </a:rPr>
              <a:t>The Macromolecules having the Long Chains, e.g. </a:t>
            </a:r>
            <a:r>
              <a:rPr lang="en-GB" dirty="0" smtClean="0">
                <a:solidFill>
                  <a:srgbClr val="FF0000"/>
                </a:solidFill>
                <a:latin typeface="Arial Black" pitchFamily="34" charset="0"/>
              </a:rPr>
              <a:t>NATURAL RUBBER, </a:t>
            </a:r>
            <a:r>
              <a:rPr lang="en-GB" dirty="0" smtClean="0">
                <a:solidFill>
                  <a:srgbClr val="7030A0"/>
                </a:solidFill>
                <a:latin typeface="Arial Black" pitchFamily="34" charset="0"/>
              </a:rPr>
              <a:t>have good possibility to be extended </a:t>
            </a:r>
            <a:r>
              <a:rPr lang="en-GB" dirty="0" smtClean="0">
                <a:latin typeface="Arial Black" pitchFamily="34" charset="0"/>
              </a:rPr>
              <a:t>by hundreds percent.</a:t>
            </a:r>
          </a:p>
          <a:p>
            <a:pPr>
              <a:buFont typeface="Arial" pitchFamily="34" charset="0"/>
              <a:buChar char="•"/>
            </a:pPr>
            <a:r>
              <a:rPr lang="en-GB" dirty="0" smtClean="0">
                <a:solidFill>
                  <a:srgbClr val="008000"/>
                </a:solidFill>
                <a:latin typeface="Arial Black" pitchFamily="34" charset="0"/>
              </a:rPr>
              <a:t>The Development of the Crystallisation is clearly shown at the Stress – Strain Curves. </a:t>
            </a:r>
          </a:p>
          <a:p>
            <a:pPr>
              <a:buFont typeface="Arial" pitchFamily="34" charset="0"/>
              <a:buChar char="•"/>
            </a:pPr>
            <a:r>
              <a:rPr lang="en-GB" dirty="0" smtClean="0">
                <a:solidFill>
                  <a:srgbClr val="FFC000"/>
                </a:solidFill>
                <a:latin typeface="Arial Black" pitchFamily="34" charset="0"/>
              </a:rPr>
              <a:t>The Molecules are self-aligning after initial Deformation and in this Stage of the Deformation Curve is the only low Load sufficient to do high Deformation.</a:t>
            </a:r>
          </a:p>
          <a:p>
            <a:pPr>
              <a:buFont typeface="Arial" pitchFamily="34" charset="0"/>
              <a:buChar char="•"/>
            </a:pPr>
            <a:r>
              <a:rPr lang="en-GB" dirty="0" smtClean="0">
                <a:solidFill>
                  <a:srgbClr val="FF0000"/>
                </a:solidFill>
                <a:latin typeface="Arial Black" pitchFamily="34" charset="0"/>
              </a:rPr>
              <a:t>This Deformation and also </a:t>
            </a:r>
            <a:r>
              <a:rPr lang="en-GB" dirty="0" err="1" smtClean="0">
                <a:solidFill>
                  <a:srgbClr val="FF0000"/>
                </a:solidFill>
                <a:latin typeface="Arial Black" pitchFamily="34" charset="0"/>
              </a:rPr>
              <a:t>Crystallinity</a:t>
            </a:r>
            <a:r>
              <a:rPr lang="en-GB" dirty="0" smtClean="0">
                <a:solidFill>
                  <a:srgbClr val="FF0000"/>
                </a:solidFill>
                <a:latin typeface="Arial Black" pitchFamily="34" charset="0"/>
              </a:rPr>
              <a:t> is lost after Breakage of the Sample or Releasing the Mechanical Stress. </a:t>
            </a:r>
            <a:endParaRPr lang="en-GB" dirty="0">
              <a:solidFill>
                <a:srgbClr val="FF0000"/>
              </a:solidFill>
              <a:latin typeface="Arial Black"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88640"/>
            <a:ext cx="8229600" cy="490066"/>
          </a:xfrm>
        </p:spPr>
        <p:txBody>
          <a:bodyPr/>
          <a:lstStyle/>
          <a:p>
            <a:r>
              <a:rPr lang="en-GB" sz="2800" dirty="0" smtClean="0">
                <a:solidFill>
                  <a:srgbClr val="FF0000"/>
                </a:solidFill>
                <a:latin typeface="Arial Black" pitchFamily="34" charset="0"/>
              </a:rPr>
              <a:t>Degradation of Rubber by Ozone </a:t>
            </a:r>
            <a:endParaRPr lang="en-GB" sz="2800" dirty="0">
              <a:solidFill>
                <a:srgbClr val="FF0000"/>
              </a:solidFill>
              <a:latin typeface="Arial Black" pitchFamily="34" charset="0"/>
            </a:endParaRPr>
          </a:p>
        </p:txBody>
      </p:sp>
      <p:sp>
        <p:nvSpPr>
          <p:cNvPr id="3" name="Zástupný symbol pro datum 2"/>
          <p:cNvSpPr>
            <a:spLocks noGrp="1"/>
          </p:cNvSpPr>
          <p:nvPr>
            <p:ph type="dt" sz="half" idx="10"/>
          </p:nvPr>
        </p:nvSpPr>
        <p:spPr/>
        <p:txBody>
          <a:bodyPr/>
          <a:lstStyle/>
          <a:p>
            <a:pPr>
              <a:defRPr/>
            </a:pPr>
            <a:r>
              <a:rPr lang="cs-CZ" smtClean="0"/>
              <a:t>January 2018/4_1</a:t>
            </a:r>
            <a:endParaRPr lang="sk-SK"/>
          </a:p>
        </p:txBody>
      </p:sp>
      <p:sp>
        <p:nvSpPr>
          <p:cNvPr id="4" name="Zástupný symbol pro zápatí 3"/>
          <p:cNvSpPr>
            <a:spLocks noGrp="1"/>
          </p:cNvSpPr>
          <p:nvPr>
            <p:ph type="ftr" sz="quarter" idx="11"/>
          </p:nvPr>
        </p:nvSpPr>
        <p:spPr/>
        <p:txBody>
          <a:bodyPr/>
          <a:lstStyle/>
          <a:p>
            <a:pPr>
              <a:defRPr/>
            </a:pPr>
            <a:r>
              <a:rPr lang="fr-FR" smtClean="0"/>
              <a:t>NATURAL POLYMERS MU SCI 4_1 2018</a:t>
            </a:r>
            <a:endParaRPr lang="sk-SK"/>
          </a:p>
        </p:txBody>
      </p:sp>
      <p:sp>
        <p:nvSpPr>
          <p:cNvPr id="5" name="Zástupný symbol pro číslo snímku 4"/>
          <p:cNvSpPr>
            <a:spLocks noGrp="1"/>
          </p:cNvSpPr>
          <p:nvPr>
            <p:ph type="sldNum" sz="quarter" idx="12"/>
          </p:nvPr>
        </p:nvSpPr>
        <p:spPr>
          <a:xfrm>
            <a:off x="6588224" y="6381750"/>
            <a:ext cx="2133600" cy="476250"/>
          </a:xfrm>
        </p:spPr>
        <p:txBody>
          <a:bodyPr/>
          <a:lstStyle/>
          <a:p>
            <a:pPr>
              <a:defRPr/>
            </a:pPr>
            <a:fld id="{BD7865BE-C659-4ABD-A817-DED046766B31}" type="slidenum">
              <a:rPr lang="sk-SK" smtClean="0"/>
              <a:pPr>
                <a:defRPr/>
              </a:pPr>
              <a:t>33</a:t>
            </a:fld>
            <a:endParaRPr lang="sk-SK"/>
          </a:p>
        </p:txBody>
      </p:sp>
      <p:pic>
        <p:nvPicPr>
          <p:cNvPr id="6" name="Obrázek 5" descr="img775.jpg"/>
          <p:cNvPicPr>
            <a:picLocks noChangeAspect="1"/>
          </p:cNvPicPr>
          <p:nvPr/>
        </p:nvPicPr>
        <p:blipFill>
          <a:blip r:embed="rId2" cstate="print"/>
          <a:stretch>
            <a:fillRect/>
          </a:stretch>
        </p:blipFill>
        <p:spPr>
          <a:xfrm>
            <a:off x="179512" y="764703"/>
            <a:ext cx="4392488" cy="4335583"/>
          </a:xfrm>
          <a:prstGeom prst="rect">
            <a:avLst/>
          </a:prstGeom>
        </p:spPr>
      </p:pic>
      <p:pic>
        <p:nvPicPr>
          <p:cNvPr id="7" name="Obrázek 6" descr="img776.jpg"/>
          <p:cNvPicPr>
            <a:picLocks noChangeAspect="1"/>
          </p:cNvPicPr>
          <p:nvPr/>
        </p:nvPicPr>
        <p:blipFill>
          <a:blip r:embed="rId3" cstate="print"/>
          <a:stretch>
            <a:fillRect/>
          </a:stretch>
        </p:blipFill>
        <p:spPr>
          <a:xfrm>
            <a:off x="4427984" y="4736816"/>
            <a:ext cx="4513716" cy="1585864"/>
          </a:xfrm>
          <a:prstGeom prst="rect">
            <a:avLst/>
          </a:prstGeom>
        </p:spPr>
      </p:pic>
      <p:sp>
        <p:nvSpPr>
          <p:cNvPr id="8" name="TextovéPole 7"/>
          <p:cNvSpPr txBox="1"/>
          <p:nvPr/>
        </p:nvSpPr>
        <p:spPr>
          <a:xfrm>
            <a:off x="4788024" y="836712"/>
            <a:ext cx="4104456" cy="3170099"/>
          </a:xfrm>
          <a:prstGeom prst="rect">
            <a:avLst/>
          </a:prstGeom>
          <a:noFill/>
        </p:spPr>
        <p:txBody>
          <a:bodyPr wrap="square" rtlCol="0">
            <a:spAutoFit/>
          </a:bodyPr>
          <a:lstStyle/>
          <a:p>
            <a:r>
              <a:rPr lang="en-GB" sz="2400" dirty="0" smtClean="0">
                <a:solidFill>
                  <a:srgbClr val="008000"/>
                </a:solidFill>
                <a:latin typeface="Arial Black" pitchFamily="34" charset="0"/>
              </a:rPr>
              <a:t>Ozone is the Natural part the atmosphere and is formed e.g. at Lighting  (electric discharge in the atmosphere)</a:t>
            </a:r>
          </a:p>
          <a:p>
            <a:r>
              <a:rPr lang="en-GB" sz="2800" dirty="0" smtClean="0">
                <a:solidFill>
                  <a:srgbClr val="0000FF"/>
                </a:solidFill>
                <a:latin typeface="Arial Black" pitchFamily="34" charset="0"/>
              </a:rPr>
              <a:t>It formed also by artificial procedure</a:t>
            </a:r>
            <a:endParaRPr lang="en-GB" sz="2800" dirty="0">
              <a:solidFill>
                <a:srgbClr val="0000FF"/>
              </a:solidFill>
              <a:latin typeface="Arial Black" pitchFamily="34" charset="0"/>
            </a:endParaRPr>
          </a:p>
        </p:txBody>
      </p:sp>
      <p:cxnSp>
        <p:nvCxnSpPr>
          <p:cNvPr id="10" name="Přímá spojovací šipka 9"/>
          <p:cNvCxnSpPr/>
          <p:nvPr/>
        </p:nvCxnSpPr>
        <p:spPr>
          <a:xfrm>
            <a:off x="6588224" y="3789040"/>
            <a:ext cx="0" cy="936104"/>
          </a:xfrm>
          <a:prstGeom prst="straightConnector1">
            <a:avLst/>
          </a:prstGeom>
          <a:ln w="38100">
            <a:solidFill>
              <a:srgbClr val="0000FF"/>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2" name="Obdélník 11"/>
          <p:cNvSpPr/>
          <p:nvPr/>
        </p:nvSpPr>
        <p:spPr>
          <a:xfrm>
            <a:off x="5076056" y="4725144"/>
            <a:ext cx="3245632" cy="461665"/>
          </a:xfrm>
          <a:prstGeom prst="rect">
            <a:avLst/>
          </a:prstGeom>
          <a:solidFill>
            <a:schemeClr val="accent3">
              <a:lumMod val="95000"/>
            </a:schemeClr>
          </a:solidFill>
        </p:spPr>
        <p:txBody>
          <a:bodyPr wrap="none">
            <a:spAutoFit/>
          </a:bodyPr>
          <a:lstStyle/>
          <a:p>
            <a:r>
              <a:rPr lang="en-GB" sz="2400" dirty="0" smtClean="0">
                <a:solidFill>
                  <a:srgbClr val="008000"/>
                </a:solidFill>
                <a:latin typeface="Arial Black" pitchFamily="34" charset="0"/>
              </a:rPr>
              <a:t>electric </a:t>
            </a:r>
            <a:r>
              <a:rPr lang="en-GB" sz="2400" dirty="0" err="1" smtClean="0">
                <a:solidFill>
                  <a:srgbClr val="008000"/>
                </a:solidFill>
                <a:latin typeface="Arial Black" pitchFamily="34" charset="0"/>
              </a:rPr>
              <a:t>dischar</a:t>
            </a:r>
            <a:r>
              <a:rPr lang="cs-CZ" sz="2400" dirty="0" err="1" smtClean="0">
                <a:solidFill>
                  <a:srgbClr val="008000"/>
                </a:solidFill>
                <a:latin typeface="Arial Black" pitchFamily="34" charset="0"/>
              </a:rPr>
              <a:t>ge</a:t>
            </a:r>
            <a:endParaRPr lang="cs-CZ" sz="2400" dirty="0"/>
          </a:p>
        </p:txBody>
      </p:sp>
      <p:sp>
        <p:nvSpPr>
          <p:cNvPr id="13" name="TextovéPole 12"/>
          <p:cNvSpPr txBox="1"/>
          <p:nvPr/>
        </p:nvSpPr>
        <p:spPr>
          <a:xfrm>
            <a:off x="5652120" y="5517232"/>
            <a:ext cx="1440160" cy="369332"/>
          </a:xfrm>
          <a:prstGeom prst="rect">
            <a:avLst/>
          </a:prstGeom>
          <a:solidFill>
            <a:schemeClr val="accent3">
              <a:lumMod val="95000"/>
            </a:schemeClr>
          </a:solidFill>
        </p:spPr>
        <p:txBody>
          <a:bodyPr wrap="square" rtlCol="0">
            <a:spAutoFit/>
          </a:bodyPr>
          <a:lstStyle/>
          <a:p>
            <a:endParaRPr lang="cs-CZ"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datum 2"/>
          <p:cNvSpPr>
            <a:spLocks noGrp="1"/>
          </p:cNvSpPr>
          <p:nvPr>
            <p:ph type="dt" sz="half" idx="10"/>
          </p:nvPr>
        </p:nvSpPr>
        <p:spPr/>
        <p:txBody>
          <a:bodyPr/>
          <a:lstStyle/>
          <a:p>
            <a:pPr>
              <a:defRPr/>
            </a:pPr>
            <a:r>
              <a:rPr lang="cs-CZ" smtClean="0"/>
              <a:t>January 2018/4_1</a:t>
            </a:r>
            <a:endParaRPr lang="sk-SK"/>
          </a:p>
        </p:txBody>
      </p:sp>
      <p:sp>
        <p:nvSpPr>
          <p:cNvPr id="4" name="Zástupný symbol pro zápatí 3"/>
          <p:cNvSpPr>
            <a:spLocks noGrp="1"/>
          </p:cNvSpPr>
          <p:nvPr>
            <p:ph type="ftr" sz="quarter" idx="11"/>
          </p:nvPr>
        </p:nvSpPr>
        <p:spPr/>
        <p:txBody>
          <a:bodyPr/>
          <a:lstStyle/>
          <a:p>
            <a:pPr>
              <a:defRPr/>
            </a:pPr>
            <a:r>
              <a:rPr lang="fr-FR" smtClean="0"/>
              <a:t>NATURAL POLYMERS MU SCI 4_1 2018</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34</a:t>
            </a:fld>
            <a:endParaRPr lang="sk-SK"/>
          </a:p>
        </p:txBody>
      </p:sp>
      <p:sp>
        <p:nvSpPr>
          <p:cNvPr id="8" name="Nadpis 1"/>
          <p:cNvSpPr txBox="1">
            <a:spLocks/>
          </p:cNvSpPr>
          <p:nvPr/>
        </p:nvSpPr>
        <p:spPr bwMode="auto">
          <a:xfrm>
            <a:off x="457200" y="274638"/>
            <a:ext cx="8229600" cy="85010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0" hangingPunct="0"/>
            <a:r>
              <a:rPr lang="en-GB" sz="2800" b="1" dirty="0" smtClean="0">
                <a:solidFill>
                  <a:srgbClr val="FF0000"/>
                </a:solidFill>
                <a:latin typeface="Arial Black" pitchFamily="34" charset="0"/>
              </a:rPr>
              <a:t>VULKANISATION </a:t>
            </a:r>
            <a:r>
              <a:rPr lang="en-GB" sz="2800" dirty="0" smtClean="0">
                <a:solidFill>
                  <a:srgbClr val="FF0000"/>
                </a:solidFill>
                <a:latin typeface="Arial Black" pitchFamily="34" charset="0"/>
              </a:rPr>
              <a:t>NATURAL RUBBER </a:t>
            </a:r>
            <a:endParaRPr lang="en-GB" sz="2800" b="1" dirty="0" smtClean="0">
              <a:solidFill>
                <a:srgbClr val="FF0000"/>
              </a:solidFill>
              <a:latin typeface="Arial Black" pitchFamily="34" charset="0"/>
            </a:endParaRPr>
          </a:p>
          <a:p>
            <a:pPr algn="ctr" eaLnBrk="0" hangingPunct="0"/>
            <a:r>
              <a:rPr lang="cs-CZ" sz="2800" b="1" dirty="0" smtClean="0">
                <a:solidFill>
                  <a:srgbClr val="FF0000"/>
                </a:solidFill>
                <a:latin typeface="Arial Black" pitchFamily="34" charset="0"/>
              </a:rPr>
              <a:t>By </a:t>
            </a:r>
            <a:r>
              <a:rPr lang="cs-CZ" sz="2800" b="1" dirty="0" err="1" smtClean="0">
                <a:solidFill>
                  <a:srgbClr val="FF0000"/>
                </a:solidFill>
                <a:latin typeface="Arial Black" pitchFamily="34" charset="0"/>
              </a:rPr>
              <a:t>Sulphur</a:t>
            </a:r>
            <a:r>
              <a:rPr lang="cs-CZ" sz="2800" b="1" dirty="0" smtClean="0">
                <a:solidFill>
                  <a:srgbClr val="FF0000"/>
                </a:solidFill>
                <a:latin typeface="Arial Black" pitchFamily="34" charset="0"/>
              </a:rPr>
              <a:t> </a:t>
            </a:r>
            <a:r>
              <a:rPr lang="cs-CZ" sz="2800" b="1" dirty="0" err="1" smtClean="0">
                <a:solidFill>
                  <a:srgbClr val="FF0000"/>
                </a:solidFill>
                <a:latin typeface="Arial Black" pitchFamily="34" charset="0"/>
              </a:rPr>
              <a:t>Compounds</a:t>
            </a:r>
            <a:endParaRPr lang="cs-CZ" sz="2800" b="1" dirty="0" smtClean="0">
              <a:solidFill>
                <a:srgbClr val="FF0000"/>
              </a:solidFill>
              <a:latin typeface="Arial Black" pitchFamily="34" charset="0"/>
            </a:endParaRPr>
          </a:p>
        </p:txBody>
      </p:sp>
      <p:sp>
        <p:nvSpPr>
          <p:cNvPr id="9" name="TextovéPole 8"/>
          <p:cNvSpPr txBox="1"/>
          <p:nvPr/>
        </p:nvSpPr>
        <p:spPr>
          <a:xfrm>
            <a:off x="0" y="1412776"/>
            <a:ext cx="9144000" cy="523220"/>
          </a:xfrm>
          <a:prstGeom prst="rect">
            <a:avLst/>
          </a:prstGeom>
          <a:noFill/>
        </p:spPr>
        <p:txBody>
          <a:bodyPr wrap="square" rtlCol="0">
            <a:spAutoFit/>
          </a:bodyPr>
          <a:lstStyle/>
          <a:p>
            <a:pPr algn="ctr"/>
            <a:r>
              <a:rPr lang="en-GB" sz="2800" b="1" dirty="0" smtClean="0">
                <a:solidFill>
                  <a:srgbClr val="0000FF"/>
                </a:solidFill>
                <a:latin typeface="Arial Black" pitchFamily="34" charset="0"/>
              </a:rPr>
              <a:t>Charles GOODYEAR (1839) – the INVENTOR </a:t>
            </a:r>
            <a:endParaRPr lang="en-GB" sz="2800" b="1" dirty="0">
              <a:solidFill>
                <a:srgbClr val="0000FF"/>
              </a:solidFill>
              <a:latin typeface="Arial Black" pitchFamily="34" charset="0"/>
            </a:endParaRPr>
          </a:p>
        </p:txBody>
      </p:sp>
      <p:sp>
        <p:nvSpPr>
          <p:cNvPr id="10" name="TextovéPole 9"/>
          <p:cNvSpPr txBox="1"/>
          <p:nvPr/>
        </p:nvSpPr>
        <p:spPr>
          <a:xfrm>
            <a:off x="0" y="2780928"/>
            <a:ext cx="9144000" cy="2062103"/>
          </a:xfrm>
          <a:prstGeom prst="rect">
            <a:avLst/>
          </a:prstGeom>
          <a:noFill/>
        </p:spPr>
        <p:txBody>
          <a:bodyPr wrap="square" rtlCol="0">
            <a:spAutoFit/>
          </a:bodyPr>
          <a:lstStyle/>
          <a:p>
            <a:r>
              <a:rPr lang="cs-CZ" sz="3200" b="1" dirty="0" smtClean="0">
                <a:solidFill>
                  <a:srgbClr val="FF0000"/>
                </a:solidFill>
                <a:latin typeface="Arial Black" pitchFamily="34" charset="0"/>
              </a:rPr>
              <a:t>SULPHUR CONTENT IS:</a:t>
            </a:r>
          </a:p>
          <a:p>
            <a:pPr>
              <a:buFont typeface="Arial" pitchFamily="34" charset="0"/>
              <a:buChar char="•"/>
            </a:pPr>
            <a:r>
              <a:rPr lang="cs-CZ" sz="3200" b="1" dirty="0" smtClean="0">
                <a:solidFill>
                  <a:srgbClr val="FF0000"/>
                </a:solidFill>
                <a:latin typeface="Arial Black" pitchFamily="34" charset="0"/>
              </a:rPr>
              <a:t> 1 – 5 % w/w (soft </a:t>
            </a:r>
            <a:r>
              <a:rPr lang="cs-CZ" sz="3200" b="1" dirty="0" err="1" smtClean="0">
                <a:solidFill>
                  <a:srgbClr val="FF0000"/>
                </a:solidFill>
                <a:latin typeface="Arial Black" pitchFamily="34" charset="0"/>
              </a:rPr>
              <a:t>Vulcanized</a:t>
            </a:r>
            <a:r>
              <a:rPr lang="cs-CZ" sz="3200" b="1" dirty="0" smtClean="0">
                <a:solidFill>
                  <a:srgbClr val="FF0000"/>
                </a:solidFill>
                <a:latin typeface="Arial Black" pitchFamily="34" charset="0"/>
              </a:rPr>
              <a:t> </a:t>
            </a:r>
            <a:r>
              <a:rPr lang="en-GB" sz="3200" dirty="0" smtClean="0">
                <a:solidFill>
                  <a:srgbClr val="FF0000"/>
                </a:solidFill>
                <a:latin typeface="Arial Black" pitchFamily="34" charset="0"/>
              </a:rPr>
              <a:t>RUBBER </a:t>
            </a:r>
            <a:r>
              <a:rPr lang="cs-CZ" sz="3200" b="1" dirty="0" smtClean="0">
                <a:solidFill>
                  <a:srgbClr val="FF0000"/>
                </a:solidFill>
                <a:latin typeface="Arial Black" pitchFamily="34" charset="0"/>
              </a:rPr>
              <a:t>) </a:t>
            </a:r>
          </a:p>
          <a:p>
            <a:pPr>
              <a:buFont typeface="Arial" pitchFamily="34" charset="0"/>
              <a:buChar char="•"/>
            </a:pPr>
            <a:r>
              <a:rPr lang="cs-CZ" sz="3200" b="1" dirty="0" smtClean="0">
                <a:solidFill>
                  <a:srgbClr val="FF0000"/>
                </a:solidFill>
                <a:latin typeface="Arial Black" pitchFamily="34" charset="0"/>
              </a:rPr>
              <a:t> </a:t>
            </a:r>
            <a:r>
              <a:rPr lang="cs-CZ" sz="3200" b="1" dirty="0" err="1" smtClean="0">
                <a:solidFill>
                  <a:srgbClr val="FF0000"/>
                </a:solidFill>
                <a:latin typeface="Arial Black" pitchFamily="34" charset="0"/>
              </a:rPr>
              <a:t>Up</a:t>
            </a:r>
            <a:r>
              <a:rPr lang="cs-CZ" sz="3200" b="1" dirty="0" smtClean="0">
                <a:solidFill>
                  <a:srgbClr val="FF0000"/>
                </a:solidFill>
                <a:latin typeface="Arial Black" pitchFamily="34" charset="0"/>
              </a:rPr>
              <a:t> to 15 – 30 % w/w (HARD </a:t>
            </a:r>
            <a:r>
              <a:rPr lang="cs-CZ" sz="3200" b="1" dirty="0" err="1" smtClean="0">
                <a:solidFill>
                  <a:srgbClr val="FF0000"/>
                </a:solidFill>
                <a:latin typeface="Arial Black" pitchFamily="34" charset="0"/>
              </a:rPr>
              <a:t>Vulcanized</a:t>
            </a:r>
            <a:r>
              <a:rPr lang="cs-CZ" sz="3200" b="1" dirty="0" smtClean="0">
                <a:solidFill>
                  <a:srgbClr val="FF0000"/>
                </a:solidFill>
                <a:latin typeface="Arial Black" pitchFamily="34" charset="0"/>
              </a:rPr>
              <a:t> </a:t>
            </a:r>
            <a:r>
              <a:rPr lang="en-GB" sz="3200" dirty="0" smtClean="0">
                <a:solidFill>
                  <a:srgbClr val="FF0000"/>
                </a:solidFill>
                <a:latin typeface="Arial Black" pitchFamily="34" charset="0"/>
              </a:rPr>
              <a:t>RUBBER</a:t>
            </a:r>
            <a:r>
              <a:rPr lang="cs-CZ" sz="3200" dirty="0" smtClean="0">
                <a:solidFill>
                  <a:srgbClr val="FF0000"/>
                </a:solidFill>
                <a:latin typeface="Arial Black" pitchFamily="34" charset="0"/>
              </a:rPr>
              <a:t>, </a:t>
            </a:r>
            <a:r>
              <a:rPr lang="cs-CZ" sz="3200" dirty="0" err="1" smtClean="0">
                <a:solidFill>
                  <a:srgbClr val="FF0000"/>
                </a:solidFill>
                <a:latin typeface="Arial Black" pitchFamily="34" charset="0"/>
              </a:rPr>
              <a:t>e.g</a:t>
            </a:r>
            <a:r>
              <a:rPr lang="cs-CZ" sz="3200" dirty="0" smtClean="0">
                <a:solidFill>
                  <a:srgbClr val="FF0000"/>
                </a:solidFill>
                <a:latin typeface="Arial Black" pitchFamily="34" charset="0"/>
              </a:rPr>
              <a:t>. Ebonite</a:t>
            </a:r>
            <a:r>
              <a:rPr lang="cs-CZ" sz="3200" b="1" dirty="0" smtClean="0">
                <a:solidFill>
                  <a:srgbClr val="FF0000"/>
                </a:solidFill>
              </a:rPr>
              <a:t>)</a:t>
            </a:r>
            <a:endParaRPr lang="cs-CZ" sz="3200" b="1" dirty="0">
              <a:solidFill>
                <a:srgbClr val="FF000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datum 2"/>
          <p:cNvSpPr>
            <a:spLocks noGrp="1"/>
          </p:cNvSpPr>
          <p:nvPr>
            <p:ph type="dt" sz="half" idx="10"/>
          </p:nvPr>
        </p:nvSpPr>
        <p:spPr/>
        <p:txBody>
          <a:bodyPr/>
          <a:lstStyle/>
          <a:p>
            <a:pPr>
              <a:defRPr/>
            </a:pPr>
            <a:r>
              <a:rPr lang="cs-CZ" smtClean="0"/>
              <a:t>January 2018/4_1</a:t>
            </a:r>
            <a:endParaRPr lang="sk-SK"/>
          </a:p>
        </p:txBody>
      </p:sp>
      <p:sp>
        <p:nvSpPr>
          <p:cNvPr id="4" name="Zástupný symbol pro zápatí 3"/>
          <p:cNvSpPr>
            <a:spLocks noGrp="1"/>
          </p:cNvSpPr>
          <p:nvPr>
            <p:ph type="ftr" sz="quarter" idx="11"/>
          </p:nvPr>
        </p:nvSpPr>
        <p:spPr/>
        <p:txBody>
          <a:bodyPr/>
          <a:lstStyle/>
          <a:p>
            <a:pPr>
              <a:defRPr/>
            </a:pPr>
            <a:r>
              <a:rPr lang="fr-FR" smtClean="0"/>
              <a:t>NATURAL POLYMERS MU SCI 4_1 2018</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35</a:t>
            </a:fld>
            <a:endParaRPr lang="sk-SK"/>
          </a:p>
        </p:txBody>
      </p:sp>
      <p:graphicFrame>
        <p:nvGraphicFramePr>
          <p:cNvPr id="11" name="Tabulka 10"/>
          <p:cNvGraphicFramePr>
            <a:graphicFrameLocks noGrp="1"/>
          </p:cNvGraphicFramePr>
          <p:nvPr/>
        </p:nvGraphicFramePr>
        <p:xfrm>
          <a:off x="467544" y="188640"/>
          <a:ext cx="8064896" cy="4603374"/>
        </p:xfrm>
        <a:graphic>
          <a:graphicData uri="http://schemas.openxmlformats.org/drawingml/2006/table">
            <a:tbl>
              <a:tblPr firstRow="1" bandRow="1">
                <a:tableStyleId>{5C22544A-7EE6-4342-B048-85BDC9FD1C3A}</a:tableStyleId>
              </a:tblPr>
              <a:tblGrid>
                <a:gridCol w="4032448"/>
                <a:gridCol w="4032448"/>
              </a:tblGrid>
              <a:tr h="777687">
                <a:tc>
                  <a:txBody>
                    <a:bodyPr/>
                    <a:lstStyle/>
                    <a:p>
                      <a:pPr algn="ctr"/>
                      <a:r>
                        <a:rPr lang="en-GB" sz="2800" noProof="0" dirty="0" smtClean="0">
                          <a:solidFill>
                            <a:schemeClr val="tx1"/>
                          </a:solidFill>
                        </a:rPr>
                        <a:t>Product</a:t>
                      </a:r>
                      <a:endParaRPr lang="en-GB" sz="2800" noProof="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800" noProof="0" smtClean="0">
                          <a:solidFill>
                            <a:schemeClr val="tx1"/>
                          </a:solidFill>
                        </a:rPr>
                        <a:t>Content of </a:t>
                      </a:r>
                      <a:r>
                        <a:rPr lang="en-GB" sz="2800" noProof="0" smtClean="0">
                          <a:solidFill>
                            <a:srgbClr val="FF0000"/>
                          </a:solidFill>
                          <a:latin typeface="Arial Black" pitchFamily="34" charset="0"/>
                        </a:rPr>
                        <a:t>RUBBER </a:t>
                      </a:r>
                      <a:endParaRPr lang="en-GB" sz="2800" noProof="0" smtClean="0">
                        <a:solidFill>
                          <a:schemeClr val="tx1"/>
                        </a:solidFill>
                      </a:endParaRPr>
                    </a:p>
                    <a:p>
                      <a:pPr algn="ctr"/>
                      <a:r>
                        <a:rPr lang="en-GB" sz="2800" noProof="0" smtClean="0">
                          <a:solidFill>
                            <a:schemeClr val="tx1"/>
                          </a:solidFill>
                        </a:rPr>
                        <a:t> (% w/w)</a:t>
                      </a:r>
                      <a:endParaRPr lang="en-GB" sz="2800" noProof="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77687">
                <a:tc>
                  <a:txBody>
                    <a:bodyPr/>
                    <a:lstStyle/>
                    <a:p>
                      <a:r>
                        <a:rPr lang="en-GB" b="1" noProof="0" smtClean="0"/>
                        <a:t>Transparent Vulcanized Rubber, Dipped rubber, Rubber thread </a:t>
                      </a:r>
                      <a:endParaRPr lang="en-GB" b="1" noProof="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3200" noProof="0" smtClean="0"/>
                        <a:t>Over  80</a:t>
                      </a:r>
                      <a:endParaRPr lang="en-GB" sz="3200" noProof="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77687">
                <a:tc>
                  <a:txBody>
                    <a:bodyPr/>
                    <a:lstStyle/>
                    <a:p>
                      <a:r>
                        <a:rPr lang="en-GB" b="1" baseline="0" noProof="0" smtClean="0"/>
                        <a:t>Mixtures for Tires and Tubes (both Tread and Casing) – Car,Bike, Motocycle….</a:t>
                      </a:r>
                    </a:p>
                    <a:p>
                      <a:r>
                        <a:rPr lang="en-GB" b="1" baseline="0" noProof="0" smtClean="0"/>
                        <a:t>Foamed Rubber, Cables electro</a:t>
                      </a:r>
                      <a:endParaRPr lang="en-GB" b="1" noProof="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3200" noProof="0" dirty="0" smtClean="0"/>
                        <a:t>50 – 80</a:t>
                      </a:r>
                      <a:endParaRPr lang="en-GB" sz="32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77687">
                <a:tc>
                  <a:txBody>
                    <a:bodyPr/>
                    <a:lstStyle/>
                    <a:p>
                      <a:r>
                        <a:rPr lang="en-GB" b="1" noProof="0" smtClean="0"/>
                        <a:t>Rubber shoes, Conveyor belts, Mechanical Rubber Goods (e..g. Holes, Waveguide, Rubber bush</a:t>
                      </a:r>
                      <a:endParaRPr lang="en-GB" b="1" noProof="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3200" noProof="0" smtClean="0"/>
                        <a:t>30 – 50</a:t>
                      </a:r>
                      <a:endParaRPr lang="en-GB" sz="3200" noProof="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77687">
                <a:tc>
                  <a:txBody>
                    <a:bodyPr/>
                    <a:lstStyle/>
                    <a:p>
                      <a:r>
                        <a:rPr lang="en-GB" b="1" noProof="0" dirty="0" smtClean="0"/>
                        <a:t>Accumulator (Battery) casing, Flooring</a:t>
                      </a:r>
                      <a:r>
                        <a:rPr lang="en-GB" b="1" baseline="0" noProof="0" dirty="0" smtClean="0"/>
                        <a:t>, Sealing (Gasket)</a:t>
                      </a:r>
                      <a:endParaRPr lang="en-GB" b="1"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3200" noProof="0" dirty="0" smtClean="0"/>
                        <a:t>&lt; 30</a:t>
                      </a:r>
                      <a:endParaRPr lang="en-GB" sz="32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TextovéPole 6"/>
          <p:cNvSpPr txBox="1"/>
          <p:nvPr/>
        </p:nvSpPr>
        <p:spPr>
          <a:xfrm>
            <a:off x="323528" y="4797152"/>
            <a:ext cx="8496944" cy="1077218"/>
          </a:xfrm>
          <a:prstGeom prst="rect">
            <a:avLst/>
          </a:prstGeom>
          <a:noFill/>
        </p:spPr>
        <p:txBody>
          <a:bodyPr wrap="square" rtlCol="0">
            <a:spAutoFit/>
          </a:bodyPr>
          <a:lstStyle/>
          <a:p>
            <a:pPr algn="ctr"/>
            <a:r>
              <a:rPr lang="en-GB" sz="3200" dirty="0" smtClean="0">
                <a:solidFill>
                  <a:srgbClr val="0000FF"/>
                </a:solidFill>
                <a:latin typeface="Arial Black" pitchFamily="34" charset="0"/>
              </a:rPr>
              <a:t>The other % w/w up to 100 % w/w are Additives!</a:t>
            </a:r>
            <a:endParaRPr lang="en-GB" sz="3200" dirty="0">
              <a:solidFill>
                <a:srgbClr val="0000FF"/>
              </a:solidFill>
              <a:latin typeface="Arial Black"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datum 2"/>
          <p:cNvSpPr>
            <a:spLocks noGrp="1"/>
          </p:cNvSpPr>
          <p:nvPr>
            <p:ph type="dt" sz="half" idx="10"/>
          </p:nvPr>
        </p:nvSpPr>
        <p:spPr/>
        <p:txBody>
          <a:bodyPr/>
          <a:lstStyle/>
          <a:p>
            <a:pPr>
              <a:defRPr/>
            </a:pPr>
            <a:r>
              <a:rPr lang="cs-CZ" smtClean="0"/>
              <a:t>January 2018/4_1</a:t>
            </a:r>
            <a:endParaRPr lang="sk-SK"/>
          </a:p>
        </p:txBody>
      </p:sp>
      <p:sp>
        <p:nvSpPr>
          <p:cNvPr id="4" name="Zástupný symbol pro zápatí 3"/>
          <p:cNvSpPr>
            <a:spLocks noGrp="1"/>
          </p:cNvSpPr>
          <p:nvPr>
            <p:ph type="ftr" sz="quarter" idx="11"/>
          </p:nvPr>
        </p:nvSpPr>
        <p:spPr/>
        <p:txBody>
          <a:bodyPr/>
          <a:lstStyle/>
          <a:p>
            <a:pPr>
              <a:defRPr/>
            </a:pPr>
            <a:r>
              <a:rPr lang="fr-FR" smtClean="0"/>
              <a:t>NATURAL POLYMERS MU SCI 4_1 2018</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36</a:t>
            </a:fld>
            <a:endParaRPr lang="sk-SK"/>
          </a:p>
        </p:txBody>
      </p:sp>
      <p:sp>
        <p:nvSpPr>
          <p:cNvPr id="10" name="TextovéPole 9"/>
          <p:cNvSpPr txBox="1"/>
          <p:nvPr/>
        </p:nvSpPr>
        <p:spPr>
          <a:xfrm>
            <a:off x="0" y="116632"/>
            <a:ext cx="9036496" cy="1077218"/>
          </a:xfrm>
          <a:prstGeom prst="rect">
            <a:avLst/>
          </a:prstGeom>
          <a:noFill/>
        </p:spPr>
        <p:txBody>
          <a:bodyPr wrap="square" rtlCol="0">
            <a:spAutoFit/>
          </a:bodyPr>
          <a:lstStyle/>
          <a:p>
            <a:pPr algn="ctr"/>
            <a:r>
              <a:rPr lang="en-GB" sz="2800" b="1" dirty="0" smtClean="0">
                <a:solidFill>
                  <a:srgbClr val="FF0000"/>
                </a:solidFill>
              </a:rPr>
              <a:t>Sulphur Content more than 30 % w/w and more</a:t>
            </a:r>
          </a:p>
          <a:p>
            <a:pPr algn="ctr"/>
            <a:r>
              <a:rPr lang="en-GB" sz="3600" b="1" dirty="0" smtClean="0">
                <a:solidFill>
                  <a:srgbClr val="C00000"/>
                </a:solidFill>
                <a:latin typeface="Arial Black" pitchFamily="34" charset="0"/>
              </a:rPr>
              <a:t>EBONITE</a:t>
            </a:r>
            <a:r>
              <a:rPr lang="en-GB" sz="2800" b="1" dirty="0" smtClean="0">
                <a:solidFill>
                  <a:srgbClr val="FF0000"/>
                </a:solidFill>
              </a:rPr>
              <a:t> </a:t>
            </a:r>
          </a:p>
        </p:txBody>
      </p:sp>
      <p:sp>
        <p:nvSpPr>
          <p:cNvPr id="7" name="Obdélník 6"/>
          <p:cNvSpPr/>
          <p:nvPr/>
        </p:nvSpPr>
        <p:spPr>
          <a:xfrm>
            <a:off x="251520" y="4365104"/>
            <a:ext cx="8424936" cy="1815882"/>
          </a:xfrm>
          <a:prstGeom prst="rect">
            <a:avLst/>
          </a:prstGeom>
        </p:spPr>
        <p:txBody>
          <a:bodyPr wrap="square">
            <a:spAutoFit/>
          </a:bodyPr>
          <a:lstStyle/>
          <a:p>
            <a:r>
              <a:rPr lang="en-US" sz="2800" b="1" dirty="0" smtClean="0"/>
              <a:t>It is also commonly used in </a:t>
            </a:r>
            <a:r>
              <a:rPr lang="en-US" sz="2800" b="1" dirty="0" smtClean="0">
                <a:hlinkClick r:id="rId2" tooltip="Physics"/>
              </a:rPr>
              <a:t>physics</a:t>
            </a:r>
            <a:r>
              <a:rPr lang="en-US" sz="2800" b="1" dirty="0" smtClean="0"/>
              <a:t> classrooms to demonstrate </a:t>
            </a:r>
            <a:r>
              <a:rPr lang="en-US" sz="2800" b="1" dirty="0" smtClean="0">
                <a:hlinkClick r:id="rId3" tooltip="Static electricity"/>
              </a:rPr>
              <a:t>static electricity</a:t>
            </a:r>
            <a:r>
              <a:rPr lang="en-US" sz="2800" b="1" dirty="0" smtClean="0"/>
              <a:t> because it is at or near the negative end of the </a:t>
            </a:r>
            <a:r>
              <a:rPr lang="en-US" sz="2800" b="1" dirty="0" err="1" smtClean="0">
                <a:hlinkClick r:id="rId4" tooltip="Triboelectric effect"/>
              </a:rPr>
              <a:t>triboelectric</a:t>
            </a:r>
            <a:r>
              <a:rPr lang="en-US" sz="2800" b="1" dirty="0" smtClean="0">
                <a:hlinkClick r:id="rId4" tooltip="Triboelectric effect"/>
              </a:rPr>
              <a:t> series</a:t>
            </a:r>
            <a:r>
              <a:rPr lang="en-US" sz="2800" b="1" dirty="0" smtClean="0"/>
              <a:t>.</a:t>
            </a:r>
            <a:endParaRPr lang="cs-CZ" sz="2800" b="1" dirty="0"/>
          </a:p>
        </p:txBody>
      </p:sp>
      <p:sp>
        <p:nvSpPr>
          <p:cNvPr id="12" name="Obdélník 11"/>
          <p:cNvSpPr/>
          <p:nvPr/>
        </p:nvSpPr>
        <p:spPr>
          <a:xfrm>
            <a:off x="323528" y="1268760"/>
            <a:ext cx="8568952" cy="1938992"/>
          </a:xfrm>
          <a:prstGeom prst="rect">
            <a:avLst/>
          </a:prstGeom>
        </p:spPr>
        <p:txBody>
          <a:bodyPr wrap="square">
            <a:spAutoFit/>
          </a:bodyPr>
          <a:lstStyle/>
          <a:p>
            <a:r>
              <a:rPr lang="en-US" sz="2400" b="1" dirty="0" smtClean="0">
                <a:solidFill>
                  <a:srgbClr val="008000"/>
                </a:solidFill>
                <a:latin typeface="Arial Black" pitchFamily="34" charset="0"/>
              </a:rPr>
              <a:t>Hard rubber was used in the cases of automobile </a:t>
            </a:r>
            <a:r>
              <a:rPr lang="en-US" sz="2400" b="1" dirty="0" smtClean="0">
                <a:solidFill>
                  <a:srgbClr val="008000"/>
                </a:solidFill>
                <a:latin typeface="Arial Black" pitchFamily="34" charset="0"/>
                <a:hlinkClick r:id="rId5" tooltip="Battery (electricity)"/>
              </a:rPr>
              <a:t>batteries</a:t>
            </a:r>
            <a:r>
              <a:rPr lang="en-US" sz="2400" b="1" dirty="0" smtClean="0">
                <a:solidFill>
                  <a:srgbClr val="008000"/>
                </a:solidFill>
                <a:latin typeface="Arial Black" pitchFamily="34" charset="0"/>
              </a:rPr>
              <a:t> for years, thus establishing black as their traditional </a:t>
            </a:r>
            <a:r>
              <a:rPr lang="en-US" sz="2400" b="1" dirty="0" err="1" smtClean="0">
                <a:solidFill>
                  <a:srgbClr val="008000"/>
                </a:solidFill>
                <a:latin typeface="Arial Black" pitchFamily="34" charset="0"/>
              </a:rPr>
              <a:t>colour</a:t>
            </a:r>
            <a:r>
              <a:rPr lang="en-US" sz="2400" b="1" dirty="0" smtClean="0">
                <a:solidFill>
                  <a:srgbClr val="008000"/>
                </a:solidFill>
                <a:latin typeface="Arial Black" pitchFamily="34" charset="0"/>
              </a:rPr>
              <a:t> even long after stronger modern plastics like </a:t>
            </a:r>
            <a:r>
              <a:rPr lang="en-US" sz="2400" b="1" dirty="0" smtClean="0">
                <a:solidFill>
                  <a:srgbClr val="008000"/>
                </a:solidFill>
                <a:latin typeface="Arial Black" pitchFamily="34" charset="0"/>
                <a:hlinkClick r:id="rId6" tooltip="Polypropylene"/>
              </a:rPr>
              <a:t>polypropylene</a:t>
            </a:r>
            <a:r>
              <a:rPr lang="en-US" sz="2400" b="1" dirty="0" smtClean="0">
                <a:solidFill>
                  <a:srgbClr val="008000"/>
                </a:solidFill>
                <a:latin typeface="Arial Black" pitchFamily="34" charset="0"/>
              </a:rPr>
              <a:t> were substituted.</a:t>
            </a:r>
            <a:endParaRPr lang="cs-CZ" sz="2400" b="1" dirty="0">
              <a:solidFill>
                <a:srgbClr val="008000"/>
              </a:solidFill>
              <a:latin typeface="Arial Black"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ástupný symbol pro obsah 10"/>
          <p:cNvSpPr>
            <a:spLocks noGrp="1"/>
          </p:cNvSpPr>
          <p:nvPr>
            <p:ph idx="1"/>
          </p:nvPr>
        </p:nvSpPr>
        <p:spPr>
          <a:xfrm>
            <a:off x="457200" y="908720"/>
            <a:ext cx="8229600" cy="5217443"/>
          </a:xfrm>
        </p:spPr>
        <p:txBody>
          <a:bodyPr/>
          <a:lstStyle/>
          <a:p>
            <a:r>
              <a:rPr lang="en-GB" sz="2400" b="1" dirty="0" smtClean="0"/>
              <a:t>The Effort to develop various types of the Synthetic Rubber  takes more than 100 already and are successful. </a:t>
            </a:r>
          </a:p>
          <a:p>
            <a:r>
              <a:rPr lang="en-GB" sz="2400" b="1" u="sng" dirty="0" smtClean="0">
                <a:solidFill>
                  <a:srgbClr val="0000FF"/>
                </a:solidFill>
              </a:rPr>
              <a:t>Butadiene-styrene Rubber is probably the most widespread synthetic Rubber type</a:t>
            </a:r>
            <a:endParaRPr lang="en-GB" sz="2400" u="sng" dirty="0" smtClean="0">
              <a:solidFill>
                <a:srgbClr val="0000FF"/>
              </a:solidFill>
            </a:endParaRPr>
          </a:p>
          <a:p>
            <a:r>
              <a:rPr lang="en-GB" sz="2400" dirty="0" smtClean="0">
                <a:solidFill>
                  <a:srgbClr val="FF0000"/>
                </a:solidFill>
                <a:latin typeface="Arial Black" pitchFamily="34" charset="0"/>
              </a:rPr>
              <a:t>NATURAL RUBBER is the Irreplaceable up to now</a:t>
            </a:r>
            <a:endParaRPr lang="en-GB" sz="2400" b="1" dirty="0" smtClean="0">
              <a:solidFill>
                <a:srgbClr val="FF0000"/>
              </a:solidFill>
            </a:endParaRPr>
          </a:p>
          <a:p>
            <a:r>
              <a:rPr lang="en-GB" sz="2400" b="1" dirty="0" smtClean="0">
                <a:solidFill>
                  <a:srgbClr val="008000"/>
                </a:solidFill>
              </a:rPr>
              <a:t>POLYMERISATION  of isoprene is not giving the  </a:t>
            </a:r>
            <a:r>
              <a:rPr lang="en-GB" sz="2400" b="1" dirty="0" err="1" smtClean="0">
                <a:solidFill>
                  <a:srgbClr val="008000"/>
                </a:solidFill>
              </a:rPr>
              <a:t>cis</a:t>
            </a:r>
            <a:r>
              <a:rPr lang="en-GB" sz="2400" b="1" dirty="0" smtClean="0">
                <a:solidFill>
                  <a:srgbClr val="008000"/>
                </a:solidFill>
              </a:rPr>
              <a:t>-isomer only &gt; it can NOT replace the </a:t>
            </a:r>
            <a:r>
              <a:rPr lang="en-GB" sz="2400" dirty="0" smtClean="0">
                <a:solidFill>
                  <a:srgbClr val="FF0000"/>
                </a:solidFill>
                <a:latin typeface="Arial Black" pitchFamily="34" charset="0"/>
              </a:rPr>
              <a:t>NATURAL RUBBER</a:t>
            </a:r>
            <a:endParaRPr lang="en-GB" sz="2400" b="1" dirty="0" smtClean="0">
              <a:solidFill>
                <a:srgbClr val="008000"/>
              </a:solidFill>
            </a:endParaRPr>
          </a:p>
          <a:p>
            <a:r>
              <a:rPr lang="en-GB" sz="2400" b="1" dirty="0" smtClean="0">
                <a:solidFill>
                  <a:srgbClr val="FF0000"/>
                </a:solidFill>
              </a:rPr>
              <a:t>The Mixtures </a:t>
            </a:r>
            <a:r>
              <a:rPr lang="en-GB" sz="2400" dirty="0" smtClean="0">
                <a:solidFill>
                  <a:srgbClr val="FF0000"/>
                </a:solidFill>
                <a:latin typeface="Arial Black" pitchFamily="34" charset="0"/>
              </a:rPr>
              <a:t>NATURAL </a:t>
            </a:r>
            <a:r>
              <a:rPr lang="en-GB" sz="2400" b="1" dirty="0" smtClean="0">
                <a:solidFill>
                  <a:srgbClr val="FF0000"/>
                </a:solidFill>
              </a:rPr>
              <a:t>&amp; </a:t>
            </a:r>
            <a:r>
              <a:rPr lang="en-GB" sz="2400" b="1" dirty="0" smtClean="0">
                <a:solidFill>
                  <a:srgbClr val="0000FF"/>
                </a:solidFill>
                <a:latin typeface="Arial Black" pitchFamily="34" charset="0"/>
              </a:rPr>
              <a:t>SYNTHETIC</a:t>
            </a:r>
            <a:r>
              <a:rPr lang="en-GB" sz="2400" b="1" dirty="0" smtClean="0">
                <a:solidFill>
                  <a:srgbClr val="0000FF"/>
                </a:solidFill>
              </a:rPr>
              <a:t> </a:t>
            </a:r>
            <a:r>
              <a:rPr lang="en-GB" sz="2400" b="1" dirty="0" smtClean="0">
                <a:solidFill>
                  <a:srgbClr val="0000FF"/>
                </a:solidFill>
                <a:latin typeface="Arial Black" pitchFamily="34" charset="0"/>
              </a:rPr>
              <a:t>RUBBER </a:t>
            </a:r>
            <a:r>
              <a:rPr lang="en-GB" sz="2400" b="1" dirty="0" smtClean="0">
                <a:solidFill>
                  <a:srgbClr val="0000FF"/>
                </a:solidFill>
              </a:rPr>
              <a:t>enable the Optimisation of the desired Properties</a:t>
            </a:r>
          </a:p>
          <a:p>
            <a:endParaRPr lang="cs-CZ" sz="2400" b="1" dirty="0" smtClean="0">
              <a:solidFill>
                <a:srgbClr val="FF0000"/>
              </a:solidFill>
            </a:endParaRPr>
          </a:p>
          <a:p>
            <a:endParaRPr lang="cs-CZ" sz="2400" dirty="0"/>
          </a:p>
        </p:txBody>
      </p:sp>
      <p:sp>
        <p:nvSpPr>
          <p:cNvPr id="3" name="Zástupný symbol pro datum 2"/>
          <p:cNvSpPr>
            <a:spLocks noGrp="1"/>
          </p:cNvSpPr>
          <p:nvPr>
            <p:ph type="dt" sz="half" idx="10"/>
          </p:nvPr>
        </p:nvSpPr>
        <p:spPr/>
        <p:txBody>
          <a:bodyPr/>
          <a:lstStyle/>
          <a:p>
            <a:pPr>
              <a:defRPr/>
            </a:pPr>
            <a:r>
              <a:rPr lang="cs-CZ" smtClean="0"/>
              <a:t>January 2018/4_1</a:t>
            </a:r>
            <a:endParaRPr lang="sk-SK"/>
          </a:p>
        </p:txBody>
      </p:sp>
      <p:sp>
        <p:nvSpPr>
          <p:cNvPr id="4" name="Zástupný symbol pro zápatí 3"/>
          <p:cNvSpPr>
            <a:spLocks noGrp="1"/>
          </p:cNvSpPr>
          <p:nvPr>
            <p:ph type="ftr" sz="quarter" idx="11"/>
          </p:nvPr>
        </p:nvSpPr>
        <p:spPr/>
        <p:txBody>
          <a:bodyPr/>
          <a:lstStyle/>
          <a:p>
            <a:pPr>
              <a:defRPr/>
            </a:pPr>
            <a:r>
              <a:rPr lang="fr-FR" smtClean="0"/>
              <a:t>NATURAL POLYMERS MU SCI 4_1 2018</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37</a:t>
            </a:fld>
            <a:endParaRPr lang="sk-SK"/>
          </a:p>
        </p:txBody>
      </p:sp>
      <p:sp>
        <p:nvSpPr>
          <p:cNvPr id="8" name="Nadpis 1"/>
          <p:cNvSpPr txBox="1">
            <a:spLocks/>
          </p:cNvSpPr>
          <p:nvPr/>
        </p:nvSpPr>
        <p:spPr bwMode="auto">
          <a:xfrm>
            <a:off x="467544" y="0"/>
            <a:ext cx="8229600" cy="9087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0" hangingPunct="0"/>
            <a:r>
              <a:rPr lang="en-GB" sz="2800" dirty="0" smtClean="0">
                <a:solidFill>
                  <a:srgbClr val="FF0000"/>
                </a:solidFill>
                <a:latin typeface="Arial Black" pitchFamily="34" charset="0"/>
              </a:rPr>
              <a:t>NATURAL RUBBER </a:t>
            </a:r>
            <a:r>
              <a:rPr lang="cs-CZ" sz="2800" b="1" dirty="0" smtClean="0">
                <a:solidFill>
                  <a:srgbClr val="FF0000"/>
                </a:solidFill>
                <a:latin typeface="Arial Black" pitchFamily="34" charset="0"/>
              </a:rPr>
              <a:t>versus </a:t>
            </a:r>
            <a:r>
              <a:rPr lang="cs-CZ" sz="2800" b="1" dirty="0" smtClean="0">
                <a:solidFill>
                  <a:srgbClr val="0000FF"/>
                </a:solidFill>
                <a:latin typeface="Arial Black" pitchFamily="34" charset="0"/>
              </a:rPr>
              <a:t>SYNTHETIC RUBBER</a:t>
            </a:r>
            <a:endParaRPr lang="cs-CZ" sz="2800" b="1" dirty="0" smtClean="0">
              <a:solidFill>
                <a:srgbClr val="FF0000"/>
              </a:solidFill>
              <a:latin typeface="Arial Black"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Nadpis 13"/>
          <p:cNvSpPr>
            <a:spLocks noGrp="1"/>
          </p:cNvSpPr>
          <p:nvPr>
            <p:ph type="title"/>
          </p:nvPr>
        </p:nvSpPr>
        <p:spPr>
          <a:xfrm>
            <a:off x="457200" y="274638"/>
            <a:ext cx="8229600" cy="634082"/>
          </a:xfrm>
        </p:spPr>
        <p:txBody>
          <a:bodyPr/>
          <a:lstStyle/>
          <a:p>
            <a:r>
              <a:rPr lang="cs-CZ" sz="2800" b="1" dirty="0" smtClean="0">
                <a:solidFill>
                  <a:srgbClr val="0000FF"/>
                </a:solidFill>
                <a:latin typeface="Arial Black" pitchFamily="34" charset="0"/>
              </a:rPr>
              <a:t>Butadiene – styrene </a:t>
            </a:r>
            <a:r>
              <a:rPr lang="cs-CZ" sz="2800" b="1" dirty="0" err="1" smtClean="0">
                <a:solidFill>
                  <a:srgbClr val="0000FF"/>
                </a:solidFill>
                <a:latin typeface="Arial Black" pitchFamily="34" charset="0"/>
              </a:rPr>
              <a:t>Rubber</a:t>
            </a:r>
            <a:r>
              <a:rPr lang="cs-CZ" sz="2800" b="1" dirty="0" smtClean="0">
                <a:solidFill>
                  <a:srgbClr val="0000FF"/>
                </a:solidFill>
                <a:latin typeface="Arial Black" pitchFamily="34" charset="0"/>
              </a:rPr>
              <a:t> </a:t>
            </a:r>
            <a:endParaRPr lang="cs-CZ" sz="2800" dirty="0">
              <a:latin typeface="Arial Black" pitchFamily="34" charset="0"/>
            </a:endParaRPr>
          </a:p>
        </p:txBody>
      </p:sp>
      <p:sp>
        <p:nvSpPr>
          <p:cNvPr id="3" name="Zástupný symbol pro datum 2"/>
          <p:cNvSpPr>
            <a:spLocks noGrp="1"/>
          </p:cNvSpPr>
          <p:nvPr>
            <p:ph type="dt" sz="half" idx="10"/>
          </p:nvPr>
        </p:nvSpPr>
        <p:spPr/>
        <p:txBody>
          <a:bodyPr/>
          <a:lstStyle/>
          <a:p>
            <a:pPr>
              <a:defRPr/>
            </a:pPr>
            <a:r>
              <a:rPr lang="cs-CZ" smtClean="0"/>
              <a:t>January 2018/4_1</a:t>
            </a:r>
            <a:endParaRPr lang="sk-SK"/>
          </a:p>
        </p:txBody>
      </p:sp>
      <p:sp>
        <p:nvSpPr>
          <p:cNvPr id="4" name="Zástupný symbol pro zápatí 3"/>
          <p:cNvSpPr>
            <a:spLocks noGrp="1"/>
          </p:cNvSpPr>
          <p:nvPr>
            <p:ph type="ftr" sz="quarter" idx="11"/>
          </p:nvPr>
        </p:nvSpPr>
        <p:spPr/>
        <p:txBody>
          <a:bodyPr/>
          <a:lstStyle/>
          <a:p>
            <a:pPr>
              <a:defRPr/>
            </a:pPr>
            <a:r>
              <a:rPr lang="fr-FR" smtClean="0"/>
              <a:t>NATURAL POLYMERS MU SCI 4_1 2018</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38</a:t>
            </a:fld>
            <a:endParaRPr lang="sk-SK"/>
          </a:p>
        </p:txBody>
      </p:sp>
      <p:pic>
        <p:nvPicPr>
          <p:cNvPr id="13" name="Obrázek 12" descr="800px-SBRwithexplicitC.png"/>
          <p:cNvPicPr>
            <a:picLocks noChangeAspect="1"/>
          </p:cNvPicPr>
          <p:nvPr/>
        </p:nvPicPr>
        <p:blipFill>
          <a:blip r:embed="rId2" cstate="print"/>
          <a:stretch>
            <a:fillRect/>
          </a:stretch>
        </p:blipFill>
        <p:spPr>
          <a:xfrm>
            <a:off x="323528" y="908720"/>
            <a:ext cx="7355462" cy="2952328"/>
          </a:xfrm>
          <a:prstGeom prst="rect">
            <a:avLst/>
          </a:prstGeom>
        </p:spPr>
      </p:pic>
      <p:sp>
        <p:nvSpPr>
          <p:cNvPr id="7" name="TextovéPole 6"/>
          <p:cNvSpPr txBox="1"/>
          <p:nvPr/>
        </p:nvSpPr>
        <p:spPr>
          <a:xfrm>
            <a:off x="1835696" y="3789040"/>
            <a:ext cx="1440160" cy="523220"/>
          </a:xfrm>
          <a:prstGeom prst="rect">
            <a:avLst/>
          </a:prstGeom>
          <a:noFill/>
        </p:spPr>
        <p:txBody>
          <a:bodyPr wrap="square" rtlCol="0">
            <a:spAutoFit/>
          </a:bodyPr>
          <a:lstStyle/>
          <a:p>
            <a:r>
              <a:rPr lang="cs-CZ" sz="2800" dirty="0" smtClean="0">
                <a:solidFill>
                  <a:srgbClr val="C00000"/>
                </a:solidFill>
                <a:latin typeface="Arial Black" pitchFamily="34" charset="0"/>
              </a:rPr>
              <a:t>Trans!</a:t>
            </a:r>
            <a:endParaRPr lang="cs-CZ" sz="2800" dirty="0">
              <a:solidFill>
                <a:srgbClr val="C00000"/>
              </a:solidFill>
              <a:latin typeface="Arial Black" pitchFamily="34" charset="0"/>
            </a:endParaRPr>
          </a:p>
        </p:txBody>
      </p:sp>
      <p:cxnSp>
        <p:nvCxnSpPr>
          <p:cNvPr id="9" name="Přímá spojovací šipka 8"/>
          <p:cNvCxnSpPr/>
          <p:nvPr/>
        </p:nvCxnSpPr>
        <p:spPr>
          <a:xfrm flipV="1">
            <a:off x="1979712" y="1988840"/>
            <a:ext cx="720080" cy="1872208"/>
          </a:xfrm>
          <a:prstGeom prst="straightConnector1">
            <a:avLst/>
          </a:prstGeom>
          <a:ln w="63500">
            <a:solidFill>
              <a:srgbClr val="C00000"/>
            </a:solidFill>
            <a:prstDash val="sys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January 2018/4_1</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4_1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39</a:t>
            </a:fld>
            <a:endParaRPr lang="sk-SK"/>
          </a:p>
        </p:txBody>
      </p:sp>
      <p:sp>
        <p:nvSpPr>
          <p:cNvPr id="6" name="Obdélník 5"/>
          <p:cNvSpPr/>
          <p:nvPr/>
        </p:nvSpPr>
        <p:spPr>
          <a:xfrm>
            <a:off x="179512" y="188640"/>
            <a:ext cx="8712968" cy="1815882"/>
          </a:xfrm>
          <a:prstGeom prst="rect">
            <a:avLst/>
          </a:prstGeom>
        </p:spPr>
        <p:txBody>
          <a:bodyPr wrap="square">
            <a:spAutoFit/>
          </a:bodyPr>
          <a:lstStyle/>
          <a:p>
            <a:pPr fontAlgn="t"/>
            <a:r>
              <a:rPr lang="en-US" sz="1400" b="1" dirty="0" smtClean="0">
                <a:solidFill>
                  <a:srgbClr val="0000FF"/>
                </a:solidFill>
                <a:latin typeface="Arial Black" pitchFamily="34" charset="0"/>
              </a:rPr>
              <a:t>KRALEX® 1500 </a:t>
            </a:r>
            <a:endParaRPr lang="cs-CZ" sz="1400" b="1" dirty="0" smtClean="0">
              <a:solidFill>
                <a:srgbClr val="0000FF"/>
              </a:solidFill>
              <a:latin typeface="Arial Black" pitchFamily="34" charset="0"/>
            </a:endParaRPr>
          </a:p>
          <a:p>
            <a:pPr fontAlgn="t"/>
            <a:r>
              <a:rPr lang="en-US" sz="1400" b="1" dirty="0" smtClean="0"/>
              <a:t>is a standard grade of styrene butadiene rubber. It is produced by a technology of cold emulsion polymerization based on soaps of rosin acids and contains 23.5% of chemically bonded styrene. It is coagulated by a system of acid and organic coagulant, does not contain extender oil and is stabilized by staining antioxidant.</a:t>
            </a:r>
            <a:r>
              <a:rPr lang="cs-CZ" sz="1400" b="1" dirty="0" smtClean="0"/>
              <a:t> </a:t>
            </a:r>
            <a:r>
              <a:rPr lang="en-US" sz="1400" b="1" dirty="0" smtClean="0"/>
              <a:t>KRALEX® 1500 is appropriate for rubber compounds used in the production of car tires and inner tubes, conveyor belts, footwear, cables, hosepipes and various technical rubber articles.</a:t>
            </a:r>
            <a:br>
              <a:rPr lang="en-US" sz="1400" b="1" dirty="0" smtClean="0"/>
            </a:br>
            <a:r>
              <a:rPr lang="en-US" sz="1400" b="1" dirty="0" smtClean="0"/>
              <a:t>It is not approved for production of rubber articles coming into contact with foods or drinking water.</a:t>
            </a:r>
            <a:endParaRPr lang="en-US" sz="1400" b="1" dirty="0"/>
          </a:p>
        </p:txBody>
      </p:sp>
      <p:pic>
        <p:nvPicPr>
          <p:cNvPr id="7" name="Obrázek 6" descr="KRALEX 1500001.jpg"/>
          <p:cNvPicPr>
            <a:picLocks noChangeAspect="1"/>
          </p:cNvPicPr>
          <p:nvPr/>
        </p:nvPicPr>
        <p:blipFill>
          <a:blip r:embed="rId2" cstate="print"/>
          <a:stretch>
            <a:fillRect/>
          </a:stretch>
        </p:blipFill>
        <p:spPr>
          <a:xfrm rot="16200000">
            <a:off x="2119672" y="-58824"/>
            <a:ext cx="4797152" cy="903649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57200" y="274638"/>
            <a:ext cx="8229600" cy="490066"/>
          </a:xfrm>
        </p:spPr>
        <p:txBody>
          <a:bodyPr/>
          <a:lstStyle/>
          <a:p>
            <a:r>
              <a:rPr lang="cs-CZ" sz="2800" b="1" dirty="0" smtClean="0">
                <a:solidFill>
                  <a:srgbClr val="FF0000"/>
                </a:solidFill>
                <a:latin typeface="Arial Black" pitchFamily="34" charset="0"/>
              </a:rPr>
              <a:t>A bit </a:t>
            </a:r>
            <a:r>
              <a:rPr lang="cs-CZ" sz="2800" b="1" dirty="0" err="1" smtClean="0">
                <a:solidFill>
                  <a:srgbClr val="FF0000"/>
                </a:solidFill>
                <a:latin typeface="Arial Black" pitchFamily="34" charset="0"/>
              </a:rPr>
              <a:t>of</a:t>
            </a:r>
            <a:r>
              <a:rPr lang="cs-CZ" sz="2800" b="1" dirty="0" smtClean="0">
                <a:solidFill>
                  <a:srgbClr val="FF0000"/>
                </a:solidFill>
                <a:latin typeface="Arial Black" pitchFamily="34" charset="0"/>
              </a:rPr>
              <a:t> TERMINOLOGY </a:t>
            </a:r>
            <a:r>
              <a:rPr lang="cs-CZ" sz="2800" b="1" dirty="0" err="1" smtClean="0">
                <a:solidFill>
                  <a:srgbClr val="FF0000"/>
                </a:solidFill>
                <a:latin typeface="Arial Black" pitchFamily="34" charset="0"/>
              </a:rPr>
              <a:t>is</a:t>
            </a:r>
            <a:r>
              <a:rPr lang="cs-CZ" sz="2800" b="1" dirty="0" smtClean="0">
                <a:solidFill>
                  <a:srgbClr val="FF0000"/>
                </a:solidFill>
                <a:latin typeface="Arial Black" pitchFamily="34" charset="0"/>
              </a:rPr>
              <a:t> NECESSARY </a:t>
            </a:r>
            <a:endParaRPr lang="cs-CZ" sz="2800" b="1" dirty="0">
              <a:solidFill>
                <a:srgbClr val="FF0000"/>
              </a:solidFill>
            </a:endParaRPr>
          </a:p>
        </p:txBody>
      </p:sp>
      <p:sp>
        <p:nvSpPr>
          <p:cNvPr id="6" name="Zástupný symbol pro obsah 5"/>
          <p:cNvSpPr>
            <a:spLocks noGrp="1"/>
          </p:cNvSpPr>
          <p:nvPr>
            <p:ph idx="1"/>
          </p:nvPr>
        </p:nvSpPr>
        <p:spPr>
          <a:xfrm>
            <a:off x="107504" y="836712"/>
            <a:ext cx="8928992" cy="5256584"/>
          </a:xfrm>
        </p:spPr>
        <p:txBody>
          <a:bodyPr/>
          <a:lstStyle/>
          <a:p>
            <a:pPr algn="ctr">
              <a:buNone/>
            </a:pPr>
            <a:r>
              <a:rPr lang="cs-CZ" sz="3600" b="1" u="sng" dirty="0" smtClean="0">
                <a:solidFill>
                  <a:srgbClr val="008000"/>
                </a:solidFill>
              </a:rPr>
              <a:t>POLYTERPENE = POLYISOPRENE</a:t>
            </a:r>
          </a:p>
          <a:p>
            <a:pPr>
              <a:buNone/>
            </a:pPr>
            <a:endParaRPr lang="cs-CZ" sz="2800" b="1" i="1" dirty="0" smtClean="0">
              <a:solidFill>
                <a:srgbClr val="C00000"/>
              </a:solidFill>
              <a:latin typeface="Arial Black" pitchFamily="34" charset="0"/>
            </a:endParaRPr>
          </a:p>
          <a:p>
            <a:pPr>
              <a:buNone/>
            </a:pPr>
            <a:r>
              <a:rPr lang="en-GB" sz="2800" b="1" i="1" dirty="0" smtClean="0">
                <a:solidFill>
                  <a:srgbClr val="C00000"/>
                </a:solidFill>
                <a:latin typeface="Arial Black" pitchFamily="34" charset="0"/>
              </a:rPr>
              <a:t>Rubber &gt; Vulcanization &gt; Vulcanized Rubber</a:t>
            </a:r>
          </a:p>
          <a:p>
            <a:pPr algn="ctr">
              <a:buNone/>
            </a:pPr>
            <a:endParaRPr lang="cs-CZ" b="1" kern="1200" dirty="0" smtClean="0">
              <a:solidFill>
                <a:srgbClr val="0000FF"/>
              </a:solidFill>
              <a:latin typeface="Arial Black" pitchFamily="34" charset="0"/>
              <a:ea typeface="Times New Roman"/>
              <a:cs typeface="Times New Roman"/>
            </a:endParaRPr>
          </a:p>
          <a:p>
            <a:pPr algn="ctr">
              <a:buNone/>
            </a:pPr>
            <a:endParaRPr lang="cs-CZ" b="1" kern="1200" dirty="0" smtClean="0">
              <a:solidFill>
                <a:srgbClr val="0000FF"/>
              </a:solidFill>
              <a:latin typeface="Arial Black" pitchFamily="34" charset="0"/>
              <a:ea typeface="Times New Roman"/>
              <a:cs typeface="Times New Roman"/>
            </a:endParaRPr>
          </a:p>
          <a:p>
            <a:pPr algn="ctr">
              <a:buNone/>
            </a:pPr>
            <a:r>
              <a:rPr lang="en-GB" b="1" kern="1200" dirty="0" smtClean="0">
                <a:solidFill>
                  <a:srgbClr val="0000FF"/>
                </a:solidFill>
                <a:latin typeface="Arial Black" pitchFamily="34" charset="0"/>
                <a:ea typeface="Times New Roman"/>
                <a:cs typeface="Times New Roman"/>
              </a:rPr>
              <a:t>Plant (vegetable) </a:t>
            </a:r>
            <a:r>
              <a:rPr lang="sk-SK" b="1" dirty="0" smtClean="0">
                <a:solidFill>
                  <a:srgbClr val="0000FF"/>
                </a:solidFill>
                <a:latin typeface="Arial Black" pitchFamily="34" charset="0"/>
              </a:rPr>
              <a:t>GUMS </a:t>
            </a:r>
            <a:r>
              <a:rPr lang="cs-CZ" b="1" dirty="0" smtClean="0">
                <a:solidFill>
                  <a:srgbClr val="0000FF"/>
                </a:solidFill>
              </a:rPr>
              <a:t>= POLYSACCHARIDES = </a:t>
            </a:r>
            <a:r>
              <a:rPr lang="cs-CZ" b="1" dirty="0" err="1" smtClean="0">
                <a:solidFill>
                  <a:srgbClr val="0000FF"/>
                </a:solidFill>
              </a:rPr>
              <a:t>Mucilage</a:t>
            </a:r>
            <a:r>
              <a:rPr lang="cs-CZ" b="1" dirty="0" smtClean="0">
                <a:solidFill>
                  <a:srgbClr val="0000FF"/>
                </a:solidFill>
              </a:rPr>
              <a:t> (GUM)</a:t>
            </a:r>
            <a:endParaRPr lang="cs-CZ" b="1" u="sng" dirty="0" smtClean="0">
              <a:solidFill>
                <a:srgbClr val="0000FF"/>
              </a:solidFill>
            </a:endParaRPr>
          </a:p>
          <a:p>
            <a:pPr algn="ctr">
              <a:buNone/>
            </a:pPr>
            <a:endParaRPr lang="cs-CZ" b="1" dirty="0" smtClean="0">
              <a:solidFill>
                <a:srgbClr val="0000FF"/>
              </a:solidFill>
            </a:endParaRPr>
          </a:p>
        </p:txBody>
      </p:sp>
      <p:sp>
        <p:nvSpPr>
          <p:cNvPr id="2" name="Zástupný symbol pro datum 1"/>
          <p:cNvSpPr>
            <a:spLocks noGrp="1"/>
          </p:cNvSpPr>
          <p:nvPr>
            <p:ph type="dt" sz="half" idx="10"/>
          </p:nvPr>
        </p:nvSpPr>
        <p:spPr/>
        <p:txBody>
          <a:bodyPr/>
          <a:lstStyle/>
          <a:p>
            <a:pPr>
              <a:defRPr/>
            </a:pPr>
            <a:r>
              <a:rPr lang="cs-CZ" smtClean="0"/>
              <a:t>January 2018/4_1</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4_1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4</a:t>
            </a:fld>
            <a:endParaRPr lang="sk-SK"/>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January 2018/4_1</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4_1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40</a:t>
            </a:fld>
            <a:endParaRPr lang="sk-SK"/>
          </a:p>
        </p:txBody>
      </p:sp>
      <p:pic>
        <p:nvPicPr>
          <p:cNvPr id="7" name="Obrázek 6" descr="img617.jpg"/>
          <p:cNvPicPr>
            <a:picLocks noChangeAspect="1"/>
          </p:cNvPicPr>
          <p:nvPr/>
        </p:nvPicPr>
        <p:blipFill>
          <a:blip r:embed="rId2" cstate="print"/>
          <a:stretch>
            <a:fillRect/>
          </a:stretch>
        </p:blipFill>
        <p:spPr>
          <a:xfrm rot="16200000">
            <a:off x="4762169" y="2572479"/>
            <a:ext cx="3663304" cy="4907738"/>
          </a:xfrm>
          <a:prstGeom prst="rect">
            <a:avLst/>
          </a:prstGeom>
        </p:spPr>
      </p:pic>
      <p:sp>
        <p:nvSpPr>
          <p:cNvPr id="9" name="TextovéPole 8"/>
          <p:cNvSpPr txBox="1"/>
          <p:nvPr/>
        </p:nvSpPr>
        <p:spPr>
          <a:xfrm>
            <a:off x="0" y="116632"/>
            <a:ext cx="9144000" cy="523220"/>
          </a:xfrm>
          <a:prstGeom prst="rect">
            <a:avLst/>
          </a:prstGeom>
          <a:noFill/>
          <a:ln w="38100">
            <a:solidFill>
              <a:srgbClr val="FF0000"/>
            </a:solidFill>
          </a:ln>
        </p:spPr>
        <p:txBody>
          <a:bodyPr wrap="square" rtlCol="0">
            <a:spAutoFit/>
          </a:bodyPr>
          <a:lstStyle/>
          <a:p>
            <a:r>
              <a:rPr lang="en-GB" sz="2800" b="1" dirty="0" smtClean="0">
                <a:solidFill>
                  <a:srgbClr val="FF0000"/>
                </a:solidFill>
              </a:rPr>
              <a:t>Viscosity Mooney –</a:t>
            </a:r>
            <a:r>
              <a:rPr lang="cs-CZ" sz="2800" b="1" dirty="0" smtClean="0">
                <a:solidFill>
                  <a:srgbClr val="FF0000"/>
                </a:solidFill>
              </a:rPr>
              <a:t> </a:t>
            </a:r>
            <a:r>
              <a:rPr lang="en-GB" sz="2800" b="1" dirty="0" smtClean="0">
                <a:solidFill>
                  <a:srgbClr val="FF0000"/>
                </a:solidFill>
              </a:rPr>
              <a:t>Explanation and Measurement</a:t>
            </a:r>
            <a:endParaRPr lang="en-GB" sz="2800" dirty="0">
              <a:solidFill>
                <a:srgbClr val="FF0000"/>
              </a:solidFill>
            </a:endParaRPr>
          </a:p>
        </p:txBody>
      </p:sp>
      <p:pic>
        <p:nvPicPr>
          <p:cNvPr id="10" name="Obrázek 9" descr="Mooney-mv-2000.jpg"/>
          <p:cNvPicPr>
            <a:picLocks noChangeAspect="1"/>
          </p:cNvPicPr>
          <p:nvPr/>
        </p:nvPicPr>
        <p:blipFill>
          <a:blip r:embed="rId3" cstate="print"/>
          <a:stretch>
            <a:fillRect/>
          </a:stretch>
        </p:blipFill>
        <p:spPr>
          <a:xfrm>
            <a:off x="0" y="1240299"/>
            <a:ext cx="4211960" cy="5617702"/>
          </a:xfrm>
          <a:prstGeom prst="rect">
            <a:avLst/>
          </a:prstGeom>
        </p:spPr>
      </p:pic>
      <p:pic>
        <p:nvPicPr>
          <p:cNvPr id="12" name="Obrázek 11" descr="800px-Mooney_viscometer.jpg"/>
          <p:cNvPicPr>
            <a:picLocks noChangeAspect="1"/>
          </p:cNvPicPr>
          <p:nvPr/>
        </p:nvPicPr>
        <p:blipFill>
          <a:blip r:embed="rId4" cstate="print"/>
          <a:stretch>
            <a:fillRect/>
          </a:stretch>
        </p:blipFill>
        <p:spPr>
          <a:xfrm>
            <a:off x="4211960" y="692696"/>
            <a:ext cx="2448272" cy="2769607"/>
          </a:xfrm>
          <a:prstGeom prst="rect">
            <a:avLst/>
          </a:prstGeom>
        </p:spPr>
      </p:pic>
      <p:sp>
        <p:nvSpPr>
          <p:cNvPr id="13" name="TextovéPole 12"/>
          <p:cNvSpPr txBox="1"/>
          <p:nvPr/>
        </p:nvSpPr>
        <p:spPr>
          <a:xfrm>
            <a:off x="6804248" y="4653136"/>
            <a:ext cx="2339752" cy="2031325"/>
          </a:xfrm>
          <a:prstGeom prst="rect">
            <a:avLst/>
          </a:prstGeom>
          <a:solidFill>
            <a:schemeClr val="accent3">
              <a:lumMod val="95000"/>
            </a:schemeClr>
          </a:solidFill>
        </p:spPr>
        <p:txBody>
          <a:bodyPr wrap="square" rtlCol="0">
            <a:spAutoFit/>
          </a:bodyPr>
          <a:lstStyle/>
          <a:p>
            <a:pPr marL="342900" indent="-342900">
              <a:buFont typeface="+mj-lt"/>
              <a:buAutoNum type="arabicPeriod"/>
            </a:pPr>
            <a:r>
              <a:rPr lang="en-GB" dirty="0" smtClean="0">
                <a:solidFill>
                  <a:srgbClr val="0000FF"/>
                </a:solidFill>
                <a:latin typeface="Arial Black" pitchFamily="34" charset="0"/>
              </a:rPr>
              <a:t>Rotor</a:t>
            </a:r>
          </a:p>
          <a:p>
            <a:pPr marL="342900" indent="-342900">
              <a:buFont typeface="+mj-lt"/>
              <a:buAutoNum type="arabicPeriod"/>
            </a:pPr>
            <a:r>
              <a:rPr lang="en-GB" dirty="0" smtClean="0">
                <a:solidFill>
                  <a:srgbClr val="0000FF"/>
                </a:solidFill>
                <a:latin typeface="Arial Black" pitchFamily="34" charset="0"/>
              </a:rPr>
              <a:t>Tested Material</a:t>
            </a:r>
          </a:p>
          <a:p>
            <a:pPr marL="342900" indent="-342900">
              <a:buFont typeface="+mj-lt"/>
              <a:buAutoNum type="arabicPeriod"/>
            </a:pPr>
            <a:r>
              <a:rPr lang="en-GB" dirty="0" smtClean="0">
                <a:solidFill>
                  <a:srgbClr val="0000FF"/>
                </a:solidFill>
                <a:latin typeface="Arial Black" pitchFamily="34" charset="0"/>
              </a:rPr>
              <a:t>Mould</a:t>
            </a:r>
          </a:p>
          <a:p>
            <a:pPr marL="342900" indent="-342900">
              <a:buFont typeface="+mj-lt"/>
              <a:buAutoNum type="arabicPeriod"/>
            </a:pPr>
            <a:r>
              <a:rPr lang="en-GB" dirty="0" smtClean="0">
                <a:solidFill>
                  <a:srgbClr val="0000FF"/>
                </a:solidFill>
                <a:latin typeface="Arial Black" pitchFamily="34" charset="0"/>
              </a:rPr>
              <a:t>Registration Device </a:t>
            </a:r>
          </a:p>
          <a:p>
            <a:pPr marL="342900" indent="-342900"/>
            <a:endParaRPr lang="cs-CZ" dirty="0">
              <a:solidFill>
                <a:srgbClr val="0000FF"/>
              </a:solidFill>
              <a:latin typeface="Arial Black"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January 2018/4_1</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4_1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41</a:t>
            </a:fld>
            <a:endParaRPr lang="sk-SK"/>
          </a:p>
        </p:txBody>
      </p:sp>
      <p:pic>
        <p:nvPicPr>
          <p:cNvPr id="12" name="Obrázek 11" descr="Mooney viscosity rubber_compounds_CURVE GOOGLE IMAGES 0512018.jpg"/>
          <p:cNvPicPr>
            <a:picLocks noChangeAspect="1"/>
          </p:cNvPicPr>
          <p:nvPr/>
        </p:nvPicPr>
        <p:blipFill>
          <a:blip r:embed="rId2" cstate="print"/>
          <a:stretch>
            <a:fillRect/>
          </a:stretch>
        </p:blipFill>
        <p:spPr>
          <a:xfrm>
            <a:off x="0" y="0"/>
            <a:ext cx="5652120" cy="4729324"/>
          </a:xfrm>
          <a:prstGeom prst="rect">
            <a:avLst/>
          </a:prstGeom>
        </p:spPr>
      </p:pic>
      <p:pic>
        <p:nvPicPr>
          <p:cNvPr id="13" name="Obrázek 12" descr="Mooney viscosity CURVE prevulcanization(2)GOOGLE IMAGES 05012018.jpg"/>
          <p:cNvPicPr>
            <a:picLocks noChangeAspect="1"/>
          </p:cNvPicPr>
          <p:nvPr/>
        </p:nvPicPr>
        <p:blipFill>
          <a:blip r:embed="rId3" cstate="print"/>
          <a:stretch>
            <a:fillRect/>
          </a:stretch>
        </p:blipFill>
        <p:spPr>
          <a:xfrm>
            <a:off x="4757858" y="3501008"/>
            <a:ext cx="4250535" cy="3356992"/>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January 2018/4_1</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4_1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42</a:t>
            </a:fld>
            <a:endParaRPr lang="sk-SK"/>
          </a:p>
        </p:txBody>
      </p:sp>
      <p:sp>
        <p:nvSpPr>
          <p:cNvPr id="5" name="Obdélník 4"/>
          <p:cNvSpPr/>
          <p:nvPr/>
        </p:nvSpPr>
        <p:spPr>
          <a:xfrm>
            <a:off x="107504" y="948690"/>
            <a:ext cx="9144000" cy="5909310"/>
          </a:xfrm>
          <a:prstGeom prst="rect">
            <a:avLst/>
          </a:prstGeom>
          <a:solidFill>
            <a:schemeClr val="accent3">
              <a:lumMod val="95000"/>
            </a:schemeClr>
          </a:solidFill>
        </p:spPr>
        <p:txBody>
          <a:bodyPr wrap="square">
            <a:spAutoFit/>
          </a:bodyPr>
          <a:lstStyle/>
          <a:p>
            <a:pPr algn="just"/>
            <a:r>
              <a:rPr lang="en-US" dirty="0" smtClean="0"/>
              <a:t>The rubber compound, including the vulcanizing system, is shaped on the mill as 6–8 mm thick sheets. Round-shaped samples with 45 mm diameter are cut from the sheets. The samples are pierced in the middle in order to allow the rotor shaft to pass. Before the beginning of the measurement, the instrument is heated up to 118 degree C. After the sample is introduced, it takes a minute for the sample to reach the thermal equilibrium, and then the rotor is started.</a:t>
            </a:r>
          </a:p>
          <a:p>
            <a:pPr algn="just"/>
            <a:r>
              <a:rPr lang="en-US" dirty="0" smtClean="0"/>
              <a:t>The value of Mooney viscosity decreases at the beginning, due to the decrease of the compound viscosity as temperature rises. After about 4 min, a minimum value is reached, which stays constant for a while. This value is indicated as MV. After a certain period of time, vulcanization starts and the Mooney viscosity increases.</a:t>
            </a:r>
          </a:p>
          <a:p>
            <a:pPr algn="just"/>
            <a:r>
              <a:rPr lang="en-US" dirty="0" smtClean="0"/>
              <a:t>The following values are indicated on the obtained curve:</a:t>
            </a:r>
          </a:p>
          <a:p>
            <a:pPr algn="just"/>
            <a:r>
              <a:rPr lang="en-US" dirty="0" smtClean="0"/>
              <a:t>minimum viscosity MV; scorch time (t5) - the time interval (measured from rotor start) corresponding to a viscosity increase of 5 Mooney units over MV, measured at rotor start. The t5 value indicates the </a:t>
            </a:r>
            <a:r>
              <a:rPr lang="en-US" dirty="0" err="1" smtClean="0"/>
              <a:t>prevulcanization</a:t>
            </a:r>
            <a:r>
              <a:rPr lang="en-US" dirty="0" smtClean="0"/>
              <a:t> tendency of the compound. The larger t5 is, the lower the </a:t>
            </a:r>
            <a:r>
              <a:rPr lang="en-US" dirty="0" err="1" smtClean="0"/>
              <a:t>prevulcanization</a:t>
            </a:r>
            <a:r>
              <a:rPr lang="en-US" dirty="0" smtClean="0"/>
              <a:t> tendency, and, therefore, the rubber compound can be more reliably processed on mill, </a:t>
            </a:r>
            <a:r>
              <a:rPr lang="en-US" dirty="0" err="1" smtClean="0"/>
              <a:t>calender</a:t>
            </a:r>
            <a:r>
              <a:rPr lang="en-US" dirty="0" smtClean="0"/>
              <a:t> or extruder. </a:t>
            </a:r>
            <a:r>
              <a:rPr lang="en-US" baseline="30000" dirty="0" smtClean="0">
                <a:hlinkClick r:id="rId2"/>
              </a:rPr>
              <a:t>[3]</a:t>
            </a:r>
            <a:r>
              <a:rPr lang="en-US" dirty="0" smtClean="0"/>
              <a:t> vulcanization time (t35) - the time interval (measured from rotor start) corresponding to a viscosity increase of 35 units over the MV value. vulcanization index - Dt30 = t35 - t5 - provides indications about the vulcanizing ability of a rubber compound. A compound with a low vulcanization index, cures more rapidly than a compound with a higher vulcanization index. optimum vulcanization time at the experimental temperature employed (top)</a:t>
            </a:r>
            <a:r>
              <a:rPr lang="cs-CZ" dirty="0" smtClean="0"/>
              <a:t>.</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251520" y="188640"/>
            <a:ext cx="8712968" cy="1656184"/>
          </a:xfrm>
        </p:spPr>
        <p:txBody>
          <a:bodyPr/>
          <a:lstStyle/>
          <a:p>
            <a:r>
              <a:rPr lang="cs-CZ" sz="3200" b="1" dirty="0" err="1" smtClean="0">
                <a:solidFill>
                  <a:srgbClr val="FF0000"/>
                </a:solidFill>
                <a:latin typeface="Arial Black" pitchFamily="34" charset="0"/>
              </a:rPr>
              <a:t>Modification</a:t>
            </a:r>
            <a:r>
              <a:rPr lang="cs-CZ" sz="3200" b="1" dirty="0" smtClean="0">
                <a:solidFill>
                  <a:srgbClr val="FF0000"/>
                </a:solidFill>
                <a:latin typeface="Arial Black" pitchFamily="34" charset="0"/>
              </a:rPr>
              <a:t> </a:t>
            </a:r>
            <a:r>
              <a:rPr lang="cs-CZ" sz="3200" b="1" dirty="0" err="1" smtClean="0">
                <a:solidFill>
                  <a:srgbClr val="FF0000"/>
                </a:solidFill>
                <a:latin typeface="Arial Black" pitchFamily="34" charset="0"/>
              </a:rPr>
              <a:t>of</a:t>
            </a:r>
            <a:r>
              <a:rPr lang="cs-CZ" sz="3200" b="1" dirty="0" smtClean="0">
                <a:solidFill>
                  <a:srgbClr val="FF0000"/>
                </a:solidFill>
                <a:latin typeface="Arial Black" pitchFamily="34" charset="0"/>
              </a:rPr>
              <a:t> </a:t>
            </a:r>
            <a:r>
              <a:rPr lang="cs-CZ" sz="3200" b="1" dirty="0" err="1" smtClean="0">
                <a:solidFill>
                  <a:srgbClr val="FF0000"/>
                </a:solidFill>
                <a:latin typeface="Arial Black" pitchFamily="34" charset="0"/>
              </a:rPr>
              <a:t>the</a:t>
            </a:r>
            <a:r>
              <a:rPr lang="cs-CZ" sz="3200" b="1" dirty="0" smtClean="0">
                <a:solidFill>
                  <a:srgbClr val="FF0000"/>
                </a:solidFill>
                <a:latin typeface="Arial Black" pitchFamily="34" charset="0"/>
              </a:rPr>
              <a:t> </a:t>
            </a:r>
            <a:r>
              <a:rPr lang="en-GB" sz="3200" dirty="0" smtClean="0">
                <a:solidFill>
                  <a:srgbClr val="FF0000"/>
                </a:solidFill>
                <a:latin typeface="Arial Black" pitchFamily="34" charset="0"/>
              </a:rPr>
              <a:t>NATURAL RUBBER </a:t>
            </a:r>
            <a:r>
              <a:rPr lang="cs-CZ" sz="3200" b="1" dirty="0" smtClean="0">
                <a:solidFill>
                  <a:srgbClr val="FF0000"/>
                </a:solidFill>
                <a:latin typeface="Arial Black" pitchFamily="34" charset="0"/>
              </a:rPr>
              <a:t>1</a:t>
            </a:r>
            <a:r>
              <a:rPr lang="cs-CZ" sz="2400" b="1" dirty="0" smtClean="0">
                <a:solidFill>
                  <a:srgbClr val="FF0000"/>
                </a:solidFill>
              </a:rPr>
              <a:t/>
            </a:r>
            <a:br>
              <a:rPr lang="cs-CZ" sz="2400" b="1" dirty="0" smtClean="0">
                <a:solidFill>
                  <a:srgbClr val="FF0000"/>
                </a:solidFill>
              </a:rPr>
            </a:br>
            <a:r>
              <a:rPr lang="cs-CZ" sz="2400" b="1" dirty="0" err="1" smtClean="0">
                <a:solidFill>
                  <a:srgbClr val="FF0000"/>
                </a:solidFill>
                <a:latin typeface="Arial Black" pitchFamily="34" charset="0"/>
              </a:rPr>
              <a:t>The</a:t>
            </a:r>
            <a:r>
              <a:rPr lang="cs-CZ" sz="2400" b="1" dirty="0" smtClean="0">
                <a:solidFill>
                  <a:srgbClr val="FF0000"/>
                </a:solidFill>
                <a:latin typeface="Arial Black" pitchFamily="34" charset="0"/>
              </a:rPr>
              <a:t> MOST COMMON IS </a:t>
            </a:r>
            <a:r>
              <a:rPr lang="cs-CZ" sz="2400" b="1" dirty="0" smtClean="0">
                <a:solidFill>
                  <a:srgbClr val="0000FF"/>
                </a:solidFill>
                <a:latin typeface="Arial Black" pitchFamily="34" charset="0"/>
              </a:rPr>
              <a:t>CHLORINATION by</a:t>
            </a:r>
            <a:r>
              <a:rPr lang="en-GB" sz="2400" b="1" dirty="0" smtClean="0">
                <a:solidFill>
                  <a:srgbClr val="FF0000"/>
                </a:solidFill>
                <a:latin typeface="Arial Black" pitchFamily="34" charset="0"/>
              </a:rPr>
              <a:t> </a:t>
            </a:r>
            <a:r>
              <a:rPr lang="en-GB" sz="2400" b="1" dirty="0" smtClean="0">
                <a:solidFill>
                  <a:srgbClr val="0000FF"/>
                </a:solidFill>
                <a:latin typeface="Arial Black" pitchFamily="34" charset="0"/>
              </a:rPr>
              <a:t>elementary </a:t>
            </a:r>
            <a:r>
              <a:rPr lang="cs-CZ" sz="2400" b="1" dirty="0" err="1" smtClean="0">
                <a:solidFill>
                  <a:srgbClr val="0000FF"/>
                </a:solidFill>
                <a:latin typeface="Arial Black" pitchFamily="34" charset="0"/>
              </a:rPr>
              <a:t>Chlorine</a:t>
            </a:r>
            <a:endParaRPr lang="cs-CZ" sz="2400" b="1" dirty="0">
              <a:solidFill>
                <a:srgbClr val="0000FF"/>
              </a:solidFill>
              <a:latin typeface="Arial Black" pitchFamily="34" charset="0"/>
            </a:endParaRPr>
          </a:p>
        </p:txBody>
      </p:sp>
      <p:sp>
        <p:nvSpPr>
          <p:cNvPr id="2" name="Zástupný symbol pro datum 1"/>
          <p:cNvSpPr>
            <a:spLocks noGrp="1"/>
          </p:cNvSpPr>
          <p:nvPr>
            <p:ph type="dt" sz="half" idx="10"/>
          </p:nvPr>
        </p:nvSpPr>
        <p:spPr/>
        <p:txBody>
          <a:bodyPr/>
          <a:lstStyle/>
          <a:p>
            <a:pPr>
              <a:defRPr/>
            </a:pPr>
            <a:r>
              <a:rPr lang="cs-CZ" smtClean="0"/>
              <a:t>January 2018/4_1</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4_1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43</a:t>
            </a:fld>
            <a:endParaRPr lang="sk-SK"/>
          </a:p>
        </p:txBody>
      </p:sp>
      <p:pic>
        <p:nvPicPr>
          <p:cNvPr id="8" name="Obrázek 7" descr="img560.jpg"/>
          <p:cNvPicPr>
            <a:picLocks noChangeAspect="1"/>
          </p:cNvPicPr>
          <p:nvPr/>
        </p:nvPicPr>
        <p:blipFill>
          <a:blip r:embed="rId2" cstate="print"/>
          <a:stretch>
            <a:fillRect/>
          </a:stretch>
        </p:blipFill>
        <p:spPr>
          <a:xfrm rot="5400000">
            <a:off x="3383869" y="-1071500"/>
            <a:ext cx="2520280" cy="8496945"/>
          </a:xfrm>
          <a:prstGeom prst="rect">
            <a:avLst/>
          </a:prstGeom>
        </p:spPr>
      </p:pic>
      <p:sp>
        <p:nvSpPr>
          <p:cNvPr id="9" name="TextovéPole 8"/>
          <p:cNvSpPr txBox="1"/>
          <p:nvPr/>
        </p:nvSpPr>
        <p:spPr>
          <a:xfrm>
            <a:off x="0" y="5805264"/>
            <a:ext cx="9036496" cy="954107"/>
          </a:xfrm>
          <a:prstGeom prst="rect">
            <a:avLst/>
          </a:prstGeom>
          <a:solidFill>
            <a:schemeClr val="accent3">
              <a:lumMod val="95000"/>
            </a:schemeClr>
          </a:solidFill>
        </p:spPr>
        <p:txBody>
          <a:bodyPr wrap="square" rtlCol="0">
            <a:spAutoFit/>
          </a:bodyPr>
          <a:lstStyle/>
          <a:p>
            <a:pPr algn="ctr"/>
            <a:r>
              <a:rPr lang="en-GB" sz="2800" b="1" dirty="0" smtClean="0">
                <a:solidFill>
                  <a:srgbClr val="008000"/>
                </a:solidFill>
                <a:latin typeface="Arial Black" pitchFamily="34" charset="0"/>
              </a:rPr>
              <a:t>The double Bonds are here maintained &gt; Kept the Possibility of the Vulcanisation</a:t>
            </a:r>
            <a:endParaRPr lang="en-GB" sz="2800" b="1" dirty="0">
              <a:solidFill>
                <a:srgbClr val="008000"/>
              </a:solidFill>
              <a:latin typeface="Arial Black" pitchFamily="34" charset="0"/>
            </a:endParaRPr>
          </a:p>
        </p:txBody>
      </p:sp>
      <p:sp>
        <p:nvSpPr>
          <p:cNvPr id="11" name="TextovéPole 10"/>
          <p:cNvSpPr txBox="1"/>
          <p:nvPr/>
        </p:nvSpPr>
        <p:spPr>
          <a:xfrm>
            <a:off x="251520" y="4437112"/>
            <a:ext cx="8640960" cy="954107"/>
          </a:xfrm>
          <a:prstGeom prst="rect">
            <a:avLst/>
          </a:prstGeom>
          <a:noFill/>
          <a:ln w="63500">
            <a:solidFill>
              <a:srgbClr val="C00000"/>
            </a:solidFill>
            <a:prstDash val="sysDash"/>
          </a:ln>
        </p:spPr>
        <p:txBody>
          <a:bodyPr wrap="square" rtlCol="0">
            <a:spAutoFit/>
          </a:bodyPr>
          <a:lstStyle/>
          <a:p>
            <a:r>
              <a:rPr lang="en-GB" sz="2800" u="sng" dirty="0" smtClean="0">
                <a:solidFill>
                  <a:srgbClr val="C00000"/>
                </a:solidFill>
                <a:latin typeface="Arial Black" pitchFamily="34" charset="0"/>
              </a:rPr>
              <a:t>It is here Demonstrated at:</a:t>
            </a:r>
          </a:p>
          <a:p>
            <a:r>
              <a:rPr lang="en-GB" sz="2800" dirty="0" smtClean="0">
                <a:solidFill>
                  <a:srgbClr val="C00000"/>
                </a:solidFill>
                <a:latin typeface="Arial Black" pitchFamily="34" charset="0"/>
              </a:rPr>
              <a:t>Trans isomer = Gutta-percha</a:t>
            </a:r>
            <a:endParaRPr lang="en-GB" sz="2800" dirty="0">
              <a:solidFill>
                <a:srgbClr val="C00000"/>
              </a:solidFill>
              <a:latin typeface="Arial Black" pitchFamily="34" charset="0"/>
            </a:endParaRPr>
          </a:p>
        </p:txBody>
      </p:sp>
      <p:sp>
        <p:nvSpPr>
          <p:cNvPr id="10" name="Obdélník 9"/>
          <p:cNvSpPr/>
          <p:nvPr/>
        </p:nvSpPr>
        <p:spPr>
          <a:xfrm>
            <a:off x="5364088" y="3645024"/>
            <a:ext cx="3423245" cy="461665"/>
          </a:xfrm>
          <a:prstGeom prst="rect">
            <a:avLst/>
          </a:prstGeom>
        </p:spPr>
        <p:txBody>
          <a:bodyPr wrap="none">
            <a:spAutoFit/>
          </a:bodyPr>
          <a:lstStyle/>
          <a:p>
            <a:r>
              <a:rPr lang="cs-CZ" sz="2400" b="1" dirty="0" err="1" smtClean="0">
                <a:solidFill>
                  <a:srgbClr val="0000FF"/>
                </a:solidFill>
                <a:latin typeface="Arial Black" pitchFamily="34" charset="0"/>
              </a:rPr>
              <a:t>Chlorinated</a:t>
            </a:r>
            <a:r>
              <a:rPr lang="cs-CZ" sz="2400" b="1" dirty="0" smtClean="0">
                <a:solidFill>
                  <a:srgbClr val="0000FF"/>
                </a:solidFill>
                <a:latin typeface="Arial Black" pitchFamily="34" charset="0"/>
              </a:rPr>
              <a:t> </a:t>
            </a:r>
            <a:r>
              <a:rPr lang="cs-CZ" sz="2400" b="1" dirty="0" err="1" smtClean="0">
                <a:solidFill>
                  <a:srgbClr val="0000FF"/>
                </a:solidFill>
                <a:latin typeface="Arial Black" pitchFamily="34" charset="0"/>
              </a:rPr>
              <a:t>Rubber</a:t>
            </a:r>
            <a:endParaRPr lang="cs-CZ" sz="2400" b="1" dirty="0" smtClean="0">
              <a:solidFill>
                <a:srgbClr val="C00000"/>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0" y="188640"/>
            <a:ext cx="9144000" cy="936104"/>
          </a:xfrm>
        </p:spPr>
        <p:txBody>
          <a:bodyPr/>
          <a:lstStyle/>
          <a:p>
            <a:r>
              <a:rPr lang="cs-CZ" sz="2800" b="1" dirty="0" err="1" smtClean="0">
                <a:solidFill>
                  <a:srgbClr val="FF0000"/>
                </a:solidFill>
                <a:latin typeface="Arial Black" pitchFamily="34" charset="0"/>
              </a:rPr>
              <a:t>Modification</a:t>
            </a:r>
            <a:r>
              <a:rPr lang="cs-CZ" sz="2800" b="1" dirty="0" smtClean="0">
                <a:solidFill>
                  <a:srgbClr val="FF0000"/>
                </a:solidFill>
                <a:latin typeface="Arial Black" pitchFamily="34" charset="0"/>
              </a:rPr>
              <a:t> </a:t>
            </a:r>
            <a:r>
              <a:rPr lang="cs-CZ" sz="2800" b="1" dirty="0" err="1" smtClean="0">
                <a:solidFill>
                  <a:srgbClr val="FF0000"/>
                </a:solidFill>
                <a:latin typeface="Arial Black" pitchFamily="34" charset="0"/>
              </a:rPr>
              <a:t>of</a:t>
            </a:r>
            <a:r>
              <a:rPr lang="cs-CZ" sz="2800" b="1" dirty="0" smtClean="0">
                <a:solidFill>
                  <a:srgbClr val="FF0000"/>
                </a:solidFill>
                <a:latin typeface="Arial Black" pitchFamily="34" charset="0"/>
              </a:rPr>
              <a:t> </a:t>
            </a:r>
            <a:r>
              <a:rPr lang="cs-CZ" sz="2800" b="1" dirty="0" err="1" smtClean="0">
                <a:solidFill>
                  <a:srgbClr val="FF0000"/>
                </a:solidFill>
                <a:latin typeface="Arial Black" pitchFamily="34" charset="0"/>
              </a:rPr>
              <a:t>the</a:t>
            </a:r>
            <a:r>
              <a:rPr lang="cs-CZ" sz="2800" b="1" dirty="0" smtClean="0">
                <a:solidFill>
                  <a:srgbClr val="FF0000"/>
                </a:solidFill>
                <a:latin typeface="Arial Black" pitchFamily="34" charset="0"/>
              </a:rPr>
              <a:t> </a:t>
            </a:r>
            <a:r>
              <a:rPr lang="en-GB" sz="2800" dirty="0" smtClean="0">
                <a:solidFill>
                  <a:srgbClr val="FF0000"/>
                </a:solidFill>
                <a:latin typeface="Arial Black" pitchFamily="34" charset="0"/>
              </a:rPr>
              <a:t>NATURAL RUBBER </a:t>
            </a:r>
            <a:r>
              <a:rPr lang="cs-CZ" sz="2800" dirty="0" smtClean="0">
                <a:solidFill>
                  <a:srgbClr val="FF0000"/>
                </a:solidFill>
                <a:latin typeface="Arial Black" pitchFamily="34" charset="0"/>
              </a:rPr>
              <a:t>2 &amp; 3</a:t>
            </a:r>
            <a:r>
              <a:rPr lang="cs-CZ" sz="2000" b="1" dirty="0" smtClean="0">
                <a:solidFill>
                  <a:srgbClr val="FF0000"/>
                </a:solidFill>
              </a:rPr>
              <a:t/>
            </a:r>
            <a:br>
              <a:rPr lang="cs-CZ" sz="2000" b="1" dirty="0" smtClean="0">
                <a:solidFill>
                  <a:srgbClr val="FF0000"/>
                </a:solidFill>
              </a:rPr>
            </a:br>
            <a:r>
              <a:rPr lang="cs-CZ" sz="3200" b="1" dirty="0" err="1" smtClean="0">
                <a:solidFill>
                  <a:srgbClr val="008000"/>
                </a:solidFill>
                <a:latin typeface="Arial Black" pitchFamily="34" charset="0"/>
              </a:rPr>
              <a:t>The</a:t>
            </a:r>
            <a:r>
              <a:rPr lang="cs-CZ" sz="3200" b="1" dirty="0" smtClean="0">
                <a:solidFill>
                  <a:srgbClr val="008000"/>
                </a:solidFill>
                <a:latin typeface="Arial Black" pitchFamily="34" charset="0"/>
              </a:rPr>
              <a:t> LESS COMMON PPROCEDURES</a:t>
            </a:r>
            <a:endParaRPr lang="cs-CZ" sz="2800" b="1" dirty="0">
              <a:solidFill>
                <a:srgbClr val="008000"/>
              </a:solidFill>
              <a:latin typeface="Arial Black" pitchFamily="34" charset="0"/>
            </a:endParaRPr>
          </a:p>
        </p:txBody>
      </p:sp>
      <p:sp>
        <p:nvSpPr>
          <p:cNvPr id="2" name="Zástupný symbol pro datum 1"/>
          <p:cNvSpPr>
            <a:spLocks noGrp="1"/>
          </p:cNvSpPr>
          <p:nvPr>
            <p:ph type="dt" sz="half" idx="10"/>
          </p:nvPr>
        </p:nvSpPr>
        <p:spPr/>
        <p:txBody>
          <a:bodyPr/>
          <a:lstStyle/>
          <a:p>
            <a:pPr>
              <a:defRPr/>
            </a:pPr>
            <a:r>
              <a:rPr lang="cs-CZ" smtClean="0"/>
              <a:t>January 2018/4_1</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4_1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44</a:t>
            </a:fld>
            <a:endParaRPr lang="sk-SK"/>
          </a:p>
        </p:txBody>
      </p:sp>
      <p:pic>
        <p:nvPicPr>
          <p:cNvPr id="10" name="Obrázek 9" descr="reakce přír. kaučuku s HCl.jpg"/>
          <p:cNvPicPr>
            <a:picLocks noChangeAspect="1"/>
          </p:cNvPicPr>
          <p:nvPr/>
        </p:nvPicPr>
        <p:blipFill>
          <a:blip r:embed="rId2" cstate="print"/>
          <a:stretch>
            <a:fillRect/>
          </a:stretch>
        </p:blipFill>
        <p:spPr>
          <a:xfrm rot="16200000">
            <a:off x="3889522" y="-2153218"/>
            <a:ext cx="1797004" cy="8496944"/>
          </a:xfrm>
          <a:prstGeom prst="rect">
            <a:avLst/>
          </a:prstGeom>
        </p:spPr>
      </p:pic>
      <p:pic>
        <p:nvPicPr>
          <p:cNvPr id="11" name="Obrázek 10" descr="chlorace &amp; cyklizace přír. kaučuku.jpg"/>
          <p:cNvPicPr>
            <a:picLocks noChangeAspect="1"/>
          </p:cNvPicPr>
          <p:nvPr/>
        </p:nvPicPr>
        <p:blipFill>
          <a:blip r:embed="rId3" cstate="print"/>
          <a:stretch>
            <a:fillRect/>
          </a:stretch>
        </p:blipFill>
        <p:spPr>
          <a:xfrm rot="16200000">
            <a:off x="3419873" y="44624"/>
            <a:ext cx="2520279" cy="8280920"/>
          </a:xfrm>
          <a:prstGeom prst="rect">
            <a:avLst/>
          </a:prstGeom>
        </p:spPr>
      </p:pic>
      <p:sp>
        <p:nvSpPr>
          <p:cNvPr id="12" name="TextovéPole 11"/>
          <p:cNvSpPr txBox="1"/>
          <p:nvPr/>
        </p:nvSpPr>
        <p:spPr>
          <a:xfrm>
            <a:off x="0" y="5373216"/>
            <a:ext cx="9144000" cy="1384995"/>
          </a:xfrm>
          <a:prstGeom prst="rect">
            <a:avLst/>
          </a:prstGeom>
          <a:solidFill>
            <a:schemeClr val="accent3">
              <a:lumMod val="95000"/>
            </a:schemeClr>
          </a:solidFill>
        </p:spPr>
        <p:txBody>
          <a:bodyPr wrap="square" rtlCol="0">
            <a:spAutoFit/>
          </a:bodyPr>
          <a:lstStyle/>
          <a:p>
            <a:pPr algn="ctr"/>
            <a:r>
              <a:rPr lang="en-GB" sz="2800" dirty="0" smtClean="0">
                <a:solidFill>
                  <a:srgbClr val="008000"/>
                </a:solidFill>
                <a:latin typeface="Arial Black" pitchFamily="34" charset="0"/>
              </a:rPr>
              <a:t>Acid catalyzed addition of H</a:t>
            </a:r>
            <a:r>
              <a:rPr lang="en-GB" sz="2800" baseline="30000" dirty="0" smtClean="0">
                <a:solidFill>
                  <a:srgbClr val="008000"/>
                </a:solidFill>
                <a:latin typeface="Arial Black" pitchFamily="34" charset="0"/>
              </a:rPr>
              <a:t>+</a:t>
            </a:r>
            <a:r>
              <a:rPr lang="en-GB" sz="2800" dirty="0" smtClean="0">
                <a:solidFill>
                  <a:srgbClr val="008000"/>
                </a:solidFill>
                <a:latin typeface="Arial Black" pitchFamily="34" charset="0"/>
              </a:rPr>
              <a:t> on the DOUBLE BONDS, isomerisation and </a:t>
            </a:r>
            <a:r>
              <a:rPr lang="en-GB" sz="2800" dirty="0" err="1" smtClean="0">
                <a:solidFill>
                  <a:srgbClr val="008000"/>
                </a:solidFill>
                <a:latin typeface="Arial Black" pitchFamily="34" charset="0"/>
              </a:rPr>
              <a:t>cyclization</a:t>
            </a:r>
            <a:r>
              <a:rPr lang="en-GB" sz="2800" dirty="0" smtClean="0">
                <a:solidFill>
                  <a:srgbClr val="008000"/>
                </a:solidFill>
                <a:latin typeface="Arial Black" pitchFamily="34" charset="0"/>
              </a:rPr>
              <a:t> &gt; </a:t>
            </a:r>
            <a:r>
              <a:rPr lang="en-GB" sz="2800" dirty="0" smtClean="0">
                <a:solidFill>
                  <a:srgbClr val="FF0000"/>
                </a:solidFill>
                <a:latin typeface="Arial Black" pitchFamily="34" charset="0"/>
              </a:rPr>
              <a:t>CYCLORUBBER </a:t>
            </a:r>
            <a:endParaRPr lang="en-GB" sz="2800" dirty="0">
              <a:solidFill>
                <a:srgbClr val="008000"/>
              </a:solidFill>
              <a:latin typeface="Arial Black" pitchFamily="34" charset="0"/>
            </a:endParaRPr>
          </a:p>
        </p:txBody>
      </p:sp>
      <p:sp>
        <p:nvSpPr>
          <p:cNvPr id="9" name="TextovéPole 8"/>
          <p:cNvSpPr txBox="1"/>
          <p:nvPr/>
        </p:nvSpPr>
        <p:spPr>
          <a:xfrm>
            <a:off x="539552" y="2348880"/>
            <a:ext cx="1440160" cy="523220"/>
          </a:xfrm>
          <a:prstGeom prst="rect">
            <a:avLst/>
          </a:prstGeom>
          <a:noFill/>
        </p:spPr>
        <p:txBody>
          <a:bodyPr wrap="square" rtlCol="0">
            <a:spAutoFit/>
          </a:bodyPr>
          <a:lstStyle/>
          <a:p>
            <a:r>
              <a:rPr lang="cs-CZ" sz="2800" dirty="0" smtClean="0">
                <a:solidFill>
                  <a:srgbClr val="C00000"/>
                </a:solidFill>
                <a:latin typeface="Arial Black" pitchFamily="34" charset="0"/>
              </a:rPr>
              <a:t>Trans!</a:t>
            </a:r>
            <a:endParaRPr lang="cs-CZ" sz="2800" dirty="0">
              <a:solidFill>
                <a:srgbClr val="C00000"/>
              </a:solidFill>
              <a:latin typeface="Arial Black" pitchFamily="34" charset="0"/>
            </a:endParaRPr>
          </a:p>
        </p:txBody>
      </p:sp>
      <p:sp>
        <p:nvSpPr>
          <p:cNvPr id="13" name="TextovéPole 12"/>
          <p:cNvSpPr txBox="1"/>
          <p:nvPr/>
        </p:nvSpPr>
        <p:spPr>
          <a:xfrm>
            <a:off x="2699792" y="2420888"/>
            <a:ext cx="1296144" cy="369332"/>
          </a:xfrm>
          <a:prstGeom prst="rect">
            <a:avLst/>
          </a:prstGeom>
          <a:solidFill>
            <a:schemeClr val="accent3">
              <a:lumMod val="95000"/>
            </a:schemeClr>
          </a:solidFill>
        </p:spPr>
        <p:txBody>
          <a:bodyPr wrap="square" rtlCol="0">
            <a:spAutoFit/>
          </a:bodyPr>
          <a:lstStyle/>
          <a:p>
            <a:r>
              <a:rPr lang="cs-CZ" dirty="0" smtClean="0">
                <a:solidFill>
                  <a:srgbClr val="0000FF"/>
                </a:solidFill>
                <a:latin typeface="Arial Black" pitchFamily="34" charset="0"/>
              </a:rPr>
              <a:t>RUBBER</a:t>
            </a:r>
            <a:endParaRPr lang="cs-CZ" dirty="0">
              <a:solidFill>
                <a:srgbClr val="0000FF"/>
              </a:solidFill>
              <a:latin typeface="Arial Black" pitchFamily="34" charset="0"/>
            </a:endParaRPr>
          </a:p>
        </p:txBody>
      </p:sp>
      <p:sp>
        <p:nvSpPr>
          <p:cNvPr id="14" name="TextovéPole 13"/>
          <p:cNvSpPr txBox="1"/>
          <p:nvPr/>
        </p:nvSpPr>
        <p:spPr>
          <a:xfrm>
            <a:off x="6588224" y="2492896"/>
            <a:ext cx="1944216" cy="369332"/>
          </a:xfrm>
          <a:prstGeom prst="rect">
            <a:avLst/>
          </a:prstGeom>
          <a:solidFill>
            <a:schemeClr val="accent3">
              <a:lumMod val="95000"/>
            </a:schemeClr>
          </a:solidFill>
        </p:spPr>
        <p:txBody>
          <a:bodyPr wrap="square" rtlCol="0">
            <a:spAutoFit/>
          </a:bodyPr>
          <a:lstStyle/>
          <a:p>
            <a:r>
              <a:rPr lang="cs-CZ" dirty="0" err="1" smtClean="0">
                <a:solidFill>
                  <a:srgbClr val="0000FF"/>
                </a:solidFill>
                <a:latin typeface="Arial Black" pitchFamily="34" charset="0"/>
              </a:rPr>
              <a:t>iso</a:t>
            </a:r>
            <a:r>
              <a:rPr lang="cs-CZ" dirty="0" smtClean="0">
                <a:solidFill>
                  <a:srgbClr val="0000FF"/>
                </a:solidFill>
                <a:latin typeface="Arial Black" pitchFamily="34" charset="0"/>
              </a:rPr>
              <a:t>-RUBBER</a:t>
            </a:r>
            <a:endParaRPr lang="cs-CZ" dirty="0">
              <a:solidFill>
                <a:srgbClr val="0000FF"/>
              </a:solidFill>
              <a:latin typeface="Arial Black" pitchFamily="34" charset="0"/>
            </a:endParaRPr>
          </a:p>
        </p:txBody>
      </p:sp>
      <p:sp>
        <p:nvSpPr>
          <p:cNvPr id="15" name="TextovéPole 14"/>
          <p:cNvSpPr txBox="1"/>
          <p:nvPr/>
        </p:nvSpPr>
        <p:spPr>
          <a:xfrm>
            <a:off x="0" y="1196752"/>
            <a:ext cx="539552" cy="646331"/>
          </a:xfrm>
          <a:prstGeom prst="rect">
            <a:avLst/>
          </a:prstGeom>
          <a:noFill/>
        </p:spPr>
        <p:txBody>
          <a:bodyPr wrap="square" rtlCol="0">
            <a:spAutoFit/>
          </a:bodyPr>
          <a:lstStyle/>
          <a:p>
            <a:r>
              <a:rPr lang="cs-CZ" sz="3600" dirty="0" smtClean="0">
                <a:solidFill>
                  <a:srgbClr val="FF0000"/>
                </a:solidFill>
                <a:latin typeface="Arial Black" pitchFamily="34" charset="0"/>
              </a:rPr>
              <a:t>2</a:t>
            </a:r>
            <a:endParaRPr lang="cs-CZ" sz="3600" dirty="0">
              <a:solidFill>
                <a:srgbClr val="FF0000"/>
              </a:solidFill>
              <a:latin typeface="Arial Black" pitchFamily="34" charset="0"/>
            </a:endParaRPr>
          </a:p>
        </p:txBody>
      </p:sp>
      <p:sp>
        <p:nvSpPr>
          <p:cNvPr id="16" name="TextovéPole 15"/>
          <p:cNvSpPr txBox="1"/>
          <p:nvPr/>
        </p:nvSpPr>
        <p:spPr>
          <a:xfrm>
            <a:off x="179512" y="4077072"/>
            <a:ext cx="539552" cy="646331"/>
          </a:xfrm>
          <a:prstGeom prst="rect">
            <a:avLst/>
          </a:prstGeom>
          <a:noFill/>
        </p:spPr>
        <p:txBody>
          <a:bodyPr wrap="square" rtlCol="0">
            <a:spAutoFit/>
          </a:bodyPr>
          <a:lstStyle/>
          <a:p>
            <a:r>
              <a:rPr lang="cs-CZ" sz="3600" dirty="0" smtClean="0">
                <a:solidFill>
                  <a:srgbClr val="FF0000"/>
                </a:solidFill>
                <a:latin typeface="Arial Black" pitchFamily="34" charset="0"/>
              </a:rPr>
              <a:t>3</a:t>
            </a:r>
            <a:endParaRPr lang="cs-CZ" sz="3600" dirty="0">
              <a:solidFill>
                <a:srgbClr val="FF0000"/>
              </a:solidFill>
              <a:latin typeface="Arial Black"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datum 2"/>
          <p:cNvSpPr>
            <a:spLocks noGrp="1"/>
          </p:cNvSpPr>
          <p:nvPr>
            <p:ph type="dt" sz="half" idx="10"/>
          </p:nvPr>
        </p:nvSpPr>
        <p:spPr/>
        <p:txBody>
          <a:bodyPr/>
          <a:lstStyle/>
          <a:p>
            <a:pPr>
              <a:defRPr/>
            </a:pPr>
            <a:r>
              <a:rPr lang="cs-CZ" smtClean="0"/>
              <a:t>January 2018/4_1</a:t>
            </a:r>
            <a:endParaRPr lang="sk-SK"/>
          </a:p>
        </p:txBody>
      </p:sp>
      <p:sp>
        <p:nvSpPr>
          <p:cNvPr id="4" name="Zástupný symbol pro zápatí 3"/>
          <p:cNvSpPr>
            <a:spLocks noGrp="1"/>
          </p:cNvSpPr>
          <p:nvPr>
            <p:ph type="ftr" sz="quarter" idx="11"/>
          </p:nvPr>
        </p:nvSpPr>
        <p:spPr/>
        <p:txBody>
          <a:bodyPr/>
          <a:lstStyle/>
          <a:p>
            <a:pPr>
              <a:defRPr/>
            </a:pPr>
            <a:r>
              <a:rPr lang="fr-FR" smtClean="0"/>
              <a:t>NATURAL POLYMERS MU SCI 4_1 2018</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45</a:t>
            </a:fld>
            <a:endParaRPr lang="sk-SK"/>
          </a:p>
        </p:txBody>
      </p:sp>
      <p:sp>
        <p:nvSpPr>
          <p:cNvPr id="8" name="Nadpis 4"/>
          <p:cNvSpPr txBox="1">
            <a:spLocks/>
          </p:cNvSpPr>
          <p:nvPr/>
        </p:nvSpPr>
        <p:spPr>
          <a:xfrm>
            <a:off x="457200" y="274638"/>
            <a:ext cx="8229600" cy="994122"/>
          </a:xfrm>
          <a:prstGeom prst="rect">
            <a:avLst/>
          </a:prstGeom>
        </p:spPr>
        <p:txBody>
          <a:bodyPr/>
          <a:lstStyle/>
          <a:p>
            <a:pPr lvl="0" algn="ctr" eaLnBrk="0" hangingPunct="0">
              <a:defRPr/>
            </a:pPr>
            <a:r>
              <a:rPr lang="en-GB" sz="2800" b="1" dirty="0" smtClean="0">
                <a:solidFill>
                  <a:srgbClr val="FF0000"/>
                </a:solidFill>
                <a:latin typeface="Arial Black" pitchFamily="34" charset="0"/>
              </a:rPr>
              <a:t>Modification of the </a:t>
            </a:r>
            <a:r>
              <a:rPr lang="en-GB" sz="2800" dirty="0" smtClean="0">
                <a:solidFill>
                  <a:srgbClr val="FF0000"/>
                </a:solidFill>
                <a:latin typeface="Arial Black" pitchFamily="34" charset="0"/>
              </a:rPr>
              <a:t>NATURAL RUBBER </a:t>
            </a:r>
            <a:r>
              <a:rPr kumimoji="0" lang="en-GB" sz="2800" b="1" i="0" u="none" strike="noStrike" kern="0" cap="none" spc="0" normalizeH="0" baseline="0" noProof="0" dirty="0" smtClean="0">
                <a:ln>
                  <a:noFill/>
                </a:ln>
                <a:solidFill>
                  <a:srgbClr val="0000FF"/>
                </a:solidFill>
                <a:effectLst/>
                <a:uLnTx/>
                <a:uFillTx/>
                <a:latin typeface="+mj-lt"/>
                <a:ea typeface="+mj-ea"/>
                <a:cs typeface="+mj-cs"/>
              </a:rPr>
              <a:t>(</a:t>
            </a:r>
            <a:r>
              <a:rPr kumimoji="0" lang="en-GB" sz="3200" b="1" i="0" u="sng" strike="noStrike" kern="0" cap="none" spc="0" normalizeH="0" baseline="0" noProof="0" dirty="0" smtClean="0">
                <a:ln>
                  <a:noFill/>
                </a:ln>
                <a:solidFill>
                  <a:srgbClr val="0000FF"/>
                </a:solidFill>
                <a:effectLst/>
                <a:uLnTx/>
                <a:uFillTx/>
                <a:latin typeface="Arial Black" pitchFamily="34" charset="0"/>
                <a:ea typeface="+mj-ea"/>
                <a:cs typeface="+mj-cs"/>
              </a:rPr>
              <a:t>NOT VULCANIZED RUBBER</a:t>
            </a:r>
            <a:r>
              <a:rPr kumimoji="0" lang="en-GB" sz="2800" b="1" i="0" u="none" strike="noStrike" kern="0" cap="none" spc="0" normalizeH="0" baseline="0" noProof="0" dirty="0" smtClean="0">
                <a:ln>
                  <a:noFill/>
                </a:ln>
                <a:solidFill>
                  <a:srgbClr val="0000FF"/>
                </a:solidFill>
                <a:effectLst/>
                <a:uLnTx/>
                <a:uFillTx/>
                <a:latin typeface="+mj-lt"/>
                <a:ea typeface="+mj-ea"/>
                <a:cs typeface="+mj-cs"/>
              </a:rPr>
              <a:t>)</a:t>
            </a:r>
            <a:r>
              <a:rPr kumimoji="0" lang="en-GB" sz="2800" b="1" i="0" u="none" strike="noStrike" kern="0" cap="none" spc="0" normalizeH="0" baseline="0" noProof="0" dirty="0" smtClean="0">
                <a:ln>
                  <a:noFill/>
                </a:ln>
                <a:solidFill>
                  <a:srgbClr val="FF0000"/>
                </a:solidFill>
                <a:effectLst/>
                <a:uLnTx/>
                <a:uFillTx/>
                <a:latin typeface="+mj-lt"/>
                <a:ea typeface="+mj-ea"/>
                <a:cs typeface="+mj-cs"/>
              </a:rPr>
              <a:t/>
            </a:r>
            <a:br>
              <a:rPr kumimoji="0" lang="en-GB" sz="2800" b="1" i="0" u="none" strike="noStrike" kern="0" cap="none" spc="0" normalizeH="0" baseline="0" noProof="0" dirty="0" smtClean="0">
                <a:ln>
                  <a:noFill/>
                </a:ln>
                <a:solidFill>
                  <a:srgbClr val="FF0000"/>
                </a:solidFill>
                <a:effectLst/>
                <a:uLnTx/>
                <a:uFillTx/>
                <a:latin typeface="+mj-lt"/>
                <a:ea typeface="+mj-ea"/>
                <a:cs typeface="+mj-cs"/>
              </a:rPr>
            </a:br>
            <a:r>
              <a:rPr kumimoji="0" lang="en-GB" sz="2800" b="1" i="0" u="none" strike="noStrike" kern="0" cap="none" spc="0" normalizeH="0" baseline="0" noProof="0" dirty="0" smtClean="0">
                <a:ln>
                  <a:noFill/>
                </a:ln>
                <a:solidFill>
                  <a:srgbClr val="FF0000"/>
                </a:solidFill>
                <a:effectLst/>
                <a:uLnTx/>
                <a:uFillTx/>
                <a:latin typeface="+mj-lt"/>
                <a:ea typeface="+mj-ea"/>
                <a:cs typeface="+mj-cs"/>
              </a:rPr>
              <a:t>a </a:t>
            </a:r>
            <a:r>
              <a:rPr kumimoji="0" lang="en-GB" sz="2800" b="1" i="0" u="none" strike="noStrike" kern="0" cap="none" spc="0" normalizeH="0" baseline="0" noProof="0" dirty="0" err="1" smtClean="0">
                <a:ln>
                  <a:noFill/>
                </a:ln>
                <a:solidFill>
                  <a:srgbClr val="FF0000"/>
                </a:solidFill>
                <a:effectLst/>
                <a:uLnTx/>
                <a:uFillTx/>
                <a:latin typeface="+mj-lt"/>
                <a:ea typeface="+mj-ea"/>
                <a:cs typeface="+mj-cs"/>
              </a:rPr>
              <a:t>její</a:t>
            </a:r>
            <a:r>
              <a:rPr kumimoji="0" lang="en-GB" sz="2800" b="1" i="0" u="none" strike="noStrike" kern="0" cap="none" spc="0" normalizeH="0" noProof="0" dirty="0" smtClean="0">
                <a:ln>
                  <a:noFill/>
                </a:ln>
                <a:solidFill>
                  <a:srgbClr val="FF0000"/>
                </a:solidFill>
                <a:effectLst/>
                <a:uLnTx/>
                <a:uFillTx/>
                <a:latin typeface="+mj-lt"/>
                <a:ea typeface="+mj-ea"/>
                <a:cs typeface="+mj-cs"/>
              </a:rPr>
              <a:t> </a:t>
            </a:r>
            <a:r>
              <a:rPr kumimoji="0" lang="en-GB" sz="2800" b="1" i="0" u="none" strike="noStrike" kern="0" cap="none" spc="0" normalizeH="0" noProof="0" dirty="0" err="1" smtClean="0">
                <a:ln>
                  <a:noFill/>
                </a:ln>
                <a:solidFill>
                  <a:srgbClr val="FF0000"/>
                </a:solidFill>
                <a:effectLst/>
                <a:uLnTx/>
                <a:uFillTx/>
                <a:latin typeface="+mj-lt"/>
                <a:ea typeface="+mj-ea"/>
                <a:cs typeface="+mj-cs"/>
              </a:rPr>
              <a:t>využití</a:t>
            </a:r>
            <a:endParaRPr kumimoji="0" lang="en-GB" sz="2800" b="1" i="0" u="none" strike="noStrike" kern="0" cap="none" spc="0" normalizeH="0" baseline="0" noProof="0" dirty="0">
              <a:ln>
                <a:noFill/>
              </a:ln>
              <a:solidFill>
                <a:srgbClr val="FF0000"/>
              </a:solidFill>
              <a:effectLst/>
              <a:uLnTx/>
              <a:uFillTx/>
              <a:latin typeface="+mj-lt"/>
              <a:ea typeface="+mj-ea"/>
              <a:cs typeface="+mj-cs"/>
            </a:endParaRPr>
          </a:p>
        </p:txBody>
      </p:sp>
      <p:graphicFrame>
        <p:nvGraphicFramePr>
          <p:cNvPr id="9" name="Tabulka 8"/>
          <p:cNvGraphicFramePr>
            <a:graphicFrameLocks noGrp="1"/>
          </p:cNvGraphicFramePr>
          <p:nvPr/>
        </p:nvGraphicFramePr>
        <p:xfrm>
          <a:off x="395536" y="1268760"/>
          <a:ext cx="8352927" cy="4480560"/>
        </p:xfrm>
        <a:graphic>
          <a:graphicData uri="http://schemas.openxmlformats.org/drawingml/2006/table">
            <a:tbl>
              <a:tblPr firstRow="1" bandRow="1">
                <a:tableStyleId>{5C22544A-7EE6-4342-B048-85BDC9FD1C3A}</a:tableStyleId>
              </a:tblPr>
              <a:tblGrid>
                <a:gridCol w="2376264"/>
                <a:gridCol w="3192354"/>
                <a:gridCol w="2784309"/>
              </a:tblGrid>
              <a:tr h="370840">
                <a:tc>
                  <a:txBody>
                    <a:bodyPr/>
                    <a:lstStyle/>
                    <a:p>
                      <a:pPr algn="ctr"/>
                      <a:r>
                        <a:rPr lang="en-GB" sz="2800" noProof="0" dirty="0" smtClean="0">
                          <a:solidFill>
                            <a:srgbClr val="FF0000"/>
                          </a:solidFill>
                        </a:rPr>
                        <a:t>Type</a:t>
                      </a:r>
                      <a:endParaRPr lang="en-GB" sz="2800" noProof="0" dirty="0">
                        <a:solidFill>
                          <a:srgbClr val="FF0000"/>
                        </a:solidFill>
                      </a:endParaRPr>
                    </a:p>
                  </a:txBody>
                  <a:tcPr/>
                </a:tc>
                <a:tc>
                  <a:txBody>
                    <a:bodyPr/>
                    <a:lstStyle/>
                    <a:p>
                      <a:pPr algn="ctr"/>
                      <a:r>
                        <a:rPr lang="en-GB" sz="2800" noProof="0" smtClean="0">
                          <a:solidFill>
                            <a:srgbClr val="FF0000"/>
                          </a:solidFill>
                        </a:rPr>
                        <a:t>Properties</a:t>
                      </a:r>
                      <a:endParaRPr lang="en-GB" sz="2800" noProof="0">
                        <a:solidFill>
                          <a:srgbClr val="FF0000"/>
                        </a:solidFill>
                      </a:endParaRPr>
                    </a:p>
                  </a:txBody>
                  <a:tcPr/>
                </a:tc>
                <a:tc>
                  <a:txBody>
                    <a:bodyPr/>
                    <a:lstStyle/>
                    <a:p>
                      <a:pPr algn="ctr"/>
                      <a:r>
                        <a:rPr lang="en-GB" sz="2800" noProof="0" smtClean="0">
                          <a:solidFill>
                            <a:srgbClr val="FF0000"/>
                          </a:solidFill>
                        </a:rPr>
                        <a:t>Use</a:t>
                      </a:r>
                      <a:endParaRPr lang="en-GB" sz="2800" noProof="0">
                        <a:solidFill>
                          <a:srgbClr val="FF0000"/>
                        </a:solidFill>
                      </a:endParaRPr>
                    </a:p>
                  </a:txBody>
                  <a:tcPr/>
                </a:tc>
              </a:tr>
              <a:tr h="370840">
                <a:tc>
                  <a:txBody>
                    <a:bodyPr/>
                    <a:lstStyle/>
                    <a:p>
                      <a:r>
                        <a:rPr lang="en-GB" sz="2000" b="1" noProof="0" dirty="0" smtClean="0">
                          <a:solidFill>
                            <a:srgbClr val="0000FF"/>
                          </a:solidFill>
                          <a:latin typeface="Arial Black" pitchFamily="34" charset="0"/>
                        </a:rPr>
                        <a:t>Chlorinated Rubber</a:t>
                      </a:r>
                      <a:endParaRPr lang="en-GB" sz="2000" b="1" noProof="0" dirty="0" smtClean="0">
                        <a:solidFill>
                          <a:srgbClr val="C00000"/>
                        </a:solidFill>
                      </a:endParaRPr>
                    </a:p>
                    <a:p>
                      <a:r>
                        <a:rPr lang="en-GB" noProof="0" dirty="0" smtClean="0">
                          <a:solidFill>
                            <a:srgbClr val="C00000"/>
                          </a:solidFill>
                        </a:rPr>
                        <a:t>(chlorine content up to 60 % w/w)</a:t>
                      </a:r>
                      <a:endParaRPr lang="en-GB" noProof="0" dirty="0">
                        <a:solidFill>
                          <a:srgbClr val="C00000"/>
                        </a:solidFill>
                      </a:endParaRPr>
                    </a:p>
                  </a:txBody>
                  <a:tcPr/>
                </a:tc>
                <a:tc>
                  <a:txBody>
                    <a:bodyPr/>
                    <a:lstStyle/>
                    <a:p>
                      <a:r>
                        <a:rPr lang="en-GB" noProof="0" dirty="0" smtClean="0">
                          <a:solidFill>
                            <a:srgbClr val="C00000"/>
                          </a:solidFill>
                        </a:rPr>
                        <a:t>Film</a:t>
                      </a:r>
                      <a:r>
                        <a:rPr lang="cs-CZ" noProof="0" dirty="0" smtClean="0">
                          <a:solidFill>
                            <a:srgbClr val="C00000"/>
                          </a:solidFill>
                        </a:rPr>
                        <a:t> </a:t>
                      </a:r>
                      <a:r>
                        <a:rPr lang="en-GB" noProof="0" dirty="0" smtClean="0">
                          <a:solidFill>
                            <a:srgbClr val="C00000"/>
                          </a:solidFill>
                        </a:rPr>
                        <a:t>forming, better chemical stability than </a:t>
                      </a:r>
                      <a:r>
                        <a:rPr lang="en-GB" sz="1800" noProof="0" dirty="0" smtClean="0">
                          <a:solidFill>
                            <a:srgbClr val="FF0000"/>
                          </a:solidFill>
                          <a:latin typeface="Arial Black" pitchFamily="34" charset="0"/>
                        </a:rPr>
                        <a:t>NATURAL RUBBER </a:t>
                      </a:r>
                      <a:r>
                        <a:rPr lang="en-GB" noProof="0" dirty="0" smtClean="0">
                          <a:solidFill>
                            <a:srgbClr val="C00000"/>
                          </a:solidFill>
                        </a:rPr>
                        <a:t>, decreased flammability, SOLUBILITY IN ORGANIC SOLVENTS</a:t>
                      </a:r>
                      <a:endParaRPr lang="en-GB" noProof="0" dirty="0">
                        <a:solidFill>
                          <a:srgbClr val="C00000"/>
                        </a:solidFill>
                      </a:endParaRPr>
                    </a:p>
                  </a:txBody>
                  <a:tcPr/>
                </a:tc>
                <a:tc>
                  <a:txBody>
                    <a:bodyPr/>
                    <a:lstStyle/>
                    <a:p>
                      <a:r>
                        <a:rPr lang="en-GB" sz="2000" b="1" noProof="0" dirty="0" smtClean="0">
                          <a:solidFill>
                            <a:srgbClr val="C00000"/>
                          </a:solidFill>
                          <a:latin typeface="Arial Black" pitchFamily="34" charset="0"/>
                        </a:rPr>
                        <a:t>Coating compositions (chemical works,</a:t>
                      </a:r>
                      <a:r>
                        <a:rPr lang="cs-CZ" sz="2000" b="1" noProof="0" dirty="0" smtClean="0">
                          <a:solidFill>
                            <a:srgbClr val="C00000"/>
                          </a:solidFill>
                          <a:latin typeface="Arial Black" pitchFamily="34" charset="0"/>
                        </a:rPr>
                        <a:t> </a:t>
                      </a:r>
                      <a:r>
                        <a:rPr lang="en-GB" sz="2000" b="1" noProof="0" dirty="0" smtClean="0">
                          <a:solidFill>
                            <a:srgbClr val="C00000"/>
                          </a:solidFill>
                          <a:latin typeface="Arial Black" pitchFamily="34" charset="0"/>
                        </a:rPr>
                        <a:t>e.g. </a:t>
                      </a:r>
                      <a:r>
                        <a:rPr lang="en-GB" sz="2000" b="0" noProof="0" dirty="0" smtClean="0">
                          <a:solidFill>
                            <a:srgbClr val="C00000"/>
                          </a:solidFill>
                          <a:latin typeface="+mn-lt"/>
                        </a:rPr>
                        <a:t>Starch factory, Sugar factory etc.</a:t>
                      </a:r>
                      <a:r>
                        <a:rPr lang="en-GB" b="1" noProof="0" dirty="0" smtClean="0">
                          <a:solidFill>
                            <a:srgbClr val="C00000"/>
                          </a:solidFill>
                        </a:rPr>
                        <a:t>)</a:t>
                      </a:r>
                      <a:r>
                        <a:rPr lang="en-GB" noProof="0" dirty="0" smtClean="0">
                          <a:solidFill>
                            <a:srgbClr val="C00000"/>
                          </a:solidFill>
                        </a:rPr>
                        <a:t>, Glues</a:t>
                      </a:r>
                      <a:endParaRPr lang="en-GB" noProof="0" dirty="0">
                        <a:solidFill>
                          <a:srgbClr val="C00000"/>
                        </a:solidFill>
                      </a:endParaRPr>
                    </a:p>
                  </a:txBody>
                  <a:tcPr/>
                </a:tc>
              </a:tr>
              <a:tr h="370840">
                <a:tc>
                  <a:txBody>
                    <a:bodyPr/>
                    <a:lstStyle/>
                    <a:p>
                      <a:r>
                        <a:rPr lang="en-GB" sz="2000" b="1" noProof="0" smtClean="0">
                          <a:solidFill>
                            <a:srgbClr val="008000"/>
                          </a:solidFill>
                          <a:latin typeface="Arial Black" pitchFamily="34" charset="0"/>
                        </a:rPr>
                        <a:t>Rubber hydrochloride</a:t>
                      </a:r>
                    </a:p>
                    <a:p>
                      <a:pPr marL="0" marR="0" indent="0" algn="l" defTabSz="914400" rtl="0" eaLnBrk="1" fontAlgn="auto" latinLnBrk="0" hangingPunct="1">
                        <a:lnSpc>
                          <a:spcPct val="100000"/>
                        </a:lnSpc>
                        <a:spcBef>
                          <a:spcPts val="0"/>
                        </a:spcBef>
                        <a:spcAft>
                          <a:spcPts val="0"/>
                        </a:spcAft>
                        <a:buClrTx/>
                        <a:buSzTx/>
                        <a:buFontTx/>
                        <a:buNone/>
                        <a:tabLst/>
                        <a:defRPr/>
                      </a:pPr>
                      <a:r>
                        <a:rPr lang="en-GB" noProof="0" smtClean="0">
                          <a:solidFill>
                            <a:srgbClr val="008000"/>
                          </a:solidFill>
                        </a:rPr>
                        <a:t>(modification by gaseous HCl)</a:t>
                      </a:r>
                      <a:r>
                        <a:rPr lang="en-GB" noProof="0" smtClean="0">
                          <a:solidFill>
                            <a:srgbClr val="C00000"/>
                          </a:solidFill>
                        </a:rPr>
                        <a:t> </a:t>
                      </a:r>
                      <a:r>
                        <a:rPr lang="en-GB" noProof="0" smtClean="0">
                          <a:solidFill>
                            <a:srgbClr val="008000"/>
                          </a:solidFill>
                        </a:rPr>
                        <a:t>(chlorine content up to 35 % w/w)</a:t>
                      </a:r>
                    </a:p>
                    <a:p>
                      <a:endParaRPr lang="en-GB" noProof="0" smtClean="0">
                        <a:solidFill>
                          <a:srgbClr val="008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noProof="0" dirty="0" smtClean="0">
                          <a:solidFill>
                            <a:srgbClr val="008000"/>
                          </a:solidFill>
                        </a:rPr>
                        <a:t>Film</a:t>
                      </a:r>
                      <a:r>
                        <a:rPr lang="cs-CZ" noProof="0" dirty="0" smtClean="0">
                          <a:solidFill>
                            <a:srgbClr val="008000"/>
                          </a:solidFill>
                        </a:rPr>
                        <a:t> </a:t>
                      </a:r>
                      <a:r>
                        <a:rPr lang="en-GB" noProof="0" dirty="0" smtClean="0">
                          <a:solidFill>
                            <a:srgbClr val="008000"/>
                          </a:solidFill>
                        </a:rPr>
                        <a:t>forming, better chemical stability than</a:t>
                      </a:r>
                      <a:r>
                        <a:rPr lang="en-GB" noProof="0" dirty="0" smtClean="0">
                          <a:solidFill>
                            <a:srgbClr val="C00000"/>
                          </a:solidFill>
                        </a:rPr>
                        <a:t> </a:t>
                      </a:r>
                      <a:r>
                        <a:rPr lang="en-GB" sz="1800" noProof="0" dirty="0" smtClean="0">
                          <a:solidFill>
                            <a:srgbClr val="FF0000"/>
                          </a:solidFill>
                          <a:latin typeface="Arial Black" pitchFamily="34" charset="0"/>
                        </a:rPr>
                        <a:t>NATURAL RUBBER</a:t>
                      </a:r>
                      <a:r>
                        <a:rPr lang="en-GB" noProof="0" dirty="0" smtClean="0">
                          <a:solidFill>
                            <a:srgbClr val="C00000"/>
                          </a:solidFill>
                        </a:rPr>
                        <a:t>,</a:t>
                      </a:r>
                      <a:r>
                        <a:rPr lang="en-GB" noProof="0" dirty="0" smtClean="0">
                          <a:solidFill>
                            <a:srgbClr val="008000"/>
                          </a:solidFill>
                        </a:rPr>
                        <a:t> bur worse than </a:t>
                      </a:r>
                      <a:r>
                        <a:rPr lang="en-GB" sz="1800" b="1" noProof="0" dirty="0" smtClean="0">
                          <a:solidFill>
                            <a:srgbClr val="0000FF"/>
                          </a:solidFill>
                          <a:latin typeface="Arial Black" pitchFamily="34" charset="0"/>
                        </a:rPr>
                        <a:t>Chlorinated Rubber, </a:t>
                      </a:r>
                      <a:r>
                        <a:rPr lang="en-GB" noProof="0" dirty="0" smtClean="0">
                          <a:solidFill>
                            <a:srgbClr val="008000"/>
                          </a:solidFill>
                        </a:rPr>
                        <a:t>decreased flammability, SOLUBILITY IN ORGANIC SOLVENTS</a:t>
                      </a:r>
                      <a:endParaRPr lang="en-GB" sz="1800" b="1" noProof="0" dirty="0" smtClean="0">
                        <a:solidFill>
                          <a:srgbClr val="008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noProof="0" dirty="0" smtClean="0">
                          <a:solidFill>
                            <a:srgbClr val="008000"/>
                          </a:solidFill>
                        </a:rPr>
                        <a:t>Films, Sizing for Textile industry </a:t>
                      </a:r>
                    </a:p>
                    <a:p>
                      <a:endParaRPr lang="en-GB" noProof="0" dirty="0">
                        <a:solidFill>
                          <a:srgbClr val="008000"/>
                        </a:solidFill>
                      </a:endParaRPr>
                    </a:p>
                  </a:txBody>
                  <a:tcPr/>
                </a:tc>
              </a:tr>
            </a:tbl>
          </a:graphicData>
        </a:graphic>
      </p:graphicFrame>
      <p:sp>
        <p:nvSpPr>
          <p:cNvPr id="10" name="TextovéPole 9"/>
          <p:cNvSpPr txBox="1"/>
          <p:nvPr/>
        </p:nvSpPr>
        <p:spPr>
          <a:xfrm>
            <a:off x="0" y="5877272"/>
            <a:ext cx="9036496" cy="800219"/>
          </a:xfrm>
          <a:prstGeom prst="rect">
            <a:avLst/>
          </a:prstGeom>
          <a:solidFill>
            <a:schemeClr val="accent3">
              <a:lumMod val="95000"/>
            </a:schemeClr>
          </a:solidFill>
          <a:ln w="38100">
            <a:solidFill>
              <a:srgbClr val="FF0000"/>
            </a:solidFill>
          </a:ln>
        </p:spPr>
        <p:txBody>
          <a:bodyPr wrap="square" rtlCol="0">
            <a:spAutoFit/>
          </a:bodyPr>
          <a:lstStyle/>
          <a:p>
            <a:pPr algn="ctr"/>
            <a:r>
              <a:rPr lang="en-GB" sz="2200" b="1" dirty="0" smtClean="0">
                <a:solidFill>
                  <a:srgbClr val="0000FF"/>
                </a:solidFill>
                <a:latin typeface="Arial Black" pitchFamily="34" charset="0"/>
              </a:rPr>
              <a:t>Chlorinated Rubber</a:t>
            </a:r>
            <a:r>
              <a:rPr lang="cs-CZ" sz="2200" b="1" dirty="0" smtClean="0">
                <a:solidFill>
                  <a:srgbClr val="0000FF"/>
                </a:solidFill>
                <a:latin typeface="Arial Black" pitchFamily="34" charset="0"/>
              </a:rPr>
              <a:t> </a:t>
            </a:r>
            <a:r>
              <a:rPr lang="cs-CZ" sz="2200" b="1" dirty="0" err="1" smtClean="0">
                <a:solidFill>
                  <a:srgbClr val="0000FF"/>
                </a:solidFill>
                <a:latin typeface="Arial Black" pitchFamily="34" charset="0"/>
              </a:rPr>
              <a:t>is</a:t>
            </a:r>
            <a:r>
              <a:rPr lang="cs-CZ" sz="2200" b="1" dirty="0" smtClean="0">
                <a:solidFill>
                  <a:srgbClr val="0000FF"/>
                </a:solidFill>
                <a:latin typeface="Arial Black" pitchFamily="34" charset="0"/>
              </a:rPr>
              <a:t> </a:t>
            </a:r>
            <a:r>
              <a:rPr lang="cs-CZ" sz="2200" b="1" dirty="0" err="1" smtClean="0">
                <a:solidFill>
                  <a:srgbClr val="0000FF"/>
                </a:solidFill>
                <a:latin typeface="Arial Black" pitchFamily="34" charset="0"/>
              </a:rPr>
              <a:t>probably</a:t>
            </a:r>
            <a:r>
              <a:rPr lang="cs-CZ" sz="2200" b="1" dirty="0" smtClean="0">
                <a:solidFill>
                  <a:srgbClr val="0000FF"/>
                </a:solidFill>
                <a:latin typeface="Arial Black" pitchFamily="34" charset="0"/>
              </a:rPr>
              <a:t> </a:t>
            </a:r>
            <a:r>
              <a:rPr lang="cs-CZ" sz="2200" b="1" dirty="0" err="1" smtClean="0">
                <a:solidFill>
                  <a:srgbClr val="0000FF"/>
                </a:solidFill>
                <a:latin typeface="Arial Black" pitchFamily="34" charset="0"/>
              </a:rPr>
              <a:t>the</a:t>
            </a:r>
            <a:r>
              <a:rPr lang="cs-CZ" sz="2200" b="1" dirty="0" smtClean="0">
                <a:solidFill>
                  <a:srgbClr val="0000FF"/>
                </a:solidFill>
                <a:latin typeface="Arial Black" pitchFamily="34" charset="0"/>
              </a:rPr>
              <a:t> most </a:t>
            </a:r>
            <a:r>
              <a:rPr lang="cs-CZ" sz="2200" b="1" dirty="0" err="1" smtClean="0">
                <a:solidFill>
                  <a:srgbClr val="0000FF"/>
                </a:solidFill>
                <a:latin typeface="Arial Black" pitchFamily="34" charset="0"/>
              </a:rPr>
              <a:t>important</a:t>
            </a:r>
            <a:r>
              <a:rPr lang="cs-CZ" sz="2200" b="1" dirty="0" smtClean="0">
                <a:solidFill>
                  <a:srgbClr val="0000FF"/>
                </a:solidFill>
                <a:latin typeface="Arial Black" pitchFamily="34" charset="0"/>
              </a:rPr>
              <a:t> </a:t>
            </a:r>
            <a:endParaRPr lang="en-GB" sz="2200" b="1" dirty="0" smtClean="0">
              <a:solidFill>
                <a:srgbClr val="C00000"/>
              </a:solidFill>
            </a:endParaRPr>
          </a:p>
          <a:p>
            <a:pPr algn="ctr"/>
            <a:r>
              <a:rPr lang="cs-CZ" sz="2200" b="1" dirty="0" smtClean="0">
                <a:solidFill>
                  <a:srgbClr val="FF0000"/>
                </a:solidFill>
              </a:rPr>
              <a:t>MODIFIED </a:t>
            </a:r>
            <a:r>
              <a:rPr lang="en-GB" sz="2400" dirty="0" smtClean="0">
                <a:solidFill>
                  <a:srgbClr val="FF0000"/>
                </a:solidFill>
                <a:latin typeface="Arial Black" pitchFamily="34" charset="0"/>
              </a:rPr>
              <a:t>NATURAL RUBBER </a:t>
            </a:r>
            <a:endParaRPr lang="cs-CZ" sz="2200" dirty="0">
              <a:solidFill>
                <a:srgbClr val="FF0000"/>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datum 2"/>
          <p:cNvSpPr>
            <a:spLocks noGrp="1"/>
          </p:cNvSpPr>
          <p:nvPr>
            <p:ph type="dt" sz="half" idx="10"/>
          </p:nvPr>
        </p:nvSpPr>
        <p:spPr/>
        <p:txBody>
          <a:bodyPr/>
          <a:lstStyle/>
          <a:p>
            <a:pPr>
              <a:defRPr/>
            </a:pPr>
            <a:r>
              <a:rPr lang="cs-CZ" smtClean="0"/>
              <a:t>January 2018/4_1</a:t>
            </a:r>
            <a:endParaRPr lang="sk-SK"/>
          </a:p>
        </p:txBody>
      </p:sp>
      <p:sp>
        <p:nvSpPr>
          <p:cNvPr id="4" name="Zástupný symbol pro zápatí 3"/>
          <p:cNvSpPr>
            <a:spLocks noGrp="1"/>
          </p:cNvSpPr>
          <p:nvPr>
            <p:ph type="ftr" sz="quarter" idx="11"/>
          </p:nvPr>
        </p:nvSpPr>
        <p:spPr/>
        <p:txBody>
          <a:bodyPr/>
          <a:lstStyle/>
          <a:p>
            <a:pPr>
              <a:defRPr/>
            </a:pPr>
            <a:r>
              <a:rPr lang="fr-FR" smtClean="0"/>
              <a:t>NATURAL POLYMERS MU SCI 4_1 2018</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46</a:t>
            </a:fld>
            <a:endParaRPr lang="sk-SK"/>
          </a:p>
        </p:txBody>
      </p:sp>
      <p:sp>
        <p:nvSpPr>
          <p:cNvPr id="8" name="Nadpis 4"/>
          <p:cNvSpPr txBox="1">
            <a:spLocks/>
          </p:cNvSpPr>
          <p:nvPr/>
        </p:nvSpPr>
        <p:spPr>
          <a:xfrm>
            <a:off x="457200" y="274638"/>
            <a:ext cx="8229600" cy="994122"/>
          </a:xfrm>
          <a:prstGeom prst="rect">
            <a:avLst/>
          </a:prstGeom>
        </p:spPr>
        <p:txBody>
          <a:bodyPr/>
          <a:lstStyle/>
          <a:p>
            <a:pPr lvl="0" algn="ctr" eaLnBrk="0" hangingPunct="0">
              <a:defRPr/>
            </a:pPr>
            <a:r>
              <a:rPr lang="cs-CZ" sz="2800" b="1" dirty="0" err="1" smtClean="0">
                <a:solidFill>
                  <a:srgbClr val="FF0000"/>
                </a:solidFill>
                <a:latin typeface="Arial Black" pitchFamily="34" charset="0"/>
              </a:rPr>
              <a:t>Modification</a:t>
            </a:r>
            <a:r>
              <a:rPr lang="cs-CZ" sz="2800" b="1" dirty="0" smtClean="0">
                <a:solidFill>
                  <a:srgbClr val="FF0000"/>
                </a:solidFill>
                <a:latin typeface="Arial Black" pitchFamily="34" charset="0"/>
              </a:rPr>
              <a:t> </a:t>
            </a:r>
            <a:r>
              <a:rPr lang="cs-CZ" sz="2800" b="1" dirty="0" err="1" smtClean="0">
                <a:solidFill>
                  <a:srgbClr val="FF0000"/>
                </a:solidFill>
                <a:latin typeface="Arial Black" pitchFamily="34" charset="0"/>
              </a:rPr>
              <a:t>of</a:t>
            </a:r>
            <a:r>
              <a:rPr lang="cs-CZ" sz="2800" b="1" dirty="0" smtClean="0">
                <a:solidFill>
                  <a:srgbClr val="FF0000"/>
                </a:solidFill>
                <a:latin typeface="Arial Black" pitchFamily="34" charset="0"/>
              </a:rPr>
              <a:t> </a:t>
            </a:r>
            <a:r>
              <a:rPr lang="cs-CZ" sz="2800" b="1" dirty="0" err="1" smtClean="0">
                <a:solidFill>
                  <a:srgbClr val="FF0000"/>
                </a:solidFill>
                <a:latin typeface="Arial Black" pitchFamily="34" charset="0"/>
              </a:rPr>
              <a:t>the</a:t>
            </a:r>
            <a:r>
              <a:rPr lang="cs-CZ" sz="2800" b="1" dirty="0" smtClean="0">
                <a:solidFill>
                  <a:srgbClr val="FF0000"/>
                </a:solidFill>
                <a:latin typeface="Arial Black" pitchFamily="34" charset="0"/>
              </a:rPr>
              <a:t> </a:t>
            </a:r>
            <a:r>
              <a:rPr lang="en-GB" sz="2800" dirty="0" smtClean="0">
                <a:solidFill>
                  <a:srgbClr val="FF0000"/>
                </a:solidFill>
                <a:latin typeface="Arial Black" pitchFamily="34" charset="0"/>
              </a:rPr>
              <a:t>NATURAL RUBBER</a:t>
            </a:r>
            <a:r>
              <a:rPr lang="en-GB" sz="2800" b="1" u="sng" kern="0" dirty="0" smtClean="0">
                <a:solidFill>
                  <a:srgbClr val="0000FF"/>
                </a:solidFill>
                <a:latin typeface="Arial Black" pitchFamily="34" charset="0"/>
              </a:rPr>
              <a:t> </a:t>
            </a:r>
            <a:r>
              <a:rPr lang="cs-CZ" sz="2800" b="1" u="sng" kern="0" dirty="0" smtClean="0">
                <a:solidFill>
                  <a:srgbClr val="0000FF"/>
                </a:solidFill>
                <a:latin typeface="Arial Black" pitchFamily="34" charset="0"/>
              </a:rPr>
              <a:t>(</a:t>
            </a:r>
            <a:r>
              <a:rPr lang="en-GB" sz="2800" b="1" u="sng" kern="0" dirty="0" smtClean="0">
                <a:solidFill>
                  <a:srgbClr val="0000FF"/>
                </a:solidFill>
                <a:latin typeface="Arial Black" pitchFamily="34" charset="0"/>
              </a:rPr>
              <a:t>NOT VULCANIZED RUBBER</a:t>
            </a:r>
            <a:r>
              <a:rPr kumimoji="0" lang="cs-CZ" sz="2800" b="1" i="0" u="none" strike="noStrike" kern="0" cap="none" spc="0" normalizeH="0" baseline="0" noProof="0" dirty="0" smtClean="0">
                <a:ln>
                  <a:noFill/>
                </a:ln>
                <a:solidFill>
                  <a:srgbClr val="0000FF"/>
                </a:solidFill>
                <a:effectLst/>
                <a:uLnTx/>
                <a:uFillTx/>
                <a:latin typeface="+mj-lt"/>
                <a:ea typeface="+mj-ea"/>
                <a:cs typeface="+mj-cs"/>
              </a:rPr>
              <a:t>)</a:t>
            </a:r>
            <a:r>
              <a:rPr kumimoji="0" lang="cs-CZ" sz="2800" b="1" i="0" u="none" strike="noStrike" kern="0" cap="none" spc="0" normalizeH="0" baseline="0" noProof="0" dirty="0" smtClean="0">
                <a:ln>
                  <a:noFill/>
                </a:ln>
                <a:solidFill>
                  <a:srgbClr val="FF0000"/>
                </a:solidFill>
                <a:effectLst/>
                <a:uLnTx/>
                <a:uFillTx/>
                <a:latin typeface="+mj-lt"/>
                <a:ea typeface="+mj-ea"/>
                <a:cs typeface="+mj-cs"/>
              </a:rPr>
              <a:t/>
            </a:r>
            <a:br>
              <a:rPr kumimoji="0" lang="cs-CZ" sz="2800" b="1" i="0" u="none" strike="noStrike" kern="0" cap="none" spc="0" normalizeH="0" baseline="0" noProof="0" dirty="0" smtClean="0">
                <a:ln>
                  <a:noFill/>
                </a:ln>
                <a:solidFill>
                  <a:srgbClr val="FF0000"/>
                </a:solidFill>
                <a:effectLst/>
                <a:uLnTx/>
                <a:uFillTx/>
                <a:latin typeface="+mj-lt"/>
                <a:ea typeface="+mj-ea"/>
                <a:cs typeface="+mj-cs"/>
              </a:rPr>
            </a:br>
            <a:endParaRPr kumimoji="0" lang="cs-CZ" sz="2800" b="1" i="0" u="none" strike="noStrike" kern="0" cap="none" spc="0" normalizeH="0" baseline="0" noProof="0" dirty="0">
              <a:ln>
                <a:noFill/>
              </a:ln>
              <a:solidFill>
                <a:srgbClr val="FF0000"/>
              </a:solidFill>
              <a:effectLst/>
              <a:uLnTx/>
              <a:uFillTx/>
              <a:latin typeface="+mj-lt"/>
              <a:ea typeface="+mj-ea"/>
              <a:cs typeface="+mj-cs"/>
            </a:endParaRPr>
          </a:p>
        </p:txBody>
      </p:sp>
      <p:graphicFrame>
        <p:nvGraphicFramePr>
          <p:cNvPr id="9" name="Tabulka 8"/>
          <p:cNvGraphicFramePr>
            <a:graphicFrameLocks noGrp="1"/>
          </p:cNvGraphicFramePr>
          <p:nvPr/>
        </p:nvGraphicFramePr>
        <p:xfrm>
          <a:off x="107504" y="1772816"/>
          <a:ext cx="8928992" cy="1981200"/>
        </p:xfrm>
        <a:graphic>
          <a:graphicData uri="http://schemas.openxmlformats.org/drawingml/2006/table">
            <a:tbl>
              <a:tblPr firstRow="1" bandRow="1">
                <a:tableStyleId>{5C22544A-7EE6-4342-B048-85BDC9FD1C3A}</a:tableStyleId>
              </a:tblPr>
              <a:tblGrid>
                <a:gridCol w="2592288"/>
                <a:gridCol w="3744416"/>
                <a:gridCol w="2592288"/>
              </a:tblGrid>
              <a:tr h="302136">
                <a:tc>
                  <a:txBody>
                    <a:bodyPr/>
                    <a:lstStyle/>
                    <a:p>
                      <a:pPr algn="ctr"/>
                      <a:r>
                        <a:rPr lang="cs-CZ" sz="2800" dirty="0" smtClean="0">
                          <a:solidFill>
                            <a:srgbClr val="FF0000"/>
                          </a:solidFill>
                        </a:rPr>
                        <a:t>Type</a:t>
                      </a:r>
                      <a:endParaRPr lang="cs-CZ" sz="2800" dirty="0">
                        <a:solidFill>
                          <a:srgbClr val="FF0000"/>
                        </a:solidFill>
                      </a:endParaRPr>
                    </a:p>
                  </a:txBody>
                  <a:tcPr/>
                </a:tc>
                <a:tc>
                  <a:txBody>
                    <a:bodyPr/>
                    <a:lstStyle/>
                    <a:p>
                      <a:pPr algn="ctr"/>
                      <a:r>
                        <a:rPr lang="cs-CZ" sz="2800" dirty="0" err="1" smtClean="0">
                          <a:solidFill>
                            <a:srgbClr val="FF0000"/>
                          </a:solidFill>
                        </a:rPr>
                        <a:t>Properties</a:t>
                      </a:r>
                      <a:endParaRPr lang="cs-CZ" sz="2800" dirty="0">
                        <a:solidFill>
                          <a:srgbClr val="FF0000"/>
                        </a:solidFill>
                      </a:endParaRPr>
                    </a:p>
                  </a:txBody>
                  <a:tcPr/>
                </a:tc>
                <a:tc>
                  <a:txBody>
                    <a:bodyPr/>
                    <a:lstStyle/>
                    <a:p>
                      <a:pPr algn="ctr"/>
                      <a:r>
                        <a:rPr lang="cs-CZ" sz="2800" dirty="0" smtClean="0">
                          <a:solidFill>
                            <a:srgbClr val="FF0000"/>
                          </a:solidFill>
                        </a:rPr>
                        <a:t>Use</a:t>
                      </a:r>
                      <a:endParaRPr lang="cs-CZ" sz="2800" dirty="0">
                        <a:solidFill>
                          <a:srgbClr val="FF0000"/>
                        </a:solidFill>
                      </a:endParaRPr>
                    </a:p>
                  </a:txBody>
                  <a:tcPr/>
                </a:tc>
              </a:tr>
              <a:tr h="370840">
                <a:tc>
                  <a:txBody>
                    <a:bodyPr/>
                    <a:lstStyle/>
                    <a:p>
                      <a:r>
                        <a:rPr lang="en-GB" sz="2000" dirty="0" smtClean="0">
                          <a:solidFill>
                            <a:srgbClr val="0000FF"/>
                          </a:solidFill>
                          <a:latin typeface="Arial Black" pitchFamily="34" charset="0"/>
                        </a:rPr>
                        <a:t>CYCLORUBBER</a:t>
                      </a:r>
                      <a:endParaRPr lang="cs-CZ" dirty="0">
                        <a:solidFill>
                          <a:srgbClr val="0000FF"/>
                        </a:solidFill>
                      </a:endParaRPr>
                    </a:p>
                  </a:txBody>
                  <a:tcPr/>
                </a:tc>
                <a:tc>
                  <a:txBody>
                    <a:bodyPr/>
                    <a:lstStyle/>
                    <a:p>
                      <a:r>
                        <a:rPr lang="en-GB" b="1" noProof="0" dirty="0" smtClean="0">
                          <a:solidFill>
                            <a:srgbClr val="0000FF"/>
                          </a:solidFill>
                        </a:rPr>
                        <a:t>Film</a:t>
                      </a:r>
                      <a:r>
                        <a:rPr lang="cs-CZ" b="1" noProof="0" dirty="0" smtClean="0">
                          <a:solidFill>
                            <a:srgbClr val="0000FF"/>
                          </a:solidFill>
                        </a:rPr>
                        <a:t> </a:t>
                      </a:r>
                      <a:r>
                        <a:rPr lang="en-GB" b="1" noProof="0" dirty="0" smtClean="0">
                          <a:solidFill>
                            <a:srgbClr val="0000FF"/>
                          </a:solidFill>
                        </a:rPr>
                        <a:t>forming</a:t>
                      </a:r>
                      <a:r>
                        <a:rPr lang="cs-CZ" b="1" dirty="0" smtClean="0">
                          <a:solidFill>
                            <a:srgbClr val="0000FF"/>
                          </a:solidFill>
                        </a:rPr>
                        <a:t>, </a:t>
                      </a:r>
                      <a:r>
                        <a:rPr lang="en-GB" b="1" noProof="0" dirty="0" smtClean="0">
                          <a:solidFill>
                            <a:srgbClr val="0000FF"/>
                          </a:solidFill>
                        </a:rPr>
                        <a:t>SOLUBILITY IN ORGANIC SOLVENTS</a:t>
                      </a:r>
                      <a:endParaRPr lang="cs-CZ" b="1" dirty="0">
                        <a:solidFill>
                          <a:srgbClr val="0000FF"/>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noProof="0" dirty="0" smtClean="0">
                          <a:solidFill>
                            <a:srgbClr val="0000FF"/>
                          </a:solidFill>
                        </a:rPr>
                        <a:t>Films, Sizing for Textile industry,</a:t>
                      </a:r>
                      <a:r>
                        <a:rPr lang="en-GB" b="1" baseline="0" dirty="0" smtClean="0">
                          <a:solidFill>
                            <a:srgbClr val="0000FF"/>
                          </a:solidFill>
                        </a:rPr>
                        <a:t> paper,</a:t>
                      </a:r>
                      <a:r>
                        <a:rPr lang="cs-CZ" b="1" baseline="0" dirty="0" smtClean="0">
                          <a:solidFill>
                            <a:srgbClr val="0000FF"/>
                          </a:solidFill>
                        </a:rPr>
                        <a:t> </a:t>
                      </a:r>
                      <a:r>
                        <a:rPr lang="en-GB" b="1" baseline="0" dirty="0" smtClean="0">
                          <a:solidFill>
                            <a:srgbClr val="0000FF"/>
                          </a:solidFill>
                        </a:rPr>
                        <a:t>lacquers,</a:t>
                      </a:r>
                      <a:r>
                        <a:rPr lang="cs-CZ" b="1" baseline="0" dirty="0" smtClean="0">
                          <a:solidFill>
                            <a:srgbClr val="0000FF"/>
                          </a:solidFill>
                        </a:rPr>
                        <a:t> </a:t>
                      </a:r>
                      <a:r>
                        <a:rPr lang="en-GB" b="1" baseline="0" dirty="0" smtClean="0">
                          <a:solidFill>
                            <a:srgbClr val="0000FF"/>
                          </a:solidFill>
                        </a:rPr>
                        <a:t>glues, printing inks</a:t>
                      </a:r>
                      <a:endParaRPr lang="en-GB" b="1" dirty="0" smtClean="0">
                        <a:solidFill>
                          <a:srgbClr val="0000FF"/>
                        </a:solidFill>
                      </a:endParaRPr>
                    </a:p>
                    <a:p>
                      <a:endParaRPr lang="cs-CZ" dirty="0">
                        <a:solidFill>
                          <a:srgbClr val="0000FF"/>
                        </a:solidFill>
                      </a:endParaRPr>
                    </a:p>
                  </a:txBody>
                  <a:tcPr/>
                </a:tc>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datum 2"/>
          <p:cNvSpPr>
            <a:spLocks noGrp="1"/>
          </p:cNvSpPr>
          <p:nvPr>
            <p:ph type="dt" sz="half" idx="10"/>
          </p:nvPr>
        </p:nvSpPr>
        <p:spPr/>
        <p:txBody>
          <a:bodyPr/>
          <a:lstStyle/>
          <a:p>
            <a:pPr>
              <a:defRPr/>
            </a:pPr>
            <a:r>
              <a:rPr lang="cs-CZ" smtClean="0"/>
              <a:t>January 2018/4_1</a:t>
            </a:r>
            <a:endParaRPr lang="sk-SK"/>
          </a:p>
        </p:txBody>
      </p:sp>
      <p:sp>
        <p:nvSpPr>
          <p:cNvPr id="4" name="Zástupný symbol pro zápatí 3"/>
          <p:cNvSpPr>
            <a:spLocks noGrp="1"/>
          </p:cNvSpPr>
          <p:nvPr>
            <p:ph type="ftr" sz="quarter" idx="11"/>
          </p:nvPr>
        </p:nvSpPr>
        <p:spPr/>
        <p:txBody>
          <a:bodyPr/>
          <a:lstStyle/>
          <a:p>
            <a:pPr>
              <a:defRPr/>
            </a:pPr>
            <a:r>
              <a:rPr lang="fr-FR" smtClean="0"/>
              <a:t>NATURAL POLYMERS MU SCI 4_1 2018</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47</a:t>
            </a:fld>
            <a:endParaRPr lang="sk-SK"/>
          </a:p>
        </p:txBody>
      </p:sp>
      <p:sp>
        <p:nvSpPr>
          <p:cNvPr id="8" name="Nadpis 4"/>
          <p:cNvSpPr txBox="1">
            <a:spLocks/>
          </p:cNvSpPr>
          <p:nvPr/>
        </p:nvSpPr>
        <p:spPr>
          <a:xfrm>
            <a:off x="467544" y="116632"/>
            <a:ext cx="8229600" cy="1440160"/>
          </a:xfrm>
          <a:prstGeom prst="rect">
            <a:avLst/>
          </a:prstGeom>
        </p:spPr>
        <p:txBody>
          <a:bodyPr/>
          <a:lstStyle/>
          <a:p>
            <a:pPr lvl="0" algn="ctr" eaLnBrk="0" hangingPunct="0">
              <a:defRPr/>
            </a:pPr>
            <a:r>
              <a:rPr lang="cs-CZ" sz="2800" b="1" dirty="0" err="1" smtClean="0">
                <a:solidFill>
                  <a:srgbClr val="FF0000"/>
                </a:solidFill>
                <a:latin typeface="Arial Black" pitchFamily="34" charset="0"/>
              </a:rPr>
              <a:t>Modification</a:t>
            </a:r>
            <a:r>
              <a:rPr lang="cs-CZ" sz="2800" b="1" dirty="0" smtClean="0">
                <a:solidFill>
                  <a:srgbClr val="FF0000"/>
                </a:solidFill>
                <a:latin typeface="Arial Black" pitchFamily="34" charset="0"/>
              </a:rPr>
              <a:t> </a:t>
            </a:r>
            <a:r>
              <a:rPr lang="cs-CZ" sz="2800" b="1" dirty="0" err="1" smtClean="0">
                <a:solidFill>
                  <a:srgbClr val="FF0000"/>
                </a:solidFill>
                <a:latin typeface="Arial Black" pitchFamily="34" charset="0"/>
              </a:rPr>
              <a:t>of</a:t>
            </a:r>
            <a:r>
              <a:rPr lang="cs-CZ" sz="2800" b="1" dirty="0" smtClean="0">
                <a:solidFill>
                  <a:srgbClr val="FF0000"/>
                </a:solidFill>
                <a:latin typeface="Arial Black" pitchFamily="34" charset="0"/>
              </a:rPr>
              <a:t> </a:t>
            </a:r>
            <a:r>
              <a:rPr lang="cs-CZ" sz="2800" b="1" dirty="0" err="1" smtClean="0">
                <a:solidFill>
                  <a:srgbClr val="FF0000"/>
                </a:solidFill>
                <a:latin typeface="Arial Black" pitchFamily="34" charset="0"/>
              </a:rPr>
              <a:t>the</a:t>
            </a:r>
            <a:r>
              <a:rPr lang="cs-CZ" sz="2800" b="1" dirty="0" smtClean="0">
                <a:solidFill>
                  <a:srgbClr val="FF0000"/>
                </a:solidFill>
                <a:latin typeface="Arial Black" pitchFamily="34" charset="0"/>
              </a:rPr>
              <a:t> </a:t>
            </a:r>
            <a:r>
              <a:rPr lang="en-GB" sz="2800" dirty="0" smtClean="0">
                <a:solidFill>
                  <a:srgbClr val="FF0000"/>
                </a:solidFill>
                <a:latin typeface="Arial Black" pitchFamily="34" charset="0"/>
              </a:rPr>
              <a:t>NATURAL RUBBER</a:t>
            </a:r>
            <a:r>
              <a:rPr lang="en-GB" sz="2800" b="1" u="sng" kern="0" dirty="0" smtClean="0">
                <a:solidFill>
                  <a:srgbClr val="0000FF"/>
                </a:solidFill>
                <a:latin typeface="Arial Black" pitchFamily="34" charset="0"/>
              </a:rPr>
              <a:t> </a:t>
            </a:r>
            <a:r>
              <a:rPr lang="cs-CZ" sz="2800" b="1" u="sng" kern="0" dirty="0" smtClean="0">
                <a:solidFill>
                  <a:srgbClr val="0000FF"/>
                </a:solidFill>
                <a:latin typeface="Arial Black" pitchFamily="34" charset="0"/>
              </a:rPr>
              <a:t>(</a:t>
            </a:r>
            <a:r>
              <a:rPr lang="en-GB" sz="2800" b="1" u="sng" kern="0" dirty="0" smtClean="0">
                <a:solidFill>
                  <a:srgbClr val="0000FF"/>
                </a:solidFill>
                <a:latin typeface="Arial Black" pitchFamily="34" charset="0"/>
              </a:rPr>
              <a:t>NOT VULCANIZED RUBBER</a:t>
            </a:r>
            <a:r>
              <a:rPr lang="cs-CZ" sz="2800" b="1" kern="0" dirty="0" smtClean="0">
                <a:solidFill>
                  <a:srgbClr val="0000FF"/>
                </a:solidFill>
              </a:rPr>
              <a:t>) </a:t>
            </a:r>
            <a:r>
              <a:rPr kumimoji="0" lang="cs-CZ" sz="2800" b="1" i="0" u="none" strike="noStrike" kern="0" cap="none" spc="0" normalizeH="0" baseline="0" noProof="0" dirty="0" smtClean="0">
                <a:ln>
                  <a:noFill/>
                </a:ln>
                <a:solidFill>
                  <a:srgbClr val="FF0000"/>
                </a:solidFill>
                <a:effectLst/>
                <a:uLnTx/>
                <a:uFillTx/>
                <a:latin typeface="+mj-lt"/>
                <a:ea typeface="+mj-ea"/>
                <a:cs typeface="+mj-cs"/>
              </a:rPr>
              <a:t/>
            </a:r>
            <a:br>
              <a:rPr kumimoji="0" lang="cs-CZ" sz="2800" b="1" i="0" u="none" strike="noStrike" kern="0" cap="none" spc="0" normalizeH="0" baseline="0" noProof="0" dirty="0" smtClean="0">
                <a:ln>
                  <a:noFill/>
                </a:ln>
                <a:solidFill>
                  <a:srgbClr val="FF0000"/>
                </a:solidFill>
                <a:effectLst/>
                <a:uLnTx/>
                <a:uFillTx/>
                <a:latin typeface="+mj-lt"/>
                <a:ea typeface="+mj-ea"/>
                <a:cs typeface="+mj-cs"/>
              </a:rPr>
            </a:br>
            <a:r>
              <a:rPr lang="en-GB" sz="2800" b="1" dirty="0" smtClean="0">
                <a:solidFill>
                  <a:srgbClr val="008000"/>
                </a:solidFill>
                <a:latin typeface="Arial Black" pitchFamily="34" charset="0"/>
              </a:rPr>
              <a:t>What interesting did I personally</a:t>
            </a:r>
            <a:endParaRPr kumimoji="0" lang="cs-CZ" sz="2800" b="1" i="0" u="none" strike="noStrike" kern="0" cap="none" spc="0" normalizeH="0" baseline="0" noProof="0" dirty="0">
              <a:ln>
                <a:noFill/>
              </a:ln>
              <a:solidFill>
                <a:srgbClr val="008000"/>
              </a:solidFill>
              <a:effectLst/>
              <a:uLnTx/>
              <a:uFillTx/>
              <a:latin typeface="Arial Black" pitchFamily="34" charset="0"/>
              <a:ea typeface="+mj-ea"/>
              <a:cs typeface="+mj-cs"/>
            </a:endParaRPr>
          </a:p>
        </p:txBody>
      </p:sp>
      <p:sp>
        <p:nvSpPr>
          <p:cNvPr id="11" name="TextovéPole 10"/>
          <p:cNvSpPr txBox="1"/>
          <p:nvPr/>
        </p:nvSpPr>
        <p:spPr>
          <a:xfrm>
            <a:off x="467544" y="1484784"/>
            <a:ext cx="8208912" cy="3293209"/>
          </a:xfrm>
          <a:prstGeom prst="rect">
            <a:avLst/>
          </a:prstGeom>
          <a:solidFill>
            <a:schemeClr val="accent3">
              <a:lumMod val="95000"/>
            </a:schemeClr>
          </a:solidFill>
        </p:spPr>
        <p:txBody>
          <a:bodyPr wrap="square" rtlCol="0">
            <a:spAutoFit/>
          </a:bodyPr>
          <a:lstStyle/>
          <a:p>
            <a:r>
              <a:rPr lang="en-GB" sz="2800" b="1" dirty="0" smtClean="0">
                <a:solidFill>
                  <a:srgbClr val="C00000"/>
                </a:solidFill>
                <a:latin typeface="Arial Black" pitchFamily="34" charset="0"/>
              </a:rPr>
              <a:t>Coating compositions </a:t>
            </a:r>
            <a:r>
              <a:rPr lang="en-GB" sz="2800" b="1" dirty="0" smtClean="0">
                <a:solidFill>
                  <a:srgbClr val="C00000"/>
                </a:solidFill>
                <a:latin typeface="+mn-lt"/>
              </a:rPr>
              <a:t>(</a:t>
            </a:r>
            <a:r>
              <a:rPr lang="en-GB" sz="2800" dirty="0" smtClean="0">
                <a:solidFill>
                  <a:srgbClr val="C00000"/>
                </a:solidFill>
              </a:rPr>
              <a:t>Starch factory</a:t>
            </a:r>
            <a:r>
              <a:rPr lang="cs-CZ" sz="2800" dirty="0" smtClean="0">
                <a:solidFill>
                  <a:srgbClr val="C00000"/>
                </a:solidFill>
              </a:rPr>
              <a:t> in Brno </a:t>
            </a:r>
            <a:r>
              <a:rPr lang="cs-CZ" sz="2800" dirty="0" err="1" smtClean="0">
                <a:solidFill>
                  <a:srgbClr val="C00000"/>
                </a:solidFill>
              </a:rPr>
              <a:t>town</a:t>
            </a:r>
            <a:r>
              <a:rPr lang="cs-CZ" sz="2800" dirty="0" smtClean="0">
                <a:solidFill>
                  <a:srgbClr val="C00000"/>
                </a:solidFill>
              </a:rPr>
              <a:t>)</a:t>
            </a:r>
            <a:endParaRPr lang="cs-CZ" sz="2000" dirty="0" smtClean="0"/>
          </a:p>
          <a:p>
            <a:r>
              <a:rPr lang="en-GB" sz="2400" b="1" dirty="0" smtClean="0">
                <a:latin typeface="Arial Black" pitchFamily="34" charset="0"/>
              </a:rPr>
              <a:t>I have worked in the Maintenance department, getting ready for the Starch season (Beginning of the Potato processing to Starch). I have painted the processing devices </a:t>
            </a:r>
            <a:r>
              <a:rPr lang="en-GB" sz="2400" b="1" u="sng" dirty="0" smtClean="0">
                <a:latin typeface="Arial Black" pitchFamily="34" charset="0"/>
              </a:rPr>
              <a:t>inside</a:t>
            </a:r>
            <a:r>
              <a:rPr lang="en-GB" sz="2400" b="1" dirty="0" smtClean="0">
                <a:latin typeface="Arial Black" pitchFamily="34" charset="0"/>
              </a:rPr>
              <a:t>. </a:t>
            </a:r>
          </a:p>
          <a:p>
            <a:r>
              <a:rPr lang="en-GB" sz="2800" u="sng" dirty="0" smtClean="0">
                <a:solidFill>
                  <a:srgbClr val="008000"/>
                </a:solidFill>
                <a:latin typeface="Arial Black" pitchFamily="34" charset="0"/>
              </a:rPr>
              <a:t>EXPERI</a:t>
            </a:r>
            <a:r>
              <a:rPr lang="cs-CZ" sz="2800" u="sng" dirty="0" smtClean="0">
                <a:solidFill>
                  <a:srgbClr val="008000"/>
                </a:solidFill>
                <a:latin typeface="Arial Black" pitchFamily="34" charset="0"/>
              </a:rPr>
              <a:t>E</a:t>
            </a:r>
            <a:r>
              <a:rPr lang="en-GB" sz="2800" u="sng" dirty="0" smtClean="0">
                <a:solidFill>
                  <a:srgbClr val="008000"/>
                </a:solidFill>
                <a:latin typeface="Arial Black" pitchFamily="34" charset="0"/>
              </a:rPr>
              <a:t>NCE</a:t>
            </a:r>
            <a:r>
              <a:rPr lang="en-GB" sz="2800" dirty="0" smtClean="0">
                <a:solidFill>
                  <a:srgbClr val="008000"/>
                </a:solidFill>
                <a:latin typeface="Arial Black" pitchFamily="34" charset="0"/>
              </a:rPr>
              <a:t>: Hygiene problems, Vapours of Solvent, Shortage of fresh Air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16632"/>
            <a:ext cx="8229600" cy="1368152"/>
          </a:xfrm>
        </p:spPr>
        <p:txBody>
          <a:bodyPr/>
          <a:lstStyle/>
          <a:p>
            <a:r>
              <a:rPr lang="cs-CZ" sz="3600" dirty="0" err="1" smtClean="0">
                <a:solidFill>
                  <a:srgbClr val="FF0000"/>
                </a:solidFill>
                <a:latin typeface="Arial Black" pitchFamily="34" charset="0"/>
              </a:rPr>
              <a:t>Vulcanized</a:t>
            </a:r>
            <a:r>
              <a:rPr lang="cs-CZ" sz="3600" dirty="0" smtClean="0">
                <a:solidFill>
                  <a:srgbClr val="FF0000"/>
                </a:solidFill>
                <a:latin typeface="Arial Black" pitchFamily="34" charset="0"/>
              </a:rPr>
              <a:t> </a:t>
            </a:r>
            <a:r>
              <a:rPr lang="cs-CZ" sz="3600" dirty="0" err="1" smtClean="0">
                <a:solidFill>
                  <a:srgbClr val="FF0000"/>
                </a:solidFill>
                <a:latin typeface="Arial Black" pitchFamily="34" charset="0"/>
              </a:rPr>
              <a:t>Rubber</a:t>
            </a:r>
            <a:r>
              <a:rPr lang="cs-CZ" sz="3600" dirty="0" smtClean="0">
                <a:solidFill>
                  <a:srgbClr val="FF0000"/>
                </a:solidFill>
                <a:latin typeface="Arial Black" pitchFamily="34" charset="0"/>
              </a:rPr>
              <a:t> </a:t>
            </a:r>
            <a:r>
              <a:rPr lang="cs-CZ" sz="3600" dirty="0" err="1" smtClean="0">
                <a:solidFill>
                  <a:srgbClr val="FF0000"/>
                </a:solidFill>
                <a:latin typeface="Arial Black" pitchFamily="34" charset="0"/>
              </a:rPr>
              <a:t>and</a:t>
            </a:r>
            <a:r>
              <a:rPr lang="cs-CZ" sz="3600" dirty="0" smtClean="0">
                <a:solidFill>
                  <a:srgbClr val="FF0000"/>
                </a:solidFill>
                <a:latin typeface="Arial Black" pitchFamily="34" charset="0"/>
              </a:rPr>
              <a:t> </a:t>
            </a:r>
            <a:r>
              <a:rPr lang="cs-CZ" sz="3600" dirty="0" err="1" smtClean="0">
                <a:solidFill>
                  <a:srgbClr val="7030A0"/>
                </a:solidFill>
                <a:latin typeface="Arial Black" pitchFamily="34" charset="0"/>
              </a:rPr>
              <a:t>Antiques</a:t>
            </a:r>
            <a:r>
              <a:rPr lang="cs-CZ" sz="3600" dirty="0" smtClean="0">
                <a:solidFill>
                  <a:srgbClr val="7030A0"/>
                </a:solidFill>
                <a:latin typeface="Arial Black" pitchFamily="34" charset="0"/>
              </a:rPr>
              <a:t> </a:t>
            </a:r>
            <a:r>
              <a:rPr lang="cs-CZ" sz="3600" dirty="0" err="1" smtClean="0">
                <a:solidFill>
                  <a:srgbClr val="7030A0"/>
                </a:solidFill>
                <a:latin typeface="Arial Black" pitchFamily="34" charset="0"/>
              </a:rPr>
              <a:t>conservator</a:t>
            </a:r>
            <a:r>
              <a:rPr lang="cs-CZ" sz="3600" dirty="0" smtClean="0">
                <a:solidFill>
                  <a:srgbClr val="7030A0"/>
                </a:solidFill>
                <a:latin typeface="Arial Black" pitchFamily="34" charset="0"/>
              </a:rPr>
              <a:t> - </a:t>
            </a:r>
            <a:r>
              <a:rPr lang="cs-CZ" sz="3600" dirty="0" err="1" smtClean="0">
                <a:solidFill>
                  <a:srgbClr val="7030A0"/>
                </a:solidFill>
                <a:latin typeface="Arial Black" pitchFamily="34" charset="0"/>
              </a:rPr>
              <a:t>restorer</a:t>
            </a:r>
            <a:endParaRPr lang="cs-CZ" sz="3600" dirty="0">
              <a:solidFill>
                <a:srgbClr val="7030A0"/>
              </a:solidFill>
              <a:latin typeface="Arial Black" pitchFamily="34" charset="0"/>
            </a:endParaRPr>
          </a:p>
        </p:txBody>
      </p:sp>
      <p:sp>
        <p:nvSpPr>
          <p:cNvPr id="3" name="Zástupný symbol pro obsah 2"/>
          <p:cNvSpPr>
            <a:spLocks noGrp="1"/>
          </p:cNvSpPr>
          <p:nvPr>
            <p:ph idx="1"/>
          </p:nvPr>
        </p:nvSpPr>
        <p:spPr>
          <a:xfrm>
            <a:off x="107504" y="1484784"/>
            <a:ext cx="8928992" cy="4641379"/>
          </a:xfrm>
        </p:spPr>
        <p:txBody>
          <a:bodyPr/>
          <a:lstStyle/>
          <a:p>
            <a:r>
              <a:rPr lang="en-GB" dirty="0" smtClean="0">
                <a:solidFill>
                  <a:srgbClr val="FF0000"/>
                </a:solidFill>
                <a:latin typeface="Arial Black" pitchFamily="34" charset="0"/>
              </a:rPr>
              <a:t>The response need also the Subjects made of Rubber already! </a:t>
            </a:r>
          </a:p>
          <a:p>
            <a:r>
              <a:rPr lang="en-GB" b="1" dirty="0" smtClean="0">
                <a:solidFill>
                  <a:srgbClr val="008000"/>
                </a:solidFill>
              </a:rPr>
              <a:t>My former Student turned to me for Help in his Task in the Technical Museum in Brno </a:t>
            </a:r>
          </a:p>
          <a:p>
            <a:r>
              <a:rPr lang="en-GB" b="1" dirty="0" smtClean="0">
                <a:solidFill>
                  <a:srgbClr val="0000FF"/>
                </a:solidFill>
                <a:latin typeface="Arial Black" pitchFamily="34" charset="0"/>
              </a:rPr>
              <a:t>PROBLEM:</a:t>
            </a:r>
          </a:p>
          <a:p>
            <a:r>
              <a:rPr lang="en-GB" sz="2800" b="1" dirty="0" smtClean="0">
                <a:solidFill>
                  <a:srgbClr val="0000FF"/>
                </a:solidFill>
              </a:rPr>
              <a:t>Gas mask restoration dated in the 1. World war</a:t>
            </a:r>
          </a:p>
          <a:p>
            <a:r>
              <a:rPr lang="en-GB" sz="2800" b="1" dirty="0" smtClean="0">
                <a:solidFill>
                  <a:srgbClr val="0000FF"/>
                </a:solidFill>
              </a:rPr>
              <a:t>Gas mask restoration dated in the last 30</a:t>
            </a:r>
            <a:r>
              <a:rPr lang="en-GB" sz="2800" b="1" baseline="30000" dirty="0" smtClean="0">
                <a:solidFill>
                  <a:srgbClr val="0000FF"/>
                </a:solidFill>
              </a:rPr>
              <a:t>rd</a:t>
            </a:r>
            <a:r>
              <a:rPr lang="en-GB" sz="2800" b="1" dirty="0" smtClean="0">
                <a:solidFill>
                  <a:srgbClr val="0000FF"/>
                </a:solidFill>
              </a:rPr>
              <a:t> years</a:t>
            </a:r>
          </a:p>
        </p:txBody>
      </p:sp>
      <p:sp>
        <p:nvSpPr>
          <p:cNvPr id="4" name="Zástupný symbol pro datum 3"/>
          <p:cNvSpPr>
            <a:spLocks noGrp="1"/>
          </p:cNvSpPr>
          <p:nvPr>
            <p:ph type="dt" sz="half" idx="10"/>
          </p:nvPr>
        </p:nvSpPr>
        <p:spPr/>
        <p:txBody>
          <a:bodyPr/>
          <a:lstStyle/>
          <a:p>
            <a:pPr>
              <a:defRPr/>
            </a:pPr>
            <a:r>
              <a:rPr lang="cs-CZ" smtClean="0"/>
              <a:t>January 2018/4_1</a:t>
            </a:r>
            <a:endParaRPr lang="sk-SK"/>
          </a:p>
        </p:txBody>
      </p:sp>
      <p:sp>
        <p:nvSpPr>
          <p:cNvPr id="5" name="Zástupný symbol pro zápatí 4"/>
          <p:cNvSpPr>
            <a:spLocks noGrp="1"/>
          </p:cNvSpPr>
          <p:nvPr>
            <p:ph type="ftr" sz="quarter" idx="11"/>
          </p:nvPr>
        </p:nvSpPr>
        <p:spPr/>
        <p:txBody>
          <a:bodyPr/>
          <a:lstStyle/>
          <a:p>
            <a:pPr>
              <a:defRPr/>
            </a:pPr>
            <a:r>
              <a:rPr lang="fr-FR" smtClean="0"/>
              <a:t>NATURAL POLYMERS MU SCI 4_1 2018</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48</a:t>
            </a:fld>
            <a:endParaRPr lang="sk-SK"/>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16632"/>
            <a:ext cx="8229600" cy="1152128"/>
          </a:xfrm>
        </p:spPr>
        <p:txBody>
          <a:bodyPr/>
          <a:lstStyle/>
          <a:p>
            <a:r>
              <a:rPr lang="cs-CZ" sz="3600" dirty="0" smtClean="0">
                <a:solidFill>
                  <a:srgbClr val="FF0000"/>
                </a:solidFill>
                <a:latin typeface="Arial Black" pitchFamily="34" charset="0"/>
              </a:rPr>
              <a:t>POLYTERPENES </a:t>
            </a:r>
            <a:r>
              <a:rPr lang="cs-CZ" sz="3600" dirty="0" err="1" smtClean="0">
                <a:solidFill>
                  <a:srgbClr val="FF0000"/>
                </a:solidFill>
                <a:latin typeface="Arial Black" pitchFamily="34" charset="0"/>
              </a:rPr>
              <a:t>and</a:t>
            </a:r>
            <a:r>
              <a:rPr lang="cs-CZ" sz="3600" dirty="0" smtClean="0">
                <a:solidFill>
                  <a:srgbClr val="FF0000"/>
                </a:solidFill>
                <a:latin typeface="Arial Black" pitchFamily="34" charset="0"/>
              </a:rPr>
              <a:t/>
            </a:r>
            <a:br>
              <a:rPr lang="cs-CZ" sz="3600" dirty="0" smtClean="0">
                <a:solidFill>
                  <a:srgbClr val="FF0000"/>
                </a:solidFill>
                <a:latin typeface="Arial Black" pitchFamily="34" charset="0"/>
              </a:rPr>
            </a:br>
            <a:r>
              <a:rPr lang="cs-CZ" sz="3600" dirty="0" smtClean="0">
                <a:solidFill>
                  <a:srgbClr val="7030A0"/>
                </a:solidFill>
                <a:latin typeface="Arial Black" pitchFamily="34" charset="0"/>
              </a:rPr>
              <a:t> </a:t>
            </a:r>
            <a:r>
              <a:rPr lang="cs-CZ" sz="3600" dirty="0" err="1" smtClean="0">
                <a:solidFill>
                  <a:srgbClr val="7030A0"/>
                </a:solidFill>
                <a:latin typeface="Arial Black" pitchFamily="34" charset="0"/>
              </a:rPr>
              <a:t>Antiques</a:t>
            </a:r>
            <a:r>
              <a:rPr lang="cs-CZ" sz="3600" dirty="0" smtClean="0">
                <a:solidFill>
                  <a:srgbClr val="7030A0"/>
                </a:solidFill>
                <a:latin typeface="Arial Black" pitchFamily="34" charset="0"/>
              </a:rPr>
              <a:t> </a:t>
            </a:r>
            <a:r>
              <a:rPr lang="cs-CZ" sz="3600" dirty="0" err="1" smtClean="0">
                <a:solidFill>
                  <a:srgbClr val="7030A0"/>
                </a:solidFill>
                <a:latin typeface="Arial Black" pitchFamily="34" charset="0"/>
              </a:rPr>
              <a:t>conservator</a:t>
            </a:r>
            <a:r>
              <a:rPr lang="cs-CZ" sz="3600" dirty="0" smtClean="0">
                <a:solidFill>
                  <a:srgbClr val="7030A0"/>
                </a:solidFill>
                <a:latin typeface="Arial Black" pitchFamily="34" charset="0"/>
              </a:rPr>
              <a:t> - </a:t>
            </a:r>
            <a:r>
              <a:rPr lang="cs-CZ" sz="3600" dirty="0" err="1" smtClean="0">
                <a:solidFill>
                  <a:srgbClr val="7030A0"/>
                </a:solidFill>
                <a:latin typeface="Arial Black" pitchFamily="34" charset="0"/>
              </a:rPr>
              <a:t>restorer</a:t>
            </a:r>
            <a:endParaRPr lang="cs-CZ" sz="3600" dirty="0">
              <a:solidFill>
                <a:srgbClr val="FF0000"/>
              </a:solidFill>
              <a:latin typeface="Arial Black" pitchFamily="34" charset="0"/>
            </a:endParaRPr>
          </a:p>
        </p:txBody>
      </p:sp>
      <p:sp>
        <p:nvSpPr>
          <p:cNvPr id="3" name="Zástupný symbol pro obsah 2"/>
          <p:cNvSpPr>
            <a:spLocks noGrp="1"/>
          </p:cNvSpPr>
          <p:nvPr>
            <p:ph idx="1"/>
          </p:nvPr>
        </p:nvSpPr>
        <p:spPr>
          <a:xfrm>
            <a:off x="107504" y="1412776"/>
            <a:ext cx="8928992" cy="4713387"/>
          </a:xfrm>
        </p:spPr>
        <p:txBody>
          <a:bodyPr/>
          <a:lstStyle/>
          <a:p>
            <a:r>
              <a:rPr lang="en-GB" dirty="0" smtClean="0">
                <a:solidFill>
                  <a:srgbClr val="C00000"/>
                </a:solidFill>
                <a:latin typeface="Arial Black" pitchFamily="34" charset="0"/>
              </a:rPr>
              <a:t>Gutta-percha </a:t>
            </a:r>
            <a:r>
              <a:rPr lang="en-GB" b="1" i="1" dirty="0" smtClean="0">
                <a:solidFill>
                  <a:srgbClr val="0000FF"/>
                </a:solidFill>
              </a:rPr>
              <a:t>&gt; isolation of the electric conductor &gt; The first submarine </a:t>
            </a:r>
            <a:r>
              <a:rPr lang="en-GB" b="1" i="1" dirty="0" smtClean="0">
                <a:solidFill>
                  <a:srgbClr val="0000FF"/>
                </a:solidFill>
                <a:latin typeface="Arial Black" pitchFamily="34" charset="0"/>
              </a:rPr>
              <a:t>TELEPHONE CABLE</a:t>
            </a:r>
            <a:r>
              <a:rPr lang="en-GB" b="1" i="1" dirty="0" smtClean="0">
                <a:solidFill>
                  <a:srgbClr val="0000FF"/>
                </a:solidFill>
              </a:rPr>
              <a:t> </a:t>
            </a:r>
            <a:r>
              <a:rPr lang="en-GB" b="1" i="1" dirty="0" smtClean="0">
                <a:solidFill>
                  <a:srgbClr val="0000FF"/>
                </a:solidFill>
                <a:latin typeface="Arial Black" pitchFamily="34" charset="0"/>
              </a:rPr>
              <a:t>EUROPE - AMERICA</a:t>
            </a:r>
          </a:p>
          <a:p>
            <a:r>
              <a:rPr lang="en-GB" b="1" i="1" dirty="0" smtClean="0">
                <a:solidFill>
                  <a:srgbClr val="008000"/>
                </a:solidFill>
              </a:rPr>
              <a:t>BALATA &gt; another interesting Plant,</a:t>
            </a:r>
            <a:r>
              <a:rPr lang="en-GB" dirty="0" smtClean="0"/>
              <a:t> </a:t>
            </a:r>
            <a:r>
              <a:rPr lang="en-GB" dirty="0" smtClean="0">
                <a:solidFill>
                  <a:srgbClr val="008000"/>
                </a:solidFill>
              </a:rPr>
              <a:t>a similar and cheaper natural material called </a:t>
            </a:r>
            <a:r>
              <a:rPr lang="en-GB" i="1" dirty="0" err="1" smtClean="0">
                <a:solidFill>
                  <a:srgbClr val="008000"/>
                </a:solidFill>
                <a:hlinkClick r:id="rId2" tooltip="Balatá"/>
              </a:rPr>
              <a:t>balatá</a:t>
            </a:r>
            <a:r>
              <a:rPr lang="en-GB" dirty="0" smtClean="0">
                <a:solidFill>
                  <a:srgbClr val="008000"/>
                </a:solidFill>
              </a:rPr>
              <a:t> is often used in gutta-percha's place. The two materials are almost identical, and </a:t>
            </a:r>
            <a:r>
              <a:rPr lang="en-GB" i="1" dirty="0" err="1" smtClean="0">
                <a:solidFill>
                  <a:srgbClr val="008000"/>
                </a:solidFill>
              </a:rPr>
              <a:t>balatá</a:t>
            </a:r>
            <a:r>
              <a:rPr lang="en-GB" dirty="0" smtClean="0">
                <a:solidFill>
                  <a:srgbClr val="008000"/>
                </a:solidFill>
              </a:rPr>
              <a:t> is often called </a:t>
            </a:r>
            <a:r>
              <a:rPr lang="en-GB" i="1" dirty="0" err="1" smtClean="0">
                <a:solidFill>
                  <a:srgbClr val="008000"/>
                </a:solidFill>
              </a:rPr>
              <a:t>gutta-balatá</a:t>
            </a:r>
            <a:r>
              <a:rPr lang="en-GB" dirty="0" smtClean="0">
                <a:solidFill>
                  <a:srgbClr val="008000"/>
                </a:solidFill>
              </a:rPr>
              <a:t>.</a:t>
            </a:r>
            <a:endParaRPr lang="en-GB" b="1" i="1" dirty="0">
              <a:solidFill>
                <a:srgbClr val="008000"/>
              </a:solidFill>
            </a:endParaRPr>
          </a:p>
        </p:txBody>
      </p:sp>
      <p:sp>
        <p:nvSpPr>
          <p:cNvPr id="4" name="Zástupný symbol pro datum 3"/>
          <p:cNvSpPr>
            <a:spLocks noGrp="1"/>
          </p:cNvSpPr>
          <p:nvPr>
            <p:ph type="dt" sz="half" idx="10"/>
          </p:nvPr>
        </p:nvSpPr>
        <p:spPr/>
        <p:txBody>
          <a:bodyPr/>
          <a:lstStyle/>
          <a:p>
            <a:pPr>
              <a:defRPr/>
            </a:pPr>
            <a:r>
              <a:rPr lang="cs-CZ" smtClean="0"/>
              <a:t>January 2018/4_1</a:t>
            </a:r>
            <a:endParaRPr lang="sk-SK"/>
          </a:p>
        </p:txBody>
      </p:sp>
      <p:sp>
        <p:nvSpPr>
          <p:cNvPr id="5" name="Zástupný symbol pro zápatí 4"/>
          <p:cNvSpPr>
            <a:spLocks noGrp="1"/>
          </p:cNvSpPr>
          <p:nvPr>
            <p:ph type="ftr" sz="quarter" idx="11"/>
          </p:nvPr>
        </p:nvSpPr>
        <p:spPr/>
        <p:txBody>
          <a:bodyPr/>
          <a:lstStyle/>
          <a:p>
            <a:pPr>
              <a:defRPr/>
            </a:pPr>
            <a:r>
              <a:rPr lang="fr-FR" smtClean="0"/>
              <a:t>NATURAL POLYMERS MU SCI 4_1 2018</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49</a:t>
            </a:fld>
            <a:endParaRPr lang="sk-SK"/>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January 2018/4_1</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4_1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5</a:t>
            </a:fld>
            <a:endParaRPr lang="sk-SK"/>
          </a:p>
        </p:txBody>
      </p:sp>
      <p:pic>
        <p:nvPicPr>
          <p:cNvPr id="8" name="Obrázek 7" descr="polyizoprén 001.jpg"/>
          <p:cNvPicPr>
            <a:picLocks noChangeAspect="1"/>
          </p:cNvPicPr>
          <p:nvPr/>
        </p:nvPicPr>
        <p:blipFill>
          <a:blip r:embed="rId2" cstate="print"/>
          <a:stretch>
            <a:fillRect/>
          </a:stretch>
        </p:blipFill>
        <p:spPr>
          <a:xfrm rot="16200000">
            <a:off x="3559710" y="-23206"/>
            <a:ext cx="1181100" cy="3044952"/>
          </a:xfrm>
          <a:prstGeom prst="rect">
            <a:avLst/>
          </a:prstGeom>
          <a:ln w="63500">
            <a:solidFill>
              <a:srgbClr val="0000FF"/>
            </a:solidFill>
            <a:prstDash val="sysDot"/>
          </a:ln>
        </p:spPr>
      </p:pic>
      <p:pic>
        <p:nvPicPr>
          <p:cNvPr id="9" name="Obrázek 8" descr="polyizoprén 002.jpg"/>
          <p:cNvPicPr>
            <a:picLocks noChangeAspect="1"/>
          </p:cNvPicPr>
          <p:nvPr/>
        </p:nvPicPr>
        <p:blipFill>
          <a:blip r:embed="rId3" cstate="print"/>
          <a:stretch>
            <a:fillRect/>
          </a:stretch>
        </p:blipFill>
        <p:spPr>
          <a:xfrm rot="16200000">
            <a:off x="3976866" y="207712"/>
            <a:ext cx="1279519" cy="6858000"/>
          </a:xfrm>
          <a:prstGeom prst="rect">
            <a:avLst/>
          </a:prstGeom>
        </p:spPr>
      </p:pic>
      <p:pic>
        <p:nvPicPr>
          <p:cNvPr id="10" name="Obrázek 9" descr="polyizoprén 003.jpg"/>
          <p:cNvPicPr>
            <a:picLocks noChangeAspect="1"/>
          </p:cNvPicPr>
          <p:nvPr/>
        </p:nvPicPr>
        <p:blipFill>
          <a:blip r:embed="rId4" cstate="print"/>
          <a:stretch>
            <a:fillRect/>
          </a:stretch>
        </p:blipFill>
        <p:spPr>
          <a:xfrm rot="16200000">
            <a:off x="3765899" y="1348281"/>
            <a:ext cx="1612204" cy="9144001"/>
          </a:xfrm>
          <a:prstGeom prst="rect">
            <a:avLst/>
          </a:prstGeom>
        </p:spPr>
      </p:pic>
      <p:sp>
        <p:nvSpPr>
          <p:cNvPr id="11" name="TextovéPole 10"/>
          <p:cNvSpPr txBox="1"/>
          <p:nvPr/>
        </p:nvSpPr>
        <p:spPr>
          <a:xfrm>
            <a:off x="0" y="0"/>
            <a:ext cx="9144000" cy="1200329"/>
          </a:xfrm>
          <a:prstGeom prst="rect">
            <a:avLst/>
          </a:prstGeom>
          <a:noFill/>
        </p:spPr>
        <p:txBody>
          <a:bodyPr wrap="square" rtlCol="0">
            <a:spAutoFit/>
          </a:bodyPr>
          <a:lstStyle/>
          <a:p>
            <a:pPr algn="ctr"/>
            <a:r>
              <a:rPr lang="en-GB" sz="2400" dirty="0" smtClean="0">
                <a:solidFill>
                  <a:srgbClr val="FF0000"/>
                </a:solidFill>
                <a:latin typeface="Arial Black" pitchFamily="34" charset="0"/>
              </a:rPr>
              <a:t>Composition of the NATURAL RUBBER – it is polymer made of ISOPRENE hydrocarbon </a:t>
            </a:r>
            <a:r>
              <a:rPr lang="cs-CZ" sz="2400" dirty="0" smtClean="0">
                <a:solidFill>
                  <a:srgbClr val="FF0000"/>
                </a:solidFill>
                <a:latin typeface="Arial Black" pitchFamily="34" charset="0"/>
              </a:rPr>
              <a:t>(</a:t>
            </a:r>
            <a:r>
              <a:rPr lang="cs-CZ" sz="2400" b="1" dirty="0" smtClean="0">
                <a:solidFill>
                  <a:srgbClr val="0000FF"/>
                </a:solidFill>
                <a:latin typeface="Times New Roman"/>
                <a:ea typeface="Times New Roman"/>
                <a:cs typeface="Times New Roman"/>
              </a:rPr>
              <a:t>2-</a:t>
            </a:r>
            <a:r>
              <a:rPr lang="cs-CZ" sz="2400" b="1" dirty="0" err="1" smtClean="0">
                <a:solidFill>
                  <a:srgbClr val="0000FF"/>
                </a:solidFill>
                <a:latin typeface="Times New Roman"/>
                <a:ea typeface="Times New Roman"/>
                <a:cs typeface="Times New Roman"/>
              </a:rPr>
              <a:t>methyl</a:t>
            </a:r>
            <a:r>
              <a:rPr lang="cs-CZ" sz="2400" b="1" dirty="0" smtClean="0">
                <a:solidFill>
                  <a:srgbClr val="0000FF"/>
                </a:solidFill>
                <a:latin typeface="Times New Roman"/>
                <a:ea typeface="Times New Roman"/>
                <a:cs typeface="Times New Roman"/>
              </a:rPr>
              <a:t>-</a:t>
            </a:r>
            <a:r>
              <a:rPr lang="cs-CZ" sz="2400" b="1" dirty="0" err="1" smtClean="0">
                <a:solidFill>
                  <a:srgbClr val="0000FF"/>
                </a:solidFill>
                <a:latin typeface="Times New Roman"/>
                <a:ea typeface="Times New Roman"/>
                <a:cs typeface="Times New Roman"/>
              </a:rPr>
              <a:t>buta</a:t>
            </a:r>
            <a:r>
              <a:rPr lang="cs-CZ" sz="2400" b="1" dirty="0" smtClean="0">
                <a:solidFill>
                  <a:srgbClr val="0000FF"/>
                </a:solidFill>
                <a:latin typeface="Times New Roman"/>
                <a:ea typeface="Times New Roman"/>
                <a:cs typeface="Times New Roman"/>
              </a:rPr>
              <a:t>-1,3-dien</a:t>
            </a:r>
            <a:r>
              <a:rPr lang="cs-CZ" sz="2400" dirty="0" smtClean="0">
                <a:solidFill>
                  <a:srgbClr val="FF0000"/>
                </a:solidFill>
                <a:latin typeface="Arial Black" pitchFamily="34" charset="0"/>
                <a:ea typeface="Times New Roman"/>
                <a:cs typeface="Times New Roman"/>
              </a:rPr>
              <a:t>)</a:t>
            </a:r>
            <a:endParaRPr lang="cs-CZ" sz="2400" dirty="0" smtClean="0">
              <a:solidFill>
                <a:srgbClr val="FF0000"/>
              </a:solidFill>
              <a:latin typeface="Arial Black" pitchFamily="34" charset="0"/>
              <a:ea typeface="Calibri"/>
              <a:cs typeface="Times New Roman"/>
            </a:endParaRPr>
          </a:p>
          <a:p>
            <a:pPr algn="ctr"/>
            <a:r>
              <a:rPr lang="cs-CZ" sz="2400" dirty="0" smtClean="0">
                <a:solidFill>
                  <a:srgbClr val="FF0000"/>
                </a:solidFill>
                <a:latin typeface="Arial Black" pitchFamily="34" charset="0"/>
              </a:rPr>
              <a:t>  </a:t>
            </a:r>
            <a:endParaRPr lang="cs-CZ" sz="2400" dirty="0">
              <a:solidFill>
                <a:srgbClr val="FF0000"/>
              </a:solidFill>
              <a:latin typeface="Arial Black" pitchFamily="34" charset="0"/>
            </a:endParaRPr>
          </a:p>
        </p:txBody>
      </p:sp>
      <p:sp>
        <p:nvSpPr>
          <p:cNvPr id="12" name="TextovéPole 11"/>
          <p:cNvSpPr txBox="1"/>
          <p:nvPr/>
        </p:nvSpPr>
        <p:spPr>
          <a:xfrm>
            <a:off x="0" y="2492896"/>
            <a:ext cx="8892480" cy="523220"/>
          </a:xfrm>
          <a:prstGeom prst="rect">
            <a:avLst/>
          </a:prstGeom>
          <a:noFill/>
          <a:ln w="63500">
            <a:solidFill>
              <a:srgbClr val="0000FF"/>
            </a:solidFill>
            <a:prstDash val="sysDash"/>
          </a:ln>
        </p:spPr>
        <p:txBody>
          <a:bodyPr wrap="square" rtlCol="0">
            <a:spAutoFit/>
          </a:bodyPr>
          <a:lstStyle/>
          <a:p>
            <a:pPr algn="ctr"/>
            <a:r>
              <a:rPr lang="en-GB" sz="2800" dirty="0" smtClean="0">
                <a:solidFill>
                  <a:srgbClr val="0000FF"/>
                </a:solidFill>
                <a:latin typeface="Arial Black" pitchFamily="34" charset="0"/>
              </a:rPr>
              <a:t>Structure formula of the </a:t>
            </a:r>
            <a:r>
              <a:rPr lang="cs-CZ" sz="2800" dirty="0" smtClean="0">
                <a:solidFill>
                  <a:srgbClr val="0000FF"/>
                </a:solidFill>
                <a:latin typeface="Arial Black" pitchFamily="34" charset="0"/>
              </a:rPr>
              <a:t>POLY</a:t>
            </a:r>
            <a:r>
              <a:rPr lang="en-GB" sz="2800" dirty="0" smtClean="0">
                <a:solidFill>
                  <a:srgbClr val="0000FF"/>
                </a:solidFill>
                <a:latin typeface="Arial Black" pitchFamily="34" charset="0"/>
              </a:rPr>
              <a:t>ISOPRENE </a:t>
            </a:r>
            <a:endParaRPr lang="cs-CZ" sz="2800" dirty="0">
              <a:solidFill>
                <a:srgbClr val="0000FF"/>
              </a:solidFill>
              <a:latin typeface="Arial Black" pitchFamily="34" charset="0"/>
            </a:endParaRPr>
          </a:p>
        </p:txBody>
      </p:sp>
      <p:sp>
        <p:nvSpPr>
          <p:cNvPr id="13" name="TextovéPole 12"/>
          <p:cNvSpPr txBox="1"/>
          <p:nvPr/>
        </p:nvSpPr>
        <p:spPr>
          <a:xfrm>
            <a:off x="0" y="4221088"/>
            <a:ext cx="4211960" cy="954107"/>
          </a:xfrm>
          <a:prstGeom prst="rect">
            <a:avLst/>
          </a:prstGeom>
          <a:noFill/>
        </p:spPr>
        <p:txBody>
          <a:bodyPr wrap="square" rtlCol="0">
            <a:spAutoFit/>
          </a:bodyPr>
          <a:lstStyle/>
          <a:p>
            <a:r>
              <a:rPr lang="cs-CZ" sz="2800" dirty="0" smtClean="0">
                <a:solidFill>
                  <a:srgbClr val="0000FF"/>
                </a:solidFill>
                <a:latin typeface="Arial Black" pitchFamily="34" charset="0"/>
              </a:rPr>
              <a:t>Cis-POLY</a:t>
            </a:r>
            <a:r>
              <a:rPr lang="en-GB" sz="2800" dirty="0" smtClean="0">
                <a:solidFill>
                  <a:srgbClr val="0000FF"/>
                </a:solidFill>
                <a:latin typeface="Arial Black" pitchFamily="34" charset="0"/>
              </a:rPr>
              <a:t>ISOPRENE</a:t>
            </a:r>
            <a:endParaRPr lang="cs-CZ" sz="2800" dirty="0" smtClean="0">
              <a:solidFill>
                <a:srgbClr val="0000FF"/>
              </a:solidFill>
              <a:latin typeface="Arial Black" pitchFamily="34" charset="0"/>
            </a:endParaRPr>
          </a:p>
          <a:p>
            <a:r>
              <a:rPr lang="en-GB" sz="2800" dirty="0" smtClean="0">
                <a:solidFill>
                  <a:srgbClr val="0000FF"/>
                </a:solidFill>
                <a:latin typeface="Arial Black" pitchFamily="34" charset="0"/>
              </a:rPr>
              <a:t> </a:t>
            </a:r>
            <a:r>
              <a:rPr lang="en-GB" sz="2800" dirty="0" smtClean="0">
                <a:solidFill>
                  <a:srgbClr val="FF0000"/>
                </a:solidFill>
                <a:latin typeface="Arial Black" pitchFamily="34" charset="0"/>
              </a:rPr>
              <a:t>NATURAL RUBBER</a:t>
            </a:r>
            <a:endParaRPr lang="cs-CZ" sz="2800" dirty="0"/>
          </a:p>
        </p:txBody>
      </p:sp>
      <p:sp>
        <p:nvSpPr>
          <p:cNvPr id="14" name="TextovéPole 13"/>
          <p:cNvSpPr txBox="1"/>
          <p:nvPr/>
        </p:nvSpPr>
        <p:spPr>
          <a:xfrm>
            <a:off x="4716016" y="4293096"/>
            <a:ext cx="4427984" cy="954107"/>
          </a:xfrm>
          <a:prstGeom prst="rect">
            <a:avLst/>
          </a:prstGeom>
          <a:noFill/>
        </p:spPr>
        <p:txBody>
          <a:bodyPr wrap="square" rtlCol="0">
            <a:spAutoFit/>
          </a:bodyPr>
          <a:lstStyle/>
          <a:p>
            <a:r>
              <a:rPr lang="cs-CZ" sz="2800" dirty="0" smtClean="0">
                <a:solidFill>
                  <a:srgbClr val="C00000"/>
                </a:solidFill>
                <a:latin typeface="Arial Black" pitchFamily="34" charset="0"/>
              </a:rPr>
              <a:t>trans-POLY</a:t>
            </a:r>
            <a:r>
              <a:rPr lang="en-GB" sz="2800" dirty="0" smtClean="0">
                <a:solidFill>
                  <a:srgbClr val="C00000"/>
                </a:solidFill>
                <a:latin typeface="Arial Black" pitchFamily="34" charset="0"/>
              </a:rPr>
              <a:t>ISOPRENE</a:t>
            </a:r>
            <a:endParaRPr lang="cs-CZ" sz="2800" dirty="0" smtClean="0">
              <a:solidFill>
                <a:srgbClr val="C00000"/>
              </a:solidFill>
              <a:latin typeface="Arial Black" pitchFamily="34" charset="0"/>
            </a:endParaRPr>
          </a:p>
          <a:p>
            <a:r>
              <a:rPr lang="en-GB" sz="2800" dirty="0" smtClean="0">
                <a:solidFill>
                  <a:srgbClr val="0000FF"/>
                </a:solidFill>
                <a:latin typeface="Arial Black" pitchFamily="34" charset="0"/>
              </a:rPr>
              <a:t> </a:t>
            </a:r>
            <a:r>
              <a:rPr lang="cs-CZ" sz="2800" dirty="0" err="1" smtClean="0">
                <a:solidFill>
                  <a:srgbClr val="C00000"/>
                </a:solidFill>
                <a:latin typeface="Arial Black" pitchFamily="34" charset="0"/>
              </a:rPr>
              <a:t>Gutta</a:t>
            </a:r>
            <a:r>
              <a:rPr lang="cs-CZ" sz="2800" dirty="0" smtClean="0">
                <a:solidFill>
                  <a:srgbClr val="C00000"/>
                </a:solidFill>
                <a:latin typeface="Arial Black" pitchFamily="34" charset="0"/>
              </a:rPr>
              <a:t>-</a:t>
            </a:r>
            <a:r>
              <a:rPr lang="cs-CZ" sz="2800" dirty="0" err="1" smtClean="0">
                <a:solidFill>
                  <a:srgbClr val="C00000"/>
                </a:solidFill>
                <a:latin typeface="Arial Black" pitchFamily="34" charset="0"/>
              </a:rPr>
              <a:t>percha</a:t>
            </a:r>
            <a:endParaRPr lang="cs-CZ" sz="2800" dirty="0">
              <a:solidFill>
                <a:srgbClr val="C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0"/>
            <a:ext cx="8229600" cy="1138138"/>
          </a:xfrm>
        </p:spPr>
        <p:txBody>
          <a:bodyPr/>
          <a:lstStyle/>
          <a:p>
            <a:r>
              <a:rPr lang="en-GB" sz="2800" b="1" dirty="0" smtClean="0">
                <a:solidFill>
                  <a:srgbClr val="C00000"/>
                </a:solidFill>
                <a:latin typeface="Arial Black" pitchFamily="34" charset="0"/>
              </a:rPr>
              <a:t>Three step enzymatic synthesis of the </a:t>
            </a:r>
            <a:r>
              <a:rPr lang="en-GB" sz="2800" b="1" dirty="0" err="1" smtClean="0">
                <a:solidFill>
                  <a:srgbClr val="C00000"/>
                </a:solidFill>
                <a:latin typeface="Arial Black" pitchFamily="34" charset="0"/>
              </a:rPr>
              <a:t>TERPENOIDes</a:t>
            </a:r>
            <a:endParaRPr lang="en-GB" sz="2800" dirty="0">
              <a:solidFill>
                <a:srgbClr val="C00000"/>
              </a:solidFill>
              <a:latin typeface="Arial Black" pitchFamily="34" charset="0"/>
            </a:endParaRPr>
          </a:p>
        </p:txBody>
      </p:sp>
      <p:sp>
        <p:nvSpPr>
          <p:cNvPr id="3" name="Zástupný symbol pro datum 2"/>
          <p:cNvSpPr>
            <a:spLocks noGrp="1"/>
          </p:cNvSpPr>
          <p:nvPr>
            <p:ph type="dt" sz="half" idx="10"/>
          </p:nvPr>
        </p:nvSpPr>
        <p:spPr/>
        <p:txBody>
          <a:bodyPr/>
          <a:lstStyle/>
          <a:p>
            <a:pPr>
              <a:defRPr/>
            </a:pPr>
            <a:r>
              <a:rPr lang="cs-CZ" smtClean="0"/>
              <a:t>January 2018/4_1</a:t>
            </a:r>
            <a:endParaRPr lang="sk-SK"/>
          </a:p>
        </p:txBody>
      </p:sp>
      <p:sp>
        <p:nvSpPr>
          <p:cNvPr id="4" name="Zástupný symbol pro zápatí 3"/>
          <p:cNvSpPr>
            <a:spLocks noGrp="1"/>
          </p:cNvSpPr>
          <p:nvPr>
            <p:ph type="ftr" sz="quarter" idx="11"/>
          </p:nvPr>
        </p:nvSpPr>
        <p:spPr/>
        <p:txBody>
          <a:bodyPr/>
          <a:lstStyle/>
          <a:p>
            <a:pPr>
              <a:defRPr/>
            </a:pPr>
            <a:r>
              <a:rPr lang="fr-FR" smtClean="0"/>
              <a:t>NATURAL POLYMERS MU SCI 4_1 2018</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6</a:t>
            </a:fld>
            <a:endParaRPr lang="sk-SK"/>
          </a:p>
        </p:txBody>
      </p:sp>
      <p:pic>
        <p:nvPicPr>
          <p:cNvPr id="13" name="Obrázek 12" descr="img555.jpg"/>
          <p:cNvPicPr>
            <a:picLocks noChangeAspect="1"/>
          </p:cNvPicPr>
          <p:nvPr/>
        </p:nvPicPr>
        <p:blipFill>
          <a:blip r:embed="rId2" cstate="print"/>
          <a:stretch>
            <a:fillRect/>
          </a:stretch>
        </p:blipFill>
        <p:spPr>
          <a:xfrm rot="5400000">
            <a:off x="176232" y="1056321"/>
            <a:ext cx="3102904" cy="3096344"/>
          </a:xfrm>
          <a:prstGeom prst="rect">
            <a:avLst/>
          </a:prstGeom>
          <a:ln w="38100">
            <a:solidFill>
              <a:srgbClr val="0000FF"/>
            </a:solidFill>
          </a:ln>
        </p:spPr>
      </p:pic>
      <p:pic>
        <p:nvPicPr>
          <p:cNvPr id="14" name="Obrázek 13" descr="img556.jpg"/>
          <p:cNvPicPr>
            <a:picLocks noChangeAspect="1"/>
          </p:cNvPicPr>
          <p:nvPr/>
        </p:nvPicPr>
        <p:blipFill>
          <a:blip r:embed="rId3" cstate="print"/>
          <a:stretch>
            <a:fillRect/>
          </a:stretch>
        </p:blipFill>
        <p:spPr>
          <a:xfrm rot="5400000">
            <a:off x="4696037" y="1885402"/>
            <a:ext cx="3139781" cy="5548096"/>
          </a:xfrm>
          <a:prstGeom prst="rect">
            <a:avLst/>
          </a:prstGeom>
          <a:ln w="38100">
            <a:solidFill>
              <a:srgbClr val="C00000"/>
            </a:solidFill>
          </a:ln>
        </p:spPr>
      </p:pic>
      <p:sp>
        <p:nvSpPr>
          <p:cNvPr id="15" name="TextovéPole 14"/>
          <p:cNvSpPr txBox="1"/>
          <p:nvPr/>
        </p:nvSpPr>
        <p:spPr>
          <a:xfrm>
            <a:off x="3275856" y="1052736"/>
            <a:ext cx="5544616" cy="1200329"/>
          </a:xfrm>
          <a:prstGeom prst="rect">
            <a:avLst/>
          </a:prstGeom>
          <a:noFill/>
          <a:ln w="38100">
            <a:solidFill>
              <a:srgbClr val="0000FF"/>
            </a:solidFill>
          </a:ln>
        </p:spPr>
        <p:txBody>
          <a:bodyPr wrap="square" rtlCol="0">
            <a:spAutoFit/>
          </a:bodyPr>
          <a:lstStyle/>
          <a:p>
            <a:r>
              <a:rPr lang="cs-CZ" sz="2400" b="1" dirty="0" smtClean="0">
                <a:solidFill>
                  <a:srgbClr val="0000FF"/>
                </a:solidFill>
              </a:rPr>
              <a:t>CONDENSATION „</a:t>
            </a:r>
            <a:r>
              <a:rPr lang="cs-CZ" sz="2400" b="1" dirty="0" smtClean="0">
                <a:solidFill>
                  <a:srgbClr val="0000FF"/>
                </a:solidFill>
                <a:latin typeface="Arial Black" pitchFamily="34" charset="0"/>
              </a:rPr>
              <a:t>HEAD – TAIL</a:t>
            </a:r>
            <a:r>
              <a:rPr lang="cs-CZ" sz="2400" b="1" dirty="0" smtClean="0">
                <a:solidFill>
                  <a:srgbClr val="0000FF"/>
                </a:solidFill>
              </a:rPr>
              <a:t>“</a:t>
            </a:r>
            <a:r>
              <a:rPr lang="cs-CZ" sz="2400" b="1" dirty="0" err="1" smtClean="0">
                <a:solidFill>
                  <a:srgbClr val="0000FF"/>
                </a:solidFill>
              </a:rPr>
              <a:t>of</a:t>
            </a:r>
            <a:r>
              <a:rPr lang="cs-CZ" sz="2400" b="1" dirty="0" smtClean="0">
                <a:solidFill>
                  <a:srgbClr val="0000FF"/>
                </a:solidFill>
              </a:rPr>
              <a:t> </a:t>
            </a:r>
            <a:r>
              <a:rPr lang="cs-CZ" sz="2400" b="1" dirty="0" err="1" smtClean="0">
                <a:solidFill>
                  <a:srgbClr val="0000FF"/>
                </a:solidFill>
              </a:rPr>
              <a:t>two</a:t>
            </a:r>
            <a:r>
              <a:rPr lang="cs-CZ" sz="2400" b="1" dirty="0" smtClean="0">
                <a:solidFill>
                  <a:srgbClr val="0000FF"/>
                </a:solidFill>
              </a:rPr>
              <a:t> UNITS </a:t>
            </a:r>
            <a:r>
              <a:rPr lang="cs-CZ" sz="2400" b="1" dirty="0" err="1" smtClean="0">
                <a:solidFill>
                  <a:srgbClr val="0000FF"/>
                </a:solidFill>
              </a:rPr>
              <a:t>of</a:t>
            </a:r>
            <a:r>
              <a:rPr lang="cs-CZ" sz="2400" b="1" dirty="0" smtClean="0">
                <a:solidFill>
                  <a:srgbClr val="0000FF"/>
                </a:solidFill>
              </a:rPr>
              <a:t> </a:t>
            </a:r>
            <a:r>
              <a:rPr lang="cs-CZ" sz="2400" b="1" dirty="0" err="1" smtClean="0">
                <a:solidFill>
                  <a:srgbClr val="0000FF"/>
                </a:solidFill>
              </a:rPr>
              <a:t>so</a:t>
            </a:r>
            <a:r>
              <a:rPr lang="cs-CZ" sz="2400" b="1" dirty="0" smtClean="0">
                <a:solidFill>
                  <a:srgbClr val="0000FF"/>
                </a:solidFill>
              </a:rPr>
              <a:t> </a:t>
            </a:r>
            <a:r>
              <a:rPr lang="cs-CZ" sz="2400" b="1" dirty="0" err="1" smtClean="0">
                <a:solidFill>
                  <a:srgbClr val="0000FF"/>
                </a:solidFill>
              </a:rPr>
              <a:t>called</a:t>
            </a:r>
            <a:r>
              <a:rPr lang="cs-CZ" sz="2400" b="1" dirty="0" smtClean="0">
                <a:solidFill>
                  <a:srgbClr val="0000FF"/>
                </a:solidFill>
              </a:rPr>
              <a:t> „</a:t>
            </a:r>
            <a:r>
              <a:rPr lang="cs-CZ" sz="2400" b="1" dirty="0" smtClean="0">
                <a:solidFill>
                  <a:srgbClr val="0000FF"/>
                </a:solidFill>
                <a:latin typeface="Arial Black" pitchFamily="34" charset="0"/>
              </a:rPr>
              <a:t>ACTIVE ISOPRENE</a:t>
            </a:r>
            <a:r>
              <a:rPr lang="cs-CZ" sz="2400" b="1" dirty="0" smtClean="0">
                <a:solidFill>
                  <a:srgbClr val="0000FF"/>
                </a:solidFill>
              </a:rPr>
              <a:t>“ </a:t>
            </a:r>
            <a:endParaRPr lang="cs-CZ" sz="2400" b="1" dirty="0">
              <a:solidFill>
                <a:srgbClr val="0000FF"/>
              </a:solidFill>
            </a:endParaRPr>
          </a:p>
        </p:txBody>
      </p:sp>
      <p:sp>
        <p:nvSpPr>
          <p:cNvPr id="16" name="TextovéPole 15"/>
          <p:cNvSpPr txBox="1"/>
          <p:nvPr/>
        </p:nvSpPr>
        <p:spPr>
          <a:xfrm>
            <a:off x="323528" y="5661248"/>
            <a:ext cx="3168352" cy="584775"/>
          </a:xfrm>
          <a:prstGeom prst="rect">
            <a:avLst/>
          </a:prstGeom>
          <a:noFill/>
          <a:ln w="38100">
            <a:solidFill>
              <a:srgbClr val="C00000"/>
            </a:solidFill>
          </a:ln>
        </p:spPr>
        <p:txBody>
          <a:bodyPr wrap="square" rtlCol="0">
            <a:spAutoFit/>
          </a:bodyPr>
          <a:lstStyle/>
          <a:p>
            <a:r>
              <a:rPr lang="cs-CZ" sz="3200" b="1" dirty="0" smtClean="0">
                <a:solidFill>
                  <a:srgbClr val="C00000"/>
                </a:solidFill>
              </a:rPr>
              <a:t>TERPENOIDES</a:t>
            </a:r>
            <a:endParaRPr lang="cs-CZ" sz="3200" dirty="0"/>
          </a:p>
        </p:txBody>
      </p:sp>
      <p:cxnSp>
        <p:nvCxnSpPr>
          <p:cNvPr id="11" name="Přímá spojovací šipka 10"/>
          <p:cNvCxnSpPr/>
          <p:nvPr/>
        </p:nvCxnSpPr>
        <p:spPr>
          <a:xfrm flipV="1">
            <a:off x="2843808" y="2636912"/>
            <a:ext cx="5040560" cy="936104"/>
          </a:xfrm>
          <a:prstGeom prst="straightConnector1">
            <a:avLst/>
          </a:prstGeom>
          <a:ln w="38100">
            <a:solidFill>
              <a:srgbClr val="FF0000"/>
            </a:solidFill>
            <a:prstDash val="sysDash"/>
            <a:headEnd type="arrow"/>
            <a:tailEnd type="none"/>
          </a:ln>
        </p:spPr>
        <p:style>
          <a:lnRef idx="1">
            <a:schemeClr val="accent1"/>
          </a:lnRef>
          <a:fillRef idx="0">
            <a:schemeClr val="accent1"/>
          </a:fillRef>
          <a:effectRef idx="0">
            <a:schemeClr val="accent1"/>
          </a:effectRef>
          <a:fontRef idx="minor">
            <a:schemeClr val="tx1"/>
          </a:fontRef>
        </p:style>
      </p:cxnSp>
      <p:cxnSp>
        <p:nvCxnSpPr>
          <p:cNvPr id="18" name="Přímá spojovací šipka 17"/>
          <p:cNvCxnSpPr/>
          <p:nvPr/>
        </p:nvCxnSpPr>
        <p:spPr>
          <a:xfrm flipH="1">
            <a:off x="7596336" y="2636912"/>
            <a:ext cx="288032" cy="1224136"/>
          </a:xfrm>
          <a:prstGeom prst="straightConnector1">
            <a:avLst/>
          </a:prstGeom>
          <a:ln w="381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2" name="TextovéPole 11"/>
          <p:cNvSpPr txBox="1"/>
          <p:nvPr/>
        </p:nvSpPr>
        <p:spPr>
          <a:xfrm>
            <a:off x="1403648" y="1556792"/>
            <a:ext cx="288032" cy="461665"/>
          </a:xfrm>
          <a:prstGeom prst="rect">
            <a:avLst/>
          </a:prstGeom>
          <a:noFill/>
        </p:spPr>
        <p:txBody>
          <a:bodyPr wrap="square" rtlCol="0">
            <a:spAutoFit/>
          </a:bodyPr>
          <a:lstStyle/>
          <a:p>
            <a:r>
              <a:rPr lang="cs-CZ" sz="2400" dirty="0" smtClean="0">
                <a:solidFill>
                  <a:srgbClr val="C00000"/>
                </a:solidFill>
                <a:latin typeface="Arial Black" pitchFamily="34" charset="0"/>
              </a:rPr>
              <a:t>1</a:t>
            </a:r>
            <a:endParaRPr lang="cs-CZ" sz="2400" dirty="0">
              <a:solidFill>
                <a:srgbClr val="C00000"/>
              </a:solidFill>
              <a:latin typeface="Arial Black" pitchFamily="34" charset="0"/>
            </a:endParaRPr>
          </a:p>
        </p:txBody>
      </p:sp>
      <p:sp>
        <p:nvSpPr>
          <p:cNvPr id="17" name="TextovéPole 16"/>
          <p:cNvSpPr txBox="1"/>
          <p:nvPr/>
        </p:nvSpPr>
        <p:spPr>
          <a:xfrm>
            <a:off x="971600" y="2348880"/>
            <a:ext cx="288032" cy="461665"/>
          </a:xfrm>
          <a:prstGeom prst="rect">
            <a:avLst/>
          </a:prstGeom>
          <a:noFill/>
        </p:spPr>
        <p:txBody>
          <a:bodyPr wrap="square" rtlCol="0">
            <a:spAutoFit/>
          </a:bodyPr>
          <a:lstStyle/>
          <a:p>
            <a:r>
              <a:rPr lang="cs-CZ" sz="2400" dirty="0" smtClean="0">
                <a:solidFill>
                  <a:srgbClr val="C00000"/>
                </a:solidFill>
                <a:latin typeface="Arial Black" pitchFamily="34" charset="0"/>
              </a:rPr>
              <a:t>2</a:t>
            </a:r>
            <a:endParaRPr lang="cs-CZ" sz="2400" dirty="0">
              <a:solidFill>
                <a:srgbClr val="C00000"/>
              </a:solidFill>
              <a:latin typeface="Arial Black" pitchFamily="34" charset="0"/>
            </a:endParaRPr>
          </a:p>
        </p:txBody>
      </p:sp>
      <p:sp>
        <p:nvSpPr>
          <p:cNvPr id="19" name="TextovéPole 18"/>
          <p:cNvSpPr txBox="1"/>
          <p:nvPr/>
        </p:nvSpPr>
        <p:spPr>
          <a:xfrm>
            <a:off x="1403648" y="3140968"/>
            <a:ext cx="288032" cy="461665"/>
          </a:xfrm>
          <a:prstGeom prst="rect">
            <a:avLst/>
          </a:prstGeom>
          <a:noFill/>
        </p:spPr>
        <p:txBody>
          <a:bodyPr wrap="square" rtlCol="0">
            <a:spAutoFit/>
          </a:bodyPr>
          <a:lstStyle/>
          <a:p>
            <a:r>
              <a:rPr lang="cs-CZ" sz="2400" dirty="0" smtClean="0">
                <a:solidFill>
                  <a:srgbClr val="C00000"/>
                </a:solidFill>
                <a:latin typeface="Arial Black" pitchFamily="34" charset="0"/>
              </a:rPr>
              <a:t>3</a:t>
            </a:r>
            <a:endParaRPr lang="cs-CZ" sz="2400" dirty="0">
              <a:solidFill>
                <a:srgbClr val="C00000"/>
              </a:solidFill>
              <a:latin typeface="Arial Black" pitchFamily="34" charset="0"/>
            </a:endParaRPr>
          </a:p>
        </p:txBody>
      </p:sp>
      <p:cxnSp>
        <p:nvCxnSpPr>
          <p:cNvPr id="21" name="Přímá spojovací šipka 20"/>
          <p:cNvCxnSpPr/>
          <p:nvPr/>
        </p:nvCxnSpPr>
        <p:spPr>
          <a:xfrm flipH="1" flipV="1">
            <a:off x="683568" y="1412776"/>
            <a:ext cx="2736304" cy="288032"/>
          </a:xfrm>
          <a:prstGeom prst="straightConnector1">
            <a:avLst/>
          </a:prstGeom>
          <a:ln w="38100">
            <a:solidFill>
              <a:srgbClr val="0000FF"/>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23" name="Přímá spojovací šipka 22"/>
          <p:cNvCxnSpPr/>
          <p:nvPr/>
        </p:nvCxnSpPr>
        <p:spPr>
          <a:xfrm flipH="1" flipV="1">
            <a:off x="2267744" y="1412776"/>
            <a:ext cx="1152128" cy="288032"/>
          </a:xfrm>
          <a:prstGeom prst="straightConnector1">
            <a:avLst/>
          </a:prstGeom>
          <a:ln w="38100">
            <a:solidFill>
              <a:srgbClr val="0000FF"/>
            </a:solidFill>
            <a:prstDash val="sysDot"/>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obsah 6"/>
          <p:cNvSpPr>
            <a:spLocks noGrp="1"/>
          </p:cNvSpPr>
          <p:nvPr>
            <p:ph idx="1"/>
          </p:nvPr>
        </p:nvSpPr>
        <p:spPr>
          <a:xfrm>
            <a:off x="457200" y="1196752"/>
            <a:ext cx="8229600" cy="4929411"/>
          </a:xfrm>
        </p:spPr>
        <p:txBody>
          <a:bodyPr/>
          <a:lstStyle/>
          <a:p>
            <a:r>
              <a:rPr lang="en-GB" sz="2800" b="1" dirty="0" smtClean="0">
                <a:solidFill>
                  <a:srgbClr val="FF0000"/>
                </a:solidFill>
                <a:latin typeface="Arial Black" pitchFamily="34" charset="0"/>
              </a:rPr>
              <a:t>POLYTERPENE -  </a:t>
            </a:r>
            <a:r>
              <a:rPr lang="en-GB" sz="2800" b="1" dirty="0" smtClean="0">
                <a:solidFill>
                  <a:srgbClr val="FF0000"/>
                </a:solidFill>
              </a:rPr>
              <a:t>are contained in approx. </a:t>
            </a:r>
            <a:r>
              <a:rPr lang="en-GB" sz="2800" b="1" dirty="0" smtClean="0"/>
              <a:t> </a:t>
            </a:r>
            <a:r>
              <a:rPr lang="en-GB" sz="2800" b="1" dirty="0" smtClean="0">
                <a:solidFill>
                  <a:srgbClr val="FF0000"/>
                </a:solidFill>
              </a:rPr>
              <a:t>2000 plants from various geographic regions</a:t>
            </a:r>
          </a:p>
          <a:p>
            <a:r>
              <a:rPr lang="en-GB" sz="2800" b="1" dirty="0" smtClean="0">
                <a:solidFill>
                  <a:srgbClr val="0000FF"/>
                </a:solidFill>
              </a:rPr>
              <a:t>Trees, Bush, Herbs</a:t>
            </a:r>
          </a:p>
          <a:p>
            <a:r>
              <a:rPr lang="en-GB" sz="2800" b="1" u="sng" dirty="0" smtClean="0">
                <a:solidFill>
                  <a:srgbClr val="C00000"/>
                </a:solidFill>
              </a:rPr>
              <a:t>The most important is the Tree</a:t>
            </a:r>
            <a:r>
              <a:rPr lang="en-GB" sz="2800" b="1" dirty="0" smtClean="0">
                <a:solidFill>
                  <a:srgbClr val="C00000"/>
                </a:solidFill>
              </a:rPr>
              <a:t>: </a:t>
            </a:r>
            <a:r>
              <a:rPr lang="en-GB" sz="2800" b="1" i="1" dirty="0" err="1" smtClean="0">
                <a:solidFill>
                  <a:srgbClr val="C00000"/>
                </a:solidFill>
              </a:rPr>
              <a:t>Hevea</a:t>
            </a:r>
            <a:r>
              <a:rPr lang="en-GB" sz="2800" b="1" i="1" dirty="0" smtClean="0">
                <a:solidFill>
                  <a:srgbClr val="C00000"/>
                </a:solidFill>
              </a:rPr>
              <a:t> </a:t>
            </a:r>
            <a:r>
              <a:rPr lang="en-GB" sz="2800" b="1" i="1" dirty="0" err="1" smtClean="0">
                <a:solidFill>
                  <a:srgbClr val="C00000"/>
                </a:solidFill>
              </a:rPr>
              <a:t>brasiliensis</a:t>
            </a:r>
            <a:endParaRPr lang="en-GB" sz="2800" b="1" i="1" dirty="0" smtClean="0">
              <a:solidFill>
                <a:srgbClr val="C00000"/>
              </a:solidFill>
            </a:endParaRPr>
          </a:p>
          <a:p>
            <a:r>
              <a:rPr lang="en-GB" sz="2800" b="1" i="1" u="sng" dirty="0" smtClean="0">
                <a:solidFill>
                  <a:srgbClr val="008000"/>
                </a:solidFill>
              </a:rPr>
              <a:t>HOPEFUL HERB</a:t>
            </a:r>
            <a:r>
              <a:rPr lang="en-GB" sz="2800" b="1" i="1" dirty="0" smtClean="0">
                <a:solidFill>
                  <a:srgbClr val="008000"/>
                </a:solidFill>
              </a:rPr>
              <a:t>: </a:t>
            </a:r>
            <a:r>
              <a:rPr lang="en-GB" sz="2800" b="1" i="1" dirty="0" err="1" smtClean="0">
                <a:solidFill>
                  <a:srgbClr val="008000"/>
                </a:solidFill>
              </a:rPr>
              <a:t>Taraxanum</a:t>
            </a:r>
            <a:r>
              <a:rPr lang="en-GB" sz="2800" b="1" i="1" dirty="0" smtClean="0">
                <a:solidFill>
                  <a:srgbClr val="008000"/>
                </a:solidFill>
              </a:rPr>
              <a:t> </a:t>
            </a:r>
            <a:r>
              <a:rPr lang="en-GB" sz="2800" b="1" i="1" dirty="0" err="1" smtClean="0">
                <a:solidFill>
                  <a:srgbClr val="008000"/>
                </a:solidFill>
              </a:rPr>
              <a:t>koksagyz</a:t>
            </a:r>
            <a:endParaRPr lang="en-GB" sz="2800" b="1" i="1" dirty="0" smtClean="0">
              <a:solidFill>
                <a:srgbClr val="008000"/>
              </a:solidFill>
            </a:endParaRPr>
          </a:p>
          <a:p>
            <a:endParaRPr lang="cs-CZ" sz="2800" b="1" dirty="0" smtClean="0"/>
          </a:p>
          <a:p>
            <a:endParaRPr lang="cs-CZ" sz="2800" b="1" dirty="0"/>
          </a:p>
        </p:txBody>
      </p:sp>
      <p:sp>
        <p:nvSpPr>
          <p:cNvPr id="3" name="Zástupný symbol pro datum 2"/>
          <p:cNvSpPr>
            <a:spLocks noGrp="1"/>
          </p:cNvSpPr>
          <p:nvPr>
            <p:ph type="dt" sz="half" idx="10"/>
          </p:nvPr>
        </p:nvSpPr>
        <p:spPr/>
        <p:txBody>
          <a:bodyPr/>
          <a:lstStyle/>
          <a:p>
            <a:pPr>
              <a:defRPr/>
            </a:pPr>
            <a:r>
              <a:rPr lang="cs-CZ" smtClean="0"/>
              <a:t>January 2018/4_1</a:t>
            </a:r>
            <a:endParaRPr lang="sk-SK"/>
          </a:p>
        </p:txBody>
      </p:sp>
      <p:sp>
        <p:nvSpPr>
          <p:cNvPr id="4" name="Zástupný symbol pro zápatí 3"/>
          <p:cNvSpPr>
            <a:spLocks noGrp="1"/>
          </p:cNvSpPr>
          <p:nvPr>
            <p:ph type="ftr" sz="quarter" idx="11"/>
          </p:nvPr>
        </p:nvSpPr>
        <p:spPr/>
        <p:txBody>
          <a:bodyPr/>
          <a:lstStyle/>
          <a:p>
            <a:pPr>
              <a:defRPr/>
            </a:pPr>
            <a:r>
              <a:rPr lang="fr-FR" smtClean="0"/>
              <a:t>NATURAL POLYMERS MU SCI 4_1 2018</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7</a:t>
            </a:fld>
            <a:endParaRPr lang="sk-SK"/>
          </a:p>
        </p:txBody>
      </p:sp>
      <p:sp>
        <p:nvSpPr>
          <p:cNvPr id="8" name="Nadpis 1"/>
          <p:cNvSpPr txBox="1">
            <a:spLocks/>
          </p:cNvSpPr>
          <p:nvPr/>
        </p:nvSpPr>
        <p:spPr bwMode="auto">
          <a:xfrm>
            <a:off x="457200" y="274638"/>
            <a:ext cx="8229600" cy="85010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0" hangingPunct="0"/>
            <a:r>
              <a:rPr lang="cs-CZ" sz="2800" b="1" dirty="0" smtClean="0">
                <a:solidFill>
                  <a:srgbClr val="FF0000"/>
                </a:solidFill>
                <a:latin typeface="Arial Black" pitchFamily="34" charset="0"/>
              </a:rPr>
              <a:t>POLYTERPENE = POLYISOPRENE</a:t>
            </a:r>
          </a:p>
          <a:p>
            <a:pPr algn="ctr" eaLnBrk="0" hangingPunct="0"/>
            <a:r>
              <a:rPr lang="en-GB" sz="2800" b="1" dirty="0" smtClean="0">
                <a:solidFill>
                  <a:srgbClr val="FF0000"/>
                </a:solidFill>
                <a:latin typeface="Arial Black" pitchFamily="34" charset="0"/>
              </a:rPr>
              <a:t>Appearance in NATURE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January 2018/4_1</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4_1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8</a:t>
            </a:fld>
            <a:endParaRPr lang="sk-SK"/>
          </a:p>
        </p:txBody>
      </p:sp>
      <p:pic>
        <p:nvPicPr>
          <p:cNvPr id="5" name="Obrázek 4" descr="img400.jpg"/>
          <p:cNvPicPr>
            <a:picLocks noChangeAspect="1"/>
          </p:cNvPicPr>
          <p:nvPr/>
        </p:nvPicPr>
        <p:blipFill>
          <a:blip r:embed="rId2" cstate="print"/>
          <a:stretch>
            <a:fillRect/>
          </a:stretch>
        </p:blipFill>
        <p:spPr>
          <a:xfrm>
            <a:off x="569432" y="764704"/>
            <a:ext cx="3642528" cy="5381448"/>
          </a:xfrm>
          <a:prstGeom prst="rect">
            <a:avLst/>
          </a:prstGeom>
        </p:spPr>
      </p:pic>
      <p:pic>
        <p:nvPicPr>
          <p:cNvPr id="6" name="Obrázek 5" descr="img404.jpg"/>
          <p:cNvPicPr>
            <a:picLocks noChangeAspect="1"/>
          </p:cNvPicPr>
          <p:nvPr/>
        </p:nvPicPr>
        <p:blipFill>
          <a:blip r:embed="rId3" cstate="print"/>
          <a:stretch>
            <a:fillRect/>
          </a:stretch>
        </p:blipFill>
        <p:spPr>
          <a:xfrm>
            <a:off x="4788024" y="758442"/>
            <a:ext cx="4104456" cy="5413124"/>
          </a:xfrm>
          <a:prstGeom prst="rect">
            <a:avLst/>
          </a:prstGeom>
        </p:spPr>
      </p:pic>
      <p:sp>
        <p:nvSpPr>
          <p:cNvPr id="7" name="TextovéPole 6"/>
          <p:cNvSpPr txBox="1"/>
          <p:nvPr/>
        </p:nvSpPr>
        <p:spPr>
          <a:xfrm>
            <a:off x="0" y="116632"/>
            <a:ext cx="9144000" cy="646331"/>
          </a:xfrm>
          <a:prstGeom prst="rect">
            <a:avLst/>
          </a:prstGeom>
          <a:noFill/>
        </p:spPr>
        <p:txBody>
          <a:bodyPr wrap="square" rtlCol="0">
            <a:spAutoFit/>
          </a:bodyPr>
          <a:lstStyle/>
          <a:p>
            <a:pPr algn="ctr"/>
            <a:r>
              <a:rPr lang="en-GB" sz="3600" dirty="0" smtClean="0">
                <a:solidFill>
                  <a:srgbClr val="FF0000"/>
                </a:solidFill>
                <a:latin typeface="Arial Black" pitchFamily="34" charset="0"/>
              </a:rPr>
              <a:t>Perhaps historical Pictures!</a:t>
            </a:r>
            <a:endParaRPr lang="en-GB" sz="3600" dirty="0">
              <a:solidFill>
                <a:srgbClr val="FF0000"/>
              </a:solidFill>
              <a:latin typeface="Arial Black"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datum 2"/>
          <p:cNvSpPr>
            <a:spLocks noGrp="1"/>
          </p:cNvSpPr>
          <p:nvPr>
            <p:ph type="dt" sz="half" idx="10"/>
          </p:nvPr>
        </p:nvSpPr>
        <p:spPr/>
        <p:txBody>
          <a:bodyPr/>
          <a:lstStyle/>
          <a:p>
            <a:pPr>
              <a:defRPr/>
            </a:pPr>
            <a:r>
              <a:rPr lang="cs-CZ" smtClean="0"/>
              <a:t>January 2018/4_1</a:t>
            </a:r>
            <a:endParaRPr lang="sk-SK"/>
          </a:p>
        </p:txBody>
      </p:sp>
      <p:sp>
        <p:nvSpPr>
          <p:cNvPr id="4" name="Zástupný symbol pro zápatí 3"/>
          <p:cNvSpPr>
            <a:spLocks noGrp="1"/>
          </p:cNvSpPr>
          <p:nvPr>
            <p:ph type="ftr" sz="quarter" idx="11"/>
          </p:nvPr>
        </p:nvSpPr>
        <p:spPr/>
        <p:txBody>
          <a:bodyPr/>
          <a:lstStyle/>
          <a:p>
            <a:pPr>
              <a:defRPr/>
            </a:pPr>
            <a:r>
              <a:rPr lang="fr-FR" smtClean="0"/>
              <a:t>NATURAL POLYMERS MU SCI 4_1 2018</a:t>
            </a:r>
            <a:endParaRPr lang="sk-SK"/>
          </a:p>
        </p:txBody>
      </p:sp>
      <p:sp>
        <p:nvSpPr>
          <p:cNvPr id="5" name="Zástupný symbol pro číslo snímku 4"/>
          <p:cNvSpPr>
            <a:spLocks noGrp="1"/>
          </p:cNvSpPr>
          <p:nvPr>
            <p:ph type="sldNum" sz="quarter" idx="12"/>
          </p:nvPr>
        </p:nvSpPr>
        <p:spPr/>
        <p:txBody>
          <a:bodyPr/>
          <a:lstStyle/>
          <a:p>
            <a:pPr>
              <a:defRPr/>
            </a:pPr>
            <a:fld id="{BD7865BE-C659-4ABD-A817-DED046766B31}" type="slidenum">
              <a:rPr lang="sk-SK" smtClean="0"/>
              <a:pPr>
                <a:defRPr/>
              </a:pPr>
              <a:t>9</a:t>
            </a:fld>
            <a:endParaRPr lang="sk-SK"/>
          </a:p>
        </p:txBody>
      </p:sp>
      <p:sp>
        <p:nvSpPr>
          <p:cNvPr id="8" name="Nadpis 1"/>
          <p:cNvSpPr txBox="1">
            <a:spLocks/>
          </p:cNvSpPr>
          <p:nvPr/>
        </p:nvSpPr>
        <p:spPr bwMode="auto">
          <a:xfrm>
            <a:off x="457200" y="274638"/>
            <a:ext cx="8229600" cy="85010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0" hangingPunct="0"/>
            <a:r>
              <a:rPr lang="cs-CZ" sz="2800" b="1" dirty="0" smtClean="0">
                <a:solidFill>
                  <a:srgbClr val="FF0000"/>
                </a:solidFill>
                <a:latin typeface="Arial Black" pitchFamily="34" charset="0"/>
              </a:rPr>
              <a:t>POLYTERPENE = POLYISOPRENE</a:t>
            </a:r>
          </a:p>
          <a:p>
            <a:pPr algn="ctr" eaLnBrk="0" hangingPunct="0"/>
            <a:r>
              <a:rPr kumimoji="0" lang="cs-CZ" sz="2800" b="1" i="0" strike="noStrike" kern="0" cap="none" spc="0" normalizeH="0" baseline="0" noProof="0" dirty="0" err="1" smtClean="0">
                <a:ln>
                  <a:noFill/>
                </a:ln>
                <a:solidFill>
                  <a:srgbClr val="FF0000"/>
                </a:solidFill>
                <a:effectLst/>
                <a:uLnTx/>
                <a:uFillTx/>
                <a:latin typeface="Arial Black" pitchFamily="34" charset="0"/>
                <a:ea typeface="+mj-ea"/>
                <a:cs typeface="+mj-cs"/>
              </a:rPr>
              <a:t>Extracting</a:t>
            </a:r>
            <a:r>
              <a:rPr kumimoji="0" lang="cs-CZ" sz="2800" b="1" i="0" strike="noStrike" kern="0" cap="none" spc="0" normalizeH="0" baseline="0" noProof="0" dirty="0" smtClean="0">
                <a:ln>
                  <a:noFill/>
                </a:ln>
                <a:solidFill>
                  <a:srgbClr val="FF0000"/>
                </a:solidFill>
                <a:effectLst/>
                <a:uLnTx/>
                <a:uFillTx/>
                <a:latin typeface="Arial Black" pitchFamily="34" charset="0"/>
                <a:ea typeface="+mj-ea"/>
                <a:cs typeface="+mj-cs"/>
              </a:rPr>
              <a:t> in </a:t>
            </a:r>
            <a:r>
              <a:rPr kumimoji="0" lang="cs-CZ" sz="2800" b="1" i="0" strike="noStrike" kern="0" cap="none" spc="0" normalizeH="0" baseline="0" noProof="0" dirty="0" err="1" smtClean="0">
                <a:ln>
                  <a:noFill/>
                </a:ln>
                <a:solidFill>
                  <a:srgbClr val="FF0000"/>
                </a:solidFill>
                <a:effectLst/>
                <a:uLnTx/>
                <a:uFillTx/>
                <a:latin typeface="Arial Black" pitchFamily="34" charset="0"/>
                <a:ea typeface="+mj-ea"/>
                <a:cs typeface="+mj-cs"/>
              </a:rPr>
              <a:t>Nature</a:t>
            </a:r>
            <a:r>
              <a:rPr lang="cs-CZ" sz="2800" b="1" kern="0" dirty="0" smtClean="0">
                <a:solidFill>
                  <a:srgbClr val="FF0000"/>
                </a:solidFill>
                <a:latin typeface="Arial Black" pitchFamily="34" charset="0"/>
                <a:ea typeface="+mj-ea"/>
                <a:cs typeface="+mj-cs"/>
              </a:rPr>
              <a:t> &gt;</a:t>
            </a:r>
            <a:r>
              <a:rPr lang="cs-CZ" sz="2800" dirty="0" smtClean="0"/>
              <a:t> </a:t>
            </a:r>
            <a:r>
              <a:rPr lang="cs-CZ" sz="2800" dirty="0" smtClean="0">
                <a:solidFill>
                  <a:srgbClr val="FF0000"/>
                </a:solidFill>
                <a:latin typeface="Arial Black" pitchFamily="34" charset="0"/>
              </a:rPr>
              <a:t>„</a:t>
            </a:r>
            <a:r>
              <a:rPr lang="cs-CZ" sz="2800" dirty="0" err="1" smtClean="0">
                <a:solidFill>
                  <a:srgbClr val="FF0000"/>
                </a:solidFill>
                <a:latin typeface="Arial Black" pitchFamily="34" charset="0"/>
              </a:rPr>
              <a:t>Field</a:t>
            </a:r>
            <a:r>
              <a:rPr lang="cs-CZ" sz="2800" dirty="0" smtClean="0">
                <a:solidFill>
                  <a:srgbClr val="FF0000"/>
                </a:solidFill>
                <a:latin typeface="Arial Black" pitchFamily="34" charset="0"/>
              </a:rPr>
              <a:t> latex" </a:t>
            </a:r>
            <a:endParaRPr kumimoji="0" lang="cs-CZ" sz="2800" b="0" i="0" strike="noStrike" kern="0" cap="none" spc="0" normalizeH="0" baseline="0" noProof="0" dirty="0">
              <a:ln>
                <a:noFill/>
              </a:ln>
              <a:solidFill>
                <a:srgbClr val="FF0000"/>
              </a:solidFill>
              <a:effectLst/>
              <a:uLnTx/>
              <a:uFillTx/>
              <a:latin typeface="Arial Black" pitchFamily="34" charset="0"/>
              <a:ea typeface="+mj-ea"/>
              <a:cs typeface="+mj-cs"/>
            </a:endParaRPr>
          </a:p>
        </p:txBody>
      </p:sp>
      <p:pic>
        <p:nvPicPr>
          <p:cNvPr id="1028" name="Picture 4"/>
          <p:cNvPicPr>
            <a:picLocks noGrp="1" noChangeAspect="1" noChangeArrowheads="1"/>
          </p:cNvPicPr>
          <p:nvPr>
            <p:ph idx="4294967295"/>
          </p:nvPr>
        </p:nvPicPr>
        <p:blipFill>
          <a:blip r:embed="rId2" cstate="print"/>
          <a:srcRect/>
          <a:stretch>
            <a:fillRect/>
          </a:stretch>
        </p:blipFill>
        <p:spPr bwMode="auto">
          <a:xfrm>
            <a:off x="539552" y="1340768"/>
            <a:ext cx="3502018" cy="4752528"/>
          </a:xfrm>
          <a:prstGeom prst="rect">
            <a:avLst/>
          </a:prstGeom>
          <a:noFill/>
          <a:ln w="9525">
            <a:noFill/>
            <a:miter lim="800000"/>
            <a:headEnd/>
            <a:tailEnd/>
          </a:ln>
        </p:spPr>
      </p:pic>
      <p:sp>
        <p:nvSpPr>
          <p:cNvPr id="13" name="TextovéPole 12"/>
          <p:cNvSpPr txBox="1"/>
          <p:nvPr/>
        </p:nvSpPr>
        <p:spPr>
          <a:xfrm>
            <a:off x="4211960" y="1196752"/>
            <a:ext cx="4680520" cy="4324261"/>
          </a:xfrm>
          <a:prstGeom prst="rect">
            <a:avLst/>
          </a:prstGeom>
          <a:noFill/>
        </p:spPr>
        <p:txBody>
          <a:bodyPr wrap="square" rtlCol="0">
            <a:spAutoFit/>
          </a:bodyPr>
          <a:lstStyle/>
          <a:p>
            <a:pPr>
              <a:buFont typeface="Arial" pitchFamily="34" charset="0"/>
              <a:buChar char="•"/>
            </a:pPr>
            <a:r>
              <a:rPr lang="cs-CZ" sz="2400" b="1" cap="all" dirty="0" smtClean="0">
                <a:solidFill>
                  <a:srgbClr val="FF0000"/>
                </a:solidFill>
                <a:latin typeface="Arial Black" pitchFamily="34" charset="0"/>
              </a:rPr>
              <a:t> </a:t>
            </a:r>
            <a:r>
              <a:rPr lang="en-GB" sz="2500" b="1" cap="all" dirty="0" smtClean="0">
                <a:solidFill>
                  <a:srgbClr val="FF0000"/>
                </a:solidFill>
                <a:latin typeface="Arial Black" pitchFamily="34" charset="0"/>
              </a:rPr>
              <a:t>Latex</a:t>
            </a:r>
            <a:r>
              <a:rPr lang="en-GB" sz="2500" b="1" dirty="0" smtClean="0">
                <a:solidFill>
                  <a:srgbClr val="FF0000"/>
                </a:solidFill>
              </a:rPr>
              <a:t> (approx. 25 – 35 % w/w of Rubber)</a:t>
            </a:r>
          </a:p>
          <a:p>
            <a:pPr>
              <a:buFont typeface="Arial" pitchFamily="34" charset="0"/>
              <a:buChar char="•"/>
            </a:pPr>
            <a:r>
              <a:rPr lang="en-GB" sz="2500" b="1" dirty="0" smtClean="0">
                <a:solidFill>
                  <a:srgbClr val="0000FF"/>
                </a:solidFill>
              </a:rPr>
              <a:t> Coagulation by acids (formic, acetic) &gt; </a:t>
            </a:r>
            <a:r>
              <a:rPr lang="en-GB" sz="2500" b="1" dirty="0" smtClean="0">
                <a:solidFill>
                  <a:srgbClr val="0000FF"/>
                </a:solidFill>
                <a:latin typeface="Arial Black" pitchFamily="34" charset="0"/>
              </a:rPr>
              <a:t>CREPE RUBBER</a:t>
            </a:r>
          </a:p>
          <a:p>
            <a:pPr>
              <a:buFont typeface="Arial" pitchFamily="34" charset="0"/>
              <a:buChar char="•"/>
            </a:pPr>
            <a:r>
              <a:rPr lang="en-GB" sz="2500" b="1" dirty="0" smtClean="0">
                <a:solidFill>
                  <a:srgbClr val="7030A0"/>
                </a:solidFill>
                <a:latin typeface="+mn-lt"/>
              </a:rPr>
              <a:t>Drying &amp; Preservation over a Fire&gt;</a:t>
            </a:r>
            <a:r>
              <a:rPr lang="en-GB" sz="2500" dirty="0" smtClean="0"/>
              <a:t> </a:t>
            </a:r>
            <a:r>
              <a:rPr lang="en-GB" sz="2500" dirty="0" smtClean="0">
                <a:solidFill>
                  <a:srgbClr val="7030A0"/>
                </a:solidFill>
                <a:latin typeface="Arial Black" pitchFamily="34" charset="0"/>
              </a:rPr>
              <a:t>Ribbed Smoke Sheet</a:t>
            </a:r>
            <a:endParaRPr lang="en-GB" sz="2500" b="1" dirty="0" smtClean="0">
              <a:solidFill>
                <a:srgbClr val="7030A0"/>
              </a:solidFill>
              <a:latin typeface="Arial Black" pitchFamily="34" charset="0"/>
            </a:endParaRPr>
          </a:p>
          <a:p>
            <a:pPr>
              <a:buFont typeface="Arial" pitchFamily="34" charset="0"/>
              <a:buChar char="•"/>
            </a:pPr>
            <a:r>
              <a:rPr lang="en-GB" sz="2500" b="1" dirty="0" err="1" smtClean="0">
                <a:solidFill>
                  <a:srgbClr val="008000"/>
                </a:solidFill>
              </a:rPr>
              <a:t>Calendring</a:t>
            </a:r>
            <a:r>
              <a:rPr lang="en-GB" sz="2500" b="1" dirty="0" smtClean="0">
                <a:solidFill>
                  <a:srgbClr val="008000"/>
                </a:solidFill>
              </a:rPr>
              <a:t> and  Stabilisation against  oxidation and Microorganisms </a:t>
            </a:r>
          </a:p>
          <a:p>
            <a:pPr>
              <a:buFont typeface="Arial" pitchFamily="34" charset="0"/>
              <a:buChar char="•"/>
            </a:pPr>
            <a:r>
              <a:rPr lang="en-GB" sz="2500" b="1" dirty="0" smtClean="0">
                <a:solidFill>
                  <a:srgbClr val="C00000"/>
                </a:solidFill>
              </a:rPr>
              <a:t> Expedition </a:t>
            </a:r>
            <a:endParaRPr lang="en-GB" sz="2500" b="1" dirty="0"/>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9606</TotalTime>
  <Words>2953</Words>
  <Application>Microsoft Office PowerPoint</Application>
  <PresentationFormat>Předvádění na obrazovce (4:3)</PresentationFormat>
  <Paragraphs>571</Paragraphs>
  <Slides>49</Slides>
  <Notes>0</Notes>
  <HiddenSlides>0</HiddenSlides>
  <MMClips>0</MMClips>
  <ScaleCrop>false</ScaleCrop>
  <HeadingPairs>
    <vt:vector size="4" baseType="variant">
      <vt:variant>
        <vt:lpstr>Motiv</vt:lpstr>
      </vt:variant>
      <vt:variant>
        <vt:i4>1</vt:i4>
      </vt:variant>
      <vt:variant>
        <vt:lpstr>Nadpisy snímků</vt:lpstr>
      </vt:variant>
      <vt:variant>
        <vt:i4>49</vt:i4>
      </vt:variant>
    </vt:vector>
  </HeadingPairs>
  <TitlesOfParts>
    <vt:vector size="50" baseType="lpstr">
      <vt:lpstr>Default Design</vt:lpstr>
      <vt:lpstr>NATURAL POLYMERS 4 POLYTERPENES</vt:lpstr>
      <vt:lpstr>Time schedule</vt:lpstr>
      <vt:lpstr>Isoprene – The basic molecular formula of terpenes</vt:lpstr>
      <vt:lpstr>A bit of TERMINOLOGY is NECESSARY </vt:lpstr>
      <vt:lpstr>Snímek 5</vt:lpstr>
      <vt:lpstr>Three step enzymatic synthesis of the TERPENOIDes</vt:lpstr>
      <vt:lpstr>Snímek 7</vt:lpstr>
      <vt:lpstr>Snímek 8</vt:lpstr>
      <vt:lpstr>Snímek 9</vt:lpstr>
      <vt:lpstr>Snímek 10</vt:lpstr>
      <vt:lpstr>Snímek 11</vt:lpstr>
      <vt:lpstr>Latex (approx. 25 – 35 % w/w of Rubber)</vt:lpstr>
      <vt:lpstr>Snímek 13</vt:lpstr>
      <vt:lpstr>Snímek 14</vt:lpstr>
      <vt:lpstr>Snímek 15</vt:lpstr>
      <vt:lpstr>Snímek 16</vt:lpstr>
      <vt:lpstr>Snímek 17</vt:lpstr>
      <vt:lpstr>Snímek 18</vt:lpstr>
      <vt:lpstr>Snímek 19</vt:lpstr>
      <vt:lpstr>Snímek 20</vt:lpstr>
      <vt:lpstr>Snímek 21</vt:lpstr>
      <vt:lpstr>Snímek 22</vt:lpstr>
      <vt:lpstr>What interesting did I personally</vt:lpstr>
      <vt:lpstr>Two Roll Mill (Rubber, PVC, etc.)</vt:lpstr>
      <vt:lpstr>Snímek 25</vt:lpstr>
      <vt:lpstr>Snímek 26</vt:lpstr>
      <vt:lpstr>Various Descriptions of  VULKANISATION See the following three slides</vt:lpstr>
      <vt:lpstr>Snímek 28</vt:lpstr>
      <vt:lpstr>Snímek 29</vt:lpstr>
      <vt:lpstr>Snímek 30</vt:lpstr>
      <vt:lpstr>Snímek 31</vt:lpstr>
      <vt:lpstr>Snímek 32</vt:lpstr>
      <vt:lpstr>Degradation of Rubber by Ozone </vt:lpstr>
      <vt:lpstr>Snímek 34</vt:lpstr>
      <vt:lpstr>Snímek 35</vt:lpstr>
      <vt:lpstr>Snímek 36</vt:lpstr>
      <vt:lpstr>Snímek 37</vt:lpstr>
      <vt:lpstr>Butadiene – styrene Rubber </vt:lpstr>
      <vt:lpstr>Snímek 39</vt:lpstr>
      <vt:lpstr>Snímek 40</vt:lpstr>
      <vt:lpstr>Snímek 41</vt:lpstr>
      <vt:lpstr>Snímek 42</vt:lpstr>
      <vt:lpstr>Modification of the NATURAL RUBBER 1 The MOST COMMON IS CHLORINATION by elementary Chlorine</vt:lpstr>
      <vt:lpstr>Modification of the NATURAL RUBBER 2 &amp; 3 The LESS COMMON PPROCEDURES</vt:lpstr>
      <vt:lpstr>Snímek 45</vt:lpstr>
      <vt:lpstr>Snímek 46</vt:lpstr>
      <vt:lpstr>Snímek 47</vt:lpstr>
      <vt:lpstr>Vulcanized Rubber and Antiques conservator - restorer</vt:lpstr>
      <vt:lpstr>POLYTERPENES and  Antiques conservator - restorer</vt:lpstr>
    </vt:vector>
  </TitlesOfParts>
  <Company>Home Studio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NAVRHOVÁNÍ VÝROBKŮ Z PLASTŮ</dc:title>
  <dc:creator>LP</dc:creator>
  <cp:lastModifiedBy>ladapospa</cp:lastModifiedBy>
  <cp:revision>780</cp:revision>
  <dcterms:created xsi:type="dcterms:W3CDTF">2008-02-10T16:41:08Z</dcterms:created>
  <dcterms:modified xsi:type="dcterms:W3CDTF">2018-01-05T17:58:30Z</dcterms:modified>
</cp:coreProperties>
</file>