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559" r:id="rId3"/>
    <p:sldId id="560" r:id="rId4"/>
    <p:sldId id="420" r:id="rId5"/>
    <p:sldId id="523" r:id="rId6"/>
    <p:sldId id="398" r:id="rId7"/>
    <p:sldId id="399" r:id="rId8"/>
    <p:sldId id="474" r:id="rId9"/>
    <p:sldId id="466" r:id="rId10"/>
    <p:sldId id="565" r:id="rId11"/>
    <p:sldId id="566" r:id="rId12"/>
    <p:sldId id="567" r:id="rId13"/>
    <p:sldId id="568" r:id="rId14"/>
    <p:sldId id="569" r:id="rId15"/>
    <p:sldId id="570" r:id="rId16"/>
    <p:sldId id="571" r:id="rId17"/>
    <p:sldId id="572" r:id="rId18"/>
    <p:sldId id="573" r:id="rId19"/>
    <p:sldId id="400" r:id="rId20"/>
    <p:sldId id="421" r:id="rId21"/>
    <p:sldId id="463" r:id="rId22"/>
    <p:sldId id="464" r:id="rId23"/>
    <p:sldId id="465" r:id="rId24"/>
    <p:sldId id="404" r:id="rId25"/>
    <p:sldId id="403" r:id="rId26"/>
    <p:sldId id="432" r:id="rId27"/>
    <p:sldId id="484" r:id="rId28"/>
    <p:sldId id="406" r:id="rId29"/>
    <p:sldId id="405" r:id="rId30"/>
    <p:sldId id="402" r:id="rId31"/>
    <p:sldId id="407" r:id="rId32"/>
    <p:sldId id="561" r:id="rId33"/>
    <p:sldId id="410" r:id="rId34"/>
    <p:sldId id="408" r:id="rId35"/>
    <p:sldId id="492" r:id="rId36"/>
    <p:sldId id="491" r:id="rId37"/>
    <p:sldId id="490" r:id="rId38"/>
    <p:sldId id="562" r:id="rId39"/>
    <p:sldId id="475" r:id="rId40"/>
    <p:sldId id="478" r:id="rId41"/>
    <p:sldId id="471" r:id="rId42"/>
    <p:sldId id="414" r:id="rId43"/>
    <p:sldId id="413" r:id="rId44"/>
    <p:sldId id="415" r:id="rId45"/>
    <p:sldId id="563" r:id="rId46"/>
    <p:sldId id="564" r:id="rId47"/>
    <p:sldId id="537" r:id="rId48"/>
    <p:sldId id="552" r:id="rId49"/>
    <p:sldId id="553" r:id="rId50"/>
    <p:sldId id="554" r:id="rId51"/>
    <p:sldId id="411" r:id="rId52"/>
    <p:sldId id="533" r:id="rId53"/>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FF99"/>
    <a:srgbClr val="CC00CC"/>
    <a:srgbClr val="FF0000"/>
    <a:srgbClr val="0033CC"/>
    <a:srgbClr val="9900CC"/>
    <a:srgbClr val="FFFFCC"/>
    <a:srgbClr val="000099"/>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extLst>
      <p:ext uri="{BB962C8B-B14F-4D97-AF65-F5344CB8AC3E}">
        <p14:creationId xmlns:p14="http://schemas.microsoft.com/office/powerpoint/2010/main" xmlns="" val="663245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46</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47</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48</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49</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6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2018/6</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6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Monosaccharides" TargetMode="External"/><Relationship Id="rId3" Type="http://schemas.openxmlformats.org/officeDocument/2006/relationships/hyperlink" Target="https://en.wikipedia.org/wiki/Polymeric" TargetMode="External"/><Relationship Id="rId7" Type="http://schemas.openxmlformats.org/officeDocument/2006/relationships/hyperlink" Target="https://en.wikipedia.org/wiki/Hydrolysis"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s://en.wikipedia.org/wiki/Glycosidic_bond" TargetMode="External"/><Relationship Id="rId5" Type="http://schemas.openxmlformats.org/officeDocument/2006/relationships/hyperlink" Target="https://en.wikipedia.org/wiki/Monosaccharide" TargetMode="External"/><Relationship Id="rId4" Type="http://schemas.openxmlformats.org/officeDocument/2006/relationships/hyperlink" Target="https://en.wikipedia.org/wiki/Carbohydrate" TargetMode="External"/><Relationship Id="rId9" Type="http://schemas.openxmlformats.org/officeDocument/2006/relationships/hyperlink" Target="https://en.wikipedia.org/wiki/Oligosaccharid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6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320480"/>
          </a:xfrm>
        </p:spPr>
        <p:txBody>
          <a:bodyPr/>
          <a:lstStyle/>
          <a:p>
            <a:pPr eaLnBrk="1" hangingPunct="1"/>
            <a:r>
              <a:rPr lang="sk-SK" sz="4800" b="1" dirty="0" smtClean="0">
                <a:solidFill>
                  <a:srgbClr val="FF0000"/>
                </a:solidFill>
                <a:latin typeface="Arial Black" pitchFamily="34" charset="0"/>
              </a:rPr>
              <a:t>NATURAL POLYMERS</a:t>
            </a:r>
            <a:r>
              <a:rPr lang="sk-SK" sz="4000" b="1" dirty="0" smtClean="0">
                <a:solidFill>
                  <a:srgbClr val="FF0000"/>
                </a:solidFill>
              </a:rPr>
              <a:t/>
            </a:r>
            <a:br>
              <a:rPr lang="sk-SK" sz="4000" b="1" dirty="0" smtClean="0">
                <a:solidFill>
                  <a:srgbClr val="FF0000"/>
                </a:solidFill>
              </a:rPr>
            </a:br>
            <a:r>
              <a:rPr lang="cs-CZ" sz="5400" b="1" kern="1200" dirty="0" err="1" smtClean="0">
                <a:solidFill>
                  <a:srgbClr val="008000"/>
                </a:solidFill>
                <a:latin typeface="Arial Black" pitchFamily="34" charset="0"/>
                <a:ea typeface="Times New Roman"/>
                <a:cs typeface="Times New Roman"/>
              </a:rPr>
              <a:t>Polysaccharide</a:t>
            </a:r>
            <a:r>
              <a:rPr lang="cs-CZ" sz="5400" b="1" kern="1200" dirty="0" smtClean="0">
                <a:solidFill>
                  <a:srgbClr val="008000"/>
                </a:solidFill>
                <a:latin typeface="Arial Black" pitchFamily="34" charset="0"/>
                <a:ea typeface="Times New Roman"/>
                <a:cs typeface="Times New Roman"/>
              </a:rPr>
              <a:t> I  </a:t>
            </a:r>
            <a:r>
              <a:rPr lang="cs-CZ" sz="5400" b="1" kern="1200" dirty="0" smtClean="0">
                <a:solidFill>
                  <a:srgbClr val="0000FF"/>
                </a:solidFill>
                <a:latin typeface="Arial Black" pitchFamily="34" charset="0"/>
                <a:ea typeface="Times New Roman"/>
                <a:cs typeface="Times New Roman"/>
              </a:rPr>
              <a:t>STARCH 1</a:t>
            </a:r>
            <a:r>
              <a:rPr lang="cs-CZ" sz="3200" dirty="0" smtClean="0">
                <a:latin typeface="Calibri"/>
                <a:ea typeface="Calibri"/>
                <a:cs typeface="Times New Roman"/>
              </a:rPr>
              <a:t/>
            </a:r>
            <a:br>
              <a:rPr lang="cs-CZ" sz="3200" dirty="0" smtClean="0">
                <a:latin typeface="Calibri"/>
                <a:ea typeface="Calibri"/>
                <a:cs typeface="Times New Roman"/>
              </a:rPr>
            </a:b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4653136"/>
            <a:ext cx="6400800" cy="1584176"/>
          </a:xfrm>
        </p:spPr>
        <p:txBody>
          <a:bodyPr/>
          <a:lstStyle/>
          <a:p>
            <a:pPr eaLnBrk="1" hangingPunct="1"/>
            <a:r>
              <a:rPr lang="cs-CZ" sz="2800" b="1" dirty="0" smtClean="0">
                <a:solidFill>
                  <a:srgbClr val="0000FF"/>
                </a:solidFill>
                <a:latin typeface="Arial Black" pitchFamily="34" charset="0"/>
              </a:rPr>
              <a:t>Dr</a:t>
            </a:r>
            <a:r>
              <a:rPr lang="cs-CZ" sz="2800" b="1" dirty="0" smtClean="0">
                <a:solidFill>
                  <a:srgbClr val="0000FF"/>
                </a:solidFill>
                <a:latin typeface="Arial Black" pitchFamily="34" charset="0"/>
              </a:rPr>
              <a:t>. Ladislav </a:t>
            </a:r>
            <a:r>
              <a:rPr lang="cs-CZ" sz="2800" b="1" dirty="0" smtClean="0">
                <a:solidFill>
                  <a:srgbClr val="0000FF"/>
                </a:solidFill>
                <a:latin typeface="Arial Black" pitchFamily="34" charset="0"/>
              </a:rPr>
              <a:t>Pospíšil</a:t>
            </a:r>
            <a:endParaRPr lang="cs-CZ" sz="2800" b="1" dirty="0" smtClean="0">
              <a:solidFill>
                <a:srgbClr val="0000FF"/>
              </a:solidFill>
              <a:latin typeface="Arial Black" pitchFamily="34" charset="0"/>
            </a:endParaRPr>
          </a:p>
        </p:txBody>
      </p:sp>
      <p:sp>
        <p:nvSpPr>
          <p:cNvPr id="3078" name="Zástupný symbol pro datum 5"/>
          <p:cNvSpPr>
            <a:spLocks noGrp="1"/>
          </p:cNvSpPr>
          <p:nvPr>
            <p:ph type="dt" sz="quarter" idx="10"/>
          </p:nvPr>
        </p:nvSpPr>
        <p:spPr>
          <a:noFill/>
        </p:spPr>
        <p:txBody>
          <a:bodyPr/>
          <a:lstStyle/>
          <a:p>
            <a:r>
              <a:rPr lang="cs-CZ" smtClean="0"/>
              <a:t>January 2018/6</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a:t>
            </a:r>
            <a:r>
              <a:rPr lang="cs-CZ" sz="3200" dirty="0" smtClean="0">
                <a:solidFill>
                  <a:srgbClr val="FF0000"/>
                </a:solidFill>
                <a:latin typeface="Arial Black" pitchFamily="34" charset="0"/>
              </a:rPr>
              <a:t> </a:t>
            </a:r>
            <a:r>
              <a:rPr lang="en-GB" sz="3200" dirty="0" smtClean="0">
                <a:solidFill>
                  <a:srgbClr val="FF0000"/>
                </a:solidFill>
                <a:latin typeface="Arial Black" pitchFamily="34" charset="0"/>
              </a:rPr>
              <a:t>my own Work at MU </a:t>
            </a:r>
            <a:r>
              <a:rPr lang="cs-CZ" sz="3200" dirty="0" smtClean="0">
                <a:solidFill>
                  <a:srgbClr val="FF0000"/>
                </a:solidFill>
                <a:latin typeface="Arial Black" pitchFamily="34" charset="0"/>
              </a:rPr>
              <a:t>1</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6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10</a:t>
            </a:fld>
            <a:endParaRPr lang="sk-SK"/>
          </a:p>
        </p:txBody>
      </p:sp>
      <p:pic>
        <p:nvPicPr>
          <p:cNvPr id="6" name="Obrázek 5" descr="Skrob brambor 200x.jpg"/>
          <p:cNvPicPr>
            <a:picLocks noChangeAspect="1"/>
          </p:cNvPicPr>
          <p:nvPr/>
        </p:nvPicPr>
        <p:blipFill>
          <a:blip r:embed="rId2" cstate="print"/>
          <a:stretch>
            <a:fillRect/>
          </a:stretch>
        </p:blipFill>
        <p:spPr>
          <a:xfrm>
            <a:off x="107503" y="692696"/>
            <a:ext cx="4234849" cy="3672408"/>
          </a:xfrm>
          <a:prstGeom prst="rect">
            <a:avLst/>
          </a:prstGeom>
        </p:spPr>
      </p:pic>
      <p:pic>
        <p:nvPicPr>
          <p:cNvPr id="7" name="Obrázek 6" descr="Skrob brambor 2kxb.jpg"/>
          <p:cNvPicPr>
            <a:picLocks noChangeAspect="1"/>
          </p:cNvPicPr>
          <p:nvPr/>
        </p:nvPicPr>
        <p:blipFill>
          <a:blip r:embed="rId3" cstate="print"/>
          <a:stretch>
            <a:fillRect/>
          </a:stretch>
        </p:blipFill>
        <p:spPr>
          <a:xfrm>
            <a:off x="4499992" y="2852936"/>
            <a:ext cx="4469110" cy="3875556"/>
          </a:xfrm>
          <a:prstGeom prst="rect">
            <a:avLst/>
          </a:prstGeom>
        </p:spPr>
      </p:pic>
      <p:sp>
        <p:nvSpPr>
          <p:cNvPr id="8" name="TextovéPole 7"/>
          <p:cNvSpPr txBox="1"/>
          <p:nvPr/>
        </p:nvSpPr>
        <p:spPr>
          <a:xfrm>
            <a:off x="107504" y="4581128"/>
            <a:ext cx="4032448" cy="646331"/>
          </a:xfrm>
          <a:prstGeom prst="rect">
            <a:avLst/>
          </a:prstGeom>
          <a:noFill/>
        </p:spPr>
        <p:txBody>
          <a:bodyPr wrap="square" rtlCol="0">
            <a:spAutoFit/>
          </a:bodyPr>
          <a:lstStyle/>
          <a:p>
            <a:r>
              <a:rPr lang="en-GB" sz="3600" dirty="0" smtClean="0">
                <a:solidFill>
                  <a:srgbClr val="0000FF"/>
                </a:solidFill>
                <a:latin typeface="Arial Black" pitchFamily="34" charset="0"/>
              </a:rPr>
              <a:t>Potato Starch</a:t>
            </a:r>
            <a:endParaRPr lang="en-GB" sz="3600" dirty="0">
              <a:solidFill>
                <a:srgbClr val="0000FF"/>
              </a:solidFill>
              <a:latin typeface="Arial Black" pitchFamily="34" charset="0"/>
            </a:endParaRPr>
          </a:p>
        </p:txBody>
      </p:sp>
      <p:sp>
        <p:nvSpPr>
          <p:cNvPr id="9" name="TextovéPole 8"/>
          <p:cNvSpPr txBox="1"/>
          <p:nvPr/>
        </p:nvSpPr>
        <p:spPr>
          <a:xfrm>
            <a:off x="4427984" y="620688"/>
            <a:ext cx="4608512" cy="2308324"/>
          </a:xfrm>
          <a:prstGeom prst="rect">
            <a:avLst/>
          </a:prstGeom>
          <a:noFill/>
        </p:spPr>
        <p:txBody>
          <a:bodyPr wrap="square" rtlCol="0">
            <a:spAutoFit/>
          </a:bodyPr>
          <a:lstStyle/>
          <a:p>
            <a:r>
              <a:rPr lang="en-GB" dirty="0" smtClean="0">
                <a:solidFill>
                  <a:srgbClr val="9900CC"/>
                </a:solidFill>
                <a:latin typeface="Arial Black" pitchFamily="34" charset="0"/>
              </a:rPr>
              <a:t>You didn't see any Surface Wrinkling, as you can see on the Pictures drawn and taken from a Literature.</a:t>
            </a:r>
          </a:p>
          <a:p>
            <a:r>
              <a:rPr lang="en-GB" dirty="0" smtClean="0">
                <a:solidFill>
                  <a:srgbClr val="9900CC"/>
                </a:solidFill>
                <a:latin typeface="Arial Black" pitchFamily="34" charset="0"/>
              </a:rPr>
              <a:t>The Reason IS PROBABLY  IN THAT,  because the Starch grains were not dried before taking the SEM Pictures. </a:t>
            </a:r>
            <a:endParaRPr lang="en-GB" dirty="0">
              <a:solidFill>
                <a:srgbClr val="9900CC"/>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a:t>
            </a:r>
            <a:r>
              <a:rPr lang="cs-CZ" sz="3200" dirty="0" smtClean="0">
                <a:solidFill>
                  <a:srgbClr val="FF0000"/>
                </a:solidFill>
                <a:latin typeface="Arial Black" pitchFamily="34" charset="0"/>
              </a:rPr>
              <a:t> </a:t>
            </a:r>
            <a:r>
              <a:rPr lang="en-GB" sz="3200" dirty="0" smtClean="0">
                <a:solidFill>
                  <a:srgbClr val="FF0000"/>
                </a:solidFill>
                <a:latin typeface="Arial Black" pitchFamily="34" charset="0"/>
              </a:rPr>
              <a:t>my own Work at MU</a:t>
            </a:r>
            <a:r>
              <a:rPr lang="cs-CZ" sz="3200" dirty="0" smtClean="0">
                <a:solidFill>
                  <a:srgbClr val="FF0000"/>
                </a:solidFill>
                <a:latin typeface="Arial Black" pitchFamily="34" charset="0"/>
              </a:rPr>
              <a:t> 2</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6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11</a:t>
            </a:fld>
            <a:endParaRPr lang="sk-SK"/>
          </a:p>
        </p:txBody>
      </p:sp>
      <p:pic>
        <p:nvPicPr>
          <p:cNvPr id="9" name="Obrázek 8" descr="Skrob brambor 5kx.jpg"/>
          <p:cNvPicPr>
            <a:picLocks noChangeAspect="1"/>
          </p:cNvPicPr>
          <p:nvPr/>
        </p:nvPicPr>
        <p:blipFill>
          <a:blip r:embed="rId2" cstate="print"/>
          <a:stretch>
            <a:fillRect/>
          </a:stretch>
        </p:blipFill>
        <p:spPr>
          <a:xfrm>
            <a:off x="179512" y="620688"/>
            <a:ext cx="4320480" cy="3746666"/>
          </a:xfrm>
          <a:prstGeom prst="rect">
            <a:avLst/>
          </a:prstGeom>
        </p:spPr>
      </p:pic>
      <p:pic>
        <p:nvPicPr>
          <p:cNvPr id="10" name="Obrázek 9" descr="Skrob brambor 10kx.jpg"/>
          <p:cNvPicPr>
            <a:picLocks noChangeAspect="1"/>
          </p:cNvPicPr>
          <p:nvPr/>
        </p:nvPicPr>
        <p:blipFill>
          <a:blip r:embed="rId3" cstate="print"/>
          <a:stretch>
            <a:fillRect/>
          </a:stretch>
        </p:blipFill>
        <p:spPr>
          <a:xfrm>
            <a:off x="4572000" y="2368007"/>
            <a:ext cx="4430150" cy="3841771"/>
          </a:xfrm>
          <a:prstGeom prst="rect">
            <a:avLst/>
          </a:prstGeom>
        </p:spPr>
      </p:pic>
      <p:sp>
        <p:nvSpPr>
          <p:cNvPr id="11" name="TextovéPole 10"/>
          <p:cNvSpPr txBox="1"/>
          <p:nvPr/>
        </p:nvSpPr>
        <p:spPr>
          <a:xfrm>
            <a:off x="107504" y="4581128"/>
            <a:ext cx="4032448" cy="646331"/>
          </a:xfrm>
          <a:prstGeom prst="rect">
            <a:avLst/>
          </a:prstGeom>
          <a:noFill/>
        </p:spPr>
        <p:txBody>
          <a:bodyPr wrap="square" rtlCol="0">
            <a:spAutoFit/>
          </a:bodyPr>
          <a:lstStyle/>
          <a:p>
            <a:r>
              <a:rPr lang="cs-CZ" sz="3600" dirty="0" err="1" smtClean="0">
                <a:solidFill>
                  <a:srgbClr val="0000FF"/>
                </a:solidFill>
                <a:latin typeface="Arial Black" pitchFamily="34" charset="0"/>
              </a:rPr>
              <a:t>Potato</a:t>
            </a:r>
            <a:r>
              <a:rPr lang="cs-CZ" sz="3600" dirty="0" smtClean="0">
                <a:solidFill>
                  <a:srgbClr val="0000FF"/>
                </a:solidFill>
                <a:latin typeface="Arial Black" pitchFamily="34" charset="0"/>
              </a:rPr>
              <a:t> </a:t>
            </a:r>
            <a:r>
              <a:rPr lang="cs-CZ" sz="3600" dirty="0" err="1" smtClean="0">
                <a:solidFill>
                  <a:srgbClr val="0000FF"/>
                </a:solidFill>
                <a:latin typeface="Arial Black" pitchFamily="34" charset="0"/>
              </a:rPr>
              <a:t>Starch</a:t>
            </a:r>
            <a:endParaRPr lang="cs-CZ" sz="3600" dirty="0">
              <a:solidFill>
                <a:srgbClr val="0000FF"/>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a:t>
            </a:r>
            <a:r>
              <a:rPr lang="cs-CZ" sz="3200" dirty="0" smtClean="0">
                <a:solidFill>
                  <a:srgbClr val="FF0000"/>
                </a:solidFill>
                <a:latin typeface="Arial Black" pitchFamily="34" charset="0"/>
              </a:rPr>
              <a:t> </a:t>
            </a:r>
            <a:r>
              <a:rPr lang="en-GB" sz="3200" dirty="0" smtClean="0">
                <a:solidFill>
                  <a:srgbClr val="FF0000"/>
                </a:solidFill>
                <a:latin typeface="Arial Black" pitchFamily="34" charset="0"/>
              </a:rPr>
              <a:t>my own Work at MU</a:t>
            </a:r>
            <a:r>
              <a:rPr lang="cs-CZ" sz="3200" dirty="0" smtClean="0">
                <a:solidFill>
                  <a:srgbClr val="FF0000"/>
                </a:solidFill>
                <a:latin typeface="Arial Black" pitchFamily="34" charset="0"/>
              </a:rPr>
              <a:t> 3</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a:xfrm>
            <a:off x="1691680" y="6453335"/>
            <a:ext cx="6264696"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12</a:t>
            </a:fld>
            <a:endParaRPr lang="sk-SK"/>
          </a:p>
        </p:txBody>
      </p:sp>
      <p:pic>
        <p:nvPicPr>
          <p:cNvPr id="12" name="Obrázek 11" descr="Skrob brambor 1kx M.jpg"/>
          <p:cNvPicPr>
            <a:picLocks noChangeAspect="1"/>
          </p:cNvPicPr>
          <p:nvPr/>
        </p:nvPicPr>
        <p:blipFill>
          <a:blip r:embed="rId2" cstate="print"/>
          <a:stretch>
            <a:fillRect/>
          </a:stretch>
        </p:blipFill>
        <p:spPr>
          <a:xfrm>
            <a:off x="2400732" y="1052736"/>
            <a:ext cx="6496362" cy="5633564"/>
          </a:xfrm>
          <a:prstGeom prst="rect">
            <a:avLst/>
          </a:prstGeom>
        </p:spPr>
      </p:pic>
      <p:sp>
        <p:nvSpPr>
          <p:cNvPr id="9" name="TextovéPole 8"/>
          <p:cNvSpPr txBox="1"/>
          <p:nvPr/>
        </p:nvSpPr>
        <p:spPr>
          <a:xfrm>
            <a:off x="107504" y="548680"/>
            <a:ext cx="4032448" cy="646331"/>
          </a:xfrm>
          <a:prstGeom prst="rect">
            <a:avLst/>
          </a:prstGeom>
          <a:noFill/>
        </p:spPr>
        <p:txBody>
          <a:bodyPr wrap="square" rtlCol="0">
            <a:spAutoFit/>
          </a:bodyPr>
          <a:lstStyle/>
          <a:p>
            <a:r>
              <a:rPr lang="cs-CZ" sz="3600" dirty="0" err="1" smtClean="0">
                <a:solidFill>
                  <a:srgbClr val="0000FF"/>
                </a:solidFill>
                <a:latin typeface="Arial Black" pitchFamily="34" charset="0"/>
              </a:rPr>
              <a:t>Potato</a:t>
            </a:r>
            <a:r>
              <a:rPr lang="cs-CZ" sz="3600" dirty="0" smtClean="0">
                <a:solidFill>
                  <a:srgbClr val="0000FF"/>
                </a:solidFill>
                <a:latin typeface="Arial Black" pitchFamily="34" charset="0"/>
              </a:rPr>
              <a:t> </a:t>
            </a:r>
            <a:r>
              <a:rPr lang="cs-CZ" sz="3600" dirty="0" err="1" smtClean="0">
                <a:solidFill>
                  <a:srgbClr val="0000FF"/>
                </a:solidFill>
                <a:latin typeface="Arial Black" pitchFamily="34" charset="0"/>
              </a:rPr>
              <a:t>Starch</a:t>
            </a:r>
            <a:endParaRPr lang="cs-CZ" sz="3600" dirty="0">
              <a:solidFill>
                <a:srgbClr val="0000FF"/>
              </a:solidFill>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a:t>
            </a:r>
            <a:r>
              <a:rPr lang="cs-CZ" sz="3200" dirty="0" smtClean="0">
                <a:solidFill>
                  <a:srgbClr val="FF0000"/>
                </a:solidFill>
                <a:latin typeface="Arial Black" pitchFamily="34" charset="0"/>
              </a:rPr>
              <a:t> </a:t>
            </a:r>
            <a:r>
              <a:rPr lang="en-GB" sz="3200" dirty="0" smtClean="0">
                <a:solidFill>
                  <a:srgbClr val="FF0000"/>
                </a:solidFill>
                <a:latin typeface="Arial Black" pitchFamily="34" charset="0"/>
              </a:rPr>
              <a:t>my own Work at MU</a:t>
            </a:r>
            <a:r>
              <a:rPr lang="cs-CZ" sz="3200" dirty="0" smtClean="0">
                <a:solidFill>
                  <a:srgbClr val="FF0000"/>
                </a:solidFill>
                <a:latin typeface="Arial Black" pitchFamily="34" charset="0"/>
              </a:rPr>
              <a:t> 4</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a:xfrm>
            <a:off x="1691680" y="6453335"/>
            <a:ext cx="6264696"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13</a:t>
            </a:fld>
            <a:endParaRPr lang="sk-SK"/>
          </a:p>
        </p:txBody>
      </p:sp>
      <p:pic>
        <p:nvPicPr>
          <p:cNvPr id="9" name="Obrázek 8" descr="Skrob kukurice 2kx M.jpg"/>
          <p:cNvPicPr>
            <a:picLocks noChangeAspect="1"/>
          </p:cNvPicPr>
          <p:nvPr/>
        </p:nvPicPr>
        <p:blipFill>
          <a:blip r:embed="rId2" cstate="print"/>
          <a:stretch>
            <a:fillRect/>
          </a:stretch>
        </p:blipFill>
        <p:spPr>
          <a:xfrm>
            <a:off x="2483768" y="1124744"/>
            <a:ext cx="6496362" cy="5633564"/>
          </a:xfrm>
          <a:prstGeom prst="rect">
            <a:avLst/>
          </a:prstGeom>
        </p:spPr>
      </p:pic>
      <p:sp>
        <p:nvSpPr>
          <p:cNvPr id="10" name="TextovéPole 9"/>
          <p:cNvSpPr txBox="1"/>
          <p:nvPr/>
        </p:nvSpPr>
        <p:spPr>
          <a:xfrm>
            <a:off x="0" y="548680"/>
            <a:ext cx="4644008" cy="584775"/>
          </a:xfrm>
          <a:prstGeom prst="rect">
            <a:avLst/>
          </a:prstGeom>
          <a:noFill/>
        </p:spPr>
        <p:txBody>
          <a:bodyPr wrap="square" rtlCol="0">
            <a:spAutoFit/>
          </a:bodyPr>
          <a:lstStyle/>
          <a:p>
            <a:r>
              <a:rPr lang="en-GB" sz="3200" dirty="0" smtClean="0">
                <a:solidFill>
                  <a:srgbClr val="008000"/>
                </a:solidFill>
                <a:latin typeface="Arial Black" pitchFamily="34" charset="0"/>
              </a:rPr>
              <a:t>Corn (Maize) Starch</a:t>
            </a:r>
            <a:endParaRPr lang="en-GB" sz="3200" dirty="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a:t>
            </a:r>
            <a:r>
              <a:rPr lang="cs-CZ" sz="3200" dirty="0" smtClean="0">
                <a:solidFill>
                  <a:srgbClr val="FF0000"/>
                </a:solidFill>
                <a:latin typeface="Arial Black" pitchFamily="34" charset="0"/>
              </a:rPr>
              <a:t> </a:t>
            </a:r>
            <a:r>
              <a:rPr lang="en-GB" sz="3200" dirty="0" smtClean="0">
                <a:solidFill>
                  <a:srgbClr val="FF0000"/>
                </a:solidFill>
                <a:latin typeface="Arial Black" pitchFamily="34" charset="0"/>
              </a:rPr>
              <a:t>my own Work at MU</a:t>
            </a:r>
            <a:r>
              <a:rPr lang="cs-CZ" sz="3200" dirty="0" smtClean="0">
                <a:solidFill>
                  <a:srgbClr val="FF0000"/>
                </a:solidFill>
                <a:latin typeface="Arial Black" pitchFamily="34" charset="0"/>
              </a:rPr>
              <a:t> 5</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a:xfrm>
            <a:off x="1691680" y="6453335"/>
            <a:ext cx="6264696"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14</a:t>
            </a:fld>
            <a:endParaRPr lang="sk-SK"/>
          </a:p>
        </p:txBody>
      </p:sp>
      <p:pic>
        <p:nvPicPr>
          <p:cNvPr id="11" name="Obrázek 10" descr="Skrob kukurice 200x.jpg"/>
          <p:cNvPicPr>
            <a:picLocks noChangeAspect="1"/>
          </p:cNvPicPr>
          <p:nvPr/>
        </p:nvPicPr>
        <p:blipFill>
          <a:blip r:embed="rId2" cstate="print"/>
          <a:stretch>
            <a:fillRect/>
          </a:stretch>
        </p:blipFill>
        <p:spPr>
          <a:xfrm>
            <a:off x="179512" y="980728"/>
            <a:ext cx="4203098" cy="3644874"/>
          </a:xfrm>
          <a:prstGeom prst="rect">
            <a:avLst/>
          </a:prstGeom>
        </p:spPr>
      </p:pic>
      <p:pic>
        <p:nvPicPr>
          <p:cNvPr id="12" name="Obrázek 11" descr="Skrob kukurice 1kx.jpg"/>
          <p:cNvPicPr>
            <a:picLocks noChangeAspect="1"/>
          </p:cNvPicPr>
          <p:nvPr/>
        </p:nvPicPr>
        <p:blipFill>
          <a:blip r:embed="rId3" cstate="print"/>
          <a:stretch>
            <a:fillRect/>
          </a:stretch>
        </p:blipFill>
        <p:spPr>
          <a:xfrm>
            <a:off x="4499992" y="2996952"/>
            <a:ext cx="4452380" cy="3861048"/>
          </a:xfrm>
          <a:prstGeom prst="rect">
            <a:avLst/>
          </a:prstGeom>
        </p:spPr>
      </p:pic>
      <p:sp>
        <p:nvSpPr>
          <p:cNvPr id="10" name="TextovéPole 9"/>
          <p:cNvSpPr txBox="1"/>
          <p:nvPr/>
        </p:nvSpPr>
        <p:spPr>
          <a:xfrm>
            <a:off x="0" y="4797152"/>
            <a:ext cx="4427984" cy="1077218"/>
          </a:xfrm>
          <a:prstGeom prst="rect">
            <a:avLst/>
          </a:prstGeom>
          <a:noFill/>
        </p:spPr>
        <p:txBody>
          <a:bodyPr wrap="square" rtlCol="0">
            <a:spAutoFit/>
          </a:bodyPr>
          <a:lstStyle/>
          <a:p>
            <a:r>
              <a:rPr lang="en-GB" sz="3200" dirty="0" smtClean="0">
                <a:solidFill>
                  <a:srgbClr val="008000"/>
                </a:solidFill>
                <a:latin typeface="Arial Black" pitchFamily="34" charset="0"/>
              </a:rPr>
              <a:t>Corn (Maize) Starch</a:t>
            </a:r>
            <a:endParaRPr lang="en-GB" sz="3200" dirty="0">
              <a:solidFill>
                <a:srgbClr val="008000"/>
              </a:solidFill>
              <a:latin typeface="Arial Black" pitchFamily="34" charset="0"/>
            </a:endParaRPr>
          </a:p>
        </p:txBody>
      </p:sp>
      <p:sp>
        <p:nvSpPr>
          <p:cNvPr id="13" name="TextovéPole 12"/>
          <p:cNvSpPr txBox="1"/>
          <p:nvPr/>
        </p:nvSpPr>
        <p:spPr>
          <a:xfrm>
            <a:off x="4427984" y="620688"/>
            <a:ext cx="4608512" cy="2308324"/>
          </a:xfrm>
          <a:prstGeom prst="rect">
            <a:avLst/>
          </a:prstGeom>
          <a:noFill/>
        </p:spPr>
        <p:txBody>
          <a:bodyPr wrap="square" rtlCol="0">
            <a:spAutoFit/>
          </a:bodyPr>
          <a:lstStyle/>
          <a:p>
            <a:r>
              <a:rPr lang="en-GB" dirty="0" smtClean="0">
                <a:solidFill>
                  <a:srgbClr val="9900CC"/>
                </a:solidFill>
                <a:latin typeface="Arial Black" pitchFamily="34" charset="0"/>
              </a:rPr>
              <a:t>You didn't see any Surface Wrinkling, as you can see on the Pictures drawn and taken from a Literature.</a:t>
            </a:r>
          </a:p>
          <a:p>
            <a:r>
              <a:rPr lang="en-GB" dirty="0" smtClean="0">
                <a:solidFill>
                  <a:srgbClr val="9900CC"/>
                </a:solidFill>
                <a:latin typeface="Arial Black" pitchFamily="34" charset="0"/>
              </a:rPr>
              <a:t>The Reason IS PROBABLY  IN THAT,  because the Starch grains were not dried before taking the SEM Pictures. </a:t>
            </a:r>
            <a:endParaRPr lang="en-GB" dirty="0">
              <a:solidFill>
                <a:srgbClr val="9900CC"/>
              </a:solidFill>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a:t>
            </a:r>
            <a:r>
              <a:rPr lang="cs-CZ" sz="3200" dirty="0" smtClean="0">
                <a:solidFill>
                  <a:srgbClr val="FF0000"/>
                </a:solidFill>
                <a:latin typeface="Arial Black" pitchFamily="34" charset="0"/>
              </a:rPr>
              <a:t> </a:t>
            </a:r>
            <a:r>
              <a:rPr lang="en-GB" sz="3200" dirty="0" smtClean="0">
                <a:solidFill>
                  <a:srgbClr val="FF0000"/>
                </a:solidFill>
                <a:latin typeface="Arial Black" pitchFamily="34" charset="0"/>
              </a:rPr>
              <a:t>my own Work at MU</a:t>
            </a:r>
            <a:r>
              <a:rPr lang="cs-CZ" sz="3200" dirty="0" smtClean="0">
                <a:solidFill>
                  <a:srgbClr val="FF0000"/>
                </a:solidFill>
                <a:latin typeface="Arial Black" pitchFamily="34" charset="0"/>
              </a:rPr>
              <a:t> 6</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a:xfrm>
            <a:off x="1691680" y="6453335"/>
            <a:ext cx="6264696"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15</a:t>
            </a:fld>
            <a:endParaRPr lang="sk-SK"/>
          </a:p>
        </p:txBody>
      </p:sp>
      <p:pic>
        <p:nvPicPr>
          <p:cNvPr id="9" name="Obrázek 8" descr="Skrob kukurice 5kx.jpg"/>
          <p:cNvPicPr>
            <a:picLocks noChangeAspect="1"/>
          </p:cNvPicPr>
          <p:nvPr/>
        </p:nvPicPr>
        <p:blipFill>
          <a:blip r:embed="rId2" cstate="print"/>
          <a:stretch>
            <a:fillRect/>
          </a:stretch>
        </p:blipFill>
        <p:spPr>
          <a:xfrm>
            <a:off x="107504" y="980728"/>
            <a:ext cx="4151812" cy="3600400"/>
          </a:xfrm>
          <a:prstGeom prst="rect">
            <a:avLst/>
          </a:prstGeom>
        </p:spPr>
      </p:pic>
      <p:pic>
        <p:nvPicPr>
          <p:cNvPr id="10" name="Obrázek 9" descr="Skrob kukurice 10kx.jpg"/>
          <p:cNvPicPr>
            <a:picLocks noChangeAspect="1"/>
          </p:cNvPicPr>
          <p:nvPr/>
        </p:nvPicPr>
        <p:blipFill>
          <a:blip r:embed="rId3" cstate="print"/>
          <a:stretch>
            <a:fillRect/>
          </a:stretch>
        </p:blipFill>
        <p:spPr>
          <a:xfrm>
            <a:off x="4299536" y="2636912"/>
            <a:ext cx="4669565" cy="4049388"/>
          </a:xfrm>
          <a:prstGeom prst="rect">
            <a:avLst/>
          </a:prstGeom>
        </p:spPr>
      </p:pic>
      <p:sp>
        <p:nvSpPr>
          <p:cNvPr id="11" name="TextovéPole 10"/>
          <p:cNvSpPr txBox="1"/>
          <p:nvPr/>
        </p:nvSpPr>
        <p:spPr>
          <a:xfrm>
            <a:off x="4283968" y="620688"/>
            <a:ext cx="4644008" cy="584775"/>
          </a:xfrm>
          <a:prstGeom prst="rect">
            <a:avLst/>
          </a:prstGeom>
          <a:noFill/>
        </p:spPr>
        <p:txBody>
          <a:bodyPr wrap="square" rtlCol="0">
            <a:spAutoFit/>
          </a:bodyPr>
          <a:lstStyle/>
          <a:p>
            <a:r>
              <a:rPr lang="en-GB" sz="3200" dirty="0" smtClean="0">
                <a:solidFill>
                  <a:srgbClr val="008000"/>
                </a:solidFill>
                <a:latin typeface="Arial Black" pitchFamily="34" charset="0"/>
              </a:rPr>
              <a:t>Corn (Maize) Starch</a:t>
            </a:r>
            <a:endParaRPr lang="en-GB" sz="3200" dirty="0">
              <a:solidFill>
                <a:srgbClr val="008000"/>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–my own Work at MU</a:t>
            </a:r>
            <a:r>
              <a:rPr lang="cs-CZ" sz="3200" dirty="0" smtClean="0">
                <a:solidFill>
                  <a:srgbClr val="FF0000"/>
                </a:solidFill>
                <a:latin typeface="Arial Black" pitchFamily="34" charset="0"/>
              </a:rPr>
              <a:t> 7</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a:xfrm>
            <a:off x="1691680" y="6453335"/>
            <a:ext cx="6264696"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16</a:t>
            </a:fld>
            <a:endParaRPr lang="sk-SK"/>
          </a:p>
        </p:txBody>
      </p:sp>
      <p:sp>
        <p:nvSpPr>
          <p:cNvPr id="8" name="TextovéPole 7"/>
          <p:cNvSpPr txBox="1"/>
          <p:nvPr/>
        </p:nvSpPr>
        <p:spPr>
          <a:xfrm>
            <a:off x="2771800" y="548680"/>
            <a:ext cx="6264696" cy="461665"/>
          </a:xfrm>
          <a:prstGeom prst="rect">
            <a:avLst/>
          </a:prstGeom>
          <a:solidFill>
            <a:schemeClr val="accent3">
              <a:lumMod val="95000"/>
            </a:schemeClr>
          </a:solidFill>
        </p:spPr>
        <p:txBody>
          <a:bodyPr wrap="square" rtlCol="0">
            <a:spAutoFit/>
          </a:bodyPr>
          <a:lstStyle/>
          <a:p>
            <a:r>
              <a:rPr lang="en-GB" sz="2400" dirty="0" smtClean="0">
                <a:solidFill>
                  <a:srgbClr val="008000"/>
                </a:solidFill>
                <a:latin typeface="Arial Black" pitchFamily="34" charset="0"/>
              </a:rPr>
              <a:t>Corn (Maize) Starch</a:t>
            </a:r>
            <a:r>
              <a:rPr lang="cs-CZ" sz="2400" dirty="0" smtClean="0">
                <a:solidFill>
                  <a:srgbClr val="008000"/>
                </a:solidFill>
                <a:latin typeface="Arial Black" pitchFamily="34" charset="0"/>
              </a:rPr>
              <a:t> </a:t>
            </a:r>
            <a:r>
              <a:rPr lang="cs-CZ" sz="2400" dirty="0" smtClean="0">
                <a:solidFill>
                  <a:srgbClr val="FF0000"/>
                </a:solidFill>
                <a:latin typeface="Arial Black" pitchFamily="34" charset="0"/>
              </a:rPr>
              <a:t>X </a:t>
            </a:r>
            <a:r>
              <a:rPr lang="cs-CZ" sz="2400" dirty="0" err="1" smtClean="0">
                <a:solidFill>
                  <a:srgbClr val="0000FF"/>
                </a:solidFill>
                <a:latin typeface="Arial Black" pitchFamily="34" charset="0"/>
              </a:rPr>
              <a:t>Potato</a:t>
            </a:r>
            <a:r>
              <a:rPr lang="cs-CZ" sz="2400" dirty="0" smtClean="0">
                <a:solidFill>
                  <a:srgbClr val="0000FF"/>
                </a:solidFill>
                <a:latin typeface="Arial Black" pitchFamily="34" charset="0"/>
              </a:rPr>
              <a:t> </a:t>
            </a:r>
            <a:r>
              <a:rPr lang="cs-CZ" sz="2400" dirty="0" err="1" smtClean="0">
                <a:solidFill>
                  <a:srgbClr val="0000FF"/>
                </a:solidFill>
                <a:latin typeface="Arial Black" pitchFamily="34" charset="0"/>
              </a:rPr>
              <a:t>Starch</a:t>
            </a:r>
            <a:r>
              <a:rPr lang="cs-CZ" sz="2400" dirty="0" smtClean="0">
                <a:solidFill>
                  <a:srgbClr val="FF0000"/>
                </a:solidFill>
                <a:latin typeface="Arial Black" pitchFamily="34" charset="0"/>
              </a:rPr>
              <a:t> </a:t>
            </a:r>
            <a:endParaRPr lang="cs-CZ" sz="2400" dirty="0">
              <a:solidFill>
                <a:srgbClr val="0000FF"/>
              </a:solidFill>
              <a:latin typeface="Arial Black" pitchFamily="34" charset="0"/>
            </a:endParaRPr>
          </a:p>
        </p:txBody>
      </p:sp>
      <p:pic>
        <p:nvPicPr>
          <p:cNvPr id="12" name="Obrázek 11" descr="Skrob kukurice 1kx.jpg"/>
          <p:cNvPicPr>
            <a:picLocks noChangeAspect="1"/>
          </p:cNvPicPr>
          <p:nvPr/>
        </p:nvPicPr>
        <p:blipFill>
          <a:blip r:embed="rId2" cstate="print"/>
          <a:stretch>
            <a:fillRect/>
          </a:stretch>
        </p:blipFill>
        <p:spPr>
          <a:xfrm>
            <a:off x="179512" y="908720"/>
            <a:ext cx="4151812" cy="3600400"/>
          </a:xfrm>
          <a:prstGeom prst="rect">
            <a:avLst/>
          </a:prstGeom>
        </p:spPr>
      </p:pic>
      <p:pic>
        <p:nvPicPr>
          <p:cNvPr id="13" name="Obrázek 12" descr="Skrob brambor 1kx b.jpg"/>
          <p:cNvPicPr>
            <a:picLocks noChangeAspect="1"/>
          </p:cNvPicPr>
          <p:nvPr/>
        </p:nvPicPr>
        <p:blipFill>
          <a:blip r:embed="rId3" cstate="print"/>
          <a:stretch>
            <a:fillRect/>
          </a:stretch>
        </p:blipFill>
        <p:spPr>
          <a:xfrm>
            <a:off x="4382574" y="2780928"/>
            <a:ext cx="4586528" cy="3977380"/>
          </a:xfrm>
          <a:prstGeom prst="rect">
            <a:avLst/>
          </a:prstGeom>
        </p:spPr>
      </p:pic>
      <p:cxnSp>
        <p:nvCxnSpPr>
          <p:cNvPr id="15" name="Přímá spojovací šipka 14"/>
          <p:cNvCxnSpPr/>
          <p:nvPr/>
        </p:nvCxnSpPr>
        <p:spPr>
          <a:xfrm flipH="1">
            <a:off x="7164288" y="980728"/>
            <a:ext cx="72008" cy="1800200"/>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p:nvPr/>
        </p:nvCxnSpPr>
        <p:spPr>
          <a:xfrm flipH="1">
            <a:off x="4283968" y="908720"/>
            <a:ext cx="432048" cy="576064"/>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90066"/>
          </a:xfrm>
        </p:spPr>
        <p:txBody>
          <a:bodyPr/>
          <a:lstStyle/>
          <a:p>
            <a:r>
              <a:rPr lang="en-GB" sz="3200" dirty="0" smtClean="0">
                <a:solidFill>
                  <a:srgbClr val="FF0000"/>
                </a:solidFill>
                <a:latin typeface="Arial Black" pitchFamily="34" charset="0"/>
              </a:rPr>
              <a:t>Starch SEM –my own Work at MU</a:t>
            </a:r>
            <a:r>
              <a:rPr lang="cs-CZ" sz="3200" dirty="0" smtClean="0">
                <a:solidFill>
                  <a:srgbClr val="FF0000"/>
                </a:solidFill>
                <a:latin typeface="Arial Black" pitchFamily="34" charset="0"/>
              </a:rPr>
              <a:t> 8</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a:xfrm>
            <a:off x="1691680" y="6453335"/>
            <a:ext cx="6264696"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17</a:t>
            </a:fld>
            <a:endParaRPr lang="sk-SK"/>
          </a:p>
        </p:txBody>
      </p:sp>
      <p:pic>
        <p:nvPicPr>
          <p:cNvPr id="9" name="Obrázek 8" descr="Skrob kukurice 5kx.jpg"/>
          <p:cNvPicPr>
            <a:picLocks noChangeAspect="1"/>
          </p:cNvPicPr>
          <p:nvPr/>
        </p:nvPicPr>
        <p:blipFill>
          <a:blip r:embed="rId2" cstate="print"/>
          <a:stretch>
            <a:fillRect/>
          </a:stretch>
        </p:blipFill>
        <p:spPr>
          <a:xfrm>
            <a:off x="107504" y="980728"/>
            <a:ext cx="4151812" cy="3600400"/>
          </a:xfrm>
          <a:prstGeom prst="rect">
            <a:avLst/>
          </a:prstGeom>
        </p:spPr>
      </p:pic>
      <p:pic>
        <p:nvPicPr>
          <p:cNvPr id="11" name="Obrázek 10" descr="Skrob brambor 5kx.jpg"/>
          <p:cNvPicPr>
            <a:picLocks noChangeAspect="1"/>
          </p:cNvPicPr>
          <p:nvPr/>
        </p:nvPicPr>
        <p:blipFill>
          <a:blip r:embed="rId3" cstate="print"/>
          <a:stretch>
            <a:fillRect/>
          </a:stretch>
        </p:blipFill>
        <p:spPr>
          <a:xfrm>
            <a:off x="4288508" y="2636912"/>
            <a:ext cx="4752601" cy="4121396"/>
          </a:xfrm>
          <a:prstGeom prst="rect">
            <a:avLst/>
          </a:prstGeom>
        </p:spPr>
      </p:pic>
      <p:sp>
        <p:nvSpPr>
          <p:cNvPr id="10" name="TextovéPole 9"/>
          <p:cNvSpPr txBox="1"/>
          <p:nvPr/>
        </p:nvSpPr>
        <p:spPr>
          <a:xfrm>
            <a:off x="2771800" y="548680"/>
            <a:ext cx="6264696" cy="461665"/>
          </a:xfrm>
          <a:prstGeom prst="rect">
            <a:avLst/>
          </a:prstGeom>
          <a:solidFill>
            <a:schemeClr val="accent3">
              <a:lumMod val="95000"/>
            </a:schemeClr>
          </a:solidFill>
        </p:spPr>
        <p:txBody>
          <a:bodyPr wrap="square" rtlCol="0">
            <a:spAutoFit/>
          </a:bodyPr>
          <a:lstStyle/>
          <a:p>
            <a:r>
              <a:rPr lang="en-GB" sz="2400" dirty="0" smtClean="0">
                <a:solidFill>
                  <a:srgbClr val="008000"/>
                </a:solidFill>
                <a:latin typeface="Arial Black" pitchFamily="34" charset="0"/>
              </a:rPr>
              <a:t>Corn (Maize) Starch</a:t>
            </a:r>
            <a:r>
              <a:rPr lang="cs-CZ" sz="2400" dirty="0" smtClean="0">
                <a:solidFill>
                  <a:srgbClr val="008000"/>
                </a:solidFill>
                <a:latin typeface="Arial Black" pitchFamily="34" charset="0"/>
              </a:rPr>
              <a:t> </a:t>
            </a:r>
            <a:r>
              <a:rPr lang="cs-CZ" sz="2400" dirty="0" smtClean="0">
                <a:solidFill>
                  <a:srgbClr val="FF0000"/>
                </a:solidFill>
                <a:latin typeface="Arial Black" pitchFamily="34" charset="0"/>
              </a:rPr>
              <a:t>X </a:t>
            </a:r>
            <a:r>
              <a:rPr lang="cs-CZ" sz="2400" dirty="0" err="1" smtClean="0">
                <a:solidFill>
                  <a:srgbClr val="0000FF"/>
                </a:solidFill>
                <a:latin typeface="Arial Black" pitchFamily="34" charset="0"/>
              </a:rPr>
              <a:t>Potato</a:t>
            </a:r>
            <a:r>
              <a:rPr lang="cs-CZ" sz="2400" dirty="0" smtClean="0">
                <a:solidFill>
                  <a:srgbClr val="0000FF"/>
                </a:solidFill>
                <a:latin typeface="Arial Black" pitchFamily="34" charset="0"/>
              </a:rPr>
              <a:t> </a:t>
            </a:r>
            <a:r>
              <a:rPr lang="cs-CZ" sz="2400" dirty="0" err="1" smtClean="0">
                <a:solidFill>
                  <a:srgbClr val="0000FF"/>
                </a:solidFill>
                <a:latin typeface="Arial Black" pitchFamily="34" charset="0"/>
              </a:rPr>
              <a:t>Starch</a:t>
            </a:r>
            <a:r>
              <a:rPr lang="cs-CZ" sz="2400" dirty="0" smtClean="0">
                <a:solidFill>
                  <a:srgbClr val="FF0000"/>
                </a:solidFill>
                <a:latin typeface="Arial Black" pitchFamily="34" charset="0"/>
              </a:rPr>
              <a:t> </a:t>
            </a:r>
            <a:endParaRPr lang="cs-CZ" sz="2400" dirty="0">
              <a:solidFill>
                <a:srgbClr val="0000FF"/>
              </a:solidFill>
              <a:latin typeface="Arial Black" pitchFamily="34" charset="0"/>
            </a:endParaRPr>
          </a:p>
        </p:txBody>
      </p:sp>
      <p:cxnSp>
        <p:nvCxnSpPr>
          <p:cNvPr id="12" name="Přímá spojovací šipka 11"/>
          <p:cNvCxnSpPr/>
          <p:nvPr/>
        </p:nvCxnSpPr>
        <p:spPr>
          <a:xfrm flipH="1">
            <a:off x="7164288" y="980728"/>
            <a:ext cx="72008" cy="1800200"/>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flipH="1">
            <a:off x="4283968" y="908720"/>
            <a:ext cx="432048" cy="576064"/>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864096"/>
          </a:xfrm>
        </p:spPr>
        <p:txBody>
          <a:bodyPr/>
          <a:lstStyle/>
          <a:p>
            <a:r>
              <a:rPr lang="en-GB" sz="3200" dirty="0" smtClean="0">
                <a:solidFill>
                  <a:srgbClr val="FF0000"/>
                </a:solidFill>
                <a:latin typeface="Arial Black" pitchFamily="34" charset="0"/>
              </a:rPr>
              <a:t>Starch SEM –</a:t>
            </a:r>
            <a:r>
              <a:rPr lang="cs-CZ" sz="3200" dirty="0" smtClean="0">
                <a:solidFill>
                  <a:srgbClr val="FF0000"/>
                </a:solidFill>
                <a:latin typeface="Arial Black" pitchFamily="34" charset="0"/>
              </a:rPr>
              <a:t> WHEAT </a:t>
            </a:r>
            <a:r>
              <a:rPr lang="cs-CZ" sz="3200" dirty="0" smtClean="0">
                <a:solidFill>
                  <a:srgbClr val="FF0000"/>
                </a:solidFill>
                <a:latin typeface="Arial Black" pitchFamily="34" charset="0"/>
              </a:rPr>
              <a:t/>
            </a:r>
            <a:br>
              <a:rPr lang="cs-CZ" sz="3200" dirty="0" smtClean="0">
                <a:solidFill>
                  <a:srgbClr val="FF0000"/>
                </a:solidFill>
                <a:latin typeface="Arial Black" pitchFamily="34" charset="0"/>
              </a:rPr>
            </a:br>
            <a:r>
              <a:rPr lang="cs-CZ" sz="2800" dirty="0" smtClean="0">
                <a:solidFill>
                  <a:srgbClr val="7030A0"/>
                </a:solidFill>
                <a:latin typeface="Arial Black" pitchFamily="34" charset="0"/>
              </a:rPr>
              <a:t>(</a:t>
            </a:r>
            <a:r>
              <a:rPr lang="en-GB" sz="2800" dirty="0" smtClean="0">
                <a:solidFill>
                  <a:srgbClr val="7030A0"/>
                </a:solidFill>
                <a:latin typeface="Arial Black" pitchFamily="34" charset="0"/>
              </a:rPr>
              <a:t>taken form Literature</a:t>
            </a:r>
            <a:r>
              <a:rPr lang="cs-CZ" sz="2800" dirty="0" smtClean="0">
                <a:solidFill>
                  <a:srgbClr val="7030A0"/>
                </a:solidFill>
                <a:latin typeface="Arial Black" pitchFamily="34" charset="0"/>
              </a:rPr>
              <a:t>)</a:t>
            </a:r>
            <a:endParaRPr lang="cs-CZ" sz="3200" dirty="0">
              <a:solidFill>
                <a:srgbClr val="7030A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a:xfrm>
            <a:off x="1691680" y="6453335"/>
            <a:ext cx="6264696" cy="268139"/>
          </a:xfrm>
        </p:spPr>
        <p:txBody>
          <a:bodyPr/>
          <a:lstStyle/>
          <a:p>
            <a:pPr>
              <a:defRPr/>
            </a:pPr>
            <a:r>
              <a:rPr lang="fr-FR" smtClean="0"/>
              <a:t>NATURAL POLYMERS MU SCI 6 2018</a:t>
            </a:r>
            <a:endParaRPr lang="sk-SK" dirty="0"/>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18</a:t>
            </a:fld>
            <a:endParaRPr lang="sk-SK"/>
          </a:p>
        </p:txBody>
      </p:sp>
      <p:pic>
        <p:nvPicPr>
          <p:cNvPr id="10" name="Obrázek 9" descr="Pšeničný škrob SEM GOOGLE 05112017.jpg"/>
          <p:cNvPicPr>
            <a:picLocks noChangeAspect="1"/>
          </p:cNvPicPr>
          <p:nvPr/>
        </p:nvPicPr>
        <p:blipFill>
          <a:blip r:embed="rId2" cstate="print"/>
          <a:stretch>
            <a:fillRect/>
          </a:stretch>
        </p:blipFill>
        <p:spPr>
          <a:xfrm>
            <a:off x="323527" y="1988840"/>
            <a:ext cx="5759755" cy="4679801"/>
          </a:xfrm>
          <a:prstGeom prst="rect">
            <a:avLst/>
          </a:prstGeom>
        </p:spPr>
      </p:pic>
      <p:sp>
        <p:nvSpPr>
          <p:cNvPr id="12" name="TextovéPole 11"/>
          <p:cNvSpPr txBox="1"/>
          <p:nvPr/>
        </p:nvSpPr>
        <p:spPr>
          <a:xfrm>
            <a:off x="2195736" y="1124744"/>
            <a:ext cx="1800200" cy="523220"/>
          </a:xfrm>
          <a:prstGeom prst="rect">
            <a:avLst/>
          </a:prstGeom>
          <a:noFill/>
        </p:spPr>
        <p:txBody>
          <a:bodyPr wrap="square" rtlCol="0">
            <a:spAutoFit/>
          </a:bodyPr>
          <a:lstStyle/>
          <a:p>
            <a:r>
              <a:rPr lang="cs-CZ" sz="2800" dirty="0" smtClean="0">
                <a:solidFill>
                  <a:srgbClr val="008000"/>
                </a:solidFill>
                <a:latin typeface="Arial Black" pitchFamily="34" charset="0"/>
              </a:rPr>
              <a:t>A-</a:t>
            </a:r>
            <a:r>
              <a:rPr lang="cs-CZ" sz="2800" dirty="0" err="1" smtClean="0">
                <a:solidFill>
                  <a:srgbClr val="008000"/>
                </a:solidFill>
                <a:latin typeface="Arial Black" pitchFamily="34" charset="0"/>
              </a:rPr>
              <a:t>Grain</a:t>
            </a:r>
            <a:endParaRPr lang="cs-CZ" sz="2800" dirty="0">
              <a:solidFill>
                <a:srgbClr val="008000"/>
              </a:solidFill>
              <a:latin typeface="Arial Black" pitchFamily="34" charset="0"/>
            </a:endParaRPr>
          </a:p>
        </p:txBody>
      </p:sp>
      <p:sp>
        <p:nvSpPr>
          <p:cNvPr id="13" name="TextovéPole 12"/>
          <p:cNvSpPr txBox="1"/>
          <p:nvPr/>
        </p:nvSpPr>
        <p:spPr>
          <a:xfrm>
            <a:off x="6444208" y="3573016"/>
            <a:ext cx="1728192" cy="523220"/>
          </a:xfrm>
          <a:prstGeom prst="rect">
            <a:avLst/>
          </a:prstGeom>
          <a:noFill/>
        </p:spPr>
        <p:txBody>
          <a:bodyPr wrap="square" rtlCol="0">
            <a:spAutoFit/>
          </a:bodyPr>
          <a:lstStyle/>
          <a:p>
            <a:r>
              <a:rPr lang="cs-CZ" sz="2800" dirty="0" smtClean="0">
                <a:solidFill>
                  <a:srgbClr val="0000FF"/>
                </a:solidFill>
                <a:latin typeface="Arial Black" pitchFamily="34" charset="0"/>
              </a:rPr>
              <a:t>B </a:t>
            </a:r>
            <a:r>
              <a:rPr lang="cs-CZ" sz="2800" dirty="0" err="1" smtClean="0">
                <a:solidFill>
                  <a:srgbClr val="0000FF"/>
                </a:solidFill>
                <a:latin typeface="Arial Black" pitchFamily="34" charset="0"/>
              </a:rPr>
              <a:t>Grain</a:t>
            </a:r>
            <a:endParaRPr lang="cs-CZ" sz="2800" dirty="0">
              <a:solidFill>
                <a:srgbClr val="0000FF"/>
              </a:solidFill>
              <a:latin typeface="Arial Black" pitchFamily="34" charset="0"/>
            </a:endParaRPr>
          </a:p>
        </p:txBody>
      </p:sp>
      <p:cxnSp>
        <p:nvCxnSpPr>
          <p:cNvPr id="14" name="Přímá spojovací šipka 13"/>
          <p:cNvCxnSpPr/>
          <p:nvPr/>
        </p:nvCxnSpPr>
        <p:spPr>
          <a:xfrm flipH="1" flipV="1">
            <a:off x="5724128" y="3789040"/>
            <a:ext cx="648072" cy="72008"/>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483768" y="1556792"/>
            <a:ext cx="936104" cy="864096"/>
          </a:xfrm>
          <a:prstGeom prst="straightConnector1">
            <a:avLst/>
          </a:prstGeom>
          <a:ln w="635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116632"/>
            <a:ext cx="9036496" cy="720080"/>
          </a:xfrm>
        </p:spPr>
        <p:txBody>
          <a:bodyPr/>
          <a:lstStyle/>
          <a:p>
            <a:r>
              <a:rPr lang="en-GB" sz="3600" dirty="0" smtClean="0">
                <a:solidFill>
                  <a:srgbClr val="0000FF"/>
                </a:solidFill>
                <a:latin typeface="Arial Black" pitchFamily="34" charset="0"/>
              </a:rPr>
              <a:t>Sizes of Starch </a:t>
            </a:r>
            <a:r>
              <a:rPr lang="en-GB" sz="3600" dirty="0" smtClean="0">
                <a:solidFill>
                  <a:srgbClr val="0000FF"/>
                </a:solidFill>
                <a:latin typeface="Arial Black" pitchFamily="34" charset="0"/>
              </a:rPr>
              <a:t>Grains</a:t>
            </a:r>
            <a:r>
              <a:rPr lang="cs-CZ" sz="3600" dirty="0" smtClean="0">
                <a:solidFill>
                  <a:srgbClr val="0000FF"/>
                </a:solidFill>
                <a:latin typeface="Arial Black" pitchFamily="34" charset="0"/>
              </a:rPr>
              <a:t> (</a:t>
            </a:r>
            <a:r>
              <a:rPr lang="cs-CZ" sz="3600" dirty="0" err="1" smtClean="0">
                <a:solidFill>
                  <a:srgbClr val="0000FF"/>
                </a:solidFill>
                <a:latin typeface="Arial Black" pitchFamily="34" charset="0"/>
              </a:rPr>
              <a:t>Particles</a:t>
            </a:r>
            <a:r>
              <a:rPr lang="cs-CZ" sz="3600" dirty="0" smtClean="0">
                <a:solidFill>
                  <a:srgbClr val="0000FF"/>
                </a:solidFill>
                <a:latin typeface="Arial Black" pitchFamily="34" charset="0"/>
              </a:rPr>
              <a:t>)</a:t>
            </a:r>
            <a:endParaRPr lang="en-GB" sz="3600" dirty="0"/>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19</a:t>
            </a:fld>
            <a:endParaRPr lang="sk-SK"/>
          </a:p>
        </p:txBody>
      </p:sp>
      <p:sp>
        <p:nvSpPr>
          <p:cNvPr id="7" name="Zástupný symbol pro obsah 6"/>
          <p:cNvSpPr>
            <a:spLocks noGrp="1"/>
          </p:cNvSpPr>
          <p:nvPr>
            <p:ph idx="1"/>
          </p:nvPr>
        </p:nvSpPr>
        <p:spPr>
          <a:xfrm>
            <a:off x="457200" y="980728"/>
            <a:ext cx="8229600" cy="5184575"/>
          </a:xfrm>
        </p:spPr>
        <p:txBody>
          <a:bodyPr/>
          <a:lstStyle/>
          <a:p>
            <a:r>
              <a:rPr lang="en-GB" dirty="0" smtClean="0">
                <a:solidFill>
                  <a:srgbClr val="008000"/>
                </a:solidFill>
                <a:latin typeface="Arial Black" pitchFamily="34" charset="0"/>
              </a:rPr>
              <a:t>Potato </a:t>
            </a:r>
            <a:r>
              <a:rPr lang="en-GB" dirty="0" smtClean="0">
                <a:solidFill>
                  <a:srgbClr val="FF0000"/>
                </a:solidFill>
              </a:rPr>
              <a:t>: predominantly 10 – 70 </a:t>
            </a:r>
            <a:r>
              <a:rPr lang="en-GB" dirty="0" smtClean="0">
                <a:solidFill>
                  <a:srgbClr val="FF0000"/>
                </a:solidFill>
                <a:latin typeface="Symbol" pitchFamily="18" charset="2"/>
              </a:rPr>
              <a:t>m</a:t>
            </a:r>
            <a:r>
              <a:rPr lang="en-GB" dirty="0" smtClean="0">
                <a:solidFill>
                  <a:srgbClr val="FF0000"/>
                </a:solidFill>
              </a:rPr>
              <a:t>m (BROAD Grains’ sizes distribution)</a:t>
            </a:r>
          </a:p>
          <a:p>
            <a:r>
              <a:rPr lang="en-GB" dirty="0" smtClean="0">
                <a:solidFill>
                  <a:srgbClr val="0000FF"/>
                </a:solidFill>
                <a:latin typeface="Arial Black" pitchFamily="34" charset="0"/>
              </a:rPr>
              <a:t>Corn</a:t>
            </a:r>
            <a:r>
              <a:rPr lang="en-GB" dirty="0" smtClean="0">
                <a:solidFill>
                  <a:srgbClr val="0000FF"/>
                </a:solidFill>
              </a:rPr>
              <a:t>: predominantly 20 </a:t>
            </a:r>
            <a:r>
              <a:rPr lang="en-GB" dirty="0" smtClean="0">
                <a:solidFill>
                  <a:srgbClr val="0000FF"/>
                </a:solidFill>
                <a:latin typeface="Symbol" pitchFamily="18" charset="2"/>
              </a:rPr>
              <a:t>m</a:t>
            </a:r>
            <a:r>
              <a:rPr lang="en-GB" dirty="0" smtClean="0">
                <a:solidFill>
                  <a:srgbClr val="0000FF"/>
                </a:solidFill>
              </a:rPr>
              <a:t>m (NARROW Grains’ sizes distribution)</a:t>
            </a:r>
          </a:p>
          <a:p>
            <a:r>
              <a:rPr lang="en-GB" dirty="0" smtClean="0">
                <a:solidFill>
                  <a:srgbClr val="008000"/>
                </a:solidFill>
                <a:latin typeface="Arial Black" pitchFamily="34" charset="0"/>
              </a:rPr>
              <a:t>Wheat</a:t>
            </a:r>
            <a:r>
              <a:rPr lang="en-GB" dirty="0" smtClean="0">
                <a:solidFill>
                  <a:srgbClr val="008000"/>
                </a:solidFill>
              </a:rPr>
              <a:t>:</a:t>
            </a:r>
            <a:r>
              <a:rPr lang="en-GB" dirty="0" smtClean="0">
                <a:solidFill>
                  <a:srgbClr val="0000FF"/>
                </a:solidFill>
                <a:latin typeface="Arial Black" pitchFamily="34" charset="0"/>
              </a:rPr>
              <a:t> </a:t>
            </a:r>
            <a:r>
              <a:rPr lang="en-GB" dirty="0" smtClean="0">
                <a:solidFill>
                  <a:srgbClr val="008000"/>
                </a:solidFill>
              </a:rPr>
              <a:t>Two Sorts of Grains</a:t>
            </a:r>
          </a:p>
          <a:p>
            <a:pPr lvl="1"/>
            <a:r>
              <a:rPr lang="en-GB" dirty="0" smtClean="0">
                <a:solidFill>
                  <a:srgbClr val="008000"/>
                </a:solidFill>
              </a:rPr>
              <a:t>Size 1 – 10 </a:t>
            </a:r>
            <a:r>
              <a:rPr lang="en-GB" dirty="0" smtClean="0">
                <a:solidFill>
                  <a:srgbClr val="008000"/>
                </a:solidFill>
                <a:latin typeface="Symbol" pitchFamily="18" charset="2"/>
              </a:rPr>
              <a:t>m</a:t>
            </a:r>
            <a:r>
              <a:rPr lang="en-GB" dirty="0" smtClean="0">
                <a:solidFill>
                  <a:srgbClr val="008000"/>
                </a:solidFill>
              </a:rPr>
              <a:t>m  &gt; </a:t>
            </a:r>
            <a:r>
              <a:rPr lang="en-GB" b="1" dirty="0" smtClean="0">
                <a:solidFill>
                  <a:srgbClr val="008000"/>
                </a:solidFill>
              </a:rPr>
              <a:t>Starch</a:t>
            </a:r>
            <a:r>
              <a:rPr lang="en-GB" dirty="0" smtClean="0">
                <a:solidFill>
                  <a:srgbClr val="008000"/>
                </a:solidFill>
              </a:rPr>
              <a:t> </a:t>
            </a:r>
            <a:r>
              <a:rPr lang="en-GB" b="1" dirty="0" smtClean="0">
                <a:solidFill>
                  <a:srgbClr val="008000"/>
                </a:solidFill>
              </a:rPr>
              <a:t>B</a:t>
            </a:r>
            <a:r>
              <a:rPr lang="en-GB" dirty="0" smtClean="0">
                <a:solidFill>
                  <a:srgbClr val="008000"/>
                </a:solidFill>
              </a:rPr>
              <a:t> (Waste product, </a:t>
            </a:r>
            <a:r>
              <a:rPr lang="en-GB" b="1" u="sng" dirty="0" smtClean="0">
                <a:solidFill>
                  <a:srgbClr val="008000"/>
                </a:solidFill>
              </a:rPr>
              <a:t>contains Proteins</a:t>
            </a:r>
            <a:r>
              <a:rPr lang="en-GB" dirty="0" smtClean="0">
                <a:solidFill>
                  <a:srgbClr val="008000"/>
                </a:solidFill>
              </a:rPr>
              <a:t>)</a:t>
            </a:r>
          </a:p>
          <a:p>
            <a:pPr lvl="1"/>
            <a:r>
              <a:rPr lang="en-GB" b="1" i="1" u="sng" dirty="0" smtClean="0">
                <a:solidFill>
                  <a:srgbClr val="008000"/>
                </a:solidFill>
              </a:rPr>
              <a:t>Size 10 – 25 </a:t>
            </a:r>
            <a:r>
              <a:rPr lang="en-GB" b="1" i="1" u="sng" dirty="0" smtClean="0">
                <a:solidFill>
                  <a:srgbClr val="008000"/>
                </a:solidFill>
                <a:latin typeface="Symbol" pitchFamily="18" charset="2"/>
              </a:rPr>
              <a:t>m</a:t>
            </a:r>
            <a:r>
              <a:rPr lang="en-GB" b="1" i="1" u="sng" dirty="0" smtClean="0">
                <a:solidFill>
                  <a:srgbClr val="008000"/>
                </a:solidFill>
              </a:rPr>
              <a:t>m &gt; Starch</a:t>
            </a:r>
            <a:r>
              <a:rPr lang="en-GB" i="1" u="sng" dirty="0" smtClean="0">
                <a:solidFill>
                  <a:srgbClr val="008000"/>
                </a:solidFill>
              </a:rPr>
              <a:t> </a:t>
            </a:r>
            <a:r>
              <a:rPr lang="en-GB" b="1" i="1" u="sng" dirty="0" smtClean="0">
                <a:solidFill>
                  <a:srgbClr val="008000"/>
                </a:solidFill>
              </a:rPr>
              <a:t>B (PRODUCT)</a:t>
            </a:r>
          </a:p>
          <a:p>
            <a:r>
              <a:rPr lang="en-GB" dirty="0" smtClean="0">
                <a:solidFill>
                  <a:srgbClr val="C00000"/>
                </a:solidFill>
                <a:latin typeface="Arial Black" pitchFamily="34" charset="0"/>
              </a:rPr>
              <a:t>Rice</a:t>
            </a:r>
            <a:r>
              <a:rPr lang="en-GB" dirty="0" smtClean="0">
                <a:solidFill>
                  <a:srgbClr val="C00000"/>
                </a:solidFill>
              </a:rPr>
              <a:t>: predominantly</a:t>
            </a:r>
            <a:r>
              <a:rPr lang="cs-CZ" dirty="0" smtClean="0">
                <a:solidFill>
                  <a:srgbClr val="C00000"/>
                </a:solidFill>
              </a:rPr>
              <a:t> </a:t>
            </a:r>
            <a:r>
              <a:rPr lang="cs-CZ" dirty="0" err="1" smtClean="0">
                <a:solidFill>
                  <a:srgbClr val="C00000"/>
                </a:solidFill>
              </a:rPr>
              <a:t>approx</a:t>
            </a:r>
            <a:r>
              <a:rPr lang="en-GB" dirty="0" smtClean="0">
                <a:solidFill>
                  <a:srgbClr val="C00000"/>
                </a:solidFill>
              </a:rPr>
              <a:t>. 5 </a:t>
            </a:r>
            <a:r>
              <a:rPr lang="en-GB" dirty="0" smtClean="0">
                <a:solidFill>
                  <a:srgbClr val="C00000"/>
                </a:solidFill>
                <a:latin typeface="Symbol" pitchFamily="18" charset="2"/>
              </a:rPr>
              <a:t>m</a:t>
            </a:r>
            <a:r>
              <a:rPr lang="en-GB" dirty="0" smtClean="0">
                <a:solidFill>
                  <a:srgbClr val="C00000"/>
                </a:solidFill>
              </a:rPr>
              <a:t>m (NARROW Grains’ sizes distribution) </a:t>
            </a:r>
          </a:p>
          <a:p>
            <a:pPr lvl="1"/>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2018/6</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6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smtClean="0">
                          <a:solidFill>
                            <a:srgbClr val="0000FF"/>
                          </a:solidFill>
                          <a:latin typeface="Arial Black" pitchFamily="34" charset="0"/>
                          <a:ea typeface="Times New Roman"/>
                          <a:cs typeface="Times New Roman"/>
                        </a:rPr>
                        <a:t>cellulose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0"/>
            <a:ext cx="8856984" cy="908720"/>
          </a:xfrm>
        </p:spPr>
        <p:txBody>
          <a:bodyPr/>
          <a:lstStyle/>
          <a:p>
            <a:r>
              <a:rPr lang="en-GB" sz="2800" kern="1200" dirty="0" smtClean="0">
                <a:solidFill>
                  <a:srgbClr val="FF0000"/>
                </a:solidFill>
                <a:latin typeface="Arial Black" pitchFamily="34" charset="0"/>
                <a:ea typeface="Times New Roman"/>
                <a:cs typeface="Times New Roman"/>
              </a:rPr>
              <a:t>STARCH -  Production and Use </a:t>
            </a:r>
            <a:r>
              <a:rPr lang="en-GB" sz="2800" b="1" i="1" kern="1200" dirty="0" smtClean="0">
                <a:solidFill>
                  <a:srgbClr val="008000"/>
                </a:solidFill>
                <a:ea typeface="Times New Roman"/>
                <a:cs typeface="Times New Roman"/>
              </a:rPr>
              <a:t>(</a:t>
            </a:r>
            <a:r>
              <a:rPr lang="en-GB" sz="2800" b="1" i="1" u="sng" kern="1200" dirty="0" smtClean="0">
                <a:solidFill>
                  <a:srgbClr val="008000"/>
                </a:solidFill>
                <a:ea typeface="Times New Roman"/>
                <a:cs typeface="Times New Roman"/>
              </a:rPr>
              <a:t>Data from the </a:t>
            </a:r>
            <a:r>
              <a:rPr lang="en-GB" sz="2800" b="1" i="1" u="sng" kern="1200" dirty="0" smtClean="0">
                <a:solidFill>
                  <a:srgbClr val="008000"/>
                </a:solidFill>
                <a:ea typeface="Times New Roman"/>
                <a:cs typeface="Times New Roman"/>
              </a:rPr>
              <a:t>Year</a:t>
            </a:r>
            <a:r>
              <a:rPr lang="cs-CZ" sz="2800" b="1" i="1" u="sng" kern="1200" dirty="0" smtClean="0">
                <a:solidFill>
                  <a:srgbClr val="008000"/>
                </a:solidFill>
                <a:ea typeface="Times New Roman"/>
                <a:cs typeface="Times New Roman"/>
              </a:rPr>
              <a:t>s</a:t>
            </a:r>
            <a:r>
              <a:rPr lang="en-GB" sz="2800" b="1" i="1" u="sng" kern="1200" dirty="0" smtClean="0">
                <a:solidFill>
                  <a:srgbClr val="008000"/>
                </a:solidFill>
                <a:ea typeface="Times New Roman"/>
                <a:cs typeface="Times New Roman"/>
              </a:rPr>
              <a:t>  </a:t>
            </a:r>
            <a:r>
              <a:rPr lang="en-GB" sz="2800" b="1" i="1" u="sng" kern="1200" dirty="0" smtClean="0">
                <a:solidFill>
                  <a:srgbClr val="008000"/>
                </a:solidFill>
                <a:ea typeface="Times New Roman"/>
                <a:cs typeface="Times New Roman"/>
              </a:rPr>
              <a:t>1991 &amp; 2011)</a:t>
            </a:r>
            <a:endParaRPr lang="en-GB" sz="2800" dirty="0"/>
          </a:p>
        </p:txBody>
      </p:sp>
      <p:sp>
        <p:nvSpPr>
          <p:cNvPr id="3" name="Zástupný symbol pro obsah 2"/>
          <p:cNvSpPr>
            <a:spLocks noGrp="1"/>
          </p:cNvSpPr>
          <p:nvPr>
            <p:ph idx="1"/>
          </p:nvPr>
        </p:nvSpPr>
        <p:spPr>
          <a:xfrm>
            <a:off x="0" y="908720"/>
            <a:ext cx="9144000" cy="5217443"/>
          </a:xfrm>
        </p:spPr>
        <p:txBody>
          <a:bodyPr/>
          <a:lstStyle/>
          <a:p>
            <a:r>
              <a:rPr lang="en-GB" sz="3000" dirty="0" smtClean="0">
                <a:solidFill>
                  <a:srgbClr val="008000"/>
                </a:solidFill>
              </a:rPr>
              <a:t>World Production (1991): 22 000 000 tons</a:t>
            </a:r>
          </a:p>
          <a:p>
            <a:r>
              <a:rPr lang="en-GB" sz="3000" u="sng" dirty="0" smtClean="0">
                <a:solidFill>
                  <a:srgbClr val="008000"/>
                </a:solidFill>
                <a:latin typeface="Arial Black" pitchFamily="34" charset="0"/>
              </a:rPr>
              <a:t>World Production </a:t>
            </a:r>
            <a:r>
              <a:rPr lang="en-GB" sz="3000" b="1" u="sng" dirty="0" smtClean="0">
                <a:solidFill>
                  <a:srgbClr val="008000"/>
                </a:solidFill>
                <a:latin typeface="Arial Black" pitchFamily="34" charset="0"/>
              </a:rPr>
              <a:t>(2011): 70</a:t>
            </a:r>
            <a:r>
              <a:rPr lang="en-GB" sz="3000" u="sng" dirty="0" smtClean="0">
                <a:solidFill>
                  <a:srgbClr val="008000"/>
                </a:solidFill>
                <a:latin typeface="Arial Black" pitchFamily="34" charset="0"/>
              </a:rPr>
              <a:t> 000 000 tons</a:t>
            </a:r>
          </a:p>
          <a:p>
            <a:r>
              <a:rPr lang="en-GB" sz="3000" b="1" dirty="0" smtClean="0">
                <a:solidFill>
                  <a:srgbClr val="FF0000"/>
                </a:solidFill>
                <a:latin typeface="Arial Black" pitchFamily="34" charset="0"/>
              </a:rPr>
              <a:t>Corn</a:t>
            </a:r>
            <a:r>
              <a:rPr lang="en-GB" sz="3000" b="1" dirty="0" smtClean="0">
                <a:solidFill>
                  <a:srgbClr val="FF0000"/>
                </a:solidFill>
              </a:rPr>
              <a:t> </a:t>
            </a:r>
            <a:r>
              <a:rPr lang="en-GB" sz="2800" kern="1200" dirty="0" smtClean="0">
                <a:solidFill>
                  <a:srgbClr val="FF0000"/>
                </a:solidFill>
                <a:latin typeface="Arial Black" pitchFamily="34" charset="0"/>
                <a:ea typeface="Times New Roman"/>
                <a:cs typeface="Times New Roman"/>
              </a:rPr>
              <a:t>STARCH </a:t>
            </a:r>
            <a:r>
              <a:rPr lang="en-GB" sz="3000" dirty="0" smtClean="0">
                <a:solidFill>
                  <a:srgbClr val="FF0000"/>
                </a:solidFill>
              </a:rPr>
              <a:t>: </a:t>
            </a:r>
            <a:r>
              <a:rPr lang="en-GB" sz="3000" dirty="0" smtClean="0">
                <a:solidFill>
                  <a:srgbClr val="FF0000"/>
                </a:solidFill>
                <a:latin typeface="Arial Black" pitchFamily="34" charset="0"/>
              </a:rPr>
              <a:t>15 000 000 tons</a:t>
            </a:r>
          </a:p>
          <a:p>
            <a:r>
              <a:rPr lang="en-GB" sz="3000" b="1" dirty="0" smtClean="0">
                <a:solidFill>
                  <a:srgbClr val="0000FF"/>
                </a:solidFill>
              </a:rPr>
              <a:t>The most important plants utilized to </a:t>
            </a:r>
            <a:r>
              <a:rPr lang="en-GB" sz="2800" kern="1200" dirty="0" smtClean="0">
                <a:solidFill>
                  <a:srgbClr val="FF0000"/>
                </a:solidFill>
                <a:latin typeface="Arial Black" pitchFamily="34" charset="0"/>
                <a:ea typeface="Times New Roman"/>
                <a:cs typeface="Times New Roman"/>
              </a:rPr>
              <a:t>STARCH </a:t>
            </a:r>
            <a:r>
              <a:rPr lang="en-GB" sz="2800" b="1" kern="1200" dirty="0" smtClean="0">
                <a:solidFill>
                  <a:srgbClr val="0000FF"/>
                </a:solidFill>
                <a:ea typeface="Times New Roman"/>
                <a:cs typeface="Times New Roman"/>
              </a:rPr>
              <a:t>production</a:t>
            </a:r>
            <a:r>
              <a:rPr lang="en-GB" sz="3000" b="1" dirty="0" smtClean="0">
                <a:solidFill>
                  <a:srgbClr val="0000FF"/>
                </a:solidFill>
              </a:rPr>
              <a:t>: </a:t>
            </a:r>
            <a:r>
              <a:rPr lang="en-GB" sz="3000" dirty="0" smtClean="0">
                <a:solidFill>
                  <a:srgbClr val="0000FF"/>
                </a:solidFill>
              </a:rPr>
              <a:t>CORN, Potato, Rise, </a:t>
            </a:r>
            <a:r>
              <a:rPr lang="cs-CZ" sz="3000" dirty="0" smtClean="0">
                <a:solidFill>
                  <a:srgbClr val="0000FF"/>
                </a:solidFill>
              </a:rPr>
              <a:t>C</a:t>
            </a:r>
            <a:r>
              <a:rPr lang="en-GB" sz="3000" dirty="0" err="1" smtClean="0">
                <a:solidFill>
                  <a:srgbClr val="0000FF"/>
                </a:solidFill>
              </a:rPr>
              <a:t>assava</a:t>
            </a:r>
            <a:endParaRPr lang="en-GB" sz="3000" dirty="0" smtClean="0">
              <a:solidFill>
                <a:srgbClr val="0000FF"/>
              </a:solidFill>
            </a:endParaRPr>
          </a:p>
          <a:p>
            <a:r>
              <a:rPr lang="en-GB" sz="3000" b="1" dirty="0" smtClean="0"/>
              <a:t>The principal </a:t>
            </a:r>
            <a:r>
              <a:rPr lang="en-GB" sz="2800" kern="1200" dirty="0" smtClean="0">
                <a:solidFill>
                  <a:srgbClr val="FF0000"/>
                </a:solidFill>
                <a:latin typeface="Arial Black" pitchFamily="34" charset="0"/>
                <a:ea typeface="Times New Roman"/>
                <a:cs typeface="Times New Roman"/>
              </a:rPr>
              <a:t>STARCH </a:t>
            </a:r>
            <a:r>
              <a:rPr lang="en-GB" sz="2800" b="1" kern="1200" dirty="0" smtClean="0">
                <a:latin typeface="+mj-lt"/>
                <a:ea typeface="Times New Roman"/>
                <a:cs typeface="Times New Roman"/>
              </a:rPr>
              <a:t>Producers</a:t>
            </a:r>
            <a:r>
              <a:rPr lang="en-GB" sz="3000" b="1" dirty="0" smtClean="0"/>
              <a:t>: </a:t>
            </a:r>
            <a:r>
              <a:rPr lang="en-GB" sz="3000" dirty="0" smtClean="0"/>
              <a:t>USA (</a:t>
            </a:r>
            <a:r>
              <a:rPr lang="en-GB" sz="3000" b="1" dirty="0" smtClean="0">
                <a:solidFill>
                  <a:srgbClr val="0000FF"/>
                </a:solidFill>
              </a:rPr>
              <a:t>CORN</a:t>
            </a:r>
            <a:r>
              <a:rPr lang="en-GB" sz="3000" dirty="0" smtClean="0"/>
              <a:t>), former USSR republics, Netherland, Germany, Poland (</a:t>
            </a:r>
            <a:r>
              <a:rPr lang="en-GB" sz="3000" b="1" dirty="0" smtClean="0">
                <a:solidFill>
                  <a:srgbClr val="0000FF"/>
                </a:solidFill>
              </a:rPr>
              <a:t>Potato</a:t>
            </a:r>
            <a:r>
              <a:rPr lang="en-GB" sz="3000" dirty="0" smtClean="0"/>
              <a:t>)</a:t>
            </a:r>
          </a:p>
          <a:p>
            <a:r>
              <a:rPr lang="en-GB" sz="3000" b="1" dirty="0" smtClean="0">
                <a:solidFill>
                  <a:srgbClr val="C00000"/>
                </a:solidFill>
              </a:rPr>
              <a:t>Nutrition use: </a:t>
            </a:r>
            <a:r>
              <a:rPr lang="en-GB" sz="3000" dirty="0" smtClean="0">
                <a:solidFill>
                  <a:srgbClr val="C00000"/>
                </a:solidFill>
              </a:rPr>
              <a:t>approx. 70 %</a:t>
            </a:r>
          </a:p>
          <a:p>
            <a:r>
              <a:rPr lang="en-GB" sz="3000" b="1" dirty="0" smtClean="0">
                <a:solidFill>
                  <a:srgbClr val="FFC000"/>
                </a:solidFill>
              </a:rPr>
              <a:t>Modified </a:t>
            </a:r>
            <a:r>
              <a:rPr lang="en-GB" sz="2800" kern="1200" dirty="0" smtClean="0">
                <a:solidFill>
                  <a:srgbClr val="FF0000"/>
                </a:solidFill>
                <a:latin typeface="Arial Black" pitchFamily="34" charset="0"/>
                <a:ea typeface="Times New Roman"/>
                <a:cs typeface="Times New Roman"/>
              </a:rPr>
              <a:t>STARCH </a:t>
            </a:r>
            <a:r>
              <a:rPr lang="en-GB" sz="3000" b="1" dirty="0" smtClean="0">
                <a:solidFill>
                  <a:srgbClr val="FFC000"/>
                </a:solidFill>
              </a:rPr>
              <a:t>:approx</a:t>
            </a:r>
            <a:r>
              <a:rPr lang="en-GB" sz="3000" dirty="0" smtClean="0">
                <a:solidFill>
                  <a:srgbClr val="FFC000"/>
                </a:solidFill>
              </a:rPr>
              <a:t>. 5 000 000 tons</a:t>
            </a:r>
          </a:p>
          <a:p>
            <a:endParaRPr lang="cs-CZ" sz="3000" dirty="0"/>
          </a:p>
        </p:txBody>
      </p:sp>
      <p:sp>
        <p:nvSpPr>
          <p:cNvPr id="4" name="Zástupný symbol pro datum 3"/>
          <p:cNvSpPr>
            <a:spLocks noGrp="1"/>
          </p:cNvSpPr>
          <p:nvPr>
            <p:ph type="dt" sz="half" idx="10"/>
          </p:nvPr>
        </p:nvSpPr>
        <p:spPr/>
        <p:txBody>
          <a:bodyPr/>
          <a:lstStyle/>
          <a:p>
            <a:pPr>
              <a:defRPr/>
            </a:pPr>
            <a:r>
              <a:rPr lang="cs-CZ" dirty="0" err="1" smtClean="0"/>
              <a:t>January</a:t>
            </a:r>
            <a:r>
              <a:rPr lang="cs-CZ" dirty="0" smtClean="0"/>
              <a:t> 2018/6</a:t>
            </a:r>
            <a:endParaRPr lang="sk-SK" dirty="0"/>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sp>
        <p:nvSpPr>
          <p:cNvPr id="7" name="TextovéPole 6"/>
          <p:cNvSpPr txBox="1"/>
          <p:nvPr/>
        </p:nvSpPr>
        <p:spPr>
          <a:xfrm>
            <a:off x="323528" y="6093296"/>
            <a:ext cx="8352928" cy="707886"/>
          </a:xfrm>
          <a:prstGeom prst="rect">
            <a:avLst/>
          </a:prstGeom>
          <a:solidFill>
            <a:schemeClr val="accent1"/>
          </a:solidFill>
        </p:spPr>
        <p:txBody>
          <a:bodyPr wrap="square" rtlCol="0">
            <a:spAutoFit/>
          </a:bodyPr>
          <a:lstStyle/>
          <a:p>
            <a:pPr algn="ctr"/>
            <a:r>
              <a:rPr lang="en-GB" sz="2000" dirty="0" smtClean="0">
                <a:solidFill>
                  <a:srgbClr val="7030A0"/>
                </a:solidFill>
                <a:latin typeface="Arial Black" pitchFamily="34" charset="0"/>
              </a:rPr>
              <a:t>World Production of the SYNTHETIC PLASTICS </a:t>
            </a:r>
          </a:p>
          <a:p>
            <a:pPr algn="ctr"/>
            <a:r>
              <a:rPr lang="en-GB" sz="2000" dirty="0" smtClean="0">
                <a:solidFill>
                  <a:srgbClr val="7030A0"/>
                </a:solidFill>
                <a:latin typeface="Arial Black" pitchFamily="34" charset="0"/>
              </a:rPr>
              <a:t>is approx 300 000 000 t/annual</a:t>
            </a:r>
            <a:endParaRPr lang="en-GB" sz="2000" dirty="0">
              <a:solidFill>
                <a:srgbClr val="7030A0"/>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21</a:t>
            </a:fld>
            <a:endParaRPr lang="sk-SK"/>
          </a:p>
        </p:txBody>
      </p:sp>
      <p:pic>
        <p:nvPicPr>
          <p:cNvPr id="5" name="Obrázek 4" descr="img741.jpg"/>
          <p:cNvPicPr>
            <a:picLocks noChangeAspect="1"/>
          </p:cNvPicPr>
          <p:nvPr/>
        </p:nvPicPr>
        <p:blipFill>
          <a:blip r:embed="rId2" cstate="print"/>
          <a:stretch>
            <a:fillRect/>
          </a:stretch>
        </p:blipFill>
        <p:spPr>
          <a:xfrm>
            <a:off x="179512" y="260648"/>
            <a:ext cx="8784976" cy="5511504"/>
          </a:xfrm>
          <a:prstGeom prst="rect">
            <a:avLst/>
          </a:prstGeom>
        </p:spPr>
      </p:pic>
      <p:sp>
        <p:nvSpPr>
          <p:cNvPr id="6" name="TextovéPole 5"/>
          <p:cNvSpPr txBox="1"/>
          <p:nvPr/>
        </p:nvSpPr>
        <p:spPr>
          <a:xfrm>
            <a:off x="5364088" y="404664"/>
            <a:ext cx="2088232" cy="584775"/>
          </a:xfrm>
          <a:prstGeom prst="rect">
            <a:avLst/>
          </a:prstGeom>
          <a:noFill/>
        </p:spPr>
        <p:txBody>
          <a:bodyPr wrap="square" rtlCol="0">
            <a:spAutoFit/>
          </a:bodyPr>
          <a:lstStyle/>
          <a:p>
            <a:r>
              <a:rPr lang="cs-CZ" sz="3200" dirty="0" err="1" smtClean="0">
                <a:solidFill>
                  <a:srgbClr val="0000FF"/>
                </a:solidFill>
                <a:latin typeface="Arial Black" pitchFamily="34" charset="0"/>
              </a:rPr>
              <a:t>Cassava</a:t>
            </a:r>
            <a:endParaRPr lang="cs-CZ" sz="3200" dirty="0">
              <a:solidFill>
                <a:srgbClr val="FF0000"/>
              </a:solidFill>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264224"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22</a:t>
            </a:fld>
            <a:endParaRPr lang="sk-SK"/>
          </a:p>
        </p:txBody>
      </p:sp>
      <p:pic>
        <p:nvPicPr>
          <p:cNvPr id="5" name="Obrázek 4" descr="img739.jpg"/>
          <p:cNvPicPr>
            <a:picLocks noChangeAspect="1"/>
          </p:cNvPicPr>
          <p:nvPr/>
        </p:nvPicPr>
        <p:blipFill>
          <a:blip r:embed="rId2" cstate="print"/>
          <a:stretch>
            <a:fillRect/>
          </a:stretch>
        </p:blipFill>
        <p:spPr>
          <a:xfrm>
            <a:off x="262021" y="404664"/>
            <a:ext cx="8738471" cy="5400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23</a:t>
            </a:fld>
            <a:endParaRPr lang="sk-SK"/>
          </a:p>
        </p:txBody>
      </p:sp>
      <p:pic>
        <p:nvPicPr>
          <p:cNvPr id="5" name="Obrázek 4" descr="img740.jpg"/>
          <p:cNvPicPr>
            <a:picLocks noChangeAspect="1"/>
          </p:cNvPicPr>
          <p:nvPr/>
        </p:nvPicPr>
        <p:blipFill>
          <a:blip r:embed="rId2" cstate="print"/>
          <a:stretch>
            <a:fillRect/>
          </a:stretch>
        </p:blipFill>
        <p:spPr>
          <a:xfrm>
            <a:off x="323528" y="404664"/>
            <a:ext cx="8568952" cy="5616624"/>
          </a:xfrm>
          <a:prstGeom prst="rect">
            <a:avLst/>
          </a:prstGeom>
        </p:spPr>
      </p:pic>
      <p:sp>
        <p:nvSpPr>
          <p:cNvPr id="6" name="TextovéPole 5"/>
          <p:cNvSpPr txBox="1"/>
          <p:nvPr/>
        </p:nvSpPr>
        <p:spPr>
          <a:xfrm>
            <a:off x="467544" y="116632"/>
            <a:ext cx="8352928" cy="646331"/>
          </a:xfrm>
          <a:prstGeom prst="rect">
            <a:avLst/>
          </a:prstGeom>
          <a:noFill/>
        </p:spPr>
        <p:txBody>
          <a:bodyPr wrap="square" rtlCol="0">
            <a:spAutoFit/>
          </a:bodyPr>
          <a:lstStyle/>
          <a:p>
            <a:pPr algn="ctr"/>
            <a:r>
              <a:rPr lang="en-GB" dirty="0" smtClean="0">
                <a:solidFill>
                  <a:srgbClr val="7030A0"/>
                </a:solidFill>
                <a:latin typeface="Arial Black" pitchFamily="34" charset="0"/>
              </a:rPr>
              <a:t>World Production of the SYNTHETIC PLASTICS </a:t>
            </a:r>
          </a:p>
          <a:p>
            <a:pPr algn="ctr"/>
            <a:r>
              <a:rPr lang="en-GB" dirty="0" smtClean="0">
                <a:solidFill>
                  <a:srgbClr val="7030A0"/>
                </a:solidFill>
                <a:latin typeface="Arial Black" pitchFamily="34" charset="0"/>
              </a:rPr>
              <a:t>is approx 300 000 000 t/annual</a:t>
            </a:r>
            <a:endParaRPr lang="en-GB" dirty="0">
              <a:solidFill>
                <a:srgbClr val="7030A0"/>
              </a:solidFill>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en-GB" sz="2800" kern="1200" dirty="0" smtClean="0">
                <a:solidFill>
                  <a:srgbClr val="FF0000"/>
                </a:solidFill>
                <a:latin typeface="Arial Black" pitchFamily="34" charset="0"/>
                <a:ea typeface="Times New Roman"/>
                <a:cs typeface="Times New Roman"/>
              </a:rPr>
              <a:t>STARCH -  Production from </a:t>
            </a:r>
            <a:r>
              <a:rPr lang="en-GB" sz="2800" kern="1200" dirty="0" smtClean="0">
                <a:solidFill>
                  <a:srgbClr val="008000"/>
                </a:solidFill>
                <a:latin typeface="Arial Black" pitchFamily="34" charset="0"/>
                <a:ea typeface="Times New Roman"/>
                <a:cs typeface="Times New Roman"/>
              </a:rPr>
              <a:t>Potato</a:t>
            </a:r>
            <a:r>
              <a:rPr lang="en-GB" sz="2800" kern="1200" dirty="0" smtClean="0">
                <a:solidFill>
                  <a:srgbClr val="FF0000"/>
                </a:solidFill>
                <a:latin typeface="Arial Black" pitchFamily="34" charset="0"/>
                <a:ea typeface="Times New Roman"/>
                <a:cs typeface="Times New Roman"/>
              </a:rPr>
              <a:t> </a:t>
            </a:r>
            <a:r>
              <a:rPr lang="cs-CZ" sz="2800" kern="1200" dirty="0" smtClean="0">
                <a:solidFill>
                  <a:srgbClr val="FF0000"/>
                </a:solidFill>
                <a:latin typeface="Arial Black" pitchFamily="34" charset="0"/>
                <a:ea typeface="Times New Roman"/>
                <a:cs typeface="Times New Roman"/>
              </a:rPr>
              <a:t>1</a:t>
            </a:r>
            <a:endParaRPr lang="cs-CZ" sz="28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24</a:t>
            </a:fld>
            <a:endParaRPr lang="sk-SK"/>
          </a:p>
        </p:txBody>
      </p:sp>
      <p:sp>
        <p:nvSpPr>
          <p:cNvPr id="11" name="Zástupný symbol pro obsah 10"/>
          <p:cNvSpPr>
            <a:spLocks noGrp="1"/>
          </p:cNvSpPr>
          <p:nvPr>
            <p:ph idx="1"/>
          </p:nvPr>
        </p:nvSpPr>
        <p:spPr>
          <a:xfrm>
            <a:off x="457200" y="1052736"/>
            <a:ext cx="8229600" cy="5073427"/>
          </a:xfrm>
        </p:spPr>
        <p:txBody>
          <a:bodyPr/>
          <a:lstStyle/>
          <a:p>
            <a:r>
              <a:rPr lang="en-GB" sz="2800" kern="1200" dirty="0" smtClean="0">
                <a:solidFill>
                  <a:srgbClr val="008000"/>
                </a:solidFill>
                <a:latin typeface="Arial Black" pitchFamily="34" charset="0"/>
                <a:ea typeface="Times New Roman"/>
                <a:cs typeface="Times New Roman"/>
              </a:rPr>
              <a:t>Potato</a:t>
            </a:r>
            <a:r>
              <a:rPr lang="en-GB" sz="2800" kern="1200" dirty="0" smtClean="0">
                <a:solidFill>
                  <a:srgbClr val="FF0000"/>
                </a:solidFill>
                <a:latin typeface="Arial Black" pitchFamily="34" charset="0"/>
                <a:ea typeface="Times New Roman"/>
                <a:cs typeface="Times New Roman"/>
              </a:rPr>
              <a:t> </a:t>
            </a:r>
            <a:r>
              <a:rPr lang="en-GB" sz="2800" b="1" kern="1200" dirty="0" smtClean="0">
                <a:latin typeface="+mj-lt"/>
                <a:ea typeface="Times New Roman"/>
                <a:cs typeface="Times New Roman"/>
              </a:rPr>
              <a:t>contain</a:t>
            </a:r>
            <a:r>
              <a:rPr lang="en-GB" sz="2800" kern="1200" dirty="0" smtClean="0">
                <a:solidFill>
                  <a:srgbClr val="FF0000"/>
                </a:solidFill>
                <a:latin typeface="Arial Black" pitchFamily="34" charset="0"/>
                <a:ea typeface="Times New Roman"/>
                <a:cs typeface="Times New Roman"/>
              </a:rPr>
              <a:t> </a:t>
            </a:r>
            <a:r>
              <a:rPr lang="en-GB" sz="2800" b="1" dirty="0" smtClean="0"/>
              <a:t>14 – 21 %</a:t>
            </a:r>
            <a:r>
              <a:rPr lang="cs-CZ" sz="2800" b="1" dirty="0" smtClean="0"/>
              <a:t> </a:t>
            </a:r>
            <a:r>
              <a:rPr lang="en-GB" sz="2800" b="1" dirty="0" smtClean="0"/>
              <a:t>w/w of Starch, which is not so much</a:t>
            </a:r>
          </a:p>
          <a:p>
            <a:r>
              <a:rPr lang="en-GB" sz="2800" b="1" dirty="0" smtClean="0"/>
              <a:t>It is possible to take approx. 4 tons of Starch from 1 ha of the Cultivated field</a:t>
            </a:r>
          </a:p>
          <a:p>
            <a:r>
              <a:rPr lang="en-GB" sz="2800" b="1" dirty="0" smtClean="0"/>
              <a:t>The Water </a:t>
            </a:r>
            <a:r>
              <a:rPr lang="cs-CZ" sz="2800" b="1" dirty="0" smtClean="0"/>
              <a:t>N</a:t>
            </a:r>
            <a:r>
              <a:rPr lang="en-GB" sz="2800" b="1" dirty="0" err="1" smtClean="0"/>
              <a:t>eed</a:t>
            </a:r>
            <a:r>
              <a:rPr lang="cs-CZ" sz="2800" b="1" dirty="0" smtClean="0"/>
              <a:t> </a:t>
            </a:r>
            <a:r>
              <a:rPr lang="en-GB" sz="2800" b="1" dirty="0" smtClean="0"/>
              <a:t>is for the production, up to 3,5 – 8 m</a:t>
            </a:r>
            <a:r>
              <a:rPr lang="en-GB" sz="2800" b="1" baseline="30000" dirty="0" smtClean="0"/>
              <a:t>3</a:t>
            </a:r>
            <a:r>
              <a:rPr lang="en-GB" sz="2800" b="1" dirty="0" smtClean="0"/>
              <a:t>/ton of Potato, but more modern Technologies can lower this Volume</a:t>
            </a:r>
          </a:p>
          <a:p>
            <a:r>
              <a:rPr lang="cs-CZ" sz="2800" b="1" dirty="0" smtClean="0"/>
              <a:t>Sušina škrobu je cca. 84 % hmot.</a:t>
            </a:r>
          </a:p>
          <a:p>
            <a:r>
              <a:rPr lang="cs-CZ" sz="2800" b="1" dirty="0" smtClean="0"/>
              <a:t>Ostatní složky jsou:</a:t>
            </a:r>
            <a:endParaRPr lang="cs-CZ" sz="2800" b="1" dirty="0"/>
          </a:p>
        </p:txBody>
      </p:sp>
      <p:pic>
        <p:nvPicPr>
          <p:cNvPr id="13" name="Obrázek 12" descr="img663.jpg"/>
          <p:cNvPicPr>
            <a:picLocks noChangeAspect="1"/>
          </p:cNvPicPr>
          <p:nvPr/>
        </p:nvPicPr>
        <p:blipFill>
          <a:blip r:embed="rId2" cstate="print"/>
          <a:stretch>
            <a:fillRect/>
          </a:stretch>
        </p:blipFill>
        <p:spPr>
          <a:xfrm rot="16200000">
            <a:off x="3253937" y="1650718"/>
            <a:ext cx="1844037" cy="7416824"/>
          </a:xfrm>
          <a:prstGeom prst="rect">
            <a:avLst/>
          </a:prstGeom>
        </p:spPr>
      </p:pic>
      <p:sp>
        <p:nvSpPr>
          <p:cNvPr id="14" name="Zaoblený obdélník 13"/>
          <p:cNvSpPr/>
          <p:nvPr/>
        </p:nvSpPr>
        <p:spPr>
          <a:xfrm>
            <a:off x="539552" y="4581128"/>
            <a:ext cx="3312368"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3923928" y="5517232"/>
            <a:ext cx="2880320" cy="646331"/>
          </a:xfrm>
          <a:prstGeom prst="rect">
            <a:avLst/>
          </a:prstGeom>
          <a:solidFill>
            <a:schemeClr val="accent3">
              <a:lumMod val="85000"/>
            </a:schemeClr>
          </a:solidFill>
        </p:spPr>
        <p:txBody>
          <a:bodyPr wrap="square" rtlCol="0">
            <a:spAutoFit/>
          </a:bodyPr>
          <a:lstStyle/>
          <a:p>
            <a:r>
              <a:rPr lang="en-GB" dirty="0" smtClean="0">
                <a:solidFill>
                  <a:srgbClr val="7030A0"/>
                </a:solidFill>
                <a:latin typeface="Arial Black" pitchFamily="34" charset="0"/>
              </a:rPr>
              <a:t>Nitrogen compounds</a:t>
            </a:r>
          </a:p>
          <a:p>
            <a:r>
              <a:rPr lang="en-GB" dirty="0" smtClean="0">
                <a:solidFill>
                  <a:srgbClr val="7030A0"/>
                </a:solidFill>
                <a:latin typeface="Arial Black" pitchFamily="34" charset="0"/>
              </a:rPr>
              <a:t>Lipids</a:t>
            </a:r>
            <a:endParaRPr lang="en-GB" dirty="0">
              <a:solidFill>
                <a:srgbClr val="7030A0"/>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1331640" y="6453335"/>
            <a:ext cx="7128792" cy="268139"/>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25</a:t>
            </a:fld>
            <a:endParaRPr lang="sk-SK"/>
          </a:p>
        </p:txBody>
      </p:sp>
      <p:pic>
        <p:nvPicPr>
          <p:cNvPr id="9" name="Zástupný symbol pro obsah 8" descr="img661.jpg"/>
          <p:cNvPicPr>
            <a:picLocks noGrp="1" noChangeAspect="1"/>
          </p:cNvPicPr>
          <p:nvPr>
            <p:ph idx="4294967295"/>
          </p:nvPr>
        </p:nvPicPr>
        <p:blipFill>
          <a:blip r:embed="rId2" cstate="print"/>
          <a:stretch>
            <a:fillRect/>
          </a:stretch>
        </p:blipFill>
        <p:spPr>
          <a:xfrm rot="16200000">
            <a:off x="1425960" y="-1425960"/>
            <a:ext cx="6292080" cy="9144000"/>
          </a:xfrm>
        </p:spPr>
      </p:pic>
      <p:sp>
        <p:nvSpPr>
          <p:cNvPr id="7" name="TextovéPole 6"/>
          <p:cNvSpPr txBox="1"/>
          <p:nvPr/>
        </p:nvSpPr>
        <p:spPr>
          <a:xfrm>
            <a:off x="0" y="1124744"/>
            <a:ext cx="3995936" cy="1477328"/>
          </a:xfrm>
          <a:prstGeom prst="rect">
            <a:avLst/>
          </a:prstGeom>
          <a:noFill/>
          <a:ln w="38100">
            <a:solidFill>
              <a:srgbClr val="0000FF"/>
            </a:solidFill>
          </a:ln>
        </p:spPr>
        <p:txBody>
          <a:bodyPr wrap="square" rtlCol="0">
            <a:spAutoFit/>
          </a:bodyPr>
          <a:lstStyle/>
          <a:p>
            <a:r>
              <a:rPr lang="en-GB" dirty="0" smtClean="0">
                <a:solidFill>
                  <a:srgbClr val="008000"/>
                </a:solidFill>
                <a:latin typeface="Arial Black" pitchFamily="34" charset="0"/>
                <a:ea typeface="Times New Roman"/>
                <a:cs typeface="Times New Roman"/>
              </a:rPr>
              <a:t>Potato</a:t>
            </a:r>
            <a:r>
              <a:rPr lang="en-GB" dirty="0" smtClean="0">
                <a:solidFill>
                  <a:srgbClr val="FF0000"/>
                </a:solidFill>
                <a:latin typeface="Arial Black" pitchFamily="34" charset="0"/>
                <a:ea typeface="Times New Roman"/>
                <a:cs typeface="Times New Roman"/>
              </a:rPr>
              <a:t> </a:t>
            </a:r>
            <a:r>
              <a:rPr lang="en-GB" b="1" dirty="0" smtClean="0">
                <a:solidFill>
                  <a:srgbClr val="0000FF"/>
                </a:solidFill>
                <a:latin typeface="+mn-lt"/>
                <a:ea typeface="Times New Roman"/>
                <a:cs typeface="Times New Roman"/>
              </a:rPr>
              <a:t>are transported by Water stream</a:t>
            </a:r>
            <a:r>
              <a:rPr lang="en-GB" b="1" dirty="0" smtClean="0">
                <a:solidFill>
                  <a:srgbClr val="0000FF"/>
                </a:solidFill>
                <a:latin typeface="+mn-lt"/>
              </a:rPr>
              <a:t>, so the Water Recycling must be done using Sedimentation </a:t>
            </a:r>
            <a:r>
              <a:rPr lang="cs-CZ" b="1" dirty="0" smtClean="0">
                <a:solidFill>
                  <a:srgbClr val="0000FF"/>
                </a:solidFill>
                <a:latin typeface="+mn-lt"/>
              </a:rPr>
              <a:t>V</a:t>
            </a:r>
            <a:r>
              <a:rPr lang="en-GB" b="1" dirty="0" err="1" smtClean="0">
                <a:solidFill>
                  <a:srgbClr val="0000FF"/>
                </a:solidFill>
                <a:latin typeface="+mn-lt"/>
              </a:rPr>
              <a:t>essel</a:t>
            </a:r>
            <a:r>
              <a:rPr lang="en-GB" b="1" dirty="0" smtClean="0">
                <a:solidFill>
                  <a:srgbClr val="0000FF"/>
                </a:solidFill>
                <a:latin typeface="+mn-lt"/>
              </a:rPr>
              <a:t> to </a:t>
            </a:r>
            <a:r>
              <a:rPr lang="en-GB" b="1" dirty="0" smtClean="0">
                <a:solidFill>
                  <a:srgbClr val="0000FF"/>
                </a:solidFill>
              </a:rPr>
              <a:t> remove the Sand and Soil </a:t>
            </a:r>
            <a:endParaRPr lang="en-GB" b="1" dirty="0">
              <a:solidFill>
                <a:srgbClr val="0000FF"/>
              </a:solidFill>
            </a:endParaRPr>
          </a:p>
        </p:txBody>
      </p:sp>
      <p:cxnSp>
        <p:nvCxnSpPr>
          <p:cNvPr id="10" name="Přímá spojovací šipka 9"/>
          <p:cNvCxnSpPr/>
          <p:nvPr/>
        </p:nvCxnSpPr>
        <p:spPr>
          <a:xfrm flipV="1">
            <a:off x="971600" y="908720"/>
            <a:ext cx="576064" cy="2160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6732240" y="1628800"/>
            <a:ext cx="1944216" cy="646331"/>
          </a:xfrm>
          <a:prstGeom prst="rect">
            <a:avLst/>
          </a:prstGeom>
          <a:solidFill>
            <a:srgbClr val="FFFFCC"/>
          </a:solidFill>
        </p:spPr>
        <p:txBody>
          <a:bodyPr wrap="square" rtlCol="0">
            <a:spAutoFit/>
          </a:bodyPr>
          <a:lstStyle/>
          <a:p>
            <a:r>
              <a:rPr lang="en-GB" dirty="0" smtClean="0">
                <a:solidFill>
                  <a:srgbClr val="008000"/>
                </a:solidFill>
                <a:latin typeface="Arial Black" pitchFamily="34" charset="0"/>
                <a:ea typeface="Times New Roman"/>
                <a:cs typeface="Times New Roman"/>
              </a:rPr>
              <a:t>Potato Slicer</a:t>
            </a:r>
            <a:r>
              <a:rPr lang="en-GB" dirty="0" smtClean="0">
                <a:solidFill>
                  <a:srgbClr val="FF0000"/>
                </a:solidFill>
                <a:latin typeface="Arial Black" pitchFamily="34" charset="0"/>
                <a:ea typeface="Times New Roman"/>
                <a:cs typeface="Times New Roman"/>
              </a:rPr>
              <a:t> (</a:t>
            </a:r>
            <a:r>
              <a:rPr lang="en-GB" dirty="0" err="1" smtClean="0">
                <a:solidFill>
                  <a:srgbClr val="FF0000"/>
                </a:solidFill>
                <a:latin typeface="Arial Black" pitchFamily="34" charset="0"/>
                <a:ea typeface="Times New Roman"/>
                <a:cs typeface="Times New Roman"/>
              </a:rPr>
              <a:t>Pulper</a:t>
            </a:r>
            <a:r>
              <a:rPr lang="en-GB" dirty="0" smtClean="0">
                <a:solidFill>
                  <a:srgbClr val="FF0000"/>
                </a:solidFill>
                <a:latin typeface="Arial Black" pitchFamily="34" charset="0"/>
                <a:ea typeface="Times New Roman"/>
                <a:cs typeface="Times New Roman"/>
              </a:rPr>
              <a:t>)</a:t>
            </a:r>
            <a:endParaRPr lang="en-GB" u="sng" dirty="0">
              <a:solidFill>
                <a:srgbClr val="FF0000"/>
              </a:solidFill>
              <a:latin typeface="Arial Black" pitchFamily="34" charset="0"/>
            </a:endParaRPr>
          </a:p>
        </p:txBody>
      </p:sp>
      <p:sp>
        <p:nvSpPr>
          <p:cNvPr id="11" name="TextovéPole 10"/>
          <p:cNvSpPr txBox="1"/>
          <p:nvPr/>
        </p:nvSpPr>
        <p:spPr>
          <a:xfrm>
            <a:off x="5508104" y="2636912"/>
            <a:ext cx="2016224" cy="646331"/>
          </a:xfrm>
          <a:prstGeom prst="rect">
            <a:avLst/>
          </a:prstGeom>
          <a:noFill/>
        </p:spPr>
        <p:txBody>
          <a:bodyPr wrap="square" rtlCol="0">
            <a:spAutoFit/>
          </a:bodyPr>
          <a:lstStyle/>
          <a:p>
            <a:r>
              <a:rPr lang="cs-CZ" dirty="0" smtClean="0">
                <a:solidFill>
                  <a:srgbClr val="0000FF"/>
                </a:solidFill>
                <a:latin typeface="Arial Black" pitchFamily="34" charset="0"/>
              </a:rPr>
              <a:t>WASTE </a:t>
            </a:r>
            <a:r>
              <a:rPr lang="cs-CZ" dirty="0" err="1" smtClean="0">
                <a:solidFill>
                  <a:srgbClr val="0000FF"/>
                </a:solidFill>
                <a:latin typeface="Arial Black" pitchFamily="34" charset="0"/>
              </a:rPr>
              <a:t>Water</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with</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Proteins</a:t>
            </a:r>
            <a:endParaRPr lang="cs-CZ" dirty="0">
              <a:solidFill>
                <a:srgbClr val="0000FF"/>
              </a:solidFill>
              <a:latin typeface="Arial Black" pitchFamily="34" charset="0"/>
            </a:endParaRPr>
          </a:p>
        </p:txBody>
      </p:sp>
      <p:sp>
        <p:nvSpPr>
          <p:cNvPr id="12" name="TextovéPole 11"/>
          <p:cNvSpPr txBox="1"/>
          <p:nvPr/>
        </p:nvSpPr>
        <p:spPr>
          <a:xfrm>
            <a:off x="6876256" y="3933056"/>
            <a:ext cx="2088232" cy="646331"/>
          </a:xfrm>
          <a:prstGeom prst="rect">
            <a:avLst/>
          </a:prstGeom>
          <a:noFill/>
          <a:ln w="38100">
            <a:solidFill>
              <a:srgbClr val="C00000"/>
            </a:solidFill>
          </a:ln>
        </p:spPr>
        <p:txBody>
          <a:bodyPr wrap="square" rtlCol="0">
            <a:spAutoFit/>
          </a:bodyPr>
          <a:lstStyle/>
          <a:p>
            <a:r>
              <a:rPr lang="cs-CZ" dirty="0" smtClean="0">
                <a:solidFill>
                  <a:srgbClr val="C00000"/>
                </a:solidFill>
                <a:latin typeface="Arial Black" pitchFamily="34" charset="0"/>
              </a:rPr>
              <a:t>COAGULATION</a:t>
            </a:r>
          </a:p>
          <a:p>
            <a:r>
              <a:rPr lang="cs-CZ" dirty="0" err="1" smtClean="0">
                <a:solidFill>
                  <a:srgbClr val="C00000"/>
                </a:solidFill>
                <a:latin typeface="Arial Black" pitchFamily="34" charset="0"/>
              </a:rPr>
              <a:t>Of</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Proteins</a:t>
            </a:r>
            <a:endParaRPr lang="cs-CZ" dirty="0">
              <a:solidFill>
                <a:srgbClr val="C00000"/>
              </a:solidFill>
              <a:latin typeface="Arial Black" pitchFamily="34" charset="0"/>
            </a:endParaRPr>
          </a:p>
        </p:txBody>
      </p:sp>
      <p:cxnSp>
        <p:nvCxnSpPr>
          <p:cNvPr id="14" name="Přímá spojovací šipka 13"/>
          <p:cNvCxnSpPr/>
          <p:nvPr/>
        </p:nvCxnSpPr>
        <p:spPr>
          <a:xfrm flipH="1" flipV="1">
            <a:off x="7812360" y="3140968"/>
            <a:ext cx="1152128" cy="792088"/>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7504" y="4581128"/>
            <a:ext cx="1080120" cy="646331"/>
          </a:xfrm>
          <a:prstGeom prst="rect">
            <a:avLst/>
          </a:prstGeom>
          <a:solidFill>
            <a:schemeClr val="accent3">
              <a:lumMod val="85000"/>
            </a:schemeClr>
          </a:solidFill>
        </p:spPr>
        <p:txBody>
          <a:bodyPr wrap="square" rtlCol="0">
            <a:spAutoFit/>
          </a:bodyPr>
          <a:lstStyle/>
          <a:p>
            <a:r>
              <a:rPr lang="cs-CZ" dirty="0" err="1" smtClean="0">
                <a:solidFill>
                  <a:srgbClr val="008000"/>
                </a:solidFill>
                <a:latin typeface="Arial Black" pitchFamily="34" charset="0"/>
              </a:rPr>
              <a:t>Potato</a:t>
            </a:r>
            <a:r>
              <a:rPr lang="cs-CZ" dirty="0" smtClean="0">
                <a:solidFill>
                  <a:srgbClr val="008000"/>
                </a:solidFill>
                <a:latin typeface="Arial Black" pitchFamily="34" charset="0"/>
              </a:rPr>
              <a:t> Pulp</a:t>
            </a:r>
            <a:endParaRPr lang="cs-CZ" dirty="0">
              <a:solidFill>
                <a:srgbClr val="008000"/>
              </a:solidFill>
              <a:latin typeface="Arial Black" pitchFamily="34" charset="0"/>
            </a:endParaRPr>
          </a:p>
        </p:txBody>
      </p:sp>
      <p:cxnSp>
        <p:nvCxnSpPr>
          <p:cNvPr id="17" name="Přímá spojovací šipka 16"/>
          <p:cNvCxnSpPr/>
          <p:nvPr/>
        </p:nvCxnSpPr>
        <p:spPr>
          <a:xfrm>
            <a:off x="5220072" y="5229200"/>
            <a:ext cx="1440160" cy="0"/>
          </a:xfrm>
          <a:prstGeom prst="straightConnector1">
            <a:avLst/>
          </a:prstGeom>
          <a:ln w="38100">
            <a:solidFill>
              <a:srgbClr val="9900CC"/>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660232" y="4797152"/>
            <a:ext cx="2304256" cy="646331"/>
          </a:xfrm>
          <a:prstGeom prst="rect">
            <a:avLst/>
          </a:prstGeom>
          <a:noFill/>
        </p:spPr>
        <p:txBody>
          <a:bodyPr wrap="square" rtlCol="0">
            <a:spAutoFit/>
          </a:bodyPr>
          <a:lstStyle/>
          <a:p>
            <a:r>
              <a:rPr lang="en-GB" dirty="0" smtClean="0">
                <a:solidFill>
                  <a:srgbClr val="9900CC"/>
                </a:solidFill>
                <a:latin typeface="Arial Black" pitchFamily="34" charset="0"/>
              </a:rPr>
              <a:t>Small Grain </a:t>
            </a:r>
            <a:r>
              <a:rPr lang="cs-CZ" dirty="0" err="1" smtClean="0">
                <a:solidFill>
                  <a:srgbClr val="9900CC"/>
                </a:solidFill>
                <a:latin typeface="Arial Black" pitchFamily="34" charset="0"/>
              </a:rPr>
              <a:t>Starch</a:t>
            </a:r>
            <a:endParaRPr lang="cs-CZ" dirty="0">
              <a:solidFill>
                <a:srgbClr val="9900CC"/>
              </a:solidFill>
              <a:latin typeface="Arial Black" pitchFamily="34" charset="0"/>
            </a:endParaRPr>
          </a:p>
        </p:txBody>
      </p:sp>
      <p:sp>
        <p:nvSpPr>
          <p:cNvPr id="19" name="TextovéPole 18"/>
          <p:cNvSpPr txBox="1"/>
          <p:nvPr/>
        </p:nvSpPr>
        <p:spPr>
          <a:xfrm>
            <a:off x="395536" y="2924944"/>
            <a:ext cx="2520280" cy="369332"/>
          </a:xfrm>
          <a:prstGeom prst="rect">
            <a:avLst/>
          </a:prstGeom>
          <a:solidFill>
            <a:schemeClr val="accent2">
              <a:lumMod val="60000"/>
              <a:lumOff val="40000"/>
            </a:schemeClr>
          </a:solidFill>
        </p:spPr>
        <p:txBody>
          <a:bodyPr wrap="square" rtlCol="0">
            <a:spAutoFit/>
          </a:bodyPr>
          <a:lstStyle/>
          <a:p>
            <a:r>
              <a:rPr lang="en-GB" dirty="0" smtClean="0">
                <a:solidFill>
                  <a:srgbClr val="FFC000"/>
                </a:solidFill>
                <a:latin typeface="Arial Black" pitchFamily="34" charset="0"/>
              </a:rPr>
              <a:t>Second Pulping</a:t>
            </a:r>
            <a:endParaRPr lang="en-GB" dirty="0">
              <a:solidFill>
                <a:srgbClr val="FFC000"/>
              </a:solidFill>
              <a:latin typeface="Arial Black" pitchFamily="34" charset="0"/>
            </a:endParaRPr>
          </a:p>
        </p:txBody>
      </p:sp>
      <p:sp>
        <p:nvSpPr>
          <p:cNvPr id="16" name="TextovéPole 15"/>
          <p:cNvSpPr txBox="1"/>
          <p:nvPr/>
        </p:nvSpPr>
        <p:spPr>
          <a:xfrm>
            <a:off x="3491880" y="1"/>
            <a:ext cx="5652120" cy="400110"/>
          </a:xfrm>
          <a:prstGeom prst="rect">
            <a:avLst/>
          </a:prstGeom>
          <a:solidFill>
            <a:schemeClr val="accent3">
              <a:lumMod val="85000"/>
            </a:schemeClr>
          </a:solidFill>
        </p:spPr>
        <p:txBody>
          <a:bodyPr wrap="square" rtlCol="0">
            <a:spAutoFit/>
          </a:bodyPr>
          <a:lstStyle/>
          <a:p>
            <a:r>
              <a:rPr lang="en-GB" sz="2000" dirty="0" smtClean="0">
                <a:solidFill>
                  <a:srgbClr val="FF0000"/>
                </a:solidFill>
                <a:latin typeface="Arial Black" pitchFamily="34" charset="0"/>
              </a:rPr>
              <a:t>„Classical“ starch factory</a:t>
            </a:r>
            <a:endParaRPr lang="en-GB" sz="2000" dirty="0">
              <a:solidFill>
                <a:srgbClr val="FF0000"/>
              </a:solidFill>
              <a:latin typeface="Arial Black" pitchFamily="34" charset="0"/>
            </a:endParaRPr>
          </a:p>
        </p:txBody>
      </p:sp>
      <p:sp>
        <p:nvSpPr>
          <p:cNvPr id="20" name="TextovéPole 19"/>
          <p:cNvSpPr txBox="1"/>
          <p:nvPr/>
        </p:nvSpPr>
        <p:spPr>
          <a:xfrm>
            <a:off x="0" y="5301208"/>
            <a:ext cx="9144000" cy="1569660"/>
          </a:xfrm>
          <a:prstGeom prst="rect">
            <a:avLst/>
          </a:prstGeom>
          <a:solidFill>
            <a:schemeClr val="accent3">
              <a:lumMod val="85000"/>
            </a:schemeClr>
          </a:solidFill>
        </p:spPr>
        <p:txBody>
          <a:bodyPr wrap="square" rtlCol="0">
            <a:spAutoFit/>
          </a:bodyPr>
          <a:lstStyle/>
          <a:p>
            <a:pPr marL="228600" lvl="0" indent="-228600">
              <a:buAutoNum type="arabicPeriod"/>
            </a:pPr>
            <a:r>
              <a:rPr lang="en-GB" sz="1600" b="1" dirty="0" smtClean="0">
                <a:solidFill>
                  <a:srgbClr val="C00000"/>
                </a:solidFill>
              </a:rPr>
              <a:t>Potato Depot, 2. Washing machine, 3. Sedimentation Vessel, 4. Belt scales, 5. Potato hopper, 6. Potato slicer, 7. Centrifuge, 8. Wash out (Starch) machine, 9. Second Pulping, 10.  Potato pulp Press, 11. Centrifuge, 12. Mesh, 13. Starch size sorting (Starch refining), 14. Filter, 15. Preheating, 16. Centrifuge, 17. Roller dryer</a:t>
            </a:r>
            <a:endParaRPr lang="cs-CZ" sz="1600" b="1" dirty="0" smtClean="0">
              <a:solidFill>
                <a:srgbClr val="C00000"/>
              </a:solidFill>
            </a:endParaRPr>
          </a:p>
          <a:p>
            <a:pPr marL="228600" indent="-228600"/>
            <a:r>
              <a:rPr lang="cs-CZ" sz="1600" b="1" dirty="0" smtClean="0">
                <a:solidFill>
                  <a:srgbClr val="7030A0"/>
                </a:solidFill>
              </a:rPr>
              <a:t>A – </a:t>
            </a:r>
            <a:r>
              <a:rPr lang="cs-CZ" sz="1600" b="1" dirty="0" err="1" smtClean="0">
                <a:solidFill>
                  <a:srgbClr val="7030A0"/>
                </a:solidFill>
              </a:rPr>
              <a:t>Starch</a:t>
            </a:r>
            <a:r>
              <a:rPr lang="cs-CZ" sz="1600" b="1" dirty="0" smtClean="0">
                <a:solidFill>
                  <a:srgbClr val="7030A0"/>
                </a:solidFill>
              </a:rPr>
              <a:t>, B - </a:t>
            </a:r>
            <a:r>
              <a:rPr lang="en-GB" sz="1600" b="1" dirty="0" smtClean="0">
                <a:solidFill>
                  <a:srgbClr val="7030A0"/>
                </a:solidFill>
              </a:rPr>
              <a:t>Potato pulp, C – Clean Water, D – Waste Water, E – Dry protein, F – Liquid animal feed</a:t>
            </a:r>
            <a:endParaRPr lang="cs-CZ" sz="1400"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0"/>
            <a:ext cx="8229600" cy="1124744"/>
          </a:xfrm>
        </p:spPr>
        <p:txBody>
          <a:bodyPr/>
          <a:lstStyle/>
          <a:p>
            <a:r>
              <a:rPr lang="en-GB" sz="4000" b="1" cap="all" dirty="0" smtClean="0">
                <a:solidFill>
                  <a:srgbClr val="008000"/>
                </a:solidFill>
                <a:latin typeface="Arial Black" pitchFamily="34" charset="0"/>
              </a:rPr>
              <a:t>From the STARCH  to  ethanol</a:t>
            </a:r>
            <a:endParaRPr lang="en-GB" sz="4000" dirty="0">
              <a:solidFill>
                <a:srgbClr val="FF0000"/>
              </a:solidFill>
            </a:endParaRPr>
          </a:p>
        </p:txBody>
      </p:sp>
      <p:sp>
        <p:nvSpPr>
          <p:cNvPr id="12" name="Zástupný symbol pro obsah 11"/>
          <p:cNvSpPr>
            <a:spLocks noGrp="1"/>
          </p:cNvSpPr>
          <p:nvPr>
            <p:ph idx="1"/>
          </p:nvPr>
        </p:nvSpPr>
        <p:spPr>
          <a:xfrm>
            <a:off x="457200" y="980728"/>
            <a:ext cx="8229600" cy="5145435"/>
          </a:xfrm>
        </p:spPr>
        <p:txBody>
          <a:bodyPr/>
          <a:lstStyle/>
          <a:p>
            <a:r>
              <a:rPr lang="cs-CZ" b="1" cap="all" dirty="0" smtClean="0">
                <a:solidFill>
                  <a:srgbClr val="FF0000"/>
                </a:solidFill>
                <a:latin typeface="Arial Black" pitchFamily="34" charset="0"/>
              </a:rPr>
              <a:t>STARCH</a:t>
            </a:r>
            <a:endParaRPr lang="cs-CZ" dirty="0" smtClean="0">
              <a:solidFill>
                <a:srgbClr val="FF0000"/>
              </a:solidFill>
              <a:latin typeface="Arial Black" pitchFamily="34" charset="0"/>
            </a:endParaRPr>
          </a:p>
          <a:p>
            <a:pPr lvl="1"/>
            <a:r>
              <a:rPr lang="en-GB" sz="3200" b="1" dirty="0" smtClean="0">
                <a:solidFill>
                  <a:srgbClr val="C00000"/>
                </a:solidFill>
              </a:rPr>
              <a:t>ENZYME  from the Grain malt</a:t>
            </a:r>
          </a:p>
          <a:p>
            <a:pPr lvl="2"/>
            <a:r>
              <a:rPr lang="en-GB" sz="2800" b="1" dirty="0" smtClean="0">
                <a:solidFill>
                  <a:srgbClr val="0000FF"/>
                </a:solidFill>
              </a:rPr>
              <a:t>Monosaccharide</a:t>
            </a:r>
          </a:p>
          <a:p>
            <a:pPr lvl="3"/>
            <a:r>
              <a:rPr lang="en-GB" sz="4000" dirty="0" smtClean="0">
                <a:solidFill>
                  <a:srgbClr val="FFC000"/>
                </a:solidFill>
                <a:latin typeface="Arial Black" pitchFamily="34" charset="0"/>
              </a:rPr>
              <a:t> ENZYME  from the Yeast</a:t>
            </a:r>
          </a:p>
          <a:p>
            <a:pPr lvl="4"/>
            <a:r>
              <a:rPr lang="en-GB" sz="8000" b="1" cap="all" dirty="0" smtClean="0">
                <a:solidFill>
                  <a:srgbClr val="008000"/>
                </a:solidFill>
                <a:latin typeface="Arial Black" pitchFamily="34" charset="0"/>
              </a:rPr>
              <a:t>ethanol</a:t>
            </a:r>
            <a:endParaRPr lang="en-GB" sz="2800" dirty="0"/>
          </a:p>
        </p:txBody>
      </p:sp>
      <p:sp>
        <p:nvSpPr>
          <p:cNvPr id="4" name="Zástupný symbol pro datum 3"/>
          <p:cNvSpPr>
            <a:spLocks noGrp="1"/>
          </p:cNvSpPr>
          <p:nvPr>
            <p:ph type="dt" sz="half" idx="10"/>
          </p:nvPr>
        </p:nvSpPr>
        <p:spPr/>
        <p:txBody>
          <a:bodyPr/>
          <a:lstStyle/>
          <a:p>
            <a:pPr>
              <a:defRPr/>
            </a:pPr>
            <a:r>
              <a:rPr lang="cs-CZ" smtClean="0"/>
              <a:t>January 2018/6</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en-GB" sz="2800" kern="1200" dirty="0" smtClean="0">
                <a:solidFill>
                  <a:srgbClr val="FF0000"/>
                </a:solidFill>
                <a:latin typeface="Arial Black" pitchFamily="34" charset="0"/>
                <a:ea typeface="Times New Roman"/>
                <a:cs typeface="Times New Roman"/>
              </a:rPr>
              <a:t>STARCH -  Production from </a:t>
            </a:r>
            <a:r>
              <a:rPr lang="en-GB" sz="2800" kern="1200" dirty="0" smtClean="0">
                <a:solidFill>
                  <a:srgbClr val="008000"/>
                </a:solidFill>
                <a:latin typeface="Arial Black" pitchFamily="34" charset="0"/>
                <a:ea typeface="Times New Roman"/>
                <a:cs typeface="Times New Roman"/>
              </a:rPr>
              <a:t>Potato</a:t>
            </a:r>
            <a:r>
              <a:rPr lang="en-GB" sz="2800" kern="1200" dirty="0" smtClean="0">
                <a:solidFill>
                  <a:srgbClr val="FF0000"/>
                </a:solidFill>
                <a:latin typeface="Arial Black" pitchFamily="34" charset="0"/>
                <a:ea typeface="Times New Roman"/>
                <a:cs typeface="Times New Roman"/>
              </a:rPr>
              <a:t> </a:t>
            </a:r>
            <a:r>
              <a:rPr lang="sk-SK" sz="2800" b="1" kern="1200" dirty="0" smtClean="0">
                <a:solidFill>
                  <a:srgbClr val="FF0000"/>
                </a:solidFill>
                <a:latin typeface="Arial Black" pitchFamily="34" charset="0"/>
                <a:ea typeface="Times New Roman"/>
                <a:cs typeface="Times New Roman"/>
              </a:rPr>
              <a:t>2</a:t>
            </a:r>
            <a:endParaRPr lang="cs-CZ" sz="28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27</a:t>
            </a:fld>
            <a:endParaRPr lang="sk-SK"/>
          </a:p>
        </p:txBody>
      </p:sp>
      <p:sp>
        <p:nvSpPr>
          <p:cNvPr id="11" name="Zástupný symbol pro obsah 10"/>
          <p:cNvSpPr>
            <a:spLocks noGrp="1"/>
          </p:cNvSpPr>
          <p:nvPr>
            <p:ph idx="1"/>
          </p:nvPr>
        </p:nvSpPr>
        <p:spPr>
          <a:xfrm>
            <a:off x="179512" y="764704"/>
            <a:ext cx="8712968" cy="5400600"/>
          </a:xfrm>
        </p:spPr>
        <p:txBody>
          <a:bodyPr/>
          <a:lstStyle/>
          <a:p>
            <a:r>
              <a:rPr lang="en-GB" sz="2800" dirty="0" smtClean="0">
                <a:solidFill>
                  <a:srgbClr val="FF0000"/>
                </a:solidFill>
                <a:latin typeface="Arial Black" pitchFamily="34" charset="0"/>
              </a:rPr>
              <a:t>Starch factory i</a:t>
            </a:r>
            <a:r>
              <a:rPr lang="en-GB" sz="2800" b="1" dirty="0" smtClean="0">
                <a:solidFill>
                  <a:srgbClr val="FF0000"/>
                </a:solidFill>
                <a:latin typeface="Arial Black" pitchFamily="34" charset="0"/>
              </a:rPr>
              <a:t>s usually combined </a:t>
            </a:r>
            <a:r>
              <a:rPr lang="en-GB" sz="2800" b="1" dirty="0" smtClean="0">
                <a:solidFill>
                  <a:srgbClr val="FF0000"/>
                </a:solidFill>
                <a:latin typeface="Arial Black" pitchFamily="34" charset="0"/>
              </a:rPr>
              <a:t>with </a:t>
            </a:r>
            <a:r>
              <a:rPr lang="en-GB" sz="2800" b="1" dirty="0" smtClean="0">
                <a:solidFill>
                  <a:srgbClr val="FF0000"/>
                </a:solidFill>
                <a:latin typeface="Arial Black" pitchFamily="34" charset="0"/>
              </a:rPr>
              <a:t>Agricultural alcohol </a:t>
            </a:r>
            <a:r>
              <a:rPr lang="cs-CZ" sz="2800" b="1" dirty="0" smtClean="0">
                <a:solidFill>
                  <a:srgbClr val="FF0000"/>
                </a:solidFill>
                <a:latin typeface="Arial Black" pitchFamily="34" charset="0"/>
              </a:rPr>
              <a:t>D</a:t>
            </a:r>
            <a:r>
              <a:rPr lang="en-GB" sz="2800" b="1" dirty="0" err="1" smtClean="0">
                <a:solidFill>
                  <a:srgbClr val="FF0000"/>
                </a:solidFill>
                <a:latin typeface="Arial Black" pitchFamily="34" charset="0"/>
              </a:rPr>
              <a:t>istillery</a:t>
            </a:r>
            <a:endParaRPr lang="en-GB" sz="2800" b="1" dirty="0" smtClean="0">
              <a:solidFill>
                <a:srgbClr val="FF0000"/>
              </a:solidFill>
              <a:latin typeface="Arial Black" pitchFamily="34" charset="0"/>
            </a:endParaRPr>
          </a:p>
          <a:p>
            <a:r>
              <a:rPr lang="en-GB" sz="2800" b="1" dirty="0" smtClean="0">
                <a:solidFill>
                  <a:srgbClr val="0000FF"/>
                </a:solidFill>
                <a:latin typeface="Arial Black" pitchFamily="34" charset="0"/>
              </a:rPr>
              <a:t>Raw Materials </a:t>
            </a:r>
            <a:r>
              <a:rPr lang="en-GB" sz="2800" b="1" u="sng" dirty="0" smtClean="0">
                <a:solidFill>
                  <a:srgbClr val="0000FF"/>
                </a:solidFill>
                <a:latin typeface="Arial Black" pitchFamily="34" charset="0"/>
              </a:rPr>
              <a:t>for this Distillery</a:t>
            </a:r>
            <a:r>
              <a:rPr lang="en-GB" sz="2800" b="1" dirty="0" smtClean="0">
                <a:solidFill>
                  <a:srgbClr val="0000FF"/>
                </a:solidFill>
                <a:latin typeface="Arial Black" pitchFamily="34" charset="0"/>
              </a:rPr>
              <a:t>:</a:t>
            </a:r>
          </a:p>
          <a:p>
            <a:pPr lvl="1"/>
            <a:r>
              <a:rPr lang="en-GB" sz="2400" b="1" dirty="0" smtClean="0">
                <a:solidFill>
                  <a:srgbClr val="008000"/>
                </a:solidFill>
                <a:latin typeface="Arial Black" pitchFamily="34" charset="0"/>
              </a:rPr>
              <a:t>Fine Fraction of Starch gained during  so called</a:t>
            </a:r>
            <a:r>
              <a:rPr lang="en-GB" sz="2400" b="1" dirty="0" smtClean="0">
                <a:solidFill>
                  <a:srgbClr val="C00000"/>
                </a:solidFill>
              </a:rPr>
              <a:t> </a:t>
            </a:r>
            <a:r>
              <a:rPr lang="en-GB" sz="2400" b="1" cap="all" dirty="0" smtClean="0">
                <a:solidFill>
                  <a:srgbClr val="008000"/>
                </a:solidFill>
                <a:latin typeface="Arial Black" pitchFamily="34" charset="0"/>
              </a:rPr>
              <a:t>Starch size sorting (Starch refining), </a:t>
            </a:r>
          </a:p>
          <a:p>
            <a:pPr lvl="1"/>
            <a:r>
              <a:rPr lang="en-GB" sz="2400" dirty="0" smtClean="0">
                <a:solidFill>
                  <a:srgbClr val="C00000"/>
                </a:solidFill>
                <a:latin typeface="Arial Black" pitchFamily="34" charset="0"/>
              </a:rPr>
              <a:t>WASTE Water with Proteins </a:t>
            </a:r>
            <a:r>
              <a:rPr lang="en-GB" sz="2400" b="1" dirty="0" smtClean="0">
                <a:solidFill>
                  <a:srgbClr val="C00000"/>
                </a:solidFill>
                <a:latin typeface="Arial Black" pitchFamily="34" charset="0"/>
              </a:rPr>
              <a:t>gained during Centrifuging of the Starch Pulp</a:t>
            </a:r>
          </a:p>
          <a:p>
            <a:pPr lvl="1"/>
            <a:r>
              <a:rPr lang="en-GB" sz="2400" b="1" dirty="0" smtClean="0">
                <a:latin typeface="Arial Black" pitchFamily="34" charset="0"/>
              </a:rPr>
              <a:t>Potato pulp </a:t>
            </a:r>
            <a:r>
              <a:rPr lang="en-GB" sz="2400" b="1" u="sng" dirty="0" smtClean="0">
                <a:latin typeface="Arial Black" pitchFamily="34" charset="0"/>
              </a:rPr>
              <a:t>after Washing out the Starch </a:t>
            </a:r>
            <a:r>
              <a:rPr lang="en-GB" sz="2400" b="1" dirty="0" smtClean="0">
                <a:latin typeface="Arial Black" pitchFamily="34" charset="0"/>
              </a:rPr>
              <a:t>by Water (It can be used as the Animal feed also) </a:t>
            </a:r>
            <a:endParaRPr lang="en-GB" sz="2400" b="1" dirty="0" smtClean="0">
              <a:solidFill>
                <a:srgbClr val="C00000"/>
              </a:solidFill>
              <a:latin typeface="Arial Black"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en-GB" sz="2800" kern="1200" dirty="0" smtClean="0">
                <a:solidFill>
                  <a:srgbClr val="FF0000"/>
                </a:solidFill>
                <a:latin typeface="Arial Black" pitchFamily="34" charset="0"/>
                <a:ea typeface="Times New Roman"/>
                <a:cs typeface="Times New Roman"/>
              </a:rPr>
              <a:t>STARCH -  Production from</a:t>
            </a:r>
            <a:r>
              <a:rPr lang="cs-CZ" sz="2800" kern="1200" dirty="0" smtClean="0">
                <a:solidFill>
                  <a:srgbClr val="FF0000"/>
                </a:solidFill>
                <a:latin typeface="Arial Black" pitchFamily="34" charset="0"/>
                <a:ea typeface="Times New Roman"/>
                <a:cs typeface="Times New Roman"/>
              </a:rPr>
              <a:t> </a:t>
            </a:r>
            <a:r>
              <a:rPr lang="cs-CZ" sz="2800" kern="1200" dirty="0" err="1" smtClean="0">
                <a:solidFill>
                  <a:srgbClr val="FF0000"/>
                </a:solidFill>
                <a:latin typeface="Arial Black" pitchFamily="34" charset="0"/>
                <a:ea typeface="Times New Roman"/>
                <a:cs typeface="Times New Roman"/>
              </a:rPr>
              <a:t>Wheat</a:t>
            </a:r>
            <a:endParaRPr lang="cs-CZ" sz="2800" dirty="0"/>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sp>
        <p:nvSpPr>
          <p:cNvPr id="11" name="Zástupný symbol pro obsah 10"/>
          <p:cNvSpPr>
            <a:spLocks noGrp="1"/>
          </p:cNvSpPr>
          <p:nvPr>
            <p:ph idx="1"/>
          </p:nvPr>
        </p:nvSpPr>
        <p:spPr>
          <a:xfrm>
            <a:off x="457200" y="1052736"/>
            <a:ext cx="8229600" cy="5073427"/>
          </a:xfrm>
        </p:spPr>
        <p:txBody>
          <a:bodyPr/>
          <a:lstStyle/>
          <a:p>
            <a:r>
              <a:rPr lang="en-GB" sz="2800" kern="1200" dirty="0" smtClean="0">
                <a:solidFill>
                  <a:srgbClr val="FF0000"/>
                </a:solidFill>
                <a:latin typeface="Arial Black" pitchFamily="34" charset="0"/>
                <a:ea typeface="Times New Roman"/>
                <a:cs typeface="Times New Roman"/>
              </a:rPr>
              <a:t>Wheat </a:t>
            </a:r>
            <a:r>
              <a:rPr lang="en-GB" sz="2800" b="1" dirty="0" smtClean="0"/>
              <a:t>flour</a:t>
            </a:r>
            <a:r>
              <a:rPr lang="en-GB" sz="2800" b="1" kern="1200" dirty="0" smtClean="0">
                <a:ea typeface="Times New Roman"/>
                <a:cs typeface="Times New Roman"/>
              </a:rPr>
              <a:t> </a:t>
            </a:r>
            <a:r>
              <a:rPr lang="en-GB" sz="2800" b="1" kern="1200" dirty="0" smtClean="0">
                <a:ea typeface="Times New Roman"/>
                <a:cs typeface="Times New Roman"/>
              </a:rPr>
              <a:t>contain</a:t>
            </a:r>
            <a:r>
              <a:rPr lang="cs-CZ" sz="2800" b="1" kern="1200" dirty="0" smtClean="0">
                <a:ea typeface="Times New Roman"/>
                <a:cs typeface="Times New Roman"/>
              </a:rPr>
              <a:t>s</a:t>
            </a:r>
            <a:r>
              <a:rPr lang="en-GB" sz="2800" kern="1200" dirty="0" smtClean="0">
                <a:solidFill>
                  <a:srgbClr val="FF0000"/>
                </a:solidFill>
                <a:latin typeface="Arial Black" pitchFamily="34" charset="0"/>
                <a:ea typeface="Times New Roman"/>
                <a:cs typeface="Times New Roman"/>
              </a:rPr>
              <a:t> </a:t>
            </a:r>
            <a:r>
              <a:rPr lang="en-GB" sz="2800" b="1" dirty="0" smtClean="0"/>
              <a:t>approx.  68 % w/w of Starch, what is really much,</a:t>
            </a:r>
          </a:p>
          <a:p>
            <a:r>
              <a:rPr lang="en-GB" sz="2800" b="1" dirty="0" smtClean="0"/>
              <a:t>It is possible to take approx. 4 tons of Starch from 1 ha of the Cultivated field, so it is the same Quantity as for Potato,</a:t>
            </a:r>
          </a:p>
          <a:p>
            <a:r>
              <a:rPr lang="en-GB" sz="2800" b="1" dirty="0" smtClean="0"/>
              <a:t>The Water </a:t>
            </a:r>
            <a:r>
              <a:rPr lang="cs-CZ" sz="2800" b="1" dirty="0" err="1" smtClean="0"/>
              <a:t>Need</a:t>
            </a:r>
            <a:r>
              <a:rPr lang="cs-CZ" sz="2800" b="1" dirty="0" smtClean="0"/>
              <a:t> </a:t>
            </a:r>
            <a:r>
              <a:rPr lang="en-GB" sz="2800" b="1" dirty="0" smtClean="0"/>
              <a:t>is for the production, approx. 3,5  m</a:t>
            </a:r>
            <a:r>
              <a:rPr lang="en-GB" sz="2800" b="1" baseline="30000" dirty="0" smtClean="0"/>
              <a:t>3</a:t>
            </a:r>
            <a:r>
              <a:rPr lang="en-GB" sz="2800" b="1" dirty="0" smtClean="0"/>
              <a:t>/ton of </a:t>
            </a:r>
            <a:r>
              <a:rPr lang="en-GB" sz="2800" kern="1200" dirty="0" smtClean="0">
                <a:solidFill>
                  <a:srgbClr val="FF0000"/>
                </a:solidFill>
                <a:latin typeface="Arial Black" pitchFamily="34" charset="0"/>
                <a:ea typeface="Times New Roman"/>
                <a:cs typeface="Times New Roman"/>
              </a:rPr>
              <a:t>Wheat </a:t>
            </a:r>
            <a:r>
              <a:rPr lang="en-GB" sz="2800" b="1" dirty="0" smtClean="0"/>
              <a:t>flour,</a:t>
            </a:r>
          </a:p>
          <a:p>
            <a:r>
              <a:rPr lang="en-GB" sz="2800" b="1" dirty="0" smtClean="0">
                <a:solidFill>
                  <a:srgbClr val="008000"/>
                </a:solidFill>
              </a:rPr>
              <a:t>It is possible to utilize the Fraction B also and the Waste protein (Gluten)</a:t>
            </a:r>
          </a:p>
          <a:p>
            <a:r>
              <a:rPr lang="en-GB" sz="2800" b="1" dirty="0" smtClean="0"/>
              <a:t>Dry matter of this Starch is approx. 84 % w/w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29</a:t>
            </a:fld>
            <a:endParaRPr lang="sk-SK"/>
          </a:p>
        </p:txBody>
      </p:sp>
      <p:pic>
        <p:nvPicPr>
          <p:cNvPr id="8" name="Obrázek 7" descr="img664.jpg"/>
          <p:cNvPicPr>
            <a:picLocks noChangeAspect="1"/>
          </p:cNvPicPr>
          <p:nvPr/>
        </p:nvPicPr>
        <p:blipFill>
          <a:blip r:embed="rId2" cstate="print"/>
          <a:stretch>
            <a:fillRect/>
          </a:stretch>
        </p:blipFill>
        <p:spPr>
          <a:xfrm rot="5400000">
            <a:off x="1552983" y="-958167"/>
            <a:ext cx="6048674" cy="8486303"/>
          </a:xfrm>
          <a:prstGeom prst="rect">
            <a:avLst/>
          </a:prstGeom>
        </p:spPr>
      </p:pic>
      <p:sp>
        <p:nvSpPr>
          <p:cNvPr id="11" name="TextovéPole 10"/>
          <p:cNvSpPr txBox="1"/>
          <p:nvPr/>
        </p:nvSpPr>
        <p:spPr>
          <a:xfrm>
            <a:off x="5868144" y="332656"/>
            <a:ext cx="3024336" cy="1077218"/>
          </a:xfrm>
          <a:prstGeom prst="rect">
            <a:avLst/>
          </a:prstGeom>
          <a:noFill/>
          <a:ln w="38100">
            <a:solidFill>
              <a:srgbClr val="0000FF"/>
            </a:solidFill>
          </a:ln>
        </p:spPr>
        <p:txBody>
          <a:bodyPr wrap="square" rtlCol="0">
            <a:spAutoFit/>
          </a:bodyPr>
          <a:lstStyle/>
          <a:p>
            <a:r>
              <a:rPr lang="en-GB" sz="3200" b="1" dirty="0" smtClean="0">
                <a:solidFill>
                  <a:srgbClr val="FF0000"/>
                </a:solidFill>
              </a:rPr>
              <a:t>Nothing goes to Waste here</a:t>
            </a:r>
            <a:r>
              <a:rPr lang="cs-CZ" sz="3200" b="1" dirty="0" smtClean="0">
                <a:solidFill>
                  <a:srgbClr val="FF0000"/>
                </a:solidFill>
              </a:rPr>
              <a:t>!</a:t>
            </a:r>
            <a:endParaRPr lang="cs-CZ" sz="3200" b="1" dirty="0">
              <a:solidFill>
                <a:srgbClr val="FF0000"/>
              </a:solidFill>
            </a:endParaRPr>
          </a:p>
        </p:txBody>
      </p:sp>
      <p:sp>
        <p:nvSpPr>
          <p:cNvPr id="9" name="TextovéPole 8"/>
          <p:cNvSpPr txBox="1"/>
          <p:nvPr/>
        </p:nvSpPr>
        <p:spPr>
          <a:xfrm>
            <a:off x="5868144" y="2492896"/>
            <a:ext cx="3275856" cy="2308324"/>
          </a:xfrm>
          <a:prstGeom prst="rect">
            <a:avLst/>
          </a:prstGeom>
          <a:solidFill>
            <a:schemeClr val="bg1">
              <a:lumMod val="75000"/>
            </a:schemeClr>
          </a:solidFill>
        </p:spPr>
        <p:txBody>
          <a:bodyPr wrap="square" rtlCol="0">
            <a:spAutoFit/>
          </a:bodyPr>
          <a:lstStyle/>
          <a:p>
            <a:r>
              <a:rPr lang="en-GB" sz="2400" dirty="0" smtClean="0">
                <a:solidFill>
                  <a:srgbClr val="008000"/>
                </a:solidFill>
                <a:latin typeface="Arial Black" pitchFamily="34" charset="0"/>
              </a:rPr>
              <a:t>Small Grains B Starch are separated and are processed  in the Separate Branches I and J</a:t>
            </a:r>
            <a:endParaRPr lang="en-GB" sz="2400" dirty="0">
              <a:solidFill>
                <a:srgbClr val="008000"/>
              </a:solidFill>
              <a:latin typeface="Arial Black" pitchFamily="34" charset="0"/>
            </a:endParaRPr>
          </a:p>
        </p:txBody>
      </p:sp>
      <p:sp>
        <p:nvSpPr>
          <p:cNvPr id="10" name="TextovéPole 9"/>
          <p:cNvSpPr txBox="1"/>
          <p:nvPr/>
        </p:nvSpPr>
        <p:spPr>
          <a:xfrm>
            <a:off x="107504" y="0"/>
            <a:ext cx="2088232" cy="707886"/>
          </a:xfrm>
          <a:prstGeom prst="rect">
            <a:avLst/>
          </a:prstGeom>
          <a:solidFill>
            <a:schemeClr val="accent3">
              <a:lumMod val="85000"/>
            </a:schemeClr>
          </a:solidFill>
        </p:spPr>
        <p:txBody>
          <a:bodyPr wrap="square" rtlCol="0">
            <a:spAutoFit/>
          </a:bodyPr>
          <a:lstStyle/>
          <a:p>
            <a:r>
              <a:rPr lang="cs-CZ" sz="2000" dirty="0" err="1" smtClean="0">
                <a:solidFill>
                  <a:srgbClr val="FF0000"/>
                </a:solidFill>
                <a:latin typeface="Arial Black" pitchFamily="34" charset="0"/>
              </a:rPr>
              <a:t>Wheat</a:t>
            </a:r>
            <a:r>
              <a:rPr lang="cs-CZ" sz="2000" dirty="0" smtClean="0">
                <a:solidFill>
                  <a:srgbClr val="FF0000"/>
                </a:solidFill>
                <a:latin typeface="Arial Black" pitchFamily="34" charset="0"/>
              </a:rPr>
              <a:t> </a:t>
            </a:r>
            <a:r>
              <a:rPr lang="en-GB" sz="2000" dirty="0" smtClean="0">
                <a:solidFill>
                  <a:srgbClr val="FF0000"/>
                </a:solidFill>
                <a:latin typeface="Arial Black" pitchFamily="34" charset="0"/>
              </a:rPr>
              <a:t>starch factory</a:t>
            </a:r>
            <a:endParaRPr lang="en-GB" sz="2000" dirty="0">
              <a:solidFill>
                <a:srgbClr val="FF0000"/>
              </a:solidFill>
              <a:latin typeface="Arial Black" pitchFamily="34" charset="0"/>
            </a:endParaRPr>
          </a:p>
        </p:txBody>
      </p:sp>
      <p:sp>
        <p:nvSpPr>
          <p:cNvPr id="12" name="TextovéPole 11"/>
          <p:cNvSpPr txBox="1"/>
          <p:nvPr/>
        </p:nvSpPr>
        <p:spPr>
          <a:xfrm>
            <a:off x="0" y="5013176"/>
            <a:ext cx="9144000" cy="1569660"/>
          </a:xfrm>
          <a:prstGeom prst="rect">
            <a:avLst/>
          </a:prstGeom>
          <a:solidFill>
            <a:schemeClr val="accent3">
              <a:lumMod val="85000"/>
            </a:schemeClr>
          </a:solidFill>
        </p:spPr>
        <p:txBody>
          <a:bodyPr wrap="square" rtlCol="0">
            <a:spAutoFit/>
          </a:bodyPr>
          <a:lstStyle/>
          <a:p>
            <a:pPr marL="228600" lvl="0" indent="-228600">
              <a:buAutoNum type="arabicPeriod"/>
            </a:pPr>
            <a:r>
              <a:rPr lang="en-GB" sz="1600" b="1" dirty="0" smtClean="0">
                <a:solidFill>
                  <a:srgbClr val="C00000"/>
                </a:solidFill>
              </a:rPr>
              <a:t>Mill, 2. Washing machine, 3. Flour sifting machine, 4. Separator, 5. Separator, 6. Evaporator, 7. Mixer, 8. Water suction device, 9. Dryer, 10.  Mill, 11. Animal feed Mixer, 12. Reactor for Hydrolysis, 13. Proteins Coagulation, 14. Evaporator</a:t>
            </a:r>
            <a:endParaRPr lang="cs-CZ" sz="1600" b="1" dirty="0" smtClean="0">
              <a:solidFill>
                <a:srgbClr val="C00000"/>
              </a:solidFill>
            </a:endParaRPr>
          </a:p>
          <a:p>
            <a:pPr marL="228600" indent="-228600"/>
            <a:r>
              <a:rPr lang="en-GB" sz="1600" b="1" dirty="0" smtClean="0">
                <a:solidFill>
                  <a:srgbClr val="7030A0"/>
                </a:solidFill>
              </a:rPr>
              <a:t>A – Wheat, B - Water, C – Water, D – Flour, E – Water returning Stream, F – Starch, G -  Wheat </a:t>
            </a:r>
            <a:r>
              <a:rPr lang="en-GB" sz="1600" b="1" dirty="0" err="1" smtClean="0">
                <a:solidFill>
                  <a:srgbClr val="7030A0"/>
                </a:solidFill>
              </a:rPr>
              <a:t>middlings</a:t>
            </a:r>
            <a:r>
              <a:rPr lang="en-GB" sz="1600" b="1" dirty="0" smtClean="0">
                <a:solidFill>
                  <a:srgbClr val="7030A0"/>
                </a:solidFill>
              </a:rPr>
              <a:t>, H – Starch, I – Gluten, J – Protein, K - Animal feed</a:t>
            </a:r>
            <a:endParaRPr lang="cs-CZ" sz="1600" b="1" dirty="0" smtClean="0">
              <a:solidFill>
                <a:srgbClr val="7030A0"/>
              </a:solidFill>
            </a:endParaRPr>
          </a:p>
          <a:p>
            <a:pPr marL="228600" lvl="0" indent="-228600">
              <a:buAutoNum type="arabicPeriod"/>
            </a:pPr>
            <a:endParaRPr lang="cs-CZ" sz="1600" b="1" dirty="0" smtClean="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18058"/>
          </a:xfrm>
        </p:spPr>
        <p:txBody>
          <a:bodyPr/>
          <a:lstStyle/>
          <a:p>
            <a:r>
              <a:rPr lang="cs-CZ" sz="3200" dirty="0" smtClean="0">
                <a:solidFill>
                  <a:srgbClr val="FF0000"/>
                </a:solidFill>
                <a:latin typeface="Arial Black" pitchFamily="34" charset="0"/>
              </a:rPr>
              <a:t>POLYSACCHARIDES -  DEFINITION</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2018/6</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6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a:t>
            </a:fld>
            <a:endParaRPr lang="sk-SK"/>
          </a:p>
        </p:txBody>
      </p:sp>
      <p:pic>
        <p:nvPicPr>
          <p:cNvPr id="6" name="Obrázek 5" descr="polysacharidy001.jpg"/>
          <p:cNvPicPr>
            <a:picLocks noChangeAspect="1"/>
          </p:cNvPicPr>
          <p:nvPr/>
        </p:nvPicPr>
        <p:blipFill>
          <a:blip r:embed="rId2" cstate="print"/>
          <a:stretch>
            <a:fillRect/>
          </a:stretch>
        </p:blipFill>
        <p:spPr>
          <a:xfrm rot="16200000">
            <a:off x="3228404" y="1028180"/>
            <a:ext cx="2615184" cy="8712968"/>
          </a:xfrm>
          <a:prstGeom prst="rect">
            <a:avLst/>
          </a:prstGeom>
        </p:spPr>
      </p:pic>
      <p:sp>
        <p:nvSpPr>
          <p:cNvPr id="7" name="TextovéPole 6"/>
          <p:cNvSpPr txBox="1"/>
          <p:nvPr/>
        </p:nvSpPr>
        <p:spPr>
          <a:xfrm>
            <a:off x="539552" y="5949280"/>
            <a:ext cx="3744416" cy="369332"/>
          </a:xfrm>
          <a:prstGeom prst="rect">
            <a:avLst/>
          </a:prstGeom>
          <a:solidFill>
            <a:schemeClr val="accent3">
              <a:lumMod val="85000"/>
            </a:schemeClr>
          </a:solidFill>
          <a:ln>
            <a:solidFill>
              <a:schemeClr val="accent1"/>
            </a:solidFill>
          </a:ln>
        </p:spPr>
        <p:txBody>
          <a:bodyPr wrap="square" rtlCol="0">
            <a:spAutoFit/>
          </a:bodyPr>
          <a:lstStyle/>
          <a:p>
            <a:r>
              <a:rPr lang="en-GB" dirty="0" smtClean="0">
                <a:solidFill>
                  <a:srgbClr val="0033CC"/>
                </a:solidFill>
                <a:latin typeface="Arial Black" pitchFamily="34" charset="0"/>
              </a:rPr>
              <a:t>Initial </a:t>
            </a:r>
            <a:r>
              <a:rPr lang="cs-CZ" dirty="0" smtClean="0">
                <a:solidFill>
                  <a:srgbClr val="0033CC"/>
                </a:solidFill>
                <a:latin typeface="Arial Black" pitchFamily="34" charset="0"/>
              </a:rPr>
              <a:t>NON</a:t>
            </a:r>
            <a:r>
              <a:rPr lang="en-GB" dirty="0" smtClean="0">
                <a:solidFill>
                  <a:srgbClr val="0033CC"/>
                </a:solidFill>
                <a:latin typeface="Arial Black" pitchFamily="34" charset="0"/>
              </a:rPr>
              <a:t>reducing unit</a:t>
            </a:r>
            <a:endParaRPr lang="en-GB" dirty="0">
              <a:solidFill>
                <a:srgbClr val="0033CC"/>
              </a:solidFill>
              <a:latin typeface="Arial Black" pitchFamily="34" charset="0"/>
            </a:endParaRPr>
          </a:p>
        </p:txBody>
      </p:sp>
      <p:sp>
        <p:nvSpPr>
          <p:cNvPr id="8" name="TextovéPole 7"/>
          <p:cNvSpPr txBox="1"/>
          <p:nvPr/>
        </p:nvSpPr>
        <p:spPr>
          <a:xfrm>
            <a:off x="539552" y="6309320"/>
            <a:ext cx="3744416" cy="369332"/>
          </a:xfrm>
          <a:prstGeom prst="rect">
            <a:avLst/>
          </a:prstGeom>
          <a:solidFill>
            <a:schemeClr val="accent3">
              <a:lumMod val="85000"/>
            </a:schemeClr>
          </a:solidFill>
          <a:ln>
            <a:solidFill>
              <a:schemeClr val="accent1"/>
            </a:solidFill>
          </a:ln>
        </p:spPr>
        <p:txBody>
          <a:bodyPr wrap="square" rtlCol="0">
            <a:spAutoFit/>
          </a:bodyPr>
          <a:lstStyle/>
          <a:p>
            <a:r>
              <a:rPr lang="en-GB" dirty="0" smtClean="0">
                <a:solidFill>
                  <a:srgbClr val="008000"/>
                </a:solidFill>
                <a:latin typeface="Arial Black" pitchFamily="34" charset="0"/>
              </a:rPr>
              <a:t>End reducing unit</a:t>
            </a:r>
            <a:endParaRPr lang="en-GB" dirty="0">
              <a:solidFill>
                <a:srgbClr val="008000"/>
              </a:solidFill>
              <a:latin typeface="Arial Black" pitchFamily="34" charset="0"/>
            </a:endParaRPr>
          </a:p>
        </p:txBody>
      </p:sp>
      <p:sp>
        <p:nvSpPr>
          <p:cNvPr id="9" name="TextovéPole 8"/>
          <p:cNvSpPr txBox="1"/>
          <p:nvPr/>
        </p:nvSpPr>
        <p:spPr>
          <a:xfrm>
            <a:off x="4355976" y="4149080"/>
            <a:ext cx="2664296" cy="369332"/>
          </a:xfrm>
          <a:prstGeom prst="rect">
            <a:avLst/>
          </a:prstGeom>
          <a:solidFill>
            <a:schemeClr val="accent3">
              <a:lumMod val="85000"/>
            </a:schemeClr>
          </a:solidFill>
        </p:spPr>
        <p:txBody>
          <a:bodyPr wrap="square" rtlCol="0">
            <a:spAutoFit/>
          </a:bodyPr>
          <a:lstStyle/>
          <a:p>
            <a:r>
              <a:rPr lang="en-GB" dirty="0" smtClean="0">
                <a:solidFill>
                  <a:srgbClr val="C00000"/>
                </a:solidFill>
                <a:latin typeface="Arial Black" pitchFamily="34" charset="0"/>
              </a:rPr>
              <a:t>Points of Branching </a:t>
            </a:r>
            <a:endParaRPr lang="en-GB" dirty="0">
              <a:solidFill>
                <a:srgbClr val="C00000"/>
              </a:solidFill>
              <a:latin typeface="Arial Black" pitchFamily="34" charset="0"/>
            </a:endParaRPr>
          </a:p>
        </p:txBody>
      </p:sp>
      <p:cxnSp>
        <p:nvCxnSpPr>
          <p:cNvPr id="11" name="Přímá spojovací šipka 10"/>
          <p:cNvCxnSpPr/>
          <p:nvPr/>
        </p:nvCxnSpPr>
        <p:spPr>
          <a:xfrm flipH="1">
            <a:off x="4860032" y="4509120"/>
            <a:ext cx="144016" cy="792088"/>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a:off x="5004048" y="4509120"/>
            <a:ext cx="2448272" cy="1008112"/>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a:off x="5004048" y="4509120"/>
            <a:ext cx="3024336" cy="864096"/>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a:off x="5004048" y="4509120"/>
            <a:ext cx="3024336" cy="216024"/>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5004048" y="4509120"/>
            <a:ext cx="2160240" cy="792088"/>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0" y="620688"/>
            <a:ext cx="9144000" cy="1477328"/>
          </a:xfrm>
          <a:prstGeom prst="rect">
            <a:avLst/>
          </a:prstGeom>
          <a:noFill/>
        </p:spPr>
        <p:txBody>
          <a:bodyPr wrap="square" rtlCol="0">
            <a:spAutoFit/>
          </a:bodyPr>
          <a:lstStyle/>
          <a:p>
            <a:pPr algn="just"/>
            <a:r>
              <a:rPr lang="en-US" b="1" dirty="0" smtClean="0">
                <a:solidFill>
                  <a:srgbClr val="FF0000"/>
                </a:solidFill>
                <a:latin typeface="Arial Black" pitchFamily="34" charset="0"/>
              </a:rPr>
              <a:t>Polysaccharides</a:t>
            </a:r>
            <a:r>
              <a:rPr lang="en-US" dirty="0" smtClean="0"/>
              <a:t> are </a:t>
            </a:r>
            <a:r>
              <a:rPr lang="en-US" dirty="0" smtClean="0">
                <a:hlinkClick r:id="rId3" tooltip="Polymeric"/>
              </a:rPr>
              <a:t>polymeric</a:t>
            </a:r>
            <a:r>
              <a:rPr lang="en-US" dirty="0" smtClean="0"/>
              <a:t> </a:t>
            </a:r>
            <a:r>
              <a:rPr lang="en-US" dirty="0" smtClean="0">
                <a:hlinkClick r:id="rId4" tooltip="Carbohydrate"/>
              </a:rPr>
              <a:t>carbohydrate</a:t>
            </a:r>
            <a:r>
              <a:rPr lang="en-US" dirty="0" smtClean="0"/>
              <a:t> molecules composed of long chains of </a:t>
            </a:r>
            <a:r>
              <a:rPr lang="en-US" dirty="0" smtClean="0">
                <a:hlinkClick r:id="rId5" tooltip="Monosaccharide"/>
              </a:rPr>
              <a:t>monosaccharide</a:t>
            </a:r>
            <a:r>
              <a:rPr lang="en-US" dirty="0" smtClean="0"/>
              <a:t> units bound together by </a:t>
            </a:r>
            <a:r>
              <a:rPr lang="en-US" dirty="0" err="1" smtClean="0">
                <a:hlinkClick r:id="rId6" tooltip="Glycosidic bond"/>
              </a:rPr>
              <a:t>glycosidic</a:t>
            </a:r>
            <a:r>
              <a:rPr lang="en-US" dirty="0" smtClean="0">
                <a:hlinkClick r:id="rId6" tooltip="Glycosidic bond"/>
              </a:rPr>
              <a:t> linkages</a:t>
            </a:r>
            <a:r>
              <a:rPr lang="en-US" dirty="0" smtClean="0"/>
              <a:t>, and on </a:t>
            </a:r>
            <a:r>
              <a:rPr lang="en-US" dirty="0" smtClean="0">
                <a:hlinkClick r:id="rId7" tooltip="Hydrolysis"/>
              </a:rPr>
              <a:t>hydrolysis</a:t>
            </a:r>
            <a:r>
              <a:rPr lang="en-US" dirty="0" smtClean="0"/>
              <a:t> give the constituent </a:t>
            </a:r>
            <a:r>
              <a:rPr lang="en-US" dirty="0" err="1" smtClean="0">
                <a:hlinkClick r:id="rId8" tooltip="Monosaccharides"/>
              </a:rPr>
              <a:t>monosaccharides</a:t>
            </a:r>
            <a:r>
              <a:rPr lang="en-US" dirty="0" smtClean="0"/>
              <a:t> or </a:t>
            </a:r>
            <a:r>
              <a:rPr lang="en-US" dirty="0" smtClean="0">
                <a:hlinkClick r:id="rId9" tooltip="Oligosaccharide"/>
              </a:rPr>
              <a:t>oligosaccharides</a:t>
            </a:r>
            <a:r>
              <a:rPr lang="en-US" dirty="0" smtClean="0"/>
              <a:t>. They range in structure from linear to highly branched.</a:t>
            </a:r>
            <a:r>
              <a:rPr lang="cs-CZ" dirty="0" smtClean="0"/>
              <a:t> </a:t>
            </a:r>
            <a:r>
              <a:rPr lang="en-US" dirty="0" smtClean="0"/>
              <a:t>Polysaccharides are often quite heterogeneous, containing slight modifications of the repeating unit. </a:t>
            </a:r>
            <a:endParaRPr lang="cs-CZ" dirty="0"/>
          </a:p>
        </p:txBody>
      </p:sp>
      <p:sp>
        <p:nvSpPr>
          <p:cNvPr id="26" name="TextovéPole 25"/>
          <p:cNvSpPr txBox="1"/>
          <p:nvPr/>
        </p:nvSpPr>
        <p:spPr>
          <a:xfrm>
            <a:off x="0" y="1988840"/>
            <a:ext cx="9036496" cy="1200329"/>
          </a:xfrm>
          <a:prstGeom prst="rect">
            <a:avLst/>
          </a:prstGeom>
          <a:noFill/>
        </p:spPr>
        <p:txBody>
          <a:bodyPr wrap="square" rtlCol="0">
            <a:spAutoFit/>
          </a:bodyPr>
          <a:lstStyle/>
          <a:p>
            <a:pPr algn="just"/>
            <a:r>
              <a:rPr lang="en-US" dirty="0" smtClean="0"/>
              <a:t>When all the </a:t>
            </a:r>
            <a:r>
              <a:rPr lang="en-US" dirty="0" err="1" smtClean="0"/>
              <a:t>monosaccharides</a:t>
            </a:r>
            <a:r>
              <a:rPr lang="en-US" dirty="0" smtClean="0"/>
              <a:t> in a polysaccharide are the same type, the polysaccharide is called a </a:t>
            </a:r>
            <a:r>
              <a:rPr lang="en-US" i="1" dirty="0" err="1" smtClean="0"/>
              <a:t>homopolysaccharide</a:t>
            </a:r>
            <a:r>
              <a:rPr lang="en-US" dirty="0" smtClean="0"/>
              <a:t> or </a:t>
            </a:r>
            <a:r>
              <a:rPr lang="en-US" i="1" dirty="0" err="1" smtClean="0"/>
              <a:t>homoglycan</a:t>
            </a:r>
            <a:r>
              <a:rPr lang="en-US" dirty="0" smtClean="0"/>
              <a:t>, but when more than one type of monosaccharide is present they are called </a:t>
            </a:r>
            <a:r>
              <a:rPr lang="en-US" i="1" dirty="0" err="1" smtClean="0"/>
              <a:t>heteropolysaccharides</a:t>
            </a:r>
            <a:r>
              <a:rPr lang="en-US" dirty="0" smtClean="0"/>
              <a:t> or </a:t>
            </a:r>
            <a:r>
              <a:rPr lang="en-US" i="1" dirty="0" err="1" smtClean="0"/>
              <a:t>heteroglycans</a:t>
            </a:r>
            <a:r>
              <a:rPr lang="cs-CZ" i="1" dirty="0" smtClean="0"/>
              <a:t>.</a:t>
            </a:r>
            <a:endParaRPr lang="cs-CZ" dirty="0"/>
          </a:p>
        </p:txBody>
      </p:sp>
      <p:sp>
        <p:nvSpPr>
          <p:cNvPr id="27" name="TextovéPole 26"/>
          <p:cNvSpPr txBox="1"/>
          <p:nvPr/>
        </p:nvSpPr>
        <p:spPr>
          <a:xfrm>
            <a:off x="0" y="3068960"/>
            <a:ext cx="9036496" cy="923330"/>
          </a:xfrm>
          <a:prstGeom prst="rect">
            <a:avLst/>
          </a:prstGeom>
          <a:noFill/>
        </p:spPr>
        <p:txBody>
          <a:bodyPr wrap="square" rtlCol="0">
            <a:spAutoFit/>
          </a:bodyPr>
          <a:lstStyle/>
          <a:p>
            <a:pPr algn="just"/>
            <a:r>
              <a:rPr lang="en-US" dirty="0" smtClean="0"/>
              <a:t>When the repeating units in the polymer backbone are six-carbon </a:t>
            </a:r>
            <a:r>
              <a:rPr lang="en-US" dirty="0" err="1" smtClean="0"/>
              <a:t>monosaccharides</a:t>
            </a:r>
            <a:r>
              <a:rPr lang="en-US" dirty="0" smtClean="0"/>
              <a:t>, as is often the case, the general formula simplifies to (C</a:t>
            </a:r>
            <a:r>
              <a:rPr lang="en-US" baseline="-25000" dirty="0" smtClean="0"/>
              <a:t>6</a:t>
            </a:r>
            <a:r>
              <a:rPr lang="en-US" dirty="0" smtClean="0"/>
              <a:t>H</a:t>
            </a:r>
            <a:r>
              <a:rPr lang="en-US" baseline="-25000" dirty="0" smtClean="0"/>
              <a:t>10</a:t>
            </a:r>
            <a:r>
              <a:rPr lang="en-US" dirty="0" smtClean="0"/>
              <a:t>O</a:t>
            </a:r>
            <a:r>
              <a:rPr lang="en-US" baseline="-25000" dirty="0" smtClean="0"/>
              <a:t>5</a:t>
            </a:r>
            <a:r>
              <a:rPr lang="en-US" dirty="0" smtClean="0"/>
              <a:t>)</a:t>
            </a:r>
            <a:r>
              <a:rPr lang="en-US" i="1" baseline="-25000" dirty="0" smtClean="0"/>
              <a:t>n</a:t>
            </a:r>
            <a:r>
              <a:rPr lang="en-US" dirty="0" smtClean="0"/>
              <a:t>, where typically 40≤n≤3000.</a:t>
            </a: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en-GB" sz="2800" kern="1200" dirty="0" smtClean="0">
                <a:solidFill>
                  <a:srgbClr val="FF0000"/>
                </a:solidFill>
                <a:latin typeface="Arial Black" pitchFamily="34" charset="0"/>
                <a:ea typeface="Times New Roman"/>
                <a:cs typeface="Times New Roman"/>
              </a:rPr>
              <a:t>STARCH -  Production from</a:t>
            </a:r>
            <a:r>
              <a:rPr lang="cs-CZ" sz="2800" kern="1200" dirty="0" smtClean="0">
                <a:solidFill>
                  <a:srgbClr val="FF0000"/>
                </a:solidFill>
                <a:latin typeface="Arial Black" pitchFamily="34" charset="0"/>
                <a:ea typeface="Times New Roman"/>
                <a:cs typeface="Times New Roman"/>
              </a:rPr>
              <a:t> </a:t>
            </a:r>
            <a:r>
              <a:rPr lang="cs-CZ" sz="2800" kern="1200" dirty="0" err="1" smtClean="0">
                <a:solidFill>
                  <a:srgbClr val="FF0000"/>
                </a:solidFill>
                <a:latin typeface="Arial Black" pitchFamily="34" charset="0"/>
                <a:ea typeface="Times New Roman"/>
                <a:cs typeface="Times New Roman"/>
              </a:rPr>
              <a:t>Corn</a:t>
            </a:r>
            <a:endParaRPr lang="cs-CZ" sz="2800" dirty="0"/>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30</a:t>
            </a:fld>
            <a:endParaRPr lang="sk-SK"/>
          </a:p>
        </p:txBody>
      </p:sp>
      <p:sp>
        <p:nvSpPr>
          <p:cNvPr id="11" name="Zástupný symbol pro obsah 10"/>
          <p:cNvSpPr>
            <a:spLocks noGrp="1"/>
          </p:cNvSpPr>
          <p:nvPr>
            <p:ph idx="1"/>
          </p:nvPr>
        </p:nvSpPr>
        <p:spPr>
          <a:xfrm>
            <a:off x="467544" y="836712"/>
            <a:ext cx="8229600" cy="5472608"/>
          </a:xfrm>
        </p:spPr>
        <p:txBody>
          <a:bodyPr/>
          <a:lstStyle/>
          <a:p>
            <a:r>
              <a:rPr lang="en-GB" sz="2800" b="1" dirty="0" smtClean="0"/>
              <a:t>Corn Grain for the Starch production has the following Composition</a:t>
            </a:r>
            <a:r>
              <a:rPr lang="cs-CZ" sz="2800" b="1" dirty="0" smtClean="0"/>
              <a:t>:</a:t>
            </a:r>
          </a:p>
          <a:p>
            <a:endParaRPr lang="cs-CZ" sz="2800" b="1" dirty="0" smtClean="0"/>
          </a:p>
        </p:txBody>
      </p:sp>
      <p:pic>
        <p:nvPicPr>
          <p:cNvPr id="15" name="Obrázek 14" descr="img666.jpg"/>
          <p:cNvPicPr>
            <a:picLocks noChangeAspect="1"/>
          </p:cNvPicPr>
          <p:nvPr/>
        </p:nvPicPr>
        <p:blipFill>
          <a:blip r:embed="rId2" cstate="print"/>
          <a:stretch>
            <a:fillRect/>
          </a:stretch>
        </p:blipFill>
        <p:spPr>
          <a:xfrm rot="5400000">
            <a:off x="3743908" y="-1359532"/>
            <a:ext cx="1584176" cy="8280920"/>
          </a:xfrm>
          <a:prstGeom prst="rect">
            <a:avLst/>
          </a:prstGeom>
        </p:spPr>
      </p:pic>
      <p:sp>
        <p:nvSpPr>
          <p:cNvPr id="16" name="TextovéPole 15"/>
          <p:cNvSpPr txBox="1"/>
          <p:nvPr/>
        </p:nvSpPr>
        <p:spPr>
          <a:xfrm>
            <a:off x="0" y="3933056"/>
            <a:ext cx="9144000" cy="2677656"/>
          </a:xfrm>
          <a:prstGeom prst="rect">
            <a:avLst/>
          </a:prstGeom>
          <a:solidFill>
            <a:schemeClr val="accent3">
              <a:lumMod val="85000"/>
            </a:schemeClr>
          </a:solidFill>
        </p:spPr>
        <p:txBody>
          <a:bodyPr wrap="square" rtlCol="0">
            <a:spAutoFit/>
          </a:bodyPr>
          <a:lstStyle/>
          <a:p>
            <a:r>
              <a:rPr lang="en-GB" sz="2400" b="1" dirty="0" smtClean="0">
                <a:solidFill>
                  <a:srgbClr val="008000"/>
                </a:solidFill>
              </a:rPr>
              <a:t>The Varieties has been cultivated, containing either mostly AMYLOSE  or mostly AMYLOPECTIN</a:t>
            </a:r>
          </a:p>
          <a:p>
            <a:r>
              <a:rPr lang="en-GB" sz="2400" b="1" dirty="0" smtClean="0">
                <a:solidFill>
                  <a:srgbClr val="FF0000"/>
                </a:solidFill>
              </a:rPr>
              <a:t>The Top Varieties having in the Grain up to 90 % w/w of Starch</a:t>
            </a:r>
          </a:p>
          <a:p>
            <a:r>
              <a:rPr lang="en-GB" sz="2400" b="1" dirty="0" smtClean="0">
                <a:solidFill>
                  <a:srgbClr val="0000FF"/>
                </a:solidFill>
              </a:rPr>
              <a:t>The </a:t>
            </a:r>
            <a:r>
              <a:rPr lang="en-GB" sz="2400" b="1" dirty="0" smtClean="0">
                <a:solidFill>
                  <a:srgbClr val="0000FF"/>
                </a:solidFill>
              </a:rPr>
              <a:t>Water </a:t>
            </a:r>
            <a:r>
              <a:rPr lang="cs-CZ" sz="2400" b="1" dirty="0" smtClean="0">
                <a:solidFill>
                  <a:srgbClr val="0000FF"/>
                </a:solidFill>
              </a:rPr>
              <a:t>N</a:t>
            </a:r>
            <a:r>
              <a:rPr lang="en-GB" sz="2400" b="1" dirty="0" err="1" smtClean="0">
                <a:solidFill>
                  <a:srgbClr val="0000FF"/>
                </a:solidFill>
              </a:rPr>
              <a:t>eed</a:t>
            </a:r>
            <a:r>
              <a:rPr lang="en-GB" sz="2400" b="1" dirty="0" smtClean="0">
                <a:solidFill>
                  <a:srgbClr val="0000FF"/>
                </a:solidFill>
              </a:rPr>
              <a:t> is </a:t>
            </a:r>
            <a:r>
              <a:rPr lang="en-GB" sz="2400" b="1" dirty="0" smtClean="0">
                <a:solidFill>
                  <a:srgbClr val="0000FF"/>
                </a:solidFill>
              </a:rPr>
              <a:t>for the </a:t>
            </a:r>
            <a:r>
              <a:rPr lang="en-GB" sz="2400" b="1" dirty="0" smtClean="0">
                <a:solidFill>
                  <a:srgbClr val="0000FF"/>
                </a:solidFill>
              </a:rPr>
              <a:t>production ( </a:t>
            </a:r>
            <a:r>
              <a:rPr lang="en-GB" sz="2400" b="1" dirty="0" smtClean="0">
                <a:solidFill>
                  <a:srgbClr val="0000FF"/>
                </a:solidFill>
              </a:rPr>
              <a:t>m</a:t>
            </a:r>
            <a:r>
              <a:rPr lang="en-GB" sz="2400" b="1" baseline="30000" dirty="0" smtClean="0">
                <a:solidFill>
                  <a:srgbClr val="0000FF"/>
                </a:solidFill>
              </a:rPr>
              <a:t>3</a:t>
            </a:r>
            <a:r>
              <a:rPr lang="en-GB" sz="2400" b="1" dirty="0" smtClean="0">
                <a:solidFill>
                  <a:srgbClr val="0000FF"/>
                </a:solidFill>
              </a:rPr>
              <a:t>/ton of </a:t>
            </a:r>
            <a:r>
              <a:rPr lang="en-GB" sz="2400" b="1" dirty="0" smtClean="0">
                <a:solidFill>
                  <a:srgbClr val="0000FF"/>
                </a:solidFill>
              </a:rPr>
              <a:t>Corn) – </a:t>
            </a:r>
            <a:r>
              <a:rPr lang="en-GB" sz="2400" b="1" dirty="0" smtClean="0">
                <a:solidFill>
                  <a:srgbClr val="0000FF"/>
                </a:solidFill>
                <a:latin typeface="Arial Black" pitchFamily="34" charset="0"/>
              </a:rPr>
              <a:t>I do not know</a:t>
            </a:r>
          </a:p>
          <a:p>
            <a:r>
              <a:rPr lang="en-GB" sz="2400" b="1" dirty="0" smtClean="0"/>
              <a:t>Dry </a:t>
            </a:r>
            <a:r>
              <a:rPr lang="en-GB" sz="2400" b="1" dirty="0" smtClean="0"/>
              <a:t>matter of this Starch is approx. 84 % w/w</a:t>
            </a:r>
            <a:endParaRPr lang="cs-CZ" sz="2400" b="1" dirty="0" smtClean="0">
              <a:solidFill>
                <a:srgbClr val="FF0000"/>
              </a:solidFill>
              <a:latin typeface="Arial Black" pitchFamily="34" charset="0"/>
            </a:endParaRPr>
          </a:p>
        </p:txBody>
      </p:sp>
      <p:sp>
        <p:nvSpPr>
          <p:cNvPr id="9" name="TextovéPole 8"/>
          <p:cNvSpPr txBox="1"/>
          <p:nvPr/>
        </p:nvSpPr>
        <p:spPr>
          <a:xfrm>
            <a:off x="467544" y="1988840"/>
            <a:ext cx="2592288" cy="1569660"/>
          </a:xfrm>
          <a:prstGeom prst="rect">
            <a:avLst/>
          </a:prstGeom>
          <a:solidFill>
            <a:schemeClr val="accent3">
              <a:lumMod val="85000"/>
            </a:schemeClr>
          </a:solidFill>
        </p:spPr>
        <p:txBody>
          <a:bodyPr wrap="square" rtlCol="0">
            <a:spAutoFit/>
          </a:bodyPr>
          <a:lstStyle/>
          <a:p>
            <a:r>
              <a:rPr lang="cs-CZ" sz="2400" b="1" dirty="0" err="1" smtClean="0"/>
              <a:t>Water</a:t>
            </a:r>
            <a:r>
              <a:rPr lang="cs-CZ" sz="2400" b="1" dirty="0" smtClean="0"/>
              <a:t> </a:t>
            </a:r>
          </a:p>
          <a:p>
            <a:r>
              <a:rPr lang="cs-CZ" sz="2400" b="1" dirty="0" err="1" smtClean="0"/>
              <a:t>Starch</a:t>
            </a:r>
            <a:endParaRPr lang="cs-CZ" sz="2400" b="1" dirty="0" smtClean="0"/>
          </a:p>
          <a:p>
            <a:r>
              <a:rPr lang="cs-CZ" sz="2400" b="1" dirty="0" err="1" smtClean="0"/>
              <a:t>Proteins</a:t>
            </a:r>
            <a:endParaRPr lang="cs-CZ" sz="2400" b="1" dirty="0" smtClean="0"/>
          </a:p>
          <a:p>
            <a:r>
              <a:rPr lang="cs-CZ" sz="2400" b="1" dirty="0" err="1" smtClean="0"/>
              <a:t>Oil</a:t>
            </a:r>
            <a:endParaRPr lang="cs-CZ" b="1" dirty="0"/>
          </a:p>
        </p:txBody>
      </p:sp>
      <p:sp>
        <p:nvSpPr>
          <p:cNvPr id="10" name="TextovéPole 9"/>
          <p:cNvSpPr txBox="1"/>
          <p:nvPr/>
        </p:nvSpPr>
        <p:spPr>
          <a:xfrm>
            <a:off x="4716016" y="2060848"/>
            <a:ext cx="2592288" cy="1569660"/>
          </a:xfrm>
          <a:prstGeom prst="rect">
            <a:avLst/>
          </a:prstGeom>
          <a:solidFill>
            <a:schemeClr val="accent3">
              <a:lumMod val="85000"/>
            </a:schemeClr>
          </a:solidFill>
        </p:spPr>
        <p:txBody>
          <a:bodyPr wrap="square" rtlCol="0">
            <a:spAutoFit/>
          </a:bodyPr>
          <a:lstStyle/>
          <a:p>
            <a:r>
              <a:rPr lang="en-GB" sz="2400" b="1" dirty="0" smtClean="0"/>
              <a:t>Fibre  </a:t>
            </a:r>
          </a:p>
          <a:p>
            <a:r>
              <a:rPr lang="en-GB" sz="2400" b="1" dirty="0" smtClean="0"/>
              <a:t>Ash </a:t>
            </a:r>
          </a:p>
          <a:p>
            <a:r>
              <a:rPr lang="en-GB" sz="2400" b="1" dirty="0" err="1" smtClean="0"/>
              <a:t>Pentosans</a:t>
            </a:r>
            <a:endParaRPr lang="en-GB" sz="2400" b="1" dirty="0" smtClean="0"/>
          </a:p>
          <a:p>
            <a:r>
              <a:rPr lang="en-GB" sz="2400" b="1" dirty="0" smtClean="0"/>
              <a:t>Other</a:t>
            </a:r>
            <a:endParaRPr lang="en-GB"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971600" y="6453335"/>
            <a:ext cx="7416824" cy="268139"/>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31</a:t>
            </a:fld>
            <a:endParaRPr lang="sk-SK"/>
          </a:p>
        </p:txBody>
      </p:sp>
      <p:pic>
        <p:nvPicPr>
          <p:cNvPr id="7" name="Obrázek 6" descr="img665.jpg"/>
          <p:cNvPicPr>
            <a:picLocks noChangeAspect="1"/>
          </p:cNvPicPr>
          <p:nvPr/>
        </p:nvPicPr>
        <p:blipFill>
          <a:blip r:embed="rId2" cstate="print"/>
          <a:stretch>
            <a:fillRect/>
          </a:stretch>
        </p:blipFill>
        <p:spPr>
          <a:xfrm rot="16200000">
            <a:off x="1366574" y="-782398"/>
            <a:ext cx="6194828" cy="8280920"/>
          </a:xfrm>
          <a:prstGeom prst="rect">
            <a:avLst/>
          </a:prstGeom>
        </p:spPr>
      </p:pic>
      <p:sp>
        <p:nvSpPr>
          <p:cNvPr id="9" name="TextovéPole 8"/>
          <p:cNvSpPr txBox="1"/>
          <p:nvPr/>
        </p:nvSpPr>
        <p:spPr>
          <a:xfrm>
            <a:off x="5508104" y="548680"/>
            <a:ext cx="3024336" cy="1015663"/>
          </a:xfrm>
          <a:prstGeom prst="rect">
            <a:avLst/>
          </a:prstGeom>
          <a:noFill/>
          <a:ln w="38100">
            <a:solidFill>
              <a:srgbClr val="0000FF"/>
            </a:solidFill>
          </a:ln>
        </p:spPr>
        <p:txBody>
          <a:bodyPr wrap="square" rtlCol="0">
            <a:spAutoFit/>
          </a:bodyPr>
          <a:lstStyle/>
          <a:p>
            <a:r>
              <a:rPr lang="en-GB" sz="2000" b="1" dirty="0" smtClean="0">
                <a:solidFill>
                  <a:srgbClr val="0000FF"/>
                </a:solidFill>
              </a:rPr>
              <a:t>Very similar to </a:t>
            </a:r>
            <a:r>
              <a:rPr lang="en-GB" sz="2000" dirty="0" smtClean="0">
                <a:solidFill>
                  <a:srgbClr val="FF0000"/>
                </a:solidFill>
                <a:latin typeface="Arial Black" pitchFamily="34" charset="0"/>
              </a:rPr>
              <a:t>Wheat starch factory, </a:t>
            </a:r>
            <a:r>
              <a:rPr lang="en-GB" sz="2000" b="1" dirty="0" smtClean="0">
                <a:solidFill>
                  <a:srgbClr val="0000FF"/>
                </a:solidFill>
                <a:latin typeface="+mn-lt"/>
              </a:rPr>
              <a:t>up to SOAKING</a:t>
            </a:r>
            <a:endParaRPr lang="en-GB" sz="2000" b="1" dirty="0" smtClean="0">
              <a:solidFill>
                <a:srgbClr val="0000FF"/>
              </a:solidFill>
              <a:latin typeface="+mn-lt"/>
            </a:endParaRPr>
          </a:p>
        </p:txBody>
      </p:sp>
      <p:sp>
        <p:nvSpPr>
          <p:cNvPr id="10" name="TextovéPole 9"/>
          <p:cNvSpPr txBox="1"/>
          <p:nvPr/>
        </p:nvSpPr>
        <p:spPr>
          <a:xfrm>
            <a:off x="0" y="5157192"/>
            <a:ext cx="9144000" cy="1815882"/>
          </a:xfrm>
          <a:prstGeom prst="rect">
            <a:avLst/>
          </a:prstGeom>
          <a:solidFill>
            <a:schemeClr val="accent3">
              <a:lumMod val="85000"/>
            </a:schemeClr>
          </a:solidFill>
        </p:spPr>
        <p:txBody>
          <a:bodyPr wrap="square" rtlCol="0">
            <a:spAutoFit/>
          </a:bodyPr>
          <a:lstStyle/>
          <a:p>
            <a:pPr marL="342900" lvl="0" indent="-342900">
              <a:buAutoNum type="arabicPeriod"/>
            </a:pPr>
            <a:r>
              <a:rPr lang="en-GB" sz="1600" b="1" dirty="0" smtClean="0">
                <a:solidFill>
                  <a:srgbClr val="C00000"/>
                </a:solidFill>
              </a:rPr>
              <a:t>Corn grain silo, 2. Soaking tank, 3. Sprout removing &amp; Milling machine, 4. Sprout processing block, 5. Fine milling, 6. Fibre separation, 7. Liquid part separation, 8. Starch size sorting (Starch refining), 9. Filtration &amp; Dryer, 10.  Starch silo, 11. Sprout washing &amp; Dryer, 12. Oil extraction, 13. Oil refining, 14.&amp;15. Evaporator, 16. Drying, 17. Hopper</a:t>
            </a:r>
            <a:endParaRPr lang="cs-CZ" sz="1600" b="1" dirty="0" smtClean="0">
              <a:solidFill>
                <a:srgbClr val="C00000"/>
              </a:solidFill>
            </a:endParaRPr>
          </a:p>
          <a:p>
            <a:pPr marL="342900" lvl="0" indent="-342900"/>
            <a:r>
              <a:rPr lang="en-GB" sz="1600" b="1" dirty="0" smtClean="0">
                <a:solidFill>
                  <a:srgbClr val="7030A0"/>
                </a:solidFill>
              </a:rPr>
              <a:t>A – Soaking Water, B - Animal feed, C – Sprout, D – Fibre, E – Corn oil, F –Gluten Water, G - Waste Water, H – Starch Suspension for Modification or Syrup, I – Corn </a:t>
            </a:r>
            <a:r>
              <a:rPr lang="en-GB" sz="1600" b="1" dirty="0" err="1" smtClean="0">
                <a:solidFill>
                  <a:srgbClr val="7030A0"/>
                </a:solidFill>
              </a:rPr>
              <a:t>eluate</a:t>
            </a:r>
            <a:r>
              <a:rPr lang="en-GB" sz="1600" b="1" dirty="0" smtClean="0">
                <a:solidFill>
                  <a:srgbClr val="7030A0"/>
                </a:solidFill>
              </a:rPr>
              <a:t> (infusion), J – Starch</a:t>
            </a:r>
            <a:endParaRPr lang="cs-CZ" sz="1600" b="1" dirty="0" smtClean="0">
              <a:solidFill>
                <a:srgbClr val="7030A0"/>
              </a:solidFill>
            </a:endParaRPr>
          </a:p>
        </p:txBody>
      </p:sp>
      <p:sp>
        <p:nvSpPr>
          <p:cNvPr id="11" name="TextovéPole 10"/>
          <p:cNvSpPr txBox="1"/>
          <p:nvPr/>
        </p:nvSpPr>
        <p:spPr>
          <a:xfrm>
            <a:off x="6012160" y="3933056"/>
            <a:ext cx="3024336" cy="1077218"/>
          </a:xfrm>
          <a:prstGeom prst="rect">
            <a:avLst/>
          </a:prstGeom>
          <a:noFill/>
          <a:ln w="38100">
            <a:solidFill>
              <a:srgbClr val="0000FF"/>
            </a:solidFill>
          </a:ln>
        </p:spPr>
        <p:txBody>
          <a:bodyPr wrap="square" rtlCol="0">
            <a:spAutoFit/>
          </a:bodyPr>
          <a:lstStyle/>
          <a:p>
            <a:r>
              <a:rPr lang="en-GB" sz="3200" b="1" dirty="0" smtClean="0">
                <a:solidFill>
                  <a:srgbClr val="FF0000"/>
                </a:solidFill>
              </a:rPr>
              <a:t>Nothing goes to Waste here</a:t>
            </a:r>
            <a:r>
              <a:rPr lang="cs-CZ" sz="3200" b="1" dirty="0" smtClean="0">
                <a:solidFill>
                  <a:srgbClr val="FF0000"/>
                </a:solidFill>
              </a:rPr>
              <a:t>!</a:t>
            </a:r>
            <a:endParaRPr lang="cs-CZ" sz="3200" b="1" dirty="0">
              <a:solidFill>
                <a:srgbClr val="FF0000"/>
              </a:solidFill>
            </a:endParaRPr>
          </a:p>
        </p:txBody>
      </p:sp>
      <p:sp>
        <p:nvSpPr>
          <p:cNvPr id="12" name="TextovéPole 11"/>
          <p:cNvSpPr txBox="1"/>
          <p:nvPr/>
        </p:nvSpPr>
        <p:spPr>
          <a:xfrm>
            <a:off x="4716016" y="0"/>
            <a:ext cx="4427984" cy="523220"/>
          </a:xfrm>
          <a:prstGeom prst="rect">
            <a:avLst/>
          </a:prstGeom>
          <a:solidFill>
            <a:schemeClr val="accent3">
              <a:lumMod val="85000"/>
            </a:schemeClr>
          </a:solidFill>
        </p:spPr>
        <p:txBody>
          <a:bodyPr wrap="square" rtlCol="0">
            <a:spAutoFit/>
          </a:bodyPr>
          <a:lstStyle/>
          <a:p>
            <a:r>
              <a:rPr lang="cs-CZ" sz="2800" dirty="0" err="1" smtClean="0">
                <a:solidFill>
                  <a:srgbClr val="FF0000"/>
                </a:solidFill>
                <a:latin typeface="Arial Black" pitchFamily="34" charset="0"/>
              </a:rPr>
              <a:t>Corn</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starch factory</a:t>
            </a:r>
            <a:endParaRPr lang="en-GB" sz="2800" dirty="0">
              <a:solidFill>
                <a:srgbClr val="FF0000"/>
              </a:solidFill>
              <a:latin typeface="Arial Black" pitchFamily="34" charset="0"/>
            </a:endParaRPr>
          </a:p>
        </p:txBody>
      </p:sp>
      <p:cxnSp>
        <p:nvCxnSpPr>
          <p:cNvPr id="14" name="Přímá spojovací šipka 13"/>
          <p:cNvCxnSpPr/>
          <p:nvPr/>
        </p:nvCxnSpPr>
        <p:spPr>
          <a:xfrm flipH="1" flipV="1">
            <a:off x="3275856" y="836712"/>
            <a:ext cx="2160240" cy="50405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en-GB" sz="2800" dirty="0" smtClean="0">
                <a:solidFill>
                  <a:srgbClr val="FF0000"/>
                </a:solidFill>
                <a:latin typeface="Arial Black" pitchFamily="34" charset="0"/>
              </a:rPr>
              <a:t>Starch Products for Food Industry</a:t>
            </a:r>
            <a:endParaRPr lang="en-GB" sz="2800" dirty="0">
              <a:solidFill>
                <a:srgbClr val="FF0000"/>
              </a:solidFill>
            </a:endParaRPr>
          </a:p>
        </p:txBody>
      </p:sp>
      <p:sp>
        <p:nvSpPr>
          <p:cNvPr id="8" name="Zástupný symbol pro obsah 7"/>
          <p:cNvSpPr>
            <a:spLocks noGrp="1"/>
          </p:cNvSpPr>
          <p:nvPr>
            <p:ph idx="1"/>
          </p:nvPr>
        </p:nvSpPr>
        <p:spPr>
          <a:xfrm>
            <a:off x="457200" y="1052736"/>
            <a:ext cx="8229600" cy="5073427"/>
          </a:xfrm>
        </p:spPr>
        <p:txBody>
          <a:bodyPr/>
          <a:lstStyle/>
          <a:p>
            <a:r>
              <a:rPr lang="en-GB" b="1" dirty="0" smtClean="0"/>
              <a:t>Sweets, Jam and Marmalade, Drinks, Bakery products, Pastry etc.</a:t>
            </a:r>
          </a:p>
          <a:p>
            <a:r>
              <a:rPr lang="en-GB" b="1" dirty="0" smtClean="0"/>
              <a:t>Milk Products, Meat Products, Soup (especially dehydrated), Sauce, Salad  dressing etc.</a:t>
            </a:r>
          </a:p>
          <a:p>
            <a:r>
              <a:rPr lang="en-GB" b="1" dirty="0" smtClean="0"/>
              <a:t>Ice cream, Children's nutrition …</a:t>
            </a:r>
          </a:p>
          <a:p>
            <a:endParaRPr lang="cs-CZ" b="1" dirty="0" smtClean="0"/>
          </a:p>
          <a:p>
            <a:endParaRPr lang="cs-CZ" b="1" dirty="0"/>
          </a:p>
        </p:txBody>
      </p:sp>
      <p:sp>
        <p:nvSpPr>
          <p:cNvPr id="4" name="Zástupný symbol pro datum 3"/>
          <p:cNvSpPr>
            <a:spLocks noGrp="1"/>
          </p:cNvSpPr>
          <p:nvPr>
            <p:ph type="dt" sz="half" idx="10"/>
          </p:nvPr>
        </p:nvSpPr>
        <p:spPr/>
        <p:txBody>
          <a:bodyPr/>
          <a:lstStyle/>
          <a:p>
            <a:pPr>
              <a:defRPr/>
            </a:pPr>
            <a:r>
              <a:rPr lang="cs-CZ" smtClean="0"/>
              <a:t>January 2018/6</a:t>
            </a:r>
            <a:endParaRPr lang="sk-SK"/>
          </a:p>
        </p:txBody>
      </p:sp>
      <p:sp>
        <p:nvSpPr>
          <p:cNvPr id="5" name="Zástupný symbol pro zápatí 4"/>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32</a:t>
            </a:fld>
            <a:endParaRPr lang="sk-SK"/>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en-GB" sz="2800" dirty="0" smtClean="0">
                <a:solidFill>
                  <a:srgbClr val="FF0000"/>
                </a:solidFill>
                <a:latin typeface="Arial Black" pitchFamily="34" charset="0"/>
              </a:rPr>
              <a:t>Starch Products for </a:t>
            </a:r>
            <a:r>
              <a:rPr lang="cs-CZ" sz="2800" dirty="0" smtClean="0">
                <a:solidFill>
                  <a:srgbClr val="FF0000"/>
                </a:solidFill>
                <a:latin typeface="Arial Black" pitchFamily="34" charset="0"/>
              </a:rPr>
              <a:t>NON</a:t>
            </a:r>
            <a:r>
              <a:rPr lang="en-GB" sz="2800" dirty="0" smtClean="0">
                <a:solidFill>
                  <a:srgbClr val="FF0000"/>
                </a:solidFill>
                <a:latin typeface="Arial Black" pitchFamily="34" charset="0"/>
              </a:rPr>
              <a:t>Food Industry</a:t>
            </a:r>
            <a:endParaRPr lang="cs-CZ" sz="2800" dirty="0">
              <a:solidFill>
                <a:srgbClr val="FF0000"/>
              </a:solidFill>
            </a:endParaRPr>
          </a:p>
        </p:txBody>
      </p:sp>
      <p:sp>
        <p:nvSpPr>
          <p:cNvPr id="8" name="Zástupný symbol pro obsah 7"/>
          <p:cNvSpPr>
            <a:spLocks noGrp="1"/>
          </p:cNvSpPr>
          <p:nvPr>
            <p:ph idx="1"/>
          </p:nvPr>
        </p:nvSpPr>
        <p:spPr>
          <a:xfrm>
            <a:off x="457200" y="836712"/>
            <a:ext cx="8229600" cy="5400600"/>
          </a:xfrm>
        </p:spPr>
        <p:txBody>
          <a:bodyPr/>
          <a:lstStyle/>
          <a:p>
            <a:pPr algn="ctr">
              <a:buNone/>
            </a:pPr>
            <a:r>
              <a:rPr lang="en-GB" sz="2800" b="1" dirty="0" smtClean="0">
                <a:solidFill>
                  <a:srgbClr val="008000"/>
                </a:solidFill>
                <a:latin typeface="Arial Black" pitchFamily="34" charset="0"/>
              </a:rPr>
              <a:t>Paper Industry</a:t>
            </a:r>
          </a:p>
          <a:p>
            <a:r>
              <a:rPr lang="en-GB" sz="2800" b="1" cap="all" dirty="0" smtClean="0">
                <a:solidFill>
                  <a:srgbClr val="008000"/>
                </a:solidFill>
              </a:rPr>
              <a:t>SIZING in the Ma</a:t>
            </a:r>
            <a:r>
              <a:rPr lang="cs-CZ" sz="2800" b="1" cap="all" dirty="0" smtClean="0">
                <a:solidFill>
                  <a:srgbClr val="008000"/>
                </a:solidFill>
              </a:rPr>
              <a:t>SS (MATTER)</a:t>
            </a:r>
            <a:r>
              <a:rPr lang="en-GB" sz="2800" b="1" cap="all" dirty="0" smtClean="0">
                <a:solidFill>
                  <a:srgbClr val="008000"/>
                </a:solidFill>
              </a:rPr>
              <a:t>, </a:t>
            </a:r>
          </a:p>
          <a:p>
            <a:r>
              <a:rPr lang="en-GB" sz="2800" b="1" cap="all" dirty="0" smtClean="0">
                <a:solidFill>
                  <a:srgbClr val="008000"/>
                </a:solidFill>
              </a:rPr>
              <a:t>SURFACE SIZING, </a:t>
            </a:r>
          </a:p>
          <a:p>
            <a:r>
              <a:rPr lang="en-GB" sz="2800" b="1" cap="all" dirty="0" smtClean="0">
                <a:solidFill>
                  <a:srgbClr val="008000"/>
                </a:solidFill>
              </a:rPr>
              <a:t>pasting &amp; painting </a:t>
            </a:r>
          </a:p>
          <a:p>
            <a:pPr algn="ctr">
              <a:buNone/>
            </a:pPr>
            <a:r>
              <a:rPr lang="en-GB" sz="2800" b="1" dirty="0" smtClean="0">
                <a:solidFill>
                  <a:srgbClr val="0000FF"/>
                </a:solidFill>
                <a:latin typeface="Arial Black" pitchFamily="34" charset="0"/>
              </a:rPr>
              <a:t>TEXTILE Industry</a:t>
            </a:r>
          </a:p>
          <a:p>
            <a:r>
              <a:rPr lang="en-GB" sz="2800" b="1" dirty="0" smtClean="0">
                <a:solidFill>
                  <a:srgbClr val="0000FF"/>
                </a:solidFill>
              </a:rPr>
              <a:t>Slashing, Printing, Final treatment, …..</a:t>
            </a:r>
          </a:p>
          <a:p>
            <a:pPr algn="ctr">
              <a:buNone/>
            </a:pPr>
            <a:r>
              <a:rPr lang="en-GB" sz="2800" b="1" dirty="0" smtClean="0">
                <a:solidFill>
                  <a:srgbClr val="C00000"/>
                </a:solidFill>
                <a:latin typeface="Arial Black" pitchFamily="34" charset="0"/>
              </a:rPr>
              <a:t>Gluing</a:t>
            </a:r>
          </a:p>
          <a:p>
            <a:r>
              <a:rPr lang="en-GB" sz="2800" b="1" dirty="0" smtClean="0">
                <a:solidFill>
                  <a:srgbClr val="C00000"/>
                </a:solidFill>
              </a:rPr>
              <a:t>Paperboard, Corrugated paperboard, Multilayer bags, Lamination, ………….</a:t>
            </a:r>
          </a:p>
          <a:p>
            <a:pPr algn="ctr">
              <a:buNone/>
            </a:pPr>
            <a:endParaRPr lang="cs-CZ" sz="2800" dirty="0" smtClean="0"/>
          </a:p>
          <a:p>
            <a:endParaRPr lang="cs-CZ" sz="2800" dirty="0" smtClean="0"/>
          </a:p>
          <a:p>
            <a:endParaRPr lang="cs-CZ" sz="2800" dirty="0"/>
          </a:p>
        </p:txBody>
      </p:sp>
      <p:sp>
        <p:nvSpPr>
          <p:cNvPr id="4" name="Zástupný symbol pro datum 3"/>
          <p:cNvSpPr>
            <a:spLocks noGrp="1"/>
          </p:cNvSpPr>
          <p:nvPr>
            <p:ph type="dt" sz="half" idx="10"/>
          </p:nvPr>
        </p:nvSpPr>
        <p:spPr/>
        <p:txBody>
          <a:bodyPr/>
          <a:lstStyle/>
          <a:p>
            <a:pPr>
              <a:defRPr/>
            </a:pPr>
            <a:r>
              <a:rPr lang="cs-CZ" smtClean="0"/>
              <a:t>January 2018/6</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5536" y="116632"/>
            <a:ext cx="8229600" cy="490066"/>
          </a:xfrm>
        </p:spPr>
        <p:txBody>
          <a:bodyPr/>
          <a:lstStyle/>
          <a:p>
            <a:r>
              <a:rPr lang="en-GB" sz="2800" b="1" dirty="0" smtClean="0">
                <a:solidFill>
                  <a:srgbClr val="0000FF"/>
                </a:solidFill>
                <a:latin typeface="Arial Black" pitchFamily="34" charset="0"/>
              </a:rPr>
              <a:t>STARCH versus </a:t>
            </a:r>
            <a:r>
              <a:rPr lang="en-GB" sz="2800" b="1" dirty="0" smtClean="0">
                <a:solidFill>
                  <a:srgbClr val="008000"/>
                </a:solidFill>
                <a:latin typeface="Arial Black" pitchFamily="34" charset="0"/>
              </a:rPr>
              <a:t>CELULLOSE </a:t>
            </a:r>
            <a:r>
              <a:rPr lang="cs-CZ" sz="2800" b="1" dirty="0" smtClean="0">
                <a:solidFill>
                  <a:srgbClr val="008000"/>
                </a:solidFill>
                <a:latin typeface="Arial Black" pitchFamily="34" charset="0"/>
              </a:rPr>
              <a:t>1</a:t>
            </a:r>
            <a:endParaRPr lang="cs-CZ" sz="2800" b="1"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34</a:t>
            </a:fld>
            <a:endParaRPr lang="sk-SK"/>
          </a:p>
        </p:txBody>
      </p:sp>
      <p:pic>
        <p:nvPicPr>
          <p:cNvPr id="9" name="Obrázek 8" descr="img672.jpg"/>
          <p:cNvPicPr>
            <a:picLocks noChangeAspect="1"/>
          </p:cNvPicPr>
          <p:nvPr/>
        </p:nvPicPr>
        <p:blipFill>
          <a:blip r:embed="rId2" cstate="print"/>
          <a:stretch>
            <a:fillRect/>
          </a:stretch>
        </p:blipFill>
        <p:spPr>
          <a:xfrm rot="16200000">
            <a:off x="-202713" y="1722993"/>
            <a:ext cx="4868906" cy="3384376"/>
          </a:xfrm>
          <a:prstGeom prst="rect">
            <a:avLst/>
          </a:prstGeom>
        </p:spPr>
      </p:pic>
      <p:sp>
        <p:nvSpPr>
          <p:cNvPr id="14" name="TextovéPole 13"/>
          <p:cNvSpPr txBox="1"/>
          <p:nvPr/>
        </p:nvSpPr>
        <p:spPr>
          <a:xfrm>
            <a:off x="4103440" y="2276872"/>
            <a:ext cx="5040560" cy="707886"/>
          </a:xfrm>
          <a:prstGeom prst="rect">
            <a:avLst/>
          </a:prstGeom>
          <a:noFill/>
          <a:ln w="38100">
            <a:solidFill>
              <a:srgbClr val="0000FF"/>
            </a:solidFill>
          </a:ln>
        </p:spPr>
        <p:txBody>
          <a:bodyPr wrap="square" rtlCol="0">
            <a:spAutoFit/>
          </a:bodyPr>
          <a:lstStyle/>
          <a:p>
            <a:r>
              <a:rPr lang="en-GB" sz="2000" b="1" dirty="0" smtClean="0">
                <a:solidFill>
                  <a:srgbClr val="0000FF"/>
                </a:solidFill>
                <a:latin typeface="Arial Black" pitchFamily="34" charset="0"/>
              </a:rPr>
              <a:t>STARCH </a:t>
            </a:r>
            <a:r>
              <a:rPr lang="cs-CZ" sz="2000" b="1" dirty="0" err="1" smtClean="0">
                <a:solidFill>
                  <a:srgbClr val="0000FF"/>
                </a:solidFill>
                <a:latin typeface="+mn-lt"/>
              </a:rPr>
              <a:t>is</a:t>
            </a:r>
            <a:r>
              <a:rPr lang="cs-CZ" sz="2000" b="1" dirty="0" smtClean="0">
                <a:solidFill>
                  <a:srgbClr val="0000FF"/>
                </a:solidFill>
                <a:latin typeface="+mn-lt"/>
              </a:rPr>
              <a:t> </a:t>
            </a:r>
            <a:r>
              <a:rPr lang="cs-CZ" sz="2000" b="1" dirty="0" err="1" smtClean="0">
                <a:solidFill>
                  <a:srgbClr val="0000FF"/>
                </a:solidFill>
                <a:latin typeface="+mn-lt"/>
              </a:rPr>
              <a:t>the</a:t>
            </a:r>
            <a:r>
              <a:rPr lang="cs-CZ" sz="2000" b="1" dirty="0" smtClean="0">
                <a:solidFill>
                  <a:srgbClr val="0000FF"/>
                </a:solidFill>
                <a:latin typeface="+mn-lt"/>
              </a:rPr>
              <a:t> </a:t>
            </a:r>
            <a:r>
              <a:rPr lang="cs-CZ" sz="2000" b="1" dirty="0" smtClean="0">
                <a:solidFill>
                  <a:srgbClr val="0000FF"/>
                </a:solidFill>
                <a:latin typeface="Symbol" pitchFamily="18" charset="2"/>
              </a:rPr>
              <a:t>a</a:t>
            </a:r>
            <a:r>
              <a:rPr lang="cs-CZ" sz="2000" b="1" dirty="0" smtClean="0">
                <a:solidFill>
                  <a:srgbClr val="0000FF"/>
                </a:solidFill>
                <a:latin typeface="+mn-lt"/>
              </a:rPr>
              <a:t>-D-</a:t>
            </a:r>
            <a:r>
              <a:rPr lang="cs-CZ" sz="2000" b="1" dirty="0" err="1" smtClean="0">
                <a:solidFill>
                  <a:srgbClr val="0000FF"/>
                </a:solidFill>
                <a:latin typeface="+mn-lt"/>
              </a:rPr>
              <a:t>glukopyranose</a:t>
            </a:r>
            <a:r>
              <a:rPr lang="cs-CZ" sz="2000" b="1" dirty="0" smtClean="0">
                <a:solidFill>
                  <a:srgbClr val="0000FF"/>
                </a:solidFill>
                <a:latin typeface="+mn-lt"/>
              </a:rPr>
              <a:t> </a:t>
            </a:r>
            <a:r>
              <a:rPr lang="cs-CZ" sz="2000" b="1" dirty="0" smtClean="0">
                <a:solidFill>
                  <a:srgbClr val="0000FF"/>
                </a:solidFill>
              </a:rPr>
              <a:t>polymer </a:t>
            </a:r>
            <a:endParaRPr lang="cs-CZ" sz="2000" dirty="0"/>
          </a:p>
        </p:txBody>
      </p:sp>
      <p:sp>
        <p:nvSpPr>
          <p:cNvPr id="15" name="TextovéPole 14"/>
          <p:cNvSpPr txBox="1"/>
          <p:nvPr/>
        </p:nvSpPr>
        <p:spPr>
          <a:xfrm>
            <a:off x="2627784" y="4221088"/>
            <a:ext cx="5616624" cy="707886"/>
          </a:xfrm>
          <a:prstGeom prst="rect">
            <a:avLst/>
          </a:prstGeom>
          <a:noFill/>
          <a:ln w="38100">
            <a:solidFill>
              <a:srgbClr val="008000"/>
            </a:solidFill>
          </a:ln>
        </p:spPr>
        <p:txBody>
          <a:bodyPr wrap="square" rtlCol="0">
            <a:spAutoFit/>
          </a:bodyPr>
          <a:lstStyle/>
          <a:p>
            <a:r>
              <a:rPr lang="cs-CZ" sz="2000" b="1" dirty="0" smtClean="0">
                <a:solidFill>
                  <a:srgbClr val="008000"/>
                </a:solidFill>
              </a:rPr>
              <a:t>CELULLOSE  </a:t>
            </a:r>
            <a:r>
              <a:rPr lang="cs-CZ" sz="2000" b="1" dirty="0" err="1" smtClean="0">
                <a:solidFill>
                  <a:srgbClr val="008000"/>
                </a:solidFill>
              </a:rPr>
              <a:t>is</a:t>
            </a:r>
            <a:r>
              <a:rPr lang="cs-CZ" sz="2000" b="1" dirty="0" smtClean="0">
                <a:solidFill>
                  <a:srgbClr val="008000"/>
                </a:solidFill>
              </a:rPr>
              <a:t>  </a:t>
            </a:r>
            <a:r>
              <a:rPr lang="cs-CZ" sz="2000" b="1" dirty="0" err="1" smtClean="0">
                <a:solidFill>
                  <a:srgbClr val="008000"/>
                </a:solidFill>
              </a:rPr>
              <a:t>the</a:t>
            </a:r>
            <a:r>
              <a:rPr lang="cs-CZ" sz="2000" b="1" dirty="0" smtClean="0">
                <a:solidFill>
                  <a:srgbClr val="008000"/>
                </a:solidFill>
              </a:rPr>
              <a:t>  </a:t>
            </a:r>
            <a:r>
              <a:rPr lang="cs-CZ" sz="2000" b="1" dirty="0" smtClean="0">
                <a:solidFill>
                  <a:srgbClr val="008000"/>
                </a:solidFill>
                <a:latin typeface="Symbol" pitchFamily="18" charset="2"/>
              </a:rPr>
              <a:t>b</a:t>
            </a:r>
            <a:r>
              <a:rPr lang="cs-CZ" sz="2000" b="1" dirty="0" smtClean="0">
                <a:solidFill>
                  <a:srgbClr val="008000"/>
                </a:solidFill>
                <a:latin typeface="+mn-lt"/>
              </a:rPr>
              <a:t>-D-</a:t>
            </a:r>
            <a:r>
              <a:rPr lang="cs-CZ" sz="2000" b="1" dirty="0" err="1" smtClean="0">
                <a:solidFill>
                  <a:srgbClr val="008000"/>
                </a:solidFill>
                <a:latin typeface="+mn-lt"/>
              </a:rPr>
              <a:t>glukopyranose</a:t>
            </a:r>
            <a:r>
              <a:rPr lang="cs-CZ" sz="2000" b="1" dirty="0" smtClean="0">
                <a:solidFill>
                  <a:srgbClr val="008000"/>
                </a:solidFill>
                <a:latin typeface="+mn-lt"/>
              </a:rPr>
              <a:t> polymer</a:t>
            </a:r>
            <a:r>
              <a:rPr lang="cs-CZ" sz="2000" b="1" dirty="0" smtClean="0">
                <a:solidFill>
                  <a:srgbClr val="008000"/>
                </a:solidFill>
              </a:rPr>
              <a:t> </a:t>
            </a:r>
            <a:endParaRPr lang="cs-CZ" sz="2000" dirty="0">
              <a:solidFill>
                <a:srgbClr val="008000"/>
              </a:solidFill>
            </a:endParaRPr>
          </a:p>
        </p:txBody>
      </p:sp>
      <p:sp>
        <p:nvSpPr>
          <p:cNvPr id="11" name="TextovéPole 10"/>
          <p:cNvSpPr txBox="1"/>
          <p:nvPr/>
        </p:nvSpPr>
        <p:spPr>
          <a:xfrm>
            <a:off x="4463480" y="548680"/>
            <a:ext cx="4680520" cy="1200329"/>
          </a:xfrm>
          <a:prstGeom prst="rect">
            <a:avLst/>
          </a:prstGeom>
          <a:noFill/>
        </p:spPr>
        <p:txBody>
          <a:bodyPr wrap="square" rtlCol="0">
            <a:spAutoFit/>
          </a:bodyPr>
          <a:lstStyle/>
          <a:p>
            <a:r>
              <a:rPr lang="en-GB" sz="2400" dirty="0" smtClean="0">
                <a:solidFill>
                  <a:srgbClr val="FF0000"/>
                </a:solidFill>
                <a:latin typeface="Arial Black" pitchFamily="34" charset="0"/>
              </a:rPr>
              <a:t>They differ in the Position of </a:t>
            </a:r>
            <a:r>
              <a:rPr lang="en-GB" sz="2400" cap="all" dirty="0" smtClean="0">
                <a:solidFill>
                  <a:srgbClr val="FF0000"/>
                </a:solidFill>
                <a:latin typeface="Arial Black" pitchFamily="34" charset="0"/>
              </a:rPr>
              <a:t>–ch</a:t>
            </a:r>
            <a:r>
              <a:rPr lang="en-GB" sz="2400" cap="all" baseline="-25000" dirty="0" smtClean="0">
                <a:solidFill>
                  <a:srgbClr val="FF0000"/>
                </a:solidFill>
                <a:latin typeface="Arial Black" pitchFamily="34" charset="0"/>
              </a:rPr>
              <a:t>2</a:t>
            </a:r>
            <a:r>
              <a:rPr lang="en-GB" sz="2400" cap="all" dirty="0" smtClean="0">
                <a:solidFill>
                  <a:srgbClr val="FF0000"/>
                </a:solidFill>
                <a:latin typeface="Arial Black" pitchFamily="34" charset="0"/>
              </a:rPr>
              <a:t>oh </a:t>
            </a:r>
            <a:r>
              <a:rPr lang="en-GB" sz="2400" dirty="0" smtClean="0">
                <a:solidFill>
                  <a:srgbClr val="FF0000"/>
                </a:solidFill>
                <a:latin typeface="Arial Black" pitchFamily="34" charset="0"/>
              </a:rPr>
              <a:t>toward to</a:t>
            </a:r>
          </a:p>
          <a:p>
            <a:r>
              <a:rPr lang="en-GB" sz="2400" cap="all" dirty="0" smtClean="0">
                <a:solidFill>
                  <a:srgbClr val="FF0000"/>
                </a:solidFill>
                <a:latin typeface="Arial Black" pitchFamily="34" charset="0"/>
              </a:rPr>
              <a:t>-oh</a:t>
            </a:r>
            <a:endParaRPr lang="en-GB" sz="2400" dirty="0">
              <a:solidFill>
                <a:srgbClr val="FF0000"/>
              </a:solidFill>
              <a:latin typeface="Arial Black" pitchFamily="34" charset="0"/>
            </a:endParaRPr>
          </a:p>
        </p:txBody>
      </p:sp>
      <p:cxnSp>
        <p:nvCxnSpPr>
          <p:cNvPr id="16" name="Přímá spojovací šipka 15"/>
          <p:cNvCxnSpPr>
            <a:stCxn id="11" idx="1"/>
          </p:cNvCxnSpPr>
          <p:nvPr/>
        </p:nvCxnSpPr>
        <p:spPr>
          <a:xfrm flipH="1">
            <a:off x="3203848" y="1148845"/>
            <a:ext cx="1259632" cy="479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3779912" y="1700808"/>
            <a:ext cx="728464"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6300192" y="3140968"/>
            <a:ext cx="2347887" cy="584775"/>
          </a:xfrm>
          <a:prstGeom prst="rect">
            <a:avLst/>
          </a:prstGeom>
        </p:spPr>
        <p:txBody>
          <a:bodyPr wrap="none">
            <a:spAutoFit/>
          </a:bodyPr>
          <a:lstStyle/>
          <a:p>
            <a:r>
              <a:rPr lang="en-GB" sz="3200" dirty="0" smtClean="0">
                <a:solidFill>
                  <a:srgbClr val="0000FF"/>
                </a:solidFill>
                <a:latin typeface="Arial Black" pitchFamily="34" charset="0"/>
              </a:rPr>
              <a:t>Dextrose </a:t>
            </a:r>
            <a:endParaRPr lang="cs-CZ" sz="3200" dirty="0"/>
          </a:p>
        </p:txBody>
      </p:sp>
      <p:cxnSp>
        <p:nvCxnSpPr>
          <p:cNvPr id="18" name="Přímá spojovací šipka 17"/>
          <p:cNvCxnSpPr/>
          <p:nvPr/>
        </p:nvCxnSpPr>
        <p:spPr>
          <a:xfrm>
            <a:off x="7236296" y="2564904"/>
            <a:ext cx="0" cy="720080"/>
          </a:xfrm>
          <a:prstGeom prst="straightConnector1">
            <a:avLst/>
          </a:prstGeom>
          <a:ln w="6350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en-GB" sz="2800" b="1" dirty="0" smtClean="0">
                <a:solidFill>
                  <a:srgbClr val="0000FF"/>
                </a:solidFill>
                <a:latin typeface="Arial Black" pitchFamily="34" charset="0"/>
              </a:rPr>
              <a:t>STARCH versus </a:t>
            </a:r>
            <a:r>
              <a:rPr lang="en-GB" sz="2800" b="1" dirty="0" smtClean="0">
                <a:solidFill>
                  <a:srgbClr val="008000"/>
                </a:solidFill>
                <a:latin typeface="Arial Black" pitchFamily="34" charset="0"/>
              </a:rPr>
              <a:t>CELULLOSE </a:t>
            </a:r>
            <a:r>
              <a:rPr lang="cs-CZ" sz="2800" b="1" dirty="0" smtClean="0">
                <a:solidFill>
                  <a:srgbClr val="008000"/>
                </a:solidFill>
                <a:latin typeface="Arial Black" pitchFamily="34" charset="0"/>
              </a:rPr>
              <a:t>2</a:t>
            </a:r>
            <a:endParaRPr lang="cs-CZ" sz="2800" b="1"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35</a:t>
            </a:fld>
            <a:endParaRPr lang="sk-SK"/>
          </a:p>
        </p:txBody>
      </p:sp>
      <p:pic>
        <p:nvPicPr>
          <p:cNvPr id="12" name="Obrázek 11" descr="img669.jpg"/>
          <p:cNvPicPr>
            <a:picLocks noChangeAspect="1"/>
          </p:cNvPicPr>
          <p:nvPr/>
        </p:nvPicPr>
        <p:blipFill>
          <a:blip r:embed="rId2" cstate="print"/>
          <a:stretch>
            <a:fillRect/>
          </a:stretch>
        </p:blipFill>
        <p:spPr>
          <a:xfrm>
            <a:off x="323528" y="908720"/>
            <a:ext cx="5589354" cy="2088232"/>
          </a:xfrm>
          <a:prstGeom prst="rect">
            <a:avLst/>
          </a:prstGeom>
          <a:ln w="38100">
            <a:solidFill>
              <a:srgbClr val="0000FF"/>
            </a:solidFill>
            <a:prstDash val="sysDot"/>
          </a:ln>
        </p:spPr>
      </p:pic>
      <p:pic>
        <p:nvPicPr>
          <p:cNvPr id="18" name="Obrázek 17" descr="cellobiosa &amp; celulosa.jpg"/>
          <p:cNvPicPr>
            <a:picLocks noChangeAspect="1"/>
          </p:cNvPicPr>
          <p:nvPr/>
        </p:nvPicPr>
        <p:blipFill>
          <a:blip r:embed="rId3" cstate="print"/>
          <a:stretch>
            <a:fillRect/>
          </a:stretch>
        </p:blipFill>
        <p:spPr>
          <a:xfrm>
            <a:off x="107504" y="3140968"/>
            <a:ext cx="7416824" cy="3316543"/>
          </a:xfrm>
          <a:prstGeom prst="rect">
            <a:avLst/>
          </a:prstGeom>
          <a:ln w="38100">
            <a:solidFill>
              <a:srgbClr val="008000"/>
            </a:solidFill>
            <a:prstDash val="sysDash"/>
          </a:ln>
        </p:spPr>
      </p:pic>
      <p:sp>
        <p:nvSpPr>
          <p:cNvPr id="19" name="TextovéPole 18"/>
          <p:cNvSpPr txBox="1"/>
          <p:nvPr/>
        </p:nvSpPr>
        <p:spPr>
          <a:xfrm>
            <a:off x="6084168" y="3717032"/>
            <a:ext cx="2952328" cy="584775"/>
          </a:xfrm>
          <a:prstGeom prst="rect">
            <a:avLst/>
          </a:prstGeom>
          <a:solidFill>
            <a:schemeClr val="bg1">
              <a:lumMod val="75000"/>
            </a:schemeClr>
          </a:solidFill>
        </p:spPr>
        <p:txBody>
          <a:bodyPr wrap="square" rtlCol="0">
            <a:spAutoFit/>
          </a:bodyPr>
          <a:lstStyle/>
          <a:p>
            <a:r>
              <a:rPr lang="cs-CZ" sz="3200" dirty="0" smtClean="0">
                <a:solidFill>
                  <a:srgbClr val="008000"/>
                </a:solidFill>
                <a:latin typeface="Arial Black" pitchFamily="34" charset="0"/>
              </a:rPr>
              <a:t>CELULLOSE</a:t>
            </a:r>
            <a:endParaRPr lang="cs-CZ" sz="3200" dirty="0">
              <a:solidFill>
                <a:srgbClr val="008000"/>
              </a:solidFill>
              <a:latin typeface="Arial Black" pitchFamily="34" charset="0"/>
            </a:endParaRPr>
          </a:p>
        </p:txBody>
      </p:sp>
      <p:sp>
        <p:nvSpPr>
          <p:cNvPr id="10" name="TextovéPole 9"/>
          <p:cNvSpPr txBox="1"/>
          <p:nvPr/>
        </p:nvSpPr>
        <p:spPr>
          <a:xfrm>
            <a:off x="2267744" y="908720"/>
            <a:ext cx="576064" cy="369332"/>
          </a:xfrm>
          <a:prstGeom prst="rect">
            <a:avLst/>
          </a:prstGeom>
          <a:noFill/>
          <a:ln w="38100">
            <a:solidFill>
              <a:srgbClr val="0000FF"/>
            </a:solidFill>
          </a:ln>
        </p:spPr>
        <p:txBody>
          <a:bodyPr wrap="square" rtlCol="0">
            <a:spAutoFit/>
          </a:bodyPr>
          <a:lstStyle/>
          <a:p>
            <a:r>
              <a:rPr lang="cs-CZ" b="1" dirty="0" smtClean="0">
                <a:solidFill>
                  <a:srgbClr val="0000FF"/>
                </a:solidFill>
              </a:rPr>
              <a:t>C4</a:t>
            </a:r>
            <a:endParaRPr lang="cs-CZ" dirty="0"/>
          </a:p>
        </p:txBody>
      </p:sp>
      <p:cxnSp>
        <p:nvCxnSpPr>
          <p:cNvPr id="11" name="Přímá spojovací šipka 10"/>
          <p:cNvCxnSpPr/>
          <p:nvPr/>
        </p:nvCxnSpPr>
        <p:spPr>
          <a:xfrm>
            <a:off x="2411760" y="1268760"/>
            <a:ext cx="288032" cy="7920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2267744" y="2636912"/>
            <a:ext cx="576064" cy="400110"/>
          </a:xfrm>
          <a:prstGeom prst="rect">
            <a:avLst/>
          </a:prstGeom>
          <a:noFill/>
          <a:ln w="38100">
            <a:solidFill>
              <a:srgbClr val="FF0000"/>
            </a:solidFill>
          </a:ln>
        </p:spPr>
        <p:txBody>
          <a:bodyPr wrap="square" rtlCol="0">
            <a:spAutoFit/>
          </a:bodyPr>
          <a:lstStyle/>
          <a:p>
            <a:r>
              <a:rPr lang="cs-CZ" sz="2000" b="1" dirty="0" smtClean="0">
                <a:solidFill>
                  <a:srgbClr val="FF0000"/>
                </a:solidFill>
                <a:latin typeface="+mn-lt"/>
              </a:rPr>
              <a:t>C1</a:t>
            </a:r>
            <a:endParaRPr lang="cs-CZ" sz="2000" b="1" dirty="0">
              <a:latin typeface="+mn-lt"/>
            </a:endParaRPr>
          </a:p>
        </p:txBody>
      </p:sp>
      <p:cxnSp>
        <p:nvCxnSpPr>
          <p:cNvPr id="16" name="Přímá spojovací šipka 15"/>
          <p:cNvCxnSpPr/>
          <p:nvPr/>
        </p:nvCxnSpPr>
        <p:spPr>
          <a:xfrm flipH="1" flipV="1">
            <a:off x="2195736" y="2132856"/>
            <a:ext cx="7200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3419872" y="4509120"/>
            <a:ext cx="576064" cy="369332"/>
          </a:xfrm>
          <a:prstGeom prst="rect">
            <a:avLst/>
          </a:prstGeom>
          <a:noFill/>
          <a:ln w="38100">
            <a:solidFill>
              <a:srgbClr val="0000FF"/>
            </a:solidFill>
          </a:ln>
        </p:spPr>
        <p:txBody>
          <a:bodyPr wrap="square" rtlCol="0">
            <a:spAutoFit/>
          </a:bodyPr>
          <a:lstStyle/>
          <a:p>
            <a:r>
              <a:rPr lang="cs-CZ" b="1" dirty="0" smtClean="0">
                <a:solidFill>
                  <a:srgbClr val="0000FF"/>
                </a:solidFill>
              </a:rPr>
              <a:t>C4</a:t>
            </a:r>
            <a:endParaRPr lang="cs-CZ" dirty="0"/>
          </a:p>
        </p:txBody>
      </p:sp>
      <p:cxnSp>
        <p:nvCxnSpPr>
          <p:cNvPr id="21" name="Přímá spojovací šipka 20"/>
          <p:cNvCxnSpPr/>
          <p:nvPr/>
        </p:nvCxnSpPr>
        <p:spPr>
          <a:xfrm>
            <a:off x="3995936" y="4869160"/>
            <a:ext cx="144016" cy="43204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051720" y="6093296"/>
            <a:ext cx="576064" cy="400110"/>
          </a:xfrm>
          <a:prstGeom prst="rect">
            <a:avLst/>
          </a:prstGeom>
          <a:noFill/>
          <a:ln w="38100">
            <a:solidFill>
              <a:srgbClr val="FF0000"/>
            </a:solidFill>
          </a:ln>
        </p:spPr>
        <p:txBody>
          <a:bodyPr wrap="square" rtlCol="0">
            <a:spAutoFit/>
          </a:bodyPr>
          <a:lstStyle/>
          <a:p>
            <a:r>
              <a:rPr lang="cs-CZ" sz="2000" b="1" dirty="0" smtClean="0">
                <a:solidFill>
                  <a:srgbClr val="FF0000"/>
                </a:solidFill>
                <a:latin typeface="+mn-lt"/>
              </a:rPr>
              <a:t>C1</a:t>
            </a:r>
            <a:endParaRPr lang="cs-CZ" sz="2000" b="1" dirty="0">
              <a:latin typeface="+mn-lt"/>
            </a:endParaRPr>
          </a:p>
        </p:txBody>
      </p:sp>
      <p:cxnSp>
        <p:nvCxnSpPr>
          <p:cNvPr id="27" name="Přímá spojovací šipka 26"/>
          <p:cNvCxnSpPr/>
          <p:nvPr/>
        </p:nvCxnSpPr>
        <p:spPr>
          <a:xfrm flipV="1">
            <a:off x="2627784" y="5301208"/>
            <a:ext cx="936104"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6084168" y="764704"/>
            <a:ext cx="2880320" cy="2308324"/>
          </a:xfrm>
          <a:prstGeom prst="rect">
            <a:avLst/>
          </a:prstGeom>
          <a:noFill/>
        </p:spPr>
        <p:txBody>
          <a:bodyPr wrap="square" rtlCol="0">
            <a:spAutoFit/>
          </a:bodyPr>
          <a:lstStyle/>
          <a:p>
            <a:r>
              <a:rPr lang="en-GB" sz="2400" dirty="0" smtClean="0">
                <a:solidFill>
                  <a:srgbClr val="FF0000"/>
                </a:solidFill>
                <a:latin typeface="Arial Black" pitchFamily="34" charset="0"/>
              </a:rPr>
              <a:t>Notice </a:t>
            </a:r>
            <a:r>
              <a:rPr lang="en-GB" sz="2400" dirty="0" smtClean="0">
                <a:solidFill>
                  <a:srgbClr val="FF0000"/>
                </a:solidFill>
                <a:latin typeface="Arial Black" pitchFamily="34" charset="0"/>
              </a:rPr>
              <a:t>the Position of the Bond via Oxygen between the  </a:t>
            </a:r>
            <a:r>
              <a:rPr lang="en-GB" sz="2400" dirty="0" err="1" smtClean="0">
                <a:solidFill>
                  <a:srgbClr val="FF0000"/>
                </a:solidFill>
                <a:latin typeface="Arial Black" pitchFamily="34" charset="0"/>
              </a:rPr>
              <a:t>Glu</a:t>
            </a:r>
            <a:r>
              <a:rPr lang="cs-CZ" sz="2400" dirty="0" smtClean="0">
                <a:solidFill>
                  <a:srgbClr val="FF0000"/>
                </a:solidFill>
                <a:latin typeface="Arial Black" pitchFamily="34" charset="0"/>
              </a:rPr>
              <a:t>c</a:t>
            </a:r>
            <a:r>
              <a:rPr lang="en-GB" sz="2400" dirty="0" err="1" smtClean="0">
                <a:solidFill>
                  <a:srgbClr val="FF0000"/>
                </a:solidFill>
                <a:latin typeface="Arial Black" pitchFamily="34" charset="0"/>
              </a:rPr>
              <a:t>ose</a:t>
            </a:r>
            <a:r>
              <a:rPr lang="en-GB" sz="2400" dirty="0" smtClean="0">
                <a:solidFill>
                  <a:srgbClr val="FF0000"/>
                </a:solidFill>
                <a:latin typeface="Arial Black" pitchFamily="34" charset="0"/>
              </a:rPr>
              <a:t> </a:t>
            </a:r>
            <a:r>
              <a:rPr lang="en-GB" sz="2400" dirty="0" smtClean="0">
                <a:solidFill>
                  <a:srgbClr val="FF0000"/>
                </a:solidFill>
                <a:latin typeface="Arial Black" pitchFamily="34" charset="0"/>
              </a:rPr>
              <a:t>Units</a:t>
            </a:r>
            <a:endParaRPr lang="en-GB" sz="2400" dirty="0">
              <a:solidFill>
                <a:srgbClr val="FF0000"/>
              </a:solidFill>
              <a:latin typeface="Arial Black" pitchFamily="34" charset="0"/>
            </a:endParaRPr>
          </a:p>
        </p:txBody>
      </p:sp>
      <p:sp>
        <p:nvSpPr>
          <p:cNvPr id="22" name="TextovéPole 21"/>
          <p:cNvSpPr txBox="1"/>
          <p:nvPr/>
        </p:nvSpPr>
        <p:spPr>
          <a:xfrm>
            <a:off x="3995936" y="980728"/>
            <a:ext cx="1944216" cy="523220"/>
          </a:xfrm>
          <a:prstGeom prst="rect">
            <a:avLst/>
          </a:prstGeom>
          <a:noFill/>
        </p:spPr>
        <p:txBody>
          <a:bodyPr wrap="square" rtlCol="0">
            <a:spAutoFit/>
          </a:bodyPr>
          <a:lstStyle/>
          <a:p>
            <a:r>
              <a:rPr lang="en-GB" sz="2800" b="1" dirty="0" smtClean="0">
                <a:solidFill>
                  <a:srgbClr val="0000FF"/>
                </a:solidFill>
                <a:latin typeface="Arial Black" pitchFamily="34" charset="0"/>
              </a:rPr>
              <a:t>STARCH</a:t>
            </a:r>
            <a:endParaRPr lang="cs-CZ" sz="2800" dirty="0"/>
          </a:p>
        </p:txBody>
      </p:sp>
      <p:sp>
        <p:nvSpPr>
          <p:cNvPr id="23" name="TextovéPole 22"/>
          <p:cNvSpPr txBox="1"/>
          <p:nvPr/>
        </p:nvSpPr>
        <p:spPr>
          <a:xfrm>
            <a:off x="5940152" y="5949280"/>
            <a:ext cx="2448272" cy="369332"/>
          </a:xfrm>
          <a:prstGeom prst="rect">
            <a:avLst/>
          </a:prstGeom>
          <a:solidFill>
            <a:schemeClr val="accent3">
              <a:lumMod val="85000"/>
            </a:schemeClr>
          </a:solidFill>
          <a:ln>
            <a:solidFill>
              <a:schemeClr val="accent1"/>
            </a:solidFill>
          </a:ln>
        </p:spPr>
        <p:txBody>
          <a:bodyPr wrap="square" rtlCol="0">
            <a:spAutoFit/>
          </a:bodyPr>
          <a:lstStyle/>
          <a:p>
            <a:r>
              <a:rPr lang="en-GB" dirty="0" smtClean="0">
                <a:solidFill>
                  <a:srgbClr val="008000"/>
                </a:solidFill>
                <a:latin typeface="Arial Black" pitchFamily="34" charset="0"/>
              </a:rPr>
              <a:t>End reducing unit</a:t>
            </a:r>
            <a:endParaRPr lang="en-GB" dirty="0">
              <a:solidFill>
                <a:srgbClr val="008000"/>
              </a:solidFill>
              <a:latin typeface="Arial Black" pitchFamily="34" charset="0"/>
            </a:endParaRPr>
          </a:p>
        </p:txBody>
      </p:sp>
      <p:sp>
        <p:nvSpPr>
          <p:cNvPr id="24" name="TextovéPole 23"/>
          <p:cNvSpPr txBox="1"/>
          <p:nvPr/>
        </p:nvSpPr>
        <p:spPr>
          <a:xfrm>
            <a:off x="107504" y="5949280"/>
            <a:ext cx="1872208" cy="923330"/>
          </a:xfrm>
          <a:prstGeom prst="rect">
            <a:avLst/>
          </a:prstGeom>
          <a:solidFill>
            <a:schemeClr val="accent3">
              <a:lumMod val="85000"/>
            </a:schemeClr>
          </a:solidFill>
          <a:ln>
            <a:solidFill>
              <a:schemeClr val="accent1"/>
            </a:solidFill>
          </a:ln>
        </p:spPr>
        <p:txBody>
          <a:bodyPr wrap="square" rtlCol="0">
            <a:spAutoFit/>
          </a:bodyPr>
          <a:lstStyle/>
          <a:p>
            <a:r>
              <a:rPr lang="en-GB" dirty="0" smtClean="0">
                <a:solidFill>
                  <a:srgbClr val="0033CC"/>
                </a:solidFill>
                <a:latin typeface="Arial Black" pitchFamily="34" charset="0"/>
              </a:rPr>
              <a:t>Initial </a:t>
            </a:r>
            <a:r>
              <a:rPr lang="cs-CZ" dirty="0" smtClean="0">
                <a:solidFill>
                  <a:srgbClr val="0033CC"/>
                </a:solidFill>
                <a:latin typeface="Arial Black" pitchFamily="34" charset="0"/>
              </a:rPr>
              <a:t>NON</a:t>
            </a:r>
            <a:r>
              <a:rPr lang="en-GB" dirty="0" smtClean="0">
                <a:solidFill>
                  <a:srgbClr val="0033CC"/>
                </a:solidFill>
                <a:latin typeface="Arial Black" pitchFamily="34" charset="0"/>
              </a:rPr>
              <a:t>reducing unit</a:t>
            </a:r>
            <a:endParaRPr lang="en-GB" dirty="0">
              <a:solidFill>
                <a:srgbClr val="0033CC"/>
              </a:solidFill>
              <a:latin typeface="Arial Black"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2018/6</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6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pic>
        <p:nvPicPr>
          <p:cNvPr id="7" name="Obrázek 6" descr="img724.jpg"/>
          <p:cNvPicPr>
            <a:picLocks noChangeAspect="1"/>
          </p:cNvPicPr>
          <p:nvPr/>
        </p:nvPicPr>
        <p:blipFill>
          <a:blip r:embed="rId2" cstate="print"/>
          <a:stretch>
            <a:fillRect/>
          </a:stretch>
        </p:blipFill>
        <p:spPr>
          <a:xfrm>
            <a:off x="319467" y="2618232"/>
            <a:ext cx="8428997" cy="3282742"/>
          </a:xfrm>
          <a:prstGeom prst="rect">
            <a:avLst/>
          </a:prstGeom>
        </p:spPr>
      </p:pic>
      <p:sp>
        <p:nvSpPr>
          <p:cNvPr id="8" name="Nadpis 4"/>
          <p:cNvSpPr txBox="1">
            <a:spLocks/>
          </p:cNvSpPr>
          <p:nvPr/>
        </p:nvSpPr>
        <p:spPr>
          <a:xfrm>
            <a:off x="0" y="274638"/>
            <a:ext cx="9036496" cy="490066"/>
          </a:xfrm>
          <a:prstGeom prst="rect">
            <a:avLst/>
          </a:prstGeom>
        </p:spPr>
        <p:txBody>
          <a:bodyPr/>
          <a:lstStyle/>
          <a:p>
            <a:pPr lvl="0" algn="ctr" eaLnBrk="0" hangingPunct="0">
              <a:defRPr/>
            </a:pPr>
            <a:r>
              <a:rPr lang="en-GB" sz="2800" b="1" dirty="0" smtClean="0">
                <a:solidFill>
                  <a:srgbClr val="0000FF"/>
                </a:solidFill>
                <a:latin typeface="Arial Black" pitchFamily="34" charset="0"/>
              </a:rPr>
              <a:t>STARCH</a:t>
            </a:r>
            <a:r>
              <a:rPr lang="cs-CZ" sz="2800" b="1" dirty="0" smtClean="0">
                <a:solidFill>
                  <a:srgbClr val="0000FF"/>
                </a:solidFill>
                <a:latin typeface="Arial Black" pitchFamily="34" charset="0"/>
              </a:rPr>
              <a:t> </a:t>
            </a:r>
            <a:r>
              <a:rPr kumimoji="0" lang="en-GB" sz="2800" b="1" i="0" u="none" strike="noStrike" kern="0" cap="none" spc="0" normalizeH="0" baseline="0" dirty="0" smtClean="0">
                <a:ln>
                  <a:noFill/>
                </a:ln>
                <a:solidFill>
                  <a:srgbClr val="0000FF"/>
                </a:solidFill>
                <a:effectLst/>
                <a:uLnTx/>
                <a:uFillTx/>
                <a:latin typeface="+mj-lt"/>
                <a:ea typeface="+mj-ea"/>
                <a:cs typeface="+mj-cs"/>
              </a:rPr>
              <a:t>(</a:t>
            </a:r>
            <a:r>
              <a:rPr kumimoji="0" lang="en-GB" sz="2800" b="1" i="0" u="none" strike="noStrike" kern="0" cap="none" spc="0" normalizeH="0" baseline="0" dirty="0" err="1" smtClean="0">
                <a:ln>
                  <a:noFill/>
                </a:ln>
                <a:solidFill>
                  <a:srgbClr val="0000FF"/>
                </a:solidFill>
                <a:effectLst/>
                <a:uLnTx/>
                <a:uFillTx/>
                <a:latin typeface="+mj-lt"/>
                <a:ea typeface="+mj-ea"/>
                <a:cs typeface="+mj-cs"/>
              </a:rPr>
              <a:t>amylose</a:t>
            </a:r>
            <a:r>
              <a:rPr kumimoji="0" lang="en-GB" sz="2800" b="1" i="0" u="none" strike="noStrike" kern="0" cap="none" spc="0" normalizeH="0" baseline="0" dirty="0" smtClean="0">
                <a:ln>
                  <a:noFill/>
                </a:ln>
                <a:solidFill>
                  <a:srgbClr val="0000FF"/>
                </a:solidFill>
                <a:effectLst/>
                <a:uLnTx/>
                <a:uFillTx/>
                <a:latin typeface="+mj-lt"/>
                <a:ea typeface="+mj-ea"/>
                <a:cs typeface="+mj-cs"/>
              </a:rPr>
              <a:t> - linear</a:t>
            </a:r>
            <a:r>
              <a:rPr kumimoji="0" lang="cs-CZ" sz="2800" b="1" i="0" u="none" strike="noStrike" kern="0" cap="none" spc="0" normalizeH="0" baseline="0" noProof="0" dirty="0" smtClean="0">
                <a:ln>
                  <a:noFill/>
                </a:ln>
                <a:solidFill>
                  <a:srgbClr val="0000FF"/>
                </a:solidFill>
                <a:effectLst/>
                <a:uLnTx/>
                <a:uFillTx/>
                <a:latin typeface="+mj-lt"/>
                <a:ea typeface="+mj-ea"/>
                <a:cs typeface="+mj-cs"/>
              </a:rPr>
              <a:t>)  </a:t>
            </a:r>
            <a:r>
              <a:rPr kumimoji="0" lang="cs-CZ" sz="2800" b="1" i="0" u="none" strike="noStrike" kern="0" cap="none" spc="0" normalizeH="0" baseline="0" noProof="0" dirty="0" smtClean="0">
                <a:ln>
                  <a:noFill/>
                </a:ln>
                <a:solidFill>
                  <a:srgbClr val="FF0000"/>
                </a:solidFill>
                <a:effectLst/>
                <a:uLnTx/>
                <a:uFillTx/>
                <a:latin typeface="+mj-lt"/>
                <a:ea typeface="+mj-ea"/>
                <a:cs typeface="+mj-cs"/>
              </a:rPr>
              <a:t>versus</a:t>
            </a:r>
            <a:r>
              <a:rPr kumimoji="0" lang="cs-CZ" sz="2800" b="1" i="0" u="none" strike="noStrike" kern="0" cap="none" spc="0" normalizeH="0" baseline="0" noProof="0" dirty="0" smtClean="0">
                <a:ln>
                  <a:noFill/>
                </a:ln>
                <a:solidFill>
                  <a:srgbClr val="0000FF"/>
                </a:solidFill>
                <a:effectLst/>
                <a:uLnTx/>
                <a:uFillTx/>
                <a:latin typeface="+mj-lt"/>
                <a:ea typeface="+mj-ea"/>
                <a:cs typeface="+mj-cs"/>
              </a:rPr>
              <a:t> </a:t>
            </a:r>
            <a:r>
              <a:rPr lang="cs-CZ" sz="2800" dirty="0" smtClean="0">
                <a:solidFill>
                  <a:srgbClr val="008000"/>
                </a:solidFill>
                <a:latin typeface="Arial Black" pitchFamily="34" charset="0"/>
              </a:rPr>
              <a:t>CELULLOSE </a:t>
            </a:r>
            <a:r>
              <a:rPr kumimoji="0" lang="cs-CZ" sz="2800" b="1" i="0" u="none" strike="noStrike" kern="0" cap="none" spc="0" normalizeH="0" baseline="0" noProof="0" dirty="0" smtClean="0">
                <a:ln>
                  <a:noFill/>
                </a:ln>
                <a:solidFill>
                  <a:srgbClr val="008000"/>
                </a:solidFill>
                <a:effectLst/>
                <a:uLnTx/>
                <a:uFillTx/>
                <a:latin typeface="+mj-lt"/>
                <a:ea typeface="+mj-ea"/>
                <a:cs typeface="+mj-cs"/>
              </a:rPr>
              <a:t>3</a:t>
            </a:r>
            <a:endParaRPr kumimoji="0" lang="cs-CZ" sz="2800" b="1" i="0" u="none" strike="noStrike" kern="0" cap="none" spc="0" normalizeH="0" baseline="0" noProof="0" dirty="0">
              <a:ln>
                <a:noFill/>
              </a:ln>
              <a:solidFill>
                <a:srgbClr val="008000"/>
              </a:solidFill>
              <a:effectLst/>
              <a:uLnTx/>
              <a:uFillTx/>
              <a:latin typeface="+mj-lt"/>
              <a:ea typeface="+mj-ea"/>
              <a:cs typeface="+mj-cs"/>
            </a:endParaRPr>
          </a:p>
        </p:txBody>
      </p:sp>
      <p:cxnSp>
        <p:nvCxnSpPr>
          <p:cNvPr id="9" name="Přímá spojovací šipka 8"/>
          <p:cNvCxnSpPr/>
          <p:nvPr/>
        </p:nvCxnSpPr>
        <p:spPr>
          <a:xfrm>
            <a:off x="2339752" y="764704"/>
            <a:ext cx="72008" cy="19442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7812360" y="764704"/>
            <a:ext cx="72008" cy="3744416"/>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364088" y="116632"/>
            <a:ext cx="3322712" cy="792088"/>
          </a:xfrm>
        </p:spPr>
        <p:txBody>
          <a:bodyPr/>
          <a:lstStyle/>
          <a:p>
            <a:r>
              <a:rPr lang="en-GB" sz="2800" b="1" dirty="0" smtClean="0">
                <a:solidFill>
                  <a:srgbClr val="0000FF"/>
                </a:solidFill>
                <a:latin typeface="Arial Black" pitchFamily="34" charset="0"/>
              </a:rPr>
              <a:t>STARCH versus </a:t>
            </a:r>
            <a:r>
              <a:rPr lang="en-GB" sz="2800" b="1" dirty="0" smtClean="0">
                <a:solidFill>
                  <a:srgbClr val="008000"/>
                </a:solidFill>
                <a:latin typeface="Arial Black" pitchFamily="34" charset="0"/>
              </a:rPr>
              <a:t>CELULLOSE </a:t>
            </a:r>
            <a:r>
              <a:rPr lang="cs-CZ" sz="2800" b="1" dirty="0" smtClean="0">
                <a:solidFill>
                  <a:srgbClr val="008000"/>
                </a:solidFill>
                <a:latin typeface="Arial Black" pitchFamily="34" charset="0"/>
              </a:rPr>
              <a:t>4</a:t>
            </a:r>
            <a:endParaRPr lang="cs-CZ" sz="2800" b="1" dirty="0">
              <a:solidFill>
                <a:srgbClr val="008000"/>
              </a:solidFill>
              <a:latin typeface="Arial Black" pitchFamily="34" charset="0"/>
            </a:endParaRPr>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dirty="0"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37</a:t>
            </a:fld>
            <a:endParaRPr lang="sk-SK"/>
          </a:p>
        </p:txBody>
      </p:sp>
      <p:sp>
        <p:nvSpPr>
          <p:cNvPr id="13" name="TextovéPole 12"/>
          <p:cNvSpPr txBox="1"/>
          <p:nvPr/>
        </p:nvSpPr>
        <p:spPr>
          <a:xfrm>
            <a:off x="2987824" y="116632"/>
            <a:ext cx="2160240" cy="584775"/>
          </a:xfrm>
          <a:prstGeom prst="rect">
            <a:avLst/>
          </a:prstGeom>
          <a:noFill/>
        </p:spPr>
        <p:txBody>
          <a:bodyPr wrap="square" rtlCol="0">
            <a:spAutoFit/>
          </a:bodyPr>
          <a:lstStyle/>
          <a:p>
            <a:r>
              <a:rPr lang="en-GB" sz="3200" b="1" dirty="0" smtClean="0">
                <a:solidFill>
                  <a:srgbClr val="0000FF"/>
                </a:solidFill>
                <a:latin typeface="Arial Black" pitchFamily="34" charset="0"/>
              </a:rPr>
              <a:t>STARCH</a:t>
            </a:r>
            <a:endParaRPr lang="cs-CZ" sz="3200" dirty="0">
              <a:solidFill>
                <a:srgbClr val="0000FF"/>
              </a:solidFill>
              <a:latin typeface="Arial Black" pitchFamily="34" charset="0"/>
            </a:endParaRPr>
          </a:p>
        </p:txBody>
      </p:sp>
      <p:sp>
        <p:nvSpPr>
          <p:cNvPr id="19" name="TextovéPole 18"/>
          <p:cNvSpPr txBox="1"/>
          <p:nvPr/>
        </p:nvSpPr>
        <p:spPr>
          <a:xfrm>
            <a:off x="6084168" y="6093296"/>
            <a:ext cx="2915816" cy="584775"/>
          </a:xfrm>
          <a:prstGeom prst="rect">
            <a:avLst/>
          </a:prstGeom>
          <a:solidFill>
            <a:schemeClr val="bg1">
              <a:lumMod val="75000"/>
            </a:schemeClr>
          </a:solidFill>
        </p:spPr>
        <p:txBody>
          <a:bodyPr wrap="square" rtlCol="0">
            <a:spAutoFit/>
          </a:bodyPr>
          <a:lstStyle/>
          <a:p>
            <a:r>
              <a:rPr lang="en-GB" sz="3200" b="1" dirty="0" smtClean="0">
                <a:solidFill>
                  <a:srgbClr val="008000"/>
                </a:solidFill>
                <a:latin typeface="Arial Black" pitchFamily="34" charset="0"/>
              </a:rPr>
              <a:t>CELULLOSE</a:t>
            </a:r>
            <a:endParaRPr lang="cs-CZ" sz="3200" dirty="0">
              <a:solidFill>
                <a:srgbClr val="008000"/>
              </a:solidFill>
              <a:latin typeface="Arial Black" pitchFamily="34" charset="0"/>
            </a:endParaRPr>
          </a:p>
        </p:txBody>
      </p:sp>
      <p:pic>
        <p:nvPicPr>
          <p:cNvPr id="16" name="Obrázek 15" descr="Ppolysaccharides Starch &amp; Celullose 001.jpg"/>
          <p:cNvPicPr>
            <a:picLocks noChangeAspect="1"/>
          </p:cNvPicPr>
          <p:nvPr/>
        </p:nvPicPr>
        <p:blipFill>
          <a:blip r:embed="rId2" cstate="print"/>
          <a:stretch>
            <a:fillRect/>
          </a:stretch>
        </p:blipFill>
        <p:spPr>
          <a:xfrm rot="5400000">
            <a:off x="836559" y="-522465"/>
            <a:ext cx="1494217" cy="2808314"/>
          </a:xfrm>
          <a:prstGeom prst="rect">
            <a:avLst/>
          </a:prstGeom>
        </p:spPr>
      </p:pic>
      <p:pic>
        <p:nvPicPr>
          <p:cNvPr id="17" name="Obrázek 16" descr="Ppolysaccharides Starch &amp; Celullose 002.jpg"/>
          <p:cNvPicPr>
            <a:picLocks noChangeAspect="1"/>
          </p:cNvPicPr>
          <p:nvPr/>
        </p:nvPicPr>
        <p:blipFill>
          <a:blip r:embed="rId3" cstate="print"/>
          <a:stretch>
            <a:fillRect/>
          </a:stretch>
        </p:blipFill>
        <p:spPr>
          <a:xfrm rot="5400000">
            <a:off x="626096" y="4638600"/>
            <a:ext cx="1483095" cy="2520280"/>
          </a:xfrm>
          <a:prstGeom prst="rect">
            <a:avLst/>
          </a:prstGeom>
        </p:spPr>
      </p:pic>
      <p:sp>
        <p:nvSpPr>
          <p:cNvPr id="18" name="TextovéPole 17"/>
          <p:cNvSpPr txBox="1"/>
          <p:nvPr/>
        </p:nvSpPr>
        <p:spPr>
          <a:xfrm>
            <a:off x="179512" y="1556792"/>
            <a:ext cx="8856984" cy="400110"/>
          </a:xfrm>
          <a:prstGeom prst="rect">
            <a:avLst/>
          </a:prstGeom>
          <a:noFill/>
        </p:spPr>
        <p:txBody>
          <a:bodyPr wrap="square" rtlCol="0">
            <a:spAutoFit/>
          </a:bodyPr>
          <a:lstStyle/>
          <a:p>
            <a:r>
              <a:rPr lang="cs-CZ" sz="2000" b="1" dirty="0" smtClean="0">
                <a:solidFill>
                  <a:srgbClr val="0000FF"/>
                </a:solidFill>
              </a:rPr>
              <a:t>n = 1 &gt; (1</a:t>
            </a:r>
            <a:r>
              <a:rPr lang="cs-CZ" sz="2000" b="1" dirty="0" smtClean="0">
                <a:solidFill>
                  <a:srgbClr val="0000FF"/>
                </a:solidFill>
                <a:latin typeface="Symbol" pitchFamily="18" charset="2"/>
              </a:rPr>
              <a:t>®4)-a-</a:t>
            </a:r>
            <a:r>
              <a:rPr lang="cs-CZ" sz="2000" b="1" dirty="0" smtClean="0">
                <a:solidFill>
                  <a:srgbClr val="0000FF"/>
                </a:solidFill>
                <a:latin typeface="+mn-lt"/>
              </a:rPr>
              <a:t>D-</a:t>
            </a:r>
            <a:r>
              <a:rPr lang="cs-CZ" sz="2000" b="1" dirty="0" err="1" smtClean="0">
                <a:solidFill>
                  <a:srgbClr val="0000FF"/>
                </a:solidFill>
                <a:latin typeface="+mn-lt"/>
              </a:rPr>
              <a:t>glukopyranosyl</a:t>
            </a:r>
            <a:r>
              <a:rPr lang="cs-CZ" sz="2000" b="1" dirty="0" smtClean="0">
                <a:solidFill>
                  <a:srgbClr val="0000FF"/>
                </a:solidFill>
                <a:latin typeface="+mn-lt"/>
              </a:rPr>
              <a:t> 1-</a:t>
            </a:r>
            <a:r>
              <a:rPr lang="cs-CZ" sz="2000" b="1" dirty="0" smtClean="0">
                <a:solidFill>
                  <a:srgbClr val="0000FF"/>
                </a:solidFill>
                <a:latin typeface="Symbol" pitchFamily="18" charset="2"/>
              </a:rPr>
              <a:t>a-</a:t>
            </a:r>
            <a:r>
              <a:rPr lang="cs-CZ" sz="2000" b="1" dirty="0" smtClean="0">
                <a:solidFill>
                  <a:srgbClr val="0000FF"/>
                </a:solidFill>
                <a:latin typeface="+mn-lt"/>
              </a:rPr>
              <a:t>D-</a:t>
            </a:r>
            <a:r>
              <a:rPr lang="cs-CZ" sz="2000" b="1" dirty="0" err="1" smtClean="0">
                <a:solidFill>
                  <a:srgbClr val="0000FF"/>
                </a:solidFill>
              </a:rPr>
              <a:t>glukopyranose</a:t>
            </a:r>
            <a:r>
              <a:rPr lang="cs-CZ" sz="2000" b="1" dirty="0" smtClean="0">
                <a:solidFill>
                  <a:srgbClr val="0000FF"/>
                </a:solidFill>
              </a:rPr>
              <a:t> </a:t>
            </a:r>
            <a:r>
              <a:rPr lang="cs-CZ" sz="2000" b="1" dirty="0" smtClean="0">
                <a:solidFill>
                  <a:srgbClr val="0000FF"/>
                </a:solidFill>
                <a:latin typeface="Symbol" pitchFamily="18" charset="2"/>
              </a:rPr>
              <a:t>Ţ </a:t>
            </a:r>
            <a:r>
              <a:rPr lang="cs-CZ" sz="2000" b="1" dirty="0" smtClean="0">
                <a:solidFill>
                  <a:srgbClr val="0000FF"/>
                </a:solidFill>
                <a:latin typeface="Arial Black" pitchFamily="34" charset="0"/>
              </a:rPr>
              <a:t>MALTOSE</a:t>
            </a:r>
            <a:r>
              <a:rPr lang="cs-CZ" sz="2000" b="1" dirty="0" smtClean="0">
                <a:solidFill>
                  <a:srgbClr val="0000FF"/>
                </a:solidFill>
                <a:latin typeface="Symbol" pitchFamily="18" charset="2"/>
              </a:rPr>
              <a:t> </a:t>
            </a:r>
            <a:endParaRPr lang="cs-CZ" sz="2000" b="1" dirty="0">
              <a:solidFill>
                <a:srgbClr val="0000FF"/>
              </a:solidFill>
            </a:endParaRPr>
          </a:p>
        </p:txBody>
      </p:sp>
      <p:sp>
        <p:nvSpPr>
          <p:cNvPr id="22" name="TextovéPole 21"/>
          <p:cNvSpPr txBox="1"/>
          <p:nvPr/>
        </p:nvSpPr>
        <p:spPr>
          <a:xfrm>
            <a:off x="0" y="4653136"/>
            <a:ext cx="9036496" cy="400110"/>
          </a:xfrm>
          <a:prstGeom prst="rect">
            <a:avLst/>
          </a:prstGeom>
          <a:noFill/>
        </p:spPr>
        <p:txBody>
          <a:bodyPr wrap="square" rtlCol="0">
            <a:spAutoFit/>
          </a:bodyPr>
          <a:lstStyle/>
          <a:p>
            <a:r>
              <a:rPr lang="cs-CZ" sz="2000" b="1" dirty="0" smtClean="0">
                <a:solidFill>
                  <a:srgbClr val="008000"/>
                </a:solidFill>
              </a:rPr>
              <a:t>n = 1 &gt; (1</a:t>
            </a:r>
            <a:r>
              <a:rPr lang="cs-CZ" sz="2000" b="1" dirty="0" smtClean="0">
                <a:solidFill>
                  <a:srgbClr val="008000"/>
                </a:solidFill>
                <a:latin typeface="Symbol" pitchFamily="18" charset="2"/>
              </a:rPr>
              <a:t>®4)-b-</a:t>
            </a:r>
            <a:r>
              <a:rPr lang="cs-CZ" sz="2000" b="1" dirty="0" smtClean="0">
                <a:solidFill>
                  <a:srgbClr val="008000"/>
                </a:solidFill>
                <a:latin typeface="+mn-lt"/>
              </a:rPr>
              <a:t>D-</a:t>
            </a:r>
            <a:r>
              <a:rPr lang="cs-CZ" sz="2000" b="1" dirty="0" err="1" smtClean="0">
                <a:solidFill>
                  <a:srgbClr val="008000"/>
                </a:solidFill>
                <a:latin typeface="+mn-lt"/>
              </a:rPr>
              <a:t>glukopyranosyl</a:t>
            </a:r>
            <a:r>
              <a:rPr lang="cs-CZ" sz="2000" b="1" dirty="0" smtClean="0">
                <a:solidFill>
                  <a:srgbClr val="008000"/>
                </a:solidFill>
                <a:latin typeface="+mn-lt"/>
              </a:rPr>
              <a:t> </a:t>
            </a:r>
            <a:r>
              <a:rPr lang="cs-CZ" sz="2000" b="1" dirty="0" smtClean="0">
                <a:solidFill>
                  <a:srgbClr val="008000"/>
                </a:solidFill>
                <a:latin typeface="Symbol" pitchFamily="18" charset="2"/>
              </a:rPr>
              <a:t>1-b-</a:t>
            </a:r>
            <a:r>
              <a:rPr lang="cs-CZ" sz="2000" b="1" dirty="0" smtClean="0">
                <a:solidFill>
                  <a:srgbClr val="008000"/>
                </a:solidFill>
                <a:latin typeface="+mn-lt"/>
              </a:rPr>
              <a:t>D-</a:t>
            </a:r>
            <a:r>
              <a:rPr lang="cs-CZ" sz="2000" b="1" dirty="0" err="1" smtClean="0">
                <a:solidFill>
                  <a:srgbClr val="008000"/>
                </a:solidFill>
                <a:latin typeface="+mn-lt"/>
              </a:rPr>
              <a:t>glukopyranose</a:t>
            </a:r>
            <a:r>
              <a:rPr lang="cs-CZ" sz="2000" b="1" dirty="0" smtClean="0">
                <a:solidFill>
                  <a:srgbClr val="008000"/>
                </a:solidFill>
                <a:latin typeface="+mn-lt"/>
              </a:rPr>
              <a:t> </a:t>
            </a:r>
            <a:r>
              <a:rPr lang="cs-CZ" sz="2000" b="1" dirty="0" smtClean="0">
                <a:solidFill>
                  <a:srgbClr val="008000"/>
                </a:solidFill>
                <a:latin typeface="Symbol" pitchFamily="18" charset="2"/>
              </a:rPr>
              <a:t>Ţ</a:t>
            </a:r>
            <a:r>
              <a:rPr lang="cs-CZ" sz="2000" b="1" dirty="0" smtClean="0">
                <a:solidFill>
                  <a:srgbClr val="008000"/>
                </a:solidFill>
                <a:latin typeface="Arial Black" pitchFamily="34" charset="0"/>
              </a:rPr>
              <a:t>CELOBIOSE</a:t>
            </a:r>
            <a:endParaRPr lang="cs-CZ" sz="2000" b="1" dirty="0">
              <a:solidFill>
                <a:srgbClr val="008000"/>
              </a:solidFill>
              <a:latin typeface="Arial Black" pitchFamily="34" charset="0"/>
            </a:endParaRPr>
          </a:p>
        </p:txBody>
      </p:sp>
      <p:sp>
        <p:nvSpPr>
          <p:cNvPr id="23" name="TextovéPole 22"/>
          <p:cNvSpPr txBox="1"/>
          <p:nvPr/>
        </p:nvSpPr>
        <p:spPr>
          <a:xfrm>
            <a:off x="2699792" y="5229200"/>
            <a:ext cx="6192688" cy="523220"/>
          </a:xfrm>
          <a:prstGeom prst="rect">
            <a:avLst/>
          </a:prstGeom>
          <a:noFill/>
        </p:spPr>
        <p:txBody>
          <a:bodyPr wrap="square" rtlCol="0">
            <a:spAutoFit/>
          </a:bodyPr>
          <a:lstStyle/>
          <a:p>
            <a:r>
              <a:rPr lang="cs-CZ" sz="2800" dirty="0" smtClean="0">
                <a:solidFill>
                  <a:srgbClr val="008000"/>
                </a:solidFill>
                <a:latin typeface="Arial Black" pitchFamily="34" charset="0"/>
              </a:rPr>
              <a:t>n = 1000 ….. 7000 CELULLOSE</a:t>
            </a:r>
            <a:endParaRPr lang="cs-CZ" sz="2800" dirty="0">
              <a:solidFill>
                <a:srgbClr val="008000"/>
              </a:solidFill>
              <a:latin typeface="Arial Black" pitchFamily="34" charset="0"/>
            </a:endParaRPr>
          </a:p>
        </p:txBody>
      </p:sp>
      <p:sp>
        <p:nvSpPr>
          <p:cNvPr id="24" name="TextovéPole 23"/>
          <p:cNvSpPr txBox="1"/>
          <p:nvPr/>
        </p:nvSpPr>
        <p:spPr>
          <a:xfrm>
            <a:off x="0" y="1988840"/>
            <a:ext cx="6192688" cy="523220"/>
          </a:xfrm>
          <a:prstGeom prst="rect">
            <a:avLst/>
          </a:prstGeom>
          <a:noFill/>
        </p:spPr>
        <p:txBody>
          <a:bodyPr wrap="square" rtlCol="0">
            <a:spAutoFit/>
          </a:bodyPr>
          <a:lstStyle/>
          <a:p>
            <a:r>
              <a:rPr lang="cs-CZ" sz="2800" i="1" dirty="0" smtClean="0">
                <a:solidFill>
                  <a:srgbClr val="7030A0"/>
                </a:solidFill>
                <a:latin typeface="Arial Black" pitchFamily="34" charset="0"/>
              </a:rPr>
              <a:t>n = 150 ….. 500 AMYLOSE </a:t>
            </a:r>
            <a:endParaRPr lang="cs-CZ" sz="2800" i="1" dirty="0">
              <a:solidFill>
                <a:srgbClr val="7030A0"/>
              </a:solidFill>
              <a:latin typeface="Arial Black" pitchFamily="34" charset="0"/>
            </a:endParaRPr>
          </a:p>
        </p:txBody>
      </p:sp>
      <p:sp>
        <p:nvSpPr>
          <p:cNvPr id="25" name="TextovéPole 24"/>
          <p:cNvSpPr txBox="1"/>
          <p:nvPr/>
        </p:nvSpPr>
        <p:spPr>
          <a:xfrm>
            <a:off x="0" y="2420888"/>
            <a:ext cx="9144000" cy="1384995"/>
          </a:xfrm>
          <a:prstGeom prst="rect">
            <a:avLst/>
          </a:prstGeom>
          <a:noFill/>
        </p:spPr>
        <p:txBody>
          <a:bodyPr wrap="square" rtlCol="0">
            <a:spAutoFit/>
          </a:bodyPr>
          <a:lstStyle/>
          <a:p>
            <a:r>
              <a:rPr lang="cs-CZ" sz="2800" dirty="0" smtClean="0">
                <a:solidFill>
                  <a:srgbClr val="0000FF"/>
                </a:solidFill>
                <a:latin typeface="Arial Black" pitchFamily="34" charset="0"/>
              </a:rPr>
              <a:t>n = 550 ….. 7500 </a:t>
            </a:r>
            <a:r>
              <a:rPr lang="en-GB" sz="2800" cap="all" dirty="0" err="1" smtClean="0">
                <a:solidFill>
                  <a:srgbClr val="0000FF"/>
                </a:solidFill>
                <a:latin typeface="Arial Black" pitchFamily="34" charset="0"/>
              </a:rPr>
              <a:t>AMYlopeCtin</a:t>
            </a:r>
            <a:r>
              <a:rPr lang="en-GB" sz="2800" cap="all" dirty="0" smtClean="0">
                <a:solidFill>
                  <a:srgbClr val="0000FF"/>
                </a:solidFill>
                <a:latin typeface="Arial Black" pitchFamily="34" charset="0"/>
              </a:rPr>
              <a:t>, </a:t>
            </a:r>
            <a:r>
              <a:rPr lang="en-GB" sz="2800" dirty="0" smtClean="0">
                <a:solidFill>
                  <a:srgbClr val="0000FF"/>
                </a:solidFill>
                <a:latin typeface="Arial Black" pitchFamily="34" charset="0"/>
              </a:rPr>
              <a:t>Branching </a:t>
            </a:r>
            <a:r>
              <a:rPr lang="en-GB" sz="2800" b="1" dirty="0" smtClean="0">
                <a:solidFill>
                  <a:srgbClr val="0000FF"/>
                </a:solidFill>
                <a:latin typeface="Arial Black" pitchFamily="34" charset="0"/>
              </a:rPr>
              <a:t>(1</a:t>
            </a:r>
            <a:r>
              <a:rPr lang="en-GB" sz="2800" b="1" dirty="0" smtClean="0">
                <a:solidFill>
                  <a:srgbClr val="0000FF"/>
                </a:solidFill>
                <a:latin typeface="Symbol" pitchFamily="18" charset="2"/>
              </a:rPr>
              <a:t>®</a:t>
            </a:r>
            <a:r>
              <a:rPr lang="en-GB" sz="2800" b="1" dirty="0" smtClean="0">
                <a:solidFill>
                  <a:srgbClr val="0000FF"/>
                </a:solidFill>
                <a:latin typeface="Arial Black" pitchFamily="34" charset="0"/>
              </a:rPr>
              <a:t>6)</a:t>
            </a:r>
            <a:r>
              <a:rPr lang="en-GB" sz="2800" b="1" dirty="0" smtClean="0">
                <a:solidFill>
                  <a:srgbClr val="0000FF"/>
                </a:solidFill>
                <a:latin typeface="Symbol" pitchFamily="18" charset="2"/>
              </a:rPr>
              <a:t> </a:t>
            </a:r>
            <a:r>
              <a:rPr lang="en-GB" sz="2800" dirty="0" smtClean="0">
                <a:solidFill>
                  <a:srgbClr val="0000FF"/>
                </a:solidFill>
                <a:latin typeface="Arial Black" pitchFamily="34" charset="0"/>
              </a:rPr>
              <a:t>on the approx. Each 8 to 10 </a:t>
            </a:r>
            <a:r>
              <a:rPr lang="en-GB" sz="2800" dirty="0" smtClean="0">
                <a:solidFill>
                  <a:srgbClr val="0000FF"/>
                </a:solidFill>
                <a:latin typeface="Arial Black" pitchFamily="34" charset="0"/>
              </a:rPr>
              <a:t>GLU</a:t>
            </a:r>
            <a:r>
              <a:rPr lang="cs-CZ" sz="2800" dirty="0" smtClean="0">
                <a:solidFill>
                  <a:srgbClr val="0000FF"/>
                </a:solidFill>
                <a:latin typeface="Arial Black" pitchFamily="34" charset="0"/>
              </a:rPr>
              <a:t>C</a:t>
            </a:r>
            <a:r>
              <a:rPr lang="en-GB" sz="2800" dirty="0" smtClean="0">
                <a:solidFill>
                  <a:srgbClr val="0000FF"/>
                </a:solidFill>
                <a:latin typeface="Arial Black" pitchFamily="34" charset="0"/>
              </a:rPr>
              <a:t>O</a:t>
            </a:r>
            <a:r>
              <a:rPr lang="cs-CZ" sz="2800" dirty="0" smtClean="0">
                <a:solidFill>
                  <a:srgbClr val="0000FF"/>
                </a:solidFill>
                <a:latin typeface="Arial Black" pitchFamily="34" charset="0"/>
              </a:rPr>
              <a:t>S</a:t>
            </a:r>
            <a:r>
              <a:rPr lang="en-GB" sz="2800" dirty="0" smtClean="0">
                <a:solidFill>
                  <a:srgbClr val="0000FF"/>
                </a:solidFill>
                <a:latin typeface="Arial Black" pitchFamily="34" charset="0"/>
              </a:rPr>
              <a:t>E  </a:t>
            </a:r>
            <a:r>
              <a:rPr lang="cs-CZ" sz="2800" dirty="0" smtClean="0">
                <a:solidFill>
                  <a:srgbClr val="0000FF"/>
                </a:solidFill>
                <a:latin typeface="Arial Black" pitchFamily="34" charset="0"/>
              </a:rPr>
              <a:t>unit </a:t>
            </a:r>
            <a:endParaRPr lang="cs-CZ" sz="2800" dirty="0">
              <a:solidFill>
                <a:srgbClr val="0000FF"/>
              </a:solidFill>
              <a:latin typeface="Arial Black"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274638"/>
            <a:ext cx="8784976" cy="490066"/>
          </a:xfrm>
        </p:spPr>
        <p:txBody>
          <a:bodyPr/>
          <a:lstStyle/>
          <a:p>
            <a:r>
              <a:rPr lang="sk-SK" sz="4000" b="1" kern="1200" dirty="0" smtClean="0">
                <a:solidFill>
                  <a:srgbClr val="FF0000"/>
                </a:solidFill>
                <a:latin typeface="Arial Black" pitchFamily="34" charset="0"/>
                <a:ea typeface="Times New Roman"/>
                <a:cs typeface="Times New Roman"/>
              </a:rPr>
              <a:t>AMYLOSE &amp; </a:t>
            </a:r>
            <a:r>
              <a:rPr lang="sk-SK" sz="4000" b="1" kern="1200" dirty="0" smtClean="0">
                <a:solidFill>
                  <a:srgbClr val="0000FF"/>
                </a:solidFill>
                <a:latin typeface="Arial Black" pitchFamily="34" charset="0"/>
                <a:ea typeface="Times New Roman"/>
                <a:cs typeface="Times New Roman"/>
              </a:rPr>
              <a:t>AMYLOPECTIN 1</a:t>
            </a:r>
            <a:endParaRPr lang="cs-CZ" sz="40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38</a:t>
            </a:fld>
            <a:endParaRPr lang="sk-SK"/>
          </a:p>
        </p:txBody>
      </p:sp>
      <p:pic>
        <p:nvPicPr>
          <p:cNvPr id="10" name="Obrázek 9" descr="img660.jpg"/>
          <p:cNvPicPr>
            <a:picLocks noChangeAspect="1"/>
          </p:cNvPicPr>
          <p:nvPr/>
        </p:nvPicPr>
        <p:blipFill>
          <a:blip r:embed="rId2" cstate="print"/>
          <a:stretch>
            <a:fillRect/>
          </a:stretch>
        </p:blipFill>
        <p:spPr>
          <a:xfrm rot="10800000">
            <a:off x="251520" y="764704"/>
            <a:ext cx="8449652" cy="5410672"/>
          </a:xfrm>
          <a:prstGeom prst="rect">
            <a:avLst/>
          </a:prstGeom>
        </p:spPr>
      </p:pic>
      <p:sp>
        <p:nvSpPr>
          <p:cNvPr id="12" name="TextovéPole 11"/>
          <p:cNvSpPr txBox="1"/>
          <p:nvPr/>
        </p:nvSpPr>
        <p:spPr>
          <a:xfrm>
            <a:off x="1835696" y="4941168"/>
            <a:ext cx="3168352" cy="523220"/>
          </a:xfrm>
          <a:prstGeom prst="rect">
            <a:avLst/>
          </a:prstGeom>
          <a:noFill/>
        </p:spPr>
        <p:txBody>
          <a:bodyPr wrap="square" rtlCol="0">
            <a:spAutoFit/>
          </a:bodyPr>
          <a:lstStyle/>
          <a:p>
            <a:r>
              <a:rPr lang="sk-SK" sz="2800" b="1" dirty="0" smtClean="0">
                <a:solidFill>
                  <a:srgbClr val="0000FF"/>
                </a:solidFill>
                <a:latin typeface="Arial Black" pitchFamily="34" charset="0"/>
                <a:ea typeface="Times New Roman"/>
                <a:cs typeface="Times New Roman"/>
              </a:rPr>
              <a:t>AMYLOPECTIN</a:t>
            </a:r>
            <a:endParaRPr lang="cs-CZ" sz="2800" dirty="0">
              <a:latin typeface="Arial Black" pitchFamily="34" charset="0"/>
            </a:endParaRPr>
          </a:p>
        </p:txBody>
      </p:sp>
      <p:sp>
        <p:nvSpPr>
          <p:cNvPr id="13" name="TextovéPole 12"/>
          <p:cNvSpPr txBox="1"/>
          <p:nvPr/>
        </p:nvSpPr>
        <p:spPr>
          <a:xfrm>
            <a:off x="2339752" y="1412776"/>
            <a:ext cx="2160240" cy="523220"/>
          </a:xfrm>
          <a:prstGeom prst="rect">
            <a:avLst/>
          </a:prstGeom>
          <a:noFill/>
        </p:spPr>
        <p:txBody>
          <a:bodyPr wrap="square" rtlCol="0">
            <a:spAutoFit/>
          </a:bodyPr>
          <a:lstStyle/>
          <a:p>
            <a:r>
              <a:rPr lang="sk-SK" sz="2800" b="1" dirty="0" smtClean="0">
                <a:solidFill>
                  <a:srgbClr val="FF0000"/>
                </a:solidFill>
                <a:latin typeface="Arial Black" pitchFamily="34" charset="0"/>
                <a:ea typeface="Times New Roman"/>
                <a:cs typeface="Times New Roman"/>
              </a:rPr>
              <a:t>AMYLOSE</a:t>
            </a:r>
            <a:endParaRPr lang="cs-CZ" sz="2800" dirty="0">
              <a:latin typeface="Arial Black" pitchFamily="34" charset="0"/>
            </a:endParaRPr>
          </a:p>
        </p:txBody>
      </p:sp>
      <p:sp>
        <p:nvSpPr>
          <p:cNvPr id="9" name="TextovéPole 8"/>
          <p:cNvSpPr txBox="1"/>
          <p:nvPr/>
        </p:nvSpPr>
        <p:spPr>
          <a:xfrm>
            <a:off x="0" y="5373216"/>
            <a:ext cx="9144000" cy="1477328"/>
          </a:xfrm>
          <a:prstGeom prst="rect">
            <a:avLst/>
          </a:prstGeom>
          <a:solidFill>
            <a:schemeClr val="accent3">
              <a:lumMod val="85000"/>
            </a:schemeClr>
          </a:solidFill>
        </p:spPr>
        <p:txBody>
          <a:bodyPr wrap="square" rtlCol="0">
            <a:spAutoFit/>
          </a:bodyPr>
          <a:lstStyle/>
          <a:p>
            <a:r>
              <a:rPr lang="sk-SK" b="1" dirty="0" smtClean="0">
                <a:solidFill>
                  <a:srgbClr val="FF0000"/>
                </a:solidFill>
                <a:latin typeface="Arial Black" pitchFamily="34" charset="0"/>
                <a:ea typeface="Times New Roman"/>
                <a:cs typeface="Times New Roman"/>
              </a:rPr>
              <a:t>AMYLOSE (Picture </a:t>
            </a:r>
            <a:r>
              <a:rPr lang="sk-SK" b="1" dirty="0" err="1" smtClean="0">
                <a:solidFill>
                  <a:srgbClr val="FF0000"/>
                </a:solidFill>
                <a:latin typeface="Arial Black" pitchFamily="34" charset="0"/>
                <a:ea typeface="Times New Roman"/>
                <a:cs typeface="Times New Roman"/>
              </a:rPr>
              <a:t>up</a:t>
            </a:r>
            <a:r>
              <a:rPr lang="sk-SK" b="1" dirty="0" smtClean="0">
                <a:solidFill>
                  <a:srgbClr val="FF0000"/>
                </a:solidFill>
                <a:latin typeface="Arial Black" pitchFamily="34" charset="0"/>
                <a:ea typeface="Times New Roman"/>
                <a:cs typeface="Times New Roman"/>
              </a:rPr>
              <a:t>)</a:t>
            </a:r>
          </a:p>
          <a:p>
            <a:r>
              <a:rPr lang="sk-SK" b="1" dirty="0" smtClean="0">
                <a:solidFill>
                  <a:srgbClr val="0000FF"/>
                </a:solidFill>
                <a:latin typeface="Arial Black" pitchFamily="34" charset="0"/>
                <a:ea typeface="Times New Roman"/>
                <a:cs typeface="Times New Roman"/>
              </a:rPr>
              <a:t>AMYLOPECTIN (Picture </a:t>
            </a:r>
            <a:r>
              <a:rPr lang="sk-SK" b="1" dirty="0" err="1" smtClean="0">
                <a:solidFill>
                  <a:srgbClr val="0000FF"/>
                </a:solidFill>
                <a:latin typeface="Arial Black" pitchFamily="34" charset="0"/>
                <a:ea typeface="Times New Roman"/>
                <a:cs typeface="Times New Roman"/>
              </a:rPr>
              <a:t>down</a:t>
            </a:r>
            <a:r>
              <a:rPr lang="sk-SK" b="1" dirty="0" smtClean="0">
                <a:solidFill>
                  <a:srgbClr val="0000FF"/>
                </a:solidFill>
                <a:latin typeface="Arial Black" pitchFamily="34" charset="0"/>
                <a:ea typeface="Times New Roman"/>
                <a:cs typeface="Times New Roman"/>
              </a:rPr>
              <a:t>)</a:t>
            </a:r>
          </a:p>
          <a:p>
            <a:endParaRPr lang="sk-SK" b="1" dirty="0" smtClean="0">
              <a:solidFill>
                <a:srgbClr val="0000FF"/>
              </a:solidFill>
              <a:latin typeface="Arial Black" pitchFamily="34" charset="0"/>
              <a:ea typeface="Times New Roman"/>
              <a:cs typeface="Times New Roman"/>
            </a:endParaRPr>
          </a:p>
          <a:p>
            <a:endParaRPr lang="sk-SK" b="1" dirty="0" smtClean="0">
              <a:solidFill>
                <a:srgbClr val="FF0000"/>
              </a:solidFill>
              <a:latin typeface="Arial Black" pitchFamily="34" charset="0"/>
              <a:ea typeface="Times New Roman"/>
              <a:cs typeface="Times New Roman"/>
            </a:endParaRPr>
          </a:p>
          <a:p>
            <a:endParaRPr lang="cs-CZ" dirty="0">
              <a:latin typeface="Arial Black" pitchFamily="34" charset="0"/>
            </a:endParaRPr>
          </a:p>
        </p:txBody>
      </p:sp>
      <p:sp>
        <p:nvSpPr>
          <p:cNvPr id="14" name="Elipsa 13"/>
          <p:cNvSpPr/>
          <p:nvPr/>
        </p:nvSpPr>
        <p:spPr>
          <a:xfrm>
            <a:off x="107504" y="6021288"/>
            <a:ext cx="792088" cy="7200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Elipsa 14"/>
          <p:cNvSpPr/>
          <p:nvPr/>
        </p:nvSpPr>
        <p:spPr>
          <a:xfrm>
            <a:off x="3419872" y="6021288"/>
            <a:ext cx="792088" cy="7200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ovací čára 16"/>
          <p:cNvCxnSpPr/>
          <p:nvPr/>
        </p:nvCxnSpPr>
        <p:spPr>
          <a:xfrm>
            <a:off x="4499992" y="2636912"/>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a:stCxn id="15" idx="1"/>
            <a:endCxn id="15" idx="5"/>
          </p:cNvCxnSpPr>
          <p:nvPr/>
        </p:nvCxnSpPr>
        <p:spPr>
          <a:xfrm>
            <a:off x="3535871" y="6126741"/>
            <a:ext cx="560090" cy="509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a:stCxn id="15" idx="7"/>
            <a:endCxn id="15" idx="3"/>
          </p:cNvCxnSpPr>
          <p:nvPr/>
        </p:nvCxnSpPr>
        <p:spPr>
          <a:xfrm flipH="1">
            <a:off x="3535871" y="6126741"/>
            <a:ext cx="560090" cy="509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Výseč 28"/>
          <p:cNvSpPr/>
          <p:nvPr/>
        </p:nvSpPr>
        <p:spPr>
          <a:xfrm>
            <a:off x="6084168" y="5949280"/>
            <a:ext cx="720080" cy="720080"/>
          </a:xfrm>
          <a:prstGeom prst="pie">
            <a:avLst>
              <a:gd name="adj1" fmla="val 5505790"/>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0" name="Výseč 29"/>
          <p:cNvSpPr/>
          <p:nvPr/>
        </p:nvSpPr>
        <p:spPr>
          <a:xfrm rot="10800000">
            <a:off x="6012160" y="5949280"/>
            <a:ext cx="864096" cy="720080"/>
          </a:xfrm>
          <a:prstGeom prst="pie">
            <a:avLst>
              <a:gd name="adj1" fmla="val 5291358"/>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6" name="TextovéPole 35"/>
          <p:cNvSpPr txBox="1"/>
          <p:nvPr/>
        </p:nvSpPr>
        <p:spPr>
          <a:xfrm>
            <a:off x="899592" y="6021288"/>
            <a:ext cx="1872208" cy="646331"/>
          </a:xfrm>
          <a:prstGeom prst="rect">
            <a:avLst/>
          </a:prstGeom>
          <a:solidFill>
            <a:schemeClr val="accent3">
              <a:lumMod val="85000"/>
            </a:schemeClr>
          </a:solidFill>
          <a:ln>
            <a:solidFill>
              <a:schemeClr val="accent1"/>
            </a:solidFill>
          </a:ln>
        </p:spPr>
        <p:txBody>
          <a:bodyPr wrap="square" rtlCol="0">
            <a:spAutoFit/>
          </a:bodyPr>
          <a:lstStyle/>
          <a:p>
            <a:r>
              <a:rPr lang="en-GB" dirty="0" smtClean="0">
                <a:solidFill>
                  <a:srgbClr val="008000"/>
                </a:solidFill>
                <a:latin typeface="Arial Black" pitchFamily="34" charset="0"/>
              </a:rPr>
              <a:t>End reducing unit</a:t>
            </a:r>
            <a:endParaRPr lang="en-GB" dirty="0">
              <a:solidFill>
                <a:srgbClr val="008000"/>
              </a:solidFill>
              <a:latin typeface="Arial Black" pitchFamily="34" charset="0"/>
            </a:endParaRPr>
          </a:p>
        </p:txBody>
      </p:sp>
      <p:sp>
        <p:nvSpPr>
          <p:cNvPr id="37" name="TextovéPole 36"/>
          <p:cNvSpPr txBox="1"/>
          <p:nvPr/>
        </p:nvSpPr>
        <p:spPr>
          <a:xfrm>
            <a:off x="6876256" y="5805264"/>
            <a:ext cx="1872208" cy="923330"/>
          </a:xfrm>
          <a:prstGeom prst="rect">
            <a:avLst/>
          </a:prstGeom>
          <a:solidFill>
            <a:schemeClr val="accent3">
              <a:lumMod val="85000"/>
            </a:schemeClr>
          </a:solidFill>
          <a:ln>
            <a:solidFill>
              <a:schemeClr val="accent1"/>
            </a:solidFill>
          </a:ln>
        </p:spPr>
        <p:txBody>
          <a:bodyPr wrap="square" rtlCol="0">
            <a:spAutoFit/>
          </a:bodyPr>
          <a:lstStyle/>
          <a:p>
            <a:r>
              <a:rPr lang="en-GB" dirty="0" smtClean="0">
                <a:solidFill>
                  <a:srgbClr val="0033CC"/>
                </a:solidFill>
                <a:latin typeface="Arial Black" pitchFamily="34" charset="0"/>
              </a:rPr>
              <a:t>Initial </a:t>
            </a:r>
            <a:r>
              <a:rPr lang="cs-CZ" dirty="0" smtClean="0">
                <a:solidFill>
                  <a:srgbClr val="0033CC"/>
                </a:solidFill>
                <a:latin typeface="Arial Black" pitchFamily="34" charset="0"/>
              </a:rPr>
              <a:t>NON</a:t>
            </a:r>
            <a:r>
              <a:rPr lang="en-GB" dirty="0" smtClean="0">
                <a:solidFill>
                  <a:srgbClr val="0033CC"/>
                </a:solidFill>
                <a:latin typeface="Arial Black" pitchFamily="34" charset="0"/>
              </a:rPr>
              <a:t>reducing unit</a:t>
            </a:r>
            <a:endParaRPr lang="en-GB" dirty="0">
              <a:solidFill>
                <a:srgbClr val="0033CC"/>
              </a:solidFill>
              <a:latin typeface="Arial Black" pitchFamily="34" charset="0"/>
            </a:endParaRPr>
          </a:p>
        </p:txBody>
      </p:sp>
      <p:sp>
        <p:nvSpPr>
          <p:cNvPr id="38" name="TextovéPole 37"/>
          <p:cNvSpPr txBox="1"/>
          <p:nvPr/>
        </p:nvSpPr>
        <p:spPr>
          <a:xfrm>
            <a:off x="4211960" y="6021288"/>
            <a:ext cx="1512168" cy="646331"/>
          </a:xfrm>
          <a:prstGeom prst="rect">
            <a:avLst/>
          </a:prstGeom>
          <a:noFill/>
        </p:spPr>
        <p:txBody>
          <a:bodyPr wrap="square" rtlCol="0">
            <a:spAutoFit/>
          </a:bodyPr>
          <a:lstStyle/>
          <a:p>
            <a:r>
              <a:rPr lang="cs-CZ" dirty="0" smtClean="0">
                <a:solidFill>
                  <a:srgbClr val="7030A0"/>
                </a:solidFill>
                <a:latin typeface="Arial Black" pitchFamily="34" charset="0"/>
              </a:rPr>
              <a:t>Point </a:t>
            </a:r>
            <a:r>
              <a:rPr lang="cs-CZ" dirty="0" err="1" smtClean="0">
                <a:solidFill>
                  <a:srgbClr val="7030A0"/>
                </a:solidFill>
                <a:latin typeface="Arial Black" pitchFamily="34" charset="0"/>
              </a:rPr>
              <a:t>of</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Branching</a:t>
            </a:r>
            <a:endParaRPr lang="cs-CZ" dirty="0">
              <a:solidFill>
                <a:srgbClr val="7030A0"/>
              </a:solidFill>
              <a:latin typeface="Arial Black"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9144000" cy="908720"/>
          </a:xfrm>
        </p:spPr>
        <p:txBody>
          <a:bodyPr/>
          <a:lstStyle/>
          <a:p>
            <a:r>
              <a:rPr lang="en-GB" sz="3600" b="1" kern="1200" dirty="0" smtClean="0">
                <a:solidFill>
                  <a:srgbClr val="008000"/>
                </a:solidFill>
                <a:latin typeface="Arial Black" pitchFamily="34" charset="0"/>
                <a:ea typeface="Times New Roman"/>
                <a:cs typeface="Times New Roman"/>
              </a:rPr>
              <a:t>Separation</a:t>
            </a:r>
            <a:r>
              <a:rPr lang="sk-SK" sz="3600" b="1" kern="1200" dirty="0" smtClean="0">
                <a:solidFill>
                  <a:srgbClr val="008000"/>
                </a:solidFill>
                <a:latin typeface="Arial Black" pitchFamily="34" charset="0"/>
                <a:ea typeface="Times New Roman"/>
                <a:cs typeface="Times New Roman"/>
              </a:rPr>
              <a:t> </a:t>
            </a:r>
            <a:r>
              <a:rPr lang="sk-SK" sz="2800" b="1" kern="1200" dirty="0" smtClean="0">
                <a:solidFill>
                  <a:srgbClr val="FF0000"/>
                </a:solidFill>
                <a:latin typeface="Arial Black" pitchFamily="34" charset="0"/>
                <a:ea typeface="Times New Roman"/>
                <a:cs typeface="Times New Roman"/>
              </a:rPr>
              <a:t/>
            </a:r>
            <a:br>
              <a:rPr lang="sk-SK" sz="2800" b="1" kern="1200" dirty="0" smtClean="0">
                <a:solidFill>
                  <a:srgbClr val="FF0000"/>
                </a:solidFill>
                <a:latin typeface="Arial Black" pitchFamily="34" charset="0"/>
                <a:ea typeface="Times New Roman"/>
                <a:cs typeface="Times New Roman"/>
              </a:rPr>
            </a:br>
            <a:r>
              <a:rPr lang="sk-SK" sz="2800" b="1" kern="1200" dirty="0" smtClean="0">
                <a:solidFill>
                  <a:srgbClr val="FF0000"/>
                </a:solidFill>
                <a:latin typeface="Arial Black" pitchFamily="34" charset="0"/>
                <a:ea typeface="Times New Roman"/>
                <a:cs typeface="Times New Roman"/>
              </a:rPr>
              <a:t>AMYLOSE  </a:t>
            </a:r>
            <a:r>
              <a:rPr lang="sk-SK" sz="2800" b="1" kern="1200" dirty="0" smtClean="0">
                <a:solidFill>
                  <a:srgbClr val="008000"/>
                </a:solidFill>
                <a:latin typeface="Arial Black" pitchFamily="34" charset="0"/>
                <a:ea typeface="Times New Roman"/>
                <a:cs typeface="Times New Roman"/>
              </a:rPr>
              <a:t>-</a:t>
            </a:r>
            <a:r>
              <a:rPr lang="sk-SK" sz="2800" b="1" kern="1200" dirty="0" smtClean="0">
                <a:solidFill>
                  <a:srgbClr val="FF0000"/>
                </a:solidFill>
                <a:latin typeface="Arial Black" pitchFamily="34" charset="0"/>
                <a:ea typeface="Times New Roman"/>
                <a:cs typeface="Times New Roman"/>
              </a:rPr>
              <a:t> </a:t>
            </a:r>
            <a:r>
              <a:rPr lang="sk-SK" sz="2800" b="1" kern="1200" dirty="0" smtClean="0">
                <a:solidFill>
                  <a:srgbClr val="0000FF"/>
                </a:solidFill>
                <a:latin typeface="Arial Black" pitchFamily="34" charset="0"/>
                <a:ea typeface="Times New Roman"/>
                <a:cs typeface="Times New Roman"/>
              </a:rPr>
              <a:t>AMYLOPECTIN 2 </a:t>
            </a:r>
            <a:endParaRPr lang="cs-CZ" sz="2800" dirty="0">
              <a:solidFill>
                <a:srgbClr val="0000FF"/>
              </a:solidFill>
              <a:latin typeface="Arial Black" pitchFamily="34" charset="0"/>
            </a:endParaRPr>
          </a:p>
        </p:txBody>
      </p:sp>
      <p:sp>
        <p:nvSpPr>
          <p:cNvPr id="9" name="Zástupný symbol pro obsah 8"/>
          <p:cNvSpPr>
            <a:spLocks noGrp="1"/>
          </p:cNvSpPr>
          <p:nvPr>
            <p:ph idx="1"/>
          </p:nvPr>
        </p:nvSpPr>
        <p:spPr>
          <a:xfrm>
            <a:off x="0" y="980728"/>
            <a:ext cx="9144000" cy="5688632"/>
          </a:xfrm>
          <a:solidFill>
            <a:schemeClr val="accent3">
              <a:lumMod val="85000"/>
            </a:schemeClr>
          </a:solidFill>
        </p:spPr>
        <p:txBody>
          <a:bodyPr/>
          <a:lstStyle/>
          <a:p>
            <a:r>
              <a:rPr lang="en-GB" dirty="0" smtClean="0">
                <a:solidFill>
                  <a:srgbClr val="0000FF"/>
                </a:solidFill>
              </a:rPr>
              <a:t>Selective enzymatic </a:t>
            </a:r>
            <a:r>
              <a:rPr lang="en-GB" b="1" cap="all" dirty="0" smtClean="0">
                <a:solidFill>
                  <a:srgbClr val="0000FF"/>
                </a:solidFill>
              </a:rPr>
              <a:t>break down </a:t>
            </a:r>
            <a:r>
              <a:rPr lang="en-GB" b="1" dirty="0" smtClean="0">
                <a:solidFill>
                  <a:srgbClr val="0000FF"/>
                </a:solidFill>
                <a:latin typeface="Arial Black" pitchFamily="34" charset="0"/>
                <a:ea typeface="Times New Roman"/>
                <a:cs typeface="Times New Roman"/>
              </a:rPr>
              <a:t>AMYLOPECTIN to </a:t>
            </a:r>
            <a:r>
              <a:rPr lang="en-GB" b="1" dirty="0" err="1" smtClean="0">
                <a:solidFill>
                  <a:srgbClr val="0000FF"/>
                </a:solidFill>
                <a:latin typeface="Arial Black" pitchFamily="34" charset="0"/>
                <a:ea typeface="Times New Roman"/>
                <a:cs typeface="Times New Roman"/>
              </a:rPr>
              <a:t>Saccharide</a:t>
            </a:r>
            <a:endParaRPr lang="en-GB" dirty="0" smtClean="0">
              <a:solidFill>
                <a:srgbClr val="0000FF"/>
              </a:solidFill>
            </a:endParaRPr>
          </a:p>
          <a:p>
            <a:r>
              <a:rPr lang="en-GB" dirty="0" smtClean="0">
                <a:solidFill>
                  <a:srgbClr val="008000"/>
                </a:solidFill>
              </a:rPr>
              <a:t>Different Solubility of the </a:t>
            </a:r>
            <a:r>
              <a:rPr lang="en-GB" b="1" dirty="0" smtClean="0">
                <a:solidFill>
                  <a:srgbClr val="0000FF"/>
                </a:solidFill>
                <a:latin typeface="Arial Black" pitchFamily="34" charset="0"/>
                <a:ea typeface="Times New Roman"/>
                <a:cs typeface="Times New Roman"/>
              </a:rPr>
              <a:t>AMYLOPECTIN </a:t>
            </a:r>
            <a:r>
              <a:rPr lang="en-GB" dirty="0" smtClean="0">
                <a:solidFill>
                  <a:srgbClr val="008000"/>
                </a:solidFill>
                <a:ea typeface="Times New Roman"/>
                <a:cs typeface="Times New Roman"/>
              </a:rPr>
              <a:t>and</a:t>
            </a:r>
            <a:r>
              <a:rPr lang="en-GB" b="1" dirty="0" smtClean="0">
                <a:solidFill>
                  <a:srgbClr val="008000"/>
                </a:solidFill>
                <a:latin typeface="Arial Black" pitchFamily="34" charset="0"/>
                <a:ea typeface="Times New Roman"/>
                <a:cs typeface="Times New Roman"/>
              </a:rPr>
              <a:t> </a:t>
            </a:r>
            <a:r>
              <a:rPr lang="en-GB" b="1" dirty="0" smtClean="0">
                <a:solidFill>
                  <a:srgbClr val="FF0000"/>
                </a:solidFill>
                <a:latin typeface="Arial Black" pitchFamily="34" charset="0"/>
                <a:ea typeface="Times New Roman"/>
                <a:cs typeface="Times New Roman"/>
              </a:rPr>
              <a:t>AMYLOSE</a:t>
            </a:r>
          </a:p>
          <a:p>
            <a:pPr lvl="1"/>
            <a:r>
              <a:rPr lang="en-GB" b="1" dirty="0" smtClean="0">
                <a:solidFill>
                  <a:srgbClr val="C00000"/>
                </a:solidFill>
                <a:latin typeface="Arial Black" pitchFamily="34" charset="0"/>
                <a:cs typeface="Times New Roman"/>
              </a:rPr>
              <a:t>Mixture of DMSO + Water &gt; </a:t>
            </a:r>
            <a:r>
              <a:rPr lang="en-GB" dirty="0" smtClean="0">
                <a:solidFill>
                  <a:srgbClr val="C00000"/>
                </a:solidFill>
                <a:latin typeface="Arial Black" pitchFamily="34" charset="0"/>
              </a:rPr>
              <a:t>Different </a:t>
            </a:r>
            <a:r>
              <a:rPr lang="en-GB" dirty="0" err="1" smtClean="0">
                <a:solidFill>
                  <a:srgbClr val="C00000"/>
                </a:solidFill>
                <a:latin typeface="Arial Black" pitchFamily="34" charset="0"/>
              </a:rPr>
              <a:t>Solubilities</a:t>
            </a:r>
            <a:r>
              <a:rPr lang="en-GB" dirty="0" smtClean="0">
                <a:solidFill>
                  <a:srgbClr val="C00000"/>
                </a:solidFill>
                <a:latin typeface="Arial Black" pitchFamily="34" charset="0"/>
              </a:rPr>
              <a:t> </a:t>
            </a:r>
            <a:endParaRPr lang="en-GB" b="1" dirty="0" smtClean="0">
              <a:solidFill>
                <a:srgbClr val="C00000"/>
              </a:solidFill>
              <a:latin typeface="Arial Black" pitchFamily="34" charset="0"/>
              <a:cs typeface="Times New Roman"/>
            </a:endParaRPr>
          </a:p>
          <a:p>
            <a:pPr lvl="1"/>
            <a:r>
              <a:rPr lang="en-GB" b="1" dirty="0" smtClean="0">
                <a:latin typeface="Arial Black" pitchFamily="34" charset="0"/>
                <a:cs typeface="Times New Roman"/>
              </a:rPr>
              <a:t>Water</a:t>
            </a:r>
            <a:r>
              <a:rPr lang="en-GB" b="1" dirty="0" smtClean="0">
                <a:solidFill>
                  <a:srgbClr val="C00000"/>
                </a:solidFill>
                <a:latin typeface="Arial Black" pitchFamily="34" charset="0"/>
                <a:cs typeface="Times New Roman"/>
              </a:rPr>
              <a:t> </a:t>
            </a:r>
            <a:r>
              <a:rPr lang="en-GB" dirty="0" smtClean="0">
                <a:latin typeface="Arial Black" pitchFamily="34" charset="0"/>
              </a:rPr>
              <a:t>+ </a:t>
            </a:r>
            <a:r>
              <a:rPr lang="en-GB" dirty="0" err="1" smtClean="0">
                <a:latin typeface="Arial Black" pitchFamily="34" charset="0"/>
              </a:rPr>
              <a:t>NaOH</a:t>
            </a:r>
            <a:r>
              <a:rPr lang="en-GB" dirty="0" smtClean="0">
                <a:latin typeface="Arial Black" pitchFamily="34" charset="0"/>
              </a:rPr>
              <a:t> &gt; salt out by </a:t>
            </a:r>
            <a:r>
              <a:rPr lang="en-GB" dirty="0" err="1" smtClean="0">
                <a:latin typeface="Arial Black" pitchFamily="34" charset="0"/>
              </a:rPr>
              <a:t>NaCl</a:t>
            </a:r>
            <a:r>
              <a:rPr lang="en-GB" dirty="0" smtClean="0">
                <a:latin typeface="Arial Black" pitchFamily="34" charset="0"/>
              </a:rPr>
              <a:t> &gt; </a:t>
            </a:r>
            <a:r>
              <a:rPr lang="en-GB" b="1" dirty="0" smtClean="0">
                <a:solidFill>
                  <a:srgbClr val="FF0000"/>
                </a:solidFill>
                <a:latin typeface="Arial Black" pitchFamily="34" charset="0"/>
                <a:ea typeface="Times New Roman"/>
                <a:cs typeface="Times New Roman"/>
              </a:rPr>
              <a:t>AMYLOSE </a:t>
            </a:r>
            <a:r>
              <a:rPr lang="en-GB" b="1" dirty="0" smtClean="0">
                <a:latin typeface="Arial Black" pitchFamily="34" charset="0"/>
                <a:ea typeface="Times New Roman"/>
                <a:cs typeface="Times New Roman"/>
              </a:rPr>
              <a:t>in the Solution and </a:t>
            </a:r>
            <a:r>
              <a:rPr lang="en-GB" b="1" dirty="0" smtClean="0">
                <a:solidFill>
                  <a:srgbClr val="FF0000"/>
                </a:solidFill>
                <a:latin typeface="Arial Black" pitchFamily="34" charset="0"/>
                <a:ea typeface="Times New Roman"/>
                <a:cs typeface="Times New Roman"/>
              </a:rPr>
              <a:t> </a:t>
            </a:r>
            <a:r>
              <a:rPr lang="en-GB" b="1" dirty="0" smtClean="0">
                <a:solidFill>
                  <a:srgbClr val="0000FF"/>
                </a:solidFill>
                <a:latin typeface="Arial Black" pitchFamily="34" charset="0"/>
                <a:ea typeface="Times New Roman"/>
                <a:cs typeface="Times New Roman"/>
              </a:rPr>
              <a:t>AMYLOPECTIN </a:t>
            </a:r>
            <a:r>
              <a:rPr lang="en-GB" b="1" dirty="0" smtClean="0">
                <a:latin typeface="Arial Black" pitchFamily="34" charset="0"/>
                <a:ea typeface="Times New Roman"/>
                <a:cs typeface="Times New Roman"/>
              </a:rPr>
              <a:t>forms the Gel (</a:t>
            </a:r>
            <a:r>
              <a:rPr lang="en-GB" b="1" kern="1200" dirty="0" smtClean="0">
                <a:latin typeface="Arial Black" pitchFamily="34" charset="0"/>
                <a:ea typeface="Times New Roman"/>
                <a:cs typeface="Times New Roman"/>
              </a:rPr>
              <a:t>Separation </a:t>
            </a:r>
            <a:r>
              <a:rPr lang="en-GB" b="1" dirty="0" smtClean="0">
                <a:latin typeface="Arial Black" pitchFamily="34" charset="0"/>
                <a:ea typeface="Times New Roman"/>
                <a:cs typeface="Times New Roman"/>
              </a:rPr>
              <a:t>takes a longer time)</a:t>
            </a:r>
            <a:endParaRPr lang="en-GB" dirty="0" smtClean="0">
              <a:latin typeface="Arial Black" pitchFamily="34" charset="0"/>
            </a:endParaRPr>
          </a:p>
          <a:p>
            <a:endParaRPr lang="cs-CZ" dirty="0"/>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1835696" y="6245225"/>
            <a:ext cx="6336704"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39</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116632"/>
            <a:ext cx="8229600" cy="576064"/>
          </a:xfrm>
        </p:spPr>
        <p:txBody>
          <a:bodyPr/>
          <a:lstStyle/>
          <a:p>
            <a:r>
              <a:rPr lang="sk-SK" sz="4000" b="1" kern="1200" dirty="0" smtClean="0">
                <a:solidFill>
                  <a:srgbClr val="008000"/>
                </a:solidFill>
                <a:latin typeface="Arial Black" pitchFamily="34" charset="0"/>
                <a:ea typeface="Times New Roman"/>
                <a:cs typeface="Times New Roman"/>
              </a:rPr>
              <a:t>LITERATURE BOOKS</a:t>
            </a:r>
            <a:endParaRPr lang="cs-CZ" sz="4000" dirty="0">
              <a:solidFill>
                <a:srgbClr val="008000"/>
              </a:solidFill>
              <a:latin typeface="Arial Black" pitchFamily="34" charset="0"/>
            </a:endParaRPr>
          </a:p>
        </p:txBody>
      </p:sp>
      <p:sp>
        <p:nvSpPr>
          <p:cNvPr id="8" name="Zástupný symbol pro obsah 7"/>
          <p:cNvSpPr>
            <a:spLocks noGrp="1"/>
          </p:cNvSpPr>
          <p:nvPr>
            <p:ph idx="1"/>
          </p:nvPr>
        </p:nvSpPr>
        <p:spPr>
          <a:xfrm>
            <a:off x="0" y="764704"/>
            <a:ext cx="9036496" cy="5361459"/>
          </a:xfrm>
        </p:spPr>
        <p:txBody>
          <a:bodyPr/>
          <a:lstStyle/>
          <a:p>
            <a:r>
              <a:rPr lang="cs-CZ" b="1" dirty="0" err="1" smtClean="0">
                <a:solidFill>
                  <a:srgbClr val="0000FF"/>
                </a:solidFill>
                <a:latin typeface="Arial Black" pitchFamily="34" charset="0"/>
              </a:rPr>
              <a:t>Thermoplastic</a:t>
            </a:r>
            <a:r>
              <a:rPr lang="cs-CZ" b="1" dirty="0" smtClean="0">
                <a:solidFill>
                  <a:srgbClr val="0000FF"/>
                </a:solidFill>
                <a:latin typeface="Arial Black" pitchFamily="34" charset="0"/>
              </a:rPr>
              <a:t> </a:t>
            </a:r>
            <a:r>
              <a:rPr lang="cs-CZ" b="1" dirty="0" err="1" smtClean="0">
                <a:solidFill>
                  <a:srgbClr val="0000FF"/>
                </a:solidFill>
                <a:latin typeface="Arial Black" pitchFamily="34" charset="0"/>
              </a:rPr>
              <a:t>Starch</a:t>
            </a:r>
            <a:endParaRPr lang="cs-CZ" b="1" dirty="0" smtClean="0">
              <a:solidFill>
                <a:srgbClr val="0000FF"/>
              </a:solidFill>
              <a:latin typeface="Arial Black" pitchFamily="34" charset="0"/>
            </a:endParaRPr>
          </a:p>
          <a:p>
            <a:pPr lvl="1"/>
            <a:r>
              <a:rPr lang="cs-CZ" dirty="0" smtClean="0"/>
              <a:t>ISBN: 978-3-527-32528-3</a:t>
            </a:r>
          </a:p>
          <a:p>
            <a:r>
              <a:rPr lang="cs-CZ" dirty="0" err="1" smtClean="0">
                <a:solidFill>
                  <a:srgbClr val="C00000"/>
                </a:solidFill>
                <a:latin typeface="Arial Black" pitchFamily="34" charset="0"/>
              </a:rPr>
              <a:t>Starches</a:t>
            </a:r>
            <a:r>
              <a:rPr lang="cs-CZ" dirty="0" smtClean="0">
                <a:solidFill>
                  <a:srgbClr val="C00000"/>
                </a:solidFill>
                <a:latin typeface="Arial Black" pitchFamily="34" charset="0"/>
              </a:rPr>
              <a:t> </a:t>
            </a:r>
          </a:p>
          <a:p>
            <a:pPr lvl="1"/>
            <a:r>
              <a:rPr lang="cs-CZ" dirty="0" smtClean="0"/>
              <a:t>ISBN: 978-1-4200-8023-0</a:t>
            </a:r>
          </a:p>
          <a:p>
            <a:r>
              <a:rPr lang="cs-CZ" dirty="0" err="1" smtClean="0">
                <a:solidFill>
                  <a:srgbClr val="FF0000"/>
                </a:solidFill>
                <a:latin typeface="Arial Black" pitchFamily="34" charset="0"/>
              </a:rPr>
              <a:t>Starch</a:t>
            </a:r>
            <a:r>
              <a:rPr lang="cs-CZ" dirty="0" smtClean="0">
                <a:solidFill>
                  <a:srgbClr val="FF0000"/>
                </a:solidFill>
                <a:latin typeface="Arial Black" pitchFamily="34" charset="0"/>
              </a:rPr>
              <a:t> – </a:t>
            </a:r>
            <a:r>
              <a:rPr lang="cs-CZ" dirty="0" err="1" smtClean="0">
                <a:solidFill>
                  <a:srgbClr val="FF0000"/>
                </a:solidFill>
                <a:latin typeface="Arial Black" pitchFamily="34" charset="0"/>
              </a:rPr>
              <a:t>Chemisty</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and</a:t>
            </a:r>
            <a:r>
              <a:rPr lang="cs-CZ" dirty="0" smtClean="0">
                <a:solidFill>
                  <a:srgbClr val="FF0000"/>
                </a:solidFill>
                <a:latin typeface="Arial Black" pitchFamily="34" charset="0"/>
              </a:rPr>
              <a:t> Technology</a:t>
            </a:r>
          </a:p>
          <a:p>
            <a:pPr lvl="1"/>
            <a:r>
              <a:rPr lang="cs-CZ" dirty="0" smtClean="0"/>
              <a:t>ISBN: 978-0-12-746275-2</a:t>
            </a:r>
          </a:p>
          <a:p>
            <a:endParaRPr lang="cs-CZ" dirty="0" smtClean="0">
              <a:solidFill>
                <a:srgbClr val="FF0000"/>
              </a:solidFill>
            </a:endParaRPr>
          </a:p>
          <a:p>
            <a:endParaRPr lang="cs-CZ" dirty="0" smtClean="0">
              <a:solidFill>
                <a:srgbClr val="C00000"/>
              </a:solidFill>
              <a:latin typeface="Arial Black" pitchFamily="34" charset="0"/>
            </a:endParaRPr>
          </a:p>
          <a:p>
            <a:pPr lvl="1"/>
            <a:endParaRPr lang="cs-CZ" dirty="0" smtClean="0">
              <a:solidFill>
                <a:srgbClr val="008000"/>
              </a:solidFill>
              <a:latin typeface="Arial Black" pitchFamily="34" charset="0"/>
            </a:endParaRPr>
          </a:p>
          <a:p>
            <a:endParaRPr lang="cs-CZ" dirty="0"/>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1619672" y="6453335"/>
            <a:ext cx="6624736" cy="268139"/>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40</a:t>
            </a:fld>
            <a:endParaRPr lang="sk-SK"/>
          </a:p>
        </p:txBody>
      </p:sp>
      <p:sp>
        <p:nvSpPr>
          <p:cNvPr id="15" name="TextovéPole 14"/>
          <p:cNvSpPr txBox="1"/>
          <p:nvPr/>
        </p:nvSpPr>
        <p:spPr>
          <a:xfrm>
            <a:off x="0" y="0"/>
            <a:ext cx="8964488" cy="1200329"/>
          </a:xfrm>
          <a:prstGeom prst="rect">
            <a:avLst/>
          </a:prstGeom>
          <a:noFill/>
        </p:spPr>
        <p:txBody>
          <a:bodyPr wrap="square" rtlCol="0">
            <a:spAutoFit/>
          </a:bodyPr>
          <a:lstStyle/>
          <a:p>
            <a:r>
              <a:rPr lang="en-GB" sz="2400" dirty="0" smtClean="0">
                <a:solidFill>
                  <a:srgbClr val="FF0000"/>
                </a:solidFill>
                <a:latin typeface="Arial Black" pitchFamily="34" charset="0"/>
              </a:rPr>
              <a:t>Isolation (Separation) of AMYLOSE and AMYLOPECTIN</a:t>
            </a:r>
            <a:endParaRPr lang="cs-CZ" sz="2400" dirty="0" smtClean="0">
              <a:solidFill>
                <a:srgbClr val="FF0000"/>
              </a:solidFill>
              <a:latin typeface="Arial Black" pitchFamily="34" charset="0"/>
            </a:endParaRPr>
          </a:p>
          <a:p>
            <a:r>
              <a:rPr lang="en-GB" sz="2400" dirty="0" smtClean="0">
                <a:solidFill>
                  <a:srgbClr val="0000FF"/>
                </a:solidFill>
                <a:latin typeface="Arial Black" pitchFamily="34" charset="0"/>
              </a:rPr>
              <a:t>Laboratory instructions</a:t>
            </a:r>
            <a:endParaRPr lang="en-GB" sz="2400" dirty="0">
              <a:solidFill>
                <a:srgbClr val="0000FF"/>
              </a:solidFill>
              <a:latin typeface="Arial Black" pitchFamily="34" charset="0"/>
            </a:endParaRPr>
          </a:p>
        </p:txBody>
      </p:sp>
      <p:sp>
        <p:nvSpPr>
          <p:cNvPr id="16" name="TextovéPole 15"/>
          <p:cNvSpPr txBox="1"/>
          <p:nvPr/>
        </p:nvSpPr>
        <p:spPr>
          <a:xfrm>
            <a:off x="0" y="1196752"/>
            <a:ext cx="9144000" cy="1754326"/>
          </a:xfrm>
          <a:prstGeom prst="rect">
            <a:avLst/>
          </a:prstGeom>
          <a:noFill/>
        </p:spPr>
        <p:txBody>
          <a:bodyPr wrap="square" rtlCol="0">
            <a:spAutoFit/>
          </a:bodyPr>
          <a:lstStyle/>
          <a:p>
            <a:r>
              <a:rPr lang="en-GB" b="1" dirty="0" smtClean="0"/>
              <a:t>Principle</a:t>
            </a:r>
            <a:endParaRPr lang="cs-CZ" dirty="0" smtClean="0"/>
          </a:p>
          <a:p>
            <a:pPr algn="just"/>
            <a:r>
              <a:rPr lang="en-GB" dirty="0" smtClean="0"/>
              <a:t>Starch is a universal storage Polysaccharide of Plants. It is present in the Form of Starch grains there.  There is high Concentration of the Starch in some parts of Plants (Potato tuber, Corn Grain etc.). The Grains are formed from two Structures. AMYLOSE - linear polymer and AMYLOPECTINE - branched polymer. These Polymers is possible to separate on the basis of their different Solubility</a:t>
            </a:r>
            <a:endParaRPr lang="cs-CZ" dirty="0"/>
          </a:p>
        </p:txBody>
      </p:sp>
      <p:sp>
        <p:nvSpPr>
          <p:cNvPr id="17" name="TextovéPole 16"/>
          <p:cNvSpPr txBox="1"/>
          <p:nvPr/>
        </p:nvSpPr>
        <p:spPr>
          <a:xfrm>
            <a:off x="0" y="2924944"/>
            <a:ext cx="9144000" cy="2308324"/>
          </a:xfrm>
          <a:prstGeom prst="rect">
            <a:avLst/>
          </a:prstGeom>
          <a:noFill/>
        </p:spPr>
        <p:txBody>
          <a:bodyPr wrap="square" rtlCol="0">
            <a:spAutoFit/>
          </a:bodyPr>
          <a:lstStyle/>
          <a:p>
            <a:r>
              <a:rPr lang="en-GB" b="1" dirty="0" smtClean="0"/>
              <a:t>Isolation (Separation) of AMYLOSE from AMYLOPECTIN</a:t>
            </a:r>
            <a:endParaRPr lang="cs-CZ" dirty="0" smtClean="0"/>
          </a:p>
          <a:p>
            <a:pPr algn="just"/>
            <a:r>
              <a:rPr lang="en-GB" dirty="0" smtClean="0"/>
              <a:t>Pour to the Beaker of Volume 1000 cm</a:t>
            </a:r>
            <a:r>
              <a:rPr lang="en-GB" baseline="30000" dirty="0" smtClean="0"/>
              <a:t>3</a:t>
            </a:r>
            <a:r>
              <a:rPr lang="en-GB" dirty="0" smtClean="0"/>
              <a:t> 360 cm</a:t>
            </a:r>
            <a:r>
              <a:rPr lang="en-GB" baseline="30000" dirty="0" smtClean="0"/>
              <a:t>3</a:t>
            </a:r>
            <a:r>
              <a:rPr lang="en-GB" dirty="0" smtClean="0"/>
              <a:t> 0,2 mol.dm</a:t>
            </a:r>
            <a:r>
              <a:rPr lang="en-GB" baseline="30000" dirty="0" smtClean="0"/>
              <a:t>-3</a:t>
            </a:r>
            <a:r>
              <a:rPr lang="en-GB" dirty="0" smtClean="0"/>
              <a:t> of the </a:t>
            </a:r>
            <a:r>
              <a:rPr lang="en-GB" dirty="0" err="1" smtClean="0"/>
              <a:t>NaOH</a:t>
            </a:r>
            <a:r>
              <a:rPr lang="en-GB" dirty="0" smtClean="0"/>
              <a:t> solution in Water, 75 cm</a:t>
            </a:r>
            <a:r>
              <a:rPr lang="en-GB" baseline="30000" dirty="0" smtClean="0"/>
              <a:t>3</a:t>
            </a:r>
            <a:r>
              <a:rPr lang="en-GB" dirty="0" smtClean="0"/>
              <a:t>.</a:t>
            </a:r>
            <a:r>
              <a:rPr lang="en-GB" baseline="30000" dirty="0" smtClean="0"/>
              <a:t> </a:t>
            </a:r>
            <a:r>
              <a:rPr lang="en-GB" dirty="0" smtClean="0"/>
              <a:t>Add 5,3 g of the dry Starch mixed in 35 cm</a:t>
            </a:r>
            <a:r>
              <a:rPr lang="en-GB" baseline="30000" dirty="0" smtClean="0"/>
              <a:t>3</a:t>
            </a:r>
            <a:r>
              <a:rPr lang="en-GB" dirty="0" smtClean="0"/>
              <a:t> in Water and at Temperature 25 °C mix (stir) by glass Stick up clarifying the Solution. Add 125 cm</a:t>
            </a:r>
            <a:r>
              <a:rPr lang="en-GB" baseline="30000" dirty="0" smtClean="0"/>
              <a:t>3</a:t>
            </a:r>
            <a:r>
              <a:rPr lang="en-GB" dirty="0" smtClean="0"/>
              <a:t> of the </a:t>
            </a:r>
            <a:r>
              <a:rPr lang="en-GB" dirty="0" err="1" smtClean="0"/>
              <a:t>NaCl</a:t>
            </a:r>
            <a:r>
              <a:rPr lang="en-GB" dirty="0" smtClean="0"/>
              <a:t> Solution (5 % w/w) and neutralize by </a:t>
            </a:r>
            <a:r>
              <a:rPr lang="en-GB" dirty="0" err="1" smtClean="0"/>
              <a:t>HCl</a:t>
            </a:r>
            <a:r>
              <a:rPr lang="en-GB" dirty="0" smtClean="0"/>
              <a:t> Solution up to pH 6 – 7. Check the pH Value by test paper. Leave the system stay at laboratory Temperature 20 hours, avoid Sun light. </a:t>
            </a:r>
            <a:r>
              <a:rPr lang="en-GB" b="1" dirty="0" smtClean="0"/>
              <a:t>AMYLOPECTIN </a:t>
            </a:r>
            <a:r>
              <a:rPr lang="en-GB" dirty="0" smtClean="0"/>
              <a:t>is separated on the Bottom as the Gel, </a:t>
            </a:r>
            <a:r>
              <a:rPr lang="en-GB" b="1" dirty="0" smtClean="0"/>
              <a:t>AMYLOSE </a:t>
            </a:r>
            <a:r>
              <a:rPr lang="en-GB" dirty="0" smtClean="0"/>
              <a:t>remains in the Solution.</a:t>
            </a:r>
            <a:endParaRPr lang="cs-CZ" dirty="0"/>
          </a:p>
        </p:txBody>
      </p:sp>
      <p:sp>
        <p:nvSpPr>
          <p:cNvPr id="18" name="TextovéPole 17"/>
          <p:cNvSpPr txBox="1"/>
          <p:nvPr/>
        </p:nvSpPr>
        <p:spPr>
          <a:xfrm>
            <a:off x="0" y="5157192"/>
            <a:ext cx="9144000" cy="646331"/>
          </a:xfrm>
          <a:prstGeom prst="rect">
            <a:avLst/>
          </a:prstGeom>
          <a:noFill/>
        </p:spPr>
        <p:txBody>
          <a:bodyPr wrap="square" rtlCol="0">
            <a:spAutoFit/>
          </a:bodyPr>
          <a:lstStyle/>
          <a:p>
            <a:r>
              <a:rPr lang="en-GB" b="1" dirty="0" smtClean="0"/>
              <a:t>It is possible to call this as the „</a:t>
            </a:r>
            <a:r>
              <a:rPr lang="en-GB" b="1" cap="all" dirty="0" smtClean="0"/>
              <a:t>salt out</a:t>
            </a:r>
            <a:r>
              <a:rPr lang="en-GB" b="1" dirty="0" smtClean="0"/>
              <a:t> “. It is visible influence of ions on the polymer solubility. </a:t>
            </a:r>
            <a:endParaRPr lang="cs-CZ" dirty="0"/>
          </a:p>
        </p:txBody>
      </p:sp>
      <p:sp>
        <p:nvSpPr>
          <p:cNvPr id="19" name="TextovéPole 18"/>
          <p:cNvSpPr txBox="1"/>
          <p:nvPr/>
        </p:nvSpPr>
        <p:spPr>
          <a:xfrm>
            <a:off x="0" y="5805264"/>
            <a:ext cx="9144000" cy="923330"/>
          </a:xfrm>
          <a:prstGeom prst="rect">
            <a:avLst/>
          </a:prstGeom>
          <a:solidFill>
            <a:schemeClr val="accent3">
              <a:lumMod val="85000"/>
            </a:schemeClr>
          </a:solidFill>
        </p:spPr>
        <p:txBody>
          <a:bodyPr wrap="square" rtlCol="0">
            <a:spAutoFit/>
          </a:bodyPr>
          <a:lstStyle/>
          <a:p>
            <a:r>
              <a:rPr lang="cs-CZ" dirty="0" smtClean="0">
                <a:solidFill>
                  <a:srgbClr val="7030A0"/>
                </a:solidFill>
                <a:latin typeface="Arial Black" pitchFamily="34" charset="0"/>
              </a:rPr>
              <a:t>REMARK: </a:t>
            </a:r>
            <a:r>
              <a:rPr lang="en-GB" b="1" dirty="0" smtClean="0">
                <a:solidFill>
                  <a:srgbClr val="7030A0"/>
                </a:solidFill>
                <a:latin typeface="+mn-lt"/>
              </a:rPr>
              <a:t>The separated </a:t>
            </a:r>
            <a:r>
              <a:rPr lang="en-GB" b="1" dirty="0" smtClean="0">
                <a:solidFill>
                  <a:srgbClr val="7030A0"/>
                </a:solidFill>
              </a:rPr>
              <a:t>AMYLOPECTIN is possible filter out and AMYLOSE precipitate as the Complex with </a:t>
            </a:r>
            <a:r>
              <a:rPr lang="en-GB" b="1" dirty="0" err="1" smtClean="0">
                <a:solidFill>
                  <a:srgbClr val="7030A0"/>
                </a:solidFill>
              </a:rPr>
              <a:t>Butanol</a:t>
            </a:r>
            <a:r>
              <a:rPr lang="en-GB" b="1" dirty="0" smtClean="0">
                <a:solidFill>
                  <a:srgbClr val="7030A0"/>
                </a:solidFill>
              </a:rPr>
              <a:t>. Add 12,5 ml of </a:t>
            </a:r>
            <a:r>
              <a:rPr lang="en-GB" b="1" dirty="0" err="1" smtClean="0">
                <a:solidFill>
                  <a:srgbClr val="7030A0"/>
                </a:solidFill>
              </a:rPr>
              <a:t>Butanol</a:t>
            </a:r>
            <a:r>
              <a:rPr lang="en-GB" b="1" dirty="0" smtClean="0">
                <a:solidFill>
                  <a:srgbClr val="7030A0"/>
                </a:solidFill>
              </a:rPr>
              <a:t> to 100 </a:t>
            </a:r>
            <a:r>
              <a:rPr lang="en-GB" dirty="0" smtClean="0">
                <a:solidFill>
                  <a:srgbClr val="7030A0"/>
                </a:solidFill>
              </a:rPr>
              <a:t>cm</a:t>
            </a:r>
            <a:r>
              <a:rPr lang="en-GB" baseline="30000" dirty="0" smtClean="0">
                <a:solidFill>
                  <a:srgbClr val="7030A0"/>
                </a:solidFill>
              </a:rPr>
              <a:t>3</a:t>
            </a:r>
            <a:r>
              <a:rPr lang="en-GB" dirty="0" smtClean="0">
                <a:solidFill>
                  <a:srgbClr val="7030A0"/>
                </a:solidFill>
              </a:rPr>
              <a:t> of the </a:t>
            </a:r>
            <a:r>
              <a:rPr lang="en-GB" b="1" dirty="0" smtClean="0">
                <a:solidFill>
                  <a:srgbClr val="7030A0"/>
                </a:solidFill>
              </a:rPr>
              <a:t>AMYLOSE Solution and leave it stay for 2 hours.  </a:t>
            </a:r>
            <a:r>
              <a:rPr lang="en-GB" dirty="0" smtClean="0">
                <a:solidFill>
                  <a:srgbClr val="7030A0"/>
                </a:solidFill>
                <a:latin typeface="Arial Black" pitchFamily="34" charset="0"/>
              </a:rPr>
              <a:t>  </a:t>
            </a:r>
            <a:endParaRPr lang="en-GB" dirty="0">
              <a:solidFill>
                <a:srgbClr val="7030A0"/>
              </a:solidFill>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07504" y="274638"/>
            <a:ext cx="8928992" cy="1143000"/>
          </a:xfrm>
        </p:spPr>
        <p:txBody>
          <a:bodyPr/>
          <a:lstStyle/>
          <a:p>
            <a:r>
              <a:rPr lang="sk-SK" sz="4000" b="1" kern="1200" dirty="0" smtClean="0">
                <a:solidFill>
                  <a:srgbClr val="FF0000"/>
                </a:solidFill>
                <a:latin typeface="Arial Black" pitchFamily="34" charset="0"/>
                <a:ea typeface="Times New Roman"/>
                <a:cs typeface="Times New Roman"/>
              </a:rPr>
              <a:t>AMYLOSE  &amp; </a:t>
            </a:r>
            <a:r>
              <a:rPr lang="sk-SK" sz="4000" b="1" kern="1200" dirty="0" smtClean="0">
                <a:solidFill>
                  <a:srgbClr val="0000FF"/>
                </a:solidFill>
                <a:latin typeface="Arial Black" pitchFamily="34" charset="0"/>
                <a:ea typeface="Times New Roman"/>
                <a:cs typeface="Times New Roman"/>
              </a:rPr>
              <a:t>AMYLOPECTIN 3</a:t>
            </a:r>
            <a:br>
              <a:rPr lang="sk-SK" sz="4000" b="1" kern="1200" dirty="0" smtClean="0">
                <a:solidFill>
                  <a:srgbClr val="0000FF"/>
                </a:solidFill>
                <a:latin typeface="Arial Black" pitchFamily="34" charset="0"/>
                <a:ea typeface="Times New Roman"/>
                <a:cs typeface="Times New Roman"/>
              </a:rPr>
            </a:br>
            <a:r>
              <a:rPr lang="sk-SK" sz="4000" b="1" kern="1200" dirty="0" smtClean="0">
                <a:solidFill>
                  <a:srgbClr val="008000"/>
                </a:solidFill>
                <a:latin typeface="Arial Black" pitchFamily="34" charset="0"/>
                <a:ea typeface="Times New Roman"/>
                <a:cs typeface="Times New Roman"/>
              </a:rPr>
              <a:t>SIMILARITY TO </a:t>
            </a:r>
            <a:r>
              <a:rPr lang="sk-SK" sz="4000" b="1" kern="1200" dirty="0" err="1" smtClean="0">
                <a:solidFill>
                  <a:srgbClr val="008000"/>
                </a:solidFill>
                <a:latin typeface="Arial Black" pitchFamily="34" charset="0"/>
                <a:ea typeface="Times New Roman"/>
                <a:cs typeface="Times New Roman"/>
              </a:rPr>
              <a:t>Polyethylenes</a:t>
            </a:r>
            <a:endParaRPr lang="cs-CZ" sz="4000" dirty="0">
              <a:solidFill>
                <a:srgbClr val="008000"/>
              </a:solidFill>
              <a:latin typeface="Arial Black" pitchFamily="34" charset="0"/>
            </a:endParaRPr>
          </a:p>
        </p:txBody>
      </p:sp>
      <p:sp>
        <p:nvSpPr>
          <p:cNvPr id="11" name="Zástupný symbol pro text 10"/>
          <p:cNvSpPr>
            <a:spLocks noGrp="1"/>
          </p:cNvSpPr>
          <p:nvPr>
            <p:ph type="body" idx="1"/>
          </p:nvPr>
        </p:nvSpPr>
        <p:spPr/>
        <p:txBody>
          <a:bodyPr/>
          <a:lstStyle/>
          <a:p>
            <a:pPr algn="ctr"/>
            <a:r>
              <a:rPr lang="cs-CZ" sz="4000" dirty="0" smtClean="0">
                <a:solidFill>
                  <a:srgbClr val="FF0000"/>
                </a:solidFill>
                <a:latin typeface="Arial Black" pitchFamily="34" charset="0"/>
              </a:rPr>
              <a:t>LDPE</a:t>
            </a:r>
            <a:r>
              <a:rPr lang="cs-CZ" dirty="0" smtClean="0"/>
              <a:t>	</a:t>
            </a:r>
            <a:endParaRPr lang="cs-CZ" dirty="0"/>
          </a:p>
        </p:txBody>
      </p:sp>
      <p:sp>
        <p:nvSpPr>
          <p:cNvPr id="14" name="Zástupný symbol pro obsah 13"/>
          <p:cNvSpPr>
            <a:spLocks noGrp="1"/>
          </p:cNvSpPr>
          <p:nvPr>
            <p:ph sz="half" idx="2"/>
          </p:nvPr>
        </p:nvSpPr>
        <p:spPr>
          <a:xfrm>
            <a:off x="107504" y="2174875"/>
            <a:ext cx="4389884" cy="966093"/>
          </a:xfrm>
        </p:spPr>
        <p:txBody>
          <a:bodyPr/>
          <a:lstStyle/>
          <a:p>
            <a:r>
              <a:rPr lang="cs-CZ" dirty="0" err="1" smtClean="0">
                <a:solidFill>
                  <a:srgbClr val="FF0000"/>
                </a:solidFill>
                <a:latin typeface="Arial Black" pitchFamily="34" charset="0"/>
              </a:rPr>
              <a:t>Branched</a:t>
            </a:r>
            <a:endParaRPr lang="cs-CZ" dirty="0" smtClean="0">
              <a:solidFill>
                <a:srgbClr val="FF0000"/>
              </a:solidFill>
              <a:latin typeface="Arial Black" pitchFamily="34" charset="0"/>
            </a:endParaRPr>
          </a:p>
          <a:p>
            <a:r>
              <a:rPr lang="cs-CZ" dirty="0" err="1" smtClean="0">
                <a:solidFill>
                  <a:srgbClr val="FF0000"/>
                </a:solidFill>
                <a:latin typeface="Arial Black" pitchFamily="34" charset="0"/>
              </a:rPr>
              <a:t>Higher</a:t>
            </a:r>
            <a:r>
              <a:rPr lang="cs-CZ" dirty="0" smtClean="0">
                <a:solidFill>
                  <a:srgbClr val="FF0000"/>
                </a:solidFill>
                <a:latin typeface="Arial Black" pitchFamily="34" charset="0"/>
              </a:rPr>
              <a:t> Melt elasticity</a:t>
            </a:r>
            <a:endParaRPr lang="cs-CZ" dirty="0">
              <a:solidFill>
                <a:srgbClr val="FF0000"/>
              </a:solidFill>
              <a:latin typeface="Arial Black" pitchFamily="34" charset="0"/>
            </a:endParaRPr>
          </a:p>
        </p:txBody>
      </p:sp>
      <p:sp>
        <p:nvSpPr>
          <p:cNvPr id="15" name="Zástupný symbol pro text 14"/>
          <p:cNvSpPr>
            <a:spLocks noGrp="1"/>
          </p:cNvSpPr>
          <p:nvPr>
            <p:ph type="body" sz="quarter" idx="3"/>
          </p:nvPr>
        </p:nvSpPr>
        <p:spPr/>
        <p:txBody>
          <a:bodyPr/>
          <a:lstStyle/>
          <a:p>
            <a:pPr algn="ctr"/>
            <a:r>
              <a:rPr lang="cs-CZ" sz="4000" dirty="0" smtClean="0">
                <a:latin typeface="Arial Black" pitchFamily="34" charset="0"/>
              </a:rPr>
              <a:t>HDPE</a:t>
            </a:r>
            <a:endParaRPr lang="cs-CZ" dirty="0">
              <a:latin typeface="Arial Black" pitchFamily="34" charset="0"/>
            </a:endParaRPr>
          </a:p>
        </p:txBody>
      </p:sp>
      <p:sp>
        <p:nvSpPr>
          <p:cNvPr id="16" name="Zástupný symbol pro obsah 15"/>
          <p:cNvSpPr>
            <a:spLocks noGrp="1"/>
          </p:cNvSpPr>
          <p:nvPr>
            <p:ph sz="quarter" idx="4"/>
          </p:nvPr>
        </p:nvSpPr>
        <p:spPr>
          <a:xfrm>
            <a:off x="4645025" y="2174875"/>
            <a:ext cx="4041775" cy="1326133"/>
          </a:xfrm>
        </p:spPr>
        <p:txBody>
          <a:bodyPr/>
          <a:lstStyle/>
          <a:p>
            <a:r>
              <a:rPr lang="cs-CZ" dirty="0" err="1" smtClean="0">
                <a:latin typeface="Arial Black" pitchFamily="34" charset="0"/>
              </a:rPr>
              <a:t>Linear</a:t>
            </a:r>
            <a:endParaRPr lang="cs-CZ" dirty="0" smtClean="0">
              <a:latin typeface="Arial Black" pitchFamily="34" charset="0"/>
            </a:endParaRPr>
          </a:p>
          <a:p>
            <a:r>
              <a:rPr lang="cs-CZ" dirty="0" smtClean="0">
                <a:latin typeface="Arial Black" pitchFamily="34" charset="0"/>
              </a:rPr>
              <a:t>LOWER</a:t>
            </a:r>
            <a:r>
              <a:rPr lang="cs-CZ" dirty="0" smtClean="0">
                <a:solidFill>
                  <a:srgbClr val="FF0000"/>
                </a:solidFill>
                <a:latin typeface="Arial Black" pitchFamily="34" charset="0"/>
              </a:rPr>
              <a:t> </a:t>
            </a:r>
            <a:r>
              <a:rPr lang="cs-CZ" dirty="0" smtClean="0">
                <a:latin typeface="Arial Black" pitchFamily="34" charset="0"/>
              </a:rPr>
              <a:t>Melt elasticity</a:t>
            </a:r>
            <a:endParaRPr lang="cs-CZ" dirty="0"/>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1907704" y="6245225"/>
            <a:ext cx="6336704"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41</a:t>
            </a:fld>
            <a:endParaRPr lang="sk-SK"/>
          </a:p>
        </p:txBody>
      </p:sp>
      <p:sp>
        <p:nvSpPr>
          <p:cNvPr id="17" name="Zástupný symbol pro text 10"/>
          <p:cNvSpPr txBox="1">
            <a:spLocks/>
          </p:cNvSpPr>
          <p:nvPr/>
        </p:nvSpPr>
        <p:spPr bwMode="auto">
          <a:xfrm>
            <a:off x="107504" y="3645024"/>
            <a:ext cx="43924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cs-CZ" sz="4000" b="1" i="1" u="none" strike="noStrike" kern="0" cap="none" spc="0" normalizeH="0" baseline="0" noProof="0" dirty="0" smtClean="0">
                <a:ln>
                  <a:noFill/>
                </a:ln>
                <a:solidFill>
                  <a:srgbClr val="FF0000"/>
                </a:solidFill>
                <a:effectLst/>
                <a:uLnTx/>
                <a:uFillTx/>
                <a:latin typeface="Arial Black" pitchFamily="34" charset="0"/>
              </a:rPr>
              <a:t>AMYLOPECTIN</a:t>
            </a:r>
            <a:endParaRPr kumimoji="0" lang="cs-CZ" sz="4000" b="1" i="1" u="none" strike="noStrike" kern="0" cap="none" spc="0" normalizeH="0" baseline="0" noProof="0" dirty="0">
              <a:ln>
                <a:noFill/>
              </a:ln>
              <a:solidFill>
                <a:schemeClr val="tx1"/>
              </a:solidFill>
              <a:effectLst/>
              <a:uLnTx/>
              <a:uFillTx/>
              <a:latin typeface="+mn-lt"/>
              <a:ea typeface="+mn-ea"/>
              <a:cs typeface="+mn-cs"/>
            </a:endParaRPr>
          </a:p>
        </p:txBody>
      </p:sp>
      <p:sp>
        <p:nvSpPr>
          <p:cNvPr id="18" name="Zástupný symbol pro obsah 13"/>
          <p:cNvSpPr txBox="1">
            <a:spLocks/>
          </p:cNvSpPr>
          <p:nvPr/>
        </p:nvSpPr>
        <p:spPr bwMode="auto">
          <a:xfrm>
            <a:off x="179512" y="4509120"/>
            <a:ext cx="4544244" cy="1758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defRPr/>
            </a:pPr>
            <a:r>
              <a:rPr lang="cs-CZ" sz="2400" i="1" dirty="0" err="1" smtClean="0">
                <a:solidFill>
                  <a:srgbClr val="FF0000"/>
                </a:solidFill>
                <a:latin typeface="Arial Black" pitchFamily="34" charset="0"/>
              </a:rPr>
              <a:t>Branched</a:t>
            </a:r>
            <a:r>
              <a:rPr lang="cs-CZ" sz="2400" i="1" dirty="0" smtClean="0">
                <a:solidFill>
                  <a:srgbClr val="FF0000"/>
                </a:solidFill>
                <a:latin typeface="Arial Black" pitchFamily="34" charset="0"/>
              </a:rPr>
              <a:t> </a:t>
            </a:r>
            <a:endParaRPr kumimoji="0" lang="cs-CZ" sz="2400" b="0" i="1" u="none" strike="noStrike" kern="0" cap="none" spc="0" normalizeH="0" baseline="0" noProof="0" dirty="0" smtClean="0">
              <a:ln>
                <a:noFill/>
              </a:ln>
              <a:solidFill>
                <a:srgbClr val="FF0000"/>
              </a:solidFill>
              <a:effectLst/>
              <a:uLnTx/>
              <a:uFillTx/>
              <a:latin typeface="Arial Black" pitchFamily="34" charset="0"/>
              <a:ea typeface="+mn-ea"/>
              <a:cs typeface="+mn-cs"/>
            </a:endParaRPr>
          </a:p>
          <a:p>
            <a:pPr marL="342900" indent="-342900" eaLnBrk="0" hangingPunct="0">
              <a:spcBef>
                <a:spcPct val="20000"/>
              </a:spcBef>
              <a:buFontTx/>
              <a:buChar char="•"/>
              <a:defRPr/>
            </a:pPr>
            <a:r>
              <a:rPr lang="cs-CZ" sz="2400" i="1" dirty="0" err="1" smtClean="0">
                <a:solidFill>
                  <a:srgbClr val="FF0000"/>
                </a:solidFill>
                <a:latin typeface="Arial Black" pitchFamily="34" charset="0"/>
              </a:rPr>
              <a:t>Higher</a:t>
            </a:r>
            <a:r>
              <a:rPr lang="cs-CZ" sz="2400" i="1" dirty="0" smtClean="0">
                <a:solidFill>
                  <a:srgbClr val="FF0000"/>
                </a:solidFill>
                <a:latin typeface="Arial Black" pitchFamily="34" charset="0"/>
              </a:rPr>
              <a:t> Melt elasticity in </a:t>
            </a:r>
            <a:r>
              <a:rPr lang="cs-CZ" sz="2400" i="1" dirty="0" err="1" smtClean="0">
                <a:solidFill>
                  <a:srgbClr val="FF0000"/>
                </a:solidFill>
                <a:latin typeface="Arial Black" pitchFamily="34" charset="0"/>
              </a:rPr>
              <a:t>the</a:t>
            </a:r>
            <a:r>
              <a:rPr lang="cs-CZ" sz="2400" i="1" dirty="0" smtClean="0">
                <a:solidFill>
                  <a:srgbClr val="FF0000"/>
                </a:solidFill>
                <a:latin typeface="Arial Black" pitchFamily="34" charset="0"/>
              </a:rPr>
              <a:t> </a:t>
            </a:r>
            <a:r>
              <a:rPr lang="cs-CZ" sz="2400" i="1" dirty="0" err="1" smtClean="0">
                <a:solidFill>
                  <a:srgbClr val="FF0000"/>
                </a:solidFill>
                <a:latin typeface="Arial Black" pitchFamily="34" charset="0"/>
              </a:rPr>
              <a:t>Mixture</a:t>
            </a:r>
            <a:r>
              <a:rPr lang="cs-CZ" sz="2400" i="1" dirty="0" smtClean="0">
                <a:solidFill>
                  <a:srgbClr val="FF0000"/>
                </a:solidFill>
                <a:latin typeface="Arial Black" pitchFamily="34" charset="0"/>
              </a:rPr>
              <a:t> </a:t>
            </a:r>
            <a:r>
              <a:rPr lang="cs-CZ" sz="2400" i="1" dirty="0" err="1" smtClean="0">
                <a:solidFill>
                  <a:srgbClr val="FF0000"/>
                </a:solidFill>
                <a:latin typeface="Arial Black" pitchFamily="34" charset="0"/>
              </a:rPr>
              <a:t>of</a:t>
            </a:r>
            <a:r>
              <a:rPr lang="cs-CZ" sz="2400" i="1" dirty="0" smtClean="0">
                <a:solidFill>
                  <a:srgbClr val="FF0000"/>
                </a:solidFill>
                <a:latin typeface="Arial Black" pitchFamily="34" charset="0"/>
              </a:rPr>
              <a:t> </a:t>
            </a:r>
            <a:r>
              <a:rPr lang="cs-CZ" sz="2400" i="1" dirty="0" err="1" smtClean="0">
                <a:solidFill>
                  <a:srgbClr val="FF0000"/>
                </a:solidFill>
                <a:latin typeface="Arial Black" pitchFamily="34" charset="0"/>
              </a:rPr>
              <a:t>Starch</a:t>
            </a:r>
            <a:r>
              <a:rPr kumimoji="0" lang="cs-CZ" sz="2400" b="0" i="1" u="none" strike="noStrike" kern="0" cap="none" spc="0" normalizeH="0" baseline="0" noProof="0" dirty="0" smtClean="0">
                <a:ln>
                  <a:noFill/>
                </a:ln>
                <a:solidFill>
                  <a:srgbClr val="FF0000"/>
                </a:solidFill>
                <a:effectLst/>
                <a:uLnTx/>
                <a:uFillTx/>
                <a:latin typeface="Arial Black" pitchFamily="34" charset="0"/>
                <a:ea typeface="+mn-ea"/>
                <a:cs typeface="+mn-cs"/>
              </a:rPr>
              <a:t> - Glycerol</a:t>
            </a:r>
            <a:endParaRPr kumimoji="0" lang="cs-CZ" sz="2400" b="0" i="1" u="none" strike="noStrike" kern="0" cap="none" spc="0" normalizeH="0" baseline="0" noProof="0" dirty="0">
              <a:ln>
                <a:noFill/>
              </a:ln>
              <a:solidFill>
                <a:srgbClr val="FF0000"/>
              </a:solidFill>
              <a:effectLst/>
              <a:uLnTx/>
              <a:uFillTx/>
              <a:latin typeface="Arial Black" pitchFamily="34" charset="0"/>
              <a:ea typeface="+mn-ea"/>
              <a:cs typeface="+mn-cs"/>
            </a:endParaRPr>
          </a:p>
        </p:txBody>
      </p:sp>
      <p:sp>
        <p:nvSpPr>
          <p:cNvPr id="19" name="Zástupný symbol pro text 10"/>
          <p:cNvSpPr txBox="1">
            <a:spLocks/>
          </p:cNvSpPr>
          <p:nvPr/>
        </p:nvSpPr>
        <p:spPr bwMode="auto">
          <a:xfrm>
            <a:off x="4788024" y="3573016"/>
            <a:ext cx="3240360" cy="7117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cs-CZ" sz="4000" b="1" i="1" u="none" strike="noStrike" kern="0" cap="none" spc="0" normalizeH="0" baseline="0" noProof="0" dirty="0" smtClean="0">
                <a:ln>
                  <a:noFill/>
                </a:ln>
                <a:effectLst/>
                <a:uLnTx/>
                <a:uFillTx/>
                <a:latin typeface="Arial Black" pitchFamily="34" charset="0"/>
              </a:rPr>
              <a:t>AMYLOSE</a:t>
            </a:r>
            <a:endParaRPr kumimoji="0" lang="cs-CZ" sz="4000" b="1" i="1" u="none" strike="noStrike" kern="0" cap="none" spc="0" normalizeH="0" baseline="0" noProof="0" dirty="0">
              <a:ln>
                <a:noFill/>
              </a:ln>
              <a:effectLst/>
              <a:uLnTx/>
              <a:uFillTx/>
              <a:latin typeface="+mn-lt"/>
              <a:ea typeface="+mn-ea"/>
              <a:cs typeface="+mn-cs"/>
            </a:endParaRPr>
          </a:p>
        </p:txBody>
      </p:sp>
      <p:sp>
        <p:nvSpPr>
          <p:cNvPr id="20" name="Zástupný symbol pro obsah 13"/>
          <p:cNvSpPr txBox="1">
            <a:spLocks/>
          </p:cNvSpPr>
          <p:nvPr/>
        </p:nvSpPr>
        <p:spPr bwMode="auto">
          <a:xfrm>
            <a:off x="4860032" y="4437112"/>
            <a:ext cx="4283968" cy="1758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defRPr/>
            </a:pPr>
            <a:r>
              <a:rPr kumimoji="0" lang="cs-CZ" sz="2400" b="0" i="1" u="none" strike="noStrike" kern="0" cap="none" spc="0" normalizeH="0" baseline="0" noProof="0" dirty="0" err="1" smtClean="0">
                <a:ln>
                  <a:noFill/>
                </a:ln>
                <a:effectLst/>
                <a:uLnTx/>
                <a:uFillTx/>
                <a:latin typeface="Arial Black" pitchFamily="34" charset="0"/>
                <a:ea typeface="+mn-ea"/>
                <a:cs typeface="+mn-cs"/>
              </a:rPr>
              <a:t>Linear</a:t>
            </a:r>
            <a:endParaRPr kumimoji="0" lang="cs-CZ" sz="2400" b="0" i="1" u="none" strike="noStrike" kern="0" cap="none" spc="0" normalizeH="0" baseline="0" noProof="0" dirty="0" smtClean="0">
              <a:ln>
                <a:noFill/>
              </a:ln>
              <a:effectLst/>
              <a:uLnTx/>
              <a:uFillTx/>
              <a:latin typeface="Arial Black" pitchFamily="34" charset="0"/>
              <a:ea typeface="+mn-ea"/>
              <a:cs typeface="+mn-cs"/>
            </a:endParaRPr>
          </a:p>
          <a:p>
            <a:pPr marL="342900" indent="-342900" eaLnBrk="0" hangingPunct="0">
              <a:spcBef>
                <a:spcPct val="20000"/>
              </a:spcBef>
              <a:buFontTx/>
              <a:buChar char="•"/>
              <a:defRPr/>
            </a:pPr>
            <a:r>
              <a:rPr lang="cs-CZ" sz="2400" i="1" dirty="0" smtClean="0">
                <a:latin typeface="Arial Black" pitchFamily="34" charset="0"/>
              </a:rPr>
              <a:t>LOWER Melt elasticity in </a:t>
            </a:r>
            <a:r>
              <a:rPr lang="cs-CZ" sz="2400" i="1" dirty="0" err="1" smtClean="0">
                <a:latin typeface="Arial Black" pitchFamily="34" charset="0"/>
              </a:rPr>
              <a:t>the</a:t>
            </a:r>
            <a:r>
              <a:rPr lang="cs-CZ" sz="2400" i="1" dirty="0" smtClean="0">
                <a:latin typeface="Arial Black" pitchFamily="34" charset="0"/>
              </a:rPr>
              <a:t> </a:t>
            </a:r>
            <a:r>
              <a:rPr lang="cs-CZ" sz="2400" i="1" dirty="0" err="1" smtClean="0">
                <a:latin typeface="Arial Black" pitchFamily="34" charset="0"/>
              </a:rPr>
              <a:t>Mixture</a:t>
            </a:r>
            <a:r>
              <a:rPr lang="cs-CZ" sz="2400" i="1" dirty="0" smtClean="0">
                <a:latin typeface="Arial Black" pitchFamily="34" charset="0"/>
              </a:rPr>
              <a:t> </a:t>
            </a:r>
            <a:r>
              <a:rPr lang="cs-CZ" sz="2400" i="1" dirty="0" err="1" smtClean="0">
                <a:latin typeface="Arial Black" pitchFamily="34" charset="0"/>
              </a:rPr>
              <a:t>of</a:t>
            </a:r>
            <a:r>
              <a:rPr lang="cs-CZ" sz="2400" i="1" dirty="0" smtClean="0">
                <a:latin typeface="Arial Black" pitchFamily="34" charset="0"/>
              </a:rPr>
              <a:t> </a:t>
            </a:r>
            <a:r>
              <a:rPr lang="cs-CZ" sz="2400" i="1" dirty="0" err="1" smtClean="0">
                <a:latin typeface="Arial Black" pitchFamily="34" charset="0"/>
              </a:rPr>
              <a:t>Starch</a:t>
            </a:r>
            <a:r>
              <a:rPr lang="cs-CZ" sz="2400" i="1" kern="0" dirty="0" smtClean="0">
                <a:latin typeface="Arial Black" pitchFamily="34" charset="0"/>
              </a:rPr>
              <a:t> - Glycerol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cs-CZ" sz="2400" b="0" i="1" u="none" strike="noStrike" kern="0" cap="none" spc="0" normalizeH="0" baseline="0" noProof="0" dirty="0" smtClean="0">
              <a:ln>
                <a:noFill/>
              </a:ln>
              <a:effectLst/>
              <a:uLnTx/>
              <a:uFillTx/>
              <a:latin typeface="Arial Black" pitchFamily="34" charset="0"/>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634082"/>
          </a:xfrm>
        </p:spPr>
        <p:txBody>
          <a:bodyPr/>
          <a:lstStyle/>
          <a:p>
            <a:r>
              <a:rPr lang="sk-SK" sz="2800" b="1" kern="1200" dirty="0" smtClean="0">
                <a:solidFill>
                  <a:srgbClr val="FF0000"/>
                </a:solidFill>
                <a:latin typeface="Arial Black" pitchFamily="34" charset="0"/>
                <a:ea typeface="Times New Roman"/>
                <a:cs typeface="Times New Roman"/>
              </a:rPr>
              <a:t>AMYLOSE  </a:t>
            </a:r>
            <a:r>
              <a:rPr lang="sk-SK" sz="2800" b="1" kern="1200" dirty="0" smtClean="0">
                <a:solidFill>
                  <a:srgbClr val="008000"/>
                </a:solidFill>
                <a:latin typeface="Arial Black" pitchFamily="34" charset="0"/>
                <a:ea typeface="Times New Roman"/>
                <a:cs typeface="Times New Roman"/>
              </a:rPr>
              <a:t>-</a:t>
            </a:r>
            <a:r>
              <a:rPr lang="sk-SK" sz="2800" b="1" kern="1200" dirty="0" smtClean="0">
                <a:solidFill>
                  <a:srgbClr val="FF0000"/>
                </a:solidFill>
                <a:latin typeface="Arial Black" pitchFamily="34" charset="0"/>
                <a:ea typeface="Times New Roman"/>
                <a:cs typeface="Times New Roman"/>
              </a:rPr>
              <a:t> </a:t>
            </a:r>
            <a:r>
              <a:rPr lang="sk-SK" sz="2800" b="1" kern="1200" dirty="0" smtClean="0">
                <a:solidFill>
                  <a:srgbClr val="0000FF"/>
                </a:solidFill>
                <a:latin typeface="Arial Black" pitchFamily="34" charset="0"/>
                <a:ea typeface="Times New Roman"/>
                <a:cs typeface="Times New Roman"/>
              </a:rPr>
              <a:t>AMYLOPECTIN </a:t>
            </a:r>
            <a:r>
              <a:rPr lang="sk-SK" sz="2800" b="1" kern="1200" dirty="0" smtClean="0">
                <a:solidFill>
                  <a:srgbClr val="0000FF"/>
                </a:solidFill>
                <a:ea typeface="Times New Roman"/>
                <a:cs typeface="Times New Roman"/>
              </a:rPr>
              <a:t>4</a:t>
            </a:r>
            <a:endParaRPr lang="cs-CZ" sz="2800"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1619672" y="6245225"/>
            <a:ext cx="5256584"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42</a:t>
            </a:fld>
            <a:endParaRPr lang="sk-SK"/>
          </a:p>
        </p:txBody>
      </p:sp>
      <p:pic>
        <p:nvPicPr>
          <p:cNvPr id="9" name="Obrázek 8" descr="img669.jpg"/>
          <p:cNvPicPr>
            <a:picLocks noChangeAspect="1"/>
          </p:cNvPicPr>
          <p:nvPr/>
        </p:nvPicPr>
        <p:blipFill>
          <a:blip r:embed="rId2" cstate="print"/>
          <a:stretch>
            <a:fillRect/>
          </a:stretch>
        </p:blipFill>
        <p:spPr>
          <a:xfrm>
            <a:off x="323527" y="1052736"/>
            <a:ext cx="5589354" cy="2088232"/>
          </a:xfrm>
          <a:prstGeom prst="rect">
            <a:avLst/>
          </a:prstGeom>
        </p:spPr>
      </p:pic>
      <p:cxnSp>
        <p:nvCxnSpPr>
          <p:cNvPr id="15" name="Přímá spojovací šipka 14"/>
          <p:cNvCxnSpPr/>
          <p:nvPr/>
        </p:nvCxnSpPr>
        <p:spPr>
          <a:xfrm>
            <a:off x="5076056" y="692696"/>
            <a:ext cx="1440160" cy="25922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2555776" y="764704"/>
            <a:ext cx="288032"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Obrázek 17" descr="img671.jpg"/>
          <p:cNvPicPr>
            <a:picLocks noChangeAspect="1"/>
          </p:cNvPicPr>
          <p:nvPr/>
        </p:nvPicPr>
        <p:blipFill>
          <a:blip r:embed="rId3" cstate="print"/>
          <a:stretch>
            <a:fillRect/>
          </a:stretch>
        </p:blipFill>
        <p:spPr>
          <a:xfrm rot="5400000">
            <a:off x="4763985" y="4173118"/>
            <a:ext cx="405000" cy="4533387"/>
          </a:xfrm>
          <a:prstGeom prst="rect">
            <a:avLst/>
          </a:prstGeom>
          <a:ln w="38100">
            <a:solidFill>
              <a:srgbClr val="0000FF"/>
            </a:solidFill>
          </a:ln>
        </p:spPr>
      </p:pic>
      <p:sp>
        <p:nvSpPr>
          <p:cNvPr id="12" name="TextovéPole 11"/>
          <p:cNvSpPr txBox="1"/>
          <p:nvPr/>
        </p:nvSpPr>
        <p:spPr>
          <a:xfrm>
            <a:off x="107504" y="3429000"/>
            <a:ext cx="4176464" cy="2246769"/>
          </a:xfrm>
          <a:prstGeom prst="rect">
            <a:avLst/>
          </a:prstGeom>
          <a:noFill/>
          <a:ln w="38100">
            <a:solidFill>
              <a:srgbClr val="008000"/>
            </a:solidFill>
          </a:ln>
        </p:spPr>
        <p:txBody>
          <a:bodyPr wrap="square" rtlCol="0">
            <a:spAutoFit/>
          </a:bodyPr>
          <a:lstStyle/>
          <a:p>
            <a:r>
              <a:rPr lang="en-GB" sz="2000" b="1" dirty="0" smtClean="0">
                <a:solidFill>
                  <a:srgbClr val="008000"/>
                </a:solidFill>
              </a:rPr>
              <a:t>The </a:t>
            </a:r>
            <a:r>
              <a:rPr lang="en-GB" sz="2000" b="1" dirty="0" err="1" smtClean="0">
                <a:solidFill>
                  <a:srgbClr val="008000"/>
                </a:solidFill>
              </a:rPr>
              <a:t>Orthophosphoric</a:t>
            </a:r>
            <a:r>
              <a:rPr lang="en-GB" sz="2000" b="1" dirty="0" smtClean="0">
                <a:solidFill>
                  <a:srgbClr val="008000"/>
                </a:solidFill>
              </a:rPr>
              <a:t> acid could be bound on  AMYLOPEKTIN, especially in the Potato starch. </a:t>
            </a:r>
          </a:p>
          <a:p>
            <a:r>
              <a:rPr lang="en-GB" sz="2000" b="1" i="1" dirty="0" smtClean="0">
                <a:solidFill>
                  <a:srgbClr val="008000"/>
                </a:solidFill>
              </a:rPr>
              <a:t>The </a:t>
            </a:r>
            <a:r>
              <a:rPr lang="cs-CZ" sz="2000" b="1" i="1" dirty="0" err="1" smtClean="0">
                <a:solidFill>
                  <a:srgbClr val="008000"/>
                </a:solidFill>
              </a:rPr>
              <a:t>C</a:t>
            </a:r>
            <a:r>
              <a:rPr lang="en-GB" sz="2000" b="1" i="1" dirty="0" err="1" smtClean="0">
                <a:solidFill>
                  <a:srgbClr val="008000"/>
                </a:solidFill>
              </a:rPr>
              <a:t>ations</a:t>
            </a:r>
            <a:r>
              <a:rPr lang="en-GB" sz="2000" b="1" i="1" dirty="0" smtClean="0">
                <a:solidFill>
                  <a:srgbClr val="008000"/>
                </a:solidFill>
              </a:rPr>
              <a:t> (K</a:t>
            </a:r>
            <a:r>
              <a:rPr lang="en-GB" sz="2000" b="1" i="1" baseline="30000" dirty="0" smtClean="0">
                <a:solidFill>
                  <a:srgbClr val="008000"/>
                </a:solidFill>
              </a:rPr>
              <a:t>+</a:t>
            </a:r>
            <a:r>
              <a:rPr lang="en-GB" sz="2000" b="1" i="1" dirty="0" smtClean="0">
                <a:solidFill>
                  <a:srgbClr val="008000"/>
                </a:solidFill>
              </a:rPr>
              <a:t>, Ca</a:t>
            </a:r>
            <a:r>
              <a:rPr lang="en-GB" sz="2000" b="1" i="1" baseline="30000" dirty="0" smtClean="0">
                <a:solidFill>
                  <a:srgbClr val="008000"/>
                </a:solidFill>
              </a:rPr>
              <a:t>+2</a:t>
            </a:r>
            <a:r>
              <a:rPr lang="en-GB" sz="2000" b="1" i="1" dirty="0" smtClean="0">
                <a:solidFill>
                  <a:srgbClr val="008000"/>
                </a:solidFill>
              </a:rPr>
              <a:t>, Mg</a:t>
            </a:r>
            <a:r>
              <a:rPr lang="en-GB" sz="2000" b="1" i="1" baseline="30000" dirty="0" smtClean="0">
                <a:solidFill>
                  <a:srgbClr val="008000"/>
                </a:solidFill>
              </a:rPr>
              <a:t>+2</a:t>
            </a:r>
            <a:r>
              <a:rPr lang="en-GB" sz="2000" b="1" i="1" dirty="0" smtClean="0">
                <a:solidFill>
                  <a:srgbClr val="008000"/>
                </a:solidFill>
              </a:rPr>
              <a:t> etc.) have then influence on the Viscosity of the Water solutions and/or Gels.</a:t>
            </a:r>
            <a:endParaRPr lang="en-GB" sz="2000" b="1" i="1" dirty="0">
              <a:solidFill>
                <a:srgbClr val="008000"/>
              </a:solidFill>
            </a:endParaRPr>
          </a:p>
        </p:txBody>
      </p:sp>
      <p:pic>
        <p:nvPicPr>
          <p:cNvPr id="14" name="Obrázek 13" descr="img673.jpg"/>
          <p:cNvPicPr>
            <a:picLocks noChangeAspect="1"/>
          </p:cNvPicPr>
          <p:nvPr/>
        </p:nvPicPr>
        <p:blipFill>
          <a:blip r:embed="rId4" cstate="print"/>
          <a:stretch>
            <a:fillRect/>
          </a:stretch>
        </p:blipFill>
        <p:spPr>
          <a:xfrm rot="5400000">
            <a:off x="6922509" y="331080"/>
            <a:ext cx="1563677" cy="2520280"/>
          </a:xfrm>
          <a:prstGeom prst="rect">
            <a:avLst/>
          </a:prstGeom>
          <a:ln w="38100">
            <a:solidFill>
              <a:srgbClr val="008000"/>
            </a:solidFill>
          </a:ln>
        </p:spPr>
      </p:pic>
      <p:pic>
        <p:nvPicPr>
          <p:cNvPr id="13" name="Obrázek 12" descr="AMYLOPEKTIN.jpg"/>
          <p:cNvPicPr>
            <a:picLocks noChangeAspect="1"/>
          </p:cNvPicPr>
          <p:nvPr/>
        </p:nvPicPr>
        <p:blipFill>
          <a:blip r:embed="rId5" cstate="print"/>
          <a:stretch>
            <a:fillRect/>
          </a:stretch>
        </p:blipFill>
        <p:spPr>
          <a:xfrm>
            <a:off x="4572000" y="3284984"/>
            <a:ext cx="4446889" cy="280491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0"/>
            <a:ext cx="8229600" cy="490066"/>
          </a:xfrm>
        </p:spPr>
        <p:txBody>
          <a:bodyPr/>
          <a:lstStyle/>
          <a:p>
            <a:r>
              <a:rPr lang="sk-SK" sz="2800" b="1" kern="1200" dirty="0" smtClean="0">
                <a:solidFill>
                  <a:srgbClr val="FF0000"/>
                </a:solidFill>
                <a:latin typeface="Arial Black" pitchFamily="34" charset="0"/>
                <a:ea typeface="Times New Roman"/>
                <a:cs typeface="Times New Roman"/>
              </a:rPr>
              <a:t>AMYLOSE  </a:t>
            </a:r>
            <a:r>
              <a:rPr lang="sk-SK" sz="2800" b="1" kern="1200" dirty="0" smtClean="0">
                <a:solidFill>
                  <a:srgbClr val="008000"/>
                </a:solidFill>
                <a:latin typeface="Arial Black" pitchFamily="34" charset="0"/>
                <a:ea typeface="Times New Roman"/>
                <a:cs typeface="Times New Roman"/>
              </a:rPr>
              <a:t>-</a:t>
            </a:r>
            <a:r>
              <a:rPr lang="sk-SK" sz="2800" b="1" kern="1200" dirty="0" smtClean="0">
                <a:solidFill>
                  <a:srgbClr val="FF0000"/>
                </a:solidFill>
                <a:latin typeface="Arial Black" pitchFamily="34" charset="0"/>
                <a:ea typeface="Times New Roman"/>
                <a:cs typeface="Times New Roman"/>
              </a:rPr>
              <a:t> </a:t>
            </a:r>
            <a:r>
              <a:rPr lang="sk-SK" sz="2800" b="1" kern="1200" dirty="0" smtClean="0">
                <a:solidFill>
                  <a:srgbClr val="0000FF"/>
                </a:solidFill>
                <a:latin typeface="Arial Black" pitchFamily="34" charset="0"/>
                <a:ea typeface="Times New Roman"/>
                <a:cs typeface="Times New Roman"/>
              </a:rPr>
              <a:t>AMYLOPECTIN 5</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43</a:t>
            </a:fld>
            <a:endParaRPr lang="sk-SK"/>
          </a:p>
        </p:txBody>
      </p:sp>
      <p:graphicFrame>
        <p:nvGraphicFramePr>
          <p:cNvPr id="10" name="Tabulka 9"/>
          <p:cNvGraphicFramePr>
            <a:graphicFrameLocks noGrp="1"/>
          </p:cNvGraphicFramePr>
          <p:nvPr/>
        </p:nvGraphicFramePr>
        <p:xfrm>
          <a:off x="0" y="476672"/>
          <a:ext cx="9144000" cy="3672408"/>
        </p:xfrm>
        <a:graphic>
          <a:graphicData uri="http://schemas.openxmlformats.org/drawingml/2006/table">
            <a:tbl>
              <a:tblPr firstRow="1" bandRow="1">
                <a:tableStyleId>{5C22544A-7EE6-4342-B048-85BDC9FD1C3A}</a:tableStyleId>
              </a:tblPr>
              <a:tblGrid>
                <a:gridCol w="3995936"/>
                <a:gridCol w="2100064"/>
                <a:gridCol w="3048000"/>
              </a:tblGrid>
              <a:tr h="432048">
                <a:tc gridSpan="3">
                  <a:txBody>
                    <a:bodyPr/>
                    <a:lstStyle/>
                    <a:p>
                      <a:pPr algn="ctr"/>
                      <a:r>
                        <a:rPr lang="en-GB" sz="2200" noProof="0" dirty="0" smtClean="0">
                          <a:solidFill>
                            <a:schemeClr val="tx1"/>
                          </a:solidFill>
                          <a:latin typeface="Arial Black" pitchFamily="34" charset="0"/>
                        </a:rPr>
                        <a:t>Properties </a:t>
                      </a:r>
                      <a:r>
                        <a:rPr lang="en-GB" sz="2200" noProof="0" dirty="0" err="1" smtClean="0">
                          <a:solidFill>
                            <a:schemeClr val="tx1"/>
                          </a:solidFill>
                          <a:latin typeface="Arial Black" pitchFamily="34" charset="0"/>
                        </a:rPr>
                        <a:t>Comparision</a:t>
                      </a:r>
                      <a:r>
                        <a:rPr lang="en-GB" sz="2200" noProof="0" dirty="0" smtClean="0">
                          <a:solidFill>
                            <a:schemeClr val="tx1"/>
                          </a:solidFill>
                          <a:latin typeface="Arial Black" pitchFamily="34" charset="0"/>
                        </a:rPr>
                        <a:t> of </a:t>
                      </a:r>
                      <a:r>
                        <a:rPr lang="en-GB" sz="2200" b="1" kern="1200" noProof="0" dirty="0" smtClean="0">
                          <a:solidFill>
                            <a:srgbClr val="FF0000"/>
                          </a:solidFill>
                          <a:latin typeface="Arial Black" pitchFamily="34" charset="0"/>
                          <a:ea typeface="Times New Roman"/>
                          <a:cs typeface="Times New Roman"/>
                        </a:rPr>
                        <a:t>AMYLOSE  </a:t>
                      </a:r>
                      <a:r>
                        <a:rPr lang="en-GB" sz="2200" b="1" kern="1200" noProof="0" dirty="0" smtClean="0">
                          <a:solidFill>
                            <a:srgbClr val="008000"/>
                          </a:solidFill>
                          <a:latin typeface="Arial Black" pitchFamily="34" charset="0"/>
                          <a:ea typeface="Times New Roman"/>
                          <a:cs typeface="Times New Roman"/>
                        </a:rPr>
                        <a:t>-</a:t>
                      </a:r>
                      <a:r>
                        <a:rPr lang="en-GB" sz="2200" b="1" kern="1200" noProof="0" dirty="0" smtClean="0">
                          <a:solidFill>
                            <a:srgbClr val="FF0000"/>
                          </a:solidFill>
                          <a:latin typeface="Arial Black" pitchFamily="34" charset="0"/>
                          <a:ea typeface="Times New Roman"/>
                          <a:cs typeface="Times New Roman"/>
                        </a:rPr>
                        <a:t> </a:t>
                      </a:r>
                      <a:r>
                        <a:rPr lang="en-GB" sz="2200" b="1" kern="1200" noProof="0" dirty="0" smtClean="0">
                          <a:solidFill>
                            <a:srgbClr val="0000FF"/>
                          </a:solidFill>
                          <a:latin typeface="Arial Black" pitchFamily="34" charset="0"/>
                          <a:ea typeface="Times New Roman"/>
                          <a:cs typeface="Times New Roman"/>
                        </a:rPr>
                        <a:t>AMYLOPECTIN </a:t>
                      </a:r>
                      <a:endParaRPr lang="en-GB" sz="2200" noProof="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r>
                        <a:rPr lang="en-GB" sz="2400" noProof="0" smtClean="0">
                          <a:solidFill>
                            <a:srgbClr val="008000"/>
                          </a:solidFill>
                          <a:latin typeface="Arial Black" pitchFamily="34" charset="0"/>
                        </a:rPr>
                        <a:t>Property</a:t>
                      </a:r>
                      <a:endParaRPr lang="en-GB" sz="2400" noProof="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400" b="1" kern="1200" noProof="0" smtClean="0">
                          <a:solidFill>
                            <a:srgbClr val="FF0000"/>
                          </a:solidFill>
                          <a:latin typeface="Arial Black" pitchFamily="34" charset="0"/>
                          <a:ea typeface="Times New Roman"/>
                          <a:cs typeface="Times New Roman"/>
                        </a:rPr>
                        <a:t>AMYLOSE </a:t>
                      </a:r>
                      <a:endParaRPr lang="en-GB" sz="2400"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400" b="1" kern="1200" noProof="0" smtClean="0">
                          <a:solidFill>
                            <a:srgbClr val="0000FF"/>
                          </a:solidFill>
                          <a:latin typeface="Arial Black" pitchFamily="34" charset="0"/>
                          <a:ea typeface="Times New Roman"/>
                          <a:cs typeface="Times New Roman"/>
                        </a:rPr>
                        <a:t>AMYLOPECTIN </a:t>
                      </a:r>
                      <a:endParaRPr lang="en-GB" sz="2400"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48072">
                <a:tc>
                  <a:txBody>
                    <a:bodyPr/>
                    <a:lstStyle/>
                    <a:p>
                      <a:r>
                        <a:rPr lang="en-GB" noProof="0" smtClean="0">
                          <a:latin typeface="Arial Black" pitchFamily="34" charset="0"/>
                        </a:rPr>
                        <a:t>Complex with I</a:t>
                      </a:r>
                      <a:r>
                        <a:rPr lang="en-GB" baseline="30000" noProof="0" smtClean="0">
                          <a:latin typeface="Arial Black" pitchFamily="34" charset="0"/>
                        </a:rPr>
                        <a:t>-1</a:t>
                      </a:r>
                      <a:r>
                        <a:rPr lang="en-GB" noProof="0" smtClean="0">
                          <a:latin typeface="Arial Black" pitchFamily="34" charset="0"/>
                        </a:rPr>
                        <a:t> Colour</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Blue</a:t>
                      </a:r>
                      <a:endParaRPr lang="en-GB" b="1" noProof="0">
                        <a:solidFill>
                          <a:srgbClr val="0000FF"/>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rgbClr val="CC00CC"/>
                          </a:solidFill>
                        </a:rPr>
                        <a:t>Red-</a:t>
                      </a:r>
                      <a:r>
                        <a:rPr lang="en-GB" b="1" noProof="0" dirty="0" err="1" smtClean="0">
                          <a:solidFill>
                            <a:srgbClr val="CC00CC"/>
                          </a:solidFill>
                        </a:rPr>
                        <a:t>vilolet</a:t>
                      </a:r>
                      <a:endParaRPr lang="en-GB" b="1" noProof="0" dirty="0">
                        <a:solidFill>
                          <a:srgbClr val="CC00CC"/>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lang="en-GB" noProof="0" dirty="0" smtClean="0">
                          <a:latin typeface="Arial Black" pitchFamily="34" charset="0"/>
                        </a:rPr>
                        <a:t>Relative </a:t>
                      </a:r>
                      <a:r>
                        <a:rPr lang="en-GB" noProof="0" dirty="0" smtClean="0">
                          <a:latin typeface="Arial Black" pitchFamily="34" charset="0"/>
                        </a:rPr>
                        <a:t>MW</a:t>
                      </a:r>
                      <a:endParaRPr lang="en-GB"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t>10</a:t>
                      </a:r>
                      <a:r>
                        <a:rPr lang="en-GB" b="1" baseline="30000" noProof="0" smtClean="0"/>
                        <a:t>3</a:t>
                      </a:r>
                      <a:r>
                        <a:rPr lang="en-GB" b="1" noProof="0" smtClean="0"/>
                        <a:t> – 10</a:t>
                      </a:r>
                      <a:r>
                        <a:rPr lang="en-GB" b="1" baseline="30000" noProof="0" smtClean="0"/>
                        <a:t>6</a:t>
                      </a:r>
                      <a:endParaRPr lang="en-GB" b="1" baseline="30000"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t>10</a:t>
                      </a:r>
                      <a:r>
                        <a:rPr lang="en-GB" b="1" baseline="30000" noProof="0" smtClean="0"/>
                        <a:t>7</a:t>
                      </a:r>
                      <a:r>
                        <a:rPr lang="en-GB" b="1" noProof="0" smtClean="0"/>
                        <a:t> - 10</a:t>
                      </a:r>
                      <a:r>
                        <a:rPr lang="en-GB" b="1" baseline="30000" noProof="0" smtClean="0"/>
                        <a:t>8</a:t>
                      </a:r>
                      <a:endParaRPr lang="en-GB" b="1" baseline="30000"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lang="en-GB" noProof="0" smtClean="0">
                          <a:latin typeface="Arial Black" pitchFamily="34" charset="0"/>
                        </a:rPr>
                        <a:t>Crystallinity by RTG Diffration</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t>High crystallinity</a:t>
                      </a:r>
                      <a:endParaRPr lang="en-GB"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t>Amorphous</a:t>
                      </a:r>
                      <a:endParaRPr lang="en-GB" b="1" noProof="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lang="en-GB" noProof="0" smtClean="0">
                          <a:latin typeface="Arial Black" pitchFamily="34" charset="0"/>
                        </a:rPr>
                        <a:t>Solubility in Water</a:t>
                      </a:r>
                      <a:endParaRPr lang="en-GB"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t>Different</a:t>
                      </a:r>
                      <a:endParaRPr lang="en-GB" b="1" noProof="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t>Soluble</a:t>
                      </a:r>
                      <a:endParaRPr lang="en-GB" b="1" noProof="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TextovéPole 11"/>
          <p:cNvSpPr txBox="1"/>
          <p:nvPr/>
        </p:nvSpPr>
        <p:spPr>
          <a:xfrm>
            <a:off x="0" y="6165304"/>
            <a:ext cx="9144000" cy="646331"/>
          </a:xfrm>
          <a:prstGeom prst="rect">
            <a:avLst/>
          </a:prstGeom>
          <a:solidFill>
            <a:schemeClr val="accent3">
              <a:lumMod val="95000"/>
            </a:schemeClr>
          </a:solidFill>
        </p:spPr>
        <p:txBody>
          <a:bodyPr wrap="square" rtlCol="0">
            <a:spAutoFit/>
          </a:bodyPr>
          <a:lstStyle/>
          <a:p>
            <a:r>
              <a:rPr lang="en-GB" b="1" u="sng" dirty="0" smtClean="0">
                <a:solidFill>
                  <a:srgbClr val="7030A0"/>
                </a:solidFill>
              </a:rPr>
              <a:t>According to Literature:</a:t>
            </a:r>
            <a:r>
              <a:rPr lang="cs-CZ" b="1" u="sng" dirty="0" smtClean="0">
                <a:solidFill>
                  <a:srgbClr val="7030A0"/>
                </a:solidFill>
              </a:rPr>
              <a:t> </a:t>
            </a:r>
            <a:r>
              <a:rPr lang="cs-CZ" b="1" dirty="0" err="1" smtClean="0">
                <a:solidFill>
                  <a:srgbClr val="7030A0"/>
                </a:solidFill>
              </a:rPr>
              <a:t>Radley</a:t>
            </a:r>
            <a:r>
              <a:rPr lang="cs-CZ" b="1" dirty="0" smtClean="0">
                <a:solidFill>
                  <a:srgbClr val="7030A0"/>
                </a:solidFill>
              </a:rPr>
              <a:t>, J.A. (Editor): </a:t>
            </a:r>
            <a:r>
              <a:rPr lang="cs-CZ" b="1" dirty="0" err="1" smtClean="0">
                <a:solidFill>
                  <a:srgbClr val="7030A0"/>
                </a:solidFill>
              </a:rPr>
              <a:t>Starch</a:t>
            </a:r>
            <a:r>
              <a:rPr lang="cs-CZ" b="1" dirty="0" smtClean="0">
                <a:solidFill>
                  <a:srgbClr val="7030A0"/>
                </a:solidFill>
              </a:rPr>
              <a:t> </a:t>
            </a:r>
            <a:r>
              <a:rPr lang="cs-CZ" b="1" dirty="0" err="1" smtClean="0">
                <a:solidFill>
                  <a:srgbClr val="7030A0"/>
                </a:solidFill>
              </a:rPr>
              <a:t>and</a:t>
            </a:r>
            <a:r>
              <a:rPr lang="cs-CZ" b="1" dirty="0" smtClean="0">
                <a:solidFill>
                  <a:srgbClr val="7030A0"/>
                </a:solidFill>
              </a:rPr>
              <a:t> </a:t>
            </a:r>
            <a:r>
              <a:rPr lang="cs-CZ" b="1" dirty="0" err="1" smtClean="0">
                <a:solidFill>
                  <a:srgbClr val="7030A0"/>
                </a:solidFill>
              </a:rPr>
              <a:t>its</a:t>
            </a:r>
            <a:r>
              <a:rPr lang="cs-CZ" b="1" dirty="0" smtClean="0">
                <a:solidFill>
                  <a:srgbClr val="7030A0"/>
                </a:solidFill>
              </a:rPr>
              <a:t> </a:t>
            </a:r>
            <a:r>
              <a:rPr lang="cs-CZ" b="1" dirty="0" err="1" smtClean="0">
                <a:solidFill>
                  <a:srgbClr val="7030A0"/>
                </a:solidFill>
              </a:rPr>
              <a:t>Derivatives</a:t>
            </a:r>
            <a:r>
              <a:rPr lang="cs-CZ" b="1" dirty="0" smtClean="0">
                <a:solidFill>
                  <a:srgbClr val="7030A0"/>
                </a:solidFill>
              </a:rPr>
              <a:t>, </a:t>
            </a:r>
            <a:r>
              <a:rPr lang="cs-CZ" b="1" dirty="0" err="1" smtClean="0">
                <a:solidFill>
                  <a:srgbClr val="7030A0"/>
                </a:solidFill>
              </a:rPr>
              <a:t>Chapman</a:t>
            </a:r>
            <a:r>
              <a:rPr lang="cs-CZ" b="1" dirty="0" smtClean="0">
                <a:solidFill>
                  <a:srgbClr val="7030A0"/>
                </a:solidFill>
              </a:rPr>
              <a:t> </a:t>
            </a:r>
            <a:r>
              <a:rPr lang="cs-CZ" b="1" dirty="0" err="1" smtClean="0">
                <a:solidFill>
                  <a:srgbClr val="7030A0"/>
                </a:solidFill>
              </a:rPr>
              <a:t>and</a:t>
            </a:r>
            <a:r>
              <a:rPr lang="cs-CZ" b="1" dirty="0" smtClean="0">
                <a:solidFill>
                  <a:srgbClr val="7030A0"/>
                </a:solidFill>
              </a:rPr>
              <a:t> </a:t>
            </a:r>
            <a:r>
              <a:rPr lang="cs-CZ" b="1" dirty="0" err="1" smtClean="0">
                <a:solidFill>
                  <a:srgbClr val="7030A0"/>
                </a:solidFill>
              </a:rPr>
              <a:t>Hall</a:t>
            </a:r>
            <a:r>
              <a:rPr lang="cs-CZ" b="1" dirty="0" smtClean="0">
                <a:solidFill>
                  <a:srgbClr val="7030A0"/>
                </a:solidFill>
              </a:rPr>
              <a:t>, London 1968</a:t>
            </a:r>
            <a:r>
              <a:rPr lang="en-GB" b="1" dirty="0" smtClean="0">
                <a:solidFill>
                  <a:srgbClr val="7030A0"/>
                </a:solidFill>
              </a:rPr>
              <a:t> </a:t>
            </a:r>
            <a:endParaRPr lang="en-GB" b="1" dirty="0">
              <a:solidFill>
                <a:srgbClr val="7030A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562074"/>
          </a:xfrm>
        </p:spPr>
        <p:txBody>
          <a:bodyPr/>
          <a:lstStyle/>
          <a:p>
            <a:r>
              <a:rPr lang="sk-SK" sz="2800" b="1" kern="1200" dirty="0" smtClean="0">
                <a:solidFill>
                  <a:srgbClr val="FF0000"/>
                </a:solidFill>
                <a:latin typeface="Arial Black" pitchFamily="34" charset="0"/>
                <a:ea typeface="Times New Roman"/>
                <a:cs typeface="Times New Roman"/>
              </a:rPr>
              <a:t>AMYLOSE  </a:t>
            </a:r>
            <a:r>
              <a:rPr lang="sk-SK" sz="2800" b="1" kern="1200" dirty="0" smtClean="0">
                <a:solidFill>
                  <a:srgbClr val="008000"/>
                </a:solidFill>
                <a:latin typeface="Arial Black" pitchFamily="34" charset="0"/>
                <a:ea typeface="Times New Roman"/>
                <a:cs typeface="Times New Roman"/>
              </a:rPr>
              <a:t>-</a:t>
            </a:r>
            <a:r>
              <a:rPr lang="sk-SK" sz="2800" b="1" kern="1200" dirty="0" smtClean="0">
                <a:solidFill>
                  <a:srgbClr val="FF0000"/>
                </a:solidFill>
                <a:latin typeface="Arial Black" pitchFamily="34" charset="0"/>
                <a:ea typeface="Times New Roman"/>
                <a:cs typeface="Times New Roman"/>
              </a:rPr>
              <a:t> </a:t>
            </a:r>
            <a:r>
              <a:rPr lang="sk-SK" sz="2800" b="1" kern="1200" dirty="0" smtClean="0">
                <a:solidFill>
                  <a:srgbClr val="0000FF"/>
                </a:solidFill>
                <a:latin typeface="Arial Black" pitchFamily="34" charset="0"/>
                <a:ea typeface="Times New Roman"/>
                <a:cs typeface="Times New Roman"/>
              </a:rPr>
              <a:t>AMYLOPECTIN </a:t>
            </a:r>
            <a:r>
              <a:rPr lang="sk-SK" sz="2800" b="1" kern="1200" dirty="0" smtClean="0">
                <a:solidFill>
                  <a:srgbClr val="0000FF"/>
                </a:solidFill>
                <a:ea typeface="Times New Roman"/>
                <a:cs typeface="Times New Roman"/>
              </a:rPr>
              <a:t>6</a:t>
            </a:r>
            <a:endParaRPr lang="cs-CZ" sz="2800" dirty="0">
              <a:solidFill>
                <a:srgbClr val="0000FF"/>
              </a:solidFill>
            </a:endParaRPr>
          </a:p>
        </p:txBody>
      </p:sp>
      <p:graphicFrame>
        <p:nvGraphicFramePr>
          <p:cNvPr id="12" name="Zástupný symbol pro obsah 11"/>
          <p:cNvGraphicFramePr>
            <a:graphicFrameLocks noGrp="1"/>
          </p:cNvGraphicFramePr>
          <p:nvPr>
            <p:ph idx="1"/>
          </p:nvPr>
        </p:nvGraphicFramePr>
        <p:xfrm>
          <a:off x="467544" y="1268760"/>
          <a:ext cx="8291264" cy="3291840"/>
        </p:xfrm>
        <a:graphic>
          <a:graphicData uri="http://schemas.openxmlformats.org/drawingml/2006/table">
            <a:tbl>
              <a:tblPr firstRow="1" bandRow="1">
                <a:tableStyleId>{5C22544A-7EE6-4342-B048-85BDC9FD1C3A}</a:tableStyleId>
              </a:tblPr>
              <a:tblGrid>
                <a:gridCol w="1738536"/>
                <a:gridCol w="1615948"/>
                <a:gridCol w="2334148"/>
                <a:gridCol w="2602632"/>
              </a:tblGrid>
              <a:tr h="370840">
                <a:tc>
                  <a:txBody>
                    <a:bodyPr/>
                    <a:lstStyle/>
                    <a:p>
                      <a:pPr algn="ctr"/>
                      <a:r>
                        <a:rPr lang="en-GB" sz="2000" noProof="0" smtClean="0">
                          <a:solidFill>
                            <a:srgbClr val="008000"/>
                          </a:solidFill>
                        </a:rPr>
                        <a:t>Relativ</a:t>
                      </a:r>
                      <a:r>
                        <a:rPr lang="en-GB" sz="2000" baseline="0" noProof="0" smtClean="0">
                          <a:solidFill>
                            <a:srgbClr val="008000"/>
                          </a:solidFill>
                        </a:rPr>
                        <a:t> </a:t>
                      </a:r>
                      <a:r>
                        <a:rPr lang="en-GB" sz="2000" b="1" noProof="0" smtClean="0">
                          <a:solidFill>
                            <a:srgbClr val="008000"/>
                          </a:solidFill>
                        </a:rPr>
                        <a:t>Average molar mass (</a:t>
                      </a:r>
                      <a:r>
                        <a:rPr lang="en-GB" sz="2000" baseline="0" noProof="0" smtClean="0">
                          <a:solidFill>
                            <a:srgbClr val="008000"/>
                          </a:solidFill>
                        </a:rPr>
                        <a:t>MW)</a:t>
                      </a:r>
                      <a:endParaRPr lang="en-GB" sz="2000"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kern="1200" noProof="0" smtClean="0">
                          <a:solidFill>
                            <a:srgbClr val="FF0000"/>
                          </a:solidFill>
                          <a:latin typeface="Arial Black" pitchFamily="34" charset="0"/>
                          <a:ea typeface="Times New Roman"/>
                          <a:cs typeface="Times New Roman"/>
                        </a:rPr>
                        <a:t>AMYLOSE </a:t>
                      </a:r>
                      <a:endParaRPr lang="en-GB" sz="20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kern="1200" noProof="0" smtClean="0">
                          <a:solidFill>
                            <a:srgbClr val="0000FF"/>
                          </a:solidFill>
                          <a:latin typeface="Arial Black" pitchFamily="34" charset="0"/>
                          <a:ea typeface="Times New Roman"/>
                          <a:cs typeface="Times New Roman"/>
                        </a:rPr>
                        <a:t>AMYLOPECTIN</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noProof="0" dirty="0" smtClean="0">
                          <a:solidFill>
                            <a:schemeClr val="tx1"/>
                          </a:solidFill>
                        </a:rPr>
                        <a:t>Source, Remark</a:t>
                      </a:r>
                      <a:endParaRPr lang="en-GB" sz="28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sz="2800" dirty="0" smtClean="0"/>
                        <a:t>M </a:t>
                      </a:r>
                      <a:r>
                        <a:rPr lang="cs-CZ" sz="2800" baseline="-25000" dirty="0" smtClean="0"/>
                        <a:t>n</a:t>
                      </a:r>
                      <a:endParaRPr lang="cs-CZ"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800" dirty="0" smtClean="0"/>
                        <a:t>10</a:t>
                      </a:r>
                      <a:r>
                        <a:rPr lang="cs-CZ" sz="2800" baseline="30000" dirty="0" smtClean="0"/>
                        <a:t>5</a:t>
                      </a:r>
                      <a:r>
                        <a:rPr lang="cs-CZ" sz="2800" dirty="0" smtClean="0"/>
                        <a:t> - 10</a:t>
                      </a:r>
                      <a:r>
                        <a:rPr lang="cs-CZ" sz="2800" baseline="30000" dirty="0" smtClean="0"/>
                        <a:t>6</a:t>
                      </a:r>
                      <a:endParaRPr lang="cs-CZ" sz="2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800" dirty="0" smtClean="0"/>
                        <a:t>10</a:t>
                      </a:r>
                      <a:r>
                        <a:rPr lang="cs-CZ" sz="2800" baseline="30000" dirty="0" smtClean="0"/>
                        <a:t>7</a:t>
                      </a:r>
                      <a:endParaRPr lang="cs-CZ" sz="2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b="1" dirty="0" err="1" smtClean="0"/>
                        <a:t>Czech</a:t>
                      </a:r>
                      <a:r>
                        <a:rPr lang="cs-CZ" sz="2400" b="1" dirty="0" smtClean="0"/>
                        <a:t> </a:t>
                      </a:r>
                      <a:r>
                        <a:rPr lang="cs-CZ" sz="2400" b="1" dirty="0" err="1" smtClean="0"/>
                        <a:t>Texbook</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sz="2800" i="1" dirty="0" smtClean="0">
                          <a:solidFill>
                            <a:srgbClr val="7030A0"/>
                          </a:solidFill>
                        </a:rPr>
                        <a:t>M </a:t>
                      </a:r>
                      <a:r>
                        <a:rPr lang="cs-CZ" sz="2800" i="1" baseline="-25000" dirty="0" smtClean="0">
                          <a:solidFill>
                            <a:srgbClr val="7030A0"/>
                          </a:solidFill>
                        </a:rPr>
                        <a:t>w</a:t>
                      </a:r>
                      <a:endParaRPr lang="cs-CZ" sz="2800" i="1" baseline="-250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800" i="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2800" i="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b="1" i="1" dirty="0" err="1" smtClean="0">
                          <a:solidFill>
                            <a:srgbClr val="7030A0"/>
                          </a:solidFill>
                        </a:rPr>
                        <a:t>It</a:t>
                      </a:r>
                      <a:r>
                        <a:rPr lang="cs-CZ" sz="2400" b="1" i="1" dirty="0" smtClean="0">
                          <a:solidFill>
                            <a:srgbClr val="7030A0"/>
                          </a:solidFill>
                        </a:rPr>
                        <a:t> </a:t>
                      </a:r>
                      <a:r>
                        <a:rPr lang="cs-CZ" sz="2400" b="1" i="1" dirty="0" err="1" smtClean="0">
                          <a:solidFill>
                            <a:srgbClr val="7030A0"/>
                          </a:solidFill>
                        </a:rPr>
                        <a:t>was</a:t>
                      </a:r>
                      <a:r>
                        <a:rPr lang="cs-CZ" sz="2400" b="1" i="1" dirty="0" smtClean="0">
                          <a:solidFill>
                            <a:srgbClr val="7030A0"/>
                          </a:solidFill>
                        </a:rPr>
                        <a:t> not </a:t>
                      </a:r>
                      <a:r>
                        <a:rPr lang="cs-CZ" sz="2400" b="1" i="1" dirty="0" err="1" smtClean="0">
                          <a:solidFill>
                            <a:srgbClr val="7030A0"/>
                          </a:solidFill>
                        </a:rPr>
                        <a:t>found</a:t>
                      </a:r>
                      <a:endParaRPr lang="cs-CZ" sz="2400" b="1" i="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cs-CZ" sz="2800" dirty="0" smtClean="0">
                          <a:solidFill>
                            <a:srgbClr val="FFC000"/>
                          </a:solidFill>
                          <a:latin typeface="Arial Black" pitchFamily="34" charset="0"/>
                        </a:rPr>
                        <a:t>M </a:t>
                      </a:r>
                      <a:r>
                        <a:rPr lang="cs-CZ" sz="2800" b="1" baseline="-25000" dirty="0" smtClean="0">
                          <a:solidFill>
                            <a:srgbClr val="FFC000"/>
                          </a:solidFill>
                          <a:latin typeface="Arial Black" pitchFamily="34" charset="0"/>
                        </a:rPr>
                        <a:t>???</a:t>
                      </a:r>
                      <a:r>
                        <a:rPr lang="cs-CZ" sz="2800" baseline="-25000" dirty="0" smtClean="0">
                          <a:solidFill>
                            <a:srgbClr val="FFC000"/>
                          </a:solidFill>
                          <a:latin typeface="Arial Black" pitchFamily="34" charset="0"/>
                        </a:rPr>
                        <a:t> </a:t>
                      </a:r>
                      <a:r>
                        <a:rPr lang="cs-CZ" sz="2800" b="1" baseline="-25000" dirty="0" smtClean="0">
                          <a:solidFill>
                            <a:srgbClr val="FFC000"/>
                          </a:solidFill>
                          <a:latin typeface="Arial Black" pitchFamily="34" charset="0"/>
                        </a:rPr>
                        <a:t>n </a:t>
                      </a:r>
                      <a:r>
                        <a:rPr lang="cs-CZ" sz="2800" b="1" baseline="-25000" dirty="0" err="1" smtClean="0">
                          <a:solidFill>
                            <a:srgbClr val="FFC000"/>
                          </a:solidFill>
                          <a:latin typeface="Arial Black" pitchFamily="34" charset="0"/>
                        </a:rPr>
                        <a:t>or</a:t>
                      </a:r>
                      <a:r>
                        <a:rPr lang="cs-CZ" sz="2800" b="1" baseline="-25000" dirty="0" smtClean="0">
                          <a:solidFill>
                            <a:srgbClr val="FFC000"/>
                          </a:solidFill>
                          <a:latin typeface="Arial Black" pitchFamily="34" charset="0"/>
                        </a:rPr>
                        <a:t> w</a:t>
                      </a:r>
                      <a:endParaRPr lang="cs-CZ" sz="2800" b="1" baseline="-25000" dirty="0">
                        <a:solidFill>
                          <a:srgbClr val="FFC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800" dirty="0" smtClean="0"/>
                        <a:t>10</a:t>
                      </a:r>
                      <a:r>
                        <a:rPr lang="cs-CZ" sz="2800" baseline="30000" dirty="0" smtClean="0"/>
                        <a:t>5</a:t>
                      </a:r>
                      <a:r>
                        <a:rPr lang="cs-CZ" sz="2800" dirty="0" smtClean="0"/>
                        <a:t> - 10</a:t>
                      </a:r>
                      <a:r>
                        <a:rPr lang="cs-CZ" sz="2800" baseline="30000" dirty="0" smtClean="0"/>
                        <a:t>6</a:t>
                      </a:r>
                    </a:p>
                    <a:p>
                      <a:endParaRPr lang="cs-CZ"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800" dirty="0" smtClean="0"/>
                        <a:t>10</a:t>
                      </a:r>
                      <a:r>
                        <a:rPr lang="cs-CZ" sz="2800" baseline="30000" dirty="0" smtClean="0"/>
                        <a:t>7</a:t>
                      </a:r>
                      <a:r>
                        <a:rPr lang="cs-CZ" sz="2800" dirty="0" smtClean="0"/>
                        <a:t> - 10</a:t>
                      </a:r>
                      <a:r>
                        <a:rPr lang="cs-CZ" sz="2800" baseline="30000" dirty="0" smtClean="0"/>
                        <a:t>8</a:t>
                      </a:r>
                    </a:p>
                    <a:p>
                      <a:endParaRPr lang="cs-CZ"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400" b="1" dirty="0" err="1" smtClean="0"/>
                        <a:t>Czech</a:t>
                      </a:r>
                      <a:r>
                        <a:rPr lang="cs-CZ" sz="2400" b="1" dirty="0" smtClean="0"/>
                        <a:t>  </a:t>
                      </a:r>
                      <a:r>
                        <a:rPr lang="cs-CZ" sz="2400" b="1" dirty="0" err="1" smtClean="0"/>
                        <a:t>Book</a:t>
                      </a:r>
                      <a:endParaRPr lang="cs-CZ"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44</a:t>
            </a:fld>
            <a:endParaRPr lang="sk-SK"/>
          </a:p>
        </p:txBody>
      </p:sp>
      <p:sp>
        <p:nvSpPr>
          <p:cNvPr id="13" name="TextovéPole 12"/>
          <p:cNvSpPr txBox="1"/>
          <p:nvPr/>
        </p:nvSpPr>
        <p:spPr>
          <a:xfrm>
            <a:off x="539552" y="5157192"/>
            <a:ext cx="8136904" cy="954107"/>
          </a:xfrm>
          <a:prstGeom prst="rect">
            <a:avLst/>
          </a:prstGeom>
          <a:noFill/>
        </p:spPr>
        <p:txBody>
          <a:bodyPr wrap="square" rtlCol="0">
            <a:spAutoFit/>
          </a:bodyPr>
          <a:lstStyle/>
          <a:p>
            <a:pPr algn="ctr"/>
            <a:r>
              <a:rPr lang="en-GB" sz="2800" b="1" dirty="0" smtClean="0">
                <a:solidFill>
                  <a:srgbClr val="C00000"/>
                </a:solidFill>
              </a:rPr>
              <a:t>Any case, these Figures are HIGH, at Level </a:t>
            </a:r>
            <a:r>
              <a:rPr lang="en-GB" sz="2800" b="1" dirty="0" smtClean="0">
                <a:solidFill>
                  <a:srgbClr val="C00000"/>
                </a:solidFill>
              </a:rPr>
              <a:t>(</a:t>
            </a:r>
            <a:r>
              <a:rPr lang="cs-CZ" sz="2800" b="1" dirty="0" smtClean="0">
                <a:solidFill>
                  <a:srgbClr val="C00000"/>
                </a:solidFill>
              </a:rPr>
              <a:t>R</a:t>
            </a:r>
            <a:r>
              <a:rPr lang="en-GB" sz="2800" b="1" dirty="0" err="1" smtClean="0">
                <a:solidFill>
                  <a:srgbClr val="C00000"/>
                </a:solidFill>
              </a:rPr>
              <a:t>ank</a:t>
            </a:r>
            <a:r>
              <a:rPr lang="en-GB" sz="2800" b="1" dirty="0" smtClean="0">
                <a:solidFill>
                  <a:srgbClr val="C00000"/>
                </a:solidFill>
              </a:rPr>
              <a:t> </a:t>
            </a:r>
            <a:r>
              <a:rPr lang="en-GB" sz="2800" b="1" dirty="0" smtClean="0">
                <a:solidFill>
                  <a:srgbClr val="C00000"/>
                </a:solidFill>
              </a:rPr>
              <a:t>equally ) Synthetic </a:t>
            </a:r>
            <a:r>
              <a:rPr lang="en-GB" sz="2800" b="1" dirty="0" err="1" smtClean="0">
                <a:solidFill>
                  <a:srgbClr val="C00000"/>
                </a:solidFill>
              </a:rPr>
              <a:t>polyolefis</a:t>
            </a:r>
            <a:r>
              <a:rPr lang="en-GB" sz="2800" b="1" dirty="0" smtClean="0">
                <a:solidFill>
                  <a:srgbClr val="C00000"/>
                </a:solidFill>
              </a:rPr>
              <a:t> (PE, PP)</a:t>
            </a:r>
            <a:endParaRPr lang="en-GB" sz="2800" b="1" dirty="0">
              <a:solidFill>
                <a:srgbClr val="C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sk-SK" sz="2800" b="1" kern="1200" dirty="0" smtClean="0">
                <a:solidFill>
                  <a:srgbClr val="FF0000"/>
                </a:solidFill>
                <a:latin typeface="Arial Black" pitchFamily="34" charset="0"/>
                <a:ea typeface="Times New Roman"/>
                <a:cs typeface="Times New Roman"/>
              </a:rPr>
              <a:t>AMYLOSE  &amp; </a:t>
            </a:r>
            <a:r>
              <a:rPr lang="sk-SK" sz="2800" b="1" kern="1200" dirty="0" smtClean="0">
                <a:solidFill>
                  <a:srgbClr val="0000FF"/>
                </a:solidFill>
                <a:latin typeface="Arial Black" pitchFamily="34" charset="0"/>
                <a:ea typeface="Times New Roman"/>
                <a:cs typeface="Times New Roman"/>
              </a:rPr>
              <a:t>AMYLOPECTIN 7</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45</a:t>
            </a:fld>
            <a:endParaRPr lang="sk-SK"/>
          </a:p>
        </p:txBody>
      </p:sp>
      <p:pic>
        <p:nvPicPr>
          <p:cNvPr id="9" name="Obrázek 8" descr="img269.jpg"/>
          <p:cNvPicPr>
            <a:picLocks noChangeAspect="1"/>
          </p:cNvPicPr>
          <p:nvPr/>
        </p:nvPicPr>
        <p:blipFill>
          <a:blip r:embed="rId2" cstate="print"/>
          <a:stretch>
            <a:fillRect/>
          </a:stretch>
        </p:blipFill>
        <p:spPr>
          <a:xfrm>
            <a:off x="251520" y="620688"/>
            <a:ext cx="3028950" cy="2587752"/>
          </a:xfrm>
          <a:prstGeom prst="rect">
            <a:avLst/>
          </a:prstGeom>
          <a:ln w="63500">
            <a:solidFill>
              <a:srgbClr val="0000FF"/>
            </a:solidFill>
            <a:prstDash val="sysDot"/>
          </a:ln>
        </p:spPr>
      </p:pic>
      <p:pic>
        <p:nvPicPr>
          <p:cNvPr id="10" name="Obrázek 9" descr="img270.jpg"/>
          <p:cNvPicPr>
            <a:picLocks noChangeAspect="1"/>
          </p:cNvPicPr>
          <p:nvPr/>
        </p:nvPicPr>
        <p:blipFill>
          <a:blip r:embed="rId3" cstate="print"/>
          <a:stretch>
            <a:fillRect/>
          </a:stretch>
        </p:blipFill>
        <p:spPr>
          <a:xfrm>
            <a:off x="3491880" y="2492896"/>
            <a:ext cx="5389804" cy="3591296"/>
          </a:xfrm>
          <a:prstGeom prst="rect">
            <a:avLst/>
          </a:prstGeom>
          <a:ln w="63500">
            <a:solidFill>
              <a:srgbClr val="008000"/>
            </a:solidFill>
            <a:prstDash val="sysDot"/>
          </a:ln>
        </p:spPr>
      </p:pic>
      <p:sp>
        <p:nvSpPr>
          <p:cNvPr id="11" name="TextovéPole 10"/>
          <p:cNvSpPr txBox="1"/>
          <p:nvPr/>
        </p:nvSpPr>
        <p:spPr>
          <a:xfrm>
            <a:off x="0" y="5085184"/>
            <a:ext cx="3168352" cy="1631216"/>
          </a:xfrm>
          <a:prstGeom prst="rect">
            <a:avLst/>
          </a:prstGeom>
          <a:solidFill>
            <a:schemeClr val="accent3">
              <a:lumMod val="95000"/>
            </a:schemeClr>
          </a:solidFill>
          <a:ln w="63500">
            <a:solidFill>
              <a:srgbClr val="FF0000"/>
            </a:solidFill>
            <a:prstDash val="sysDot"/>
          </a:ln>
        </p:spPr>
        <p:txBody>
          <a:bodyPr wrap="square" rtlCol="0">
            <a:spAutoFit/>
          </a:bodyPr>
          <a:lstStyle/>
          <a:p>
            <a:r>
              <a:rPr lang="en-GB" sz="2000" u="sng" dirty="0" smtClean="0">
                <a:solidFill>
                  <a:srgbClr val="FF0000"/>
                </a:solidFill>
                <a:latin typeface="Arial Black" pitchFamily="34" charset="0"/>
              </a:rPr>
              <a:t>RETROGRADATION</a:t>
            </a:r>
            <a:r>
              <a:rPr lang="en-GB" sz="2000" dirty="0" smtClean="0">
                <a:solidFill>
                  <a:srgbClr val="FF0000"/>
                </a:solidFill>
                <a:latin typeface="Arial Black" pitchFamily="34" charset="0"/>
              </a:rPr>
              <a:t> =  from a Gel and/or Solution is precipitated  POLYMER</a:t>
            </a:r>
            <a:endParaRPr lang="en-GB" sz="2000" dirty="0">
              <a:solidFill>
                <a:srgbClr val="FF0000"/>
              </a:solidFill>
              <a:latin typeface="Arial Black" pitchFamily="34" charset="0"/>
            </a:endParaRPr>
          </a:p>
        </p:txBody>
      </p:sp>
      <p:sp>
        <p:nvSpPr>
          <p:cNvPr id="12" name="TextovéPole 11"/>
          <p:cNvSpPr txBox="1"/>
          <p:nvPr/>
        </p:nvSpPr>
        <p:spPr>
          <a:xfrm>
            <a:off x="3887416" y="1484784"/>
            <a:ext cx="5256584" cy="1077218"/>
          </a:xfrm>
          <a:prstGeom prst="rect">
            <a:avLst/>
          </a:prstGeom>
          <a:noFill/>
        </p:spPr>
        <p:txBody>
          <a:bodyPr wrap="square" rtlCol="0">
            <a:spAutoFit/>
          </a:bodyPr>
          <a:lstStyle/>
          <a:p>
            <a:r>
              <a:rPr lang="en-GB" sz="3200" dirty="0" smtClean="0">
                <a:solidFill>
                  <a:srgbClr val="008000"/>
                </a:solidFill>
                <a:latin typeface="Arial Black" pitchFamily="34" charset="0"/>
              </a:rPr>
              <a:t>This Picture concerns</a:t>
            </a:r>
          </a:p>
          <a:p>
            <a:r>
              <a:rPr lang="en-GB" sz="3200" dirty="0" smtClean="0">
                <a:solidFill>
                  <a:srgbClr val="008000"/>
                </a:solidFill>
                <a:latin typeface="Arial Black" pitchFamily="34" charset="0"/>
              </a:rPr>
              <a:t>WATER SOLUTIONS!</a:t>
            </a:r>
            <a:endParaRPr lang="cs-CZ" sz="3200" dirty="0">
              <a:solidFill>
                <a:srgbClr val="008000"/>
              </a:solidFill>
              <a:latin typeface="Arial Black" pitchFamily="34" charset="0"/>
            </a:endParaRPr>
          </a:p>
        </p:txBody>
      </p:sp>
      <p:sp>
        <p:nvSpPr>
          <p:cNvPr id="15" name="TextovéPole 14"/>
          <p:cNvSpPr txBox="1"/>
          <p:nvPr/>
        </p:nvSpPr>
        <p:spPr>
          <a:xfrm>
            <a:off x="5436096" y="4005064"/>
            <a:ext cx="1512168" cy="369332"/>
          </a:xfrm>
          <a:prstGeom prst="rect">
            <a:avLst/>
          </a:prstGeom>
          <a:solidFill>
            <a:schemeClr val="accent3">
              <a:lumMod val="95000"/>
            </a:schemeClr>
          </a:solidFill>
        </p:spPr>
        <p:txBody>
          <a:bodyPr wrap="square" rtlCol="0">
            <a:spAutoFit/>
          </a:bodyPr>
          <a:lstStyle/>
          <a:p>
            <a:r>
              <a:rPr lang="sk-SK" b="1" dirty="0" smtClean="0">
                <a:solidFill>
                  <a:srgbClr val="FF0000"/>
                </a:solidFill>
                <a:latin typeface="Arial Black" pitchFamily="34" charset="0"/>
                <a:ea typeface="Times New Roman"/>
                <a:cs typeface="Times New Roman"/>
              </a:rPr>
              <a:t>AMYLOSE </a:t>
            </a:r>
            <a:endParaRPr lang="cs-CZ" dirty="0"/>
          </a:p>
        </p:txBody>
      </p:sp>
      <p:sp>
        <p:nvSpPr>
          <p:cNvPr id="16" name="TextovéPole 15"/>
          <p:cNvSpPr txBox="1"/>
          <p:nvPr/>
        </p:nvSpPr>
        <p:spPr>
          <a:xfrm>
            <a:off x="7055768" y="3933056"/>
            <a:ext cx="2088232" cy="369332"/>
          </a:xfrm>
          <a:prstGeom prst="rect">
            <a:avLst/>
          </a:prstGeom>
          <a:solidFill>
            <a:schemeClr val="accent3">
              <a:lumMod val="95000"/>
            </a:schemeClr>
          </a:solidFill>
        </p:spPr>
        <p:txBody>
          <a:bodyPr wrap="square" rtlCol="0">
            <a:spAutoFit/>
          </a:bodyPr>
          <a:lstStyle/>
          <a:p>
            <a:r>
              <a:rPr lang="sk-SK" b="1" dirty="0" smtClean="0">
                <a:solidFill>
                  <a:srgbClr val="0000FF"/>
                </a:solidFill>
                <a:latin typeface="Arial Black" pitchFamily="34" charset="0"/>
                <a:ea typeface="Times New Roman"/>
                <a:cs typeface="Times New Roman"/>
              </a:rPr>
              <a:t>AMYLOPECTIN </a:t>
            </a:r>
            <a:endParaRPr lang="cs-CZ" dirty="0"/>
          </a:p>
        </p:txBody>
      </p:sp>
      <p:graphicFrame>
        <p:nvGraphicFramePr>
          <p:cNvPr id="19" name="Tabulka 18"/>
          <p:cNvGraphicFramePr>
            <a:graphicFrameLocks noGrp="1"/>
          </p:cNvGraphicFramePr>
          <p:nvPr/>
        </p:nvGraphicFramePr>
        <p:xfrm>
          <a:off x="3419872" y="4437112"/>
          <a:ext cx="5400600" cy="2030923"/>
        </p:xfrm>
        <a:graphic>
          <a:graphicData uri="http://schemas.openxmlformats.org/drawingml/2006/table">
            <a:tbl>
              <a:tblPr firstRow="1" bandRow="1">
                <a:tableStyleId>{5C22544A-7EE6-4342-B048-85BDC9FD1C3A}</a:tableStyleId>
              </a:tblPr>
              <a:tblGrid>
                <a:gridCol w="2376264"/>
                <a:gridCol w="1440160"/>
                <a:gridCol w="1584176"/>
              </a:tblGrid>
              <a:tr h="415483">
                <a:tc>
                  <a:txBody>
                    <a:bodyPr/>
                    <a:lstStyle/>
                    <a:p>
                      <a:r>
                        <a:rPr lang="cs-CZ" sz="2400" b="1" dirty="0" smtClean="0">
                          <a:solidFill>
                            <a:srgbClr val="7030A0"/>
                          </a:solidFill>
                        </a:rPr>
                        <a:t>Bond type</a:t>
                      </a:r>
                      <a:endParaRPr lang="cs-CZ" sz="24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2000" b="1" dirty="0" smtClean="0">
                          <a:solidFill>
                            <a:srgbClr val="7030A0"/>
                          </a:solidFill>
                          <a:latin typeface="Symbol" pitchFamily="18" charset="2"/>
                        </a:rPr>
                        <a:t>a(1®4)</a:t>
                      </a:r>
                      <a:endParaRPr lang="cs-CZ" sz="2000" b="1" dirty="0">
                        <a:solidFill>
                          <a:srgbClr val="7030A0"/>
                        </a:solidFill>
                        <a:latin typeface="Symbol"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b="1" dirty="0" smtClean="0">
                          <a:solidFill>
                            <a:srgbClr val="7030A0"/>
                          </a:solidFill>
                          <a:latin typeface="Symbol" pitchFamily="18" charset="2"/>
                        </a:rPr>
                        <a:t>a(1®4) </a:t>
                      </a:r>
                      <a:r>
                        <a:rPr lang="cs-CZ" sz="2000" b="1" dirty="0" err="1" smtClean="0">
                          <a:solidFill>
                            <a:srgbClr val="7030A0"/>
                          </a:solidFill>
                          <a:latin typeface="+mn-lt"/>
                        </a:rPr>
                        <a:t>and</a:t>
                      </a:r>
                      <a:endParaRPr lang="cs-CZ" sz="2000" b="1" dirty="0" smtClean="0">
                        <a:solidFill>
                          <a:srgbClr val="7030A0"/>
                        </a:solidFill>
                        <a:latin typeface="+mn-lt"/>
                      </a:endParaRPr>
                    </a:p>
                    <a:p>
                      <a:r>
                        <a:rPr lang="cs-CZ" sz="2000" b="1" dirty="0" smtClean="0">
                          <a:solidFill>
                            <a:srgbClr val="7030A0"/>
                          </a:solidFill>
                          <a:latin typeface="Symbol" pitchFamily="18" charset="2"/>
                        </a:rPr>
                        <a:t>a(1®6) </a:t>
                      </a:r>
                      <a:r>
                        <a:rPr lang="cs-CZ" sz="2000" b="1" dirty="0" smtClean="0">
                          <a:solidFill>
                            <a:srgbClr val="7030A0"/>
                          </a:solidFill>
                        </a:rPr>
                        <a:t> </a:t>
                      </a:r>
                      <a:endParaRPr lang="cs-CZ" sz="2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483">
                <a:tc>
                  <a:txBody>
                    <a:bodyPr/>
                    <a:lstStyle/>
                    <a:p>
                      <a:r>
                        <a:rPr lang="cs-CZ" sz="1800" b="1" dirty="0" err="1" smtClean="0"/>
                        <a:t>Morphology</a:t>
                      </a:r>
                      <a:endParaRPr lang="cs-CZ"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b="1" dirty="0" err="1" smtClean="0"/>
                        <a:t>Crystalline</a:t>
                      </a:r>
                      <a:r>
                        <a:rPr lang="cs-CZ" sz="1800" b="1" dirty="0" smtClean="0"/>
                        <a:t> </a:t>
                      </a:r>
                      <a:endParaRPr lang="cs-CZ"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b="1" dirty="0" err="1" smtClean="0"/>
                        <a:t>Amorphous</a:t>
                      </a:r>
                      <a:r>
                        <a:rPr lang="cs-CZ" sz="1800" b="1" dirty="0" smtClean="0"/>
                        <a:t>, </a:t>
                      </a:r>
                      <a:r>
                        <a:rPr lang="cs-CZ" sz="1800" b="1" dirty="0" err="1" smtClean="0"/>
                        <a:t>alternatively</a:t>
                      </a:r>
                      <a:r>
                        <a:rPr lang="cs-CZ" sz="1800" b="1" dirty="0" smtClean="0"/>
                        <a:t> </a:t>
                      </a:r>
                      <a:r>
                        <a:rPr lang="cs-CZ" sz="1800" b="1" dirty="0" err="1" smtClean="0"/>
                        <a:t>partly</a:t>
                      </a:r>
                      <a:r>
                        <a:rPr lang="cs-CZ" sz="1800" b="1" dirty="0" smtClean="0"/>
                        <a:t> </a:t>
                      </a:r>
                      <a:endParaRPr lang="cs-CZ"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483">
                <a:tc>
                  <a:txBody>
                    <a:bodyPr/>
                    <a:lstStyle/>
                    <a:p>
                      <a:r>
                        <a:rPr lang="cs-CZ" sz="1600" u="none" dirty="0" smtClean="0">
                          <a:solidFill>
                            <a:srgbClr val="FF0000"/>
                          </a:solidFill>
                          <a:latin typeface="Arial Black" pitchFamily="34" charset="0"/>
                        </a:rPr>
                        <a:t>RETROGRADATION</a:t>
                      </a:r>
                      <a:r>
                        <a:rPr lang="cs-CZ" sz="1600" dirty="0" smtClean="0">
                          <a:solidFill>
                            <a:srgbClr val="FF0000"/>
                          </a:solidFill>
                          <a:latin typeface="Arial Black" pitchFamily="34" charset="0"/>
                        </a:rPr>
                        <a:t> </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err="1" smtClean="0"/>
                        <a:t>Considerable</a:t>
                      </a:r>
                      <a:r>
                        <a:rPr lang="cs-CZ" sz="1600" dirty="0" smtClean="0"/>
                        <a:t> </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600" dirty="0" err="1" smtClean="0"/>
                        <a:t>Low</a:t>
                      </a:r>
                      <a:endParaRPr lang="cs-CZ"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TextovéPole 19"/>
          <p:cNvSpPr txBox="1"/>
          <p:nvPr/>
        </p:nvSpPr>
        <p:spPr>
          <a:xfrm>
            <a:off x="251520" y="2924944"/>
            <a:ext cx="3024336" cy="923330"/>
          </a:xfrm>
          <a:prstGeom prst="rect">
            <a:avLst/>
          </a:prstGeom>
          <a:solidFill>
            <a:schemeClr val="accent3">
              <a:lumMod val="95000"/>
            </a:schemeClr>
          </a:solidFill>
        </p:spPr>
        <p:txBody>
          <a:bodyPr wrap="square" rtlCol="0">
            <a:spAutoFit/>
          </a:bodyPr>
          <a:lstStyle/>
          <a:p>
            <a:r>
              <a:rPr lang="cs-CZ" b="1" dirty="0" smtClean="0">
                <a:solidFill>
                  <a:srgbClr val="0000FF"/>
                </a:solidFill>
              </a:rPr>
              <a:t>A </a:t>
            </a:r>
            <a:r>
              <a:rPr lang="cs-CZ" b="1" dirty="0" err="1" smtClean="0">
                <a:solidFill>
                  <a:srgbClr val="0000FF"/>
                </a:solidFill>
              </a:rPr>
              <a:t>possible</a:t>
            </a:r>
            <a:r>
              <a:rPr lang="cs-CZ" b="1" dirty="0" smtClean="0">
                <a:solidFill>
                  <a:srgbClr val="0000FF"/>
                </a:solidFill>
              </a:rPr>
              <a:t> </a:t>
            </a:r>
            <a:r>
              <a:rPr lang="cs-CZ" b="1" dirty="0" err="1" smtClean="0">
                <a:solidFill>
                  <a:srgbClr val="0000FF"/>
                </a:solidFill>
              </a:rPr>
              <a:t>structure</a:t>
            </a:r>
            <a:r>
              <a:rPr lang="cs-CZ" b="1" dirty="0" smtClean="0">
                <a:solidFill>
                  <a:srgbClr val="0000FF"/>
                </a:solidFill>
              </a:rPr>
              <a:t> </a:t>
            </a:r>
            <a:r>
              <a:rPr lang="cs-CZ" b="1" dirty="0" err="1" smtClean="0">
                <a:solidFill>
                  <a:srgbClr val="0000FF"/>
                </a:solidFill>
              </a:rPr>
              <a:t>of</a:t>
            </a:r>
            <a:r>
              <a:rPr lang="cs-CZ" b="1" dirty="0" smtClean="0">
                <a:solidFill>
                  <a:srgbClr val="0000FF"/>
                </a:solidFill>
              </a:rPr>
              <a:t> </a:t>
            </a:r>
            <a:r>
              <a:rPr lang="cs-CZ" b="1" dirty="0" err="1" smtClean="0">
                <a:solidFill>
                  <a:srgbClr val="0000FF"/>
                </a:solidFill>
              </a:rPr>
              <a:t>the</a:t>
            </a:r>
            <a:r>
              <a:rPr lang="cs-CZ" b="1" dirty="0" smtClean="0">
                <a:solidFill>
                  <a:srgbClr val="0000FF"/>
                </a:solidFill>
              </a:rPr>
              <a:t> </a:t>
            </a:r>
            <a:r>
              <a:rPr lang="sk-SK" b="1" dirty="0" smtClean="0">
                <a:solidFill>
                  <a:srgbClr val="0000FF"/>
                </a:solidFill>
                <a:latin typeface="Arial Black" pitchFamily="34" charset="0"/>
                <a:ea typeface="Times New Roman"/>
                <a:cs typeface="Times New Roman"/>
              </a:rPr>
              <a:t>AMYLOPEKTIN </a:t>
            </a:r>
            <a:r>
              <a:rPr lang="sk-SK" b="1" dirty="0" err="1" smtClean="0">
                <a:solidFill>
                  <a:srgbClr val="0000FF"/>
                </a:solidFill>
                <a:latin typeface="+mn-lt"/>
                <a:ea typeface="Times New Roman"/>
                <a:cs typeface="Times New Roman"/>
              </a:rPr>
              <a:t>branching</a:t>
            </a:r>
            <a:r>
              <a:rPr lang="cs-CZ" dirty="0" smtClean="0">
                <a:latin typeface="+mn-lt"/>
              </a:rPr>
              <a:t> </a:t>
            </a:r>
            <a:endParaRPr lang="cs-CZ" dirty="0">
              <a:latin typeface="+mn-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sk-SK" sz="2800" b="1" kern="1200" dirty="0" smtClean="0">
                <a:solidFill>
                  <a:srgbClr val="FF0000"/>
                </a:solidFill>
                <a:latin typeface="Arial Black" pitchFamily="34" charset="0"/>
                <a:ea typeface="Times New Roman"/>
                <a:cs typeface="Times New Roman"/>
              </a:rPr>
              <a:t>AMYLOSE  &amp; </a:t>
            </a:r>
            <a:r>
              <a:rPr lang="sk-SK" sz="2800" b="1" kern="1200" dirty="0" smtClean="0">
                <a:solidFill>
                  <a:srgbClr val="0000FF"/>
                </a:solidFill>
                <a:latin typeface="Arial Black" pitchFamily="34" charset="0"/>
                <a:ea typeface="Times New Roman"/>
                <a:cs typeface="Times New Roman"/>
              </a:rPr>
              <a:t>AMYLOPECTIN 8</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46</a:t>
            </a:fld>
            <a:endParaRPr lang="sk-SK"/>
          </a:p>
        </p:txBody>
      </p:sp>
      <p:pic>
        <p:nvPicPr>
          <p:cNvPr id="12" name="Obrázek 11" descr="TERMOPLASTICKÝ ŠKROB007.jpg"/>
          <p:cNvPicPr>
            <a:picLocks noChangeAspect="1"/>
          </p:cNvPicPr>
          <p:nvPr/>
        </p:nvPicPr>
        <p:blipFill>
          <a:blip r:embed="rId3" cstate="print"/>
          <a:stretch>
            <a:fillRect/>
          </a:stretch>
        </p:blipFill>
        <p:spPr>
          <a:xfrm rot="10800000">
            <a:off x="179511" y="764704"/>
            <a:ext cx="4533975" cy="2448272"/>
          </a:xfrm>
          <a:prstGeom prst="rect">
            <a:avLst/>
          </a:prstGeom>
        </p:spPr>
      </p:pic>
      <p:pic>
        <p:nvPicPr>
          <p:cNvPr id="13" name="Obrázek 12" descr="TERMOPLASTICKÝ ŠKROB008.jpg"/>
          <p:cNvPicPr>
            <a:picLocks noChangeAspect="1"/>
          </p:cNvPicPr>
          <p:nvPr/>
        </p:nvPicPr>
        <p:blipFill>
          <a:blip r:embed="rId4" cstate="print"/>
          <a:stretch>
            <a:fillRect/>
          </a:stretch>
        </p:blipFill>
        <p:spPr>
          <a:xfrm rot="10800000">
            <a:off x="4283968" y="2468574"/>
            <a:ext cx="4860032" cy="4389426"/>
          </a:xfrm>
          <a:prstGeom prst="rect">
            <a:avLst/>
          </a:prstGeom>
        </p:spPr>
      </p:pic>
      <p:sp>
        <p:nvSpPr>
          <p:cNvPr id="15" name="TextovéPole 14"/>
          <p:cNvSpPr txBox="1"/>
          <p:nvPr/>
        </p:nvSpPr>
        <p:spPr>
          <a:xfrm>
            <a:off x="251520" y="3789040"/>
            <a:ext cx="5472608" cy="584775"/>
          </a:xfrm>
          <a:prstGeom prst="rect">
            <a:avLst/>
          </a:prstGeom>
          <a:noFill/>
        </p:spPr>
        <p:txBody>
          <a:bodyPr wrap="square" rtlCol="0">
            <a:spAutoFit/>
          </a:bodyPr>
          <a:lstStyle/>
          <a:p>
            <a:r>
              <a:rPr lang="cs-CZ" sz="3200" dirty="0" smtClean="0">
                <a:solidFill>
                  <a:srgbClr val="008000"/>
                </a:solidFill>
                <a:latin typeface="Arial Black" pitchFamily="34" charset="0"/>
              </a:rPr>
              <a:t>G – </a:t>
            </a:r>
            <a:r>
              <a:rPr lang="cs-CZ" sz="3200" dirty="0" err="1" smtClean="0">
                <a:solidFill>
                  <a:srgbClr val="008000"/>
                </a:solidFill>
                <a:latin typeface="Arial Black" pitchFamily="34" charset="0"/>
              </a:rPr>
              <a:t>glucose</a:t>
            </a:r>
            <a:r>
              <a:rPr lang="cs-CZ" sz="3200" dirty="0" smtClean="0">
                <a:solidFill>
                  <a:srgbClr val="008000"/>
                </a:solidFill>
                <a:latin typeface="Arial Black" pitchFamily="34" charset="0"/>
              </a:rPr>
              <a:t> unit </a:t>
            </a:r>
            <a:endParaRPr lang="cs-CZ" sz="3200" dirty="0">
              <a:solidFill>
                <a:srgbClr val="008000"/>
              </a:solidFill>
              <a:latin typeface="Arial Black"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sk-SK" sz="2800" b="1" kern="1200" dirty="0" smtClean="0">
                <a:solidFill>
                  <a:srgbClr val="FF0000"/>
                </a:solidFill>
                <a:latin typeface="Arial Black" pitchFamily="34" charset="0"/>
                <a:ea typeface="Times New Roman"/>
                <a:cs typeface="Times New Roman"/>
              </a:rPr>
              <a:t>AMYLOSE  &amp; </a:t>
            </a:r>
            <a:r>
              <a:rPr lang="sk-SK" sz="2800" b="1" kern="1200" dirty="0" smtClean="0">
                <a:solidFill>
                  <a:srgbClr val="0000FF"/>
                </a:solidFill>
                <a:latin typeface="Arial Black" pitchFamily="34" charset="0"/>
                <a:ea typeface="Times New Roman"/>
                <a:cs typeface="Times New Roman"/>
              </a:rPr>
              <a:t>AMYLOPECTIN 9</a:t>
            </a:r>
            <a:endParaRPr lang="cs-CZ" sz="28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47</a:t>
            </a:fld>
            <a:endParaRPr lang="sk-SK"/>
          </a:p>
        </p:txBody>
      </p:sp>
      <p:sp>
        <p:nvSpPr>
          <p:cNvPr id="9" name="TextovéPole 8"/>
          <p:cNvSpPr txBox="1"/>
          <p:nvPr/>
        </p:nvSpPr>
        <p:spPr>
          <a:xfrm>
            <a:off x="0" y="692696"/>
            <a:ext cx="8964488" cy="6001643"/>
          </a:xfrm>
          <a:prstGeom prst="rect">
            <a:avLst/>
          </a:prstGeom>
          <a:noFill/>
        </p:spPr>
        <p:txBody>
          <a:bodyPr wrap="square" rtlCol="0">
            <a:spAutoFit/>
          </a:bodyPr>
          <a:lstStyle/>
          <a:p>
            <a:pPr>
              <a:buFont typeface="Arial" pitchFamily="34" charset="0"/>
              <a:buChar char="•"/>
            </a:pPr>
            <a:r>
              <a:rPr lang="cs-CZ" sz="3200" dirty="0" smtClean="0">
                <a:latin typeface="Arial Black" pitchFamily="34" charset="0"/>
              </a:rPr>
              <a:t> </a:t>
            </a:r>
            <a:r>
              <a:rPr lang="en-GB" sz="3200" b="1" dirty="0" smtClean="0">
                <a:solidFill>
                  <a:srgbClr val="0000FF"/>
                </a:solidFill>
                <a:latin typeface="Arial Black" pitchFamily="34" charset="0"/>
                <a:ea typeface="Times New Roman"/>
                <a:cs typeface="Times New Roman"/>
              </a:rPr>
              <a:t>AMYLOPECTIN usually prevails in Ratio</a:t>
            </a:r>
            <a:r>
              <a:rPr lang="en-GB" sz="3200" dirty="0" smtClean="0">
                <a:latin typeface="Arial Black" pitchFamily="34" charset="0"/>
              </a:rPr>
              <a:t> </a:t>
            </a:r>
            <a:r>
              <a:rPr lang="en-GB" sz="3200" dirty="0" smtClean="0">
                <a:solidFill>
                  <a:srgbClr val="0000FF"/>
                </a:solidFill>
                <a:latin typeface="Arial Black" pitchFamily="34" charset="0"/>
              </a:rPr>
              <a:t>4/1</a:t>
            </a:r>
          </a:p>
          <a:p>
            <a:pPr>
              <a:buFont typeface="Arial" pitchFamily="34" charset="0"/>
              <a:buChar char="•"/>
            </a:pPr>
            <a:r>
              <a:rPr lang="en-GB" sz="3200" b="1" dirty="0" smtClean="0">
                <a:solidFill>
                  <a:srgbClr val="7030A0"/>
                </a:solidFill>
                <a:latin typeface="Arial Black" pitchFamily="34" charset="0"/>
                <a:ea typeface="Times New Roman"/>
                <a:cs typeface="Times New Roman"/>
              </a:rPr>
              <a:t> AMYLOPECTIN </a:t>
            </a:r>
            <a:r>
              <a:rPr lang="en-GB" sz="3200" b="1" dirty="0" smtClean="0">
                <a:solidFill>
                  <a:srgbClr val="0000FF"/>
                </a:solidFill>
                <a:latin typeface="Arial Black" pitchFamily="34" charset="0"/>
                <a:ea typeface="Times New Roman"/>
                <a:cs typeface="Times New Roman"/>
              </a:rPr>
              <a:t>does not give BLUE</a:t>
            </a:r>
            <a:r>
              <a:rPr lang="en-GB" sz="3200" b="1" dirty="0" smtClean="0">
                <a:solidFill>
                  <a:srgbClr val="7030A0"/>
                </a:solidFill>
                <a:latin typeface="Arial Black" pitchFamily="34" charset="0"/>
                <a:ea typeface="Times New Roman"/>
                <a:cs typeface="Times New Roman"/>
              </a:rPr>
              <a:t> </a:t>
            </a:r>
            <a:r>
              <a:rPr lang="en-GB" sz="3200" b="1" dirty="0" smtClean="0">
                <a:solidFill>
                  <a:srgbClr val="0000FF"/>
                </a:solidFill>
                <a:latin typeface="Arial Black" pitchFamily="34" charset="0"/>
                <a:ea typeface="Times New Roman"/>
                <a:cs typeface="Times New Roman"/>
              </a:rPr>
              <a:t>Colour</a:t>
            </a:r>
            <a:r>
              <a:rPr lang="en-GB" sz="3200" b="1" dirty="0" smtClean="0">
                <a:solidFill>
                  <a:srgbClr val="7030A0"/>
                </a:solidFill>
                <a:latin typeface="Arial Black" pitchFamily="34" charset="0"/>
                <a:ea typeface="Times New Roman"/>
                <a:cs typeface="Times New Roman"/>
              </a:rPr>
              <a:t> with Iodine</a:t>
            </a:r>
            <a:endParaRPr lang="en-GB" sz="3200" dirty="0" smtClean="0">
              <a:solidFill>
                <a:srgbClr val="9900CC"/>
              </a:solidFill>
              <a:latin typeface="Arial Black" pitchFamily="34" charset="0"/>
            </a:endParaRPr>
          </a:p>
          <a:p>
            <a:pPr>
              <a:buFont typeface="Arial" pitchFamily="34" charset="0"/>
              <a:buChar char="•"/>
            </a:pPr>
            <a:r>
              <a:rPr lang="en-GB" sz="3200" dirty="0" smtClean="0">
                <a:solidFill>
                  <a:srgbClr val="008000"/>
                </a:solidFill>
                <a:latin typeface="Arial Black" pitchFamily="34" charset="0"/>
              </a:rPr>
              <a:t> Some Starches, e.g. Pea Starch, contain  AMYLOSE only</a:t>
            </a:r>
          </a:p>
          <a:p>
            <a:pPr>
              <a:buFont typeface="Arial" pitchFamily="34" charset="0"/>
              <a:buChar char="•"/>
            </a:pPr>
            <a:r>
              <a:rPr lang="en-GB" sz="3200" dirty="0" smtClean="0">
                <a:solidFill>
                  <a:srgbClr val="C00000"/>
                </a:solidFill>
                <a:latin typeface="Arial Black" pitchFamily="34" charset="0"/>
              </a:rPr>
              <a:t> The other Starches, e.g. Corn cultivar called Waxy Corn (Maize), have MYLOPECTIN only</a:t>
            </a:r>
          </a:p>
          <a:p>
            <a:pPr>
              <a:buFont typeface="Arial" pitchFamily="34" charset="0"/>
              <a:buChar char="•"/>
            </a:pPr>
            <a:r>
              <a:rPr lang="en-GB" sz="3200" dirty="0" smtClean="0">
                <a:solidFill>
                  <a:srgbClr val="C00000"/>
                </a:solidFill>
                <a:latin typeface="Arial Black" pitchFamily="34" charset="0"/>
              </a:rPr>
              <a:t> AMYLOPECTIN has higher MW</a:t>
            </a:r>
          </a:p>
          <a:p>
            <a:pPr>
              <a:buFont typeface="Arial" pitchFamily="34" charset="0"/>
              <a:buChar char="•"/>
            </a:pPr>
            <a:r>
              <a:rPr lang="en-GB" sz="3200" dirty="0" smtClean="0">
                <a:solidFill>
                  <a:srgbClr val="FFC000"/>
                </a:solidFill>
                <a:latin typeface="Arial Black" pitchFamily="34" charset="0"/>
              </a:rPr>
              <a:t> ……………….</a:t>
            </a:r>
          </a:p>
          <a:p>
            <a:r>
              <a:rPr lang="cs-CZ" sz="3200" dirty="0" smtClean="0">
                <a:latin typeface="Arial Black" pitchFamily="34" charset="0"/>
              </a:rPr>
              <a:t> </a:t>
            </a:r>
            <a:endParaRPr lang="cs-CZ" sz="3200" dirty="0">
              <a:latin typeface="Arial Black"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3600" dirty="0" err="1" smtClean="0">
                <a:solidFill>
                  <a:srgbClr val="0000FF"/>
                </a:solidFill>
                <a:latin typeface="Arial Black" pitchFamily="34" charset="0"/>
              </a:rPr>
              <a:t>Starch</a:t>
            </a:r>
            <a:r>
              <a:rPr lang="cs-CZ" sz="3600" dirty="0" smtClean="0">
                <a:solidFill>
                  <a:srgbClr val="0000FF"/>
                </a:solidFill>
                <a:latin typeface="Arial Black" pitchFamily="34" charset="0"/>
              </a:rPr>
              <a:t> MWD 1 (</a:t>
            </a:r>
            <a:r>
              <a:rPr lang="cs-CZ" sz="3600" dirty="0" err="1" smtClean="0">
                <a:solidFill>
                  <a:srgbClr val="0000FF"/>
                </a:solidFill>
                <a:latin typeface="Arial Black" pitchFamily="34" charset="0"/>
              </a:rPr>
              <a:t>method</a:t>
            </a:r>
            <a:r>
              <a:rPr lang="cs-CZ" sz="3600" dirty="0" smtClean="0">
                <a:solidFill>
                  <a:srgbClr val="0000FF"/>
                </a:solidFill>
                <a:latin typeface="Arial Black" pitchFamily="34" charset="0"/>
              </a:rPr>
              <a:t> GPC)</a:t>
            </a:r>
            <a:endParaRPr lang="cs-CZ" sz="36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pic>
        <p:nvPicPr>
          <p:cNvPr id="9" name="Obrázek 8" descr="MWD škrobu scan 18112017001.jpg"/>
          <p:cNvPicPr>
            <a:picLocks noChangeAspect="1"/>
          </p:cNvPicPr>
          <p:nvPr/>
        </p:nvPicPr>
        <p:blipFill>
          <a:blip r:embed="rId3" cstate="print"/>
          <a:stretch>
            <a:fillRect/>
          </a:stretch>
        </p:blipFill>
        <p:spPr>
          <a:xfrm rot="10800000">
            <a:off x="251520" y="864788"/>
            <a:ext cx="8712968" cy="5785944"/>
          </a:xfrm>
          <a:prstGeom prst="rect">
            <a:avLst/>
          </a:prstGeom>
        </p:spPr>
      </p:pic>
      <p:sp>
        <p:nvSpPr>
          <p:cNvPr id="10" name="TextovéPole 9"/>
          <p:cNvSpPr txBox="1"/>
          <p:nvPr/>
        </p:nvSpPr>
        <p:spPr>
          <a:xfrm>
            <a:off x="4932040" y="764704"/>
            <a:ext cx="3672408" cy="2062103"/>
          </a:xfrm>
          <a:prstGeom prst="rect">
            <a:avLst/>
          </a:prstGeom>
          <a:noFill/>
        </p:spPr>
        <p:txBody>
          <a:bodyPr wrap="square" rtlCol="0">
            <a:spAutoFit/>
          </a:bodyPr>
          <a:lstStyle/>
          <a:p>
            <a:r>
              <a:rPr lang="cs-CZ" sz="3200" dirty="0" smtClean="0">
                <a:solidFill>
                  <a:srgbClr val="FF0000"/>
                </a:solidFill>
                <a:latin typeface="Arial Black" pitchFamily="34" charset="0"/>
              </a:rPr>
              <a:t>OXIDATION  CRAKS THE MAIN CHAIN &gt; MW LOWERING</a:t>
            </a:r>
            <a:endParaRPr lang="cs-CZ" sz="3200" dirty="0">
              <a:solidFill>
                <a:srgbClr val="FF0000"/>
              </a:solidFill>
              <a:latin typeface="Arial Black" pitchFamily="34" charset="0"/>
            </a:endParaRPr>
          </a:p>
        </p:txBody>
      </p:sp>
      <p:cxnSp>
        <p:nvCxnSpPr>
          <p:cNvPr id="11" name="Přímá spojovací šipka 10"/>
          <p:cNvCxnSpPr/>
          <p:nvPr/>
        </p:nvCxnSpPr>
        <p:spPr>
          <a:xfrm flipH="1">
            <a:off x="4067944" y="2492896"/>
            <a:ext cx="936104" cy="216024"/>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a:off x="4292352" y="2708920"/>
            <a:ext cx="711696" cy="296416"/>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3600" dirty="0" err="1" smtClean="0">
                <a:solidFill>
                  <a:srgbClr val="0000FF"/>
                </a:solidFill>
                <a:latin typeface="Arial Black" pitchFamily="34" charset="0"/>
              </a:rPr>
              <a:t>Starch</a:t>
            </a:r>
            <a:r>
              <a:rPr lang="cs-CZ" sz="3600" dirty="0" smtClean="0">
                <a:solidFill>
                  <a:srgbClr val="0000FF"/>
                </a:solidFill>
                <a:latin typeface="Arial Black" pitchFamily="34" charset="0"/>
              </a:rPr>
              <a:t> MWD 2 (</a:t>
            </a:r>
            <a:r>
              <a:rPr lang="cs-CZ" sz="3600" dirty="0" err="1" smtClean="0">
                <a:solidFill>
                  <a:srgbClr val="0000FF"/>
                </a:solidFill>
                <a:latin typeface="Arial Black" pitchFamily="34" charset="0"/>
              </a:rPr>
              <a:t>method</a:t>
            </a:r>
            <a:r>
              <a:rPr lang="cs-CZ" sz="3600" dirty="0" smtClean="0">
                <a:solidFill>
                  <a:srgbClr val="0000FF"/>
                </a:solidFill>
                <a:latin typeface="Arial Black" pitchFamily="34" charset="0"/>
              </a:rPr>
              <a:t> GPC)</a:t>
            </a:r>
            <a:endParaRPr lang="cs-CZ" sz="36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49</a:t>
            </a:fld>
            <a:endParaRPr lang="sk-SK"/>
          </a:p>
        </p:txBody>
      </p:sp>
      <p:pic>
        <p:nvPicPr>
          <p:cNvPr id="12" name="Obrázek 11" descr="MWD škrobu scan 18112017002.jpg"/>
          <p:cNvPicPr>
            <a:picLocks noChangeAspect="1"/>
          </p:cNvPicPr>
          <p:nvPr/>
        </p:nvPicPr>
        <p:blipFill>
          <a:blip r:embed="rId3" cstate="print"/>
          <a:stretch>
            <a:fillRect/>
          </a:stretch>
        </p:blipFill>
        <p:spPr>
          <a:xfrm rot="10800000">
            <a:off x="179512" y="908720"/>
            <a:ext cx="8662770" cy="5949280"/>
          </a:xfrm>
          <a:prstGeom prst="rect">
            <a:avLst/>
          </a:prstGeom>
        </p:spPr>
      </p:pic>
      <p:sp>
        <p:nvSpPr>
          <p:cNvPr id="13" name="TextovéPole 12"/>
          <p:cNvSpPr txBox="1"/>
          <p:nvPr/>
        </p:nvSpPr>
        <p:spPr>
          <a:xfrm>
            <a:off x="6012160" y="764704"/>
            <a:ext cx="3131840" cy="1384995"/>
          </a:xfrm>
          <a:prstGeom prst="rect">
            <a:avLst/>
          </a:prstGeom>
          <a:noFill/>
        </p:spPr>
        <p:txBody>
          <a:bodyPr wrap="square" rtlCol="0">
            <a:spAutoFit/>
          </a:bodyPr>
          <a:lstStyle/>
          <a:p>
            <a:r>
              <a:rPr lang="cs-CZ" sz="2800" dirty="0" err="1" smtClean="0">
                <a:solidFill>
                  <a:srgbClr val="FF0000"/>
                </a:solidFill>
                <a:latin typeface="Arial Black" pitchFamily="34" charset="0"/>
              </a:rPr>
              <a:t>What</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can</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be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done</a:t>
            </a:r>
            <a:r>
              <a:rPr lang="cs-CZ" sz="2800" dirty="0" smtClean="0">
                <a:solidFill>
                  <a:srgbClr val="FF0000"/>
                </a:solidFill>
                <a:latin typeface="Arial Black" pitchFamily="34" charset="0"/>
              </a:rPr>
              <a:t> by DMSO, </a:t>
            </a:r>
            <a:r>
              <a:rPr lang="cs-CZ" sz="2800" i="1" u="sng" dirty="0" smtClean="0">
                <a:solidFill>
                  <a:srgbClr val="FF0000"/>
                </a:solidFill>
                <a:latin typeface="Arial Black" pitchFamily="34" charset="0"/>
              </a:rPr>
              <a:t>I do not </a:t>
            </a:r>
            <a:r>
              <a:rPr lang="cs-CZ" sz="2800" i="1" u="sng" dirty="0" err="1" smtClean="0">
                <a:solidFill>
                  <a:srgbClr val="FF0000"/>
                </a:solidFill>
                <a:latin typeface="Arial Black" pitchFamily="34" charset="0"/>
              </a:rPr>
              <a:t>know</a:t>
            </a:r>
            <a:r>
              <a:rPr lang="cs-CZ" sz="2800" i="1" u="sng" dirty="0" smtClean="0">
                <a:solidFill>
                  <a:srgbClr val="FF0000"/>
                </a:solidFill>
                <a:latin typeface="Arial Black" pitchFamily="34" charset="0"/>
              </a:rPr>
              <a:t>!</a:t>
            </a:r>
            <a:endParaRPr lang="cs-CZ" sz="2800" i="1" u="sng" dirty="0">
              <a:solidFill>
                <a:srgbClr val="FF0000"/>
              </a:solidFill>
              <a:latin typeface="Arial Black" pitchFamily="34" charset="0"/>
            </a:endParaRPr>
          </a:p>
        </p:txBody>
      </p:sp>
      <p:cxnSp>
        <p:nvCxnSpPr>
          <p:cNvPr id="14" name="Přímá spojovací šipka 13"/>
          <p:cNvCxnSpPr/>
          <p:nvPr/>
        </p:nvCxnSpPr>
        <p:spPr>
          <a:xfrm flipH="1">
            <a:off x="5076056" y="1124744"/>
            <a:ext cx="936104" cy="144016"/>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flipH="1">
            <a:off x="5436096" y="1124744"/>
            <a:ext cx="576064" cy="2016224"/>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107504" y="4221088"/>
            <a:ext cx="8784976" cy="584775"/>
          </a:xfrm>
          <a:prstGeom prst="rect">
            <a:avLst/>
          </a:prstGeom>
          <a:noFill/>
        </p:spPr>
        <p:txBody>
          <a:bodyPr wrap="square" rtlCol="0">
            <a:spAutoFit/>
          </a:bodyPr>
          <a:lstStyle/>
          <a:p>
            <a:pPr algn="ctr"/>
            <a:r>
              <a:rPr lang="cs-CZ" sz="3200" dirty="0" smtClean="0">
                <a:solidFill>
                  <a:srgbClr val="008000"/>
                </a:solidFill>
                <a:latin typeface="Arial Black" pitchFamily="34" charset="0"/>
              </a:rPr>
              <a:t>VARIOUS </a:t>
            </a:r>
            <a:r>
              <a:rPr lang="cs-CZ" sz="3200" dirty="0" err="1" smtClean="0">
                <a:solidFill>
                  <a:srgbClr val="008000"/>
                </a:solidFill>
                <a:latin typeface="Arial Black" pitchFamily="34" charset="0"/>
              </a:rPr>
              <a:t>Starches</a:t>
            </a:r>
            <a:r>
              <a:rPr lang="cs-CZ" sz="3200" dirty="0" smtClean="0">
                <a:solidFill>
                  <a:srgbClr val="008000"/>
                </a:solidFill>
                <a:latin typeface="Arial Black" pitchFamily="34" charset="0"/>
              </a:rPr>
              <a:t> &gt; VARIOUS MWD </a:t>
            </a:r>
            <a:endParaRPr lang="cs-CZ" sz="3200" dirty="0">
              <a:solidFill>
                <a:srgbClr val="008000"/>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8229600" cy="1196752"/>
          </a:xfrm>
        </p:spPr>
        <p:txBody>
          <a:bodyPr/>
          <a:lstStyle/>
          <a:p>
            <a:r>
              <a:rPr lang="sk-SK" sz="4000" b="1" kern="1200" dirty="0" smtClean="0">
                <a:solidFill>
                  <a:srgbClr val="008000"/>
                </a:solidFill>
                <a:latin typeface="Arial Black" pitchFamily="34" charset="0"/>
                <a:ea typeface="Times New Roman"/>
                <a:cs typeface="Times New Roman"/>
              </a:rPr>
              <a:t>LITERATURE – JOURNALS</a:t>
            </a:r>
            <a:endParaRPr lang="cs-CZ" sz="4000" dirty="0">
              <a:solidFill>
                <a:srgbClr val="008000"/>
              </a:solidFill>
              <a:latin typeface="Arial Black" pitchFamily="34" charset="0"/>
            </a:endParaRPr>
          </a:p>
        </p:txBody>
      </p:sp>
      <p:sp>
        <p:nvSpPr>
          <p:cNvPr id="8" name="Zástupný symbol pro obsah 7"/>
          <p:cNvSpPr>
            <a:spLocks noGrp="1"/>
          </p:cNvSpPr>
          <p:nvPr>
            <p:ph idx="1"/>
          </p:nvPr>
        </p:nvSpPr>
        <p:spPr>
          <a:xfrm>
            <a:off x="107504" y="1268760"/>
            <a:ext cx="8579296" cy="4857403"/>
          </a:xfrm>
        </p:spPr>
        <p:txBody>
          <a:bodyPr/>
          <a:lstStyle/>
          <a:p>
            <a:r>
              <a:rPr lang="cs-CZ" b="1" dirty="0" err="1" smtClean="0">
                <a:solidFill>
                  <a:srgbClr val="FF0000"/>
                </a:solidFill>
                <a:latin typeface="Arial Black" pitchFamily="34" charset="0"/>
              </a:rPr>
              <a:t>Starch</a:t>
            </a:r>
            <a:r>
              <a:rPr lang="cs-CZ" b="1" dirty="0" smtClean="0">
                <a:solidFill>
                  <a:srgbClr val="FF0000"/>
                </a:solidFill>
                <a:latin typeface="Arial Black" pitchFamily="34" charset="0"/>
              </a:rPr>
              <a:t> ‐ </a:t>
            </a:r>
            <a:r>
              <a:rPr lang="cs-CZ" b="1" dirty="0" err="1" smtClean="0">
                <a:solidFill>
                  <a:srgbClr val="FF0000"/>
                </a:solidFill>
                <a:latin typeface="Arial Black" pitchFamily="34" charset="0"/>
              </a:rPr>
              <a:t>Stärke</a:t>
            </a:r>
            <a:endParaRPr lang="cs-CZ" b="1" dirty="0" smtClean="0">
              <a:solidFill>
                <a:srgbClr val="FF0000"/>
              </a:solidFill>
            </a:endParaRPr>
          </a:p>
          <a:p>
            <a:r>
              <a:rPr lang="cs-CZ" dirty="0" err="1" smtClean="0">
                <a:solidFill>
                  <a:srgbClr val="0033CC"/>
                </a:solidFill>
                <a:latin typeface="Arial Black" pitchFamily="34" charset="0"/>
              </a:rPr>
              <a:t>Journal</a:t>
            </a:r>
            <a:r>
              <a:rPr lang="cs-CZ" dirty="0" smtClean="0">
                <a:solidFill>
                  <a:srgbClr val="0033CC"/>
                </a:solidFill>
                <a:latin typeface="Arial Black" pitchFamily="34" charset="0"/>
              </a:rPr>
              <a:t> </a:t>
            </a:r>
            <a:r>
              <a:rPr lang="cs-CZ" dirty="0" err="1" smtClean="0">
                <a:solidFill>
                  <a:srgbClr val="0033CC"/>
                </a:solidFill>
                <a:latin typeface="Arial Black" pitchFamily="34" charset="0"/>
              </a:rPr>
              <a:t>of</a:t>
            </a:r>
            <a:r>
              <a:rPr lang="cs-CZ" dirty="0" smtClean="0">
                <a:solidFill>
                  <a:srgbClr val="0033CC"/>
                </a:solidFill>
                <a:latin typeface="Arial Black" pitchFamily="34" charset="0"/>
              </a:rPr>
              <a:t> </a:t>
            </a:r>
            <a:r>
              <a:rPr lang="cs-CZ" dirty="0" err="1" smtClean="0">
                <a:solidFill>
                  <a:srgbClr val="0033CC"/>
                </a:solidFill>
                <a:latin typeface="Arial Black" pitchFamily="34" charset="0"/>
              </a:rPr>
              <a:t>Carbohydrate</a:t>
            </a:r>
            <a:r>
              <a:rPr lang="cs-CZ" dirty="0" smtClean="0">
                <a:solidFill>
                  <a:srgbClr val="0033CC"/>
                </a:solidFill>
                <a:latin typeface="Arial Black" pitchFamily="34" charset="0"/>
              </a:rPr>
              <a:t> </a:t>
            </a:r>
            <a:r>
              <a:rPr lang="cs-CZ" dirty="0" err="1" smtClean="0">
                <a:solidFill>
                  <a:srgbClr val="0033CC"/>
                </a:solidFill>
                <a:latin typeface="Arial Black" pitchFamily="34" charset="0"/>
              </a:rPr>
              <a:t>Chemistry</a:t>
            </a:r>
            <a:endParaRPr lang="cs-CZ" dirty="0" smtClean="0">
              <a:solidFill>
                <a:srgbClr val="0033CC"/>
              </a:solidFill>
              <a:latin typeface="Arial Black" pitchFamily="34" charset="0"/>
            </a:endParaRPr>
          </a:p>
          <a:p>
            <a:r>
              <a:rPr lang="cs-CZ" b="1" dirty="0" err="1" smtClean="0">
                <a:solidFill>
                  <a:srgbClr val="008000"/>
                </a:solidFill>
                <a:latin typeface="Arial Black" pitchFamily="34" charset="0"/>
              </a:rPr>
              <a:t>Carbohydrate</a:t>
            </a:r>
            <a:r>
              <a:rPr lang="cs-CZ" b="1" dirty="0" smtClean="0">
                <a:solidFill>
                  <a:srgbClr val="008000"/>
                </a:solidFill>
                <a:latin typeface="Arial Black" pitchFamily="34" charset="0"/>
              </a:rPr>
              <a:t> </a:t>
            </a:r>
            <a:r>
              <a:rPr lang="cs-CZ" b="1" dirty="0" err="1" smtClean="0">
                <a:solidFill>
                  <a:srgbClr val="008000"/>
                </a:solidFill>
                <a:latin typeface="Arial Black" pitchFamily="34" charset="0"/>
              </a:rPr>
              <a:t>Polymers</a:t>
            </a:r>
            <a:r>
              <a:rPr lang="cs-CZ" b="1" dirty="0" smtClean="0">
                <a:solidFill>
                  <a:srgbClr val="008000"/>
                </a:solidFill>
                <a:latin typeface="Arial Black" pitchFamily="34" charset="0"/>
              </a:rPr>
              <a:t> </a:t>
            </a:r>
            <a:r>
              <a:rPr lang="cs-CZ" b="1" i="1" u="sng" dirty="0" smtClean="0">
                <a:solidFill>
                  <a:srgbClr val="008000"/>
                </a:solidFill>
                <a:latin typeface="Arial Black" pitchFamily="34" charset="0"/>
              </a:rPr>
              <a:t>(</a:t>
            </a:r>
            <a:r>
              <a:rPr lang="cs-CZ" b="1" i="1" u="sng" dirty="0" err="1" smtClean="0">
                <a:solidFill>
                  <a:srgbClr val="008000"/>
                </a:solidFill>
                <a:latin typeface="Arial Black" pitchFamily="34" charset="0"/>
              </a:rPr>
              <a:t>Impact</a:t>
            </a:r>
            <a:r>
              <a:rPr lang="cs-CZ" b="1" i="1" u="sng" dirty="0" smtClean="0">
                <a:solidFill>
                  <a:srgbClr val="008000"/>
                </a:solidFill>
                <a:latin typeface="Arial Black" pitchFamily="34" charset="0"/>
              </a:rPr>
              <a:t> </a:t>
            </a:r>
            <a:r>
              <a:rPr lang="cs-CZ" b="1" i="1" u="sng" dirty="0" err="1" smtClean="0">
                <a:solidFill>
                  <a:srgbClr val="008000"/>
                </a:solidFill>
                <a:latin typeface="Arial Black" pitchFamily="34" charset="0"/>
              </a:rPr>
              <a:t>Factor</a:t>
            </a:r>
            <a:r>
              <a:rPr lang="cs-CZ" b="1" i="1" u="sng" dirty="0" smtClean="0">
                <a:solidFill>
                  <a:srgbClr val="008000"/>
                </a:solidFill>
                <a:latin typeface="Arial Black" pitchFamily="34" charset="0"/>
              </a:rPr>
              <a:t>: 5,1 !!!)</a:t>
            </a:r>
          </a:p>
          <a:p>
            <a:endParaRPr lang="cs-CZ" dirty="0" smtClean="0">
              <a:solidFill>
                <a:srgbClr val="C00000"/>
              </a:solidFill>
              <a:latin typeface="Arial Black" pitchFamily="34" charset="0"/>
            </a:endParaRPr>
          </a:p>
          <a:p>
            <a:endParaRPr lang="cs-CZ" dirty="0"/>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504056"/>
          </a:xfrm>
        </p:spPr>
        <p:txBody>
          <a:bodyPr/>
          <a:lstStyle/>
          <a:p>
            <a:r>
              <a:rPr lang="cs-CZ" sz="3600" dirty="0" err="1" smtClean="0">
                <a:solidFill>
                  <a:srgbClr val="0000FF"/>
                </a:solidFill>
                <a:latin typeface="Arial Black" pitchFamily="34" charset="0"/>
              </a:rPr>
              <a:t>Starch</a:t>
            </a:r>
            <a:r>
              <a:rPr lang="cs-CZ" sz="3600" dirty="0" smtClean="0">
                <a:solidFill>
                  <a:srgbClr val="0000FF"/>
                </a:solidFill>
                <a:latin typeface="Arial Black" pitchFamily="34" charset="0"/>
              </a:rPr>
              <a:t> MWD 3</a:t>
            </a:r>
            <a:endParaRPr lang="cs-CZ" sz="3600"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pic>
        <p:nvPicPr>
          <p:cNvPr id="11" name="Obrázek 10" descr="MWD škrobu scan 18112017003.jpg"/>
          <p:cNvPicPr>
            <a:picLocks noChangeAspect="1"/>
          </p:cNvPicPr>
          <p:nvPr/>
        </p:nvPicPr>
        <p:blipFill>
          <a:blip r:embed="rId3" cstate="print"/>
          <a:stretch>
            <a:fillRect/>
          </a:stretch>
        </p:blipFill>
        <p:spPr>
          <a:xfrm>
            <a:off x="107504" y="1268394"/>
            <a:ext cx="8856984" cy="5364814"/>
          </a:xfrm>
          <a:prstGeom prst="rect">
            <a:avLst/>
          </a:prstGeom>
        </p:spPr>
      </p:pic>
      <p:sp>
        <p:nvSpPr>
          <p:cNvPr id="15" name="TextovéPole 14"/>
          <p:cNvSpPr txBox="1"/>
          <p:nvPr/>
        </p:nvSpPr>
        <p:spPr>
          <a:xfrm>
            <a:off x="0" y="692696"/>
            <a:ext cx="9036496" cy="523220"/>
          </a:xfrm>
          <a:prstGeom prst="rect">
            <a:avLst/>
          </a:prstGeom>
          <a:noFill/>
        </p:spPr>
        <p:txBody>
          <a:bodyPr wrap="square" rtlCol="0">
            <a:spAutoFit/>
          </a:bodyPr>
          <a:lstStyle/>
          <a:p>
            <a:pPr algn="ctr"/>
            <a:r>
              <a:rPr lang="en-GB" sz="2800" dirty="0" smtClean="0">
                <a:solidFill>
                  <a:srgbClr val="008000"/>
                </a:solidFill>
                <a:latin typeface="Arial Black" pitchFamily="34" charset="0"/>
              </a:rPr>
              <a:t>VARIOUS Starches &gt; almost the Same MWD </a:t>
            </a:r>
            <a:endParaRPr lang="en-GB" sz="2800" dirty="0">
              <a:solidFill>
                <a:srgbClr val="008000"/>
              </a:solidFill>
              <a:latin typeface="Arial Black" pitchFamily="34" charset="0"/>
            </a:endParaRPr>
          </a:p>
        </p:txBody>
      </p:sp>
      <p:sp>
        <p:nvSpPr>
          <p:cNvPr id="17" name="TextovéPole 16"/>
          <p:cNvSpPr txBox="1"/>
          <p:nvPr/>
        </p:nvSpPr>
        <p:spPr>
          <a:xfrm>
            <a:off x="3635896" y="1340768"/>
            <a:ext cx="5328592" cy="2554545"/>
          </a:xfrm>
          <a:prstGeom prst="rect">
            <a:avLst/>
          </a:prstGeom>
          <a:noFill/>
        </p:spPr>
        <p:txBody>
          <a:bodyPr wrap="square" rtlCol="0">
            <a:spAutoFit/>
          </a:bodyPr>
          <a:lstStyle/>
          <a:p>
            <a:r>
              <a:rPr lang="en-GB" sz="3200" dirty="0" smtClean="0">
                <a:solidFill>
                  <a:srgbClr val="FF0000"/>
                </a:solidFill>
                <a:latin typeface="Arial Black" pitchFamily="34" charset="0"/>
              </a:rPr>
              <a:t>Starch is the je NATURAL POLYMER  And so MWD is different for the same Plants’ Sources </a:t>
            </a:r>
            <a:endParaRPr lang="en-GB" sz="3200" dirty="0">
              <a:solidFill>
                <a:srgbClr val="FF0000"/>
              </a:solidFill>
              <a:latin typeface="Arial Black"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en-GB" sz="2800" dirty="0" smtClean="0">
                <a:solidFill>
                  <a:srgbClr val="FF0000"/>
                </a:solidFill>
                <a:latin typeface="Arial Black" pitchFamily="34" charset="0"/>
              </a:rPr>
              <a:t>Possible deposition of </a:t>
            </a:r>
            <a:r>
              <a:rPr lang="en-GB" sz="2800" dirty="0" err="1" smtClean="0">
                <a:solidFill>
                  <a:srgbClr val="FF0000"/>
                </a:solidFill>
                <a:latin typeface="Arial Black" pitchFamily="34" charset="0"/>
              </a:rPr>
              <a:t>th</a:t>
            </a:r>
            <a:r>
              <a:rPr lang="cs-CZ" sz="2800" dirty="0" smtClean="0">
                <a:solidFill>
                  <a:srgbClr val="FF0000"/>
                </a:solidFill>
                <a:latin typeface="Arial Black" pitchFamily="34" charset="0"/>
              </a:rPr>
              <a:t>e</a:t>
            </a:r>
            <a:r>
              <a:rPr lang="en-GB" sz="2800" dirty="0" smtClean="0">
                <a:solidFill>
                  <a:srgbClr val="FF0000"/>
                </a:solidFill>
                <a:latin typeface="Arial Black" pitchFamily="34" charset="0"/>
              </a:rPr>
              <a:t> </a:t>
            </a:r>
            <a:r>
              <a:rPr lang="en-GB" sz="2800" dirty="0" smtClean="0">
                <a:solidFill>
                  <a:srgbClr val="008000"/>
                </a:solidFill>
                <a:latin typeface="Arial Black" pitchFamily="34" charset="0"/>
              </a:rPr>
              <a:t>Fats molecules</a:t>
            </a:r>
            <a:r>
              <a:rPr lang="en-GB" sz="2800" dirty="0" smtClean="0">
                <a:solidFill>
                  <a:srgbClr val="FF0000"/>
                </a:solidFill>
                <a:latin typeface="Arial Black" pitchFamily="34" charset="0"/>
              </a:rPr>
              <a:t> in the Cereal Starch</a:t>
            </a:r>
            <a:endParaRPr lang="en-GB"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a:t>
            </a:r>
            <a:endParaRPr lang="sk-SK"/>
          </a:p>
        </p:txBody>
      </p:sp>
      <p:sp>
        <p:nvSpPr>
          <p:cNvPr id="5" name="Zástupný symbol pro zápatí 4"/>
          <p:cNvSpPr>
            <a:spLocks noGrp="1"/>
          </p:cNvSpPr>
          <p:nvPr>
            <p:ph type="ftr" sz="quarter" idx="11"/>
          </p:nvPr>
        </p:nvSpPr>
        <p:spPr>
          <a:xfrm>
            <a:off x="3124200" y="6245225"/>
            <a:ext cx="5120208" cy="476250"/>
          </a:xfrm>
        </p:spPr>
        <p:txBody>
          <a:bodyPr/>
          <a:lstStyle/>
          <a:p>
            <a:pPr>
              <a:defRPr/>
            </a:pPr>
            <a:r>
              <a:rPr lang="fr-FR"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51</a:t>
            </a:fld>
            <a:endParaRPr lang="sk-SK"/>
          </a:p>
        </p:txBody>
      </p:sp>
      <p:pic>
        <p:nvPicPr>
          <p:cNvPr id="13" name="Obrázek 12" descr="TERMOPLASTICKÝ ŠKROB006.jpg"/>
          <p:cNvPicPr>
            <a:picLocks noChangeAspect="1"/>
          </p:cNvPicPr>
          <p:nvPr/>
        </p:nvPicPr>
        <p:blipFill>
          <a:blip r:embed="rId2" cstate="print"/>
          <a:stretch>
            <a:fillRect/>
          </a:stretch>
        </p:blipFill>
        <p:spPr>
          <a:xfrm rot="10800000">
            <a:off x="179512" y="1150372"/>
            <a:ext cx="5832648" cy="5707628"/>
          </a:xfrm>
          <a:prstGeom prst="rect">
            <a:avLst/>
          </a:prstGeom>
        </p:spPr>
      </p:pic>
      <p:sp>
        <p:nvSpPr>
          <p:cNvPr id="14" name="TextovéPole 13"/>
          <p:cNvSpPr txBox="1"/>
          <p:nvPr/>
        </p:nvSpPr>
        <p:spPr>
          <a:xfrm>
            <a:off x="6084168" y="1196752"/>
            <a:ext cx="2880320" cy="646331"/>
          </a:xfrm>
          <a:prstGeom prst="rect">
            <a:avLst/>
          </a:prstGeom>
          <a:noFill/>
        </p:spPr>
        <p:txBody>
          <a:bodyPr wrap="square" rtlCol="0">
            <a:spAutoFit/>
          </a:bodyPr>
          <a:lstStyle/>
          <a:p>
            <a:r>
              <a:rPr lang="en-GB" dirty="0" smtClean="0">
                <a:solidFill>
                  <a:srgbClr val="008000"/>
                </a:solidFill>
                <a:latin typeface="Arial Black" pitchFamily="34" charset="0"/>
              </a:rPr>
              <a:t>Molecule of Fat  in the </a:t>
            </a:r>
            <a:r>
              <a:rPr lang="en-GB" dirty="0" err="1" smtClean="0">
                <a:solidFill>
                  <a:srgbClr val="008000"/>
                </a:solidFill>
                <a:latin typeface="Arial Black" pitchFamily="34" charset="0"/>
              </a:rPr>
              <a:t>Amylose</a:t>
            </a:r>
            <a:r>
              <a:rPr lang="en-GB" dirty="0" smtClean="0">
                <a:solidFill>
                  <a:srgbClr val="008000"/>
                </a:solidFill>
                <a:latin typeface="Arial Black" pitchFamily="34" charset="0"/>
              </a:rPr>
              <a:t> helix</a:t>
            </a:r>
            <a:endParaRPr lang="en-GB" dirty="0">
              <a:solidFill>
                <a:srgbClr val="008000"/>
              </a:solidFill>
              <a:latin typeface="Arial Black" pitchFamily="34" charset="0"/>
            </a:endParaRPr>
          </a:p>
        </p:txBody>
      </p:sp>
      <p:cxnSp>
        <p:nvCxnSpPr>
          <p:cNvPr id="16" name="Přímá spojovací šipka 15"/>
          <p:cNvCxnSpPr/>
          <p:nvPr/>
        </p:nvCxnSpPr>
        <p:spPr>
          <a:xfrm flipH="1">
            <a:off x="4427984" y="1556792"/>
            <a:ext cx="1728192" cy="2232248"/>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012160" y="2132856"/>
            <a:ext cx="3131840" cy="3785652"/>
          </a:xfrm>
          <a:prstGeom prst="rect">
            <a:avLst/>
          </a:prstGeom>
          <a:noFill/>
        </p:spPr>
        <p:txBody>
          <a:bodyPr wrap="square" rtlCol="0">
            <a:spAutoFit/>
          </a:bodyPr>
          <a:lstStyle/>
          <a:p>
            <a:r>
              <a:rPr lang="en-GB" sz="2400" dirty="0" smtClean="0">
                <a:solidFill>
                  <a:srgbClr val="9900CC"/>
                </a:solidFill>
                <a:latin typeface="Arial Black" pitchFamily="34" charset="0"/>
              </a:rPr>
              <a:t>I do not like this Scheme, because Fats are  TRIGLYCERIDES and here is only one Helix!</a:t>
            </a:r>
          </a:p>
          <a:p>
            <a:r>
              <a:rPr lang="en-GB" sz="2400" dirty="0" smtClean="0">
                <a:solidFill>
                  <a:srgbClr val="9900CC"/>
                </a:solidFill>
                <a:latin typeface="Arial Black" pitchFamily="34" charset="0"/>
              </a:rPr>
              <a:t>There is not enough Space in the Helix of </a:t>
            </a:r>
            <a:r>
              <a:rPr lang="en-GB" sz="2400" dirty="0" err="1" smtClean="0">
                <a:solidFill>
                  <a:srgbClr val="9900CC"/>
                </a:solidFill>
                <a:latin typeface="Arial Black" pitchFamily="34" charset="0"/>
              </a:rPr>
              <a:t>Amylose</a:t>
            </a:r>
            <a:r>
              <a:rPr lang="en-GB" sz="2400" dirty="0" smtClean="0">
                <a:solidFill>
                  <a:srgbClr val="9900CC"/>
                </a:solidFill>
                <a:latin typeface="Arial Black" pitchFamily="34" charset="0"/>
              </a:rPr>
              <a:t>!</a:t>
            </a:r>
            <a:endParaRPr lang="en-GB" sz="2400" dirty="0">
              <a:solidFill>
                <a:srgbClr val="9900CC"/>
              </a:solidFill>
              <a:latin typeface="Arial Black"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0"/>
            <a:ext cx="9036496" cy="548680"/>
          </a:xfrm>
        </p:spPr>
        <p:txBody>
          <a:bodyPr/>
          <a:lstStyle/>
          <a:p>
            <a:r>
              <a:rPr lang="cs-CZ" sz="2800" cap="all" dirty="0" err="1" smtClean="0">
                <a:solidFill>
                  <a:srgbClr val="FF0000"/>
                </a:solidFill>
                <a:latin typeface="Arial Black" pitchFamily="34" charset="0"/>
              </a:rPr>
              <a:t>supramolecular</a:t>
            </a:r>
            <a:r>
              <a:rPr lang="cs-CZ" sz="2800" dirty="0" smtClean="0">
                <a:solidFill>
                  <a:srgbClr val="FF0000"/>
                </a:solidFill>
                <a:latin typeface="Arial Black" pitchFamily="34" charset="0"/>
              </a:rPr>
              <a:t> STRUCTURE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STARCH</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January 2018/6</a:t>
            </a:r>
            <a:endParaRPr lang="sk-SK"/>
          </a:p>
        </p:txBody>
      </p:sp>
      <p:sp>
        <p:nvSpPr>
          <p:cNvPr id="5" name="Zástupný symbol pro zápatí 4"/>
          <p:cNvSpPr>
            <a:spLocks noGrp="1"/>
          </p:cNvSpPr>
          <p:nvPr>
            <p:ph type="ftr" sz="quarter" idx="11"/>
          </p:nvPr>
        </p:nvSpPr>
        <p:spPr>
          <a:xfrm>
            <a:off x="1979712" y="6237312"/>
            <a:ext cx="2592288" cy="476250"/>
          </a:xfrm>
        </p:spPr>
        <p:txBody>
          <a:bodyPr/>
          <a:lstStyle/>
          <a:p>
            <a:pPr>
              <a:defRPr/>
            </a:pPr>
            <a:r>
              <a:rPr lang="fr-FR" dirty="0" smtClean="0"/>
              <a:t>NATURAL POLYMERS MU SCI 6 2018</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52</a:t>
            </a:fld>
            <a:endParaRPr lang="sk-SK"/>
          </a:p>
        </p:txBody>
      </p:sp>
      <p:pic>
        <p:nvPicPr>
          <p:cNvPr id="10" name="Zástupný symbol pro obsah 9" descr="img675.jpg"/>
          <p:cNvPicPr>
            <a:picLocks noGrp="1" noChangeAspect="1"/>
          </p:cNvPicPr>
          <p:nvPr>
            <p:ph idx="1"/>
          </p:nvPr>
        </p:nvPicPr>
        <p:blipFill>
          <a:blip r:embed="rId2" cstate="print"/>
          <a:stretch>
            <a:fillRect/>
          </a:stretch>
        </p:blipFill>
        <p:spPr>
          <a:xfrm rot="16200000">
            <a:off x="686540" y="41652"/>
            <a:ext cx="3384376" cy="4254416"/>
          </a:xfrm>
        </p:spPr>
      </p:pic>
      <p:pic>
        <p:nvPicPr>
          <p:cNvPr id="11" name="Obrázek 10" descr="img674.jpg"/>
          <p:cNvPicPr>
            <a:picLocks noChangeAspect="1"/>
          </p:cNvPicPr>
          <p:nvPr/>
        </p:nvPicPr>
        <p:blipFill>
          <a:blip r:embed="rId3" cstate="print"/>
          <a:stretch>
            <a:fillRect/>
          </a:stretch>
        </p:blipFill>
        <p:spPr>
          <a:xfrm>
            <a:off x="4572000" y="2276872"/>
            <a:ext cx="4572000" cy="4581128"/>
          </a:xfrm>
          <a:prstGeom prst="rect">
            <a:avLst/>
          </a:prstGeom>
        </p:spPr>
      </p:pic>
      <p:sp>
        <p:nvSpPr>
          <p:cNvPr id="12" name="TextovéPole 11"/>
          <p:cNvSpPr txBox="1"/>
          <p:nvPr/>
        </p:nvSpPr>
        <p:spPr>
          <a:xfrm>
            <a:off x="179512" y="3861048"/>
            <a:ext cx="4392488" cy="2246769"/>
          </a:xfrm>
          <a:prstGeom prst="rect">
            <a:avLst/>
          </a:prstGeom>
          <a:noFill/>
        </p:spPr>
        <p:txBody>
          <a:bodyPr wrap="square" rtlCol="0">
            <a:spAutoFit/>
          </a:bodyPr>
          <a:lstStyle/>
          <a:p>
            <a:r>
              <a:rPr lang="en-GB" sz="2000" b="1" dirty="0" smtClean="0">
                <a:solidFill>
                  <a:srgbClr val="FF0000"/>
                </a:solidFill>
              </a:rPr>
              <a:t>Linear </a:t>
            </a:r>
            <a:r>
              <a:rPr lang="en-GB" sz="2000" b="1" dirty="0" smtClean="0">
                <a:solidFill>
                  <a:srgbClr val="FF0000"/>
                </a:solidFill>
                <a:latin typeface="Arial Black" pitchFamily="34" charset="0"/>
              </a:rPr>
              <a:t>AMYLOSE </a:t>
            </a:r>
            <a:r>
              <a:rPr lang="en-GB" sz="2000" b="1" dirty="0" smtClean="0">
                <a:solidFill>
                  <a:srgbClr val="FF0000"/>
                </a:solidFill>
              </a:rPr>
              <a:t>– </a:t>
            </a:r>
            <a:r>
              <a:rPr lang="en-GB" sz="2000" dirty="0" smtClean="0">
                <a:solidFill>
                  <a:srgbClr val="FF0000"/>
                </a:solidFill>
                <a:latin typeface="Arial Black" pitchFamily="34" charset="0"/>
              </a:rPr>
              <a:t>Crystallize</a:t>
            </a:r>
            <a:r>
              <a:rPr lang="en-GB" sz="2000" dirty="0" smtClean="0">
                <a:solidFill>
                  <a:srgbClr val="008000"/>
                </a:solidFill>
                <a:latin typeface="Arial Black" pitchFamily="34" charset="0"/>
              </a:rPr>
              <a:t> </a:t>
            </a:r>
            <a:r>
              <a:rPr lang="en-GB" sz="2000" b="1" dirty="0" smtClean="0">
                <a:solidFill>
                  <a:srgbClr val="FF0000"/>
                </a:solidFill>
              </a:rPr>
              <a:t>via Hydrogen bond</a:t>
            </a:r>
          </a:p>
          <a:p>
            <a:r>
              <a:rPr lang="en-GB" sz="2000" b="1" dirty="0" smtClean="0">
                <a:solidFill>
                  <a:srgbClr val="0000FF"/>
                </a:solidFill>
                <a:latin typeface="Arial Black" pitchFamily="34" charset="0"/>
              </a:rPr>
              <a:t>Branched AMYLOPECTIN</a:t>
            </a:r>
            <a:r>
              <a:rPr lang="en-GB" sz="2000" b="1" dirty="0" smtClean="0">
                <a:solidFill>
                  <a:srgbClr val="0000FF"/>
                </a:solidFill>
              </a:rPr>
              <a:t> – the only enough long Branches can </a:t>
            </a:r>
            <a:r>
              <a:rPr lang="en-GB" sz="2000" dirty="0" smtClean="0">
                <a:solidFill>
                  <a:srgbClr val="FF0000"/>
                </a:solidFill>
                <a:latin typeface="Arial Black" pitchFamily="34" charset="0"/>
              </a:rPr>
              <a:t>Crystallize. </a:t>
            </a:r>
            <a:r>
              <a:rPr lang="en-GB" sz="2000" b="1" dirty="0" smtClean="0">
                <a:solidFill>
                  <a:srgbClr val="0000FF"/>
                </a:solidFill>
              </a:rPr>
              <a:t> The Basic chain can go trough  many such </a:t>
            </a:r>
            <a:r>
              <a:rPr lang="en-GB" sz="2000" dirty="0" smtClean="0">
                <a:solidFill>
                  <a:srgbClr val="008000"/>
                </a:solidFill>
                <a:latin typeface="Arial Black" pitchFamily="34" charset="0"/>
              </a:rPr>
              <a:t>Crystalline parts</a:t>
            </a:r>
            <a:r>
              <a:rPr lang="en-GB" sz="2000" b="1" dirty="0" smtClean="0">
                <a:solidFill>
                  <a:srgbClr val="0000FF"/>
                </a:solidFill>
              </a:rPr>
              <a:t>.</a:t>
            </a:r>
            <a:endParaRPr lang="en-GB" sz="2000" b="1" dirty="0">
              <a:solidFill>
                <a:srgbClr val="0000FF"/>
              </a:solidFill>
            </a:endParaRPr>
          </a:p>
        </p:txBody>
      </p:sp>
      <p:sp>
        <p:nvSpPr>
          <p:cNvPr id="9" name="TextovéPole 8"/>
          <p:cNvSpPr txBox="1"/>
          <p:nvPr/>
        </p:nvSpPr>
        <p:spPr>
          <a:xfrm>
            <a:off x="4572000" y="620688"/>
            <a:ext cx="4464496" cy="1477328"/>
          </a:xfrm>
          <a:prstGeom prst="rect">
            <a:avLst/>
          </a:prstGeom>
          <a:noFill/>
        </p:spPr>
        <p:txBody>
          <a:bodyPr wrap="square" rtlCol="0">
            <a:spAutoFit/>
          </a:bodyPr>
          <a:lstStyle/>
          <a:p>
            <a:pPr algn="ctr"/>
            <a:r>
              <a:rPr lang="en-GB" dirty="0" smtClean="0">
                <a:solidFill>
                  <a:srgbClr val="008000"/>
                </a:solidFill>
                <a:latin typeface="Arial Black" pitchFamily="34" charset="0"/>
              </a:rPr>
              <a:t>Crystalline parts are permeated by and connected by Amorphous parts (</a:t>
            </a:r>
            <a:r>
              <a:rPr lang="en-GB" dirty="0" err="1" smtClean="0">
                <a:solidFill>
                  <a:srgbClr val="008000"/>
                </a:solidFill>
                <a:latin typeface="Arial Black" pitchFamily="34" charset="0"/>
              </a:rPr>
              <a:t>NONCrystalline</a:t>
            </a:r>
            <a:r>
              <a:rPr lang="en-GB" dirty="0" smtClean="0">
                <a:solidFill>
                  <a:srgbClr val="008000"/>
                </a:solidFill>
                <a:latin typeface="Arial Black" pitchFamily="34" charset="0"/>
              </a:rPr>
              <a:t> ), as it is in  synthetic SEMIKRYSTALLINE polymers  </a:t>
            </a:r>
            <a:endParaRPr lang="en-GB" dirty="0">
              <a:solidFill>
                <a:srgbClr val="008000"/>
              </a:solidFill>
              <a:latin typeface="Arial Black" pitchFamily="34" charset="0"/>
            </a:endParaRPr>
          </a:p>
        </p:txBody>
      </p:sp>
      <p:sp>
        <p:nvSpPr>
          <p:cNvPr id="13" name="TextovéPole 12"/>
          <p:cNvSpPr txBox="1"/>
          <p:nvPr/>
        </p:nvSpPr>
        <p:spPr>
          <a:xfrm>
            <a:off x="251520" y="3212976"/>
            <a:ext cx="4176464" cy="646331"/>
          </a:xfrm>
          <a:prstGeom prst="rect">
            <a:avLst/>
          </a:prstGeom>
          <a:solidFill>
            <a:schemeClr val="accent3">
              <a:lumMod val="95000"/>
            </a:schemeClr>
          </a:solidFill>
        </p:spPr>
        <p:txBody>
          <a:bodyPr wrap="square" rtlCol="0">
            <a:spAutoFit/>
          </a:bodyPr>
          <a:lstStyle/>
          <a:p>
            <a:r>
              <a:rPr lang="en-GB" b="1" dirty="0" err="1" smtClean="0">
                <a:solidFill>
                  <a:srgbClr val="7030A0"/>
                </a:solidFill>
                <a:latin typeface="Arial Black" pitchFamily="34" charset="0"/>
              </a:rPr>
              <a:t>Spherollitic</a:t>
            </a:r>
            <a:r>
              <a:rPr lang="en-GB" b="1" dirty="0" smtClean="0">
                <a:solidFill>
                  <a:srgbClr val="7030A0"/>
                </a:solidFill>
                <a:latin typeface="Arial Black" pitchFamily="34" charset="0"/>
              </a:rPr>
              <a:t> Structure of the Starch Particle </a:t>
            </a:r>
            <a:endParaRPr lang="en-GB" b="1" dirty="0">
              <a:solidFill>
                <a:srgbClr val="7030A0"/>
              </a:solidFill>
              <a:latin typeface="Arial Black" pitchFamily="34" charset="0"/>
            </a:endParaRPr>
          </a:p>
        </p:txBody>
      </p:sp>
      <p:sp>
        <p:nvSpPr>
          <p:cNvPr id="14" name="TextovéPole 13"/>
          <p:cNvSpPr txBox="1"/>
          <p:nvPr/>
        </p:nvSpPr>
        <p:spPr>
          <a:xfrm>
            <a:off x="4499992" y="4826675"/>
            <a:ext cx="4644008" cy="2031325"/>
          </a:xfrm>
          <a:prstGeom prst="rect">
            <a:avLst/>
          </a:prstGeom>
          <a:solidFill>
            <a:schemeClr val="accent3">
              <a:lumMod val="95000"/>
            </a:schemeClr>
          </a:solidFill>
        </p:spPr>
        <p:txBody>
          <a:bodyPr wrap="square" rtlCol="0">
            <a:spAutoFit/>
          </a:bodyPr>
          <a:lstStyle/>
          <a:p>
            <a:r>
              <a:rPr lang="en-GB" cap="all" dirty="0" err="1" smtClean="0">
                <a:solidFill>
                  <a:srgbClr val="FF0000"/>
                </a:solidFill>
                <a:latin typeface="Arial Black" pitchFamily="34" charset="0"/>
              </a:rPr>
              <a:t>supramolecular</a:t>
            </a:r>
            <a:r>
              <a:rPr lang="en-GB" dirty="0" smtClean="0">
                <a:solidFill>
                  <a:srgbClr val="FF0000"/>
                </a:solidFill>
                <a:latin typeface="Arial Black" pitchFamily="34" charset="0"/>
              </a:rPr>
              <a:t> </a:t>
            </a:r>
            <a:r>
              <a:rPr lang="en-GB" b="1" dirty="0" smtClean="0">
                <a:solidFill>
                  <a:srgbClr val="7030A0"/>
                </a:solidFill>
                <a:latin typeface="Arial Black" pitchFamily="34" charset="0"/>
              </a:rPr>
              <a:t>Structure of the Starch Particle  according to Meyer:</a:t>
            </a:r>
          </a:p>
          <a:p>
            <a:pPr marL="342900" indent="-342900">
              <a:buAutoNum type="alphaLcParenR"/>
            </a:pPr>
            <a:r>
              <a:rPr lang="en-GB" b="1" dirty="0" smtClean="0">
                <a:solidFill>
                  <a:srgbClr val="7030A0"/>
                </a:solidFill>
                <a:latin typeface="Arial Black" pitchFamily="34" charset="0"/>
              </a:rPr>
              <a:t>Structure  of the Starch layer</a:t>
            </a:r>
          </a:p>
          <a:p>
            <a:pPr marL="342900" indent="-342900">
              <a:buAutoNum type="alphaLcParenR"/>
            </a:pPr>
            <a:r>
              <a:rPr lang="cs-CZ" b="1" dirty="0" smtClean="0">
                <a:solidFill>
                  <a:srgbClr val="7030A0"/>
                </a:solidFill>
                <a:latin typeface="Arial Black" pitchFamily="34" charset="0"/>
              </a:rPr>
              <a:t>Framework </a:t>
            </a:r>
            <a:r>
              <a:rPr lang="en-GB" b="1" dirty="0" smtClean="0">
                <a:solidFill>
                  <a:srgbClr val="7030A0"/>
                </a:solidFill>
                <a:latin typeface="Arial Black" pitchFamily="34" charset="0"/>
              </a:rPr>
              <a:t> </a:t>
            </a:r>
            <a:r>
              <a:rPr lang="cs-CZ" b="1" dirty="0" smtClean="0">
                <a:solidFill>
                  <a:srgbClr val="7030A0"/>
                </a:solidFill>
                <a:latin typeface="Arial Black" pitchFamily="34" charset="0"/>
              </a:rPr>
              <a:t>o</a:t>
            </a:r>
            <a:r>
              <a:rPr lang="en-GB" b="1" dirty="0" smtClean="0">
                <a:solidFill>
                  <a:srgbClr val="7030A0"/>
                </a:solidFill>
                <a:latin typeface="Arial Black" pitchFamily="34" charset="0"/>
              </a:rPr>
              <a:t>f the branched part after Washing out the </a:t>
            </a:r>
            <a:r>
              <a:rPr lang="en-GB" dirty="0" err="1" smtClean="0">
                <a:solidFill>
                  <a:srgbClr val="008000"/>
                </a:solidFill>
                <a:latin typeface="Arial Black" pitchFamily="34" charset="0"/>
              </a:rPr>
              <a:t>Amylose</a:t>
            </a:r>
            <a:r>
              <a:rPr lang="en-GB" dirty="0" smtClean="0">
                <a:solidFill>
                  <a:srgbClr val="008000"/>
                </a:solidFill>
                <a:latin typeface="Arial Black" pitchFamily="34" charset="0"/>
              </a:rPr>
              <a:t> </a:t>
            </a:r>
            <a:endParaRPr lang="en-GB" b="1" dirty="0">
              <a:solidFill>
                <a:srgbClr val="7030A0"/>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620688"/>
            <a:ext cx="8229600" cy="5256584"/>
          </a:xfrm>
        </p:spPr>
        <p:txBody>
          <a:bodyPr/>
          <a:lstStyle/>
          <a:p>
            <a:pPr marL="742950" indent="-742950">
              <a:buFont typeface="+mj-lt"/>
              <a:buAutoNum type="arabicPeriod"/>
            </a:pPr>
            <a:r>
              <a:rPr lang="en-GB" sz="4000" dirty="0" smtClean="0">
                <a:latin typeface="Arial Black" pitchFamily="34" charset="0"/>
              </a:rPr>
              <a:t>Sorts of Starch</a:t>
            </a:r>
          </a:p>
          <a:p>
            <a:pPr marL="514350" indent="-514350">
              <a:buFont typeface="+mj-lt"/>
              <a:buAutoNum type="arabicPeriod"/>
            </a:pPr>
            <a:r>
              <a:rPr lang="en-GB" sz="4000" dirty="0" smtClean="0">
                <a:latin typeface="Arial Black" pitchFamily="34" charset="0"/>
              </a:rPr>
              <a:t> Production of Starch</a:t>
            </a:r>
          </a:p>
          <a:p>
            <a:pPr marL="514350" indent="-514350">
              <a:buFont typeface="+mj-lt"/>
              <a:buAutoNum type="arabicPeriod"/>
            </a:pPr>
            <a:r>
              <a:rPr lang="en-GB" sz="4000" dirty="0" smtClean="0">
                <a:latin typeface="Arial Black" pitchFamily="34" charset="0"/>
              </a:rPr>
              <a:t> Starch Chemistry</a:t>
            </a:r>
          </a:p>
          <a:p>
            <a:pPr marL="514350" indent="-514350">
              <a:buFont typeface="+mj-lt"/>
              <a:buAutoNum type="arabicPeriod"/>
            </a:pPr>
            <a:r>
              <a:rPr lang="en-GB" sz="4000" dirty="0" smtClean="0">
                <a:latin typeface="Arial Black" pitchFamily="34" charset="0"/>
              </a:rPr>
              <a:t> Starch utilisation</a:t>
            </a:r>
          </a:p>
          <a:p>
            <a:pPr marL="514350" indent="-514350">
              <a:buFont typeface="+mj-lt"/>
              <a:buAutoNum type="arabicPeriod"/>
            </a:pPr>
            <a:r>
              <a:rPr lang="en-GB" sz="4000" dirty="0" smtClean="0">
                <a:latin typeface="Arial Black" pitchFamily="34" charset="0"/>
              </a:rPr>
              <a:t> Starch Modification</a:t>
            </a:r>
          </a:p>
          <a:p>
            <a:pPr marL="514350" indent="-514350">
              <a:buFont typeface="+mj-lt"/>
              <a:buAutoNum type="arabicPeriod"/>
            </a:pPr>
            <a:r>
              <a:rPr lang="en-GB" sz="4000" dirty="0" smtClean="0">
                <a:latin typeface="Arial Black" pitchFamily="34" charset="0"/>
              </a:rPr>
              <a:t> Production of Dextrin</a:t>
            </a:r>
          </a:p>
          <a:p>
            <a:pPr marL="514350" indent="-514350">
              <a:buFont typeface="+mj-lt"/>
              <a:buAutoNum type="arabicPeriod"/>
            </a:pPr>
            <a:r>
              <a:rPr lang="en-GB" sz="4000" dirty="0" smtClean="0">
                <a:latin typeface="Arial Black" pitchFamily="34" charset="0"/>
              </a:rPr>
              <a:t> Dextrin use </a:t>
            </a:r>
            <a:endParaRPr lang="en-GB" sz="40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9144000" cy="548680"/>
          </a:xfrm>
        </p:spPr>
        <p:txBody>
          <a:bodyPr/>
          <a:lstStyle/>
          <a:p>
            <a:r>
              <a:rPr lang="en-GB" sz="2800" dirty="0" smtClean="0">
                <a:solidFill>
                  <a:srgbClr val="FF0000"/>
                </a:solidFill>
                <a:latin typeface="Arial Black" pitchFamily="34" charset="0"/>
              </a:rPr>
              <a:t>Sorts of the </a:t>
            </a:r>
            <a:r>
              <a:rPr lang="cs-CZ" sz="2800" dirty="0" err="1" smtClean="0">
                <a:solidFill>
                  <a:srgbClr val="FF0000"/>
                </a:solidFill>
                <a:latin typeface="Arial Black" pitchFamily="34" charset="0"/>
              </a:rPr>
              <a:t>Industry</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important Starches</a:t>
            </a:r>
            <a:endParaRPr lang="en-GB"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pic>
        <p:nvPicPr>
          <p:cNvPr id="8" name="Zástupný symbol pro obsah 7" descr="img659.jpg"/>
          <p:cNvPicPr>
            <a:picLocks noGrp="1" noChangeAspect="1"/>
          </p:cNvPicPr>
          <p:nvPr>
            <p:ph idx="1"/>
          </p:nvPr>
        </p:nvPicPr>
        <p:blipFill>
          <a:blip r:embed="rId2" cstate="print"/>
          <a:stretch>
            <a:fillRect/>
          </a:stretch>
        </p:blipFill>
        <p:spPr>
          <a:xfrm rot="5400000">
            <a:off x="1394842" y="-433103"/>
            <a:ext cx="6363805" cy="8218400"/>
          </a:xfrm>
        </p:spPr>
      </p:pic>
      <p:sp>
        <p:nvSpPr>
          <p:cNvPr id="7" name="TextovéPole 6"/>
          <p:cNvSpPr txBox="1"/>
          <p:nvPr/>
        </p:nvSpPr>
        <p:spPr>
          <a:xfrm>
            <a:off x="2771800" y="3284984"/>
            <a:ext cx="5688632" cy="646331"/>
          </a:xfrm>
          <a:prstGeom prst="rect">
            <a:avLst/>
          </a:prstGeom>
          <a:noFill/>
        </p:spPr>
        <p:txBody>
          <a:bodyPr wrap="square" rtlCol="0">
            <a:spAutoFit/>
          </a:bodyPr>
          <a:lstStyle/>
          <a:p>
            <a:r>
              <a:rPr lang="en-GB" sz="3600" b="1" dirty="0" smtClean="0">
                <a:solidFill>
                  <a:srgbClr val="008000"/>
                </a:solidFill>
              </a:rPr>
              <a:t>Grain (Particles) shapes</a:t>
            </a:r>
            <a:endParaRPr lang="en-GB" sz="3600" b="1" dirty="0">
              <a:solidFill>
                <a:srgbClr val="008000"/>
              </a:solidFill>
            </a:endParaRPr>
          </a:p>
        </p:txBody>
      </p:sp>
      <p:sp>
        <p:nvSpPr>
          <p:cNvPr id="10" name="TextovéPole 9"/>
          <p:cNvSpPr txBox="1"/>
          <p:nvPr/>
        </p:nvSpPr>
        <p:spPr>
          <a:xfrm>
            <a:off x="6695728" y="1340768"/>
            <a:ext cx="2448272" cy="954107"/>
          </a:xfrm>
          <a:prstGeom prst="rect">
            <a:avLst/>
          </a:prstGeom>
          <a:noFill/>
        </p:spPr>
        <p:txBody>
          <a:bodyPr wrap="square" rtlCol="0">
            <a:spAutoFit/>
          </a:bodyPr>
          <a:lstStyle/>
          <a:p>
            <a:r>
              <a:rPr lang="en-GB" sz="2800" dirty="0" smtClean="0">
                <a:solidFill>
                  <a:srgbClr val="0000FF"/>
                </a:solidFill>
                <a:latin typeface="Arial Black" pitchFamily="34" charset="0"/>
              </a:rPr>
              <a:t>Two </a:t>
            </a:r>
            <a:r>
              <a:rPr lang="cs-CZ" sz="2800" dirty="0" smtClean="0">
                <a:solidFill>
                  <a:srgbClr val="0000FF"/>
                </a:solidFill>
                <a:latin typeface="Arial Black" pitchFamily="34" charset="0"/>
              </a:rPr>
              <a:t>S</a:t>
            </a:r>
            <a:r>
              <a:rPr lang="en-GB" sz="2800" dirty="0" smtClean="0">
                <a:solidFill>
                  <a:srgbClr val="0000FF"/>
                </a:solidFill>
                <a:latin typeface="Arial Black" pitchFamily="34" charset="0"/>
              </a:rPr>
              <a:t>orts of Grains!</a:t>
            </a:r>
            <a:endParaRPr lang="en-GB" sz="2800" dirty="0">
              <a:solidFill>
                <a:srgbClr val="0000FF"/>
              </a:solidFill>
              <a:latin typeface="Arial Black" pitchFamily="34" charset="0"/>
            </a:endParaRPr>
          </a:p>
        </p:txBody>
      </p:sp>
      <p:sp>
        <p:nvSpPr>
          <p:cNvPr id="11" name="TextovéPole 10"/>
          <p:cNvSpPr txBox="1"/>
          <p:nvPr/>
        </p:nvSpPr>
        <p:spPr>
          <a:xfrm>
            <a:off x="0" y="6211669"/>
            <a:ext cx="9144000" cy="646331"/>
          </a:xfrm>
          <a:prstGeom prst="rect">
            <a:avLst/>
          </a:prstGeom>
          <a:solidFill>
            <a:schemeClr val="accent3">
              <a:lumMod val="85000"/>
            </a:schemeClr>
          </a:solidFill>
        </p:spPr>
        <p:txBody>
          <a:bodyPr wrap="square" rtlCol="0">
            <a:spAutoFit/>
          </a:bodyPr>
          <a:lstStyle/>
          <a:p>
            <a:r>
              <a:rPr lang="en-GB" dirty="0" smtClean="0">
                <a:solidFill>
                  <a:srgbClr val="008000"/>
                </a:solidFill>
                <a:latin typeface="Arial Black" pitchFamily="34" charset="0"/>
              </a:rPr>
              <a:t>The Characteristic shape of the STARCH GRAINS a) Potato, b) Wheat, c) Rice, d) Corn </a:t>
            </a:r>
            <a:endParaRPr lang="en-GB" dirty="0">
              <a:solidFill>
                <a:srgbClr val="008000"/>
              </a:solidFill>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211960" y="0"/>
            <a:ext cx="4752528" cy="764704"/>
          </a:xfrm>
        </p:spPr>
        <p:txBody>
          <a:bodyPr/>
          <a:lstStyle/>
          <a:p>
            <a:pPr algn="r"/>
            <a:r>
              <a:rPr lang="sk-SK" sz="4000" b="1" kern="1200" dirty="0" smtClean="0">
                <a:solidFill>
                  <a:srgbClr val="FF0000"/>
                </a:solidFill>
                <a:latin typeface="Arial Black" pitchFamily="34" charset="0"/>
                <a:ea typeface="Times New Roman"/>
                <a:cs typeface="Times New Roman"/>
              </a:rPr>
              <a:t>WHEAT STARCH</a:t>
            </a:r>
            <a:endParaRPr lang="cs-CZ" sz="4000" dirty="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192216"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251520" y="188640"/>
            <a:ext cx="2592288" cy="645314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83968" y="836712"/>
            <a:ext cx="4706186" cy="4536504"/>
          </a:xfrm>
          <a:prstGeom prst="rect">
            <a:avLst/>
          </a:prstGeom>
          <a:noFill/>
          <a:ln w="9525">
            <a:noFill/>
            <a:miter lim="800000"/>
            <a:headEnd/>
            <a:tailEnd/>
          </a:ln>
        </p:spPr>
      </p:pic>
      <p:cxnSp>
        <p:nvCxnSpPr>
          <p:cNvPr id="13" name="Přímá spojovací šipka 12"/>
          <p:cNvCxnSpPr/>
          <p:nvPr/>
        </p:nvCxnSpPr>
        <p:spPr>
          <a:xfrm flipH="1">
            <a:off x="2771800" y="4293096"/>
            <a:ext cx="2664296" cy="360040"/>
          </a:xfrm>
          <a:prstGeom prst="straightConnector1">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H="1" flipV="1">
            <a:off x="1763688" y="1628800"/>
            <a:ext cx="2880320" cy="504056"/>
          </a:xfrm>
          <a:prstGeom prst="straightConnector1">
            <a:avLst/>
          </a:prstGeom>
          <a:ln w="508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6479704" y="4941168"/>
            <a:ext cx="2664296" cy="1384995"/>
          </a:xfrm>
          <a:prstGeom prst="rect">
            <a:avLst/>
          </a:prstGeom>
          <a:solidFill>
            <a:srgbClr val="FFFF00"/>
          </a:solidFill>
        </p:spPr>
        <p:txBody>
          <a:bodyPr wrap="square" rtlCol="0">
            <a:spAutoFit/>
          </a:bodyPr>
          <a:lstStyle/>
          <a:p>
            <a:r>
              <a:rPr lang="en-GB" sz="2800" dirty="0" smtClean="0">
                <a:latin typeface="Arial Black" pitchFamily="34" charset="0"/>
              </a:rPr>
              <a:t>The Different Branching</a:t>
            </a:r>
            <a:endParaRPr lang="en-GB" sz="2800" dirty="0">
              <a:latin typeface="Arial Black" pitchFamily="34" charset="0"/>
            </a:endParaRPr>
          </a:p>
        </p:txBody>
      </p:sp>
      <p:sp>
        <p:nvSpPr>
          <p:cNvPr id="14" name="TextovéPole 13"/>
          <p:cNvSpPr txBox="1"/>
          <p:nvPr/>
        </p:nvSpPr>
        <p:spPr>
          <a:xfrm>
            <a:off x="2915816" y="2564904"/>
            <a:ext cx="2448272" cy="954107"/>
          </a:xfrm>
          <a:prstGeom prst="rect">
            <a:avLst/>
          </a:prstGeom>
          <a:noFill/>
        </p:spPr>
        <p:txBody>
          <a:bodyPr wrap="square" rtlCol="0">
            <a:spAutoFit/>
          </a:bodyPr>
          <a:lstStyle/>
          <a:p>
            <a:r>
              <a:rPr lang="en-GB" sz="2800" dirty="0" smtClean="0">
                <a:solidFill>
                  <a:srgbClr val="0000FF"/>
                </a:solidFill>
                <a:latin typeface="Arial Black" pitchFamily="34" charset="0"/>
              </a:rPr>
              <a:t>Two </a:t>
            </a:r>
            <a:r>
              <a:rPr lang="cs-CZ" sz="2800" dirty="0" smtClean="0">
                <a:solidFill>
                  <a:srgbClr val="0000FF"/>
                </a:solidFill>
                <a:latin typeface="Arial Black" pitchFamily="34" charset="0"/>
              </a:rPr>
              <a:t>S</a:t>
            </a:r>
            <a:r>
              <a:rPr lang="en-GB" sz="2800" dirty="0" smtClean="0">
                <a:solidFill>
                  <a:srgbClr val="0000FF"/>
                </a:solidFill>
                <a:latin typeface="Arial Black" pitchFamily="34" charset="0"/>
              </a:rPr>
              <a:t>orts of Grains!</a:t>
            </a:r>
            <a:endParaRPr lang="en-GB" sz="2800" dirty="0">
              <a:solidFill>
                <a:srgbClr val="0000FF"/>
              </a:solidFill>
              <a:latin typeface="Arial Black" pitchFamily="34" charset="0"/>
            </a:endParaRPr>
          </a:p>
        </p:txBody>
      </p:sp>
      <p:sp>
        <p:nvSpPr>
          <p:cNvPr id="16" name="TextovéPole 15"/>
          <p:cNvSpPr txBox="1"/>
          <p:nvPr/>
        </p:nvSpPr>
        <p:spPr>
          <a:xfrm>
            <a:off x="2987824" y="4797152"/>
            <a:ext cx="2520280" cy="1200329"/>
          </a:xfrm>
          <a:prstGeom prst="rect">
            <a:avLst/>
          </a:prstGeom>
          <a:noFill/>
        </p:spPr>
        <p:txBody>
          <a:bodyPr wrap="square" rtlCol="0">
            <a:spAutoFit/>
          </a:bodyPr>
          <a:lstStyle/>
          <a:p>
            <a:r>
              <a:rPr lang="en-GB" sz="3600" b="1" dirty="0" smtClean="0">
                <a:solidFill>
                  <a:srgbClr val="008000"/>
                </a:solidFill>
              </a:rPr>
              <a:t>Two Grain shapes</a:t>
            </a:r>
            <a:endParaRPr lang="en-GB" sz="3600" b="1"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2018/6</a:t>
            </a:r>
            <a:endParaRPr lang="sk-SK"/>
          </a:p>
        </p:txBody>
      </p:sp>
      <p:sp>
        <p:nvSpPr>
          <p:cNvPr id="3" name="Zástupný symbol pro zápatí 2"/>
          <p:cNvSpPr>
            <a:spLocks noGrp="1"/>
          </p:cNvSpPr>
          <p:nvPr>
            <p:ph type="ftr" sz="quarter" idx="11"/>
          </p:nvPr>
        </p:nvSpPr>
        <p:spPr>
          <a:xfrm>
            <a:off x="3124200" y="6245225"/>
            <a:ext cx="5048200" cy="476250"/>
          </a:xfrm>
        </p:spPr>
        <p:txBody>
          <a:bodyPr/>
          <a:lstStyle/>
          <a:p>
            <a:pPr>
              <a:defRPr/>
            </a:pPr>
            <a:r>
              <a:rPr lang="fr-FR" smtClean="0"/>
              <a:t>NATURAL POLYMERS MU SCI 6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pic>
        <p:nvPicPr>
          <p:cNvPr id="5" name="Obrázek 4" descr="1280px-Wheat_starch_granules.jpg"/>
          <p:cNvPicPr>
            <a:picLocks noChangeAspect="1"/>
          </p:cNvPicPr>
          <p:nvPr/>
        </p:nvPicPr>
        <p:blipFill>
          <a:blip r:embed="rId2" cstate="print"/>
          <a:stretch>
            <a:fillRect/>
          </a:stretch>
        </p:blipFill>
        <p:spPr>
          <a:xfrm>
            <a:off x="1043608" y="381000"/>
            <a:ext cx="7592392" cy="5694294"/>
          </a:xfrm>
          <a:prstGeom prst="rect">
            <a:avLst/>
          </a:prstGeom>
        </p:spPr>
      </p:pic>
      <p:sp>
        <p:nvSpPr>
          <p:cNvPr id="6" name="TextovéPole 5"/>
          <p:cNvSpPr txBox="1"/>
          <p:nvPr/>
        </p:nvSpPr>
        <p:spPr>
          <a:xfrm>
            <a:off x="4139952" y="404664"/>
            <a:ext cx="4464496" cy="646331"/>
          </a:xfrm>
          <a:prstGeom prst="rect">
            <a:avLst/>
          </a:prstGeom>
          <a:solidFill>
            <a:srgbClr val="DDDDDD"/>
          </a:solidFill>
        </p:spPr>
        <p:txBody>
          <a:bodyPr wrap="square" rtlCol="0">
            <a:spAutoFit/>
          </a:bodyPr>
          <a:lstStyle/>
          <a:p>
            <a:r>
              <a:rPr lang="en-GB" b="1" dirty="0" smtClean="0">
                <a:solidFill>
                  <a:srgbClr val="FF0000"/>
                </a:solidFill>
                <a:latin typeface="Arial Black" pitchFamily="34" charset="0"/>
                <a:ea typeface="Times New Roman"/>
                <a:cs typeface="Times New Roman"/>
              </a:rPr>
              <a:t>WHEAT STARCH </a:t>
            </a:r>
            <a:r>
              <a:rPr lang="en-GB" dirty="0" smtClean="0">
                <a:solidFill>
                  <a:srgbClr val="FF0000"/>
                </a:solidFill>
                <a:latin typeface="Arial Black" pitchFamily="34" charset="0"/>
              </a:rPr>
              <a:t>– </a:t>
            </a:r>
            <a:r>
              <a:rPr lang="en-GB" dirty="0" smtClean="0">
                <a:solidFill>
                  <a:srgbClr val="0000FF"/>
                </a:solidFill>
                <a:latin typeface="Arial Black" pitchFamily="34" charset="0"/>
              </a:rPr>
              <a:t>Two </a:t>
            </a:r>
            <a:r>
              <a:rPr lang="cs-CZ" dirty="0" smtClean="0">
                <a:solidFill>
                  <a:srgbClr val="0000FF"/>
                </a:solidFill>
                <a:latin typeface="Arial Black" pitchFamily="34" charset="0"/>
              </a:rPr>
              <a:t>S</a:t>
            </a:r>
            <a:r>
              <a:rPr lang="en-GB" dirty="0" smtClean="0">
                <a:solidFill>
                  <a:srgbClr val="0000FF"/>
                </a:solidFill>
                <a:latin typeface="Arial Black" pitchFamily="34" charset="0"/>
              </a:rPr>
              <a:t>orts of Grains &amp; Two Sizes of Grains</a:t>
            </a:r>
            <a:endParaRPr lang="en-GB" dirty="0">
              <a:solidFill>
                <a:srgbClr val="FF0000"/>
              </a:solidFill>
              <a:latin typeface="Arial Black"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17492</TotalTime>
  <Words>3000</Words>
  <Application>Microsoft Office PowerPoint</Application>
  <PresentationFormat>Předvádění na obrazovce (4:3)</PresentationFormat>
  <Paragraphs>486</Paragraphs>
  <Slides>52</Slides>
  <Notes>5</Notes>
  <HiddenSlides>0</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Default Design</vt:lpstr>
      <vt:lpstr>NATURAL POLYMERS Polysaccharide I  STARCH 1 </vt:lpstr>
      <vt:lpstr>Time schedule</vt:lpstr>
      <vt:lpstr>POLYSACCHARIDES -  DEFINITION</vt:lpstr>
      <vt:lpstr>LITERATURE BOOKS</vt:lpstr>
      <vt:lpstr>LITERATURE – JOURNALS</vt:lpstr>
      <vt:lpstr>Snímek 6</vt:lpstr>
      <vt:lpstr>Sorts of the Industry important Starches</vt:lpstr>
      <vt:lpstr>WHEAT STARCH</vt:lpstr>
      <vt:lpstr>Snímek 9</vt:lpstr>
      <vt:lpstr>Starch SEM – my own Work at MU 1</vt:lpstr>
      <vt:lpstr>Starch SEM – my own Work at MU 2</vt:lpstr>
      <vt:lpstr>Starch SEM – my own Work at MU 3</vt:lpstr>
      <vt:lpstr>Starch SEM – my own Work at MU 4</vt:lpstr>
      <vt:lpstr>Starch SEM – my own Work at MU 5</vt:lpstr>
      <vt:lpstr>Starch SEM – my own Work at MU 6</vt:lpstr>
      <vt:lpstr>Starch SEM –my own Work at MU 7</vt:lpstr>
      <vt:lpstr>Starch SEM –my own Work at MU 8</vt:lpstr>
      <vt:lpstr>Starch SEM – WHEAT  (taken form Literature)</vt:lpstr>
      <vt:lpstr>Sizes of Starch Grains (Particles)</vt:lpstr>
      <vt:lpstr>STARCH -  Production and Use (Data from the Years  1991 &amp; 2011)</vt:lpstr>
      <vt:lpstr>Snímek 21</vt:lpstr>
      <vt:lpstr>Snímek 22</vt:lpstr>
      <vt:lpstr>Snímek 23</vt:lpstr>
      <vt:lpstr>STARCH -  Production from Potato 1</vt:lpstr>
      <vt:lpstr>Snímek 25</vt:lpstr>
      <vt:lpstr>From the STARCH  to  ethanol</vt:lpstr>
      <vt:lpstr>STARCH -  Production from Potato 2</vt:lpstr>
      <vt:lpstr>STARCH -  Production from Wheat</vt:lpstr>
      <vt:lpstr>Snímek 29</vt:lpstr>
      <vt:lpstr>STARCH -  Production from Corn</vt:lpstr>
      <vt:lpstr>Snímek 31</vt:lpstr>
      <vt:lpstr>Starch Products for Food Industry</vt:lpstr>
      <vt:lpstr>Starch Products for NONFood Industry</vt:lpstr>
      <vt:lpstr>STARCH versus CELULLOSE 1</vt:lpstr>
      <vt:lpstr>STARCH versus CELULLOSE 2</vt:lpstr>
      <vt:lpstr>Snímek 36</vt:lpstr>
      <vt:lpstr>STARCH versus CELULLOSE 4</vt:lpstr>
      <vt:lpstr>AMYLOSE &amp; AMYLOPECTIN 1</vt:lpstr>
      <vt:lpstr>Separation  AMYLOSE  - AMYLOPECTIN 2 </vt:lpstr>
      <vt:lpstr>Snímek 40</vt:lpstr>
      <vt:lpstr>AMYLOSE  &amp; AMYLOPECTIN 3 SIMILARITY TO Polyethylenes</vt:lpstr>
      <vt:lpstr>AMYLOSE  - AMYLOPECTIN 4</vt:lpstr>
      <vt:lpstr>AMYLOSE  - AMYLOPECTIN 5</vt:lpstr>
      <vt:lpstr>AMYLOSE  - AMYLOPECTIN 6</vt:lpstr>
      <vt:lpstr>AMYLOSE  &amp; AMYLOPECTIN 7</vt:lpstr>
      <vt:lpstr>AMYLOSE  &amp; AMYLOPECTIN 8</vt:lpstr>
      <vt:lpstr>AMYLOSE  &amp; AMYLOPECTIN 9</vt:lpstr>
      <vt:lpstr>Starch MWD 1 (method GPC)</vt:lpstr>
      <vt:lpstr>Starch MWD 2 (method GPC)</vt:lpstr>
      <vt:lpstr>Starch MWD 3</vt:lpstr>
      <vt:lpstr>Possible deposition of the Fats molecules in the Cereal Starch</vt:lpstr>
      <vt:lpstr>supramolecular STRUCTURE of STARCH</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996</cp:revision>
  <dcterms:created xsi:type="dcterms:W3CDTF">2008-02-10T16:41:08Z</dcterms:created>
  <dcterms:modified xsi:type="dcterms:W3CDTF">2018-01-14T11:19:14Z</dcterms:modified>
</cp:coreProperties>
</file>