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651" r:id="rId3"/>
    <p:sldId id="542" r:id="rId4"/>
    <p:sldId id="397" r:id="rId5"/>
    <p:sldId id="541" r:id="rId6"/>
    <p:sldId id="540" r:id="rId7"/>
    <p:sldId id="566" r:id="rId8"/>
    <p:sldId id="567" r:id="rId9"/>
    <p:sldId id="543" r:id="rId10"/>
    <p:sldId id="544" r:id="rId11"/>
    <p:sldId id="545" r:id="rId12"/>
    <p:sldId id="568" r:id="rId13"/>
    <p:sldId id="619" r:id="rId14"/>
    <p:sldId id="630" r:id="rId15"/>
    <p:sldId id="546" r:id="rId16"/>
    <p:sldId id="547" r:id="rId17"/>
    <p:sldId id="631" r:id="rId18"/>
    <p:sldId id="648" r:id="rId19"/>
    <p:sldId id="563" r:id="rId20"/>
    <p:sldId id="628" r:id="rId21"/>
    <p:sldId id="629" r:id="rId22"/>
    <p:sldId id="562" r:id="rId23"/>
    <p:sldId id="649" r:id="rId24"/>
    <p:sldId id="564" r:id="rId25"/>
    <p:sldId id="552" r:id="rId26"/>
    <p:sldId id="565" r:id="rId27"/>
    <p:sldId id="558" r:id="rId28"/>
    <p:sldId id="559" r:id="rId29"/>
    <p:sldId id="550" r:id="rId30"/>
    <p:sldId id="551" r:id="rId31"/>
    <p:sldId id="557" r:id="rId32"/>
    <p:sldId id="554" r:id="rId33"/>
    <p:sldId id="555" r:id="rId34"/>
    <p:sldId id="560" r:id="rId35"/>
    <p:sldId id="658" r:id="rId36"/>
    <p:sldId id="667" r:id="rId37"/>
    <p:sldId id="636" r:id="rId38"/>
    <p:sldId id="553" r:id="rId39"/>
    <p:sldId id="556" r:id="rId40"/>
    <p:sldId id="607" r:id="rId41"/>
    <p:sldId id="647" r:id="rId42"/>
    <p:sldId id="646" r:id="rId43"/>
    <p:sldId id="621" r:id="rId44"/>
    <p:sldId id="561" r:id="rId45"/>
    <p:sldId id="668" r:id="rId46"/>
    <p:sldId id="620" r:id="rId47"/>
    <p:sldId id="614" r:id="rId48"/>
    <p:sldId id="608" r:id="rId49"/>
    <p:sldId id="609" r:id="rId50"/>
    <p:sldId id="610" r:id="rId51"/>
    <p:sldId id="611" r:id="rId52"/>
    <p:sldId id="612" r:id="rId53"/>
    <p:sldId id="613" r:id="rId54"/>
    <p:sldId id="655" r:id="rId55"/>
    <p:sldId id="656" r:id="rId56"/>
    <p:sldId id="657" r:id="rId57"/>
    <p:sldId id="624" r:id="rId58"/>
    <p:sldId id="623" r:id="rId59"/>
    <p:sldId id="654" r:id="rId60"/>
    <p:sldId id="661" r:id="rId61"/>
    <p:sldId id="663" r:id="rId62"/>
    <p:sldId id="664" r:id="rId63"/>
    <p:sldId id="666" r:id="rId64"/>
    <p:sldId id="665" r:id="rId65"/>
    <p:sldId id="634" r:id="rId66"/>
    <p:sldId id="653" r:id="rId67"/>
    <p:sldId id="622" r:id="rId68"/>
    <p:sldId id="625" r:id="rId69"/>
    <p:sldId id="626" r:id="rId70"/>
    <p:sldId id="633" r:id="rId71"/>
    <p:sldId id="635" r:id="rId72"/>
    <p:sldId id="640" r:id="rId73"/>
    <p:sldId id="641" r:id="rId74"/>
    <p:sldId id="642" r:id="rId75"/>
    <p:sldId id="643" r:id="rId76"/>
    <p:sldId id="644" r:id="rId77"/>
    <p:sldId id="645" r:id="rId78"/>
    <p:sldId id="659" r:id="rId79"/>
    <p:sldId id="660" r:id="rId80"/>
    <p:sldId id="671" r:id="rId81"/>
    <p:sldId id="672" r:id="rId82"/>
    <p:sldId id="673" r:id="rId83"/>
    <p:sldId id="674" r:id="rId84"/>
    <p:sldId id="676" r:id="rId85"/>
    <p:sldId id="677" r:id="rId86"/>
    <p:sldId id="569" r:id="rId87"/>
    <p:sldId id="650" r:id="rId88"/>
    <p:sldId id="637" r:id="rId89"/>
    <p:sldId id="604" r:id="rId90"/>
    <p:sldId id="605" r:id="rId91"/>
    <p:sldId id="570" r:id="rId92"/>
    <p:sldId id="670" r:id="rId93"/>
    <p:sldId id="682" r:id="rId94"/>
    <p:sldId id="681" r:id="rId95"/>
    <p:sldId id="683" r:id="rId96"/>
    <p:sldId id="571" r:id="rId97"/>
    <p:sldId id="675" r:id="rId98"/>
    <p:sldId id="572" r:id="rId99"/>
    <p:sldId id="574" r:id="rId100"/>
    <p:sldId id="573" r:id="rId101"/>
    <p:sldId id="678" r:id="rId102"/>
    <p:sldId id="575" r:id="rId103"/>
    <p:sldId id="577" r:id="rId104"/>
    <p:sldId id="578" r:id="rId105"/>
    <p:sldId id="638" r:id="rId106"/>
    <p:sldId id="579" r:id="rId107"/>
    <p:sldId id="580" r:id="rId108"/>
    <p:sldId id="581" r:id="rId109"/>
    <p:sldId id="582" r:id="rId110"/>
    <p:sldId id="583" r:id="rId111"/>
    <p:sldId id="584" r:id="rId112"/>
    <p:sldId id="669" r:id="rId113"/>
    <p:sldId id="585" r:id="rId114"/>
    <p:sldId id="679" r:id="rId115"/>
    <p:sldId id="662" r:id="rId116"/>
    <p:sldId id="627" r:id="rId117"/>
    <p:sldId id="639" r:id="rId118"/>
    <p:sldId id="586" r:id="rId119"/>
    <p:sldId id="588" r:id="rId120"/>
    <p:sldId id="589" r:id="rId121"/>
    <p:sldId id="591" r:id="rId122"/>
    <p:sldId id="684" r:id="rId123"/>
    <p:sldId id="685" r:id="rId124"/>
    <p:sldId id="686" r:id="rId125"/>
    <p:sldId id="687" r:id="rId126"/>
    <p:sldId id="688" r:id="rId127"/>
    <p:sldId id="689" r:id="rId128"/>
    <p:sldId id="690" r:id="rId129"/>
    <p:sldId id="590" r:id="rId130"/>
    <p:sldId id="592" r:id="rId131"/>
    <p:sldId id="593" r:id="rId132"/>
    <p:sldId id="595" r:id="rId133"/>
    <p:sldId id="601" r:id="rId134"/>
    <p:sldId id="617" r:id="rId135"/>
    <p:sldId id="594" r:id="rId136"/>
    <p:sldId id="615" r:id="rId137"/>
    <p:sldId id="616" r:id="rId138"/>
    <p:sldId id="596" r:id="rId139"/>
    <p:sldId id="606" r:id="rId140"/>
    <p:sldId id="602" r:id="rId141"/>
    <p:sldId id="599" r:id="rId142"/>
    <p:sldId id="652" r:id="rId143"/>
    <p:sldId id="597" r:id="rId144"/>
    <p:sldId id="598" r:id="rId145"/>
    <p:sldId id="603" r:id="rId146"/>
    <p:sldId id="600" r:id="rId147"/>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FF99"/>
    <a:srgbClr val="FFCC99"/>
    <a:srgbClr val="FF0000"/>
    <a:srgbClr val="FFFF00"/>
    <a:srgbClr val="FF9900"/>
    <a:srgbClr val="DDDDDD"/>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90" autoAdjust="0"/>
  </p:normalViewPr>
  <p:slideViewPr>
    <p:cSldViewPr>
      <p:cViewPr>
        <p:scale>
          <a:sx n="60" d="100"/>
          <a:sy n="60" d="100"/>
        </p:scale>
        <p:origin x="-802"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602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27112019</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KOLAGEN PŘF MU 9 2019</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10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10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1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1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2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2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13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6" Type="http://schemas.openxmlformats.org/officeDocument/2006/relationships/hyperlink" Target="https://cs.wikipedia.org/wiki/Srst" TargetMode="External"/><Relationship Id="rId5" Type="http://schemas.openxmlformats.org/officeDocument/2006/relationships/hyperlink" Target="https://cs.wikipedia.org/wiki/Hydroxid_v%C3%A1penat%C3%BD" TargetMode="External"/><Relationship Id="rId4" Type="http://schemas.openxmlformats.org/officeDocument/2006/relationships/hyperlink" Target="https://cs.wikipedia.org/wiki/Sulfid_sodn%C3%BD"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4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4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4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5" Type="http://schemas.openxmlformats.org/officeDocument/2006/relationships/hyperlink" Target="https://en.wikipedia.org/wiki/Chromium(III)_sulfate" TargetMode="External"/><Relationship Id="rId4" Type="http://schemas.openxmlformats.org/officeDocument/2006/relationships/image" Target="../media/image100.jpeg"/></Relationships>
</file>

<file path=ppt/slides/_rels/slide14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4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9.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8.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Denaturation_(biochemistry)" TargetMode="External"/><Relationship Id="rId1" Type="http://schemas.openxmlformats.org/officeDocument/2006/relationships/slideLayout" Target="../slideLayouts/slideLayout7.xml"/><Relationship Id="rId5" Type="http://schemas.openxmlformats.org/officeDocument/2006/relationships/hyperlink" Target="https://en.wikipedia.org/wiki/Anfinsen's_dogma" TargetMode="External"/><Relationship Id="rId4" Type="http://schemas.openxmlformats.org/officeDocument/2006/relationships/hyperlink" Target="https://en.wikipedia.org/wiki/Christian_B._Anfins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cs.wikipedia.org/w/index.php?title=S%C3%AD%C5%A5ovadlo&amp;action=edit&amp;redlink=1" TargetMode="External"/><Relationship Id="rId3" Type="http://schemas.openxmlformats.org/officeDocument/2006/relationships/hyperlink" Target="https://cs.wikipedia.org/wiki/Chemick%C3%BD_vzorec" TargetMode="External"/><Relationship Id="rId7" Type="http://schemas.openxmlformats.org/officeDocument/2006/relationships/hyperlink" Target="https://cs.wikipedia.org/wiki/Biochemie" TargetMode="External"/><Relationship Id="rId2" Type="http://schemas.openxmlformats.org/officeDocument/2006/relationships/hyperlink" Target="https://cs.wikipedia.org/wiki/Systematick%C3%BD_n%C3%A1zev" TargetMode="External"/><Relationship Id="rId1" Type="http://schemas.openxmlformats.org/officeDocument/2006/relationships/slideLayout" Target="../slideLayouts/slideLayout7.xml"/><Relationship Id="rId6" Type="http://schemas.openxmlformats.org/officeDocument/2006/relationships/hyperlink" Target="https://cs.wikipedia.org/wiki/Dezinfekce" TargetMode="External"/><Relationship Id="rId5" Type="http://schemas.openxmlformats.org/officeDocument/2006/relationships/hyperlink" Target="https://cs.wikipedia.org/wiki/V%C5%AFn%C4%9B" TargetMode="External"/><Relationship Id="rId4" Type="http://schemas.openxmlformats.org/officeDocument/2006/relationships/hyperlink" Target="https://cs.wikipedia.org/wiki/Kapalina" TargetMode="External"/><Relationship Id="rId9" Type="http://schemas.openxmlformats.org/officeDocument/2006/relationships/image" Target="../media/image5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smtClean="0"/>
              <a:t>PŘÍRODNÍ POLYMERY KOLAGEN PŘF MU 9 2019</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smtClean="0">
                <a:solidFill>
                  <a:srgbClr val="FF0000"/>
                </a:solidFill>
                <a:latin typeface="Arial Black" pitchFamily="34" charset="0"/>
              </a:rPr>
              <a:t>PŘÍRODNÍ POLYMERY</a:t>
            </a:r>
            <a:r>
              <a:rPr lang="sk-SK" sz="4000" b="1" dirty="0" smtClean="0">
                <a:solidFill>
                  <a:srgbClr val="FF0000"/>
                </a:solidFill>
              </a:rPr>
              <a:t/>
            </a:r>
            <a:br>
              <a:rPr lang="sk-SK" sz="4000" b="1" dirty="0" smtClean="0">
                <a:solidFill>
                  <a:srgbClr val="FF0000"/>
                </a:solidFill>
              </a:rPr>
            </a:br>
            <a:r>
              <a:rPr lang="sk-SK" sz="5400" b="1" kern="1200" dirty="0" smtClean="0">
                <a:solidFill>
                  <a:srgbClr val="000000"/>
                </a:solidFill>
                <a:ea typeface="Times New Roman"/>
                <a:cs typeface="Times New Roman"/>
              </a:rPr>
              <a:t> </a:t>
            </a:r>
            <a:r>
              <a:rPr lang="cs-CZ" sz="5400" dirty="0" smtClean="0">
                <a:latin typeface="Calibri"/>
                <a:ea typeface="Calibri"/>
                <a:cs typeface="Times New Roman"/>
              </a:rPr>
              <a:t/>
            </a:r>
            <a:br>
              <a:rPr lang="cs-CZ" sz="5400" dirty="0" smtClean="0">
                <a:latin typeface="Calibri"/>
                <a:ea typeface="Calibri"/>
                <a:cs typeface="Times New Roman"/>
              </a:rPr>
            </a:br>
            <a:r>
              <a:rPr lang="cs-CZ" sz="6600" b="1" kern="1200" dirty="0" smtClean="0">
                <a:solidFill>
                  <a:srgbClr val="008000"/>
                </a:solidFill>
                <a:latin typeface="Arial Black" pitchFamily="34" charset="0"/>
              </a:rPr>
              <a:t>Bílkovinná vlákna I - KOLAGEN</a:t>
            </a:r>
            <a:endParaRPr lang="sk-SK" sz="4000" b="1" dirty="0" smtClean="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smtClean="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smtClean="0"/>
              <a:t>27112019</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smtClean="0">
                <a:solidFill>
                  <a:srgbClr val="008000"/>
                </a:solidFill>
                <a:latin typeface="Arial Black" pitchFamily="34" charset="0"/>
              </a:rPr>
              <a:t>JEDNODUCHÉ (PROTEINY) – </a:t>
            </a:r>
            <a:r>
              <a:rPr lang="cs-CZ" sz="2800" b="1" dirty="0" smtClean="0">
                <a:solidFill>
                  <a:srgbClr val="008000"/>
                </a:solidFill>
              </a:rPr>
              <a:t>hydrolýzu se štěpí jen na aminokyseliny</a:t>
            </a:r>
          </a:p>
          <a:p>
            <a:r>
              <a:rPr lang="cs-CZ" sz="2800" b="1" dirty="0" smtClean="0">
                <a:solidFill>
                  <a:srgbClr val="0000FF"/>
                </a:solidFill>
                <a:latin typeface="Arial Black" pitchFamily="34" charset="0"/>
              </a:rPr>
              <a:t>SLOŽENÉ (PROTEIDY) – </a:t>
            </a:r>
            <a:r>
              <a:rPr lang="cs-CZ" sz="2800" b="1" dirty="0" smtClean="0">
                <a:solidFill>
                  <a:srgbClr val="0000FF"/>
                </a:solidFill>
              </a:rPr>
              <a:t>hydrolýzu se štěpí na aminokyseliny, cukry, tuky, …</a:t>
            </a:r>
          </a:p>
          <a:p>
            <a:pPr lvl="1"/>
            <a:r>
              <a:rPr lang="cs-CZ" sz="2400" b="1" dirty="0" smtClean="0">
                <a:solidFill>
                  <a:srgbClr val="0000FF"/>
                </a:solidFill>
              </a:rPr>
              <a:t>LIPOPROTEINY (tuky)</a:t>
            </a:r>
          </a:p>
          <a:p>
            <a:pPr lvl="1"/>
            <a:r>
              <a:rPr lang="cs-CZ" sz="2400" b="1" dirty="0" smtClean="0">
                <a:solidFill>
                  <a:srgbClr val="0000FF"/>
                </a:solidFill>
              </a:rPr>
              <a:t>GLYKOPROTEINY (cukry)</a:t>
            </a:r>
          </a:p>
          <a:p>
            <a:pPr lvl="1"/>
            <a:r>
              <a:rPr lang="cs-CZ" sz="2400" b="1" dirty="0" smtClean="0">
                <a:solidFill>
                  <a:srgbClr val="0000FF"/>
                </a:solidFill>
              </a:rPr>
              <a:t>FOSFOPROTEINY (</a:t>
            </a:r>
            <a:r>
              <a:rPr lang="cs-CZ" sz="2400" b="1" dirty="0" err="1" smtClean="0">
                <a:solidFill>
                  <a:srgbClr val="0000FF"/>
                </a:solidFill>
              </a:rPr>
              <a:t>fostátové</a:t>
            </a:r>
            <a:r>
              <a:rPr lang="cs-CZ" sz="2400" b="1" dirty="0" smtClean="0">
                <a:solidFill>
                  <a:srgbClr val="0000FF"/>
                </a:solidFill>
              </a:rPr>
              <a:t> skupiny &gt; </a:t>
            </a:r>
            <a:r>
              <a:rPr lang="cs-CZ" sz="2400" b="1" dirty="0" smtClean="0">
                <a:solidFill>
                  <a:srgbClr val="0000FF"/>
                </a:solidFill>
                <a:latin typeface="Arial Black" pitchFamily="34" charset="0"/>
              </a:rPr>
              <a:t>KASEIN</a:t>
            </a:r>
            <a:r>
              <a:rPr lang="cs-CZ" sz="2400" b="1" dirty="0" smtClean="0">
                <a:solidFill>
                  <a:srgbClr val="0000FF"/>
                </a:solidFill>
              </a:rPr>
              <a:t>)</a:t>
            </a:r>
          </a:p>
          <a:p>
            <a:pPr lvl="1"/>
            <a:r>
              <a:rPr lang="cs-CZ" sz="2400" b="1" dirty="0" smtClean="0">
                <a:solidFill>
                  <a:srgbClr val="0000FF"/>
                </a:solidFill>
              </a:rPr>
              <a:t>CHROMOPEROTEINY (barviva, např. hemoglobin, melamin)</a:t>
            </a:r>
          </a:p>
          <a:p>
            <a:pPr lvl="1"/>
            <a:endParaRPr lang="cs-CZ" sz="2400" b="1" dirty="0" smtClean="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100</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smtClean="0"/>
              <a:t>Kožní klih a technická želatina</a:t>
            </a:r>
            <a:r>
              <a:rPr lang="cs-CZ" sz="3000" dirty="0" smtClean="0"/>
              <a:t> je směs </a:t>
            </a:r>
            <a:r>
              <a:rPr lang="cs-CZ" sz="3000" dirty="0" smtClean="0">
                <a:solidFill>
                  <a:srgbClr val="FF0000"/>
                </a:solidFill>
                <a:latin typeface="Arial Black" pitchFamily="34" charset="0"/>
              </a:rPr>
              <a:t>glutinu</a:t>
            </a:r>
            <a:r>
              <a:rPr lang="cs-CZ" sz="3000" dirty="0" smtClean="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dirty="0" smtClean="0">
                <a:solidFill>
                  <a:srgbClr val="FF0000"/>
                </a:solidFill>
                <a:latin typeface="Arial Black" pitchFamily="34" charset="0"/>
              </a:rPr>
              <a:t>Glutin = málo přečištěná želatina</a:t>
            </a:r>
            <a:endParaRPr lang="cs-CZ"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101</a:t>
            </a:fld>
            <a:endParaRPr lang="sk-SK"/>
          </a:p>
        </p:txBody>
      </p:sp>
      <p:pic>
        <p:nvPicPr>
          <p:cNvPr id="5" name="Obrázek 4" descr="Kožní KLIH HLAVNÍ  POUŽITÍ 001.jpg"/>
          <p:cNvPicPr>
            <a:picLocks noChangeAspect="1"/>
          </p:cNvPicPr>
          <p:nvPr/>
        </p:nvPicPr>
        <p:blipFill>
          <a:blip r:embed="rId2" cstate="print"/>
          <a:stretch>
            <a:fillRect/>
          </a:stretch>
        </p:blipFill>
        <p:spPr>
          <a:xfrm>
            <a:off x="179512" y="620688"/>
            <a:ext cx="8827874" cy="2736304"/>
          </a:xfrm>
          <a:prstGeom prst="rect">
            <a:avLst/>
          </a:prstGeom>
        </p:spPr>
      </p:pic>
      <p:pic>
        <p:nvPicPr>
          <p:cNvPr id="6" name="Obrázek 5" descr="Kožní KLIH HLAVNÍ  POUŽITÍ 002.jpg"/>
          <p:cNvPicPr>
            <a:picLocks noChangeAspect="1"/>
          </p:cNvPicPr>
          <p:nvPr/>
        </p:nvPicPr>
        <p:blipFill>
          <a:blip r:embed="rId3" cstate="print"/>
          <a:stretch>
            <a:fillRect/>
          </a:stretch>
        </p:blipFill>
        <p:spPr>
          <a:xfrm>
            <a:off x="0" y="3356992"/>
            <a:ext cx="8714236" cy="288032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102</a:t>
            </a:fld>
            <a:endParaRPr lang="sk-SK"/>
          </a:p>
        </p:txBody>
      </p:sp>
      <p:graphicFrame>
        <p:nvGraphicFramePr>
          <p:cNvPr id="9" name="Tabulka 8"/>
          <p:cNvGraphicFramePr>
            <a:graphicFrameLocks noGrp="1"/>
          </p:cNvGraphicFramePr>
          <p:nvPr/>
        </p:nvGraphicFramePr>
        <p:xfrm>
          <a:off x="2123728" y="1340768"/>
          <a:ext cx="5644444" cy="4956378"/>
        </p:xfrm>
        <a:graphic>
          <a:graphicData uri="http://schemas.openxmlformats.org/drawingml/2006/table">
            <a:tbl>
              <a:tblPr/>
              <a:tblGrid>
                <a:gridCol w="2822222"/>
                <a:gridCol w="2822222"/>
              </a:tblGrid>
              <a:tr h="338667">
                <a:tc gridSpan="2">
                  <a:txBody>
                    <a:bodyPr/>
                    <a:lstStyle/>
                    <a:p>
                      <a:pPr algn="ctr"/>
                      <a:r>
                        <a:rPr lang="cs-CZ" sz="3200" b="1" dirty="0" smtClean="0">
                          <a:solidFill>
                            <a:srgbClr val="008000"/>
                          </a:solidFill>
                          <a:latin typeface="Arial Black" pitchFamily="34" charset="0"/>
                        </a:rPr>
                        <a:t>TECHNICKÁ ŽELATINA</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sz="1700" b="1"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3 - 5,5 </a:t>
                      </a:r>
                      <a:r>
                        <a:rPr lang="cs-CZ" sz="1700" b="1" dirty="0" err="1"/>
                        <a:t>Engler</a:t>
                      </a:r>
                      <a:r>
                        <a:rPr lang="cs-CZ" sz="1700" b="1"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14 %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10 -15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200 - 350 </a:t>
                      </a:r>
                      <a:r>
                        <a:rPr lang="cs-CZ" sz="1700" b="1" dirty="0" err="1"/>
                        <a:t>Bloom</a:t>
                      </a:r>
                      <a:r>
                        <a:rPr lang="cs-CZ" sz="1700" b="1"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b="1"/>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103</a:t>
            </a:fld>
            <a:endParaRPr lang="sk-SK"/>
          </a:p>
        </p:txBody>
      </p:sp>
      <p:graphicFrame>
        <p:nvGraphicFramePr>
          <p:cNvPr id="9" name="Tabulka 8"/>
          <p:cNvGraphicFramePr>
            <a:graphicFrameLocks noGrp="1"/>
          </p:cNvGraphicFramePr>
          <p:nvPr/>
        </p:nvGraphicFramePr>
        <p:xfrm>
          <a:off x="2339752" y="1196752"/>
          <a:ext cx="6552728" cy="5235786"/>
        </p:xfrm>
        <a:graphic>
          <a:graphicData uri="http://schemas.openxmlformats.org/drawingml/2006/table">
            <a:tbl>
              <a:tblPr/>
              <a:tblGrid>
                <a:gridCol w="3528392"/>
                <a:gridCol w="3024336"/>
              </a:tblGrid>
              <a:tr h="338667">
                <a:tc gridSpan="2">
                  <a:txBody>
                    <a:bodyPr/>
                    <a:lstStyle/>
                    <a:p>
                      <a:pPr algn="ctr"/>
                      <a:r>
                        <a:rPr lang="cs-CZ" sz="3200" b="1" dirty="0" smtClean="0">
                          <a:solidFill>
                            <a:srgbClr val="008000"/>
                          </a:solidFill>
                          <a:latin typeface="Arial Black" pitchFamily="34" charset="0"/>
                        </a:rPr>
                        <a:t>SIRKÁRENSKÝ KLIH </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min. 5 </a:t>
                      </a:r>
                      <a:r>
                        <a:rPr lang="cs-CZ" b="1" dirty="0" err="1"/>
                        <a:t>Engler</a:t>
                      </a:r>
                      <a:r>
                        <a:rPr lang="cs-CZ" b="1"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do 14 %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10 - 15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280 - 340 </a:t>
                      </a:r>
                      <a:r>
                        <a:rPr lang="cs-CZ" b="1" dirty="0" err="1"/>
                        <a:t>Bloom</a:t>
                      </a:r>
                      <a:r>
                        <a:rPr lang="cs-CZ" b="1" dirty="0"/>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smtClean="0">
                <a:solidFill>
                  <a:srgbClr val="FF0000"/>
                </a:solidFill>
              </a:rPr>
              <a:t>S vysokou PĚNIVOSTÍ &amp; NÍZKÝM OBSAHEM TUKU</a:t>
            </a:r>
            <a:endParaRPr lang="cs-CZ" sz="2400" b="1" dirty="0">
              <a:solidFill>
                <a:srgbClr val="FF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IV</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104</a:t>
            </a:fld>
            <a:endParaRPr lang="sk-SK"/>
          </a:p>
        </p:txBody>
      </p:sp>
      <p:graphicFrame>
        <p:nvGraphicFramePr>
          <p:cNvPr id="9" name="Tabulka 8"/>
          <p:cNvGraphicFramePr>
            <a:graphicFrameLocks noGrp="1"/>
          </p:cNvGraphicFramePr>
          <p:nvPr/>
        </p:nvGraphicFramePr>
        <p:xfrm>
          <a:off x="2195736" y="1196752"/>
          <a:ext cx="6552728" cy="5235786"/>
        </p:xfrm>
        <a:graphic>
          <a:graphicData uri="http://schemas.openxmlformats.org/drawingml/2006/table">
            <a:tbl>
              <a:tblPr/>
              <a:tblGrid>
                <a:gridCol w="3528392"/>
                <a:gridCol w="3024336"/>
              </a:tblGrid>
              <a:tr h="338667">
                <a:tc gridSpan="2">
                  <a:txBody>
                    <a:bodyPr/>
                    <a:lstStyle/>
                    <a:p>
                      <a:pPr algn="ctr"/>
                      <a:r>
                        <a:rPr lang="cs-CZ" sz="3200" b="1" dirty="0" smtClean="0">
                          <a:solidFill>
                            <a:srgbClr val="008000"/>
                          </a:solidFill>
                          <a:latin typeface="Arial Black" pitchFamily="34" charset="0"/>
                        </a:rPr>
                        <a:t>KLIH TOPAZ SPECIÁL</a:t>
                      </a:r>
                      <a:endParaRPr lang="cs-CZ" sz="32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1" y="477831"/>
          <a:ext cx="9143999" cy="5842967"/>
        </p:xfrm>
        <a:graphic>
          <a:graphicData uri="http://schemas.openxmlformats.org/drawingml/2006/table">
            <a:tbl>
              <a:tblPr/>
              <a:tblGrid>
                <a:gridCol w="2043952"/>
                <a:gridCol w="2151531"/>
                <a:gridCol w="2474258"/>
                <a:gridCol w="2474258"/>
              </a:tblGrid>
              <a:tr h="540267">
                <a:tc gridSpan="2">
                  <a:txBody>
                    <a:bodyPr/>
                    <a:lstStyle/>
                    <a:p>
                      <a:pPr algn="l"/>
                      <a:r>
                        <a:rPr lang="cs-CZ" sz="1600" b="1" dirty="0" smtClean="0">
                          <a:solidFill>
                            <a:srgbClr val="008000"/>
                          </a:solidFill>
                          <a:latin typeface="Arial Black" pitchFamily="34" charset="0"/>
                        </a:rPr>
                        <a:t>KLIH TOPAZ SPECIÁL</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hMerge="1">
                  <a:txBody>
                    <a:bodyPr/>
                    <a:lstStyle/>
                    <a:p>
                      <a:endParaRPr lang="cs-CZ" sz="1700" dirty="0"/>
                    </a:p>
                  </a:txBody>
                  <a:tcPr marL="84667" marR="84667" marT="42333" marB="42333"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smtClean="0">
                          <a:solidFill>
                            <a:srgbClr val="008000"/>
                          </a:solidFill>
                          <a:latin typeface="Arial Black" pitchFamily="34" charset="0"/>
                        </a:rPr>
                        <a:t>SIRKÁRENSKÝ</a:t>
                      </a:r>
                    </a:p>
                    <a:p>
                      <a:pPr algn="l"/>
                      <a:r>
                        <a:rPr lang="cs-CZ" sz="1600" b="1" dirty="0" smtClean="0">
                          <a:solidFill>
                            <a:srgbClr val="008000"/>
                          </a:solidFill>
                          <a:latin typeface="Arial Black" pitchFamily="34" charset="0"/>
                        </a:rPr>
                        <a:t>KLIH</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l"/>
                      <a:r>
                        <a:rPr lang="cs-CZ" sz="1600" b="1" dirty="0" smtClean="0">
                          <a:solidFill>
                            <a:srgbClr val="008000"/>
                          </a:solidFill>
                          <a:latin typeface="Arial Black" pitchFamily="34" charset="0"/>
                        </a:rPr>
                        <a:t>TECHNICKÁ ŽELATINA</a:t>
                      </a:r>
                      <a:endParaRPr lang="cs-CZ" sz="1600" b="1"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357875">
                <a:tc>
                  <a:txBody>
                    <a:bodyPr/>
                    <a:lstStyle/>
                    <a:p>
                      <a:r>
                        <a:rPr lang="cs-CZ" sz="1400" b="1" dirty="0"/>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512778">
                <a:tc>
                  <a:txBody>
                    <a:bodyPr/>
                    <a:lstStyle/>
                    <a:p>
                      <a:r>
                        <a:rPr lang="cs-CZ" sz="1400"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546662">
                <a:tc>
                  <a:txBody>
                    <a:bodyPr/>
                    <a:lstStyle/>
                    <a:p>
                      <a:r>
                        <a:rPr lang="cs-CZ" sz="1600" b="1" dirty="0">
                          <a:solidFill>
                            <a:srgbClr val="C00000"/>
                          </a:solidFill>
                          <a:latin typeface="Arial Black" pitchFamily="34" charset="0"/>
                        </a:rPr>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393384">
                <a:tc>
                  <a:txBody>
                    <a:bodyPr/>
                    <a:lstStyle/>
                    <a:p>
                      <a:r>
                        <a:rPr lang="cs-CZ" sz="1400"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314260">
                <a:tc>
                  <a:txBody>
                    <a:bodyPr/>
                    <a:lstStyle/>
                    <a:p>
                      <a:r>
                        <a:rPr lang="cs-CZ" sz="1400" b="1" dirty="0">
                          <a:solidFill>
                            <a:srgbClr val="0000FF"/>
                          </a:solidFill>
                          <a:latin typeface="Arial Black" pitchFamily="34" charset="0"/>
                        </a:rPr>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5 - 6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min. 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3 - 5,5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307667">
                <a:tc>
                  <a:txBody>
                    <a:bodyPr/>
                    <a:lstStyle/>
                    <a:p>
                      <a:r>
                        <a:rPr lang="cs-CZ" sz="1400"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478321">
                <a:tc>
                  <a:txBody>
                    <a:bodyPr/>
                    <a:lstStyle/>
                    <a:p>
                      <a:r>
                        <a:rPr lang="cs-CZ" sz="1400"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360028">
                <a:tc>
                  <a:txBody>
                    <a:bodyPr/>
                    <a:lstStyle/>
                    <a:p>
                      <a:r>
                        <a:rPr lang="cs-CZ" sz="1400"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15 %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478321">
                <a:tc>
                  <a:txBody>
                    <a:bodyPr/>
                    <a:lstStyle/>
                    <a:p>
                      <a:r>
                        <a:rPr lang="cs-CZ" sz="1400"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10 -15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452547">
                <a:tc>
                  <a:txBody>
                    <a:bodyPr/>
                    <a:lstStyle/>
                    <a:p>
                      <a:r>
                        <a:rPr lang="cs-CZ" sz="1400"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515404">
                <a:tc>
                  <a:txBody>
                    <a:bodyPr/>
                    <a:lstStyle/>
                    <a:p>
                      <a:r>
                        <a:rPr lang="cs-CZ" sz="1400" b="1" dirty="0">
                          <a:solidFill>
                            <a:srgbClr val="7030A0"/>
                          </a:solidFill>
                          <a:latin typeface="Arial Black" pitchFamily="34" charset="0"/>
                        </a:rPr>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200 - 350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512778">
                <a:tc>
                  <a:txBody>
                    <a:bodyPr/>
                    <a:lstStyle/>
                    <a:p>
                      <a:r>
                        <a:rPr lang="cs-CZ" sz="2000" b="1" dirty="0">
                          <a:solidFill>
                            <a:srgbClr val="FF0000"/>
                          </a:solidFill>
                          <a:latin typeface="Arial Black" pitchFamily="34" charset="0"/>
                        </a:rPr>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bl>
          </a:graphicData>
        </a:graphic>
      </p:graphicFrame>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105</a:t>
            </a:fld>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51520" y="0"/>
            <a:ext cx="8229600" cy="922114"/>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a:t>
            </a:r>
            <a:r>
              <a:rPr lang="cs-CZ" sz="2800" b="1" cap="all" dirty="0" smtClean="0">
                <a:solidFill>
                  <a:srgbClr val="0000FF"/>
                </a:solidFill>
                <a:latin typeface="+mn-lt"/>
              </a:rPr>
              <a:t>DALŠÍHO</a:t>
            </a:r>
            <a:r>
              <a:rPr lang="cs-CZ" sz="2800" b="1" cap="all" dirty="0" smtClean="0">
                <a:solidFill>
                  <a:srgbClr val="008000"/>
                </a:solidFill>
                <a:latin typeface="+mn-lt"/>
              </a:rPr>
              <a:t> sortimentu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107504" y="908720"/>
            <a:ext cx="8928992" cy="5328592"/>
          </a:xfrm>
        </p:spPr>
        <p:txBody>
          <a:bodyPr/>
          <a:lstStyle/>
          <a:p>
            <a:pPr marL="457200" indent="-457200">
              <a:buFont typeface="+mj-lt"/>
              <a:buAutoNum type="arabicPeriod"/>
            </a:pPr>
            <a:r>
              <a:rPr lang="cs-CZ" sz="2400" b="1" dirty="0" smtClean="0"/>
              <a:t>KRÁLIČÍ KLIH</a:t>
            </a:r>
          </a:p>
          <a:p>
            <a:pPr marL="457200" indent="-457200">
              <a:buFont typeface="+mj-lt"/>
              <a:buAutoNum type="arabicPeriod"/>
            </a:pPr>
            <a:r>
              <a:rPr lang="cs-CZ" sz="2400" b="1" dirty="0" smtClean="0"/>
              <a:t>TOPAZ  I  - pro náročné zákazníky</a:t>
            </a:r>
          </a:p>
          <a:p>
            <a:pPr marL="457200" indent="-457200">
              <a:buFont typeface="+mj-lt"/>
              <a:buAutoNum type="arabicPeriod"/>
            </a:pPr>
            <a:r>
              <a:rPr lang="cs-CZ" b="1" dirty="0" smtClean="0">
                <a:solidFill>
                  <a:srgbClr val="0000FF"/>
                </a:solidFill>
                <a:latin typeface="Arial Black" pitchFamily="34" charset="0"/>
              </a:rPr>
              <a:t>TOPAZ II  - NEJPRODÁVANĚJŠÍ DRUH</a:t>
            </a:r>
            <a:endParaRPr lang="cs-CZ" sz="2400" b="1" dirty="0" smtClean="0">
              <a:solidFill>
                <a:srgbClr val="0000FF"/>
              </a:solidFill>
              <a:latin typeface="Arial Black" pitchFamily="34" charset="0"/>
            </a:endParaRPr>
          </a:p>
          <a:p>
            <a:pPr marL="457200" indent="-457200">
              <a:buFont typeface="+mj-lt"/>
              <a:buAutoNum type="arabicPeriod"/>
            </a:pPr>
            <a:r>
              <a:rPr lang="cs-CZ" sz="2400" b="1" dirty="0" smtClean="0"/>
              <a:t>Kožní klih K2 – náhrada kostního klihu</a:t>
            </a:r>
          </a:p>
          <a:p>
            <a:pPr marL="457200" indent="-457200" algn="ctr">
              <a:buNone/>
            </a:pPr>
            <a:r>
              <a:rPr lang="cs-CZ" sz="2400" b="1" cap="all" dirty="0" smtClean="0">
                <a:solidFill>
                  <a:srgbClr val="C00000"/>
                </a:solidFill>
                <a:latin typeface="Arial Black" pitchFamily="34" charset="0"/>
              </a:rPr>
              <a:t>Kožní</a:t>
            </a:r>
            <a:r>
              <a:rPr lang="cs-CZ" sz="2400" b="1" dirty="0" smtClean="0">
                <a:solidFill>
                  <a:srgbClr val="C00000"/>
                </a:solidFill>
                <a:latin typeface="Arial Black" pitchFamily="34" charset="0"/>
              </a:rPr>
              <a:t> versus </a:t>
            </a:r>
            <a:r>
              <a:rPr lang="cs-CZ" sz="2400" b="1" cap="all" dirty="0" smtClean="0">
                <a:solidFill>
                  <a:srgbClr val="C00000"/>
                </a:solidFill>
                <a:latin typeface="Arial Black" pitchFamily="34" charset="0"/>
              </a:rPr>
              <a:t>kostní</a:t>
            </a:r>
            <a:r>
              <a:rPr lang="cs-CZ" sz="2400" b="1" dirty="0" smtClean="0">
                <a:solidFill>
                  <a:srgbClr val="C00000"/>
                </a:solidFill>
                <a:latin typeface="Arial Black" pitchFamily="34" charset="0"/>
              </a:rPr>
              <a:t> klih</a:t>
            </a:r>
          </a:p>
          <a:p>
            <a:pPr marL="457200" indent="-457200"/>
            <a:r>
              <a:rPr lang="cs-CZ" sz="2400" b="1" dirty="0" smtClean="0">
                <a:solidFill>
                  <a:srgbClr val="C00000"/>
                </a:solidFill>
              </a:rPr>
              <a:t>Kožní klih dává lepší vlastnosti spoje (pevnost)</a:t>
            </a:r>
          </a:p>
          <a:p>
            <a:pPr marL="457200" indent="-457200" algn="ctr">
              <a:buNone/>
            </a:pPr>
            <a:r>
              <a:rPr lang="cs-CZ" sz="2400" b="1" dirty="0" smtClean="0">
                <a:solidFill>
                  <a:srgbClr val="FF0000"/>
                </a:solidFill>
                <a:latin typeface="Arial Black" pitchFamily="34" charset="0"/>
              </a:rPr>
              <a:t>POSTUPNÉ VAŘENÍ KLIHU</a:t>
            </a:r>
          </a:p>
          <a:p>
            <a:pPr marL="457200" indent="-457200"/>
            <a:r>
              <a:rPr lang="cs-CZ" sz="2400" b="1" dirty="0" smtClean="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179512" y="1196752"/>
            <a:ext cx="8784976" cy="4929411"/>
          </a:xfrm>
        </p:spPr>
        <p:txBody>
          <a:bodyPr/>
          <a:lstStyle/>
          <a:p>
            <a:r>
              <a:rPr lang="cs-CZ" sz="2400" b="1" dirty="0" smtClean="0">
                <a:solidFill>
                  <a:srgbClr val="0000FF"/>
                </a:solidFill>
                <a:latin typeface="Arial Black" pitchFamily="34" charset="0"/>
              </a:rPr>
              <a:t>ŽELATINA OBSAHUJE MÉNĚ NÍZKOMOLEKULÁRNÍCH LÁTEK NEŽ KLIH</a:t>
            </a:r>
          </a:p>
          <a:p>
            <a:r>
              <a:rPr lang="cs-CZ" sz="2400" b="1" dirty="0" smtClean="0"/>
              <a:t>Do 20°C želatina ve vodě jen silně </a:t>
            </a:r>
            <a:r>
              <a:rPr lang="cs-CZ" sz="2400" b="1" dirty="0" err="1" smtClean="0"/>
              <a:t>botná</a:t>
            </a:r>
            <a:endParaRPr lang="cs-CZ" sz="2400" b="1" dirty="0" smtClean="0"/>
          </a:p>
          <a:p>
            <a:r>
              <a:rPr lang="cs-CZ" sz="2400" b="1" dirty="0" smtClean="0"/>
              <a:t>Želatina bobtná víc než klihy</a:t>
            </a:r>
          </a:p>
          <a:p>
            <a:r>
              <a:rPr lang="cs-CZ" sz="2400" b="1" dirty="0" smtClean="0"/>
              <a:t>Nad 35 °C tvoří želatina viskózní roztoky </a:t>
            </a:r>
          </a:p>
          <a:p>
            <a:r>
              <a:rPr lang="cs-CZ" sz="2400" b="1" dirty="0" smtClean="0"/>
              <a:t>Po ochlazení roztoků vytváří želatina GEL  již při nízké koncentraci pod 1 % hmot.</a:t>
            </a:r>
          </a:p>
          <a:p>
            <a:r>
              <a:rPr lang="cs-CZ" sz="2400" b="1" dirty="0" smtClean="0"/>
              <a:t>Vlivy na viskozitu mají i soli či formaldehyd (TEN VYTVÁŘÍ NEROZPUSTNÉ GELY)</a:t>
            </a:r>
          </a:p>
          <a:p>
            <a:r>
              <a:rPr lang="cs-CZ" sz="2400" b="1" dirty="0" smtClean="0"/>
              <a:t>Podobná je reakce s ionty </a:t>
            </a:r>
            <a:r>
              <a:rPr lang="cs-CZ" sz="2400" b="1" dirty="0" err="1" smtClean="0"/>
              <a:t>Al</a:t>
            </a:r>
            <a:r>
              <a:rPr lang="cs-CZ" sz="2400" b="1" dirty="0" smtClean="0"/>
              <a:t>, </a:t>
            </a:r>
            <a:r>
              <a:rPr lang="cs-CZ" sz="2400" b="1" dirty="0" err="1" smtClean="0"/>
              <a:t>Cr</a:t>
            </a:r>
            <a:r>
              <a:rPr lang="cs-CZ" sz="2400" b="1" dirty="0" smtClean="0"/>
              <a:t> a </a:t>
            </a:r>
            <a:r>
              <a:rPr lang="cs-CZ" sz="2400" b="1" dirty="0" err="1" smtClean="0"/>
              <a:t>Fe</a:t>
            </a:r>
            <a:r>
              <a:rPr lang="cs-CZ" sz="2400" b="1" dirty="0" smtClean="0"/>
              <a:t> &gt; činění kůží </a:t>
            </a:r>
          </a:p>
          <a:p>
            <a:r>
              <a:rPr lang="cs-CZ" sz="2400" b="1" dirty="0" smtClean="0"/>
              <a:t>Nadměrným zahříváním nad 35 °C klesá MW a tím i viskozita a zhoršují se vlastnosti </a:t>
            </a:r>
            <a:endParaRPr lang="cs-CZ" sz="2400" b="1"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smtClean="0"/>
              <a:t>1 St = 1 cm</a:t>
            </a:r>
            <a:r>
              <a:rPr lang="cs-CZ" baseline="30000" dirty="0" smtClean="0"/>
              <a:t>2</a:t>
            </a:r>
            <a:r>
              <a:rPr lang="cs-CZ" dirty="0" smtClean="0"/>
              <a:t>·s</a:t>
            </a:r>
            <a:r>
              <a:rPr lang="cs-CZ" baseline="30000" dirty="0" smtClean="0"/>
              <a:t>-1</a:t>
            </a:r>
            <a:r>
              <a:rPr lang="cs-CZ" dirty="0" smtClean="0"/>
              <a:t> = 10</a:t>
            </a:r>
            <a:r>
              <a:rPr lang="cs-CZ" baseline="30000" dirty="0" smtClean="0"/>
              <a:t>-4</a:t>
            </a:r>
            <a:r>
              <a:rPr lang="cs-CZ" dirty="0" smtClean="0"/>
              <a:t> m</a:t>
            </a:r>
            <a:r>
              <a:rPr lang="cs-CZ" baseline="30000" dirty="0" smtClean="0"/>
              <a:t>2</a:t>
            </a:r>
            <a:r>
              <a:rPr lang="cs-CZ" dirty="0" smtClean="0"/>
              <a:t>·s</a:t>
            </a:r>
            <a:r>
              <a:rPr lang="cs-CZ" baseline="30000" dirty="0" smtClean="0"/>
              <a:t>-1 </a:t>
            </a:r>
          </a:p>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a:t>
            </a:r>
            <a:r>
              <a:rPr lang="cs-CZ" dirty="0" smtClean="0"/>
              <a:t>= </a:t>
            </a:r>
            <a:r>
              <a:rPr lang="cs-CZ" sz="2300" dirty="0" smtClean="0">
                <a:solidFill>
                  <a:srgbClr val="7030A0"/>
                </a:solidFill>
                <a:latin typeface="Arial Black" pitchFamily="34" charset="0"/>
              </a:rPr>
              <a:t>1 mm</a:t>
            </a:r>
            <a:r>
              <a:rPr lang="cs-CZ" sz="2300" baseline="30000" dirty="0" smtClean="0">
                <a:solidFill>
                  <a:srgbClr val="7030A0"/>
                </a:solidFill>
                <a:latin typeface="Arial Black" pitchFamily="34" charset="0"/>
              </a:rPr>
              <a:t>2</a:t>
            </a:r>
            <a:r>
              <a:rPr lang="cs-CZ" sz="2300" dirty="0" smtClean="0">
                <a:solidFill>
                  <a:srgbClr val="7030A0"/>
                </a:solidFill>
                <a:latin typeface="Arial Black" pitchFamily="34" charset="0"/>
              </a:rPr>
              <a:t>·s</a:t>
            </a:r>
            <a:r>
              <a:rPr lang="cs-CZ" sz="2300" baseline="30000" dirty="0" smtClean="0">
                <a:solidFill>
                  <a:srgbClr val="7030A0"/>
                </a:solidFill>
                <a:latin typeface="Arial Black" pitchFamily="34" charset="0"/>
              </a:rPr>
              <a:t>-1</a:t>
            </a:r>
            <a:r>
              <a:rPr lang="cs-CZ" sz="2300" dirty="0" smtClean="0">
                <a:solidFill>
                  <a:srgbClr val="7030A0"/>
                </a:solidFill>
                <a:latin typeface="Arial Black" pitchFamily="34" charset="0"/>
              </a:rPr>
              <a:t> </a:t>
            </a:r>
            <a:r>
              <a:rPr lang="cs-CZ" dirty="0" smtClean="0"/>
              <a:t>= 10</a:t>
            </a:r>
            <a:r>
              <a:rPr lang="cs-CZ" baseline="30000" dirty="0" smtClean="0"/>
              <a:t>-6</a:t>
            </a:r>
            <a:r>
              <a:rPr lang="cs-CZ" dirty="0" smtClean="0"/>
              <a:t>m</a:t>
            </a:r>
            <a:r>
              <a:rPr lang="cs-CZ" baseline="30000" dirty="0" smtClean="0"/>
              <a:t>2</a:t>
            </a:r>
            <a:r>
              <a:rPr lang="cs-CZ" dirty="0" smtClean="0"/>
              <a:t>·s</a:t>
            </a:r>
            <a:r>
              <a:rPr lang="cs-CZ" baseline="30000" dirty="0" smtClean="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&gt; </a:t>
            </a:r>
            <a:r>
              <a:rPr lang="cs-CZ" b="1" dirty="0" err="1" smtClean="0">
                <a:solidFill>
                  <a:srgbClr val="FF0000"/>
                </a:solidFill>
              </a:rPr>
              <a:t>centistoke</a:t>
            </a:r>
            <a:r>
              <a:rPr lang="cs-CZ" b="1" dirty="0" smtClean="0">
                <a:solidFill>
                  <a:srgbClr val="FF0000"/>
                </a:solidFill>
              </a:rPr>
              <a:t> (podle G. G. </a:t>
            </a:r>
            <a:r>
              <a:rPr lang="cs-CZ" b="1" dirty="0" err="1" smtClean="0">
                <a:solidFill>
                  <a:srgbClr val="FF0000"/>
                </a:solidFill>
              </a:rPr>
              <a:t>Stokes</a:t>
            </a:r>
            <a:r>
              <a:rPr lang="cs-CZ" b="1" dirty="0" smtClean="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62372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smtClean="0">
                <a:solidFill>
                  <a:srgbClr val="0000FF"/>
                </a:solidFill>
                <a:latin typeface="Arial Black" pitchFamily="34" charset="0"/>
              </a:rPr>
              <a:t>ROZPUSTNÉ (SFÉROPROTEINY)</a:t>
            </a:r>
          </a:p>
          <a:p>
            <a:pPr lvl="1"/>
            <a:r>
              <a:rPr lang="cs-CZ" sz="2400" dirty="0" smtClean="0">
                <a:solidFill>
                  <a:srgbClr val="0000FF"/>
                </a:solidFill>
              </a:rPr>
              <a:t>(TEPLO &gt; </a:t>
            </a:r>
            <a:r>
              <a:rPr lang="cs-CZ" sz="2400" u="sng" dirty="0" smtClean="0">
                <a:solidFill>
                  <a:srgbClr val="0000FF"/>
                </a:solidFill>
              </a:rPr>
              <a:t>KOAGULACE</a:t>
            </a:r>
            <a:r>
              <a:rPr lang="cs-CZ" sz="2400" dirty="0" smtClean="0">
                <a:solidFill>
                  <a:srgbClr val="0000FF"/>
                </a:solidFill>
              </a:rPr>
              <a:t>)</a:t>
            </a:r>
          </a:p>
          <a:p>
            <a:pPr lvl="1"/>
            <a:r>
              <a:rPr lang="cs-CZ" sz="2400" dirty="0" smtClean="0">
                <a:solidFill>
                  <a:srgbClr val="0000FF"/>
                </a:solidFill>
              </a:rPr>
              <a:t>Albumin &gt; </a:t>
            </a:r>
            <a:r>
              <a:rPr lang="cs-CZ" sz="2400" dirty="0" smtClean="0">
                <a:solidFill>
                  <a:srgbClr val="0000FF"/>
                </a:solidFill>
                <a:latin typeface="Arial Black" pitchFamily="34" charset="0"/>
              </a:rPr>
              <a:t>vaječný bílek</a:t>
            </a:r>
          </a:p>
          <a:p>
            <a:pPr lvl="1"/>
            <a:r>
              <a:rPr lang="cs-CZ" sz="2400" dirty="0" err="1" smtClean="0">
                <a:solidFill>
                  <a:srgbClr val="0000FF"/>
                </a:solidFill>
              </a:rPr>
              <a:t>Gluteliny</a:t>
            </a:r>
            <a:r>
              <a:rPr lang="cs-CZ" sz="2400" dirty="0" smtClean="0">
                <a:solidFill>
                  <a:srgbClr val="0000FF"/>
                </a:solidFill>
              </a:rPr>
              <a:t> &gt; </a:t>
            </a:r>
            <a:r>
              <a:rPr lang="cs-CZ" sz="2400" dirty="0" err="1" smtClean="0">
                <a:solidFill>
                  <a:srgbClr val="0000FF"/>
                </a:solidFill>
                <a:latin typeface="Arial Black" pitchFamily="34" charset="0"/>
              </a:rPr>
              <a:t>glutein</a:t>
            </a:r>
            <a:r>
              <a:rPr lang="cs-CZ" sz="2400" dirty="0" smtClean="0">
                <a:solidFill>
                  <a:srgbClr val="0000FF"/>
                </a:solidFill>
                <a:latin typeface="Arial Black" pitchFamily="34" charset="0"/>
              </a:rPr>
              <a:t> z pšenice</a:t>
            </a:r>
          </a:p>
          <a:p>
            <a:r>
              <a:rPr lang="cs-CZ" sz="2800" dirty="0" smtClean="0">
                <a:solidFill>
                  <a:srgbClr val="008000"/>
                </a:solidFill>
                <a:latin typeface="Arial Black" pitchFamily="34" charset="0"/>
              </a:rPr>
              <a:t>NEROZPUSTNÉ (SKLEROPROREINY)</a:t>
            </a:r>
          </a:p>
          <a:p>
            <a:pPr lvl="1"/>
            <a:r>
              <a:rPr lang="cs-CZ" sz="2400" dirty="0" smtClean="0">
                <a:solidFill>
                  <a:srgbClr val="008000"/>
                </a:solidFill>
              </a:rPr>
              <a:t>Keratiny </a:t>
            </a:r>
            <a:r>
              <a:rPr lang="cs-CZ" sz="2400" dirty="0" smtClean="0">
                <a:solidFill>
                  <a:srgbClr val="008000"/>
                </a:solidFill>
                <a:latin typeface="Symbol" pitchFamily="18" charset="2"/>
              </a:rPr>
              <a:t>a </a:t>
            </a:r>
            <a:r>
              <a:rPr lang="cs-CZ" sz="2400" dirty="0" err="1" smtClean="0">
                <a:solidFill>
                  <a:srgbClr val="008000"/>
                </a:solidFill>
              </a:rPr>
              <a:t>a</a:t>
            </a:r>
            <a:r>
              <a:rPr lang="cs-CZ" sz="2400" dirty="0" smtClean="0">
                <a:solidFill>
                  <a:srgbClr val="008000"/>
                </a:solidFill>
              </a:rPr>
              <a:t> </a:t>
            </a:r>
            <a:r>
              <a:rPr lang="cs-CZ" sz="2400" dirty="0" smtClean="0">
                <a:solidFill>
                  <a:srgbClr val="008000"/>
                </a:solidFill>
                <a:latin typeface="Symbol" pitchFamily="18" charset="2"/>
              </a:rPr>
              <a:t>b</a:t>
            </a:r>
            <a:endParaRPr lang="cs-CZ" sz="2400" dirty="0" smtClean="0">
              <a:solidFill>
                <a:srgbClr val="008000"/>
              </a:solidFill>
            </a:endParaRPr>
          </a:p>
          <a:p>
            <a:pPr lvl="1"/>
            <a:r>
              <a:rPr lang="cs-CZ" sz="5400" dirty="0" smtClean="0">
                <a:solidFill>
                  <a:srgbClr val="FF0000"/>
                </a:solidFill>
                <a:latin typeface="Arial Black" pitchFamily="34" charset="0"/>
              </a:rPr>
              <a:t>Kolageny </a:t>
            </a:r>
          </a:p>
          <a:p>
            <a:pPr lvl="1"/>
            <a:endParaRPr lang="cs-CZ" sz="2400" dirty="0" smtClean="0">
              <a:solidFill>
                <a:srgbClr val="0000FF"/>
              </a:solidFill>
              <a:latin typeface="Arial Black" pitchFamily="34" charset="0"/>
            </a:endParaRPr>
          </a:p>
          <a:p>
            <a:pPr lvl="1"/>
            <a:endParaRPr lang="cs-CZ" sz="2400" dirty="0" smtClean="0">
              <a:solidFill>
                <a:srgbClr val="0000FF"/>
              </a:solidFill>
            </a:endParaRPr>
          </a:p>
          <a:p>
            <a:endParaRPr lang="cs-CZ"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IV</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37220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smtClean="0">
                <a:solidFill>
                  <a:srgbClr val="008000"/>
                </a:solidFill>
                <a:latin typeface="Arial Black" pitchFamily="34" charset="0"/>
              </a:rPr>
              <a:t>Klih</a:t>
            </a:r>
            <a:r>
              <a:rPr lang="cs-CZ" sz="2800" b="1" dirty="0" smtClean="0">
                <a:solidFill>
                  <a:srgbClr val="FF0000"/>
                </a:solidFill>
                <a:latin typeface="Arial Black" pitchFamily="34" charset="0"/>
              </a:rPr>
              <a:t> &amp;</a:t>
            </a:r>
            <a:r>
              <a:rPr lang="cs-CZ" sz="2800" b="1" dirty="0" smtClean="0">
                <a:solidFill>
                  <a:srgbClr val="0000FF"/>
                </a:solidFill>
                <a:latin typeface="Arial Black" pitchFamily="34" charset="0"/>
              </a:rPr>
              <a:t>ŽELATINA</a:t>
            </a:r>
            <a:r>
              <a:rPr lang="cs-CZ" sz="2800" b="1" dirty="0" smtClean="0">
                <a:solidFill>
                  <a:srgbClr val="FF0000"/>
                </a:solidFill>
                <a:latin typeface="Arial Black" pitchFamily="34" charset="0"/>
              </a:rPr>
              <a:t> a KONZERVÁTOR – RESTAURÁTOR V</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pPr algn="ctr">
              <a:buNone/>
            </a:pPr>
            <a:r>
              <a:rPr lang="cs-CZ" b="1" dirty="0" smtClean="0">
                <a:solidFill>
                  <a:srgbClr val="FF0000"/>
                </a:solidFill>
              </a:rPr>
              <a:t>HLAVNÍ PARAMETRY KVALITY</a:t>
            </a:r>
          </a:p>
          <a:p>
            <a:pPr algn="ctr">
              <a:buNone/>
            </a:pPr>
            <a:r>
              <a:rPr lang="cs-CZ" b="1" dirty="0" smtClean="0">
                <a:solidFill>
                  <a:srgbClr val="FF0000"/>
                </a:solidFill>
              </a:rPr>
              <a:t> </a:t>
            </a:r>
            <a:r>
              <a:rPr lang="cs-CZ" b="1" dirty="0" smtClean="0">
                <a:solidFill>
                  <a:srgbClr val="0000FF"/>
                </a:solidFill>
              </a:rPr>
              <a:t>želatiny</a:t>
            </a:r>
            <a:r>
              <a:rPr lang="cs-CZ" b="1" dirty="0" smtClean="0">
                <a:solidFill>
                  <a:srgbClr val="FF0000"/>
                </a:solidFill>
              </a:rPr>
              <a:t> a klihu</a:t>
            </a:r>
          </a:p>
          <a:p>
            <a:r>
              <a:rPr lang="cs-CZ" b="1" dirty="0" smtClean="0">
                <a:solidFill>
                  <a:srgbClr val="FF0000"/>
                </a:solidFill>
              </a:rPr>
              <a:t>Viskozita roztoku &gt; vyšší viskozita &gt; pevnější spoj</a:t>
            </a:r>
          </a:p>
          <a:p>
            <a:r>
              <a:rPr lang="cs-CZ" b="1" dirty="0" smtClean="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1143000"/>
          </a:xfrm>
        </p:spPr>
        <p:txBody>
          <a:bodyPr/>
          <a:lstStyle/>
          <a:p>
            <a:r>
              <a:rPr lang="cs-CZ" sz="6000" b="1" dirty="0" smtClean="0">
                <a:solidFill>
                  <a:srgbClr val="0000FF"/>
                </a:solidFill>
                <a:latin typeface="Arial Black" pitchFamily="34" charset="0"/>
              </a:rPr>
              <a:t>Klih</a:t>
            </a:r>
            <a:r>
              <a:rPr lang="cs-CZ" sz="6000" b="1" dirty="0" smtClean="0">
                <a:solidFill>
                  <a:srgbClr val="FF0000"/>
                </a:solidFill>
                <a:latin typeface="Arial Black" pitchFamily="34" charset="0"/>
              </a:rPr>
              <a:t> </a:t>
            </a:r>
            <a:r>
              <a:rPr lang="cs-CZ" sz="2800" b="1" dirty="0" smtClean="0">
                <a:solidFill>
                  <a:srgbClr val="FF0000"/>
                </a:solidFill>
                <a:latin typeface="Arial Black" pitchFamily="34" charset="0"/>
              </a:rPr>
              <a:t>– ÚPRAVY (ZVYŠOVÁNÍ) VISKOZITY</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r>
              <a:rPr lang="cs-CZ" b="1" dirty="0" smtClean="0"/>
              <a:t>Přídavek  KARBOXYMETHYL CELULÓZY (jednotky % hmot.)</a:t>
            </a:r>
            <a:endParaRPr lang="cs-CZ" b="1"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smtClean="0">
                <a:solidFill>
                  <a:srgbClr val="008000"/>
                </a:solidFill>
              </a:rPr>
              <a:t>Lepení dřeva,</a:t>
            </a:r>
          </a:p>
          <a:p>
            <a:r>
              <a:rPr lang="cs-CZ" sz="2400" b="1" dirty="0" smtClean="0">
                <a:solidFill>
                  <a:srgbClr val="008000"/>
                </a:solidFill>
              </a:rPr>
              <a:t>Knižní vazba,</a:t>
            </a:r>
          </a:p>
          <a:p>
            <a:r>
              <a:rPr lang="cs-CZ" sz="2400" b="1" dirty="0" smtClean="0">
                <a:solidFill>
                  <a:srgbClr val="008000"/>
                </a:solidFill>
              </a:rPr>
              <a:t>Pojivo barev,</a:t>
            </a:r>
          </a:p>
          <a:p>
            <a:r>
              <a:rPr lang="cs-CZ" sz="2400" b="1" dirty="0" smtClean="0">
                <a:solidFill>
                  <a:srgbClr val="008000"/>
                </a:solidFill>
              </a:rPr>
              <a:t>Podklady pod malbu</a:t>
            </a:r>
          </a:p>
          <a:p>
            <a:r>
              <a:rPr lang="cs-CZ" sz="2400" b="1" dirty="0" smtClean="0">
                <a:solidFill>
                  <a:srgbClr val="008000"/>
                </a:solidFill>
              </a:rPr>
              <a:t>Pojení netkaného textilu</a:t>
            </a:r>
          </a:p>
          <a:p>
            <a:endParaRPr lang="cs-CZ" sz="2400" b="1" dirty="0" smtClean="0">
              <a:solidFill>
                <a:srgbClr val="008000"/>
              </a:solidFill>
            </a:endParaRPr>
          </a:p>
          <a:p>
            <a:r>
              <a:rPr lang="cs-CZ" sz="2400" b="1" dirty="0" smtClean="0">
                <a:solidFill>
                  <a:srgbClr val="0000FF"/>
                </a:solidFill>
              </a:rPr>
              <a:t>Fotografické desky a filmy</a:t>
            </a:r>
          </a:p>
          <a:p>
            <a:r>
              <a:rPr lang="cs-CZ" sz="2400" b="1" dirty="0" smtClean="0">
                <a:solidFill>
                  <a:srgbClr val="0000FF"/>
                </a:solidFill>
              </a:rPr>
              <a:t>Odlévací formy</a:t>
            </a:r>
          </a:p>
          <a:p>
            <a:r>
              <a:rPr lang="cs-CZ" sz="2400" b="1" dirty="0" smtClean="0">
                <a:solidFill>
                  <a:srgbClr val="0000FF"/>
                </a:solidFill>
              </a:rPr>
              <a:t>Podklady pro zlacení</a:t>
            </a:r>
          </a:p>
          <a:p>
            <a:r>
              <a:rPr lang="cs-CZ" sz="2400" b="1" dirty="0" smtClean="0">
                <a:solidFill>
                  <a:srgbClr val="0000FF"/>
                </a:solidFill>
              </a:rPr>
              <a:t>Směs se sádrou nebo kaolinem &gt; </a:t>
            </a:r>
            <a:r>
              <a:rPr lang="cs-CZ" sz="2400" b="1" smtClean="0">
                <a:solidFill>
                  <a:srgbClr val="0000FF"/>
                </a:solidFill>
              </a:rPr>
              <a:t>tvarovací hmota</a:t>
            </a:r>
            <a:endParaRPr lang="cs-CZ" sz="2400" b="1" dirty="0" smtClean="0">
              <a:solidFill>
                <a:srgbClr val="0000FF"/>
              </a:solidFill>
            </a:endParaRPr>
          </a:p>
          <a:p>
            <a:endParaRPr lang="cs-CZ" sz="2400"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114</a:t>
            </a:fld>
            <a:endParaRPr lang="sk-SK"/>
          </a:p>
        </p:txBody>
      </p:sp>
      <p:pic>
        <p:nvPicPr>
          <p:cNvPr id="5" name="Obrázek 4" descr="KLIH A ŽELATINA  z Chemie v práci konzervátora arestaurátora 012.jpg"/>
          <p:cNvPicPr>
            <a:picLocks noChangeAspect="1"/>
          </p:cNvPicPr>
          <p:nvPr/>
        </p:nvPicPr>
        <p:blipFill>
          <a:blip r:embed="rId2" cstate="print"/>
          <a:stretch>
            <a:fillRect/>
          </a:stretch>
        </p:blipFill>
        <p:spPr>
          <a:xfrm>
            <a:off x="179512" y="332656"/>
            <a:ext cx="8758230" cy="2736304"/>
          </a:xfrm>
          <a:prstGeom prst="rect">
            <a:avLst/>
          </a:prstGeom>
        </p:spPr>
      </p:pic>
      <p:pic>
        <p:nvPicPr>
          <p:cNvPr id="7" name="Obrázek 6" descr="KLIH A ŽELATINA  z Chemie v práci konzervátora arestaurátora 011.jpg"/>
          <p:cNvPicPr>
            <a:picLocks noChangeAspect="1"/>
          </p:cNvPicPr>
          <p:nvPr/>
        </p:nvPicPr>
        <p:blipFill>
          <a:blip r:embed="rId3" cstate="print"/>
          <a:stretch>
            <a:fillRect/>
          </a:stretch>
        </p:blipFill>
        <p:spPr>
          <a:xfrm>
            <a:off x="323528" y="3284984"/>
            <a:ext cx="8591884" cy="2448272"/>
          </a:xfrm>
          <a:prstGeom prst="rect">
            <a:avLst/>
          </a:prstGeom>
        </p:spPr>
      </p:pic>
      <p:sp>
        <p:nvSpPr>
          <p:cNvPr id="8" name="TextovéPole 7"/>
          <p:cNvSpPr txBox="1"/>
          <p:nvPr/>
        </p:nvSpPr>
        <p:spPr>
          <a:xfrm>
            <a:off x="3347864" y="5013176"/>
            <a:ext cx="5472608" cy="830997"/>
          </a:xfrm>
          <a:prstGeom prst="rect">
            <a:avLst/>
          </a:prstGeom>
          <a:solidFill>
            <a:schemeClr val="accent3">
              <a:lumMod val="95000"/>
            </a:schemeClr>
          </a:solidFill>
        </p:spPr>
        <p:txBody>
          <a:bodyPr wrap="square" rtlCol="0">
            <a:spAutoFit/>
          </a:bodyPr>
          <a:lstStyle/>
          <a:p>
            <a:r>
              <a:rPr lang="cs-CZ" sz="2400" dirty="0" smtClean="0">
                <a:solidFill>
                  <a:srgbClr val="FF0000"/>
                </a:solidFill>
                <a:latin typeface="Arial Black" pitchFamily="34" charset="0"/>
              </a:rPr>
              <a:t>V době před DIGITÁLNÍ TECHNIKOU. </a:t>
            </a:r>
            <a:endParaRPr lang="cs-CZ" sz="2400" dirty="0">
              <a:solidFill>
                <a:srgbClr val="FF0000"/>
              </a:solidFill>
              <a:latin typeface="Arial Black" pitchFamily="34" charset="0"/>
            </a:endParaRPr>
          </a:p>
        </p:txBody>
      </p:sp>
      <p:cxnSp>
        <p:nvCxnSpPr>
          <p:cNvPr id="9" name="Přímá spojovací čára 8"/>
          <p:cNvCxnSpPr/>
          <p:nvPr/>
        </p:nvCxnSpPr>
        <p:spPr>
          <a:xfrm>
            <a:off x="539552" y="5589240"/>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611560" y="5085184"/>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391472" y="5877272"/>
            <a:ext cx="4752528" cy="954107"/>
          </a:xfrm>
          <a:prstGeom prst="rect">
            <a:avLst/>
          </a:prstGeom>
          <a:solidFill>
            <a:schemeClr val="bg1"/>
          </a:solidFill>
        </p:spPr>
        <p:txBody>
          <a:bodyPr wrap="square" rtlCol="0">
            <a:spAutoFit/>
          </a:bodyPr>
          <a:lstStyle/>
          <a:p>
            <a:r>
              <a:rPr lang="cs-CZ" sz="2800" dirty="0" smtClean="0">
                <a:solidFill>
                  <a:srgbClr val="92D050"/>
                </a:solidFill>
                <a:latin typeface="Arial Black" pitchFamily="34" charset="0"/>
              </a:rPr>
              <a:t>Želatinové kaple na léky doplňky výživy</a:t>
            </a:r>
            <a:endParaRPr lang="cs-CZ" sz="2800" dirty="0">
              <a:solidFill>
                <a:srgbClr val="92D050"/>
              </a:solidFill>
              <a:latin typeface="Arial Black" pitchFamily="34" charset="0"/>
            </a:endParaRPr>
          </a:p>
        </p:txBody>
      </p:sp>
      <p:sp>
        <p:nvSpPr>
          <p:cNvPr id="13" name="TextovéPole 12"/>
          <p:cNvSpPr txBox="1"/>
          <p:nvPr/>
        </p:nvSpPr>
        <p:spPr>
          <a:xfrm>
            <a:off x="395536" y="5661248"/>
            <a:ext cx="2736304" cy="1077218"/>
          </a:xfrm>
          <a:prstGeom prst="rect">
            <a:avLst/>
          </a:prstGeom>
          <a:solidFill>
            <a:schemeClr val="bg1"/>
          </a:solidFill>
        </p:spPr>
        <p:txBody>
          <a:bodyPr wrap="square" rtlCol="0">
            <a:spAutoFit/>
          </a:bodyPr>
          <a:lstStyle/>
          <a:p>
            <a:r>
              <a:rPr lang="cs-CZ" sz="3200" dirty="0" smtClean="0">
                <a:solidFill>
                  <a:srgbClr val="0000FF"/>
                </a:solidFill>
                <a:latin typeface="Arial Black" pitchFamily="34" charset="0"/>
              </a:rPr>
              <a:t>ROSOLY &amp; ASPIKY</a:t>
            </a:r>
            <a:endParaRPr lang="cs-CZ" sz="3200" dirty="0">
              <a:solidFill>
                <a:srgbClr val="0000FF"/>
              </a:solidFill>
              <a:latin typeface="Arial Black"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4000" b="1" dirty="0" smtClean="0">
                <a:solidFill>
                  <a:srgbClr val="008000"/>
                </a:solidFill>
                <a:latin typeface="Arial Black" pitchFamily="34" charset="0"/>
              </a:rPr>
              <a:t>KOLAGEN</a:t>
            </a:r>
            <a:r>
              <a:rPr lang="cs-CZ" sz="4000" b="1" dirty="0" smtClean="0">
                <a:solidFill>
                  <a:srgbClr val="FF0000"/>
                </a:solidFill>
                <a:latin typeface="+mn-lt"/>
              </a:rPr>
              <a:t> a KONZERVÁTOR – RESTAURÁTOR VII</a:t>
            </a:r>
            <a:endParaRPr lang="cs-CZ" sz="40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CUTGUT srtuna do smyčcových nástrojů 1280px-Violino_classico,_dettaglio WIKI ENG 09122017.jpg"/>
          <p:cNvPicPr>
            <a:picLocks noChangeAspect="1"/>
          </p:cNvPicPr>
          <p:nvPr/>
        </p:nvPicPr>
        <p:blipFill>
          <a:blip r:embed="rId4" cstate="print"/>
          <a:stretch>
            <a:fillRect/>
          </a:stretch>
        </p:blipFill>
        <p:spPr>
          <a:xfrm>
            <a:off x="179512" y="1889448"/>
            <a:ext cx="6408712" cy="4806534"/>
          </a:xfrm>
          <a:prstGeom prst="rect">
            <a:avLst/>
          </a:prstGeom>
        </p:spPr>
      </p:pic>
      <p:sp>
        <p:nvSpPr>
          <p:cNvPr id="11" name="TextovéPole 10"/>
          <p:cNvSpPr txBox="1"/>
          <p:nvPr/>
        </p:nvSpPr>
        <p:spPr>
          <a:xfrm>
            <a:off x="5436096" y="1700808"/>
            <a:ext cx="3528392" cy="1569660"/>
          </a:xfrm>
          <a:prstGeom prst="rect">
            <a:avLst/>
          </a:prstGeom>
          <a:solidFill>
            <a:schemeClr val="accent3">
              <a:lumMod val="85000"/>
            </a:schemeClr>
          </a:solidFill>
        </p:spPr>
        <p:txBody>
          <a:bodyPr wrap="square" rtlCol="0">
            <a:spAutoFit/>
          </a:bodyPr>
          <a:lstStyle/>
          <a:p>
            <a:r>
              <a:rPr lang="cs-CZ" sz="3200" dirty="0" smtClean="0">
                <a:solidFill>
                  <a:srgbClr val="0000FF"/>
                </a:solidFill>
                <a:latin typeface="Arial Black" pitchFamily="34" charset="0"/>
              </a:rPr>
              <a:t>STRUNY SMYČCOVÝCH NÁSTROJŮ</a:t>
            </a:r>
            <a:endParaRPr lang="cs-CZ" sz="3200" dirty="0">
              <a:solidFill>
                <a:srgbClr val="0000FF"/>
              </a:solidFill>
              <a:latin typeface="Arial Black"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cs-CZ" sz="3200" dirty="0" smtClean="0">
                <a:solidFill>
                  <a:srgbClr val="FF0000"/>
                </a:solidFill>
                <a:latin typeface="Arial Black" pitchFamily="34" charset="0"/>
              </a:rPr>
              <a:t>ŽELATINA  - čiření vína a ovocných šťáv</a:t>
            </a:r>
            <a:endParaRPr lang="cs-CZ"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116</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384995"/>
          </a:xfrm>
          <a:prstGeom prst="rect">
            <a:avLst/>
          </a:prstGeom>
          <a:noFill/>
        </p:spPr>
        <p:txBody>
          <a:bodyPr wrap="square" rtlCol="0">
            <a:spAutoFit/>
          </a:bodyPr>
          <a:lstStyle/>
          <a:p>
            <a:r>
              <a:rPr lang="cs-CZ" sz="2800" dirty="0" smtClean="0">
                <a:solidFill>
                  <a:srgbClr val="0000FF"/>
                </a:solidFill>
                <a:latin typeface="Arial Black" pitchFamily="34" charset="0"/>
              </a:rPr>
              <a:t>ČIŘENÍ = opatření, jak odstranit látky tvořící ZÁKALY</a:t>
            </a:r>
            <a:endParaRPr lang="cs-CZ" sz="2800" dirty="0">
              <a:solidFill>
                <a:srgbClr val="0000FF"/>
              </a:solidFill>
              <a:latin typeface="Arial Black" pitchFamily="34" charset="0"/>
            </a:endParaRPr>
          </a:p>
        </p:txBody>
      </p:sp>
      <p:sp>
        <p:nvSpPr>
          <p:cNvPr id="8" name="TextovéPole 7"/>
          <p:cNvSpPr txBox="1"/>
          <p:nvPr/>
        </p:nvSpPr>
        <p:spPr>
          <a:xfrm>
            <a:off x="5652120" y="4509120"/>
            <a:ext cx="3096344" cy="1815882"/>
          </a:xfrm>
          <a:prstGeom prst="rect">
            <a:avLst/>
          </a:prstGeom>
          <a:noFill/>
        </p:spPr>
        <p:txBody>
          <a:bodyPr wrap="square" rtlCol="0">
            <a:spAutoFit/>
          </a:bodyPr>
          <a:lstStyle/>
          <a:p>
            <a:r>
              <a:rPr lang="cs-CZ" sz="2800" dirty="0" smtClean="0">
                <a:solidFill>
                  <a:srgbClr val="008000"/>
                </a:solidFill>
                <a:latin typeface="Arial Black" pitchFamily="34" charset="0"/>
              </a:rPr>
              <a:t>Hlavní látkou tvořící ZÁKALY  jsou  PEKTINY </a:t>
            </a:r>
            <a:endParaRPr lang="cs-CZ" sz="2800" dirty="0">
              <a:solidFill>
                <a:srgbClr val="008000"/>
              </a:solidFill>
              <a:latin typeface="Arial Black" pitchFamily="34" charset="0"/>
            </a:endParaRPr>
          </a:p>
        </p:txBody>
      </p:sp>
      <p:pic>
        <p:nvPicPr>
          <p:cNvPr id="9" name="Obrázek 8" descr="PEKTIN 15012016.jpg"/>
          <p:cNvPicPr>
            <a:picLocks noChangeAspect="1"/>
          </p:cNvPicPr>
          <p:nvPr/>
        </p:nvPicPr>
        <p:blipFill>
          <a:blip r:embed="rId3" cstate="print"/>
          <a:stretch>
            <a:fillRect/>
          </a:stretch>
        </p:blipFill>
        <p:spPr>
          <a:xfrm rot="16200000">
            <a:off x="5323407" y="965137"/>
            <a:ext cx="2016224" cy="5071742"/>
          </a:xfrm>
          <a:prstGeom prst="rect">
            <a:avLst/>
          </a:prstGeom>
        </p:spPr>
      </p:pic>
      <p:cxnSp>
        <p:nvCxnSpPr>
          <p:cNvPr id="11" name="Přímá spojovací čára 10"/>
          <p:cNvCxnSpPr/>
          <p:nvPr/>
        </p:nvCxnSpPr>
        <p:spPr>
          <a:xfrm>
            <a:off x="4788024"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732240"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724128" y="42210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117</a:t>
            </a:fld>
            <a:endParaRPr lang="sk-SK"/>
          </a:p>
        </p:txBody>
      </p:sp>
      <p:sp>
        <p:nvSpPr>
          <p:cNvPr id="5" name="TextovéPole 4"/>
          <p:cNvSpPr txBox="1"/>
          <p:nvPr/>
        </p:nvSpPr>
        <p:spPr>
          <a:xfrm>
            <a:off x="107504" y="188640"/>
            <a:ext cx="8784976" cy="5816977"/>
          </a:xfrm>
          <a:prstGeom prst="rect">
            <a:avLst/>
          </a:prstGeom>
          <a:noFill/>
        </p:spPr>
        <p:txBody>
          <a:bodyPr wrap="square" rtlCol="0">
            <a:spAutoFit/>
          </a:bodyPr>
          <a:lstStyle/>
          <a:p>
            <a:pPr algn="ctr"/>
            <a:r>
              <a:rPr lang="cs-CZ" sz="3600" dirty="0" smtClean="0">
                <a:solidFill>
                  <a:srgbClr val="0000FF"/>
                </a:solidFill>
                <a:latin typeface="Arial Black" pitchFamily="34" charset="0"/>
              </a:rPr>
              <a:t>KVALITATIVNĚ NEJNIŽŠÍ </a:t>
            </a:r>
            <a:r>
              <a:rPr lang="cs-CZ" sz="3600" smtClean="0">
                <a:solidFill>
                  <a:srgbClr val="0000FF"/>
                </a:solidFill>
                <a:latin typeface="Arial Black" pitchFamily="34" charset="0"/>
              </a:rPr>
              <a:t>MW MÁ</a:t>
            </a:r>
          </a:p>
          <a:p>
            <a:pPr algn="ctr"/>
            <a:endParaRPr lang="cs-CZ" sz="3600" dirty="0" smtClean="0">
              <a:solidFill>
                <a:srgbClr val="0000FF"/>
              </a:solidFill>
              <a:latin typeface="Arial Black" pitchFamily="34" charset="0"/>
            </a:endParaRPr>
          </a:p>
          <a:p>
            <a:pPr algn="ctr"/>
            <a:r>
              <a:rPr lang="cs-CZ" sz="3600" dirty="0" smtClean="0">
                <a:solidFill>
                  <a:srgbClr val="0000FF"/>
                </a:solidFill>
                <a:latin typeface="Arial Black" pitchFamily="34" charset="0"/>
              </a:rPr>
              <a:t>	</a:t>
            </a:r>
            <a:r>
              <a:rPr lang="cs-CZ" sz="4800" dirty="0" smtClean="0">
                <a:solidFill>
                  <a:srgbClr val="FF0000"/>
                </a:solidFill>
                <a:latin typeface="Arial Black" pitchFamily="34" charset="0"/>
              </a:rPr>
              <a:t>MALÍŘSKÝ KLIH</a:t>
            </a:r>
          </a:p>
          <a:p>
            <a:pPr algn="ctr"/>
            <a:endParaRPr lang="cs-CZ" sz="3600" dirty="0" smtClean="0">
              <a:solidFill>
                <a:srgbClr val="FF0000"/>
              </a:solidFill>
              <a:latin typeface="Arial Black" pitchFamily="34" charset="0"/>
            </a:endParaRPr>
          </a:p>
          <a:p>
            <a:pPr algn="ctr"/>
            <a:r>
              <a:rPr lang="cs-CZ" sz="3600" dirty="0" smtClean="0">
                <a:solidFill>
                  <a:srgbClr val="0000FF"/>
                </a:solidFill>
                <a:latin typeface="Arial Black" pitchFamily="34" charset="0"/>
              </a:rPr>
              <a:t>Na malování v interiéru, kde se dává kvůli soudržnosti malby</a:t>
            </a:r>
          </a:p>
          <a:p>
            <a:pPr algn="ctr"/>
            <a:endParaRPr lang="cs-CZ" sz="3600" dirty="0" smtClean="0">
              <a:solidFill>
                <a:srgbClr val="0000FF"/>
              </a:solidFill>
              <a:latin typeface="Arial Black" pitchFamily="34" charset="0"/>
            </a:endParaRPr>
          </a:p>
          <a:p>
            <a:pPr algn="ctr"/>
            <a:r>
              <a:rPr lang="cs-CZ" sz="3600" dirty="0" smtClean="0">
                <a:solidFill>
                  <a:srgbClr val="008000"/>
                </a:solidFill>
                <a:latin typeface="Arial Black" pitchFamily="34" charset="0"/>
              </a:rPr>
              <a:t>Protože má nejnižší MW, tj. je to nejvíce odbouraný KOLAGEN,  je rozpustný zastudena </a:t>
            </a:r>
            <a:r>
              <a:rPr lang="cs-CZ" sz="3600" dirty="0" smtClean="0">
                <a:solidFill>
                  <a:srgbClr val="0000FF"/>
                </a:solidFill>
                <a:latin typeface="Arial Black" pitchFamily="34" charset="0"/>
              </a:rPr>
              <a:t> </a:t>
            </a:r>
            <a:endParaRPr lang="cs-CZ" sz="3600" dirty="0">
              <a:solidFill>
                <a:srgbClr val="0000FF"/>
              </a:solidFill>
              <a:latin typeface="Arial Black"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smtClean="0">
                <a:solidFill>
                  <a:srgbClr val="FF0000"/>
                </a:solidFill>
                <a:latin typeface="Arial Black" pitchFamily="34" charset="0"/>
              </a:rPr>
              <a:t>Koželužství</a:t>
            </a:r>
          </a:p>
          <a:p>
            <a:pPr marL="1143000" lvl="1" indent="-742950">
              <a:buNone/>
            </a:pPr>
            <a:r>
              <a:rPr lang="cs-CZ" sz="4400" dirty="0" smtClean="0">
                <a:solidFill>
                  <a:srgbClr val="FF0000"/>
                </a:solidFill>
                <a:latin typeface="Arial Black" pitchFamily="34" charset="0"/>
              </a:rPr>
              <a:t>3.1 Kůže versus useň</a:t>
            </a:r>
          </a:p>
          <a:p>
            <a:pPr marL="1143000" lvl="1" indent="-742950">
              <a:buNone/>
            </a:pPr>
            <a:r>
              <a:rPr lang="cs-CZ" sz="4400" dirty="0" smtClean="0">
                <a:solidFill>
                  <a:srgbClr val="FF0000"/>
                </a:solidFill>
                <a:latin typeface="Arial Black" pitchFamily="34" charset="0"/>
              </a:rPr>
              <a:t>3.2 Postup činění kůží</a:t>
            </a:r>
          </a:p>
          <a:p>
            <a:pPr marL="1143000" lvl="1" indent="-742950">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118</a:t>
            </a:fld>
            <a:endParaRPr lang="sk-SK"/>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smtClean="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119</a:t>
            </a:fld>
            <a:endParaRPr lang="sk-SK"/>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smtClean="0">
                <a:solidFill>
                  <a:srgbClr val="FF0000"/>
                </a:solidFill>
                <a:latin typeface="Arial Black" pitchFamily="34" charset="0"/>
              </a:rPr>
              <a:t>Vláknité</a:t>
            </a:r>
            <a:r>
              <a:rPr lang="cs-CZ" sz="3600" dirty="0" smtClean="0">
                <a:solidFill>
                  <a:srgbClr val="FF0000"/>
                </a:solidFill>
                <a:latin typeface="Arial Black" pitchFamily="34" charset="0"/>
              </a:rPr>
              <a:t> </a:t>
            </a:r>
            <a:r>
              <a:rPr lang="cs-CZ" sz="4400" dirty="0" smtClean="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a:t>
            </a:r>
            <a:r>
              <a:rPr lang="cs-CZ" sz="2800" dirty="0" smtClean="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smtClean="0">
                <a:latin typeface="Arial Black" pitchFamily="34" charset="0"/>
              </a:rPr>
              <a:t>KŮŽE = TO CO SE ZÍSKÁ PO USMRCENÍ ZVÍŘETE</a:t>
            </a:r>
            <a:endParaRPr lang="cs-CZ" sz="2800" dirty="0">
              <a:latin typeface="Arial Black" pitchFamily="34" charset="0"/>
            </a:endParaRP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USEŇ = ZPRACOVANÁ KŮŽE</a:t>
            </a:r>
            <a:endParaRPr lang="cs-CZ" sz="2800" dirty="0">
              <a:solidFill>
                <a:srgbClr val="FF0000"/>
              </a:solidFill>
              <a:latin typeface="Arial Black" pitchFamily="34" charset="0"/>
            </a:endParaRP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smtClean="0">
                <a:solidFill>
                  <a:srgbClr val="008000"/>
                </a:solidFill>
                <a:latin typeface="Arial Black" pitchFamily="34" charset="0"/>
              </a:rPr>
              <a:t>PRO VÝROBU USNĚ JE VÝZNAMNÁ ŠKÁRA.</a:t>
            </a:r>
          </a:p>
          <a:p>
            <a:r>
              <a:rPr lang="cs-CZ" sz="2800" dirty="0" smtClean="0">
                <a:solidFill>
                  <a:srgbClr val="0000FF"/>
                </a:solidFill>
                <a:latin typeface="Arial Black" pitchFamily="34" charset="0"/>
              </a:rPr>
              <a:t>POKOŽKA I PODKOŽNÍ VAZIVO SE ODSTRAŇUJÍ V PRŮBĚHU ZPRACOVÁNÍ</a:t>
            </a:r>
            <a:endParaRPr lang="cs-CZ" sz="2800" dirty="0">
              <a:solidFill>
                <a:srgbClr val="0000FF"/>
              </a:solidFill>
              <a:latin typeface="Arial Black"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3" y="980728"/>
            <a:ext cx="3672408" cy="2754306"/>
          </a:xfrm>
        </p:spPr>
      </p:pic>
      <p:sp>
        <p:nvSpPr>
          <p:cNvPr id="14" name="TextovéPole 13"/>
          <p:cNvSpPr txBox="1"/>
          <p:nvPr/>
        </p:nvSpPr>
        <p:spPr>
          <a:xfrm>
            <a:off x="4427984" y="980728"/>
            <a:ext cx="4392488" cy="3046988"/>
          </a:xfrm>
          <a:prstGeom prst="rect">
            <a:avLst/>
          </a:prstGeom>
          <a:noFill/>
        </p:spPr>
        <p:txBody>
          <a:bodyPr wrap="square" rtlCol="0">
            <a:spAutoFit/>
          </a:bodyPr>
          <a:lstStyle/>
          <a:p>
            <a:pPr>
              <a:buFont typeface="Arial" pitchFamily="34" charset="0"/>
              <a:buChar char="•"/>
            </a:pPr>
            <a:r>
              <a:rPr lang="cs-CZ" sz="2400" dirty="0" smtClean="0">
                <a:latin typeface="Arial Black" pitchFamily="34" charset="0"/>
              </a:rPr>
              <a:t> bílkoviny</a:t>
            </a:r>
          </a:p>
          <a:p>
            <a:pPr lvl="1">
              <a:buFont typeface="Arial" pitchFamily="34" charset="0"/>
              <a:buChar char="•"/>
            </a:pPr>
            <a:r>
              <a:rPr lang="cs-CZ" sz="2400" dirty="0" smtClean="0">
                <a:latin typeface="Arial Black" pitchFamily="34" charset="0"/>
              </a:rPr>
              <a:t> fibrilární (kolagen)</a:t>
            </a:r>
          </a:p>
          <a:p>
            <a:pPr lvl="1">
              <a:buFont typeface="Arial" pitchFamily="34" charset="0"/>
              <a:buChar char="•"/>
            </a:pPr>
            <a:r>
              <a:rPr lang="cs-CZ" sz="2400" dirty="0" smtClean="0">
                <a:latin typeface="Arial Black" pitchFamily="34" charset="0"/>
              </a:rPr>
              <a:t> </a:t>
            </a:r>
            <a:r>
              <a:rPr lang="cs-CZ" sz="2400" dirty="0" err="1" smtClean="0">
                <a:latin typeface="Arial Black" pitchFamily="34" charset="0"/>
              </a:rPr>
              <a:t>globulární</a:t>
            </a:r>
            <a:r>
              <a:rPr lang="cs-CZ" sz="2400" dirty="0" smtClean="0">
                <a:latin typeface="Arial Black" pitchFamily="34" charset="0"/>
              </a:rPr>
              <a:t> (např. albumin, odstraňují se před činěním)</a:t>
            </a:r>
          </a:p>
          <a:p>
            <a:pPr>
              <a:buFont typeface="Arial" pitchFamily="34" charset="0"/>
              <a:buChar char="•"/>
            </a:pPr>
            <a:r>
              <a:rPr lang="cs-CZ" sz="2400" dirty="0" smtClean="0">
                <a:latin typeface="Arial Black" pitchFamily="34" charset="0"/>
              </a:rPr>
              <a:t> </a:t>
            </a:r>
            <a:r>
              <a:rPr lang="cs-CZ" sz="2400" dirty="0" smtClean="0">
                <a:solidFill>
                  <a:srgbClr val="008000"/>
                </a:solidFill>
                <a:latin typeface="Arial Black" pitchFamily="34" charset="0"/>
              </a:rPr>
              <a:t>tuky</a:t>
            </a:r>
            <a:r>
              <a:rPr lang="cs-CZ" sz="2400" dirty="0" smtClean="0">
                <a:latin typeface="Arial Black" pitchFamily="34" charset="0"/>
              </a:rPr>
              <a:t> </a:t>
            </a:r>
          </a:p>
          <a:p>
            <a:pPr>
              <a:buFont typeface="Arial" pitchFamily="34" charset="0"/>
              <a:buChar char="•"/>
            </a:pPr>
            <a:r>
              <a:rPr lang="cs-CZ" sz="2400" dirty="0" smtClean="0">
                <a:solidFill>
                  <a:srgbClr val="0000FF"/>
                </a:solidFill>
                <a:latin typeface="Arial Black" pitchFamily="34" charset="0"/>
              </a:rPr>
              <a:t> voda</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anorganické látky</a:t>
            </a:r>
            <a:endParaRPr lang="cs-CZ" sz="2400" dirty="0">
              <a:solidFill>
                <a:srgbClr val="C00000"/>
              </a:solidFill>
              <a:latin typeface="Arial Black" pitchFamily="34" charset="0"/>
            </a:endParaRPr>
          </a:p>
        </p:txBody>
      </p:sp>
      <p:sp>
        <p:nvSpPr>
          <p:cNvPr id="15" name="TextovéPole 14"/>
          <p:cNvSpPr txBox="1"/>
          <p:nvPr/>
        </p:nvSpPr>
        <p:spPr>
          <a:xfrm>
            <a:off x="107504" y="4437112"/>
            <a:ext cx="8928992" cy="523220"/>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ZPRACOVANÍ KŮŽE na USEŇ = ČINĚNÍ KŮŽE</a:t>
            </a:r>
            <a:endParaRPr lang="cs-CZ" sz="2800" dirty="0">
              <a:solidFill>
                <a:srgbClr val="FF0000"/>
              </a:solidFill>
              <a:latin typeface="Arial Black"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122</a:t>
            </a:fld>
            <a:endParaRPr lang="sk-SK"/>
          </a:p>
        </p:txBody>
      </p:sp>
      <p:pic>
        <p:nvPicPr>
          <p:cNvPr id="5" name="Obrázek 4" descr="img547.jpg"/>
          <p:cNvPicPr>
            <a:picLocks noChangeAspect="1"/>
          </p:cNvPicPr>
          <p:nvPr/>
        </p:nvPicPr>
        <p:blipFill>
          <a:blip r:embed="rId2" cstate="print"/>
          <a:stretch>
            <a:fillRect/>
          </a:stretch>
        </p:blipFill>
        <p:spPr>
          <a:xfrm>
            <a:off x="-1" y="476672"/>
            <a:ext cx="9093617" cy="576064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123</a:t>
            </a:fld>
            <a:endParaRPr lang="sk-SK"/>
          </a:p>
        </p:txBody>
      </p:sp>
      <p:pic>
        <p:nvPicPr>
          <p:cNvPr id="6" name="Obrázek 5" descr="img546.jpg"/>
          <p:cNvPicPr>
            <a:picLocks noChangeAspect="1"/>
          </p:cNvPicPr>
          <p:nvPr/>
        </p:nvPicPr>
        <p:blipFill>
          <a:blip r:embed="rId2" cstate="print"/>
          <a:stretch>
            <a:fillRect/>
          </a:stretch>
        </p:blipFill>
        <p:spPr>
          <a:xfrm>
            <a:off x="0" y="548679"/>
            <a:ext cx="6228184" cy="6348989"/>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124</a:t>
            </a:fld>
            <a:endParaRPr lang="sk-SK"/>
          </a:p>
        </p:txBody>
      </p:sp>
      <p:pic>
        <p:nvPicPr>
          <p:cNvPr id="7" name="Obrázek 6" descr="img539.jpg"/>
          <p:cNvPicPr>
            <a:picLocks noChangeAspect="1"/>
          </p:cNvPicPr>
          <p:nvPr/>
        </p:nvPicPr>
        <p:blipFill>
          <a:blip r:embed="rId2" cstate="print"/>
          <a:stretch>
            <a:fillRect/>
          </a:stretch>
        </p:blipFill>
        <p:spPr>
          <a:xfrm>
            <a:off x="0" y="476672"/>
            <a:ext cx="5220072" cy="6370954"/>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125</a:t>
            </a:fld>
            <a:endParaRPr lang="sk-SK"/>
          </a:p>
        </p:txBody>
      </p:sp>
      <p:pic>
        <p:nvPicPr>
          <p:cNvPr id="6" name="Obrázek 5" descr="img540.jpg"/>
          <p:cNvPicPr>
            <a:picLocks noChangeAspect="1"/>
          </p:cNvPicPr>
          <p:nvPr/>
        </p:nvPicPr>
        <p:blipFill>
          <a:blip r:embed="rId2" cstate="print"/>
          <a:stretch>
            <a:fillRect/>
          </a:stretch>
        </p:blipFill>
        <p:spPr>
          <a:xfrm>
            <a:off x="179512" y="476672"/>
            <a:ext cx="6264696" cy="629641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126</a:t>
            </a:fld>
            <a:endParaRPr lang="sk-SK"/>
          </a:p>
        </p:txBody>
      </p:sp>
      <p:pic>
        <p:nvPicPr>
          <p:cNvPr id="7" name="Obrázek 6" descr="img541.jpg"/>
          <p:cNvPicPr>
            <a:picLocks noChangeAspect="1"/>
          </p:cNvPicPr>
          <p:nvPr/>
        </p:nvPicPr>
        <p:blipFill>
          <a:blip r:embed="rId2" cstate="print"/>
          <a:stretch>
            <a:fillRect/>
          </a:stretch>
        </p:blipFill>
        <p:spPr>
          <a:xfrm>
            <a:off x="0" y="476672"/>
            <a:ext cx="6372200" cy="6358728"/>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127</a:t>
            </a:fld>
            <a:endParaRPr lang="sk-SK"/>
          </a:p>
        </p:txBody>
      </p:sp>
      <p:pic>
        <p:nvPicPr>
          <p:cNvPr id="6" name="Obrázek 5" descr="img545.jpg"/>
          <p:cNvPicPr>
            <a:picLocks noChangeAspect="1"/>
          </p:cNvPicPr>
          <p:nvPr/>
        </p:nvPicPr>
        <p:blipFill>
          <a:blip r:embed="rId2" cstate="print"/>
          <a:stretch>
            <a:fillRect/>
          </a:stretch>
        </p:blipFill>
        <p:spPr>
          <a:xfrm>
            <a:off x="-1" y="476672"/>
            <a:ext cx="9093489" cy="6381328"/>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128</a:t>
            </a:fld>
            <a:endParaRPr lang="sk-SK"/>
          </a:p>
        </p:txBody>
      </p:sp>
      <p:pic>
        <p:nvPicPr>
          <p:cNvPr id="7" name="Obrázek 6" descr="Domácí činění kůže  4.jpg"/>
          <p:cNvPicPr>
            <a:picLocks noChangeAspect="1"/>
          </p:cNvPicPr>
          <p:nvPr/>
        </p:nvPicPr>
        <p:blipFill>
          <a:blip r:embed="rId2" cstate="print"/>
          <a:stretch>
            <a:fillRect/>
          </a:stretch>
        </p:blipFill>
        <p:spPr>
          <a:xfrm>
            <a:off x="0" y="0"/>
            <a:ext cx="5908224" cy="6669360"/>
          </a:xfrm>
          <a:prstGeom prst="rect">
            <a:avLst/>
          </a:prstGeom>
        </p:spPr>
      </p:pic>
      <p:sp>
        <p:nvSpPr>
          <p:cNvPr id="8" name="TextovéPole 7"/>
          <p:cNvSpPr txBox="1"/>
          <p:nvPr/>
        </p:nvSpPr>
        <p:spPr>
          <a:xfrm>
            <a:off x="5436096" y="1268760"/>
            <a:ext cx="3707904" cy="3170099"/>
          </a:xfrm>
          <a:prstGeom prst="rect">
            <a:avLst/>
          </a:prstGeom>
          <a:noFill/>
        </p:spPr>
        <p:txBody>
          <a:bodyPr wrap="square" rtlCol="0">
            <a:spAutoFit/>
          </a:bodyPr>
          <a:lstStyle/>
          <a:p>
            <a:r>
              <a:rPr lang="cs-CZ" sz="4000" dirty="0" smtClean="0">
                <a:solidFill>
                  <a:srgbClr val="FF0000"/>
                </a:solidFill>
                <a:latin typeface="Arial Black" pitchFamily="34" charset="0"/>
              </a:rPr>
              <a:t>Dříve se soupravy na činění kůží běžně prodávaly</a:t>
            </a:r>
            <a:endParaRPr lang="cs-CZ" sz="4000" dirty="0">
              <a:solidFill>
                <a:srgbClr val="FF0000"/>
              </a:solidFill>
              <a:latin typeface="Arial Black"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smtClean="0">
                <a:solidFill>
                  <a:srgbClr val="FF0000"/>
                </a:solidFill>
                <a:latin typeface="Arial Black" pitchFamily="34" charset="0"/>
              </a:rPr>
              <a:t>KOLAGEN</a:t>
            </a:r>
          </a:p>
          <a:p>
            <a:pPr lvl="1"/>
            <a:r>
              <a:rPr lang="cs-CZ" sz="2400" b="1" dirty="0" smtClean="0">
                <a:solidFill>
                  <a:srgbClr val="FF0000"/>
                </a:solidFill>
              </a:rPr>
              <a:t>VLÁKNA VYTVÁŘEJÍ </a:t>
            </a:r>
            <a:r>
              <a:rPr lang="cs-CZ" sz="2400" b="1" u="sng" dirty="0" smtClean="0">
                <a:solidFill>
                  <a:srgbClr val="FF0000"/>
                </a:solidFill>
                <a:latin typeface="Arial Black" pitchFamily="34" charset="0"/>
              </a:rPr>
              <a:t>TROJROZMĚRNOU STRUKTURU</a:t>
            </a:r>
          </a:p>
          <a:p>
            <a:r>
              <a:rPr lang="cs-CZ" sz="2800" b="1" dirty="0" smtClean="0">
                <a:solidFill>
                  <a:srgbClr val="0000FF"/>
                </a:solidFill>
              </a:rPr>
              <a:t>POVRCHOVÁ VRSTVA ŠKÁRY = </a:t>
            </a:r>
            <a:r>
              <a:rPr lang="cs-CZ" sz="2800" b="1" dirty="0" smtClean="0">
                <a:solidFill>
                  <a:srgbClr val="0000FF"/>
                </a:solidFill>
                <a:latin typeface="Arial Black" pitchFamily="34" charset="0"/>
              </a:rPr>
              <a:t>PAPILÁRNÍ VRSTVA</a:t>
            </a:r>
          </a:p>
          <a:p>
            <a:r>
              <a:rPr lang="cs-CZ" sz="2800" b="1" dirty="0" smtClean="0">
                <a:solidFill>
                  <a:srgbClr val="008000"/>
                </a:solidFill>
              </a:rPr>
              <a:t>Spodní vrstva škáry = </a:t>
            </a:r>
            <a:r>
              <a:rPr lang="cs-CZ" sz="2800" b="1" dirty="0" smtClean="0">
                <a:solidFill>
                  <a:srgbClr val="008000"/>
                </a:solidFill>
                <a:latin typeface="Arial Black" pitchFamily="34" charset="0"/>
              </a:rPr>
              <a:t>RETIKULÁRNÍ VRSTVA</a:t>
            </a:r>
          </a:p>
          <a:p>
            <a:r>
              <a:rPr lang="cs-CZ" sz="2800" b="1" dirty="0" smtClean="0">
                <a:solidFill>
                  <a:srgbClr val="C00000"/>
                </a:solidFill>
              </a:rPr>
              <a:t>Poměr tloušťek </a:t>
            </a:r>
            <a:r>
              <a:rPr lang="cs-CZ" sz="2800" b="1" dirty="0" smtClean="0">
                <a:solidFill>
                  <a:srgbClr val="0000FF"/>
                </a:solidFill>
                <a:latin typeface="Arial Black" pitchFamily="34" charset="0"/>
              </a:rPr>
              <a:t>PAPILÁRNÍ</a:t>
            </a:r>
            <a:r>
              <a:rPr lang="cs-CZ" sz="2800" b="1" dirty="0" smtClean="0">
                <a:solidFill>
                  <a:srgbClr val="0000FF"/>
                </a:solidFill>
              </a:rPr>
              <a:t> </a:t>
            </a:r>
            <a:r>
              <a:rPr lang="cs-CZ" sz="2800" b="1" dirty="0" smtClean="0">
                <a:solidFill>
                  <a:srgbClr val="0000FF"/>
                </a:solidFill>
                <a:latin typeface="Arial Black" pitchFamily="34" charset="0"/>
              </a:rPr>
              <a:t>versus</a:t>
            </a:r>
            <a:r>
              <a:rPr lang="cs-CZ" sz="2800" b="1" dirty="0" smtClean="0">
                <a:solidFill>
                  <a:srgbClr val="0000FF"/>
                </a:solidFill>
              </a:rPr>
              <a:t> </a:t>
            </a:r>
            <a:r>
              <a:rPr lang="cs-CZ" sz="2800" b="1" dirty="0" smtClean="0">
                <a:solidFill>
                  <a:srgbClr val="008000"/>
                </a:solidFill>
                <a:latin typeface="Arial Black" pitchFamily="34" charset="0"/>
              </a:rPr>
              <a:t>RETIKULÁRNÍ</a:t>
            </a:r>
            <a:r>
              <a:rPr lang="cs-CZ" sz="2800" b="1" dirty="0" smtClean="0">
                <a:solidFill>
                  <a:srgbClr val="008000"/>
                </a:solidFill>
              </a:rPr>
              <a:t> </a:t>
            </a:r>
            <a:r>
              <a:rPr lang="cs-CZ" sz="2800" b="1" dirty="0" smtClean="0">
                <a:solidFill>
                  <a:srgbClr val="C00000"/>
                </a:solidFill>
              </a:rPr>
              <a:t>vrstvy určuje kvalitu kůže a u různých živočichů se liší</a:t>
            </a:r>
          </a:p>
          <a:p>
            <a:endParaRPr lang="cs-CZ"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3347864" y="116632"/>
            <a:ext cx="2448272" cy="923330"/>
          </a:xfrm>
          <a:prstGeom prst="rect">
            <a:avLst/>
          </a:prstGeom>
          <a:solidFill>
            <a:srgbClr val="FFFF00"/>
          </a:solidFill>
          <a:ln w="38100">
            <a:solidFill>
              <a:srgbClr val="0000FF"/>
            </a:solidFill>
            <a:prstDash val="sysDash"/>
          </a:ln>
        </p:spPr>
        <p:txBody>
          <a:bodyPr wrap="square" rtlCol="0">
            <a:spAutoFit/>
          </a:bodyPr>
          <a:lstStyle/>
          <a:p>
            <a:r>
              <a:rPr lang="cs-CZ" dirty="0" smtClean="0">
                <a:solidFill>
                  <a:srgbClr val="0000FF"/>
                </a:solidFill>
                <a:latin typeface="Arial Black" pitchFamily="34" charset="0"/>
              </a:rPr>
              <a:t>Interakce v rámci jedné makromolekuly</a:t>
            </a:r>
            <a:endParaRPr lang="cs-CZ" dirty="0">
              <a:solidFill>
                <a:srgbClr val="0000FF"/>
              </a:solidFill>
              <a:latin typeface="Arial Black" pitchFamily="34" charset="0"/>
            </a:endParaRPr>
          </a:p>
        </p:txBody>
      </p:sp>
      <p:sp>
        <p:nvSpPr>
          <p:cNvPr id="7" name="TextovéPole 6"/>
          <p:cNvSpPr txBox="1"/>
          <p:nvPr/>
        </p:nvSpPr>
        <p:spPr>
          <a:xfrm>
            <a:off x="251520" y="4581128"/>
            <a:ext cx="2448272" cy="923330"/>
          </a:xfrm>
          <a:prstGeom prst="rect">
            <a:avLst/>
          </a:prstGeom>
          <a:solidFill>
            <a:schemeClr val="bg1">
              <a:lumMod val="85000"/>
            </a:schemeClr>
          </a:solidFill>
          <a:ln w="38100">
            <a:solidFill>
              <a:srgbClr val="008000"/>
            </a:solidFill>
            <a:prstDash val="sysDash"/>
          </a:ln>
        </p:spPr>
        <p:txBody>
          <a:bodyPr wrap="square" rtlCol="0">
            <a:spAutoFit/>
          </a:bodyPr>
          <a:lstStyle/>
          <a:p>
            <a:r>
              <a:rPr lang="cs-CZ" dirty="0" smtClean="0">
                <a:solidFill>
                  <a:srgbClr val="008000"/>
                </a:solidFill>
                <a:latin typeface="Arial Black" pitchFamily="34" charset="0"/>
              </a:rPr>
              <a:t>Interakce v rámci VÍCE </a:t>
            </a:r>
            <a:r>
              <a:rPr lang="cs-CZ" cap="all" dirty="0" smtClean="0">
                <a:solidFill>
                  <a:srgbClr val="008000"/>
                </a:solidFill>
                <a:latin typeface="Arial Black" pitchFamily="34" charset="0"/>
              </a:rPr>
              <a:t>makromolekul</a:t>
            </a:r>
            <a:endParaRPr lang="cs-CZ" cap="all" dirty="0">
              <a:solidFill>
                <a:srgbClr val="008000"/>
              </a:solidFill>
              <a:latin typeface="Arial Black" pitchFamily="34" charset="0"/>
            </a:endParaRPr>
          </a:p>
        </p:txBody>
      </p:sp>
      <p:cxnSp>
        <p:nvCxnSpPr>
          <p:cNvPr id="10" name="Přímá spojovací šipka 9"/>
          <p:cNvCxnSpPr/>
          <p:nvPr/>
        </p:nvCxnSpPr>
        <p:spPr>
          <a:xfrm flipH="1">
            <a:off x="5220072" y="1052736"/>
            <a:ext cx="576064" cy="93610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cs-CZ" dirty="0" smtClean="0">
                <a:solidFill>
                  <a:srgbClr val="C00000"/>
                </a:solidFill>
                <a:latin typeface="Arial Black" pitchFamily="34" charset="0"/>
              </a:rPr>
              <a:t>Dvě možnosti - struktury</a:t>
            </a:r>
            <a:endParaRPr lang="cs-CZ" dirty="0">
              <a:solidFill>
                <a:srgbClr val="C00000"/>
              </a:solidFill>
              <a:latin typeface="Arial Black" pitchFamily="34" charset="0"/>
            </a:endParaRPr>
          </a:p>
        </p:txBody>
      </p:sp>
      <p:cxnSp>
        <p:nvCxnSpPr>
          <p:cNvPr id="19" name="Přímá spojovací šipka 18"/>
          <p:cNvCxnSpPr/>
          <p:nvPr/>
        </p:nvCxnSpPr>
        <p:spPr>
          <a:xfrm flipV="1">
            <a:off x="7884368" y="2204864"/>
            <a:ext cx="144016"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a:stCxn id="18" idx="2"/>
          </p:cNvCxnSpPr>
          <p:nvPr/>
        </p:nvCxnSpPr>
        <p:spPr>
          <a:xfrm>
            <a:off x="7956376" y="3859307"/>
            <a:ext cx="288032" cy="793829"/>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smtClean="0">
                <a:solidFill>
                  <a:srgbClr val="C00000"/>
                </a:solidFill>
                <a:latin typeface="Arial Black" pitchFamily="34" charset="0"/>
              </a:rPr>
              <a:t>TEPLOTA SMRŠTĚNÍ </a:t>
            </a:r>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2123658"/>
          </a:xfrm>
          <a:prstGeom prst="rect">
            <a:avLst/>
          </a:prstGeom>
          <a:noFill/>
        </p:spPr>
        <p:txBody>
          <a:bodyPr wrap="square" rtlCol="0">
            <a:spAutoFit/>
          </a:bodyPr>
          <a:lstStyle/>
          <a:p>
            <a:pPr algn="ctr"/>
            <a:r>
              <a:rPr lang="cs-CZ" sz="2400" dirty="0" smtClean="0">
                <a:solidFill>
                  <a:srgbClr val="C00000"/>
                </a:solidFill>
                <a:latin typeface="Arial Black" pitchFamily="34" charset="0"/>
              </a:rPr>
              <a:t>TEPLOTA SMRŠTĚNÍ</a:t>
            </a:r>
          </a:p>
          <a:p>
            <a:r>
              <a:rPr lang="cs-CZ" sz="2400" dirty="0" smtClean="0">
                <a:solidFill>
                  <a:srgbClr val="C00000"/>
                </a:solidFill>
                <a:latin typeface="Arial Black" pitchFamily="34" charset="0"/>
              </a:rPr>
              <a:t>Uvolnění vodíkových vazeb mezi vlákny kolagenu vlivem zvýšené teploty a smrštění takto uvolněných vláken</a:t>
            </a:r>
          </a:p>
          <a:p>
            <a:pPr algn="ctr"/>
            <a:r>
              <a:rPr lang="cs-CZ" sz="3600" dirty="0" smtClean="0">
                <a:solidFill>
                  <a:srgbClr val="FF0000"/>
                </a:solidFill>
                <a:latin typeface="Arial Black" pitchFamily="34" charset="0"/>
              </a:rPr>
              <a:t>Tento proces je NEVRATNÝ</a:t>
            </a:r>
            <a:endParaRPr lang="cs-CZ" sz="3600" dirty="0">
              <a:solidFill>
                <a:srgbClr val="FF00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smtClean="0">
                <a:solidFill>
                  <a:srgbClr val="FF0000"/>
                </a:solidFill>
                <a:latin typeface="Arial Black" pitchFamily="34" charset="0"/>
              </a:rPr>
              <a:t>USEŇ</a:t>
            </a:r>
            <a:r>
              <a:rPr lang="cs-CZ" sz="2800" b="1" dirty="0" smtClean="0"/>
              <a:t> je ve vlhkém prostředí odolnější vůči mikroorganismům </a:t>
            </a:r>
          </a:p>
          <a:p>
            <a:r>
              <a:rPr lang="cs-CZ" sz="2800" b="1" dirty="0" smtClean="0">
                <a:solidFill>
                  <a:srgbClr val="FF0000"/>
                </a:solidFill>
                <a:latin typeface="Arial Black" pitchFamily="34" charset="0"/>
              </a:rPr>
              <a:t>USEŇ </a:t>
            </a:r>
            <a:r>
              <a:rPr lang="cs-CZ" sz="2800" b="1" dirty="0" smtClean="0">
                <a:latin typeface="+mj-lt"/>
              </a:rPr>
              <a:t>má vyšší chemickou stabilitu, méně </a:t>
            </a:r>
            <a:r>
              <a:rPr lang="cs-CZ" sz="2800" b="1" dirty="0" err="1" smtClean="0">
                <a:latin typeface="+mj-lt"/>
              </a:rPr>
              <a:t>botná</a:t>
            </a:r>
            <a:r>
              <a:rPr lang="cs-CZ" sz="2800" b="1" dirty="0" smtClean="0">
                <a:latin typeface="+mj-lt"/>
              </a:rPr>
              <a:t> ve vodě</a:t>
            </a:r>
          </a:p>
          <a:p>
            <a:r>
              <a:rPr lang="cs-CZ" sz="2800" b="1" dirty="0" smtClean="0">
                <a:solidFill>
                  <a:srgbClr val="FF0000"/>
                </a:solidFill>
                <a:latin typeface="Arial Black" pitchFamily="34" charset="0"/>
              </a:rPr>
              <a:t>USEŇ </a:t>
            </a:r>
            <a:r>
              <a:rPr lang="cs-CZ" sz="2800" b="1" dirty="0" smtClean="0"/>
              <a:t>má lepší a výhodnější mechanické vlastnosti a v suchém stavu je měkká a vláčná</a:t>
            </a:r>
          </a:p>
          <a:p>
            <a:r>
              <a:rPr lang="cs-CZ" sz="2800" b="1" dirty="0" smtClean="0">
                <a:solidFill>
                  <a:srgbClr val="FF0000"/>
                </a:solidFill>
                <a:latin typeface="Arial Black" pitchFamily="34" charset="0"/>
              </a:rPr>
              <a:t>USEŇ </a:t>
            </a:r>
            <a:r>
              <a:rPr lang="cs-CZ" sz="2800" b="1" dirty="0" smtClean="0"/>
              <a:t>má vyšší </a:t>
            </a:r>
            <a:r>
              <a:rPr lang="cs-CZ" sz="2800" dirty="0" smtClean="0">
                <a:solidFill>
                  <a:srgbClr val="C00000"/>
                </a:solidFill>
                <a:latin typeface="Arial Black" pitchFamily="34" charset="0"/>
              </a:rPr>
              <a:t>TEPLOTU SMRŠTĚNÍ </a:t>
            </a:r>
            <a:endParaRPr lang="cs-CZ" sz="2800" b="1" dirty="0" smtClean="0"/>
          </a:p>
          <a:p>
            <a:endParaRPr lang="cs-CZ" sz="2800" b="1" dirty="0" smtClean="0"/>
          </a:p>
          <a:p>
            <a:endParaRPr lang="cs-CZ" sz="2800" b="1"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smtClean="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132</a:t>
            </a:fld>
            <a:endParaRPr lang="sk-SK"/>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133</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smtClean="0">
                <a:solidFill>
                  <a:srgbClr val="7030A0"/>
                </a:solidFill>
              </a:rPr>
              <a:t>Asi jen pro modifikaci</a:t>
            </a:r>
            <a:endParaRPr lang="cs-CZ" dirty="0">
              <a:solidFill>
                <a:srgbClr val="7030A0"/>
              </a:solidFill>
            </a:endParaRP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134</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smtClean="0">
                <a:solidFill>
                  <a:srgbClr val="FF0000"/>
                </a:solidFill>
                <a:latin typeface="Arial Black" pitchFamily="34" charset="0"/>
              </a:rPr>
              <a:t>V Brně máme ulice JIRCHÁŘSKÁ  a KOŽELUŽSKÁ </a:t>
            </a:r>
            <a:endParaRPr lang="cs-CZ" sz="2200" dirty="0">
              <a:solidFill>
                <a:srgbClr val="FF0000"/>
              </a:solidFill>
              <a:latin typeface="Arial Black"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smtClean="0">
                <a:solidFill>
                  <a:schemeClr val="tx1"/>
                </a:solidFill>
                <a:latin typeface="Arial Black" pitchFamily="34" charset="0"/>
              </a:rPr>
              <a:t>POSTUP  zpracování kůže na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548680"/>
            <a:ext cx="8579296" cy="5688632"/>
          </a:xfrm>
        </p:spPr>
        <p:txBody>
          <a:bodyPr/>
          <a:lstStyle/>
          <a:p>
            <a:pPr marL="457200" indent="-457200">
              <a:buFont typeface="+mj-lt"/>
              <a:buAutoNum type="arabicPeriod"/>
            </a:pPr>
            <a:r>
              <a:rPr lang="cs-CZ" sz="2400" b="1" dirty="0" smtClean="0"/>
              <a:t>Konzervování</a:t>
            </a:r>
          </a:p>
          <a:p>
            <a:pPr marL="457200" indent="-457200">
              <a:buFont typeface="+mj-lt"/>
              <a:buAutoNum type="arabicPeriod"/>
            </a:pPr>
            <a:r>
              <a:rPr lang="cs-CZ" sz="2400" b="1" dirty="0" smtClean="0">
                <a:solidFill>
                  <a:srgbClr val="FFC000"/>
                </a:solidFill>
              </a:rPr>
              <a:t>Máčení</a:t>
            </a:r>
          </a:p>
          <a:p>
            <a:pPr marL="457200" indent="-457200">
              <a:buFont typeface="+mj-lt"/>
              <a:buAutoNum type="arabicPeriod"/>
            </a:pPr>
            <a:r>
              <a:rPr lang="cs-CZ" b="1" dirty="0" err="1" smtClean="0">
                <a:solidFill>
                  <a:srgbClr val="C00000"/>
                </a:solidFill>
              </a:rPr>
              <a:t>Loužení</a:t>
            </a:r>
            <a:r>
              <a:rPr lang="cs-CZ" b="1" dirty="0" smtClean="0">
                <a:solidFill>
                  <a:srgbClr val="C00000"/>
                </a:solidFill>
              </a:rPr>
              <a:t> </a:t>
            </a:r>
            <a:r>
              <a:rPr lang="cs-CZ" dirty="0" smtClean="0">
                <a:solidFill>
                  <a:srgbClr val="C00000"/>
                </a:solidFill>
              </a:rPr>
              <a:t>v roztoku </a:t>
            </a:r>
            <a:r>
              <a:rPr lang="cs-CZ" dirty="0" smtClean="0">
                <a:solidFill>
                  <a:srgbClr val="C00000"/>
                </a:solidFill>
                <a:hlinkClick r:id="rId4" tooltip="Sulfid sodný"/>
              </a:rPr>
              <a:t>sulfidu sodného</a:t>
            </a:r>
            <a:r>
              <a:rPr lang="cs-CZ" dirty="0" smtClean="0">
                <a:solidFill>
                  <a:srgbClr val="C00000"/>
                </a:solidFill>
              </a:rPr>
              <a:t> a </a:t>
            </a:r>
            <a:r>
              <a:rPr lang="cs-CZ" dirty="0" smtClean="0">
                <a:solidFill>
                  <a:srgbClr val="C00000"/>
                </a:solidFill>
                <a:hlinkClick r:id="rId5" tooltip="Hydroxid vápenatý"/>
              </a:rPr>
              <a:t>vápna</a:t>
            </a:r>
            <a:r>
              <a:rPr lang="cs-CZ" dirty="0" smtClean="0">
                <a:solidFill>
                  <a:srgbClr val="C00000"/>
                </a:solidFill>
              </a:rPr>
              <a:t> (dnes) kvůli odstranění </a:t>
            </a:r>
            <a:r>
              <a:rPr lang="cs-CZ" dirty="0" smtClean="0">
                <a:solidFill>
                  <a:srgbClr val="C00000"/>
                </a:solidFill>
                <a:hlinkClick r:id="rId6" tooltip="Srst"/>
              </a:rPr>
              <a:t>srsti</a:t>
            </a:r>
            <a:r>
              <a:rPr lang="cs-CZ" dirty="0" smtClean="0">
                <a:solidFill>
                  <a:srgbClr val="C00000"/>
                </a:solidFill>
              </a:rPr>
              <a:t> a vznikne holina.</a:t>
            </a:r>
            <a:endParaRPr lang="cs-CZ" b="1" dirty="0" smtClean="0">
              <a:solidFill>
                <a:srgbClr val="C00000"/>
              </a:solidFill>
            </a:endParaRPr>
          </a:p>
          <a:p>
            <a:pPr marL="457200" indent="-457200">
              <a:buFont typeface="+mj-lt"/>
              <a:buAutoNum type="arabicPeriod"/>
            </a:pPr>
            <a:r>
              <a:rPr lang="cs-CZ" sz="2400" b="1" dirty="0" smtClean="0"/>
              <a:t>Odchlupování</a:t>
            </a:r>
          </a:p>
          <a:p>
            <a:pPr marL="457200" indent="-457200">
              <a:buFont typeface="+mj-lt"/>
              <a:buAutoNum type="arabicPeriod"/>
            </a:pPr>
            <a:r>
              <a:rPr lang="cs-CZ" b="1" dirty="0" err="1" smtClean="0">
                <a:solidFill>
                  <a:srgbClr val="0000FF"/>
                </a:solidFill>
              </a:rPr>
              <a:t>Mízdření</a:t>
            </a:r>
            <a:r>
              <a:rPr lang="cs-CZ" b="1" dirty="0" smtClean="0">
                <a:solidFill>
                  <a:srgbClr val="0000FF"/>
                </a:solidFill>
              </a:rPr>
              <a:t> - </a:t>
            </a:r>
            <a:r>
              <a:rPr lang="cs-CZ" dirty="0" smtClean="0">
                <a:solidFill>
                  <a:srgbClr val="0000FF"/>
                </a:solidFill>
              </a:rPr>
              <a:t>odřeže se vazivo a zbytky svalů</a:t>
            </a:r>
            <a:endParaRPr lang="cs-CZ" b="1" dirty="0" smtClean="0">
              <a:solidFill>
                <a:srgbClr val="0000FF"/>
              </a:solidFill>
            </a:endParaRPr>
          </a:p>
          <a:p>
            <a:pPr marL="457200" indent="-457200">
              <a:buFont typeface="+mj-lt"/>
              <a:buAutoNum type="arabicPeriod"/>
            </a:pPr>
            <a:r>
              <a:rPr lang="cs-CZ" b="1" dirty="0" smtClean="0">
                <a:solidFill>
                  <a:srgbClr val="008000"/>
                </a:solidFill>
              </a:rPr>
              <a:t>Odvápňování – viz 3, odstranění Ca solí</a:t>
            </a:r>
          </a:p>
          <a:p>
            <a:pPr marL="457200" indent="-457200">
              <a:buFont typeface="+mj-lt"/>
              <a:buAutoNum type="arabicPeriod"/>
            </a:pPr>
            <a:r>
              <a:rPr lang="cs-CZ" b="1" dirty="0" smtClean="0">
                <a:solidFill>
                  <a:srgbClr val="7030A0"/>
                </a:solidFill>
              </a:rPr>
              <a:t>Moření – příprava na ČINĚNÍ</a:t>
            </a:r>
          </a:p>
          <a:p>
            <a:pPr marL="457200" indent="-457200">
              <a:buFont typeface="+mj-lt"/>
              <a:buAutoNum type="arabicPeriod"/>
            </a:pPr>
            <a:r>
              <a:rPr lang="cs-CZ" b="1" dirty="0" smtClean="0">
                <a:solidFill>
                  <a:srgbClr val="FF0000"/>
                </a:solidFill>
                <a:latin typeface="Arial Black" pitchFamily="34" charset="0"/>
              </a:rPr>
              <a:t>ČINĚNÍ</a:t>
            </a:r>
          </a:p>
          <a:p>
            <a:pPr marL="457200" indent="-457200">
              <a:buFont typeface="+mj-lt"/>
              <a:buAutoNum type="arabicPeriod"/>
            </a:pPr>
            <a:r>
              <a:rPr lang="cs-CZ" sz="2400" b="1" dirty="0" smtClean="0"/>
              <a:t>Mazání (</a:t>
            </a:r>
            <a:r>
              <a:rPr lang="cs-CZ" sz="2400" b="1" dirty="0" err="1" smtClean="0"/>
              <a:t>tukování</a:t>
            </a:r>
            <a:r>
              <a:rPr lang="cs-CZ" sz="2400" b="1" dirty="0" smtClean="0"/>
              <a:t>)</a:t>
            </a:r>
          </a:p>
          <a:p>
            <a:pPr marL="457200" indent="-457200">
              <a:buFont typeface="+mj-lt"/>
              <a:buAutoNum type="arabicPeriod"/>
            </a:pPr>
            <a:endParaRPr lang="cs-CZ" sz="2400" b="1"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smtClean="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136</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smtClean="0">
                <a:solidFill>
                  <a:srgbClr val="FF0000"/>
                </a:solidFill>
                <a:latin typeface="Arial Black" pitchFamily="34" charset="0"/>
              </a:rPr>
              <a:t> KOLAGEN – PŘÍČNÉ VAZBY IN VITRO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JSOU </a:t>
            </a:r>
            <a:r>
              <a:rPr lang="cs-CZ" sz="3200" dirty="0" smtClean="0">
                <a:solidFill>
                  <a:srgbClr val="0000FF"/>
                </a:solidFill>
                <a:latin typeface="Arial Black" pitchFamily="34" charset="0"/>
              </a:rPr>
              <a:t>CHEMICKOU PODSTATOU</a:t>
            </a:r>
            <a:r>
              <a:rPr lang="cs-CZ" sz="3200" dirty="0" smtClean="0">
                <a:solidFill>
                  <a:srgbClr val="FF0000"/>
                </a:solidFill>
                <a:latin typeface="Arial Black" pitchFamily="34" charset="0"/>
              </a:rPr>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137</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smtClean="0">
                <a:solidFill>
                  <a:srgbClr val="FF0000"/>
                </a:solidFill>
                <a:latin typeface="Arial Black" pitchFamily="34" charset="0"/>
              </a:rPr>
              <a:t>č</a:t>
            </a:r>
            <a:r>
              <a:rPr lang="cs-CZ" sz="2800" dirty="0" smtClean="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smtClean="0">
                <a:solidFill>
                  <a:srgbClr val="FF0000"/>
                </a:solidFill>
                <a:latin typeface="Arial Black" pitchFamily="34" charset="0"/>
              </a:rPr>
              <a:t>č</a:t>
            </a:r>
            <a:r>
              <a:rPr lang="cs-CZ" sz="2400" dirty="0" smtClean="0">
                <a:solidFill>
                  <a:srgbClr val="FF0000"/>
                </a:solidFill>
                <a:latin typeface="Arial Black" pitchFamily="34" charset="0"/>
              </a:rPr>
              <a:t>inění kůže </a:t>
            </a:r>
            <a:r>
              <a:rPr lang="cs-CZ" sz="2400" dirty="0" smtClean="0">
                <a:solidFill>
                  <a:srgbClr val="FF0000"/>
                </a:solidFill>
              </a:rPr>
              <a:t>je </a:t>
            </a:r>
            <a:r>
              <a:rPr lang="cs-CZ" sz="2400" b="1" dirty="0" smtClean="0">
                <a:solidFill>
                  <a:srgbClr val="0000FF"/>
                </a:solidFill>
              </a:rPr>
              <a:t>CHEMICKÁ OPERACE</a:t>
            </a:r>
            <a:r>
              <a:rPr lang="cs-CZ" sz="2400" dirty="0" smtClean="0">
                <a:solidFill>
                  <a:srgbClr val="FF0000"/>
                </a:solidFill>
              </a:rPr>
              <a:t>,  kdy  reagují funkční skupiny </a:t>
            </a:r>
            <a:r>
              <a:rPr lang="cs-CZ" sz="2400" b="1" dirty="0" smtClean="0">
                <a:solidFill>
                  <a:srgbClr val="FF0000"/>
                </a:solidFill>
              </a:rPr>
              <a:t>KOLAGENU</a:t>
            </a:r>
            <a:r>
              <a:rPr lang="cs-CZ" sz="2400" dirty="0" smtClean="0">
                <a:solidFill>
                  <a:srgbClr val="FF0000"/>
                </a:solidFill>
              </a:rPr>
              <a:t> s </a:t>
            </a:r>
            <a:r>
              <a:rPr lang="cs-CZ" sz="2400" b="1" cap="all" dirty="0" smtClean="0">
                <a:solidFill>
                  <a:srgbClr val="008000"/>
                </a:solidFill>
              </a:rPr>
              <a:t>činící látkou</a:t>
            </a:r>
          </a:p>
          <a:p>
            <a:pPr algn="ctr">
              <a:buNone/>
            </a:pPr>
            <a:r>
              <a:rPr lang="cs-CZ" b="1" cap="all" dirty="0" smtClean="0">
                <a:solidFill>
                  <a:srgbClr val="008000"/>
                </a:solidFill>
                <a:latin typeface="Arial Black" pitchFamily="34" charset="0"/>
              </a:rPr>
              <a:t>činící látky</a:t>
            </a:r>
          </a:p>
          <a:p>
            <a:pPr marL="457200" indent="-457200">
              <a:buFont typeface="+mj-lt"/>
              <a:buAutoNum type="arabicPeriod"/>
            </a:pPr>
            <a:r>
              <a:rPr lang="cs-CZ" b="1" cap="all" dirty="0" smtClean="0">
                <a:solidFill>
                  <a:srgbClr val="008000"/>
                </a:solidFill>
                <a:latin typeface="Arial Black" pitchFamily="34" charset="0"/>
              </a:rPr>
              <a:t>Třísloviny (HYDROLYZOVATELNÉ NEBO KONDENZOVANÉ)&gt; </a:t>
            </a:r>
            <a:r>
              <a:rPr lang="cs-CZ" b="1" cap="all" dirty="0" smtClean="0">
                <a:solidFill>
                  <a:srgbClr val="C00000"/>
                </a:solidFill>
                <a:latin typeface="Arial Black" pitchFamily="34" charset="0"/>
              </a:rPr>
              <a:t>bylo v přednášce č. 5</a:t>
            </a:r>
          </a:p>
          <a:p>
            <a:pPr marL="457200" indent="-457200">
              <a:buFont typeface="+mj-lt"/>
              <a:buAutoNum type="arabicPeriod"/>
            </a:pPr>
            <a:r>
              <a:rPr lang="cs-CZ" sz="2400" b="1" cap="all" dirty="0" smtClean="0">
                <a:solidFill>
                  <a:srgbClr val="008000"/>
                </a:solidFill>
              </a:rPr>
              <a:t>Kamence (SÍRANY HLINITO-DRASELNÉ)</a:t>
            </a:r>
          </a:p>
          <a:p>
            <a:pPr marL="457200" indent="-457200">
              <a:buFont typeface="+mj-lt"/>
              <a:buAutoNum type="arabicPeriod"/>
            </a:pPr>
            <a:r>
              <a:rPr lang="cs-CZ" sz="2400" b="1" cap="all" dirty="0" smtClean="0">
                <a:solidFill>
                  <a:srgbClr val="008000"/>
                </a:solidFill>
              </a:rPr>
              <a:t>Chromité sloučeniny</a:t>
            </a:r>
            <a:endParaRPr lang="cs-CZ" sz="2400" b="1" cap="all" dirty="0">
              <a:solidFill>
                <a:srgbClr val="008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smtClean="0">
                <a:solidFill>
                  <a:srgbClr val="FF0000"/>
                </a:solidFill>
                <a:latin typeface="Arial Black" pitchFamily="34" charset="0"/>
              </a:rPr>
              <a:t>činění</a:t>
            </a:r>
            <a:r>
              <a:rPr lang="cs-CZ" sz="2800" dirty="0" smtClean="0">
                <a:solidFill>
                  <a:srgbClr val="FF0000"/>
                </a:solidFill>
                <a:latin typeface="Arial Black" pitchFamily="34" charset="0"/>
              </a:rPr>
              <a:t> kůže na USEŇ</a:t>
            </a:r>
            <a:br>
              <a:rPr lang="cs-CZ" sz="2800" dirty="0" smtClean="0">
                <a:solidFill>
                  <a:srgbClr val="FF0000"/>
                </a:solidFill>
                <a:latin typeface="Arial Black" pitchFamily="34" charset="0"/>
              </a:rPr>
            </a:br>
            <a:r>
              <a:rPr lang="cs-CZ" sz="2800" dirty="0" smtClean="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smtClean="0">
                <a:solidFill>
                  <a:srgbClr val="FF0000"/>
                </a:solidFill>
                <a:latin typeface="Arial Black" pitchFamily="34" charset="0"/>
              </a:rPr>
              <a:t>č</a:t>
            </a:r>
            <a:r>
              <a:rPr lang="cs-CZ" sz="2800" b="1" dirty="0" smtClean="0">
                <a:solidFill>
                  <a:srgbClr val="FF0000"/>
                </a:solidFill>
                <a:latin typeface="Arial Black" pitchFamily="34" charset="0"/>
              </a:rPr>
              <a:t>inění kůže </a:t>
            </a:r>
            <a:r>
              <a:rPr lang="cs-CZ" sz="2800" b="1" dirty="0" smtClean="0">
                <a:solidFill>
                  <a:srgbClr val="FF0000"/>
                </a:solidFill>
              </a:rPr>
              <a:t>je </a:t>
            </a:r>
            <a:r>
              <a:rPr lang="cs-CZ" sz="2800" b="1" dirty="0" smtClean="0">
                <a:solidFill>
                  <a:srgbClr val="FF0000"/>
                </a:solidFill>
                <a:latin typeface="Arial Black" pitchFamily="34" charset="0"/>
              </a:rPr>
              <a:t>CHEMICKÁ OPERACE (REAKCE)</a:t>
            </a:r>
            <a:r>
              <a:rPr lang="cs-CZ" sz="2800" b="1" dirty="0" smtClean="0">
                <a:solidFill>
                  <a:srgbClr val="FF0000"/>
                </a:solidFill>
                <a:latin typeface="+mj-lt"/>
              </a:rPr>
              <a:t>,  kdy  reagují funkční skupiny </a:t>
            </a:r>
            <a:r>
              <a:rPr lang="cs-CZ" sz="2800" b="1" dirty="0" smtClean="0">
                <a:solidFill>
                  <a:srgbClr val="FF0000"/>
                </a:solidFill>
                <a:latin typeface="Arial Black" pitchFamily="34" charset="0"/>
              </a:rPr>
              <a:t>KOLAGENU</a:t>
            </a:r>
            <a:r>
              <a:rPr lang="cs-CZ" sz="2800" b="1" dirty="0" smtClean="0">
                <a:solidFill>
                  <a:srgbClr val="FF0000"/>
                </a:solidFill>
                <a:latin typeface="+mj-lt"/>
              </a:rPr>
              <a:t> s </a:t>
            </a:r>
            <a:r>
              <a:rPr lang="cs-CZ" sz="2800" b="1" cap="all" dirty="0" smtClean="0">
                <a:solidFill>
                  <a:srgbClr val="FF0000"/>
                </a:solidFill>
                <a:latin typeface="Arial Black" pitchFamily="34" charset="0"/>
              </a:rPr>
              <a:t>činící látkou </a:t>
            </a:r>
            <a:r>
              <a:rPr lang="cs-CZ" sz="2800" b="1" dirty="0" smtClean="0">
                <a:solidFill>
                  <a:srgbClr val="FF0000"/>
                </a:solidFill>
                <a:latin typeface="+mj-lt"/>
              </a:rPr>
              <a:t>a vytvářejí </a:t>
            </a:r>
            <a:r>
              <a:rPr lang="cs-CZ" sz="2800" b="1" dirty="0" smtClean="0">
                <a:solidFill>
                  <a:srgbClr val="FF0000"/>
                </a:solidFill>
                <a:latin typeface="Arial Black" pitchFamily="34" charset="0"/>
              </a:rPr>
              <a:t>SÍŤ MEZI MAKROMOLEKULAMI KOLAGENU</a:t>
            </a:r>
          </a:p>
          <a:p>
            <a:pPr>
              <a:buNone/>
            </a:pPr>
            <a:endParaRPr lang="cs-CZ" sz="2800" b="1" dirty="0" smtClean="0">
              <a:solidFill>
                <a:srgbClr val="008000"/>
              </a:solidFill>
            </a:endParaRPr>
          </a:p>
          <a:p>
            <a:pPr>
              <a:buNone/>
            </a:pPr>
            <a:r>
              <a:rPr lang="cs-CZ" sz="2800" dirty="0" smtClean="0">
                <a:solidFill>
                  <a:srgbClr val="C00000"/>
                </a:solidFill>
                <a:latin typeface="Arial Black" pitchFamily="34" charset="0"/>
              </a:rPr>
              <a:t>VULKANIZACE kaučuku na PRYŽ je CHEMICKÁ </a:t>
            </a:r>
            <a:r>
              <a:rPr lang="cs-CZ" sz="2800" smtClean="0">
                <a:solidFill>
                  <a:srgbClr val="C00000"/>
                </a:solidFill>
                <a:latin typeface="Arial Black" pitchFamily="34" charset="0"/>
              </a:rPr>
              <a:t>OPERACE (VULKANIZACE) </a:t>
            </a:r>
            <a:r>
              <a:rPr lang="cs-CZ" sz="2800" b="1" dirty="0" smtClean="0">
                <a:solidFill>
                  <a:srgbClr val="C00000"/>
                </a:solidFill>
                <a:latin typeface="Arial Black" pitchFamily="34" charset="0"/>
              </a:rPr>
              <a:t>vytvářející SÍŤ MEZI MAKROMOLEKULAMI</a:t>
            </a:r>
            <a:r>
              <a:rPr lang="cs-CZ" sz="2800" dirty="0" smtClean="0">
                <a:solidFill>
                  <a:srgbClr val="C00000"/>
                </a:solidFill>
                <a:latin typeface="Arial Black" pitchFamily="34" charset="0"/>
              </a:rPr>
              <a:t> POLYIZOPRENU</a:t>
            </a:r>
            <a:endParaRPr lang="cs-CZ" sz="2800" b="1" dirty="0" smtClean="0">
              <a:solidFill>
                <a:srgbClr val="C00000"/>
              </a:solidFill>
              <a:latin typeface="Arial Black"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smtClean="0">
                <a:solidFill>
                  <a:srgbClr val="FF0000"/>
                </a:solidFill>
                <a:latin typeface="Arial Black" pitchFamily="34" charset="0"/>
              </a:rPr>
              <a:t>Functional proteins have four levels of structural organization:</a:t>
            </a:r>
            <a:r>
              <a:rPr lang="en-US" sz="2000" b="1" dirty="0" smtClean="0"/>
              <a:t/>
            </a:r>
            <a:br>
              <a:rPr lang="en-US" sz="2000" b="1" dirty="0" smtClean="0"/>
            </a:br>
            <a:r>
              <a:rPr lang="en-US" sz="2000" b="1" dirty="0" smtClean="0"/>
              <a:t>1) Primary Structure : the linear structure of amino acids in the polypeptide chain</a:t>
            </a:r>
            <a:br>
              <a:rPr lang="en-US" sz="2000" b="1" dirty="0" smtClean="0"/>
            </a:br>
            <a:r>
              <a:rPr lang="en-US" sz="2000" b="1" dirty="0" smtClean="0">
                <a:solidFill>
                  <a:srgbClr val="C00000"/>
                </a:solidFill>
              </a:rPr>
              <a:t>2) Secondary Structure : hydrogen bonds between peptide group chains in an alpha helix or beta</a:t>
            </a:r>
            <a:r>
              <a:rPr lang="en-US" sz="2000" b="1" dirty="0" smtClean="0"/>
              <a:t/>
            </a:r>
            <a:br>
              <a:rPr lang="en-US" sz="2000" b="1" dirty="0" smtClean="0"/>
            </a:br>
            <a:r>
              <a:rPr lang="en-US" sz="2000" b="1" dirty="0" smtClean="0">
                <a:solidFill>
                  <a:srgbClr val="0000FF"/>
                </a:solidFill>
              </a:rPr>
              <a:t>3) Tertiary Structure : three-dimensional structure of alpha helixes and beta helixes folded</a:t>
            </a:r>
            <a:r>
              <a:rPr lang="en-US" sz="2000" b="1" dirty="0" smtClean="0"/>
              <a:t/>
            </a:r>
            <a:br>
              <a:rPr lang="en-US" sz="2000" b="1" dirty="0" smtClean="0"/>
            </a:br>
            <a:r>
              <a:rPr lang="en-US" sz="2000" b="1" dirty="0" smtClean="0">
                <a:solidFill>
                  <a:srgbClr val="008000"/>
                </a:solidFill>
              </a:rPr>
              <a:t>4) Quaternary Structure : three-dimensional structure of multiple polypeptides and how they fit together</a:t>
            </a:r>
            <a:endParaRPr lang="cs-CZ" sz="2000" b="1" dirty="0">
              <a:solidFill>
                <a:srgbClr val="008000"/>
              </a:solidFill>
            </a:endParaRPr>
          </a:p>
        </p:txBody>
      </p:sp>
      <p:sp>
        <p:nvSpPr>
          <p:cNvPr id="8" name="TextovéPole 7"/>
          <p:cNvSpPr txBox="1"/>
          <p:nvPr/>
        </p:nvSpPr>
        <p:spPr>
          <a:xfrm>
            <a:off x="3779912" y="0"/>
            <a:ext cx="2880320" cy="646331"/>
          </a:xfrm>
          <a:prstGeom prst="rect">
            <a:avLst/>
          </a:prstGeom>
          <a:solidFill>
            <a:srgbClr val="FFFF00"/>
          </a:solidFill>
          <a:ln w="38100">
            <a:solidFill>
              <a:srgbClr val="0000FF"/>
            </a:solidFill>
            <a:prstDash val="sysDash"/>
          </a:ln>
        </p:spPr>
        <p:txBody>
          <a:bodyPr wrap="square" rtlCol="0">
            <a:spAutoFit/>
          </a:bodyPr>
          <a:lstStyle/>
          <a:p>
            <a:r>
              <a:rPr lang="cs-CZ" dirty="0" smtClean="0">
                <a:solidFill>
                  <a:srgbClr val="0000FF"/>
                </a:solidFill>
                <a:latin typeface="Arial Black" pitchFamily="34" charset="0"/>
              </a:rPr>
              <a:t>Interakce v rámci jedné makromolekuly</a:t>
            </a:r>
            <a:endParaRPr lang="cs-CZ" dirty="0">
              <a:solidFill>
                <a:srgbClr val="0000FF"/>
              </a:solidFill>
              <a:latin typeface="Arial Black" pitchFamily="34" charset="0"/>
            </a:endParaRPr>
          </a:p>
        </p:txBody>
      </p:sp>
      <p:sp>
        <p:nvSpPr>
          <p:cNvPr id="9" name="TextovéPole 8"/>
          <p:cNvSpPr txBox="1"/>
          <p:nvPr/>
        </p:nvSpPr>
        <p:spPr>
          <a:xfrm>
            <a:off x="7164288" y="2924944"/>
            <a:ext cx="1979712" cy="738664"/>
          </a:xfrm>
          <a:prstGeom prst="rect">
            <a:avLst/>
          </a:prstGeom>
          <a:solidFill>
            <a:schemeClr val="bg1">
              <a:lumMod val="85000"/>
            </a:schemeClr>
          </a:solidFill>
          <a:ln w="38100">
            <a:solidFill>
              <a:srgbClr val="008000"/>
            </a:solidFill>
            <a:prstDash val="sysDash"/>
          </a:ln>
        </p:spPr>
        <p:txBody>
          <a:bodyPr wrap="square" rtlCol="0">
            <a:spAutoFit/>
          </a:bodyPr>
          <a:lstStyle/>
          <a:p>
            <a:r>
              <a:rPr lang="cs-CZ" sz="1400" dirty="0" smtClean="0">
                <a:solidFill>
                  <a:srgbClr val="008000"/>
                </a:solidFill>
                <a:latin typeface="Arial Black" pitchFamily="34" charset="0"/>
              </a:rPr>
              <a:t>Interakce v rámci VÍCE </a:t>
            </a:r>
            <a:r>
              <a:rPr lang="cs-CZ" sz="1400" cap="all" dirty="0" smtClean="0">
                <a:solidFill>
                  <a:srgbClr val="008000"/>
                </a:solidFill>
                <a:latin typeface="Arial Black" pitchFamily="34" charset="0"/>
              </a:rPr>
              <a:t>makromolekul</a:t>
            </a:r>
            <a:endParaRPr lang="cs-CZ" sz="1400" cap="all" dirty="0">
              <a:solidFill>
                <a:srgbClr val="008000"/>
              </a:solidFill>
              <a:latin typeface="Arial Black" pitchFamily="34" charset="0"/>
            </a:endParaRPr>
          </a:p>
        </p:txBody>
      </p:sp>
      <p:cxnSp>
        <p:nvCxnSpPr>
          <p:cNvPr id="10" name="Přímá spojovací šipka 9"/>
          <p:cNvCxnSpPr/>
          <p:nvPr/>
        </p:nvCxnSpPr>
        <p:spPr>
          <a:xfrm flipH="1">
            <a:off x="5148064" y="692696"/>
            <a:ext cx="1152128" cy="3600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140</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
        <p:nvSpPr>
          <p:cNvPr id="8" name="TextovéPole 7"/>
          <p:cNvSpPr txBox="1"/>
          <p:nvPr/>
        </p:nvSpPr>
        <p:spPr>
          <a:xfrm>
            <a:off x="0" y="5445224"/>
            <a:ext cx="4211960" cy="830997"/>
          </a:xfrm>
          <a:prstGeom prst="rect">
            <a:avLst/>
          </a:prstGeom>
          <a:solidFill>
            <a:schemeClr val="accent3">
              <a:lumMod val="85000"/>
            </a:schemeClr>
          </a:solidFill>
        </p:spPr>
        <p:txBody>
          <a:bodyPr wrap="square" rtlCol="0">
            <a:spAutoFit/>
          </a:bodyPr>
          <a:lstStyle/>
          <a:p>
            <a:r>
              <a:rPr lang="cs-CZ" sz="2400" dirty="0" smtClean="0">
                <a:solidFill>
                  <a:srgbClr val="008000"/>
                </a:solidFill>
                <a:latin typeface="Arial Black" pitchFamily="34" charset="0"/>
              </a:rPr>
              <a:t>POZOR! Tady zanedbali ELEKTRONEUTRALITU!</a:t>
            </a:r>
            <a:endParaRPr lang="cs-CZ" sz="2400" dirty="0">
              <a:solidFill>
                <a:srgbClr val="008000"/>
              </a:solidFill>
              <a:latin typeface="Arial Black"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1 A</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a:t>
            </a:r>
            <a:r>
              <a:rPr lang="cs-CZ" sz="2400" b="1" dirty="0" smtClean="0">
                <a:solidFill>
                  <a:srgbClr val="008000"/>
                </a:solidFill>
              </a:rPr>
              <a:t>–OH </a:t>
            </a:r>
            <a:r>
              <a:rPr lang="cs-CZ" sz="2400" b="1" dirty="0" smtClean="0"/>
              <a:t>nebo</a:t>
            </a:r>
            <a:r>
              <a:rPr lang="cs-CZ" sz="2400" b="1" dirty="0" smtClean="0">
                <a:solidFill>
                  <a:srgbClr val="0000FF"/>
                </a:solidFill>
              </a:rPr>
              <a:t> SO</a:t>
            </a:r>
            <a:r>
              <a:rPr lang="cs-CZ" sz="2400" b="1" baseline="-25000" dirty="0" smtClean="0">
                <a:solidFill>
                  <a:srgbClr val="0000FF"/>
                </a:solidFill>
              </a:rPr>
              <a:t>3</a:t>
            </a:r>
            <a:r>
              <a:rPr lang="cs-CZ" sz="2400" b="1" baseline="30000" dirty="0" smtClean="0">
                <a:solidFill>
                  <a:srgbClr val="0000FF"/>
                </a:solidFill>
              </a:rPr>
              <a:t>-2</a:t>
            </a:r>
            <a:r>
              <a:rPr lang="cs-CZ" sz="2400" b="1" dirty="0" smtClean="0">
                <a:solidFill>
                  <a:srgbClr val="0000FF"/>
                </a:solidFill>
              </a:rPr>
              <a:t> skupin třísloviny </a:t>
            </a:r>
            <a:r>
              <a:rPr lang="cs-CZ" sz="2400" b="1" dirty="0" smtClean="0"/>
              <a:t>s postranními skupinami v řetězci </a:t>
            </a:r>
            <a:r>
              <a:rPr lang="cs-CZ" sz="2400" b="1" dirty="0" smtClean="0">
                <a:solidFill>
                  <a:srgbClr val="FF0000"/>
                </a:solidFill>
              </a:rPr>
              <a:t>KOLAGENU</a:t>
            </a:r>
            <a:r>
              <a:rPr lang="cs-CZ" sz="2400" b="1" dirty="0" smtClean="0"/>
              <a:t>  za vytvoření  </a:t>
            </a:r>
            <a:r>
              <a:rPr lang="cs-CZ" sz="2400" b="1" dirty="0" smtClean="0">
                <a:solidFill>
                  <a:srgbClr val="7030A0"/>
                </a:solidFill>
              </a:rPr>
              <a:t>KOVALENTNÍCH</a:t>
            </a:r>
            <a:r>
              <a:rPr lang="cs-CZ" sz="2400" b="1" dirty="0" smtClean="0"/>
              <a:t> nebo </a:t>
            </a:r>
            <a:r>
              <a:rPr lang="cs-CZ" sz="2400" b="1" dirty="0" smtClean="0">
                <a:solidFill>
                  <a:srgbClr val="0000FF"/>
                </a:solidFill>
              </a:rPr>
              <a:t>VODÍKOVÝCH VAZEB</a:t>
            </a:r>
          </a:p>
          <a:p>
            <a:pPr>
              <a:buNone/>
            </a:pPr>
            <a:endParaRPr lang="cs-CZ" sz="2400" b="1" dirty="0">
              <a:solidFill>
                <a:srgbClr val="0000FF"/>
              </a:solidFill>
            </a:endParaRPr>
          </a:p>
        </p:txBody>
      </p:sp>
      <p:pic>
        <p:nvPicPr>
          <p:cNvPr id="26" name="Obrázek 25" descr="TŘÍSLOČINĚNÍ   001.jpg"/>
          <p:cNvPicPr>
            <a:picLocks noChangeAspect="1"/>
          </p:cNvPicPr>
          <p:nvPr/>
        </p:nvPicPr>
        <p:blipFill>
          <a:blip r:embed="rId4" cstate="print"/>
          <a:stretch>
            <a:fillRect/>
          </a:stretch>
        </p:blipFill>
        <p:spPr>
          <a:xfrm rot="16200000">
            <a:off x="2735796" y="-314907"/>
            <a:ext cx="3672409" cy="9143999"/>
          </a:xfrm>
          <a:prstGeom prst="rect">
            <a:avLst/>
          </a:prstGeom>
        </p:spPr>
      </p:pic>
      <p:cxnSp>
        <p:nvCxnSpPr>
          <p:cNvPr id="29" name="Přímá spojovací šipka 28"/>
          <p:cNvCxnSpPr/>
          <p:nvPr/>
        </p:nvCxnSpPr>
        <p:spPr>
          <a:xfrm>
            <a:off x="6156176" y="1988840"/>
            <a:ext cx="1944216" cy="1152128"/>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4211960" y="1268760"/>
            <a:ext cx="576064" cy="295232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0" y="2492896"/>
            <a:ext cx="1619672" cy="461665"/>
          </a:xfrm>
          <a:prstGeom prst="rect">
            <a:avLst/>
          </a:prstGeom>
          <a:solidFill>
            <a:srgbClr val="FFCC99"/>
          </a:solidFill>
        </p:spPr>
        <p:txBody>
          <a:bodyPr wrap="square" rtlCol="0">
            <a:spAutoFit/>
          </a:bodyPr>
          <a:lstStyle/>
          <a:p>
            <a:r>
              <a:rPr lang="cs-CZ" sz="2400" dirty="0" smtClean="0">
                <a:solidFill>
                  <a:srgbClr val="C00000"/>
                </a:solidFill>
                <a:latin typeface="Arial Black" pitchFamily="34" charset="0"/>
              </a:rPr>
              <a:t>------ OH </a:t>
            </a:r>
            <a:r>
              <a:rPr lang="cs-CZ" sz="3600" baseline="30000" dirty="0" smtClean="0">
                <a:solidFill>
                  <a:srgbClr val="C00000"/>
                </a:solidFill>
                <a:latin typeface="Arial Black" pitchFamily="34" charset="0"/>
              </a:rPr>
              <a:t>-</a:t>
            </a:r>
            <a:endParaRPr lang="cs-CZ" sz="3600" baseline="30000" dirty="0">
              <a:solidFill>
                <a:srgbClr val="C00000"/>
              </a:solidFill>
              <a:latin typeface="Arial Black"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1 B</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a:t>
            </a:r>
            <a:r>
              <a:rPr lang="cs-CZ" sz="2400" b="1" dirty="0" smtClean="0">
                <a:solidFill>
                  <a:srgbClr val="008000"/>
                </a:solidFill>
              </a:rPr>
              <a:t>–OH </a:t>
            </a:r>
            <a:r>
              <a:rPr lang="cs-CZ" sz="2400" b="1" dirty="0" smtClean="0"/>
              <a:t>nebo</a:t>
            </a:r>
            <a:r>
              <a:rPr lang="cs-CZ" sz="2400" b="1" dirty="0" smtClean="0">
                <a:solidFill>
                  <a:srgbClr val="0000FF"/>
                </a:solidFill>
              </a:rPr>
              <a:t> SO</a:t>
            </a:r>
            <a:r>
              <a:rPr lang="cs-CZ" sz="2400" b="1" baseline="-25000" dirty="0" smtClean="0">
                <a:solidFill>
                  <a:srgbClr val="0000FF"/>
                </a:solidFill>
              </a:rPr>
              <a:t>3</a:t>
            </a:r>
            <a:r>
              <a:rPr lang="cs-CZ" sz="2400" b="1" baseline="30000" dirty="0" smtClean="0">
                <a:solidFill>
                  <a:srgbClr val="0000FF"/>
                </a:solidFill>
              </a:rPr>
              <a:t>-2</a:t>
            </a:r>
            <a:r>
              <a:rPr lang="cs-CZ" sz="2400" b="1" dirty="0" smtClean="0">
                <a:solidFill>
                  <a:srgbClr val="0000FF"/>
                </a:solidFill>
              </a:rPr>
              <a:t> skupin třísloviny </a:t>
            </a:r>
            <a:r>
              <a:rPr lang="cs-CZ" sz="2400" b="1" dirty="0" smtClean="0"/>
              <a:t>s postranními skupinami v řetězci </a:t>
            </a:r>
            <a:r>
              <a:rPr lang="cs-CZ" sz="2400" b="1" dirty="0" smtClean="0">
                <a:solidFill>
                  <a:srgbClr val="FF0000"/>
                </a:solidFill>
              </a:rPr>
              <a:t>KOLAGENU</a:t>
            </a:r>
            <a:endParaRPr lang="cs-CZ" sz="2400" b="1" dirty="0" smtClean="0">
              <a:solidFill>
                <a:srgbClr val="0000FF"/>
              </a:solidFill>
            </a:endParaRPr>
          </a:p>
          <a:p>
            <a:pPr>
              <a:buNone/>
            </a:pPr>
            <a:endParaRPr lang="cs-CZ" sz="2400" b="1" dirty="0">
              <a:solidFill>
                <a:srgbClr val="0000FF"/>
              </a:solidFill>
            </a:endParaRPr>
          </a:p>
        </p:txBody>
      </p:sp>
      <p:pic>
        <p:nvPicPr>
          <p:cNvPr id="13" name="Obrázek 12" descr="TŘÍSLOČINĚNÍ   002.jpg"/>
          <p:cNvPicPr>
            <a:picLocks noChangeAspect="1"/>
          </p:cNvPicPr>
          <p:nvPr/>
        </p:nvPicPr>
        <p:blipFill>
          <a:blip r:embed="rId4" cstate="print"/>
          <a:stretch>
            <a:fillRect/>
          </a:stretch>
        </p:blipFill>
        <p:spPr>
          <a:xfrm rot="16200000">
            <a:off x="2477017" y="427316"/>
            <a:ext cx="4189965" cy="8352928"/>
          </a:xfrm>
          <a:prstGeom prst="rect">
            <a:avLst/>
          </a:prstGeom>
        </p:spPr>
      </p:pic>
      <p:cxnSp>
        <p:nvCxnSpPr>
          <p:cNvPr id="14" name="Přímá spojovací šipka 13"/>
          <p:cNvCxnSpPr/>
          <p:nvPr/>
        </p:nvCxnSpPr>
        <p:spPr>
          <a:xfrm flipH="1">
            <a:off x="4644008" y="1340768"/>
            <a:ext cx="1440160" cy="33123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884368" y="2924944"/>
            <a:ext cx="1080120" cy="584775"/>
          </a:xfrm>
          <a:prstGeom prst="rect">
            <a:avLst/>
          </a:prstGeom>
          <a:solidFill>
            <a:schemeClr val="accent3">
              <a:lumMod val="85000"/>
            </a:schemeClr>
          </a:solidFill>
        </p:spPr>
        <p:txBody>
          <a:bodyPr wrap="square" rtlCol="0">
            <a:spAutoFit/>
          </a:bodyPr>
          <a:lstStyle/>
          <a:p>
            <a:r>
              <a:rPr lang="cs-CZ" sz="3200" dirty="0" smtClean="0">
                <a:solidFill>
                  <a:srgbClr val="7030A0"/>
                </a:solidFill>
                <a:latin typeface="Arial Black" pitchFamily="34" charset="0"/>
              </a:rPr>
              <a:t>H</a:t>
            </a:r>
            <a:r>
              <a:rPr lang="cs-CZ" sz="3200" baseline="-25000" dirty="0" smtClean="0">
                <a:solidFill>
                  <a:srgbClr val="7030A0"/>
                </a:solidFill>
                <a:latin typeface="Arial Black" pitchFamily="34" charset="0"/>
              </a:rPr>
              <a:t>2</a:t>
            </a:r>
            <a:r>
              <a:rPr lang="cs-CZ" sz="3200" dirty="0" smtClean="0">
                <a:solidFill>
                  <a:srgbClr val="7030A0"/>
                </a:solidFill>
                <a:latin typeface="Arial Black" pitchFamily="34" charset="0"/>
              </a:rPr>
              <a:t>O</a:t>
            </a:r>
            <a:endParaRPr lang="cs-CZ" sz="3200" dirty="0">
              <a:solidFill>
                <a:srgbClr val="7030A0"/>
              </a:solidFill>
              <a:latin typeface="Arial Black" pitchFamily="34" charset="0"/>
            </a:endParaRPr>
          </a:p>
        </p:txBody>
      </p:sp>
      <p:sp>
        <p:nvSpPr>
          <p:cNvPr id="23" name="TextovéPole 22"/>
          <p:cNvSpPr txBox="1"/>
          <p:nvPr/>
        </p:nvSpPr>
        <p:spPr>
          <a:xfrm>
            <a:off x="107504" y="2420888"/>
            <a:ext cx="1728192" cy="461665"/>
          </a:xfrm>
          <a:prstGeom prst="rect">
            <a:avLst/>
          </a:prstGeom>
          <a:solidFill>
            <a:srgbClr val="FFCC99"/>
          </a:solidFill>
        </p:spPr>
        <p:txBody>
          <a:bodyPr wrap="square" rtlCol="0">
            <a:spAutoFit/>
          </a:bodyPr>
          <a:lstStyle/>
          <a:p>
            <a:r>
              <a:rPr lang="cs-CZ" sz="2400" dirty="0" smtClean="0">
                <a:solidFill>
                  <a:srgbClr val="C00000"/>
                </a:solidFill>
                <a:latin typeface="Arial Black" pitchFamily="34" charset="0"/>
              </a:rPr>
              <a:t>------- OH </a:t>
            </a:r>
            <a:r>
              <a:rPr lang="cs-CZ" sz="3600" baseline="30000" dirty="0" smtClean="0">
                <a:solidFill>
                  <a:srgbClr val="C00000"/>
                </a:solidFill>
                <a:latin typeface="Arial Black" pitchFamily="34" charset="0"/>
              </a:rPr>
              <a:t>-</a:t>
            </a:r>
            <a:endParaRPr lang="cs-CZ" sz="3600" baseline="30000" dirty="0">
              <a:solidFill>
                <a:srgbClr val="C00000"/>
              </a:solidFill>
              <a:latin typeface="Arial Black"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smtClean="0">
                <a:solidFill>
                  <a:srgbClr val="C00000"/>
                </a:solidFill>
              </a:rPr>
              <a:t>Vazba kovalentní </a:t>
            </a:r>
            <a:r>
              <a:rPr lang="cs-CZ" sz="2400" b="1" cap="all" dirty="0" smtClean="0">
                <a:solidFill>
                  <a:srgbClr val="C00000"/>
                </a:solidFill>
              </a:rPr>
              <a:t>chinonu</a:t>
            </a:r>
            <a:r>
              <a:rPr lang="cs-CZ" sz="2400" b="1" dirty="0" smtClean="0">
                <a:solidFill>
                  <a:srgbClr val="C00000"/>
                </a:solidFill>
              </a:rPr>
              <a:t>  s </a:t>
            </a:r>
            <a:r>
              <a:rPr lang="cs-CZ" sz="2400" b="1" cap="all" dirty="0" smtClean="0">
                <a:solidFill>
                  <a:srgbClr val="C00000"/>
                </a:solidFill>
              </a:rPr>
              <a:t>aminoskupinami</a:t>
            </a:r>
            <a:endParaRPr lang="cs-CZ" sz="2400" b="1" cap="all" dirty="0">
              <a:solidFill>
                <a:srgbClr val="C00000"/>
              </a:solidFill>
            </a:endParaRP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smtClean="0">
                <a:solidFill>
                  <a:srgbClr val="008000"/>
                </a:solidFill>
              </a:rPr>
              <a:t>Vazba kovalentní </a:t>
            </a:r>
            <a:r>
              <a:rPr lang="cs-CZ" sz="2400" b="1" cap="all" dirty="0" smtClean="0">
                <a:solidFill>
                  <a:srgbClr val="008000"/>
                </a:solidFill>
              </a:rPr>
              <a:t>chinonu</a:t>
            </a:r>
            <a:r>
              <a:rPr lang="cs-CZ" sz="2400" b="1" dirty="0" smtClean="0">
                <a:solidFill>
                  <a:srgbClr val="008000"/>
                </a:solidFill>
              </a:rPr>
              <a:t>  s </a:t>
            </a:r>
            <a:r>
              <a:rPr lang="cs-CZ" sz="2400" b="1" cap="all" dirty="0" smtClean="0">
                <a:solidFill>
                  <a:srgbClr val="008000"/>
                </a:solidFill>
              </a:rPr>
              <a:t>aminoskupinami</a:t>
            </a:r>
          </a:p>
          <a:p>
            <a:r>
              <a:rPr lang="cs-CZ" sz="2400" b="1" cap="all" dirty="0" smtClean="0">
                <a:solidFill>
                  <a:srgbClr val="008000"/>
                </a:solidFill>
              </a:rPr>
              <a:t>+ </a:t>
            </a:r>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800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chromočINĚNÍ</a:t>
            </a:r>
            <a:r>
              <a:rPr lang="cs-CZ" sz="2800" dirty="0" smtClean="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–COOH </a:t>
            </a:r>
            <a:r>
              <a:rPr lang="cs-CZ" sz="2400" b="1" dirty="0" smtClean="0">
                <a:solidFill>
                  <a:srgbClr val="FF0000"/>
                </a:solidFill>
              </a:rPr>
              <a:t>KOLAGENU</a:t>
            </a:r>
            <a:r>
              <a:rPr lang="cs-CZ" sz="2400" b="1" dirty="0" smtClean="0"/>
              <a:t>  za vytvoření NA </a:t>
            </a:r>
            <a:r>
              <a:rPr lang="cs-CZ" sz="2400" b="1" dirty="0" smtClean="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smtClean="0">
                <a:solidFill>
                  <a:srgbClr val="0000FF"/>
                </a:solidFill>
                <a:latin typeface="Arial Black" pitchFamily="34" charset="0"/>
                <a:hlinkClick r:id="rId5" tooltip="Chromium(III) sulfate"/>
              </a:rPr>
              <a:t>Chromium(III) sulfate</a:t>
            </a:r>
            <a:r>
              <a:rPr lang="en-US" sz="2800" dirty="0" smtClean="0">
                <a:solidFill>
                  <a:srgbClr val="0000FF"/>
                </a:solidFill>
                <a:latin typeface="Arial Black" pitchFamily="34" charset="0"/>
              </a:rPr>
              <a:t> ([Cr(H</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O)</a:t>
            </a:r>
            <a:r>
              <a:rPr lang="en-US" sz="2800" baseline="-25000" dirty="0" smtClean="0">
                <a:solidFill>
                  <a:srgbClr val="0000FF"/>
                </a:solidFill>
                <a:latin typeface="Arial Black" pitchFamily="34" charset="0"/>
              </a:rPr>
              <a:t>6</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(SO</a:t>
            </a:r>
            <a:r>
              <a:rPr lang="en-US" sz="2800" baseline="-25000" dirty="0" smtClean="0">
                <a:solidFill>
                  <a:srgbClr val="0000FF"/>
                </a:solidFill>
                <a:latin typeface="Arial Black" pitchFamily="34" charset="0"/>
              </a:rPr>
              <a:t>4</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3</a:t>
            </a:r>
            <a:r>
              <a:rPr lang="en-US" sz="2800" dirty="0" smtClean="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smtClean="0">
                <a:solidFill>
                  <a:srgbClr val="7030A0"/>
                </a:solidFill>
                <a:latin typeface="Arial Black" pitchFamily="34" charset="0"/>
              </a:rPr>
              <a:t>KAMENCOVÉ </a:t>
            </a:r>
            <a:r>
              <a:rPr lang="cs-CZ" sz="2800" cap="all" dirty="0" err="1" smtClean="0">
                <a:solidFill>
                  <a:srgbClr val="7030A0"/>
                </a:solidFill>
                <a:latin typeface="Arial Black" pitchFamily="34" charset="0"/>
              </a:rPr>
              <a:t>čINĚNÍ</a:t>
            </a:r>
            <a:r>
              <a:rPr lang="cs-CZ" sz="2800" dirty="0" smtClean="0">
                <a:solidFill>
                  <a:srgbClr val="7030A0"/>
                </a:solidFill>
                <a:latin typeface="Arial Black" pitchFamily="34" charset="0"/>
              </a:rPr>
              <a:t> </a:t>
            </a:r>
            <a:r>
              <a:rPr lang="cs-CZ" sz="2800" dirty="0" smtClean="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295143" y="1556792"/>
            <a:ext cx="8848857" cy="5184576"/>
          </a:xfrm>
          <a:prstGeom prst="rect">
            <a:avLst/>
          </a:prstGeom>
        </p:spPr>
      </p:pic>
      <p:sp>
        <p:nvSpPr>
          <p:cNvPr id="12" name="Obdélník 11"/>
          <p:cNvSpPr/>
          <p:nvPr/>
        </p:nvSpPr>
        <p:spPr>
          <a:xfrm>
            <a:off x="3383360" y="1916832"/>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915816" y="908720"/>
            <a:ext cx="6048672" cy="523220"/>
          </a:xfrm>
          <a:prstGeom prst="rect">
            <a:avLst/>
          </a:prstGeom>
          <a:noFill/>
        </p:spPr>
        <p:txBody>
          <a:bodyPr wrap="square" rtlCol="0">
            <a:spAutoFit/>
          </a:bodyPr>
          <a:lstStyle/>
          <a:p>
            <a:r>
              <a:rPr lang="cs-CZ" sz="2800" dirty="0" smtClean="0">
                <a:solidFill>
                  <a:srgbClr val="7030A0"/>
                </a:solidFill>
                <a:latin typeface="Arial Black" pitchFamily="34" charset="0"/>
              </a:rPr>
              <a:t>V Brně je ulice JIRCHÁŘSKÁ!</a:t>
            </a:r>
            <a:endParaRPr lang="cs-CZ" sz="2800" dirty="0">
              <a:solidFill>
                <a:srgbClr val="7030A0"/>
              </a:solidFill>
              <a:latin typeface="Arial Black" pitchFamily="34" charset="0"/>
            </a:endParaRPr>
          </a:p>
        </p:txBody>
      </p:sp>
      <p:cxnSp>
        <p:nvCxnSpPr>
          <p:cNvPr id="13" name="Přímá spojovací šipka 12"/>
          <p:cNvCxnSpPr/>
          <p:nvPr/>
        </p:nvCxnSpPr>
        <p:spPr>
          <a:xfrm flipH="1">
            <a:off x="7452320" y="1268760"/>
            <a:ext cx="288032" cy="648072"/>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tvaru molekul či </a:t>
            </a:r>
            <a:r>
              <a:rPr lang="cs-CZ" sz="2800" dirty="0" err="1" smtClean="0">
                <a:solidFill>
                  <a:srgbClr val="FF0000"/>
                </a:solidFill>
                <a:latin typeface="Arial Black" pitchFamily="34" charset="0"/>
              </a:rPr>
              <a:t>nadmolekulárních</a:t>
            </a:r>
            <a:r>
              <a:rPr lang="cs-CZ" sz="2800" dirty="0" smtClean="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smtClean="0">
                <a:solidFill>
                  <a:srgbClr val="FF0000"/>
                </a:solidFill>
                <a:latin typeface="Arial Black" pitchFamily="34" charset="0"/>
              </a:rPr>
              <a:t>VLÁKNITÉ</a:t>
            </a:r>
            <a:r>
              <a:rPr lang="cs-CZ" sz="6600" b="1" dirty="0" smtClean="0">
                <a:solidFill>
                  <a:srgbClr val="FF0000"/>
                </a:solidFill>
                <a:latin typeface="Arial Black" pitchFamily="34" charset="0"/>
              </a:rPr>
              <a:t> </a:t>
            </a:r>
            <a:r>
              <a:rPr lang="cs-CZ" sz="2800" b="1" dirty="0" smtClean="0">
                <a:solidFill>
                  <a:srgbClr val="008000"/>
                </a:solidFill>
                <a:latin typeface="Arial Black" pitchFamily="34" charset="0"/>
              </a:rPr>
              <a:t>= FIBRILÁRNÍ </a:t>
            </a:r>
            <a:r>
              <a:rPr lang="cs-CZ" sz="2800" b="1" dirty="0" smtClean="0">
                <a:solidFill>
                  <a:srgbClr val="008000"/>
                </a:solidFill>
              </a:rPr>
              <a:t>&gt; HEDVÁBÍ, VLASY, SVALY, VAZIVA</a:t>
            </a:r>
          </a:p>
          <a:p>
            <a:r>
              <a:rPr lang="cs-CZ" sz="2800" b="1" dirty="0" smtClean="0">
                <a:solidFill>
                  <a:srgbClr val="0000FF"/>
                </a:solidFill>
                <a:latin typeface="Arial Black" pitchFamily="34" charset="0"/>
              </a:rPr>
              <a:t>KULOVÉ = GLOBULÁRNÍ </a:t>
            </a:r>
            <a:r>
              <a:rPr lang="cs-CZ" sz="2800" b="1" dirty="0" smtClean="0">
                <a:solidFill>
                  <a:srgbClr val="0000FF"/>
                </a:solidFill>
              </a:rPr>
              <a:t>&gt; ENZYMY, VAJEČNÉ A MLÉČNÉ BÍLKOVINY, INSULIN, …</a:t>
            </a:r>
          </a:p>
          <a:p>
            <a:endParaRPr lang="cs-CZ"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cap="all" dirty="0" smtClean="0">
                <a:solidFill>
                  <a:srgbClr val="008000"/>
                </a:solidFill>
                <a:latin typeface="Arial Black" pitchFamily="34" charset="0"/>
              </a:rPr>
              <a:t>Denaturace</a:t>
            </a:r>
            <a:r>
              <a:rPr lang="cs-CZ" sz="2800" dirty="0" smtClean="0">
                <a:solidFill>
                  <a:srgbClr val="FF0000"/>
                </a:solidFill>
                <a:latin typeface="Arial Black" pitchFamily="34" charset="0"/>
              </a:rPr>
              <a:t> a </a:t>
            </a:r>
            <a:r>
              <a:rPr lang="cs-CZ" sz="2800" cap="all" dirty="0" smtClean="0">
                <a:solidFill>
                  <a:srgbClr val="0000FF"/>
                </a:solidFill>
                <a:latin typeface="Arial Black" pitchFamily="34" charset="0"/>
              </a:rPr>
              <a:t>koagulace</a:t>
            </a:r>
            <a:r>
              <a:rPr lang="cs-CZ" sz="2800" dirty="0" smtClean="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037923" y="-93707"/>
            <a:ext cx="2808312" cy="4525134"/>
          </a:xfrm>
          <a:prstGeom prst="rect">
            <a:avLst/>
          </a:prstGeom>
        </p:spPr>
      </p:pic>
      <p:sp>
        <p:nvSpPr>
          <p:cNvPr id="11" name="TextovéPole 10"/>
          <p:cNvSpPr txBox="1"/>
          <p:nvPr/>
        </p:nvSpPr>
        <p:spPr>
          <a:xfrm>
            <a:off x="4860032" y="908720"/>
            <a:ext cx="2952328" cy="1569660"/>
          </a:xfrm>
          <a:prstGeom prst="rect">
            <a:avLst/>
          </a:prstGeom>
          <a:noFill/>
          <a:ln w="38100">
            <a:solidFill>
              <a:srgbClr val="008000"/>
            </a:solidFill>
          </a:ln>
        </p:spPr>
        <p:txBody>
          <a:bodyPr wrap="square" rtlCol="0">
            <a:spAutoFit/>
          </a:bodyPr>
          <a:lstStyle/>
          <a:p>
            <a:r>
              <a:rPr lang="cs-CZ" sz="2400" cap="all" dirty="0" smtClean="0">
                <a:solidFill>
                  <a:srgbClr val="008000"/>
                </a:solidFill>
                <a:latin typeface="Arial Black" pitchFamily="34" charset="0"/>
              </a:rPr>
              <a:t>Denaturace  </a:t>
            </a:r>
            <a:r>
              <a:rPr lang="cs-CZ" sz="2400" dirty="0" smtClean="0">
                <a:solidFill>
                  <a:srgbClr val="008000"/>
                </a:solidFill>
                <a:latin typeface="Arial Black" pitchFamily="34" charset="0"/>
              </a:rPr>
              <a:t>je ROZRUŠENÍ STRUKTURY BÍLKOVINY</a:t>
            </a:r>
            <a:r>
              <a:rPr lang="cs-CZ" sz="2400" cap="all" dirty="0" smtClean="0">
                <a:solidFill>
                  <a:srgbClr val="008000"/>
                </a:solidFill>
                <a:latin typeface="Arial Black" pitchFamily="34" charset="0"/>
              </a:rPr>
              <a:t> </a:t>
            </a:r>
            <a:endParaRPr lang="cs-CZ" sz="2400" dirty="0"/>
          </a:p>
        </p:txBody>
      </p:sp>
      <p:sp>
        <p:nvSpPr>
          <p:cNvPr id="12" name="TextovéPole 11"/>
          <p:cNvSpPr txBox="1"/>
          <p:nvPr/>
        </p:nvSpPr>
        <p:spPr>
          <a:xfrm>
            <a:off x="251520" y="3573016"/>
            <a:ext cx="8640960" cy="2646878"/>
          </a:xfrm>
          <a:prstGeom prst="rect">
            <a:avLst/>
          </a:prstGeom>
          <a:noFill/>
          <a:ln w="38100">
            <a:solidFill>
              <a:srgbClr val="0000FF"/>
            </a:solidFill>
          </a:ln>
        </p:spPr>
        <p:txBody>
          <a:bodyPr wrap="square" rtlCol="0">
            <a:spAutoFit/>
          </a:bodyPr>
          <a:lstStyle/>
          <a:p>
            <a:r>
              <a:rPr lang="cs-CZ" cap="all" dirty="0" smtClean="0">
                <a:solidFill>
                  <a:srgbClr val="0000FF"/>
                </a:solidFill>
                <a:latin typeface="Arial Black" pitchFamily="34" charset="0"/>
              </a:rPr>
              <a:t>Koagulace  </a:t>
            </a:r>
            <a:r>
              <a:rPr lang="cs-CZ" dirty="0" smtClean="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smtClean="0">
                <a:solidFill>
                  <a:srgbClr val="0000FF"/>
                </a:solidFill>
                <a:latin typeface="Arial Black" pitchFamily="34" charset="0"/>
              </a:rPr>
              <a:t>Koagulace </a:t>
            </a:r>
            <a:r>
              <a:rPr lang="cs-CZ" sz="2800" u="sng" dirty="0" smtClean="0">
                <a:solidFill>
                  <a:srgbClr val="0000FF"/>
                </a:solidFill>
                <a:latin typeface="Arial Black" pitchFamily="34" charset="0"/>
              </a:rPr>
              <a:t>je jednou z forem </a:t>
            </a:r>
            <a:r>
              <a:rPr lang="cs-CZ" sz="2800" u="sng" cap="all" dirty="0" smtClean="0">
                <a:solidFill>
                  <a:srgbClr val="008000"/>
                </a:solidFill>
                <a:latin typeface="Arial Black" pitchFamily="34" charset="0"/>
              </a:rPr>
              <a:t>Denaturace</a:t>
            </a:r>
          </a:p>
          <a:p>
            <a:r>
              <a:rPr lang="cs-CZ" sz="2800" cap="all" dirty="0" smtClean="0">
                <a:solidFill>
                  <a:srgbClr val="FF0000"/>
                </a:solidFill>
                <a:latin typeface="Arial Black" pitchFamily="34" charset="0"/>
              </a:rPr>
              <a:t>Koagulace teplem je </a:t>
            </a:r>
            <a:r>
              <a:rPr lang="cs-CZ" sz="2800" u="sng" cap="all" dirty="0" smtClean="0">
                <a:solidFill>
                  <a:srgbClr val="FF0000"/>
                </a:solidFill>
                <a:latin typeface="Arial Black" pitchFamily="34" charset="0"/>
              </a:rPr>
              <a:t>obvykle</a:t>
            </a:r>
            <a:r>
              <a:rPr lang="cs-CZ" sz="2800" cap="all" dirty="0" smtClean="0">
                <a:solidFill>
                  <a:srgbClr val="FF0000"/>
                </a:solidFill>
                <a:latin typeface="Arial Black" pitchFamily="34" charset="0"/>
              </a:rPr>
              <a:t> nevratná</a:t>
            </a:r>
            <a:endParaRPr lang="cs-CZ" u="sng"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smtClean="0">
                <a:solidFill>
                  <a:srgbClr val="FF0000"/>
                </a:solidFill>
                <a:latin typeface="Arial Black" pitchFamily="34" charset="0"/>
              </a:rPr>
              <a:t>Process of </a:t>
            </a:r>
            <a:r>
              <a:rPr lang="en-US" sz="3600" dirty="0" err="1" smtClean="0">
                <a:solidFill>
                  <a:srgbClr val="FF0000"/>
                </a:solidFill>
                <a:latin typeface="Arial Black" pitchFamily="34" charset="0"/>
              </a:rPr>
              <a:t>Denaturation</a:t>
            </a:r>
            <a:r>
              <a:rPr lang="en-US" sz="3600" dirty="0" smtClean="0">
                <a:solidFill>
                  <a:srgbClr val="FF0000"/>
                </a:solidFill>
                <a:latin typeface="Arial Black" pitchFamily="34" charset="0"/>
              </a:rPr>
              <a:t>: </a:t>
            </a:r>
            <a:endParaRPr lang="cs-CZ" sz="3600" dirty="0" smtClean="0">
              <a:solidFill>
                <a:srgbClr val="FF0000"/>
              </a:solidFill>
              <a:latin typeface="Arial Black" pitchFamily="34" charset="0"/>
            </a:endParaRPr>
          </a:p>
          <a:p>
            <a:pPr marL="342900" indent="-342900">
              <a:buAutoNum type="arabicParenR"/>
            </a:pPr>
            <a:r>
              <a:rPr lang="en-US" sz="2400" b="1" dirty="0" smtClean="0">
                <a:solidFill>
                  <a:srgbClr val="008000"/>
                </a:solidFill>
              </a:rPr>
              <a:t>Functional protein showing a quaternary structure </a:t>
            </a:r>
            <a:r>
              <a:rPr lang="en-US" sz="2400" b="1" dirty="0" smtClean="0"/>
              <a:t> </a:t>
            </a:r>
            <a:endParaRPr lang="cs-CZ" sz="2400" b="1" dirty="0" smtClean="0"/>
          </a:p>
          <a:p>
            <a:pPr marL="342900" indent="-342900">
              <a:buAutoNum type="arabicParenR"/>
            </a:pPr>
            <a:r>
              <a:rPr lang="en-US" sz="2400" b="1" dirty="0" smtClean="0">
                <a:solidFill>
                  <a:srgbClr val="C00000"/>
                </a:solidFill>
              </a:rPr>
              <a:t>when heat is applied it alters the </a:t>
            </a:r>
            <a:r>
              <a:rPr lang="en-US" sz="2400" b="1" dirty="0" err="1" smtClean="0">
                <a:solidFill>
                  <a:srgbClr val="C00000"/>
                </a:solidFill>
              </a:rPr>
              <a:t>intramolecular</a:t>
            </a:r>
            <a:r>
              <a:rPr lang="en-US" sz="2400" b="1" dirty="0" smtClean="0">
                <a:solidFill>
                  <a:srgbClr val="C00000"/>
                </a:solidFill>
              </a:rPr>
              <a:t> bonds of the protein  </a:t>
            </a:r>
            <a:endParaRPr lang="cs-CZ" sz="2400" b="1" dirty="0" smtClean="0">
              <a:solidFill>
                <a:srgbClr val="C00000"/>
              </a:solidFill>
            </a:endParaRPr>
          </a:p>
          <a:p>
            <a:pPr marL="342900" indent="-342900">
              <a:buAutoNum type="arabicParenR"/>
            </a:pPr>
            <a:r>
              <a:rPr lang="en-US" sz="2400" b="1" dirty="0" smtClean="0">
                <a:solidFill>
                  <a:srgbClr val="0000FF"/>
                </a:solidFill>
              </a:rPr>
              <a:t>unfolding of the polypeptides (amino acids)</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smtClean="0">
                <a:solidFill>
                  <a:srgbClr val="008000"/>
                </a:solidFill>
                <a:latin typeface="Arial Black" pitchFamily="34" charset="0"/>
              </a:rPr>
              <a:t>1</a:t>
            </a:r>
            <a:endParaRPr lang="cs-CZ" sz="3200" dirty="0">
              <a:solidFill>
                <a:srgbClr val="008000"/>
              </a:solidFill>
              <a:latin typeface="Arial Black" pitchFamily="34" charset="0"/>
            </a:endParaRP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smtClean="0">
                <a:solidFill>
                  <a:srgbClr val="C00000"/>
                </a:solidFill>
                <a:latin typeface="Arial Black" pitchFamily="34" charset="0"/>
              </a:rPr>
              <a:t>2</a:t>
            </a:r>
            <a:endParaRPr lang="cs-CZ" sz="3200" dirty="0">
              <a:solidFill>
                <a:srgbClr val="C00000"/>
              </a:solidFill>
              <a:latin typeface="Arial Black" pitchFamily="34" charset="0"/>
            </a:endParaRP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smtClean="0">
                <a:solidFill>
                  <a:srgbClr val="0000FF"/>
                </a:solidFill>
                <a:latin typeface="Arial Black" pitchFamily="34" charset="0"/>
              </a:rPr>
              <a:t>3</a:t>
            </a:r>
            <a:endParaRPr lang="cs-CZ" sz="3200" dirty="0">
              <a:solidFill>
                <a:srgbClr val="0000FF"/>
              </a:solidFill>
              <a:latin typeface="Arial Black"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sp>
        <p:nvSpPr>
          <p:cNvPr id="8" name="TextovéPole 7"/>
          <p:cNvSpPr txBox="1"/>
          <p:nvPr/>
        </p:nvSpPr>
        <p:spPr>
          <a:xfrm>
            <a:off x="179512" y="0"/>
            <a:ext cx="8640960" cy="1200329"/>
          </a:xfrm>
          <a:prstGeom prst="rect">
            <a:avLst/>
          </a:prstGeom>
          <a:noFill/>
        </p:spPr>
        <p:txBody>
          <a:bodyPr wrap="square" rtlCol="0">
            <a:spAutoFit/>
          </a:bodyPr>
          <a:lstStyle/>
          <a:p>
            <a:pPr algn="ctr"/>
            <a:r>
              <a:rPr lang="en-US" sz="3600" dirty="0" err="1" smtClean="0">
                <a:solidFill>
                  <a:srgbClr val="FF0000"/>
                </a:solidFill>
                <a:latin typeface="Arial Black" pitchFamily="34" charset="0"/>
              </a:rPr>
              <a:t>Proces</a:t>
            </a:r>
            <a:r>
              <a:rPr lang="en-US" sz="3600" dirty="0" smtClean="0">
                <a:solidFill>
                  <a:srgbClr val="FF0000"/>
                </a:solidFill>
                <a:latin typeface="Arial Black" pitchFamily="34" charset="0"/>
              </a:rPr>
              <a:t> </a:t>
            </a:r>
            <a:r>
              <a:rPr lang="en-US" sz="3600" cap="all" dirty="0" err="1" smtClean="0">
                <a:solidFill>
                  <a:srgbClr val="0000FF"/>
                </a:solidFill>
                <a:latin typeface="Arial Black" pitchFamily="34" charset="0"/>
              </a:rPr>
              <a:t>Denatur</a:t>
            </a:r>
            <a:r>
              <a:rPr lang="cs-CZ" sz="3600" cap="all" dirty="0" err="1" smtClean="0">
                <a:solidFill>
                  <a:srgbClr val="0000FF"/>
                </a:solidFill>
                <a:latin typeface="Arial Black" pitchFamily="34" charset="0"/>
              </a:rPr>
              <a:t>ace</a:t>
            </a:r>
            <a:r>
              <a:rPr lang="cs-CZ" sz="3600" cap="all" dirty="0" smtClean="0">
                <a:solidFill>
                  <a:srgbClr val="0000FF"/>
                </a:solidFill>
                <a:latin typeface="Arial Black" pitchFamily="34" charset="0"/>
              </a:rPr>
              <a:t> </a:t>
            </a:r>
            <a:r>
              <a:rPr lang="cs-CZ" sz="3600" dirty="0" smtClean="0">
                <a:solidFill>
                  <a:srgbClr val="FF0000"/>
                </a:solidFill>
                <a:latin typeface="Arial Black" pitchFamily="34" charset="0"/>
              </a:rPr>
              <a:t>MŮŽE být vratný &gt; </a:t>
            </a:r>
            <a:r>
              <a:rPr lang="cs-CZ" sz="3600" dirty="0" smtClean="0">
                <a:solidFill>
                  <a:srgbClr val="008000"/>
                </a:solidFill>
                <a:latin typeface="Arial Black" pitchFamily="34" charset="0"/>
              </a:rPr>
              <a:t>RENATURACE</a:t>
            </a:r>
            <a:endParaRPr lang="cs-CZ" sz="2400" b="1" dirty="0">
              <a:solidFill>
                <a:srgbClr val="008000"/>
              </a:solidFill>
            </a:endParaRPr>
          </a:p>
        </p:txBody>
      </p:sp>
      <p:pic>
        <p:nvPicPr>
          <p:cNvPr id="12" name="Obrázek 11" descr="denaturave X RENATURACE BÍLKOVIN 28052017.jpg"/>
          <p:cNvPicPr>
            <a:picLocks noChangeAspect="1"/>
          </p:cNvPicPr>
          <p:nvPr/>
        </p:nvPicPr>
        <p:blipFill>
          <a:blip r:embed="rId2" cstate="print"/>
          <a:stretch>
            <a:fillRect/>
          </a:stretch>
        </p:blipFill>
        <p:spPr>
          <a:xfrm rot="16200000">
            <a:off x="1760084" y="-491324"/>
            <a:ext cx="5589239" cy="91094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smtClean="0"/>
              <a:t>Denaturation</a:t>
            </a:r>
            <a:r>
              <a:rPr lang="en-US" sz="2000" dirty="0" smtClean="0"/>
              <a:t> is a process in which </a:t>
            </a:r>
            <a:r>
              <a:rPr lang="en-US" sz="2000" dirty="0" smtClean="0">
                <a:hlinkClick r:id="rId2" tooltip="Proteins"/>
              </a:rPr>
              <a:t>proteins</a:t>
            </a:r>
            <a:r>
              <a:rPr lang="en-US" sz="2000" dirty="0" smtClean="0"/>
              <a:t> or </a:t>
            </a:r>
            <a:r>
              <a:rPr lang="en-US" sz="2000" dirty="0" smtClean="0">
                <a:hlinkClick r:id="rId3" tooltip="Nucleic acids"/>
              </a:rPr>
              <a:t>nucleic acids</a:t>
            </a:r>
            <a:r>
              <a:rPr lang="en-US" sz="2000" dirty="0" smtClean="0"/>
              <a:t> lose the </a:t>
            </a:r>
            <a:r>
              <a:rPr lang="en-US" sz="2000" dirty="0" smtClean="0">
                <a:hlinkClick r:id="rId4" tooltip="Quaternary structure"/>
              </a:rPr>
              <a:t>quaternary structure</a:t>
            </a:r>
            <a:r>
              <a:rPr lang="en-US" sz="2000" dirty="0" smtClean="0"/>
              <a:t>, </a:t>
            </a:r>
            <a:r>
              <a:rPr lang="en-US" sz="2000" dirty="0" smtClean="0">
                <a:hlinkClick r:id="rId5" tooltip="Tertiary structure"/>
              </a:rPr>
              <a:t>tertiary structure</a:t>
            </a:r>
            <a:r>
              <a:rPr lang="en-US" sz="2000" dirty="0" smtClean="0"/>
              <a:t> and </a:t>
            </a:r>
            <a:r>
              <a:rPr lang="en-US" sz="2000" dirty="0" smtClean="0">
                <a:hlinkClick r:id="rId6" tooltip="Secondary structure"/>
              </a:rPr>
              <a:t>secondary structure</a:t>
            </a:r>
            <a:r>
              <a:rPr lang="en-US" sz="2000" dirty="0" smtClean="0"/>
              <a:t> which is present in their </a:t>
            </a:r>
            <a:r>
              <a:rPr lang="en-US" sz="2000" dirty="0" smtClean="0">
                <a:hlinkClick r:id="rId7" tooltip="Native state"/>
              </a:rPr>
              <a:t>native state</a:t>
            </a:r>
            <a:r>
              <a:rPr lang="en-US" sz="2000" dirty="0" smtClean="0"/>
              <a:t>, by application of some external stress or compound such as a strong </a:t>
            </a:r>
            <a:r>
              <a:rPr lang="en-US" sz="2000" dirty="0" smtClean="0">
                <a:hlinkClick r:id="rId8" tooltip="Acid"/>
              </a:rPr>
              <a:t>acid</a:t>
            </a:r>
            <a:r>
              <a:rPr lang="en-US" sz="2000" dirty="0" smtClean="0"/>
              <a:t> or </a:t>
            </a:r>
            <a:r>
              <a:rPr lang="en-US" sz="2000" dirty="0" smtClean="0">
                <a:hlinkClick r:id="rId9" tooltip="Base (chemistry)"/>
              </a:rPr>
              <a:t>base</a:t>
            </a:r>
            <a:r>
              <a:rPr lang="en-US" sz="2000" dirty="0" smtClean="0"/>
              <a:t>, a concentrated </a:t>
            </a:r>
            <a:r>
              <a:rPr lang="en-US" sz="2000" dirty="0" smtClean="0">
                <a:hlinkClick r:id="rId10" tooltip="Inorganic"/>
              </a:rPr>
              <a:t>inorganic</a:t>
            </a:r>
            <a:r>
              <a:rPr lang="en-US" sz="2000" dirty="0" smtClean="0"/>
              <a:t> salt, an </a:t>
            </a:r>
            <a:r>
              <a:rPr lang="en-US" sz="2000" dirty="0" smtClean="0">
                <a:hlinkClick r:id="rId11" tooltip="Organic compound"/>
              </a:rPr>
              <a:t>organic</a:t>
            </a:r>
            <a:r>
              <a:rPr lang="en-US" sz="2000" dirty="0" smtClean="0"/>
              <a:t> solvent (e.g., </a:t>
            </a:r>
            <a:r>
              <a:rPr lang="en-US" sz="2000" dirty="0" smtClean="0">
                <a:hlinkClick r:id="rId12" tooltip="Alcohol"/>
              </a:rPr>
              <a:t>alcohol</a:t>
            </a:r>
            <a:r>
              <a:rPr lang="en-US" sz="2000" dirty="0" smtClean="0"/>
              <a:t> or </a:t>
            </a:r>
            <a:r>
              <a:rPr lang="en-US" sz="2000" dirty="0" smtClean="0">
                <a:hlinkClick r:id="rId13" tooltip="Chloroform"/>
              </a:rPr>
              <a:t>chloroform</a:t>
            </a:r>
            <a:r>
              <a:rPr lang="en-US" sz="2000" dirty="0" smtClean="0"/>
              <a:t>), radiation or </a:t>
            </a:r>
            <a:r>
              <a:rPr lang="en-US" sz="2000" dirty="0" smtClean="0">
                <a:solidFill>
                  <a:srgbClr val="0000FF"/>
                </a:solidFill>
                <a:hlinkClick r:id="rId14" tooltip="Heat"/>
              </a:rPr>
              <a:t>heat</a:t>
            </a:r>
            <a:r>
              <a:rPr lang="en-US" sz="2000" dirty="0" smtClean="0"/>
              <a:t>.</a:t>
            </a:r>
            <a:r>
              <a:rPr lang="en-US" sz="2000" baseline="30000" dirty="0" smtClean="0">
                <a:hlinkClick r:id="rId15"/>
              </a:rPr>
              <a:t>[3]</a:t>
            </a:r>
            <a:r>
              <a:rPr lang="en-US" sz="2000" dirty="0" smtClean="0"/>
              <a:t> If proteins in a living cell are denatured, this results in disruption of cell activity and possibly cell death. Denatured proteins can exhibit a wide range of characteristics, from loss of solubility to </a:t>
            </a:r>
            <a:r>
              <a:rPr lang="en-US" sz="2000" dirty="0" smtClean="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1" name="TextovéPole 10"/>
          <p:cNvSpPr txBox="1"/>
          <p:nvPr/>
        </p:nvSpPr>
        <p:spPr>
          <a:xfrm>
            <a:off x="4788024" y="4437112"/>
            <a:ext cx="4176464" cy="461665"/>
          </a:xfrm>
          <a:prstGeom prst="rect">
            <a:avLst/>
          </a:prstGeom>
          <a:solidFill>
            <a:schemeClr val="bg2">
              <a:lumMod val="40000"/>
              <a:lumOff val="60000"/>
            </a:schemeClr>
          </a:solidFill>
        </p:spPr>
        <p:txBody>
          <a:bodyPr wrap="square" rtlCol="0">
            <a:spAutoFit/>
          </a:bodyPr>
          <a:lstStyle/>
          <a:p>
            <a:r>
              <a:rPr lang="cs-CZ" sz="2400" cap="all" dirty="0" smtClean="0">
                <a:solidFill>
                  <a:srgbClr val="0000FF"/>
                </a:solidFill>
                <a:latin typeface="Arial Black" pitchFamily="34" charset="0"/>
              </a:rPr>
              <a:t>Koagulace teplem</a:t>
            </a:r>
            <a:endParaRPr lang="cs-CZ" sz="2400" dirty="0"/>
          </a:p>
        </p:txBody>
      </p:sp>
      <p:sp>
        <p:nvSpPr>
          <p:cNvPr id="12" name="TextovéPole 11"/>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cs-CZ" sz="2000" dirty="0" smtClean="0">
                <a:solidFill>
                  <a:srgbClr val="0000FF"/>
                </a:solidFill>
                <a:latin typeface="Arial Black" pitchFamily="34" charset="0"/>
              </a:rPr>
              <a:t>ANALOGIE  se sponkami</a:t>
            </a:r>
            <a:endParaRPr lang="cs-CZ" sz="2000" dirty="0">
              <a:solidFill>
                <a:srgbClr val="0000FF"/>
              </a:solidFill>
              <a:latin typeface="Arial Black"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27112019</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pl-PL" smtClean="0"/>
              <a:t>PŘÍRODNÍ POLYMERY KOLAGEN PŘF MU 9 2019</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5032369"/>
        </p:xfrm>
        <a:graphic>
          <a:graphicData uri="http://schemas.openxmlformats.org/drawingml/2006/table">
            <a:tbl>
              <a:tblPr/>
              <a:tblGrid>
                <a:gridCol w="1152128"/>
                <a:gridCol w="7560840"/>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6">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1</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Úvod do </a:t>
                      </a:r>
                      <a:r>
                        <a:rPr lang="sk-SK" sz="1400" b="1" kern="1200" dirty="0" err="1">
                          <a:solidFill>
                            <a:schemeClr val="tx1"/>
                          </a:solidFill>
                          <a:latin typeface="Arial"/>
                          <a:ea typeface="Times New Roman"/>
                          <a:cs typeface="Times New Roman"/>
                        </a:rPr>
                        <a:t>předmětu</a:t>
                      </a:r>
                      <a:r>
                        <a:rPr lang="sk-SK" sz="1400" b="1" kern="1200" dirty="0">
                          <a:solidFill>
                            <a:schemeClr val="tx1"/>
                          </a:solidFill>
                          <a:latin typeface="Arial"/>
                          <a:ea typeface="Times New Roman"/>
                          <a:cs typeface="Times New Roman"/>
                        </a:rPr>
                        <a:t> - </a:t>
                      </a:r>
                      <a:r>
                        <a:rPr lang="cs-CZ" sz="1400" b="1" kern="1200" dirty="0">
                          <a:solidFill>
                            <a:schemeClr val="tx1"/>
                          </a:solidFill>
                          <a:latin typeface="Arial"/>
                          <a:ea typeface="Times New Roman"/>
                          <a:cs typeface="Times New Roman"/>
                        </a:rPr>
                        <a:t>Struktura a názvosloví přírodních polymerů, literatura </a:t>
                      </a:r>
                      <a:endParaRPr lang="cs-CZ" sz="1400" b="1"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0593">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2</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Deriváty </a:t>
                      </a:r>
                      <a:r>
                        <a:rPr lang="sk-SK" sz="1400" b="1" kern="1200" dirty="0" err="1">
                          <a:solidFill>
                            <a:schemeClr val="tx1"/>
                          </a:solidFill>
                          <a:latin typeface="Arial"/>
                          <a:ea typeface="Times New Roman"/>
                          <a:cs typeface="Times New Roman"/>
                        </a:rPr>
                        <a:t>kyselin</a:t>
                      </a:r>
                      <a:r>
                        <a:rPr lang="sk-SK" sz="1400" b="1" kern="1200" dirty="0">
                          <a:solidFill>
                            <a:schemeClr val="tx1"/>
                          </a:solidFill>
                          <a:latin typeface="Arial"/>
                          <a:ea typeface="Times New Roman"/>
                          <a:cs typeface="Times New Roman"/>
                        </a:rPr>
                        <a:t>, - </a:t>
                      </a:r>
                      <a:r>
                        <a:rPr lang="sk-SK" sz="1400" b="1" kern="1200" dirty="0" err="1">
                          <a:solidFill>
                            <a:schemeClr val="tx1"/>
                          </a:solidFill>
                          <a:latin typeface="Arial"/>
                          <a:ea typeface="Times New Roman"/>
                          <a:cs typeface="Times New Roman"/>
                        </a:rPr>
                        <a:t>přírodní</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pryskyřice</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vysýchavé</a:t>
                      </a:r>
                      <a:r>
                        <a:rPr lang="sk-SK" sz="1400" b="1" kern="1200" dirty="0">
                          <a:solidFill>
                            <a:schemeClr val="tx1"/>
                          </a:solidFill>
                          <a:latin typeface="Arial"/>
                          <a:ea typeface="Times New Roman"/>
                          <a:cs typeface="Times New Roman"/>
                        </a:rPr>
                        <a:t> oleje, šelak</a:t>
                      </a:r>
                      <a:endParaRPr lang="cs-CZ" sz="140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3</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400" b="1" kern="1200" dirty="0" smtClean="0">
                          <a:solidFill>
                            <a:schemeClr val="tx1"/>
                          </a:solidFill>
                          <a:latin typeface="+mn-lt"/>
                          <a:ea typeface="Times New Roman"/>
                          <a:cs typeface="Times New Roman"/>
                        </a:rPr>
                        <a:t>Vosky</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4</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smtClean="0">
                          <a:solidFill>
                            <a:schemeClr val="tx1"/>
                          </a:solidFill>
                          <a:latin typeface="+mn-lt"/>
                          <a:ea typeface="Times New Roman"/>
                          <a:cs typeface="Times New Roman"/>
                        </a:rPr>
                        <a:t>Přírodní gumy, </a:t>
                      </a:r>
                      <a:r>
                        <a:rPr lang="cs-CZ" sz="1400" b="1" kern="1200" dirty="0" err="1" smtClean="0">
                          <a:solidFill>
                            <a:schemeClr val="tx1"/>
                          </a:solidFill>
                          <a:latin typeface="+mn-lt"/>
                          <a:ea typeface="Times New Roman"/>
                          <a:cs typeface="Times New Roman"/>
                        </a:rPr>
                        <a:t>Polyterpeny</a:t>
                      </a:r>
                      <a:r>
                        <a:rPr lang="cs-CZ" sz="1400" b="1" kern="1200" dirty="0" smtClean="0">
                          <a:solidFill>
                            <a:schemeClr val="tx1"/>
                          </a:solidFill>
                          <a:latin typeface="+mn-lt"/>
                          <a:ea typeface="Times New Roman"/>
                          <a:cs typeface="Times New Roman"/>
                        </a:rPr>
                        <a:t> </a:t>
                      </a:r>
                      <a:r>
                        <a:rPr lang="cs-CZ" sz="1400" b="1" kern="1200" dirty="0">
                          <a:solidFill>
                            <a:schemeClr val="tx1"/>
                          </a:solidFill>
                          <a:latin typeface="+mn-lt"/>
                          <a:ea typeface="Times New Roman"/>
                          <a:cs typeface="Times New Roman"/>
                        </a:rPr>
                        <a:t>– přírodní kaučuk, získávání, zpracování a modifikace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400" kern="1200" dirty="0">
                          <a:solidFill>
                            <a:schemeClr val="tx1"/>
                          </a:solidFill>
                          <a:latin typeface="Arial Black" pitchFamily="34" charset="0"/>
                          <a:ea typeface="Times New Roman"/>
                          <a:cs typeface="Times New Roman"/>
                        </a:rPr>
                        <a:t>5</a:t>
                      </a:r>
                      <a:endParaRPr lang="cs-CZ" sz="14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err="1" smtClean="0">
                          <a:solidFill>
                            <a:schemeClr val="tx1"/>
                          </a:solidFill>
                          <a:latin typeface="+mn-lt"/>
                          <a:ea typeface="Times New Roman"/>
                          <a:cs typeface="Times New Roman"/>
                        </a:rPr>
                        <a:t>Polyfenoly</a:t>
                      </a:r>
                      <a:r>
                        <a:rPr lang="cs-CZ" sz="1400" b="1" kern="1200" dirty="0" smtClean="0">
                          <a:solidFill>
                            <a:schemeClr val="tx1"/>
                          </a:solidFill>
                          <a:latin typeface="+mn-lt"/>
                          <a:ea typeface="Times New Roman"/>
                          <a:cs typeface="Times New Roman"/>
                        </a:rPr>
                        <a:t> </a:t>
                      </a:r>
                      <a:r>
                        <a:rPr lang="cs-CZ" sz="1400" b="1" kern="1200" dirty="0">
                          <a:solidFill>
                            <a:schemeClr val="tx1"/>
                          </a:solidFill>
                          <a:latin typeface="+mn-lt"/>
                          <a:ea typeface="Times New Roman"/>
                          <a:cs typeface="Times New Roman"/>
                        </a:rPr>
                        <a:t>– lignin, </a:t>
                      </a:r>
                      <a:r>
                        <a:rPr lang="cs-CZ" sz="1400" b="1" kern="1200" dirty="0" err="1">
                          <a:solidFill>
                            <a:schemeClr val="tx1"/>
                          </a:solidFill>
                          <a:latin typeface="+mn-lt"/>
                          <a:ea typeface="Times New Roman"/>
                          <a:cs typeface="Times New Roman"/>
                        </a:rPr>
                        <a:t>huminové</a:t>
                      </a:r>
                      <a:r>
                        <a:rPr lang="cs-CZ" sz="1400" b="1" kern="1200" dirty="0">
                          <a:solidFill>
                            <a:schemeClr val="tx1"/>
                          </a:solidFill>
                          <a:latin typeface="+mn-lt"/>
                          <a:ea typeface="Times New Roman"/>
                          <a:cs typeface="Times New Roman"/>
                        </a:rPr>
                        <a:t> kyseliny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cs-CZ" sz="1400" b="1" dirty="0" smtClean="0">
                          <a:solidFill>
                            <a:schemeClr val="tx1"/>
                          </a:solidFill>
                          <a:latin typeface="Arial Black" pitchFamily="34" charset="0"/>
                          <a:ea typeface="Calibri"/>
                          <a:cs typeface="Times New Roman"/>
                        </a:rPr>
                        <a:t>6</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Polysacharidy I – škrob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cs-CZ" sz="1400" b="1" dirty="0" smtClean="0">
                          <a:solidFill>
                            <a:schemeClr val="tx1"/>
                          </a:solidFill>
                          <a:latin typeface="+mn-lt"/>
                          <a:ea typeface="Calibri"/>
                          <a:cs typeface="Times New Roman"/>
                        </a:rPr>
                        <a:t>22. 11.</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1400" b="1" kern="1200" dirty="0" err="1" smtClean="0">
                          <a:solidFill>
                            <a:schemeClr val="tx1"/>
                          </a:solidFill>
                          <a:latin typeface="+mn-lt"/>
                          <a:ea typeface="Times New Roman"/>
                          <a:cs typeface="Times New Roman"/>
                        </a:rPr>
                        <a:t>Kasein</a:t>
                      </a:r>
                      <a:r>
                        <a:rPr lang="sk-SK" sz="1400" b="1" kern="1200" dirty="0" smtClean="0">
                          <a:solidFill>
                            <a:schemeClr val="tx1"/>
                          </a:solidFill>
                          <a:latin typeface="+mn-lt"/>
                          <a:ea typeface="Times New Roman"/>
                          <a:cs typeface="Times New Roman"/>
                        </a:rPr>
                        <a:t>, </a:t>
                      </a:r>
                      <a:r>
                        <a:rPr lang="sk-SK" sz="1400" b="1" kern="1200" dirty="0" err="1" smtClean="0">
                          <a:solidFill>
                            <a:schemeClr val="tx1"/>
                          </a:solidFill>
                          <a:latin typeface="+mn-lt"/>
                          <a:ea typeface="Times New Roman"/>
                          <a:cs typeface="Times New Roman"/>
                        </a:rPr>
                        <a:t>syrovátka</a:t>
                      </a:r>
                      <a:r>
                        <a:rPr lang="sk-SK" sz="1400" b="1" kern="1200" dirty="0" smtClean="0">
                          <a:solidFill>
                            <a:schemeClr val="tx1"/>
                          </a:solidFill>
                          <a:latin typeface="+mn-lt"/>
                          <a:ea typeface="Times New Roman"/>
                          <a:cs typeface="Times New Roman"/>
                        </a:rPr>
                        <a:t>, vaječné </a:t>
                      </a:r>
                      <a:r>
                        <a:rPr lang="sk-SK" sz="1400" b="1" kern="1200" dirty="0" err="1" smtClean="0">
                          <a:solidFill>
                            <a:schemeClr val="tx1"/>
                          </a:solidFill>
                          <a:latin typeface="+mn-lt"/>
                          <a:ea typeface="Times New Roman"/>
                          <a:cs typeface="Times New Roman"/>
                        </a:rPr>
                        <a:t>proteiny</a:t>
                      </a:r>
                      <a:r>
                        <a:rPr lang="sk-SK" sz="1400" b="1" kern="1200" dirty="0" smtClean="0">
                          <a:solidFill>
                            <a:schemeClr val="tx1"/>
                          </a:solidFill>
                          <a:latin typeface="+mn-lt"/>
                          <a:ea typeface="Times New Roman"/>
                          <a:cs typeface="Times New Roman"/>
                        </a:rPr>
                        <a:t> </a:t>
                      </a:r>
                      <a:endParaRPr lang="cs-CZ" sz="1400" b="1" dirty="0" smtClean="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cs-CZ" sz="1800" dirty="0" smtClean="0">
                          <a:solidFill>
                            <a:srgbClr val="FF0000"/>
                          </a:solidFill>
                          <a:latin typeface="Arial Black" pitchFamily="34" charset="0"/>
                          <a:ea typeface="Calibri"/>
                          <a:cs typeface="Times New Roman"/>
                        </a:rPr>
                        <a:t>27. 11. </a:t>
                      </a:r>
                      <a:endParaRPr lang="cs-CZ" sz="18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cs-CZ" sz="3200" b="1" kern="1200" dirty="0" smtClean="0">
                          <a:solidFill>
                            <a:srgbClr val="FF0000"/>
                          </a:solidFill>
                          <a:latin typeface="Arial Black" pitchFamily="34" charset="0"/>
                          <a:ea typeface="Times New Roman"/>
                          <a:cs typeface="Times New Roman"/>
                        </a:rPr>
                        <a:t>Bílkovinná vlákna I </a:t>
                      </a:r>
                      <a:endParaRPr lang="cs-CZ" sz="3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endParaRPr lang="cs-CZ" sz="1800" dirty="0">
                        <a:solidFill>
                          <a:srgbClr val="7030A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cs-CZ" sz="2000" b="1" kern="1200" dirty="0" smtClean="0">
                          <a:solidFill>
                            <a:srgbClr val="0000FF"/>
                          </a:solidFill>
                          <a:latin typeface="Arial Black" pitchFamily="34" charset="0"/>
                          <a:ea typeface="Times New Roman"/>
                          <a:cs typeface="Times New Roman"/>
                        </a:rPr>
                        <a:t>Bílkovinná vlákna II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kern="1200" dirty="0">
                          <a:solidFill>
                            <a:srgbClr val="0000FF"/>
                          </a:solidFill>
                          <a:latin typeface="Arial Black" pitchFamily="34" charset="0"/>
                          <a:ea typeface="Times New Roman"/>
                          <a:cs typeface="Times New Roman"/>
                        </a:rPr>
                        <a:t>Polysacharidy II –  celulóza </a:t>
                      </a:r>
                      <a:endParaRPr lang="cs-CZ" sz="2000" b="1"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Identifikace</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látek</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Laboratorní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metody</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hodnocení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polymerů</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pl-PL" smtClean="0"/>
              <a:t>PŘÍRODNÍ POLYMERY KOLAGEN PŘF MU 9 2019</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smtClean="0">
                <a:solidFill>
                  <a:srgbClr val="FF0000"/>
                </a:solidFill>
                <a:latin typeface="Arial Black" pitchFamily="34" charset="0"/>
              </a:rPr>
              <a:t>IUPAC definition</a:t>
            </a:r>
          </a:p>
          <a:p>
            <a:r>
              <a:rPr lang="en-US" sz="2400" b="1" dirty="0" smtClean="0">
                <a:solidFill>
                  <a:srgbClr val="008000"/>
                </a:solidFill>
              </a:rPr>
              <a:t>Process</a:t>
            </a:r>
            <a:r>
              <a:rPr lang="en-US" sz="2400" b="1" dirty="0" smtClean="0"/>
              <a:t> of partial or total alteration of the native secondary, and/or tertiary, and/or quaternary structures of proteins or nucleic acids </a:t>
            </a:r>
            <a:r>
              <a:rPr lang="en-US" sz="2400" b="1" dirty="0" smtClean="0">
                <a:solidFill>
                  <a:srgbClr val="008000"/>
                </a:solidFill>
              </a:rPr>
              <a:t>resulting in a loss of </a:t>
            </a:r>
            <a:r>
              <a:rPr lang="en-US" sz="2400" b="1" i="1" dirty="0" smtClean="0">
                <a:solidFill>
                  <a:srgbClr val="008000"/>
                </a:solidFill>
              </a:rPr>
              <a:t>bioactivity</a:t>
            </a:r>
            <a:r>
              <a:rPr lang="en-US" sz="2400" b="1" dirty="0" smtClean="0">
                <a:solidFill>
                  <a:srgbClr val="008000"/>
                </a:solidFill>
              </a:rPr>
              <a:t>.</a:t>
            </a:r>
          </a:p>
          <a:p>
            <a:r>
              <a:rPr lang="en-US" sz="2400" b="1" i="1" dirty="0" smtClean="0">
                <a:solidFill>
                  <a:srgbClr val="FF0000"/>
                </a:solidFill>
              </a:rPr>
              <a:t>Note </a:t>
            </a:r>
            <a:r>
              <a:rPr lang="cs-CZ" sz="2400" b="1" i="1" dirty="0" smtClean="0">
                <a:solidFill>
                  <a:srgbClr val="FF0000"/>
                </a:solidFill>
              </a:rPr>
              <a:t>1</a:t>
            </a:r>
            <a:r>
              <a:rPr lang="en-US" sz="2400" b="1" dirty="0" smtClean="0">
                <a:solidFill>
                  <a:srgbClr val="FF0000"/>
                </a:solidFill>
              </a:rPr>
              <a:t>: </a:t>
            </a:r>
            <a:endParaRPr lang="cs-CZ" sz="2400" b="1" dirty="0" smtClean="0">
              <a:solidFill>
                <a:srgbClr val="FF0000"/>
              </a:solidFill>
            </a:endParaRPr>
          </a:p>
          <a:p>
            <a:r>
              <a:rPr lang="en-US" sz="2400" b="1" dirty="0" err="1" smtClean="0"/>
              <a:t>Denaturation</a:t>
            </a:r>
            <a:r>
              <a:rPr lang="en-US" sz="2400" b="1" dirty="0" smtClean="0"/>
              <a:t> can occur when proteins and nucleic acids are subjected to </a:t>
            </a:r>
            <a:r>
              <a:rPr lang="en-US" sz="2400" b="1" dirty="0" smtClean="0">
                <a:solidFill>
                  <a:srgbClr val="0000FF"/>
                </a:solidFill>
              </a:rPr>
              <a:t>elevated temperature or to extremes of pH, or to </a:t>
            </a:r>
            <a:r>
              <a:rPr lang="en-US" sz="2400" b="1" dirty="0" err="1" smtClean="0">
                <a:solidFill>
                  <a:srgbClr val="0000FF"/>
                </a:solidFill>
              </a:rPr>
              <a:t>nonphysiological</a:t>
            </a:r>
            <a:r>
              <a:rPr lang="en-US" sz="2400" b="1" dirty="0" smtClean="0">
                <a:solidFill>
                  <a:srgbClr val="0000FF"/>
                </a:solidFill>
              </a:rPr>
              <a:t> concentrations of salt, organic solvents, urea, or other chemical agents.</a:t>
            </a:r>
          </a:p>
          <a:p>
            <a:r>
              <a:rPr lang="en-US" sz="2400" b="1" i="1" dirty="0" smtClean="0">
                <a:solidFill>
                  <a:srgbClr val="FF0000"/>
                </a:solidFill>
              </a:rPr>
              <a:t>Note </a:t>
            </a:r>
            <a:r>
              <a:rPr lang="cs-CZ" sz="2400" b="1" i="1" dirty="0" smtClean="0">
                <a:solidFill>
                  <a:srgbClr val="FF0000"/>
                </a:solidFill>
              </a:rPr>
              <a:t>2</a:t>
            </a:r>
            <a:r>
              <a:rPr lang="en-US" sz="2400" b="1" dirty="0" smtClean="0">
                <a:solidFill>
                  <a:srgbClr val="FF0000"/>
                </a:solidFill>
              </a:rPr>
              <a:t>: </a:t>
            </a:r>
            <a:endParaRPr lang="cs-CZ" sz="2400" b="1" dirty="0" smtClean="0">
              <a:solidFill>
                <a:srgbClr val="FF0000"/>
              </a:solidFill>
            </a:endParaRPr>
          </a:p>
          <a:p>
            <a:r>
              <a:rPr lang="en-US" sz="2400" b="1" dirty="0" smtClean="0"/>
              <a:t>An </a:t>
            </a:r>
            <a:r>
              <a:rPr lang="en-US" sz="2400" b="1" i="1" dirty="0" smtClean="0">
                <a:hlinkClick r:id="rId2" tooltip="Enzyme"/>
              </a:rPr>
              <a:t>enzyme</a:t>
            </a:r>
            <a:r>
              <a:rPr lang="en-US" sz="2400" b="1" dirty="0" smtClean="0"/>
              <a:t> loses its catalytic activity when it is denaturized.</a:t>
            </a:r>
            <a:r>
              <a:rPr lang="en-US" sz="2400" b="1" baseline="30000" dirty="0" smtClean="0">
                <a:hlinkClick r:id="rId3"/>
              </a:rPr>
              <a:t>[2]</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5" name="Obdélník 4"/>
          <p:cNvSpPr/>
          <p:nvPr/>
        </p:nvSpPr>
        <p:spPr>
          <a:xfrm>
            <a:off x="395536" y="404664"/>
            <a:ext cx="8424936" cy="5632311"/>
          </a:xfrm>
          <a:prstGeom prst="rect">
            <a:avLst/>
          </a:prstGeom>
        </p:spPr>
        <p:txBody>
          <a:bodyPr wrap="square">
            <a:spAutoFit/>
          </a:bodyPr>
          <a:lstStyle/>
          <a:p>
            <a:pPr algn="ctr"/>
            <a:r>
              <a:rPr lang="en-US" sz="3200" b="1" dirty="0" smtClean="0">
                <a:solidFill>
                  <a:srgbClr val="FF0000"/>
                </a:solidFill>
                <a:latin typeface="Arial Black" pitchFamily="34" charset="0"/>
              </a:rPr>
              <a:t>Reversibility and irreversibility</a:t>
            </a:r>
          </a:p>
          <a:p>
            <a:pPr algn="just"/>
            <a:r>
              <a:rPr lang="en-US" sz="3200" b="1" u="sng" dirty="0" smtClean="0">
                <a:solidFill>
                  <a:srgbClr val="0000FF"/>
                </a:solidFill>
                <a:latin typeface="Arial Black" pitchFamily="34" charset="0"/>
              </a:rPr>
              <a:t>In very few cases</a:t>
            </a:r>
            <a:r>
              <a:rPr lang="en-US" sz="2400" b="1" dirty="0" smtClean="0">
                <a:solidFill>
                  <a:srgbClr val="0000FF"/>
                </a:solidFill>
              </a:rPr>
              <a:t>, </a:t>
            </a:r>
            <a:r>
              <a:rPr lang="en-US" sz="2400" b="1" dirty="0" err="1" smtClean="0">
                <a:solidFill>
                  <a:srgbClr val="0000FF"/>
                </a:solidFill>
              </a:rPr>
              <a:t>denaturation</a:t>
            </a:r>
            <a:r>
              <a:rPr lang="en-US" sz="2400" b="1" dirty="0" smtClean="0">
                <a:solidFill>
                  <a:srgbClr val="0000FF"/>
                </a:solidFill>
              </a:rPr>
              <a:t> is reversible (the proteins can regain their native state when the denaturing influence is removed). This process can be called </a:t>
            </a:r>
            <a:r>
              <a:rPr lang="en-US" sz="2400" b="1" dirty="0" err="1" smtClean="0">
                <a:solidFill>
                  <a:srgbClr val="0000FF"/>
                </a:solidFill>
              </a:rPr>
              <a:t>renaturation</a:t>
            </a:r>
            <a:r>
              <a:rPr lang="en-US" sz="2400" dirty="0" smtClean="0"/>
              <a:t>.</a:t>
            </a:r>
            <a:r>
              <a:rPr lang="en-US" sz="2400" baseline="30000" dirty="0" smtClean="0">
                <a:hlinkClick r:id="rId2"/>
              </a:rPr>
              <a:t>[6]</a:t>
            </a:r>
            <a:r>
              <a:rPr lang="en-US" sz="2400" dirty="0" smtClean="0"/>
              <a:t> </a:t>
            </a:r>
            <a:endParaRPr lang="cs-CZ" sz="2400" dirty="0" smtClean="0"/>
          </a:p>
          <a:p>
            <a:endParaRPr lang="cs-CZ" sz="2400" b="1" dirty="0" smtClean="0"/>
          </a:p>
          <a:p>
            <a:r>
              <a:rPr lang="en-US" sz="2400" b="1" dirty="0" smtClean="0"/>
              <a:t>This understanding has led to the </a:t>
            </a:r>
            <a:r>
              <a:rPr lang="en-US" sz="3200" b="1" u="sng" dirty="0" smtClean="0">
                <a:solidFill>
                  <a:srgbClr val="008000"/>
                </a:solidFill>
                <a:latin typeface="Arial Black" pitchFamily="34" charset="0"/>
              </a:rPr>
              <a:t>notion</a:t>
            </a:r>
            <a:r>
              <a:rPr lang="en-US" sz="3200" b="1" dirty="0" smtClean="0"/>
              <a:t> </a:t>
            </a:r>
            <a:r>
              <a:rPr lang="en-US" sz="2400" b="1" dirty="0" smtClean="0">
                <a:solidFill>
                  <a:srgbClr val="008000"/>
                </a:solidFill>
              </a:rPr>
              <a:t>that all the information needed for proteins to assume their native state was encoded in the primary structure of the protein,</a:t>
            </a:r>
            <a:r>
              <a:rPr lang="en-US" sz="2400" b="1" dirty="0" smtClean="0"/>
              <a:t> and hence in the </a:t>
            </a:r>
            <a:r>
              <a:rPr lang="en-US" sz="2400" b="1" dirty="0" smtClean="0">
                <a:hlinkClick r:id="rId3" tooltip="DNA"/>
              </a:rPr>
              <a:t>DNA</a:t>
            </a:r>
            <a:r>
              <a:rPr lang="en-US" sz="2400" b="1" dirty="0" smtClean="0"/>
              <a:t> that codes for the protein, the so-called "</a:t>
            </a:r>
            <a:r>
              <a:rPr lang="en-US" sz="2400" b="1" dirty="0" smtClean="0">
                <a:hlinkClick r:id="rId4" tooltip="Christian B. Anfinsen"/>
              </a:rPr>
              <a:t>Anfinsen's</a:t>
            </a:r>
            <a:r>
              <a:rPr lang="en-US" sz="2400" b="1" dirty="0" smtClean="0"/>
              <a:t> </a:t>
            </a:r>
            <a:r>
              <a:rPr lang="en-US" sz="2400" b="1" dirty="0" smtClean="0">
                <a:hlinkClick r:id="rId5" tooltip="Anfinsen's dogma"/>
              </a:rPr>
              <a:t>thermodynamic hypothesis</a:t>
            </a:r>
            <a:r>
              <a:rPr lang="en-US" sz="2400" b="1" dirty="0" smtClean="0"/>
              <a:t>".</a:t>
            </a:r>
            <a:r>
              <a:rPr lang="en-US" sz="2400" b="1" baseline="30000" dirty="0" smtClean="0">
                <a:hlinkClick r:id="rId2"/>
              </a:rPr>
              <a:t>[7]</a:t>
            </a:r>
            <a:r>
              <a:rPr lang="en-US" sz="2400" b="1" dirty="0" smtClean="0"/>
              <a:t> </a:t>
            </a:r>
            <a:endParaRPr lang="cs-CZ" sz="2400" b="1" dirty="0" smtClean="0"/>
          </a:p>
          <a:p>
            <a:endParaRPr lang="cs-CZ" sz="2400" b="1" dirty="0" smtClean="0"/>
          </a:p>
          <a:p>
            <a:r>
              <a:rPr lang="en-US" sz="2400" b="1" dirty="0" smtClean="0">
                <a:solidFill>
                  <a:srgbClr val="C00000"/>
                </a:solidFill>
              </a:rPr>
              <a:t>One example of </a:t>
            </a:r>
            <a:r>
              <a:rPr lang="en-US" sz="2400" b="1" dirty="0" err="1" smtClean="0">
                <a:solidFill>
                  <a:srgbClr val="C00000"/>
                </a:solidFill>
              </a:rPr>
              <a:t>renaturation</a:t>
            </a:r>
            <a:r>
              <a:rPr lang="en-US" sz="2400" b="1" dirty="0" smtClean="0">
                <a:solidFill>
                  <a:srgbClr val="C00000"/>
                </a:solidFill>
              </a:rPr>
              <a:t> </a:t>
            </a:r>
            <a:r>
              <a:rPr lang="en-US" sz="2400" b="1" dirty="0" smtClean="0"/>
              <a:t>is that an egg white can be uncooked using vitamin C or sodium </a:t>
            </a:r>
            <a:r>
              <a:rPr lang="en-US" sz="2400" b="1" dirty="0" err="1" smtClean="0"/>
              <a:t>borohydride</a:t>
            </a:r>
            <a:r>
              <a:rPr lang="en-US" sz="2400" b="1" dirty="0" smtClean="0"/>
              <a:t>.</a:t>
            </a:r>
            <a:r>
              <a:rPr lang="en-US" sz="2400" b="1" baseline="30000" dirty="0" smtClean="0">
                <a:hlinkClick r:id="rId2"/>
              </a:rPr>
              <a:t>[8]</a:t>
            </a: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64704"/>
          </a:xfrm>
        </p:spPr>
        <p:txBody>
          <a:bodyPr/>
          <a:lstStyle/>
          <a:p>
            <a:r>
              <a:rPr lang="cs-CZ" sz="2800" dirty="0" smtClean="0">
                <a:solidFill>
                  <a:srgbClr val="FF0000"/>
                </a:solidFill>
                <a:latin typeface="Arial Black" pitchFamily="34" charset="0"/>
              </a:rPr>
              <a:t>Příklady na </a:t>
            </a:r>
            <a:r>
              <a:rPr lang="cs-CZ" sz="2800" dirty="0" smtClean="0">
                <a:solidFill>
                  <a:srgbClr val="0000FF"/>
                </a:solidFill>
                <a:latin typeface="Arial Black" pitchFamily="34" charset="0"/>
              </a:rPr>
              <a:t>vratnou</a:t>
            </a:r>
            <a:r>
              <a:rPr lang="cs-CZ" sz="2800" dirty="0" smtClean="0">
                <a:solidFill>
                  <a:srgbClr val="FF0000"/>
                </a:solidFill>
                <a:latin typeface="Arial Black" pitchFamily="34" charset="0"/>
              </a:rPr>
              <a:t> a </a:t>
            </a:r>
            <a:r>
              <a:rPr lang="cs-CZ" sz="2800" dirty="0" smtClean="0">
                <a:solidFill>
                  <a:srgbClr val="C00000"/>
                </a:solidFill>
                <a:latin typeface="Arial Black" pitchFamily="34" charset="0"/>
              </a:rPr>
              <a:t>nevratnou</a:t>
            </a:r>
            <a:r>
              <a:rPr lang="cs-CZ" sz="2800" dirty="0" smtClean="0">
                <a:solidFill>
                  <a:srgbClr val="FF0000"/>
                </a:solidFill>
                <a:latin typeface="Arial Black" pitchFamily="34" charset="0"/>
              </a:rPr>
              <a:t> KOAGULACI</a:t>
            </a:r>
            <a:endParaRPr lang="cs-CZ" sz="2800" dirty="0"/>
          </a:p>
        </p:txBody>
      </p:sp>
      <p:sp>
        <p:nvSpPr>
          <p:cNvPr id="8" name="Zástupný symbol pro text 7"/>
          <p:cNvSpPr>
            <a:spLocks noGrp="1"/>
          </p:cNvSpPr>
          <p:nvPr>
            <p:ph type="body" idx="1"/>
          </p:nvPr>
        </p:nvSpPr>
        <p:spPr>
          <a:xfrm>
            <a:off x="457200" y="908721"/>
            <a:ext cx="4040188" cy="432048"/>
          </a:xfrm>
        </p:spPr>
        <p:txBody>
          <a:bodyPr/>
          <a:lstStyle/>
          <a:p>
            <a:pPr algn="ctr"/>
            <a:r>
              <a:rPr lang="cs-CZ" dirty="0" smtClean="0">
                <a:solidFill>
                  <a:srgbClr val="0000FF"/>
                </a:solidFill>
                <a:latin typeface="Arial Black" pitchFamily="34" charset="0"/>
              </a:rPr>
              <a:t>VRATNÁ</a:t>
            </a:r>
            <a:endParaRPr lang="cs-CZ" dirty="0">
              <a:solidFill>
                <a:srgbClr val="0000FF"/>
              </a:solidFill>
              <a:latin typeface="Arial Black" pitchFamily="34" charset="0"/>
            </a:endParaRPr>
          </a:p>
        </p:txBody>
      </p:sp>
      <p:sp>
        <p:nvSpPr>
          <p:cNvPr id="10" name="Zástupný symbol pro obsah 9"/>
          <p:cNvSpPr>
            <a:spLocks noGrp="1"/>
          </p:cNvSpPr>
          <p:nvPr>
            <p:ph sz="half" idx="2"/>
          </p:nvPr>
        </p:nvSpPr>
        <p:spPr>
          <a:xfrm>
            <a:off x="0" y="1340768"/>
            <a:ext cx="4644008" cy="4896544"/>
          </a:xfrm>
        </p:spPr>
        <p:txBody>
          <a:bodyPr/>
          <a:lstStyle/>
          <a:p>
            <a:r>
              <a:rPr lang="cs-CZ" u="sng" dirty="0" smtClean="0">
                <a:solidFill>
                  <a:srgbClr val="0000FF"/>
                </a:solidFill>
                <a:latin typeface="Arial Black" pitchFamily="34" charset="0"/>
              </a:rPr>
              <a:t>ŽELATINA</a:t>
            </a:r>
            <a:r>
              <a:rPr lang="cs-CZ" dirty="0" smtClean="0">
                <a:solidFill>
                  <a:srgbClr val="0000FF"/>
                </a:solidFill>
                <a:latin typeface="Arial Black" pitchFamily="34" charset="0"/>
              </a:rPr>
              <a:t> (tj. kolagen s nižší MW)</a:t>
            </a:r>
          </a:p>
          <a:p>
            <a:r>
              <a:rPr lang="cs-CZ" dirty="0" smtClean="0">
                <a:solidFill>
                  <a:srgbClr val="0000FF"/>
                </a:solidFill>
                <a:latin typeface="Arial Black" pitchFamily="34" charset="0"/>
              </a:rPr>
              <a:t>ZVÝŠENÍ TEPLOTY &gt; ROZPOUŠTĚNÍ &gt; SOL</a:t>
            </a:r>
          </a:p>
          <a:p>
            <a:r>
              <a:rPr lang="cs-CZ" dirty="0" smtClean="0">
                <a:solidFill>
                  <a:srgbClr val="0000FF"/>
                </a:solidFill>
                <a:latin typeface="Arial Black" pitchFamily="34" charset="0"/>
              </a:rPr>
              <a:t>SNÍŽENÍ TEPLOTY &gt; ZTUHNUTÍ &gt; GEL</a:t>
            </a:r>
          </a:p>
          <a:p>
            <a:r>
              <a:rPr lang="cs-CZ" dirty="0" smtClean="0">
                <a:solidFill>
                  <a:srgbClr val="008000"/>
                </a:solidFill>
                <a:latin typeface="Arial Black" pitchFamily="34" charset="0"/>
              </a:rPr>
              <a:t>KOAGULAČNÍ TEPLOTA = </a:t>
            </a:r>
            <a:r>
              <a:rPr lang="cs-CZ" dirty="0" err="1" smtClean="0">
                <a:solidFill>
                  <a:srgbClr val="008000"/>
                </a:solidFill>
                <a:latin typeface="Arial Black" pitchFamily="34" charset="0"/>
              </a:rPr>
              <a:t>teplota</a:t>
            </a:r>
            <a:r>
              <a:rPr lang="cs-CZ" dirty="0" smtClean="0">
                <a:solidFill>
                  <a:srgbClr val="008000"/>
                </a:solidFill>
                <a:latin typeface="Arial Black" pitchFamily="34" charset="0"/>
              </a:rPr>
              <a:t>, kdy za dané koncentrace probíhá KOAGULACE, tj.  </a:t>
            </a:r>
            <a:r>
              <a:rPr lang="cs-CZ" dirty="0" smtClean="0">
                <a:solidFill>
                  <a:srgbClr val="FF0000"/>
                </a:solidFill>
                <a:latin typeface="Arial Black" pitchFamily="34" charset="0"/>
              </a:rPr>
              <a:t>přechod SOL &gt;&gt; GEL </a:t>
            </a:r>
            <a:r>
              <a:rPr lang="cs-CZ" sz="4000" u="sng" dirty="0" smtClean="0">
                <a:solidFill>
                  <a:srgbClr val="FF0000"/>
                </a:solidFill>
                <a:latin typeface="Arial Black" pitchFamily="34" charset="0"/>
              </a:rPr>
              <a:t>snížením</a:t>
            </a:r>
            <a:r>
              <a:rPr lang="cs-CZ" sz="4000" dirty="0" smtClean="0">
                <a:solidFill>
                  <a:srgbClr val="FF0000"/>
                </a:solidFill>
                <a:latin typeface="Arial Black" pitchFamily="34" charset="0"/>
              </a:rPr>
              <a:t> </a:t>
            </a:r>
            <a:r>
              <a:rPr lang="cs-CZ" dirty="0" smtClean="0">
                <a:solidFill>
                  <a:srgbClr val="FF0000"/>
                </a:solidFill>
                <a:latin typeface="Arial Black" pitchFamily="34" charset="0"/>
              </a:rPr>
              <a:t>teploty</a:t>
            </a:r>
            <a:endParaRPr lang="cs-CZ" dirty="0">
              <a:solidFill>
                <a:srgbClr val="008000"/>
              </a:solidFill>
              <a:latin typeface="Arial Black" pitchFamily="34" charset="0"/>
            </a:endParaRPr>
          </a:p>
        </p:txBody>
      </p:sp>
      <p:sp>
        <p:nvSpPr>
          <p:cNvPr id="11" name="Zástupný symbol pro text 10"/>
          <p:cNvSpPr>
            <a:spLocks noGrp="1"/>
          </p:cNvSpPr>
          <p:nvPr>
            <p:ph type="body" sz="quarter" idx="3"/>
          </p:nvPr>
        </p:nvSpPr>
        <p:spPr>
          <a:xfrm>
            <a:off x="4572000" y="980728"/>
            <a:ext cx="4041775" cy="639762"/>
          </a:xfrm>
        </p:spPr>
        <p:txBody>
          <a:bodyPr/>
          <a:lstStyle/>
          <a:p>
            <a:pPr algn="ctr"/>
            <a:r>
              <a:rPr lang="cs-CZ" sz="4000" dirty="0" smtClean="0">
                <a:solidFill>
                  <a:srgbClr val="C00000"/>
                </a:solidFill>
                <a:latin typeface="Arial Black" pitchFamily="34" charset="0"/>
              </a:rPr>
              <a:t>NEVRATNÁ</a:t>
            </a:r>
            <a:endParaRPr lang="cs-CZ" sz="4000" dirty="0">
              <a:solidFill>
                <a:srgbClr val="C00000"/>
              </a:solidFill>
              <a:latin typeface="Arial Black" pitchFamily="34" charset="0"/>
            </a:endParaRPr>
          </a:p>
        </p:txBody>
      </p:sp>
      <p:sp>
        <p:nvSpPr>
          <p:cNvPr id="12" name="Zástupný symbol pro obsah 11"/>
          <p:cNvSpPr>
            <a:spLocks noGrp="1"/>
          </p:cNvSpPr>
          <p:nvPr>
            <p:ph sz="quarter" idx="4"/>
          </p:nvPr>
        </p:nvSpPr>
        <p:spPr>
          <a:xfrm>
            <a:off x="4572000" y="1628800"/>
            <a:ext cx="4572000" cy="4680520"/>
          </a:xfrm>
        </p:spPr>
        <p:txBody>
          <a:bodyPr/>
          <a:lstStyle/>
          <a:p>
            <a:r>
              <a:rPr lang="cs-CZ" u="sng" dirty="0" smtClean="0">
                <a:solidFill>
                  <a:srgbClr val="C00000"/>
                </a:solidFill>
                <a:latin typeface="Arial Black" pitchFamily="34" charset="0"/>
              </a:rPr>
              <a:t>VAJEČNÝ BÍLEK </a:t>
            </a:r>
          </a:p>
          <a:p>
            <a:r>
              <a:rPr lang="cs-CZ" dirty="0" smtClean="0">
                <a:solidFill>
                  <a:srgbClr val="C00000"/>
                </a:solidFill>
                <a:latin typeface="Arial Black" pitchFamily="34" charset="0"/>
              </a:rPr>
              <a:t>ZVÝŠENÍ TEPLOTY (nad cca. 60 °C)&gt; ZTUHNUTÍ &gt; </a:t>
            </a:r>
            <a:r>
              <a:rPr lang="cs-CZ" dirty="0" smtClean="0">
                <a:solidFill>
                  <a:srgbClr val="FF0000"/>
                </a:solidFill>
                <a:latin typeface="Arial Black" pitchFamily="34" charset="0"/>
              </a:rPr>
              <a:t>přechod SOL &gt;&gt; GEL</a:t>
            </a:r>
          </a:p>
          <a:p>
            <a:r>
              <a:rPr lang="cs-CZ" dirty="0" smtClean="0">
                <a:solidFill>
                  <a:srgbClr val="008000"/>
                </a:solidFill>
                <a:latin typeface="Arial Black" pitchFamily="34" charset="0"/>
              </a:rPr>
              <a:t>KOAGULAČNÍ TEPLOTA = </a:t>
            </a:r>
            <a:r>
              <a:rPr lang="cs-CZ" dirty="0" err="1" smtClean="0">
                <a:solidFill>
                  <a:srgbClr val="008000"/>
                </a:solidFill>
                <a:latin typeface="Arial Black" pitchFamily="34" charset="0"/>
              </a:rPr>
              <a:t>teplota</a:t>
            </a:r>
            <a:r>
              <a:rPr lang="cs-CZ" dirty="0" smtClean="0">
                <a:solidFill>
                  <a:srgbClr val="008000"/>
                </a:solidFill>
                <a:latin typeface="Arial Black" pitchFamily="34" charset="0"/>
              </a:rPr>
              <a:t>, kdy za dané koncentrace probíhá KOAGULACE , tj.  </a:t>
            </a:r>
            <a:r>
              <a:rPr lang="cs-CZ" dirty="0" smtClean="0">
                <a:solidFill>
                  <a:srgbClr val="FF0000"/>
                </a:solidFill>
                <a:latin typeface="Arial Black" pitchFamily="34" charset="0"/>
              </a:rPr>
              <a:t>přechod SOL &gt;&gt; GEL </a:t>
            </a:r>
            <a:r>
              <a:rPr lang="cs-CZ" sz="3600" i="1" u="sng" dirty="0" smtClean="0">
                <a:solidFill>
                  <a:srgbClr val="FF0000"/>
                </a:solidFill>
                <a:latin typeface="Arial Black" pitchFamily="34" charset="0"/>
              </a:rPr>
              <a:t>ZVÝŠENÍM</a:t>
            </a:r>
            <a:r>
              <a:rPr lang="cs-CZ" sz="3600" dirty="0" smtClean="0">
                <a:solidFill>
                  <a:srgbClr val="FF0000"/>
                </a:solidFill>
                <a:latin typeface="Arial Black" pitchFamily="34" charset="0"/>
              </a:rPr>
              <a:t> </a:t>
            </a:r>
            <a:r>
              <a:rPr lang="cs-CZ" dirty="0" smtClean="0">
                <a:solidFill>
                  <a:srgbClr val="FF0000"/>
                </a:solidFill>
                <a:latin typeface="Arial Black" pitchFamily="34" charset="0"/>
              </a:rPr>
              <a:t>teploty</a:t>
            </a:r>
            <a:r>
              <a:rPr lang="cs-CZ" dirty="0" smtClean="0">
                <a:solidFill>
                  <a:srgbClr val="008000"/>
                </a:solidFill>
                <a:latin typeface="Arial Black" pitchFamily="34" charset="0"/>
              </a:rPr>
              <a:t>   </a:t>
            </a:r>
          </a:p>
          <a:p>
            <a:endParaRPr lang="cs-CZ"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smtClean="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457200" y="980728"/>
            <a:ext cx="8229600" cy="5256584"/>
          </a:xfrm>
        </p:spPr>
        <p:txBody>
          <a:bodyPr/>
          <a:lstStyle/>
          <a:p>
            <a:r>
              <a:rPr lang="cs-CZ" sz="2400" b="1" dirty="0" smtClean="0"/>
              <a:t>KŮŽE, KOSTI, CHRUPAVKY, ŠLACHY, CÉVNÍ STĚNY, ROHOVKY, …</a:t>
            </a:r>
          </a:p>
          <a:p>
            <a:r>
              <a:rPr lang="cs-CZ" sz="2400" b="1" dirty="0" smtClean="0"/>
              <a:t>Glycin 27 %, prolin 15 %, sekvence (GLY-X-Y)</a:t>
            </a:r>
            <a:r>
              <a:rPr lang="cs-CZ" sz="2400" b="1" baseline="-25000" dirty="0" smtClean="0"/>
              <a:t>n</a:t>
            </a:r>
          </a:p>
          <a:p>
            <a:r>
              <a:rPr lang="cs-CZ" sz="2400" b="1" dirty="0" smtClean="0"/>
              <a:t>Popsáno do nynějška 15 typů kolagenů, lišících se výskytem a zastoupením aminokyselin</a:t>
            </a:r>
          </a:p>
          <a:p>
            <a:r>
              <a:rPr lang="cs-CZ" sz="2400" b="1" cap="all" dirty="0" err="1" smtClean="0">
                <a:solidFill>
                  <a:srgbClr val="0000FF"/>
                </a:solidFill>
              </a:rPr>
              <a:t>Tropokolagen</a:t>
            </a:r>
            <a:r>
              <a:rPr lang="cs-CZ" sz="2400" b="1" dirty="0" smtClean="0"/>
              <a:t> – tři vzájemně ovinuté řetězce</a:t>
            </a:r>
          </a:p>
          <a:p>
            <a:r>
              <a:rPr lang="cs-CZ" sz="2400" b="1" cap="all" dirty="0" err="1" smtClean="0">
                <a:solidFill>
                  <a:srgbClr val="0000FF"/>
                </a:solidFill>
              </a:rPr>
              <a:t>Tropokolagen</a:t>
            </a:r>
            <a:r>
              <a:rPr lang="cs-CZ" sz="2400" b="1" cap="all" dirty="0" smtClean="0">
                <a:solidFill>
                  <a:srgbClr val="0000FF"/>
                </a:solidFill>
              </a:rPr>
              <a:t> &gt;</a:t>
            </a:r>
            <a:r>
              <a:rPr lang="cs-CZ" sz="2400" b="1" dirty="0" err="1" smtClean="0">
                <a:solidFill>
                  <a:srgbClr val="0000FF"/>
                </a:solidFill>
              </a:rPr>
              <a:t>samoseskupení</a:t>
            </a:r>
            <a:r>
              <a:rPr lang="cs-CZ" sz="2400" b="1" dirty="0" smtClean="0">
                <a:solidFill>
                  <a:srgbClr val="0000FF"/>
                </a:solidFill>
              </a:rPr>
              <a:t> v </a:t>
            </a:r>
            <a:r>
              <a:rPr lang="cs-CZ" sz="2400" b="1" dirty="0" smtClean="0">
                <a:solidFill>
                  <a:srgbClr val="008000"/>
                </a:solidFill>
              </a:rPr>
              <a:t>KOLAGENOVÉ FIBRILY</a:t>
            </a:r>
            <a:r>
              <a:rPr lang="cs-CZ" sz="2400" b="1" dirty="0" smtClean="0">
                <a:solidFill>
                  <a:srgbClr val="0000FF"/>
                </a:solidFill>
              </a:rPr>
              <a:t> &gt; </a:t>
            </a:r>
            <a:r>
              <a:rPr lang="cs-CZ" sz="2400" b="1" dirty="0" err="1" smtClean="0">
                <a:solidFill>
                  <a:srgbClr val="0000FF"/>
                </a:solidFill>
              </a:rPr>
              <a:t>sesíťování</a:t>
            </a:r>
            <a:r>
              <a:rPr lang="cs-CZ" sz="2400" b="1" dirty="0" smtClean="0">
                <a:solidFill>
                  <a:srgbClr val="0000FF"/>
                </a:solidFill>
              </a:rPr>
              <a:t> přes H můstky &gt; </a:t>
            </a:r>
            <a:r>
              <a:rPr lang="cs-CZ" sz="2400" b="1" dirty="0" smtClean="0">
                <a:solidFill>
                  <a:srgbClr val="FF0000"/>
                </a:solidFill>
              </a:rPr>
              <a:t>KOLAGENOVÁ VLÁKNA &gt; </a:t>
            </a:r>
            <a:r>
              <a:rPr lang="cs-CZ" sz="3000" b="1" dirty="0" smtClean="0">
                <a:solidFill>
                  <a:srgbClr val="FF0000"/>
                </a:solidFill>
                <a:latin typeface="Arial Black" pitchFamily="34" charset="0"/>
              </a:rPr>
              <a:t>SVAZKY VLÁKEN</a:t>
            </a:r>
          </a:p>
          <a:p>
            <a:r>
              <a:rPr lang="cs-CZ" b="1" dirty="0" smtClean="0">
                <a:solidFill>
                  <a:srgbClr val="7030A0"/>
                </a:solidFill>
              </a:rPr>
              <a:t>ODBOURÁNÍ KOLAGENU ENZYMEM </a:t>
            </a:r>
            <a:r>
              <a:rPr lang="cs-CZ" b="1" cap="all" dirty="0" smtClean="0">
                <a:solidFill>
                  <a:srgbClr val="7030A0"/>
                </a:solidFill>
              </a:rPr>
              <a:t>kolagenózou</a:t>
            </a:r>
            <a:r>
              <a:rPr lang="cs-CZ" b="1" dirty="0" smtClean="0">
                <a:solidFill>
                  <a:srgbClr val="7030A0"/>
                </a:solidFill>
              </a:rPr>
              <a:t> &gt; stárnutí pokožky </a:t>
            </a:r>
          </a:p>
          <a:p>
            <a:endParaRPr lang="cs-CZ" sz="2400" b="1"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8" name="Tabulka 7"/>
          <p:cNvGraphicFramePr>
            <a:graphicFrameLocks noGrp="1"/>
          </p:cNvGraphicFramePr>
          <p:nvPr/>
        </p:nvGraphicFramePr>
        <p:xfrm>
          <a:off x="467544" y="188640"/>
          <a:ext cx="8352928" cy="1872208"/>
        </p:xfrm>
        <a:graphic>
          <a:graphicData uri="http://schemas.openxmlformats.org/drawingml/2006/table">
            <a:tbl>
              <a:tblPr/>
              <a:tblGrid>
                <a:gridCol w="2448272"/>
                <a:gridCol w="5904656"/>
              </a:tblGrid>
              <a:tr h="1872208">
                <a:tc>
                  <a:txBody>
                    <a:bodyPr/>
                    <a:lstStyle/>
                    <a:p>
                      <a:pPr algn="ctr"/>
                      <a:r>
                        <a:rPr lang="cs-CZ" sz="1800" dirty="0"/>
                        <a:t/>
                      </a:r>
                      <a:br>
                        <a:rPr lang="cs-CZ" sz="1800" dirty="0"/>
                      </a:br>
                      <a:r>
                        <a:rPr lang="cs-CZ" sz="3200" dirty="0" smtClean="0">
                          <a:solidFill>
                            <a:srgbClr val="FF0000"/>
                          </a:solidFill>
                          <a:latin typeface="Arial Black" pitchFamily="34" charset="0"/>
                        </a:rPr>
                        <a:t>GLYCIN</a:t>
                      </a:r>
                    </a:p>
                    <a:p>
                      <a:pPr algn="ctr"/>
                      <a:r>
                        <a:rPr lang="cs-CZ" sz="3200" dirty="0" smtClean="0">
                          <a:solidFill>
                            <a:srgbClr val="FF0000"/>
                          </a:solidFill>
                          <a:latin typeface="Arial Black" pitchFamily="34" charset="0"/>
                        </a:rPr>
                        <a:t> (</a:t>
                      </a:r>
                      <a:r>
                        <a:rPr lang="cs-CZ" sz="3200" dirty="0" err="1">
                          <a:solidFill>
                            <a:srgbClr val="FF0000"/>
                          </a:solidFill>
                          <a:latin typeface="Arial Black" pitchFamily="34" charset="0"/>
                        </a:rPr>
                        <a:t>Gly</a:t>
                      </a:r>
                      <a:r>
                        <a:rPr lang="cs-CZ" sz="3200" dirty="0">
                          <a:solidFill>
                            <a:srgbClr val="FF0000"/>
                          </a:solidFill>
                          <a:latin typeface="Arial Black" pitchFamily="34" charset="0"/>
                        </a:rPr>
                        <a:t>, G)</a:t>
                      </a:r>
                      <a:br>
                        <a:rPr lang="cs-CZ" sz="3200" dirty="0">
                          <a:solidFill>
                            <a:srgbClr val="FF0000"/>
                          </a:solidFill>
                          <a:latin typeface="Arial Black" pitchFamily="34" charset="0"/>
                        </a:rPr>
                      </a:br>
                      <a:endParaRPr lang="cs-CZ" sz="3200" dirty="0">
                        <a:solidFill>
                          <a:srgbClr val="FF0000"/>
                        </a:solidFill>
                        <a:latin typeface="Arial Black" pitchFamily="34" charset="0"/>
                      </a:endParaRPr>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Obrázek 8" descr="Amminoacido_glicina_formula.png"/>
          <p:cNvPicPr>
            <a:picLocks noChangeAspect="1"/>
          </p:cNvPicPr>
          <p:nvPr/>
        </p:nvPicPr>
        <p:blipFill>
          <a:blip r:embed="rId2" cstate="print"/>
          <a:stretch>
            <a:fillRect/>
          </a:stretch>
        </p:blipFill>
        <p:spPr>
          <a:xfrm>
            <a:off x="4860032" y="315275"/>
            <a:ext cx="1944216" cy="1609006"/>
          </a:xfrm>
          <a:prstGeom prst="rect">
            <a:avLst/>
          </a:prstGeom>
        </p:spPr>
      </p:pic>
      <p:graphicFrame>
        <p:nvGraphicFramePr>
          <p:cNvPr id="11" name="Tabulka 10"/>
          <p:cNvGraphicFramePr>
            <a:graphicFrameLocks noGrp="1"/>
          </p:cNvGraphicFramePr>
          <p:nvPr/>
        </p:nvGraphicFramePr>
        <p:xfrm>
          <a:off x="467544" y="2060848"/>
          <a:ext cx="8317432" cy="1728192"/>
        </p:xfrm>
        <a:graphic>
          <a:graphicData uri="http://schemas.openxmlformats.org/drawingml/2006/table">
            <a:tbl>
              <a:tblPr/>
              <a:tblGrid>
                <a:gridCol w="2474608"/>
                <a:gridCol w="5842824"/>
              </a:tblGrid>
              <a:tr h="1728192">
                <a:tc>
                  <a:txBody>
                    <a:bodyPr/>
                    <a:lstStyle/>
                    <a:p>
                      <a:pPr algn="ctr"/>
                      <a:r>
                        <a:rPr lang="cs-CZ" dirty="0"/>
                        <a:t/>
                      </a:r>
                      <a:br>
                        <a:rPr lang="cs-CZ" dirty="0"/>
                      </a:br>
                      <a:r>
                        <a:rPr lang="cs-CZ" sz="3200" dirty="0" smtClean="0">
                          <a:solidFill>
                            <a:srgbClr val="0000FF"/>
                          </a:solidFill>
                          <a:latin typeface="Arial Black" pitchFamily="34" charset="0"/>
                        </a:rPr>
                        <a:t>PROLIN (Pro, P)</a:t>
                      </a:r>
                      <a:endParaRPr lang="cs-CZ" sz="3200" dirty="0">
                        <a:solidFill>
                          <a:srgbClr val="0000FF"/>
                        </a:solidFill>
                        <a:latin typeface="Arial Black" pitchFamily="34"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Obrázek 11" descr="800px-Amminoacido_prolina_formula_svg.png"/>
          <p:cNvPicPr>
            <a:picLocks noChangeAspect="1"/>
          </p:cNvPicPr>
          <p:nvPr/>
        </p:nvPicPr>
        <p:blipFill>
          <a:blip r:embed="rId3" cstate="print"/>
          <a:stretch>
            <a:fillRect/>
          </a:stretch>
        </p:blipFill>
        <p:spPr>
          <a:xfrm>
            <a:off x="5148064" y="2204864"/>
            <a:ext cx="2380335" cy="1684087"/>
          </a:xfrm>
          <a:prstGeom prst="rect">
            <a:avLst/>
          </a:prstGeom>
        </p:spPr>
      </p:pic>
      <p:graphicFrame>
        <p:nvGraphicFramePr>
          <p:cNvPr id="10" name="Tabulka 9"/>
          <p:cNvGraphicFramePr>
            <a:graphicFrameLocks noGrp="1"/>
          </p:cNvGraphicFramePr>
          <p:nvPr/>
        </p:nvGraphicFramePr>
        <p:xfrm>
          <a:off x="467544" y="3861048"/>
          <a:ext cx="8317432" cy="1728192"/>
        </p:xfrm>
        <a:graphic>
          <a:graphicData uri="http://schemas.openxmlformats.org/drawingml/2006/table">
            <a:tbl>
              <a:tblPr/>
              <a:tblGrid>
                <a:gridCol w="2474608"/>
                <a:gridCol w="5842824"/>
              </a:tblGrid>
              <a:tr h="1728192">
                <a:tc>
                  <a:txBody>
                    <a:bodyPr/>
                    <a:lstStyle/>
                    <a:p>
                      <a:pPr algn="ctr"/>
                      <a:r>
                        <a:rPr lang="cs-CZ" dirty="0"/>
                        <a:t/>
                      </a:r>
                      <a:br>
                        <a:rPr lang="cs-CZ" dirty="0"/>
                      </a:br>
                      <a:r>
                        <a:rPr lang="cs-CZ" sz="3200" dirty="0" smtClean="0">
                          <a:solidFill>
                            <a:srgbClr val="008000"/>
                          </a:solidFill>
                          <a:latin typeface="Arial Black" pitchFamily="34" charset="0"/>
                        </a:rPr>
                        <a:t>LYSIN</a:t>
                      </a:r>
                    </a:p>
                    <a:p>
                      <a:pPr algn="ctr"/>
                      <a:r>
                        <a:rPr lang="cs-CZ" sz="3200" dirty="0" smtClean="0">
                          <a:solidFill>
                            <a:srgbClr val="0000FF"/>
                          </a:solidFill>
                          <a:latin typeface="Arial Black" pitchFamily="34" charset="0"/>
                        </a:rPr>
                        <a:t> </a:t>
                      </a:r>
                      <a:r>
                        <a:rPr lang="cs-CZ" sz="3200" dirty="0" smtClean="0">
                          <a:solidFill>
                            <a:srgbClr val="008000"/>
                          </a:solidFill>
                          <a:latin typeface="Arial Black" pitchFamily="34" charset="0"/>
                        </a:rPr>
                        <a:t>(</a:t>
                      </a:r>
                      <a:r>
                        <a:rPr lang="cs-CZ" sz="3200" dirty="0" err="1" smtClean="0">
                          <a:solidFill>
                            <a:srgbClr val="008000"/>
                          </a:solidFill>
                          <a:latin typeface="Arial Black" pitchFamily="34" charset="0"/>
                        </a:rPr>
                        <a:t>Lys</a:t>
                      </a:r>
                      <a:r>
                        <a:rPr lang="cs-CZ" sz="3200" dirty="0" smtClean="0">
                          <a:solidFill>
                            <a:srgbClr val="008000"/>
                          </a:solidFill>
                          <a:latin typeface="Arial Black" pitchFamily="34" charset="0"/>
                        </a:rPr>
                        <a:t>, L)</a:t>
                      </a:r>
                      <a:endParaRPr lang="cs-CZ" sz="3200" dirty="0">
                        <a:solidFill>
                          <a:srgbClr val="008000"/>
                        </a:solidFill>
                        <a:latin typeface="Arial Black" pitchFamily="34"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3" name="Obrázek 12" descr="Amminoacido_lisina_formula.png"/>
          <p:cNvPicPr>
            <a:picLocks noChangeAspect="1"/>
          </p:cNvPicPr>
          <p:nvPr/>
        </p:nvPicPr>
        <p:blipFill>
          <a:blip r:embed="rId4" cstate="print"/>
          <a:stretch>
            <a:fillRect/>
          </a:stretch>
        </p:blipFill>
        <p:spPr>
          <a:xfrm>
            <a:off x="5004048" y="3933056"/>
            <a:ext cx="3672408" cy="1557450"/>
          </a:xfrm>
          <a:prstGeom prst="rect">
            <a:avLst/>
          </a:prstGeom>
        </p:spPr>
      </p:pic>
      <p:sp>
        <p:nvSpPr>
          <p:cNvPr id="14" name="TextovéPole 13"/>
          <p:cNvSpPr txBox="1"/>
          <p:nvPr/>
        </p:nvSpPr>
        <p:spPr>
          <a:xfrm>
            <a:off x="467544" y="5589240"/>
            <a:ext cx="8424936" cy="830997"/>
          </a:xfrm>
          <a:prstGeom prst="rect">
            <a:avLst/>
          </a:prstGeom>
          <a:noFill/>
          <a:ln w="63500">
            <a:solidFill>
              <a:srgbClr val="008000"/>
            </a:solidFill>
            <a:prstDash val="sysDot"/>
          </a:ln>
        </p:spPr>
        <p:txBody>
          <a:bodyPr wrap="square" rtlCol="0">
            <a:spAutoFit/>
          </a:bodyPr>
          <a:lstStyle/>
          <a:p>
            <a:pPr algn="r"/>
            <a:r>
              <a:rPr lang="cs-CZ" sz="2400" dirty="0" smtClean="0">
                <a:solidFill>
                  <a:srgbClr val="008000"/>
                </a:solidFill>
                <a:latin typeface="Arial Black" pitchFamily="34" charset="0"/>
              </a:rPr>
              <a:t>Tato skupina má význam pro PŘÍČNÉ VAZBY molekul KOLAGENU</a:t>
            </a:r>
            <a:endParaRPr lang="cs-CZ" sz="2400" dirty="0">
              <a:solidFill>
                <a:srgbClr val="008000"/>
              </a:solidFill>
              <a:latin typeface="Arial Black" pitchFamily="34" charset="0"/>
            </a:endParaRPr>
          </a:p>
        </p:txBody>
      </p:sp>
      <p:cxnSp>
        <p:nvCxnSpPr>
          <p:cNvPr id="16" name="Přímá spojovací šipka 15"/>
          <p:cNvCxnSpPr/>
          <p:nvPr/>
        </p:nvCxnSpPr>
        <p:spPr>
          <a:xfrm>
            <a:off x="5580112" y="5301208"/>
            <a:ext cx="1296144"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smtClean="0">
                <a:solidFill>
                  <a:srgbClr val="FF0000"/>
                </a:solidFill>
                <a:latin typeface="Arial Black" pitchFamily="34" charset="0"/>
              </a:rPr>
              <a:t>PRIMÁRNÍ STRUKTURA proteinů II - KOLAGEN jako příklad </a:t>
            </a:r>
            <a:r>
              <a:rPr lang="cs-CZ" sz="2000" dirty="0" smtClean="0">
                <a:solidFill>
                  <a:srgbClr val="008000"/>
                </a:solidFill>
                <a:latin typeface="Arial Black" pitchFamily="34" charset="0"/>
              </a:rPr>
              <a:t>(uvedeny počty jednotlivých aminokyselin v makromolekule)</a:t>
            </a:r>
            <a:endParaRPr lang="cs-CZ"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gridCol w="1035115"/>
                <a:gridCol w="1035115"/>
                <a:gridCol w="1035115"/>
                <a:gridCol w="1035115"/>
                <a:gridCol w="1035115"/>
                <a:gridCol w="1035115"/>
                <a:gridCol w="1035115"/>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18</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Obdélník 7"/>
          <p:cNvSpPr/>
          <p:nvPr/>
        </p:nvSpPr>
        <p:spPr>
          <a:xfrm>
            <a:off x="467544" y="6021288"/>
            <a:ext cx="8352928" cy="288032"/>
          </a:xfrm>
          <a:prstGeom prst="rect">
            <a:avLst/>
          </a:prstGeom>
          <a:noFill/>
          <a:ln w="6350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FF0000"/>
                </a:solidFill>
                <a:latin typeface="Arial Black" pitchFamily="34" charset="0"/>
              </a:rPr>
              <a:t>PRIMÁRNÍ STRUKTURA proteinů III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graphicFrame>
        <p:nvGraphicFramePr>
          <p:cNvPr id="8" name="Tabulka 7"/>
          <p:cNvGraphicFramePr>
            <a:graphicFrameLocks noGrp="1"/>
          </p:cNvGraphicFramePr>
          <p:nvPr/>
        </p:nvGraphicFramePr>
        <p:xfrm>
          <a:off x="323529" y="1268762"/>
          <a:ext cx="8352927" cy="5086087"/>
        </p:xfrm>
        <a:graphic>
          <a:graphicData uri="http://schemas.openxmlformats.org/drawingml/2006/table">
            <a:tbl>
              <a:tblPr/>
              <a:tblGrid>
                <a:gridCol w="720079"/>
                <a:gridCol w="1584176"/>
                <a:gridCol w="6048672"/>
              </a:tblGrid>
              <a:tr h="283107">
                <a:tc>
                  <a:txBody>
                    <a:bodyPr/>
                    <a:lstStyle/>
                    <a:p>
                      <a:pPr>
                        <a:lnSpc>
                          <a:spcPct val="115000"/>
                        </a:lnSpc>
                        <a:spcAft>
                          <a:spcPts val="0"/>
                        </a:spcAft>
                      </a:pPr>
                      <a:r>
                        <a:rPr lang="cs-CZ" sz="1200" b="1" dirty="0">
                          <a:latin typeface="+mn-lt"/>
                          <a:ea typeface="Times New Roman"/>
                          <a:cs typeface="Times New Roman"/>
                        </a:rPr>
                        <a:t>Typ  </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Molekulární složení  </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Výskyt</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mn-lt"/>
                          <a:ea typeface="Times New Roman"/>
                          <a:cs typeface="Times New Roman"/>
                        </a:rPr>
                        <a:t>[alfa1(III)]3</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Stejně jako typ I, dříve se nazýval </a:t>
                      </a:r>
                      <a:r>
                        <a:rPr lang="cs-CZ" sz="1600" b="1" dirty="0" err="1">
                          <a:latin typeface="+mn-lt"/>
                          <a:ea typeface="Times New Roman"/>
                          <a:cs typeface="Times New Roman"/>
                        </a:rPr>
                        <a:t>retikulín</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IX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XI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smtClean="0">
                <a:solidFill>
                  <a:srgbClr val="FF0000"/>
                </a:solidFill>
                <a:latin typeface="Arial Black" pitchFamily="34" charset="0"/>
                <a:ea typeface="Times New Roman"/>
                <a:cs typeface="Times New Roman"/>
              </a:rPr>
              <a:t>Bylo</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již</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probráno</a:t>
            </a:r>
            <a:r>
              <a:rPr lang="sk-SK" b="1" kern="1200" dirty="0" smtClean="0">
                <a:solidFill>
                  <a:srgbClr val="FF0000"/>
                </a:solidFill>
                <a:latin typeface="Arial Black" pitchFamily="34" charset="0"/>
                <a:ea typeface="Times New Roman"/>
                <a:cs typeface="Times New Roman"/>
              </a:rPr>
              <a:t> v </a:t>
            </a:r>
            <a:r>
              <a:rPr lang="sk-SK" b="1" kern="1200" dirty="0" err="1" smtClean="0">
                <a:solidFill>
                  <a:srgbClr val="FF0000"/>
                </a:solidFill>
                <a:latin typeface="Arial Black" pitchFamily="34" charset="0"/>
                <a:ea typeface="Times New Roman"/>
                <a:cs typeface="Times New Roman"/>
              </a:rPr>
              <a:t>přednášce</a:t>
            </a:r>
            <a:r>
              <a:rPr lang="sk-SK" b="1" kern="1200" dirty="0" smtClean="0">
                <a:solidFill>
                  <a:srgbClr val="FF0000"/>
                </a:solidFill>
                <a:latin typeface="Arial Black" pitchFamily="34" charset="0"/>
                <a:ea typeface="Times New Roman"/>
                <a:cs typeface="Times New Roman"/>
              </a:rPr>
              <a:t> 8:</a:t>
            </a:r>
            <a:r>
              <a:rPr lang="sk-SK" b="1" kern="1200" dirty="0" smtClean="0">
                <a:solidFill>
                  <a:srgbClr val="008000"/>
                </a:solidFill>
                <a:latin typeface="Arial Black" pitchFamily="34" charset="0"/>
                <a:ea typeface="Times New Roman"/>
                <a:cs typeface="Times New Roman"/>
              </a:rPr>
              <a:t/>
            </a:r>
            <a:br>
              <a:rPr lang="sk-SK" b="1" kern="1200" dirty="0" smtClean="0">
                <a:solidFill>
                  <a:srgbClr val="008000"/>
                </a:solidFill>
                <a:latin typeface="Arial Black" pitchFamily="34" charset="0"/>
                <a:ea typeface="Times New Roman"/>
                <a:cs typeface="Times New Roman"/>
              </a:rPr>
            </a:br>
            <a:r>
              <a:rPr lang="sk-SK" b="1" kern="1200" dirty="0" err="1" smtClean="0">
                <a:solidFill>
                  <a:srgbClr val="008000"/>
                </a:solidFill>
                <a:latin typeface="Arial Black" pitchFamily="34" charset="0"/>
                <a:ea typeface="Times New Roman"/>
                <a:cs typeface="Times New Roman"/>
              </a:rPr>
              <a:t>Kasein</a:t>
            </a:r>
            <a:r>
              <a:rPr lang="sk-SK" b="1" kern="1200" dirty="0" smtClean="0">
                <a:solidFill>
                  <a:srgbClr val="008000"/>
                </a:solidFill>
                <a:latin typeface="Arial Black" pitchFamily="34" charset="0"/>
                <a:ea typeface="Times New Roman"/>
                <a:cs typeface="Times New Roman"/>
              </a:rPr>
              <a:t>, </a:t>
            </a:r>
            <a:r>
              <a:rPr lang="sk-SK" b="1" kern="1200" dirty="0" err="1" smtClean="0">
                <a:solidFill>
                  <a:srgbClr val="008000"/>
                </a:solidFill>
                <a:latin typeface="Arial Black" pitchFamily="34" charset="0"/>
                <a:ea typeface="Times New Roman"/>
                <a:cs typeface="Times New Roman"/>
              </a:rPr>
              <a:t>syrovátka</a:t>
            </a:r>
            <a:r>
              <a:rPr lang="sk-SK" b="1" kern="1200" dirty="0" smtClean="0">
                <a:solidFill>
                  <a:srgbClr val="008000"/>
                </a:solidFill>
                <a:latin typeface="Arial Black" pitchFamily="34" charset="0"/>
                <a:ea typeface="Times New Roman"/>
                <a:cs typeface="Times New Roman"/>
              </a:rPr>
              <a:t>, vaječné </a:t>
            </a:r>
            <a:r>
              <a:rPr lang="sk-SK" b="1" kern="1200" dirty="0" err="1" smtClean="0">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smtClean="0">
                <a:solidFill>
                  <a:srgbClr val="FF0000"/>
                </a:solidFill>
                <a:latin typeface="Arial Black" pitchFamily="34" charset="0"/>
              </a:rPr>
              <a:t>Chemie peptidů a proteinů    ( bílkovin)</a:t>
            </a:r>
          </a:p>
          <a:p>
            <a:pPr marL="742950" indent="-742950">
              <a:buFont typeface="+mj-lt"/>
              <a:buAutoNum type="arabicPeriod"/>
            </a:pPr>
            <a:r>
              <a:rPr lang="cs-CZ" sz="3600" dirty="0" err="1" smtClean="0">
                <a:solidFill>
                  <a:srgbClr val="FF0000"/>
                </a:solidFill>
                <a:latin typeface="Arial Black" pitchFamily="34" charset="0"/>
              </a:rPr>
              <a:t>Nadmolekulární</a:t>
            </a:r>
            <a:r>
              <a:rPr lang="cs-CZ" sz="3600" dirty="0" smtClean="0">
                <a:solidFill>
                  <a:srgbClr val="FF0000"/>
                </a:solidFill>
                <a:latin typeface="Arial Black" pitchFamily="34" charset="0"/>
              </a:rPr>
              <a:t> </a:t>
            </a:r>
            <a:r>
              <a:rPr lang="cs-CZ" sz="3600" dirty="0" err="1" smtClean="0">
                <a:solidFill>
                  <a:srgbClr val="FF0000"/>
                </a:solidFill>
                <a:latin typeface="Arial Black" pitchFamily="34" charset="0"/>
              </a:rPr>
              <a:t>stuktura</a:t>
            </a:r>
            <a:r>
              <a:rPr lang="cs-CZ" sz="3600" dirty="0" smtClean="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smtClean="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00FF"/>
                </a:solidFill>
                <a:latin typeface="Arial Black" pitchFamily="34" charset="0"/>
              </a:rPr>
              <a:t>SEKUNDÁRNÍ STRUKTURA proteinů 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8000"/>
                </a:solidFill>
                <a:latin typeface="Arial Black" pitchFamily="34" charset="0"/>
              </a:rPr>
              <a:t>TERCIÁRNÍ STRUKTURA proteinů 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jednotlivými vláknitými strukturami </a:t>
            </a:r>
            <a:r>
              <a:rPr lang="cs-CZ" b="1" dirty="0" smtClean="0"/>
              <a:t>svinutými do spirály v rámci  již vytvořené </a:t>
            </a:r>
            <a:r>
              <a:rPr lang="cs-CZ" b="1" dirty="0" smtClean="0">
                <a:solidFill>
                  <a:srgbClr val="0000FF"/>
                </a:solidFill>
              </a:rPr>
              <a:t>SEKUNDÁRNÍ STRUKTURY.</a:t>
            </a:r>
          </a:p>
          <a:p>
            <a:r>
              <a:rPr lang="cs-CZ" b="1" dirty="0" smtClean="0"/>
              <a:t>Například u </a:t>
            </a:r>
            <a:r>
              <a:rPr lang="cs-CZ" b="1" dirty="0" smtClean="0">
                <a:solidFill>
                  <a:srgbClr val="FF0000"/>
                </a:solidFill>
                <a:latin typeface="Arial Black" pitchFamily="34" charset="0"/>
              </a:rPr>
              <a:t>KOLAGENU</a:t>
            </a:r>
            <a:r>
              <a:rPr lang="cs-CZ" b="1" dirty="0" smtClean="0"/>
              <a:t>  se jedná o tři do další spirály stočené řetězce </a:t>
            </a:r>
            <a:r>
              <a:rPr lang="cs-CZ" b="1" dirty="0" smtClean="0">
                <a:solidFill>
                  <a:srgbClr val="0000FF"/>
                </a:solidFill>
              </a:rPr>
              <a:t>SEKUNDÁRNÍ STRUKTURY.</a:t>
            </a:r>
            <a:r>
              <a:rPr lang="cs-CZ" b="1" dirty="0" smtClean="0"/>
              <a:t>  </a:t>
            </a:r>
          </a:p>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smtClean="0"/>
              <a:t>Schematické znázornění trojité </a:t>
            </a:r>
            <a:r>
              <a:rPr lang="cs-CZ" sz="2200" b="1" i="1" dirty="0" err="1" smtClean="0"/>
              <a:t>tropokolagenové</a:t>
            </a:r>
            <a:r>
              <a:rPr lang="cs-CZ" sz="2200" b="1" i="1" dirty="0" smtClean="0"/>
              <a:t> molekuly. Vpravo jsou naznačeny intervaly D (67 </a:t>
            </a:r>
            <a:r>
              <a:rPr lang="cs-CZ" sz="2200" b="1" i="1" dirty="0" err="1" smtClean="0"/>
              <a:t>nm</a:t>
            </a:r>
            <a:r>
              <a:rPr lang="cs-CZ" sz="2200" b="1" i="1" dirty="0" smtClean="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IV</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pic>
        <p:nvPicPr>
          <p:cNvPr id="10" name="Obrázek 9" descr="sekundární &amp; terciární struktura KOLAGENU 002.jpg"/>
          <p:cNvPicPr>
            <a:picLocks noChangeAspect="1"/>
          </p:cNvPicPr>
          <p:nvPr/>
        </p:nvPicPr>
        <p:blipFill>
          <a:blip r:embed="rId2" cstate="print"/>
          <a:stretch>
            <a:fillRect/>
          </a:stretch>
        </p:blipFill>
        <p:spPr>
          <a:xfrm>
            <a:off x="107504" y="4221088"/>
            <a:ext cx="8885346" cy="2636912"/>
          </a:xfrm>
          <a:prstGeom prst="rect">
            <a:avLst/>
          </a:prstGeom>
        </p:spPr>
      </p:pic>
      <p:cxnSp>
        <p:nvCxnSpPr>
          <p:cNvPr id="12" name="Přímá spojovací šipka 11"/>
          <p:cNvCxnSpPr/>
          <p:nvPr/>
        </p:nvCxnSpPr>
        <p:spPr>
          <a:xfrm flipH="1">
            <a:off x="1043608" y="1556792"/>
            <a:ext cx="576064" cy="309634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731175" y="3244334"/>
            <a:ext cx="5628720" cy="523220"/>
          </a:xfrm>
          <a:prstGeom prst="rect">
            <a:avLst/>
          </a:prstGeom>
        </p:spPr>
        <p:txBody>
          <a:bodyPr wrap="none">
            <a:spAutoFit/>
          </a:bodyPr>
          <a:lstStyle/>
          <a:p>
            <a:r>
              <a:rPr lang="cs-CZ" sz="2800" dirty="0" smtClean="0">
                <a:solidFill>
                  <a:srgbClr val="0000FF"/>
                </a:solidFill>
                <a:latin typeface="Arial Black" pitchFamily="34" charset="0"/>
              </a:rPr>
              <a:t>SEKUNDÁRNÍ STRUKTURA </a:t>
            </a:r>
            <a:endParaRPr lang="cs-CZ" sz="2800" dirty="0"/>
          </a:p>
        </p:txBody>
      </p:sp>
      <p:cxnSp>
        <p:nvCxnSpPr>
          <p:cNvPr id="14" name="Přímá spojovací šipka 13"/>
          <p:cNvCxnSpPr/>
          <p:nvPr/>
        </p:nvCxnSpPr>
        <p:spPr>
          <a:xfrm flipH="1">
            <a:off x="4211960" y="3645024"/>
            <a:ext cx="288032" cy="1512168"/>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smtClean="0">
                <a:solidFill>
                  <a:srgbClr val="008000"/>
                </a:solidFill>
                <a:latin typeface="Arial Black" pitchFamily="34" charset="0"/>
              </a:rPr>
              <a:t>TERCIÁRNÍ STRUKTURA proteinů V</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cs-CZ" sz="2000" dirty="0" smtClean="0">
                <a:solidFill>
                  <a:srgbClr val="0000FF"/>
                </a:solidFill>
                <a:latin typeface="Arial Black" pitchFamily="34" charset="0"/>
              </a:rPr>
              <a:t>NEHELIXÁLNÍ PRODLOUŽENÍ </a:t>
            </a:r>
          </a:p>
          <a:p>
            <a:r>
              <a:rPr lang="cs-CZ" sz="2000" dirty="0" smtClean="0">
                <a:solidFill>
                  <a:srgbClr val="008000"/>
                </a:solidFill>
                <a:latin typeface="Arial Black" pitchFamily="34" charset="0"/>
              </a:rPr>
              <a:t>= není stočeno do spirály</a:t>
            </a:r>
            <a:endParaRPr lang="cs-CZ" sz="2000" dirty="0">
              <a:solidFill>
                <a:srgbClr val="008000"/>
              </a:solidFill>
              <a:latin typeface="Arial Black" pitchFamily="34" charset="0"/>
            </a:endParaRP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323439"/>
          </a:xfrm>
          <a:prstGeom prst="rect">
            <a:avLst/>
          </a:prstGeom>
          <a:noFill/>
        </p:spPr>
        <p:txBody>
          <a:bodyPr wrap="square" rtlCol="0">
            <a:spAutoFit/>
          </a:bodyPr>
          <a:lstStyle/>
          <a:p>
            <a:r>
              <a:rPr lang="cs-CZ" sz="2000" dirty="0" smtClean="0">
                <a:solidFill>
                  <a:srgbClr val="FF0000"/>
                </a:solidFill>
                <a:latin typeface="Arial Black" pitchFamily="34" charset="0"/>
              </a:rPr>
              <a:t>ENZYMATICKÝM ODBOURÁNÍM </a:t>
            </a:r>
            <a:r>
              <a:rPr lang="cs-CZ" sz="2000" dirty="0" smtClean="0">
                <a:solidFill>
                  <a:srgbClr val="0000FF"/>
                </a:solidFill>
                <a:latin typeface="Arial Black" pitchFamily="34" charset="0"/>
              </a:rPr>
              <a:t>NEHELIXÁLNÍHO PRODLOUŽENÍ </a:t>
            </a:r>
            <a:r>
              <a:rPr lang="cs-CZ" sz="2000" dirty="0" smtClean="0">
                <a:solidFill>
                  <a:srgbClr val="008000"/>
                </a:solidFill>
                <a:latin typeface="Arial Black" pitchFamily="34" charset="0"/>
              </a:rPr>
              <a:t>se zvyšuje BIOKOMPATIBILITA,  tj. potlačují se ANTIGENITA </a:t>
            </a:r>
            <a:r>
              <a:rPr lang="cs-CZ" sz="2000" dirty="0" smtClean="0">
                <a:solidFill>
                  <a:srgbClr val="FF0000"/>
                </a:solidFill>
              </a:rPr>
              <a:t> </a:t>
            </a:r>
            <a:endParaRPr lang="cs-CZ" sz="2000" dirty="0">
              <a:solidFill>
                <a:srgbClr val="FF0000"/>
              </a:solidFill>
            </a:endParaRP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Někdy se toto nazývá </a:t>
            </a:r>
            <a:r>
              <a:rPr lang="cs-CZ" b="1" dirty="0" smtClean="0">
                <a:solidFill>
                  <a:srgbClr val="C00000"/>
                </a:solidFill>
                <a:latin typeface="Arial Black" pitchFamily="34" charset="0"/>
              </a:rPr>
              <a:t>VZNIK ASOCIÁTŮ</a:t>
            </a:r>
            <a:r>
              <a:rPr lang="cs-CZ" b="1" dirty="0" smtClean="0"/>
              <a:t>.</a:t>
            </a:r>
          </a:p>
          <a:p>
            <a:r>
              <a:rPr lang="cs-CZ" b="1" dirty="0" smtClean="0"/>
              <a:t>Toto je typické pro </a:t>
            </a:r>
            <a:r>
              <a:rPr lang="cs-CZ" b="1" dirty="0" smtClean="0">
                <a:solidFill>
                  <a:srgbClr val="FFC000"/>
                </a:solidFill>
                <a:latin typeface="Arial Black" pitchFamily="34" charset="0"/>
              </a:rPr>
              <a:t>ENZYMY</a:t>
            </a:r>
            <a:r>
              <a:rPr lang="cs-CZ" b="1" dirty="0" smtClean="0"/>
              <a:t>, kde se ale nejedná o </a:t>
            </a:r>
            <a:r>
              <a:rPr lang="cs-CZ" b="1" dirty="0" smtClean="0">
                <a:solidFill>
                  <a:srgbClr val="C00000"/>
                </a:solidFill>
                <a:latin typeface="Arial Black" pitchFamily="34" charset="0"/>
              </a:rPr>
              <a:t>PARALELNÍ SVAZKY,  </a:t>
            </a:r>
            <a:r>
              <a:rPr lang="cs-CZ" b="1" dirty="0" smtClean="0">
                <a:latin typeface="+mn-lt"/>
              </a:rPr>
              <a:t>ale o </a:t>
            </a:r>
            <a:r>
              <a:rPr lang="cs-CZ" b="1" cap="all" dirty="0" err="1" smtClean="0">
                <a:solidFill>
                  <a:srgbClr val="FFC000"/>
                </a:solidFill>
                <a:latin typeface="Arial Black" pitchFamily="34" charset="0"/>
              </a:rPr>
              <a:t>globulární</a:t>
            </a:r>
            <a:r>
              <a:rPr lang="cs-CZ" b="1" cap="all" dirty="0" smtClean="0">
                <a:solidFill>
                  <a:srgbClr val="FFC000"/>
                </a:solidFill>
                <a:latin typeface="Arial Black" pitchFamily="34" charset="0"/>
              </a:rPr>
              <a:t> útvary</a:t>
            </a:r>
            <a:r>
              <a:rPr lang="cs-CZ" b="1" dirty="0" smtClean="0">
                <a:latin typeface="+mn-lt"/>
              </a:rPr>
              <a:t>.</a:t>
            </a:r>
            <a:r>
              <a:rPr lang="cs-CZ" b="1" dirty="0" smtClean="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smtClean="0">
                <a:solidFill>
                  <a:srgbClr val="FFC000"/>
                </a:solidFill>
                <a:latin typeface="Arial Black" pitchFamily="34" charset="0"/>
              </a:rPr>
              <a:t>Jeden z enzymů ze skupiny  „CELULÁZY“</a:t>
            </a:r>
            <a:endParaRPr lang="cs-CZ" sz="2000" dirty="0">
              <a:solidFill>
                <a:srgbClr val="FFC000"/>
              </a:solidFill>
              <a:latin typeface="Arial Blac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a:t>
            </a:r>
            <a:endParaRPr lang="cs-CZ" b="1" dirty="0"/>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smtClean="0"/>
              <a:t>Model </a:t>
            </a:r>
            <a:r>
              <a:rPr lang="cs-CZ" sz="2400" b="1" i="1" dirty="0" err="1" smtClean="0"/>
              <a:t>mikrofibrily</a:t>
            </a:r>
            <a:r>
              <a:rPr lang="cs-CZ" sz="2400" b="1" i="1" dirty="0" smtClean="0"/>
              <a:t> vytvořené důsledkem interakce polárních a hydrofobních vedlejších řetězců. </a:t>
            </a:r>
            <a:r>
              <a:rPr lang="cs-CZ" sz="2400" b="1" i="1" dirty="0" smtClean="0">
                <a:solidFill>
                  <a:srgbClr val="008000"/>
                </a:solidFill>
              </a:rPr>
              <a:t>Pět </a:t>
            </a:r>
            <a:r>
              <a:rPr lang="cs-CZ" sz="2400" b="1" i="1" dirty="0" err="1" smtClean="0">
                <a:solidFill>
                  <a:srgbClr val="008000"/>
                </a:solidFill>
              </a:rPr>
              <a:t>tropokolagenových</a:t>
            </a:r>
            <a:r>
              <a:rPr lang="cs-CZ" sz="2400" b="1" i="1" dirty="0" smtClean="0">
                <a:solidFill>
                  <a:srgbClr val="008000"/>
                </a:solidFill>
              </a:rPr>
              <a:t> molekul</a:t>
            </a:r>
            <a:r>
              <a:rPr lang="cs-CZ" sz="2400" b="1" i="1" dirty="0" smtClean="0"/>
              <a:t> je zde vzájemně posunuto o interval D a vytváří válcovitý útvar o průměru 4 </a:t>
            </a:r>
            <a:r>
              <a:rPr lang="cs-CZ" sz="2400" b="1" i="1" dirty="0" err="1" smtClean="0"/>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smtClean="0"/>
              <a:t>P. </a:t>
            </a:r>
            <a:r>
              <a:rPr lang="cs-CZ" sz="2400" dirty="0" err="1" smtClean="0"/>
              <a:t>Mokrejš</a:t>
            </a:r>
            <a:r>
              <a:rPr lang="cs-CZ" sz="2400" dirty="0" smtClean="0"/>
              <a:t>: </a:t>
            </a:r>
            <a:r>
              <a:rPr lang="cs-CZ" sz="2400" b="1" dirty="0" smtClean="0">
                <a:solidFill>
                  <a:srgbClr val="008000"/>
                </a:solidFill>
              </a:rPr>
              <a:t>Aplikace přírodních polymerů </a:t>
            </a:r>
            <a:r>
              <a:rPr lang="cs-CZ" sz="2400" dirty="0" smtClean="0">
                <a:solidFill>
                  <a:srgbClr val="008000"/>
                </a:solidFill>
              </a:rPr>
              <a:t>– Návody k laboratorním cvičením z předmětu</a:t>
            </a:r>
            <a:r>
              <a:rPr lang="cs-CZ" sz="2400" dirty="0" smtClean="0"/>
              <a:t>, skripta UTB Zlín, 2008 </a:t>
            </a:r>
          </a:p>
          <a:p>
            <a:r>
              <a:rPr lang="cs-CZ" sz="2400" dirty="0" smtClean="0"/>
              <a:t>P. </a:t>
            </a:r>
            <a:r>
              <a:rPr lang="cs-CZ" sz="2400" dirty="0" err="1" smtClean="0"/>
              <a:t>Mokrejš</a:t>
            </a:r>
            <a:r>
              <a:rPr lang="cs-CZ" sz="2400" dirty="0" smtClean="0"/>
              <a:t>, F. </a:t>
            </a:r>
            <a:r>
              <a:rPr lang="cs-CZ" sz="2400" dirty="0" err="1" smtClean="0"/>
              <a:t>Langmaier</a:t>
            </a:r>
            <a:r>
              <a:rPr lang="cs-CZ" sz="2400" dirty="0" smtClean="0"/>
              <a:t>: </a:t>
            </a:r>
            <a:r>
              <a:rPr lang="cs-CZ" sz="2400" b="1" dirty="0" smtClean="0">
                <a:solidFill>
                  <a:srgbClr val="008000"/>
                </a:solidFill>
              </a:rPr>
              <a:t>Aplikace přírodních polymerů</a:t>
            </a:r>
            <a:r>
              <a:rPr lang="cs-CZ" sz="2400" dirty="0" smtClean="0"/>
              <a:t>, skripta UTB Zlín, 2008 </a:t>
            </a:r>
          </a:p>
          <a:p>
            <a:r>
              <a:rPr lang="cs-CZ" sz="2400" dirty="0" smtClean="0"/>
              <a:t>Ing. J. Dvořáková: </a:t>
            </a:r>
            <a:r>
              <a:rPr lang="cs-CZ" sz="2400" b="1" dirty="0" smtClean="0">
                <a:solidFill>
                  <a:srgbClr val="C00000"/>
                </a:solidFill>
              </a:rPr>
              <a:t>PŘÍRODNÍ POLYMERY</a:t>
            </a:r>
            <a:r>
              <a:rPr lang="cs-CZ" sz="2400" dirty="0" smtClean="0"/>
              <a:t>, VŠCHT Praha, Katedra polymerů, skripta 1990</a:t>
            </a:r>
          </a:p>
          <a:p>
            <a:r>
              <a:rPr lang="cs-CZ" sz="2400" dirty="0" smtClean="0"/>
              <a:t>J. </a:t>
            </a:r>
            <a:r>
              <a:rPr lang="cs-CZ" sz="2400" dirty="0" err="1" smtClean="0"/>
              <a:t>Zelinger</a:t>
            </a:r>
            <a:r>
              <a:rPr lang="cs-CZ" sz="2400" dirty="0" smtClean="0"/>
              <a:t>, V. </a:t>
            </a:r>
            <a:r>
              <a:rPr lang="cs-CZ" sz="2400" dirty="0" err="1" smtClean="0"/>
              <a:t>Heidingsfeld</a:t>
            </a:r>
            <a:r>
              <a:rPr lang="cs-CZ" sz="2400" dirty="0" smtClean="0"/>
              <a:t>, P. Kotlík, E. Šimůnková: </a:t>
            </a:r>
            <a:r>
              <a:rPr lang="cs-CZ" sz="2400" b="1" dirty="0" smtClean="0">
                <a:solidFill>
                  <a:srgbClr val="0000FF"/>
                </a:solidFill>
              </a:rPr>
              <a:t>Chemie v práci konzervátora a restaurátora</a:t>
            </a:r>
            <a:r>
              <a:rPr lang="cs-CZ" sz="2400" dirty="0" smtClean="0"/>
              <a:t>, ACADEMIA Praha 1987,  </a:t>
            </a:r>
          </a:p>
          <a:p>
            <a:r>
              <a:rPr lang="cs-CZ" sz="2400" dirty="0" smtClean="0"/>
              <a:t>A. Blažej, V. </a:t>
            </a:r>
            <a:r>
              <a:rPr lang="cs-CZ" sz="2400" dirty="0" err="1" smtClean="0"/>
              <a:t>Szilvová</a:t>
            </a:r>
            <a:r>
              <a:rPr lang="cs-CZ" sz="2400" dirty="0" smtClean="0"/>
              <a:t>: </a:t>
            </a:r>
            <a:r>
              <a:rPr lang="cs-CZ" sz="2400" b="1" dirty="0" err="1" smtClean="0">
                <a:solidFill>
                  <a:srgbClr val="C00000"/>
                </a:solidFill>
              </a:rPr>
              <a:t>Prírodné</a:t>
            </a:r>
            <a:r>
              <a:rPr lang="cs-CZ" sz="2400" b="1" dirty="0" smtClean="0">
                <a:solidFill>
                  <a:srgbClr val="C00000"/>
                </a:solidFill>
              </a:rPr>
              <a:t> a syntetické polymery</a:t>
            </a:r>
            <a:r>
              <a:rPr lang="cs-CZ" sz="2400" dirty="0" smtClean="0"/>
              <a:t>, SVŠT Bratislava, skripta 1985</a:t>
            </a:r>
          </a:p>
          <a:p>
            <a:r>
              <a:rPr lang="cs-CZ" sz="2400" dirty="0" smtClean="0"/>
              <a:t>M. Mrazík: </a:t>
            </a:r>
            <a:r>
              <a:rPr lang="cs-CZ" sz="2400" b="1" dirty="0" smtClean="0">
                <a:solidFill>
                  <a:srgbClr val="FF0000"/>
                </a:solidFill>
              </a:rPr>
              <a:t>Koželužská technologie</a:t>
            </a:r>
            <a:r>
              <a:rPr lang="cs-CZ" sz="2400" dirty="0" smtClean="0"/>
              <a:t>, SNTL Praha 1989</a:t>
            </a:r>
          </a:p>
          <a:p>
            <a:r>
              <a:rPr lang="cs-CZ" sz="2400" dirty="0" smtClean="0"/>
              <a:t>J. </a:t>
            </a:r>
            <a:r>
              <a:rPr lang="cs-CZ" sz="2400" dirty="0" err="1" smtClean="0"/>
              <a:t>Bajzík</a:t>
            </a:r>
            <a:r>
              <a:rPr lang="cs-CZ" sz="2400" dirty="0" smtClean="0"/>
              <a:t>, P. </a:t>
            </a:r>
            <a:r>
              <a:rPr lang="cs-CZ" sz="2400" dirty="0" err="1" smtClean="0"/>
              <a:t>Múčka</a:t>
            </a:r>
            <a:r>
              <a:rPr lang="cs-CZ" sz="2400" dirty="0" smtClean="0"/>
              <a:t>: </a:t>
            </a:r>
            <a:r>
              <a:rPr lang="cs-CZ" sz="2400" b="1" dirty="0" smtClean="0">
                <a:solidFill>
                  <a:srgbClr val="FF0000"/>
                </a:solidFill>
              </a:rPr>
              <a:t>Chemická </a:t>
            </a:r>
            <a:r>
              <a:rPr lang="cs-CZ" sz="2400" b="1" dirty="0" err="1" smtClean="0">
                <a:solidFill>
                  <a:srgbClr val="FF0000"/>
                </a:solidFill>
              </a:rPr>
              <a:t>technológia</a:t>
            </a:r>
            <a:r>
              <a:rPr lang="cs-CZ" sz="2400" b="1" dirty="0" smtClean="0">
                <a:solidFill>
                  <a:srgbClr val="FF0000"/>
                </a:solidFill>
              </a:rPr>
              <a:t> </a:t>
            </a:r>
            <a:r>
              <a:rPr lang="cs-CZ" sz="2400" b="1" dirty="0" err="1" smtClean="0">
                <a:solidFill>
                  <a:srgbClr val="FF0000"/>
                </a:solidFill>
              </a:rPr>
              <a:t>kože</a:t>
            </a:r>
            <a:r>
              <a:rPr lang="cs-CZ" sz="2400" b="1" dirty="0" smtClean="0">
                <a:solidFill>
                  <a:srgbClr val="FF0000"/>
                </a:solidFill>
              </a:rPr>
              <a:t> II</a:t>
            </a:r>
            <a:r>
              <a:rPr lang="cs-CZ" sz="2400" dirty="0" smtClean="0"/>
              <a:t>, ALFA Bratislava 1987</a:t>
            </a:r>
          </a:p>
          <a:p>
            <a:endParaRPr lang="cs-CZ" sz="2400" dirty="0" smtClean="0"/>
          </a:p>
          <a:p>
            <a:endParaRPr lang="cs-CZ" sz="2400" dirty="0" smtClean="0"/>
          </a:p>
          <a:p>
            <a:endParaRPr lang="cs-CZ" sz="2400" dirty="0"/>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dirty="0"/>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SEKUNDÁRNÍ</a:t>
            </a:r>
          </a:p>
          <a:p>
            <a:r>
              <a:rPr lang="cs-CZ" dirty="0" smtClean="0">
                <a:solidFill>
                  <a:srgbClr val="008000"/>
                </a:solidFill>
                <a:latin typeface="Arial Black" pitchFamily="34" charset="0"/>
              </a:rPr>
              <a:t> = jedna šroubovice</a:t>
            </a:r>
            <a:endParaRPr lang="cs-CZ" dirty="0">
              <a:solidFill>
                <a:srgbClr val="008000"/>
              </a:solidFill>
              <a:latin typeface="Arial Black" pitchFamily="34" charset="0"/>
            </a:endParaRPr>
          </a:p>
        </p:txBody>
      </p:sp>
      <p:sp>
        <p:nvSpPr>
          <p:cNvPr id="14" name="TextovéPole 13"/>
          <p:cNvSpPr txBox="1"/>
          <p:nvPr/>
        </p:nvSpPr>
        <p:spPr>
          <a:xfrm>
            <a:off x="1691680" y="4941168"/>
            <a:ext cx="4608512" cy="1354217"/>
          </a:xfrm>
          <a:prstGeom prst="rect">
            <a:avLst/>
          </a:prstGeom>
          <a:noFill/>
          <a:ln w="38100">
            <a:solidFill>
              <a:srgbClr val="0000FF"/>
            </a:solidFill>
          </a:ln>
        </p:spPr>
        <p:txBody>
          <a:bodyPr wrap="square" rtlCol="0">
            <a:spAutoFit/>
          </a:bodyPr>
          <a:lstStyle/>
          <a:p>
            <a:r>
              <a:rPr lang="cs-CZ" dirty="0" smtClean="0">
                <a:solidFill>
                  <a:srgbClr val="0000FF"/>
                </a:solidFill>
                <a:latin typeface="Arial Black" pitchFamily="34" charset="0"/>
              </a:rPr>
              <a:t>TERCIÁRNÍ – dvě různá znázornění</a:t>
            </a:r>
          </a:p>
          <a:p>
            <a:pPr algn="ctr"/>
            <a:r>
              <a:rPr lang="cs-CZ" sz="2800" dirty="0" smtClean="0">
                <a:solidFill>
                  <a:srgbClr val="C00000"/>
                </a:solidFill>
                <a:latin typeface="Arial Black" pitchFamily="34" charset="0"/>
              </a:rPr>
              <a:t>TŘI ŠROUBOVICE</a:t>
            </a:r>
            <a:endParaRPr lang="cs-CZ" dirty="0" smtClean="0">
              <a:solidFill>
                <a:srgbClr val="C00000"/>
              </a:solidFill>
              <a:latin typeface="Arial Black" pitchFamily="34" charset="0"/>
            </a:endParaRPr>
          </a:p>
          <a:p>
            <a:r>
              <a:rPr lang="cs-CZ" dirty="0" smtClean="0">
                <a:solidFill>
                  <a:srgbClr val="FFC000"/>
                </a:solidFill>
                <a:latin typeface="Arial Black" pitchFamily="34" charset="0"/>
              </a:rPr>
              <a:t>Obrázek vlevo - ZJEDNODUŠENÍ</a:t>
            </a:r>
          </a:p>
          <a:p>
            <a:r>
              <a:rPr lang="cs-CZ" dirty="0" smtClean="0">
                <a:solidFill>
                  <a:srgbClr val="FF0000"/>
                </a:solidFill>
                <a:latin typeface="Arial Black" pitchFamily="34" charset="0"/>
              </a:rPr>
              <a:t>Obrázek vpravo - </a:t>
            </a:r>
            <a:r>
              <a:rPr lang="cs-CZ" cap="all" dirty="0" smtClean="0">
                <a:solidFill>
                  <a:srgbClr val="FF0000"/>
                </a:solidFill>
                <a:latin typeface="Arial Black" pitchFamily="34" charset="0"/>
              </a:rPr>
              <a:t>skutečnost</a:t>
            </a:r>
            <a:endParaRPr lang="cs-CZ" cap="all" dirty="0">
              <a:solidFill>
                <a:srgbClr val="FF0000"/>
              </a:solidFill>
              <a:latin typeface="Arial Black" pitchFamily="34" charset="0"/>
            </a:endParaRP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cxnSp>
        <p:nvCxnSpPr>
          <p:cNvPr id="16" name="Přímá spojovací šipka 15"/>
          <p:cNvCxnSpPr/>
          <p:nvPr/>
        </p:nvCxnSpPr>
        <p:spPr>
          <a:xfrm flipH="1" flipV="1">
            <a:off x="5652120" y="4581128"/>
            <a:ext cx="432048" cy="108012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851920" y="4725144"/>
            <a:ext cx="72008" cy="1080120"/>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41</a:t>
            </a:fld>
            <a:endParaRPr lang="sk-SK"/>
          </a:p>
        </p:txBody>
      </p:sp>
      <p:pic>
        <p:nvPicPr>
          <p:cNvPr id="5" name="Obrázek 4" descr="img085.jpg"/>
          <p:cNvPicPr>
            <a:picLocks noChangeAspect="1"/>
          </p:cNvPicPr>
          <p:nvPr/>
        </p:nvPicPr>
        <p:blipFill>
          <a:blip r:embed="rId2" cstate="print"/>
          <a:stretch>
            <a:fillRect/>
          </a:stretch>
        </p:blipFill>
        <p:spPr>
          <a:xfrm>
            <a:off x="251520" y="2492896"/>
            <a:ext cx="8596049" cy="4104456"/>
          </a:xfrm>
          <a:prstGeom prst="rect">
            <a:avLst/>
          </a:prstGeom>
        </p:spPr>
      </p:pic>
      <p:sp>
        <p:nvSpPr>
          <p:cNvPr id="6" name="TextovéPole 5"/>
          <p:cNvSpPr txBox="1"/>
          <p:nvPr/>
        </p:nvSpPr>
        <p:spPr>
          <a:xfrm>
            <a:off x="179512" y="188640"/>
            <a:ext cx="8784976" cy="1569660"/>
          </a:xfrm>
          <a:prstGeom prst="rect">
            <a:avLst/>
          </a:prstGeom>
          <a:noFill/>
        </p:spPr>
        <p:txBody>
          <a:bodyPr wrap="square" rtlCol="0">
            <a:spAutoFit/>
          </a:bodyPr>
          <a:lstStyle/>
          <a:p>
            <a:pPr algn="ctr"/>
            <a:r>
              <a:rPr lang="cs-CZ" sz="3200" dirty="0" smtClean="0">
                <a:solidFill>
                  <a:srgbClr val="FF0000"/>
                </a:solidFill>
                <a:latin typeface="Arial Black" pitchFamily="34" charset="0"/>
              </a:rPr>
              <a:t>Primární struktury různých typů KOLAGENŮ  byly už ukázány na předchozích snímcích</a:t>
            </a:r>
            <a:endParaRPr lang="cs-CZ" sz="3200" dirty="0">
              <a:solidFill>
                <a:srgbClr val="FF0000"/>
              </a:solidFill>
              <a:latin typeface="Arial Black" pitchFamily="34" charset="0"/>
            </a:endParaRPr>
          </a:p>
        </p:txBody>
      </p:sp>
      <p:sp>
        <p:nvSpPr>
          <p:cNvPr id="7" name="TextovéPole 6"/>
          <p:cNvSpPr txBox="1"/>
          <p:nvPr/>
        </p:nvSpPr>
        <p:spPr>
          <a:xfrm>
            <a:off x="3131840" y="1844824"/>
            <a:ext cx="2736304"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SEKUNDÁRNÍ</a:t>
            </a:r>
          </a:p>
          <a:p>
            <a:r>
              <a:rPr lang="cs-CZ" dirty="0" smtClean="0">
                <a:solidFill>
                  <a:srgbClr val="008000"/>
                </a:solidFill>
                <a:latin typeface="Arial Black" pitchFamily="34" charset="0"/>
              </a:rPr>
              <a:t> = jedna šroubovice</a:t>
            </a:r>
            <a:endParaRPr lang="cs-CZ" dirty="0">
              <a:solidFill>
                <a:srgbClr val="008000"/>
              </a:solidFill>
              <a:latin typeface="Arial Black" pitchFamily="34" charset="0"/>
            </a:endParaRPr>
          </a:p>
        </p:txBody>
      </p:sp>
      <p:sp>
        <p:nvSpPr>
          <p:cNvPr id="8" name="Obdélník 7"/>
          <p:cNvSpPr/>
          <p:nvPr/>
        </p:nvSpPr>
        <p:spPr>
          <a:xfrm>
            <a:off x="395536" y="270892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15616" y="2636912"/>
            <a:ext cx="187220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88224" y="1844824"/>
            <a:ext cx="2088232" cy="646331"/>
          </a:xfrm>
          <a:prstGeom prst="rect">
            <a:avLst/>
          </a:prstGeom>
          <a:noFill/>
          <a:ln w="38100">
            <a:solidFill>
              <a:srgbClr val="0000FF"/>
            </a:solidFill>
          </a:ln>
        </p:spPr>
        <p:txBody>
          <a:bodyPr wrap="square" rtlCol="0">
            <a:spAutoFit/>
          </a:bodyPr>
          <a:lstStyle/>
          <a:p>
            <a:r>
              <a:rPr lang="cs-CZ" dirty="0" smtClean="0">
                <a:solidFill>
                  <a:srgbClr val="0000FF"/>
                </a:solidFill>
                <a:latin typeface="Arial Black" pitchFamily="34" charset="0"/>
              </a:rPr>
              <a:t>TERCIÁRNÍ – tři šroubovice</a:t>
            </a:r>
          </a:p>
        </p:txBody>
      </p:sp>
      <p:cxnSp>
        <p:nvCxnSpPr>
          <p:cNvPr id="12" name="Přímá spojovací šipka 11"/>
          <p:cNvCxnSpPr/>
          <p:nvPr/>
        </p:nvCxnSpPr>
        <p:spPr>
          <a:xfrm flipH="1">
            <a:off x="3563888" y="2492896"/>
            <a:ext cx="72008" cy="288032"/>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7668344" y="2492896"/>
            <a:ext cx="1008112" cy="1080120"/>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84482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cxnSp>
        <p:nvCxnSpPr>
          <p:cNvPr id="18" name="Přímá spojovací šipka 17"/>
          <p:cNvCxnSpPr/>
          <p:nvPr/>
        </p:nvCxnSpPr>
        <p:spPr>
          <a:xfrm flipH="1">
            <a:off x="1259632" y="2492896"/>
            <a:ext cx="7416824" cy="2232248"/>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2204864"/>
            <a:ext cx="1008112" cy="3384376"/>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251520" y="5733256"/>
            <a:ext cx="7200800" cy="7200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p:nvPr/>
        </p:nvCxnSpPr>
        <p:spPr>
          <a:xfrm flipH="1">
            <a:off x="251520" y="2204864"/>
            <a:ext cx="72008" cy="3600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42</a:t>
            </a:fld>
            <a:endParaRPr lang="sk-SK"/>
          </a:p>
        </p:txBody>
      </p:sp>
      <p:pic>
        <p:nvPicPr>
          <p:cNvPr id="5" name="Obrázek 4" descr="img084.jpg"/>
          <p:cNvPicPr>
            <a:picLocks noChangeAspect="1"/>
          </p:cNvPicPr>
          <p:nvPr/>
        </p:nvPicPr>
        <p:blipFill>
          <a:blip r:embed="rId2" cstate="print"/>
          <a:stretch>
            <a:fillRect/>
          </a:stretch>
        </p:blipFill>
        <p:spPr>
          <a:xfrm>
            <a:off x="179512" y="0"/>
            <a:ext cx="8712968" cy="6669360"/>
          </a:xfrm>
          <a:prstGeom prst="rect">
            <a:avLst/>
          </a:prstGeom>
        </p:spPr>
      </p:pic>
      <p:sp>
        <p:nvSpPr>
          <p:cNvPr id="6" name="TextovéPole 5"/>
          <p:cNvSpPr txBox="1"/>
          <p:nvPr/>
        </p:nvSpPr>
        <p:spPr>
          <a:xfrm>
            <a:off x="0" y="0"/>
            <a:ext cx="1979712" cy="523220"/>
          </a:xfrm>
          <a:prstGeom prst="rect">
            <a:avLst/>
          </a:prstGeom>
          <a:noFill/>
          <a:ln w="38100">
            <a:solidFill>
              <a:srgbClr val="008000"/>
            </a:solidFill>
          </a:ln>
        </p:spPr>
        <p:txBody>
          <a:bodyPr wrap="square" rtlCol="0">
            <a:spAutoFit/>
          </a:bodyPr>
          <a:lstStyle/>
          <a:p>
            <a:r>
              <a:rPr lang="cs-CZ" sz="1400" dirty="0" smtClean="0">
                <a:solidFill>
                  <a:srgbClr val="008000"/>
                </a:solidFill>
                <a:latin typeface="Arial Black" pitchFamily="34" charset="0"/>
              </a:rPr>
              <a:t>SEKUNDÁRNÍ</a:t>
            </a:r>
          </a:p>
          <a:p>
            <a:r>
              <a:rPr lang="cs-CZ" sz="1400" dirty="0" smtClean="0">
                <a:solidFill>
                  <a:srgbClr val="008000"/>
                </a:solidFill>
                <a:latin typeface="Arial Black" pitchFamily="34" charset="0"/>
              </a:rPr>
              <a:t>jedna šroubovice</a:t>
            </a:r>
            <a:endParaRPr lang="cs-CZ" sz="1400" dirty="0">
              <a:solidFill>
                <a:srgbClr val="008000"/>
              </a:solidFill>
              <a:latin typeface="Arial Black" pitchFamily="34" charset="0"/>
            </a:endParaRPr>
          </a:p>
        </p:txBody>
      </p:sp>
      <p:sp>
        <p:nvSpPr>
          <p:cNvPr id="7" name="TextovéPole 6"/>
          <p:cNvSpPr txBox="1"/>
          <p:nvPr/>
        </p:nvSpPr>
        <p:spPr>
          <a:xfrm>
            <a:off x="2771800" y="4293096"/>
            <a:ext cx="2808312" cy="307777"/>
          </a:xfrm>
          <a:prstGeom prst="rect">
            <a:avLst/>
          </a:prstGeom>
          <a:noFill/>
          <a:ln w="38100">
            <a:solidFill>
              <a:srgbClr val="0000FF"/>
            </a:solidFill>
          </a:ln>
        </p:spPr>
        <p:txBody>
          <a:bodyPr wrap="square" rtlCol="0">
            <a:spAutoFit/>
          </a:bodyPr>
          <a:lstStyle/>
          <a:p>
            <a:r>
              <a:rPr lang="cs-CZ" sz="1400" dirty="0" smtClean="0">
                <a:solidFill>
                  <a:srgbClr val="0000FF"/>
                </a:solidFill>
                <a:latin typeface="Arial Black" pitchFamily="34" charset="0"/>
              </a:rPr>
              <a:t>TERCIÁRNÍ  tři šroubovice</a:t>
            </a:r>
          </a:p>
        </p:txBody>
      </p:sp>
      <p:sp>
        <p:nvSpPr>
          <p:cNvPr id="8" name="TextovéPole 7"/>
          <p:cNvSpPr txBox="1"/>
          <p:nvPr/>
        </p:nvSpPr>
        <p:spPr>
          <a:xfrm>
            <a:off x="6084168" y="4221088"/>
            <a:ext cx="2376264" cy="307777"/>
          </a:xfrm>
          <a:prstGeom prst="rect">
            <a:avLst/>
          </a:prstGeom>
          <a:noFill/>
          <a:ln w="63500">
            <a:solidFill>
              <a:srgbClr val="C00000"/>
            </a:solidFill>
          </a:ln>
        </p:spPr>
        <p:txBody>
          <a:bodyPr wrap="square" rtlCol="0">
            <a:spAutoFit/>
          </a:bodyPr>
          <a:lstStyle/>
          <a:p>
            <a:r>
              <a:rPr lang="cs-CZ" sz="1400" dirty="0" smtClean="0">
                <a:solidFill>
                  <a:srgbClr val="C00000"/>
                </a:solidFill>
                <a:latin typeface="Arial Black" pitchFamily="34" charset="0"/>
              </a:rPr>
              <a:t>KVARTÉRNÍ struktura</a:t>
            </a:r>
            <a:endParaRPr lang="cs-CZ" sz="1400" dirty="0">
              <a:solidFill>
                <a:srgbClr val="C00000"/>
              </a:solidFill>
              <a:latin typeface="Arial Black" pitchFamily="34" charset="0"/>
            </a:endParaRPr>
          </a:p>
        </p:txBody>
      </p:sp>
      <p:sp>
        <p:nvSpPr>
          <p:cNvPr id="9" name="Zástupný symbol pro zápatí 8"/>
          <p:cNvSpPr>
            <a:spLocks noGrp="1"/>
          </p:cNvSpPr>
          <p:nvPr>
            <p:ph type="ftr" sz="quarter" idx="11"/>
          </p:nvPr>
        </p:nvSpPr>
        <p:spPr/>
        <p:txBody>
          <a:bodyPr/>
          <a:lstStyle/>
          <a:p>
            <a:pPr>
              <a:defRPr/>
            </a:pPr>
            <a:r>
              <a:rPr lang="pl-PL" smtClean="0"/>
              <a:t>PŘÍRODNÍ POLYMERY KOLAGEN PŘF MU 9 2019</a:t>
            </a:r>
            <a:endParaRPr lang="sk-SK"/>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PŘÍKLAD VYTVOŘENÍ </a:t>
            </a:r>
            <a:r>
              <a:rPr lang="cs-CZ" sz="2800" u="sng" dirty="0" smtClean="0">
                <a:solidFill>
                  <a:srgbClr val="FF0000"/>
                </a:solidFill>
                <a:latin typeface="Arial Black" pitchFamily="34" charset="0"/>
              </a:rPr>
              <a:t>KVARTÉRNÍ</a:t>
            </a:r>
            <a:r>
              <a:rPr lang="cs-CZ" sz="2800" dirty="0" smtClean="0">
                <a:solidFill>
                  <a:srgbClr val="FF0000"/>
                </a:solidFill>
                <a:latin typeface="Arial Black" pitchFamily="34" charset="0"/>
              </a:rPr>
              <a:t> </a:t>
            </a:r>
            <a:r>
              <a:rPr lang="cs-CZ" sz="2800" u="sng" dirty="0" smtClean="0">
                <a:solidFill>
                  <a:srgbClr val="FF0000"/>
                </a:solidFill>
                <a:latin typeface="Arial Black" pitchFamily="34" charset="0"/>
              </a:rPr>
              <a:t>STRUKTURY</a:t>
            </a:r>
            <a:r>
              <a:rPr lang="cs-CZ" sz="2800" dirty="0" smtClean="0">
                <a:solidFill>
                  <a:srgbClr val="FF0000"/>
                </a:solidFill>
                <a:latin typeface="Arial Black" pitchFamily="34" charset="0"/>
              </a:rPr>
              <a:t> - HEMOGLOBIN</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smtClean="0">
                <a:solidFill>
                  <a:srgbClr val="0000FF"/>
                </a:solidFill>
                <a:latin typeface="Arial Black" pitchFamily="34" charset="0"/>
              </a:rPr>
              <a:t>SLOŽKY -  terciární struktury</a:t>
            </a:r>
            <a:endParaRPr lang="cs-CZ" sz="2400" dirty="0">
              <a:solidFill>
                <a:srgbClr val="0000FF"/>
              </a:solidFill>
              <a:latin typeface="Arial Black" pitchFamily="34" charset="0"/>
            </a:endParaRP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smtClean="0">
                <a:solidFill>
                  <a:srgbClr val="C00000"/>
                </a:solidFill>
                <a:latin typeface="Arial Black" pitchFamily="34" charset="0"/>
              </a:rPr>
              <a:t>KVARTÉRNÍ</a:t>
            </a:r>
            <a:r>
              <a:rPr lang="cs-CZ" sz="2400" u="sng" dirty="0" smtClean="0">
                <a:solidFill>
                  <a:srgbClr val="C00000"/>
                </a:solidFill>
              </a:rPr>
              <a:t> </a:t>
            </a:r>
            <a:r>
              <a:rPr lang="cs-CZ" sz="2400" u="sng" dirty="0" smtClean="0">
                <a:solidFill>
                  <a:srgbClr val="C00000"/>
                </a:solidFill>
                <a:latin typeface="Arial Black" pitchFamily="34" charset="0"/>
              </a:rPr>
              <a:t>STRUKTURA</a:t>
            </a:r>
            <a:endParaRPr lang="cs-CZ" sz="2400" u="sng" dirty="0">
              <a:solidFill>
                <a:srgbClr val="C00000"/>
              </a:solidFill>
              <a:latin typeface="Arial Blac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0000FF"/>
                </a:solidFill>
                <a:latin typeface="Arial Black" pitchFamily="34" charset="0"/>
              </a:rPr>
              <a:t>KVARTÉRNÍ STRUKTURA proteinů III</a:t>
            </a:r>
            <a:r>
              <a:rPr lang="cs-CZ" sz="2800" dirty="0" smtClean="0">
                <a:solidFill>
                  <a:srgbClr val="C00000"/>
                </a:solidFill>
                <a:latin typeface="Arial Black" pitchFamily="34" charset="0"/>
              </a:rPr>
              <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00FF"/>
                </a:solidFill>
                <a:latin typeface="Arial Black" pitchFamily="34" charset="0"/>
              </a:rPr>
              <a:t>TERCIÁRNÍ STRUKTURY VZNIKÁ </a:t>
            </a:r>
            <a:r>
              <a:rPr lang="cs-CZ" b="1" dirty="0" smtClean="0">
                <a:solidFill>
                  <a:srgbClr val="C00000"/>
                </a:solidFill>
                <a:latin typeface="Arial Black" pitchFamily="34" charset="0"/>
              </a:rPr>
              <a:t>STRUKTURA </a:t>
            </a:r>
            <a:r>
              <a:rPr lang="cs-CZ" sz="2800" b="1" dirty="0" smtClean="0">
                <a:solidFill>
                  <a:srgbClr val="C00000"/>
                </a:solidFill>
                <a:latin typeface="Arial Black" pitchFamily="34" charset="0"/>
              </a:rPr>
              <a:t>KVARTÉRNÍ </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0000FF"/>
                </a:solidFill>
                <a:latin typeface="Arial Black" pitchFamily="34" charset="0"/>
              </a:rPr>
              <a:t>PARALELNÍ SVAZKY </a:t>
            </a:r>
            <a:r>
              <a:rPr lang="cs-CZ" sz="2000" b="1" dirty="0" smtClean="0">
                <a:solidFill>
                  <a:srgbClr val="0000FF"/>
                </a:solidFill>
                <a:latin typeface="Arial Black" pitchFamily="34" charset="0"/>
              </a:rPr>
              <a:t>TERCIÁRNÍ</a:t>
            </a:r>
            <a:r>
              <a:rPr lang="cs-CZ" sz="2000" b="1" dirty="0" smtClean="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smtClean="0">
                <a:latin typeface="Arial Black" pitchFamily="34" charset="0"/>
              </a:rPr>
              <a:t>Svazky </a:t>
            </a:r>
            <a:r>
              <a:rPr lang="cs-CZ" sz="2400" smtClean="0">
                <a:latin typeface="Arial Black" pitchFamily="34" charset="0"/>
              </a:rPr>
              <a:t>kolagenových vláken kvartérní </a:t>
            </a:r>
            <a:r>
              <a:rPr lang="cs-CZ" sz="2400" dirty="0" smtClean="0">
                <a:latin typeface="Arial Black" pitchFamily="34" charset="0"/>
              </a:rPr>
              <a:t>struktury </a:t>
            </a:r>
            <a:endParaRPr lang="cs-CZ" sz="2400" dirty="0">
              <a:latin typeface="Arial Blac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45</a:t>
            </a:fld>
            <a:endParaRPr lang="sk-SK"/>
          </a:p>
        </p:txBody>
      </p:sp>
      <p:pic>
        <p:nvPicPr>
          <p:cNvPr id="5" name="Obrázek 4" descr="enzymatická hydrolýza kolagenu 001.jpg"/>
          <p:cNvPicPr>
            <a:picLocks noChangeAspect="1"/>
          </p:cNvPicPr>
          <p:nvPr/>
        </p:nvPicPr>
        <p:blipFill>
          <a:blip r:embed="rId2" cstate="print"/>
          <a:stretch>
            <a:fillRect/>
          </a:stretch>
        </p:blipFill>
        <p:spPr>
          <a:xfrm rot="10800000">
            <a:off x="0" y="742701"/>
            <a:ext cx="9144000" cy="61152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dirty="0" smtClean="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0" y="548680"/>
            <a:ext cx="8964488" cy="5145435"/>
          </a:xfrm>
        </p:spPr>
        <p:txBody>
          <a:bodyPr/>
          <a:lstStyle/>
          <a:p>
            <a:r>
              <a:rPr lang="cs-CZ" sz="2400" b="1" dirty="0" smtClean="0"/>
              <a:t>Vazby jsou založeny na reakcích </a:t>
            </a:r>
            <a:r>
              <a:rPr lang="cs-CZ" b="1" dirty="0" smtClean="0">
                <a:solidFill>
                  <a:srgbClr val="7030A0"/>
                </a:solidFill>
                <a:latin typeface="Arial Black" pitchFamily="34" charset="0"/>
              </a:rPr>
              <a:t>oxidované – HN</a:t>
            </a:r>
            <a:r>
              <a:rPr lang="cs-CZ" b="1" baseline="-25000" dirty="0" smtClean="0">
                <a:solidFill>
                  <a:srgbClr val="7030A0"/>
                </a:solidFill>
                <a:latin typeface="Arial Black" pitchFamily="34" charset="0"/>
              </a:rPr>
              <a:t>2</a:t>
            </a:r>
            <a:r>
              <a:rPr lang="cs-CZ" b="1" dirty="0" smtClean="0">
                <a:solidFill>
                  <a:srgbClr val="7030A0"/>
                </a:solidFill>
                <a:latin typeface="Arial Black" pitchFamily="34" charset="0"/>
              </a:rPr>
              <a:t> </a:t>
            </a:r>
            <a:r>
              <a:rPr lang="cs-CZ" sz="2400" b="1" dirty="0" smtClean="0"/>
              <a:t>skupiny </a:t>
            </a:r>
            <a:r>
              <a:rPr lang="cs-CZ" b="1" dirty="0" smtClean="0">
                <a:solidFill>
                  <a:srgbClr val="008000"/>
                </a:solidFill>
                <a:latin typeface="Arial Black" pitchFamily="34" charset="0"/>
              </a:rPr>
              <a:t>lyzinu</a:t>
            </a:r>
            <a:r>
              <a:rPr lang="cs-CZ" b="1" dirty="0" smtClean="0"/>
              <a:t> </a:t>
            </a:r>
            <a:r>
              <a:rPr lang="cs-CZ" sz="2400" b="1" dirty="0" smtClean="0"/>
              <a:t>na</a:t>
            </a:r>
            <a:r>
              <a:rPr lang="cs-CZ" sz="2400" b="1" dirty="0" smtClean="0">
                <a:solidFill>
                  <a:srgbClr val="7030A0"/>
                </a:solidFill>
                <a:latin typeface="Arial Black" pitchFamily="34" charset="0"/>
              </a:rPr>
              <a:t> </a:t>
            </a:r>
            <a:r>
              <a:rPr lang="cs-CZ" b="1" dirty="0" smtClean="0">
                <a:solidFill>
                  <a:srgbClr val="7030A0"/>
                </a:solidFill>
                <a:latin typeface="Arial Black" pitchFamily="34" charset="0"/>
              </a:rPr>
              <a:t>–OH </a:t>
            </a:r>
            <a:r>
              <a:rPr lang="cs-CZ" sz="2400" b="1" dirty="0" smtClean="0"/>
              <a:t>skupinu a reakcemi vzniklých skupin</a:t>
            </a:r>
          </a:p>
          <a:p>
            <a:r>
              <a:rPr lang="cs-CZ" sz="2400" b="1" dirty="0" smtClean="0"/>
              <a:t>Reakce jsou hlavně INTRAMOLEKULÁRNÍ,  ale také INTERMOLEKULÁRNÍ</a:t>
            </a:r>
          </a:p>
          <a:p>
            <a:r>
              <a:rPr lang="cs-CZ" sz="2400" b="1" dirty="0" smtClean="0"/>
              <a:t>V tzv. MLADÉM KOLAGENU  je méně příčných vazeb &gt; vyšší rozpustnost</a:t>
            </a:r>
          </a:p>
          <a:p>
            <a:r>
              <a:rPr lang="cs-CZ" sz="2400" b="1" i="1" dirty="0" smtClean="0"/>
              <a:t>V tzv. STARÉM KOLAGENU  je VÍCE příčných vazeb &gt; NIŽŠÍ rozpustnost</a:t>
            </a:r>
          </a:p>
          <a:p>
            <a:r>
              <a:rPr lang="cs-CZ" sz="4000" b="1" dirty="0" smtClean="0">
                <a:solidFill>
                  <a:srgbClr val="008000"/>
                </a:solidFill>
                <a:latin typeface="Arial Black" pitchFamily="34" charset="0"/>
              </a:rPr>
              <a:t>lysin</a:t>
            </a:r>
            <a:endParaRPr lang="cs-CZ" sz="4000" b="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Amminoacido_lisina_formula.png"/>
          <p:cNvPicPr>
            <a:picLocks noChangeAspect="1"/>
          </p:cNvPicPr>
          <p:nvPr/>
        </p:nvPicPr>
        <p:blipFill>
          <a:blip r:embed="rId2" cstate="print"/>
          <a:stretch>
            <a:fillRect/>
          </a:stretch>
        </p:blipFill>
        <p:spPr>
          <a:xfrm>
            <a:off x="4067944" y="3573016"/>
            <a:ext cx="3744416" cy="158798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cxnSp>
        <p:nvCxnSpPr>
          <p:cNvPr id="9" name="Přímá spojovací šipka 8"/>
          <p:cNvCxnSpPr/>
          <p:nvPr/>
        </p:nvCxnSpPr>
        <p:spPr>
          <a:xfrm flipV="1">
            <a:off x="2627784" y="3501008"/>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6156176" y="548680"/>
            <a:ext cx="2736304" cy="1938992"/>
          </a:xfrm>
          <a:prstGeom prst="rect">
            <a:avLst/>
          </a:prstGeom>
          <a:solidFill>
            <a:srgbClr val="FFFF99"/>
          </a:solidFill>
          <a:ln w="63500">
            <a:solidFill>
              <a:srgbClr val="7030A0"/>
            </a:solidFill>
            <a:prstDash val="sysDot"/>
          </a:ln>
        </p:spPr>
        <p:txBody>
          <a:bodyPr wrap="square" rtlCol="0">
            <a:spAutoFit/>
          </a:bodyPr>
          <a:lstStyle/>
          <a:p>
            <a:r>
              <a:rPr lang="cs-CZ" sz="2000" dirty="0" smtClean="0">
                <a:solidFill>
                  <a:srgbClr val="7030A0"/>
                </a:solidFill>
                <a:latin typeface="Arial Black" pitchFamily="34" charset="0"/>
              </a:rPr>
              <a:t>DALŠÍCH 6 SNÍMKŮ JE </a:t>
            </a:r>
            <a:r>
              <a:rPr lang="cs-CZ" sz="2000" i="1" u="sng" dirty="0" smtClean="0">
                <a:solidFill>
                  <a:srgbClr val="7030A0"/>
                </a:solidFill>
                <a:latin typeface="Arial Black" pitchFamily="34" charset="0"/>
              </a:rPr>
              <a:t>V PŘEDNÁŠCE SKRYTÝCH, </a:t>
            </a:r>
            <a:r>
              <a:rPr lang="cs-CZ" sz="2000" dirty="0" smtClean="0">
                <a:solidFill>
                  <a:srgbClr val="7030A0"/>
                </a:solidFill>
                <a:latin typeface="Arial Black" pitchFamily="34" charset="0"/>
              </a:rPr>
              <a:t>ALE V PREZENTACI JE NAJDETE!</a:t>
            </a:r>
            <a:endParaRPr lang="cs-CZ" sz="2000" dirty="0">
              <a:solidFill>
                <a:srgbClr val="7030A0"/>
              </a:solidFill>
              <a:latin typeface="Arial Black"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KOLAGEN –REAKCE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cxnSp>
        <p:nvCxnSpPr>
          <p:cNvPr id="9" name="Přímá spojovací šipka 8"/>
          <p:cNvCxnSpPr/>
          <p:nvPr/>
        </p:nvCxnSpPr>
        <p:spPr>
          <a:xfrm flipV="1">
            <a:off x="8423920" y="5949280"/>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107504" y="764704"/>
            <a:ext cx="8856984" cy="3724096"/>
          </a:xfrm>
          <a:prstGeom prst="rect">
            <a:avLst/>
          </a:prstGeom>
          <a:noFill/>
        </p:spPr>
        <p:txBody>
          <a:bodyPr wrap="square" rtlCol="0">
            <a:spAutoFit/>
          </a:bodyPr>
          <a:lstStyle/>
          <a:p>
            <a:pPr>
              <a:buFont typeface="Arial" pitchFamily="34" charset="0"/>
              <a:buChar char="•"/>
            </a:pPr>
            <a:r>
              <a:rPr lang="cs-CZ" sz="3600" dirty="0" smtClean="0">
                <a:latin typeface="Arial Black" pitchFamily="34" charset="0"/>
              </a:rPr>
              <a:t> </a:t>
            </a:r>
            <a:r>
              <a:rPr lang="cs-CZ" sz="3600" dirty="0" smtClean="0">
                <a:solidFill>
                  <a:srgbClr val="0000FF"/>
                </a:solidFill>
                <a:latin typeface="Arial Black" pitchFamily="34" charset="0"/>
              </a:rPr>
              <a:t>ACYLACE POMOCÍ acetanhydridu</a:t>
            </a:r>
          </a:p>
          <a:p>
            <a:pPr>
              <a:buFont typeface="Arial" pitchFamily="34" charset="0"/>
              <a:buChar char="•"/>
            </a:pPr>
            <a:r>
              <a:rPr lang="cs-CZ" sz="3600" dirty="0" smtClean="0">
                <a:latin typeface="Arial Black" pitchFamily="34" charset="0"/>
              </a:rPr>
              <a:t> </a:t>
            </a:r>
            <a:r>
              <a:rPr lang="cs-CZ" sz="3600" dirty="0" smtClean="0">
                <a:solidFill>
                  <a:srgbClr val="008000"/>
                </a:solidFill>
                <a:latin typeface="Arial Black" pitchFamily="34" charset="0"/>
              </a:rPr>
              <a:t>Esterifikace (různá činidla)</a:t>
            </a:r>
          </a:p>
          <a:p>
            <a:pPr>
              <a:buFont typeface="Arial" pitchFamily="34" charset="0"/>
              <a:buChar char="•"/>
            </a:pPr>
            <a:r>
              <a:rPr lang="cs-CZ" sz="3600" dirty="0" smtClean="0">
                <a:latin typeface="Arial Black" pitchFamily="34" charset="0"/>
              </a:rPr>
              <a:t> </a:t>
            </a:r>
            <a:r>
              <a:rPr lang="cs-CZ" sz="3600" dirty="0" smtClean="0">
                <a:solidFill>
                  <a:srgbClr val="FF0000"/>
                </a:solidFill>
                <a:latin typeface="Arial Black" pitchFamily="34" charset="0"/>
              </a:rPr>
              <a:t>Deaminace (-NH</a:t>
            </a:r>
            <a:r>
              <a:rPr lang="cs-CZ" sz="3600" baseline="-25000" dirty="0" smtClean="0">
                <a:solidFill>
                  <a:srgbClr val="FF0000"/>
                </a:solidFill>
                <a:latin typeface="Arial Black" pitchFamily="34" charset="0"/>
              </a:rPr>
              <a:t>2</a:t>
            </a:r>
            <a:r>
              <a:rPr lang="cs-CZ" sz="3600" dirty="0" smtClean="0">
                <a:solidFill>
                  <a:srgbClr val="FF0000"/>
                </a:solidFill>
                <a:latin typeface="Arial Black" pitchFamily="34" charset="0"/>
              </a:rPr>
              <a:t> &gt; -OH)</a:t>
            </a:r>
          </a:p>
          <a:p>
            <a:pPr>
              <a:buFont typeface="Arial" pitchFamily="34" charset="0"/>
              <a:buChar char="•"/>
            </a:pPr>
            <a:r>
              <a:rPr lang="cs-CZ" sz="3600" dirty="0" smtClean="0">
                <a:latin typeface="Arial Black" pitchFamily="34" charset="0"/>
              </a:rPr>
              <a:t> </a:t>
            </a:r>
            <a:r>
              <a:rPr lang="cs-CZ" sz="3600" dirty="0" err="1" smtClean="0">
                <a:solidFill>
                  <a:srgbClr val="C00000"/>
                </a:solidFill>
                <a:latin typeface="Arial Black" pitchFamily="34" charset="0"/>
              </a:rPr>
              <a:t>Deguanidizace</a:t>
            </a:r>
            <a:r>
              <a:rPr lang="cs-CZ" sz="3600" dirty="0" smtClean="0">
                <a:solidFill>
                  <a:srgbClr val="C00000"/>
                </a:solidFill>
                <a:latin typeface="Arial Black" pitchFamily="34" charset="0"/>
              </a:rPr>
              <a:t> </a:t>
            </a:r>
          </a:p>
          <a:p>
            <a:r>
              <a:rPr lang="cs-CZ" sz="2800" dirty="0" smtClean="0">
                <a:solidFill>
                  <a:srgbClr val="C00000"/>
                </a:solidFill>
                <a:latin typeface="Arial Black" pitchFamily="34" charset="0"/>
              </a:rPr>
              <a:t>(odstranění konce z argininu</a:t>
            </a:r>
          </a:p>
          <a:p>
            <a:r>
              <a:rPr lang="cs-CZ" sz="2800" dirty="0" smtClean="0">
                <a:solidFill>
                  <a:srgbClr val="C00000"/>
                </a:solidFill>
                <a:latin typeface="Arial Black" pitchFamily="34" charset="0"/>
              </a:rPr>
              <a:t>za odštěpení H</a:t>
            </a:r>
            <a:r>
              <a:rPr lang="cs-CZ" sz="2800" baseline="-25000" dirty="0" smtClean="0">
                <a:solidFill>
                  <a:srgbClr val="C00000"/>
                </a:solidFill>
                <a:latin typeface="Arial Black" pitchFamily="34" charset="0"/>
              </a:rPr>
              <a:t>2</a:t>
            </a:r>
            <a:r>
              <a:rPr lang="cs-CZ" sz="2800" dirty="0" smtClean="0">
                <a:solidFill>
                  <a:srgbClr val="C00000"/>
                </a:solidFill>
                <a:latin typeface="Arial Black" pitchFamily="34" charset="0"/>
              </a:rPr>
              <a:t>N – CO – NH</a:t>
            </a:r>
            <a:r>
              <a:rPr lang="cs-CZ" sz="2800" baseline="-25000" dirty="0" smtClean="0">
                <a:solidFill>
                  <a:srgbClr val="C00000"/>
                </a:solidFill>
                <a:latin typeface="Arial Black" pitchFamily="34" charset="0"/>
              </a:rPr>
              <a:t>2</a:t>
            </a:r>
            <a:r>
              <a:rPr lang="cs-CZ" sz="2800" dirty="0" smtClean="0">
                <a:solidFill>
                  <a:srgbClr val="C00000"/>
                </a:solidFill>
                <a:latin typeface="Arial Black" pitchFamily="34" charset="0"/>
              </a:rPr>
              <a:t>)</a:t>
            </a:r>
          </a:p>
          <a:p>
            <a:pPr>
              <a:buFont typeface="Arial" pitchFamily="34" charset="0"/>
              <a:buChar char="•"/>
            </a:pPr>
            <a:endParaRPr lang="cs-CZ" sz="3600" dirty="0">
              <a:latin typeface="Arial Black" pitchFamily="34" charset="0"/>
            </a:endParaRPr>
          </a:p>
        </p:txBody>
      </p:sp>
      <p:pic>
        <p:nvPicPr>
          <p:cNvPr id="12" name="Obrázek 11" descr="141px-Guanidin_svg.png"/>
          <p:cNvPicPr>
            <a:picLocks noChangeAspect="1"/>
          </p:cNvPicPr>
          <p:nvPr/>
        </p:nvPicPr>
        <p:blipFill>
          <a:blip r:embed="rId2" cstate="print"/>
          <a:stretch>
            <a:fillRect/>
          </a:stretch>
        </p:blipFill>
        <p:spPr>
          <a:xfrm>
            <a:off x="6012160" y="2276872"/>
            <a:ext cx="2808312" cy="1728192"/>
          </a:xfrm>
          <a:prstGeom prst="rect">
            <a:avLst/>
          </a:prstGeom>
        </p:spPr>
      </p:pic>
      <p:sp>
        <p:nvSpPr>
          <p:cNvPr id="13" name="TextovéPole 12"/>
          <p:cNvSpPr txBox="1"/>
          <p:nvPr/>
        </p:nvSpPr>
        <p:spPr>
          <a:xfrm>
            <a:off x="6228184" y="4149080"/>
            <a:ext cx="2792370" cy="707886"/>
          </a:xfrm>
          <a:prstGeom prst="rect">
            <a:avLst/>
          </a:prstGeom>
          <a:noFill/>
        </p:spPr>
        <p:txBody>
          <a:bodyPr wrap="square" rtlCol="0">
            <a:spAutoFit/>
          </a:bodyPr>
          <a:lstStyle/>
          <a:p>
            <a:r>
              <a:rPr lang="cs-CZ" sz="4000" dirty="0" smtClean="0">
                <a:solidFill>
                  <a:srgbClr val="C00000"/>
                </a:solidFill>
                <a:latin typeface="Arial Black" pitchFamily="34" charset="0"/>
              </a:rPr>
              <a:t>guanidin</a:t>
            </a:r>
            <a:endParaRPr lang="cs-CZ" sz="4000" dirty="0">
              <a:solidFill>
                <a:srgbClr val="C00000"/>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KOLAGEN – PŘÍČNÉ VAZBY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pic>
        <p:nvPicPr>
          <p:cNvPr id="8" name="Obrázek 7" descr="SÍŤOVÁNÍ KOLAGENU 001.jpg"/>
          <p:cNvPicPr>
            <a:picLocks noChangeAspect="1"/>
          </p:cNvPicPr>
          <p:nvPr/>
        </p:nvPicPr>
        <p:blipFill>
          <a:blip r:embed="rId2" cstate="print"/>
          <a:stretch>
            <a:fillRect/>
          </a:stretch>
        </p:blipFill>
        <p:spPr>
          <a:xfrm rot="10800000">
            <a:off x="107504" y="2132855"/>
            <a:ext cx="9036496" cy="4599373"/>
          </a:xfrm>
          <a:prstGeom prst="rect">
            <a:avLst/>
          </a:prstGeom>
        </p:spPr>
      </p:pic>
      <p:cxnSp>
        <p:nvCxnSpPr>
          <p:cNvPr id="11" name="Přímá spojovací šipka 10"/>
          <p:cNvCxnSpPr/>
          <p:nvPr/>
        </p:nvCxnSpPr>
        <p:spPr>
          <a:xfrm>
            <a:off x="1979712" y="2276872"/>
            <a:ext cx="2304256"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6300192" y="2780928"/>
            <a:ext cx="1152128"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548680"/>
            <a:ext cx="8496944" cy="1631216"/>
          </a:xfrm>
          <a:prstGeom prst="rect">
            <a:avLst/>
          </a:prstGeom>
          <a:noFill/>
        </p:spPr>
        <p:txBody>
          <a:bodyPr wrap="square" rtlCol="0">
            <a:spAutoFit/>
          </a:bodyPr>
          <a:lstStyle/>
          <a:p>
            <a:pPr>
              <a:buFont typeface="Arial" pitchFamily="34" charset="0"/>
              <a:buChar char="•"/>
            </a:pPr>
            <a:r>
              <a:rPr lang="cs-CZ" sz="2800" dirty="0" smtClean="0">
                <a:latin typeface="Arial Black" pitchFamily="34" charset="0"/>
              </a:rPr>
              <a:t> </a:t>
            </a:r>
            <a:r>
              <a:rPr lang="cs-CZ" sz="4400" dirty="0" smtClean="0">
                <a:solidFill>
                  <a:srgbClr val="0000FF"/>
                </a:solidFill>
                <a:latin typeface="Arial Black" pitchFamily="34" charset="0"/>
              </a:rPr>
              <a:t>Aldehydová kondenzace</a:t>
            </a:r>
            <a:endParaRPr lang="cs-CZ" sz="2800" dirty="0" smtClean="0">
              <a:solidFill>
                <a:srgbClr val="0000FF"/>
              </a:solidFill>
              <a:latin typeface="Arial Black" pitchFamily="34" charset="0"/>
            </a:endParaRPr>
          </a:p>
          <a:p>
            <a:pPr>
              <a:buFont typeface="Arial" pitchFamily="34" charset="0"/>
              <a:buChar char="•"/>
            </a:pPr>
            <a:r>
              <a:rPr lang="cs-CZ" sz="2800" dirty="0" smtClean="0">
                <a:latin typeface="Arial Black" pitchFamily="34" charset="0"/>
              </a:rPr>
              <a:t> Oxidace jodistanem &gt; </a:t>
            </a:r>
          </a:p>
          <a:p>
            <a:r>
              <a:rPr lang="cs-CZ" sz="2800" dirty="0" smtClean="0">
                <a:solidFill>
                  <a:srgbClr val="FF0000"/>
                </a:solidFill>
                <a:latin typeface="Arial Black" pitchFamily="34" charset="0"/>
              </a:rPr>
              <a:t>  5-</a:t>
            </a:r>
            <a:r>
              <a:rPr lang="cs-CZ" sz="2800" dirty="0" err="1" smtClean="0">
                <a:solidFill>
                  <a:srgbClr val="FF0000"/>
                </a:solidFill>
                <a:latin typeface="Arial Black" pitchFamily="34" charset="0"/>
              </a:rPr>
              <a:t>hydroxylysin</a:t>
            </a:r>
            <a:r>
              <a:rPr lang="cs-CZ" sz="2800" dirty="0" smtClean="0">
                <a:latin typeface="Arial Black" pitchFamily="34" charset="0"/>
              </a:rPr>
              <a:t> &gt; </a:t>
            </a:r>
            <a:r>
              <a:rPr lang="cs-CZ" sz="2800" dirty="0" smtClean="0">
                <a:solidFill>
                  <a:srgbClr val="C00000"/>
                </a:solidFill>
                <a:latin typeface="Arial Black" pitchFamily="34" charset="0"/>
              </a:rPr>
              <a:t>ALDEHYD</a:t>
            </a:r>
            <a:r>
              <a:rPr lang="cs-CZ" sz="2800" dirty="0" smtClean="0">
                <a:latin typeface="Arial Black" pitchFamily="34" charset="0"/>
              </a:rPr>
              <a:t> &gt; </a:t>
            </a:r>
            <a:r>
              <a:rPr lang="cs-CZ" sz="2800" dirty="0" smtClean="0">
                <a:solidFill>
                  <a:srgbClr val="008000"/>
                </a:solidFill>
                <a:latin typeface="Arial Black" pitchFamily="34" charset="0"/>
              </a:rPr>
              <a:t>REAKCE</a:t>
            </a:r>
            <a:endParaRPr lang="cs-CZ" sz="2800" dirty="0">
              <a:solidFill>
                <a:srgbClr val="008000"/>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88640"/>
            <a:ext cx="8229600" cy="908720"/>
          </a:xfrm>
        </p:spPr>
        <p:txBody>
          <a:bodyPr/>
          <a:lstStyle/>
          <a:p>
            <a:r>
              <a:rPr lang="cs-CZ" sz="2800" dirty="0" smtClean="0">
                <a:solidFill>
                  <a:srgbClr val="FF0000"/>
                </a:solidFill>
                <a:latin typeface="Arial Black" pitchFamily="34" charset="0"/>
              </a:rPr>
              <a:t> </a:t>
            </a:r>
            <a:r>
              <a:rPr lang="cs-CZ" sz="2800" dirty="0" smtClean="0">
                <a:solidFill>
                  <a:srgbClr val="C00000"/>
                </a:solidFill>
                <a:latin typeface="Arial Black" pitchFamily="34" charset="0"/>
              </a:rPr>
              <a:t>KOLAGEN – reakce se syntetickými polymery IN VITRO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sp>
        <p:nvSpPr>
          <p:cNvPr id="10" name="TextovéPole 9"/>
          <p:cNvSpPr txBox="1"/>
          <p:nvPr/>
        </p:nvSpPr>
        <p:spPr>
          <a:xfrm>
            <a:off x="0" y="1412776"/>
            <a:ext cx="8964488" cy="1754326"/>
          </a:xfrm>
          <a:prstGeom prst="rect">
            <a:avLst/>
          </a:prstGeom>
          <a:noFill/>
        </p:spPr>
        <p:txBody>
          <a:bodyPr wrap="square" rtlCol="0">
            <a:spAutoFit/>
          </a:bodyPr>
          <a:lstStyle/>
          <a:p>
            <a:pPr algn="ctr"/>
            <a:r>
              <a:rPr lang="cs-CZ" sz="3600" dirty="0" smtClean="0">
                <a:solidFill>
                  <a:srgbClr val="FF0000"/>
                </a:solidFill>
                <a:latin typeface="Arial Black" pitchFamily="34" charset="0"/>
              </a:rPr>
              <a:t>Snaha o zvýšení KOMPATIBILITY 	 </a:t>
            </a:r>
            <a:r>
              <a:rPr lang="cs-CZ" sz="3600" dirty="0" smtClean="0">
                <a:solidFill>
                  <a:srgbClr val="008000"/>
                </a:solidFill>
                <a:latin typeface="Arial Black" pitchFamily="34" charset="0"/>
              </a:rPr>
              <a:t>PŘÍRODNÍHO</a:t>
            </a:r>
            <a:r>
              <a:rPr lang="cs-CZ" sz="3600" dirty="0" smtClean="0">
                <a:solidFill>
                  <a:srgbClr val="FF0000"/>
                </a:solidFill>
                <a:latin typeface="Arial Black" pitchFamily="34" charset="0"/>
              </a:rPr>
              <a:t> &amp; </a:t>
            </a:r>
            <a:r>
              <a:rPr lang="cs-CZ" sz="3600" dirty="0" smtClean="0">
                <a:solidFill>
                  <a:srgbClr val="C00000"/>
                </a:solidFill>
                <a:latin typeface="Arial Black" pitchFamily="34" charset="0"/>
              </a:rPr>
              <a:t>SYNTETICKÉHO POLYMERU</a:t>
            </a:r>
            <a:endParaRPr lang="cs-CZ" sz="3600" dirty="0">
              <a:solidFill>
                <a:srgbClr val="C00000"/>
              </a:solidFill>
              <a:latin typeface="Arial Black"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62074"/>
          </a:xfrm>
        </p:spPr>
        <p:txBody>
          <a:bodyPr/>
          <a:lstStyle/>
          <a:p>
            <a:r>
              <a:rPr lang="cs-CZ" sz="2800" dirty="0" smtClean="0">
                <a:solidFill>
                  <a:srgbClr val="FF0000"/>
                </a:solidFill>
                <a:latin typeface="Arial Black" pitchFamily="34" charset="0"/>
              </a:rPr>
              <a:t> KOLAGEN – hierarchie struktur &amp; </a:t>
            </a:r>
            <a:r>
              <a:rPr lang="cs-CZ" sz="2800" dirty="0" smtClean="0">
                <a:solidFill>
                  <a:srgbClr val="0000FF"/>
                </a:solidFill>
                <a:latin typeface="Arial Black" pitchFamily="34" charset="0"/>
              </a:rPr>
              <a:t>POUŽITÍ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pic>
        <p:nvPicPr>
          <p:cNvPr id="15" name="Obrázek 14" descr="img807.jpg"/>
          <p:cNvPicPr>
            <a:picLocks noChangeAspect="1"/>
          </p:cNvPicPr>
          <p:nvPr/>
        </p:nvPicPr>
        <p:blipFill>
          <a:blip r:embed="rId2" cstate="print"/>
          <a:stretch>
            <a:fillRect/>
          </a:stretch>
        </p:blipFill>
        <p:spPr>
          <a:xfrm>
            <a:off x="323528" y="1628800"/>
            <a:ext cx="8280920" cy="5053834"/>
          </a:xfrm>
          <a:prstGeom prst="rect">
            <a:avLst/>
          </a:prstGeom>
        </p:spPr>
      </p:pic>
      <p:sp>
        <p:nvSpPr>
          <p:cNvPr id="8" name="TextovéPole 7"/>
          <p:cNvSpPr txBox="1"/>
          <p:nvPr/>
        </p:nvSpPr>
        <p:spPr>
          <a:xfrm>
            <a:off x="0" y="836712"/>
            <a:ext cx="9144000" cy="523220"/>
          </a:xfrm>
          <a:prstGeom prst="rect">
            <a:avLst/>
          </a:prstGeom>
          <a:noFill/>
        </p:spPr>
        <p:txBody>
          <a:bodyPr wrap="square" rtlCol="0">
            <a:spAutoFit/>
          </a:bodyPr>
          <a:lstStyle/>
          <a:p>
            <a:pPr algn="ctr"/>
            <a:r>
              <a:rPr lang="cs-CZ" sz="2800" dirty="0" smtClean="0">
                <a:solidFill>
                  <a:srgbClr val="0000FF"/>
                </a:solidFill>
                <a:latin typeface="Arial Black" pitchFamily="34" charset="0"/>
              </a:rPr>
              <a:t>HYPRO Otrokovice – skončili v roce 2016</a:t>
            </a:r>
            <a:endParaRPr lang="cs-CZ" sz="2800" dirty="0">
              <a:solidFill>
                <a:srgbClr val="0000FF"/>
              </a:solidFill>
              <a:latin typeface="Arial Black"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použití v medicíně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použití v medicíně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a:xfrm>
            <a:off x="1403648" y="6453335"/>
            <a:ext cx="6768752" cy="268139"/>
          </a:xfrm>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pic>
        <p:nvPicPr>
          <p:cNvPr id="8" name="Obrázek 7" descr="použití kolagenu v medicíně 001.jpg"/>
          <p:cNvPicPr>
            <a:picLocks noChangeAspect="1"/>
          </p:cNvPicPr>
          <p:nvPr/>
        </p:nvPicPr>
        <p:blipFill>
          <a:blip r:embed="rId2" cstate="print"/>
          <a:stretch>
            <a:fillRect/>
          </a:stretch>
        </p:blipFill>
        <p:spPr>
          <a:xfrm rot="10800000">
            <a:off x="0" y="908720"/>
            <a:ext cx="9076407" cy="5612102"/>
          </a:xfrm>
          <a:prstGeom prst="rect">
            <a:avLst/>
          </a:prstGeom>
        </p:spPr>
      </p:pic>
      <p:sp>
        <p:nvSpPr>
          <p:cNvPr id="9" name="6cípá hvězda 8"/>
          <p:cNvSpPr/>
          <p:nvPr/>
        </p:nvSpPr>
        <p:spPr>
          <a:xfrm>
            <a:off x="179512" y="9807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6cípá hvězda 9"/>
          <p:cNvSpPr/>
          <p:nvPr/>
        </p:nvSpPr>
        <p:spPr>
          <a:xfrm>
            <a:off x="179512" y="5229200"/>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6cípá hvězda 11"/>
          <p:cNvSpPr/>
          <p:nvPr/>
        </p:nvSpPr>
        <p:spPr>
          <a:xfrm>
            <a:off x="179512" y="60212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6cípá hvězda 12"/>
          <p:cNvSpPr/>
          <p:nvPr/>
        </p:nvSpPr>
        <p:spPr>
          <a:xfrm>
            <a:off x="179512" y="42210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6cípá hvězda 13"/>
          <p:cNvSpPr/>
          <p:nvPr/>
        </p:nvSpPr>
        <p:spPr>
          <a:xfrm>
            <a:off x="179512" y="45811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6cípá hvězda 14"/>
          <p:cNvSpPr/>
          <p:nvPr/>
        </p:nvSpPr>
        <p:spPr>
          <a:xfrm>
            <a:off x="179512" y="1628800"/>
            <a:ext cx="288032" cy="28803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smtClean="0">
                <a:latin typeface="Arial Black" pitchFamily="34" charset="0"/>
              </a:rPr>
              <a:t>Obsahuje hodně metod na bílkoviny &amp; aminokyseliny a na dřevo, málo na škrob</a:t>
            </a:r>
            <a:endParaRPr lang="cs-CZ" sz="3200" dirty="0">
              <a:latin typeface="Arial Black"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60</a:t>
            </a:fld>
            <a:endParaRPr lang="sk-SK"/>
          </a:p>
        </p:txBody>
      </p:sp>
      <p:pic>
        <p:nvPicPr>
          <p:cNvPr id="7" name="Obrázek 6" descr="CATGUT  chirurgické nitě vstřebatelné z KOLAGENU 001.jpg"/>
          <p:cNvPicPr>
            <a:picLocks noChangeAspect="1"/>
          </p:cNvPicPr>
          <p:nvPr/>
        </p:nvPicPr>
        <p:blipFill>
          <a:blip r:embed="rId2" cstate="print"/>
          <a:stretch>
            <a:fillRect/>
          </a:stretch>
        </p:blipFill>
        <p:spPr>
          <a:xfrm>
            <a:off x="179512" y="3544250"/>
            <a:ext cx="8964488" cy="3200568"/>
          </a:xfrm>
          <a:prstGeom prst="rect">
            <a:avLst/>
          </a:prstGeom>
        </p:spPr>
      </p:pic>
      <p:sp>
        <p:nvSpPr>
          <p:cNvPr id="8" name="TextovéPole 7"/>
          <p:cNvSpPr txBox="1"/>
          <p:nvPr/>
        </p:nvSpPr>
        <p:spPr>
          <a:xfrm>
            <a:off x="179512" y="188640"/>
            <a:ext cx="8784976" cy="3539430"/>
          </a:xfrm>
          <a:prstGeom prst="rect">
            <a:avLst/>
          </a:prstGeom>
          <a:noFill/>
        </p:spPr>
        <p:txBody>
          <a:bodyPr wrap="square" rtlCol="0">
            <a:spAutoFit/>
          </a:bodyPr>
          <a:lstStyle/>
          <a:p>
            <a:pPr>
              <a:buFont typeface="Arial" pitchFamily="34" charset="0"/>
              <a:buChar char="•"/>
            </a:pPr>
            <a:r>
              <a:rPr lang="cs-CZ" sz="3200" dirty="0" smtClean="0">
                <a:latin typeface="Arial Black" pitchFamily="34" charset="0"/>
              </a:rPr>
              <a:t> </a:t>
            </a:r>
            <a:r>
              <a:rPr lang="cs-CZ" sz="3200" dirty="0" err="1" smtClean="0">
                <a:solidFill>
                  <a:srgbClr val="0000FF"/>
                </a:solidFill>
                <a:latin typeface="Arial Black" pitchFamily="34" charset="0"/>
              </a:rPr>
              <a:t>sesíťované</a:t>
            </a:r>
            <a:r>
              <a:rPr lang="cs-CZ" sz="3200" dirty="0" smtClean="0">
                <a:solidFill>
                  <a:srgbClr val="0000FF"/>
                </a:solidFill>
                <a:latin typeface="Arial Black" pitchFamily="34" charset="0"/>
              </a:rPr>
              <a:t> soleni chrómu &gt; pomalejší biodegradace (resorpce) v organizmu,</a:t>
            </a:r>
          </a:p>
          <a:p>
            <a:pPr>
              <a:buFont typeface="Arial" pitchFamily="34" charset="0"/>
              <a:buChar char="•"/>
            </a:pPr>
            <a:r>
              <a:rPr lang="cs-CZ" sz="3200" dirty="0" smtClean="0">
                <a:latin typeface="Arial Black" pitchFamily="34" charset="0"/>
              </a:rPr>
              <a:t> </a:t>
            </a:r>
            <a:r>
              <a:rPr lang="cs-CZ" sz="3200" cap="all" dirty="0" err="1" smtClean="0">
                <a:solidFill>
                  <a:srgbClr val="008000"/>
                </a:solidFill>
                <a:latin typeface="Arial Black" pitchFamily="34" charset="0"/>
              </a:rPr>
              <a:t>NEsesíťované</a:t>
            </a:r>
            <a:r>
              <a:rPr lang="cs-CZ" sz="3200" dirty="0" smtClean="0">
                <a:solidFill>
                  <a:srgbClr val="008000"/>
                </a:solidFill>
                <a:latin typeface="Arial Black" pitchFamily="34" charset="0"/>
              </a:rPr>
              <a:t> soleni chrómu &gt; RYCHLEJŠÍ biodegradace (resorpce) v organizmu,</a:t>
            </a:r>
          </a:p>
          <a:p>
            <a:pPr>
              <a:buFont typeface="Arial" pitchFamily="34" charset="0"/>
              <a:buChar char="•"/>
            </a:pPr>
            <a:endParaRPr lang="cs-CZ" sz="3200" dirty="0">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61</a:t>
            </a:fld>
            <a:endParaRPr lang="sk-SK"/>
          </a:p>
        </p:txBody>
      </p:sp>
      <p:sp>
        <p:nvSpPr>
          <p:cNvPr id="5" name="TextovéPole 4"/>
          <p:cNvSpPr txBox="1"/>
          <p:nvPr/>
        </p:nvSpPr>
        <p:spPr>
          <a:xfrm>
            <a:off x="107504" y="188640"/>
            <a:ext cx="8784976" cy="4031873"/>
          </a:xfrm>
          <a:prstGeom prst="rect">
            <a:avLst/>
          </a:prstGeom>
          <a:noFill/>
        </p:spPr>
        <p:txBody>
          <a:bodyPr wrap="square" rtlCol="0">
            <a:spAutoFit/>
          </a:bodyPr>
          <a:lstStyle/>
          <a:p>
            <a:pPr algn="ctr"/>
            <a:r>
              <a:rPr lang="cs-CZ" sz="3200" dirty="0" smtClean="0">
                <a:solidFill>
                  <a:srgbClr val="0000FF"/>
                </a:solidFill>
                <a:latin typeface="Arial Black" pitchFamily="34" charset="0"/>
              </a:rPr>
              <a:t>Nyní se vedou diskuse o tom, zda jsou štěpy kolagenu ohrožením lidského organismu či nikoli.</a:t>
            </a:r>
          </a:p>
          <a:p>
            <a:pPr algn="ctr"/>
            <a:r>
              <a:rPr lang="cs-CZ" sz="3200" dirty="0" smtClean="0">
                <a:solidFill>
                  <a:srgbClr val="008000"/>
                </a:solidFill>
                <a:latin typeface="Arial Black" pitchFamily="34" charset="0"/>
              </a:rPr>
              <a:t>Někdy je uváděno, že „CATGUT“ je možno použít jen ve veterinární medicíně.</a:t>
            </a:r>
          </a:p>
          <a:p>
            <a:pPr algn="ctr"/>
            <a:r>
              <a:rPr lang="cs-CZ" sz="3200" dirty="0" smtClean="0">
                <a:solidFill>
                  <a:srgbClr val="FF0000"/>
                </a:solidFill>
                <a:latin typeface="Arial Black" pitchFamily="34" charset="0"/>
              </a:rPr>
              <a:t>U dodavatelů chirurgických nití se toto ZATÍM  (prosinec 2017) neuvádí.  </a:t>
            </a:r>
            <a:endParaRPr lang="cs-CZ" sz="3200" dirty="0">
              <a:solidFill>
                <a:srgbClr val="FF0000"/>
              </a:solidFill>
              <a:latin typeface="Arial Black"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a:xfrm>
            <a:off x="2051720" y="6525343"/>
            <a:ext cx="6264696" cy="196131"/>
          </a:xfrm>
        </p:spPr>
        <p:txBody>
          <a:bodyPr/>
          <a:lstStyle/>
          <a:p>
            <a:pPr>
              <a:defRPr/>
            </a:pPr>
            <a:r>
              <a:rPr lang="pl-PL" smtClean="0"/>
              <a:t>PŘÍRODNÍ POLYMERY KOLAGEN PŘF MU 9 2019</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62</a:t>
            </a:fld>
            <a:endParaRPr lang="sk-SK"/>
          </a:p>
        </p:txBody>
      </p:sp>
      <p:sp>
        <p:nvSpPr>
          <p:cNvPr id="6" name="TextovéPole 5"/>
          <p:cNvSpPr txBox="1"/>
          <p:nvPr/>
        </p:nvSpPr>
        <p:spPr>
          <a:xfrm>
            <a:off x="179512" y="260648"/>
            <a:ext cx="8712968" cy="6264696"/>
          </a:xfrm>
          <a:prstGeom prst="rect">
            <a:avLst/>
          </a:prstGeom>
          <a:noFill/>
        </p:spPr>
        <p:txBody>
          <a:bodyPr wrap="square" rtlCol="0">
            <a:spAutoFit/>
          </a:bodyPr>
          <a:lstStyle/>
          <a:p>
            <a:pPr algn="ctr"/>
            <a:r>
              <a:rPr lang="cs-CZ" sz="3200" b="1" dirty="0" smtClean="0">
                <a:solidFill>
                  <a:srgbClr val="FF0000"/>
                </a:solidFill>
                <a:latin typeface="Arial Black" pitchFamily="34" charset="0"/>
              </a:rPr>
              <a:t>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a:t>
            </a:r>
            <a:r>
              <a:rPr lang="cs-CZ" sz="3200" b="1" dirty="0" smtClean="0">
                <a:solidFill>
                  <a:srgbClr val="FF0000"/>
                </a:solidFill>
                <a:latin typeface="Arial Black" pitchFamily="34" charset="0"/>
              </a:rPr>
              <a:t> | Catgut </a:t>
            </a:r>
            <a:r>
              <a:rPr lang="cs-CZ" sz="3200" b="1" dirty="0" err="1" smtClean="0">
                <a:solidFill>
                  <a:srgbClr val="FF0000"/>
                </a:solidFill>
                <a:latin typeface="Arial Black" pitchFamily="34" charset="0"/>
              </a:rPr>
              <a:t>suture</a:t>
            </a:r>
            <a:endParaRPr lang="cs-CZ" sz="3200" b="1" dirty="0" smtClean="0">
              <a:solidFill>
                <a:srgbClr val="FF0000"/>
              </a:solidFill>
              <a:latin typeface="Arial Black" pitchFamily="34" charset="0"/>
            </a:endParaRPr>
          </a:p>
          <a:p>
            <a:pPr algn="just">
              <a:buFont typeface="Arial" pitchFamily="34" charset="0"/>
              <a:buChar char="•"/>
            </a:pPr>
            <a:r>
              <a:rPr lang="cs-CZ" dirty="0" smtClean="0"/>
              <a:t> </a:t>
            </a:r>
            <a:r>
              <a:rPr lang="cs-CZ" sz="2000" b="1" dirty="0" smtClean="0">
                <a:solidFill>
                  <a:srgbClr val="C00000"/>
                </a:solidFill>
                <a:latin typeface="Arial Black" pitchFamily="34" charset="0"/>
              </a:rPr>
              <a:t>Catgut </a:t>
            </a:r>
            <a:r>
              <a:rPr lang="cs-CZ" sz="2000" b="1" dirty="0" err="1" smtClean="0">
                <a:solidFill>
                  <a:srgbClr val="C00000"/>
                </a:solidFill>
                <a:latin typeface="Arial Black" pitchFamily="34" charset="0"/>
              </a:rPr>
              <a:t>or</a:t>
            </a:r>
            <a:r>
              <a:rPr lang="cs-CZ" sz="2000" b="1" dirty="0" smtClean="0">
                <a:solidFill>
                  <a:srgbClr val="C00000"/>
                </a:solidFill>
                <a:latin typeface="Arial Black" pitchFamily="34" charset="0"/>
              </a:rPr>
              <a:t> gut </a:t>
            </a:r>
            <a:r>
              <a:rPr lang="cs-CZ" sz="2000" b="1" dirty="0" err="1" smtClean="0">
                <a:solidFill>
                  <a:srgbClr val="C00000"/>
                </a:solidFill>
                <a:latin typeface="Arial Black" pitchFamily="34" charset="0"/>
              </a:rPr>
              <a:t>suture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is</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an</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absorbable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suture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usually</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manufactured</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from</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the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intestine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of</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sheep</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or</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goat</a:t>
            </a:r>
            <a:r>
              <a:rPr lang="cs-CZ" sz="2000" b="1" dirty="0" smtClean="0">
                <a:solidFill>
                  <a:srgbClr val="C00000"/>
                </a:solidFill>
                <a:latin typeface="Arial Black" pitchFamily="34" charset="0"/>
              </a:rPr>
              <a:t>. </a:t>
            </a:r>
          </a:p>
          <a:p>
            <a:pPr algn="just">
              <a:buFont typeface="Arial" pitchFamily="34" charset="0"/>
              <a:buChar char="•"/>
            </a:pPr>
            <a:r>
              <a:rPr lang="cs-CZ" sz="2000" b="1" dirty="0" smtClean="0">
                <a:latin typeface="Arial Black" pitchFamily="34" charset="0"/>
              </a:rPr>
              <a:t> </a:t>
            </a:r>
            <a:r>
              <a:rPr lang="cs-CZ" sz="2000" b="1" dirty="0" smtClean="0">
                <a:solidFill>
                  <a:srgbClr val="0000FF"/>
                </a:solidFill>
                <a:latin typeface="Arial Black" pitchFamily="34" charset="0"/>
              </a:rPr>
              <a:t>Catgut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are </a:t>
            </a:r>
            <a:r>
              <a:rPr lang="cs-CZ" sz="2000" b="1" dirty="0" err="1" smtClean="0">
                <a:solidFill>
                  <a:srgbClr val="0000FF"/>
                </a:solidFill>
                <a:latin typeface="Arial Black" pitchFamily="34" charset="0"/>
              </a:rPr>
              <a:t>composed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highly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purified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connective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tissue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derived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from</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either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beef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sheep</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intestines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membrane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chemically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treated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slender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strands</a:t>
            </a:r>
            <a:r>
              <a:rPr lang="cs-CZ" sz="2000" b="1" dirty="0" smtClean="0">
                <a:solidFill>
                  <a:srgbClr val="0000FF"/>
                </a:solidFill>
                <a:latin typeface="Arial Black" pitchFamily="34" charset="0"/>
              </a:rPr>
              <a:t> are </a:t>
            </a:r>
            <a:r>
              <a:rPr lang="cs-CZ" sz="2000" b="1" dirty="0" err="1" smtClean="0">
                <a:solidFill>
                  <a:srgbClr val="0000FF"/>
                </a:solidFill>
                <a:latin typeface="Arial Black" pitchFamily="34" charset="0"/>
              </a:rPr>
              <a:t>woven</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together</a:t>
            </a:r>
            <a:r>
              <a:rPr lang="cs-CZ" sz="2000" b="1" dirty="0" smtClean="0">
                <a:solidFill>
                  <a:srgbClr val="0000FF"/>
                </a:solidFill>
                <a:latin typeface="Arial Black" pitchFamily="34" charset="0"/>
              </a:rPr>
              <a:t> to </a:t>
            </a:r>
            <a:r>
              <a:rPr lang="cs-CZ" sz="2000" b="1" dirty="0" err="1" smtClean="0">
                <a:solidFill>
                  <a:srgbClr val="0000FF"/>
                </a:solidFill>
                <a:latin typeface="Arial Black" pitchFamily="34" charset="0"/>
              </a:rPr>
              <a:t>form</a:t>
            </a:r>
            <a:r>
              <a:rPr lang="cs-CZ" sz="2000" b="1" dirty="0" smtClean="0">
                <a:solidFill>
                  <a:srgbClr val="0000FF"/>
                </a:solidFill>
                <a:latin typeface="Arial Black" pitchFamily="34" charset="0"/>
              </a:rPr>
              <a:t> a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grinding</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process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creates</a:t>
            </a:r>
            <a:r>
              <a:rPr lang="cs-CZ" sz="2000" b="1" dirty="0" smtClean="0">
                <a:solidFill>
                  <a:srgbClr val="0000FF"/>
                </a:solidFill>
                <a:latin typeface="Arial Black" pitchFamily="34" charset="0"/>
              </a:rPr>
              <a:t> a </a:t>
            </a:r>
            <a:r>
              <a:rPr lang="cs-CZ" sz="2000" b="1" dirty="0" err="1" smtClean="0">
                <a:solidFill>
                  <a:srgbClr val="0000FF"/>
                </a:solidFill>
                <a:latin typeface="Arial Black" pitchFamily="34" charset="0"/>
              </a:rPr>
              <a:t>strand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uniform</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diameter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then</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further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polished</a:t>
            </a:r>
            <a:r>
              <a:rPr lang="cs-CZ" sz="2000" b="1" dirty="0" smtClean="0">
                <a:solidFill>
                  <a:srgbClr val="0000FF"/>
                </a:solidFill>
                <a:latin typeface="Arial Black" pitchFamily="34" charset="0"/>
              </a:rPr>
              <a:t> to </a:t>
            </a:r>
            <a:r>
              <a:rPr lang="cs-CZ" sz="2000" b="1" dirty="0" err="1" smtClean="0">
                <a:solidFill>
                  <a:srgbClr val="0000FF"/>
                </a:solidFill>
                <a:latin typeface="Arial Black" pitchFamily="34" charset="0"/>
              </a:rPr>
              <a:t>achieve</a:t>
            </a:r>
            <a:r>
              <a:rPr lang="cs-CZ" sz="2000" b="1" dirty="0" smtClean="0">
                <a:solidFill>
                  <a:srgbClr val="0000FF"/>
                </a:solidFill>
                <a:latin typeface="Arial Black" pitchFamily="34" charset="0"/>
              </a:rPr>
              <a:t> maximum </a:t>
            </a:r>
            <a:r>
              <a:rPr lang="cs-CZ" sz="2000" b="1" dirty="0" err="1" smtClean="0">
                <a:solidFill>
                  <a:srgbClr val="0000FF"/>
                </a:solidFill>
                <a:latin typeface="Arial Black" pitchFamily="34" charset="0"/>
              </a:rPr>
              <a:t>smoothness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for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reliability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strength</a:t>
            </a:r>
            <a:r>
              <a:rPr lang="cs-CZ" sz="2000" b="1" dirty="0" smtClean="0">
                <a:solidFill>
                  <a:srgbClr val="0000FF"/>
                </a:solidFill>
                <a:latin typeface="Arial Black" pitchFamily="34" charset="0"/>
              </a:rPr>
              <a:t>. </a:t>
            </a:r>
          </a:p>
          <a:p>
            <a:pPr algn="just">
              <a:buFont typeface="Arial" pitchFamily="34" charset="0"/>
              <a:buChar char="•"/>
            </a:pPr>
            <a:r>
              <a:rPr lang="cs-CZ" sz="2000" b="1" dirty="0" smtClean="0">
                <a:solidFill>
                  <a:srgbClr val="0000FF"/>
                </a:solidFill>
                <a:latin typeface="Arial Black" pitchFamily="34" charset="0"/>
              </a:rPr>
              <a:t> </a:t>
            </a:r>
            <a:r>
              <a:rPr lang="cs-CZ" sz="2000" b="1" dirty="0" smtClean="0">
                <a:solidFill>
                  <a:srgbClr val="008000"/>
                </a:solidFill>
                <a:latin typeface="Arial Black" pitchFamily="34" charset="0"/>
              </a:rPr>
              <a:t>Catgut </a:t>
            </a:r>
            <a:r>
              <a:rPr lang="cs-CZ" sz="2000" b="1" dirty="0" err="1" smtClean="0">
                <a:solidFill>
                  <a:srgbClr val="008000"/>
                </a:solidFill>
                <a:latin typeface="Arial Black" pitchFamily="34" charset="0"/>
              </a:rPr>
              <a:t>suture</a:t>
            </a:r>
            <a:r>
              <a:rPr lang="cs-CZ" sz="2000" b="1" dirty="0" smtClean="0">
                <a:solidFill>
                  <a:srgbClr val="008000"/>
                </a:solidFill>
                <a:latin typeface="Arial Black" pitchFamily="34" charset="0"/>
              </a:rPr>
              <a:t> are </a:t>
            </a:r>
            <a:r>
              <a:rPr lang="cs-CZ" sz="2000" b="1" dirty="0" err="1" smtClean="0">
                <a:solidFill>
                  <a:srgbClr val="008000"/>
                </a:solidFill>
                <a:latin typeface="Arial Black" pitchFamily="34" charset="0"/>
              </a:rPr>
              <a:t>available</a:t>
            </a:r>
            <a:r>
              <a:rPr lang="cs-CZ" sz="2000" b="1" dirty="0" smtClean="0">
                <a:solidFill>
                  <a:srgbClr val="008000"/>
                </a:solidFill>
                <a:latin typeface="Arial Black" pitchFamily="34" charset="0"/>
              </a:rPr>
              <a:t> in </a:t>
            </a:r>
            <a:r>
              <a:rPr lang="cs-CZ" sz="2000" b="1" dirty="0" err="1" smtClean="0">
                <a:solidFill>
                  <a:srgbClr val="008000"/>
                </a:solidFill>
                <a:latin typeface="Arial Black" pitchFamily="34" charset="0"/>
              </a:rPr>
              <a:t>the</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form</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of</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plain</a:t>
            </a:r>
            <a:r>
              <a:rPr lang="cs-CZ" sz="2000" b="1" dirty="0" smtClean="0">
                <a:solidFill>
                  <a:srgbClr val="008000"/>
                </a:solidFill>
                <a:latin typeface="Arial Black" pitchFamily="34" charset="0"/>
              </a:rPr>
              <a:t> catgut </a:t>
            </a:r>
            <a:r>
              <a:rPr lang="cs-CZ" sz="2000" b="1" dirty="0" err="1" smtClean="0">
                <a:solidFill>
                  <a:srgbClr val="008000"/>
                </a:solidFill>
                <a:latin typeface="Arial Black" pitchFamily="34" charset="0"/>
              </a:rPr>
              <a:t>or</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chromic</a:t>
            </a:r>
            <a:r>
              <a:rPr lang="cs-CZ" sz="2000" b="1" dirty="0" smtClean="0">
                <a:solidFill>
                  <a:srgbClr val="008000"/>
                </a:solidFill>
                <a:latin typeface="Arial Black" pitchFamily="34" charset="0"/>
              </a:rPr>
              <a:t> catgut.</a:t>
            </a:r>
          </a:p>
          <a:p>
            <a:pPr algn="just">
              <a:buFont typeface="Arial" pitchFamily="34" charset="0"/>
              <a:buChar char="•"/>
            </a:pPr>
            <a:r>
              <a:rPr lang="cs-CZ" sz="2000" b="1" dirty="0" smtClean="0">
                <a:latin typeface="Arial Black" pitchFamily="34" charset="0"/>
              </a:rPr>
              <a:t> </a:t>
            </a:r>
            <a:r>
              <a:rPr lang="cs-CZ" sz="2000" b="1" dirty="0" err="1" smtClean="0">
                <a:solidFill>
                  <a:srgbClr val="FFC000"/>
                </a:solidFill>
                <a:latin typeface="Arial Black" pitchFamily="34" charset="0"/>
              </a:rPr>
              <a:t>Plain</a:t>
            </a:r>
            <a:r>
              <a:rPr lang="cs-CZ" sz="2000" b="1" dirty="0" smtClean="0">
                <a:solidFill>
                  <a:srgbClr val="FFC000"/>
                </a:solidFill>
                <a:latin typeface="Arial Black" pitchFamily="34" charset="0"/>
              </a:rPr>
              <a:t> catgut </a:t>
            </a:r>
            <a:r>
              <a:rPr lang="cs-CZ" sz="2000" b="1" dirty="0" err="1" smtClean="0">
                <a:solidFill>
                  <a:srgbClr val="FFC000"/>
                </a:solidFill>
                <a:latin typeface="Arial Black" pitchFamily="34" charset="0"/>
              </a:rPr>
              <a:t>is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usually</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having</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shorter</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absorption</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periods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and</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is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absorbed</a:t>
            </a:r>
            <a:r>
              <a:rPr lang="cs-CZ" sz="2000" b="1" dirty="0" smtClean="0">
                <a:solidFill>
                  <a:srgbClr val="FFC000"/>
                </a:solidFill>
                <a:latin typeface="Arial Black" pitchFamily="34" charset="0"/>
              </a:rPr>
              <a:t> more </a:t>
            </a:r>
            <a:r>
              <a:rPr lang="cs-CZ" sz="2000" b="1" dirty="0" err="1" smtClean="0">
                <a:solidFill>
                  <a:srgbClr val="FFC000"/>
                </a:solidFill>
                <a:latin typeface="Arial Black" pitchFamily="34" charset="0"/>
              </a:rPr>
              <a:t>rapidly</a:t>
            </a:r>
            <a:r>
              <a:rPr lang="cs-CZ" sz="2000" b="1" dirty="0" smtClean="0">
                <a:solidFill>
                  <a:srgbClr val="FFC000"/>
                </a:solidFill>
                <a:latin typeface="Arial Black" pitchFamily="34" charset="0"/>
              </a:rPr>
              <a:t> in </a:t>
            </a:r>
            <a:r>
              <a:rPr lang="cs-CZ" sz="2000" b="1" dirty="0" err="1" smtClean="0">
                <a:solidFill>
                  <a:srgbClr val="FFC000"/>
                </a:solidFill>
                <a:latin typeface="Arial Black" pitchFamily="34" charset="0"/>
              </a:rPr>
              <a:t>infected</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areas</a:t>
            </a:r>
            <a:r>
              <a:rPr lang="cs-CZ" sz="2000" b="1" dirty="0" smtClean="0">
                <a:solidFill>
                  <a:srgbClr val="FFC000"/>
                </a:solidFill>
                <a:latin typeface="Arial Black" pitchFamily="34" charset="0"/>
              </a:rPr>
              <a:t>. </a:t>
            </a:r>
          </a:p>
          <a:p>
            <a:pPr algn="just">
              <a:buFont typeface="Arial" pitchFamily="34" charset="0"/>
              <a:buChar char="•"/>
            </a:pP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percentage</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collagen</a:t>
            </a:r>
            <a:r>
              <a:rPr lang="cs-CZ" sz="2000" b="1" dirty="0" smtClean="0">
                <a:latin typeface="Arial Black" pitchFamily="34" charset="0"/>
              </a:rPr>
              <a:t> in </a:t>
            </a:r>
            <a:r>
              <a:rPr lang="cs-CZ" sz="2000" b="1" dirty="0" err="1" smtClean="0">
                <a:latin typeface="Arial Black" pitchFamily="34" charset="0"/>
              </a:rPr>
              <a:t>the</a:t>
            </a:r>
            <a:r>
              <a:rPr lang="cs-CZ" sz="2000" b="1" dirty="0" smtClean="0">
                <a:latin typeface="Arial Black" pitchFamily="34" charset="0"/>
              </a:rPr>
              <a:t> catgut </a:t>
            </a:r>
            <a:r>
              <a:rPr lang="cs-CZ" sz="2000" b="1" dirty="0" err="1" smtClean="0">
                <a:latin typeface="Arial Black" pitchFamily="34" charset="0"/>
              </a:rPr>
              <a:t>suture</a:t>
            </a:r>
            <a:r>
              <a:rPr lang="cs-CZ" sz="2000" b="1" dirty="0" smtClean="0">
                <a:latin typeface="Arial Black" pitchFamily="34" charset="0"/>
              </a:rPr>
              <a:t> </a:t>
            </a:r>
            <a:r>
              <a:rPr lang="cs-CZ" sz="2000" b="1" dirty="0" err="1" smtClean="0">
                <a:latin typeface="Arial Black" pitchFamily="34" charset="0"/>
              </a:rPr>
              <a:t>often</a:t>
            </a:r>
            <a:r>
              <a:rPr lang="cs-CZ" sz="2000" b="1" dirty="0" smtClean="0">
                <a:latin typeface="Arial Black" pitchFamily="34" charset="0"/>
              </a:rPr>
              <a:t> </a:t>
            </a:r>
            <a:r>
              <a:rPr lang="cs-CZ" sz="2000" b="1" dirty="0" err="1" smtClean="0">
                <a:latin typeface="Arial Black" pitchFamily="34" charset="0"/>
              </a:rPr>
              <a:t>determines</a:t>
            </a: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quality</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suture</a:t>
            </a:r>
            <a:r>
              <a:rPr lang="cs-CZ" sz="2000" b="1" dirty="0" smtClean="0">
                <a:latin typeface="Arial Black" pitchFamily="34" charset="0"/>
              </a:rPr>
              <a:t>. </a:t>
            </a:r>
            <a:r>
              <a:rPr lang="cs-CZ" sz="2000" b="1" dirty="0" err="1" smtClean="0">
                <a:latin typeface="Arial Black" pitchFamily="34" charset="0"/>
              </a:rPr>
              <a:t>Higher</a:t>
            </a:r>
            <a:r>
              <a:rPr lang="cs-CZ" sz="2000" b="1" dirty="0" smtClean="0">
                <a:latin typeface="Arial Black" pitchFamily="34" charset="0"/>
              </a:rPr>
              <a:t> </a:t>
            </a:r>
            <a:r>
              <a:rPr lang="cs-CZ" sz="2000" b="1" dirty="0" err="1" smtClean="0">
                <a:latin typeface="Arial Black" pitchFamily="34" charset="0"/>
              </a:rPr>
              <a:t>percentages</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collagen</a:t>
            </a:r>
            <a:r>
              <a:rPr lang="cs-CZ" sz="2000" b="1" dirty="0" smtClean="0">
                <a:latin typeface="Arial Black" pitchFamily="34" charset="0"/>
              </a:rPr>
              <a:t> </a:t>
            </a:r>
            <a:r>
              <a:rPr lang="cs-CZ" sz="2000" b="1" dirty="0" err="1" smtClean="0">
                <a:latin typeface="Arial Black" pitchFamily="34" charset="0"/>
              </a:rPr>
              <a:t>allow</a:t>
            </a:r>
            <a:r>
              <a:rPr lang="cs-CZ" sz="2000" b="1" dirty="0" smtClean="0">
                <a:latin typeface="Arial Black" pitchFamily="34" charset="0"/>
              </a:rPr>
              <a:t> </a:t>
            </a:r>
            <a:r>
              <a:rPr lang="cs-CZ" sz="2000" b="1" dirty="0" err="1" smtClean="0">
                <a:latin typeface="Arial Black" pitchFamily="34" charset="0"/>
              </a:rPr>
              <a:t>for</a:t>
            </a:r>
            <a:r>
              <a:rPr lang="cs-CZ" sz="2000" b="1" dirty="0" smtClean="0">
                <a:latin typeface="Arial Black" pitchFamily="34" charset="0"/>
              </a:rPr>
              <a:t>: superior </a:t>
            </a:r>
            <a:r>
              <a:rPr lang="cs-CZ" sz="2000" b="1" dirty="0" err="1" smtClean="0">
                <a:latin typeface="Arial Black" pitchFamily="34" charset="0"/>
              </a:rPr>
              <a:t>tensile</a:t>
            </a:r>
            <a:r>
              <a:rPr lang="cs-CZ" sz="2000" b="1" dirty="0" smtClean="0">
                <a:latin typeface="Arial Black" pitchFamily="34" charset="0"/>
              </a:rPr>
              <a:t> </a:t>
            </a:r>
            <a:r>
              <a:rPr lang="cs-CZ" sz="2000" b="1" dirty="0" err="1" smtClean="0">
                <a:latin typeface="Arial Black" pitchFamily="34" charset="0"/>
              </a:rPr>
              <a:t>strength</a:t>
            </a:r>
            <a:r>
              <a:rPr lang="cs-CZ" sz="2000" b="1" dirty="0" smtClean="0">
                <a:latin typeface="Arial Black" pitchFamily="34" charset="0"/>
              </a:rPr>
              <a:t>, </a:t>
            </a:r>
            <a:r>
              <a:rPr lang="cs-CZ" sz="2000" b="1" dirty="0" err="1" smtClean="0">
                <a:latin typeface="Arial Black" pitchFamily="34" charset="0"/>
              </a:rPr>
              <a:t>longer</a:t>
            </a:r>
            <a:r>
              <a:rPr lang="cs-CZ" sz="2000" b="1" dirty="0" smtClean="0">
                <a:latin typeface="Arial Black" pitchFamily="34" charset="0"/>
              </a:rPr>
              <a:t> </a:t>
            </a:r>
            <a:r>
              <a:rPr lang="cs-CZ" sz="2000" b="1" dirty="0" err="1" smtClean="0">
                <a:latin typeface="Arial Black" pitchFamily="34" charset="0"/>
              </a:rPr>
              <a:t>absorption</a:t>
            </a:r>
            <a:r>
              <a:rPr lang="cs-CZ" sz="2000" b="1" dirty="0" smtClean="0">
                <a:latin typeface="Arial Black" pitchFamily="34" charset="0"/>
              </a:rPr>
              <a:t> </a:t>
            </a:r>
            <a:r>
              <a:rPr lang="cs-CZ" sz="2000" b="1" dirty="0" err="1" smtClean="0">
                <a:latin typeface="Arial Black" pitchFamily="34" charset="0"/>
              </a:rPr>
              <a:t>times</a:t>
            </a:r>
            <a:r>
              <a:rPr lang="cs-CZ" sz="2000" b="1" dirty="0" smtClean="0">
                <a:latin typeface="Arial Black" pitchFamily="34" charset="0"/>
              </a:rPr>
              <a:t>, </a:t>
            </a:r>
            <a:r>
              <a:rPr lang="cs-CZ" sz="2000" b="1" dirty="0" err="1" smtClean="0">
                <a:latin typeface="Arial Black" pitchFamily="34" charset="0"/>
              </a:rPr>
              <a:t>and</a:t>
            </a:r>
            <a:r>
              <a:rPr lang="cs-CZ" sz="2000" b="1" dirty="0" smtClean="0">
                <a:latin typeface="Arial Black" pitchFamily="34" charset="0"/>
              </a:rPr>
              <a:t> </a:t>
            </a:r>
            <a:r>
              <a:rPr lang="cs-CZ" sz="2000" b="1" dirty="0" err="1" smtClean="0">
                <a:latin typeface="Arial Black" pitchFamily="34" charset="0"/>
              </a:rPr>
              <a:t>lower</a:t>
            </a:r>
            <a:r>
              <a:rPr lang="cs-CZ" sz="2000" b="1" dirty="0" smtClean="0">
                <a:latin typeface="Arial Black" pitchFamily="34" charset="0"/>
              </a:rPr>
              <a:t> </a:t>
            </a:r>
            <a:r>
              <a:rPr lang="cs-CZ" sz="2000" b="1" dirty="0" err="1" smtClean="0">
                <a:latin typeface="Arial Black" pitchFamily="34" charset="0"/>
              </a:rPr>
              <a:t>reactions</a:t>
            </a:r>
            <a:r>
              <a:rPr lang="cs-CZ" sz="2000" b="1" dirty="0" smtClean="0">
                <a:latin typeface="Arial Black" pitchFamily="34" charset="0"/>
              </a:rPr>
              <a:t> in </a:t>
            </a:r>
            <a:r>
              <a:rPr lang="cs-CZ" sz="2000" b="1" dirty="0" err="1" smtClean="0">
                <a:latin typeface="Arial Black" pitchFamily="34" charset="0"/>
              </a:rPr>
              <a:t>vivo</a:t>
            </a:r>
            <a:r>
              <a:rPr lang="cs-CZ" sz="2000" b="1" dirty="0" smtClean="0">
                <a:latin typeface="Arial Black" pitchFamily="34" charset="0"/>
              </a:rPr>
              <a:t>. </a:t>
            </a:r>
            <a:r>
              <a:rPr lang="cs-CZ" sz="2000" b="1" dirty="0" err="1" smtClean="0">
                <a:latin typeface="Arial Black" pitchFamily="34" charset="0"/>
              </a:rPr>
              <a:t>Plain</a:t>
            </a:r>
            <a:r>
              <a:rPr lang="cs-CZ" sz="2000" b="1" dirty="0" smtClean="0">
                <a:latin typeface="Arial Black" pitchFamily="34" charset="0"/>
              </a:rPr>
              <a:t> catgut </a:t>
            </a:r>
            <a:r>
              <a:rPr lang="cs-CZ" sz="2000" b="1" dirty="0" err="1" smtClean="0">
                <a:latin typeface="Arial Black" pitchFamily="34" charset="0"/>
              </a:rPr>
              <a:t>is</a:t>
            </a:r>
            <a:r>
              <a:rPr lang="cs-CZ" sz="2000" b="1" dirty="0" smtClean="0">
                <a:latin typeface="Arial Black" pitchFamily="34" charset="0"/>
              </a:rPr>
              <a:t> </a:t>
            </a:r>
            <a:r>
              <a:rPr lang="cs-CZ" sz="2000" b="1" dirty="0" err="1" smtClean="0">
                <a:latin typeface="Arial Black" pitchFamily="34" charset="0"/>
              </a:rPr>
              <a:t>available</a:t>
            </a:r>
            <a:r>
              <a:rPr lang="cs-CZ" sz="2000" b="1" dirty="0" smtClean="0">
                <a:latin typeface="Arial Black" pitchFamily="34" charset="0"/>
              </a:rPr>
              <a:t> in </a:t>
            </a:r>
            <a:r>
              <a:rPr lang="cs-CZ" sz="2000" b="1" dirty="0" err="1" smtClean="0">
                <a:latin typeface="Arial Black" pitchFamily="34" charset="0"/>
              </a:rPr>
              <a:t>ivory</a:t>
            </a:r>
            <a:r>
              <a:rPr lang="cs-CZ" sz="2000" b="1" dirty="0" smtClean="0">
                <a:latin typeface="Arial Black" pitchFamily="34" charset="0"/>
              </a:rPr>
              <a:t> </a:t>
            </a:r>
            <a:r>
              <a:rPr lang="cs-CZ" sz="2000" b="1" dirty="0" err="1" smtClean="0">
                <a:latin typeface="Arial Black" pitchFamily="34" charset="0"/>
              </a:rPr>
              <a:t>colour</a:t>
            </a:r>
            <a:r>
              <a:rPr lang="cs-CZ" sz="2000" b="1" dirty="0" smtClean="0">
                <a:latin typeface="Arial Black" pitchFamily="34" charset="0"/>
              </a:rPr>
              <a:t>.</a:t>
            </a:r>
            <a:endParaRPr lang="cs-CZ" sz="2000" b="1" dirty="0">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63</a:t>
            </a:fld>
            <a:endParaRPr lang="sk-SK"/>
          </a:p>
        </p:txBody>
      </p:sp>
      <p:sp>
        <p:nvSpPr>
          <p:cNvPr id="6" name="TextovéPole 5"/>
          <p:cNvSpPr txBox="1"/>
          <p:nvPr/>
        </p:nvSpPr>
        <p:spPr>
          <a:xfrm>
            <a:off x="179512" y="332656"/>
            <a:ext cx="8712968" cy="5016758"/>
          </a:xfrm>
          <a:prstGeom prst="rect">
            <a:avLst/>
          </a:prstGeom>
          <a:noFill/>
        </p:spPr>
        <p:txBody>
          <a:bodyPr wrap="square" rtlCol="0">
            <a:spAutoFit/>
          </a:bodyPr>
          <a:lstStyle/>
          <a:p>
            <a:pPr algn="ctr"/>
            <a:r>
              <a:rPr lang="cs-CZ" sz="3200" b="1" dirty="0" smtClean="0">
                <a:solidFill>
                  <a:srgbClr val="FF0000"/>
                </a:solidFill>
                <a:latin typeface="Arial Black" pitchFamily="34" charset="0"/>
              </a:rPr>
              <a:t>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a:t>
            </a:r>
            <a:r>
              <a:rPr lang="cs-CZ" sz="3200" b="1" dirty="0" smtClean="0">
                <a:solidFill>
                  <a:srgbClr val="FF0000"/>
                </a:solidFill>
                <a:latin typeface="Arial Black" pitchFamily="34" charset="0"/>
              </a:rPr>
              <a:t> | Catgut </a:t>
            </a:r>
            <a:r>
              <a:rPr lang="cs-CZ" sz="3200" b="1" dirty="0" err="1" smtClean="0">
                <a:solidFill>
                  <a:srgbClr val="FF0000"/>
                </a:solidFill>
                <a:latin typeface="Arial Black" pitchFamily="34" charset="0"/>
              </a:rPr>
              <a:t>suture</a:t>
            </a:r>
            <a:endParaRPr lang="cs-CZ" sz="3200" b="1" dirty="0" smtClean="0">
              <a:solidFill>
                <a:srgbClr val="FF0000"/>
              </a:solidFill>
              <a:latin typeface="Arial Black" pitchFamily="34" charset="0"/>
            </a:endParaRPr>
          </a:p>
          <a:p>
            <a:pPr>
              <a:buFont typeface="Arial" pitchFamily="34" charset="0"/>
              <a:buChar char="•"/>
            </a:pPr>
            <a:r>
              <a:rPr lang="cs-CZ" dirty="0" smtClean="0"/>
              <a:t> </a:t>
            </a:r>
            <a:r>
              <a:rPr lang="cs-CZ" b="1" dirty="0" smtClean="0"/>
              <a:t> </a:t>
            </a:r>
            <a:r>
              <a:rPr lang="cs-CZ" sz="2400" b="1" dirty="0" err="1" smtClean="0">
                <a:solidFill>
                  <a:srgbClr val="008000"/>
                </a:solidFill>
                <a:latin typeface="Arial Black" pitchFamily="34" charset="0"/>
              </a:rPr>
              <a:t>Chromic</a:t>
            </a:r>
            <a:r>
              <a:rPr lang="cs-CZ" sz="2400" b="1" dirty="0" smtClean="0">
                <a:solidFill>
                  <a:srgbClr val="008000"/>
                </a:solidFill>
                <a:latin typeface="Arial Black" pitchFamily="34" charset="0"/>
              </a:rPr>
              <a:t> catgut </a:t>
            </a:r>
            <a:r>
              <a:rPr lang="cs-CZ" sz="2400" b="1" dirty="0" err="1" smtClean="0">
                <a:solidFill>
                  <a:srgbClr val="008000"/>
                </a:solidFill>
                <a:latin typeface="Arial Black" pitchFamily="34" charset="0"/>
              </a:rPr>
              <a:t>is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treated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with</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chromium</a:t>
            </a:r>
            <a:r>
              <a:rPr lang="cs-CZ" sz="2400" b="1" dirty="0" smtClean="0">
                <a:solidFill>
                  <a:srgbClr val="008000"/>
                </a:solidFill>
                <a:latin typeface="Arial Black" pitchFamily="34" charset="0"/>
              </a:rPr>
              <a:t> salt </a:t>
            </a:r>
            <a:r>
              <a:rPr lang="cs-CZ" sz="2400" b="1" dirty="0" err="1" smtClean="0">
                <a:solidFill>
                  <a:srgbClr val="008000"/>
                </a:solidFill>
                <a:latin typeface="Arial Black" pitchFamily="34" charset="0"/>
              </a:rPr>
              <a:t>solution</a:t>
            </a:r>
            <a:r>
              <a:rPr lang="cs-CZ" sz="2400" b="1" dirty="0" smtClean="0">
                <a:solidFill>
                  <a:srgbClr val="008000"/>
                </a:solidFill>
                <a:latin typeface="Arial Black" pitchFamily="34" charset="0"/>
              </a:rPr>
              <a:t> to </a:t>
            </a:r>
            <a:r>
              <a:rPr lang="cs-CZ" sz="2400" b="1" dirty="0" err="1" smtClean="0">
                <a:solidFill>
                  <a:srgbClr val="008000"/>
                </a:solidFill>
                <a:latin typeface="Arial Black" pitchFamily="34" charset="0"/>
              </a:rPr>
              <a:t>resist</a:t>
            </a:r>
            <a:r>
              <a:rPr lang="cs-CZ" sz="2400" b="1" dirty="0" smtClean="0">
                <a:solidFill>
                  <a:srgbClr val="008000"/>
                </a:solidFill>
                <a:latin typeface="Arial Black" pitchFamily="34" charset="0"/>
              </a:rPr>
              <a:t> body </a:t>
            </a:r>
            <a:r>
              <a:rPr lang="cs-CZ" sz="2400" b="1" dirty="0" err="1" smtClean="0">
                <a:solidFill>
                  <a:srgbClr val="008000"/>
                </a:solidFill>
                <a:latin typeface="Arial Black" pitchFamily="34" charset="0"/>
              </a:rPr>
              <a:t>enzymes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and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slower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the</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absorption</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process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thus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supporting</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the</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wound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for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longer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periods</a:t>
            </a:r>
            <a:r>
              <a:rPr lang="cs-CZ" sz="2400" b="1" dirty="0" smtClean="0">
                <a:solidFill>
                  <a:srgbClr val="008000"/>
                </a:solidFill>
                <a:latin typeface="Arial Black" pitchFamily="34" charset="0"/>
              </a:rPr>
              <a:t>. </a:t>
            </a:r>
          </a:p>
          <a:p>
            <a:pPr>
              <a:buFont typeface="Arial" pitchFamily="34" charset="0"/>
              <a:buChar char="•"/>
            </a:pPr>
            <a:r>
              <a:rPr lang="cs-CZ" sz="2400" b="1" dirty="0" smtClean="0">
                <a:solidFill>
                  <a:srgbClr val="008000"/>
                </a:solidFill>
                <a:latin typeface="Arial Black" pitchFamily="34" charset="0"/>
              </a:rPr>
              <a:t> </a:t>
            </a:r>
            <a:r>
              <a:rPr lang="cs-CZ" sz="2400" b="1" dirty="0" err="1" smtClean="0">
                <a:solidFill>
                  <a:srgbClr val="C00000"/>
                </a:solidFill>
                <a:latin typeface="Arial Black" pitchFamily="34" charset="0"/>
              </a:rPr>
              <a:t>Chromic</a:t>
            </a:r>
            <a:r>
              <a:rPr lang="cs-CZ" sz="2400" b="1" dirty="0" smtClean="0">
                <a:solidFill>
                  <a:srgbClr val="C00000"/>
                </a:solidFill>
                <a:latin typeface="Arial Black" pitchFamily="34" charset="0"/>
              </a:rPr>
              <a:t> gut </a:t>
            </a:r>
            <a:r>
              <a:rPr lang="cs-CZ" sz="2400" b="1" dirty="0" err="1" smtClean="0">
                <a:solidFill>
                  <a:srgbClr val="C00000"/>
                </a:solidFill>
                <a:latin typeface="Arial Black" pitchFamily="34" charset="0"/>
              </a:rPr>
              <a:t>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chromicised</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before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spun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into</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strands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allows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control</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over</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amount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of</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chromic</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content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for</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even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absorption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rate</a:t>
            </a:r>
            <a:r>
              <a:rPr lang="cs-CZ" sz="2400" b="1" dirty="0" smtClean="0">
                <a:solidFill>
                  <a:srgbClr val="C00000"/>
                </a:solidFill>
                <a:latin typeface="Arial Black" pitchFamily="34" charset="0"/>
              </a:rPr>
              <a:t>. </a:t>
            </a:r>
          </a:p>
          <a:p>
            <a:pPr>
              <a:buFont typeface="Arial" pitchFamily="34" charset="0"/>
              <a:buChar char="•"/>
            </a:pPr>
            <a:r>
              <a:rPr lang="cs-CZ" sz="2400" b="1" dirty="0" smtClean="0">
                <a:solidFill>
                  <a:srgbClr val="008000"/>
                </a:solidFill>
                <a:latin typeface="Arial Black" pitchFamily="34" charset="0"/>
              </a:rPr>
              <a:t> </a:t>
            </a:r>
            <a:r>
              <a:rPr lang="cs-CZ" sz="2400" b="1" dirty="0" err="1" smtClean="0">
                <a:solidFill>
                  <a:srgbClr val="FFC000"/>
                </a:solidFill>
                <a:latin typeface="Arial Black" pitchFamily="34" charset="0"/>
              </a:rPr>
              <a:t>The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chromic</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content</a:t>
            </a:r>
            <a:r>
              <a:rPr lang="cs-CZ" sz="2400" b="1" dirty="0" smtClean="0">
                <a:solidFill>
                  <a:srgbClr val="FFC000"/>
                </a:solidFill>
                <a:latin typeface="Arial Black" pitchFamily="34" charset="0"/>
              </a:rPr>
              <a:t> not </a:t>
            </a:r>
            <a:r>
              <a:rPr lang="cs-CZ" sz="2400" b="1" dirty="0" err="1" smtClean="0">
                <a:solidFill>
                  <a:srgbClr val="FFC000"/>
                </a:solidFill>
                <a:latin typeface="Arial Black" pitchFamily="34" charset="0"/>
              </a:rPr>
              <a:t>only</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increases</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the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tensile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strength</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but</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also</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reduces</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tissue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irritation</a:t>
            </a:r>
            <a:r>
              <a:rPr lang="cs-CZ" sz="2400" b="1" dirty="0" smtClean="0">
                <a:solidFill>
                  <a:srgbClr val="FFC000"/>
                </a:solidFill>
                <a:latin typeface="Arial Black" pitchFamily="34" charset="0"/>
              </a:rPr>
              <a:t>.</a:t>
            </a:r>
            <a:endParaRPr lang="cs-CZ" sz="2000" b="1" dirty="0" smtClean="0">
              <a:solidFill>
                <a:srgbClr val="FFC000"/>
              </a:solidFill>
              <a:latin typeface="Arial Black" pitchFamily="34" charset="0"/>
            </a:endParaRPr>
          </a:p>
          <a:p>
            <a:pPr>
              <a:buFont typeface="Arial" pitchFamily="34" charset="0"/>
              <a:buChar char="•"/>
            </a:pPr>
            <a:r>
              <a:rPr lang="cs-CZ" sz="2000" b="1" dirty="0" smtClean="0"/>
              <a:t> </a:t>
            </a:r>
            <a:r>
              <a:rPr lang="cs-CZ" sz="2400" b="1" dirty="0" smtClean="0">
                <a:solidFill>
                  <a:srgbClr val="0000FF"/>
                </a:solidFill>
                <a:latin typeface="Arial Black" pitchFamily="34" charset="0"/>
              </a:rPr>
              <a:t>Catgut </a:t>
            </a:r>
            <a:r>
              <a:rPr lang="cs-CZ" sz="2400" b="1" dirty="0" err="1" smtClean="0">
                <a:solidFill>
                  <a:srgbClr val="0000FF"/>
                </a:solidFill>
                <a:latin typeface="Arial Black" pitchFamily="34" charset="0"/>
              </a:rPr>
              <a:t>sutures</a:t>
            </a:r>
            <a:r>
              <a:rPr lang="cs-CZ" sz="2400" b="1" dirty="0" smtClean="0">
                <a:solidFill>
                  <a:srgbClr val="0000FF"/>
                </a:solidFill>
                <a:latin typeface="Arial Black" pitchFamily="34" charset="0"/>
              </a:rPr>
              <a:t> are </a:t>
            </a:r>
            <a:r>
              <a:rPr lang="cs-CZ" sz="2400" b="1" dirty="0" err="1" smtClean="0">
                <a:solidFill>
                  <a:srgbClr val="0000FF"/>
                </a:solidFill>
                <a:latin typeface="Arial Black" pitchFamily="34" charset="0"/>
              </a:rPr>
              <a:t>sterilized</a:t>
            </a:r>
            <a:r>
              <a:rPr lang="cs-CZ" sz="2400" b="1" dirty="0" smtClean="0">
                <a:solidFill>
                  <a:srgbClr val="0000FF"/>
                </a:solidFill>
                <a:latin typeface="Arial Black" pitchFamily="34" charset="0"/>
              </a:rPr>
              <a:t> by a </a:t>
            </a:r>
            <a:r>
              <a:rPr lang="cs-CZ" sz="2400" b="1" dirty="0" err="1" smtClean="0">
                <a:solidFill>
                  <a:srgbClr val="0000FF"/>
                </a:solidFill>
                <a:latin typeface="Arial Black" pitchFamily="34" charset="0"/>
              </a:rPr>
              <a:t>sterilizing</a:t>
            </a:r>
            <a:r>
              <a:rPr lang="cs-CZ" sz="2400" b="1" dirty="0" smtClean="0">
                <a:solidFill>
                  <a:srgbClr val="0000FF"/>
                </a:solidFill>
                <a:latin typeface="Arial Black" pitchFamily="34" charset="0"/>
              </a:rPr>
              <a:t> fluid </a:t>
            </a:r>
            <a:r>
              <a:rPr lang="cs-CZ" sz="2400" b="1" dirty="0" err="1" smtClean="0">
                <a:solidFill>
                  <a:srgbClr val="0000FF"/>
                </a:solidFill>
                <a:latin typeface="Arial Black" pitchFamily="34" charset="0"/>
              </a:rPr>
              <a:t>containing</a:t>
            </a:r>
            <a:r>
              <a:rPr lang="cs-CZ" sz="2400" b="1" dirty="0" smtClean="0">
                <a:solidFill>
                  <a:srgbClr val="0000FF"/>
                </a:solidFill>
                <a:latin typeface="Arial Black" pitchFamily="34" charset="0"/>
              </a:rPr>
              <a:t> EO (</a:t>
            </a:r>
            <a:r>
              <a:rPr lang="cs-CZ" sz="2400" b="1" dirty="0" err="1" smtClean="0">
                <a:solidFill>
                  <a:srgbClr val="0000FF"/>
                </a:solidFill>
                <a:latin typeface="Arial Black" pitchFamily="34" charset="0"/>
              </a:rPr>
              <a:t>ethylenoxide</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distilled</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water</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and</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isopropyl</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alcohol</a:t>
            </a:r>
            <a:r>
              <a:rPr lang="cs-CZ" sz="2400" b="1" dirty="0" smtClean="0">
                <a:solidFill>
                  <a:srgbClr val="0000FF"/>
                </a:solidFill>
                <a:latin typeface="Arial Black" pitchFamily="34" charset="0"/>
              </a:rPr>
              <a:t>.</a:t>
            </a:r>
            <a:endParaRPr lang="cs-CZ" sz="2000" b="1" dirty="0">
              <a:solidFill>
                <a:srgbClr val="0000FF"/>
              </a:solidFill>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64</a:t>
            </a:fld>
            <a:endParaRPr lang="sk-SK"/>
          </a:p>
        </p:txBody>
      </p:sp>
      <p:sp>
        <p:nvSpPr>
          <p:cNvPr id="7" name="TextovéPole 6"/>
          <p:cNvSpPr txBox="1"/>
          <p:nvPr/>
        </p:nvSpPr>
        <p:spPr>
          <a:xfrm>
            <a:off x="251520" y="332656"/>
            <a:ext cx="8568952" cy="6093976"/>
          </a:xfrm>
          <a:prstGeom prst="rect">
            <a:avLst/>
          </a:prstGeom>
          <a:noFill/>
        </p:spPr>
        <p:txBody>
          <a:bodyPr wrap="square" rtlCol="0">
            <a:spAutoFit/>
          </a:bodyPr>
          <a:lstStyle/>
          <a:p>
            <a:pPr algn="ctr"/>
            <a:r>
              <a:rPr lang="cs-CZ" sz="3200" b="1" dirty="0" err="1" smtClean="0">
                <a:solidFill>
                  <a:srgbClr val="FF0000"/>
                </a:solidFill>
                <a:latin typeface="Arial Black" pitchFamily="34" charset="0"/>
              </a:rPr>
              <a:t>Distinctive</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Characteristics</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of</a:t>
            </a:r>
            <a:r>
              <a:rPr lang="cs-CZ" sz="3200" b="1" dirty="0" smtClean="0">
                <a:solidFill>
                  <a:srgbClr val="FF0000"/>
                </a:solidFill>
                <a:latin typeface="Arial Black" pitchFamily="34" charset="0"/>
              </a:rPr>
              <a:t> 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Sutures</a:t>
            </a:r>
            <a:endParaRPr lang="cs-CZ" sz="3200" b="1" dirty="0" smtClean="0">
              <a:solidFill>
                <a:srgbClr val="FF0000"/>
              </a:solidFill>
              <a:latin typeface="Arial Black" pitchFamily="34" charset="0"/>
            </a:endParaRPr>
          </a:p>
          <a:p>
            <a:pPr lvl="0">
              <a:buFont typeface="Arial" pitchFamily="34" charset="0"/>
              <a:buChar char="•"/>
            </a:pPr>
            <a:r>
              <a:rPr lang="cs-CZ" sz="2800" dirty="0" err="1" smtClean="0">
                <a:solidFill>
                  <a:srgbClr val="0000FF"/>
                </a:solidFill>
                <a:latin typeface="Arial Black" pitchFamily="34" charset="0"/>
              </a:rPr>
              <a:t>Absorption</a:t>
            </a:r>
            <a:r>
              <a:rPr lang="cs-CZ" sz="2800" dirty="0" smtClean="0"/>
              <a:t> </a:t>
            </a:r>
            <a:r>
              <a:rPr lang="cs-CZ" sz="2800" dirty="0" err="1" smtClean="0"/>
              <a:t>within</a:t>
            </a:r>
            <a:r>
              <a:rPr lang="cs-CZ" sz="2800" dirty="0" smtClean="0"/>
              <a:t> 60-90 </a:t>
            </a:r>
            <a:r>
              <a:rPr lang="cs-CZ" sz="2800" dirty="0" err="1" smtClean="0"/>
              <a:t>days</a:t>
            </a:r>
            <a:r>
              <a:rPr lang="cs-CZ" sz="2800" dirty="0" smtClean="0"/>
              <a:t> </a:t>
            </a:r>
            <a:r>
              <a:rPr lang="cs-CZ" sz="2800" dirty="0" err="1" smtClean="0"/>
              <a:t>for</a:t>
            </a:r>
            <a:r>
              <a:rPr lang="cs-CZ" sz="2800" dirty="0" smtClean="0"/>
              <a:t> </a:t>
            </a:r>
            <a:r>
              <a:rPr lang="cs-CZ" sz="2800" dirty="0" err="1" smtClean="0"/>
              <a:t>chromic</a:t>
            </a:r>
            <a:r>
              <a:rPr lang="cs-CZ" sz="2800" dirty="0" smtClean="0"/>
              <a:t> </a:t>
            </a:r>
            <a:r>
              <a:rPr lang="cs-CZ" sz="2800" dirty="0" err="1" smtClean="0"/>
              <a:t>suture</a:t>
            </a:r>
            <a:r>
              <a:rPr lang="cs-CZ" sz="2800" dirty="0" smtClean="0"/>
              <a:t> </a:t>
            </a:r>
            <a:r>
              <a:rPr lang="cs-CZ" sz="2800" dirty="0" err="1" smtClean="0"/>
              <a:t>and</a:t>
            </a:r>
            <a:r>
              <a:rPr lang="cs-CZ" sz="2800" dirty="0" smtClean="0"/>
              <a:t> 60-70 </a:t>
            </a:r>
            <a:r>
              <a:rPr lang="cs-CZ" sz="2800" dirty="0" err="1" smtClean="0"/>
              <a:t>days</a:t>
            </a:r>
            <a:r>
              <a:rPr lang="cs-CZ" sz="2800" dirty="0" smtClean="0"/>
              <a:t> </a:t>
            </a:r>
            <a:r>
              <a:rPr lang="cs-CZ" sz="2800" dirty="0" err="1" smtClean="0"/>
              <a:t>for</a:t>
            </a:r>
            <a:r>
              <a:rPr lang="cs-CZ" sz="2800" dirty="0" smtClean="0"/>
              <a:t> </a:t>
            </a:r>
            <a:r>
              <a:rPr lang="cs-CZ" sz="2800" dirty="0" err="1" smtClean="0"/>
              <a:t>plain</a:t>
            </a:r>
            <a:r>
              <a:rPr lang="cs-CZ" sz="2800" dirty="0" smtClean="0"/>
              <a:t> gut </a:t>
            </a:r>
            <a:r>
              <a:rPr lang="cs-CZ" sz="2800" dirty="0" err="1" smtClean="0"/>
              <a:t>suture</a:t>
            </a:r>
            <a:r>
              <a:rPr lang="cs-CZ" sz="2800" dirty="0" smtClean="0"/>
              <a:t>.</a:t>
            </a:r>
          </a:p>
          <a:p>
            <a:pPr lvl="0">
              <a:buFont typeface="Arial" pitchFamily="34" charset="0"/>
              <a:buChar char="•"/>
            </a:pPr>
            <a:r>
              <a:rPr lang="cs-CZ" sz="2800" dirty="0" err="1" smtClean="0"/>
              <a:t>Allows</a:t>
            </a:r>
            <a:r>
              <a:rPr lang="cs-CZ" sz="2800" dirty="0" smtClean="0"/>
              <a:t> </a:t>
            </a:r>
            <a:r>
              <a:rPr lang="cs-CZ" sz="2800" dirty="0" err="1" smtClean="0"/>
              <a:t>for</a:t>
            </a:r>
            <a:r>
              <a:rPr lang="cs-CZ" sz="2800" dirty="0" smtClean="0"/>
              <a:t> </a:t>
            </a:r>
            <a:r>
              <a:rPr lang="cs-CZ" sz="2800" dirty="0" err="1" smtClean="0">
                <a:solidFill>
                  <a:srgbClr val="008000"/>
                </a:solidFill>
                <a:latin typeface="Arial Black" pitchFamily="34" charset="0"/>
              </a:rPr>
              <a:t>smooth</a:t>
            </a:r>
            <a:r>
              <a:rPr lang="cs-CZ" sz="2800" dirty="0" smtClean="0">
                <a:solidFill>
                  <a:srgbClr val="008000"/>
                </a:solidFill>
                <a:latin typeface="Arial Black" pitchFamily="34" charset="0"/>
              </a:rPr>
              <a:t> </a:t>
            </a:r>
            <a:r>
              <a:rPr lang="cs-CZ" sz="2800" dirty="0" err="1" smtClean="0">
                <a:solidFill>
                  <a:srgbClr val="008000"/>
                </a:solidFill>
                <a:latin typeface="Arial Black" pitchFamily="34" charset="0"/>
              </a:rPr>
              <a:t>passage</a:t>
            </a:r>
            <a:r>
              <a:rPr lang="cs-CZ" sz="2800" dirty="0" smtClean="0">
                <a:solidFill>
                  <a:srgbClr val="008000"/>
                </a:solidFill>
                <a:latin typeface="Arial Black" pitchFamily="34" charset="0"/>
              </a:rPr>
              <a:t> </a:t>
            </a:r>
            <a:r>
              <a:rPr lang="cs-CZ" sz="2800" dirty="0" err="1" smtClean="0"/>
              <a:t>through</a:t>
            </a:r>
            <a:r>
              <a:rPr lang="cs-CZ" sz="2800" dirty="0" smtClean="0"/>
              <a:t> </a:t>
            </a:r>
            <a:r>
              <a:rPr lang="cs-CZ" sz="2800" dirty="0" err="1" smtClean="0"/>
              <a:t>tissue</a:t>
            </a:r>
            <a:r>
              <a:rPr lang="cs-CZ" sz="2800" dirty="0" smtClean="0"/>
              <a:t>.</a:t>
            </a:r>
          </a:p>
          <a:p>
            <a:pPr lvl="0">
              <a:buFont typeface="Arial" pitchFamily="34" charset="0"/>
              <a:buChar char="•"/>
            </a:pPr>
            <a:r>
              <a:rPr lang="cs-CZ" sz="2800" dirty="0" err="1" smtClean="0"/>
              <a:t>Packed</a:t>
            </a:r>
            <a:r>
              <a:rPr lang="cs-CZ" sz="2800" dirty="0" smtClean="0"/>
              <a:t> in IPA to </a:t>
            </a:r>
            <a:r>
              <a:rPr lang="cs-CZ" sz="2800" dirty="0" err="1" smtClean="0"/>
              <a:t>retain</a:t>
            </a:r>
            <a:r>
              <a:rPr lang="cs-CZ" sz="2800" dirty="0" smtClean="0"/>
              <a:t> </a:t>
            </a:r>
            <a:r>
              <a:rPr lang="cs-CZ" sz="2800" dirty="0" err="1" smtClean="0"/>
              <a:t>memory</a:t>
            </a:r>
            <a:r>
              <a:rPr lang="cs-CZ" sz="2800" dirty="0" smtClean="0"/>
              <a:t> &amp; </a:t>
            </a:r>
            <a:r>
              <a:rPr lang="cs-CZ" sz="2800" dirty="0" err="1" smtClean="0"/>
              <a:t>increase</a:t>
            </a:r>
            <a:r>
              <a:rPr lang="cs-CZ" sz="2800" dirty="0" smtClean="0"/>
              <a:t> </a:t>
            </a:r>
            <a:r>
              <a:rPr lang="cs-CZ" sz="2800" dirty="0" err="1" smtClean="0"/>
              <a:t>pliability</a:t>
            </a:r>
            <a:r>
              <a:rPr lang="cs-CZ" sz="2800" dirty="0" smtClean="0"/>
              <a:t>.</a:t>
            </a:r>
          </a:p>
          <a:p>
            <a:pPr lvl="0">
              <a:buFont typeface="Arial" pitchFamily="34" charset="0"/>
              <a:buChar char="•"/>
            </a:pPr>
            <a:r>
              <a:rPr lang="cs-CZ" sz="2800" dirty="0" err="1" smtClean="0"/>
              <a:t>Uniform</a:t>
            </a:r>
            <a:r>
              <a:rPr lang="cs-CZ" sz="2800" dirty="0" smtClean="0"/>
              <a:t> chrome </a:t>
            </a:r>
            <a:r>
              <a:rPr lang="cs-CZ" sz="2800" dirty="0" err="1" smtClean="0"/>
              <a:t>content</a:t>
            </a:r>
            <a:r>
              <a:rPr lang="cs-CZ" sz="2800" dirty="0" smtClean="0"/>
              <a:t> </a:t>
            </a:r>
            <a:r>
              <a:rPr lang="cs-CZ" sz="2800" dirty="0" err="1" smtClean="0"/>
              <a:t>provides</a:t>
            </a:r>
            <a:r>
              <a:rPr lang="cs-CZ" sz="2800" dirty="0" smtClean="0"/>
              <a:t> </a:t>
            </a:r>
            <a:r>
              <a:rPr lang="cs-CZ" sz="2800" dirty="0" err="1" smtClean="0"/>
              <a:t>required</a:t>
            </a:r>
            <a:r>
              <a:rPr lang="cs-CZ" sz="2800" dirty="0" smtClean="0"/>
              <a:t> </a:t>
            </a:r>
            <a:r>
              <a:rPr lang="cs-CZ" sz="2800" dirty="0" err="1" smtClean="0"/>
              <a:t>wound</a:t>
            </a:r>
            <a:r>
              <a:rPr lang="cs-CZ" sz="2800" dirty="0" smtClean="0"/>
              <a:t> support </a:t>
            </a:r>
            <a:r>
              <a:rPr lang="cs-CZ" sz="2800" dirty="0" err="1" smtClean="0"/>
              <a:t>and</a:t>
            </a:r>
            <a:r>
              <a:rPr lang="cs-CZ" sz="2800" dirty="0" smtClean="0"/>
              <a:t> </a:t>
            </a:r>
            <a:r>
              <a:rPr lang="cs-CZ" sz="2800" dirty="0" err="1" smtClean="0"/>
              <a:t>absorption</a:t>
            </a:r>
            <a:r>
              <a:rPr lang="cs-CZ" sz="2800" dirty="0" smtClean="0"/>
              <a:t>.</a:t>
            </a:r>
          </a:p>
          <a:p>
            <a:pPr lvl="0">
              <a:buFont typeface="Arial" pitchFamily="34" charset="0"/>
              <a:buChar char="•"/>
            </a:pPr>
            <a:r>
              <a:rPr lang="cs-CZ" sz="2800" dirty="0" smtClean="0"/>
              <a:t>Catgut </a:t>
            </a:r>
            <a:r>
              <a:rPr lang="cs-CZ" sz="2800" dirty="0" err="1" smtClean="0"/>
              <a:t>suture</a:t>
            </a:r>
            <a:r>
              <a:rPr lang="cs-CZ" sz="2800" dirty="0" smtClean="0"/>
              <a:t> are </a:t>
            </a:r>
            <a:r>
              <a:rPr lang="cs-CZ" sz="2800" dirty="0" err="1" smtClean="0"/>
              <a:t>available</a:t>
            </a:r>
            <a:r>
              <a:rPr lang="cs-CZ" sz="2800" dirty="0" smtClean="0"/>
              <a:t> </a:t>
            </a:r>
            <a:r>
              <a:rPr lang="cs-CZ" sz="2800" dirty="0" err="1" smtClean="0"/>
              <a:t>from</a:t>
            </a:r>
            <a:r>
              <a:rPr lang="cs-CZ" sz="2800" dirty="0" smtClean="0"/>
              <a:t> U.S.P </a:t>
            </a:r>
            <a:r>
              <a:rPr lang="cs-CZ" sz="2800" dirty="0" err="1" smtClean="0"/>
              <a:t>Sizes</a:t>
            </a:r>
            <a:r>
              <a:rPr lang="cs-CZ" sz="2800" dirty="0" smtClean="0"/>
              <a:t> 5-0 to 2</a:t>
            </a:r>
          </a:p>
          <a:p>
            <a:pPr lvl="0">
              <a:buFont typeface="Arial" pitchFamily="34" charset="0"/>
              <a:buChar char="•"/>
            </a:pPr>
            <a:r>
              <a:rPr lang="cs-CZ" sz="2800" dirty="0" err="1" smtClean="0">
                <a:solidFill>
                  <a:srgbClr val="C00000"/>
                </a:solidFill>
                <a:latin typeface="Arial Black" pitchFamily="34" charset="0"/>
              </a:rPr>
              <a:t>General</a:t>
            </a:r>
            <a:r>
              <a:rPr lang="cs-CZ" sz="2800" dirty="0" smtClean="0">
                <a:solidFill>
                  <a:srgbClr val="C00000"/>
                </a:solidFill>
                <a:latin typeface="Arial Black" pitchFamily="34" charset="0"/>
              </a:rPr>
              <a:t> </a:t>
            </a:r>
            <a:r>
              <a:rPr lang="cs-CZ" sz="2800" dirty="0" err="1" smtClean="0">
                <a:solidFill>
                  <a:srgbClr val="C00000"/>
                </a:solidFill>
                <a:latin typeface="Arial Black" pitchFamily="34" charset="0"/>
              </a:rPr>
              <a:t>closure</a:t>
            </a:r>
            <a:r>
              <a:rPr lang="cs-CZ" sz="2800" dirty="0" smtClean="0"/>
              <a:t>, </a:t>
            </a:r>
            <a:r>
              <a:rPr lang="cs-CZ" sz="2800" dirty="0" err="1" smtClean="0"/>
              <a:t>Ophthalmic</a:t>
            </a:r>
            <a:r>
              <a:rPr lang="cs-CZ" sz="2800" dirty="0" smtClean="0"/>
              <a:t>, </a:t>
            </a:r>
            <a:r>
              <a:rPr lang="cs-CZ" sz="2800" dirty="0" err="1" smtClean="0"/>
              <a:t>Orthopaedics</a:t>
            </a:r>
            <a:r>
              <a:rPr lang="cs-CZ" sz="2800" dirty="0" smtClean="0"/>
              <a:t>, </a:t>
            </a:r>
            <a:r>
              <a:rPr lang="cs-CZ" sz="2800" dirty="0" err="1" smtClean="0"/>
              <a:t>Obstetrics</a:t>
            </a:r>
            <a:r>
              <a:rPr lang="cs-CZ" sz="2800" dirty="0" smtClean="0"/>
              <a:t>/</a:t>
            </a:r>
            <a:r>
              <a:rPr lang="cs-CZ" sz="2800" dirty="0" err="1" smtClean="0"/>
              <a:t>Gynaecology</a:t>
            </a:r>
            <a:r>
              <a:rPr lang="cs-CZ" sz="2800" dirty="0" smtClean="0"/>
              <a:t> </a:t>
            </a:r>
            <a:r>
              <a:rPr lang="cs-CZ" sz="2800" dirty="0" err="1" smtClean="0"/>
              <a:t>and</a:t>
            </a:r>
            <a:r>
              <a:rPr lang="cs-CZ" sz="2800" dirty="0" smtClean="0"/>
              <a:t> </a:t>
            </a:r>
            <a:r>
              <a:rPr lang="cs-CZ" sz="2800" dirty="0" err="1" smtClean="0"/>
              <a:t>Gastro</a:t>
            </a:r>
            <a:r>
              <a:rPr lang="cs-CZ" sz="2800" dirty="0" smtClean="0"/>
              <a:t>-</a:t>
            </a:r>
            <a:r>
              <a:rPr lang="cs-CZ" sz="2800" dirty="0" err="1" smtClean="0"/>
              <a:t>intestinal</a:t>
            </a:r>
            <a:r>
              <a:rPr lang="cs-CZ" sz="2800" dirty="0" smtClean="0"/>
              <a:t> </a:t>
            </a:r>
            <a:r>
              <a:rPr lang="cs-CZ" sz="2800" dirty="0" err="1" smtClean="0"/>
              <a:t>Tract</a:t>
            </a:r>
            <a:r>
              <a:rPr lang="cs-CZ" sz="2800" dirty="0" smtClean="0"/>
              <a:t> </a:t>
            </a:r>
            <a:r>
              <a:rPr lang="cs-CZ" sz="2800" dirty="0" err="1" smtClean="0"/>
              <a:t>Surgery</a:t>
            </a:r>
            <a:r>
              <a:rPr lang="cs-CZ" sz="2800" dirty="0" smtClean="0"/>
              <a:t>.</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rozpustnost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65</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smtClean="0"/>
              <a:t>Some cosmetics include soluble or </a:t>
            </a:r>
            <a:r>
              <a:rPr lang="en-US" sz="2400" dirty="0" smtClean="0">
                <a:solidFill>
                  <a:srgbClr val="FF0000"/>
                </a:solidFill>
                <a:latin typeface="Arial Black" pitchFamily="34" charset="0"/>
              </a:rPr>
              <a:t>hydrolyzed collagen</a:t>
            </a:r>
            <a:r>
              <a:rPr lang="en-US" sz="2400" dirty="0" smtClean="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smtClean="0">
                <a:solidFill>
                  <a:srgbClr val="0000FF"/>
                </a:solidFill>
                <a:latin typeface="Arial Black" pitchFamily="34" charset="0"/>
              </a:rPr>
              <a:t>ROZPUSTNOST KOLAGENU ZÁVISÍ NA:</a:t>
            </a:r>
          </a:p>
          <a:p>
            <a:pPr>
              <a:buFont typeface="Arial" pitchFamily="34" charset="0"/>
              <a:buChar char="•"/>
            </a:pPr>
            <a:r>
              <a:rPr lang="cs-CZ" sz="2800" dirty="0" smtClean="0">
                <a:solidFill>
                  <a:srgbClr val="0000FF"/>
                </a:solidFill>
                <a:latin typeface="Arial Black" pitchFamily="34" charset="0"/>
              </a:rPr>
              <a:t> MW &gt;  hydrolyzované typy jsou rozpustnější, a to i ve vodě</a:t>
            </a:r>
          </a:p>
          <a:p>
            <a:pPr>
              <a:buFont typeface="Arial" pitchFamily="34" charset="0"/>
              <a:buChar char="•"/>
            </a:pPr>
            <a:r>
              <a:rPr lang="cs-CZ" sz="2800" dirty="0" smtClean="0">
                <a:solidFill>
                  <a:srgbClr val="0000FF"/>
                </a:solidFill>
                <a:latin typeface="Arial Black" pitchFamily="34" charset="0"/>
              </a:rPr>
              <a:t> pH,</a:t>
            </a:r>
          </a:p>
          <a:p>
            <a:pPr>
              <a:buFont typeface="Arial" pitchFamily="34" charset="0"/>
              <a:buChar char="•"/>
            </a:pPr>
            <a:r>
              <a:rPr lang="cs-CZ" sz="2800" dirty="0" smtClean="0">
                <a:solidFill>
                  <a:srgbClr val="0000FF"/>
                </a:solidFill>
                <a:latin typeface="Arial Black" pitchFamily="34" charset="0"/>
              </a:rPr>
              <a:t> …………..</a:t>
            </a:r>
            <a:endParaRPr lang="cs-CZ" sz="2800" dirty="0">
              <a:solidFill>
                <a:srgbClr val="0000FF"/>
              </a:solidFill>
              <a:latin typeface="Arial Black"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rozpustnost 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sp>
        <p:nvSpPr>
          <p:cNvPr id="11" name="TextovéPole 10"/>
          <p:cNvSpPr txBox="1"/>
          <p:nvPr/>
        </p:nvSpPr>
        <p:spPr>
          <a:xfrm>
            <a:off x="0" y="908720"/>
            <a:ext cx="8784976" cy="1384995"/>
          </a:xfrm>
          <a:prstGeom prst="rect">
            <a:avLst/>
          </a:prstGeom>
          <a:noFill/>
        </p:spPr>
        <p:txBody>
          <a:bodyPr wrap="square" rtlCol="0">
            <a:spAutoFit/>
          </a:bodyPr>
          <a:lstStyle/>
          <a:p>
            <a:r>
              <a:rPr lang="cs-CZ" sz="2800" u="sng" dirty="0" smtClean="0">
                <a:solidFill>
                  <a:srgbClr val="008000"/>
                </a:solidFill>
                <a:latin typeface="Arial Black" pitchFamily="34" charset="0"/>
              </a:rPr>
              <a:t>IZOELEKTRICKÝ BOD </a:t>
            </a:r>
            <a:r>
              <a:rPr lang="cs-CZ" sz="2800" u="sng" dirty="0" smtClean="0">
                <a:solidFill>
                  <a:srgbClr val="0000FF"/>
                </a:solidFill>
                <a:latin typeface="Arial Black" pitchFamily="34" charset="0"/>
              </a:rPr>
              <a:t>KOLAGENU: cca. pH7</a:t>
            </a:r>
          </a:p>
          <a:p>
            <a:pPr algn="ctr"/>
            <a:r>
              <a:rPr lang="cs-CZ" sz="2800" dirty="0" smtClean="0">
                <a:solidFill>
                  <a:srgbClr val="0000FF"/>
                </a:solidFill>
                <a:latin typeface="Arial Black" pitchFamily="34" charset="0"/>
              </a:rPr>
              <a:t> </a:t>
            </a:r>
            <a:r>
              <a:rPr lang="cs-CZ" sz="2800" dirty="0" smtClean="0">
                <a:solidFill>
                  <a:srgbClr val="FF0000"/>
                </a:solidFill>
                <a:latin typeface="Arial Black" pitchFamily="34" charset="0"/>
              </a:rPr>
              <a:t>SOL               28 °C              </a:t>
            </a:r>
            <a:r>
              <a:rPr lang="cs-CZ" sz="2800" dirty="0" smtClean="0">
                <a:solidFill>
                  <a:srgbClr val="C00000"/>
                </a:solidFill>
                <a:latin typeface="Arial Black" pitchFamily="34" charset="0"/>
              </a:rPr>
              <a:t>GEL</a:t>
            </a:r>
          </a:p>
          <a:p>
            <a:pPr algn="ctr"/>
            <a:r>
              <a:rPr lang="cs-CZ" sz="2800" dirty="0" smtClean="0">
                <a:solidFill>
                  <a:srgbClr val="0000FF"/>
                </a:solidFill>
                <a:latin typeface="Arial Black" pitchFamily="34" charset="0"/>
              </a:rPr>
              <a:t> </a:t>
            </a:r>
            <a:r>
              <a:rPr lang="cs-CZ" sz="2800" dirty="0" smtClean="0">
                <a:solidFill>
                  <a:srgbClr val="C00000"/>
                </a:solidFill>
                <a:latin typeface="Arial Black" pitchFamily="34" charset="0"/>
              </a:rPr>
              <a:t>GEL</a:t>
            </a:r>
            <a:r>
              <a:rPr lang="cs-CZ" sz="2800" dirty="0" smtClean="0">
                <a:solidFill>
                  <a:srgbClr val="FF0000"/>
                </a:solidFill>
                <a:latin typeface="Arial Black" pitchFamily="34" charset="0"/>
              </a:rPr>
              <a:t>               34 °C              SOL</a:t>
            </a:r>
            <a:endParaRPr lang="cs-CZ" sz="2800" dirty="0">
              <a:solidFill>
                <a:srgbClr val="0000FF"/>
              </a:solidFill>
              <a:latin typeface="Arial Black" pitchFamily="34" charset="0"/>
            </a:endParaRPr>
          </a:p>
        </p:txBody>
      </p:sp>
      <p:cxnSp>
        <p:nvCxnSpPr>
          <p:cNvPr id="13" name="Přímá spojovací šipka 12"/>
          <p:cNvCxnSpPr/>
          <p:nvPr/>
        </p:nvCxnSpPr>
        <p:spPr>
          <a:xfrm>
            <a:off x="2555776"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148064"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2555776" y="198884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5220072" y="2060848"/>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2348880"/>
            <a:ext cx="8892480" cy="2246769"/>
          </a:xfrm>
          <a:prstGeom prst="rect">
            <a:avLst/>
          </a:prstGeom>
          <a:noFill/>
        </p:spPr>
        <p:txBody>
          <a:bodyPr wrap="square" rtlCol="0">
            <a:spAutoFit/>
          </a:bodyPr>
          <a:lstStyle/>
          <a:p>
            <a:pPr algn="ctr"/>
            <a:r>
              <a:rPr lang="cs-CZ" sz="2800" dirty="0" smtClean="0">
                <a:latin typeface="Arial Black" pitchFamily="34" charset="0"/>
              </a:rPr>
              <a:t>Přechod</a:t>
            </a:r>
            <a:r>
              <a:rPr lang="cs-CZ" sz="2800" dirty="0" smtClean="0"/>
              <a:t>  </a:t>
            </a:r>
            <a:r>
              <a:rPr lang="cs-CZ" sz="2800" dirty="0" smtClean="0">
                <a:solidFill>
                  <a:srgbClr val="FF0000"/>
                </a:solidFill>
                <a:latin typeface="Arial Black" pitchFamily="34" charset="0"/>
              </a:rPr>
              <a:t>SOL               </a:t>
            </a:r>
            <a:r>
              <a:rPr lang="cs-CZ" sz="2800" dirty="0" smtClean="0">
                <a:solidFill>
                  <a:srgbClr val="C00000"/>
                </a:solidFill>
                <a:latin typeface="Arial Black" pitchFamily="34" charset="0"/>
              </a:rPr>
              <a:t>GEL </a:t>
            </a:r>
            <a:r>
              <a:rPr lang="cs-CZ" sz="2800" dirty="0" smtClean="0">
                <a:latin typeface="Arial Black" pitchFamily="34" charset="0"/>
              </a:rPr>
              <a:t>není BODOVÁ CHARAKTERISTIKA, není to vratný děj!</a:t>
            </a:r>
          </a:p>
          <a:p>
            <a:pPr algn="ctr"/>
            <a:r>
              <a:rPr lang="cs-CZ" sz="2800" dirty="0" smtClean="0">
                <a:solidFill>
                  <a:srgbClr val="7030A0"/>
                </a:solidFill>
                <a:latin typeface="Arial Black" pitchFamily="34" charset="0"/>
              </a:rPr>
              <a:t>Říká se tomu „INVERZNÍ DĚJ“, protože během něho </a:t>
            </a:r>
            <a:r>
              <a:rPr lang="cs-CZ" sz="2800" cap="small" dirty="0" smtClean="0">
                <a:solidFill>
                  <a:srgbClr val="7030A0"/>
                </a:solidFill>
                <a:latin typeface="Arial Black" pitchFamily="34" charset="0"/>
              </a:rPr>
              <a:t>může</a:t>
            </a:r>
            <a:r>
              <a:rPr lang="cs-CZ" sz="2800" dirty="0" smtClean="0">
                <a:solidFill>
                  <a:srgbClr val="7030A0"/>
                </a:solidFill>
                <a:latin typeface="Arial Black" pitchFamily="34" charset="0"/>
              </a:rPr>
              <a:t> dojít ke změnám v makromolekulárním uspořádání   </a:t>
            </a:r>
            <a:r>
              <a:rPr lang="cs-CZ" sz="2800" dirty="0" smtClean="0">
                <a:solidFill>
                  <a:srgbClr val="7030A0"/>
                </a:solidFill>
              </a:rPr>
              <a:t>  </a:t>
            </a:r>
            <a:endParaRPr lang="cs-CZ" sz="2800" dirty="0">
              <a:solidFill>
                <a:srgbClr val="7030A0"/>
              </a:solidFill>
            </a:endParaRPr>
          </a:p>
        </p:txBody>
      </p:sp>
      <p:cxnSp>
        <p:nvCxnSpPr>
          <p:cNvPr id="18" name="Přímá spojovací šipka 17"/>
          <p:cNvCxnSpPr/>
          <p:nvPr/>
        </p:nvCxnSpPr>
        <p:spPr>
          <a:xfrm>
            <a:off x="3203848" y="2636912"/>
            <a:ext cx="1368152" cy="0"/>
          </a:xfrm>
          <a:prstGeom prst="straightConnector1">
            <a:avLst/>
          </a:prstGeom>
          <a:ln w="635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1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2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3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smtClean="0">
                <a:latin typeface="Arial Black" pitchFamily="34" charset="0"/>
              </a:rPr>
              <a:t>Zopakování základních pojmů týkajících se BÍLKOVIN (</a:t>
            </a:r>
            <a:r>
              <a:rPr lang="cs-CZ" sz="3600" smtClean="0">
                <a:latin typeface="Arial Black" pitchFamily="34" charset="0"/>
              </a:rPr>
              <a:t>přednáška 8)</a:t>
            </a:r>
            <a:endParaRPr lang="cs-CZ" sz="3600" dirty="0" smtClean="0">
              <a:latin typeface="Arial Black" pitchFamily="34" charset="0"/>
            </a:endParaRPr>
          </a:p>
          <a:p>
            <a:pPr marL="742950" indent="-742950">
              <a:buFont typeface="+mj-lt"/>
              <a:buAutoNum type="arabicPeriod"/>
            </a:pPr>
            <a:r>
              <a:rPr lang="cs-CZ" sz="3600" dirty="0" smtClean="0">
                <a:latin typeface="Arial Black" pitchFamily="34" charset="0"/>
              </a:rPr>
              <a:t>Vláknité bílkoviny</a:t>
            </a:r>
          </a:p>
          <a:p>
            <a:pPr marL="742950" indent="-742950">
              <a:buFont typeface="+mj-lt"/>
              <a:buAutoNum type="arabicPeriod"/>
            </a:pPr>
            <a:r>
              <a:rPr lang="cs-CZ" sz="3600" dirty="0" smtClean="0">
                <a:latin typeface="Arial Black" pitchFamily="34" charset="0"/>
              </a:rPr>
              <a:t>Výroba želatiny a klihu</a:t>
            </a:r>
          </a:p>
          <a:p>
            <a:pPr marL="742950" indent="-742950">
              <a:buFont typeface="+mj-lt"/>
              <a:buAutoNum type="arabicPeriod"/>
            </a:pPr>
            <a:r>
              <a:rPr lang="cs-CZ" sz="3600" dirty="0" smtClean="0">
                <a:latin typeface="Arial Black" pitchFamily="34" charset="0"/>
              </a:rPr>
              <a:t>Koželužství</a:t>
            </a:r>
          </a:p>
          <a:p>
            <a:pPr marL="1143000" lvl="1" indent="-742950">
              <a:buFont typeface="+mj-lt"/>
              <a:buAutoNum type="arabicPeriod"/>
            </a:pPr>
            <a:r>
              <a:rPr lang="cs-CZ" dirty="0" smtClean="0">
                <a:latin typeface="Arial Black" pitchFamily="34" charset="0"/>
              </a:rPr>
              <a:t>Kůže versus useň</a:t>
            </a:r>
          </a:p>
          <a:p>
            <a:pPr marL="1143000" lvl="1" indent="-742950">
              <a:buFont typeface="+mj-lt"/>
              <a:buAutoNum type="arabicPeriod"/>
            </a:pPr>
            <a:r>
              <a:rPr lang="cs-CZ" dirty="0" smtClean="0">
                <a:latin typeface="Arial Black" pitchFamily="34" charset="0"/>
              </a:rPr>
              <a:t>Postup činění kůží</a:t>
            </a:r>
          </a:p>
          <a:p>
            <a:pPr marL="742950" indent="-742950">
              <a:buFont typeface="+mj-lt"/>
              <a:buAutoNum type="arabicPeriod"/>
            </a:pPr>
            <a:r>
              <a:rPr lang="cs-CZ" sz="3600" dirty="0" smtClean="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 KOLAGEN – ceny pro kosmetiku, vodorozpustný</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9" name="TextovéPole 8"/>
          <p:cNvSpPr txBox="1"/>
          <p:nvPr/>
        </p:nvSpPr>
        <p:spPr>
          <a:xfrm>
            <a:off x="251520" y="980728"/>
            <a:ext cx="8496944" cy="2554545"/>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en-US" sz="2400" b="1" dirty="0" smtClean="0">
                <a:solidFill>
                  <a:srgbClr val="0000FF"/>
                </a:solidFill>
                <a:latin typeface="Arial Black" pitchFamily="34" charset="0"/>
              </a:rPr>
              <a:t>100% Soluble In Water Solubility Hydrolyzed Collagen For Hair </a:t>
            </a:r>
            <a:endParaRPr lang="cs-CZ" sz="2400" b="1" dirty="0" smtClean="0">
              <a:solidFill>
                <a:srgbClr val="0000FF"/>
              </a:solidFill>
              <a:latin typeface="Arial Black" pitchFamily="34" charset="0"/>
            </a:endParaRP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cs-CZ" sz="4000" dirty="0" smtClean="0">
                <a:solidFill>
                  <a:srgbClr val="C00000"/>
                </a:solidFill>
                <a:latin typeface="Arial Black" pitchFamily="34" charset="0"/>
              </a:rPr>
              <a:t>ZEMĚ PŮVODU: ČÍNA (ČLR)</a:t>
            </a:r>
            <a:endParaRPr lang="cs-CZ" sz="4000" dirty="0">
              <a:solidFill>
                <a:srgbClr val="C00000"/>
              </a:solidFill>
              <a:latin typeface="Arial Black" pitchFamily="34" charset="0"/>
            </a:endParaRPr>
          </a:p>
        </p:txBody>
      </p:sp>
      <p:sp>
        <p:nvSpPr>
          <p:cNvPr id="10" name="TextovéPole 9"/>
          <p:cNvSpPr txBox="1"/>
          <p:nvPr/>
        </p:nvSpPr>
        <p:spPr>
          <a:xfrm>
            <a:off x="179512" y="3717032"/>
            <a:ext cx="8496944" cy="2185214"/>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cs-CZ" sz="2400" b="1" dirty="0" smtClean="0">
                <a:solidFill>
                  <a:srgbClr val="0000FF"/>
                </a:solidFill>
                <a:latin typeface="Arial Black" pitchFamily="34" charset="0"/>
              </a:rPr>
              <a:t>FOOD GRADE</a:t>
            </a: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cs-CZ" sz="4000" dirty="0" smtClean="0">
                <a:solidFill>
                  <a:srgbClr val="C00000"/>
                </a:solidFill>
                <a:latin typeface="Arial Black" pitchFamily="34" charset="0"/>
              </a:rPr>
              <a:t>ZEMĚ PŮVODU: ČÍNA (ČLR)</a:t>
            </a:r>
            <a:endParaRPr lang="cs-CZ" sz="4000" dirty="0">
              <a:solidFill>
                <a:srgbClr val="C00000"/>
              </a:solidFill>
              <a:latin typeface="Arial Black"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04056"/>
          </a:xfrm>
        </p:spPr>
        <p:txBody>
          <a:bodyPr/>
          <a:lstStyle/>
          <a:p>
            <a:r>
              <a:rPr lang="cs-CZ" sz="2800" dirty="0" smtClean="0">
                <a:solidFill>
                  <a:srgbClr val="FF0000"/>
                </a:solidFill>
                <a:latin typeface="Arial Black" pitchFamily="34" charset="0"/>
              </a:rPr>
              <a:t> KOLAGEN jako předmět chemických reakcí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sp>
        <p:nvSpPr>
          <p:cNvPr id="9" name="TextovéPole 8"/>
          <p:cNvSpPr txBox="1"/>
          <p:nvPr/>
        </p:nvSpPr>
        <p:spPr>
          <a:xfrm>
            <a:off x="179512" y="3284984"/>
            <a:ext cx="8712968" cy="2677656"/>
          </a:xfrm>
          <a:prstGeom prst="rect">
            <a:avLst/>
          </a:prstGeom>
          <a:noFill/>
        </p:spPr>
        <p:txBody>
          <a:bodyPr wrap="square" rtlCol="0">
            <a:spAutoFit/>
          </a:bodyPr>
          <a:lstStyle/>
          <a:p>
            <a:pPr>
              <a:buFont typeface="Arial" pitchFamily="34" charset="0"/>
              <a:buChar char="•"/>
            </a:pPr>
            <a:r>
              <a:rPr lang="cs-CZ" sz="2800" dirty="0" smtClean="0">
                <a:solidFill>
                  <a:srgbClr val="0000FF"/>
                </a:solidFill>
                <a:latin typeface="Arial Black" pitchFamily="34" charset="0"/>
              </a:rPr>
              <a:t> pokud možno POLYMERANALOGICKÉ PŘEMĚNY, tj. bez změn MW,</a:t>
            </a:r>
          </a:p>
          <a:p>
            <a:pPr>
              <a:buFont typeface="Arial" pitchFamily="34" charset="0"/>
              <a:buChar char="•"/>
            </a:pPr>
            <a:r>
              <a:rPr lang="cs-CZ" sz="2800" dirty="0" smtClean="0">
                <a:solidFill>
                  <a:srgbClr val="0000FF"/>
                </a:solidFill>
                <a:latin typeface="Arial Black" pitchFamily="34" charset="0"/>
              </a:rPr>
              <a:t> hlavně se jednalo o modifikace pro fotografické emulze &gt; </a:t>
            </a:r>
            <a:r>
              <a:rPr lang="cs-CZ" sz="2800" u="sng" dirty="0" smtClean="0">
                <a:solidFill>
                  <a:srgbClr val="0000FF"/>
                </a:solidFill>
                <a:latin typeface="Arial Black" pitchFamily="34" charset="0"/>
              </a:rPr>
              <a:t>PATENTY</a:t>
            </a:r>
            <a:r>
              <a:rPr lang="cs-CZ" sz="2800" dirty="0" smtClean="0">
                <a:solidFill>
                  <a:srgbClr val="0000FF"/>
                </a:solidFill>
                <a:latin typeface="Arial Black" pitchFamily="34" charset="0"/>
              </a:rPr>
              <a:t>,</a:t>
            </a:r>
          </a:p>
          <a:p>
            <a:pPr>
              <a:buFont typeface="Arial" pitchFamily="34" charset="0"/>
              <a:buChar char="•"/>
            </a:pPr>
            <a:r>
              <a:rPr lang="cs-CZ" sz="2800" dirty="0" smtClean="0">
                <a:solidFill>
                  <a:srgbClr val="0000FF"/>
                </a:solidFill>
                <a:latin typeface="Arial Black" pitchFamily="34" charset="0"/>
              </a:rPr>
              <a:t> nyní pro substráty na pěstování buněk,</a:t>
            </a:r>
          </a:p>
          <a:p>
            <a:r>
              <a:rPr lang="cs-CZ" sz="2800" dirty="0" smtClean="0">
                <a:solidFill>
                  <a:srgbClr val="0000FF"/>
                </a:solidFill>
                <a:latin typeface="Arial Black" pitchFamily="34" charset="0"/>
              </a:rPr>
              <a:t>  řada patentů i publikací.</a:t>
            </a:r>
            <a:endParaRPr lang="cs-CZ" sz="2800" dirty="0">
              <a:solidFill>
                <a:srgbClr val="0000FF"/>
              </a:solidFill>
              <a:latin typeface="Arial Black" pitchFamily="34" charset="0"/>
            </a:endParaRPr>
          </a:p>
        </p:txBody>
      </p:sp>
      <p:sp>
        <p:nvSpPr>
          <p:cNvPr id="10" name="TextovéPole 9"/>
          <p:cNvSpPr txBox="1"/>
          <p:nvPr/>
        </p:nvSpPr>
        <p:spPr>
          <a:xfrm>
            <a:off x="0" y="836712"/>
            <a:ext cx="9144000" cy="2000548"/>
          </a:xfrm>
          <a:prstGeom prst="rect">
            <a:avLst/>
          </a:prstGeom>
          <a:noFill/>
        </p:spPr>
        <p:txBody>
          <a:bodyPr wrap="square" rtlCol="0">
            <a:spAutoFit/>
          </a:bodyPr>
          <a:lstStyle/>
          <a:p>
            <a:pPr algn="ctr"/>
            <a:r>
              <a:rPr lang="cs-CZ" sz="2800" dirty="0" smtClean="0">
                <a:solidFill>
                  <a:srgbClr val="008000"/>
                </a:solidFill>
                <a:latin typeface="Arial Black" pitchFamily="34" charset="0"/>
              </a:rPr>
              <a:t>Místem reakce bývá aminoskupina (-NH</a:t>
            </a:r>
            <a:r>
              <a:rPr lang="cs-CZ" sz="2800" baseline="-25000" dirty="0" smtClean="0">
                <a:solidFill>
                  <a:srgbClr val="008000"/>
                </a:solidFill>
                <a:latin typeface="Arial Black" pitchFamily="34" charset="0"/>
              </a:rPr>
              <a:t>2</a:t>
            </a:r>
            <a:r>
              <a:rPr lang="cs-CZ" sz="2800" dirty="0" smtClean="0">
                <a:solidFill>
                  <a:srgbClr val="008000"/>
                </a:solidFill>
                <a:latin typeface="Arial Black" pitchFamily="34" charset="0"/>
              </a:rPr>
              <a:t>)</a:t>
            </a:r>
          </a:p>
          <a:p>
            <a:pPr algn="ctr"/>
            <a:r>
              <a:rPr lang="cs-CZ" sz="2400" u="sng" dirty="0" smtClean="0">
                <a:solidFill>
                  <a:srgbClr val="FF0000"/>
                </a:solidFill>
                <a:latin typeface="Arial Black" pitchFamily="34" charset="0"/>
              </a:rPr>
              <a:t>ČLÁNEK (např.):</a:t>
            </a:r>
          </a:p>
          <a:p>
            <a:r>
              <a:rPr lang="cs-CZ" sz="2400" i="1" dirty="0" err="1" smtClean="0">
                <a:solidFill>
                  <a:srgbClr val="FF0000"/>
                </a:solidFill>
                <a:latin typeface="Arial Black" pitchFamily="34" charset="0"/>
              </a:rPr>
              <a:t>Synthesis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and</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properties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of</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some</a:t>
            </a:r>
            <a:r>
              <a:rPr lang="cs-CZ" sz="2400" i="1" dirty="0" smtClean="0">
                <a:solidFill>
                  <a:srgbClr val="FF0000"/>
                </a:solidFill>
                <a:latin typeface="Arial Black" pitchFamily="34" charset="0"/>
              </a:rPr>
              <a:t> </a:t>
            </a:r>
            <a:r>
              <a:rPr lang="cs-CZ" sz="2400" i="1" dirty="0" err="1" smtClean="0">
                <a:latin typeface="Arial Black" pitchFamily="34" charset="0"/>
              </a:rPr>
              <a:t>gelatin</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derivatives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with</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substituents</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at</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the</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amino</a:t>
            </a:r>
            <a:r>
              <a:rPr lang="cs-CZ" sz="2400" i="1" dirty="0" smtClean="0">
                <a:solidFill>
                  <a:srgbClr val="FF0000"/>
                </a:solidFill>
                <a:latin typeface="Arial Black" pitchFamily="34" charset="0"/>
              </a:rPr>
              <a:t> </a:t>
            </a:r>
            <a:r>
              <a:rPr lang="cs-CZ" sz="2400" i="1" dirty="0" err="1" smtClean="0">
                <a:solidFill>
                  <a:srgbClr val="FF0000"/>
                </a:solidFill>
                <a:latin typeface="Arial Black" pitchFamily="34" charset="0"/>
              </a:rPr>
              <a:t>groups</a:t>
            </a:r>
            <a:endParaRPr lang="cs-CZ" sz="2400" i="1" dirty="0" smtClean="0">
              <a:solidFill>
                <a:srgbClr val="FF0000"/>
              </a:solidFill>
              <a:latin typeface="Arial Black" pitchFamily="34" charset="0"/>
            </a:endParaRPr>
          </a:p>
          <a:p>
            <a:r>
              <a:rPr lang="cs-CZ" sz="2400" dirty="0" smtClean="0">
                <a:solidFill>
                  <a:srgbClr val="FF0000"/>
                </a:solidFill>
                <a:latin typeface="Arial Black" pitchFamily="34" charset="0"/>
              </a:rPr>
              <a:t>J. </a:t>
            </a:r>
            <a:r>
              <a:rPr lang="cs-CZ" sz="2400" dirty="0" err="1" smtClean="0">
                <a:solidFill>
                  <a:srgbClr val="FF0000"/>
                </a:solidFill>
                <a:latin typeface="Arial Black" pitchFamily="34" charset="0"/>
              </a:rPr>
              <a:t>Chem</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Techn</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and</a:t>
            </a:r>
            <a:r>
              <a:rPr lang="cs-CZ" sz="2400" dirty="0" smtClean="0">
                <a:solidFill>
                  <a:srgbClr val="FF0000"/>
                </a:solidFill>
                <a:latin typeface="Arial Black" pitchFamily="34" charset="0"/>
              </a:rPr>
              <a:t> Biotechnology, </a:t>
            </a:r>
            <a:r>
              <a:rPr lang="cs-CZ" sz="2400" u="sng" dirty="0" smtClean="0">
                <a:solidFill>
                  <a:srgbClr val="FF0000"/>
                </a:solidFill>
                <a:latin typeface="Arial Black" pitchFamily="34" charset="0"/>
              </a:rPr>
              <a:t>15</a:t>
            </a:r>
            <a:r>
              <a:rPr lang="cs-CZ" sz="2400" dirty="0" smtClean="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016758"/>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b="1" dirty="0" smtClean="0">
                <a:solidFill>
                  <a:srgbClr val="008000"/>
                </a:solidFill>
                <a:latin typeface="Arial Black" pitchFamily="34" charset="0"/>
              </a:rPr>
              <a:t>reakce s monofunkčními </a:t>
            </a:r>
            <a:r>
              <a:rPr lang="cs-CZ" sz="3200" b="1" dirty="0" err="1" smtClean="0">
                <a:solidFill>
                  <a:srgbClr val="008000"/>
                </a:solidFill>
                <a:latin typeface="Arial Black" pitchFamily="34" charset="0"/>
              </a:rPr>
              <a:t>reagenty</a:t>
            </a:r>
            <a:endParaRPr lang="cs-CZ" sz="3200" b="1" dirty="0" smtClean="0">
              <a:solidFill>
                <a:srgbClr val="008000"/>
              </a:solidFill>
              <a:latin typeface="Arial Black" pitchFamily="34" charset="0"/>
            </a:endParaRP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acylace</a:t>
            </a:r>
            <a:r>
              <a:rPr lang="cs-CZ" sz="2800" b="1" dirty="0" smtClean="0">
                <a:solidFill>
                  <a:srgbClr val="0000FF"/>
                </a:solidFill>
              </a:rPr>
              <a:t> (acetanhydrid + aminoskupiny)</a:t>
            </a: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esterifikace</a:t>
            </a:r>
            <a:r>
              <a:rPr lang="cs-CZ" sz="2800" b="1" dirty="0" smtClean="0">
                <a:solidFill>
                  <a:srgbClr val="0000FF"/>
                </a:solidFill>
              </a:rPr>
              <a:t> (</a:t>
            </a:r>
            <a:r>
              <a:rPr lang="cs-CZ" sz="2800" b="1" dirty="0" err="1" smtClean="0">
                <a:solidFill>
                  <a:srgbClr val="0000FF"/>
                </a:solidFill>
              </a:rPr>
              <a:t>dimethylsulfátem</a:t>
            </a:r>
            <a:r>
              <a:rPr lang="cs-CZ" sz="2800" b="1" dirty="0" smtClean="0">
                <a:solidFill>
                  <a:srgbClr val="0000FF"/>
                </a:solidFill>
              </a:rPr>
              <a:t>, bezvodým </a:t>
            </a:r>
            <a:r>
              <a:rPr lang="cs-CZ" sz="2800" b="1" dirty="0" err="1" smtClean="0">
                <a:solidFill>
                  <a:srgbClr val="0000FF"/>
                </a:solidFill>
              </a:rPr>
              <a:t>methanolem</a:t>
            </a:r>
            <a:r>
              <a:rPr lang="cs-CZ" sz="2800" b="1" dirty="0" smtClean="0">
                <a:solidFill>
                  <a:srgbClr val="0000FF"/>
                </a:solidFill>
              </a:rPr>
              <a:t>) – mění průběh křivky </a:t>
            </a:r>
            <a:r>
              <a:rPr lang="cs-CZ" sz="2800" b="1" dirty="0" err="1" smtClean="0">
                <a:solidFill>
                  <a:srgbClr val="0000FF"/>
                </a:solidFill>
              </a:rPr>
              <a:t>botnání</a:t>
            </a:r>
            <a:r>
              <a:rPr lang="cs-CZ" sz="2800" b="1" dirty="0" smtClean="0">
                <a:solidFill>
                  <a:srgbClr val="0000FF"/>
                </a:solidFill>
              </a:rPr>
              <a:t>, struktura a nerozpustnost je zachována</a:t>
            </a:r>
          </a:p>
          <a:p>
            <a:pPr lvl="0">
              <a:buFont typeface="Arial" pitchFamily="34" charset="0"/>
              <a:buChar char="•"/>
            </a:pPr>
            <a:r>
              <a:rPr lang="cs-CZ" sz="2800" b="1" dirty="0" smtClean="0">
                <a:solidFill>
                  <a:srgbClr val="0000FF"/>
                </a:solidFill>
              </a:rPr>
              <a:t> </a:t>
            </a:r>
            <a:r>
              <a:rPr lang="cs-CZ" sz="2800" b="1" dirty="0" smtClean="0">
                <a:solidFill>
                  <a:srgbClr val="0000FF"/>
                </a:solidFill>
                <a:latin typeface="Arial Black" pitchFamily="34" charset="0"/>
              </a:rPr>
              <a:t>deaminace</a:t>
            </a:r>
            <a:r>
              <a:rPr lang="cs-CZ" sz="2800" b="1" dirty="0" smtClean="0">
                <a:solidFill>
                  <a:srgbClr val="0000FF"/>
                </a:solidFill>
              </a:rPr>
              <a:t> (směs dusitanu sodného a ledové kyseliny octové) - aminoskupiny </a:t>
            </a:r>
            <a:r>
              <a:rPr lang="cs-CZ" sz="2800" b="1" dirty="0" smtClean="0">
                <a:solidFill>
                  <a:srgbClr val="0000FF"/>
                </a:solidFill>
                <a:sym typeface="Wingdings"/>
              </a:rPr>
              <a:t></a:t>
            </a:r>
            <a:r>
              <a:rPr lang="cs-CZ" sz="2800" b="1" dirty="0" smtClean="0">
                <a:solidFill>
                  <a:srgbClr val="0000FF"/>
                </a:solidFill>
              </a:rPr>
              <a:t> hydroxylové skupiny; změna křivky </a:t>
            </a:r>
            <a:r>
              <a:rPr lang="cs-CZ" sz="2800" b="1" dirty="0" err="1" smtClean="0">
                <a:solidFill>
                  <a:srgbClr val="0000FF"/>
                </a:solidFill>
              </a:rPr>
              <a:t>botnání</a:t>
            </a:r>
            <a:endParaRPr lang="cs-CZ" sz="2800" b="1" dirty="0" smtClean="0">
              <a:solidFill>
                <a:srgbClr val="0000FF"/>
              </a:solidFill>
            </a:endParaRPr>
          </a:p>
          <a:p>
            <a:pPr lvl="0">
              <a:buFont typeface="Arial" pitchFamily="34" charset="0"/>
              <a:buChar char="•"/>
            </a:pPr>
            <a:r>
              <a:rPr lang="cs-CZ" sz="2800" b="1" dirty="0" smtClean="0">
                <a:solidFill>
                  <a:srgbClr val="0000FF"/>
                </a:solidFill>
              </a:rPr>
              <a:t> </a:t>
            </a:r>
            <a:r>
              <a:rPr lang="cs-CZ" sz="2800" b="1" dirty="0" err="1" smtClean="0">
                <a:solidFill>
                  <a:srgbClr val="0000FF"/>
                </a:solidFill>
                <a:latin typeface="Arial Black" pitchFamily="34" charset="0"/>
              </a:rPr>
              <a:t>deguanidinace</a:t>
            </a:r>
            <a:r>
              <a:rPr lang="cs-CZ" sz="2800" b="1" dirty="0" smtClean="0">
                <a:solidFill>
                  <a:srgbClr val="0000FF"/>
                </a:solidFill>
              </a:rPr>
              <a:t> – arginin </a:t>
            </a:r>
            <a:r>
              <a:rPr lang="cs-CZ" sz="2800" b="1" dirty="0" smtClean="0">
                <a:solidFill>
                  <a:srgbClr val="0000FF"/>
                </a:solidFill>
                <a:sym typeface="Wingdings"/>
              </a:rPr>
              <a:t></a:t>
            </a:r>
            <a:r>
              <a:rPr lang="cs-CZ" sz="2800" b="1" dirty="0" smtClean="0">
                <a:solidFill>
                  <a:srgbClr val="0000FF"/>
                </a:solidFill>
              </a:rPr>
              <a:t> ornitin + močovina nebo citrulin + amoniak</a:t>
            </a:r>
            <a:endParaRPr lang="cs-CZ" b="1" dirty="0">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73</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493538"/>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b="1" dirty="0" smtClean="0">
                <a:solidFill>
                  <a:srgbClr val="008000"/>
                </a:solidFill>
                <a:latin typeface="Arial Black" pitchFamily="34" charset="0"/>
              </a:rPr>
              <a:t>reakce vedoucí ke tvorbě síťovaného gelu</a:t>
            </a:r>
            <a:endParaRPr lang="cs-CZ" sz="2800" b="1" dirty="0" smtClean="0">
              <a:solidFill>
                <a:srgbClr val="008000"/>
              </a:solidFill>
              <a:latin typeface="Arial Black" pitchFamily="34" charset="0"/>
            </a:endParaRPr>
          </a:p>
          <a:p>
            <a:pPr>
              <a:buFont typeface="Arial" pitchFamily="34" charset="0"/>
              <a:buChar char="•"/>
            </a:pPr>
            <a:r>
              <a:rPr lang="cs-CZ" sz="2400" b="1" dirty="0" smtClean="0">
                <a:solidFill>
                  <a:srgbClr val="0000FF"/>
                </a:solidFill>
              </a:rPr>
              <a:t> větší pružnost, odolnost k </a:t>
            </a:r>
            <a:r>
              <a:rPr lang="cs-CZ" sz="2400" b="1" dirty="0" err="1" smtClean="0">
                <a:solidFill>
                  <a:srgbClr val="0000FF"/>
                </a:solidFill>
              </a:rPr>
              <a:t>proteázám</a:t>
            </a:r>
            <a:r>
              <a:rPr lang="cs-CZ" sz="2400" b="1" dirty="0" smtClean="0">
                <a:solidFill>
                  <a:srgbClr val="0000FF"/>
                </a:solidFill>
              </a:rPr>
              <a:t>, nižší stupeň </a:t>
            </a:r>
            <a:r>
              <a:rPr lang="cs-CZ" sz="2400" b="1" dirty="0" err="1" smtClean="0">
                <a:solidFill>
                  <a:srgbClr val="0000FF"/>
                </a:solidFill>
              </a:rPr>
              <a:t>nabotnání</a:t>
            </a:r>
            <a:r>
              <a:rPr lang="cs-CZ" sz="2400" b="1" dirty="0" smtClean="0">
                <a:solidFill>
                  <a:srgbClr val="0000FF"/>
                </a:solidFill>
              </a:rPr>
              <a:t> </a:t>
            </a:r>
            <a:r>
              <a:rPr lang="cs-CZ" sz="2400" b="1" dirty="0" smtClean="0">
                <a:solidFill>
                  <a:srgbClr val="0000FF"/>
                </a:solidFill>
                <a:sym typeface="Wingdings"/>
              </a:rPr>
              <a:t></a:t>
            </a:r>
            <a:r>
              <a:rPr lang="cs-CZ" sz="2400" b="1" dirty="0" smtClean="0">
                <a:solidFill>
                  <a:srgbClr val="0000FF"/>
                </a:solidFill>
              </a:rPr>
              <a:t> lepší produkt</a:t>
            </a:r>
          </a:p>
          <a:p>
            <a:pPr lvl="0">
              <a:buFont typeface="Arial" pitchFamily="34" charset="0"/>
              <a:buChar char="•"/>
            </a:pPr>
            <a:r>
              <a:rPr lang="cs-CZ" sz="2400" b="1" dirty="0" smtClean="0">
                <a:solidFill>
                  <a:srgbClr val="0000FF"/>
                </a:solidFill>
              </a:rPr>
              <a:t> </a:t>
            </a:r>
            <a:r>
              <a:rPr lang="cs-CZ" sz="2400" b="1" dirty="0" smtClean="0">
                <a:solidFill>
                  <a:srgbClr val="0000FF"/>
                </a:solidFill>
                <a:latin typeface="Arial Black" pitchFamily="34" charset="0"/>
              </a:rPr>
              <a:t>aldehydová kondenzace </a:t>
            </a:r>
            <a:r>
              <a:rPr lang="cs-CZ" sz="2400" b="1" dirty="0" smtClean="0">
                <a:solidFill>
                  <a:srgbClr val="0000FF"/>
                </a:solidFill>
              </a:rPr>
              <a:t>(</a:t>
            </a:r>
            <a:r>
              <a:rPr lang="cs-CZ" sz="2400" b="1" dirty="0" err="1" smtClean="0">
                <a:solidFill>
                  <a:srgbClr val="0000FF"/>
                </a:solidFill>
              </a:rPr>
              <a:t>glutaraldehyd</a:t>
            </a:r>
            <a:r>
              <a:rPr lang="cs-CZ" sz="2400" b="1" dirty="0" smtClean="0">
                <a:solidFill>
                  <a:srgbClr val="0000FF"/>
                </a:solidFill>
              </a:rPr>
              <a:t> tvoří můstky) </a:t>
            </a:r>
            <a:r>
              <a:rPr lang="cs-CZ" sz="2400" b="1" dirty="0" smtClean="0">
                <a:solidFill>
                  <a:srgbClr val="0000FF"/>
                </a:solidFill>
                <a:sym typeface="Wingdings"/>
              </a:rPr>
              <a:t></a:t>
            </a:r>
            <a:r>
              <a:rPr lang="cs-CZ" sz="2400" b="1" dirty="0" smtClean="0">
                <a:solidFill>
                  <a:srgbClr val="0000FF"/>
                </a:solidFill>
              </a:rPr>
              <a:t> dvojitá </a:t>
            </a:r>
            <a:r>
              <a:rPr lang="cs-CZ" sz="2400" b="1" i="1" dirty="0" err="1" smtClean="0">
                <a:solidFill>
                  <a:srgbClr val="0000FF"/>
                </a:solidFill>
              </a:rPr>
              <a:t>Schiffova</a:t>
            </a:r>
            <a:r>
              <a:rPr lang="cs-CZ" sz="2400" b="1" i="1" dirty="0" smtClean="0">
                <a:solidFill>
                  <a:srgbClr val="0000FF"/>
                </a:solidFill>
              </a:rPr>
              <a:t> báze</a:t>
            </a:r>
            <a:r>
              <a:rPr lang="cs-CZ" sz="2400" b="1" dirty="0" smtClean="0">
                <a:solidFill>
                  <a:srgbClr val="0000FF"/>
                </a:solidFill>
              </a:rPr>
              <a:t> – větší odolnost vůči kyselé nebo vysokoteplotní hydrolýze</a:t>
            </a:r>
          </a:p>
          <a:p>
            <a:pPr lvl="0">
              <a:buFont typeface="Arial" pitchFamily="34" charset="0"/>
              <a:buChar char="•"/>
            </a:pPr>
            <a:r>
              <a:rPr lang="cs-CZ" sz="2400" b="1" dirty="0" smtClean="0">
                <a:solidFill>
                  <a:srgbClr val="0000FF"/>
                </a:solidFill>
              </a:rPr>
              <a:t> </a:t>
            </a:r>
            <a:r>
              <a:rPr lang="cs-CZ" sz="2400" b="1" dirty="0" smtClean="0">
                <a:solidFill>
                  <a:srgbClr val="0000FF"/>
                </a:solidFill>
                <a:latin typeface="Arial Black" pitchFamily="34" charset="0"/>
              </a:rPr>
              <a:t>oxidace jodistanem </a:t>
            </a:r>
            <a:r>
              <a:rPr lang="cs-CZ" sz="2400" b="1" dirty="0" smtClean="0">
                <a:solidFill>
                  <a:srgbClr val="0000FF"/>
                </a:solidFill>
              </a:rPr>
              <a:t>(5-hydroxyprolin </a:t>
            </a:r>
            <a:r>
              <a:rPr lang="cs-CZ" sz="2400" b="1" dirty="0" smtClean="0">
                <a:solidFill>
                  <a:srgbClr val="0000FF"/>
                </a:solidFill>
                <a:sym typeface="Wingdings"/>
              </a:rPr>
              <a:t></a:t>
            </a:r>
            <a:r>
              <a:rPr lang="cs-CZ" sz="2400" b="1" dirty="0" smtClean="0">
                <a:solidFill>
                  <a:srgbClr val="0000FF"/>
                </a:solidFill>
              </a:rPr>
              <a:t> aldehyd </a:t>
            </a:r>
            <a:r>
              <a:rPr lang="cs-CZ" sz="2400" b="1" dirty="0" smtClean="0">
                <a:solidFill>
                  <a:srgbClr val="0000FF"/>
                </a:solidFill>
                <a:sym typeface="Wingdings"/>
              </a:rPr>
              <a:t></a:t>
            </a:r>
            <a:r>
              <a:rPr lang="cs-CZ" sz="2400" b="1" dirty="0" smtClean="0">
                <a:solidFill>
                  <a:srgbClr val="0000FF"/>
                </a:solidFill>
              </a:rPr>
              <a:t> + aminoskupiny </a:t>
            </a:r>
            <a:r>
              <a:rPr lang="cs-CZ" sz="2400" b="1" dirty="0" err="1" smtClean="0">
                <a:solidFill>
                  <a:srgbClr val="0000FF"/>
                </a:solidFill>
              </a:rPr>
              <a:t>lysinů</a:t>
            </a:r>
            <a:r>
              <a:rPr lang="cs-CZ" sz="2400" b="1" dirty="0" smtClean="0">
                <a:solidFill>
                  <a:srgbClr val="0000FF"/>
                </a:solidFill>
              </a:rPr>
              <a:t> </a:t>
            </a:r>
            <a:r>
              <a:rPr lang="cs-CZ" sz="2400" b="1" dirty="0" smtClean="0">
                <a:solidFill>
                  <a:srgbClr val="0000FF"/>
                </a:solidFill>
                <a:sym typeface="Wingdings"/>
              </a:rPr>
              <a:t></a:t>
            </a:r>
            <a:r>
              <a:rPr lang="cs-CZ" sz="2400" b="1" dirty="0" smtClean="0">
                <a:solidFill>
                  <a:srgbClr val="0000FF"/>
                </a:solidFill>
              </a:rPr>
              <a:t> síť) </a:t>
            </a:r>
            <a:r>
              <a:rPr lang="cs-CZ" sz="2400" b="1" dirty="0" smtClean="0">
                <a:solidFill>
                  <a:srgbClr val="0000FF"/>
                </a:solidFill>
                <a:sym typeface="Wingdings"/>
              </a:rPr>
              <a:t></a:t>
            </a:r>
            <a:r>
              <a:rPr lang="cs-CZ" sz="2400" b="1" dirty="0" smtClean="0">
                <a:solidFill>
                  <a:srgbClr val="0000FF"/>
                </a:solidFill>
              </a:rPr>
              <a:t> větší mechanická pevnost, </a:t>
            </a:r>
          </a:p>
          <a:p>
            <a:pPr lvl="0">
              <a:buFont typeface="Arial" pitchFamily="34" charset="0"/>
              <a:buChar char="•"/>
            </a:pPr>
            <a:endParaRPr lang="cs-CZ" b="1" dirty="0">
              <a:solidFill>
                <a:srgbClr val="0000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74</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smtClean="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478423"/>
          </a:xfrm>
          <a:prstGeom prst="rect">
            <a:avLst/>
          </a:prstGeom>
          <a:noFill/>
        </p:spPr>
        <p:txBody>
          <a:bodyPr wrap="square" rtlCol="0">
            <a:spAutoFit/>
          </a:bodyPr>
          <a:lstStyle/>
          <a:p>
            <a:pPr algn="ctr"/>
            <a:r>
              <a:rPr lang="cs-CZ" sz="3600" b="1" u="sng" dirty="0" smtClean="0">
                <a:solidFill>
                  <a:srgbClr val="0000FF"/>
                </a:solidFill>
                <a:latin typeface="Arial Black" pitchFamily="34" charset="0"/>
              </a:rPr>
              <a:t>Chemická modifikace</a:t>
            </a:r>
          </a:p>
          <a:p>
            <a:pPr lvl="0" algn="ctr"/>
            <a:r>
              <a:rPr lang="cs-CZ" sz="3200" dirty="0" smtClean="0">
                <a:solidFill>
                  <a:srgbClr val="008000"/>
                </a:solidFill>
                <a:latin typeface="Arial Black" pitchFamily="34" charset="0"/>
              </a:rPr>
              <a:t>reakce se syntetickými polymery (povrchová imobilizace)</a:t>
            </a:r>
          </a:p>
          <a:p>
            <a:pPr lvl="0">
              <a:buFont typeface="Arial" pitchFamily="34" charset="0"/>
              <a:buChar char="•"/>
            </a:pPr>
            <a:r>
              <a:rPr lang="cs-CZ" sz="2400" dirty="0" smtClean="0"/>
              <a:t> </a:t>
            </a:r>
            <a:r>
              <a:rPr lang="cs-CZ" sz="2400" b="1" dirty="0" smtClean="0">
                <a:solidFill>
                  <a:srgbClr val="0000FF"/>
                </a:solidFill>
              </a:rPr>
              <a:t>potažení porézního </a:t>
            </a:r>
            <a:r>
              <a:rPr lang="cs-CZ" sz="2400" b="1" dirty="0" smtClean="0">
                <a:solidFill>
                  <a:srgbClr val="C00000"/>
                </a:solidFill>
              </a:rPr>
              <a:t>KOPOLYMERU</a:t>
            </a:r>
            <a:r>
              <a:rPr lang="cs-CZ" sz="2400" b="1" dirty="0" smtClean="0">
                <a:solidFill>
                  <a:srgbClr val="0000FF"/>
                </a:solidFill>
              </a:rPr>
              <a:t> </a:t>
            </a:r>
            <a:r>
              <a:rPr lang="cs-CZ" sz="2400" b="1" dirty="0" err="1" smtClean="0">
                <a:solidFill>
                  <a:srgbClr val="0000FF"/>
                </a:solidFill>
              </a:rPr>
              <a:t>polyethylenu</a:t>
            </a:r>
            <a:r>
              <a:rPr lang="cs-CZ" sz="2400" b="1" dirty="0" smtClean="0">
                <a:solidFill>
                  <a:srgbClr val="0000FF"/>
                </a:solidFill>
              </a:rPr>
              <a:t> s </a:t>
            </a:r>
            <a:r>
              <a:rPr lang="cs-CZ" sz="2400" b="1" dirty="0" smtClean="0">
                <a:solidFill>
                  <a:srgbClr val="C00000"/>
                </a:solidFill>
              </a:rPr>
              <a:t>kyselinou akrylovou </a:t>
            </a:r>
            <a:r>
              <a:rPr lang="cs-CZ" sz="2400" b="1" dirty="0" smtClean="0">
                <a:solidFill>
                  <a:srgbClr val="0000FF"/>
                </a:solidFill>
              </a:rPr>
              <a:t>kolagenem vázaným k povrchu kovalentní amidovou vazbou </a:t>
            </a:r>
            <a:r>
              <a:rPr lang="cs-CZ" sz="2400" b="1" dirty="0" smtClean="0">
                <a:solidFill>
                  <a:srgbClr val="C00000"/>
                </a:solidFill>
              </a:rPr>
              <a:t>(mezi karboxylovými skupinami kyseliny akrylové a aminoskupinami molekul kolagenu) </a:t>
            </a:r>
            <a:r>
              <a:rPr lang="cs-CZ" sz="2400" b="1" dirty="0" smtClean="0">
                <a:solidFill>
                  <a:srgbClr val="0000FF"/>
                </a:solidFill>
                <a:sym typeface="Wingdings"/>
              </a:rPr>
              <a:t></a:t>
            </a:r>
            <a:r>
              <a:rPr lang="cs-CZ" sz="2400" b="1" dirty="0" smtClean="0">
                <a:solidFill>
                  <a:srgbClr val="0000FF"/>
                </a:solidFill>
              </a:rPr>
              <a:t> zvýšení biokompatibility implantátů</a:t>
            </a:r>
          </a:p>
          <a:p>
            <a:pPr lvl="0" algn="ctr"/>
            <a:r>
              <a:rPr lang="cs-CZ" sz="2400" b="1" dirty="0" smtClean="0">
                <a:solidFill>
                  <a:srgbClr val="0000FF"/>
                </a:solidFill>
              </a:rPr>
              <a:t> </a:t>
            </a:r>
            <a:r>
              <a:rPr lang="cs-CZ" sz="6600" b="1" dirty="0" smtClean="0">
                <a:solidFill>
                  <a:srgbClr val="FF0000"/>
                </a:solidFill>
                <a:latin typeface="Arial Black" pitchFamily="34" charset="0"/>
              </a:rPr>
              <a:t>PŘÍKLAD</a:t>
            </a:r>
            <a:endParaRPr lang="cs-CZ" sz="3200" b="1" dirty="0" smtClean="0">
              <a:solidFill>
                <a:srgbClr val="FF0000"/>
              </a:solidFill>
              <a:latin typeface="Arial Black" pitchFamily="34" charset="0"/>
            </a:endParaRPr>
          </a:p>
          <a:p>
            <a:pPr lvl="0" algn="ctr"/>
            <a:r>
              <a:rPr lang="cs-CZ" sz="3200" b="1" dirty="0" smtClean="0">
                <a:solidFill>
                  <a:srgbClr val="FF0000"/>
                </a:solidFill>
                <a:latin typeface="Arial Black" pitchFamily="34" charset="0"/>
              </a:rPr>
              <a:t>Potahování cévních náhrad z PET pleteniny</a:t>
            </a:r>
            <a:endParaRPr lang="cs-CZ" b="1" dirty="0">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75</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Medicínské aplikace  KOLAGENU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2800" b="1" dirty="0" smtClean="0">
                <a:solidFill>
                  <a:srgbClr val="0000FF"/>
                </a:solidFill>
              </a:rPr>
              <a:t> ze střev stočená </a:t>
            </a:r>
            <a:r>
              <a:rPr lang="cs-CZ" sz="3600" b="1" dirty="0" smtClean="0">
                <a:solidFill>
                  <a:srgbClr val="0000FF"/>
                </a:solidFill>
                <a:latin typeface="Arial Black" pitchFamily="34" charset="0"/>
              </a:rPr>
              <a:t>šicí vlákna </a:t>
            </a:r>
            <a:r>
              <a:rPr lang="cs-CZ" sz="2800" b="1" dirty="0" smtClean="0">
                <a:solidFill>
                  <a:srgbClr val="0000FF"/>
                </a:solidFill>
              </a:rPr>
              <a:t>(“</a:t>
            </a:r>
            <a:r>
              <a:rPr lang="cs-CZ" sz="3600" b="1" dirty="0" smtClean="0">
                <a:solidFill>
                  <a:srgbClr val="0000FF"/>
                </a:solidFill>
                <a:latin typeface="Arial Black" pitchFamily="34" charset="0"/>
              </a:rPr>
              <a:t>catgut</a:t>
            </a:r>
            <a:r>
              <a:rPr lang="cs-CZ" sz="2800" b="1" dirty="0" smtClean="0">
                <a:solidFill>
                  <a:srgbClr val="0000FF"/>
                </a:solidFill>
              </a:rPr>
              <a:t>”) – </a:t>
            </a:r>
            <a:r>
              <a:rPr lang="cs-CZ" sz="2800" b="1" dirty="0" err="1" smtClean="0">
                <a:solidFill>
                  <a:srgbClr val="0000FF"/>
                </a:solidFill>
              </a:rPr>
              <a:t>resorbovatelnost</a:t>
            </a:r>
            <a:r>
              <a:rPr lang="cs-CZ" sz="2800" b="1" dirty="0" smtClean="0">
                <a:solidFill>
                  <a:srgbClr val="0000FF"/>
                </a:solidFill>
              </a:rPr>
              <a:t> se řídí </a:t>
            </a:r>
            <a:r>
              <a:rPr lang="cs-CZ" sz="2800" b="1" dirty="0" err="1" smtClean="0">
                <a:solidFill>
                  <a:srgbClr val="0000FF"/>
                </a:solidFill>
              </a:rPr>
              <a:t>zesíťováním</a:t>
            </a:r>
            <a:r>
              <a:rPr lang="cs-CZ" sz="2800" b="1" dirty="0" smtClean="0">
                <a:solidFill>
                  <a:srgbClr val="0000FF"/>
                </a:solidFill>
              </a:rPr>
              <a:t> solemi chromu</a:t>
            </a:r>
          </a:p>
          <a:p>
            <a:pPr lvl="0">
              <a:buFont typeface="Arial" pitchFamily="34" charset="0"/>
              <a:buChar char="•"/>
            </a:pPr>
            <a:r>
              <a:rPr lang="cs-CZ" sz="2800" b="1" dirty="0" smtClean="0">
                <a:solidFill>
                  <a:srgbClr val="0000FF"/>
                </a:solidFill>
              </a:rPr>
              <a:t> </a:t>
            </a:r>
            <a:r>
              <a:rPr lang="cs-CZ" sz="2800" b="1" dirty="0" smtClean="0">
                <a:solidFill>
                  <a:srgbClr val="008000"/>
                </a:solidFill>
              </a:rPr>
              <a:t>kožní štípenky, netkané textilie, fixované pěny </a:t>
            </a:r>
            <a:r>
              <a:rPr lang="cs-CZ" sz="2800" b="1" dirty="0" smtClean="0">
                <a:solidFill>
                  <a:srgbClr val="008000"/>
                </a:solidFill>
                <a:sym typeface="Wingdings"/>
              </a:rPr>
              <a:t></a:t>
            </a:r>
            <a:r>
              <a:rPr lang="cs-CZ" sz="2800" b="1" dirty="0" smtClean="0">
                <a:solidFill>
                  <a:srgbClr val="008000"/>
                </a:solidFill>
              </a:rPr>
              <a:t> radiačně-chemická sterilizace </a:t>
            </a:r>
            <a:r>
              <a:rPr lang="cs-CZ" sz="2800" b="1" dirty="0" smtClean="0">
                <a:solidFill>
                  <a:srgbClr val="008000"/>
                </a:solidFill>
                <a:sym typeface="Wingdings"/>
              </a:rPr>
              <a:t></a:t>
            </a:r>
            <a:r>
              <a:rPr lang="cs-CZ" sz="2800" b="1" dirty="0" smtClean="0">
                <a:solidFill>
                  <a:srgbClr val="008000"/>
                </a:solidFill>
              </a:rPr>
              <a:t> </a:t>
            </a:r>
            <a:r>
              <a:rPr lang="cs-CZ" sz="3200" b="1" dirty="0" smtClean="0">
                <a:solidFill>
                  <a:srgbClr val="008000"/>
                </a:solidFill>
                <a:latin typeface="Arial Black" pitchFamily="34" charset="0"/>
              </a:rPr>
              <a:t>zakrytí ran a popálenin</a:t>
            </a:r>
            <a:endParaRPr lang="cs-CZ" sz="2800" b="1" dirty="0" smtClean="0">
              <a:solidFill>
                <a:srgbClr val="008000"/>
              </a:solidFill>
              <a:latin typeface="Arial Black" pitchFamily="34" charset="0"/>
            </a:endParaRPr>
          </a:p>
          <a:p>
            <a:pPr lvl="0">
              <a:buFont typeface="Arial" pitchFamily="34" charset="0"/>
              <a:buChar char="•"/>
            </a:pPr>
            <a:r>
              <a:rPr lang="cs-CZ" sz="2800" b="1" dirty="0" smtClean="0">
                <a:solidFill>
                  <a:srgbClr val="0000FF"/>
                </a:solidFill>
              </a:rPr>
              <a:t> </a:t>
            </a:r>
            <a:r>
              <a:rPr lang="cs-CZ" sz="2800" b="1" dirty="0" smtClean="0">
                <a:solidFill>
                  <a:srgbClr val="C00000"/>
                </a:solidFill>
              </a:rPr>
              <a:t>sprejová </a:t>
            </a:r>
            <a:r>
              <a:rPr lang="cs-CZ" sz="3200" b="1" dirty="0" smtClean="0">
                <a:solidFill>
                  <a:srgbClr val="C00000"/>
                </a:solidFill>
                <a:latin typeface="Arial Black" pitchFamily="34" charset="0"/>
              </a:rPr>
              <a:t>bandáž na rány </a:t>
            </a:r>
            <a:r>
              <a:rPr lang="cs-CZ" sz="2800" b="1" dirty="0" smtClean="0">
                <a:solidFill>
                  <a:srgbClr val="C00000"/>
                </a:solidFill>
              </a:rPr>
              <a:t>(práškový kolagen)</a:t>
            </a:r>
          </a:p>
          <a:p>
            <a:pPr lvl="0">
              <a:buFont typeface="Arial" pitchFamily="34" charset="0"/>
              <a:buChar char="•"/>
            </a:pPr>
            <a:r>
              <a:rPr lang="cs-CZ" sz="2800" b="1" dirty="0" smtClean="0">
                <a:solidFill>
                  <a:srgbClr val="0000FF"/>
                </a:solidFill>
              </a:rPr>
              <a:t> </a:t>
            </a:r>
            <a:r>
              <a:rPr lang="cs-CZ" sz="3200" b="1" dirty="0" smtClean="0">
                <a:solidFill>
                  <a:srgbClr val="FFC000"/>
                </a:solidFill>
                <a:latin typeface="Arial Black" pitchFamily="34" charset="0"/>
              </a:rPr>
              <a:t>oprava cév, náhrady šlach</a:t>
            </a:r>
            <a:endParaRPr lang="cs-CZ" sz="2800" b="1" dirty="0" smtClean="0">
              <a:solidFill>
                <a:srgbClr val="FFC000"/>
              </a:solidFill>
              <a:latin typeface="Arial Black" pitchFamily="34" charset="0"/>
            </a:endParaRPr>
          </a:p>
          <a:p>
            <a:pPr lvl="0">
              <a:buFont typeface="Arial" pitchFamily="34" charset="0"/>
              <a:buChar char="•"/>
            </a:pPr>
            <a:r>
              <a:rPr lang="cs-CZ" sz="2800" b="1" dirty="0" smtClean="0">
                <a:solidFill>
                  <a:srgbClr val="0000FF"/>
                </a:solidFill>
              </a:rPr>
              <a:t> </a:t>
            </a:r>
            <a:r>
              <a:rPr lang="cs-CZ" sz="3200" b="1" dirty="0" smtClean="0">
                <a:solidFill>
                  <a:srgbClr val="FF0000"/>
                </a:solidFill>
                <a:latin typeface="Arial Black" pitchFamily="34" charset="0"/>
              </a:rPr>
              <a:t>pěstování buněčných kultur </a:t>
            </a:r>
            <a:r>
              <a:rPr lang="cs-CZ" sz="2800" b="1" i="1" dirty="0" smtClean="0">
                <a:solidFill>
                  <a:srgbClr val="FF0000"/>
                </a:solidFill>
              </a:rPr>
              <a:t>in </a:t>
            </a:r>
            <a:r>
              <a:rPr lang="cs-CZ" sz="2800" b="1" i="1" dirty="0" err="1" smtClean="0">
                <a:solidFill>
                  <a:srgbClr val="FF0000"/>
                </a:solidFill>
              </a:rPr>
              <a:t>vitro</a:t>
            </a:r>
            <a:endParaRPr lang="cs-CZ" sz="2800" b="1" dirty="0" smtClean="0">
              <a:solidFill>
                <a:srgbClr val="FF0000"/>
              </a:solidFill>
            </a:endParaRPr>
          </a:p>
          <a:p>
            <a:pPr lvl="0">
              <a:buFont typeface="Arial" pitchFamily="34" charset="0"/>
              <a:buChar char="•"/>
            </a:pPr>
            <a:r>
              <a:rPr lang="cs-CZ" sz="2800" b="1" dirty="0" smtClean="0">
                <a:solidFill>
                  <a:srgbClr val="0000FF"/>
                </a:solidFill>
              </a:rPr>
              <a:t> </a:t>
            </a:r>
            <a:r>
              <a:rPr lang="cs-CZ" sz="2800" b="1" dirty="0" smtClean="0">
                <a:solidFill>
                  <a:srgbClr val="7030A0"/>
                </a:solidFill>
              </a:rPr>
              <a:t>kombinace s Goretexem, </a:t>
            </a:r>
            <a:r>
              <a:rPr lang="cs-CZ" sz="2800" b="1" dirty="0" err="1" smtClean="0">
                <a:solidFill>
                  <a:srgbClr val="7030A0"/>
                </a:solidFill>
              </a:rPr>
              <a:t>Poromeriksem</a:t>
            </a:r>
            <a:r>
              <a:rPr lang="cs-CZ" sz="2800" b="1" dirty="0" smtClean="0">
                <a:solidFill>
                  <a:srgbClr val="7030A0"/>
                </a:solidFill>
              </a:rPr>
              <a:t> – brání vysušení </a:t>
            </a:r>
            <a:r>
              <a:rPr lang="cs-CZ" sz="2800" b="1" i="1" u="sng" dirty="0" smtClean="0">
                <a:solidFill>
                  <a:srgbClr val="7030A0"/>
                </a:solidFill>
                <a:latin typeface="Arial Black" pitchFamily="34" charset="0"/>
              </a:rPr>
              <a:t>(APLIKACE NA ODĚVY)</a:t>
            </a:r>
          </a:p>
          <a:p>
            <a:endParaRPr lang="cs-CZ"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Medicínské aplikace  KOLAGENU 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3200" b="1" dirty="0" smtClean="0">
                <a:solidFill>
                  <a:srgbClr val="0000FF"/>
                </a:solidFill>
              </a:rPr>
              <a:t> hemostyptika, membrány,netkané textilie  zástava krvácení, hojení operačních ran</a:t>
            </a:r>
          </a:p>
          <a:p>
            <a:pPr lvl="0">
              <a:buFont typeface="Arial" pitchFamily="34" charset="0"/>
              <a:buChar char="•"/>
            </a:pPr>
            <a:r>
              <a:rPr lang="cs-CZ" sz="3200" b="1" dirty="0" smtClean="0">
                <a:solidFill>
                  <a:srgbClr val="0000FF"/>
                </a:solidFill>
              </a:rPr>
              <a:t> </a:t>
            </a:r>
            <a:r>
              <a:rPr lang="cs-CZ" sz="3200" b="1" dirty="0" smtClean="0">
                <a:solidFill>
                  <a:srgbClr val="008000"/>
                </a:solidFill>
              </a:rPr>
              <a:t>teflonové hadice vyložené kolagenem &gt; </a:t>
            </a:r>
            <a:r>
              <a:rPr lang="cs-CZ" sz="3200" b="1" dirty="0" smtClean="0">
                <a:solidFill>
                  <a:srgbClr val="008000"/>
                </a:solidFill>
                <a:latin typeface="Arial Black" pitchFamily="34" charset="0"/>
              </a:rPr>
              <a:t>CÉVNÍ NÁHRADY</a:t>
            </a:r>
          </a:p>
          <a:p>
            <a:pPr lvl="0">
              <a:buFont typeface="Arial" pitchFamily="34" charset="0"/>
              <a:buChar char="•"/>
            </a:pPr>
            <a:r>
              <a:rPr lang="cs-CZ" sz="3200" b="1" dirty="0" smtClean="0">
                <a:solidFill>
                  <a:srgbClr val="0000FF"/>
                </a:solidFill>
              </a:rPr>
              <a:t> </a:t>
            </a:r>
            <a:r>
              <a:rPr lang="cs-CZ" sz="3200" b="1" dirty="0" smtClean="0">
                <a:solidFill>
                  <a:srgbClr val="C00000"/>
                </a:solidFill>
              </a:rPr>
              <a:t>kombinace s fosforečnanem vápenatým </a:t>
            </a:r>
            <a:r>
              <a:rPr lang="cs-CZ" sz="3200" b="1" dirty="0" smtClean="0">
                <a:solidFill>
                  <a:srgbClr val="C00000"/>
                </a:solidFill>
                <a:sym typeface="Wingdings"/>
              </a:rPr>
              <a:t></a:t>
            </a:r>
            <a:r>
              <a:rPr lang="cs-CZ" sz="3200" b="1" dirty="0" smtClean="0">
                <a:solidFill>
                  <a:srgbClr val="C00000"/>
                </a:solidFill>
              </a:rPr>
              <a:t> náhrada kostí a zubů</a:t>
            </a:r>
          </a:p>
          <a:p>
            <a:pPr lvl="0">
              <a:buFont typeface="Arial" pitchFamily="34" charset="0"/>
              <a:buChar char="•"/>
            </a:pPr>
            <a:r>
              <a:rPr lang="cs-CZ" sz="3200" b="1" dirty="0" smtClean="0">
                <a:solidFill>
                  <a:srgbClr val="0000FF"/>
                </a:solidFill>
              </a:rPr>
              <a:t> </a:t>
            </a:r>
            <a:r>
              <a:rPr lang="cs-CZ" sz="3200" b="1" dirty="0" smtClean="0">
                <a:solidFill>
                  <a:srgbClr val="FFC000"/>
                </a:solidFill>
              </a:rPr>
              <a:t>vstřikování </a:t>
            </a:r>
            <a:r>
              <a:rPr lang="cs-CZ" sz="3200" b="1" dirty="0" err="1" smtClean="0">
                <a:solidFill>
                  <a:srgbClr val="FFC000"/>
                </a:solidFill>
              </a:rPr>
              <a:t>mikrokapslí</a:t>
            </a:r>
            <a:r>
              <a:rPr lang="cs-CZ" sz="3200" b="1" dirty="0" smtClean="0">
                <a:solidFill>
                  <a:srgbClr val="FFC000"/>
                </a:solidFill>
              </a:rPr>
              <a:t> napuštěných účinnou látkou – hojení ran</a:t>
            </a:r>
          </a:p>
          <a:p>
            <a:pPr lvl="0">
              <a:buFont typeface="Arial" pitchFamily="34" charset="0"/>
              <a:buChar char="•"/>
            </a:pPr>
            <a:r>
              <a:rPr lang="cs-CZ" sz="3200" b="1" dirty="0" smtClean="0">
                <a:solidFill>
                  <a:srgbClr val="0000FF"/>
                </a:solidFill>
              </a:rPr>
              <a:t> </a:t>
            </a:r>
            <a:r>
              <a:rPr lang="cs-CZ" sz="3200" b="1" dirty="0" smtClean="0">
                <a:solidFill>
                  <a:srgbClr val="FF0000"/>
                </a:solidFill>
              </a:rPr>
              <a:t>kolagenová lepidla v chirurgii</a:t>
            </a:r>
          </a:p>
          <a:p>
            <a:pPr lvl="0">
              <a:buFont typeface="Arial" pitchFamily="34" charset="0"/>
              <a:buChar char="•"/>
            </a:pPr>
            <a:r>
              <a:rPr lang="cs-CZ" sz="3200" b="1" dirty="0" smtClean="0">
                <a:solidFill>
                  <a:srgbClr val="0000FF"/>
                </a:solidFill>
              </a:rPr>
              <a:t> </a:t>
            </a:r>
            <a:r>
              <a:rPr lang="cs-CZ" sz="3200" b="1" dirty="0" smtClean="0">
                <a:solidFill>
                  <a:srgbClr val="7030A0"/>
                </a:solidFill>
              </a:rPr>
              <a:t>s polyakryláty – kontaktní čočky</a:t>
            </a:r>
          </a:p>
          <a:p>
            <a:pPr lvl="0">
              <a:buFont typeface="Arial" pitchFamily="34" charset="0"/>
              <a:buChar char="•"/>
            </a:pPr>
            <a:endParaRPr lang="cs-CZ" sz="3200" b="1" dirty="0">
              <a:solidFill>
                <a:srgbClr val="0000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sz="3200" dirty="0" smtClean="0">
                <a:solidFill>
                  <a:srgbClr val="FF0000"/>
                </a:solidFill>
                <a:latin typeface="Arial Black" pitchFamily="34" charset="0"/>
              </a:rPr>
              <a:t>Výrobci kolagenních preparátů v tuzemsku – dva příklady</a:t>
            </a:r>
            <a:endParaRPr lang="cs-CZ"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77</a:t>
            </a:fld>
            <a:endParaRPr lang="sk-SK"/>
          </a:p>
        </p:txBody>
      </p:sp>
      <p:sp>
        <p:nvSpPr>
          <p:cNvPr id="6" name="TextovéPole 5"/>
          <p:cNvSpPr txBox="1"/>
          <p:nvPr/>
        </p:nvSpPr>
        <p:spPr>
          <a:xfrm>
            <a:off x="0" y="1124744"/>
            <a:ext cx="8640960" cy="2246769"/>
          </a:xfrm>
          <a:prstGeom prst="rect">
            <a:avLst/>
          </a:prstGeom>
          <a:noFill/>
        </p:spPr>
        <p:txBody>
          <a:bodyPr wrap="square" rtlCol="0">
            <a:spAutoFit/>
          </a:bodyPr>
          <a:lstStyle/>
          <a:p>
            <a:pPr algn="ctr"/>
            <a:r>
              <a:rPr lang="cs-CZ" sz="2800" u="sng" dirty="0" smtClean="0">
                <a:solidFill>
                  <a:srgbClr val="0000FF"/>
                </a:solidFill>
                <a:latin typeface="Arial Black" pitchFamily="34" charset="0"/>
              </a:rPr>
              <a:t>STOSPOL</a:t>
            </a:r>
            <a:r>
              <a:rPr lang="cs-CZ" sz="2800" dirty="0" smtClean="0">
                <a:solidFill>
                  <a:srgbClr val="0000FF"/>
                </a:solidFill>
                <a:latin typeface="Arial Black" pitchFamily="34" charset="0"/>
              </a:rPr>
              <a:t>,  s.r.o., Valašské Meziříčí  </a:t>
            </a:r>
            <a:r>
              <a:rPr lang="cs-CZ" sz="2800" i="1" dirty="0" smtClean="0">
                <a:solidFill>
                  <a:srgbClr val="0000FF"/>
                </a:solidFill>
                <a:latin typeface="Arial Black" pitchFamily="34" charset="0"/>
              </a:rPr>
              <a:t>GEPROCOL</a:t>
            </a:r>
            <a:r>
              <a:rPr lang="cs-CZ" sz="2800" dirty="0" smtClean="0">
                <a:solidFill>
                  <a:srgbClr val="0000FF"/>
                </a:solidFill>
                <a:latin typeface="Arial Black" pitchFamily="34" charset="0"/>
              </a:rPr>
              <a:t>  (ENZYMATICKÝ HYDROLYZÁT KOLAGENU),  doplněk stravy s stopovým množstvím </a:t>
            </a:r>
            <a:r>
              <a:rPr lang="cs-CZ" sz="2800" dirty="0" err="1" smtClean="0">
                <a:solidFill>
                  <a:srgbClr val="0000FF"/>
                </a:solidFill>
                <a:latin typeface="Arial Black" pitchFamily="34" charset="0"/>
              </a:rPr>
              <a:t>Cr</a:t>
            </a:r>
            <a:r>
              <a:rPr lang="cs-CZ" sz="2800" baseline="30000" dirty="0" smtClean="0">
                <a:solidFill>
                  <a:srgbClr val="0000FF"/>
                </a:solidFill>
                <a:latin typeface="Arial Black" pitchFamily="34" charset="0"/>
              </a:rPr>
              <a:t>+3</a:t>
            </a:r>
            <a:r>
              <a:rPr lang="cs-CZ" sz="2800" dirty="0" smtClean="0">
                <a:solidFill>
                  <a:srgbClr val="0000FF"/>
                </a:solidFill>
                <a:latin typeface="Arial Black" pitchFamily="34" charset="0"/>
              </a:rPr>
              <a:t> &gt; SEHNAL JSEM TO &gt; Mgr. G. Vyskočilová</a:t>
            </a:r>
            <a:endParaRPr lang="cs-CZ" sz="2800" dirty="0">
              <a:solidFill>
                <a:srgbClr val="0000FF"/>
              </a:solidFill>
              <a:latin typeface="Arial Black" pitchFamily="34" charset="0"/>
            </a:endParaRPr>
          </a:p>
        </p:txBody>
      </p:sp>
      <p:sp>
        <p:nvSpPr>
          <p:cNvPr id="7" name="TextovéPole 6"/>
          <p:cNvSpPr txBox="1"/>
          <p:nvPr/>
        </p:nvSpPr>
        <p:spPr>
          <a:xfrm>
            <a:off x="107504" y="3356992"/>
            <a:ext cx="8784976" cy="2677656"/>
          </a:xfrm>
          <a:prstGeom prst="rect">
            <a:avLst/>
          </a:prstGeom>
          <a:noFill/>
        </p:spPr>
        <p:txBody>
          <a:bodyPr wrap="square" rtlCol="0">
            <a:spAutoFit/>
          </a:bodyPr>
          <a:lstStyle/>
          <a:p>
            <a:pPr algn="ctr"/>
            <a:r>
              <a:rPr lang="cs-CZ" sz="2800" u="sng" dirty="0" err="1" smtClean="0">
                <a:solidFill>
                  <a:srgbClr val="008000"/>
                </a:solidFill>
                <a:latin typeface="Arial Black" pitchFamily="34" charset="0"/>
              </a:rPr>
              <a:t>Hypro</a:t>
            </a:r>
            <a:r>
              <a:rPr lang="cs-CZ" sz="2800" dirty="0" smtClean="0">
                <a:solidFill>
                  <a:srgbClr val="008000"/>
                </a:solidFill>
                <a:latin typeface="Arial Black" pitchFamily="34" charset="0"/>
              </a:rPr>
              <a:t>, s.r.o., Otrokovice </a:t>
            </a:r>
          </a:p>
          <a:p>
            <a:pPr algn="ctr"/>
            <a:r>
              <a:rPr lang="cs-CZ" sz="2800" i="1" u="sng" dirty="0" smtClean="0">
                <a:solidFill>
                  <a:srgbClr val="7030A0"/>
                </a:solidFill>
                <a:latin typeface="Arial Black" pitchFamily="34" charset="0"/>
              </a:rPr>
              <a:t>(ZANIKLO V ROCE 2016)</a:t>
            </a:r>
          </a:p>
          <a:p>
            <a:r>
              <a:rPr lang="cs-CZ" sz="2800" u="sng" dirty="0" smtClean="0">
                <a:solidFill>
                  <a:srgbClr val="008000"/>
                </a:solidFill>
                <a:latin typeface="Arial Black" pitchFamily="34" charset="0"/>
              </a:rPr>
              <a:t>Používá hovězí kolagen</a:t>
            </a:r>
          </a:p>
          <a:p>
            <a:r>
              <a:rPr lang="cs-CZ" sz="2800" i="1" dirty="0" err="1" smtClean="0">
                <a:solidFill>
                  <a:srgbClr val="008000"/>
                </a:solidFill>
                <a:latin typeface="Arial Black" pitchFamily="34" charset="0"/>
              </a:rPr>
              <a:t>Hypro</a:t>
            </a:r>
            <a:r>
              <a:rPr lang="cs-CZ" sz="2800" i="1" dirty="0" smtClean="0">
                <a:solidFill>
                  <a:srgbClr val="008000"/>
                </a:solidFill>
                <a:latin typeface="Arial Black" pitchFamily="34" charset="0"/>
              </a:rPr>
              <a:t>-</a:t>
            </a:r>
            <a:r>
              <a:rPr lang="cs-CZ" sz="2800" i="1" dirty="0" err="1" smtClean="0">
                <a:solidFill>
                  <a:srgbClr val="008000"/>
                </a:solidFill>
                <a:latin typeface="Arial Black" pitchFamily="34" charset="0"/>
              </a:rPr>
              <a:t>sorb</a:t>
            </a:r>
            <a:r>
              <a:rPr lang="cs-CZ" sz="2800" dirty="0" smtClean="0">
                <a:solidFill>
                  <a:srgbClr val="008000"/>
                </a:solidFill>
                <a:latin typeface="Arial Black" pitchFamily="34" charset="0"/>
              </a:rPr>
              <a:t> (krycí roušky, hemostatické vstřebatelné plsti a další medicínské aplikace)</a:t>
            </a:r>
            <a:endParaRPr lang="cs-CZ" sz="2800" dirty="0">
              <a:solidFill>
                <a:srgbClr val="008000"/>
              </a:solidFill>
              <a:latin typeface="Arial Black"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340768"/>
          </a:xfrm>
        </p:spPr>
        <p:txBody>
          <a:bodyPr/>
          <a:lstStyle/>
          <a:p>
            <a:r>
              <a:rPr lang="cs-CZ" sz="3200" dirty="0" smtClean="0">
                <a:solidFill>
                  <a:srgbClr val="FF0000"/>
                </a:solidFill>
                <a:latin typeface="Arial Black" pitchFamily="34" charset="0"/>
              </a:rPr>
              <a:t>Kolagenní KLOUBNÍ </a:t>
            </a:r>
            <a:r>
              <a:rPr lang="cs-CZ" sz="3200" cap="all" dirty="0" err="1" smtClean="0">
                <a:solidFill>
                  <a:srgbClr val="FF0000"/>
                </a:solidFill>
                <a:latin typeface="Arial Black" pitchFamily="34" charset="0"/>
              </a:rPr>
              <a:t>preparátY</a:t>
            </a:r>
            <a:r>
              <a:rPr lang="cs-CZ" sz="3200" cap="all" dirty="0" smtClean="0">
                <a:solidFill>
                  <a:srgbClr val="FF0000"/>
                </a:solidFill>
                <a:latin typeface="Arial Black" pitchFamily="34" charset="0"/>
              </a:rPr>
              <a:t/>
            </a:r>
            <a:br>
              <a:rPr lang="cs-CZ" sz="3200" cap="all" dirty="0" smtClean="0">
                <a:solidFill>
                  <a:srgbClr val="FF0000"/>
                </a:solidFill>
                <a:latin typeface="Arial Black" pitchFamily="34" charset="0"/>
              </a:rPr>
            </a:br>
            <a:r>
              <a:rPr lang="cs-CZ" sz="3200" cap="all" dirty="0" smtClean="0">
                <a:solidFill>
                  <a:srgbClr val="0000FF"/>
                </a:solidFill>
                <a:latin typeface="Arial Black" pitchFamily="34" charset="0"/>
              </a:rPr>
              <a:t>výživa &amp; regenerace kloubních chrupavek</a:t>
            </a:r>
            <a:r>
              <a:rPr lang="cs-CZ" sz="3200" dirty="0" smtClean="0">
                <a:solidFill>
                  <a:srgbClr val="0000FF"/>
                </a:solidFill>
                <a:latin typeface="Arial Black" pitchFamily="34" charset="0"/>
              </a:rPr>
              <a:t> </a:t>
            </a:r>
            <a:endParaRPr lang="cs-CZ" sz="3200" dirty="0">
              <a:solidFill>
                <a:srgbClr val="0000FF"/>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78</a:t>
            </a:fld>
            <a:endParaRPr lang="sk-SK"/>
          </a:p>
        </p:txBody>
      </p:sp>
      <p:pic>
        <p:nvPicPr>
          <p:cNvPr id="8" name="Obrázek 7" descr=" nativní versus hadrolyzovaný KOLAGEN   001.jpg"/>
          <p:cNvPicPr>
            <a:picLocks noChangeAspect="1"/>
          </p:cNvPicPr>
          <p:nvPr/>
        </p:nvPicPr>
        <p:blipFill>
          <a:blip r:embed="rId2" cstate="print"/>
          <a:stretch>
            <a:fillRect/>
          </a:stretch>
        </p:blipFill>
        <p:spPr>
          <a:xfrm rot="10800000">
            <a:off x="-4" y="2564902"/>
            <a:ext cx="9144001" cy="1728193"/>
          </a:xfrm>
          <a:prstGeom prst="rect">
            <a:avLst/>
          </a:prstGeom>
        </p:spPr>
      </p:pic>
      <p:pic>
        <p:nvPicPr>
          <p:cNvPr id="9" name="Obrázek 8" descr=" nativní versus hadrolyzovaný KOLAGEN   002.jpg"/>
          <p:cNvPicPr>
            <a:picLocks noChangeAspect="1"/>
          </p:cNvPicPr>
          <p:nvPr/>
        </p:nvPicPr>
        <p:blipFill>
          <a:blip r:embed="rId3" cstate="print"/>
          <a:stretch>
            <a:fillRect/>
          </a:stretch>
        </p:blipFill>
        <p:spPr>
          <a:xfrm rot="10800000">
            <a:off x="0" y="4149080"/>
            <a:ext cx="9033632" cy="1728192"/>
          </a:xfrm>
          <a:prstGeom prst="rect">
            <a:avLst/>
          </a:prstGeom>
        </p:spPr>
      </p:pic>
      <p:pic>
        <p:nvPicPr>
          <p:cNvPr id="10" name="Obrázek 9" descr=" nativní versus hadrolyzovaný KOLAGEN   003.jpg"/>
          <p:cNvPicPr>
            <a:picLocks noChangeAspect="1"/>
          </p:cNvPicPr>
          <p:nvPr/>
        </p:nvPicPr>
        <p:blipFill>
          <a:blip r:embed="rId4" cstate="print"/>
          <a:stretch>
            <a:fillRect/>
          </a:stretch>
        </p:blipFill>
        <p:spPr>
          <a:xfrm rot="10800000">
            <a:off x="-1" y="5877272"/>
            <a:ext cx="8712969" cy="864096"/>
          </a:xfrm>
          <a:prstGeom prst="rect">
            <a:avLst/>
          </a:prstGeom>
        </p:spPr>
      </p:pic>
      <p:sp>
        <p:nvSpPr>
          <p:cNvPr id="12" name="TextovéPole 11"/>
          <p:cNvSpPr txBox="1"/>
          <p:nvPr/>
        </p:nvSpPr>
        <p:spPr>
          <a:xfrm>
            <a:off x="107504" y="1916832"/>
            <a:ext cx="8928992" cy="584775"/>
          </a:xfrm>
          <a:prstGeom prst="rect">
            <a:avLst/>
          </a:prstGeom>
          <a:noFill/>
          <a:ln w="60325">
            <a:solidFill>
              <a:srgbClr val="008000"/>
            </a:solidFill>
            <a:prstDash val="sysDash"/>
          </a:ln>
        </p:spPr>
        <p:txBody>
          <a:bodyPr wrap="square" rtlCol="0">
            <a:spAutoFit/>
          </a:bodyPr>
          <a:lstStyle/>
          <a:p>
            <a:pPr algn="ctr"/>
            <a:r>
              <a:rPr lang="cs-CZ" sz="3200" dirty="0" smtClean="0">
                <a:solidFill>
                  <a:srgbClr val="008000"/>
                </a:solidFill>
                <a:latin typeface="Arial Black" pitchFamily="34" charset="0"/>
                <a:cs typeface="Aharoni" pitchFamily="2" charset="-79"/>
              </a:rPr>
              <a:t>Podle materiálů české firmy ORLING:</a:t>
            </a:r>
            <a:endParaRPr lang="cs-CZ" sz="3200" dirty="0">
              <a:solidFill>
                <a:srgbClr val="008000"/>
              </a:solidFill>
              <a:latin typeface="Arial Black" pitchFamily="34" charset="0"/>
              <a:cs typeface="Aharoni" pitchFamily="2" charset="-79"/>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79</a:t>
            </a:fld>
            <a:endParaRPr lang="sk-SK"/>
          </a:p>
        </p:txBody>
      </p:sp>
      <p:pic>
        <p:nvPicPr>
          <p:cNvPr id="5" name="Obrázek 4" descr=" nativní versus hadrolyzovaný KOLAGEN   004.jpg"/>
          <p:cNvPicPr>
            <a:picLocks noChangeAspect="1"/>
          </p:cNvPicPr>
          <p:nvPr/>
        </p:nvPicPr>
        <p:blipFill>
          <a:blip r:embed="rId2" cstate="print"/>
          <a:stretch>
            <a:fillRect/>
          </a:stretch>
        </p:blipFill>
        <p:spPr>
          <a:xfrm>
            <a:off x="179512" y="1052736"/>
            <a:ext cx="8712968" cy="5642212"/>
          </a:xfrm>
          <a:prstGeom prst="rect">
            <a:avLst/>
          </a:prstGeom>
        </p:spPr>
      </p:pic>
      <p:sp>
        <p:nvSpPr>
          <p:cNvPr id="6" name="TextovéPole 5"/>
          <p:cNvSpPr txBox="1"/>
          <p:nvPr/>
        </p:nvSpPr>
        <p:spPr>
          <a:xfrm>
            <a:off x="0" y="188640"/>
            <a:ext cx="9036496" cy="584775"/>
          </a:xfrm>
          <a:prstGeom prst="rect">
            <a:avLst/>
          </a:prstGeom>
          <a:noFill/>
          <a:ln w="60325">
            <a:solidFill>
              <a:srgbClr val="008000"/>
            </a:solidFill>
            <a:prstDash val="sysDash"/>
          </a:ln>
        </p:spPr>
        <p:txBody>
          <a:bodyPr wrap="square" rtlCol="0">
            <a:spAutoFit/>
          </a:bodyPr>
          <a:lstStyle/>
          <a:p>
            <a:pPr algn="ctr"/>
            <a:r>
              <a:rPr lang="cs-CZ" sz="3200" dirty="0" smtClean="0">
                <a:solidFill>
                  <a:srgbClr val="008000"/>
                </a:solidFill>
                <a:latin typeface="Arial Black" pitchFamily="34" charset="0"/>
                <a:cs typeface="Aharoni" pitchFamily="2" charset="-79"/>
              </a:rPr>
              <a:t>Podle materiálů české firmy ORLING</a:t>
            </a:r>
            <a:endParaRPr lang="cs-CZ" sz="3200" dirty="0">
              <a:solidFill>
                <a:srgbClr val="008000"/>
              </a:solidFill>
              <a:latin typeface="Arial Black" pitchFamily="34" charset="0"/>
              <a:cs typeface="Aharoni" pitchFamily="2" charset="-79"/>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smtClean="0">
                <a:solidFill>
                  <a:srgbClr val="FF0000"/>
                </a:solidFill>
                <a:latin typeface="Arial Black" pitchFamily="34" charset="0"/>
              </a:rPr>
              <a:t>Zopakování základních pojmů týkajících se BÍLKOVIN (</a:t>
            </a:r>
            <a:r>
              <a:rPr lang="cs-CZ" sz="4400" smtClean="0">
                <a:solidFill>
                  <a:srgbClr val="FF0000"/>
                </a:solidFill>
                <a:latin typeface="Arial Black" pitchFamily="34" charset="0"/>
              </a:rPr>
              <a:t>přednáška 8)</a:t>
            </a: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80</a:t>
            </a:fld>
            <a:endParaRPr lang="sk-SK"/>
          </a:p>
        </p:txBody>
      </p:sp>
      <p:sp>
        <p:nvSpPr>
          <p:cNvPr id="7" name="TextovéPole 6"/>
          <p:cNvSpPr txBox="1"/>
          <p:nvPr/>
        </p:nvSpPr>
        <p:spPr>
          <a:xfrm>
            <a:off x="0" y="260648"/>
            <a:ext cx="8820472" cy="1323439"/>
          </a:xfrm>
          <a:prstGeom prst="rect">
            <a:avLst/>
          </a:prstGeom>
          <a:noFill/>
        </p:spPr>
        <p:txBody>
          <a:bodyPr wrap="square" rtlCol="0">
            <a:spAutoFit/>
          </a:bodyPr>
          <a:lstStyle/>
          <a:p>
            <a:pPr algn="ctr"/>
            <a:r>
              <a:rPr lang="cs-CZ" sz="4000" dirty="0" smtClean="0">
                <a:solidFill>
                  <a:srgbClr val="FF0000"/>
                </a:solidFill>
                <a:latin typeface="Arial Black" pitchFamily="34" charset="0"/>
              </a:rPr>
              <a:t>Nebílkovinné složky přírodního kolagenu</a:t>
            </a:r>
            <a:endParaRPr lang="cs-CZ" sz="4000" dirty="0">
              <a:solidFill>
                <a:srgbClr val="FF0000"/>
              </a:solidFill>
              <a:latin typeface="Arial Black" pitchFamily="34" charset="0"/>
            </a:endParaRPr>
          </a:p>
        </p:txBody>
      </p:sp>
      <p:sp>
        <p:nvSpPr>
          <p:cNvPr id="8" name="TextovéPole 7"/>
          <p:cNvSpPr txBox="1"/>
          <p:nvPr/>
        </p:nvSpPr>
        <p:spPr>
          <a:xfrm>
            <a:off x="0" y="1700808"/>
            <a:ext cx="8964488" cy="3785652"/>
          </a:xfrm>
          <a:prstGeom prst="rect">
            <a:avLst/>
          </a:prstGeom>
          <a:noFill/>
        </p:spPr>
        <p:txBody>
          <a:bodyPr wrap="square" rtlCol="0">
            <a:spAutoFit/>
          </a:bodyPr>
          <a:lstStyle/>
          <a:p>
            <a:pPr marL="342900" indent="-342900">
              <a:buFont typeface="+mj-lt"/>
              <a:buAutoNum type="arabicPeriod"/>
            </a:pPr>
            <a:r>
              <a:rPr lang="cs-CZ" sz="4800" b="1" dirty="0" smtClean="0">
                <a:solidFill>
                  <a:srgbClr val="008000"/>
                </a:solidFill>
              </a:rPr>
              <a:t>Chondroitin sulfát</a:t>
            </a:r>
          </a:p>
          <a:p>
            <a:pPr marL="342900" indent="-342900">
              <a:buFont typeface="+mj-lt"/>
              <a:buAutoNum type="arabicPeriod"/>
            </a:pPr>
            <a:r>
              <a:rPr lang="cs-CZ" sz="4800" b="1" dirty="0" err="1" smtClean="0">
                <a:solidFill>
                  <a:srgbClr val="008000"/>
                </a:solidFill>
              </a:rPr>
              <a:t>Glukosoaminoglykany</a:t>
            </a:r>
            <a:endParaRPr lang="cs-CZ" sz="4800" b="1" dirty="0" smtClean="0">
              <a:solidFill>
                <a:srgbClr val="008000"/>
              </a:solidFill>
            </a:endParaRPr>
          </a:p>
          <a:p>
            <a:pPr marL="342900" indent="-342900">
              <a:buFont typeface="+mj-lt"/>
              <a:buAutoNum type="arabicPeriod"/>
            </a:pPr>
            <a:r>
              <a:rPr lang="cs-CZ" sz="4800" b="1" dirty="0" smtClean="0">
                <a:solidFill>
                  <a:srgbClr val="008000"/>
                </a:solidFill>
              </a:rPr>
              <a:t>Pentózy</a:t>
            </a:r>
          </a:p>
          <a:p>
            <a:pPr marL="342900" indent="-342900">
              <a:buFont typeface="+mj-lt"/>
              <a:buAutoNum type="arabicPeriod"/>
            </a:pPr>
            <a:r>
              <a:rPr lang="cs-CZ" sz="4800" b="1" dirty="0" smtClean="0">
                <a:solidFill>
                  <a:srgbClr val="008000"/>
                </a:solidFill>
              </a:rPr>
              <a:t>Hexózy</a:t>
            </a:r>
          </a:p>
          <a:p>
            <a:pPr marL="342900" indent="-342900">
              <a:buFont typeface="+mj-lt"/>
              <a:buAutoNum type="arabicPeriod"/>
            </a:pPr>
            <a:r>
              <a:rPr lang="cs-CZ" sz="4800" b="1" dirty="0" smtClean="0">
                <a:solidFill>
                  <a:srgbClr val="008000"/>
                </a:solidFill>
              </a:rPr>
              <a:t>……………</a:t>
            </a:r>
            <a:endParaRPr lang="cs-CZ" sz="4800" b="1" dirty="0">
              <a:solidFill>
                <a:srgbClr val="008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81</a:t>
            </a:fld>
            <a:endParaRPr lang="sk-SK"/>
          </a:p>
        </p:txBody>
      </p:sp>
      <p:sp>
        <p:nvSpPr>
          <p:cNvPr id="7" name="TextovéPole 6"/>
          <p:cNvSpPr txBox="1"/>
          <p:nvPr/>
        </p:nvSpPr>
        <p:spPr>
          <a:xfrm>
            <a:off x="0" y="260648"/>
            <a:ext cx="8820472" cy="1077218"/>
          </a:xfrm>
          <a:prstGeom prst="rect">
            <a:avLst/>
          </a:prstGeom>
          <a:noFill/>
        </p:spPr>
        <p:txBody>
          <a:bodyPr wrap="square" rtlCol="0">
            <a:spAutoFit/>
          </a:bodyPr>
          <a:lstStyle/>
          <a:p>
            <a:pPr algn="ctr"/>
            <a:r>
              <a:rPr lang="en-US" sz="3600" b="1" dirty="0" smtClean="0">
                <a:solidFill>
                  <a:srgbClr val="FF0000"/>
                </a:solidFill>
                <a:latin typeface="Arial Black" pitchFamily="34" charset="0"/>
              </a:rPr>
              <a:t>Chondroitin-4-sulfate: </a:t>
            </a:r>
            <a:endParaRPr lang="cs-CZ" sz="3600" b="1" dirty="0" smtClean="0">
              <a:solidFill>
                <a:srgbClr val="FF0000"/>
              </a:solidFill>
              <a:latin typeface="Arial Black" pitchFamily="34" charset="0"/>
            </a:endParaRPr>
          </a:p>
          <a:p>
            <a:pPr algn="ctr"/>
            <a:r>
              <a:rPr lang="en-US" sz="2800" b="1" dirty="0" smtClean="0"/>
              <a:t>R</a:t>
            </a:r>
            <a:r>
              <a:rPr lang="en-US" sz="2800" b="1" baseline="-25000" dirty="0" smtClean="0"/>
              <a:t>1</a:t>
            </a:r>
            <a:r>
              <a:rPr lang="en-US" sz="2800" b="1" dirty="0" smtClean="0"/>
              <a:t> = H; R</a:t>
            </a:r>
            <a:r>
              <a:rPr lang="en-US" sz="2800" b="1" baseline="-25000" dirty="0" smtClean="0"/>
              <a:t>2</a:t>
            </a:r>
            <a:r>
              <a:rPr lang="en-US" sz="2800" b="1" dirty="0" smtClean="0"/>
              <a:t> = SO</a:t>
            </a:r>
            <a:r>
              <a:rPr lang="en-US" sz="2800" b="1" baseline="-25000" dirty="0" smtClean="0"/>
              <a:t>3</a:t>
            </a:r>
            <a:r>
              <a:rPr lang="en-US" sz="2800" b="1" dirty="0" smtClean="0"/>
              <a:t>H; R</a:t>
            </a:r>
            <a:r>
              <a:rPr lang="en-US" sz="2800" b="1" baseline="-25000" dirty="0" smtClean="0"/>
              <a:t>3</a:t>
            </a:r>
            <a:r>
              <a:rPr lang="en-US" sz="2800" b="1" dirty="0" smtClean="0"/>
              <a:t> = H</a:t>
            </a:r>
            <a:endParaRPr lang="cs-CZ" sz="2800" b="1" dirty="0">
              <a:solidFill>
                <a:srgbClr val="FF0000"/>
              </a:solidFill>
              <a:latin typeface="Arial Black" pitchFamily="34" charset="0"/>
            </a:endParaRPr>
          </a:p>
        </p:txBody>
      </p:sp>
      <p:pic>
        <p:nvPicPr>
          <p:cNvPr id="9" name="Obrázek 8" descr="800px-Chondroitin_Sulfate_Structure_NTP.png"/>
          <p:cNvPicPr>
            <a:picLocks noChangeAspect="1"/>
          </p:cNvPicPr>
          <p:nvPr/>
        </p:nvPicPr>
        <p:blipFill>
          <a:blip r:embed="rId2" cstate="print"/>
          <a:stretch>
            <a:fillRect/>
          </a:stretch>
        </p:blipFill>
        <p:spPr>
          <a:xfrm>
            <a:off x="179512" y="1412776"/>
            <a:ext cx="8824102" cy="482453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82</a:t>
            </a:fld>
            <a:endParaRPr lang="sk-SK"/>
          </a:p>
        </p:txBody>
      </p:sp>
      <p:pic>
        <p:nvPicPr>
          <p:cNvPr id="8" name="Obrázek 7" descr="Glukosaminoglykany+-+GAG.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83</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smtClean="0">
                <a:solidFill>
                  <a:srgbClr val="FF0000"/>
                </a:solidFill>
                <a:latin typeface="Arial Black" pitchFamily="34" charset="0"/>
              </a:rPr>
              <a:t>KOLAGEN PRO LÉKAŘSKÉ ÚČELY</a:t>
            </a:r>
          </a:p>
          <a:p>
            <a:pPr algn="ctr"/>
            <a:r>
              <a:rPr lang="cs-CZ" sz="3600" dirty="0" smtClean="0">
                <a:solidFill>
                  <a:srgbClr val="FF0000"/>
                </a:solidFill>
                <a:latin typeface="Arial Black" pitchFamily="34" charset="0"/>
              </a:rPr>
              <a:t>VÚP MEDICAL BRNO </a:t>
            </a:r>
            <a:endParaRPr lang="cs-CZ" sz="3600" dirty="0">
              <a:solidFill>
                <a:srgbClr val="FF0000"/>
              </a:solidFill>
              <a:latin typeface="Arial Black" pitchFamily="34" charset="0"/>
            </a:endParaRPr>
          </a:p>
        </p:txBody>
      </p:sp>
      <p:sp>
        <p:nvSpPr>
          <p:cNvPr id="7" name="TextovéPole 6"/>
          <p:cNvSpPr txBox="1"/>
          <p:nvPr/>
        </p:nvSpPr>
        <p:spPr>
          <a:xfrm>
            <a:off x="0" y="1196752"/>
            <a:ext cx="9144000" cy="5816977"/>
          </a:xfrm>
          <a:prstGeom prst="rect">
            <a:avLst/>
          </a:prstGeom>
          <a:solidFill>
            <a:schemeClr val="accent3">
              <a:lumMod val="95000"/>
            </a:schemeClr>
          </a:solidFill>
        </p:spPr>
        <p:txBody>
          <a:bodyPr wrap="square" rtlCol="0">
            <a:spAutoFit/>
          </a:bodyPr>
          <a:lstStyle/>
          <a:p>
            <a:r>
              <a:rPr lang="cs-CZ" sz="2800" b="1" dirty="0" smtClean="0"/>
              <a:t>Kolagenní hmota</a:t>
            </a:r>
            <a:r>
              <a:rPr lang="cs-CZ" sz="2800" dirty="0" smtClean="0"/>
              <a:t/>
            </a:r>
            <a:br>
              <a:rPr lang="cs-CZ" sz="2800" dirty="0" smtClean="0"/>
            </a:br>
            <a:r>
              <a:rPr lang="cs-CZ" sz="2800" dirty="0" smtClean="0"/>
              <a:t>Bílá až slabě nažloutlá silně viskózní bílkovinná hmota</a:t>
            </a:r>
            <a:br>
              <a:rPr lang="cs-CZ" sz="2800" dirty="0" smtClean="0"/>
            </a:br>
            <a:r>
              <a:rPr lang="cs-CZ" sz="2800" dirty="0" smtClean="0"/>
              <a:t>Charakteristika </a:t>
            </a:r>
            <a:r>
              <a:rPr lang="cs-CZ" sz="2800" b="1" dirty="0" smtClean="0">
                <a:solidFill>
                  <a:srgbClr val="0000FF"/>
                </a:solidFill>
              </a:rPr>
              <a:t>Obsah sušiny: min. 7 %</a:t>
            </a:r>
          </a:p>
          <a:p>
            <a:r>
              <a:rPr lang="cs-CZ" sz="2800" b="1" dirty="0" smtClean="0">
                <a:solidFill>
                  <a:srgbClr val="00B050"/>
                </a:solidFill>
              </a:rPr>
              <a:t>pH: 2,5 ± 0,5</a:t>
            </a:r>
          </a:p>
          <a:p>
            <a:r>
              <a:rPr lang="cs-CZ" sz="2800" dirty="0" smtClean="0"/>
              <a:t>Celkový popel: max. 1 % v sušině</a:t>
            </a:r>
          </a:p>
          <a:p>
            <a:r>
              <a:rPr lang="cs-CZ" sz="2800" dirty="0" smtClean="0">
                <a:solidFill>
                  <a:srgbClr val="FF0000"/>
                </a:solidFill>
                <a:latin typeface="Arial Black" pitchFamily="34" charset="0"/>
              </a:rPr>
              <a:t>Kolagenní bílkoviny: min. 82 % v sušině</a:t>
            </a:r>
          </a:p>
          <a:p>
            <a:r>
              <a:rPr lang="cs-CZ" sz="3200" dirty="0" smtClean="0">
                <a:solidFill>
                  <a:srgbClr val="0000FF"/>
                </a:solidFill>
                <a:latin typeface="Arial Black" pitchFamily="34" charset="0"/>
              </a:rPr>
              <a:t>Nekolagenní bílkoviny: max. 3 % v sušině</a:t>
            </a:r>
          </a:p>
          <a:p>
            <a:r>
              <a:rPr lang="cs-CZ" sz="2800" dirty="0" smtClean="0"/>
              <a:t>Těžké kovy (Cd, </a:t>
            </a:r>
            <a:r>
              <a:rPr lang="cs-CZ" sz="2800" dirty="0" err="1" smtClean="0"/>
              <a:t>Hg</a:t>
            </a:r>
            <a:r>
              <a:rPr lang="cs-CZ" sz="2800" dirty="0" smtClean="0"/>
              <a:t>, </a:t>
            </a:r>
            <a:r>
              <a:rPr lang="cs-CZ" sz="2800" dirty="0" err="1" smtClean="0"/>
              <a:t>Pb</a:t>
            </a:r>
            <a:r>
              <a:rPr lang="cs-CZ" sz="2800" dirty="0" smtClean="0"/>
              <a:t>, </a:t>
            </a:r>
            <a:r>
              <a:rPr lang="cs-CZ" sz="2800" dirty="0" err="1" smtClean="0"/>
              <a:t>Cu</a:t>
            </a:r>
            <a:r>
              <a:rPr lang="cs-CZ" sz="2800" dirty="0" smtClean="0"/>
              <a:t>, </a:t>
            </a:r>
            <a:r>
              <a:rPr lang="cs-CZ" sz="2800" dirty="0" err="1" smtClean="0"/>
              <a:t>Zn</a:t>
            </a:r>
            <a:r>
              <a:rPr lang="cs-CZ" sz="2800" dirty="0" smtClean="0"/>
              <a:t>, </a:t>
            </a:r>
            <a:r>
              <a:rPr lang="cs-CZ" sz="2800" dirty="0" err="1" smtClean="0"/>
              <a:t>Cr</a:t>
            </a:r>
            <a:r>
              <a:rPr lang="cs-CZ" sz="2800" dirty="0" smtClean="0"/>
              <a:t>): max. 50 </a:t>
            </a:r>
            <a:r>
              <a:rPr lang="el-GR" sz="2800" dirty="0" smtClean="0"/>
              <a:t>μ</a:t>
            </a:r>
            <a:r>
              <a:rPr lang="cs-CZ" sz="2800" dirty="0" smtClean="0"/>
              <a:t>g/g sušiny</a:t>
            </a:r>
          </a:p>
          <a:p>
            <a:r>
              <a:rPr lang="cs-CZ" sz="2800" dirty="0" smtClean="0"/>
              <a:t>Mikrobiální znečištění: max. 1000 nepatogenních mikroorganismů/g</a:t>
            </a:r>
          </a:p>
          <a:p>
            <a:r>
              <a:rPr lang="cs-CZ" sz="2800" dirty="0" smtClean="0"/>
              <a:t>Neobsahuje </a:t>
            </a:r>
            <a:r>
              <a:rPr lang="cs-CZ" sz="2800" dirty="0" err="1" smtClean="0"/>
              <a:t>E.coli</a:t>
            </a:r>
            <a:r>
              <a:rPr lang="cs-CZ" sz="2800" dirty="0" smtClean="0"/>
              <a:t> a </a:t>
            </a:r>
            <a:r>
              <a:rPr lang="cs-CZ" sz="2800" dirty="0" err="1" smtClean="0"/>
              <a:t>Salmonelly</a:t>
            </a:r>
            <a:endParaRPr lang="cs-CZ"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84</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smtClean="0">
                <a:solidFill>
                  <a:srgbClr val="FF0000"/>
                </a:solidFill>
                <a:latin typeface="Arial Black" pitchFamily="34" charset="0"/>
              </a:rPr>
              <a:t>KOLAGEN PRO POTRAVINÁŘSKÉ ÚČELY – kolagenní střeva</a:t>
            </a:r>
          </a:p>
        </p:txBody>
      </p:sp>
      <p:sp>
        <p:nvSpPr>
          <p:cNvPr id="7" name="TextovéPole 6"/>
          <p:cNvSpPr txBox="1"/>
          <p:nvPr/>
        </p:nvSpPr>
        <p:spPr>
          <a:xfrm>
            <a:off x="0" y="1196752"/>
            <a:ext cx="9144000" cy="4893647"/>
          </a:xfrm>
          <a:prstGeom prst="rect">
            <a:avLst/>
          </a:prstGeom>
          <a:solidFill>
            <a:schemeClr val="accent3">
              <a:lumMod val="95000"/>
            </a:schemeClr>
          </a:solidFill>
        </p:spPr>
        <p:txBody>
          <a:bodyPr wrap="square" rtlCol="0">
            <a:spAutoFit/>
          </a:bodyPr>
          <a:lstStyle/>
          <a:p>
            <a:r>
              <a:rPr lang="cs-CZ" sz="2800" b="1" dirty="0" smtClean="0">
                <a:solidFill>
                  <a:srgbClr val="0070C0"/>
                </a:solidFill>
                <a:latin typeface="Arial Black" pitchFamily="34" charset="0"/>
              </a:rPr>
              <a:t>Kolagenní hmota </a:t>
            </a:r>
            <a:r>
              <a:rPr lang="cs-CZ" sz="2800" b="1" dirty="0" smtClean="0"/>
              <a:t>– získá se jen MECHANICKÝM rozvlákněním klihovky, poté se odfiltrují vlákna s větším průměrem a nerozvlákněné kousky</a:t>
            </a:r>
          </a:p>
          <a:p>
            <a:r>
              <a:rPr lang="cs-CZ" sz="2800" b="1" dirty="0" smtClean="0">
                <a:solidFill>
                  <a:srgbClr val="008000"/>
                </a:solidFill>
                <a:latin typeface="Arial Black" pitchFamily="34" charset="0"/>
              </a:rPr>
              <a:t>Vytlačování střeva </a:t>
            </a:r>
            <a:r>
              <a:rPr lang="cs-CZ" sz="2800" b="1" dirty="0" smtClean="0"/>
              <a:t>– vytlačování přes kruhovou hubici do podoby rukávu naplněného vzduchem</a:t>
            </a:r>
          </a:p>
          <a:p>
            <a:r>
              <a:rPr lang="cs-CZ" sz="2800" b="1" dirty="0" smtClean="0">
                <a:solidFill>
                  <a:srgbClr val="C00000"/>
                </a:solidFill>
                <a:latin typeface="Arial Black" pitchFamily="34" charset="0"/>
              </a:rPr>
              <a:t>Sušení střeva</a:t>
            </a:r>
            <a:r>
              <a:rPr lang="cs-CZ" sz="2800" b="1" dirty="0" smtClean="0"/>
              <a:t> – cca. 50 °C, 20 – 30 minut, výsledná vlhkost cca. 12 – 15 %</a:t>
            </a:r>
          </a:p>
          <a:p>
            <a:r>
              <a:rPr lang="cs-CZ" sz="4000" b="1" dirty="0" smtClean="0">
                <a:solidFill>
                  <a:srgbClr val="FF0000"/>
                </a:solidFill>
                <a:latin typeface="Arial Black" pitchFamily="34" charset="0"/>
              </a:rPr>
              <a:t>CHEMICKÁ ÚPRAVA </a:t>
            </a:r>
            <a:r>
              <a:rPr lang="cs-CZ" sz="2800" b="1" dirty="0" smtClean="0"/>
              <a:t>– roztok formaldehydu nebo </a:t>
            </a:r>
            <a:r>
              <a:rPr lang="cs-CZ" sz="2800" b="1" dirty="0" err="1" smtClean="0"/>
              <a:t>glutaraldehydu</a:t>
            </a:r>
            <a:r>
              <a:rPr lang="cs-CZ" sz="2800" b="1" dirty="0" smtClean="0"/>
              <a:t> &gt; </a:t>
            </a:r>
            <a:r>
              <a:rPr lang="cs-CZ" sz="3600" b="1" dirty="0" smtClean="0">
                <a:solidFill>
                  <a:srgbClr val="FF0000"/>
                </a:solidFill>
                <a:latin typeface="Arial Black" pitchFamily="34" charset="0"/>
              </a:rPr>
              <a:t>SÍŤOVÁNÍ</a:t>
            </a:r>
            <a:endParaRPr lang="cs-CZ" sz="2800" b="1" dirty="0" smtClean="0">
              <a:solidFill>
                <a:srgbClr val="FF0000"/>
              </a:solidFill>
              <a:latin typeface="Arial Black" pitchFamily="34" charset="0"/>
            </a:endParaRPr>
          </a:p>
          <a:p>
            <a:r>
              <a:rPr lang="cs-CZ" sz="4000" b="1" dirty="0" smtClean="0">
                <a:solidFill>
                  <a:srgbClr val="FFC000"/>
                </a:solidFill>
                <a:latin typeface="Arial Black" pitchFamily="34" charset="0"/>
              </a:rPr>
              <a:t>Praní a neutralizace </a:t>
            </a:r>
            <a:r>
              <a:rPr lang="cs-CZ" sz="2800" b="1" dirty="0" smtClean="0">
                <a:latin typeface="Arial Black" pitchFamily="34" charset="0"/>
              </a:rPr>
              <a:t>– na pH 4,5 – </a:t>
            </a:r>
            <a:r>
              <a:rPr lang="cs-CZ" sz="2800" b="1" dirty="0" err="1" smtClean="0">
                <a:latin typeface="Arial Black" pitchFamily="34" charset="0"/>
              </a:rPr>
              <a:t>5</a:t>
            </a:r>
            <a:r>
              <a:rPr lang="cs-CZ" sz="2800" b="1" dirty="0" smtClean="0">
                <a:latin typeface="Arial Black" pitchFamily="34" charset="0"/>
              </a:rPr>
              <a:t>,0</a:t>
            </a:r>
            <a:endParaRPr lang="cs-CZ" sz="2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85</a:t>
            </a:fld>
            <a:endParaRPr lang="sk-SK"/>
          </a:p>
        </p:txBody>
      </p:sp>
      <p:sp>
        <p:nvSpPr>
          <p:cNvPr id="5" name="TextovéPole 4"/>
          <p:cNvSpPr txBox="1"/>
          <p:nvPr/>
        </p:nvSpPr>
        <p:spPr>
          <a:xfrm>
            <a:off x="0" y="620688"/>
            <a:ext cx="9144000" cy="1384995"/>
          </a:xfrm>
          <a:prstGeom prst="rect">
            <a:avLst/>
          </a:prstGeom>
          <a:noFill/>
        </p:spPr>
        <p:txBody>
          <a:bodyPr wrap="square" rtlCol="0">
            <a:spAutoFit/>
          </a:bodyPr>
          <a:lstStyle/>
          <a:p>
            <a:r>
              <a:rPr lang="cs-CZ" sz="2800" b="1" dirty="0" err="1" smtClean="0"/>
              <a:t>Glutaraldehyd</a:t>
            </a:r>
            <a:r>
              <a:rPr lang="cs-CZ" sz="2800" dirty="0" smtClean="0"/>
              <a:t> (</a:t>
            </a:r>
            <a:r>
              <a:rPr lang="cs-CZ" sz="2800" dirty="0" smtClean="0">
                <a:hlinkClick r:id="rId2" tooltip="Systematický název"/>
              </a:rPr>
              <a:t>systematický název</a:t>
            </a:r>
            <a:r>
              <a:rPr lang="cs-CZ" sz="2800" dirty="0" smtClean="0"/>
              <a:t> </a:t>
            </a:r>
            <a:r>
              <a:rPr lang="cs-CZ" sz="2800" i="1" dirty="0" err="1" smtClean="0"/>
              <a:t>pentandial</a:t>
            </a:r>
            <a:r>
              <a:rPr lang="cs-CZ" sz="2800" dirty="0" smtClean="0"/>
              <a:t>, </a:t>
            </a:r>
            <a:r>
              <a:rPr lang="cs-CZ" sz="2800" dirty="0" smtClean="0">
                <a:hlinkClick r:id="rId3" tooltip="Chemický vzorec"/>
              </a:rPr>
              <a:t>sumární vzorec</a:t>
            </a:r>
            <a:r>
              <a:rPr lang="cs-CZ" sz="2800" dirty="0" smtClean="0"/>
              <a:t> C</a:t>
            </a:r>
            <a:r>
              <a:rPr lang="cs-CZ" sz="2800" baseline="-25000" dirty="0" smtClean="0"/>
              <a:t>5</a:t>
            </a:r>
            <a:r>
              <a:rPr lang="cs-CZ" sz="2800" dirty="0" smtClean="0"/>
              <a:t>H</a:t>
            </a:r>
            <a:r>
              <a:rPr lang="cs-CZ" sz="2800" baseline="-25000" dirty="0" smtClean="0"/>
              <a:t>8</a:t>
            </a:r>
            <a:r>
              <a:rPr lang="cs-CZ" sz="2800" dirty="0" smtClean="0"/>
              <a:t>O</a:t>
            </a:r>
            <a:r>
              <a:rPr lang="cs-CZ" sz="2800" baseline="-25000" dirty="0" smtClean="0"/>
              <a:t>2</a:t>
            </a:r>
            <a:r>
              <a:rPr lang="cs-CZ" sz="2800" dirty="0" smtClean="0"/>
              <a:t>) je bezbarvá </a:t>
            </a:r>
            <a:r>
              <a:rPr lang="cs-CZ" sz="2800" dirty="0" smtClean="0">
                <a:hlinkClick r:id="rId4" tooltip="Kapalina"/>
              </a:rPr>
              <a:t>kapalina</a:t>
            </a:r>
            <a:r>
              <a:rPr lang="cs-CZ" sz="2800" dirty="0" smtClean="0"/>
              <a:t> štiplavého </a:t>
            </a:r>
            <a:r>
              <a:rPr lang="cs-CZ" sz="2800" dirty="0" smtClean="0">
                <a:hlinkClick r:id="rId5" tooltip="Vůně"/>
              </a:rPr>
              <a:t>zápachu</a:t>
            </a:r>
            <a:r>
              <a:rPr lang="cs-CZ" sz="2800" dirty="0" smtClean="0"/>
              <a:t> používaná k </a:t>
            </a:r>
            <a:r>
              <a:rPr lang="cs-CZ" sz="2800" dirty="0" smtClean="0">
                <a:hlinkClick r:id="rId6" tooltip="Dezinfekce"/>
              </a:rPr>
              <a:t>dezinfekci</a:t>
            </a:r>
            <a:r>
              <a:rPr lang="cs-CZ" sz="2800" dirty="0" smtClean="0"/>
              <a:t> předmětů a povrchů.</a:t>
            </a:r>
            <a:endParaRPr lang="cs-CZ" sz="2800" dirty="0"/>
          </a:p>
        </p:txBody>
      </p:sp>
      <p:sp>
        <p:nvSpPr>
          <p:cNvPr id="6" name="TextovéPole 5"/>
          <p:cNvSpPr txBox="1"/>
          <p:nvPr/>
        </p:nvSpPr>
        <p:spPr>
          <a:xfrm>
            <a:off x="0" y="2132856"/>
            <a:ext cx="8964488" cy="1384995"/>
          </a:xfrm>
          <a:prstGeom prst="rect">
            <a:avLst/>
          </a:prstGeom>
          <a:noFill/>
        </p:spPr>
        <p:txBody>
          <a:bodyPr wrap="square" rtlCol="0">
            <a:spAutoFit/>
          </a:bodyPr>
          <a:lstStyle/>
          <a:p>
            <a:r>
              <a:rPr lang="cs-CZ" sz="2800" b="1" dirty="0" err="1" smtClean="0"/>
              <a:t>Glutaraldehyd</a:t>
            </a:r>
            <a:r>
              <a:rPr lang="cs-CZ" sz="2800" dirty="0" smtClean="0"/>
              <a:t> se často používá v </a:t>
            </a:r>
            <a:r>
              <a:rPr lang="cs-CZ" sz="2800" dirty="0" smtClean="0">
                <a:hlinkClick r:id="rId7" tooltip="Biochemie"/>
              </a:rPr>
              <a:t>biochemických</a:t>
            </a:r>
            <a:r>
              <a:rPr lang="cs-CZ" sz="2800" dirty="0" smtClean="0"/>
              <a:t> aplikacích jako </a:t>
            </a:r>
            <a:r>
              <a:rPr lang="cs-CZ" sz="2800" b="1" dirty="0" err="1" smtClean="0"/>
              <a:t>aminoreaktivní</a:t>
            </a:r>
            <a:r>
              <a:rPr lang="cs-CZ" sz="2800" dirty="0" smtClean="0"/>
              <a:t> </a:t>
            </a:r>
            <a:r>
              <a:rPr lang="cs-CZ" sz="2800" dirty="0" err="1" smtClean="0"/>
              <a:t>homobifunkční</a:t>
            </a:r>
            <a:r>
              <a:rPr lang="cs-CZ" sz="2800" dirty="0" smtClean="0"/>
              <a:t> </a:t>
            </a:r>
            <a:r>
              <a:rPr lang="cs-CZ" sz="2800" b="1" dirty="0" smtClean="0">
                <a:solidFill>
                  <a:srgbClr val="FF0000"/>
                </a:solidFill>
                <a:hlinkClick r:id="rId8" tooltip="Síťovadlo (stránka neexistuje)"/>
              </a:rPr>
              <a:t>SÍŤOVADLO</a:t>
            </a:r>
            <a:r>
              <a:rPr lang="cs-CZ" sz="2800" dirty="0" smtClean="0"/>
              <a:t>.</a:t>
            </a:r>
            <a:endParaRPr lang="cs-CZ" sz="2800" dirty="0"/>
          </a:p>
        </p:txBody>
      </p:sp>
      <p:pic>
        <p:nvPicPr>
          <p:cNvPr id="1026" name="Picture 2"/>
          <p:cNvPicPr>
            <a:picLocks noChangeAspect="1" noChangeArrowheads="1"/>
          </p:cNvPicPr>
          <p:nvPr/>
        </p:nvPicPr>
        <p:blipFill>
          <a:blip r:embed="rId9" cstate="print"/>
          <a:srcRect/>
          <a:stretch>
            <a:fillRect/>
          </a:stretch>
        </p:blipFill>
        <p:spPr bwMode="auto">
          <a:xfrm>
            <a:off x="251520" y="3501008"/>
            <a:ext cx="7677380" cy="266429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196752"/>
            <a:ext cx="8928992" cy="3312368"/>
          </a:xfrm>
        </p:spPr>
        <p:txBody>
          <a:bodyPr/>
          <a:lstStyle/>
          <a:p>
            <a:pPr marL="742950" indent="-742950" algn="ctr">
              <a:buFont typeface="+mj-lt"/>
              <a:buAutoNum type="arabicPeriod" startAt="3"/>
            </a:pPr>
            <a:r>
              <a:rPr lang="cs-CZ" sz="4400" dirty="0" smtClean="0">
                <a:solidFill>
                  <a:srgbClr val="FF0000"/>
                </a:solidFill>
                <a:latin typeface="Arial Black" pitchFamily="34" charset="0"/>
              </a:rPr>
              <a:t>Výroba želatiny a klihu</a:t>
            </a:r>
          </a:p>
          <a:p>
            <a:pPr marL="742950" indent="-742950" algn="ctr">
              <a:buNone/>
            </a:pPr>
            <a:r>
              <a:rPr lang="cs-CZ" sz="4400" dirty="0" smtClean="0">
                <a:solidFill>
                  <a:srgbClr val="0000FF"/>
                </a:solidFill>
                <a:latin typeface="Arial Black" pitchFamily="34" charset="0"/>
              </a:rPr>
              <a:t>TANEX, Vladislav u Třebíč</a:t>
            </a:r>
          </a:p>
          <a:p>
            <a:pPr marL="742950" indent="-742950" algn="ctr">
              <a:buNone/>
            </a:pPr>
            <a:r>
              <a:rPr lang="cs-CZ" sz="4400" dirty="0" smtClean="0">
                <a:solidFill>
                  <a:srgbClr val="008000"/>
                </a:solidFill>
                <a:latin typeface="Arial Black" pitchFamily="34" charset="0"/>
              </a:rPr>
              <a:t>Snímky pořízeny při exkurzi</a:t>
            </a:r>
          </a:p>
          <a:p>
            <a:pPr marL="742950" indent="-742950" algn="ctr">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86</a:t>
            </a:fld>
            <a:endParaRPr lang="sk-SK"/>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87</a:t>
            </a:fld>
            <a:endParaRPr lang="sk-SK"/>
          </a:p>
        </p:txBody>
      </p:sp>
      <p:pic>
        <p:nvPicPr>
          <p:cNvPr id="5" name="Obrázek 4" descr="793.jpg"/>
          <p:cNvPicPr>
            <a:picLocks noChangeAspect="1"/>
          </p:cNvPicPr>
          <p:nvPr/>
        </p:nvPicPr>
        <p:blipFill>
          <a:blip r:embed="rId2" cstate="print"/>
          <a:stretch>
            <a:fillRect/>
          </a:stretch>
        </p:blipFill>
        <p:spPr>
          <a:xfrm>
            <a:off x="0" y="0"/>
            <a:ext cx="4572000" cy="6858000"/>
          </a:xfrm>
          <a:prstGeom prst="rect">
            <a:avLst/>
          </a:prstGeom>
        </p:spPr>
      </p:pic>
      <p:sp>
        <p:nvSpPr>
          <p:cNvPr id="6" name="TextovéPole 5"/>
          <p:cNvSpPr txBox="1"/>
          <p:nvPr/>
        </p:nvSpPr>
        <p:spPr>
          <a:xfrm>
            <a:off x="4716016" y="188640"/>
            <a:ext cx="4248472" cy="2308324"/>
          </a:xfrm>
          <a:prstGeom prst="rect">
            <a:avLst/>
          </a:prstGeom>
          <a:noFill/>
        </p:spPr>
        <p:txBody>
          <a:bodyPr wrap="square" rtlCol="0">
            <a:spAutoFit/>
          </a:bodyPr>
          <a:lstStyle/>
          <a:p>
            <a:r>
              <a:rPr lang="cs-CZ" sz="3600" dirty="0" smtClean="0">
                <a:solidFill>
                  <a:srgbClr val="FF0000"/>
                </a:solidFill>
                <a:latin typeface="Arial Black" pitchFamily="34" charset="0"/>
              </a:rPr>
              <a:t>Stará kniha, ale ona se tato technologie moc nezměnila!</a:t>
            </a:r>
            <a:endParaRPr lang="cs-CZ" sz="3600" dirty="0">
              <a:solidFill>
                <a:srgbClr val="FF0000"/>
              </a:solidFill>
              <a:latin typeface="Arial Black"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88</a:t>
            </a:fld>
            <a:endParaRPr lang="sk-SK"/>
          </a:p>
        </p:txBody>
      </p:sp>
      <p:pic>
        <p:nvPicPr>
          <p:cNvPr id="5" name="Obrázek 4" descr="img194.jpg"/>
          <p:cNvPicPr>
            <a:picLocks noChangeAspect="1"/>
          </p:cNvPicPr>
          <p:nvPr/>
        </p:nvPicPr>
        <p:blipFill>
          <a:blip r:embed="rId2" cstate="print"/>
          <a:stretch>
            <a:fillRect/>
          </a:stretch>
        </p:blipFill>
        <p:spPr>
          <a:xfrm rot="10800000">
            <a:off x="107504" y="260648"/>
            <a:ext cx="4798314" cy="2555748"/>
          </a:xfrm>
          <a:prstGeom prst="rect">
            <a:avLst/>
          </a:prstGeom>
        </p:spPr>
      </p:pic>
      <p:pic>
        <p:nvPicPr>
          <p:cNvPr id="6" name="Obrázek 5" descr="img195.jpg"/>
          <p:cNvPicPr>
            <a:picLocks noChangeAspect="1"/>
          </p:cNvPicPr>
          <p:nvPr/>
        </p:nvPicPr>
        <p:blipFill>
          <a:blip r:embed="rId3" cstate="print"/>
          <a:stretch>
            <a:fillRect/>
          </a:stretch>
        </p:blipFill>
        <p:spPr>
          <a:xfrm rot="10800000">
            <a:off x="2987824" y="3140968"/>
            <a:ext cx="6014466" cy="3579876"/>
          </a:xfrm>
          <a:prstGeom prst="rect">
            <a:avLst/>
          </a:prstGeom>
        </p:spPr>
      </p:pic>
      <p:sp>
        <p:nvSpPr>
          <p:cNvPr id="7" name="TextovéPole 6"/>
          <p:cNvSpPr txBox="1"/>
          <p:nvPr/>
        </p:nvSpPr>
        <p:spPr>
          <a:xfrm>
            <a:off x="5004048" y="260648"/>
            <a:ext cx="3960440" cy="2308324"/>
          </a:xfrm>
          <a:prstGeom prst="rect">
            <a:avLst/>
          </a:prstGeom>
          <a:noFill/>
        </p:spPr>
        <p:txBody>
          <a:bodyPr wrap="square" rtlCol="0">
            <a:spAutoFit/>
          </a:bodyPr>
          <a:lstStyle/>
          <a:p>
            <a:r>
              <a:rPr lang="cs-CZ" sz="3600" dirty="0" smtClean="0">
                <a:solidFill>
                  <a:srgbClr val="FF0000"/>
                </a:solidFill>
                <a:latin typeface="Arial Black" pitchFamily="34" charset="0"/>
              </a:rPr>
              <a:t>Kniha je dost stará, ale ono se to tak vyrábí pořád</a:t>
            </a:r>
            <a:endParaRPr lang="cs-CZ" sz="3600" dirty="0">
              <a:solidFill>
                <a:srgbClr val="FF0000"/>
              </a:solidFill>
              <a:latin typeface="Arial Black"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89</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smtClean="0">
                <a:solidFill>
                  <a:srgbClr val="FFFF00"/>
                </a:solidFill>
                <a:latin typeface="Arial Black" pitchFamily="34" charset="0"/>
              </a:rPr>
              <a:t>Jateční odpad z vepřového dobytka </a:t>
            </a:r>
          </a:p>
          <a:p>
            <a:r>
              <a:rPr lang="cs-CZ" sz="2400" dirty="0" smtClean="0">
                <a:solidFill>
                  <a:srgbClr val="FFFF00"/>
                </a:solidFill>
                <a:latin typeface="Arial Black" pitchFamily="34" charset="0"/>
              </a:rPr>
              <a:t>Kůže, uši atd.</a:t>
            </a:r>
            <a:endParaRPr lang="cs-CZ" sz="2400" dirty="0">
              <a:solidFill>
                <a:srgbClr val="FFFF00"/>
              </a:solidFill>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smtClean="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smtClean="0">
                <a:solidFill>
                  <a:srgbClr val="FF0000"/>
                </a:solidFill>
                <a:latin typeface="Arial Black" pitchFamily="34" charset="0"/>
              </a:rPr>
              <a:t>Primární struktura </a:t>
            </a:r>
            <a:r>
              <a:rPr lang="cs-CZ" sz="2800" b="1" dirty="0" smtClean="0">
                <a:solidFill>
                  <a:srgbClr val="FF0000"/>
                </a:solidFill>
              </a:rPr>
              <a:t>– sled aminokyselin</a:t>
            </a:r>
          </a:p>
          <a:p>
            <a:r>
              <a:rPr lang="cs-CZ" sz="2800" b="1" dirty="0" smtClean="0">
                <a:solidFill>
                  <a:srgbClr val="0000FF"/>
                </a:solidFill>
                <a:latin typeface="Arial Black" pitchFamily="34" charset="0"/>
              </a:rPr>
              <a:t>Sekundární struktura </a:t>
            </a:r>
            <a:r>
              <a:rPr lang="cs-CZ" sz="2800" b="1" dirty="0" smtClean="0">
                <a:solidFill>
                  <a:srgbClr val="0000FF"/>
                </a:solidFill>
              </a:rPr>
              <a:t>– interakce v rámci jedné makromolekuly </a:t>
            </a:r>
          </a:p>
          <a:p>
            <a:r>
              <a:rPr lang="cs-CZ" sz="2800" b="1" dirty="0" smtClean="0">
                <a:solidFill>
                  <a:srgbClr val="008000"/>
                </a:solidFill>
                <a:latin typeface="Arial Black" pitchFamily="34" charset="0"/>
              </a:rPr>
              <a:t>Terciární struktura </a:t>
            </a:r>
            <a:r>
              <a:rPr lang="cs-CZ" sz="2800" b="1" dirty="0" smtClean="0">
                <a:solidFill>
                  <a:srgbClr val="008000"/>
                </a:solidFill>
              </a:rPr>
              <a:t>- interakce v rámci více makromolekul, svazky řetězců nebo nesousedními segmenty polymerního řetězce</a:t>
            </a:r>
          </a:p>
          <a:p>
            <a:r>
              <a:rPr lang="cs-CZ" sz="2800" b="1" dirty="0" smtClean="0">
                <a:solidFill>
                  <a:srgbClr val="C00000"/>
                </a:solidFill>
                <a:latin typeface="Arial Black" pitchFamily="34" charset="0"/>
              </a:rPr>
              <a:t>Kvartérní struktura </a:t>
            </a:r>
            <a:r>
              <a:rPr lang="cs-CZ" sz="2800" b="1" dirty="0" smtClean="0">
                <a:solidFill>
                  <a:srgbClr val="C00000"/>
                </a:solidFill>
              </a:rPr>
              <a:t>– interakce mezi svazky řetězců</a:t>
            </a:r>
          </a:p>
          <a:p>
            <a:pPr algn="ctr">
              <a:buNone/>
            </a:pPr>
            <a:r>
              <a:rPr lang="cs-CZ" sz="2800" b="1" u="sng" dirty="0" smtClean="0">
                <a:solidFill>
                  <a:srgbClr val="7030A0"/>
                </a:solidFill>
                <a:latin typeface="Arial Black" pitchFamily="34" charset="0"/>
              </a:rPr>
              <a:t>Terciární a kvartérní struktury – tomu se budeme věnovat nyní u kolagenu</a:t>
            </a:r>
            <a:endParaRPr lang="cs-CZ" sz="2800" b="1" u="sng" dirty="0">
              <a:solidFill>
                <a:srgbClr val="7030A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27112019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90</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smtClean="0">
                <a:solidFill>
                  <a:srgbClr val="FFFF00"/>
                </a:solidFill>
                <a:latin typeface="Arial Black" pitchFamily="34" charset="0"/>
              </a:rPr>
              <a:t>Jateční odpad z vepřového dobytka </a:t>
            </a:r>
          </a:p>
          <a:p>
            <a:r>
              <a:rPr lang="cs-CZ" sz="2400" dirty="0" smtClean="0">
                <a:solidFill>
                  <a:srgbClr val="FFFF00"/>
                </a:solidFill>
                <a:latin typeface="Arial Black" pitchFamily="34" charset="0"/>
              </a:rPr>
              <a:t>Kůže, uši atd.</a:t>
            </a:r>
            <a:endParaRPr lang="cs-CZ" sz="2400" dirty="0">
              <a:solidFill>
                <a:srgbClr val="FFFF00"/>
              </a:solidFill>
              <a:latin typeface="Arial Black"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922114"/>
          </a:xfrm>
        </p:spPr>
        <p:txBody>
          <a:bodyPr/>
          <a:lstStyle/>
          <a:p>
            <a:r>
              <a:rPr lang="cs-CZ" sz="3200" b="1" dirty="0" smtClean="0">
                <a:solidFill>
                  <a:srgbClr val="FF0000"/>
                </a:solidFill>
                <a:latin typeface="+mn-lt"/>
              </a:rPr>
              <a:t>Výroba želatiny a klihu</a:t>
            </a:r>
            <a:br>
              <a:rPr lang="cs-CZ" sz="3200" b="1" dirty="0" smtClean="0">
                <a:solidFill>
                  <a:srgbClr val="FF0000"/>
                </a:solidFill>
                <a:latin typeface="+mn-lt"/>
              </a:rPr>
            </a:br>
            <a:r>
              <a:rPr lang="cs-CZ" sz="3200" b="1" dirty="0" smtClean="0">
                <a:solidFill>
                  <a:srgbClr val="00B050"/>
                </a:solidFill>
                <a:latin typeface="Arial Black" pitchFamily="34" charset="0"/>
              </a:rPr>
              <a:t>ZÁKLADNÍ TŘI KROKY TECHNOLOGIE</a:t>
            </a:r>
            <a:endParaRPr lang="cs-CZ" sz="3200" b="1" dirty="0">
              <a:solidFill>
                <a:srgbClr val="00B05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91</a:t>
            </a:fld>
            <a:endParaRPr lang="sk-SK"/>
          </a:p>
        </p:txBody>
      </p:sp>
      <p:sp>
        <p:nvSpPr>
          <p:cNvPr id="9" name="TextovéPole 8"/>
          <p:cNvSpPr txBox="1"/>
          <p:nvPr/>
        </p:nvSpPr>
        <p:spPr>
          <a:xfrm>
            <a:off x="0" y="1556792"/>
            <a:ext cx="8892480" cy="3108543"/>
          </a:xfrm>
          <a:prstGeom prst="rect">
            <a:avLst/>
          </a:prstGeom>
          <a:noFill/>
        </p:spPr>
        <p:txBody>
          <a:bodyPr wrap="square" rtlCol="0">
            <a:spAutoFit/>
          </a:bodyPr>
          <a:lstStyle/>
          <a:p>
            <a:pPr marL="342900" indent="-342900">
              <a:buFont typeface="+mj-lt"/>
              <a:buAutoNum type="arabicPeriod"/>
            </a:pPr>
            <a:r>
              <a:rPr lang="cs-CZ" sz="2800" b="1" dirty="0" smtClean="0">
                <a:solidFill>
                  <a:srgbClr val="00B050"/>
                </a:solidFill>
              </a:rPr>
              <a:t>ŠTĚPENÍ příčných INTERMOLEKULÁRNÍCH vazeb na úrovní KVARTÉRNÍ STRUKTURY</a:t>
            </a:r>
          </a:p>
          <a:p>
            <a:pPr marL="342900" indent="-342900">
              <a:buFont typeface="+mj-lt"/>
              <a:buAutoNum type="arabicPeriod"/>
            </a:pPr>
            <a:r>
              <a:rPr lang="cs-CZ" sz="2800" b="1" dirty="0" smtClean="0">
                <a:solidFill>
                  <a:srgbClr val="0000FF"/>
                </a:solidFill>
              </a:rPr>
              <a:t>DENATURACE na úrovni TERCIÁRNÍ STRUKTURY</a:t>
            </a:r>
          </a:p>
          <a:p>
            <a:pPr marL="342900" indent="-342900">
              <a:buFont typeface="+mj-lt"/>
              <a:buAutoNum type="arabicPeriod"/>
            </a:pPr>
            <a:r>
              <a:rPr lang="cs-CZ" sz="2800" b="1" dirty="0" smtClean="0">
                <a:solidFill>
                  <a:srgbClr val="C00000"/>
                </a:solidFill>
              </a:rPr>
              <a:t>HYDROLYTICKÉ ŠTĚPENÍ peptidových vazeb bílkovinných řetězců NA MOLEKULÁRNÍ ÚROVNI </a:t>
            </a:r>
          </a:p>
          <a:p>
            <a:pPr marL="342900" indent="-342900">
              <a:buFont typeface="+mj-lt"/>
              <a:buAutoNum type="arabicPeriod"/>
            </a:pPr>
            <a:endParaRPr lang="cs-CZ" sz="2800" b="1" dirty="0">
              <a:solidFill>
                <a:srgbClr val="00B05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92</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93</a:t>
            </a:fld>
            <a:endParaRPr lang="sk-SK"/>
          </a:p>
        </p:txBody>
      </p:sp>
      <p:pic>
        <p:nvPicPr>
          <p:cNvPr id="5" name="Obrázek 4" descr="KLIH A ŽELATINA  z Chemie v práci konzervátora arestaurátora 002.jpg"/>
          <p:cNvPicPr>
            <a:picLocks noChangeAspect="1"/>
          </p:cNvPicPr>
          <p:nvPr/>
        </p:nvPicPr>
        <p:blipFill>
          <a:blip r:embed="rId2" cstate="print"/>
          <a:stretch>
            <a:fillRect/>
          </a:stretch>
        </p:blipFill>
        <p:spPr>
          <a:xfrm>
            <a:off x="-1" y="332656"/>
            <a:ext cx="9009921" cy="2952328"/>
          </a:xfrm>
          <a:prstGeom prst="rect">
            <a:avLst/>
          </a:prstGeom>
        </p:spPr>
      </p:pic>
      <p:pic>
        <p:nvPicPr>
          <p:cNvPr id="6" name="Obrázek 5" descr="KLIH A ŽELATINA  z Chemie v práci konzervátora arestaurátora 001.jpg"/>
          <p:cNvPicPr>
            <a:picLocks noChangeAspect="1"/>
          </p:cNvPicPr>
          <p:nvPr/>
        </p:nvPicPr>
        <p:blipFill>
          <a:blip r:embed="rId3" cstate="print"/>
          <a:stretch>
            <a:fillRect/>
          </a:stretch>
        </p:blipFill>
        <p:spPr>
          <a:xfrm>
            <a:off x="251519" y="3356992"/>
            <a:ext cx="8720523" cy="280831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94</a:t>
            </a:fld>
            <a:endParaRPr lang="sk-SK"/>
          </a:p>
        </p:txBody>
      </p:sp>
      <p:pic>
        <p:nvPicPr>
          <p:cNvPr id="5" name="Obrázek 4" descr="KLIH A ŽELATINA  z Chemie v práci konzervátora arestaurátora 004.jpg"/>
          <p:cNvPicPr>
            <a:picLocks noChangeAspect="1"/>
          </p:cNvPicPr>
          <p:nvPr/>
        </p:nvPicPr>
        <p:blipFill>
          <a:blip r:embed="rId2" cstate="print"/>
          <a:stretch>
            <a:fillRect/>
          </a:stretch>
        </p:blipFill>
        <p:spPr>
          <a:xfrm>
            <a:off x="-1" y="332656"/>
            <a:ext cx="8848029" cy="3312368"/>
          </a:xfrm>
          <a:prstGeom prst="rect">
            <a:avLst/>
          </a:prstGeom>
        </p:spPr>
      </p:pic>
      <p:pic>
        <p:nvPicPr>
          <p:cNvPr id="6" name="Obrázek 5" descr="KLIH A ŽELATINA  z Chemie v práci konzervátora arestaurátora 003.jpg"/>
          <p:cNvPicPr>
            <a:picLocks noChangeAspect="1"/>
          </p:cNvPicPr>
          <p:nvPr/>
        </p:nvPicPr>
        <p:blipFill>
          <a:blip r:embed="rId3" cstate="print"/>
          <a:stretch>
            <a:fillRect/>
          </a:stretch>
        </p:blipFill>
        <p:spPr>
          <a:xfrm>
            <a:off x="251519" y="3501008"/>
            <a:ext cx="8643225" cy="259228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27112019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95</a:t>
            </a:fld>
            <a:endParaRPr lang="sk-SK"/>
          </a:p>
        </p:txBody>
      </p:sp>
      <p:pic>
        <p:nvPicPr>
          <p:cNvPr id="5" name="Obrázek 4" descr="KLIH A ŽELATINA  z Chemie v práci konzervátora arestaurátora 006.jpg"/>
          <p:cNvPicPr>
            <a:picLocks noChangeAspect="1"/>
          </p:cNvPicPr>
          <p:nvPr/>
        </p:nvPicPr>
        <p:blipFill>
          <a:blip r:embed="rId2" cstate="print"/>
          <a:stretch>
            <a:fillRect/>
          </a:stretch>
        </p:blipFill>
        <p:spPr>
          <a:xfrm>
            <a:off x="179511" y="404664"/>
            <a:ext cx="8804255" cy="2664296"/>
          </a:xfrm>
          <a:prstGeom prst="rect">
            <a:avLst/>
          </a:prstGeom>
        </p:spPr>
      </p:pic>
      <p:pic>
        <p:nvPicPr>
          <p:cNvPr id="6" name="Obrázek 5" descr="KLIH A ŽELATINA  z Chemie v práci konzervátora arestaurátora 005.jpg"/>
          <p:cNvPicPr>
            <a:picLocks noChangeAspect="1"/>
          </p:cNvPicPr>
          <p:nvPr/>
        </p:nvPicPr>
        <p:blipFill>
          <a:blip r:embed="rId3" cstate="print"/>
          <a:stretch>
            <a:fillRect/>
          </a:stretch>
        </p:blipFill>
        <p:spPr>
          <a:xfrm>
            <a:off x="0" y="3140968"/>
            <a:ext cx="8936232" cy="3096344"/>
          </a:xfrm>
          <a:prstGeom prst="rect">
            <a:avLst/>
          </a:prstGeom>
        </p:spPr>
      </p:pic>
      <p:sp>
        <p:nvSpPr>
          <p:cNvPr id="7" name="Obdélník 6"/>
          <p:cNvSpPr/>
          <p:nvPr/>
        </p:nvSpPr>
        <p:spPr>
          <a:xfrm>
            <a:off x="179512" y="404664"/>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0" y="3068960"/>
            <a:ext cx="27718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ovací čára 9"/>
          <p:cNvCxnSpPr/>
          <p:nvPr/>
        </p:nvCxnSpPr>
        <p:spPr>
          <a:xfrm>
            <a:off x="4139952" y="980728"/>
            <a:ext cx="1224136"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flipV="1">
            <a:off x="1259632" y="1556792"/>
            <a:ext cx="7488832" cy="14401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619672" y="5445224"/>
            <a:ext cx="4392488"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79512" y="6165304"/>
            <a:ext cx="4104456"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96</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220072" y="188640"/>
            <a:ext cx="3600400" cy="2923877"/>
          </a:xfrm>
          <a:prstGeom prst="rect">
            <a:avLst/>
          </a:prstGeom>
          <a:noFill/>
        </p:spPr>
        <p:txBody>
          <a:bodyPr wrap="square" rtlCol="0">
            <a:spAutoFit/>
          </a:bodyPr>
          <a:lstStyle/>
          <a:p>
            <a:r>
              <a:rPr lang="cs-CZ" sz="2400" b="1" dirty="0" smtClean="0">
                <a:solidFill>
                  <a:srgbClr val="008000"/>
                </a:solidFill>
                <a:latin typeface="Arial Black" pitchFamily="34" charset="0"/>
              </a:rPr>
              <a:t>Lepší suroviny &amp; MÍRNĚJŠÍ PODMÍNKY &gt; </a:t>
            </a:r>
            <a:r>
              <a:rPr lang="cs-CZ" sz="3200" b="1" dirty="0" smtClean="0">
                <a:solidFill>
                  <a:srgbClr val="008000"/>
                </a:solidFill>
                <a:latin typeface="Arial Black" pitchFamily="34" charset="0"/>
              </a:rPr>
              <a:t>ŽELATINA</a:t>
            </a:r>
            <a:endParaRPr lang="cs-CZ" sz="2400" b="1" dirty="0" smtClean="0">
              <a:solidFill>
                <a:srgbClr val="008000"/>
              </a:solidFill>
              <a:latin typeface="Arial Black" pitchFamily="34" charset="0"/>
            </a:endParaRPr>
          </a:p>
          <a:p>
            <a:r>
              <a:rPr lang="cs-CZ" sz="2400" b="1" dirty="0" smtClean="0">
                <a:solidFill>
                  <a:srgbClr val="0000FF"/>
                </a:solidFill>
                <a:latin typeface="Arial Black" pitchFamily="34" charset="0"/>
              </a:rPr>
              <a:t>Horší suroviny &amp; DRSNĚJŠÍ PODMÍNKY &gt; </a:t>
            </a:r>
            <a:r>
              <a:rPr lang="cs-CZ" sz="3200" b="1" dirty="0" smtClean="0">
                <a:solidFill>
                  <a:srgbClr val="0000FF"/>
                </a:solidFill>
                <a:latin typeface="Arial Black" pitchFamily="34" charset="0"/>
              </a:rPr>
              <a:t>KLIH</a:t>
            </a:r>
            <a:endParaRPr lang="cs-CZ" sz="2400" b="1" dirty="0">
              <a:solidFill>
                <a:srgbClr val="0000FF"/>
              </a:solidFill>
              <a:latin typeface="Arial Black" pitchFamily="34" charset="0"/>
            </a:endParaRPr>
          </a:p>
        </p:txBody>
      </p:sp>
      <p:sp>
        <p:nvSpPr>
          <p:cNvPr id="13" name="TextovéPole 12"/>
          <p:cNvSpPr txBox="1"/>
          <p:nvPr/>
        </p:nvSpPr>
        <p:spPr>
          <a:xfrm>
            <a:off x="323528" y="3284984"/>
            <a:ext cx="3672408" cy="3046988"/>
          </a:xfrm>
          <a:prstGeom prst="rect">
            <a:avLst/>
          </a:prstGeom>
          <a:noFill/>
        </p:spPr>
        <p:txBody>
          <a:bodyPr wrap="square" rtlCol="0">
            <a:spAutoFit/>
          </a:bodyPr>
          <a:lstStyle/>
          <a:p>
            <a:r>
              <a:rPr lang="cs-CZ" sz="2400" u="sng" dirty="0" smtClean="0">
                <a:solidFill>
                  <a:srgbClr val="FF0000"/>
                </a:solidFill>
                <a:latin typeface="Arial Black" pitchFamily="34" charset="0"/>
              </a:rPr>
              <a:t>SUROVINY:</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ODPAD Z KOŽELUŽEN a jatek (kůže a usně) &gt; KOŽNÍ KLIH</a:t>
            </a:r>
          </a:p>
          <a:p>
            <a:pPr>
              <a:buFont typeface="Arial" pitchFamily="34" charset="0"/>
              <a:buChar char="•"/>
            </a:pPr>
            <a:r>
              <a:rPr lang="cs-CZ" sz="2400" dirty="0" smtClean="0">
                <a:latin typeface="Arial Black" pitchFamily="34" charset="0"/>
              </a:rPr>
              <a:t> </a:t>
            </a:r>
            <a:r>
              <a:rPr lang="cs-CZ" sz="2400" dirty="0" smtClean="0">
                <a:solidFill>
                  <a:srgbClr val="7030A0"/>
                </a:solidFill>
                <a:latin typeface="Arial Black" pitchFamily="34" charset="0"/>
              </a:rPr>
              <a:t>ODPAD Z JATEK (kosti) &gt; KOSTNÍ KLIH</a:t>
            </a:r>
            <a:endParaRPr lang="cs-CZ" sz="2400" dirty="0">
              <a:solidFill>
                <a:srgbClr val="7030A0"/>
              </a:solidFill>
              <a:latin typeface="Arial Black" pitchFamily="34" charset="0"/>
            </a:endParaRP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smtClean="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259632" y="1052736"/>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292080" y="4077072"/>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 ve firmě TANEX</a:t>
            </a:r>
            <a:br>
              <a:rPr lang="cs-CZ" sz="2800" b="1" dirty="0" smtClean="0">
                <a:solidFill>
                  <a:srgbClr val="FF0000"/>
                </a:solidFill>
                <a:latin typeface="+mn-lt"/>
              </a:rPr>
            </a:br>
            <a:r>
              <a:rPr lang="cs-CZ" sz="2800" b="1" dirty="0" smtClean="0">
                <a:solidFill>
                  <a:srgbClr val="FF0000"/>
                </a:solidFill>
                <a:latin typeface="+mn-lt"/>
              </a:rPr>
              <a:t>TECHNOLOGICKÉ KROKY - 1</a:t>
            </a:r>
            <a:endParaRPr lang="cs-CZ" sz="2800" b="1" dirty="0">
              <a:latin typeface="+mn-lt"/>
            </a:endParaRPr>
          </a:p>
        </p:txBody>
      </p:sp>
      <p:sp>
        <p:nvSpPr>
          <p:cNvPr id="9" name="Zástupný symbol pro obsah 8"/>
          <p:cNvSpPr>
            <a:spLocks noGrp="1"/>
          </p:cNvSpPr>
          <p:nvPr>
            <p:ph idx="1"/>
          </p:nvPr>
        </p:nvSpPr>
        <p:spPr>
          <a:xfrm>
            <a:off x="0" y="1124744"/>
            <a:ext cx="9144000" cy="5112568"/>
          </a:xfrm>
        </p:spPr>
        <p:txBody>
          <a:bodyPr/>
          <a:lstStyle/>
          <a:p>
            <a:pPr marL="514350" indent="-514350">
              <a:buFont typeface="+mj-lt"/>
              <a:buAutoNum type="arabicPeriod"/>
            </a:pPr>
            <a:r>
              <a:rPr lang="cs-CZ" sz="2400" b="1" dirty="0" smtClean="0"/>
              <a:t>Praní klihovky (odstranění </a:t>
            </a:r>
            <a:r>
              <a:rPr lang="cs-CZ" sz="2400" b="1" dirty="0" err="1" smtClean="0"/>
              <a:t>konzervantů</a:t>
            </a:r>
            <a:r>
              <a:rPr lang="cs-CZ" sz="2400" b="1" dirty="0" smtClean="0"/>
              <a:t> – Ca(OH)</a:t>
            </a:r>
            <a:r>
              <a:rPr lang="cs-CZ" sz="2400" b="1" baseline="-25000" dirty="0" smtClean="0"/>
              <a:t>2</a:t>
            </a:r>
            <a:r>
              <a:rPr lang="cs-CZ" sz="2400" b="1" dirty="0" smtClean="0"/>
              <a:t> vyprání nekolagenních bílkovin (globuliny, albuminy atd.), </a:t>
            </a:r>
            <a:r>
              <a:rPr lang="cs-CZ" sz="2400" b="1" dirty="0" err="1" smtClean="0"/>
              <a:t>glukosoaminoglykanů</a:t>
            </a:r>
            <a:r>
              <a:rPr lang="cs-CZ" sz="2400" b="1" dirty="0" smtClean="0"/>
              <a:t>, sacharidů, tuků, …), rozvolnění struktury suroviny (v </a:t>
            </a:r>
            <a:r>
              <a:rPr lang="cs-CZ" sz="2400" b="1" dirty="0" smtClean="0">
                <a:solidFill>
                  <a:srgbClr val="FF0000"/>
                </a:solidFill>
              </a:rPr>
              <a:t>ALKALICKÉM</a:t>
            </a:r>
            <a:r>
              <a:rPr lang="cs-CZ" sz="2400" b="1" dirty="0" smtClean="0"/>
              <a:t>  prostředí klihovka více zbobtná a </a:t>
            </a:r>
            <a:r>
              <a:rPr lang="cs-CZ" sz="2400" b="1" dirty="0" smtClean="0"/>
              <a:t>kolagenní </a:t>
            </a:r>
            <a:r>
              <a:rPr lang="cs-CZ" sz="2400" b="1" dirty="0" smtClean="0"/>
              <a:t>vlákna jsou přístupnější pro další denaturaci).</a:t>
            </a:r>
          </a:p>
          <a:p>
            <a:pPr marL="514350" indent="-514350">
              <a:buFont typeface="+mj-lt"/>
              <a:buAutoNum type="arabicPeriod"/>
            </a:pPr>
            <a:r>
              <a:rPr lang="cs-CZ" sz="2400" b="1" dirty="0" smtClean="0"/>
              <a:t>Přeložení do další míchané kádě, vyprání Ca(OH)</a:t>
            </a:r>
            <a:r>
              <a:rPr lang="cs-CZ" sz="2400" b="1" baseline="-25000" dirty="0" smtClean="0"/>
              <a:t>2</a:t>
            </a:r>
            <a:r>
              <a:rPr lang="cs-CZ" sz="2400" b="1" dirty="0" smtClean="0"/>
              <a:t>, solí vápníku a okyselení na pH 6,2 – 6,5 pomocí </a:t>
            </a:r>
            <a:r>
              <a:rPr lang="cs-CZ" sz="2400" b="1" dirty="0" err="1" smtClean="0"/>
              <a:t>HCl</a:t>
            </a:r>
            <a:r>
              <a:rPr lang="cs-CZ" sz="2400" b="1" dirty="0" smtClean="0"/>
              <a:t> nebo H</a:t>
            </a:r>
            <a:r>
              <a:rPr lang="cs-CZ" sz="2400" b="1" baseline="-25000" dirty="0" smtClean="0"/>
              <a:t>2</a:t>
            </a:r>
            <a:r>
              <a:rPr lang="cs-CZ" sz="2400" b="1" dirty="0" smtClean="0"/>
              <a:t>SO</a:t>
            </a:r>
            <a:r>
              <a:rPr lang="cs-CZ" sz="2400" b="1" baseline="-25000" dirty="0" smtClean="0"/>
              <a:t>4</a:t>
            </a:r>
          </a:p>
          <a:p>
            <a:pPr marL="514350" indent="-514350">
              <a:buFont typeface="+mj-lt"/>
              <a:buAutoNum type="arabicPeriod"/>
            </a:pPr>
            <a:r>
              <a:rPr lang="cs-CZ" sz="2400" b="1" dirty="0" smtClean="0"/>
              <a:t>Vaření </a:t>
            </a:r>
            <a:r>
              <a:rPr lang="cs-CZ" sz="2400" b="1" dirty="0" smtClean="0">
                <a:solidFill>
                  <a:srgbClr val="FF0000"/>
                </a:solidFill>
              </a:rPr>
              <a:t>želatiny a klihu </a:t>
            </a:r>
            <a:r>
              <a:rPr lang="cs-CZ" sz="2400" b="1" dirty="0" smtClean="0"/>
              <a:t>&gt; přeměna kolagenu na GLUTINOVÝ  roztok </a:t>
            </a:r>
            <a:r>
              <a:rPr lang="cs-CZ" sz="2400" b="1" i="1" u="sng" dirty="0" smtClean="0">
                <a:solidFill>
                  <a:srgbClr val="7030A0"/>
                </a:solidFill>
              </a:rPr>
              <a:t>(! NE gluten!) </a:t>
            </a:r>
            <a:r>
              <a:rPr lang="cs-CZ" sz="2400" b="1" dirty="0" smtClean="0"/>
              <a:t>, </a:t>
            </a:r>
            <a:r>
              <a:rPr lang="cs-CZ" sz="2400" b="1" dirty="0" smtClean="0">
                <a:solidFill>
                  <a:srgbClr val="0000FF"/>
                </a:solidFill>
              </a:rPr>
              <a:t>postupně v několika vařeních</a:t>
            </a:r>
            <a:r>
              <a:rPr lang="cs-CZ" sz="2400" b="1" dirty="0" smtClean="0"/>
              <a:t>, až  zbude jen cca. 2 – 5 % vsázky, např. srsti</a:t>
            </a:r>
          </a:p>
          <a:p>
            <a:pPr marL="514350" indent="-514350">
              <a:buFont typeface="+mj-lt"/>
              <a:buAutoNum type="arabicPeriod"/>
            </a:pPr>
            <a:r>
              <a:rPr lang="cs-CZ" sz="2400" b="1" dirty="0" smtClean="0"/>
              <a:t>Filtrace – odstranění nečistot</a:t>
            </a:r>
          </a:p>
          <a:p>
            <a:pPr marL="514350" indent="-514350">
              <a:buNone/>
            </a:pPr>
            <a:r>
              <a:rPr lang="cs-CZ" sz="2400" b="1" dirty="0" smtClean="0"/>
              <a:t> </a:t>
            </a:r>
            <a:endParaRPr lang="cs-CZ" sz="2400" b="1" baseline="-25000" dirty="0" smtClean="0">
              <a:solidFill>
                <a:srgbClr val="008000"/>
              </a:solidFill>
            </a:endParaRPr>
          </a:p>
          <a:p>
            <a:pPr marL="514350" indent="-514350">
              <a:buFont typeface="+mj-lt"/>
              <a:buAutoNum type="arabicPeriod"/>
            </a:pPr>
            <a:endParaRPr lang="cs-CZ" sz="2400" b="1" dirty="0" smtClean="0"/>
          </a:p>
        </p:txBody>
      </p:sp>
      <p:sp>
        <p:nvSpPr>
          <p:cNvPr id="4" name="Zástupný symbol pro datum 3"/>
          <p:cNvSpPr>
            <a:spLocks noGrp="1"/>
          </p:cNvSpPr>
          <p:nvPr>
            <p:ph type="dt" sz="half" idx="10"/>
          </p:nvPr>
        </p:nvSpPr>
        <p:spPr/>
        <p:txBody>
          <a:bodyPr/>
          <a:lstStyle/>
          <a:p>
            <a:pPr>
              <a:defRPr/>
            </a:pPr>
            <a:r>
              <a:rPr lang="cs-CZ" smtClean="0"/>
              <a:t>27112019</a:t>
            </a:r>
            <a:endParaRPr lang="sk-SK" dirty="0"/>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97</a:t>
            </a:fld>
            <a:endParaRPr lang="sk-SK"/>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 </a:t>
            </a:r>
            <a:r>
              <a:rPr lang="cs-CZ" sz="2800" b="1" dirty="0" smtClean="0">
                <a:solidFill>
                  <a:srgbClr val="FF0000"/>
                </a:solidFill>
              </a:rPr>
              <a:t>ve firmě TANEX </a:t>
            </a:r>
            <a:r>
              <a:rPr lang="cs-CZ" sz="2800" b="1" dirty="0" smtClean="0">
                <a:solidFill>
                  <a:srgbClr val="FF0000"/>
                </a:solidFill>
                <a:latin typeface="+mn-lt"/>
              </a:rPr>
              <a:t/>
            </a:r>
            <a:br>
              <a:rPr lang="cs-CZ" sz="2800" b="1" dirty="0" smtClean="0">
                <a:solidFill>
                  <a:srgbClr val="FF0000"/>
                </a:solidFill>
                <a:latin typeface="+mn-lt"/>
              </a:rPr>
            </a:br>
            <a:r>
              <a:rPr lang="cs-CZ" sz="2800" b="1" dirty="0" smtClean="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startAt="6"/>
            </a:pPr>
            <a:r>
              <a:rPr lang="cs-CZ" sz="2400" b="1" dirty="0" smtClean="0"/>
              <a:t>Konzervace a bělení – ZnSO</a:t>
            </a:r>
            <a:r>
              <a:rPr lang="cs-CZ" sz="2400" b="1" baseline="-25000" dirty="0" smtClean="0"/>
              <a:t>4 </a:t>
            </a:r>
            <a:r>
              <a:rPr lang="cs-CZ" sz="2400" b="1" dirty="0" smtClean="0"/>
              <a:t>(to dává TANEX), SO</a:t>
            </a:r>
            <a:r>
              <a:rPr lang="cs-CZ" sz="2400" b="1" baseline="-25000" dirty="0" smtClean="0"/>
              <a:t>2</a:t>
            </a:r>
            <a:r>
              <a:rPr lang="cs-CZ" sz="2400" b="1" dirty="0" smtClean="0"/>
              <a:t> nebo </a:t>
            </a:r>
            <a:r>
              <a:rPr lang="cs-CZ" sz="2400" b="1" dirty="0" smtClean="0">
                <a:solidFill>
                  <a:srgbClr val="008000"/>
                </a:solidFill>
              </a:rPr>
              <a:t>H</a:t>
            </a:r>
            <a:r>
              <a:rPr lang="cs-CZ" sz="2400" b="1" baseline="-25000" dirty="0" smtClean="0">
                <a:solidFill>
                  <a:srgbClr val="008000"/>
                </a:solidFill>
              </a:rPr>
              <a:t>2</a:t>
            </a:r>
            <a:r>
              <a:rPr lang="cs-CZ" sz="2400" b="1" dirty="0" smtClean="0">
                <a:solidFill>
                  <a:srgbClr val="008000"/>
                </a:solidFill>
              </a:rPr>
              <a:t>O</a:t>
            </a:r>
            <a:r>
              <a:rPr lang="cs-CZ" sz="2400" b="1" baseline="-25000" dirty="0" smtClean="0">
                <a:solidFill>
                  <a:srgbClr val="008000"/>
                </a:solidFill>
              </a:rPr>
              <a:t>2</a:t>
            </a:r>
            <a:r>
              <a:rPr lang="cs-CZ" sz="2400" b="1" dirty="0" smtClean="0"/>
              <a:t> (TANEX nedělá bělení)</a:t>
            </a:r>
          </a:p>
          <a:p>
            <a:pPr marL="514350" indent="-514350">
              <a:buFont typeface="+mj-lt"/>
              <a:buAutoNum type="arabicPeriod" startAt="6"/>
            </a:pPr>
            <a:r>
              <a:rPr lang="cs-CZ" sz="2400" b="1" dirty="0" smtClean="0"/>
              <a:t>Zahušťování v odparce</a:t>
            </a:r>
          </a:p>
          <a:p>
            <a:pPr marL="514350" indent="-514350">
              <a:buFont typeface="+mj-lt"/>
              <a:buAutoNum type="arabicPeriod" startAt="6"/>
            </a:pPr>
            <a:r>
              <a:rPr lang="cs-CZ" sz="2400" b="1" dirty="0" smtClean="0"/>
              <a:t>Ochlazení a formování &gt; KLIHOVÁ GALERTA</a:t>
            </a:r>
          </a:p>
          <a:p>
            <a:pPr marL="514350" indent="-514350">
              <a:buFont typeface="+mj-lt"/>
              <a:buAutoNum type="arabicPeriod" startAt="6"/>
            </a:pPr>
            <a:r>
              <a:rPr lang="cs-CZ" sz="2400" b="1" dirty="0" smtClean="0"/>
              <a:t>Sušení na obsah vody 12 – 15 %</a:t>
            </a:r>
          </a:p>
          <a:p>
            <a:pPr marL="514350" indent="-514350">
              <a:buFont typeface="+mj-lt"/>
              <a:buAutoNum type="arabicPeriod" startAt="6"/>
            </a:pPr>
            <a:r>
              <a:rPr lang="cs-CZ" sz="2400" b="1" dirty="0" smtClean="0"/>
              <a:t>Sekání na kostičky nebo mletí na drť</a:t>
            </a:r>
          </a:p>
          <a:p>
            <a:pPr marL="514350" indent="-514350">
              <a:buFont typeface="+mj-lt"/>
              <a:buAutoNum type="arabicPeriod"/>
            </a:pPr>
            <a:endParaRPr lang="cs-CZ" sz="2400" b="1" dirty="0" smtClean="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008000"/>
                </a:solidFill>
                <a:latin typeface="+mn-lt"/>
              </a:rPr>
              <a:t>TECHNOLOGICKÉ ODPADY</a:t>
            </a:r>
            <a:endParaRPr lang="cs-CZ" sz="2800" b="1"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27112019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
        <p:nvSpPr>
          <p:cNvPr id="8" name="Zástupný symbol pro obsah 7"/>
          <p:cNvSpPr>
            <a:spLocks noGrp="1"/>
          </p:cNvSpPr>
          <p:nvPr>
            <p:ph idx="1"/>
          </p:nvPr>
        </p:nvSpPr>
        <p:spPr>
          <a:xfrm>
            <a:off x="457200" y="1196752"/>
            <a:ext cx="8229600" cy="5112568"/>
          </a:xfrm>
        </p:spPr>
        <p:txBody>
          <a:bodyPr/>
          <a:lstStyle/>
          <a:p>
            <a:pPr marL="457200" indent="-457200">
              <a:buFont typeface="+mj-lt"/>
              <a:buAutoNum type="arabicPeriod"/>
            </a:pPr>
            <a:r>
              <a:rPr lang="cs-CZ" sz="2400" b="1" dirty="0" smtClean="0">
                <a:solidFill>
                  <a:srgbClr val="0000FF"/>
                </a:solidFill>
                <a:latin typeface="Arial Black" pitchFamily="34" charset="0"/>
              </a:rPr>
              <a:t>KOŽNÍ TUK </a:t>
            </a:r>
            <a:r>
              <a:rPr lang="cs-CZ" sz="2400" b="1" dirty="0" smtClean="0">
                <a:solidFill>
                  <a:srgbClr val="0000FF"/>
                </a:solidFill>
              </a:rPr>
              <a:t>&gt;  rafinace &gt; prodej nebo výroba mýdla</a:t>
            </a:r>
          </a:p>
          <a:p>
            <a:pPr marL="457200" indent="-457200">
              <a:buFont typeface="+mj-lt"/>
              <a:buAutoNum type="arabicPeriod"/>
            </a:pPr>
            <a:r>
              <a:rPr lang="cs-CZ" sz="2400" b="1" dirty="0" smtClean="0">
                <a:solidFill>
                  <a:srgbClr val="C00000"/>
                </a:solidFill>
                <a:latin typeface="Arial Black" pitchFamily="34" charset="0"/>
              </a:rPr>
              <a:t>Odfiltrované nečistoty </a:t>
            </a:r>
            <a:r>
              <a:rPr lang="cs-CZ" sz="2400" b="1" dirty="0" smtClean="0">
                <a:solidFill>
                  <a:srgbClr val="C00000"/>
                </a:solidFill>
              </a:rPr>
              <a:t>&gt; bioplyn &gt; tuhé zbytky &gt; </a:t>
            </a:r>
            <a:r>
              <a:rPr lang="cs-CZ" sz="3600" b="1" dirty="0" smtClean="0">
                <a:solidFill>
                  <a:srgbClr val="FFC000"/>
                </a:solidFill>
                <a:latin typeface="Arial Black" pitchFamily="34" charset="0"/>
              </a:rPr>
              <a:t>HNOJIVO NA POLE</a:t>
            </a:r>
            <a:endParaRPr lang="cs-CZ" sz="2400" b="1" dirty="0" smtClean="0">
              <a:solidFill>
                <a:srgbClr val="FFC000"/>
              </a:solidFill>
              <a:latin typeface="Arial Black" pitchFamily="34" charset="0"/>
            </a:endParaRPr>
          </a:p>
          <a:p>
            <a:pPr marL="457200" indent="-457200">
              <a:buFont typeface="+mj-lt"/>
              <a:buAutoNum type="arabicPeriod"/>
            </a:pPr>
            <a:r>
              <a:rPr lang="cs-CZ" sz="2400" b="1" dirty="0" smtClean="0">
                <a:solidFill>
                  <a:srgbClr val="00B050"/>
                </a:solidFill>
              </a:rPr>
              <a:t>Odpadní voda &gt; ČOV &gt; TUHÉ ZBYTKY &gt; </a:t>
            </a:r>
            <a:r>
              <a:rPr lang="cs-CZ" sz="2400" b="1" dirty="0" smtClean="0">
                <a:solidFill>
                  <a:srgbClr val="C00000"/>
                </a:solidFill>
              </a:rPr>
              <a:t>bioplyn &gt; KOGENERAČNÍ JEDNOTKY (SPALOVACÍ MOTOR &gt; ELEKTŘINA + TEPLO) </a:t>
            </a:r>
          </a:p>
          <a:p>
            <a:pPr marL="457200" indent="-457200" algn="ctr">
              <a:buNone/>
            </a:pPr>
            <a:r>
              <a:rPr lang="cs-CZ" sz="4400" b="1" dirty="0" smtClean="0">
                <a:solidFill>
                  <a:srgbClr val="FF0000"/>
                </a:solidFill>
                <a:latin typeface="Arial Black" pitchFamily="34" charset="0"/>
              </a:rPr>
              <a:t>VÝROBA KLIHU  je tedy v podniku TANEX zcela BEZODPADOVÁ!</a:t>
            </a:r>
            <a:endParaRPr lang="cs-CZ" sz="4400" b="1" dirty="0">
              <a:solidFill>
                <a:srgbClr val="FF0000"/>
              </a:solidFill>
              <a:latin typeface="Arial Black"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10254</TotalTime>
  <Words>5966</Words>
  <Application>Microsoft Office PowerPoint</Application>
  <PresentationFormat>Předvádění na obrazovce (4:3)</PresentationFormat>
  <Paragraphs>1415</Paragraphs>
  <Slides>146</Slides>
  <Notes>0</Notes>
  <HiddenSlides>6</HiddenSlides>
  <MMClips>0</MMClips>
  <ScaleCrop>false</ScaleCrop>
  <HeadingPairs>
    <vt:vector size="4" baseType="variant">
      <vt:variant>
        <vt:lpstr>Motiv</vt:lpstr>
      </vt:variant>
      <vt:variant>
        <vt:i4>1</vt:i4>
      </vt:variant>
      <vt:variant>
        <vt:lpstr>Nadpisy snímků</vt:lpstr>
      </vt:variant>
      <vt:variant>
        <vt:i4>146</vt:i4>
      </vt:variant>
    </vt:vector>
  </HeadingPairs>
  <TitlesOfParts>
    <vt:vector size="147" baseType="lpstr">
      <vt:lpstr>Default Design</vt:lpstr>
      <vt:lpstr>PŘÍRODNÍ POLYMERY   Bílkovinná vlákna I - KOLAGEN</vt:lpstr>
      <vt:lpstr>Časový plán</vt:lpstr>
      <vt:lpstr>Bylo již probráno v přednášce 8: Kasein, syrovátka, vaječné proteiny</vt:lpstr>
      <vt:lpstr>Snímek 4</vt:lpstr>
      <vt:lpstr>Snímek 5</vt:lpstr>
      <vt:lpstr>Snímek 6</vt:lpstr>
      <vt:lpstr>Snímek 7</vt:lpstr>
      <vt:lpstr>Snímek 8</vt:lpstr>
      <vt:lpstr>Strukturní hierarchie peptidů a proteinů( bílkovin)</vt:lpstr>
      <vt:lpstr>Dělení proteinů( bílkovin) podle výskytu dalších složek v makromolekule </vt:lpstr>
      <vt:lpstr>Dělení proteinů( bílkovin) podle rozpustnosti ve vodě</vt:lpstr>
      <vt:lpstr>Snímek 12</vt:lpstr>
      <vt:lpstr>Snímek 13</vt:lpstr>
      <vt:lpstr>Snímek 14</vt:lpstr>
      <vt:lpstr>Dělení proteinů( bílkovin) podle tvaru molekul či nadmolekulárních útvarů</vt:lpstr>
      <vt:lpstr>Denaturace a koagulace proteinů </vt:lpstr>
      <vt:lpstr>Snímek 17</vt:lpstr>
      <vt:lpstr>Snímek 18</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Snímek 20</vt:lpstr>
      <vt:lpstr>Snímek 21</vt:lpstr>
      <vt:lpstr>Příklady na vratnou a nevratnou KOAGULACI</vt:lpstr>
      <vt:lpstr>PRIMÁRNÍ STRUKTURA proteinů I</vt:lpstr>
      <vt:lpstr>KOLAGEN jako příklad FIBRILÁRNÍCH PROTEINŮ</vt:lpstr>
      <vt:lpstr>Snímek 25</vt:lpstr>
      <vt:lpstr>PRIMÁRNÍ STRUKTURA proteinů II - KOLAGEN jako příklad (uvedeny počty jednotlivých aminokyselin v makromolekule)</vt:lpstr>
      <vt:lpstr>PRIMÁRNÍ STRUKTURA proteinů III KOLAGEN jako příklad</vt:lpstr>
      <vt:lpstr>Snímek 28</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TERCIÁRNÍ STRUKTURA proteinů IV  KOLAGEN jako příklad  tři do další spirály stočené řetězce </vt:lpstr>
      <vt:lpstr>TERCIÁRNÍ STRUKTURA proteinů V</vt:lpstr>
      <vt:lpstr>Snímek 37</vt:lpstr>
      <vt:lpstr>KVARTÉRNÍ STRUKTURA proteinů I  KOLAGEN jako příklad</vt:lpstr>
      <vt:lpstr>KVARTÉRNÍ STRUKTURA proteinů II  KOLAGEN jako příklad</vt:lpstr>
      <vt:lpstr> KOLAGEN – hierarchie struktur</vt:lpstr>
      <vt:lpstr>Snímek 41</vt:lpstr>
      <vt:lpstr>Snímek 42</vt:lpstr>
      <vt:lpstr>PŘÍKLAD VYTVOŘENÍ KVARTÉRNÍ STRUKTURY - HEMOGLOBIN</vt:lpstr>
      <vt:lpstr>KVARTÉRNÍ STRUKTURA proteinů III  KOLAGEN jako příklad</vt:lpstr>
      <vt:lpstr>Snímek 45</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–REAKCE IN VITRO 1</vt:lpstr>
      <vt:lpstr> KOLAGEN – PŘÍČNÉ VAZBY IN VITRO 1</vt:lpstr>
      <vt:lpstr> KOLAGEN – reakce se syntetickými polymery IN VITRO 1</vt:lpstr>
      <vt:lpstr> KOLAGEN – hierarchie struktur &amp; POUŽITÍ</vt:lpstr>
      <vt:lpstr> KOLAGEN – použití v medicíně 1</vt:lpstr>
      <vt:lpstr> KOLAGEN – použití v medicíně 2</vt:lpstr>
      <vt:lpstr>Snímek 60</vt:lpstr>
      <vt:lpstr>Snímek 61</vt:lpstr>
      <vt:lpstr>Snímek 62</vt:lpstr>
      <vt:lpstr>Snímek 63</vt:lpstr>
      <vt:lpstr>Snímek 64</vt:lpstr>
      <vt:lpstr> KOLAGEN – rozpustnost 1</vt:lpstr>
      <vt:lpstr> KOLAGEN – rozpustnost 2</vt:lpstr>
      <vt:lpstr> KOLAGEN – nanovlákna 1  (laskavostí CONTIPRO)</vt:lpstr>
      <vt:lpstr> KOLAGEN – nanovlákna 2  (laskavostí CONTIPRO)</vt:lpstr>
      <vt:lpstr> KOLAGEN – nanovlákna 3  (laskavostí CONTIPRO)</vt:lpstr>
      <vt:lpstr> KOLAGEN – ceny pro kosmetiku, vodorozpustný</vt:lpstr>
      <vt:lpstr> KOLAGEN jako předmět chemických reakcí</vt:lpstr>
      <vt:lpstr>Snímek 72</vt:lpstr>
      <vt:lpstr>Snímek 73</vt:lpstr>
      <vt:lpstr>Snímek 74</vt:lpstr>
      <vt:lpstr>Snímek 75</vt:lpstr>
      <vt:lpstr>Snímek 76</vt:lpstr>
      <vt:lpstr>Výrobci kolagenních preparátů v tuzemsku – dva příklady</vt:lpstr>
      <vt:lpstr>Kolagenní KLOUBNÍ preparátY výživa &amp; regenerace kloubních chrupavek </vt:lpstr>
      <vt:lpstr>Snímek 79</vt:lpstr>
      <vt:lpstr>Snímek 80</vt:lpstr>
      <vt:lpstr>Snímek 81</vt:lpstr>
      <vt:lpstr>Snímek 82</vt:lpstr>
      <vt:lpstr>Snímek 83</vt:lpstr>
      <vt:lpstr>Snímek 84</vt:lpstr>
      <vt:lpstr>Snímek 85</vt:lpstr>
      <vt:lpstr>Snímek 86</vt:lpstr>
      <vt:lpstr>Snímek 87</vt:lpstr>
      <vt:lpstr>Snímek 88</vt:lpstr>
      <vt:lpstr>Výroba želatiny a klihu suroviny nevypadají vábně 1!</vt:lpstr>
      <vt:lpstr>Výroba želatiny a klihu suroviny nevypadají vábně 2!</vt:lpstr>
      <vt:lpstr>Výroba želatiny a klihu ZÁKLADNÍ TŘI KROKY TECHNOLOGIE</vt:lpstr>
      <vt:lpstr>Výroba želatiny a klihu základní schéma</vt:lpstr>
      <vt:lpstr>Snímek 93</vt:lpstr>
      <vt:lpstr>Snímek 94</vt:lpstr>
      <vt:lpstr>Snímek 95</vt:lpstr>
      <vt:lpstr>Snímek 96</vt:lpstr>
      <vt:lpstr>Výroba želatiny a klihu ve firmě TANEX TECHNOLOGICKÉ KROKY - 1</vt:lpstr>
      <vt:lpstr>Výroba želatiny a klihu ve firmě TANEX  TECHNOLOGICKÉ KROKY</vt:lpstr>
      <vt:lpstr>Výroba želatiny a klihu TECHNOLOGICKÉ ODPADY</vt:lpstr>
      <vt:lpstr>Výroba klihu příklad sortimentu I tanex Vladislav</vt:lpstr>
      <vt:lpstr>Snímek 101</vt:lpstr>
      <vt:lpstr>Výroba klihu příklad sortimentu iI tanex Vladislav</vt:lpstr>
      <vt:lpstr>Výroba klihu příklad sortimentu IiI tanex Vladislav</vt:lpstr>
      <vt:lpstr>Výroba klihu příklad sortimentu IV tanex Vladislav</vt:lpstr>
      <vt:lpstr>Snímek 105</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 ÚPRAVY (ZVYŠOVÁNÍ) VISKOZITY</vt:lpstr>
      <vt:lpstr>Klih &amp;ŽELATINA a KONZERVÁTOR – RESTAURÁTOR VI</vt:lpstr>
      <vt:lpstr>Snímek 114</vt:lpstr>
      <vt:lpstr>KOLAGEN a KONZERVÁTOR – RESTAURÁTOR VII</vt:lpstr>
      <vt:lpstr>ŽELATINA  - čiření vína a ovocných šťáv</vt:lpstr>
      <vt:lpstr>Snímek 117</vt:lpstr>
      <vt:lpstr>Snímek 118</vt:lpstr>
      <vt:lpstr>Snímek 119</vt:lpstr>
      <vt:lpstr>Kůže versus useň</vt:lpstr>
      <vt:lpstr>Složení kůže</vt:lpstr>
      <vt:lpstr>Snímek 122</vt:lpstr>
      <vt:lpstr>Snímek 123</vt:lpstr>
      <vt:lpstr>Snímek 124</vt:lpstr>
      <vt:lpstr>Snímek 125</vt:lpstr>
      <vt:lpstr>Snímek 126</vt:lpstr>
      <vt:lpstr>Snímek 127</vt:lpstr>
      <vt:lpstr>Snímek 128</vt:lpstr>
      <vt:lpstr>Kůže – SLOŽENÍ ŠKÁRY</vt:lpstr>
      <vt:lpstr>TEPLOTA SMRŠTĚNÍ Kůže VERSUS USEŇ</vt:lpstr>
      <vt:lpstr>Kůže VERSUS USEŇ</vt:lpstr>
      <vt:lpstr>3.2 Postup činění kůží</vt:lpstr>
      <vt:lpstr>Snímek 133</vt:lpstr>
      <vt:lpstr>Snímek 134</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Snímek 140</vt:lpstr>
      <vt:lpstr>tŘÍSLOčINĚNÍ kůže na USEŇ 1 A</vt:lpstr>
      <vt:lpstr>tŘÍSLOčINĚNÍ kůže na USEŇ 1 B</vt:lpstr>
      <vt:lpstr>tŘÍSLOčINĚNÍ kůže na USEŇ 2</vt:lpstr>
      <vt:lpstr>chromočINĚNÍ kůže na USEŇ 1</vt:lpstr>
      <vt:lpstr>Snímek 145</vt:lpstr>
      <vt:lpstr>KAMENCOVÉ čINĚNÍ kůže na USEŇ</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951</cp:revision>
  <dcterms:created xsi:type="dcterms:W3CDTF">2008-02-10T16:41:08Z</dcterms:created>
  <dcterms:modified xsi:type="dcterms:W3CDTF">2019-12-01T16:33:50Z</dcterms:modified>
</cp:coreProperties>
</file>