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72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88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slides/slide191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s/slide196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7"/>
  </p:notesMasterIdLst>
  <p:sldIdLst>
    <p:sldId id="256" r:id="rId2"/>
    <p:sldId id="597" r:id="rId3"/>
    <p:sldId id="397" r:id="rId4"/>
    <p:sldId id="618" r:id="rId5"/>
    <p:sldId id="398" r:id="rId6"/>
    <p:sldId id="531" r:id="rId7"/>
    <p:sldId id="441" r:id="rId8"/>
    <p:sldId id="576" r:id="rId9"/>
    <p:sldId id="573" r:id="rId10"/>
    <p:sldId id="594" r:id="rId11"/>
    <p:sldId id="595" r:id="rId12"/>
    <p:sldId id="575" r:id="rId13"/>
    <p:sldId id="574" r:id="rId14"/>
    <p:sldId id="554" r:id="rId15"/>
    <p:sldId id="559" r:id="rId16"/>
    <p:sldId id="440" r:id="rId17"/>
    <p:sldId id="577" r:id="rId18"/>
    <p:sldId id="578" r:id="rId19"/>
    <p:sldId id="579" r:id="rId20"/>
    <p:sldId id="446" r:id="rId21"/>
    <p:sldId id="585" r:id="rId22"/>
    <p:sldId id="571" r:id="rId23"/>
    <p:sldId id="580" r:id="rId24"/>
    <p:sldId id="450" r:id="rId25"/>
    <p:sldId id="560" r:id="rId26"/>
    <p:sldId id="522" r:id="rId27"/>
    <p:sldId id="590" r:id="rId28"/>
    <p:sldId id="451" r:id="rId29"/>
    <p:sldId id="452" r:id="rId30"/>
    <p:sldId id="587" r:id="rId31"/>
    <p:sldId id="558" r:id="rId32"/>
    <p:sldId id="443" r:id="rId33"/>
    <p:sldId id="444" r:id="rId34"/>
    <p:sldId id="454" r:id="rId35"/>
    <p:sldId id="596" r:id="rId36"/>
    <p:sldId id="642" r:id="rId37"/>
    <p:sldId id="643" r:id="rId38"/>
    <p:sldId id="447" r:id="rId39"/>
    <p:sldId id="445" r:id="rId40"/>
    <p:sldId id="572" r:id="rId41"/>
    <p:sldId id="628" r:id="rId42"/>
    <p:sldId id="448" r:id="rId43"/>
    <p:sldId id="449" r:id="rId44"/>
    <p:sldId id="453" r:id="rId45"/>
    <p:sldId id="581" r:id="rId46"/>
    <p:sldId id="582" r:id="rId47"/>
    <p:sldId id="568" r:id="rId48"/>
    <p:sldId id="491" r:id="rId49"/>
    <p:sldId id="604" r:id="rId50"/>
    <p:sldId id="605" r:id="rId51"/>
    <p:sldId id="606" r:id="rId52"/>
    <p:sldId id="607" r:id="rId53"/>
    <p:sldId id="608" r:id="rId54"/>
    <p:sldId id="598" r:id="rId55"/>
    <p:sldId id="601" r:id="rId56"/>
    <p:sldId id="455" r:id="rId57"/>
    <p:sldId id="588" r:id="rId58"/>
    <p:sldId id="487" r:id="rId59"/>
    <p:sldId id="456" r:id="rId60"/>
    <p:sldId id="459" r:id="rId61"/>
    <p:sldId id="460" r:id="rId62"/>
    <p:sldId id="457" r:id="rId63"/>
    <p:sldId id="458" r:id="rId64"/>
    <p:sldId id="599" r:id="rId65"/>
    <p:sldId id="600" r:id="rId66"/>
    <p:sldId id="462" r:id="rId67"/>
    <p:sldId id="461" r:id="rId68"/>
    <p:sldId id="549" r:id="rId69"/>
    <p:sldId id="496" r:id="rId70"/>
    <p:sldId id="486" r:id="rId71"/>
    <p:sldId id="543" r:id="rId72"/>
    <p:sldId id="611" r:id="rId73"/>
    <p:sldId id="569" r:id="rId74"/>
    <p:sldId id="570" r:id="rId75"/>
    <p:sldId id="544" r:id="rId76"/>
    <p:sldId id="463" r:id="rId77"/>
    <p:sldId id="583" r:id="rId78"/>
    <p:sldId id="550" r:id="rId79"/>
    <p:sldId id="498" r:id="rId80"/>
    <p:sldId id="584" r:id="rId81"/>
    <p:sldId id="500" r:id="rId82"/>
    <p:sldId id="537" r:id="rId83"/>
    <p:sldId id="538" r:id="rId84"/>
    <p:sldId id="540" r:id="rId85"/>
    <p:sldId id="542" r:id="rId86"/>
    <p:sldId id="635" r:id="rId87"/>
    <p:sldId id="541" r:id="rId88"/>
    <p:sldId id="565" r:id="rId89"/>
    <p:sldId id="464" r:id="rId90"/>
    <p:sldId id="467" r:id="rId91"/>
    <p:sldId id="612" r:id="rId92"/>
    <p:sldId id="465" r:id="rId93"/>
    <p:sldId id="615" r:id="rId94"/>
    <p:sldId id="617" r:id="rId95"/>
    <p:sldId id="616" r:id="rId96"/>
    <p:sldId id="466" r:id="rId97"/>
    <p:sldId id="468" r:id="rId98"/>
    <p:sldId id="469" r:id="rId99"/>
    <p:sldId id="488" r:id="rId100"/>
    <p:sldId id="474" r:id="rId101"/>
    <p:sldId id="470" r:id="rId102"/>
    <p:sldId id="471" r:id="rId103"/>
    <p:sldId id="472" r:id="rId104"/>
    <p:sldId id="592" r:id="rId105"/>
    <p:sldId id="593" r:id="rId106"/>
    <p:sldId id="523" r:id="rId107"/>
    <p:sldId id="524" r:id="rId108"/>
    <p:sldId id="525" r:id="rId109"/>
    <p:sldId id="526" r:id="rId110"/>
    <p:sldId id="527" r:id="rId111"/>
    <p:sldId id="528" r:id="rId112"/>
    <p:sldId id="529" r:id="rId113"/>
    <p:sldId id="530" r:id="rId114"/>
    <p:sldId id="483" r:id="rId115"/>
    <p:sldId id="484" r:id="rId116"/>
    <p:sldId id="490" r:id="rId117"/>
    <p:sldId id="625" r:id="rId118"/>
    <p:sldId id="556" r:id="rId119"/>
    <p:sldId id="489" r:id="rId120"/>
    <p:sldId id="478" r:id="rId121"/>
    <p:sldId id="479" r:id="rId122"/>
    <p:sldId id="473" r:id="rId123"/>
    <p:sldId id="515" r:id="rId124"/>
    <p:sldId id="475" r:id="rId125"/>
    <p:sldId id="546" r:id="rId126"/>
    <p:sldId id="492" r:id="rId127"/>
    <p:sldId id="614" r:id="rId128"/>
    <p:sldId id="516" r:id="rId129"/>
    <p:sldId id="627" r:id="rId130"/>
    <p:sldId id="624" r:id="rId131"/>
    <p:sldId id="477" r:id="rId132"/>
    <p:sldId id="545" r:id="rId133"/>
    <p:sldId id="533" r:id="rId134"/>
    <p:sldId id="494" r:id="rId135"/>
    <p:sldId id="504" r:id="rId136"/>
    <p:sldId id="623" r:id="rId137"/>
    <p:sldId id="503" r:id="rId138"/>
    <p:sldId id="505" r:id="rId139"/>
    <p:sldId id="521" r:id="rId140"/>
    <p:sldId id="557" r:id="rId141"/>
    <p:sldId id="551" r:id="rId142"/>
    <p:sldId id="552" r:id="rId143"/>
    <p:sldId id="631" r:id="rId144"/>
    <p:sldId id="632" r:id="rId145"/>
    <p:sldId id="633" r:id="rId146"/>
    <p:sldId id="634" r:id="rId147"/>
    <p:sldId id="553" r:id="rId148"/>
    <p:sldId id="567" r:id="rId149"/>
    <p:sldId id="564" r:id="rId150"/>
    <p:sldId id="563" r:id="rId151"/>
    <p:sldId id="476" r:id="rId152"/>
    <p:sldId id="493" r:id="rId153"/>
    <p:sldId id="562" r:id="rId154"/>
    <p:sldId id="507" r:id="rId155"/>
    <p:sldId id="566" r:id="rId156"/>
    <p:sldId id="561" r:id="rId157"/>
    <p:sldId id="520" r:id="rId158"/>
    <p:sldId id="547" r:id="rId159"/>
    <p:sldId id="508" r:id="rId160"/>
    <p:sldId id="626" r:id="rId161"/>
    <p:sldId id="514" r:id="rId162"/>
    <p:sldId id="518" r:id="rId163"/>
    <p:sldId id="519" r:id="rId164"/>
    <p:sldId id="589" r:id="rId165"/>
    <p:sldId id="534" r:id="rId166"/>
    <p:sldId id="535" r:id="rId167"/>
    <p:sldId id="638" r:id="rId168"/>
    <p:sldId id="639" r:id="rId169"/>
    <p:sldId id="640" r:id="rId170"/>
    <p:sldId id="641" r:id="rId171"/>
    <p:sldId id="636" r:id="rId172"/>
    <p:sldId id="637" r:id="rId173"/>
    <p:sldId id="548" r:id="rId174"/>
    <p:sldId id="517" r:id="rId175"/>
    <p:sldId id="644" r:id="rId176"/>
    <p:sldId id="630" r:id="rId177"/>
    <p:sldId id="629" r:id="rId178"/>
    <p:sldId id="532" r:id="rId179"/>
    <p:sldId id="485" r:id="rId180"/>
    <p:sldId id="495" r:id="rId181"/>
    <p:sldId id="501" r:id="rId182"/>
    <p:sldId id="619" r:id="rId183"/>
    <p:sldId id="620" r:id="rId184"/>
    <p:sldId id="621" r:id="rId185"/>
    <p:sldId id="622" r:id="rId186"/>
    <p:sldId id="502" r:id="rId187"/>
    <p:sldId id="497" r:id="rId188"/>
    <p:sldId id="480" r:id="rId189"/>
    <p:sldId id="539" r:id="rId190"/>
    <p:sldId id="509" r:id="rId191"/>
    <p:sldId id="510" r:id="rId192"/>
    <p:sldId id="511" r:id="rId193"/>
    <p:sldId id="512" r:id="rId194"/>
    <p:sldId id="513" r:id="rId195"/>
    <p:sldId id="481" r:id="rId196"/>
    <p:sldId id="609" r:id="rId197"/>
    <p:sldId id="603" r:id="rId198"/>
    <p:sldId id="602" r:id="rId199"/>
    <p:sldId id="482" r:id="rId200"/>
    <p:sldId id="610" r:id="rId201"/>
    <p:sldId id="439" r:id="rId202"/>
    <p:sldId id="499" r:id="rId203"/>
    <p:sldId id="591" r:id="rId204"/>
    <p:sldId id="536" r:id="rId205"/>
    <p:sldId id="613" r:id="rId206"/>
  </p:sldIdLst>
  <p:sldSz cx="9144000" cy="6858000" type="screen4x3"/>
  <p:notesSz cx="6888163" cy="100203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00FF"/>
    <a:srgbClr val="FF0000"/>
    <a:srgbClr val="FFFF99"/>
    <a:srgbClr val="DDDDD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90" autoAdjust="0"/>
  </p:normalViewPr>
  <p:slideViewPr>
    <p:cSldViewPr>
      <p:cViewPr>
        <p:scale>
          <a:sx n="50" d="100"/>
          <a:sy n="50" d="100"/>
        </p:scale>
        <p:origin x="-1090" y="-16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888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11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01" Type="http://schemas.openxmlformats.org/officeDocument/2006/relationships/slide" Target="slides/slide200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viewProps" Target="viewProps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theme" Target="theme/theme1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1698" y="0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9800" y="750888"/>
            <a:ext cx="5008563" cy="375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817" y="4759643"/>
            <a:ext cx="5510530" cy="4509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noProof="0" smtClean="0"/>
              <a:t>Click to edit Master text styles</a:t>
            </a:r>
          </a:p>
          <a:p>
            <a:pPr lvl="1"/>
            <a:r>
              <a:rPr lang="sk-SK" noProof="0" smtClean="0"/>
              <a:t>Second level</a:t>
            </a:r>
          </a:p>
          <a:p>
            <a:pPr lvl="2"/>
            <a:r>
              <a:rPr lang="sk-SK" noProof="0" smtClean="0"/>
              <a:t>Third level</a:t>
            </a:r>
          </a:p>
          <a:p>
            <a:pPr lvl="3"/>
            <a:r>
              <a:rPr lang="sk-SK" noProof="0" smtClean="0"/>
              <a:t>Fourth level</a:t>
            </a:r>
          </a:p>
          <a:p>
            <a:pPr lvl="4"/>
            <a:r>
              <a:rPr lang="sk-SK" noProof="0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7546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1698" y="9517546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0AA020E8-AC26-45A2-8DDA-4796D5812D2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159F9-13B7-4B9F-BAF9-1E91E2B4D07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AE0EF-75A2-445F-BA42-21AAA1105D5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D0A45-28A5-461E-8B92-945FC723D89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F317E-C5B4-4DAB-9674-AFCC279BEA9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1B0DE-FA74-4AFF-A5C7-1440790630E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F162C-1DBC-4BD0-B3FA-CB1FC3ECB06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68248-660C-447C-855D-37CBFB62877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A1800-BFC7-4E22-8964-B8A4E143B63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865BE-C659-4ABD-A817-DED046766B3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AE1EA-64DE-4526-BF42-981E8B573A5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294A2-FC15-4664-8301-AA3F984E846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01612-7D2C-4A80-B82F-FB90E81E0EC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5CD623B-DDD8-4A6A-9C50-793E8D3E8A3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jpeg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4.png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Diethylether" TargetMode="External"/><Relationship Id="rId7" Type="http://schemas.openxmlformats.org/officeDocument/2006/relationships/image" Target="../media/image167.png"/><Relationship Id="rId2" Type="http://schemas.openxmlformats.org/officeDocument/2006/relationships/hyperlink" Target="https://cs.wikipedia.org/wiki/Nitrocelul%C3%B3z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wikipedia.org/wiki/Celul%C3%B3za" TargetMode="External"/><Relationship Id="rId5" Type="http://schemas.openxmlformats.org/officeDocument/2006/relationships/hyperlink" Target="https://cs.wikipedia.org/wiki/Chirurgie" TargetMode="External"/><Relationship Id="rId4" Type="http://schemas.openxmlformats.org/officeDocument/2006/relationships/hyperlink" Target="https://cs.wikipedia.org/wiki/Ethanol" TargetMode="Externa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8" Type="http://schemas.openxmlformats.org/officeDocument/2006/relationships/hyperlink" Target="http://webbook.nist.gov/cgi/cbook.cgi?Name=76-22-2&amp;Units=SI" TargetMode="External"/><Relationship Id="rId13" Type="http://schemas.openxmlformats.org/officeDocument/2006/relationships/hyperlink" Target="https://cs.wikipedia.org/wiki/Rozpustnost" TargetMode="External"/><Relationship Id="rId3" Type="http://schemas.openxmlformats.org/officeDocument/2006/relationships/hyperlink" Target="https://cs.wikipedia.org/wiki/Systematick%C3%BD_n%C3%A1zev" TargetMode="External"/><Relationship Id="rId7" Type="http://schemas.openxmlformats.org/officeDocument/2006/relationships/hyperlink" Target="https://cs.wikipedia.org/wiki/Registra%C4%8Dn%C3%AD_%C4%8D%C3%ADslo_CAS" TargetMode="External"/><Relationship Id="rId12" Type="http://schemas.openxmlformats.org/officeDocument/2006/relationships/hyperlink" Target="https://cs.wikipedia.org/wiki/Hustota" TargetMode="External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cs.wikipedia.org/wiki/Chemick%C3%BD_vzorec" TargetMode="External"/><Relationship Id="rId11" Type="http://schemas.openxmlformats.org/officeDocument/2006/relationships/hyperlink" Target="https://cs.wikipedia.org/wiki/Teplota_varu" TargetMode="External"/><Relationship Id="rId5" Type="http://schemas.openxmlformats.org/officeDocument/2006/relationships/hyperlink" Target="https://cs.wikipedia.org/wiki/Anglick%C3%A9_chemick%C3%A9_n%C3%A1zvoslov%C3%AD" TargetMode="External"/><Relationship Id="rId10" Type="http://schemas.openxmlformats.org/officeDocument/2006/relationships/hyperlink" Target="https://cs.wikipedia.org/wiki/Teplota_t%C3%A1n%C3%AD" TargetMode="External"/><Relationship Id="rId4" Type="http://schemas.openxmlformats.org/officeDocument/2006/relationships/hyperlink" Target="https://cs.wikipedia.org/wiki/Heptan" TargetMode="External"/><Relationship Id="rId9" Type="http://schemas.openxmlformats.org/officeDocument/2006/relationships/hyperlink" Target="https://cs.wikipedia.org/wiki/Mol%C3%A1rn%C3%AD_hmotnost" TargetMode="External"/><Relationship Id="rId14" Type="http://schemas.openxmlformats.org/officeDocument/2006/relationships/hyperlink" Target="https://cs.wikipedia.org/wiki/Voda" TargetMode="Externa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6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zzucchelli.it/" TargetMode="External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6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3.jpeg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6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6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6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6.jpeg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Waxes" TargetMode="External"/><Relationship Id="rId3" Type="http://schemas.openxmlformats.org/officeDocument/2006/relationships/image" Target="../media/image64.jpeg"/><Relationship Id="rId7" Type="http://schemas.openxmlformats.org/officeDocument/2006/relationships/hyperlink" Target="https://en.wikipedia.org/wiki/Pectins" TargetMode="External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en.wikipedia.org/wiki/Protoplasm" TargetMode="External"/><Relationship Id="rId5" Type="http://schemas.openxmlformats.org/officeDocument/2006/relationships/hyperlink" Target="https://en.wikipedia.org/wiki/Water" TargetMode="External"/><Relationship Id="rId4" Type="http://schemas.openxmlformats.org/officeDocument/2006/relationships/hyperlink" Target="https://en.wikipedia.org/wiki/Cellulose" TargetMode="External"/><Relationship Id="rId9" Type="http://schemas.openxmlformats.org/officeDocument/2006/relationships/hyperlink" Target="https://en.wikipedia.org/wiki/Salts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Salts" TargetMode="External"/><Relationship Id="rId3" Type="http://schemas.openxmlformats.org/officeDocument/2006/relationships/hyperlink" Target="https://en.wikipedia.org/wiki/Cellulose" TargetMode="External"/><Relationship Id="rId7" Type="http://schemas.openxmlformats.org/officeDocument/2006/relationships/hyperlink" Target="https://en.wikipedia.org/wiki/Waxes" TargetMode="External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Pectins" TargetMode="External"/><Relationship Id="rId5" Type="http://schemas.openxmlformats.org/officeDocument/2006/relationships/hyperlink" Target="https://en.wikipedia.org/wiki/Protoplasm" TargetMode="External"/><Relationship Id="rId4" Type="http://schemas.openxmlformats.org/officeDocument/2006/relationships/hyperlink" Target="https://en.wikipedia.org/wiki/Water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/index.php?title=Voln%C3%BD_elektronov%C3%BD_p%C3%A1r&amp;action=edit&amp;redlink=1" TargetMode="External"/><Relationship Id="rId3" Type="http://schemas.openxmlformats.org/officeDocument/2006/relationships/hyperlink" Target="https://cs.wikipedia.org/w/index.php?title=Hemiacetal&amp;action=edit&amp;redlink=1" TargetMode="External"/><Relationship Id="rId7" Type="http://schemas.openxmlformats.org/officeDocument/2006/relationships/hyperlink" Target="https://cs.wikipedia.org/wiki/Nukleofiln%C3%AD_adice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s.wikipedia.org/wiki/Ketony" TargetMode="External"/><Relationship Id="rId11" Type="http://schemas.openxmlformats.org/officeDocument/2006/relationships/hyperlink" Target="https://cs.wikipedia.org/w/index.php?title=Acetal&amp;action=edit&amp;redlink=1" TargetMode="External"/><Relationship Id="rId5" Type="http://schemas.openxmlformats.org/officeDocument/2006/relationships/hyperlink" Target="https://cs.wikipedia.org/wiki/Aldehydy" TargetMode="External"/><Relationship Id="rId10" Type="http://schemas.openxmlformats.org/officeDocument/2006/relationships/hyperlink" Target="https://cs.wikipedia.org/wiki/Pyran%C3%B3za" TargetMode="External"/><Relationship Id="rId4" Type="http://schemas.openxmlformats.org/officeDocument/2006/relationships/hyperlink" Target="https://cs.wikipedia.org/wiki/Karbonylov%C3%A9_slou%C4%8Deniny" TargetMode="External"/><Relationship Id="rId9" Type="http://schemas.openxmlformats.org/officeDocument/2006/relationships/hyperlink" Target="https://cs.wikipedia.org/wiki/Furan%C3%B3za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547813" y="6245225"/>
            <a:ext cx="6696075" cy="476250"/>
          </a:xfrm>
          <a:noFill/>
        </p:spPr>
        <p:txBody>
          <a:bodyPr/>
          <a:lstStyle/>
          <a:p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3075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0CBC22-831C-497A-92CA-C8075AB01A1C}" type="slidenum">
              <a:rPr lang="sk-SK" smtClean="0"/>
              <a:pPr/>
              <a:t>1</a:t>
            </a:fld>
            <a:endParaRPr lang="sk-SK" smtClean="0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188640"/>
            <a:ext cx="7772400" cy="2952328"/>
          </a:xfrm>
        </p:spPr>
        <p:txBody>
          <a:bodyPr/>
          <a:lstStyle/>
          <a:p>
            <a:pPr eaLnBrk="1" hangingPunct="1"/>
            <a:r>
              <a:rPr lang="sk-SK" sz="4800" b="1" dirty="0" smtClean="0">
                <a:solidFill>
                  <a:srgbClr val="FF0000"/>
                </a:solidFill>
                <a:latin typeface="Arial Black" pitchFamily="34" charset="0"/>
              </a:rPr>
              <a:t>PŘÍRODNÍ POLYMERY</a:t>
            </a:r>
            <a:r>
              <a:rPr lang="sk-SK" sz="4000" b="1" dirty="0" smtClean="0">
                <a:solidFill>
                  <a:srgbClr val="FF0000"/>
                </a:solidFill>
              </a:rPr>
              <a:t/>
            </a:r>
            <a:br>
              <a:rPr lang="sk-SK" sz="4000" b="1" dirty="0" smtClean="0">
                <a:solidFill>
                  <a:srgbClr val="FF0000"/>
                </a:solidFill>
              </a:rPr>
            </a:br>
            <a: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Polysacharidy II  CELULÓZA</a:t>
            </a:r>
            <a:endParaRPr lang="sk-SK" sz="4000" b="1" dirty="0" smtClean="0">
              <a:solidFill>
                <a:srgbClr val="008000"/>
              </a:solidFill>
            </a:endParaRP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640" y="5661248"/>
            <a:ext cx="6400800" cy="576064"/>
          </a:xfrm>
        </p:spPr>
        <p:txBody>
          <a:bodyPr/>
          <a:lstStyle/>
          <a:p>
            <a:pPr eaLnBrk="1" hangingPunct="1"/>
            <a:r>
              <a:rPr lang="cs-CZ" b="1" dirty="0" smtClean="0">
                <a:solidFill>
                  <a:srgbClr val="0000FF"/>
                </a:solidFill>
              </a:rPr>
              <a:t>RNDr. Ladislav Pospíšil, CSc.</a:t>
            </a:r>
          </a:p>
        </p:txBody>
      </p:sp>
      <p:sp>
        <p:nvSpPr>
          <p:cNvPr id="3078" name="Zástupný symbol pro datum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cs-CZ" smtClean="0"/>
              <a:t>14. 11. 2018</a:t>
            </a:r>
            <a:endParaRPr lang="sk-SK"/>
          </a:p>
        </p:txBody>
      </p:sp>
      <p:sp>
        <p:nvSpPr>
          <p:cNvPr id="7" name="Obdélník 6"/>
          <p:cNvSpPr/>
          <p:nvPr/>
        </p:nvSpPr>
        <p:spPr>
          <a:xfrm>
            <a:off x="0" y="2852936"/>
            <a:ext cx="885698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400" dirty="0" smtClean="0">
                <a:solidFill>
                  <a:srgbClr val="C00000"/>
                </a:solidFill>
                <a:latin typeface="Arial Black" pitchFamily="34" charset="0"/>
              </a:rPr>
              <a:t>Celulóza je nejrozšířenějším BIOPOLYMEREM na zemském povrchu, ročně jí vzniká až 1,5×10</a:t>
            </a:r>
            <a:r>
              <a:rPr lang="cs-CZ" sz="4400" baseline="30000" dirty="0" smtClean="0">
                <a:solidFill>
                  <a:srgbClr val="C00000"/>
                </a:solidFill>
                <a:latin typeface="Arial Black" pitchFamily="34" charset="0"/>
              </a:rPr>
              <a:t>9</a:t>
            </a:r>
            <a:r>
              <a:rPr lang="cs-CZ" sz="4400" dirty="0" smtClean="0">
                <a:solidFill>
                  <a:srgbClr val="C00000"/>
                </a:solidFill>
                <a:latin typeface="Arial Black" pitchFamily="34" charset="0"/>
              </a:rPr>
              <a:t> tun</a:t>
            </a:r>
            <a:endParaRPr lang="cs-CZ" sz="44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struktura CELULÓZA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88840"/>
            <a:ext cx="8963123" cy="4248472"/>
          </a:xfrm>
          <a:prstGeom prst="rect">
            <a:avLst/>
          </a:prstGeom>
        </p:spPr>
      </p:pic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10</a:t>
            </a:fld>
            <a:endParaRPr lang="sk-SK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cxnSp>
        <p:nvCxnSpPr>
          <p:cNvPr id="9" name="Přímá spojovací šipka 8"/>
          <p:cNvCxnSpPr/>
          <p:nvPr/>
        </p:nvCxnSpPr>
        <p:spPr>
          <a:xfrm flipV="1">
            <a:off x="6156176" y="3501008"/>
            <a:ext cx="720080" cy="2088232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šipka 9"/>
          <p:cNvCxnSpPr/>
          <p:nvPr/>
        </p:nvCxnSpPr>
        <p:spPr>
          <a:xfrm flipV="1">
            <a:off x="2051720" y="3573016"/>
            <a:ext cx="216024" cy="1872208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6372200" y="234888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C1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cxnSp>
        <p:nvCxnSpPr>
          <p:cNvPr id="16" name="Přímá spojovací šipka 15"/>
          <p:cNvCxnSpPr/>
          <p:nvPr/>
        </p:nvCxnSpPr>
        <p:spPr>
          <a:xfrm flipH="1">
            <a:off x="6516216" y="2780928"/>
            <a:ext cx="216024" cy="720080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7524328" y="4725144"/>
            <a:ext cx="792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C4 </a:t>
            </a:r>
            <a:r>
              <a:rPr lang="cs-CZ" sz="2800" b="1" dirty="0" smtClean="0">
                <a:solidFill>
                  <a:srgbClr val="C00000"/>
                </a:solidFill>
                <a:latin typeface="Symbol" pitchFamily="18" charset="2"/>
              </a:rPr>
              <a:t>b</a:t>
            </a:r>
            <a:endParaRPr lang="cs-CZ" sz="28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18" name="Přímá spojovací šipka 17"/>
          <p:cNvCxnSpPr/>
          <p:nvPr/>
        </p:nvCxnSpPr>
        <p:spPr>
          <a:xfrm flipH="1" flipV="1">
            <a:off x="7092280" y="3645024"/>
            <a:ext cx="720080" cy="1224136"/>
          </a:xfrm>
          <a:prstGeom prst="straightConnector1">
            <a:avLst/>
          </a:prstGeom>
          <a:ln w="381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/>
          <p:nvPr/>
        </p:nvCxnSpPr>
        <p:spPr>
          <a:xfrm>
            <a:off x="1835696" y="2420888"/>
            <a:ext cx="72008" cy="1008112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/>
          <p:cNvSpPr txBox="1"/>
          <p:nvPr/>
        </p:nvSpPr>
        <p:spPr>
          <a:xfrm>
            <a:off x="1835696" y="2060848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C1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cxnSp>
        <p:nvCxnSpPr>
          <p:cNvPr id="26" name="Přímá spojovací šipka 25"/>
          <p:cNvCxnSpPr/>
          <p:nvPr/>
        </p:nvCxnSpPr>
        <p:spPr>
          <a:xfrm flipH="1">
            <a:off x="2627784" y="2348880"/>
            <a:ext cx="144016" cy="823446"/>
          </a:xfrm>
          <a:prstGeom prst="straightConnector1">
            <a:avLst/>
          </a:prstGeom>
          <a:ln w="381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ovéPole 27"/>
          <p:cNvSpPr txBox="1"/>
          <p:nvPr/>
        </p:nvSpPr>
        <p:spPr>
          <a:xfrm>
            <a:off x="2843808" y="1988840"/>
            <a:ext cx="821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C4 </a:t>
            </a:r>
            <a:r>
              <a:rPr lang="cs-CZ" sz="2800" b="1" dirty="0" smtClean="0">
                <a:solidFill>
                  <a:srgbClr val="C00000"/>
                </a:solidFill>
                <a:latin typeface="Symbol" pitchFamily="18" charset="2"/>
              </a:rPr>
              <a:t>a</a:t>
            </a:r>
            <a:endParaRPr lang="cs-CZ" sz="28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39" name="Obrázek 38" descr="img4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1475655" y="116631"/>
            <a:ext cx="3107231" cy="2016224"/>
          </a:xfrm>
          <a:prstGeom prst="rect">
            <a:avLst/>
          </a:prstGeom>
        </p:spPr>
      </p:pic>
      <p:pic>
        <p:nvPicPr>
          <p:cNvPr id="40" name="Obrázek 39" descr="img4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5657612" y="188640"/>
            <a:ext cx="3486388" cy="1944216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Výroba papíru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100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algn="ctr">
              <a:buNone/>
            </a:pPr>
            <a:r>
              <a:rPr lang="cs-CZ" sz="4400" b="1" dirty="0" smtClean="0">
                <a:solidFill>
                  <a:srgbClr val="FF0000"/>
                </a:solidFill>
              </a:rPr>
              <a:t>PAPÍR</a:t>
            </a:r>
            <a:endParaRPr lang="cs-CZ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cs-CZ" b="1" dirty="0" smtClean="0">
                <a:solidFill>
                  <a:srgbClr val="FF0000"/>
                </a:solidFill>
              </a:rPr>
              <a:t>Plošný listový materiál s plošnou hmotností do 250 g/m</a:t>
            </a:r>
            <a:r>
              <a:rPr lang="cs-CZ" b="1" baseline="30000" dirty="0" smtClean="0">
                <a:solidFill>
                  <a:srgbClr val="FF0000"/>
                </a:solidFill>
              </a:rPr>
              <a:t>2</a:t>
            </a:r>
            <a:r>
              <a:rPr lang="cs-CZ" b="1" dirty="0" smtClean="0">
                <a:solidFill>
                  <a:srgbClr val="FF0000"/>
                </a:solidFill>
              </a:rPr>
              <a:t>, složený z vláken a dalších přísad, které určují jeho specifikaci</a:t>
            </a:r>
          </a:p>
          <a:p>
            <a:r>
              <a:rPr lang="cs-CZ" sz="4400" b="1" dirty="0" smtClean="0">
                <a:solidFill>
                  <a:srgbClr val="0000FF"/>
                </a:solidFill>
              </a:rPr>
              <a:t>Kartón a lepenka &gt; 250 g/m</a:t>
            </a:r>
            <a:r>
              <a:rPr lang="cs-CZ" sz="4400" b="1" baseline="30000" dirty="0" smtClean="0">
                <a:solidFill>
                  <a:srgbClr val="0000FF"/>
                </a:solidFill>
              </a:rPr>
              <a:t>2</a:t>
            </a:r>
            <a:endParaRPr lang="cs-CZ" sz="4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Výroba papíru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101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5400600"/>
          </a:xfrm>
        </p:spPr>
        <p:txBody>
          <a:bodyPr/>
          <a:lstStyle/>
          <a:p>
            <a:pPr algn="ctr">
              <a:buNone/>
            </a:pPr>
            <a:r>
              <a:rPr lang="cs-CZ" b="1" dirty="0" smtClean="0">
                <a:solidFill>
                  <a:srgbClr val="FF0000"/>
                </a:solidFill>
              </a:rPr>
              <a:t>PAPÍR</a:t>
            </a:r>
          </a:p>
          <a:p>
            <a:pPr algn="just">
              <a:buNone/>
            </a:pPr>
            <a:r>
              <a:rPr lang="cs-CZ" sz="2400" b="1" dirty="0" smtClean="0">
                <a:solidFill>
                  <a:srgbClr val="FF0000"/>
                </a:solidFill>
              </a:rPr>
              <a:t>Plošný listový materiál s plošnou hmotností do 250 g/m</a:t>
            </a:r>
            <a:r>
              <a:rPr lang="cs-CZ" sz="2400" b="1" baseline="30000" dirty="0" smtClean="0">
                <a:solidFill>
                  <a:srgbClr val="FF0000"/>
                </a:solidFill>
              </a:rPr>
              <a:t>2</a:t>
            </a:r>
            <a:r>
              <a:rPr lang="cs-CZ" sz="2400" b="1" dirty="0" smtClean="0">
                <a:solidFill>
                  <a:srgbClr val="FF0000"/>
                </a:solidFill>
              </a:rPr>
              <a:t>, složený z vláken a dalších přísad, které určují jeho specifikaci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8" name="Obrázek 7" descr="BUNIČINA 722px-Zellstoff_200_fach_Polfil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708920"/>
            <a:ext cx="3725934" cy="3096344"/>
          </a:xfrm>
          <a:prstGeom prst="rect">
            <a:avLst/>
          </a:prstGeom>
        </p:spPr>
      </p:pic>
      <p:pic>
        <p:nvPicPr>
          <p:cNvPr id="9" name="Obrázek 8" descr="800px-PaperAutofluorescen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2276872"/>
            <a:ext cx="4320480" cy="324036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683568" y="5877272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Buničina 200x</a:t>
            </a:r>
            <a:endParaRPr lang="cs-CZ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932040" y="573325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0000FF"/>
                </a:solidFill>
              </a:rPr>
              <a:t>Papír  800x</a:t>
            </a:r>
            <a:endParaRPr lang="cs-CZ" sz="28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102</a:t>
            </a:fld>
            <a:endParaRPr lang="sk-SK"/>
          </a:p>
        </p:txBody>
      </p:sp>
      <p:pic>
        <p:nvPicPr>
          <p:cNvPr id="13" name="Obrázek 12" descr="img7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395536" y="116632"/>
            <a:ext cx="8352928" cy="6552728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Výroba papíru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103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cs-CZ" b="1" dirty="0" smtClean="0"/>
              <a:t>Dřevovina</a:t>
            </a:r>
            <a:r>
              <a:rPr lang="cs-CZ" dirty="0" smtClean="0"/>
              <a:t> – mechanické rozvláknění dřeva &amp; třídění vláken &amp; bělení vláken &gt; levné papíry, např. novinový a toaletní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8" name="Obrázek 7" descr="800px-Mechanicalpulpi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4137" y="2869616"/>
            <a:ext cx="8207246" cy="3295688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Ruční výroba papíru na Znojemsku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104</a:t>
            </a:fld>
            <a:endParaRPr lang="sk-SK"/>
          </a:p>
        </p:txBody>
      </p:sp>
      <p:pic>
        <p:nvPicPr>
          <p:cNvPr id="10" name="Obrázek 9" descr="Ruční papír ze Znojemska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568402" y="1512618"/>
            <a:ext cx="4448156" cy="3096344"/>
          </a:xfrm>
          <a:prstGeom prst="rect">
            <a:avLst/>
          </a:prstGeom>
        </p:spPr>
      </p:pic>
      <p:pic>
        <p:nvPicPr>
          <p:cNvPr id="11" name="Obrázek 10" descr="Ruční papír ze Znojemska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536401" y="1504159"/>
            <a:ext cx="4392488" cy="3057594"/>
          </a:xfrm>
          <a:prstGeom prst="rect">
            <a:avLst/>
          </a:prstGeom>
        </p:spPr>
      </p:pic>
      <p:pic>
        <p:nvPicPr>
          <p:cNvPr id="12" name="Obrázek 11" descr="Ruční papír ze Znojemska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951036" y="1113859"/>
            <a:ext cx="3384376" cy="2830081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Ruční výroba papíru –</a:t>
            </a:r>
            <a:r>
              <a:rPr lang="cs-CZ" sz="2800" b="1" smtClean="0">
                <a:solidFill>
                  <a:srgbClr val="FF0000"/>
                </a:solidFill>
                <a:latin typeface="Arial Black" pitchFamily="34" charset="0"/>
              </a:rPr>
              <a:t>Velké Losiny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105</a:t>
            </a:fld>
            <a:endParaRPr lang="sk-SK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106</a:t>
            </a:fld>
            <a:endParaRPr lang="sk-SK"/>
          </a:p>
        </p:txBody>
      </p:sp>
      <p:pic>
        <p:nvPicPr>
          <p:cNvPr id="5" name="Obrázek 4" descr="JUTA z Hladík Textilní vlák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936892"/>
            <a:ext cx="8424936" cy="427873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23528" y="404664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STONKOVÉ VLÁKNO 1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107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323528" y="116633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STONKOVÁ VLÁKNA 2 &amp; 3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7" name="Obrázek 6" descr="LEN a KONOPÍ z Hladík Textilní vlák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925429" y="539018"/>
            <a:ext cx="6229248" cy="6408714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108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0" y="0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LISTOVÉ VLÁKNO 1 – SISAL PŮVODNÍ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8" name="Obrázek 7" descr="sisal puvodni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5337" y="648222"/>
            <a:ext cx="6413326" cy="5561556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109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215008" y="0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LISTOVÉ VLÁKNO 2 – SISAL PŮVODNÍ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7" name="Obrázek 6" descr="sisal puvodni 1kx 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5337" y="648222"/>
            <a:ext cx="6413326" cy="556155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11</a:t>
            </a:fld>
            <a:endParaRPr lang="sk-SK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pic>
        <p:nvPicPr>
          <p:cNvPr id="8" name="Obrázek 7" descr="struktura CELULÓZA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996952"/>
            <a:ext cx="8669685" cy="3717772"/>
          </a:xfrm>
          <a:prstGeom prst="rect">
            <a:avLst/>
          </a:prstGeom>
        </p:spPr>
      </p:pic>
      <p:pic>
        <p:nvPicPr>
          <p:cNvPr id="9" name="Obrázek 8" descr="struktura CELULÓZA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2656"/>
            <a:ext cx="5873593" cy="2304256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110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215008" y="0"/>
            <a:ext cx="8928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LISTOVÉ VLÁKNO 3 – SISAL PO EXPOZICI VENKU cca. 3 roky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8" name="Obrázek 7" descr="sisal degradovany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19" y="1026888"/>
            <a:ext cx="5976665" cy="5182889"/>
          </a:xfrm>
          <a:prstGeom prst="rect">
            <a:avLst/>
          </a:prstGeo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111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215008" y="0"/>
            <a:ext cx="8928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LISTOVÉ VLÁKNO 4 – SISAL PO EXPOZICI VENKU cca. 3 roky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7" name="Obrázek 6" descr="sisal degradovany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1803" y="961069"/>
            <a:ext cx="6052565" cy="5248709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112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215008" y="0"/>
            <a:ext cx="8928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LISTOVÉ VLÁKNO 4 – SISAL vliv 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EXPOZICE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7" name="Obrázek 6" descr="sisal degradovany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692696"/>
            <a:ext cx="4203098" cy="3644874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79512" y="436510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VENKU cca. 3 roky</a:t>
            </a:r>
            <a:endParaRPr lang="cs-CZ" sz="2800" dirty="0">
              <a:solidFill>
                <a:srgbClr val="C00000"/>
              </a:solidFill>
            </a:endParaRPr>
          </a:p>
        </p:txBody>
      </p:sp>
      <p:pic>
        <p:nvPicPr>
          <p:cNvPr id="10" name="Obrázek 9" descr="sisal puvodni 1kx 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34314" y="692696"/>
            <a:ext cx="4234849" cy="3672408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5076056" y="4437112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PŮVODNÍ</a:t>
            </a:r>
            <a:endParaRPr lang="cs-CZ" sz="4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2843808" y="5013176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ZVĚTŠENÍ 1000x, SEM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113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215008" y="0"/>
            <a:ext cx="8928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LISTOVÉ VLÁKNO 5 – SISAL vliv 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EXPOZICE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79512" y="436510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VENKU cca. 3 roky</a:t>
            </a:r>
            <a:endParaRPr lang="cs-CZ" sz="2800" dirty="0">
              <a:solidFill>
                <a:srgbClr val="C000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076056" y="4437112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PŮVODNÍ</a:t>
            </a:r>
            <a:endParaRPr lang="cs-CZ" sz="4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2" name="Obrázek 11" descr="sisal degradovany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620689"/>
            <a:ext cx="4248472" cy="3684222"/>
          </a:xfrm>
          <a:prstGeom prst="rect">
            <a:avLst/>
          </a:prstGeom>
        </p:spPr>
      </p:pic>
      <p:pic>
        <p:nvPicPr>
          <p:cNvPr id="13" name="Obrázek 12" descr="sisal puvodni 20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620688"/>
            <a:ext cx="4286134" cy="3716882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2843808" y="5013176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ZVĚTŠENÍ 200x, SEM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114</a:t>
            </a:fld>
            <a:endParaRPr lang="sk-SK"/>
          </a:p>
        </p:txBody>
      </p:sp>
      <p:pic>
        <p:nvPicPr>
          <p:cNvPr id="7" name="Obrázek 6" descr="img4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43150" y="376237"/>
            <a:ext cx="4457700" cy="6105525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115</a:t>
            </a:fld>
            <a:endParaRPr lang="sk-SK"/>
          </a:p>
        </p:txBody>
      </p:sp>
      <p:pic>
        <p:nvPicPr>
          <p:cNvPr id="8" name="Obrázek 7" descr="img7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205459" y="890885"/>
            <a:ext cx="6048672" cy="4500167"/>
          </a:xfrm>
          <a:prstGeom prst="rect">
            <a:avLst/>
          </a:prstGeo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116</a:t>
            </a:fld>
            <a:endParaRPr lang="sk-SK"/>
          </a:p>
        </p:txBody>
      </p:sp>
      <p:pic>
        <p:nvPicPr>
          <p:cNvPr id="7" name="Obrázek 6" descr="img1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899592" y="188640"/>
            <a:ext cx="6696744" cy="6039612"/>
          </a:xfrm>
          <a:prstGeom prst="rect">
            <a:avLst/>
          </a:prstGeo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117</a:t>
            </a:fld>
            <a:endParaRPr lang="sk-SK"/>
          </a:p>
        </p:txBody>
      </p:sp>
      <p:pic>
        <p:nvPicPr>
          <p:cNvPr id="8" name="Obrázek 7" descr="reakce celulózy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87474" y="-1075218"/>
            <a:ext cx="6697044" cy="8856984"/>
          </a:xfrm>
          <a:prstGeom prst="rect">
            <a:avLst/>
          </a:prstGeo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118</a:t>
            </a:fld>
            <a:endParaRPr lang="sk-SK"/>
          </a:p>
        </p:txBody>
      </p:sp>
      <p:pic>
        <p:nvPicPr>
          <p:cNvPr id="6" name="Obrázek 5" descr="str 7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Modifikace celulózy I</a:t>
            </a:r>
            <a:endParaRPr lang="cs-CZ" sz="2800" dirty="0">
              <a:solidFill>
                <a:srgbClr val="FF0000"/>
              </a:solidFill>
            </a:endParaRPr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</p:nvPr>
        </p:nvGraphicFramePr>
        <p:xfrm>
          <a:off x="457200" y="981075"/>
          <a:ext cx="8229600" cy="50746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59693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PRODUKT</a:t>
                      </a:r>
                      <a:endParaRPr lang="cs-CZ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VLASTNOST</a:t>
                      </a:r>
                      <a:endParaRPr lang="cs-CZ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POUŽITÍ</a:t>
                      </a:r>
                      <a:endParaRPr lang="cs-CZ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411177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Regenerovaná celulóza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pPr algn="r"/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viskóza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Podobná nativní </a:t>
                      </a:r>
                      <a:r>
                        <a:rPr lang="cs-CZ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celulóze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Vlákna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54320">
                <a:tc>
                  <a:txBody>
                    <a:bodyPr/>
                    <a:lstStyle/>
                    <a:p>
                      <a:pPr algn="r"/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celofán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Transparentní, bezbarvý, ..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Fólie pro potravinářství i techniku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740604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Acetát celulózy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Transparentní, bezbarvý, rozpustný v organických rozpouštědlech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Laky, lepidla, fólie, kinofilmy, vlákna, ………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740604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8000"/>
                          </a:solidFill>
                        </a:rPr>
                        <a:t>Propionát celulózy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8000"/>
                          </a:solidFill>
                        </a:rPr>
                        <a:t>Podobné jako acetát, ale vyšší tepelná odolnost a pevnost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8000"/>
                          </a:solidFill>
                        </a:rPr>
                        <a:t>Termoplast pro strojní výrobky a elektrotechniku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740604">
                <a:tc>
                  <a:txBody>
                    <a:bodyPr/>
                    <a:lstStyle/>
                    <a:p>
                      <a:r>
                        <a:rPr lang="cs-CZ" b="1" dirty="0" err="1" smtClean="0">
                          <a:solidFill>
                            <a:srgbClr val="C00000"/>
                          </a:solidFill>
                        </a:rPr>
                        <a:t>Acetobutyrát</a:t>
                      </a:r>
                      <a:r>
                        <a:rPr lang="cs-CZ" b="1" dirty="0" smtClean="0">
                          <a:solidFill>
                            <a:srgbClr val="C00000"/>
                          </a:solidFill>
                        </a:rPr>
                        <a:t> celulózy</a:t>
                      </a:r>
                      <a:endParaRPr lang="cs-CZ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C00000"/>
                          </a:solidFill>
                        </a:rPr>
                        <a:t>Lesk, rozměrová stálost, odolnost proti světlu, ..</a:t>
                      </a:r>
                      <a:endParaRPr lang="cs-CZ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C00000"/>
                          </a:solidFill>
                        </a:rPr>
                        <a:t>Laky, brýle, nábytkové kování</a:t>
                      </a:r>
                      <a:endParaRPr lang="cs-CZ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119</a:t>
            </a:fld>
            <a:endParaRPr lang="sk-SK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12</a:t>
            </a:fld>
            <a:endParaRPr lang="sk-SK"/>
          </a:p>
        </p:txBody>
      </p:sp>
      <p:pic>
        <p:nvPicPr>
          <p:cNvPr id="5" name="Obrázek 4" descr="img4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16632"/>
            <a:ext cx="8208912" cy="674136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07504" y="1340768"/>
            <a:ext cx="3096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008000"/>
                </a:solidFill>
                <a:latin typeface="Arial Black" pitchFamily="34" charset="0"/>
              </a:rPr>
              <a:t>Základní opakující se část molekuly ŠKROBU</a:t>
            </a:r>
            <a:endParaRPr lang="cs-CZ" sz="20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0" y="4797152"/>
            <a:ext cx="32038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0000FF"/>
                </a:solidFill>
                <a:latin typeface="Arial Black" pitchFamily="34" charset="0"/>
              </a:rPr>
              <a:t>Základní opakující se část molekuly CELULÓZY</a:t>
            </a:r>
            <a:endParaRPr lang="cs-CZ" sz="20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Modifikace celulózy II</a:t>
            </a:r>
            <a:endParaRPr lang="cs-CZ" sz="2800" dirty="0">
              <a:solidFill>
                <a:srgbClr val="FF0000"/>
              </a:solidFill>
            </a:endParaRPr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</p:nvPr>
        </p:nvGraphicFramePr>
        <p:xfrm>
          <a:off x="457200" y="981075"/>
          <a:ext cx="822960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8656"/>
                <a:gridCol w="2952328"/>
                <a:gridCol w="2458616"/>
              </a:tblGrid>
              <a:tr h="359693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PRODUKT</a:t>
                      </a:r>
                      <a:endParaRPr lang="cs-CZ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VLASTNOST</a:t>
                      </a:r>
                      <a:endParaRPr lang="cs-CZ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POUŽITÍ</a:t>
                      </a:r>
                      <a:endParaRPr lang="cs-CZ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411177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Nitrát celulózy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Podle stupně nitrace, </a:t>
                      </a:r>
                      <a:r>
                        <a:rPr lang="cs-CZ" b="1" dirty="0" err="1" smtClean="0">
                          <a:solidFill>
                            <a:srgbClr val="FF0000"/>
                          </a:solidFill>
                        </a:rPr>
                        <a:t>změkčovatelný</a:t>
                      </a:r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 kafrem &gt; CELULOID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Laky, fólie, termoplast, VÝBUŠNINA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pPr algn="l"/>
                      <a:r>
                        <a:rPr lang="cs-CZ" b="1" dirty="0" err="1" smtClean="0">
                          <a:solidFill>
                            <a:srgbClr val="0000FF"/>
                          </a:solidFill>
                        </a:rPr>
                        <a:t>Methylcelulóza</a:t>
                      </a:r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,</a:t>
                      </a:r>
                    </a:p>
                    <a:p>
                      <a:pPr algn="l"/>
                      <a:r>
                        <a:rPr lang="cs-CZ" b="1" dirty="0" err="1" smtClean="0">
                          <a:solidFill>
                            <a:srgbClr val="0000FF"/>
                          </a:solidFill>
                        </a:rPr>
                        <a:t>ethylcelulóza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Podle stupně </a:t>
                      </a:r>
                      <a:r>
                        <a:rPr lang="cs-CZ" b="1" dirty="0" err="1" smtClean="0">
                          <a:solidFill>
                            <a:srgbClr val="0000FF"/>
                          </a:solidFill>
                        </a:rPr>
                        <a:t>methylace</a:t>
                      </a:r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 rozpustnost ve vodě nebo v organických rozpouštědlech, </a:t>
                      </a:r>
                      <a:r>
                        <a:rPr lang="cs-CZ" b="1" dirty="0" err="1" smtClean="0">
                          <a:solidFill>
                            <a:srgbClr val="0000FF"/>
                          </a:solidFill>
                        </a:rPr>
                        <a:t>filmotvorná</a:t>
                      </a:r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, emulgační schopnosti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Lepidla, emulátory textilní šlichty, fotopapíry, 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54320">
                <a:tc>
                  <a:txBody>
                    <a:bodyPr/>
                    <a:lstStyle/>
                    <a:p>
                      <a:pPr algn="l"/>
                      <a:r>
                        <a:rPr lang="cs-CZ" b="1" dirty="0" err="1" smtClean="0">
                          <a:solidFill>
                            <a:srgbClr val="008000"/>
                          </a:solidFill>
                        </a:rPr>
                        <a:t>Benzylcelulóza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b="1" dirty="0" smtClean="0">
                          <a:solidFill>
                            <a:srgbClr val="008000"/>
                          </a:solidFill>
                        </a:rPr>
                        <a:t>Jako </a:t>
                      </a:r>
                      <a:r>
                        <a:rPr lang="cs-CZ" b="1" dirty="0" err="1" smtClean="0">
                          <a:solidFill>
                            <a:srgbClr val="008000"/>
                          </a:solidFill>
                        </a:rPr>
                        <a:t>methylcelulóza</a:t>
                      </a:r>
                      <a:r>
                        <a:rPr lang="cs-CZ" b="1" baseline="0" dirty="0" smtClean="0">
                          <a:solidFill>
                            <a:srgbClr val="008000"/>
                          </a:solidFill>
                        </a:rPr>
                        <a:t> a </a:t>
                      </a:r>
                      <a:endParaRPr lang="cs-CZ" b="1" dirty="0" smtClean="0">
                        <a:solidFill>
                          <a:srgbClr val="008000"/>
                        </a:solidFill>
                      </a:endParaRPr>
                    </a:p>
                    <a:p>
                      <a:pPr algn="l"/>
                      <a:r>
                        <a:rPr lang="cs-CZ" b="1" dirty="0" err="1" smtClean="0">
                          <a:solidFill>
                            <a:srgbClr val="008000"/>
                          </a:solidFill>
                        </a:rPr>
                        <a:t>ethylcelulóza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 smtClean="0">
                          <a:solidFill>
                            <a:srgbClr val="008000"/>
                          </a:solidFill>
                        </a:rPr>
                        <a:t>Laky, </a:t>
                      </a:r>
                      <a:r>
                        <a:rPr lang="cs-CZ" b="1" dirty="0" err="1" smtClean="0">
                          <a:solidFill>
                            <a:srgbClr val="008000"/>
                          </a:solidFill>
                        </a:rPr>
                        <a:t>elektroizolace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740604">
                <a:tc>
                  <a:txBody>
                    <a:bodyPr/>
                    <a:lstStyle/>
                    <a:p>
                      <a:r>
                        <a:rPr lang="cs-CZ" b="1" dirty="0" err="1" smtClean="0">
                          <a:solidFill>
                            <a:srgbClr val="C00000"/>
                          </a:solidFill>
                        </a:rPr>
                        <a:t>Karboxymethylcelulóza</a:t>
                      </a:r>
                      <a:endParaRPr lang="cs-CZ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C00000"/>
                          </a:solidFill>
                        </a:rPr>
                        <a:t>Koloidní a emulgační vlastnosti, rozpustná v horké vodě, Na sůl i ve studené vodě</a:t>
                      </a:r>
                      <a:endParaRPr lang="cs-CZ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 smtClean="0">
                          <a:solidFill>
                            <a:srgbClr val="C00000"/>
                          </a:solidFill>
                        </a:rPr>
                        <a:t>Lepidla, textilní šlichty, ochranné= koloidy, zahušťovadla </a:t>
                      </a:r>
                    </a:p>
                    <a:p>
                      <a:endParaRPr lang="cs-CZ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120</a:t>
            </a:fld>
            <a:endParaRPr lang="sk-SK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Modifikace celulózy III</a:t>
            </a:r>
            <a:endParaRPr lang="cs-CZ" sz="2800" dirty="0">
              <a:solidFill>
                <a:srgbClr val="FF0000"/>
              </a:solidFill>
            </a:endParaRPr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</p:nvPr>
        </p:nvGraphicFramePr>
        <p:xfrm>
          <a:off x="457200" y="981075"/>
          <a:ext cx="822960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8656"/>
                <a:gridCol w="2952328"/>
                <a:gridCol w="2458616"/>
              </a:tblGrid>
              <a:tr h="359693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PRODUKT</a:t>
                      </a:r>
                      <a:endParaRPr lang="cs-CZ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VLASTNOST</a:t>
                      </a:r>
                      <a:endParaRPr lang="cs-CZ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POUŽITÍ</a:t>
                      </a:r>
                      <a:endParaRPr lang="cs-CZ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740604">
                <a:tc>
                  <a:txBody>
                    <a:bodyPr/>
                    <a:lstStyle/>
                    <a:p>
                      <a:r>
                        <a:rPr lang="cs-CZ" b="1" dirty="0" err="1" smtClean="0">
                          <a:solidFill>
                            <a:srgbClr val="C00000"/>
                          </a:solidFill>
                        </a:rPr>
                        <a:t>Hydroxyethylcelulóza</a:t>
                      </a:r>
                      <a:endParaRPr lang="cs-CZ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err="1" smtClean="0">
                          <a:solidFill>
                            <a:srgbClr val="C00000"/>
                          </a:solidFill>
                        </a:rPr>
                        <a:t>Filmotvornost</a:t>
                      </a:r>
                      <a:r>
                        <a:rPr lang="cs-CZ" b="1" dirty="0" smtClean="0">
                          <a:solidFill>
                            <a:srgbClr val="C00000"/>
                          </a:solidFill>
                        </a:rPr>
                        <a:t>, rozpustnost ve vodě a ve směsích voda + </a:t>
                      </a:r>
                      <a:r>
                        <a:rPr lang="cs-CZ" b="1" dirty="0" err="1" smtClean="0">
                          <a:solidFill>
                            <a:srgbClr val="C00000"/>
                          </a:solidFill>
                        </a:rPr>
                        <a:t>ethanol</a:t>
                      </a:r>
                      <a:endParaRPr lang="cs-CZ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C00000"/>
                          </a:solidFill>
                        </a:rPr>
                        <a:t>Laky na vlasy, zahušťovadlo pro barvy </a:t>
                      </a:r>
                      <a:r>
                        <a:rPr lang="cs-CZ" b="1" baseline="0" dirty="0" smtClean="0">
                          <a:solidFill>
                            <a:srgbClr val="C00000"/>
                          </a:solidFill>
                        </a:rPr>
                        <a:t>(TIXOTROPNÍ EFEKT)</a:t>
                      </a:r>
                      <a:endParaRPr lang="cs-CZ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121</a:t>
            </a:fld>
            <a:endParaRPr lang="sk-SK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Výroba viskózového hedvábí z celulózy</a:t>
            </a:r>
            <a:b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v České a Slovenské republice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122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1256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0000FF"/>
                </a:solidFill>
              </a:rPr>
              <a:t>1919 – Moravská Chrastavá (250 t/rok)</a:t>
            </a:r>
          </a:p>
          <a:p>
            <a:r>
              <a:rPr lang="cs-CZ" sz="2800" b="1" dirty="0" smtClean="0">
                <a:solidFill>
                  <a:srgbClr val="C00000"/>
                </a:solidFill>
              </a:rPr>
              <a:t>1920 – </a:t>
            </a:r>
            <a:r>
              <a:rPr lang="cs-CZ" sz="2800" b="1" dirty="0" err="1" smtClean="0">
                <a:solidFill>
                  <a:srgbClr val="C00000"/>
                </a:solidFill>
              </a:rPr>
              <a:t>Senica</a:t>
            </a:r>
            <a:r>
              <a:rPr lang="cs-CZ" sz="2800" b="1" dirty="0" smtClean="0">
                <a:solidFill>
                  <a:srgbClr val="C00000"/>
                </a:solidFill>
              </a:rPr>
              <a:t> nad Myjavou</a:t>
            </a:r>
          </a:p>
          <a:p>
            <a:r>
              <a:rPr lang="cs-CZ" sz="2800" b="1" dirty="0" smtClean="0">
                <a:solidFill>
                  <a:srgbClr val="0000FF"/>
                </a:solidFill>
              </a:rPr>
              <a:t>1920 – Rudník u Hostinného nad Labem</a:t>
            </a:r>
          </a:p>
          <a:p>
            <a:r>
              <a:rPr lang="cs-CZ" sz="2800" b="1" u="sng" dirty="0" smtClean="0">
                <a:solidFill>
                  <a:srgbClr val="FF0000"/>
                </a:solidFill>
                <a:latin typeface="Arial Black" pitchFamily="34" charset="0"/>
              </a:rPr>
              <a:t>1921 – Lovosice (hedvábí) &gt; až do 2000</a:t>
            </a:r>
          </a:p>
          <a:p>
            <a:r>
              <a:rPr lang="cs-CZ" sz="2800" b="1" u="sng" dirty="0" smtClean="0">
                <a:solidFill>
                  <a:srgbClr val="FF0000"/>
                </a:solidFill>
                <a:latin typeface="Arial Black" pitchFamily="34" charset="0"/>
              </a:rPr>
              <a:t>???? – Neratovice (střiž) &gt; až do 2000</a:t>
            </a:r>
          </a:p>
          <a:p>
            <a:r>
              <a:rPr lang="cs-CZ" sz="2800" b="1" dirty="0" smtClean="0">
                <a:solidFill>
                  <a:srgbClr val="C00000"/>
                </a:solidFill>
              </a:rPr>
              <a:t>1935 – Svit u </a:t>
            </a:r>
            <a:r>
              <a:rPr lang="cs-CZ" sz="2800" b="1" dirty="0" err="1" smtClean="0">
                <a:solidFill>
                  <a:srgbClr val="C00000"/>
                </a:solidFill>
              </a:rPr>
              <a:t>Popradu</a:t>
            </a:r>
            <a:r>
              <a:rPr lang="cs-CZ" sz="2800" b="1" dirty="0" smtClean="0">
                <a:solidFill>
                  <a:srgbClr val="C00000"/>
                </a:solidFill>
              </a:rPr>
              <a:t> </a:t>
            </a:r>
            <a:r>
              <a:rPr lang="cs-CZ" sz="2800" dirty="0" smtClean="0"/>
              <a:t>(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S</a:t>
            </a:r>
            <a:r>
              <a:rPr lang="cs-CZ" sz="2800" dirty="0" smtClean="0"/>
              <a:t>lovenská 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vi</a:t>
            </a:r>
            <a:r>
              <a:rPr lang="cs-CZ" sz="2800" dirty="0" smtClean="0"/>
              <a:t>skózová </a:t>
            </a:r>
            <a:r>
              <a:rPr lang="cs-CZ" sz="2800" b="1" dirty="0" err="1" smtClean="0">
                <a:solidFill>
                  <a:srgbClr val="FF0000"/>
                </a:solidFill>
                <a:latin typeface="Arial Black" pitchFamily="34" charset="0"/>
              </a:rPr>
              <a:t>t</a:t>
            </a:r>
            <a:r>
              <a:rPr lang="cs-CZ" sz="2800" dirty="0" err="1" smtClean="0"/>
              <a:t>ováreň</a:t>
            </a:r>
            <a:r>
              <a:rPr lang="cs-CZ" sz="2800" dirty="0" smtClean="0"/>
              <a:t>), </a:t>
            </a:r>
            <a:r>
              <a:rPr lang="cs-CZ" sz="2800" u="sng" dirty="0" smtClean="0">
                <a:solidFill>
                  <a:srgbClr val="7030A0"/>
                </a:solidFill>
                <a:latin typeface="Arial Black" pitchFamily="34" charset="0"/>
              </a:rPr>
              <a:t>vlákna i celofán (fólie)</a:t>
            </a:r>
          </a:p>
          <a:p>
            <a:r>
              <a:rPr lang="cs-CZ" sz="2800" b="1" dirty="0" smtClean="0">
                <a:solidFill>
                  <a:srgbClr val="C00000"/>
                </a:solidFill>
              </a:rPr>
              <a:t>1951 – Bratislava</a:t>
            </a:r>
          </a:p>
          <a:p>
            <a:pPr algn="ctr">
              <a:buNone/>
            </a:pP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V současné době už žádný závod není v provozu (problémy s CS</a:t>
            </a:r>
            <a:r>
              <a:rPr lang="cs-CZ" sz="2800" baseline="-25000" dirty="0" smtClean="0">
                <a:solidFill>
                  <a:srgbClr val="008000"/>
                </a:solidFill>
                <a:latin typeface="Arial Black" pitchFamily="34" charset="0"/>
              </a:rPr>
              <a:t>2</a:t>
            </a: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)</a:t>
            </a:r>
          </a:p>
          <a:p>
            <a:endParaRPr lang="cs-CZ" sz="2800" dirty="0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cs-CZ" sz="6600" dirty="0" smtClean="0">
                <a:solidFill>
                  <a:srgbClr val="0000FF"/>
                </a:solidFill>
                <a:latin typeface="Arial Black" pitchFamily="34" charset="0"/>
              </a:rPr>
              <a:t>Měďnaté hedvábí</a:t>
            </a:r>
            <a:endParaRPr lang="cs-CZ" sz="66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123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467544" y="5229200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dirty="0" smtClean="0">
                <a:solidFill>
                  <a:srgbClr val="008000"/>
                </a:solidFill>
                <a:latin typeface="Arial Black" pitchFamily="34" charset="0"/>
              </a:rPr>
              <a:t>Děláme v </a:t>
            </a:r>
            <a:r>
              <a:rPr lang="cs-CZ" sz="5400" dirty="0" err="1" smtClean="0">
                <a:solidFill>
                  <a:srgbClr val="008000"/>
                </a:solidFill>
                <a:latin typeface="Arial Black" pitchFamily="34" charset="0"/>
              </a:rPr>
              <a:t>laborkách</a:t>
            </a:r>
            <a:endParaRPr lang="cs-CZ" sz="5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79512" y="1340768"/>
            <a:ext cx="86409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Obsah </a:t>
            </a:r>
            <a:r>
              <a:rPr lang="cs-CZ" sz="3200" dirty="0" smtClean="0">
                <a:solidFill>
                  <a:srgbClr val="0000FF"/>
                </a:solidFill>
                <a:latin typeface="Symbol" pitchFamily="18" charset="2"/>
              </a:rPr>
              <a:t>a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celulózy musí být extrémní, &gt;95 % hmot. a více</a:t>
            </a:r>
          </a:p>
          <a:p>
            <a:r>
              <a:rPr lang="cs-CZ" sz="3200" dirty="0" smtClean="0">
                <a:solidFill>
                  <a:srgbClr val="C00000"/>
                </a:solidFill>
                <a:latin typeface="Arial Black" pitchFamily="34" charset="0"/>
              </a:rPr>
              <a:t>Proto se používají tzv. LINTRES (</a:t>
            </a:r>
            <a:r>
              <a:rPr lang="cs-CZ" sz="3200" dirty="0" err="1" smtClean="0">
                <a:solidFill>
                  <a:srgbClr val="C00000"/>
                </a:solidFill>
                <a:latin typeface="Arial Black" pitchFamily="34" charset="0"/>
              </a:rPr>
              <a:t>lintry</a:t>
            </a:r>
            <a:r>
              <a:rPr lang="cs-CZ" sz="3200" dirty="0" smtClean="0">
                <a:solidFill>
                  <a:srgbClr val="C00000"/>
                </a:solidFill>
                <a:latin typeface="Arial Black" pitchFamily="34" charset="0"/>
              </a:rPr>
              <a:t>) s obsahem </a:t>
            </a:r>
            <a:r>
              <a:rPr lang="cs-CZ" sz="3200" dirty="0" smtClean="0">
                <a:solidFill>
                  <a:srgbClr val="C00000"/>
                </a:solidFill>
                <a:latin typeface="Symbol" pitchFamily="18" charset="2"/>
              </a:rPr>
              <a:t>a</a:t>
            </a:r>
            <a:r>
              <a:rPr lang="cs-CZ" sz="3200" dirty="0" smtClean="0">
                <a:solidFill>
                  <a:srgbClr val="C00000"/>
                </a:solidFill>
                <a:latin typeface="Arial Black" pitchFamily="34" charset="0"/>
              </a:rPr>
              <a:t> celulózy až 99 % hmot.</a:t>
            </a:r>
            <a:endParaRPr lang="cs-CZ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124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179512" y="5877272"/>
            <a:ext cx="8856984" cy="4616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 smtClean="0">
                <a:solidFill>
                  <a:srgbClr val="FF0000"/>
                </a:solidFill>
              </a:rPr>
              <a:t>Schweitzerovo</a:t>
            </a:r>
            <a:r>
              <a:rPr lang="cs-CZ" sz="2400" b="1" dirty="0" smtClean="0">
                <a:solidFill>
                  <a:srgbClr val="FF0000"/>
                </a:solidFill>
              </a:rPr>
              <a:t> činidlo = </a:t>
            </a:r>
            <a:r>
              <a:rPr lang="cs-CZ" sz="2400" b="1" dirty="0" err="1" smtClean="0">
                <a:solidFill>
                  <a:srgbClr val="0000FF"/>
                </a:solidFill>
                <a:latin typeface="Arial Black" pitchFamily="34" charset="0"/>
              </a:rPr>
              <a:t>Kuamox</a:t>
            </a:r>
            <a:r>
              <a:rPr lang="cs-CZ" sz="2400" b="1" dirty="0" smtClean="0">
                <a:solidFill>
                  <a:srgbClr val="0000FF"/>
                </a:solidFill>
              </a:rPr>
              <a:t> </a:t>
            </a:r>
            <a:endParaRPr lang="cs-CZ" sz="2400" dirty="0"/>
          </a:p>
        </p:txBody>
      </p:sp>
      <p:pic>
        <p:nvPicPr>
          <p:cNvPr id="11" name="Obrázek 10" descr="img2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749654" y="-1165477"/>
            <a:ext cx="5544616" cy="8396865"/>
          </a:xfrm>
          <a:prstGeom prst="rect">
            <a:avLst/>
          </a:prstGeom>
        </p:spPr>
      </p:pic>
      <p:cxnSp>
        <p:nvCxnSpPr>
          <p:cNvPr id="13" name="Přímá spojovací šipka 12"/>
          <p:cNvCxnSpPr/>
          <p:nvPr/>
        </p:nvCxnSpPr>
        <p:spPr>
          <a:xfrm flipV="1">
            <a:off x="971600" y="3429000"/>
            <a:ext cx="4104456" cy="93610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bdélník 14"/>
          <p:cNvSpPr/>
          <p:nvPr/>
        </p:nvSpPr>
        <p:spPr>
          <a:xfrm>
            <a:off x="3779912" y="2996952"/>
            <a:ext cx="3816424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Přímá spojovací čára 17"/>
          <p:cNvCxnSpPr/>
          <p:nvPr/>
        </p:nvCxnSpPr>
        <p:spPr>
          <a:xfrm flipH="1">
            <a:off x="827584" y="4365104"/>
            <a:ext cx="144016" cy="15121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125</a:t>
            </a:fld>
            <a:endParaRPr lang="sk-SK"/>
          </a:p>
        </p:txBody>
      </p:sp>
      <p:pic>
        <p:nvPicPr>
          <p:cNvPr id="5" name="Obrázek 4" descr="img2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8352928" cy="6264696"/>
          </a:xfrm>
          <a:prstGeom prst="rect">
            <a:avLst/>
          </a:prstGeom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126</a:t>
            </a:fld>
            <a:endParaRPr lang="sk-SK"/>
          </a:p>
        </p:txBody>
      </p:sp>
      <p:pic>
        <p:nvPicPr>
          <p:cNvPr id="7" name="Obrázek 6" descr="img7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04664"/>
            <a:ext cx="8256572" cy="1872208"/>
          </a:xfrm>
          <a:prstGeom prst="rect">
            <a:avLst/>
          </a:prstGeom>
        </p:spPr>
      </p:pic>
      <p:pic>
        <p:nvPicPr>
          <p:cNvPr id="8" name="Obrázek 7" descr="img7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4281" y="3026663"/>
            <a:ext cx="8194183" cy="2058521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691680" y="1916832"/>
            <a:ext cx="36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 smtClean="0">
                <a:solidFill>
                  <a:srgbClr val="FF0000"/>
                </a:solidFill>
                <a:latin typeface="Arial Black" pitchFamily="34" charset="0"/>
              </a:rPr>
              <a:t>Schweitzerovo</a:t>
            </a:r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 činidlo</a:t>
            </a:r>
            <a:endParaRPr lang="cs-CZ" sz="3200" dirty="0">
              <a:latin typeface="Arial Black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79512" y="5589240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008000"/>
                </a:solidFill>
              </a:rPr>
              <a:t>Roztok celulózy v </a:t>
            </a:r>
            <a:r>
              <a:rPr lang="cs-CZ" b="1" dirty="0" err="1" smtClean="0">
                <a:solidFill>
                  <a:srgbClr val="008000"/>
                </a:solidFill>
              </a:rPr>
              <a:t>NaOH</a:t>
            </a:r>
            <a:r>
              <a:rPr lang="cs-CZ" b="1" dirty="0" smtClean="0">
                <a:solidFill>
                  <a:srgbClr val="008000"/>
                </a:solidFill>
              </a:rPr>
              <a:t> přechází působením CS</a:t>
            </a:r>
            <a:r>
              <a:rPr lang="cs-CZ" b="1" baseline="-25000" dirty="0" smtClean="0">
                <a:solidFill>
                  <a:srgbClr val="008000"/>
                </a:solidFill>
              </a:rPr>
              <a:t>2</a:t>
            </a:r>
            <a:r>
              <a:rPr lang="cs-CZ" b="1" dirty="0" smtClean="0">
                <a:solidFill>
                  <a:srgbClr val="008000"/>
                </a:solidFill>
              </a:rPr>
              <a:t> na XANTOGENÁT CELULÓZY</a:t>
            </a:r>
            <a:endParaRPr lang="cs-CZ" b="1" dirty="0">
              <a:solidFill>
                <a:srgbClr val="0080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51520" y="458112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ALKALICELULÓZA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860032" y="2996952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XANTOGENÁT CELULÓZY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6660232" y="4653136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REGREROVANÁ CELULÓZA</a:t>
            </a:r>
            <a:endParaRPr lang="cs-CZ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127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179512" y="188640"/>
            <a:ext cx="87129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ČSN 50 0279</a:t>
            </a:r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(Norma už není platná):</a:t>
            </a:r>
          </a:p>
          <a:p>
            <a:r>
              <a:rPr lang="cs-CZ" sz="3200" dirty="0" err="1" smtClean="0">
                <a:solidFill>
                  <a:srgbClr val="0000FF"/>
                </a:solidFill>
                <a:latin typeface="Arial Black" pitchFamily="34" charset="0"/>
              </a:rPr>
              <a:t>Určenie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3200" dirty="0" err="1" smtClean="0">
                <a:solidFill>
                  <a:srgbClr val="0000FF"/>
                </a:solidFill>
                <a:latin typeface="Arial Black" pitchFamily="34" charset="0"/>
              </a:rPr>
              <a:t>primerného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3200" dirty="0" err="1" smtClean="0">
                <a:solidFill>
                  <a:srgbClr val="0000FF"/>
                </a:solidFill>
                <a:latin typeface="Arial Black" pitchFamily="34" charset="0"/>
              </a:rPr>
              <a:t>polymeračného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3200" dirty="0" err="1" smtClean="0">
                <a:solidFill>
                  <a:srgbClr val="0000FF"/>
                </a:solidFill>
                <a:latin typeface="Arial Black" pitchFamily="34" charset="0"/>
              </a:rPr>
              <a:t>stupňa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buničiny v </a:t>
            </a:r>
            <a:r>
              <a:rPr lang="cs-CZ" sz="3200" dirty="0" err="1" smtClean="0">
                <a:solidFill>
                  <a:srgbClr val="0000FF"/>
                </a:solidFill>
                <a:latin typeface="Arial Black" pitchFamily="34" charset="0"/>
              </a:rPr>
              <a:t>kuamoxovom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roztoku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79512" y="2348880"/>
            <a:ext cx="8712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latin typeface="Arial Black" pitchFamily="34" charset="0"/>
              </a:rPr>
              <a:t>Metodou je relativní viskozita v kapilárním viskozimetru a empirická rovnice </a:t>
            </a:r>
            <a:endParaRPr lang="cs-CZ" sz="28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20080"/>
          </a:xfrm>
        </p:spPr>
        <p:txBody>
          <a:bodyPr/>
          <a:lstStyle/>
          <a:p>
            <a:r>
              <a:rPr lang="cs-CZ" sz="6600" dirty="0" smtClean="0">
                <a:solidFill>
                  <a:srgbClr val="0000FF"/>
                </a:solidFill>
                <a:latin typeface="Arial Black" pitchFamily="34" charset="0"/>
              </a:rPr>
              <a:t>Viskózové vlákno</a:t>
            </a:r>
            <a:endParaRPr lang="cs-CZ" sz="66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u="sng" dirty="0" smtClean="0">
                <a:solidFill>
                  <a:srgbClr val="0000FF"/>
                </a:solidFill>
                <a:latin typeface="Arial Black" pitchFamily="34" charset="0"/>
              </a:rPr>
              <a:t>ALKALICELULÓZA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 – oddělí se </a:t>
            </a:r>
            <a:r>
              <a:rPr lang="cs-CZ" dirty="0" smtClean="0">
                <a:solidFill>
                  <a:srgbClr val="0000FF"/>
                </a:solidFill>
                <a:latin typeface="Symbol" pitchFamily="18" charset="2"/>
              </a:rPr>
              <a:t>b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a </a:t>
            </a:r>
            <a:r>
              <a:rPr lang="cs-CZ" dirty="0" smtClean="0">
                <a:solidFill>
                  <a:srgbClr val="0000FF"/>
                </a:solidFill>
                <a:latin typeface="Symbol" pitchFamily="18" charset="2"/>
              </a:rPr>
              <a:t>g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celulózy  LISOVÁNÍM &gt; zbude </a:t>
            </a:r>
            <a:r>
              <a:rPr lang="cs-CZ" dirty="0" smtClean="0">
                <a:solidFill>
                  <a:srgbClr val="0000FF"/>
                </a:solidFill>
                <a:latin typeface="Symbol" pitchFamily="18" charset="2"/>
              </a:rPr>
              <a:t>a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celulóza (</a:t>
            </a:r>
            <a:r>
              <a:rPr lang="cs-CZ" i="1" u="sng" dirty="0" smtClean="0">
                <a:solidFill>
                  <a:srgbClr val="0000FF"/>
                </a:solidFill>
                <a:latin typeface="Arial Black" pitchFamily="34" charset="0"/>
              </a:rPr>
              <a:t>používá se 18 % </a:t>
            </a:r>
            <a:r>
              <a:rPr lang="cs-CZ" i="1" u="sng" dirty="0" err="1" smtClean="0">
                <a:solidFill>
                  <a:srgbClr val="0000FF"/>
                </a:solidFill>
                <a:latin typeface="Arial Black" pitchFamily="34" charset="0"/>
              </a:rPr>
              <a:t>NaOH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)</a:t>
            </a:r>
          </a:p>
          <a:p>
            <a:pPr marL="914400" lvl="1" indent="-514350">
              <a:buFont typeface="Arial" pitchFamily="34" charset="0"/>
              <a:buChar char="•"/>
            </a:pPr>
            <a:r>
              <a:rPr lang="cs-CZ" dirty="0" err="1" smtClean="0">
                <a:solidFill>
                  <a:srgbClr val="008000"/>
                </a:solidFill>
                <a:latin typeface="Arial Black" pitchFamily="34" charset="0"/>
              </a:rPr>
              <a:t>NaOH</a:t>
            </a:r>
            <a:r>
              <a:rPr lang="cs-CZ" dirty="0" smtClean="0">
                <a:solidFill>
                  <a:srgbClr val="008000"/>
                </a:solidFill>
                <a:latin typeface="Symbol" pitchFamily="18" charset="2"/>
              </a:rPr>
              <a:t> 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se oddělí od hemicelulóz a nižších MW celulóz DIALÝZOU</a:t>
            </a:r>
          </a:p>
          <a:p>
            <a:pPr marL="914400" lvl="1" indent="-514350">
              <a:buFont typeface="Arial" pitchFamily="34" charset="0"/>
              <a:buChar char="•"/>
            </a:pP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Obsah </a:t>
            </a:r>
            <a:r>
              <a:rPr lang="cs-CZ" dirty="0" smtClean="0">
                <a:solidFill>
                  <a:srgbClr val="0000FF"/>
                </a:solidFill>
                <a:latin typeface="Symbol" pitchFamily="18" charset="2"/>
              </a:rPr>
              <a:t>a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celulózy 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má být 90 – 92 % hmot. pro hedvábí, </a:t>
            </a:r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pro kord  &gt; 95 % </a:t>
            </a:r>
          </a:p>
          <a:p>
            <a:pPr marL="514350" indent="-514350">
              <a:buFont typeface="+mj-lt"/>
              <a:buAutoNum type="arabicPeriod"/>
            </a:pPr>
            <a:r>
              <a:rPr lang="cs-CZ" u="sng" dirty="0" smtClean="0">
                <a:solidFill>
                  <a:srgbClr val="C00000"/>
                </a:solidFill>
                <a:latin typeface="Arial Black" pitchFamily="34" charset="0"/>
              </a:rPr>
              <a:t> XANTOGENACE</a:t>
            </a:r>
          </a:p>
          <a:p>
            <a:pPr marL="914400" lvl="1" indent="-514350">
              <a:buFont typeface="Arial" pitchFamily="34" charset="0"/>
              <a:buChar char="•"/>
            </a:pP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ALKALICELULÓZA + </a:t>
            </a:r>
            <a:r>
              <a:rPr lang="cs-CZ" dirty="0" smtClean="0">
                <a:solidFill>
                  <a:srgbClr val="7030A0"/>
                </a:solidFill>
                <a:latin typeface="Arial Black" pitchFamily="34" charset="0"/>
              </a:rPr>
              <a:t>CS</a:t>
            </a:r>
            <a:r>
              <a:rPr lang="cs-CZ" baseline="-25000" dirty="0" smtClean="0">
                <a:solidFill>
                  <a:srgbClr val="7030A0"/>
                </a:solidFill>
                <a:latin typeface="Arial Black" pitchFamily="34" charset="0"/>
              </a:rPr>
              <a:t>2</a:t>
            </a:r>
            <a:r>
              <a:rPr lang="cs-CZ" dirty="0" smtClean="0">
                <a:solidFill>
                  <a:srgbClr val="7030A0"/>
                </a:solidFill>
                <a:latin typeface="Arial Black" pitchFamily="34" charset="0"/>
              </a:rPr>
              <a:t>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&gt;</a:t>
            </a:r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Roztok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Mokré zvlákňování do SRÁŽEDLA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128</a:t>
            </a:fld>
            <a:endParaRPr lang="sk-SK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0" y="332656"/>
            <a:ext cx="9036496" cy="5793507"/>
          </a:xfrm>
        </p:spPr>
        <p:txBody>
          <a:bodyPr/>
          <a:lstStyle/>
          <a:p>
            <a:pPr marL="514350" indent="-514350">
              <a:buNone/>
            </a:pPr>
            <a:endParaRPr lang="cs-CZ" dirty="0" smtClean="0">
              <a:solidFill>
                <a:srgbClr val="0000FF"/>
              </a:solidFill>
              <a:latin typeface="Arial Black" pitchFamily="34" charset="0"/>
            </a:endParaRPr>
          </a:p>
          <a:p>
            <a:pPr marL="514350" indent="-514350">
              <a:buNone/>
            </a:pPr>
            <a:endParaRPr lang="cs-CZ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marL="914400" lvl="1" indent="-514350">
              <a:buNone/>
            </a:pP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ALKALICELULÓZA + </a:t>
            </a:r>
            <a:r>
              <a:rPr lang="cs-CZ" sz="3200" dirty="0" smtClean="0">
                <a:solidFill>
                  <a:srgbClr val="7030A0"/>
                </a:solidFill>
                <a:latin typeface="Arial Black" pitchFamily="34" charset="0"/>
              </a:rPr>
              <a:t>CS</a:t>
            </a:r>
            <a:r>
              <a:rPr lang="cs-CZ" sz="3200" baseline="-25000" dirty="0" smtClean="0">
                <a:solidFill>
                  <a:srgbClr val="7030A0"/>
                </a:solidFill>
                <a:latin typeface="Arial Black" pitchFamily="34" charset="0"/>
              </a:rPr>
              <a:t>2</a:t>
            </a:r>
            <a:r>
              <a:rPr lang="cs-CZ" sz="3200" dirty="0" smtClean="0">
                <a:solidFill>
                  <a:srgbClr val="7030A0"/>
                </a:solidFill>
                <a:latin typeface="Arial Black" pitchFamily="34" charset="0"/>
              </a:rPr>
              <a:t> 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&gt; </a:t>
            </a:r>
            <a:r>
              <a:rPr lang="cs-CZ" sz="3200" dirty="0" smtClean="0">
                <a:solidFill>
                  <a:srgbClr val="C00000"/>
                </a:solidFill>
                <a:latin typeface="Arial Black" pitchFamily="34" charset="0"/>
              </a:rPr>
              <a:t>Roztok</a:t>
            </a:r>
          </a:p>
          <a:p>
            <a:pPr marL="914400" lvl="1" indent="-514350">
              <a:buNone/>
            </a:pPr>
            <a:endParaRPr lang="cs-CZ" dirty="0" smtClean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129</a:t>
            </a:fld>
            <a:endParaRPr lang="sk-SK"/>
          </a:p>
        </p:txBody>
      </p:sp>
      <p:pic>
        <p:nvPicPr>
          <p:cNvPr id="10" name="Obrázek 9" descr="rozpouštění alkalicelulózy v sirouhlíku na xantogená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50177"/>
            <a:ext cx="9144000" cy="40121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0" y="2204864"/>
            <a:ext cx="385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0" y="2204864"/>
            <a:ext cx="3923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ALKALICELULÓZA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5652120" y="2204864"/>
            <a:ext cx="3347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XANTOGENACE</a:t>
            </a:r>
            <a:endParaRPr lang="cs-CZ" sz="2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1" y="0"/>
            <a:ext cx="2771799" cy="707886"/>
          </a:xfrm>
          <a:prstGeom prst="rect">
            <a:avLst/>
          </a:prstGeom>
          <a:solidFill>
            <a:schemeClr val="accent3">
              <a:lumMod val="95000"/>
            </a:schemeClr>
          </a:solidFill>
          <a:ln w="63500">
            <a:solidFill>
              <a:srgbClr val="7030A0"/>
            </a:solidFill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 dirty="0">
                <a:solidFill>
                  <a:srgbClr val="990099"/>
                </a:solidFill>
                <a:latin typeface="Arial Black" pitchFamily="34" charset="0"/>
              </a:rPr>
              <a:t>Přehled důležitých disacharidů</a:t>
            </a:r>
          </a:p>
        </p:txBody>
      </p:sp>
      <p:sp>
        <p:nvSpPr>
          <p:cNvPr id="14339" name="Text Box 11"/>
          <p:cNvSpPr txBox="1">
            <a:spLocks noChangeArrowheads="1"/>
          </p:cNvSpPr>
          <p:nvPr/>
        </p:nvSpPr>
        <p:spPr bwMode="auto">
          <a:xfrm>
            <a:off x="395288" y="2997200"/>
            <a:ext cx="28082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/>
          </a:p>
        </p:txBody>
      </p:sp>
      <p:pic>
        <p:nvPicPr>
          <p:cNvPr id="14340" name="Picture 23" descr="maltos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975"/>
            <a:ext cx="4760913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 Box 24"/>
          <p:cNvSpPr txBox="1">
            <a:spLocks noChangeArrowheads="1"/>
          </p:cNvSpPr>
          <p:nvPr/>
        </p:nvSpPr>
        <p:spPr bwMode="auto">
          <a:xfrm>
            <a:off x="2339752" y="980728"/>
            <a:ext cx="14398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 dirty="0">
                <a:solidFill>
                  <a:srgbClr val="000099"/>
                </a:solidFill>
                <a:latin typeface="Arial Black" pitchFamily="34" charset="0"/>
              </a:rPr>
              <a:t>Maltóza</a:t>
            </a:r>
          </a:p>
        </p:txBody>
      </p:sp>
      <p:sp>
        <p:nvSpPr>
          <p:cNvPr id="14342" name="Text Box 25"/>
          <p:cNvSpPr txBox="1">
            <a:spLocks noChangeArrowheads="1"/>
          </p:cNvSpPr>
          <p:nvPr/>
        </p:nvSpPr>
        <p:spPr bwMode="auto">
          <a:xfrm>
            <a:off x="250825" y="692150"/>
            <a:ext cx="34559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cs-CZ" sz="1600"/>
              <a:t> </a:t>
            </a:r>
            <a:r>
              <a:rPr lang="cs-CZ" i="1"/>
              <a:t>štěpný produkt škrobu</a:t>
            </a:r>
          </a:p>
        </p:txBody>
      </p:sp>
      <p:pic>
        <p:nvPicPr>
          <p:cNvPr id="14343" name="Picture 28" descr="sacharos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525" y="1196975"/>
            <a:ext cx="3419475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Text Box 30"/>
          <p:cNvSpPr txBox="1">
            <a:spLocks noChangeArrowheads="1"/>
          </p:cNvSpPr>
          <p:nvPr/>
        </p:nvSpPr>
        <p:spPr bwMode="auto">
          <a:xfrm>
            <a:off x="6227763" y="188913"/>
            <a:ext cx="2089150" cy="46196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rgbClr val="FF0000"/>
                </a:solidFill>
                <a:latin typeface="Arial Black" pitchFamily="34" charset="0"/>
              </a:rPr>
              <a:t>Sacharóza</a:t>
            </a:r>
          </a:p>
        </p:txBody>
      </p:sp>
      <p:pic>
        <p:nvPicPr>
          <p:cNvPr id="14345" name="Picture 31" descr="laktos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8038" y="4143375"/>
            <a:ext cx="3729037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6" name="Text Box 32"/>
          <p:cNvSpPr txBox="1">
            <a:spLocks noChangeArrowheads="1"/>
          </p:cNvSpPr>
          <p:nvPr/>
        </p:nvSpPr>
        <p:spPr bwMode="auto">
          <a:xfrm>
            <a:off x="0" y="5013325"/>
            <a:ext cx="3851275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cs-CZ" sz="1600"/>
              <a:t> </a:t>
            </a:r>
            <a:r>
              <a:rPr lang="cs-CZ" i="1"/>
              <a:t>mléčný cukr (4,5% - 7%)</a:t>
            </a:r>
          </a:p>
          <a:p>
            <a:pPr>
              <a:lnSpc>
                <a:spcPct val="6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cs-CZ" i="1"/>
              <a:t> intolerance (absence laktázy)</a:t>
            </a:r>
          </a:p>
        </p:txBody>
      </p:sp>
      <p:sp>
        <p:nvSpPr>
          <p:cNvPr id="14347" name="Text Box 33"/>
          <p:cNvSpPr txBox="1">
            <a:spLocks noChangeArrowheads="1"/>
          </p:cNvSpPr>
          <p:nvPr/>
        </p:nvSpPr>
        <p:spPr bwMode="auto">
          <a:xfrm>
            <a:off x="1" y="4365625"/>
            <a:ext cx="16192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 dirty="0">
                <a:solidFill>
                  <a:srgbClr val="C00000"/>
                </a:solidFill>
                <a:latin typeface="Arial Black" pitchFamily="34" charset="0"/>
              </a:rPr>
              <a:t>Laktóza</a:t>
            </a:r>
          </a:p>
        </p:txBody>
      </p:sp>
      <p:sp>
        <p:nvSpPr>
          <p:cNvPr id="14348" name="Text Box 34"/>
          <p:cNvSpPr txBox="1">
            <a:spLocks noChangeArrowheads="1"/>
          </p:cNvSpPr>
          <p:nvPr/>
        </p:nvSpPr>
        <p:spPr bwMode="auto">
          <a:xfrm>
            <a:off x="5940425" y="692150"/>
            <a:ext cx="2879725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cs-CZ" sz="1600"/>
              <a:t> </a:t>
            </a:r>
            <a:r>
              <a:rPr lang="cs-CZ" i="1"/>
              <a:t>třtinový cukr, řepný cukr</a:t>
            </a:r>
          </a:p>
          <a:p>
            <a:pPr>
              <a:lnSpc>
                <a:spcPct val="6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cs-CZ" i="1"/>
              <a:t> </a:t>
            </a:r>
            <a:r>
              <a:rPr lang="cs-CZ" sz="2400" i="1">
                <a:solidFill>
                  <a:srgbClr val="FF0000"/>
                </a:solidFill>
                <a:latin typeface="Arial Black" pitchFamily="34" charset="0"/>
              </a:rPr>
              <a:t>neredukující</a:t>
            </a:r>
            <a:endParaRPr lang="cs-CZ" i="1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4349" name="TextovéPole 12"/>
          <p:cNvSpPr txBox="1">
            <a:spLocks noChangeArrowheads="1"/>
          </p:cNvSpPr>
          <p:nvPr/>
        </p:nvSpPr>
        <p:spPr bwMode="auto">
          <a:xfrm>
            <a:off x="3995738" y="188913"/>
            <a:ext cx="1944687" cy="1476375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i="1">
                <a:solidFill>
                  <a:srgbClr val="FF0000"/>
                </a:solidFill>
              </a:rPr>
              <a:t>Vazba vzniknula přes polocetalové HYDROXYLY z obou složek</a:t>
            </a:r>
          </a:p>
        </p:txBody>
      </p:sp>
      <p:cxnSp>
        <p:nvCxnSpPr>
          <p:cNvPr id="15" name="Přímá spojovací šipka 14"/>
          <p:cNvCxnSpPr/>
          <p:nvPr/>
        </p:nvCxnSpPr>
        <p:spPr>
          <a:xfrm flipV="1">
            <a:off x="5940425" y="1268413"/>
            <a:ext cx="360363" cy="431800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51" name="TextovéPole 15"/>
          <p:cNvSpPr txBox="1">
            <a:spLocks noChangeArrowheads="1"/>
          </p:cNvSpPr>
          <p:nvPr/>
        </p:nvSpPr>
        <p:spPr bwMode="auto">
          <a:xfrm>
            <a:off x="1331913" y="3644900"/>
            <a:ext cx="2663825" cy="1200150"/>
          </a:xfrm>
          <a:prstGeom prst="rect">
            <a:avLst/>
          </a:prstGeom>
          <a:noFill/>
          <a:ln w="38100">
            <a:solidFill>
              <a:srgbClr val="0000FF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i="1">
                <a:solidFill>
                  <a:srgbClr val="0000FF"/>
                </a:solidFill>
              </a:rPr>
              <a:t>Vazba vzniknula přes polocetalové HYDROXYL z jedné složky a jiný z druhé</a:t>
            </a:r>
          </a:p>
        </p:txBody>
      </p:sp>
      <p:cxnSp>
        <p:nvCxnSpPr>
          <p:cNvPr id="18" name="Přímá spojovací šipka 17"/>
          <p:cNvCxnSpPr/>
          <p:nvPr/>
        </p:nvCxnSpPr>
        <p:spPr>
          <a:xfrm flipV="1">
            <a:off x="1692275" y="2492375"/>
            <a:ext cx="287338" cy="1152525"/>
          </a:xfrm>
          <a:prstGeom prst="straightConnector1">
            <a:avLst/>
          </a:prstGeom>
          <a:ln w="38100">
            <a:solidFill>
              <a:srgbClr val="0000FF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/>
          <p:nvPr/>
        </p:nvCxnSpPr>
        <p:spPr>
          <a:xfrm flipH="1" flipV="1">
            <a:off x="2843213" y="4076700"/>
            <a:ext cx="2089150" cy="1081088"/>
          </a:xfrm>
          <a:prstGeom prst="straightConnector1">
            <a:avLst/>
          </a:prstGeom>
          <a:ln w="38100">
            <a:solidFill>
              <a:srgbClr val="0000FF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54" name="TextovéPole 21"/>
          <p:cNvSpPr txBox="1">
            <a:spLocks noChangeArrowheads="1"/>
          </p:cNvSpPr>
          <p:nvPr/>
        </p:nvSpPr>
        <p:spPr bwMode="auto">
          <a:xfrm>
            <a:off x="539750" y="5732463"/>
            <a:ext cx="30956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>
                <a:solidFill>
                  <a:srgbClr val="0000FF"/>
                </a:solidFill>
                <a:latin typeface="Arial Black" pitchFamily="34" charset="0"/>
              </a:rPr>
              <a:t>Redukující cukry</a:t>
            </a:r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21" name="Zástupný symbol pro číslo snímku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13</a:t>
            </a:fld>
            <a:endParaRPr lang="sk-SK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11"/>
          </p:nvPr>
        </p:nvSpPr>
        <p:spPr>
          <a:xfrm>
            <a:off x="5436096" y="6237312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130</a:t>
            </a:fld>
            <a:endParaRPr lang="sk-SK"/>
          </a:p>
        </p:txBody>
      </p:sp>
      <p:pic>
        <p:nvPicPr>
          <p:cNvPr id="5" name="Obrázek 4" descr="viskózové vlákno schéma výroby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836713"/>
            <a:ext cx="8856984" cy="591539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0" y="116633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600" dirty="0" smtClean="0">
                <a:solidFill>
                  <a:srgbClr val="FF0000"/>
                </a:solidFill>
                <a:latin typeface="Arial Black" pitchFamily="34" charset="0"/>
              </a:rPr>
              <a:t>A to je jen </a:t>
            </a:r>
            <a:r>
              <a:rPr lang="cs-CZ" sz="2600" dirty="0" smtClean="0">
                <a:solidFill>
                  <a:srgbClr val="0000FF"/>
                </a:solidFill>
                <a:latin typeface="Arial Black" pitchFamily="34" charset="0"/>
              </a:rPr>
              <a:t>CHEMICKÁ ČÁST</a:t>
            </a:r>
            <a:r>
              <a:rPr lang="cs-CZ" sz="2600" dirty="0" smtClean="0">
                <a:solidFill>
                  <a:srgbClr val="FF0000"/>
                </a:solidFill>
                <a:latin typeface="Arial Black" pitchFamily="34" charset="0"/>
              </a:rPr>
              <a:t>, k tomu ještě patří </a:t>
            </a:r>
            <a:r>
              <a:rPr lang="cs-CZ" sz="2600" dirty="0" smtClean="0">
                <a:solidFill>
                  <a:srgbClr val="008000"/>
                </a:solidFill>
                <a:latin typeface="Arial Black" pitchFamily="34" charset="0"/>
              </a:rPr>
              <a:t>TEXTILNÍ ČÁST</a:t>
            </a:r>
            <a:r>
              <a:rPr lang="cs-CZ" sz="2600" dirty="0" smtClean="0">
                <a:solidFill>
                  <a:srgbClr val="FF0000"/>
                </a:solidFill>
                <a:latin typeface="Arial Black" pitchFamily="34" charset="0"/>
              </a:rPr>
              <a:t>!</a:t>
            </a:r>
            <a:endParaRPr lang="cs-CZ" sz="26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131</a:t>
            </a:fld>
            <a:endParaRPr lang="sk-SK"/>
          </a:p>
        </p:txBody>
      </p:sp>
      <p:pic>
        <p:nvPicPr>
          <p:cNvPr id="9" name="Obrázek 8" descr="img3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136165" y="-2551989"/>
            <a:ext cx="2943679" cy="8424937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10" name="Obrázek 9" descr="img3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6004821" y="916061"/>
            <a:ext cx="720079" cy="5313911"/>
          </a:xfrm>
          <a:prstGeom prst="rect">
            <a:avLst/>
          </a:prstGeom>
          <a:ln w="38100">
            <a:solidFill>
              <a:srgbClr val="C00000"/>
            </a:solidFill>
            <a:prstDash val="sysDash"/>
          </a:ln>
        </p:spPr>
      </p:pic>
      <p:pic>
        <p:nvPicPr>
          <p:cNvPr id="11" name="Obrázek 10" descr="img3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3519876" y="664700"/>
            <a:ext cx="2176256" cy="885698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2" name="TextovéPole 11"/>
          <p:cNvSpPr txBox="1"/>
          <p:nvPr/>
        </p:nvSpPr>
        <p:spPr>
          <a:xfrm>
            <a:off x="5364088" y="260648"/>
            <a:ext cx="3312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ALKALICELULÓZA</a:t>
            </a:r>
          </a:p>
          <a:p>
            <a:pPr algn="ctr"/>
            <a:r>
              <a:rPr lang="cs-CZ" sz="3200" b="1" dirty="0" smtClean="0">
                <a:solidFill>
                  <a:srgbClr val="0000FF"/>
                </a:solidFill>
                <a:latin typeface="Symbol" pitchFamily="18" charset="2"/>
              </a:rPr>
              <a:t>ß</a:t>
            </a:r>
          </a:p>
          <a:p>
            <a:pPr algn="ctr"/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xantogenace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6551712" y="5661248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REGENERACE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0" y="3356992"/>
            <a:ext cx="3563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VEDLEJŠÍ REAKCE</a:t>
            </a:r>
            <a:endParaRPr lang="cs-CZ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16" name="Přímá spojovací šipka 15"/>
          <p:cNvCxnSpPr/>
          <p:nvPr/>
        </p:nvCxnSpPr>
        <p:spPr>
          <a:xfrm flipH="1">
            <a:off x="2195736" y="1556792"/>
            <a:ext cx="5688632" cy="576064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 flipV="1">
            <a:off x="3275856" y="2132856"/>
            <a:ext cx="1368152" cy="1440160"/>
          </a:xfrm>
          <a:prstGeom prst="straightConnector1">
            <a:avLst/>
          </a:prstGeom>
          <a:ln w="381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6516216" y="1844824"/>
            <a:ext cx="2232248" cy="369332"/>
          </a:xfrm>
          <a:prstGeom prst="rect">
            <a:avLst/>
          </a:prstGeom>
          <a:noFill/>
          <a:ln w="38100">
            <a:solidFill>
              <a:srgbClr val="7030A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rgbClr val="7030A0"/>
                </a:solidFill>
                <a:latin typeface="Arial Black" pitchFamily="34" charset="0"/>
              </a:rPr>
              <a:t>karbonylsulfid</a:t>
            </a:r>
            <a:endParaRPr lang="cs-CZ" dirty="0">
              <a:solidFill>
                <a:srgbClr val="7030A0"/>
              </a:solidFill>
              <a:latin typeface="Arial Black" pitchFamily="34" charset="0"/>
            </a:endParaRPr>
          </a:p>
        </p:txBody>
      </p:sp>
      <p:cxnSp>
        <p:nvCxnSpPr>
          <p:cNvPr id="20" name="Přímá spojovací šipka 19"/>
          <p:cNvCxnSpPr/>
          <p:nvPr/>
        </p:nvCxnSpPr>
        <p:spPr>
          <a:xfrm flipH="1" flipV="1">
            <a:off x="5508104" y="1628800"/>
            <a:ext cx="1008112" cy="288032"/>
          </a:xfrm>
          <a:prstGeom prst="straightConnector1">
            <a:avLst/>
          </a:prstGeom>
          <a:ln w="38100">
            <a:solidFill>
              <a:srgbClr val="7030A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132</a:t>
            </a:fld>
            <a:endParaRPr lang="sk-SK"/>
          </a:p>
        </p:txBody>
      </p:sp>
      <p:pic>
        <p:nvPicPr>
          <p:cNvPr id="5" name="Obrázek 4" descr="img2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268760"/>
            <a:ext cx="8669937" cy="3600400"/>
          </a:xfrm>
          <a:prstGeom prst="rect">
            <a:avLst/>
          </a:prstGeom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133</a:t>
            </a:fld>
            <a:endParaRPr lang="sk-SK"/>
          </a:p>
        </p:txBody>
      </p:sp>
      <p:pic>
        <p:nvPicPr>
          <p:cNvPr id="5" name="Obrázek 4" descr="Xanthogenate_Cellulose_Structural_Formula_V1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5400599" cy="612068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644008" y="2132856"/>
            <a:ext cx="4392488" cy="12003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FF0000"/>
                </a:solidFill>
                <a:latin typeface="Arial Black" pitchFamily="34" charset="0"/>
              </a:rPr>
              <a:t>XANTOGENACE CELULÓZY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580112" y="116632"/>
            <a:ext cx="33843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Uhlíky C6 jsou nejreaktivnější, protože jsou nejméně stericky bráněné!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9" name="Přímá spojovací šipka 8"/>
          <p:cNvCxnSpPr/>
          <p:nvPr/>
        </p:nvCxnSpPr>
        <p:spPr>
          <a:xfrm flipH="1">
            <a:off x="3419872" y="332656"/>
            <a:ext cx="2160240" cy="1008112"/>
          </a:xfrm>
          <a:prstGeom prst="straightConnector1">
            <a:avLst/>
          </a:prstGeom>
          <a:ln w="381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šipka 9"/>
          <p:cNvCxnSpPr/>
          <p:nvPr/>
        </p:nvCxnSpPr>
        <p:spPr>
          <a:xfrm flipH="1">
            <a:off x="1475656" y="332656"/>
            <a:ext cx="4104456" cy="216024"/>
          </a:xfrm>
          <a:prstGeom prst="straightConnector1">
            <a:avLst/>
          </a:prstGeom>
          <a:ln w="381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5580112" y="3429000"/>
            <a:ext cx="34563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>
                <a:solidFill>
                  <a:srgbClr val="C00000"/>
                </a:solidFill>
                <a:latin typeface="Arial Black" pitchFamily="34" charset="0"/>
              </a:rPr>
              <a:t>Z důvodů přístupnosti reakčních míst se daří dělat maximálně TRISUBSTITUOVANÉ deriváty celulózy</a:t>
            </a:r>
            <a:endParaRPr lang="cs-CZ" sz="2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14" name="Přímá spojovací šipka 13"/>
          <p:cNvCxnSpPr/>
          <p:nvPr/>
        </p:nvCxnSpPr>
        <p:spPr>
          <a:xfrm flipH="1" flipV="1">
            <a:off x="4355976" y="4365104"/>
            <a:ext cx="1368152" cy="648072"/>
          </a:xfrm>
          <a:prstGeom prst="straightConnector1">
            <a:avLst/>
          </a:prstGeom>
          <a:ln w="381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flipH="1">
            <a:off x="4572000" y="4941168"/>
            <a:ext cx="1152128" cy="864096"/>
          </a:xfrm>
          <a:prstGeom prst="straightConnector1">
            <a:avLst/>
          </a:prstGeom>
          <a:ln w="381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H="1" flipV="1">
            <a:off x="3347864" y="4365104"/>
            <a:ext cx="2376264" cy="648072"/>
          </a:xfrm>
          <a:prstGeom prst="straightConnector1">
            <a:avLst/>
          </a:prstGeom>
          <a:ln w="381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134</a:t>
            </a:fld>
            <a:endParaRPr lang="sk-SK"/>
          </a:p>
        </p:txBody>
      </p:sp>
      <p:pic>
        <p:nvPicPr>
          <p:cNvPr id="13" name="Obrázek 12" descr="img5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9"/>
            <a:ext cx="4536504" cy="5904656"/>
          </a:xfrm>
          <a:prstGeom prst="rect">
            <a:avLst/>
          </a:prstGeom>
        </p:spPr>
      </p:pic>
      <p:pic>
        <p:nvPicPr>
          <p:cNvPr id="14" name="Obrázek 13" descr="img5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5130236" y="2404955"/>
            <a:ext cx="2999588" cy="4615630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4572000" y="116632"/>
            <a:ext cx="41764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u="sng" dirty="0" smtClean="0">
                <a:solidFill>
                  <a:srgbClr val="FF0000"/>
                </a:solidFill>
                <a:latin typeface="Arial Black" pitchFamily="34" charset="0"/>
              </a:rPr>
              <a:t>Před zhruba 50 lety: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 smtClean="0">
                <a:solidFill>
                  <a:srgbClr val="FF0000"/>
                </a:solidFill>
                <a:latin typeface="Arial Black" pitchFamily="34" charset="0"/>
              </a:rPr>
              <a:t> viskózové vlákno bylo dominantním chemickým vláknem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 smtClean="0">
                <a:solidFill>
                  <a:srgbClr val="FF0000"/>
                </a:solidFill>
                <a:latin typeface="Arial Black" pitchFamily="34" charset="0"/>
              </a:rPr>
              <a:t> technologie byla dovedena k téměř dokonalosti</a:t>
            </a:r>
          </a:p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PROČ JE DNES VLÁKNEM MINORITNÍM?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676456" cy="476672"/>
          </a:xfrm>
        </p:spPr>
        <p:txBody>
          <a:bodyPr/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PROČ JE DNES VLÁKNEM MINORITNÍM 1?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135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0" y="548680"/>
            <a:ext cx="8686800" cy="5760640"/>
          </a:xfrm>
        </p:spPr>
        <p:txBody>
          <a:bodyPr/>
          <a:lstStyle/>
          <a:p>
            <a:r>
              <a:rPr lang="cs-CZ" sz="2800" b="1" u="sng" dirty="0" smtClean="0">
                <a:solidFill>
                  <a:srgbClr val="FF0000"/>
                </a:solidFill>
              </a:rPr>
              <a:t>Technologická náročnost</a:t>
            </a:r>
          </a:p>
          <a:p>
            <a:pPr lvl="1"/>
            <a:r>
              <a:rPr lang="cs-CZ" sz="2400" b="1" dirty="0" smtClean="0">
                <a:solidFill>
                  <a:srgbClr val="FF0000"/>
                </a:solidFill>
              </a:rPr>
              <a:t>Mnoho kroků výroby</a:t>
            </a:r>
          </a:p>
          <a:p>
            <a:pPr lvl="2"/>
            <a:r>
              <a:rPr lang="cs-CZ" sz="2000" b="1" dirty="0" smtClean="0">
                <a:solidFill>
                  <a:srgbClr val="FF0000"/>
                </a:solidFill>
              </a:rPr>
              <a:t>Praní zvlákněné viskózy,</a:t>
            </a:r>
          </a:p>
          <a:p>
            <a:pPr lvl="2"/>
            <a:r>
              <a:rPr lang="cs-CZ" sz="2000" b="1" dirty="0" smtClean="0">
                <a:solidFill>
                  <a:srgbClr val="FF0000"/>
                </a:solidFill>
                <a:latin typeface="Arial Black" pitchFamily="34" charset="0"/>
              </a:rPr>
              <a:t>Odsíření vláken po praní,</a:t>
            </a:r>
          </a:p>
          <a:p>
            <a:pPr lvl="2"/>
            <a:r>
              <a:rPr lang="cs-CZ" sz="2000" b="1" dirty="0" smtClean="0">
                <a:solidFill>
                  <a:srgbClr val="FF0000"/>
                </a:solidFill>
              </a:rPr>
              <a:t>Bělení vláken (dnes možná ozónem místo chloru),</a:t>
            </a:r>
          </a:p>
          <a:p>
            <a:pPr lvl="2"/>
            <a:r>
              <a:rPr lang="cs-CZ" sz="2000" b="1" dirty="0" smtClean="0">
                <a:solidFill>
                  <a:srgbClr val="FF0000"/>
                </a:solidFill>
              </a:rPr>
              <a:t> …………………. </a:t>
            </a:r>
          </a:p>
          <a:p>
            <a:pPr lvl="1"/>
            <a:r>
              <a:rPr lang="cs-CZ" sz="2400" b="1" dirty="0" smtClean="0">
                <a:solidFill>
                  <a:srgbClr val="FF0000"/>
                </a:solidFill>
              </a:rPr>
              <a:t>Časově náročné</a:t>
            </a:r>
          </a:p>
          <a:p>
            <a:pPr lvl="1"/>
            <a:r>
              <a:rPr lang="cs-CZ" sz="2400" b="1" dirty="0" smtClean="0">
                <a:solidFill>
                  <a:srgbClr val="FF0000"/>
                </a:solidFill>
              </a:rPr>
              <a:t>Rozpouštědla nutná regenerovat</a:t>
            </a:r>
          </a:p>
          <a:p>
            <a:r>
              <a:rPr lang="cs-CZ" sz="2800" b="1" u="sng" dirty="0" smtClean="0">
                <a:solidFill>
                  <a:srgbClr val="0000FF"/>
                </a:solidFill>
              </a:rPr>
              <a:t>Náklady</a:t>
            </a:r>
          </a:p>
          <a:p>
            <a:pPr lvl="1"/>
            <a:r>
              <a:rPr lang="cs-CZ" sz="2400" b="1" dirty="0" smtClean="0">
                <a:solidFill>
                  <a:srgbClr val="0000FF"/>
                </a:solidFill>
              </a:rPr>
              <a:t>Zařízení má mnoho strojů</a:t>
            </a:r>
          </a:p>
          <a:p>
            <a:pPr lvl="1"/>
            <a:r>
              <a:rPr lang="cs-CZ" sz="2400" b="1" dirty="0" smtClean="0">
                <a:solidFill>
                  <a:srgbClr val="0000FF"/>
                </a:solidFill>
              </a:rPr>
              <a:t>Regenerace rozpouštědel</a:t>
            </a:r>
          </a:p>
        </p:txBody>
      </p:sp>
      <p:pic>
        <p:nvPicPr>
          <p:cNvPr id="7" name="Obrázek 6" descr="úpravy viskózy po zvláknění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6199299" y="-718580"/>
            <a:ext cx="1497927" cy="4032447"/>
          </a:xfrm>
          <a:prstGeom prst="rect">
            <a:avLst/>
          </a:prstGeom>
        </p:spPr>
      </p:pic>
      <p:cxnSp>
        <p:nvCxnSpPr>
          <p:cNvPr id="10" name="Přímá spojovací šipka 9"/>
          <p:cNvCxnSpPr/>
          <p:nvPr/>
        </p:nvCxnSpPr>
        <p:spPr>
          <a:xfrm flipH="1">
            <a:off x="4572000" y="1268760"/>
            <a:ext cx="504056" cy="648072"/>
          </a:xfrm>
          <a:prstGeom prst="straightConnector1">
            <a:avLst/>
          </a:prstGeom>
          <a:ln w="635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 descr="úpravy viskózy po zvláknění 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5801783" y="110986"/>
            <a:ext cx="726731" cy="5634568"/>
          </a:xfrm>
          <a:prstGeom prst="rect">
            <a:avLst/>
          </a:prstGeom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568952" cy="476672"/>
          </a:xfrm>
        </p:spPr>
        <p:txBody>
          <a:bodyPr/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PROČ JE DNES VLÁKNEM MINORITNÍM 2?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136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760640"/>
          </a:xfrm>
        </p:spPr>
        <p:txBody>
          <a:bodyPr/>
          <a:lstStyle/>
          <a:p>
            <a:r>
              <a:rPr lang="cs-CZ" sz="2800" b="1" u="sng" dirty="0" smtClean="0">
                <a:solidFill>
                  <a:srgbClr val="FF0000"/>
                </a:solidFill>
              </a:rPr>
              <a:t>Technologická náročnost</a:t>
            </a:r>
          </a:p>
          <a:p>
            <a:pPr lvl="1"/>
            <a:r>
              <a:rPr lang="cs-CZ" sz="2400" b="1" dirty="0" smtClean="0">
                <a:solidFill>
                  <a:srgbClr val="FF0000"/>
                </a:solidFill>
              </a:rPr>
              <a:t>Mnoho kroků výroby</a:t>
            </a:r>
          </a:p>
          <a:p>
            <a:pPr lvl="1"/>
            <a:r>
              <a:rPr lang="cs-CZ" sz="2400" b="1" dirty="0" smtClean="0">
                <a:solidFill>
                  <a:srgbClr val="FF0000"/>
                </a:solidFill>
              </a:rPr>
              <a:t>Časově náročné</a:t>
            </a:r>
          </a:p>
          <a:p>
            <a:pPr lvl="1"/>
            <a:r>
              <a:rPr lang="cs-CZ" sz="2400" b="1" dirty="0" smtClean="0">
                <a:solidFill>
                  <a:srgbClr val="FF0000"/>
                </a:solidFill>
              </a:rPr>
              <a:t>Rozpouštědla nutná regenerovat</a:t>
            </a:r>
          </a:p>
          <a:p>
            <a:r>
              <a:rPr lang="cs-CZ" sz="2800" b="1" u="sng" dirty="0" smtClean="0">
                <a:solidFill>
                  <a:srgbClr val="0000FF"/>
                </a:solidFill>
              </a:rPr>
              <a:t>Náklady</a:t>
            </a:r>
          </a:p>
          <a:p>
            <a:pPr lvl="1"/>
            <a:r>
              <a:rPr lang="cs-CZ" sz="2400" b="1" dirty="0" smtClean="0">
                <a:solidFill>
                  <a:srgbClr val="0000FF"/>
                </a:solidFill>
              </a:rPr>
              <a:t>Zařízení má mnoho strojů</a:t>
            </a:r>
          </a:p>
          <a:p>
            <a:pPr lvl="1"/>
            <a:r>
              <a:rPr lang="cs-CZ" sz="2400" b="1" dirty="0" smtClean="0">
                <a:solidFill>
                  <a:srgbClr val="0000FF"/>
                </a:solidFill>
              </a:rPr>
              <a:t>Regenerace rozpouštědel</a:t>
            </a:r>
          </a:p>
          <a:p>
            <a:r>
              <a:rPr lang="cs-CZ" sz="2800" b="1" u="sng" dirty="0" smtClean="0">
                <a:solidFill>
                  <a:srgbClr val="008000"/>
                </a:solidFill>
              </a:rPr>
              <a:t>Ochrana životního prostředí</a:t>
            </a:r>
          </a:p>
          <a:p>
            <a:pPr lvl="1"/>
            <a:r>
              <a:rPr lang="cs-CZ" sz="2400" b="1" dirty="0" smtClean="0">
                <a:solidFill>
                  <a:srgbClr val="008000"/>
                </a:solidFill>
              </a:rPr>
              <a:t>Sirouhlík (CS</a:t>
            </a:r>
            <a:r>
              <a:rPr lang="cs-CZ" sz="2400" b="1" baseline="-25000" dirty="0" smtClean="0">
                <a:solidFill>
                  <a:srgbClr val="008000"/>
                </a:solidFill>
              </a:rPr>
              <a:t>2</a:t>
            </a:r>
            <a:r>
              <a:rPr lang="cs-CZ" sz="2400" b="1" dirty="0" smtClean="0">
                <a:solidFill>
                  <a:srgbClr val="008000"/>
                </a:solidFill>
              </a:rPr>
              <a:t>)</a:t>
            </a:r>
          </a:p>
          <a:p>
            <a:pPr lvl="1"/>
            <a:r>
              <a:rPr lang="cs-CZ" sz="2400" b="1" dirty="0" smtClean="0">
                <a:solidFill>
                  <a:srgbClr val="008000"/>
                </a:solidFill>
                <a:latin typeface="Arial Black" pitchFamily="34" charset="0"/>
              </a:rPr>
              <a:t>Spotřeba vody na praní vláken je až 1000 litrů/kg vlákna</a:t>
            </a:r>
          </a:p>
          <a:p>
            <a:pPr lvl="1"/>
            <a:r>
              <a:rPr lang="cs-CZ" sz="2400" b="1" dirty="0" smtClean="0">
                <a:solidFill>
                  <a:srgbClr val="008000"/>
                </a:solidFill>
              </a:rPr>
              <a:t>Evropa nechtěla investovat do např. </a:t>
            </a:r>
            <a:r>
              <a:rPr lang="cs-CZ" sz="2400" b="1" dirty="0" err="1" smtClean="0">
                <a:solidFill>
                  <a:srgbClr val="008000"/>
                </a:solidFill>
              </a:rPr>
              <a:t>víceplášťových</a:t>
            </a:r>
            <a:r>
              <a:rPr lang="cs-CZ" sz="2400" b="1" dirty="0" smtClean="0">
                <a:solidFill>
                  <a:srgbClr val="008000"/>
                </a:solidFill>
              </a:rPr>
              <a:t> budov a záchytu CS</a:t>
            </a:r>
            <a:r>
              <a:rPr lang="cs-CZ" sz="2400" b="1" baseline="-25000" dirty="0" smtClean="0">
                <a:solidFill>
                  <a:srgbClr val="008000"/>
                </a:solidFill>
              </a:rPr>
              <a:t>2</a:t>
            </a:r>
            <a:endParaRPr lang="cs-CZ" sz="2400" b="1" baseline="-250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137</a:t>
            </a:fld>
            <a:endParaRPr lang="sk-SK"/>
          </a:p>
        </p:txBody>
      </p:sp>
      <p:sp>
        <p:nvSpPr>
          <p:cNvPr id="20" name="TextovéPole 19"/>
          <p:cNvSpPr txBox="1"/>
          <p:nvPr/>
        </p:nvSpPr>
        <p:spPr>
          <a:xfrm>
            <a:off x="107504" y="2564904"/>
            <a:ext cx="151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8000"/>
                </a:solidFill>
              </a:rPr>
              <a:t>Jádro s jinou strukturou </a:t>
            </a:r>
            <a:endParaRPr lang="cs-CZ" b="1" dirty="0">
              <a:solidFill>
                <a:srgbClr val="008000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1691680" y="198884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SLUPKA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3707904" y="188640"/>
            <a:ext cx="5112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Pomalé srážení &gt; stejnoměrná struktura napříč vláknem &gt; VYŠŠÍ PEVNOST &gt; KORDOVÉ HEDVÁBÍ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5" name="Obrázek 14" descr="img1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662284" y="666309"/>
            <a:ext cx="4680520" cy="6029433"/>
          </a:xfrm>
          <a:prstGeom prst="rect">
            <a:avLst/>
          </a:prstGeom>
        </p:spPr>
      </p:pic>
      <p:cxnSp>
        <p:nvCxnSpPr>
          <p:cNvPr id="17" name="Přímá spojovací šipka 16"/>
          <p:cNvCxnSpPr/>
          <p:nvPr/>
        </p:nvCxnSpPr>
        <p:spPr>
          <a:xfrm>
            <a:off x="2375756" y="1988840"/>
            <a:ext cx="3852428" cy="7200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šipka 20"/>
          <p:cNvCxnSpPr/>
          <p:nvPr/>
        </p:nvCxnSpPr>
        <p:spPr>
          <a:xfrm>
            <a:off x="1115616" y="2780928"/>
            <a:ext cx="5832648" cy="7200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ovací šipka 24"/>
          <p:cNvCxnSpPr/>
          <p:nvPr/>
        </p:nvCxnSpPr>
        <p:spPr>
          <a:xfrm>
            <a:off x="3707904" y="650305"/>
            <a:ext cx="144016" cy="285070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80120"/>
          </a:xfrm>
        </p:spPr>
        <p:txBody>
          <a:bodyPr/>
          <a:lstStyle/>
          <a:p>
            <a:r>
              <a:rPr lang="cs-CZ" sz="3600" dirty="0" smtClean="0">
                <a:solidFill>
                  <a:srgbClr val="008000"/>
                </a:solidFill>
                <a:latin typeface="Arial Black" pitchFamily="34" charset="0"/>
              </a:rPr>
              <a:t>KDE MÁ VISKÓZOVÝ KORD JEŠTĚ DNES ŠANCI?</a:t>
            </a:r>
            <a:endParaRPr lang="cs-CZ" sz="3600" dirty="0">
              <a:solidFill>
                <a:srgbClr val="008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381327"/>
            <a:ext cx="6480720" cy="340147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138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40560"/>
          </a:xfrm>
        </p:spPr>
        <p:txBody>
          <a:bodyPr/>
          <a:lstStyle/>
          <a:p>
            <a:r>
              <a:rPr lang="cs-CZ" b="1" u="sng" dirty="0" smtClean="0">
                <a:solidFill>
                  <a:srgbClr val="FF0000"/>
                </a:solidFill>
                <a:latin typeface="Arial Black" pitchFamily="34" charset="0"/>
              </a:rPr>
              <a:t>KORD</a:t>
            </a:r>
            <a:r>
              <a:rPr lang="cs-CZ" b="1" u="sng" dirty="0" smtClean="0">
                <a:solidFill>
                  <a:srgbClr val="FF0000"/>
                </a:solidFill>
              </a:rPr>
              <a:t> </a:t>
            </a:r>
            <a:r>
              <a:rPr lang="cs-CZ" sz="2400" b="1" u="sng" dirty="0" smtClean="0">
                <a:solidFill>
                  <a:srgbClr val="FF0000"/>
                </a:solidFill>
              </a:rPr>
              <a:t>= hedvábí s extrémně vysokou pevností</a:t>
            </a:r>
          </a:p>
          <a:p>
            <a:pPr>
              <a:buNone/>
            </a:pPr>
            <a:r>
              <a:rPr lang="cs-CZ" b="1" u="sng" dirty="0" smtClean="0">
                <a:solidFill>
                  <a:srgbClr val="008000"/>
                </a:solidFill>
                <a:latin typeface="Arial Black" pitchFamily="34" charset="0"/>
              </a:rPr>
              <a:t>VÝROBA UHLÍKOVÝCH VLÁKEN</a:t>
            </a:r>
          </a:p>
          <a:p>
            <a:pPr lvl="1"/>
            <a:r>
              <a:rPr lang="cs-CZ" sz="2400" b="1" dirty="0" smtClean="0">
                <a:solidFill>
                  <a:srgbClr val="C00000"/>
                </a:solidFill>
                <a:latin typeface="Arial Black" pitchFamily="34" charset="0"/>
              </a:rPr>
              <a:t>PAN (polyakrylonitril) – hlavní surovina</a:t>
            </a:r>
          </a:p>
          <a:p>
            <a:pPr lvl="1"/>
            <a:r>
              <a:rPr lang="cs-CZ" sz="2400" b="1" dirty="0" smtClean="0">
                <a:latin typeface="Arial Black" pitchFamily="34" charset="0"/>
              </a:rPr>
              <a:t>Smoly z karbonizace černého uhlí (vedlejší produkt v koksovně) – minoritní surovina</a:t>
            </a:r>
          </a:p>
          <a:p>
            <a:pPr lvl="1"/>
            <a:r>
              <a:rPr lang="cs-CZ" sz="3200" b="1" dirty="0" smtClean="0">
                <a:solidFill>
                  <a:srgbClr val="008000"/>
                </a:solidFill>
                <a:latin typeface="Arial Black" pitchFamily="34" charset="0"/>
              </a:rPr>
              <a:t>Viskózový kord – </a:t>
            </a:r>
            <a:r>
              <a:rPr lang="cs-CZ" sz="2400" b="1" dirty="0" smtClean="0">
                <a:solidFill>
                  <a:srgbClr val="008000"/>
                </a:solidFill>
                <a:latin typeface="Arial Black" pitchFamily="34" charset="0"/>
              </a:rPr>
              <a:t>nyní spíše opomíjená surovina &gt; 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ŠANCE PRO VÁS!</a:t>
            </a:r>
          </a:p>
          <a:p>
            <a:r>
              <a:rPr lang="cs-CZ" b="1" dirty="0" smtClean="0">
                <a:solidFill>
                  <a:srgbClr val="7030A0"/>
                </a:solidFill>
                <a:latin typeface="Arial Black" pitchFamily="34" charset="0"/>
              </a:rPr>
              <a:t>Viskózový kord -  dříve kostry pneumatik</a:t>
            </a:r>
          </a:p>
          <a:p>
            <a:pPr algn="ctr">
              <a:buNone/>
            </a:pPr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Ukázka sekaných vláken</a:t>
            </a:r>
            <a:endParaRPr lang="cs-CZ" sz="4000" b="1" dirty="0" smtClean="0">
              <a:solidFill>
                <a:srgbClr val="0000FF"/>
              </a:solidFill>
              <a:latin typeface="Arial Black" pitchFamily="34" charset="0"/>
            </a:endParaRPr>
          </a:p>
          <a:p>
            <a:pPr>
              <a:buNone/>
            </a:pPr>
            <a:endParaRPr lang="cs-CZ" b="1" dirty="0" smtClean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27984" y="274638"/>
            <a:ext cx="4258816" cy="5674642"/>
          </a:xfrm>
        </p:spPr>
        <p:txBody>
          <a:bodyPr/>
          <a:lstStyle/>
          <a:p>
            <a:r>
              <a:rPr lang="cs-CZ" sz="3000" dirty="0" smtClean="0">
                <a:solidFill>
                  <a:srgbClr val="0000FF"/>
                </a:solidFill>
                <a:latin typeface="Arial Black" pitchFamily="34" charset="0"/>
              </a:rPr>
              <a:t>Viskózové hedvábí (vlákno na bázi polysacharidu) </a:t>
            </a:r>
            <a:r>
              <a:rPr lang="cs-CZ" sz="3000" dirty="0" smtClean="0">
                <a:solidFill>
                  <a:srgbClr val="FF0000"/>
                </a:solidFill>
                <a:latin typeface="Arial Black" pitchFamily="34" charset="0"/>
              </a:rPr>
              <a:t>bylo prvním konkurentem </a:t>
            </a:r>
            <a:r>
              <a:rPr lang="cs-CZ" sz="3000" dirty="0" smtClean="0">
                <a:solidFill>
                  <a:srgbClr val="008000"/>
                </a:solidFill>
                <a:latin typeface="Arial Black" pitchFamily="34" charset="0"/>
              </a:rPr>
              <a:t>PŘÍRODNÍHO HEDVÁNÍ (bílkovinné vlákno)</a:t>
            </a:r>
            <a:r>
              <a:rPr lang="cs-CZ" sz="3000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cs-CZ" sz="30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3000" dirty="0" smtClean="0">
                <a:solidFill>
                  <a:srgbClr val="C00000"/>
                </a:solidFill>
                <a:latin typeface="Arial Black" pitchFamily="34" charset="0"/>
              </a:rPr>
              <a:t>V Československu dostupné už v roce 1934!</a:t>
            </a:r>
            <a:endParaRPr lang="cs-CZ" sz="3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139</a:t>
            </a:fld>
            <a:endParaRPr lang="sk-SK"/>
          </a:p>
        </p:txBody>
      </p:sp>
      <p:pic>
        <p:nvPicPr>
          <p:cNvPr id="6" name="Obrázek 5" descr="img3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838422" y="1350590"/>
            <a:ext cx="5996308" cy="381642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0" y="6021288"/>
            <a:ext cx="611560" cy="700187"/>
          </a:xfrm>
        </p:spPr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683568" y="6093296"/>
            <a:ext cx="1944216" cy="764704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14</a:t>
            </a:fld>
            <a:endParaRPr lang="sk-SK"/>
          </a:p>
        </p:txBody>
      </p:sp>
      <p:sp>
        <p:nvSpPr>
          <p:cNvPr id="12" name="TextovéPole 11"/>
          <p:cNvSpPr txBox="1"/>
          <p:nvPr/>
        </p:nvSpPr>
        <p:spPr>
          <a:xfrm>
            <a:off x="4716016" y="0"/>
            <a:ext cx="43204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 smtClean="0">
                <a:solidFill>
                  <a:srgbClr val="0000FF"/>
                </a:solidFill>
                <a:latin typeface="Arial Black" pitchFamily="34" charset="0"/>
              </a:rPr>
              <a:t>Od GLUKÓZY k MALTÓZE a od ní ke ŠKROBU</a:t>
            </a:r>
            <a:endParaRPr lang="cs-CZ" sz="36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1" name="Obrázek 10" descr="str 1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4228221" y="244389"/>
            <a:ext cx="2448272" cy="6081191"/>
          </a:xfrm>
          <a:prstGeom prst="rect">
            <a:avLst/>
          </a:prstGeom>
        </p:spPr>
      </p:pic>
      <p:pic>
        <p:nvPicPr>
          <p:cNvPr id="13" name="Obrázek 12" descr="str 1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1546487" y="-1178336"/>
            <a:ext cx="1874561" cy="4608512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2195736" y="188640"/>
            <a:ext cx="2736304" cy="1872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6" name="Přímá spojovací šipka 15"/>
          <p:cNvCxnSpPr/>
          <p:nvPr/>
        </p:nvCxnSpPr>
        <p:spPr>
          <a:xfrm>
            <a:off x="2051720" y="980728"/>
            <a:ext cx="2016224" cy="1224136"/>
          </a:xfrm>
          <a:prstGeom prst="straightConnector1">
            <a:avLst/>
          </a:prstGeom>
          <a:ln w="635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Obrázek 21" descr="AMYLOPEKTI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933056"/>
            <a:ext cx="9144000" cy="2924944"/>
          </a:xfrm>
          <a:prstGeom prst="rect">
            <a:avLst/>
          </a:prstGeom>
        </p:spPr>
      </p:pic>
      <p:sp>
        <p:nvSpPr>
          <p:cNvPr id="23" name="Obdélník 22"/>
          <p:cNvSpPr/>
          <p:nvPr/>
        </p:nvSpPr>
        <p:spPr>
          <a:xfrm>
            <a:off x="1115616" y="4077072"/>
            <a:ext cx="2952328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/>
          <p:cNvSpPr/>
          <p:nvPr/>
        </p:nvSpPr>
        <p:spPr>
          <a:xfrm>
            <a:off x="2411760" y="5013176"/>
            <a:ext cx="1296144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TextovéPole 24"/>
          <p:cNvSpPr txBox="1"/>
          <p:nvPr/>
        </p:nvSpPr>
        <p:spPr>
          <a:xfrm>
            <a:off x="4211960" y="501317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H</a:t>
            </a:r>
            <a:endParaRPr lang="cs-CZ" b="1" dirty="0"/>
          </a:p>
        </p:txBody>
      </p:sp>
      <p:cxnSp>
        <p:nvCxnSpPr>
          <p:cNvPr id="26" name="Přímá spojovací šipka 25"/>
          <p:cNvCxnSpPr/>
          <p:nvPr/>
        </p:nvCxnSpPr>
        <p:spPr>
          <a:xfrm flipH="1">
            <a:off x="4788024" y="3645024"/>
            <a:ext cx="864096" cy="1296144"/>
          </a:xfrm>
          <a:prstGeom prst="straightConnector1">
            <a:avLst/>
          </a:prstGeom>
          <a:ln w="635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140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179512" y="188640"/>
            <a:ext cx="8712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CO SE DŘÍVE VYRÁBĚLO V ČESKOSLOVENSKU Z VISKÓZY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107505" y="1397000"/>
          <a:ext cx="9036495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7"/>
                <a:gridCol w="1944216"/>
                <a:gridCol w="4860032"/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0000FF"/>
                          </a:solidFill>
                        </a:rPr>
                        <a:t>Celofán</a:t>
                      </a:r>
                      <a:endParaRPr lang="cs-CZ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0000FF"/>
                          </a:solidFill>
                        </a:rPr>
                        <a:t>Svit u </a:t>
                      </a:r>
                      <a:r>
                        <a:rPr lang="cs-CZ" dirty="0" err="1" smtClean="0">
                          <a:solidFill>
                            <a:srgbClr val="0000FF"/>
                          </a:solidFill>
                        </a:rPr>
                        <a:t>Popradu</a:t>
                      </a:r>
                      <a:endParaRPr lang="cs-CZ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cs-CZ" sz="480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Zlikvidováno</a:t>
                      </a:r>
                    </a:p>
                    <a:p>
                      <a:pPr algn="ctr"/>
                      <a:r>
                        <a:rPr lang="cs-CZ" sz="480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VŠE</a:t>
                      </a:r>
                      <a:endParaRPr lang="cs-CZ" sz="320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Stříž</a:t>
                      </a:r>
                      <a:endParaRPr lang="cs-CZ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Neratovice</a:t>
                      </a:r>
                      <a:endParaRPr lang="cs-CZ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Hedvábí</a:t>
                      </a:r>
                      <a:endParaRPr lang="cs-CZ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Lovosice</a:t>
                      </a:r>
                      <a:endParaRPr lang="cs-CZ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Hedvábí a kablík</a:t>
                      </a:r>
                      <a:endParaRPr lang="cs-CZ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Svit u </a:t>
                      </a:r>
                      <a:r>
                        <a:rPr lang="cs-CZ" dirty="0" err="1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Popradu</a:t>
                      </a:r>
                      <a:endParaRPr lang="cs-CZ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ovéPole 8"/>
          <p:cNvSpPr txBox="1"/>
          <p:nvPr/>
        </p:nvSpPr>
        <p:spPr>
          <a:xfrm>
            <a:off x="179512" y="3212976"/>
            <a:ext cx="86409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000" dirty="0" smtClean="0">
                <a:solidFill>
                  <a:srgbClr val="7030A0"/>
                </a:solidFill>
                <a:latin typeface="Arial Black" pitchFamily="34" charset="0"/>
              </a:rPr>
              <a:t>Celková kapacita byla v roce 1985</a:t>
            </a:r>
          </a:p>
          <a:p>
            <a:pPr algn="ctr"/>
            <a:r>
              <a:rPr lang="cs-CZ" sz="6000" dirty="0" smtClean="0">
                <a:solidFill>
                  <a:srgbClr val="7030A0"/>
                </a:solidFill>
                <a:latin typeface="Arial Black" pitchFamily="34" charset="0"/>
              </a:rPr>
              <a:t> 57 000 t !</a:t>
            </a:r>
            <a:endParaRPr lang="cs-CZ" sz="6000" dirty="0">
              <a:solidFill>
                <a:srgbClr val="7030A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141</a:t>
            </a:fld>
            <a:endParaRPr lang="sk-SK"/>
          </a:p>
        </p:txBody>
      </p:sp>
      <p:pic>
        <p:nvPicPr>
          <p:cNvPr id="5" name="Obrázek 4" descr="netkanka viskoza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0"/>
            <a:ext cx="4369343" cy="3789040"/>
          </a:xfrm>
          <a:prstGeom prst="rect">
            <a:avLst/>
          </a:prstGeom>
        </p:spPr>
      </p:pic>
      <p:pic>
        <p:nvPicPr>
          <p:cNvPr id="6" name="Obrázek 5" descr="netkanka viskoza 1kx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2795110"/>
            <a:ext cx="4685134" cy="406289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644008" y="188640"/>
            <a:ext cx="432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VISKÓZOVÉ VLÁKNO </a:t>
            </a:r>
          </a:p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Netkaná textilie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142</a:t>
            </a:fld>
            <a:endParaRPr lang="sk-SK"/>
          </a:p>
        </p:txBody>
      </p:sp>
      <p:pic>
        <p:nvPicPr>
          <p:cNvPr id="5" name="Obrázek 4" descr="netkanka viskoza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0"/>
            <a:ext cx="4369343" cy="378904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644008" y="188640"/>
            <a:ext cx="432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VISKÓZOVÉ VLÁKNO </a:t>
            </a:r>
          </a:p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Netkaná textilie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8" name="Obrázek 7" descr="netkanka viskoza 5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44294" y="2348880"/>
            <a:ext cx="5199706" cy="4509120"/>
          </a:xfrm>
          <a:prstGeom prst="rect">
            <a:avLst/>
          </a:prstGeom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143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395536" y="188640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VISKÓZOVÉ VLÁKNO </a:t>
            </a:r>
          </a:p>
          <a:p>
            <a:pPr algn="ctr"/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Netkaná textilie </a:t>
            </a:r>
            <a:r>
              <a:rPr lang="cs-CZ" sz="4400" dirty="0" smtClean="0">
                <a:solidFill>
                  <a:srgbClr val="0000FF"/>
                </a:solidFill>
                <a:latin typeface="Arial Black" pitchFamily="34" charset="0"/>
              </a:rPr>
              <a:t>SMĚSNÁ 1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9" name="Obrázek 8" descr="netkana text na folii 29082018 15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392555"/>
            <a:ext cx="6048672" cy="5245333"/>
          </a:xfrm>
          <a:prstGeom prst="rect">
            <a:avLst/>
          </a:prstGeom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144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323528" y="188640"/>
            <a:ext cx="856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0000FF"/>
                </a:solidFill>
                <a:latin typeface="Arial Black" pitchFamily="34" charset="0"/>
              </a:rPr>
              <a:t>VISKÓZOVÉ VLÁKNO Netkaná textilie SMĚSNÁ 2</a:t>
            </a:r>
            <a:endParaRPr lang="cs-CZ" sz="20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8" name="Obrázek 7" descr="netkana text na folii 29082018 25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5336" y="648222"/>
            <a:ext cx="7167103" cy="6215222"/>
          </a:xfrm>
          <a:prstGeom prst="rect">
            <a:avLst/>
          </a:prstGeom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145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323528" y="188640"/>
            <a:ext cx="856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0000FF"/>
                </a:solidFill>
                <a:latin typeface="Arial Black" pitchFamily="34" charset="0"/>
              </a:rPr>
              <a:t>VISKÓZOVÉ VLÁKNO Netkaná textilie SMĚSNÁ 3</a:t>
            </a:r>
            <a:endParaRPr lang="cs-CZ" sz="20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9" name="Obrázek 8" descr="netkana text na folii 29082018 5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6001"/>
            <a:ext cx="7128792" cy="6181999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3491880" y="5473005"/>
            <a:ext cx="5652120" cy="1384995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Textilie je propojená jen MECHANICKY, není v ní POJIVO  ani PROTAVENÍ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146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323528" y="188640"/>
            <a:ext cx="856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0000FF"/>
                </a:solidFill>
                <a:latin typeface="Arial Black" pitchFamily="34" charset="0"/>
              </a:rPr>
              <a:t>VISKÓZOVÉ VLÁKNO Netkaná textilie SMĚSNÁ 4</a:t>
            </a:r>
            <a:endParaRPr lang="cs-CZ" sz="20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8" name="Obrázek 7" descr="netkana text na folii 29082018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20688"/>
            <a:ext cx="7192576" cy="6237312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5148064" y="620688"/>
            <a:ext cx="3995936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rgbClr val="FF0000"/>
                </a:solidFill>
                <a:latin typeface="Arial Black" pitchFamily="34" charset="0"/>
              </a:rPr>
              <a:t>BAVLNA &gt; vlákno je do spirály a není hladké</a:t>
            </a:r>
            <a:endParaRPr lang="cs-CZ" sz="4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111552" y="4303455"/>
            <a:ext cx="4032448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rgbClr val="C00000"/>
                </a:solidFill>
                <a:latin typeface="Arial Black" pitchFamily="34" charset="0"/>
              </a:rPr>
              <a:t>SYNTETICKÉ VLÁKNO &gt; JE HLADKÉ + ROVNÉ</a:t>
            </a:r>
            <a:endParaRPr lang="cs-CZ" sz="4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13" name="Přímá spojovací šipka 12"/>
          <p:cNvCxnSpPr/>
          <p:nvPr/>
        </p:nvCxnSpPr>
        <p:spPr>
          <a:xfrm flipH="1" flipV="1">
            <a:off x="3779912" y="2996952"/>
            <a:ext cx="1368152" cy="1944216"/>
          </a:xfrm>
          <a:prstGeom prst="straightConnector1">
            <a:avLst/>
          </a:prstGeom>
          <a:ln w="10160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H="1">
            <a:off x="3419872" y="908720"/>
            <a:ext cx="1800200" cy="72008"/>
          </a:xfrm>
          <a:prstGeom prst="straightConnector1">
            <a:avLst/>
          </a:prstGeom>
          <a:ln w="1016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Hydrolýza celulózy 1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147</a:t>
            </a:fld>
            <a:endParaRPr lang="sk-SK"/>
          </a:p>
        </p:txBody>
      </p:sp>
      <p:pic>
        <p:nvPicPr>
          <p:cNvPr id="8" name="Obrázek 7" descr="str 1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997976" y="-333680"/>
            <a:ext cx="5148048" cy="864096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0" y="620688"/>
            <a:ext cx="8964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Katalyzováno hlavně ANORGANICKÝMI KYSELINAMI (</a:t>
            </a:r>
            <a:r>
              <a:rPr lang="cs-CZ" sz="2800" dirty="0" err="1" smtClean="0">
                <a:solidFill>
                  <a:srgbClr val="0000FF"/>
                </a:solidFill>
                <a:latin typeface="Arial Black" pitchFamily="34" charset="0"/>
              </a:rPr>
              <a:t>HCl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, H</a:t>
            </a:r>
            <a:r>
              <a:rPr lang="cs-CZ" sz="2800" baseline="-25000" dirty="0" smtClean="0">
                <a:solidFill>
                  <a:srgbClr val="0000FF"/>
                </a:solidFill>
                <a:latin typeface="Arial Black" pitchFamily="34" charset="0"/>
              </a:rPr>
              <a:t>2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SO</a:t>
            </a:r>
            <a:r>
              <a:rPr lang="cs-CZ" sz="2800" baseline="-25000" dirty="0" smtClean="0">
                <a:solidFill>
                  <a:srgbClr val="0000FF"/>
                </a:solidFill>
                <a:latin typeface="Arial Black" pitchFamily="34" charset="0"/>
              </a:rPr>
              <a:t>4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)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2915816" y="1700808"/>
            <a:ext cx="3384376" cy="523220"/>
          </a:xfrm>
          <a:prstGeom prst="rect">
            <a:avLst/>
          </a:prstGeom>
          <a:noFill/>
          <a:ln w="63500">
            <a:solidFill>
              <a:srgbClr val="008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Štěpení řetězce</a:t>
            </a:r>
            <a:endParaRPr lang="cs-CZ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2" name="Přímá spojovací šipka 11"/>
          <p:cNvCxnSpPr>
            <a:stCxn id="10" idx="1"/>
          </p:cNvCxnSpPr>
          <p:nvPr/>
        </p:nvCxnSpPr>
        <p:spPr>
          <a:xfrm flipH="1">
            <a:off x="2195736" y="1962418"/>
            <a:ext cx="720080" cy="26422"/>
          </a:xfrm>
          <a:prstGeom prst="straightConnector1">
            <a:avLst/>
          </a:prstGeom>
          <a:ln w="635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>
            <a:off x="6300192" y="2060848"/>
            <a:ext cx="432048" cy="72008"/>
          </a:xfrm>
          <a:prstGeom prst="straightConnector1">
            <a:avLst/>
          </a:prstGeom>
          <a:ln w="635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Hydrolýza celulózy 2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148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0" y="620688"/>
            <a:ext cx="8964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Katalyzováno hlavně ANORGANICKÝMI KYSELINAMI (</a:t>
            </a:r>
            <a:r>
              <a:rPr lang="cs-CZ" sz="2800" dirty="0" err="1" smtClean="0">
                <a:solidFill>
                  <a:srgbClr val="0000FF"/>
                </a:solidFill>
                <a:latin typeface="Arial Black" pitchFamily="34" charset="0"/>
              </a:rPr>
              <a:t>HCl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, H</a:t>
            </a:r>
            <a:r>
              <a:rPr lang="cs-CZ" sz="2800" baseline="-25000" dirty="0" smtClean="0">
                <a:solidFill>
                  <a:srgbClr val="0000FF"/>
                </a:solidFill>
                <a:latin typeface="Arial Black" pitchFamily="34" charset="0"/>
              </a:rPr>
              <a:t>2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SO</a:t>
            </a:r>
            <a:r>
              <a:rPr lang="cs-CZ" sz="2800" baseline="-25000" dirty="0" smtClean="0">
                <a:solidFill>
                  <a:srgbClr val="0000FF"/>
                </a:solidFill>
                <a:latin typeface="Arial Black" pitchFamily="34" charset="0"/>
              </a:rPr>
              <a:t>4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)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0" y="1700808"/>
            <a:ext cx="8964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Stačí </a:t>
            </a:r>
            <a:r>
              <a:rPr lang="cs-CZ" sz="2800" dirty="0" err="1" smtClean="0">
                <a:solidFill>
                  <a:srgbClr val="008000"/>
                </a:solidFill>
                <a:latin typeface="Arial Black" pitchFamily="34" charset="0"/>
              </a:rPr>
              <a:t>napreparovat</a:t>
            </a: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 celulózu 1 % roztokem těchto kyselin a usušit při 60 – 70 °C </a:t>
            </a:r>
            <a:endParaRPr lang="cs-CZ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0" y="2708920"/>
            <a:ext cx="8964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Výsledkem je tzv. </a:t>
            </a:r>
            <a:r>
              <a:rPr lang="cs-CZ" sz="2800" u="sng" dirty="0" smtClean="0">
                <a:solidFill>
                  <a:srgbClr val="C00000"/>
                </a:solidFill>
                <a:latin typeface="Arial Black" pitchFamily="34" charset="0"/>
              </a:rPr>
              <a:t>HYDROCELULÓZA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, která má nižší polymerační stupeň &gt; </a:t>
            </a:r>
            <a:r>
              <a:rPr lang="cs-CZ" sz="2800" i="1" u="sng" dirty="0" smtClean="0">
                <a:solidFill>
                  <a:srgbClr val="FF0000"/>
                </a:solidFill>
                <a:latin typeface="Arial Black" pitchFamily="34" charset="0"/>
              </a:rPr>
              <a:t>viz minulý snímek</a:t>
            </a:r>
            <a:endParaRPr lang="cs-CZ" sz="2800" i="1" u="sng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0" y="4005064"/>
            <a:ext cx="90364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u="sng" dirty="0" smtClean="0">
                <a:solidFill>
                  <a:srgbClr val="7030A0"/>
                </a:solidFill>
                <a:latin typeface="Arial Black" pitchFamily="34" charset="0"/>
              </a:rPr>
              <a:t>HYDROCELULÓZA</a:t>
            </a:r>
            <a:r>
              <a:rPr lang="cs-CZ" sz="2800" dirty="0" smtClean="0">
                <a:solidFill>
                  <a:srgbClr val="7030A0"/>
                </a:solidFill>
                <a:latin typeface="Arial Black" pitchFamily="34" charset="0"/>
              </a:rPr>
              <a:t> má tyto jiné vlastnosti: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7030A0"/>
                </a:solidFill>
                <a:latin typeface="Arial Black" pitchFamily="34" charset="0"/>
              </a:rPr>
              <a:t> dává reakci na redukující cukry &gt; koncové skupiny po štěpení jsou aldehydické,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7030A0"/>
                </a:solidFill>
                <a:latin typeface="Arial Black" pitchFamily="34" charset="0"/>
              </a:rPr>
              <a:t> má, závislosti na výsledném polymeračním stupni, vyšší rozpustnosti v alkáliích (</a:t>
            </a:r>
            <a:r>
              <a:rPr lang="cs-CZ" sz="2800" dirty="0" err="1" smtClean="0">
                <a:solidFill>
                  <a:srgbClr val="7030A0"/>
                </a:solidFill>
                <a:latin typeface="Arial Black" pitchFamily="34" charset="0"/>
              </a:rPr>
              <a:t>NaOH</a:t>
            </a:r>
            <a:r>
              <a:rPr lang="cs-CZ" sz="2800" dirty="0" smtClean="0">
                <a:solidFill>
                  <a:srgbClr val="7030A0"/>
                </a:solidFill>
                <a:latin typeface="Arial Black" pitchFamily="34" charset="0"/>
              </a:rPr>
              <a:t>) </a:t>
            </a:r>
            <a:endParaRPr lang="cs-CZ" sz="28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ROZPOUŠTĚDLA celulózy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149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0" y="620688"/>
            <a:ext cx="8964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Většinou se jedná o </a:t>
            </a: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DERIVÁTY CELULÓZY 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nebo o ČÁSTEČNOU ROZPUSTNOST (</a:t>
            </a:r>
            <a:r>
              <a:rPr lang="cs-CZ" sz="2800" dirty="0" err="1" smtClean="0">
                <a:solidFill>
                  <a:srgbClr val="0000FF"/>
                </a:solidFill>
                <a:latin typeface="Arial Black" pitchFamily="34" charset="0"/>
              </a:rPr>
              <a:t>NaOH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)!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0" name="Obrázek 9" descr="str 1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526952" y="1305696"/>
            <a:ext cx="5112568" cy="5758776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3275856" y="4077072"/>
            <a:ext cx="4104456" cy="2592288"/>
          </a:xfrm>
          <a:prstGeom prst="rect">
            <a:avLst/>
          </a:prstGeom>
          <a:noFill/>
          <a:ln w="63500">
            <a:solidFill>
              <a:srgbClr val="008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3275856" y="3212976"/>
            <a:ext cx="5544616" cy="792088"/>
          </a:xfrm>
          <a:prstGeom prst="rect">
            <a:avLst/>
          </a:prstGeom>
          <a:noFill/>
          <a:ln w="6350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3212976"/>
            <a:ext cx="3024336" cy="707886"/>
          </a:xfrm>
          <a:prstGeom prst="rect">
            <a:avLst/>
          </a:prstGeom>
          <a:noFill/>
          <a:ln w="63500">
            <a:solidFill>
              <a:srgbClr val="0000FF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0000FF"/>
                </a:solidFill>
                <a:latin typeface="Arial Black" pitchFamily="34" charset="0"/>
              </a:rPr>
              <a:t>Toto jsem našel jen v původní literatuře!</a:t>
            </a:r>
            <a:endParaRPr lang="cs-CZ" sz="20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0" y="4077072"/>
            <a:ext cx="3131840" cy="2677656"/>
          </a:xfrm>
          <a:prstGeom prst="rect">
            <a:avLst/>
          </a:prstGeom>
          <a:solidFill>
            <a:schemeClr val="accent3">
              <a:lumMod val="85000"/>
            </a:schemeClr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Nejnovější trendy: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IONTOVÉ KAPALINY,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TAVENIVY SOLÍ (např. ZnCl</a:t>
            </a:r>
            <a:r>
              <a:rPr lang="cs-CZ" sz="2400" baseline="-25000" dirty="0" smtClean="0">
                <a:solidFill>
                  <a:srgbClr val="FF0000"/>
                </a:solidFill>
                <a:latin typeface="Arial Black" pitchFamily="34" charset="0"/>
              </a:rPr>
              <a:t>2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. 4H</a:t>
            </a:r>
            <a:r>
              <a:rPr lang="cs-CZ" sz="2400" baseline="-25000" dirty="0" smtClean="0">
                <a:solidFill>
                  <a:srgbClr val="FF0000"/>
                </a:solidFill>
                <a:latin typeface="Arial Black" pitchFamily="34" charset="0"/>
              </a:rPr>
              <a:t>2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O.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0" y="6021288"/>
            <a:ext cx="611560" cy="700187"/>
          </a:xfrm>
        </p:spPr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683568" y="6093296"/>
            <a:ext cx="1944216" cy="764704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15</a:t>
            </a:fld>
            <a:endParaRPr lang="sk-SK"/>
          </a:p>
        </p:txBody>
      </p:sp>
      <p:pic>
        <p:nvPicPr>
          <p:cNvPr id="6" name="Obrázek 5" descr="glukóza  celobióza  CELULÓZA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861174" y="323404"/>
            <a:ext cx="1944216" cy="6571233"/>
          </a:xfrm>
          <a:prstGeom prst="rect">
            <a:avLst/>
          </a:prstGeom>
        </p:spPr>
      </p:pic>
      <p:pic>
        <p:nvPicPr>
          <p:cNvPr id="7" name="Obrázek 6" descr="glukóza  celobióza  CELULÓZA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665797" y="2379796"/>
            <a:ext cx="2132856" cy="6823551"/>
          </a:xfrm>
          <a:prstGeom prst="rect">
            <a:avLst/>
          </a:prstGeom>
        </p:spPr>
      </p:pic>
      <p:cxnSp>
        <p:nvCxnSpPr>
          <p:cNvPr id="9" name="Přímá spojovací šipka 8"/>
          <p:cNvCxnSpPr/>
          <p:nvPr/>
        </p:nvCxnSpPr>
        <p:spPr>
          <a:xfrm>
            <a:off x="4283968" y="2060848"/>
            <a:ext cx="1296144" cy="864096"/>
          </a:xfrm>
          <a:prstGeom prst="straightConnector1">
            <a:avLst/>
          </a:prstGeom>
          <a:ln w="635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šipka 9"/>
          <p:cNvCxnSpPr/>
          <p:nvPr/>
        </p:nvCxnSpPr>
        <p:spPr>
          <a:xfrm flipH="1">
            <a:off x="6876256" y="3861048"/>
            <a:ext cx="576064" cy="1008112"/>
          </a:xfrm>
          <a:prstGeom prst="straightConnector1">
            <a:avLst/>
          </a:prstGeom>
          <a:ln w="635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5220072" y="0"/>
            <a:ext cx="38164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008000"/>
                </a:solidFill>
                <a:latin typeface="Arial Black" pitchFamily="34" charset="0"/>
              </a:rPr>
              <a:t>Od GLUKÓZY k  CELOBIÓZE a od ní k CELULÓZE</a:t>
            </a:r>
            <a:endParaRPr lang="cs-CZ" sz="36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11" name="Obrázek 10" descr="str 1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1546487" y="-1250344"/>
            <a:ext cx="1874561" cy="4608512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0" y="0"/>
            <a:ext cx="2195736" cy="1916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Proč se </a:t>
            </a:r>
            <a:r>
              <a:rPr lang="cs-CZ" sz="4800" u="sng" dirty="0" smtClean="0">
                <a:solidFill>
                  <a:srgbClr val="FF0000"/>
                </a:solidFill>
                <a:latin typeface="Arial Black" pitchFamily="34" charset="0"/>
              </a:rPr>
              <a:t>ASI</a:t>
            </a:r>
            <a:r>
              <a:rPr lang="cs-CZ" sz="4800" dirty="0" smtClean="0">
                <a:solidFill>
                  <a:srgbClr val="FF0000"/>
                </a:solidFill>
                <a:latin typeface="Arial Black" pitchFamily="34" charset="0"/>
              </a:rPr>
              <a:t>  </a:t>
            </a:r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začalo vyrábět VISKÓZOVÉ VLÁKNO?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r>
              <a:rPr lang="cs-CZ" b="1" dirty="0" smtClean="0">
                <a:solidFill>
                  <a:srgbClr val="0000FF"/>
                </a:solidFill>
              </a:rPr>
              <a:t>NEKONEČNÉ VLÁKNO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Náhrada přírodního hedvábí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Barvení ve hmotě</a:t>
            </a:r>
          </a:p>
          <a:p>
            <a:r>
              <a:rPr lang="cs-CZ" b="1" dirty="0" smtClean="0">
                <a:solidFill>
                  <a:srgbClr val="C00000"/>
                </a:solidFill>
              </a:rPr>
              <a:t>Možnost různých průměrů</a:t>
            </a:r>
          </a:p>
          <a:p>
            <a:r>
              <a:rPr lang="cs-CZ" b="1" dirty="0" smtClean="0">
                <a:solidFill>
                  <a:srgbClr val="FFC000"/>
                </a:solidFill>
                <a:latin typeface="Arial Black" pitchFamily="34" charset="0"/>
              </a:rPr>
              <a:t>Možnost ovlivnit mechanické vlastnosti dloužením atd.</a:t>
            </a:r>
          </a:p>
          <a:p>
            <a:r>
              <a:rPr lang="cs-CZ" b="1" dirty="0" smtClean="0">
                <a:solidFill>
                  <a:srgbClr val="7030A0"/>
                </a:solidFill>
              </a:rPr>
              <a:t>Využití celulózy jiného původu než je bavlna</a:t>
            </a:r>
          </a:p>
          <a:p>
            <a:r>
              <a:rPr lang="cs-CZ" b="1" dirty="0" smtClean="0"/>
              <a:t>???????????????</a:t>
            </a:r>
            <a:endParaRPr lang="cs-CZ" b="1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150</a:t>
            </a:fld>
            <a:endParaRPr lang="sk-SK"/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151</a:t>
            </a:fld>
            <a:endParaRPr lang="sk-SK"/>
          </a:p>
        </p:txBody>
      </p:sp>
      <p:pic>
        <p:nvPicPr>
          <p:cNvPr id="9" name="Obrázek 8" descr="img7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260648"/>
            <a:ext cx="8208912" cy="2664296"/>
          </a:xfrm>
          <a:prstGeom prst="rect">
            <a:avLst/>
          </a:prstGeom>
        </p:spPr>
      </p:pic>
      <p:pic>
        <p:nvPicPr>
          <p:cNvPr id="10" name="Obrázek 9" descr="img7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573016"/>
            <a:ext cx="8504524" cy="1224136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6228184" y="1268760"/>
            <a:ext cx="2592288" cy="2031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Působením ALKYLAČNÍCH ČINIDEL na ALKALICELULÓZU vznikají C-ALKYLDERIVÁTY CELULÓZY </a:t>
            </a:r>
            <a:endParaRPr lang="cs-CZ" b="1" dirty="0">
              <a:solidFill>
                <a:srgbClr val="FF0000"/>
              </a:solidFill>
            </a:endParaRPr>
          </a:p>
        </p:txBody>
      </p:sp>
      <p:cxnSp>
        <p:nvCxnSpPr>
          <p:cNvPr id="13" name="Přímá spojovací šipka 12"/>
          <p:cNvCxnSpPr/>
          <p:nvPr/>
        </p:nvCxnSpPr>
        <p:spPr>
          <a:xfrm flipH="1">
            <a:off x="2771800" y="1196752"/>
            <a:ext cx="144016" cy="1008112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 flipH="1" flipV="1">
            <a:off x="3563888" y="764704"/>
            <a:ext cx="2664296" cy="5760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395536" y="4941168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8000"/>
                </a:solidFill>
              </a:rPr>
              <a:t>Působením aldehydu vzniká POLOACETAL  a pak může reagovat na  ACETAL.</a:t>
            </a:r>
            <a:endParaRPr lang="cs-CZ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Oxidovaná celulóza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0" name="Zástupný symbol pro obsah 9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616624"/>
          </a:xfrm>
        </p:spPr>
        <p:txBody>
          <a:bodyPr/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SYNTHESIA  Pardubice &gt; OKCEL</a:t>
            </a:r>
          </a:p>
          <a:p>
            <a:pPr lvl="1"/>
            <a:r>
              <a:rPr lang="cs-CZ" sz="2000" b="1" dirty="0" smtClean="0"/>
              <a:t>PRÁŠEK</a:t>
            </a:r>
          </a:p>
          <a:p>
            <a:pPr lvl="1"/>
            <a:r>
              <a:rPr lang="cs-CZ" sz="2000" b="1" dirty="0" smtClean="0"/>
              <a:t>TEXTILIE</a:t>
            </a:r>
          </a:p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Použití</a:t>
            </a:r>
          </a:p>
          <a:p>
            <a:pPr lvl="1"/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Medicína – hemostatikum, vstřebatelné pokryvy ran</a:t>
            </a:r>
          </a:p>
          <a:p>
            <a:pPr lvl="1"/>
            <a:r>
              <a:rPr lang="cs-CZ" sz="2000" b="1" dirty="0" smtClean="0"/>
              <a:t>Technické – laky, fólie, ……..</a:t>
            </a:r>
          </a:p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Technologie výroby</a:t>
            </a:r>
          </a:p>
          <a:p>
            <a:pPr lvl="1"/>
            <a:r>
              <a:rPr lang="cs-CZ" sz="2000" dirty="0" smtClean="0">
                <a:solidFill>
                  <a:srgbClr val="008000"/>
                </a:solidFill>
                <a:latin typeface="Arial Black" pitchFamily="34" charset="0"/>
              </a:rPr>
              <a:t>Oxidace bavlny</a:t>
            </a:r>
          </a:p>
          <a:p>
            <a:pPr lvl="1"/>
            <a:r>
              <a:rPr lang="cs-CZ" sz="2000" dirty="0" smtClean="0">
                <a:solidFill>
                  <a:srgbClr val="008000"/>
                </a:solidFill>
                <a:latin typeface="Arial Black" pitchFamily="34" charset="0"/>
              </a:rPr>
              <a:t>H</a:t>
            </a:r>
            <a:r>
              <a:rPr lang="cs-CZ" sz="2000" baseline="-25000" dirty="0" smtClean="0">
                <a:solidFill>
                  <a:srgbClr val="008000"/>
                </a:solidFill>
                <a:latin typeface="Arial Black" pitchFamily="34" charset="0"/>
              </a:rPr>
              <a:t>2</a:t>
            </a:r>
            <a:r>
              <a:rPr lang="cs-CZ" sz="2000" dirty="0" smtClean="0">
                <a:solidFill>
                  <a:srgbClr val="008000"/>
                </a:solidFill>
                <a:latin typeface="Arial Black" pitchFamily="34" charset="0"/>
              </a:rPr>
              <a:t>O</a:t>
            </a:r>
            <a:r>
              <a:rPr lang="cs-CZ" sz="2000" baseline="-25000" dirty="0" smtClean="0">
                <a:solidFill>
                  <a:srgbClr val="008000"/>
                </a:solidFill>
                <a:latin typeface="Arial Black" pitchFamily="34" charset="0"/>
              </a:rPr>
              <a:t>2</a:t>
            </a:r>
            <a:r>
              <a:rPr lang="cs-CZ" sz="2000" dirty="0" smtClean="0">
                <a:solidFill>
                  <a:srgbClr val="008000"/>
                </a:solidFill>
                <a:latin typeface="Arial Black" pitchFamily="34" charset="0"/>
              </a:rPr>
              <a:t>, HNO</a:t>
            </a:r>
            <a:r>
              <a:rPr lang="cs-CZ" sz="2000" baseline="-25000" dirty="0" smtClean="0">
                <a:solidFill>
                  <a:srgbClr val="008000"/>
                </a:solidFill>
                <a:latin typeface="Arial Black" pitchFamily="34" charset="0"/>
              </a:rPr>
              <a:t>3</a:t>
            </a:r>
            <a:r>
              <a:rPr lang="cs-CZ" sz="2000" dirty="0" smtClean="0">
                <a:solidFill>
                  <a:srgbClr val="008000"/>
                </a:solidFill>
                <a:latin typeface="Arial Black" pitchFamily="34" charset="0"/>
              </a:rPr>
              <a:t>, CHLORNANY, …</a:t>
            </a:r>
          </a:p>
          <a:p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Druhy oxidované celulózy</a:t>
            </a:r>
          </a:p>
          <a:p>
            <a:pPr lvl="1"/>
            <a:r>
              <a:rPr lang="cs-CZ" sz="2000" dirty="0" smtClean="0">
                <a:solidFill>
                  <a:srgbClr val="C00000"/>
                </a:solidFill>
                <a:latin typeface="Arial Black" pitchFamily="34" charset="0"/>
              </a:rPr>
              <a:t>Dělení podle toho, co způsobí oxidace na hlavním řetězci</a:t>
            </a:r>
          </a:p>
          <a:p>
            <a:pPr lvl="1"/>
            <a:r>
              <a:rPr lang="cs-CZ" sz="2000" dirty="0" smtClean="0">
                <a:solidFill>
                  <a:srgbClr val="C00000"/>
                </a:solidFill>
                <a:latin typeface="Arial Black" pitchFamily="34" charset="0"/>
              </a:rPr>
              <a:t>Různé rozpustnosti ve vodě a v roztoku </a:t>
            </a:r>
            <a:r>
              <a:rPr lang="cs-CZ" sz="2000" dirty="0" err="1" smtClean="0">
                <a:solidFill>
                  <a:srgbClr val="C00000"/>
                </a:solidFill>
                <a:latin typeface="Arial Black" pitchFamily="34" charset="0"/>
              </a:rPr>
              <a:t>NaOH</a:t>
            </a:r>
            <a:endParaRPr lang="cs-CZ" sz="20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endParaRPr lang="cs-CZ" sz="24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152</a:t>
            </a:fld>
            <a:endParaRPr lang="sk-SK"/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153</a:t>
            </a:fld>
            <a:endParaRPr lang="sk-SK"/>
          </a:p>
        </p:txBody>
      </p:sp>
      <p:pic>
        <p:nvPicPr>
          <p:cNvPr id="5" name="Obrázek 4" descr="str 1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1043608" y="620688"/>
            <a:ext cx="6949440" cy="5285232"/>
          </a:xfrm>
          <a:prstGeom prst="rect">
            <a:avLst/>
          </a:prstGeom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154</a:t>
            </a:fld>
            <a:endParaRPr lang="sk-SK"/>
          </a:p>
        </p:txBody>
      </p:sp>
      <p:sp>
        <p:nvSpPr>
          <p:cNvPr id="17" name="TextovéPole 16"/>
          <p:cNvSpPr txBox="1"/>
          <p:nvPr/>
        </p:nvSpPr>
        <p:spPr>
          <a:xfrm>
            <a:off x="107504" y="188640"/>
            <a:ext cx="9036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Základní schéma oxidace celulózy 1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2051720" y="4941168"/>
            <a:ext cx="36004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3" name="Obrázek 22" descr="str 1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560403" y="-616187"/>
            <a:ext cx="6021288" cy="8927085"/>
          </a:xfrm>
          <a:prstGeom prst="rect">
            <a:avLst/>
          </a:prstGeom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155</a:t>
            </a:fld>
            <a:endParaRPr lang="sk-SK"/>
          </a:p>
        </p:txBody>
      </p:sp>
      <p:pic>
        <p:nvPicPr>
          <p:cNvPr id="14" name="Obrázek 13" descr="str 1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654511" y="-494271"/>
            <a:ext cx="5690961" cy="8496944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107504" y="188640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Základní schéma oxidace celulózy 2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2051720" y="4941168"/>
            <a:ext cx="36004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/>
        </p:nvSpPr>
        <p:spPr>
          <a:xfrm>
            <a:off x="4427984" y="5013176"/>
            <a:ext cx="36004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/>
          <p:cNvSpPr/>
          <p:nvPr/>
        </p:nvSpPr>
        <p:spPr>
          <a:xfrm>
            <a:off x="6660232" y="4005064"/>
            <a:ext cx="2088232" cy="2592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156</a:t>
            </a:fld>
            <a:endParaRPr lang="sk-SK"/>
          </a:p>
        </p:txBody>
      </p:sp>
      <p:pic>
        <p:nvPicPr>
          <p:cNvPr id="7" name="Obrázek 6" descr="img7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88640"/>
            <a:ext cx="8071727" cy="2880320"/>
          </a:xfrm>
          <a:prstGeom prst="rect">
            <a:avLst/>
          </a:prstGeom>
        </p:spPr>
      </p:pic>
      <p:pic>
        <p:nvPicPr>
          <p:cNvPr id="8" name="Obrázek 7" descr="img7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2165" y="3212976"/>
            <a:ext cx="7822283" cy="3024335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467544" y="188640"/>
            <a:ext cx="1296144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1331640" y="3212976"/>
            <a:ext cx="2304256" cy="216024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Přímá spojovací šipka 11"/>
          <p:cNvCxnSpPr>
            <a:stCxn id="10" idx="3"/>
          </p:cNvCxnSpPr>
          <p:nvPr/>
        </p:nvCxnSpPr>
        <p:spPr>
          <a:xfrm flipV="1">
            <a:off x="3635896" y="1988840"/>
            <a:ext cx="1080120" cy="133214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délník 12"/>
          <p:cNvSpPr/>
          <p:nvPr/>
        </p:nvSpPr>
        <p:spPr>
          <a:xfrm>
            <a:off x="6084168" y="3284984"/>
            <a:ext cx="2520280" cy="2160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5" name="Přímá spojovací šipka 14"/>
          <p:cNvCxnSpPr>
            <a:stCxn id="13" idx="1"/>
          </p:cNvCxnSpPr>
          <p:nvPr/>
        </p:nvCxnSpPr>
        <p:spPr>
          <a:xfrm flipH="1">
            <a:off x="3851920" y="3392996"/>
            <a:ext cx="2232248" cy="104411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délník 15"/>
          <p:cNvSpPr/>
          <p:nvPr/>
        </p:nvSpPr>
        <p:spPr>
          <a:xfrm>
            <a:off x="827584" y="3645024"/>
            <a:ext cx="1224136" cy="216024"/>
          </a:xfrm>
          <a:prstGeom prst="rect">
            <a:avLst/>
          </a:prstGeom>
          <a:noFill/>
          <a:ln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Přímá spojovací šipka 17"/>
          <p:cNvCxnSpPr/>
          <p:nvPr/>
        </p:nvCxnSpPr>
        <p:spPr>
          <a:xfrm>
            <a:off x="2123728" y="3861048"/>
            <a:ext cx="4680520" cy="936104"/>
          </a:xfrm>
          <a:prstGeom prst="straightConnector1">
            <a:avLst/>
          </a:prstGeom>
          <a:ln w="38100">
            <a:solidFill>
              <a:srgbClr val="7030A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Celulóza pro zastavování krve</a:t>
            </a:r>
            <a:endParaRPr lang="cs-CZ" sz="32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157</a:t>
            </a:fld>
            <a:endParaRPr lang="sk-SK"/>
          </a:p>
        </p:txBody>
      </p:sp>
      <p:pic>
        <p:nvPicPr>
          <p:cNvPr id="6" name="Obrázek 5" descr="https://static.wixstatic.com/media/14efbf_b4f615f4d5f1ac43a6cd2d5a6c3b2070.png/v1/fill/w_130,h_157,al_c,usm_0.66_1.00_0.01/14efbf_b4f615f4d5f1ac43a6cd2d5a6c3b2070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273630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https://static.wixstatic.com/media/14efbf_79aebc7eaac62d82a3bd09186f7545a7.png/v1/fill/w_130,h_156,al_c,usm_0.66_1.00_0.01/14efbf_79aebc7eaac62d82a3bd09186f7545a7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3501008"/>
            <a:ext cx="266429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 descr="https://static.wixstatic.com/media/14efbf_06d8cc034c83d2642390ad30ec7336bd.png/v1/fill/w_130,h_156,al_c,usm_0.66_1.00_0.01/14efbf_06d8cc034c83d2642390ad30ec7336bd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3573016"/>
            <a:ext cx="2558151" cy="2568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délník 8"/>
          <p:cNvSpPr/>
          <p:nvPr/>
        </p:nvSpPr>
        <p:spPr>
          <a:xfrm>
            <a:off x="107504" y="3933056"/>
            <a:ext cx="30059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 smtClean="0">
                <a:solidFill>
                  <a:srgbClr val="0000FF"/>
                </a:solidFill>
              </a:rPr>
              <a:t>US Patent 8,828,050 B2</a:t>
            </a:r>
            <a:endParaRPr lang="cs-CZ" sz="2000" b="1" dirty="0">
              <a:solidFill>
                <a:srgbClr val="0000FF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347864" y="692696"/>
            <a:ext cx="55446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XStat</a:t>
            </a:r>
            <a:r>
              <a:rPr lang="cs-CZ" dirty="0" smtClean="0"/>
              <a:t>® </a:t>
            </a:r>
            <a:r>
              <a:rPr lang="cs-CZ" dirty="0" err="1" smtClean="0"/>
              <a:t>is</a:t>
            </a:r>
            <a:r>
              <a:rPr lang="cs-CZ" dirty="0" smtClean="0"/>
              <a:t> a </a:t>
            </a:r>
            <a:r>
              <a:rPr lang="cs-CZ" dirty="0" err="1" smtClean="0"/>
              <a:t>first</a:t>
            </a:r>
            <a:r>
              <a:rPr lang="cs-CZ" dirty="0" smtClean="0"/>
              <a:t>-in-</a:t>
            </a:r>
            <a:r>
              <a:rPr lang="cs-CZ" dirty="0" err="1" smtClean="0"/>
              <a:t>kind</a:t>
            </a:r>
            <a:r>
              <a:rPr lang="cs-CZ" dirty="0" smtClean="0"/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hemostatic</a:t>
            </a:r>
            <a:r>
              <a:rPr lang="cs-CZ" b="1" dirty="0" smtClean="0">
                <a:solidFill>
                  <a:srgbClr val="FF0000"/>
                </a:solidFill>
              </a:rPr>
              <a:t> device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treatment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gunshot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shrapnel</a:t>
            </a:r>
            <a:r>
              <a:rPr lang="cs-CZ" dirty="0" smtClean="0"/>
              <a:t> </a:t>
            </a:r>
            <a:r>
              <a:rPr lang="cs-CZ" dirty="0" err="1" smtClean="0"/>
              <a:t>wounds</a:t>
            </a:r>
            <a:r>
              <a:rPr lang="cs-CZ" dirty="0" smtClean="0"/>
              <a:t>. </a:t>
            </a:r>
            <a:r>
              <a:rPr lang="cs-CZ" dirty="0" err="1" smtClean="0"/>
              <a:t>XStat</a:t>
            </a:r>
            <a:r>
              <a:rPr lang="cs-CZ" dirty="0" smtClean="0"/>
              <a:t> </a:t>
            </a:r>
            <a:r>
              <a:rPr lang="cs-CZ" dirty="0" err="1" smtClean="0"/>
              <a:t>works</a:t>
            </a:r>
            <a:r>
              <a:rPr lang="cs-CZ" dirty="0" smtClean="0"/>
              <a:t> by </a:t>
            </a:r>
            <a:r>
              <a:rPr lang="cs-CZ" dirty="0" err="1" smtClean="0"/>
              <a:t>injecting</a:t>
            </a:r>
            <a:r>
              <a:rPr lang="cs-CZ" dirty="0" smtClean="0"/>
              <a:t> a </a:t>
            </a:r>
            <a:r>
              <a:rPr lang="cs-CZ" dirty="0" err="1" smtClean="0"/>
              <a:t>group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small</a:t>
            </a:r>
            <a:r>
              <a:rPr lang="cs-CZ" b="1" dirty="0" smtClean="0">
                <a:solidFill>
                  <a:srgbClr val="FF0000"/>
                </a:solidFill>
              </a:rPr>
              <a:t>, </a:t>
            </a:r>
            <a:r>
              <a:rPr lang="cs-CZ" b="1" dirty="0" err="1" smtClean="0">
                <a:solidFill>
                  <a:srgbClr val="FF0000"/>
                </a:solidFill>
              </a:rPr>
              <a:t>rapidly</a:t>
            </a:r>
            <a:r>
              <a:rPr lang="cs-CZ" b="1" dirty="0" smtClean="0">
                <a:solidFill>
                  <a:srgbClr val="FF0000"/>
                </a:solidFill>
              </a:rPr>
              <a:t>-</a:t>
            </a:r>
            <a:r>
              <a:rPr lang="cs-CZ" b="1" dirty="0" err="1" smtClean="0">
                <a:solidFill>
                  <a:srgbClr val="FF0000"/>
                </a:solidFill>
              </a:rPr>
              <a:t>expanding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sponges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into</a:t>
            </a:r>
            <a:r>
              <a:rPr lang="cs-CZ" b="1" dirty="0" smtClean="0">
                <a:solidFill>
                  <a:srgbClr val="FF0000"/>
                </a:solidFill>
              </a:rPr>
              <a:t> a </a:t>
            </a:r>
            <a:r>
              <a:rPr lang="cs-CZ" b="1" dirty="0" err="1" smtClean="0">
                <a:solidFill>
                  <a:srgbClr val="FF0000"/>
                </a:solidFill>
              </a:rPr>
              <a:t>wound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cavity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/>
              <a:t>using</a:t>
            </a:r>
            <a:r>
              <a:rPr lang="cs-CZ" dirty="0" smtClean="0"/>
              <a:t> a syringe-</a:t>
            </a:r>
            <a:r>
              <a:rPr lang="cs-CZ" dirty="0" err="1" smtClean="0"/>
              <a:t>like</a:t>
            </a:r>
            <a:r>
              <a:rPr lang="cs-CZ" dirty="0" smtClean="0"/>
              <a:t> </a:t>
            </a:r>
            <a:r>
              <a:rPr lang="cs-CZ" dirty="0" err="1" smtClean="0"/>
              <a:t>applicator</a:t>
            </a:r>
            <a:r>
              <a:rPr lang="cs-CZ" dirty="0" smtClean="0"/>
              <a:t>. </a:t>
            </a:r>
            <a:r>
              <a:rPr lang="cs-CZ" dirty="0" err="1" smtClean="0"/>
              <a:t>Each</a:t>
            </a:r>
            <a:r>
              <a:rPr lang="cs-CZ" dirty="0" smtClean="0"/>
              <a:t> </a:t>
            </a:r>
            <a:r>
              <a:rPr lang="cs-CZ" dirty="0" err="1" smtClean="0"/>
              <a:t>sponge</a:t>
            </a:r>
            <a:r>
              <a:rPr lang="cs-CZ" dirty="0" smtClean="0"/>
              <a:t> </a:t>
            </a:r>
            <a:r>
              <a:rPr lang="cs-CZ" dirty="0" err="1" smtClean="0"/>
              <a:t>contains</a:t>
            </a:r>
            <a:r>
              <a:rPr lang="cs-CZ" dirty="0" smtClean="0"/>
              <a:t> </a:t>
            </a:r>
            <a:r>
              <a:rPr lang="cs-CZ" dirty="0" err="1" smtClean="0"/>
              <a:t>an</a:t>
            </a:r>
            <a:r>
              <a:rPr lang="cs-CZ" dirty="0" smtClean="0"/>
              <a:t> x-</a:t>
            </a:r>
            <a:r>
              <a:rPr lang="cs-CZ" dirty="0" err="1" smtClean="0"/>
              <a:t>ray</a:t>
            </a:r>
            <a:r>
              <a:rPr lang="cs-CZ" dirty="0" smtClean="0"/>
              <a:t> </a:t>
            </a:r>
            <a:r>
              <a:rPr lang="cs-CZ" dirty="0" err="1" smtClean="0"/>
              <a:t>detectable</a:t>
            </a:r>
            <a:r>
              <a:rPr lang="cs-CZ" dirty="0" smtClean="0"/>
              <a:t> </a:t>
            </a:r>
            <a:r>
              <a:rPr lang="cs-CZ" dirty="0" err="1" smtClean="0"/>
              <a:t>marker</a:t>
            </a:r>
            <a:r>
              <a:rPr lang="cs-CZ" dirty="0" smtClean="0"/>
              <a:t>. In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wound</a:t>
            </a:r>
            <a:r>
              <a:rPr lang="cs-CZ" dirty="0" smtClean="0"/>
              <a:t>, </a:t>
            </a:r>
            <a:r>
              <a:rPr lang="cs-CZ" dirty="0" err="1" smtClean="0"/>
              <a:t>the</a:t>
            </a:r>
            <a:r>
              <a:rPr lang="cs-CZ" dirty="0" smtClean="0"/>
              <a:t> XSTAT </a:t>
            </a:r>
            <a:r>
              <a:rPr lang="cs-CZ" dirty="0" err="1" smtClean="0"/>
              <a:t>sponges</a:t>
            </a:r>
            <a:r>
              <a:rPr lang="cs-CZ" dirty="0" smtClean="0"/>
              <a:t> </a:t>
            </a:r>
            <a:r>
              <a:rPr lang="cs-CZ" dirty="0" err="1" smtClean="0"/>
              <a:t>expand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swell</a:t>
            </a:r>
            <a:r>
              <a:rPr lang="cs-CZ" dirty="0" smtClean="0"/>
              <a:t> to </a:t>
            </a:r>
            <a:r>
              <a:rPr lang="cs-CZ" b="1" dirty="0" err="1" smtClean="0">
                <a:solidFill>
                  <a:srgbClr val="FF0000"/>
                </a:solidFill>
              </a:rPr>
              <a:t>fill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the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wound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cavity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within</a:t>
            </a:r>
            <a:r>
              <a:rPr lang="cs-CZ" b="1" dirty="0" smtClean="0">
                <a:solidFill>
                  <a:srgbClr val="FF0000"/>
                </a:solidFill>
              </a:rPr>
              <a:t> 20 </a:t>
            </a:r>
            <a:r>
              <a:rPr lang="cs-CZ" b="1" dirty="0" err="1" smtClean="0">
                <a:solidFill>
                  <a:srgbClr val="FF0000"/>
                </a:solidFill>
              </a:rPr>
              <a:t>seconds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of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contact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with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blood</a:t>
            </a:r>
            <a:r>
              <a:rPr lang="cs-CZ" b="1" dirty="0" smtClean="0">
                <a:solidFill>
                  <a:srgbClr val="FF0000"/>
                </a:solidFill>
              </a:rPr>
              <a:t>. </a:t>
            </a:r>
            <a:r>
              <a:rPr lang="cs-CZ" b="1" dirty="0" err="1" smtClean="0">
                <a:solidFill>
                  <a:srgbClr val="008000"/>
                </a:solidFill>
              </a:rPr>
              <a:t>This</a:t>
            </a:r>
            <a:r>
              <a:rPr lang="cs-CZ" b="1" dirty="0" smtClean="0">
                <a:solidFill>
                  <a:srgbClr val="008000"/>
                </a:solidFill>
              </a:rPr>
              <a:t> </a:t>
            </a:r>
            <a:r>
              <a:rPr lang="cs-CZ" b="1" dirty="0" err="1" smtClean="0">
                <a:solidFill>
                  <a:srgbClr val="008000"/>
                </a:solidFill>
              </a:rPr>
              <a:t>creates</a:t>
            </a:r>
            <a:r>
              <a:rPr lang="cs-CZ" b="1" dirty="0" smtClean="0">
                <a:solidFill>
                  <a:srgbClr val="008000"/>
                </a:solidFill>
              </a:rPr>
              <a:t> a </a:t>
            </a:r>
            <a:r>
              <a:rPr lang="cs-CZ" b="1" dirty="0" err="1" smtClean="0">
                <a:solidFill>
                  <a:srgbClr val="008000"/>
                </a:solidFill>
              </a:rPr>
              <a:t>temporary</a:t>
            </a:r>
            <a:r>
              <a:rPr lang="cs-CZ" b="1" dirty="0" smtClean="0">
                <a:solidFill>
                  <a:srgbClr val="008000"/>
                </a:solidFill>
              </a:rPr>
              <a:t> </a:t>
            </a:r>
            <a:r>
              <a:rPr lang="cs-CZ" b="1" dirty="0" err="1" smtClean="0">
                <a:solidFill>
                  <a:srgbClr val="008000"/>
                </a:solidFill>
              </a:rPr>
              <a:t>barrier</a:t>
            </a:r>
            <a:r>
              <a:rPr lang="cs-CZ" b="1" dirty="0" smtClean="0">
                <a:solidFill>
                  <a:srgbClr val="008000"/>
                </a:solidFill>
              </a:rPr>
              <a:t> to </a:t>
            </a:r>
            <a:r>
              <a:rPr lang="cs-CZ" b="1" dirty="0" err="1" smtClean="0">
                <a:solidFill>
                  <a:srgbClr val="008000"/>
                </a:solidFill>
              </a:rPr>
              <a:t>blood</a:t>
            </a:r>
            <a:r>
              <a:rPr lang="cs-CZ" b="1" dirty="0" smtClean="0">
                <a:solidFill>
                  <a:srgbClr val="008000"/>
                </a:solidFill>
              </a:rPr>
              <a:t> </a:t>
            </a:r>
            <a:r>
              <a:rPr lang="cs-CZ" b="1" dirty="0" err="1" smtClean="0">
                <a:solidFill>
                  <a:srgbClr val="008000"/>
                </a:solidFill>
              </a:rPr>
              <a:t>flow</a:t>
            </a:r>
            <a:r>
              <a:rPr lang="cs-CZ" b="1" dirty="0" smtClean="0">
                <a:solidFill>
                  <a:srgbClr val="008000"/>
                </a:solidFill>
              </a:rPr>
              <a:t> </a:t>
            </a:r>
            <a:r>
              <a:rPr lang="cs-CZ" b="1" dirty="0" err="1" smtClean="0">
                <a:solidFill>
                  <a:srgbClr val="008000"/>
                </a:solidFill>
              </a:rPr>
              <a:t>and</a:t>
            </a:r>
            <a:r>
              <a:rPr lang="cs-CZ" b="1" dirty="0" smtClean="0">
                <a:solidFill>
                  <a:srgbClr val="008000"/>
                </a:solidFill>
              </a:rPr>
              <a:t> </a:t>
            </a:r>
            <a:r>
              <a:rPr lang="cs-CZ" b="1" dirty="0" err="1" smtClean="0">
                <a:solidFill>
                  <a:srgbClr val="008000"/>
                </a:solidFill>
              </a:rPr>
              <a:t>provides</a:t>
            </a:r>
            <a:r>
              <a:rPr lang="cs-CZ" b="1" dirty="0" smtClean="0">
                <a:solidFill>
                  <a:srgbClr val="008000"/>
                </a:solidFill>
              </a:rPr>
              <a:t> </a:t>
            </a:r>
            <a:r>
              <a:rPr lang="cs-CZ" b="1" dirty="0" err="1" smtClean="0">
                <a:solidFill>
                  <a:srgbClr val="008000"/>
                </a:solidFill>
              </a:rPr>
              <a:t>hemostatic</a:t>
            </a:r>
            <a:r>
              <a:rPr lang="cs-CZ" b="1" dirty="0" smtClean="0">
                <a:solidFill>
                  <a:srgbClr val="008000"/>
                </a:solidFill>
              </a:rPr>
              <a:t> </a:t>
            </a:r>
            <a:r>
              <a:rPr lang="cs-CZ" b="1" dirty="0" err="1" smtClean="0">
                <a:solidFill>
                  <a:srgbClr val="008000"/>
                </a:solidFill>
              </a:rPr>
              <a:t>pressure</a:t>
            </a:r>
            <a:r>
              <a:rPr lang="cs-CZ" b="1" dirty="0" smtClean="0">
                <a:solidFill>
                  <a:srgbClr val="008000"/>
                </a:solidFill>
              </a:rPr>
              <a:t>. </a:t>
            </a:r>
            <a:endParaRPr lang="cs-CZ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158</a:t>
            </a:fld>
            <a:endParaRPr lang="sk-SK"/>
          </a:p>
        </p:txBody>
      </p:sp>
      <p:pic>
        <p:nvPicPr>
          <p:cNvPr id="5" name="Obrázek 4" descr="img2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422797" y="-3054645"/>
            <a:ext cx="2321154" cy="866370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07504" y="2564904"/>
            <a:ext cx="878497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Podrobný popis výrobku </a:t>
            </a:r>
            <a:r>
              <a:rPr lang="cs-CZ" b="1" dirty="0" smtClean="0">
                <a:solidFill>
                  <a:srgbClr val="FF0000"/>
                </a:solidFill>
              </a:rPr>
              <a:t>Kompres </a:t>
            </a:r>
            <a:r>
              <a:rPr lang="cs-CZ" b="1" dirty="0" err="1" smtClean="0">
                <a:solidFill>
                  <a:srgbClr val="FF0000"/>
                </a:solidFill>
              </a:rPr>
              <a:t>Medicomp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smtClean="0"/>
              <a:t>nester.10x10cm/100ks 4218251</a:t>
            </a:r>
          </a:p>
          <a:p>
            <a:r>
              <a:rPr lang="cs-CZ" dirty="0" smtClean="0"/>
              <a:t>Kompres z netkaného textilu </a:t>
            </a:r>
            <a:r>
              <a:rPr lang="cs-CZ" dirty="0" err="1" smtClean="0"/>
              <a:t>Medicomp</a:t>
            </a:r>
            <a:r>
              <a:rPr lang="cs-CZ" dirty="0" smtClean="0"/>
              <a:t> může být v mnoha oblastech na oddělení i v ambulanci vhodnou alternativou ke klasickému mulovému kompresu.</a:t>
            </a:r>
          </a:p>
          <a:p>
            <a:r>
              <a:rPr lang="cs-CZ" dirty="0" smtClean="0"/>
              <a:t>Kompresy z netkaného textilu </a:t>
            </a:r>
            <a:r>
              <a:rPr lang="cs-CZ" dirty="0" err="1" smtClean="0"/>
              <a:t>Medicomp</a:t>
            </a:r>
            <a:r>
              <a:rPr lang="cs-CZ" dirty="0" smtClean="0"/>
              <a:t> z 60 % viskózy a 34 % polyesterových vláken mají otevřenou, mulu podobnou strukturu. Proto mají velmi dobrou savou schopnost, jsou měkké a prodyšné. Netkaný textil je čistě mechanicky stabilizován a bez pojidel i optických bělicích látek. Pro hospodárné použití jsou k dispozici kompresy z netkaného textilu </a:t>
            </a:r>
            <a:r>
              <a:rPr lang="cs-CZ" dirty="0" err="1" smtClean="0"/>
              <a:t>Medicomp</a:t>
            </a:r>
            <a:r>
              <a:rPr lang="cs-CZ" dirty="0" smtClean="0"/>
              <a:t> s různým počtem vrstev a s rozdílnými rozměry, sterilizované pro přímé použití i nesterilizované. Speciálně k ošetření ran s drenáží, při tracheotomiích a extenzích i jako ochrana při aplikaci kanyl a sond jsou k dispozici kompresy z netkaného textilu </a:t>
            </a:r>
            <a:r>
              <a:rPr lang="cs-CZ" dirty="0" err="1" smtClean="0"/>
              <a:t>Medicomp</a:t>
            </a:r>
            <a:r>
              <a:rPr lang="cs-CZ" dirty="0" smtClean="0"/>
              <a:t> </a:t>
            </a:r>
            <a:r>
              <a:rPr lang="cs-CZ" dirty="0" err="1" smtClean="0"/>
              <a:t>Drain</a:t>
            </a:r>
            <a:r>
              <a:rPr lang="cs-CZ" dirty="0" smtClean="0"/>
              <a:t> ve tvaru Y.</a:t>
            </a:r>
          </a:p>
          <a:p>
            <a:r>
              <a:rPr lang="cs-CZ" dirty="0" smtClean="0"/>
              <a:t>Ke všeobecnému ošetření ran; jako tampon a jako kompres při ambulantních a stacionárních zásazích.</a:t>
            </a:r>
            <a:endParaRPr lang="cs-CZ" dirty="0"/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Nitrocelulóza 1A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0" name="Zástupný symbol pro obsah 9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472608"/>
          </a:xfrm>
        </p:spPr>
        <p:txBody>
          <a:bodyPr/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SYNTHESIA  Pardubice </a:t>
            </a:r>
          </a:p>
          <a:p>
            <a:pPr lvl="1"/>
            <a:r>
              <a:rPr lang="cs-CZ" sz="2400" b="1" dirty="0" smtClean="0">
                <a:solidFill>
                  <a:srgbClr val="FF0000"/>
                </a:solidFill>
              </a:rPr>
              <a:t>Dodává se jako </a:t>
            </a:r>
            <a:r>
              <a:rPr lang="cs-CZ" b="1" i="1" u="sng" dirty="0" smtClean="0">
                <a:solidFill>
                  <a:srgbClr val="FF0000"/>
                </a:solidFill>
                <a:latin typeface="Arial Black" pitchFamily="34" charset="0"/>
              </a:rPr>
              <a:t>zvlhčená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sz="2400" b="1" dirty="0" smtClean="0">
                <a:solidFill>
                  <a:srgbClr val="FF0000"/>
                </a:solidFill>
              </a:rPr>
              <a:t>(voda, alkoholy) pevná látka</a:t>
            </a:r>
          </a:p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Použití</a:t>
            </a:r>
          </a:p>
          <a:p>
            <a:pPr lvl="1"/>
            <a:r>
              <a:rPr lang="cs-CZ" sz="2000" b="1" i="1" dirty="0" smtClean="0">
                <a:solidFill>
                  <a:srgbClr val="0000FF"/>
                </a:solidFill>
              </a:rPr>
              <a:t>Vojenské </a:t>
            </a:r>
          </a:p>
          <a:p>
            <a:pPr lvl="1"/>
            <a:r>
              <a:rPr lang="cs-CZ" sz="2000" b="1" dirty="0" smtClean="0">
                <a:solidFill>
                  <a:srgbClr val="0000FF"/>
                </a:solidFill>
                <a:latin typeface="Arial Black" pitchFamily="34" charset="0"/>
              </a:rPr>
              <a:t>Civilní</a:t>
            </a:r>
            <a:r>
              <a:rPr lang="cs-CZ" sz="2000" b="1" dirty="0" smtClean="0">
                <a:solidFill>
                  <a:srgbClr val="0000FF"/>
                </a:solidFill>
              </a:rPr>
              <a:t> </a:t>
            </a:r>
            <a:r>
              <a:rPr lang="cs-CZ" sz="2000" b="1" dirty="0" smtClean="0">
                <a:solidFill>
                  <a:srgbClr val="0000FF"/>
                </a:solidFill>
                <a:latin typeface="Arial Black" pitchFamily="34" charset="0"/>
              </a:rPr>
              <a:t>– plasty, laky, fólie, ……..</a:t>
            </a:r>
          </a:p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Technologie výroby</a:t>
            </a:r>
          </a:p>
          <a:p>
            <a:pPr lvl="1"/>
            <a:r>
              <a:rPr lang="cs-CZ" sz="2000" dirty="0" smtClean="0">
                <a:solidFill>
                  <a:srgbClr val="008000"/>
                </a:solidFill>
                <a:latin typeface="Arial Black" pitchFamily="34" charset="0"/>
              </a:rPr>
              <a:t>Oxidace buničiny nebo bavlny (starý název „střelná bavlna“)</a:t>
            </a:r>
          </a:p>
          <a:p>
            <a:pPr lvl="1"/>
            <a:r>
              <a:rPr lang="cs-CZ" sz="2000" dirty="0" smtClean="0">
                <a:solidFill>
                  <a:srgbClr val="008000"/>
                </a:solidFill>
                <a:latin typeface="Arial Black" pitchFamily="34" charset="0"/>
              </a:rPr>
              <a:t>HNO</a:t>
            </a:r>
            <a:r>
              <a:rPr lang="cs-CZ" sz="2000" baseline="-25000" dirty="0" smtClean="0">
                <a:solidFill>
                  <a:srgbClr val="008000"/>
                </a:solidFill>
                <a:latin typeface="Arial Black" pitchFamily="34" charset="0"/>
              </a:rPr>
              <a:t>3</a:t>
            </a:r>
            <a:endParaRPr lang="cs-CZ" sz="2000" dirty="0" smtClean="0">
              <a:solidFill>
                <a:srgbClr val="008000"/>
              </a:solidFill>
              <a:latin typeface="Arial Black" pitchFamily="34" charset="0"/>
            </a:endParaRPr>
          </a:p>
          <a:p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Druhy nitrocelulózy</a:t>
            </a:r>
          </a:p>
          <a:p>
            <a:pPr lvl="1"/>
            <a:r>
              <a:rPr lang="cs-CZ" sz="2000" dirty="0" smtClean="0">
                <a:solidFill>
                  <a:srgbClr val="C00000"/>
                </a:solidFill>
                <a:latin typeface="Arial Black" pitchFamily="34" charset="0"/>
              </a:rPr>
              <a:t>Dělení podle toho, kolik je obsah dusíku a jaká je viskozita roztoku v acetonu</a:t>
            </a:r>
          </a:p>
          <a:p>
            <a:pPr lvl="1"/>
            <a:r>
              <a:rPr lang="cs-CZ" sz="2000" dirty="0" smtClean="0">
                <a:solidFill>
                  <a:srgbClr val="C00000"/>
                </a:solidFill>
                <a:latin typeface="Arial Black" pitchFamily="34" charset="0"/>
              </a:rPr>
              <a:t>Různé rozpustnosti v organických rozpouštědlech</a:t>
            </a:r>
          </a:p>
          <a:p>
            <a:endParaRPr lang="cs-CZ" sz="24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159</a:t>
            </a:fld>
            <a:endParaRPr lang="sk-SK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634082"/>
          </a:xfrm>
        </p:spPr>
        <p:txBody>
          <a:bodyPr/>
          <a:lstStyle/>
          <a:p>
            <a:r>
              <a:rPr lang="cs-CZ" sz="5400" dirty="0" smtClean="0">
                <a:solidFill>
                  <a:srgbClr val="FF0000"/>
                </a:solidFill>
                <a:latin typeface="Arial Black" pitchFamily="34" charset="0"/>
              </a:rPr>
              <a:t>Chemie celulózy I/1</a:t>
            </a:r>
            <a:endParaRPr lang="cs-CZ" sz="5400" dirty="0">
              <a:solidFill>
                <a:srgbClr val="FF000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179512" y="980728"/>
            <a:ext cx="8784976" cy="5145435"/>
          </a:xfrm>
        </p:spPr>
        <p:txBody>
          <a:bodyPr/>
          <a:lstStyle/>
          <a:p>
            <a:r>
              <a:rPr lang="cs-CZ" sz="2800" dirty="0" smtClean="0"/>
              <a:t>Patří do skupiny </a:t>
            </a:r>
            <a:r>
              <a:rPr lang="cs-CZ" sz="2800" b="1" dirty="0" smtClean="0">
                <a:latin typeface="Arial Black" pitchFamily="34" charset="0"/>
              </a:rPr>
              <a:t>polysacharidů</a:t>
            </a:r>
          </a:p>
          <a:p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Tvoří největší podíl z biomasy </a:t>
            </a:r>
          </a:p>
          <a:p>
            <a:r>
              <a:rPr lang="cs-CZ" sz="2800" dirty="0" err="1" smtClean="0"/>
              <a:t>Poly</a:t>
            </a:r>
            <a:r>
              <a:rPr lang="cs-CZ" sz="2800" dirty="0" smtClean="0"/>
              <a:t>-(</a:t>
            </a:r>
            <a:r>
              <a:rPr lang="cs-CZ" sz="2800" dirty="0" smtClean="0">
                <a:latin typeface="Symbol" pitchFamily="18" charset="2"/>
              </a:rPr>
              <a:t>b-</a:t>
            </a:r>
            <a:r>
              <a:rPr lang="cs-CZ" sz="2800" dirty="0" smtClean="0"/>
              <a:t>D-glukosa) (</a:t>
            </a:r>
            <a:r>
              <a:rPr lang="cs-CZ" sz="2800" u="sng" dirty="0" smtClean="0">
                <a:solidFill>
                  <a:srgbClr val="0000FF"/>
                </a:solidFill>
                <a:latin typeface="Arial Black" pitchFamily="34" charset="0"/>
              </a:rPr>
              <a:t>zjednodušený název</a:t>
            </a:r>
            <a:r>
              <a:rPr lang="cs-CZ" sz="2800" dirty="0" smtClean="0"/>
              <a:t>)</a:t>
            </a:r>
          </a:p>
          <a:p>
            <a:r>
              <a:rPr lang="cs-CZ" sz="2800" b="1" dirty="0" err="1" smtClean="0">
                <a:solidFill>
                  <a:srgbClr val="FF0000"/>
                </a:solidFill>
              </a:rPr>
              <a:t>Poly</a:t>
            </a:r>
            <a:r>
              <a:rPr lang="cs-CZ" sz="2800" b="1" dirty="0" smtClean="0">
                <a:solidFill>
                  <a:srgbClr val="FF0000"/>
                </a:solidFill>
              </a:rPr>
              <a:t>-1,4-</a:t>
            </a:r>
            <a:r>
              <a:rPr lang="cs-CZ" sz="2800" b="1" dirty="0" smtClean="0">
                <a:solidFill>
                  <a:srgbClr val="FF0000"/>
                </a:solidFill>
                <a:latin typeface="Symbol" pitchFamily="18" charset="2"/>
              </a:rPr>
              <a:t>b-</a:t>
            </a:r>
            <a:r>
              <a:rPr lang="cs-CZ" sz="2800" b="1" dirty="0" smtClean="0">
                <a:solidFill>
                  <a:srgbClr val="FF0000"/>
                </a:solidFill>
              </a:rPr>
              <a:t>D-</a:t>
            </a:r>
            <a:r>
              <a:rPr lang="cs-CZ" sz="2800" b="1" dirty="0" err="1" smtClean="0">
                <a:solidFill>
                  <a:srgbClr val="FF0000"/>
                </a:solidFill>
              </a:rPr>
              <a:t>glukopyranoyl</a:t>
            </a:r>
            <a:r>
              <a:rPr lang="cs-CZ" sz="2800" b="1" dirty="0" smtClean="0">
                <a:solidFill>
                  <a:srgbClr val="FF0000"/>
                </a:solidFill>
              </a:rPr>
              <a:t>-D-</a:t>
            </a:r>
            <a:r>
              <a:rPr lang="cs-CZ" sz="2800" b="1" dirty="0" err="1" smtClean="0">
                <a:solidFill>
                  <a:srgbClr val="FF0000"/>
                </a:solidFill>
              </a:rPr>
              <a:t>glukopyranosa</a:t>
            </a:r>
            <a:endParaRPr lang="cs-CZ" sz="28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cs-CZ" sz="28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16</a:t>
            </a:fld>
            <a:endParaRPr lang="sk-SK"/>
          </a:p>
        </p:txBody>
      </p:sp>
      <p:pic>
        <p:nvPicPr>
          <p:cNvPr id="10" name="Obrázek 9" descr="cellobiosa &amp; celulos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996952"/>
            <a:ext cx="8280920" cy="3702936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283968" y="4509120"/>
            <a:ext cx="576064" cy="36933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C4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283968" y="5733256"/>
            <a:ext cx="576064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  <a:latin typeface="+mn-lt"/>
              </a:rPr>
              <a:t>C1</a:t>
            </a:r>
            <a:endParaRPr lang="cs-CZ" sz="2000" b="1" dirty="0">
              <a:latin typeface="+mn-lt"/>
            </a:endParaRPr>
          </a:p>
        </p:txBody>
      </p:sp>
      <p:cxnSp>
        <p:nvCxnSpPr>
          <p:cNvPr id="13" name="Přímá spojovací šipka 12"/>
          <p:cNvCxnSpPr/>
          <p:nvPr/>
        </p:nvCxnSpPr>
        <p:spPr>
          <a:xfrm flipH="1" flipV="1">
            <a:off x="3635896" y="3789040"/>
            <a:ext cx="648072" cy="72008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H="1" flipV="1">
            <a:off x="3059832" y="3861048"/>
            <a:ext cx="1656184" cy="187220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>
            <a:off x="4283968" y="4869160"/>
            <a:ext cx="576064" cy="57606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 flipH="1" flipV="1">
            <a:off x="4211960" y="5445224"/>
            <a:ext cx="504056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Nitrocelulóza 1B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160</a:t>
            </a:fld>
            <a:endParaRPr lang="sk-SK"/>
          </a:p>
        </p:txBody>
      </p:sp>
      <p:pic>
        <p:nvPicPr>
          <p:cNvPr id="8" name="Obrázek 7" descr="nitrace celulóz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902858"/>
            <a:ext cx="9139640" cy="2813649"/>
          </a:xfrm>
          <a:prstGeom prst="rect">
            <a:avLst/>
          </a:prstGeom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360040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Nitrocelulóza 2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161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/>
          <a:lstStyle/>
          <a:p>
            <a:pPr>
              <a:buNone/>
            </a:pPr>
            <a:r>
              <a:rPr lang="cs-CZ" b="1" u="sng" dirty="0" smtClean="0">
                <a:solidFill>
                  <a:srgbClr val="FF0000"/>
                </a:solidFill>
                <a:latin typeface="Arial Black" pitchFamily="34" charset="0"/>
              </a:rPr>
              <a:t>Kolodium</a:t>
            </a:r>
            <a:r>
              <a:rPr lang="cs-CZ" u="sng" dirty="0" smtClean="0"/>
              <a:t> </a:t>
            </a:r>
            <a:r>
              <a:rPr lang="cs-CZ" sz="2400" u="sng" dirty="0" smtClean="0"/>
              <a:t>je roztok 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  <a:hlinkClick r:id="rId2" tooltip="Nitrocelulóza"/>
              </a:rPr>
              <a:t>nitrocelulózy</a:t>
            </a:r>
            <a:r>
              <a:rPr lang="cs-CZ" sz="2400" dirty="0" smtClean="0"/>
              <a:t> v </a:t>
            </a:r>
            <a:r>
              <a:rPr lang="cs-CZ" sz="2400" dirty="0" smtClean="0">
                <a:latin typeface="Arial Black" pitchFamily="34" charset="0"/>
                <a:hlinkClick r:id="rId3" tooltip="Diethylether"/>
              </a:rPr>
              <a:t>etheru</a:t>
            </a:r>
            <a:r>
              <a:rPr lang="cs-CZ" sz="2400" dirty="0" smtClean="0"/>
              <a:t> a </a:t>
            </a:r>
            <a:r>
              <a:rPr lang="cs-CZ" sz="2400" dirty="0" err="1" smtClean="0">
                <a:latin typeface="Arial Black" pitchFamily="34" charset="0"/>
                <a:hlinkClick r:id="rId4" tooltip="Ethanol"/>
              </a:rPr>
              <a:t>ethanolu</a:t>
            </a:r>
            <a:r>
              <a:rPr lang="cs-CZ" sz="2400" dirty="0" smtClean="0"/>
              <a:t> mající sirupovitou konzistenci, používaný v </a:t>
            </a:r>
            <a:r>
              <a:rPr lang="cs-CZ" sz="2400" dirty="0" smtClean="0">
                <a:hlinkClick r:id="rId5" tooltip="Chirurgie"/>
              </a:rPr>
              <a:t>chirurgii</a:t>
            </a:r>
            <a:r>
              <a:rPr lang="cs-CZ" sz="2400" dirty="0" smtClean="0"/>
              <a:t> jako "tekutý obvaz" a pro udržení krytí na místě. Natře-li se na kůži, zasychá do podoby pružného </a:t>
            </a:r>
            <a:r>
              <a:rPr lang="cs-CZ" sz="2400" dirty="0" smtClean="0">
                <a:hlinkClick r:id="rId6" tooltip="Celulóza"/>
              </a:rPr>
              <a:t>celulózového</a:t>
            </a:r>
            <a:r>
              <a:rPr lang="cs-CZ" sz="2400" dirty="0" smtClean="0"/>
              <a:t> filmu. </a:t>
            </a:r>
          </a:p>
          <a:p>
            <a:pPr>
              <a:buNone/>
            </a:pP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Dnes se k tomuto účelu používají hlavně  AKRYLÁTY, např. AKUTOL </a:t>
            </a:r>
            <a:r>
              <a:rPr lang="cs-CZ" sz="2800" dirty="0" err="1" smtClean="0">
                <a:solidFill>
                  <a:srgbClr val="0000FF"/>
                </a:solidFill>
                <a:latin typeface="Arial Black" pitchFamily="34" charset="0"/>
              </a:rPr>
              <a:t>Spray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.</a:t>
            </a:r>
          </a:p>
          <a:p>
            <a:pPr>
              <a:buNone/>
            </a:pP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8" name="Obrázek 7" descr="Nitrocellulose-2D-skeleta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3356992"/>
            <a:ext cx="4519761" cy="288032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6300192" y="357301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932040" y="3573016"/>
            <a:ext cx="33123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Nitrocelulóza</a:t>
            </a: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 o vysokém stupni nitrace</a:t>
            </a:r>
            <a:endParaRPr lang="cs-CZ" sz="2800" dirty="0">
              <a:solidFill>
                <a:srgbClr val="008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932040" y="4941168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>
                <a:latin typeface="Arial Black" pitchFamily="34" charset="0"/>
              </a:rPr>
              <a:t>Pyroxylin</a:t>
            </a:r>
            <a:r>
              <a:rPr lang="cs-CZ" sz="2400" dirty="0" smtClean="0">
                <a:latin typeface="Arial Black" pitchFamily="34" charset="0"/>
              </a:rPr>
              <a:t> = jiný  </a:t>
            </a:r>
            <a:r>
              <a:rPr lang="cs-CZ" sz="2400" i="1" dirty="0" smtClean="0">
                <a:latin typeface="Arial Black" pitchFamily="34" charset="0"/>
              </a:rPr>
              <a:t>ANGLICKÝ</a:t>
            </a:r>
            <a:r>
              <a:rPr lang="cs-CZ" sz="2400" dirty="0" smtClean="0">
                <a:latin typeface="Arial Black" pitchFamily="34" charset="0"/>
              </a:rPr>
              <a:t> název pro 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Nitrocelulózu</a:t>
            </a:r>
            <a:endParaRPr lang="cs-CZ" sz="24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634082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Nitrocelulóza 3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544616"/>
          </a:xfrm>
        </p:spPr>
        <p:txBody>
          <a:bodyPr/>
          <a:lstStyle/>
          <a:p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Rozpouštědlové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laky</a:t>
            </a:r>
          </a:p>
          <a:p>
            <a:r>
              <a:rPr lang="cs-CZ" sz="2800" dirty="0" smtClean="0">
                <a:latin typeface="Arial Black" pitchFamily="34" charset="0"/>
              </a:rPr>
              <a:t>Nižší obsah dusíku &gt; rozpustnost v </a:t>
            </a:r>
            <a:r>
              <a:rPr lang="cs-CZ" sz="2800" dirty="0" err="1" smtClean="0">
                <a:latin typeface="Arial Black" pitchFamily="34" charset="0"/>
              </a:rPr>
              <a:t>EtOH</a:t>
            </a:r>
            <a:r>
              <a:rPr lang="cs-CZ" sz="2800" dirty="0" smtClean="0">
                <a:latin typeface="Arial Black" pitchFamily="34" charset="0"/>
              </a:rPr>
              <a:t> a aromátech &gt; </a:t>
            </a:r>
            <a:r>
              <a:rPr lang="cs-CZ" sz="2800" cap="all" dirty="0" smtClean="0">
                <a:latin typeface="Arial Black" pitchFamily="34" charset="0"/>
              </a:rPr>
              <a:t>politury</a:t>
            </a:r>
          </a:p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Střední obsah dusíku </a:t>
            </a:r>
            <a:r>
              <a:rPr lang="cs-CZ" sz="2800" cap="all" dirty="0" smtClean="0">
                <a:solidFill>
                  <a:srgbClr val="0000FF"/>
                </a:solidFill>
                <a:latin typeface="Arial Black" pitchFamily="34" charset="0"/>
              </a:rPr>
              <a:t>&gt; nitrolaky &gt;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v </a:t>
            </a:r>
            <a:r>
              <a:rPr lang="cs-CZ" sz="2800" u="sng" dirty="0" err="1" smtClean="0">
                <a:solidFill>
                  <a:srgbClr val="0000FF"/>
                </a:solidFill>
                <a:latin typeface="Arial Black" pitchFamily="34" charset="0"/>
              </a:rPr>
              <a:t>ethylacetátu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&amp; </a:t>
            </a:r>
            <a:r>
              <a:rPr lang="cs-CZ" sz="2800" dirty="0" err="1" smtClean="0">
                <a:solidFill>
                  <a:srgbClr val="0000FF"/>
                </a:solidFill>
                <a:latin typeface="Arial Black" pitchFamily="34" charset="0"/>
              </a:rPr>
              <a:t>butylacetátu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&gt; rychle schnoucí &gt; </a:t>
            </a:r>
            <a:r>
              <a:rPr lang="cs-CZ" sz="3600" u="sng" dirty="0" smtClean="0">
                <a:solidFill>
                  <a:srgbClr val="0000FF"/>
                </a:solidFill>
                <a:latin typeface="Arial Black" pitchFamily="34" charset="0"/>
              </a:rPr>
              <a:t>PRUŽNÉ</a:t>
            </a:r>
            <a:endParaRPr lang="cs-CZ" sz="2800" u="sng" dirty="0" smtClean="0">
              <a:solidFill>
                <a:srgbClr val="0000FF"/>
              </a:solidFill>
              <a:latin typeface="Arial Black" pitchFamily="34" charset="0"/>
            </a:endParaRPr>
          </a:p>
          <a:p>
            <a:pPr lvl="1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PŘI POTŘEBĚ MĚKČÍCH FILMŮ &gt; FTALÁTOVÁ ZMĚKČOVADLA </a:t>
            </a:r>
          </a:p>
          <a:p>
            <a:pPr lvl="1" algn="ctr">
              <a:buNone/>
            </a:pPr>
            <a:r>
              <a:rPr lang="cs-CZ" sz="3600" i="1" u="sng" cap="all" dirty="0" smtClean="0">
                <a:solidFill>
                  <a:srgbClr val="7030A0"/>
                </a:solidFill>
                <a:latin typeface="Arial Black" pitchFamily="34" charset="0"/>
              </a:rPr>
              <a:t>DŘÍVĚJŠÍ</a:t>
            </a:r>
            <a:r>
              <a:rPr lang="cs-CZ" sz="3600" cap="all" dirty="0" smtClean="0">
                <a:solidFill>
                  <a:srgbClr val="7030A0"/>
                </a:solidFill>
                <a:latin typeface="Arial Black" pitchFamily="34" charset="0"/>
              </a:rPr>
              <a:t> POUŽITÍ</a:t>
            </a:r>
            <a:endParaRPr lang="cs-CZ" sz="3200" cap="all" dirty="0" smtClean="0">
              <a:solidFill>
                <a:srgbClr val="7030A0"/>
              </a:solidFill>
              <a:latin typeface="Arial Black" pitchFamily="34" charset="0"/>
            </a:endParaRPr>
          </a:p>
          <a:p>
            <a:r>
              <a:rPr lang="cs-CZ" sz="2400" dirty="0" smtClean="0">
                <a:solidFill>
                  <a:srgbClr val="7030A0"/>
                </a:solidFill>
                <a:latin typeface="Arial Black" pitchFamily="34" charset="0"/>
              </a:rPr>
              <a:t>Automobilové laky na karosérie</a:t>
            </a:r>
          </a:p>
          <a:p>
            <a:r>
              <a:rPr lang="cs-CZ" sz="2400" dirty="0" smtClean="0">
                <a:solidFill>
                  <a:srgbClr val="7030A0"/>
                </a:solidFill>
                <a:latin typeface="Arial Black" pitchFamily="34" charset="0"/>
              </a:rPr>
              <a:t>Laky na skluznice lyží (</a:t>
            </a:r>
            <a:r>
              <a:rPr lang="cs-CZ" sz="2400" i="1" u="sng" dirty="0" smtClean="0">
                <a:solidFill>
                  <a:srgbClr val="7030A0"/>
                </a:solidFill>
                <a:latin typeface="Arial Black" pitchFamily="34" charset="0"/>
              </a:rPr>
              <a:t>HISTORICKÝ POSTUP</a:t>
            </a:r>
            <a:r>
              <a:rPr lang="cs-CZ" sz="2400" dirty="0" smtClean="0">
                <a:solidFill>
                  <a:srgbClr val="7030A0"/>
                </a:solidFill>
                <a:latin typeface="Arial Black" pitchFamily="34" charset="0"/>
              </a:rPr>
              <a:t>)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162</a:t>
            </a:fld>
            <a:endParaRPr lang="sk-SK"/>
          </a:p>
        </p:txBody>
      </p:sp>
      <p:sp>
        <p:nvSpPr>
          <p:cNvPr id="11" name="TextovéPole 10"/>
          <p:cNvSpPr txBox="1"/>
          <p:nvPr/>
        </p:nvSpPr>
        <p:spPr>
          <a:xfrm>
            <a:off x="6300192" y="357301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Nitrocelulóza 4/1 - CELULOID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163</a:t>
            </a:fld>
            <a:endParaRPr lang="sk-SK"/>
          </a:p>
        </p:txBody>
      </p:sp>
      <p:sp>
        <p:nvSpPr>
          <p:cNvPr id="11" name="TextovéPole 10"/>
          <p:cNvSpPr txBox="1"/>
          <p:nvPr/>
        </p:nvSpPr>
        <p:spPr>
          <a:xfrm>
            <a:off x="6300192" y="357301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12" name="Obrázek 11" descr="celuloid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941470" y="-2141269"/>
            <a:ext cx="3240360" cy="8764277"/>
          </a:xfrm>
          <a:prstGeom prst="rect">
            <a:avLst/>
          </a:prstGeom>
        </p:spPr>
      </p:pic>
      <p:pic>
        <p:nvPicPr>
          <p:cNvPr id="13" name="Obrázek 12" descr="celuloid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355834" y="684726"/>
            <a:ext cx="2448272" cy="8656900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4355976" y="5517232"/>
            <a:ext cx="2664296" cy="36004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Nitrocelulóza 4/2 - CELULOID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164</a:t>
            </a:fld>
            <a:endParaRPr lang="sk-SK"/>
          </a:p>
        </p:txBody>
      </p:sp>
      <p:sp>
        <p:nvSpPr>
          <p:cNvPr id="11" name="TextovéPole 10"/>
          <p:cNvSpPr txBox="1"/>
          <p:nvPr/>
        </p:nvSpPr>
        <p:spPr>
          <a:xfrm>
            <a:off x="6300192" y="357301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graphicFrame>
        <p:nvGraphicFramePr>
          <p:cNvPr id="10" name="Tabulka 9"/>
          <p:cNvGraphicFramePr>
            <a:graphicFrameLocks noGrp="1"/>
          </p:cNvGraphicFramePr>
          <p:nvPr/>
        </p:nvGraphicFramePr>
        <p:xfrm>
          <a:off x="323528" y="4365104"/>
          <a:ext cx="2857500" cy="365760"/>
        </p:xfrm>
        <a:graphic>
          <a:graphicData uri="http://schemas.openxmlformats.org/drawingml/2006/table">
            <a:tbl>
              <a:tblPr/>
              <a:tblGrid>
                <a:gridCol w="285750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Kafr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DFF"/>
                    </a:solidFill>
                  </a:tcPr>
                </a:tc>
              </a:tr>
            </a:tbl>
          </a:graphicData>
        </a:graphic>
      </p:graphicFrame>
      <p:pic>
        <p:nvPicPr>
          <p:cNvPr id="1025" name="Picture 1" descr="Molekula kafru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764704"/>
            <a:ext cx="2160240" cy="3326769"/>
          </a:xfrm>
          <a:prstGeom prst="rect">
            <a:avLst/>
          </a:prstGeom>
          <a:noFill/>
        </p:spPr>
      </p:pic>
      <p:graphicFrame>
        <p:nvGraphicFramePr>
          <p:cNvPr id="14" name="Tabulka 13"/>
          <p:cNvGraphicFramePr>
            <a:graphicFrameLocks noGrp="1"/>
          </p:cNvGraphicFramePr>
          <p:nvPr/>
        </p:nvGraphicFramePr>
        <p:xfrm>
          <a:off x="3203848" y="692696"/>
          <a:ext cx="5688631" cy="5277636"/>
        </p:xfrm>
        <a:graphic>
          <a:graphicData uri="http://schemas.openxmlformats.org/drawingml/2006/table">
            <a:tbl>
              <a:tblPr/>
              <a:tblGrid>
                <a:gridCol w="2016224"/>
                <a:gridCol w="126247"/>
                <a:gridCol w="3546160"/>
              </a:tblGrid>
              <a:tr h="248755">
                <a:tc gridSpan="3">
                  <a:txBody>
                    <a:bodyPr/>
                    <a:lstStyle/>
                    <a:p>
                      <a:pPr algn="ctr"/>
                      <a:r>
                        <a:rPr lang="cs-CZ" sz="1600">
                          <a:latin typeface="+mn-lt"/>
                        </a:rPr>
                        <a:t>Obecné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808454">
                <a:tc>
                  <a:txBody>
                    <a:bodyPr/>
                    <a:lstStyle/>
                    <a:p>
                      <a:pPr algn="r"/>
                      <a:r>
                        <a:rPr lang="cs-CZ" sz="1600">
                          <a:latin typeface="+mn-lt"/>
                          <a:hlinkClick r:id="rId3" tooltip="Systematický název"/>
                        </a:rPr>
                        <a:t>Systematický název</a:t>
                      </a:r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cs-CZ" sz="1600">
                          <a:latin typeface="+mn-lt"/>
                        </a:rPr>
                        <a:t>1,7,7-trimethylbicyklo[2.2.1]</a:t>
                      </a:r>
                      <a:r>
                        <a:rPr lang="cs-CZ" sz="1600">
                          <a:latin typeface="+mn-lt"/>
                          <a:hlinkClick r:id="rId4" tooltip="Heptan"/>
                        </a:rPr>
                        <a:t>heptan</a:t>
                      </a:r>
                      <a:r>
                        <a:rPr lang="cs-CZ" sz="1600">
                          <a:latin typeface="+mn-lt"/>
                        </a:rPr>
                        <a:t>-2-on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5321">
                <a:tc>
                  <a:txBody>
                    <a:bodyPr/>
                    <a:lstStyle/>
                    <a:p>
                      <a:pPr algn="r"/>
                      <a:r>
                        <a:rPr lang="cs-CZ" sz="1800" dirty="0">
                          <a:latin typeface="Arial Black" pitchFamily="34" charset="0"/>
                          <a:hlinkClick r:id="rId5" tooltip="Anglické chemické názvosloví"/>
                        </a:rPr>
                        <a:t>Anglický název</a:t>
                      </a:r>
                      <a:endParaRPr lang="cs-CZ" sz="1800" dirty="0">
                        <a:latin typeface="Arial Black" pitchFamily="34" charset="0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cs-CZ" sz="1800" dirty="0" err="1">
                          <a:latin typeface="Arial Black" pitchFamily="34" charset="0"/>
                        </a:rPr>
                        <a:t>Camphor</a:t>
                      </a:r>
                      <a:endParaRPr lang="cs-CZ" sz="1800" dirty="0">
                        <a:latin typeface="Arial Black" pitchFamily="34" charset="0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sz="1800" dirty="0">
                        <a:latin typeface="Arial Black" pitchFamily="34" charset="0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5321">
                <a:tc>
                  <a:txBody>
                    <a:bodyPr/>
                    <a:lstStyle/>
                    <a:p>
                      <a:pPr algn="r"/>
                      <a:r>
                        <a:rPr lang="cs-CZ" sz="1600">
                          <a:latin typeface="+mn-lt"/>
                          <a:hlinkClick r:id="rId6" tooltip="Chemický vzorec"/>
                        </a:rPr>
                        <a:t>Sumární vzorec</a:t>
                      </a:r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cs-CZ" sz="1600" dirty="0">
                          <a:latin typeface="+mn-lt"/>
                        </a:rPr>
                        <a:t>C</a:t>
                      </a:r>
                      <a:r>
                        <a:rPr lang="cs-CZ" sz="1600" baseline="-25000" dirty="0">
                          <a:latin typeface="+mn-lt"/>
                        </a:rPr>
                        <a:t>10</a:t>
                      </a:r>
                      <a:r>
                        <a:rPr lang="cs-CZ" sz="1600" dirty="0">
                          <a:latin typeface="+mn-lt"/>
                        </a:rPr>
                        <a:t>H</a:t>
                      </a:r>
                      <a:r>
                        <a:rPr lang="cs-CZ" sz="1600" baseline="-25000" dirty="0">
                          <a:latin typeface="+mn-lt"/>
                        </a:rPr>
                        <a:t>16</a:t>
                      </a:r>
                      <a:r>
                        <a:rPr lang="cs-CZ" sz="1600" dirty="0">
                          <a:latin typeface="+mn-lt"/>
                        </a:rPr>
                        <a:t>O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sz="1600" dirty="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146">
                <a:tc>
                  <a:txBody>
                    <a:bodyPr/>
                    <a:lstStyle/>
                    <a:p>
                      <a:pPr algn="r"/>
                      <a:r>
                        <a:rPr lang="cs-CZ" sz="1600">
                          <a:latin typeface="+mn-lt"/>
                        </a:rPr>
                        <a:t>Vzhled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cs-CZ" sz="1600">
                          <a:latin typeface="+mn-lt"/>
                        </a:rPr>
                        <a:t>bílé krystaly, aromatický zápach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755">
                <a:tc gridSpan="3">
                  <a:txBody>
                    <a:bodyPr/>
                    <a:lstStyle/>
                    <a:p>
                      <a:pPr algn="ctr"/>
                      <a:r>
                        <a:rPr lang="cs-CZ" sz="1600">
                          <a:latin typeface="+mn-lt"/>
                        </a:rPr>
                        <a:t>Identifikace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435321">
                <a:tc gridSpan="2">
                  <a:txBody>
                    <a:bodyPr/>
                    <a:lstStyle/>
                    <a:p>
                      <a:pPr algn="r"/>
                      <a:r>
                        <a:rPr lang="cs-CZ" sz="1600">
                          <a:latin typeface="+mn-lt"/>
                          <a:hlinkClick r:id="rId7" tooltip="Registrační číslo CAS"/>
                        </a:rPr>
                        <a:t>Registrační číslo CAS</a:t>
                      </a:r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latin typeface="+mn-lt"/>
                          <a:hlinkClick r:id="rId8"/>
                        </a:rPr>
                        <a:t>76-22-2</a:t>
                      </a:r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755">
                <a:tc gridSpan="3">
                  <a:txBody>
                    <a:bodyPr/>
                    <a:lstStyle/>
                    <a:p>
                      <a:pPr algn="ctr"/>
                      <a:r>
                        <a:rPr lang="cs-CZ" sz="1600">
                          <a:latin typeface="+mn-lt"/>
                        </a:rPr>
                        <a:t>Vlastnosti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435321">
                <a:tc gridSpan="2">
                  <a:txBody>
                    <a:bodyPr/>
                    <a:lstStyle/>
                    <a:p>
                      <a:pPr algn="r"/>
                      <a:r>
                        <a:rPr lang="cs-CZ" sz="1600">
                          <a:latin typeface="+mn-lt"/>
                          <a:hlinkClick r:id="rId9" tooltip="Molární hmotnost"/>
                        </a:rPr>
                        <a:t>Molární hmotnost</a:t>
                      </a:r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latin typeface="+mn-lt"/>
                        </a:rPr>
                        <a:t>152,23 g/mol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755">
                <a:tc gridSpan="2">
                  <a:txBody>
                    <a:bodyPr/>
                    <a:lstStyle/>
                    <a:p>
                      <a:pPr algn="r"/>
                      <a:r>
                        <a:rPr lang="cs-CZ" sz="1600">
                          <a:latin typeface="+mn-lt"/>
                          <a:hlinkClick r:id="rId10" tooltip="Teplota tání"/>
                        </a:rPr>
                        <a:t>Teplota tání</a:t>
                      </a:r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latin typeface="+mn-lt"/>
                        </a:rPr>
                        <a:t>175-177 °C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5321">
                <a:tc gridSpan="2">
                  <a:txBody>
                    <a:bodyPr/>
                    <a:lstStyle/>
                    <a:p>
                      <a:pPr algn="r"/>
                      <a:r>
                        <a:rPr lang="cs-CZ" sz="1600">
                          <a:latin typeface="+mn-lt"/>
                          <a:hlinkClick r:id="rId11" tooltip="Teplota varu"/>
                        </a:rPr>
                        <a:t>Teplota varu</a:t>
                      </a:r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latin typeface="+mn-lt"/>
                        </a:rPr>
                        <a:t>204 °C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755">
                <a:tc gridSpan="2">
                  <a:txBody>
                    <a:bodyPr/>
                    <a:lstStyle/>
                    <a:p>
                      <a:pPr algn="r"/>
                      <a:r>
                        <a:rPr lang="cs-CZ" sz="1600">
                          <a:latin typeface="+mn-lt"/>
                          <a:hlinkClick r:id="rId12" tooltip="Hustota"/>
                        </a:rPr>
                        <a:t>Hustota</a:t>
                      </a:r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latin typeface="+mn-lt"/>
                        </a:rPr>
                        <a:t>0,990 g/cm</a:t>
                      </a:r>
                      <a:r>
                        <a:rPr lang="cs-CZ" sz="1600" baseline="30000">
                          <a:latin typeface="+mn-lt"/>
                        </a:rPr>
                        <a:t>3</a:t>
                      </a:r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5321">
                <a:tc gridSpan="2">
                  <a:txBody>
                    <a:bodyPr/>
                    <a:lstStyle/>
                    <a:p>
                      <a:pPr algn="r"/>
                      <a:r>
                        <a:rPr lang="cs-CZ" sz="1600">
                          <a:latin typeface="+mn-lt"/>
                          <a:hlinkClick r:id="rId13" tooltip="Rozpustnost"/>
                        </a:rPr>
                        <a:t>Rozpustnost</a:t>
                      </a:r>
                      <a:r>
                        <a:rPr lang="cs-CZ" sz="1600">
                          <a:latin typeface="+mn-lt"/>
                        </a:rPr>
                        <a:t> ve </a:t>
                      </a:r>
                      <a:r>
                        <a:rPr lang="cs-CZ" sz="1600">
                          <a:latin typeface="+mn-lt"/>
                          <a:hlinkClick r:id="rId14" tooltip="Voda"/>
                        </a:rPr>
                        <a:t>vodě</a:t>
                      </a:r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+mn-lt"/>
                        </a:rPr>
                        <a:t>1,2 mg/l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576064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Nitrocelulóza 5 - ULTRAFILTRACE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165</a:t>
            </a:fld>
            <a:endParaRPr lang="sk-SK"/>
          </a:p>
        </p:txBody>
      </p:sp>
      <p:sp>
        <p:nvSpPr>
          <p:cNvPr id="11" name="TextovéPole 10"/>
          <p:cNvSpPr txBox="1"/>
          <p:nvPr/>
        </p:nvSpPr>
        <p:spPr>
          <a:xfrm>
            <a:off x="6300192" y="357301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10" name="Obrázek 9" descr="ULTRAFILTRY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325969" y="-2597778"/>
            <a:ext cx="2520280" cy="8957211"/>
          </a:xfrm>
          <a:prstGeom prst="rect">
            <a:avLst/>
          </a:prstGeom>
        </p:spPr>
      </p:pic>
      <p:pic>
        <p:nvPicPr>
          <p:cNvPr id="14" name="Obrázek 13" descr="ULTRAFILTRY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738041" y="586929"/>
            <a:ext cx="3595910" cy="8712968"/>
          </a:xfrm>
          <a:prstGeom prst="rect">
            <a:avLst/>
          </a:prstGeom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576064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Nitrocelulóza 6 - ULTRAFILTRACE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166</a:t>
            </a:fld>
            <a:endParaRPr lang="sk-SK"/>
          </a:p>
        </p:txBody>
      </p:sp>
      <p:sp>
        <p:nvSpPr>
          <p:cNvPr id="11" name="TextovéPole 10"/>
          <p:cNvSpPr txBox="1"/>
          <p:nvPr/>
        </p:nvSpPr>
        <p:spPr>
          <a:xfrm>
            <a:off x="6300192" y="357301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12" name="Obrázek 11" descr="ULTRAFILTRY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735795" y="-1863586"/>
            <a:ext cx="3744417" cy="8856984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7380312" y="4077072"/>
            <a:ext cx="1512168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107504" y="4509120"/>
            <a:ext cx="8784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Už v roce 1969 to ale nebylo v katalogu SYNTHESIA. Patrně se to ale ve světě někde vyrábí.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167</a:t>
            </a:fld>
            <a:endParaRPr lang="sk-SK"/>
          </a:p>
        </p:txBody>
      </p:sp>
      <p:pic>
        <p:nvPicPr>
          <p:cNvPr id="7" name="Obrázek 6" descr="celulózové ultrafiltry 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1" y="260648"/>
            <a:ext cx="8650609" cy="5688632"/>
          </a:xfrm>
          <a:prstGeom prst="rect">
            <a:avLst/>
          </a:prstGeom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168</a:t>
            </a:fld>
            <a:endParaRPr lang="sk-SK"/>
          </a:p>
        </p:txBody>
      </p:sp>
      <p:pic>
        <p:nvPicPr>
          <p:cNvPr id="6" name="Obrázek 5" descr="celulózové ultrafiltry 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7" y="404664"/>
            <a:ext cx="8565821" cy="6120680"/>
          </a:xfrm>
          <a:prstGeom prst="rect">
            <a:avLst/>
          </a:prstGeom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169</a:t>
            </a:fld>
            <a:endParaRPr lang="sk-SK"/>
          </a:p>
        </p:txBody>
      </p:sp>
      <p:pic>
        <p:nvPicPr>
          <p:cNvPr id="7" name="Obrázek 6" descr="celulózové ultrafiltry 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88640"/>
            <a:ext cx="9220765" cy="576064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17</a:t>
            </a:fld>
            <a:endParaRPr lang="sk-SK"/>
          </a:p>
        </p:txBody>
      </p:sp>
      <p:pic>
        <p:nvPicPr>
          <p:cNvPr id="5" name="Obrázek 4" descr="str 1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599433" y="144984"/>
            <a:ext cx="4163922" cy="9003765"/>
          </a:xfrm>
          <a:prstGeom prst="rect">
            <a:avLst/>
          </a:prstGeom>
        </p:spPr>
      </p:pic>
      <p:sp>
        <p:nvSpPr>
          <p:cNvPr id="6" name="Nadpis 5"/>
          <p:cNvSpPr txBox="1">
            <a:spLocks/>
          </p:cNvSpPr>
          <p:nvPr/>
        </p:nvSpPr>
        <p:spPr>
          <a:xfrm>
            <a:off x="539552" y="116632"/>
            <a:ext cx="822960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Chemie celulózy I/2</a:t>
            </a:r>
            <a:endParaRPr kumimoji="0" lang="cs-CZ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23528" y="908720"/>
            <a:ext cx="8640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latin typeface="Arial Black" pitchFamily="34" charset="0"/>
              </a:rPr>
              <a:t>Strukturně se jedná o 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REDUKUJÍCÍ FORMU</a:t>
            </a:r>
            <a:r>
              <a:rPr lang="cs-CZ" sz="2400" dirty="0" smtClean="0">
                <a:latin typeface="Arial Black" pitchFamily="34" charset="0"/>
              </a:rPr>
              <a:t>, ale vzhledem k malé koncentraci </a:t>
            </a:r>
            <a:r>
              <a:rPr lang="cs-CZ" sz="2400" i="1" dirty="0" smtClean="0">
                <a:solidFill>
                  <a:srgbClr val="0000FF"/>
                </a:solidFill>
                <a:latin typeface="Arial Black" pitchFamily="34" charset="0"/>
              </a:rPr>
              <a:t>(jen konce makromolekul) 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CELULÓZA JE JEN </a:t>
            </a:r>
            <a:r>
              <a:rPr lang="cs-CZ" sz="2400" i="1" u="sng" dirty="0" smtClean="0">
                <a:solidFill>
                  <a:srgbClr val="C00000"/>
                </a:solidFill>
                <a:latin typeface="Arial Black" pitchFamily="34" charset="0"/>
              </a:rPr>
              <a:t>MÁLO</a:t>
            </a: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 REDUKUJÍCÍ POLYSACHARID</a:t>
            </a:r>
            <a:endParaRPr lang="cs-CZ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9" name="Přímá spojovací šipka 8"/>
          <p:cNvCxnSpPr/>
          <p:nvPr/>
        </p:nvCxnSpPr>
        <p:spPr>
          <a:xfrm>
            <a:off x="7452320" y="1268760"/>
            <a:ext cx="504056" cy="2088232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170</a:t>
            </a:fld>
            <a:endParaRPr lang="sk-SK"/>
          </a:p>
        </p:txBody>
      </p:sp>
      <p:pic>
        <p:nvPicPr>
          <p:cNvPr id="6" name="Obrázek 5" descr="celulózové ultrafiltry 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9493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171</a:t>
            </a:fld>
            <a:endParaRPr lang="sk-SK"/>
          </a:p>
        </p:txBody>
      </p:sp>
      <p:pic>
        <p:nvPicPr>
          <p:cNvPr id="5" name="Obrázek 4" descr="celulózové ultrafiltry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5" y="0"/>
            <a:ext cx="90068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172</a:t>
            </a:fld>
            <a:endParaRPr lang="sk-SK"/>
          </a:p>
        </p:txBody>
      </p:sp>
      <p:pic>
        <p:nvPicPr>
          <p:cNvPr id="6" name="Obrázek 5" descr="celulózové ultrafiltry 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02521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173</a:t>
            </a:fld>
            <a:endParaRPr lang="sk-SK"/>
          </a:p>
        </p:txBody>
      </p:sp>
      <p:pic>
        <p:nvPicPr>
          <p:cNvPr id="5" name="Obrázek 4" descr="img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141633" y="322863"/>
            <a:ext cx="2932741" cy="856895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79512" y="2564904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Snížená hořlavost viskózových vláken vnesením FOSFORU do makromolekuly celulózy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79512" y="3356992"/>
            <a:ext cx="1224136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20688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CELOFÁN</a:t>
            </a:r>
            <a:endParaRPr lang="cs-CZ" sz="1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554461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Postup jako u viskózového vlákna, ale lití z PLOCHÉ HUBICE  do srážedla</a:t>
            </a:r>
          </a:p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Křehká fólie &gt; měkčení glycerolem (cca. 10 – 15 % hmot.)</a:t>
            </a:r>
          </a:p>
          <a:p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Často lakován nitrocelulózovými laky &gt; potravinářské obaly a obaly na cigarety (</a:t>
            </a:r>
            <a:r>
              <a:rPr lang="cs-CZ" sz="2800" i="1" u="sng" dirty="0" smtClean="0">
                <a:solidFill>
                  <a:srgbClr val="008000"/>
                </a:solidFill>
                <a:latin typeface="Arial Black" pitchFamily="34" charset="0"/>
              </a:rPr>
              <a:t>nyní BOPP – biaxiálně orientovaná polypropylénová fólie</a:t>
            </a: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)</a:t>
            </a:r>
          </a:p>
          <a:p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Po zvlhčení tvarovatelný &gt; uzavírání sklenic se zavařeninami atd.</a:t>
            </a:r>
          </a:p>
          <a:p>
            <a:r>
              <a:rPr lang="cs-CZ" sz="2800" dirty="0" smtClean="0">
                <a:solidFill>
                  <a:srgbClr val="7030A0"/>
                </a:solidFill>
                <a:latin typeface="Arial Black" pitchFamily="34" charset="0"/>
              </a:rPr>
              <a:t>Po zvlhčení POLOPROPUSTNÁ MEMBRÁNA &gt; </a:t>
            </a:r>
            <a:r>
              <a:rPr lang="cs-CZ" sz="2800" dirty="0" err="1" smtClean="0">
                <a:solidFill>
                  <a:srgbClr val="7030A0"/>
                </a:solidFill>
                <a:latin typeface="Arial Black" pitchFamily="34" charset="0"/>
              </a:rPr>
              <a:t>HEMOdialýza</a:t>
            </a:r>
            <a:r>
              <a:rPr lang="cs-CZ" sz="2800" dirty="0" smtClean="0">
                <a:solidFill>
                  <a:srgbClr val="7030A0"/>
                </a:solidFill>
                <a:latin typeface="Arial Black" pitchFamily="34" charset="0"/>
              </a:rPr>
              <a:t> (</a:t>
            </a:r>
            <a:r>
              <a:rPr lang="cs-CZ" sz="2800" i="1" u="sng" dirty="0" smtClean="0">
                <a:solidFill>
                  <a:srgbClr val="7030A0"/>
                </a:solidFill>
                <a:latin typeface="Arial Black" pitchFamily="34" charset="0"/>
              </a:rPr>
              <a:t>dříve</a:t>
            </a:r>
            <a:r>
              <a:rPr lang="cs-CZ" sz="2800" dirty="0" smtClean="0">
                <a:solidFill>
                  <a:srgbClr val="7030A0"/>
                </a:solidFill>
                <a:latin typeface="Arial Black" pitchFamily="34" charset="0"/>
              </a:rPr>
              <a:t>)</a:t>
            </a:r>
          </a:p>
          <a:p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174</a:t>
            </a:fld>
            <a:endParaRPr lang="sk-SK"/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175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>
                <a:solidFill>
                  <a:srgbClr val="FF0000"/>
                </a:solidFill>
                <a:latin typeface="Arial Black" pitchFamily="34" charset="0"/>
              </a:rPr>
              <a:t>CELOFÁN – PRVNÍ UMĚLÁ LEDVINA </a:t>
            </a:r>
            <a:endParaRPr lang="cs-CZ" sz="4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8" name="Obrázek 7" descr="celofán &amp; umělá ledvina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77688"/>
            <a:ext cx="7596336" cy="5480312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3995936" y="5805264"/>
            <a:ext cx="3600400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3923928" y="3861048"/>
            <a:ext cx="496855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Vynalezeno v letech 1942 – 1943</a:t>
            </a:r>
          </a:p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Do té doby bylo onemocnění jistou smrtí</a:t>
            </a:r>
          </a:p>
          <a:p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Testováno na močovině</a:t>
            </a:r>
            <a:endParaRPr lang="cs-CZ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176</a:t>
            </a:fld>
            <a:endParaRPr lang="sk-SK"/>
          </a:p>
        </p:txBody>
      </p:sp>
      <p:pic>
        <p:nvPicPr>
          <p:cNvPr id="5" name="Obrázek 4" descr="Dialýza - schéma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939446" y="-1678799"/>
            <a:ext cx="5265108" cy="9144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0" y="5517232"/>
            <a:ext cx="9144000" cy="1200329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Malé molekuly (močovina, ionty atd. &gt; procházejí</a:t>
            </a:r>
          </a:p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Velké molekuly bílkovin (</a:t>
            </a:r>
            <a:r>
              <a:rPr lang="cs-CZ" sz="2400" dirty="0" err="1" smtClean="0">
                <a:solidFill>
                  <a:srgbClr val="008000"/>
                </a:solidFill>
                <a:latin typeface="Arial Black" pitchFamily="34" charset="0"/>
              </a:rPr>
              <a:t>Globular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8000"/>
                </a:solidFill>
                <a:latin typeface="Arial Black" pitchFamily="34" charset="0"/>
              </a:rPr>
              <a:t>macromolecules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) &gt; NEPROCHÁZEJÍ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177</a:t>
            </a:fld>
            <a:endParaRPr lang="sk-SK"/>
          </a:p>
        </p:txBody>
      </p:sp>
      <p:pic>
        <p:nvPicPr>
          <p:cNvPr id="5" name="Obrázek 4" descr="Dialysis_Figure WIKI ENG 2408201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052736"/>
            <a:ext cx="7704856" cy="471537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23528" y="6021288"/>
            <a:ext cx="7776864" cy="523220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Labeling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Agent = značkovací látka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cxnSp>
        <p:nvCxnSpPr>
          <p:cNvPr id="8" name="Přímá spojovací šipka 7"/>
          <p:cNvCxnSpPr/>
          <p:nvPr/>
        </p:nvCxnSpPr>
        <p:spPr>
          <a:xfrm flipV="1">
            <a:off x="3347864" y="3717032"/>
            <a:ext cx="288032" cy="2232248"/>
          </a:xfrm>
          <a:prstGeom prst="straightConnector1">
            <a:avLst/>
          </a:prstGeom>
          <a:ln w="635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178</a:t>
            </a:fld>
            <a:endParaRPr lang="sk-SK"/>
          </a:p>
        </p:txBody>
      </p:sp>
      <p:pic>
        <p:nvPicPr>
          <p:cNvPr id="5" name="Obrázek 4" descr="Xanthogenate_Cellulose_Structural_Formula_V1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5400599" cy="612068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364088" y="2204864"/>
            <a:ext cx="3600400" cy="1815882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XANTOGENACE CELULÓZY</a:t>
            </a:r>
          </a:p>
          <a:p>
            <a:pPr algn="ctr"/>
            <a:r>
              <a:rPr lang="cs-CZ" sz="2800" u="sng" dirty="0" smtClean="0">
                <a:solidFill>
                  <a:srgbClr val="0000FF"/>
                </a:solidFill>
                <a:latin typeface="Arial Black" pitchFamily="34" charset="0"/>
              </a:rPr>
              <a:t>Ještě jednou toto schéma</a:t>
            </a:r>
            <a:endParaRPr lang="cs-CZ" sz="2800" u="sng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364088" y="188640"/>
            <a:ext cx="3600400" cy="156966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Pro celofán musí být obsah </a:t>
            </a:r>
            <a:r>
              <a:rPr lang="cs-CZ" sz="2400" dirty="0" smtClean="0">
                <a:solidFill>
                  <a:srgbClr val="0000FF"/>
                </a:solidFill>
                <a:latin typeface="Symbol" pitchFamily="18" charset="2"/>
              </a:rPr>
              <a:t>a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celulózy vysoký, cca. 89 – 90 % hmot. </a:t>
            </a:r>
            <a:endParaRPr lang="cs-CZ" sz="2400" dirty="0"/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179</a:t>
            </a:fld>
            <a:endParaRPr lang="sk-SK"/>
          </a:p>
        </p:txBody>
      </p:sp>
      <p:pic>
        <p:nvPicPr>
          <p:cNvPr id="5" name="Obrázek 4" descr="img7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997528" y="-1909296"/>
            <a:ext cx="2808312" cy="7580248"/>
          </a:xfrm>
          <a:prstGeom prst="rect">
            <a:avLst/>
          </a:prstGeom>
        </p:spPr>
      </p:pic>
      <p:pic>
        <p:nvPicPr>
          <p:cNvPr id="6" name="Obrázek 5" descr="img7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3553541" y="1135091"/>
            <a:ext cx="2784712" cy="751654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18</a:t>
            </a:fld>
            <a:endParaRPr lang="sk-SK"/>
          </a:p>
        </p:txBody>
      </p:sp>
      <p:sp>
        <p:nvSpPr>
          <p:cNvPr id="6" name="Nadpis 5"/>
          <p:cNvSpPr txBox="1">
            <a:spLocks/>
          </p:cNvSpPr>
          <p:nvPr/>
        </p:nvSpPr>
        <p:spPr>
          <a:xfrm>
            <a:off x="539552" y="116632"/>
            <a:ext cx="822960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Chemie celulózy I/3</a:t>
            </a:r>
            <a:endParaRPr kumimoji="0" lang="cs-CZ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07504" y="908720"/>
            <a:ext cx="885698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CELULÓZA </a:t>
            </a:r>
            <a:r>
              <a:rPr lang="cs-CZ" sz="2400" i="1" u="sng" dirty="0" smtClean="0">
                <a:solidFill>
                  <a:srgbClr val="C00000"/>
                </a:solidFill>
                <a:latin typeface="Arial Black" pitchFamily="34" charset="0"/>
              </a:rPr>
              <a:t>JE HODNĚ </a:t>
            </a: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REDUKUJÍCÍ POLYSACHARID 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až po HYDROLÝZE NA 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GLUKÓZU </a:t>
            </a:r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(</a:t>
            </a:r>
            <a:r>
              <a:rPr lang="en-US" sz="4000" b="1" dirty="0" smtClean="0">
                <a:solidFill>
                  <a:srgbClr val="FF0000"/>
                </a:solidFill>
                <a:cs typeface="Arial" charset="0"/>
              </a:rPr>
              <a:t>ß</a:t>
            </a:r>
            <a:r>
              <a:rPr lang="cs-CZ" sz="4000" b="1" dirty="0" smtClean="0">
                <a:solidFill>
                  <a:srgbClr val="FF0000"/>
                </a:solidFill>
                <a:cs typeface="Arial" charset="0"/>
              </a:rPr>
              <a:t>-D-G</a:t>
            </a:r>
            <a:r>
              <a:rPr lang="cs-CZ" sz="4000" b="1" dirty="0" smtClean="0">
                <a:solidFill>
                  <a:srgbClr val="FF0000"/>
                </a:solidFill>
              </a:rPr>
              <a:t>lukózu )</a:t>
            </a:r>
            <a:endParaRPr lang="cs-CZ" sz="24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3" name="Obrázek 12" descr="img4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1276964" y="2564904"/>
            <a:ext cx="7341781" cy="3446140"/>
          </a:xfrm>
          <a:prstGeom prst="rect">
            <a:avLst/>
          </a:prstGeom>
        </p:spPr>
      </p:pic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180</a:t>
            </a:fld>
            <a:endParaRPr lang="sk-SK"/>
          </a:p>
        </p:txBody>
      </p:sp>
      <p:pic>
        <p:nvPicPr>
          <p:cNvPr id="7" name="Obrázek 6" descr="img3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422443" y="-1830155"/>
            <a:ext cx="2376264" cy="843007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95536" y="476672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Acetát celulózy &gt; vlákna, plasty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23528" y="3573016"/>
            <a:ext cx="82089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Kdysi vyráběla SYNTHESIA  Pardubice</a:t>
            </a:r>
          </a:p>
          <a:p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Nyní např. 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  <a:hlinkClick r:id="rId3"/>
              </a:rPr>
              <a:t>www.</a:t>
            </a:r>
            <a:r>
              <a:rPr lang="cs-CZ" sz="3200" dirty="0" err="1" smtClean="0">
                <a:solidFill>
                  <a:srgbClr val="0000FF"/>
                </a:solidFill>
                <a:latin typeface="Arial Black" pitchFamily="34" charset="0"/>
                <a:hlinkClick r:id="rId3"/>
              </a:rPr>
              <a:t>mazzucchelli.it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&gt; pro </a:t>
            </a:r>
            <a:r>
              <a:rPr lang="cs-CZ" sz="3200" dirty="0" err="1" smtClean="0">
                <a:solidFill>
                  <a:srgbClr val="0000FF"/>
                </a:solidFill>
                <a:latin typeface="Arial Black" pitchFamily="34" charset="0"/>
              </a:rPr>
              <a:t>designové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výrobky, např. brýle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181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287016" y="188640"/>
            <a:ext cx="8749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Vlákna na bázi celulózy výrobní schémata I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9" name="Obrázek 8" descr="img5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836712"/>
            <a:ext cx="7992888" cy="5341280"/>
          </a:xfrm>
          <a:prstGeom prst="rect">
            <a:avLst/>
          </a:prstGeom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182</a:t>
            </a:fld>
            <a:endParaRPr lang="sk-SK"/>
          </a:p>
        </p:txBody>
      </p:sp>
      <p:pic>
        <p:nvPicPr>
          <p:cNvPr id="5" name="Obrázek 4" descr="celulózová vlákna 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-4020"/>
            <a:ext cx="8856984" cy="6722592"/>
          </a:xfrm>
          <a:prstGeom prst="rect">
            <a:avLst/>
          </a:prstGeom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183</a:t>
            </a:fld>
            <a:endParaRPr lang="sk-SK"/>
          </a:p>
        </p:txBody>
      </p:sp>
      <p:pic>
        <p:nvPicPr>
          <p:cNvPr id="5" name="Obrázek 4" descr="celulózová vlákna 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94147" y="539118"/>
            <a:ext cx="6563941" cy="5760640"/>
          </a:xfrm>
          <a:prstGeom prst="rect">
            <a:avLst/>
          </a:prstGeom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184</a:t>
            </a:fld>
            <a:endParaRPr lang="sk-SK"/>
          </a:p>
        </p:txBody>
      </p:sp>
      <p:pic>
        <p:nvPicPr>
          <p:cNvPr id="5" name="Obrázek 4" descr="celulózová vlákna 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690175" y="1404175"/>
            <a:ext cx="6597350" cy="4310299"/>
          </a:xfrm>
          <a:prstGeom prst="rect">
            <a:avLst/>
          </a:prstGeom>
        </p:spPr>
      </p:pic>
      <p:pic>
        <p:nvPicPr>
          <p:cNvPr id="6" name="Obrázek 5" descr="celulózová vlákna 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60648"/>
            <a:ext cx="4680520" cy="6361937"/>
          </a:xfrm>
          <a:prstGeom prst="rect">
            <a:avLst/>
          </a:prstGeom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185</a:t>
            </a:fld>
            <a:endParaRPr lang="sk-SK"/>
          </a:p>
        </p:txBody>
      </p:sp>
      <p:pic>
        <p:nvPicPr>
          <p:cNvPr id="6" name="Obrázek 5" descr="celulózová vlákna 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263240" y="-3171839"/>
            <a:ext cx="2708922" cy="9052599"/>
          </a:xfrm>
          <a:prstGeom prst="rect">
            <a:avLst/>
          </a:prstGeom>
        </p:spPr>
      </p:pic>
      <p:pic>
        <p:nvPicPr>
          <p:cNvPr id="7" name="Obrázek 6" descr="celulózová vlákna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3" y="3645024"/>
            <a:ext cx="8914867" cy="3081132"/>
          </a:xfrm>
          <a:prstGeom prst="rect">
            <a:avLst/>
          </a:prstGeom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186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287016" y="188640"/>
            <a:ext cx="8749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Vlákna na bázi celulózy </a:t>
            </a:r>
            <a:r>
              <a:rPr lang="cs-CZ" sz="2800" smtClean="0">
                <a:solidFill>
                  <a:srgbClr val="FF0000"/>
                </a:solidFill>
                <a:latin typeface="Arial Black" pitchFamily="34" charset="0"/>
              </a:rPr>
              <a:t>výrobní schéma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II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7" name="Obrázek 6" descr="img5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908720"/>
            <a:ext cx="8568952" cy="3528392"/>
          </a:xfrm>
          <a:prstGeom prst="rect">
            <a:avLst/>
          </a:prstGeom>
        </p:spPr>
      </p:pic>
      <p:pic>
        <p:nvPicPr>
          <p:cNvPr id="10" name="Obrázek 9" descr="img5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3784702" y="903929"/>
            <a:ext cx="1744584" cy="8810949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868144" y="5157192"/>
            <a:ext cx="309634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323528" y="5373216"/>
            <a:ext cx="5544616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187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179512" y="188640"/>
            <a:ext cx="871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Vazba molekul celulózy &gt; </a:t>
            </a:r>
            <a:r>
              <a:rPr lang="cs-CZ" sz="3200" dirty="0" err="1" smtClean="0">
                <a:solidFill>
                  <a:srgbClr val="FF0000"/>
                </a:solidFill>
                <a:latin typeface="Arial Black" pitchFamily="34" charset="0"/>
              </a:rPr>
              <a:t>sesíťovaná</a:t>
            </a:r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 vlákna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026" name="Picture 2" descr="C:\Users\ladapospa\Documents\TECHNOLOGIE CHEMICKÝCH VLÁKEN\tabulky a grafy\img4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882712" y="-138297"/>
            <a:ext cx="3240360" cy="7350618"/>
          </a:xfrm>
          <a:prstGeom prst="rect">
            <a:avLst/>
          </a:prstGeom>
          <a:noFill/>
        </p:spPr>
      </p:pic>
      <p:sp>
        <p:nvSpPr>
          <p:cNvPr id="9" name="TextovéPole 8"/>
          <p:cNvSpPr txBox="1"/>
          <p:nvPr/>
        </p:nvSpPr>
        <p:spPr>
          <a:xfrm>
            <a:off x="5508104" y="4437112"/>
            <a:ext cx="3240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C00000"/>
                </a:solidFill>
              </a:rPr>
              <a:t>Vazba přes –OH skupiny na jednom řetězci není žádoucí</a:t>
            </a:r>
            <a:endParaRPr lang="cs-CZ" sz="2000" b="1" dirty="0">
              <a:solidFill>
                <a:srgbClr val="C0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79512" y="1484784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</a:rPr>
              <a:t>Vazba přes –OH skupiny na RŮZNÝCH ŘETĚZCÍCH JE ŽÁDOUCÍ</a:t>
            </a:r>
            <a:endParaRPr lang="cs-CZ" sz="2000" b="1" dirty="0">
              <a:solidFill>
                <a:srgbClr val="FF0000"/>
              </a:solidFill>
            </a:endParaRPr>
          </a:p>
        </p:txBody>
      </p:sp>
      <p:cxnSp>
        <p:nvCxnSpPr>
          <p:cNvPr id="12" name="Přímá spojovací šipka 11"/>
          <p:cNvCxnSpPr/>
          <p:nvPr/>
        </p:nvCxnSpPr>
        <p:spPr>
          <a:xfrm>
            <a:off x="1691680" y="2852936"/>
            <a:ext cx="2016224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>
            <a:off x="611560" y="2996952"/>
            <a:ext cx="1872208" cy="12241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>
            <a:stCxn id="9" idx="0"/>
          </p:cNvCxnSpPr>
          <p:nvPr/>
        </p:nvCxnSpPr>
        <p:spPr>
          <a:xfrm flipH="1" flipV="1">
            <a:off x="6228184" y="3717032"/>
            <a:ext cx="900100" cy="72008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251520" y="5373216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Umělý pergamen – H</a:t>
            </a:r>
            <a:r>
              <a:rPr lang="cs-CZ" sz="2400" baseline="-25000" dirty="0" smtClean="0">
                <a:solidFill>
                  <a:srgbClr val="008000"/>
                </a:solidFill>
                <a:latin typeface="Arial Black" pitchFamily="34" charset="0"/>
              </a:rPr>
              <a:t>2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SO</a:t>
            </a:r>
            <a:r>
              <a:rPr lang="cs-CZ" sz="2400" baseline="-25000" dirty="0" smtClean="0">
                <a:solidFill>
                  <a:srgbClr val="008000"/>
                </a:solidFill>
                <a:latin typeface="Arial Black" pitchFamily="34" charset="0"/>
              </a:rPr>
              <a:t>4 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&gt; balení tuků</a:t>
            </a:r>
          </a:p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Vulkánfíbr – ZnCl</a:t>
            </a:r>
            <a:r>
              <a:rPr lang="cs-CZ" sz="2400" baseline="-25000" dirty="0" smtClean="0">
                <a:solidFill>
                  <a:srgbClr val="0000FF"/>
                </a:solidFill>
                <a:latin typeface="Arial Black" pitchFamily="34" charset="0"/>
              </a:rPr>
              <a:t>2 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&gt; kufry, složky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 Mikrokrystalická celulóza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188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dirty="0" smtClean="0"/>
              <a:t>Inertní látka pro přenos účinné látky léčiv a potravinových doplňků</a:t>
            </a:r>
          </a:p>
          <a:p>
            <a:r>
              <a:rPr lang="cs-CZ" dirty="0" err="1" smtClean="0"/>
              <a:t>Nakypřovací</a:t>
            </a:r>
            <a:r>
              <a:rPr lang="cs-CZ" dirty="0" smtClean="0"/>
              <a:t> prostředek v potravinách</a:t>
            </a:r>
          </a:p>
          <a:p>
            <a:r>
              <a:rPr lang="cs-CZ" dirty="0" smtClean="0"/>
              <a:t>Vláknitá přísada do potravin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50405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Deriváty celulózy ve farmacii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189</a:t>
            </a:fld>
            <a:endParaRPr lang="sk-SK"/>
          </a:p>
        </p:txBody>
      </p:sp>
      <p:pic>
        <p:nvPicPr>
          <p:cNvPr id="9" name="Obrázek 8" descr="img1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040316" y="-1240116"/>
            <a:ext cx="1988820" cy="5710428"/>
          </a:xfrm>
          <a:prstGeom prst="rect">
            <a:avLst/>
          </a:prstGeom>
        </p:spPr>
      </p:pic>
      <p:pic>
        <p:nvPicPr>
          <p:cNvPr id="10" name="Obrázek 9" descr="img1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2753" y="2708920"/>
            <a:ext cx="8686343" cy="345638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19</a:t>
            </a:fld>
            <a:endParaRPr lang="sk-SK"/>
          </a:p>
        </p:txBody>
      </p:sp>
      <p:sp>
        <p:nvSpPr>
          <p:cNvPr id="6" name="Nadpis 5"/>
          <p:cNvSpPr txBox="1">
            <a:spLocks/>
          </p:cNvSpPr>
          <p:nvPr/>
        </p:nvSpPr>
        <p:spPr>
          <a:xfrm>
            <a:off x="539552" y="116632"/>
            <a:ext cx="822960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Chemie celulózy I/4</a:t>
            </a:r>
            <a:endParaRPr kumimoji="0" lang="cs-CZ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07504" y="908720"/>
            <a:ext cx="88569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CELULÓZA jako </a:t>
            </a: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REDUKUJÍCÍ POLYSACHARID se používá ke STANOVENÍ PRŮMĚRNÉHO POLYMERAČNÍHO STUPNĚ METODOU STANOVENÍ KONCOVÝCH SKUPIN, 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která ale je považována za MÁLO PŘESNOU</a:t>
            </a:r>
            <a:endParaRPr lang="cs-CZ" sz="24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3" name="Obrázek 12" descr="img4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755576" y="3284984"/>
            <a:ext cx="7341781" cy="3446140"/>
          </a:xfrm>
          <a:prstGeom prst="rect">
            <a:avLst/>
          </a:prstGeom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Celulóza jako  MĚNIČ IONTŮ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190</a:t>
            </a:fld>
            <a:endParaRPr lang="sk-SK"/>
          </a:p>
        </p:txBody>
      </p:sp>
      <p:pic>
        <p:nvPicPr>
          <p:cNvPr id="9" name="Obrázek 8" descr="img9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763733" y="-2819517"/>
            <a:ext cx="1512168" cy="8680610"/>
          </a:xfrm>
          <a:prstGeom prst="rect">
            <a:avLst/>
          </a:prstGeom>
        </p:spPr>
      </p:pic>
      <p:pic>
        <p:nvPicPr>
          <p:cNvPr id="10" name="Obrázek 9" descr="img9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572051" y="-115667"/>
            <a:ext cx="4071906" cy="8568952"/>
          </a:xfrm>
          <a:prstGeom prst="rect">
            <a:avLst/>
          </a:prstGeom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Celulóza jako  MĚNIČ IONTŮ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191</a:t>
            </a:fld>
            <a:endParaRPr lang="sk-SK"/>
          </a:p>
        </p:txBody>
      </p:sp>
      <p:pic>
        <p:nvPicPr>
          <p:cNvPr id="8" name="Obrázek 7" descr="img9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512009" y="-2567794"/>
            <a:ext cx="2088232" cy="8609211"/>
          </a:xfrm>
          <a:prstGeom prst="rect">
            <a:avLst/>
          </a:prstGeom>
        </p:spPr>
      </p:pic>
      <p:pic>
        <p:nvPicPr>
          <p:cNvPr id="11" name="Obrázek 10" descr="img9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448601" y="1727863"/>
            <a:ext cx="3312368" cy="5418498"/>
          </a:xfrm>
          <a:prstGeom prst="rect">
            <a:avLst/>
          </a:prstGeom>
        </p:spPr>
      </p:pic>
      <p:pic>
        <p:nvPicPr>
          <p:cNvPr id="12" name="Obrázek 11" descr="img9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220590" y="3580609"/>
            <a:ext cx="2376265" cy="3081159"/>
          </a:xfrm>
          <a:prstGeom prst="rect">
            <a:avLst/>
          </a:prstGeom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Celulóza jako CHROMATOGRAFICKÝ MATERIÁL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192</a:t>
            </a:fld>
            <a:endParaRPr lang="sk-SK"/>
          </a:p>
        </p:txBody>
      </p:sp>
      <p:pic>
        <p:nvPicPr>
          <p:cNvPr id="9" name="Obrázek 8" descr="papírová chromatografie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071326" y="-767070"/>
            <a:ext cx="4896544" cy="8536156"/>
          </a:xfrm>
          <a:prstGeom prst="rect">
            <a:avLst/>
          </a:prstGeom>
        </p:spPr>
      </p:pic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Celulóza jako CHROMATOGRAFICKÝ MATERIÁL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193</a:t>
            </a:fld>
            <a:endParaRPr lang="sk-SK"/>
          </a:p>
        </p:txBody>
      </p:sp>
      <p:pic>
        <p:nvPicPr>
          <p:cNvPr id="7" name="Obrázek 6" descr="papírová chromatografie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724374" y="-1420118"/>
            <a:ext cx="3744416" cy="8690124"/>
          </a:xfrm>
          <a:prstGeom prst="rect">
            <a:avLst/>
          </a:prstGeom>
        </p:spPr>
      </p:pic>
      <p:pic>
        <p:nvPicPr>
          <p:cNvPr id="8" name="Obrázek 7" descr="papírová chromatografie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3771155" y="1277516"/>
            <a:ext cx="1457673" cy="8496944"/>
          </a:xfrm>
          <a:prstGeom prst="rect">
            <a:avLst/>
          </a:prstGeom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Celulóza jako CHROMATOGRAFICKÝ MATERIÁL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194</a:t>
            </a:fld>
            <a:endParaRPr lang="sk-SK"/>
          </a:p>
        </p:txBody>
      </p:sp>
      <p:pic>
        <p:nvPicPr>
          <p:cNvPr id="9" name="Obrázek 8" descr="papírová chromatografie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537942" y="-1305694"/>
            <a:ext cx="3960440" cy="867730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5724128" y="5229200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KŘEMELINA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2" name="Přímá spojovací šipka 11"/>
          <p:cNvCxnSpPr/>
          <p:nvPr/>
        </p:nvCxnSpPr>
        <p:spPr>
          <a:xfrm flipH="1" flipV="1">
            <a:off x="4644008" y="3284984"/>
            <a:ext cx="1152128" cy="2016224"/>
          </a:xfrm>
          <a:prstGeom prst="straightConnector1">
            <a:avLst/>
          </a:prstGeom>
          <a:ln w="41275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čára 14"/>
          <p:cNvCxnSpPr/>
          <p:nvPr/>
        </p:nvCxnSpPr>
        <p:spPr>
          <a:xfrm>
            <a:off x="3347864" y="3284984"/>
            <a:ext cx="2160240" cy="0"/>
          </a:xfrm>
          <a:prstGeom prst="line">
            <a:avLst/>
          </a:prstGeom>
          <a:ln w="41275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čára 15"/>
          <p:cNvCxnSpPr/>
          <p:nvPr/>
        </p:nvCxnSpPr>
        <p:spPr>
          <a:xfrm>
            <a:off x="323528" y="4437112"/>
            <a:ext cx="2016224" cy="0"/>
          </a:xfrm>
          <a:prstGeom prst="line">
            <a:avLst/>
          </a:prstGeom>
          <a:ln w="41275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b="1" dirty="0" err="1" smtClean="0">
                <a:solidFill>
                  <a:srgbClr val="FF0000"/>
                </a:solidFill>
                <a:latin typeface="Arial Black" pitchFamily="34" charset="0"/>
              </a:rPr>
              <a:t>Nanocelulóza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195</a:t>
            </a:fld>
            <a:endParaRPr lang="sk-SK"/>
          </a:p>
        </p:txBody>
      </p:sp>
      <p:sp>
        <p:nvSpPr>
          <p:cNvPr id="10" name="TextovéPole 9"/>
          <p:cNvSpPr txBox="1"/>
          <p:nvPr/>
        </p:nvSpPr>
        <p:spPr>
          <a:xfrm>
            <a:off x="395536" y="908720"/>
            <a:ext cx="842493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008000"/>
                </a:solidFill>
                <a:latin typeface="Arial Black" pitchFamily="34" charset="0"/>
              </a:rPr>
              <a:t>Nanocellulose</a:t>
            </a:r>
            <a:r>
              <a:rPr lang="en-US" sz="2400" b="1" dirty="0" smtClean="0">
                <a:solidFill>
                  <a:srgbClr val="008000"/>
                </a:solidFill>
                <a:latin typeface="Arial Black" pitchFamily="34" charset="0"/>
              </a:rPr>
              <a:t>, or </a:t>
            </a:r>
            <a:r>
              <a:rPr lang="en-US" sz="2400" b="1" dirty="0" err="1" smtClean="0">
                <a:solidFill>
                  <a:srgbClr val="008000"/>
                </a:solidFill>
                <a:latin typeface="Arial Black" pitchFamily="34" charset="0"/>
              </a:rPr>
              <a:t>microfibrillated</a:t>
            </a:r>
            <a:r>
              <a:rPr lang="en-US" sz="2400" b="1" dirty="0" smtClean="0">
                <a:solidFill>
                  <a:srgbClr val="008000"/>
                </a:solidFill>
                <a:latin typeface="Arial Black" pitchFamily="34" charset="0"/>
              </a:rPr>
              <a:t> cellulose (MFC</a:t>
            </a:r>
            <a:r>
              <a:rPr lang="en-US" sz="2400" b="1" dirty="0" smtClean="0">
                <a:solidFill>
                  <a:srgbClr val="FF0000"/>
                </a:solidFill>
              </a:rPr>
              <a:t>)</a:t>
            </a:r>
            <a:endParaRPr lang="cs-CZ" sz="2400" b="1" dirty="0" smtClean="0">
              <a:solidFill>
                <a:srgbClr val="FF0000"/>
              </a:solidFill>
            </a:endParaRPr>
          </a:p>
          <a:p>
            <a:pPr algn="just"/>
            <a:r>
              <a:rPr lang="en-US" b="1" dirty="0" smtClean="0">
                <a:solidFill>
                  <a:srgbClr val="FF0000"/>
                </a:solidFill>
              </a:rPr>
              <a:t>is a material</a:t>
            </a:r>
            <a:r>
              <a:rPr lang="cs-CZ" b="1" dirty="0" smtClean="0">
                <a:solidFill>
                  <a:srgbClr val="FF0000"/>
                </a:solidFill>
              </a:rPr>
              <a:t>: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just"/>
            <a:r>
              <a:rPr lang="en-US" dirty="0" smtClean="0"/>
              <a:t>composed of </a:t>
            </a:r>
            <a:r>
              <a:rPr lang="en-US" dirty="0" err="1" smtClean="0"/>
              <a:t>nanosized</a:t>
            </a:r>
            <a:r>
              <a:rPr lang="en-US" dirty="0" smtClean="0"/>
              <a:t> cellulose fibrils with a high aspect ratio (length</a:t>
            </a:r>
            <a:r>
              <a:rPr lang="cs-CZ" dirty="0" smtClean="0"/>
              <a:t> </a:t>
            </a:r>
            <a:r>
              <a:rPr lang="en-US" dirty="0" smtClean="0"/>
              <a:t>to width ratio). Typical </a:t>
            </a:r>
            <a:r>
              <a:rPr lang="en-US" b="1" dirty="0" smtClean="0">
                <a:solidFill>
                  <a:srgbClr val="0000FF"/>
                </a:solidFill>
              </a:rPr>
              <a:t>lateral dimensions are 5–20 nanometers </a:t>
            </a:r>
            <a:r>
              <a:rPr lang="en-US" dirty="0" smtClean="0"/>
              <a:t>and</a:t>
            </a:r>
            <a:r>
              <a:rPr lang="cs-CZ" dirty="0" smtClean="0"/>
              <a:t> </a:t>
            </a:r>
            <a:r>
              <a:rPr lang="en-US" b="1" dirty="0" smtClean="0">
                <a:solidFill>
                  <a:srgbClr val="0000FF"/>
                </a:solidFill>
              </a:rPr>
              <a:t>longitudinal dimension is in a wide range from tens of nanometers to</a:t>
            </a:r>
            <a:r>
              <a:rPr lang="cs-CZ" b="1" dirty="0" smtClean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several micrometers</a:t>
            </a:r>
            <a:r>
              <a:rPr lang="en-US" dirty="0" smtClean="0"/>
              <a:t>. It is pseudo-plastic and exhibits the property of</a:t>
            </a:r>
            <a:r>
              <a:rPr lang="cs-CZ" dirty="0" smtClean="0"/>
              <a:t> </a:t>
            </a:r>
            <a:r>
              <a:rPr lang="en-US" dirty="0" smtClean="0"/>
              <a:t>certain gels or fluids that are thick (viscous) under normal conditions,</a:t>
            </a:r>
            <a:r>
              <a:rPr lang="cs-CZ" dirty="0" smtClean="0"/>
              <a:t> </a:t>
            </a:r>
            <a:r>
              <a:rPr lang="en-US" dirty="0" smtClean="0"/>
              <a:t>but flow (become thin, less viscous) over time when shaken, agitated,</a:t>
            </a:r>
            <a:r>
              <a:rPr lang="cs-CZ" dirty="0" smtClean="0"/>
              <a:t> </a:t>
            </a:r>
            <a:r>
              <a:rPr lang="en-US" dirty="0" smtClean="0"/>
              <a:t>or otherwise stressed. This property is known as </a:t>
            </a:r>
            <a:r>
              <a:rPr lang="en-US" dirty="0" err="1" smtClean="0"/>
              <a:t>thixotropy</a:t>
            </a:r>
            <a:r>
              <a:rPr lang="en-US" dirty="0" smtClean="0"/>
              <a:t>. When the</a:t>
            </a:r>
            <a:r>
              <a:rPr lang="cs-CZ" dirty="0" smtClean="0"/>
              <a:t> </a:t>
            </a:r>
            <a:r>
              <a:rPr lang="en-US" dirty="0" smtClean="0"/>
              <a:t>shearing forces are removed the gel regains much of its original state.</a:t>
            </a:r>
            <a:r>
              <a:rPr lang="cs-CZ" dirty="0" smtClean="0"/>
              <a:t> </a:t>
            </a:r>
            <a:r>
              <a:rPr lang="en-US" dirty="0" smtClean="0"/>
              <a:t>The fibrils are isolated from any cellulose containing source including</a:t>
            </a:r>
            <a:r>
              <a:rPr lang="cs-CZ" dirty="0" smtClean="0"/>
              <a:t> </a:t>
            </a:r>
            <a:r>
              <a:rPr lang="en-US" dirty="0" smtClean="0"/>
              <a:t>wood-based fibers (pulp fibers) through high-pressure, high</a:t>
            </a:r>
            <a:r>
              <a:rPr lang="cs-CZ" dirty="0" smtClean="0"/>
              <a:t> </a:t>
            </a:r>
            <a:r>
              <a:rPr lang="en-US" dirty="0" smtClean="0"/>
              <a:t>temperature and high velocity impact homogenization (see manufacture below).</a:t>
            </a:r>
          </a:p>
          <a:p>
            <a:pPr algn="just"/>
            <a:r>
              <a:rPr lang="en-US" sz="2400" b="1" dirty="0" err="1" smtClean="0">
                <a:solidFill>
                  <a:srgbClr val="008000"/>
                </a:solidFill>
                <a:latin typeface="Arial Black" pitchFamily="34" charset="0"/>
              </a:rPr>
              <a:t>Nanocellulose</a:t>
            </a:r>
            <a:r>
              <a:rPr lang="en-US" sz="2400" b="1" dirty="0" smtClean="0">
                <a:solidFill>
                  <a:srgbClr val="008000"/>
                </a:solidFill>
                <a:latin typeface="Arial Black" pitchFamily="34" charset="0"/>
              </a:rPr>
              <a:t> can also be obtained from native fibers by an acid hydrolysis</a:t>
            </a:r>
            <a:r>
              <a:rPr lang="en-US" dirty="0" smtClean="0"/>
              <a:t>, giving rise to highly crystalline and</a:t>
            </a:r>
            <a:r>
              <a:rPr lang="cs-CZ" dirty="0" smtClean="0"/>
              <a:t> </a:t>
            </a:r>
            <a:r>
              <a:rPr lang="en-US" dirty="0" smtClean="0"/>
              <a:t>rigid </a:t>
            </a:r>
            <a:r>
              <a:rPr lang="en-US" dirty="0" err="1" smtClean="0"/>
              <a:t>nanoparticles</a:t>
            </a:r>
            <a:r>
              <a:rPr lang="en-US" dirty="0" smtClean="0"/>
              <a:t> (generally referred to as </a:t>
            </a:r>
            <a:r>
              <a:rPr lang="en-US" b="1" dirty="0" err="1" smtClean="0"/>
              <a:t>nanowhiskers</a:t>
            </a:r>
            <a:r>
              <a:rPr lang="en-US" b="1" dirty="0" smtClean="0"/>
              <a:t>) which are shorter (100s to 1000 nanometers) than the</a:t>
            </a:r>
            <a:r>
              <a:rPr lang="cs-CZ" b="1" dirty="0" smtClean="0"/>
              <a:t> </a:t>
            </a:r>
            <a:r>
              <a:rPr lang="en-US" dirty="0" err="1" smtClean="0"/>
              <a:t>nanofibrils</a:t>
            </a:r>
            <a:r>
              <a:rPr lang="en-US" dirty="0" smtClean="0"/>
              <a:t> obtained through the homogenization route. The resulting material is known as </a:t>
            </a:r>
            <a:r>
              <a:rPr lang="en-US" b="1" dirty="0" err="1" smtClean="0"/>
              <a:t>nanocrystalline</a:t>
            </a:r>
            <a:r>
              <a:rPr lang="en-US" b="1" dirty="0" smtClean="0"/>
              <a:t> cellulose</a:t>
            </a:r>
            <a:r>
              <a:rPr lang="cs-CZ" b="1" dirty="0" smtClean="0"/>
              <a:t> </a:t>
            </a:r>
            <a:r>
              <a:rPr lang="cs-CZ" dirty="0" smtClean="0"/>
              <a:t>(NCC).</a:t>
            </a:r>
            <a:endParaRPr lang="cs-CZ" dirty="0"/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2800" b="1" dirty="0" err="1" smtClean="0">
                <a:solidFill>
                  <a:srgbClr val="FF0000"/>
                </a:solidFill>
                <a:latin typeface="Arial Black" pitchFamily="34" charset="0"/>
              </a:rPr>
              <a:t>Nanocelulóza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 – schéma přípravy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196</a:t>
            </a:fld>
            <a:endParaRPr lang="sk-SK"/>
          </a:p>
        </p:txBody>
      </p:sp>
      <p:pic>
        <p:nvPicPr>
          <p:cNvPr id="7" name="Obrázek 6" descr="micely celulź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3" y="620688"/>
            <a:ext cx="4248472" cy="3168352"/>
          </a:xfrm>
          <a:prstGeom prst="rect">
            <a:avLst/>
          </a:prstGeom>
        </p:spPr>
      </p:pic>
      <p:pic>
        <p:nvPicPr>
          <p:cNvPr id="8" name="Obrázek 7" descr="nadmolekulární struktura celulózového vlákn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842500" y="1070268"/>
            <a:ext cx="4437112" cy="3970001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79512" y="3645024"/>
            <a:ext cx="48245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Fibrily se SELEKTIVNĚ ŠTĚPÍ V AMORFNÍ OBLASTI &gt; 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NANOČÁSTICE KRYSTALICKÝCH ČÁSTÍ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2" name="Přímá spojovací šipka 11"/>
          <p:cNvCxnSpPr/>
          <p:nvPr/>
        </p:nvCxnSpPr>
        <p:spPr>
          <a:xfrm flipV="1">
            <a:off x="4067944" y="3284984"/>
            <a:ext cx="1944216" cy="432048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 flipV="1">
            <a:off x="2483768" y="2492896"/>
            <a:ext cx="720080" cy="1224136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V="1">
            <a:off x="3203848" y="4005064"/>
            <a:ext cx="2808312" cy="1152128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flipV="1">
            <a:off x="3131840" y="2996952"/>
            <a:ext cx="216024" cy="2160240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197</a:t>
            </a:fld>
            <a:endParaRPr lang="sk-SK"/>
          </a:p>
        </p:txBody>
      </p:sp>
      <p:pic>
        <p:nvPicPr>
          <p:cNvPr id="5" name="Obrázek 4" descr="NANOCELULÓZA články  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107504" y="1439578"/>
            <a:ext cx="9036496" cy="541842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0" y="116632"/>
            <a:ext cx="90364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Nanocelulóze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je věnována pozornost již MINIMÁLNĚ 10 let, hlavně ve Švédsku, Finsku a Norsku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198</a:t>
            </a:fld>
            <a:endParaRPr lang="sk-SK"/>
          </a:p>
        </p:txBody>
      </p:sp>
      <p:pic>
        <p:nvPicPr>
          <p:cNvPr id="5" name="Obrázek 4" descr="NANOCELULÓZA články 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116632"/>
            <a:ext cx="8964488" cy="6741368"/>
          </a:xfrm>
          <a:prstGeom prst="rect">
            <a:avLst/>
          </a:prstGeom>
        </p:spPr>
      </p:pic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b="1" dirty="0" err="1" smtClean="0">
                <a:solidFill>
                  <a:srgbClr val="FF0000"/>
                </a:solidFill>
                <a:latin typeface="Arial Black" pitchFamily="34" charset="0"/>
              </a:rPr>
              <a:t>Nanocelulóza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199</a:t>
            </a:fld>
            <a:endParaRPr lang="sk-SK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8720"/>
            <a:ext cx="4104456" cy="424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323528" y="5229200"/>
            <a:ext cx="856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AFM</a:t>
            </a:r>
            <a:r>
              <a:rPr lang="en-US" b="1" dirty="0" smtClean="0"/>
              <a:t> height image of </a:t>
            </a:r>
            <a:r>
              <a:rPr lang="en-US" b="1" dirty="0" err="1" smtClean="0"/>
              <a:t>carboxymethylated</a:t>
            </a:r>
            <a:endParaRPr lang="en-US" b="1" dirty="0" smtClean="0"/>
          </a:p>
          <a:p>
            <a:r>
              <a:rPr lang="en-US" b="1" dirty="0" err="1" smtClean="0"/>
              <a:t>nanocellulose</a:t>
            </a:r>
            <a:r>
              <a:rPr lang="en-US" b="1" dirty="0" smtClean="0"/>
              <a:t> adsorbed on a silica </a:t>
            </a:r>
            <a:r>
              <a:rPr lang="cs-CZ" b="1" dirty="0" smtClean="0"/>
              <a:t>s</a:t>
            </a:r>
            <a:r>
              <a:rPr lang="en-US" b="1" dirty="0" err="1" smtClean="0"/>
              <a:t>urface</a:t>
            </a:r>
            <a:r>
              <a:rPr lang="en-US" b="1" dirty="0" smtClean="0"/>
              <a:t>. The</a:t>
            </a:r>
            <a:r>
              <a:rPr lang="cs-CZ" b="1" dirty="0" smtClean="0"/>
              <a:t> </a:t>
            </a:r>
            <a:r>
              <a:rPr lang="en-US" b="1" dirty="0" smtClean="0"/>
              <a:t>scanned surface area is 1 μm</a:t>
            </a:r>
            <a:r>
              <a:rPr lang="en-US" b="1" baseline="30000" dirty="0" smtClean="0"/>
              <a:t>2</a:t>
            </a:r>
            <a:r>
              <a:rPr lang="cs-CZ" b="1" baseline="30000" dirty="0" smtClean="0"/>
              <a:t> </a:t>
            </a:r>
            <a:r>
              <a:rPr lang="cs-CZ" b="1" dirty="0" smtClean="0"/>
              <a:t> &gt; </a:t>
            </a:r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VLÁKNA MAJÍ </a:t>
            </a:r>
            <a:r>
              <a:rPr lang="cs-CZ" b="1" cap="all" dirty="0" smtClean="0">
                <a:solidFill>
                  <a:srgbClr val="0000FF"/>
                </a:solidFill>
                <a:latin typeface="Arial Black" pitchFamily="34" charset="0"/>
              </a:rPr>
              <a:t>průměr </a:t>
            </a:r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cca.</a:t>
            </a:r>
            <a:r>
              <a:rPr lang="cs-CZ" b="1" cap="all" dirty="0" smtClean="0">
                <a:solidFill>
                  <a:srgbClr val="0000FF"/>
                </a:solidFill>
                <a:latin typeface="Arial Black" pitchFamily="34" charset="0"/>
              </a:rPr>
              <a:t> 80 – 100 </a:t>
            </a:r>
            <a:r>
              <a:rPr lang="cs-CZ" b="1" dirty="0" err="1" smtClean="0">
                <a:solidFill>
                  <a:srgbClr val="0000FF"/>
                </a:solidFill>
                <a:latin typeface="Arial Black" pitchFamily="34" charset="0"/>
              </a:rPr>
              <a:t>nm</a:t>
            </a:r>
            <a:r>
              <a:rPr lang="cs-CZ" b="1" cap="all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endParaRPr lang="cs-CZ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644008" y="980728"/>
            <a:ext cx="4320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008000"/>
                </a:solidFill>
                <a:latin typeface="Arial Black" pitchFamily="34" charset="0"/>
              </a:rPr>
              <a:t>MOŽNÁ TO ZKUSÍME UDĚLAT V LABORKÁCH!</a:t>
            </a:r>
            <a:endParaRPr lang="cs-CZ" sz="36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pPr eaLnBrk="1" hangingPunct="1"/>
            <a:r>
              <a:rPr lang="sk-SK" sz="3200" b="1" dirty="0" smtClean="0">
                <a:solidFill>
                  <a:srgbClr val="FF0000"/>
                </a:solidFill>
              </a:rPr>
              <a:t>Časový plán</a:t>
            </a:r>
          </a:p>
        </p:txBody>
      </p:sp>
      <p:sp>
        <p:nvSpPr>
          <p:cNvPr id="5187" name="Zástupný symbol pro datum 5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r>
              <a:rPr lang="cs-CZ" smtClean="0"/>
              <a:t>14. 11. 2018</a:t>
            </a:r>
            <a:endParaRPr lang="sk-SK"/>
          </a:p>
        </p:txBody>
      </p:sp>
      <p:sp>
        <p:nvSpPr>
          <p:cNvPr id="5122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835696" y="6245225"/>
            <a:ext cx="5760640" cy="476250"/>
          </a:xfrm>
          <a:noFill/>
        </p:spPr>
        <p:txBody>
          <a:bodyPr/>
          <a:lstStyle/>
          <a:p>
            <a:r>
              <a:rPr lang="en-US" smtClean="0"/>
              <a:t>PŘÍRODNÍ POLYMERY CELULÓZA PŘF MU  7 2018</a:t>
            </a:r>
            <a:endParaRPr lang="sk-SK" dirty="0"/>
          </a:p>
        </p:txBody>
      </p:sp>
      <p:sp>
        <p:nvSpPr>
          <p:cNvPr id="5123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FF5703E-1236-4214-9588-EAFBC0DC33A4}" type="slidenum">
              <a:rPr lang="sk-SK" smtClean="0"/>
              <a:pPr/>
              <a:t>2</a:t>
            </a:fld>
            <a:endParaRPr lang="sk-SK" smtClean="0"/>
          </a:p>
        </p:txBody>
      </p:sp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251520" y="764704"/>
          <a:ext cx="8712968" cy="5065830"/>
        </p:xfrm>
        <a:graphic>
          <a:graphicData uri="http://schemas.openxmlformats.org/drawingml/2006/table">
            <a:tbl>
              <a:tblPr/>
              <a:tblGrid>
                <a:gridCol w="1440160"/>
                <a:gridCol w="7272808"/>
              </a:tblGrid>
              <a:tr h="323623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b="1" kern="1200" dirty="0">
                          <a:solidFill>
                            <a:srgbClr val="0000FF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LEKCE</a:t>
                      </a:r>
                      <a:endParaRPr lang="cs-CZ" sz="1050" dirty="0">
                        <a:solidFill>
                          <a:srgbClr val="0000FF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 dirty="0">
                          <a:solidFill>
                            <a:srgbClr val="0000FF"/>
                          </a:solidFill>
                          <a:latin typeface="Arial Black"/>
                          <a:ea typeface="Times New Roman"/>
                          <a:cs typeface="Arial"/>
                        </a:rPr>
                        <a:t>téma </a:t>
                      </a:r>
                      <a:endParaRPr lang="cs-CZ" sz="900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016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kern="1200" dirty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1</a:t>
                      </a:r>
                      <a:endParaRPr lang="cs-CZ" sz="2000" b="1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Úvod do </a:t>
                      </a:r>
                      <a:r>
                        <a:rPr lang="sk-SK" sz="1400" b="1" kern="1200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předmětu</a:t>
                      </a: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- </a:t>
                      </a:r>
                      <a:r>
                        <a:rPr lang="cs-CZ" sz="14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Struktura a názvosloví přírodních polymerů, literatura </a:t>
                      </a:r>
                      <a:endParaRPr lang="cs-CZ" sz="11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0593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kern="1200" dirty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2</a:t>
                      </a:r>
                      <a:endParaRPr lang="cs-CZ" sz="2000" b="1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Deriváty </a:t>
                      </a:r>
                      <a:r>
                        <a:rPr lang="sk-SK" sz="1400" b="1" kern="1200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kyselin</a:t>
                      </a: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- </a:t>
                      </a:r>
                      <a:r>
                        <a:rPr lang="sk-SK" sz="1400" b="1" kern="1200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přírodní</a:t>
                      </a: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400" b="1" kern="1200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pryskyřice</a:t>
                      </a: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sk-SK" sz="1400" b="1" kern="1200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vysýchavé</a:t>
                      </a: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oleje, šelak</a:t>
                      </a:r>
                      <a:endParaRPr lang="cs-CZ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kern="1200" dirty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3</a:t>
                      </a:r>
                      <a:endParaRPr lang="cs-CZ" sz="2000" b="1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Vosky</a:t>
                      </a:r>
                      <a:endParaRPr lang="cs-CZ" sz="1000" b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kern="1200" dirty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4</a:t>
                      </a:r>
                      <a:endParaRPr lang="cs-CZ" sz="2000" b="1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Přírodní gumy, </a:t>
                      </a:r>
                      <a:r>
                        <a:rPr lang="cs-CZ" sz="14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Polyterpeny</a:t>
                      </a:r>
                      <a:r>
                        <a:rPr lang="cs-CZ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cs-CZ" sz="1400" b="1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– přírodní kaučuk, získávání, zpracování a modifikace </a:t>
                      </a:r>
                      <a:endParaRPr lang="cs-CZ" sz="1400" b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kern="1200" dirty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5</a:t>
                      </a:r>
                      <a:endParaRPr lang="cs-CZ" sz="2000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Polyfenoly</a:t>
                      </a:r>
                      <a:r>
                        <a:rPr lang="cs-CZ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cs-CZ" sz="1400" b="1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– lignin, </a:t>
                      </a:r>
                      <a:r>
                        <a:rPr lang="cs-CZ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huminové</a:t>
                      </a:r>
                      <a:r>
                        <a:rPr lang="cs-CZ" sz="1400" b="1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kyseliny </a:t>
                      </a:r>
                      <a:endParaRPr lang="cs-CZ" sz="14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b="1" kern="1200" dirty="0" smtClean="0">
                          <a:solidFill>
                            <a:srgbClr val="FF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25.10. &amp; 1. 11.</a:t>
                      </a:r>
                      <a:endParaRPr lang="cs-CZ" sz="1050" b="1" dirty="0">
                        <a:solidFill>
                          <a:srgbClr val="FF0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800" b="1" kern="1200" dirty="0">
                          <a:solidFill>
                            <a:srgbClr val="FF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Polysacharidy I – škrob </a:t>
                      </a:r>
                      <a:endParaRPr lang="cs-CZ" sz="2000" dirty="0">
                        <a:solidFill>
                          <a:srgbClr val="FF0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marR="0" indent="-347345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200" b="1" kern="1200" dirty="0" smtClean="0">
                          <a:solidFill>
                            <a:srgbClr val="0033CC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8.11. &amp; 15. 11.</a:t>
                      </a:r>
                      <a:endParaRPr lang="cs-CZ" sz="1200" dirty="0">
                        <a:solidFill>
                          <a:srgbClr val="0033CC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0033CC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Polysacharidy II –  celulóza </a:t>
                      </a:r>
                      <a:endParaRPr lang="cs-CZ" sz="1200" dirty="0">
                        <a:solidFill>
                          <a:srgbClr val="0033CC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rgbClr val="008000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22. &amp; 29. 11.</a:t>
                      </a:r>
                      <a:endParaRPr lang="cs-CZ" sz="1200" dirty="0">
                        <a:solidFill>
                          <a:srgbClr val="008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008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Bílkovinná vlákna I </a:t>
                      </a:r>
                      <a:endParaRPr lang="cs-CZ" sz="1600" dirty="0">
                        <a:solidFill>
                          <a:srgbClr val="008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rgbClr val="C00000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29. 11. &amp; 6.  12.</a:t>
                      </a:r>
                      <a:endParaRPr lang="cs-CZ" sz="1200" dirty="0">
                        <a:solidFill>
                          <a:srgbClr val="C00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C0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Bílkovinná vlákna II </a:t>
                      </a:r>
                      <a:endParaRPr lang="cs-CZ" sz="1600" dirty="0">
                        <a:solidFill>
                          <a:srgbClr val="C00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rgbClr val="9900CC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13. &amp; 20. 12.</a:t>
                      </a:r>
                      <a:endParaRPr lang="cs-CZ" sz="1200" dirty="0">
                        <a:solidFill>
                          <a:srgbClr val="9900CC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 err="1">
                          <a:solidFill>
                            <a:srgbClr val="9900CC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Kasein</a:t>
                      </a:r>
                      <a:r>
                        <a:rPr lang="sk-SK" sz="1600" b="1" kern="1200" dirty="0">
                          <a:solidFill>
                            <a:srgbClr val="9900CC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sk-SK" sz="1600" b="1" kern="1200" dirty="0" err="1">
                          <a:solidFill>
                            <a:srgbClr val="9900CC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syrovátka</a:t>
                      </a:r>
                      <a:r>
                        <a:rPr lang="sk-SK" sz="1600" b="1" kern="1200" dirty="0">
                          <a:solidFill>
                            <a:srgbClr val="9900CC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, vaječné </a:t>
                      </a:r>
                      <a:r>
                        <a:rPr lang="sk-SK" sz="1600" b="1" kern="1200" dirty="0" err="1">
                          <a:solidFill>
                            <a:srgbClr val="9900CC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proteiny</a:t>
                      </a:r>
                      <a:r>
                        <a:rPr lang="sk-SK" sz="1600" b="1" kern="1200" dirty="0">
                          <a:solidFill>
                            <a:srgbClr val="9900CC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endParaRPr lang="cs-CZ" sz="1600" dirty="0">
                        <a:solidFill>
                          <a:srgbClr val="9900CC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 rowSpan="2">
                  <a:txBody>
                    <a:bodyPr/>
                    <a:lstStyle/>
                    <a:p>
                      <a:pPr marL="347345" marR="0" indent="-347345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 smtClean="0">
                          <a:solidFill>
                            <a:srgbClr val="FFC000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20. 12.</a:t>
                      </a:r>
                      <a:endParaRPr lang="cs-CZ" sz="2000" dirty="0">
                        <a:solidFill>
                          <a:srgbClr val="FFC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Identifikace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přírodních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látek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endParaRPr lang="cs-CZ" sz="1200" dirty="0">
                        <a:solidFill>
                          <a:srgbClr val="FFC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 vMerge="1"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FFC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Laboratorní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metody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hodnocení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přírodních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polymerů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endParaRPr lang="cs-CZ" sz="1200" dirty="0">
                        <a:solidFill>
                          <a:srgbClr val="FFC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Chemie celulózy II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20</a:t>
            </a:fld>
            <a:endParaRPr lang="sk-SK"/>
          </a:p>
        </p:txBody>
      </p:sp>
      <p:pic>
        <p:nvPicPr>
          <p:cNvPr id="17" name="Zástupný symbol pro obsah 16" descr="řetězec celilózy rozměr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124744"/>
            <a:ext cx="8207643" cy="4942003"/>
          </a:xfrm>
        </p:spPr>
      </p:pic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200</a:t>
            </a:fld>
            <a:endParaRPr lang="sk-SK"/>
          </a:p>
        </p:txBody>
      </p:sp>
      <p:pic>
        <p:nvPicPr>
          <p:cNvPr id="5" name="Obrázek 4" descr="možná  NANOCELULÓZA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527663" y="-583447"/>
            <a:ext cx="6021288" cy="886160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Možná je to </a:t>
            </a:r>
            <a:r>
              <a:rPr lang="cs-CZ" sz="2800" dirty="0" err="1" smtClean="0">
                <a:solidFill>
                  <a:srgbClr val="0000FF"/>
                </a:solidFill>
                <a:latin typeface="Arial Black" pitchFamily="34" charset="0"/>
              </a:rPr>
              <a:t>sesíťovaná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modifikovaná NANOCELULÓZA???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Celulózy</a:t>
            </a:r>
            <a:r>
              <a:rPr lang="cs-CZ" sz="2800" dirty="0" smtClean="0">
                <a:latin typeface="Arial Black" pitchFamily="34" charset="0"/>
              </a:rPr>
              <a:t>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 práci konzervátora a restaurátora</a:t>
            </a:r>
            <a:endParaRPr lang="cs-CZ" sz="2800" dirty="0">
              <a:solidFill>
                <a:srgbClr val="FF0000"/>
              </a:solidFill>
            </a:endParaRPr>
          </a:p>
        </p:txBody>
      </p:sp>
      <p:graphicFrame>
        <p:nvGraphicFramePr>
          <p:cNvPr id="12" name="Zástupný symbol pro obsah 11"/>
          <p:cNvGraphicFramePr>
            <a:graphicFrameLocks noGrp="1"/>
          </p:cNvGraphicFramePr>
          <p:nvPr>
            <p:ph idx="1"/>
          </p:nvPr>
        </p:nvGraphicFramePr>
        <p:xfrm>
          <a:off x="457200" y="1092761"/>
          <a:ext cx="8229600" cy="4149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8616"/>
                <a:gridCol w="1584176"/>
                <a:gridCol w="2129408"/>
                <a:gridCol w="2057400"/>
              </a:tblGrid>
              <a:tr h="791778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>
                          <a:solidFill>
                            <a:srgbClr val="FF0000"/>
                          </a:solidFill>
                        </a:rPr>
                        <a:t>Typ </a:t>
                      </a:r>
                      <a:r>
                        <a:rPr lang="cs-CZ" sz="180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celulózy </a:t>
                      </a:r>
                      <a:r>
                        <a:rPr lang="cs-CZ" sz="1800" dirty="0" smtClean="0">
                          <a:solidFill>
                            <a:srgbClr val="FF0000"/>
                          </a:solidFill>
                        </a:rPr>
                        <a:t>nebo jejího derivátu</a:t>
                      </a:r>
                      <a:endParaRPr lang="cs-CZ" sz="1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>
                          <a:solidFill>
                            <a:srgbClr val="FF0000"/>
                          </a:solidFill>
                        </a:rPr>
                        <a:t>Fyzikální forma</a:t>
                      </a:r>
                      <a:endParaRPr lang="cs-CZ" sz="1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smtClean="0">
                          <a:solidFill>
                            <a:srgbClr val="FF0000"/>
                          </a:solidFill>
                        </a:rPr>
                        <a:t>Použití</a:t>
                      </a:r>
                    </a:p>
                    <a:p>
                      <a:pPr algn="ctr"/>
                      <a:endParaRPr lang="cs-CZ" sz="1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>
                          <a:solidFill>
                            <a:srgbClr val="FF0000"/>
                          </a:solidFill>
                        </a:rPr>
                        <a:t>poznámka</a:t>
                      </a:r>
                      <a:endParaRPr lang="cs-CZ" sz="1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2949">
                <a:tc>
                  <a:txBody>
                    <a:bodyPr/>
                    <a:lstStyle/>
                    <a:p>
                      <a:r>
                        <a:rPr lang="cs-CZ" sz="1600" b="1" dirty="0" smtClean="0"/>
                        <a:t>Nativní celulóza</a:t>
                      </a:r>
                      <a:endParaRPr lang="cs-CZ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Vlákna</a:t>
                      </a:r>
                      <a:endParaRPr lang="cs-CZ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Doplňovací materiál pro papír a kartónu</a:t>
                      </a:r>
                      <a:endParaRPr lang="cs-CZ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Případně dobarvit do odstínu restaurovaného dokumentu</a:t>
                      </a:r>
                      <a:endParaRPr lang="cs-CZ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6462">
                <a:tc>
                  <a:txBody>
                    <a:bodyPr/>
                    <a:lstStyle/>
                    <a:p>
                      <a:r>
                        <a:rPr lang="cs-CZ" sz="1600" b="1" dirty="0" smtClean="0">
                          <a:solidFill>
                            <a:srgbClr val="0000FF"/>
                          </a:solidFill>
                        </a:rPr>
                        <a:t>Nitrocelulóza</a:t>
                      </a:r>
                      <a:endParaRPr lang="cs-CZ" sz="16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rgbClr val="0000FF"/>
                          </a:solidFill>
                        </a:rPr>
                        <a:t>Roztok</a:t>
                      </a:r>
                      <a:endParaRPr lang="cs-CZ" sz="16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rgbClr val="0000FF"/>
                          </a:solidFill>
                        </a:rPr>
                        <a:t>Lepidlo, tmel</a:t>
                      </a:r>
                      <a:endParaRPr lang="cs-CZ" sz="16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b="0" dirty="0" smtClean="0">
                          <a:solidFill>
                            <a:srgbClr val="0000FF"/>
                          </a:solidFill>
                        </a:rPr>
                        <a:t>Výplňový tmel plněný dřevitou moučkou</a:t>
                      </a:r>
                      <a:endParaRPr lang="cs-CZ" sz="1600" b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08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 err="1" smtClean="0">
                          <a:solidFill>
                            <a:srgbClr val="008000"/>
                          </a:solidFill>
                        </a:rPr>
                        <a:t>Karboxymethylcelulóza</a:t>
                      </a:r>
                      <a:endParaRPr lang="cs-CZ" sz="1600" b="1" dirty="0" smtClean="0">
                        <a:solidFill>
                          <a:srgbClr val="008000"/>
                        </a:solidFill>
                      </a:endParaRPr>
                    </a:p>
                    <a:p>
                      <a:endParaRPr lang="cs-CZ" sz="1600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rgbClr val="008000"/>
                          </a:solidFill>
                        </a:rPr>
                        <a:t>Roztok</a:t>
                      </a:r>
                      <a:endParaRPr lang="cs-CZ" sz="160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rgbClr val="008000"/>
                          </a:solidFill>
                        </a:rPr>
                        <a:t>Lepidlo</a:t>
                      </a:r>
                      <a:endParaRPr lang="cs-CZ" sz="160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rgbClr val="008000"/>
                          </a:solidFill>
                        </a:rPr>
                        <a:t>Restaurování tapet,</a:t>
                      </a:r>
                      <a:r>
                        <a:rPr lang="cs-CZ" sz="1600" baseline="0" dirty="0" smtClean="0">
                          <a:solidFill>
                            <a:srgbClr val="008000"/>
                          </a:solidFill>
                        </a:rPr>
                        <a:t> lepení papíru</a:t>
                      </a:r>
                      <a:endParaRPr lang="cs-CZ" sz="160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72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 smtClean="0">
                          <a:solidFill>
                            <a:srgbClr val="C00000"/>
                          </a:solidFill>
                        </a:rPr>
                        <a:t>Propionát celulózy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 err="1" smtClean="0">
                          <a:solidFill>
                            <a:srgbClr val="C00000"/>
                          </a:solidFill>
                        </a:rPr>
                        <a:t>Acetobutyrát</a:t>
                      </a:r>
                      <a:r>
                        <a:rPr lang="cs-CZ" sz="1600" b="1" dirty="0" smtClean="0">
                          <a:solidFill>
                            <a:srgbClr val="C00000"/>
                          </a:solidFill>
                        </a:rPr>
                        <a:t> celulózy</a:t>
                      </a:r>
                      <a:endParaRPr lang="cs-CZ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rgbClr val="C00000"/>
                          </a:solidFill>
                        </a:rPr>
                        <a:t>Tuhá látka</a:t>
                      </a:r>
                      <a:endParaRPr lang="cs-CZ" sz="16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rgbClr val="C00000"/>
                          </a:solidFill>
                        </a:rPr>
                        <a:t>Imitace přírodních lesklých hmot</a:t>
                      </a:r>
                      <a:endParaRPr lang="cs-CZ" sz="16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rgbClr val="C00000"/>
                          </a:solidFill>
                        </a:rPr>
                        <a:t>Zpracování </a:t>
                      </a:r>
                      <a:r>
                        <a:rPr lang="cs-CZ" sz="1600" smtClean="0">
                          <a:solidFill>
                            <a:srgbClr val="C00000"/>
                          </a:solidFill>
                        </a:rPr>
                        <a:t>v tavenině</a:t>
                      </a:r>
                      <a:endParaRPr lang="cs-CZ" sz="16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201</a:t>
            </a:fld>
            <a:endParaRPr lang="sk-SK"/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202</a:t>
            </a:fld>
            <a:endParaRPr lang="sk-SK"/>
          </a:p>
        </p:txBody>
      </p:sp>
      <p:pic>
        <p:nvPicPr>
          <p:cNvPr id="10" name="Obrázek 9" descr="img5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4392488" cy="5769300"/>
          </a:xfrm>
          <a:prstGeom prst="rect">
            <a:avLst/>
          </a:prstGeom>
        </p:spPr>
      </p:pic>
      <p:pic>
        <p:nvPicPr>
          <p:cNvPr id="11" name="Obrázek 10" descr="img5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56541" y="188640"/>
            <a:ext cx="4558283" cy="1584176"/>
          </a:xfrm>
          <a:prstGeom prst="rect">
            <a:avLst/>
          </a:prstGeom>
        </p:spPr>
      </p:pic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203</a:t>
            </a:fld>
            <a:endParaRPr lang="sk-SK"/>
          </a:p>
        </p:txBody>
      </p:sp>
      <p:pic>
        <p:nvPicPr>
          <p:cNvPr id="5" name="Obrázek 4" descr="celulózová nanovlákna v automobilech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808301" y="-440149"/>
            <a:ext cx="3062902" cy="4320480"/>
          </a:xfrm>
          <a:prstGeom prst="rect">
            <a:avLst/>
          </a:prstGeom>
        </p:spPr>
      </p:pic>
      <p:pic>
        <p:nvPicPr>
          <p:cNvPr id="6" name="Obrázek 5" descr="celulózová nanovlákna v automobilech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5118301" y="-357662"/>
            <a:ext cx="3011853" cy="4248472"/>
          </a:xfrm>
          <a:prstGeom prst="rect">
            <a:avLst/>
          </a:prstGeom>
        </p:spPr>
      </p:pic>
      <p:pic>
        <p:nvPicPr>
          <p:cNvPr id="7" name="Obrázek 6" descr="celulózová nanovlákna v automobilech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-83421" y="3619924"/>
            <a:ext cx="3478193" cy="266429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131840" y="3356992"/>
            <a:ext cx="568863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>
                <a:solidFill>
                  <a:srgbClr val="FF0000"/>
                </a:solidFill>
                <a:latin typeface="Arial Black" pitchFamily="34" charset="0"/>
              </a:rPr>
              <a:t>Tak horké to asi nebude, ale vy se toho třeba dožijete</a:t>
            </a:r>
            <a:endParaRPr lang="cs-CZ" sz="44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204</a:t>
            </a:fld>
            <a:endParaRPr lang="sk-SK"/>
          </a:p>
        </p:txBody>
      </p:sp>
      <p:sp>
        <p:nvSpPr>
          <p:cNvPr id="5" name="Obdélník 4"/>
          <p:cNvSpPr/>
          <p:nvPr/>
        </p:nvSpPr>
        <p:spPr>
          <a:xfrm>
            <a:off x="179512" y="1412776"/>
            <a:ext cx="85689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  <a:latin typeface="Arial Black" pitchFamily="34" charset="0"/>
              </a:rPr>
              <a:t>"This work was supported by the project R&amp;D Centre for Low-Cost Plasma and Nanotechnology Surface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en-US" sz="2400" dirty="0" smtClean="0">
                <a:solidFill>
                  <a:srgbClr val="008000"/>
                </a:solidFill>
                <a:latin typeface="Arial Black" pitchFamily="34" charset="0"/>
              </a:rPr>
              <a:t>Modifications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en-US" sz="2400" dirty="0" smtClean="0">
                <a:solidFill>
                  <a:srgbClr val="008000"/>
                </a:solidFill>
                <a:latin typeface="Arial Black" pitchFamily="34" charset="0"/>
              </a:rPr>
              <a:t>Z.1.05/2.1.00/03.0086 funding by the</a:t>
            </a:r>
            <a:br>
              <a:rPr lang="en-US" sz="2400" dirty="0" smtClean="0">
                <a:solidFill>
                  <a:srgbClr val="008000"/>
                </a:solidFill>
                <a:latin typeface="Arial Black" pitchFamily="34" charset="0"/>
              </a:rPr>
            </a:br>
            <a:r>
              <a:rPr lang="en-US" sz="2400" dirty="0" smtClean="0">
                <a:solidFill>
                  <a:srgbClr val="008000"/>
                </a:solidFill>
                <a:latin typeface="Arial Black" pitchFamily="34" charset="0"/>
              </a:rPr>
              <a:t>European Regional Development Fund and by the project LO1411 (NPU I)  funded by Ministry of Education Youth and Sports of Czech Republic.”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79512" y="4077072"/>
            <a:ext cx="85689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00FF"/>
                </a:solidFill>
                <a:latin typeface="Arial Black" pitchFamily="34" charset="0"/>
              </a:rPr>
              <a:t>D</a:t>
            </a:r>
            <a:r>
              <a:rPr lang="cs-CZ" sz="4800" dirty="0" err="1" smtClean="0">
                <a:solidFill>
                  <a:srgbClr val="0000FF"/>
                </a:solidFill>
                <a:latin typeface="Arial Black" pitchFamily="34" charset="0"/>
              </a:rPr>
              <a:t>avid</a:t>
            </a:r>
            <a:r>
              <a:rPr lang="cs-CZ" sz="48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Arial Black" pitchFamily="34" charset="0"/>
              </a:rPr>
              <a:t>Pavliňák</a:t>
            </a:r>
            <a:r>
              <a:rPr lang="en-US" sz="4800" dirty="0" smtClean="0">
                <a:solidFill>
                  <a:srgbClr val="0000FF"/>
                </a:solidFill>
                <a:latin typeface="Arial Black" pitchFamily="34" charset="0"/>
              </a:rPr>
              <a:t>, </a:t>
            </a:r>
            <a:r>
              <a:rPr lang="cs-CZ" sz="4800" dirty="0" err="1" smtClean="0">
                <a:solidFill>
                  <a:srgbClr val="0000FF"/>
                </a:solidFill>
                <a:latin typeface="Arial Black" pitchFamily="34" charset="0"/>
              </a:rPr>
              <a:t>Ph.D</a:t>
            </a:r>
            <a:r>
              <a:rPr lang="cs-CZ" sz="4800" dirty="0" smtClean="0">
                <a:solidFill>
                  <a:srgbClr val="0000FF"/>
                </a:solidFill>
                <a:latin typeface="Arial Black" pitchFamily="34" charset="0"/>
              </a:rPr>
              <a:t>.</a:t>
            </a:r>
          </a:p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„</a:t>
            </a:r>
            <a:r>
              <a:rPr lang="en-US" sz="2800" dirty="0" smtClean="0">
                <a:solidFill>
                  <a:srgbClr val="0000FF"/>
                </a:solidFill>
                <a:latin typeface="Arial Black" pitchFamily="34" charset="0"/>
              </a:rPr>
              <a:t>CEPLANT - R&amp;D Centre for Low-Cost Plasma and Nanotechnology</a:t>
            </a:r>
            <a:br>
              <a:rPr lang="en-US" sz="2800" dirty="0" smtClean="0">
                <a:solidFill>
                  <a:srgbClr val="0000FF"/>
                </a:solidFill>
                <a:latin typeface="Arial Black" pitchFamily="34" charset="0"/>
              </a:rPr>
            </a:br>
            <a:r>
              <a:rPr lang="en-US" sz="2800" dirty="0" smtClean="0">
                <a:solidFill>
                  <a:srgbClr val="0000FF"/>
                </a:solidFill>
                <a:latin typeface="Arial Black" pitchFamily="34" charset="0"/>
              </a:rPr>
              <a:t>Surface Modifications“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79512" y="116632"/>
            <a:ext cx="864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>
                <a:solidFill>
                  <a:srgbClr val="FF0000"/>
                </a:solidFill>
                <a:latin typeface="Arial Black" pitchFamily="34" charset="0"/>
              </a:rPr>
              <a:t>KDE JSEM DĚLAL SEM SNÍMKY</a:t>
            </a:r>
            <a:endParaRPr lang="cs-CZ" sz="40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205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179512" y="188640"/>
            <a:ext cx="87129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ČSN 50 0279</a:t>
            </a:r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(Norma už není platná):</a:t>
            </a:r>
          </a:p>
          <a:p>
            <a:r>
              <a:rPr lang="cs-CZ" sz="3200" dirty="0" err="1" smtClean="0">
                <a:solidFill>
                  <a:srgbClr val="0000FF"/>
                </a:solidFill>
                <a:latin typeface="Arial Black" pitchFamily="34" charset="0"/>
              </a:rPr>
              <a:t>Určenie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3200" dirty="0" err="1" smtClean="0">
                <a:solidFill>
                  <a:srgbClr val="0000FF"/>
                </a:solidFill>
                <a:latin typeface="Arial Black" pitchFamily="34" charset="0"/>
              </a:rPr>
              <a:t>primerného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3200" dirty="0" err="1" smtClean="0">
                <a:solidFill>
                  <a:srgbClr val="0000FF"/>
                </a:solidFill>
                <a:latin typeface="Arial Black" pitchFamily="34" charset="0"/>
              </a:rPr>
              <a:t>polymeračného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3200" dirty="0" err="1" smtClean="0">
                <a:solidFill>
                  <a:srgbClr val="0000FF"/>
                </a:solidFill>
                <a:latin typeface="Arial Black" pitchFamily="34" charset="0"/>
              </a:rPr>
              <a:t>stupňa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buničiny v </a:t>
            </a:r>
            <a:r>
              <a:rPr lang="cs-CZ" sz="3200" dirty="0" err="1" smtClean="0">
                <a:solidFill>
                  <a:srgbClr val="0000FF"/>
                </a:solidFill>
                <a:latin typeface="Arial Black" pitchFamily="34" charset="0"/>
              </a:rPr>
              <a:t>kuamoxovom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roztoku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79512" y="2348880"/>
            <a:ext cx="8712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latin typeface="Arial Black" pitchFamily="34" charset="0"/>
              </a:rPr>
              <a:t>Metodou je relativní viskozita v kapilárním viskozimetru a empirická rovnice </a:t>
            </a:r>
            <a:endParaRPr lang="cs-CZ" sz="28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504056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OPAKOVÁNÍ JE MATKA MOUDROSTI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21</a:t>
            </a:fld>
            <a:endParaRPr lang="sk-SK"/>
          </a:p>
        </p:txBody>
      </p:sp>
      <p:pic>
        <p:nvPicPr>
          <p:cNvPr id="8" name="Obrázek 7" descr="vodíkové můstky - příklady z literatur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267744" y="44624"/>
            <a:ext cx="4536504" cy="8856984"/>
          </a:xfrm>
          <a:prstGeom prst="rect">
            <a:avLst/>
          </a:prstGeom>
          <a:ln w="63500">
            <a:solidFill>
              <a:srgbClr val="008000"/>
            </a:solidFill>
          </a:ln>
        </p:spPr>
      </p:pic>
      <p:sp>
        <p:nvSpPr>
          <p:cNvPr id="9" name="TextovéPole 8"/>
          <p:cNvSpPr txBox="1"/>
          <p:nvPr/>
        </p:nvSpPr>
        <p:spPr>
          <a:xfrm>
            <a:off x="107504" y="620688"/>
            <a:ext cx="8856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Vodíkové můstky NEMAJÍ  pevnost chemické vazby a snadno se trhají. Vzápětí se ale navazují nové a tak existuje za dané teploty stálý stupeň asociace přes vodíkové můstky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Chemie celulózy III/1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22</a:t>
            </a:fld>
            <a:endParaRPr lang="sk-SK"/>
          </a:p>
        </p:txBody>
      </p:sp>
      <p:pic>
        <p:nvPicPr>
          <p:cNvPr id="8" name="Obrázek 7" descr="molekula celulóz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-11214" y="2420888"/>
            <a:ext cx="9155214" cy="4192496"/>
          </a:xfrm>
          <a:prstGeom prst="rect">
            <a:avLst/>
          </a:prstGeom>
        </p:spPr>
      </p:pic>
      <p:cxnSp>
        <p:nvCxnSpPr>
          <p:cNvPr id="10" name="Přímá spojovací šipka 9"/>
          <p:cNvCxnSpPr/>
          <p:nvPr/>
        </p:nvCxnSpPr>
        <p:spPr>
          <a:xfrm flipV="1">
            <a:off x="1835696" y="5085184"/>
            <a:ext cx="1080120" cy="1224136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 flipH="1" flipV="1">
            <a:off x="1619672" y="4005064"/>
            <a:ext cx="216024" cy="2304256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107504" y="620688"/>
            <a:ext cx="8640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latin typeface="Arial Black" pitchFamily="34" charset="0"/>
              </a:rPr>
              <a:t>VODÍKOVÉ VAZBY  jsou jak 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v rámci jedné makromolekuly</a:t>
            </a:r>
            <a:r>
              <a:rPr lang="cs-CZ" sz="3200" dirty="0" smtClean="0">
                <a:latin typeface="Arial Black" pitchFamily="34" charset="0"/>
              </a:rPr>
              <a:t>, tak </a:t>
            </a:r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v rámci dvou sousedních molekul </a:t>
            </a:r>
            <a:endParaRPr lang="cs-CZ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8" name="Elipsa 17"/>
          <p:cNvSpPr/>
          <p:nvPr/>
        </p:nvSpPr>
        <p:spPr>
          <a:xfrm>
            <a:off x="1403648" y="3429000"/>
            <a:ext cx="504056" cy="648072"/>
          </a:xfrm>
          <a:prstGeom prst="ellipse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Elipsa 18"/>
          <p:cNvSpPr/>
          <p:nvPr/>
        </p:nvSpPr>
        <p:spPr>
          <a:xfrm>
            <a:off x="2987824" y="2780928"/>
            <a:ext cx="864096" cy="432048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Přímá spojovací šipka 11"/>
          <p:cNvCxnSpPr/>
          <p:nvPr/>
        </p:nvCxnSpPr>
        <p:spPr>
          <a:xfrm>
            <a:off x="6732240" y="3140968"/>
            <a:ext cx="0" cy="576064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 flipH="1" flipV="1">
            <a:off x="4932040" y="4365104"/>
            <a:ext cx="360040" cy="504056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šipka 20"/>
          <p:cNvCxnSpPr/>
          <p:nvPr/>
        </p:nvCxnSpPr>
        <p:spPr>
          <a:xfrm flipV="1">
            <a:off x="8172400" y="4437112"/>
            <a:ext cx="360040" cy="648072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4067944" y="2132856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Sekundární struktura (interakce v rámci jednoho řetězce)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2" name="Elipsa 21"/>
          <p:cNvSpPr/>
          <p:nvPr/>
        </p:nvSpPr>
        <p:spPr>
          <a:xfrm>
            <a:off x="2924200" y="4877544"/>
            <a:ext cx="864096" cy="432048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TextovéPole 22"/>
          <p:cNvSpPr txBox="1"/>
          <p:nvPr/>
        </p:nvSpPr>
        <p:spPr>
          <a:xfrm>
            <a:off x="4067944" y="5301208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Terciární struktura (interakce v rámci více řetězců)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Chemie celulózy III/2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23</a:t>
            </a:fld>
            <a:endParaRPr lang="sk-SK"/>
          </a:p>
        </p:txBody>
      </p:sp>
      <p:pic>
        <p:nvPicPr>
          <p:cNvPr id="20" name="Obrázek 19" descr="Cellulose_strand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268760"/>
            <a:ext cx="8280920" cy="4896544"/>
          </a:xfrm>
          <a:prstGeom prst="rect">
            <a:avLst/>
          </a:prstGeom>
        </p:spPr>
      </p:pic>
      <p:sp>
        <p:nvSpPr>
          <p:cNvPr id="24" name="TextovéPole 23"/>
          <p:cNvSpPr txBox="1"/>
          <p:nvPr/>
        </p:nvSpPr>
        <p:spPr>
          <a:xfrm>
            <a:off x="0" y="548680"/>
            <a:ext cx="8964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Ještě jednou interakce mezi řetězci i v rámci jedné makromolekuly</a:t>
            </a:r>
            <a:endParaRPr lang="cs-CZ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47667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Chemie celulózy IV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24</a:t>
            </a:fld>
            <a:endParaRPr lang="sk-SK"/>
          </a:p>
        </p:txBody>
      </p:sp>
      <p:pic>
        <p:nvPicPr>
          <p:cNvPr id="8" name="Zástupný symbol pro obsah 7" descr="img7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052736"/>
            <a:ext cx="8415544" cy="3024336"/>
          </a:xfrm>
        </p:spPr>
      </p:pic>
      <p:sp>
        <p:nvSpPr>
          <p:cNvPr id="9" name="TextovéPole 8"/>
          <p:cNvSpPr txBox="1"/>
          <p:nvPr/>
        </p:nvSpPr>
        <p:spPr>
          <a:xfrm>
            <a:off x="6588224" y="4149080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C00000"/>
                </a:solidFill>
              </a:rPr>
              <a:t>P = M/162</a:t>
            </a:r>
            <a:endParaRPr lang="cs-CZ" sz="3200" b="1" dirty="0">
              <a:solidFill>
                <a:srgbClr val="C0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79512" y="4005064"/>
            <a:ext cx="5328592" cy="193899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 smtClean="0">
                <a:solidFill>
                  <a:srgbClr val="C00000"/>
                </a:solidFill>
                <a:latin typeface="Arial Black" pitchFamily="34" charset="0"/>
              </a:rPr>
              <a:t>M</a:t>
            </a:r>
            <a:r>
              <a:rPr lang="cs-CZ" sz="2400" b="1" baseline="-25000" dirty="0" err="1" smtClean="0">
                <a:solidFill>
                  <a:srgbClr val="C00000"/>
                </a:solidFill>
                <a:latin typeface="Arial Black" pitchFamily="34" charset="0"/>
              </a:rPr>
              <a:t>w</a:t>
            </a:r>
            <a:r>
              <a:rPr lang="cs-CZ" sz="2400" b="1" dirty="0" smtClean="0">
                <a:solidFill>
                  <a:srgbClr val="C00000"/>
                </a:solidFill>
                <a:latin typeface="Arial Black" pitchFamily="34" charset="0"/>
              </a:rPr>
              <a:t> (podle jiného zdroje)</a:t>
            </a:r>
          </a:p>
          <a:p>
            <a:endParaRPr lang="cs-CZ" sz="2400" b="1" dirty="0" smtClean="0">
              <a:solidFill>
                <a:srgbClr val="C00000"/>
              </a:solidFill>
            </a:endParaRPr>
          </a:p>
          <a:p>
            <a:r>
              <a:rPr lang="cs-CZ" sz="2400" b="1" dirty="0" smtClean="0">
                <a:solidFill>
                  <a:srgbClr val="C00000"/>
                </a:solidFill>
              </a:rPr>
              <a:t>Bavlna                     1,78 – 2,43 x 10</a:t>
            </a:r>
            <a:r>
              <a:rPr lang="cs-CZ" sz="2400" b="1" baseline="30000" dirty="0" smtClean="0">
                <a:solidFill>
                  <a:srgbClr val="C00000"/>
                </a:solidFill>
              </a:rPr>
              <a:t>6</a:t>
            </a:r>
          </a:p>
          <a:p>
            <a:r>
              <a:rPr lang="cs-CZ" sz="2400" b="1" dirty="0" smtClean="0">
                <a:solidFill>
                  <a:srgbClr val="C00000"/>
                </a:solidFill>
              </a:rPr>
              <a:t>Sulfitová buničina             0,60 x 10</a:t>
            </a:r>
            <a:r>
              <a:rPr lang="cs-CZ" sz="2400" b="1" baseline="30000" dirty="0" smtClean="0">
                <a:solidFill>
                  <a:srgbClr val="C00000"/>
                </a:solidFill>
              </a:rPr>
              <a:t>6</a:t>
            </a:r>
          </a:p>
          <a:p>
            <a:r>
              <a:rPr lang="cs-CZ" sz="2400" b="1" dirty="0" smtClean="0">
                <a:solidFill>
                  <a:srgbClr val="C00000"/>
                </a:solidFill>
                <a:latin typeface="Arial Black" pitchFamily="34" charset="0"/>
              </a:rPr>
              <a:t>Viskózová vlákna     0,23 x 10</a:t>
            </a:r>
            <a:r>
              <a:rPr lang="cs-CZ" sz="2400" b="1" baseline="30000" dirty="0" smtClean="0">
                <a:solidFill>
                  <a:srgbClr val="C00000"/>
                </a:solidFill>
                <a:latin typeface="Arial Black" pitchFamily="34" charset="0"/>
              </a:rPr>
              <a:t>6</a:t>
            </a:r>
            <a:endParaRPr lang="cs-CZ" sz="24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508104" y="4725144"/>
            <a:ext cx="3635896" cy="1200329"/>
          </a:xfrm>
          <a:prstGeom prst="rect">
            <a:avLst/>
          </a:prstGeom>
          <a:noFill/>
          <a:ln w="38100">
            <a:solidFill>
              <a:srgbClr val="0000FF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DALŠÍ ZDROJ (P):</a:t>
            </a:r>
          </a:p>
          <a:p>
            <a:pPr>
              <a:buFont typeface="Arial" pitchFamily="34" charset="0"/>
              <a:buChar char="•"/>
            </a:pPr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 bavlna 15 000</a:t>
            </a:r>
          </a:p>
          <a:p>
            <a:pPr>
              <a:buFont typeface="Arial" pitchFamily="34" charset="0"/>
              <a:buChar char="•"/>
            </a:pPr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 celulóza ze dřeva 5 – 9000</a:t>
            </a:r>
          </a:p>
          <a:p>
            <a:pPr>
              <a:buFont typeface="Arial" pitchFamily="34" charset="0"/>
              <a:buChar char="•"/>
            </a:pPr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 viskózová vlákna 300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0" y="332656"/>
            <a:ext cx="8964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008000"/>
                </a:solidFill>
                <a:latin typeface="Arial Black" pitchFamily="34" charset="0"/>
              </a:rPr>
              <a:t>Krátká nespřádatelná vlákna v bavlně (odpadní vlákna, používaná např. k chemické </a:t>
            </a:r>
            <a:r>
              <a:rPr lang="cs-CZ" sz="2000" cap="all" dirty="0" err="1" smtClean="0">
                <a:solidFill>
                  <a:srgbClr val="008000"/>
                </a:solidFill>
                <a:latin typeface="Arial Black" pitchFamily="34" charset="0"/>
              </a:rPr>
              <a:t>polymeranalogické</a:t>
            </a:r>
            <a:r>
              <a:rPr lang="cs-CZ" sz="2000" cap="all" dirty="0" smtClean="0">
                <a:solidFill>
                  <a:srgbClr val="008000"/>
                </a:solidFill>
                <a:latin typeface="Arial Black" pitchFamily="34" charset="0"/>
              </a:rPr>
              <a:t> modifikaci </a:t>
            </a:r>
            <a:r>
              <a:rPr lang="cs-CZ" sz="2000" dirty="0" smtClean="0">
                <a:solidFill>
                  <a:srgbClr val="008000"/>
                </a:solidFill>
                <a:latin typeface="Arial Black" pitchFamily="34" charset="0"/>
              </a:rPr>
              <a:t>polymeru – celulózy)</a:t>
            </a:r>
            <a:endParaRPr lang="cs-CZ" sz="2000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4" name="Přímá spojovací šipka 13"/>
          <p:cNvCxnSpPr/>
          <p:nvPr/>
        </p:nvCxnSpPr>
        <p:spPr>
          <a:xfrm>
            <a:off x="1907704" y="1196752"/>
            <a:ext cx="2592288" cy="1656184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427984" y="0"/>
            <a:ext cx="4269160" cy="476672"/>
          </a:xfrm>
        </p:spPr>
        <p:txBody>
          <a:bodyPr/>
          <a:lstStyle/>
          <a:p>
            <a:pPr algn="r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Chemie celulózy III b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25</a:t>
            </a:fld>
            <a:endParaRPr lang="sk-SK"/>
          </a:p>
        </p:txBody>
      </p:sp>
      <p:pic>
        <p:nvPicPr>
          <p:cNvPr id="16" name="Obrázek 15" descr="str 1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389449" y="498985"/>
            <a:ext cx="4149080" cy="8568950"/>
          </a:xfrm>
          <a:prstGeom prst="rect">
            <a:avLst/>
          </a:prstGeom>
        </p:spPr>
      </p:pic>
      <p:pic>
        <p:nvPicPr>
          <p:cNvPr id="17" name="Obrázek 16" descr="str 1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949796" y="-949796"/>
            <a:ext cx="2420888" cy="4320480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4355976" y="476672"/>
            <a:ext cx="468052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FF0000"/>
                </a:solidFill>
                <a:latin typeface="Arial Black" pitchFamily="34" charset="0"/>
              </a:rPr>
              <a:t>OBECNĚ: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stonková vlákna a bavlna &gt; VYSOKÉ P,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DŘEVINY – NIŽŠÍ P,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REGENEROVANÁ CELULÓZA -  nízký P</a:t>
            </a:r>
            <a:endParaRPr lang="cs-CZ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107504" y="2492896"/>
            <a:ext cx="2232248" cy="1015663"/>
          </a:xfrm>
          <a:prstGeom prst="rect">
            <a:avLst/>
          </a:prstGeom>
          <a:solidFill>
            <a:schemeClr val="accent3">
              <a:lumMod val="85000"/>
            </a:schemeClr>
          </a:solidFill>
          <a:ln w="635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err="1" smtClean="0">
                <a:solidFill>
                  <a:srgbClr val="7030A0"/>
                </a:solidFill>
              </a:rPr>
              <a:t>Linters</a:t>
            </a:r>
            <a:r>
              <a:rPr lang="cs-CZ" sz="2000" b="1" dirty="0" smtClean="0">
                <a:solidFill>
                  <a:srgbClr val="7030A0"/>
                </a:solidFill>
              </a:rPr>
              <a:t> = krátká, nespřádatelná vlákna z bavlny</a:t>
            </a:r>
            <a:endParaRPr lang="cs-CZ" sz="2000" b="1" dirty="0">
              <a:solidFill>
                <a:srgbClr val="7030A0"/>
              </a:solidFill>
            </a:endParaRPr>
          </a:p>
        </p:txBody>
      </p:sp>
      <p:cxnSp>
        <p:nvCxnSpPr>
          <p:cNvPr id="21" name="Přímá spojovací šipka 20"/>
          <p:cNvCxnSpPr/>
          <p:nvPr/>
        </p:nvCxnSpPr>
        <p:spPr>
          <a:xfrm flipH="1">
            <a:off x="107504" y="3501008"/>
            <a:ext cx="72008" cy="2016224"/>
          </a:xfrm>
          <a:prstGeom prst="straightConnector1">
            <a:avLst/>
          </a:prstGeom>
          <a:ln w="63500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délník 10"/>
          <p:cNvSpPr/>
          <p:nvPr/>
        </p:nvSpPr>
        <p:spPr>
          <a:xfrm>
            <a:off x="251520" y="5085184"/>
            <a:ext cx="1728192" cy="792088"/>
          </a:xfrm>
          <a:prstGeom prst="rect">
            <a:avLst/>
          </a:prstGeom>
          <a:noFill/>
          <a:ln w="6350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Chemie celulózy IV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13" name="Zástupný symbol pro obsah 12"/>
          <p:cNvSpPr>
            <a:spLocks noGrp="1"/>
          </p:cNvSpPr>
          <p:nvPr>
            <p:ph idx="1"/>
          </p:nvPr>
        </p:nvSpPr>
        <p:spPr>
          <a:xfrm>
            <a:off x="107504" y="836712"/>
            <a:ext cx="9036496" cy="5289451"/>
          </a:xfrm>
        </p:spPr>
        <p:txBody>
          <a:bodyPr/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Údaje o MW se dost liší, KROMĚ BAVLNY</a:t>
            </a:r>
          </a:p>
          <a:p>
            <a:r>
              <a:rPr lang="cs-CZ" u="sng" dirty="0" smtClean="0">
                <a:solidFill>
                  <a:srgbClr val="008000"/>
                </a:solidFill>
                <a:latin typeface="Arial Black" pitchFamily="34" charset="0"/>
              </a:rPr>
              <a:t>Může to být:</a:t>
            </a:r>
          </a:p>
          <a:p>
            <a:pPr lvl="1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různé přírodní zdroje,</a:t>
            </a:r>
          </a:p>
          <a:p>
            <a:pPr lvl="1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různé viskózy (</a:t>
            </a:r>
            <a:r>
              <a:rPr lang="cs-CZ" u="sng" cap="all" dirty="0" smtClean="0">
                <a:solidFill>
                  <a:srgbClr val="008000"/>
                </a:solidFill>
                <a:latin typeface="Arial Black" pitchFamily="34" charset="0"/>
              </a:rPr>
              <a:t>velmi pravděpodobně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),</a:t>
            </a:r>
          </a:p>
          <a:p>
            <a:pPr lvl="1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různé metody měření.</a:t>
            </a:r>
          </a:p>
          <a:p>
            <a:r>
              <a:rPr lang="cs-CZ" u="sng" dirty="0" smtClean="0">
                <a:solidFill>
                  <a:srgbClr val="FF0000"/>
                </a:solidFill>
                <a:latin typeface="Arial Black" pitchFamily="34" charset="0"/>
              </a:rPr>
              <a:t>Co chybí:</a:t>
            </a:r>
          </a:p>
          <a:p>
            <a:pPr lvl="1"/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MWD</a:t>
            </a:r>
          </a:p>
          <a:p>
            <a:pPr lvl="1"/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Údaje o typu MW (</a:t>
            </a:r>
            <a:r>
              <a:rPr lang="cs-CZ" dirty="0" err="1" smtClean="0">
                <a:solidFill>
                  <a:srgbClr val="FF0000"/>
                </a:solidFill>
                <a:latin typeface="Arial Black" pitchFamily="34" charset="0"/>
              </a:rPr>
              <a:t>M</a:t>
            </a:r>
            <a:r>
              <a:rPr lang="cs-CZ" baseline="-25000" dirty="0" err="1" smtClean="0">
                <a:solidFill>
                  <a:srgbClr val="FF0000"/>
                </a:solidFill>
                <a:latin typeface="Arial Black" pitchFamily="34" charset="0"/>
              </a:rPr>
              <a:t>n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 nebo </a:t>
            </a:r>
            <a:r>
              <a:rPr lang="cs-CZ" dirty="0" err="1" smtClean="0">
                <a:solidFill>
                  <a:srgbClr val="FF0000"/>
                </a:solidFill>
                <a:latin typeface="Arial Black" pitchFamily="34" charset="0"/>
              </a:rPr>
              <a:t>M</a:t>
            </a:r>
            <a:r>
              <a:rPr lang="cs-CZ" baseline="-25000" dirty="0" err="1" smtClean="0">
                <a:solidFill>
                  <a:srgbClr val="FF0000"/>
                </a:solidFill>
                <a:latin typeface="Arial Black" pitchFamily="34" charset="0"/>
              </a:rPr>
              <a:t>w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)</a:t>
            </a:r>
          </a:p>
          <a:p>
            <a:pPr lvl="1"/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26</a:t>
            </a:fld>
            <a:endParaRPr lang="sk-SK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FYZIKA celulózy I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13" name="Zástupný symbol pro obsah 1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HUSTOTA  cca. 1,5 g/cm</a:t>
            </a:r>
            <a:r>
              <a:rPr lang="cs-CZ" sz="2800" baseline="30000" dirty="0" smtClean="0">
                <a:solidFill>
                  <a:srgbClr val="C00000"/>
                </a:solidFill>
                <a:latin typeface="Arial Black" pitchFamily="34" charset="0"/>
              </a:rPr>
              <a:t>3</a:t>
            </a:r>
          </a:p>
          <a:p>
            <a:pPr lvl="1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Vliv heteroatomů &gt; vyšší hustota než VĚTŠINA  SYNTETICKÝCH POLYMERŮ (kromě např. PVC)</a:t>
            </a:r>
          </a:p>
          <a:p>
            <a:pPr lvl="1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Vliv </a:t>
            </a:r>
            <a:r>
              <a:rPr lang="cs-CZ" sz="2400" dirty="0" err="1" smtClean="0">
                <a:solidFill>
                  <a:srgbClr val="008000"/>
                </a:solidFill>
                <a:latin typeface="Arial Black" pitchFamily="34" charset="0"/>
              </a:rPr>
              <a:t>krystalinity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 &gt; vyšší hustota než amorfní části</a:t>
            </a:r>
          </a:p>
          <a:p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PEVNOST V TAHU cca. 300 </a:t>
            </a:r>
            <a:r>
              <a:rPr lang="cs-CZ" sz="2800" dirty="0" err="1" smtClean="0">
                <a:solidFill>
                  <a:srgbClr val="C00000"/>
                </a:solidFill>
                <a:latin typeface="Arial Black" pitchFamily="34" charset="0"/>
              </a:rPr>
              <a:t>MPa</a:t>
            </a:r>
            <a:endParaRPr lang="cs-CZ" sz="28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lvl="1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Vliv orientace vláken a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krystalinity</a:t>
            </a:r>
            <a:endParaRPr lang="cs-CZ" sz="2400" dirty="0" smtClean="0">
              <a:solidFill>
                <a:srgbClr val="0000FF"/>
              </a:solidFill>
              <a:latin typeface="Arial Black" pitchFamily="34" charset="0"/>
            </a:endParaRPr>
          </a:p>
          <a:p>
            <a:pPr lvl="1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Za mokra je pevnost nižší &gt; vliv vody na snížení interakce mezi fibrilami</a:t>
            </a:r>
          </a:p>
          <a:p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SORPCE VODY  vysoká cca. 7 % hmot. při 20 °C a 65 % RV (</a:t>
            </a:r>
            <a:r>
              <a:rPr lang="cs-CZ" sz="2800" smtClean="0">
                <a:solidFill>
                  <a:srgbClr val="C00000"/>
                </a:solidFill>
                <a:latin typeface="Arial Black" pitchFamily="34" charset="0"/>
              </a:rPr>
              <a:t>relativní vlhkost) 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27</a:t>
            </a:fld>
            <a:endParaRPr lang="sk-SK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Rozpustnost celulózy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28</a:t>
            </a:fld>
            <a:endParaRPr lang="sk-SK"/>
          </a:p>
        </p:txBody>
      </p:sp>
      <p:graphicFrame>
        <p:nvGraphicFramePr>
          <p:cNvPr id="9" name="Zástupný symbol pro obsah 8"/>
          <p:cNvGraphicFramePr>
            <a:graphicFrameLocks noGrp="1"/>
          </p:cNvGraphicFramePr>
          <p:nvPr>
            <p:ph idx="1"/>
          </p:nvPr>
        </p:nvGraphicFramePr>
        <p:xfrm>
          <a:off x="457200" y="1052513"/>
          <a:ext cx="8229600" cy="422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0704"/>
                <a:gridCol w="1872208"/>
                <a:gridCol w="310668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ROZPOUŠTĚDLO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Rozpustnost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solidFill>
                            <a:srgbClr val="008000"/>
                          </a:solidFill>
                        </a:rPr>
                        <a:t>Průvodní děje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Voda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Nerozpustná 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8000"/>
                          </a:solidFill>
                        </a:rPr>
                        <a:t>Sorpce vody, bez změny polymeračního stupně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Roztoky některých anorganických solí (ZnCl</a:t>
                      </a:r>
                      <a:r>
                        <a:rPr lang="cs-CZ" b="1" baseline="-250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, AlCl</a:t>
                      </a:r>
                      <a:r>
                        <a:rPr lang="cs-CZ" b="1" baseline="-250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, SnCl</a:t>
                      </a:r>
                      <a:r>
                        <a:rPr lang="cs-CZ" b="1" baseline="-2500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 atd.)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Rozpustná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8000"/>
                          </a:solidFill>
                        </a:rPr>
                        <a:t>Částečná hydrolýza &gt; změny polymeračního stupně 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Minerální kyseliny (</a:t>
                      </a:r>
                      <a:r>
                        <a:rPr lang="cs-CZ" b="1" dirty="0" err="1" smtClean="0">
                          <a:solidFill>
                            <a:srgbClr val="FF0000"/>
                          </a:solidFill>
                        </a:rPr>
                        <a:t>HCl</a:t>
                      </a:r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, H</a:t>
                      </a:r>
                      <a:r>
                        <a:rPr lang="cs-CZ" b="1" baseline="-250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SO</a:t>
                      </a:r>
                      <a:r>
                        <a:rPr lang="cs-CZ" b="1" baseline="-2500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, H</a:t>
                      </a:r>
                      <a:r>
                        <a:rPr lang="cs-CZ" b="1" baseline="-250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PO</a:t>
                      </a:r>
                      <a:r>
                        <a:rPr lang="cs-CZ" b="1" baseline="-2500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 atd.)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Rozpustná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8000"/>
                          </a:solidFill>
                        </a:rPr>
                        <a:t>Částečná hydrolýza &gt; změny polymeračního stupně 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b="1" smtClean="0">
                          <a:solidFill>
                            <a:srgbClr val="FF0000"/>
                          </a:solidFill>
                        </a:rPr>
                        <a:t>Hydroxidy  alkalických kovů</a:t>
                      </a:r>
                      <a:endParaRPr lang="cs-CZ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Rozpustná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8000"/>
                          </a:solidFill>
                        </a:rPr>
                        <a:t>Vznik alkoholátů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Aminové komplexy – </a:t>
                      </a:r>
                      <a:r>
                        <a:rPr lang="cs-CZ" b="1" dirty="0" err="1" smtClean="0">
                          <a:solidFill>
                            <a:srgbClr val="FF0000"/>
                          </a:solidFill>
                        </a:rPr>
                        <a:t>Schweitzerovo</a:t>
                      </a:r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 činidlo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Rozpustná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8000"/>
                          </a:solidFill>
                        </a:rPr>
                        <a:t>Vznik  komplexů mědi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 err="1" smtClean="0">
                          <a:solidFill>
                            <a:srgbClr val="FF0000"/>
                          </a:solidFill>
                        </a:rPr>
                        <a:t>Alkylaminy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Rozpustná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C00000"/>
                          </a:solidFill>
                        </a:rPr>
                        <a:t>NEVÍM</a:t>
                      </a:r>
                      <a:endParaRPr lang="cs-CZ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Rozpustnost celulózy ZÍSKANÉ DELIGNIFIKACÍ DŘEVA v 17,5 %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NaOH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ve vodě 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29</a:t>
            </a:fld>
            <a:endParaRPr lang="sk-SK"/>
          </a:p>
        </p:txBody>
      </p:sp>
      <p:graphicFrame>
        <p:nvGraphicFramePr>
          <p:cNvPr id="9" name="Zástupný symbol pro obsah 8"/>
          <p:cNvGraphicFramePr>
            <a:graphicFrameLocks noGrp="1"/>
          </p:cNvGraphicFramePr>
          <p:nvPr>
            <p:ph idx="1"/>
          </p:nvPr>
        </p:nvGraphicFramePr>
        <p:xfrm>
          <a:off x="251520" y="1700808"/>
          <a:ext cx="8229600" cy="432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1937320"/>
                <a:gridCol w="354908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ROZPOUŠTĚDLO</a:t>
                      </a:r>
                    </a:p>
                    <a:p>
                      <a:pPr algn="ctr"/>
                      <a:r>
                        <a:rPr lang="cs-CZ" sz="200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17,5 % </a:t>
                      </a:r>
                      <a:r>
                        <a:rPr lang="cs-CZ" sz="2000" dirty="0" err="1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NaOH</a:t>
                      </a:r>
                      <a:r>
                        <a:rPr lang="cs-CZ" sz="200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 ve vodě </a:t>
                      </a:r>
                      <a:endParaRPr lang="cs-CZ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Rozpustnost</a:t>
                      </a:r>
                      <a:endParaRPr lang="cs-CZ" sz="2000" b="1" dirty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Průvodní děje</a:t>
                      </a:r>
                      <a:endParaRPr lang="cs-CZ" sz="2000" b="1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buFont typeface="Symbol"/>
                        <a:buChar char="a"/>
                      </a:pPr>
                      <a:r>
                        <a:rPr lang="cs-CZ" sz="200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 Celulóza</a:t>
                      </a:r>
                      <a:endParaRPr lang="cs-CZ" sz="2000" b="1" dirty="0">
                        <a:solidFill>
                          <a:srgbClr val="FF0000"/>
                        </a:solidFill>
                        <a:latin typeface="Symbol" pitchFamily="18" charset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 smtClean="0">
                          <a:solidFill>
                            <a:srgbClr val="0000FF"/>
                          </a:solidFill>
                        </a:rPr>
                        <a:t>nerozpustná</a:t>
                      </a:r>
                      <a:endParaRPr lang="cs-CZ" sz="20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sz="2000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buFont typeface="Symbol"/>
                        <a:buNone/>
                      </a:pPr>
                      <a:r>
                        <a:rPr lang="cs-CZ" sz="2000" dirty="0" smtClean="0">
                          <a:solidFill>
                            <a:srgbClr val="FF0000"/>
                          </a:solidFill>
                          <a:latin typeface="Symbol" pitchFamily="18" charset="2"/>
                        </a:rPr>
                        <a:t>b</a:t>
                      </a:r>
                      <a:r>
                        <a:rPr lang="cs-CZ" sz="2000" baseline="0" dirty="0" smtClean="0">
                          <a:solidFill>
                            <a:srgbClr val="FF0000"/>
                          </a:solidFill>
                          <a:latin typeface="Symbol" pitchFamily="18" charset="2"/>
                        </a:rPr>
                        <a:t> </a:t>
                      </a:r>
                      <a:r>
                        <a:rPr lang="cs-CZ" sz="200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celulóza</a:t>
                      </a:r>
                      <a:endParaRPr lang="cs-CZ" sz="2000" b="1" dirty="0">
                        <a:solidFill>
                          <a:srgbClr val="FF0000"/>
                        </a:solidFill>
                        <a:latin typeface="Symbol" pitchFamily="18" charset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 smtClean="0">
                          <a:solidFill>
                            <a:srgbClr val="0000FF"/>
                          </a:solidFill>
                        </a:rPr>
                        <a:t>Rozpustná</a:t>
                      </a:r>
                      <a:endParaRPr lang="cs-CZ" sz="20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 smtClean="0">
                          <a:solidFill>
                            <a:srgbClr val="008000"/>
                          </a:solidFill>
                        </a:rPr>
                        <a:t>Okyselením filtrátu </a:t>
                      </a:r>
                      <a:r>
                        <a:rPr lang="cs-CZ" sz="2000" b="1" dirty="0" err="1" smtClean="0">
                          <a:solidFill>
                            <a:srgbClr val="008000"/>
                          </a:solidFill>
                        </a:rPr>
                        <a:t>kys</a:t>
                      </a:r>
                      <a:r>
                        <a:rPr lang="cs-CZ" sz="2000" b="1" dirty="0" smtClean="0">
                          <a:solidFill>
                            <a:srgbClr val="008000"/>
                          </a:solidFill>
                        </a:rPr>
                        <a:t>. octovou vypadnou z filtrátu řetězce s </a:t>
                      </a:r>
                      <a:r>
                        <a:rPr lang="cs-CZ" sz="2000" b="1" dirty="0" err="1" smtClean="0">
                          <a:solidFill>
                            <a:srgbClr val="008000"/>
                          </a:solidFill>
                        </a:rPr>
                        <a:t>P</a:t>
                      </a:r>
                      <a:r>
                        <a:rPr lang="cs-CZ" sz="2000" b="1" baseline="-25000" dirty="0" err="1" smtClean="0">
                          <a:solidFill>
                            <a:srgbClr val="008000"/>
                          </a:solidFill>
                        </a:rPr>
                        <a:t>n</a:t>
                      </a:r>
                      <a:r>
                        <a:rPr lang="cs-CZ" sz="2000" b="1" dirty="0" smtClean="0">
                          <a:solidFill>
                            <a:srgbClr val="008000"/>
                          </a:solidFill>
                        </a:rPr>
                        <a:t> &gt; 200, vzniklé při delignifikaci</a:t>
                      </a:r>
                      <a:endParaRPr lang="cs-CZ" sz="2000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 smtClean="0">
                          <a:solidFill>
                            <a:srgbClr val="FF0000"/>
                          </a:solidFill>
                          <a:latin typeface="Symbol" pitchFamily="18" charset="2"/>
                        </a:rPr>
                        <a:t>g </a:t>
                      </a:r>
                      <a:r>
                        <a:rPr lang="cs-CZ" sz="200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celulóza</a:t>
                      </a:r>
                      <a:endParaRPr lang="cs-CZ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 smtClean="0">
                          <a:solidFill>
                            <a:srgbClr val="0000FF"/>
                          </a:solidFill>
                        </a:rPr>
                        <a:t>Rozpustná</a:t>
                      </a:r>
                      <a:endParaRPr lang="cs-CZ" sz="20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 smtClean="0">
                          <a:solidFill>
                            <a:srgbClr val="008000"/>
                          </a:solidFill>
                        </a:rPr>
                        <a:t>Zbude v roztoku po vysrážení</a:t>
                      </a:r>
                      <a:r>
                        <a:rPr lang="cs-CZ" sz="2000" b="1" baseline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cs-CZ" sz="2000" dirty="0" smtClean="0">
                          <a:solidFill>
                            <a:srgbClr val="FF0000"/>
                          </a:solidFill>
                          <a:latin typeface="Symbol" pitchFamily="18" charset="2"/>
                        </a:rPr>
                        <a:t>b</a:t>
                      </a:r>
                      <a:r>
                        <a:rPr lang="cs-CZ" sz="2000" baseline="0" dirty="0" smtClean="0">
                          <a:solidFill>
                            <a:srgbClr val="FF0000"/>
                          </a:solidFill>
                          <a:latin typeface="Symbol" pitchFamily="18" charset="2"/>
                        </a:rPr>
                        <a:t> </a:t>
                      </a:r>
                      <a:r>
                        <a:rPr lang="cs-CZ" sz="200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celulózy </a:t>
                      </a:r>
                      <a:r>
                        <a:rPr lang="cs-CZ" sz="2000" b="1" dirty="0" smtClean="0">
                          <a:solidFill>
                            <a:srgbClr val="008000"/>
                          </a:solidFill>
                          <a:latin typeface="+mn-lt"/>
                        </a:rPr>
                        <a:t>a je jí nutno</a:t>
                      </a:r>
                      <a:r>
                        <a:rPr lang="cs-CZ" sz="2000" b="1" baseline="0" dirty="0" smtClean="0">
                          <a:solidFill>
                            <a:srgbClr val="008000"/>
                          </a:solidFill>
                          <a:latin typeface="+mn-lt"/>
                        </a:rPr>
                        <a:t> vysrážet </a:t>
                      </a:r>
                      <a:r>
                        <a:rPr lang="cs-CZ" sz="2000" b="1" baseline="0" dirty="0" err="1" smtClean="0">
                          <a:solidFill>
                            <a:srgbClr val="008000"/>
                          </a:solidFill>
                          <a:latin typeface="+mn-lt"/>
                        </a:rPr>
                        <a:t>EtOH</a:t>
                      </a:r>
                      <a:r>
                        <a:rPr lang="cs-CZ" sz="2000" b="1" baseline="0" dirty="0" smtClean="0">
                          <a:solidFill>
                            <a:srgbClr val="008000"/>
                          </a:solidFill>
                          <a:latin typeface="+mn-lt"/>
                        </a:rPr>
                        <a:t>. Obsahuje hemicelulózy. </a:t>
                      </a:r>
                      <a:endParaRPr lang="cs-CZ" sz="2000" b="1" dirty="0" smtClean="0">
                        <a:solidFill>
                          <a:srgbClr val="008000"/>
                        </a:solidFill>
                        <a:latin typeface="+mn-lt"/>
                      </a:endParaRPr>
                    </a:p>
                    <a:p>
                      <a:endParaRPr lang="cs-CZ" sz="2000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sk-SK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LITERATURA</a:t>
            </a:r>
            <a:endParaRPr lang="cs-CZ" sz="2800" dirty="0">
              <a:latin typeface="Arial Black" pitchFamily="34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r>
              <a:rPr lang="cs-CZ" sz="2400" dirty="0" smtClean="0"/>
              <a:t>Ing. J. Dvořáková: </a:t>
            </a:r>
            <a:r>
              <a:rPr lang="cs-CZ" sz="2400" b="1" dirty="0" smtClean="0"/>
              <a:t>PŘÍRODNÍ POLYMERY</a:t>
            </a:r>
            <a:r>
              <a:rPr lang="cs-CZ" sz="2400" dirty="0" smtClean="0"/>
              <a:t>, VŠCHT Praha, Katedra polymerů, skripta 1990</a:t>
            </a:r>
          </a:p>
          <a:p>
            <a:r>
              <a:rPr lang="cs-CZ" sz="2400" dirty="0" smtClean="0"/>
              <a:t>J. Mleziva, J. Kálal: </a:t>
            </a:r>
            <a:r>
              <a:rPr lang="cs-CZ" sz="2400" b="1" dirty="0" smtClean="0"/>
              <a:t>Základy makromolekulární chemie</a:t>
            </a:r>
            <a:r>
              <a:rPr lang="cs-CZ" sz="2400" dirty="0" smtClean="0"/>
              <a:t>, SNTL Praha, 1986</a:t>
            </a:r>
          </a:p>
          <a:p>
            <a:r>
              <a:rPr lang="cs-CZ" sz="2400" dirty="0" smtClean="0"/>
              <a:t>A. Blažej, V. </a:t>
            </a:r>
            <a:r>
              <a:rPr lang="cs-CZ" sz="2400" dirty="0" err="1" smtClean="0"/>
              <a:t>Szilvová</a:t>
            </a:r>
            <a:r>
              <a:rPr lang="cs-CZ" sz="2400" dirty="0" smtClean="0"/>
              <a:t>: </a:t>
            </a:r>
            <a:r>
              <a:rPr lang="cs-CZ" sz="2400" b="1" dirty="0" err="1" smtClean="0"/>
              <a:t>Prírodné</a:t>
            </a:r>
            <a:r>
              <a:rPr lang="cs-CZ" sz="2400" b="1" dirty="0" smtClean="0"/>
              <a:t> a syntetické polymery</a:t>
            </a:r>
            <a:r>
              <a:rPr lang="cs-CZ" sz="2400" dirty="0" smtClean="0"/>
              <a:t>, SVŠT Bratislava, skripta 1985</a:t>
            </a:r>
          </a:p>
          <a:p>
            <a:r>
              <a:rPr lang="cs-CZ" sz="2400" dirty="0" smtClean="0">
                <a:solidFill>
                  <a:srgbClr val="FF0000"/>
                </a:solidFill>
              </a:rPr>
              <a:t>V. Hladík a kol.: </a:t>
            </a:r>
            <a:r>
              <a:rPr lang="cs-CZ" sz="2400" b="1" dirty="0" smtClean="0">
                <a:solidFill>
                  <a:srgbClr val="FF0000"/>
                </a:solidFill>
              </a:rPr>
              <a:t>Textilní vlákna</a:t>
            </a:r>
            <a:r>
              <a:rPr lang="cs-CZ" sz="2400" dirty="0" smtClean="0">
                <a:solidFill>
                  <a:srgbClr val="FF0000"/>
                </a:solidFill>
              </a:rPr>
              <a:t>, SNTL Praha, 1970</a:t>
            </a:r>
          </a:p>
          <a:p>
            <a:r>
              <a:rPr lang="cs-CZ" sz="2400" dirty="0" smtClean="0">
                <a:solidFill>
                  <a:srgbClr val="FF0000"/>
                </a:solidFill>
              </a:rPr>
              <a:t>J. </a:t>
            </a:r>
            <a:r>
              <a:rPr lang="cs-CZ" sz="2400" dirty="0" err="1" smtClean="0">
                <a:solidFill>
                  <a:srgbClr val="FF0000"/>
                </a:solidFill>
              </a:rPr>
              <a:t>Bučko</a:t>
            </a:r>
            <a:r>
              <a:rPr lang="cs-CZ" sz="2400" dirty="0" smtClean="0">
                <a:solidFill>
                  <a:srgbClr val="FF0000"/>
                </a:solidFill>
              </a:rPr>
              <a:t>, L. </a:t>
            </a:r>
            <a:r>
              <a:rPr lang="cs-CZ" sz="2400" dirty="0" err="1" smtClean="0">
                <a:solidFill>
                  <a:srgbClr val="FF0000"/>
                </a:solidFill>
              </a:rPr>
              <a:t>Šutý</a:t>
            </a:r>
            <a:r>
              <a:rPr lang="cs-CZ" sz="2400" dirty="0" smtClean="0">
                <a:solidFill>
                  <a:srgbClr val="FF0000"/>
                </a:solidFill>
              </a:rPr>
              <a:t>, M. Košík: </a:t>
            </a:r>
            <a:r>
              <a:rPr lang="cs-CZ" sz="2400" b="1" dirty="0" smtClean="0">
                <a:solidFill>
                  <a:srgbClr val="FF0000"/>
                </a:solidFill>
              </a:rPr>
              <a:t>Chemické </a:t>
            </a:r>
            <a:r>
              <a:rPr lang="cs-CZ" sz="2400" b="1" dirty="0" err="1" smtClean="0">
                <a:solidFill>
                  <a:srgbClr val="FF0000"/>
                </a:solidFill>
              </a:rPr>
              <a:t>spracovanie</a:t>
            </a:r>
            <a:r>
              <a:rPr lang="cs-CZ" sz="2400" b="1" dirty="0" smtClean="0">
                <a:solidFill>
                  <a:srgbClr val="FF0000"/>
                </a:solidFill>
              </a:rPr>
              <a:t> </a:t>
            </a:r>
            <a:r>
              <a:rPr lang="cs-CZ" sz="2400" b="1" dirty="0" err="1" smtClean="0">
                <a:solidFill>
                  <a:srgbClr val="FF0000"/>
                </a:solidFill>
              </a:rPr>
              <a:t>dreva</a:t>
            </a:r>
            <a:r>
              <a:rPr lang="cs-CZ" sz="2400" dirty="0" smtClean="0">
                <a:solidFill>
                  <a:srgbClr val="FF0000"/>
                </a:solidFill>
              </a:rPr>
              <a:t>, ALFA Bratislava &amp; SNTL Praha 1988</a:t>
            </a:r>
          </a:p>
          <a:p>
            <a:r>
              <a:rPr lang="cs-CZ" sz="2400" dirty="0" smtClean="0"/>
              <a:t>J. Mleziva, J. </a:t>
            </a:r>
            <a:r>
              <a:rPr lang="cs-CZ" sz="2400" dirty="0" err="1" smtClean="0"/>
              <a:t>Šňupárek</a:t>
            </a:r>
            <a:r>
              <a:rPr lang="cs-CZ" sz="2400" dirty="0" smtClean="0"/>
              <a:t>: </a:t>
            </a:r>
            <a:r>
              <a:rPr lang="cs-CZ" sz="2400" b="1" dirty="0" smtClean="0"/>
              <a:t>POLYMERY – výroba, struktura, vlastnosti a použití</a:t>
            </a:r>
            <a:r>
              <a:rPr lang="cs-CZ" sz="2400" dirty="0" smtClean="0"/>
              <a:t>, SOBOTÁLES,  Praha 1993, ISBN 80-85920-72-7</a:t>
            </a:r>
          </a:p>
          <a:p>
            <a:endParaRPr lang="cs-CZ" sz="24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</a:t>
            </a:fld>
            <a:endParaRPr lang="sk-SK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28215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Rozpustnost celulózy ZÍSKANÉ DELIGNIFIKACÍ DŘEVA v 17,5 %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NaOH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ve vodě – 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NORMA </a:t>
            </a:r>
            <a:endParaRPr lang="cs-CZ" sz="2800" dirty="0">
              <a:solidFill>
                <a:srgbClr val="0000FF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30</a:t>
            </a:fld>
            <a:endParaRPr lang="sk-SK"/>
          </a:p>
        </p:txBody>
      </p:sp>
      <p:graphicFrame>
        <p:nvGraphicFramePr>
          <p:cNvPr id="8" name="Zástupný symbol pro obsah 7"/>
          <p:cNvGraphicFramePr>
            <a:graphicFrameLocks noGrp="1"/>
          </p:cNvGraphicFramePr>
          <p:nvPr>
            <p:ph idx="1"/>
          </p:nvPr>
        </p:nvGraphicFramePr>
        <p:xfrm>
          <a:off x="179512" y="1340768"/>
          <a:ext cx="8784976" cy="4124143"/>
        </p:xfrm>
        <a:graphic>
          <a:graphicData uri="http://schemas.openxmlformats.org/drawingml/2006/table">
            <a:tbl>
              <a:tblPr/>
              <a:tblGrid>
                <a:gridCol w="4392488"/>
                <a:gridCol w="4392488"/>
              </a:tblGrid>
              <a:tr h="702601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00FF"/>
                          </a:solidFill>
                        </a:rPr>
                        <a:t>Česká technická norma (ČSN)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268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8000"/>
                          </a:solidFill>
                        </a:rPr>
                        <a:t>Označení zákl. dokumentu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8000"/>
                          </a:solidFill>
                        </a:rPr>
                        <a:t>ČSN ISO 692 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268">
                <a:tc>
                  <a:txBody>
                    <a:bodyPr/>
                    <a:lstStyle/>
                    <a:p>
                      <a:r>
                        <a:rPr lang="cs-CZ" b="1"/>
                        <a:t>Změna/oprava/svazek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b="1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268">
                <a:tc>
                  <a:txBody>
                    <a:bodyPr/>
                    <a:lstStyle/>
                    <a:p>
                      <a:r>
                        <a:rPr lang="cs-CZ" b="1"/>
                        <a:t>Třídicí znak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/>
                        <a:t>500262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268">
                <a:tc>
                  <a:txBody>
                    <a:bodyPr/>
                    <a:lstStyle/>
                    <a:p>
                      <a:r>
                        <a:rPr lang="cs-CZ" b="1"/>
                        <a:t>Katalogové číslo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/>
                        <a:t>32259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2601">
                <a:tc>
                  <a:txBody>
                    <a:bodyPr/>
                    <a:lstStyle/>
                    <a:p>
                      <a:r>
                        <a:rPr lang="cs-CZ" b="1" dirty="0"/>
                        <a:t>Název dokumentu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Buničiny. </a:t>
                      </a:r>
                      <a:r>
                        <a:rPr lang="cs-CZ" b="1" dirty="0" err="1"/>
                        <a:t>Určenie</a:t>
                      </a:r>
                      <a:r>
                        <a:rPr lang="cs-CZ" b="1" dirty="0"/>
                        <a:t> rozpustnosti v </a:t>
                      </a:r>
                      <a:r>
                        <a:rPr lang="cs-CZ" b="1" dirty="0" err="1"/>
                        <a:t>lúhoch</a:t>
                      </a:r>
                      <a:endParaRPr lang="cs-CZ" b="1" dirty="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2601">
                <a:tc>
                  <a:txBody>
                    <a:bodyPr/>
                    <a:lstStyle/>
                    <a:p>
                      <a:r>
                        <a:rPr lang="cs-CZ" b="1"/>
                        <a:t>Anglický název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err="1"/>
                        <a:t>Determination</a:t>
                      </a:r>
                      <a:r>
                        <a:rPr lang="cs-CZ" b="1" dirty="0"/>
                        <a:t> </a:t>
                      </a:r>
                      <a:r>
                        <a:rPr lang="cs-CZ" b="1" dirty="0" err="1"/>
                        <a:t>of</a:t>
                      </a:r>
                      <a:r>
                        <a:rPr lang="cs-CZ" b="1" dirty="0"/>
                        <a:t> </a:t>
                      </a:r>
                      <a:r>
                        <a:rPr lang="cs-CZ" b="1" dirty="0" err="1"/>
                        <a:t>alkali</a:t>
                      </a:r>
                      <a:r>
                        <a:rPr lang="cs-CZ" b="1" dirty="0"/>
                        <a:t> </a:t>
                      </a:r>
                      <a:r>
                        <a:rPr lang="cs-CZ" b="1" dirty="0" err="1"/>
                        <a:t>solubility</a:t>
                      </a:r>
                      <a:endParaRPr lang="cs-CZ" b="1" dirty="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268">
                <a:tc>
                  <a:txBody>
                    <a:bodyPr/>
                    <a:lstStyle/>
                    <a:p>
                      <a:r>
                        <a:rPr lang="cs-CZ" b="1"/>
                        <a:t>Datum vydání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1.10.1993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TextovéPole 9"/>
          <p:cNvSpPr txBox="1"/>
          <p:nvPr/>
        </p:nvSpPr>
        <p:spPr>
          <a:xfrm>
            <a:off x="107504" y="5661248"/>
            <a:ext cx="88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PŮVODNÍ ČSN JSOU NEPLATNÉ (50 0260, 50 0261)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9208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Body tání a rozpustnosti sacharidů a celulózy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31</a:t>
            </a:fld>
            <a:endParaRPr lang="sk-SK"/>
          </a:p>
        </p:txBody>
      </p:sp>
      <p:pic>
        <p:nvPicPr>
          <p:cNvPr id="8" name="Obrázek 7" descr="str 1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870089" y="738425"/>
            <a:ext cx="3403825" cy="864096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251520" y="1124744"/>
            <a:ext cx="871296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u="sng" dirty="0" smtClean="0">
                <a:solidFill>
                  <a:srgbClr val="0000FF"/>
                </a:solidFill>
                <a:latin typeface="Arial Black" pitchFamily="34" charset="0"/>
              </a:rPr>
              <a:t>Můžete najít i jiné údaje o teplotě rozkladu celulózy!</a:t>
            </a:r>
          </a:p>
          <a:p>
            <a:r>
              <a:rPr lang="cs-CZ" sz="2200" dirty="0" smtClean="0">
                <a:solidFill>
                  <a:srgbClr val="0000FF"/>
                </a:solidFill>
                <a:latin typeface="Arial Black" pitchFamily="34" charset="0"/>
              </a:rPr>
              <a:t>To je dáno:</a:t>
            </a:r>
          </a:p>
          <a:p>
            <a:pPr>
              <a:buFont typeface="Arial" pitchFamily="34" charset="0"/>
              <a:buChar char="•"/>
            </a:pPr>
            <a:r>
              <a:rPr lang="cs-CZ" sz="2200" dirty="0" smtClean="0">
                <a:solidFill>
                  <a:srgbClr val="0000FF"/>
                </a:solidFill>
                <a:latin typeface="Arial Black" pitchFamily="34" charset="0"/>
              </a:rPr>
              <a:t> na vzduchu nebo v </a:t>
            </a:r>
            <a:r>
              <a:rPr lang="cs-CZ" sz="2200" dirty="0" err="1" smtClean="0">
                <a:solidFill>
                  <a:srgbClr val="0000FF"/>
                </a:solidFill>
                <a:latin typeface="Arial Black" pitchFamily="34" charset="0"/>
              </a:rPr>
              <a:t>inertu</a:t>
            </a:r>
            <a:r>
              <a:rPr lang="cs-CZ" sz="2200" dirty="0" smtClean="0">
                <a:solidFill>
                  <a:srgbClr val="0000FF"/>
                </a:solidFill>
                <a:latin typeface="Arial Black" pitchFamily="34" charset="0"/>
              </a:rPr>
              <a:t> (dusík, helium atd.),</a:t>
            </a:r>
          </a:p>
          <a:p>
            <a:pPr>
              <a:buFont typeface="Arial" pitchFamily="34" charset="0"/>
              <a:buChar char="•"/>
            </a:pPr>
            <a:r>
              <a:rPr lang="cs-CZ" sz="2200" dirty="0" smtClean="0">
                <a:solidFill>
                  <a:srgbClr val="0000FF"/>
                </a:solidFill>
                <a:latin typeface="Arial Black" pitchFamily="34" charset="0"/>
              </a:rPr>
              <a:t> přítomnost kovů přechodné valence (hlavně </a:t>
            </a:r>
            <a:r>
              <a:rPr lang="cs-CZ" sz="2200" dirty="0" err="1" smtClean="0">
                <a:solidFill>
                  <a:srgbClr val="0000FF"/>
                </a:solidFill>
                <a:latin typeface="Arial Black" pitchFamily="34" charset="0"/>
              </a:rPr>
              <a:t>Fe</a:t>
            </a:r>
            <a:r>
              <a:rPr lang="cs-CZ" sz="2200" baseline="30000" dirty="0" smtClean="0">
                <a:solidFill>
                  <a:srgbClr val="0000FF"/>
                </a:solidFill>
                <a:latin typeface="Arial Black" pitchFamily="34" charset="0"/>
              </a:rPr>
              <a:t>+3</a:t>
            </a:r>
            <a:r>
              <a:rPr lang="cs-CZ" sz="2200" dirty="0" smtClean="0">
                <a:solidFill>
                  <a:srgbClr val="0000FF"/>
                </a:solidFill>
                <a:latin typeface="Arial Black" pitchFamily="34" charset="0"/>
              </a:rPr>
              <a:t>, </a:t>
            </a:r>
            <a:r>
              <a:rPr lang="cs-CZ" sz="2200" dirty="0" err="1" smtClean="0">
                <a:solidFill>
                  <a:srgbClr val="0000FF"/>
                </a:solidFill>
                <a:latin typeface="Arial Black" pitchFamily="34" charset="0"/>
              </a:rPr>
              <a:t>Mn</a:t>
            </a:r>
            <a:r>
              <a:rPr lang="cs-CZ" sz="2200" baseline="30000" dirty="0" smtClean="0">
                <a:solidFill>
                  <a:srgbClr val="0000FF"/>
                </a:solidFill>
                <a:latin typeface="Arial Black" pitchFamily="34" charset="0"/>
              </a:rPr>
              <a:t>+2</a:t>
            </a:r>
            <a:r>
              <a:rPr lang="cs-CZ" sz="2200" dirty="0" smtClean="0">
                <a:solidFill>
                  <a:srgbClr val="0000FF"/>
                </a:solidFill>
                <a:latin typeface="Arial Black" pitchFamily="34" charset="0"/>
              </a:rPr>
              <a:t>, Co</a:t>
            </a:r>
            <a:r>
              <a:rPr lang="cs-CZ" sz="2200" baseline="30000" dirty="0" smtClean="0">
                <a:solidFill>
                  <a:srgbClr val="0000FF"/>
                </a:solidFill>
                <a:latin typeface="Arial Black" pitchFamily="34" charset="0"/>
              </a:rPr>
              <a:t>+2</a:t>
            </a:r>
            <a:r>
              <a:rPr lang="cs-CZ" sz="2200" dirty="0" smtClean="0">
                <a:solidFill>
                  <a:srgbClr val="0000FF"/>
                </a:solidFill>
                <a:latin typeface="Arial Black" pitchFamily="34" charset="0"/>
              </a:rPr>
              <a:t> atd.), které toto snižují &gt; katalyzují oxidaci</a:t>
            </a:r>
            <a:endParaRPr lang="cs-CZ" sz="22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ŠKROB  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versus</a:t>
            </a:r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CELULÓZA I</a:t>
            </a:r>
            <a:endParaRPr lang="cs-CZ" sz="2800" b="1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32</a:t>
            </a:fld>
            <a:endParaRPr lang="sk-SK"/>
          </a:p>
        </p:txBody>
      </p:sp>
      <p:pic>
        <p:nvPicPr>
          <p:cNvPr id="9" name="Obrázek 8" descr="img6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02713" y="1722993"/>
            <a:ext cx="4868906" cy="3384376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3923928" y="2420888"/>
            <a:ext cx="5040560" cy="40011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00FF"/>
                </a:solidFill>
              </a:rPr>
              <a:t>ŠKROB je polymer z </a:t>
            </a:r>
            <a:r>
              <a:rPr lang="cs-CZ" sz="2000" b="1" dirty="0" smtClean="0">
                <a:solidFill>
                  <a:srgbClr val="0000FF"/>
                </a:solidFill>
                <a:latin typeface="Symbol" pitchFamily="18" charset="2"/>
              </a:rPr>
              <a:t>a</a:t>
            </a:r>
            <a:r>
              <a:rPr lang="cs-CZ" sz="2000" b="1" dirty="0" smtClean="0">
                <a:solidFill>
                  <a:srgbClr val="0000FF"/>
                </a:solidFill>
                <a:latin typeface="+mn-lt"/>
              </a:rPr>
              <a:t>-D-</a:t>
            </a:r>
            <a:r>
              <a:rPr lang="cs-CZ" sz="2000" b="1" dirty="0" err="1" smtClean="0">
                <a:solidFill>
                  <a:srgbClr val="0000FF"/>
                </a:solidFill>
                <a:latin typeface="+mn-lt"/>
              </a:rPr>
              <a:t>glukopyranosy</a:t>
            </a:r>
            <a:r>
              <a:rPr lang="cs-CZ" sz="2000" b="1" dirty="0" smtClean="0">
                <a:solidFill>
                  <a:srgbClr val="0000FF"/>
                </a:solidFill>
              </a:rPr>
              <a:t> </a:t>
            </a:r>
            <a:endParaRPr lang="cs-CZ" sz="20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2627784" y="4221088"/>
            <a:ext cx="5616624" cy="400110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8000"/>
                </a:solidFill>
              </a:rPr>
              <a:t>CELULÓZA  je polymer z </a:t>
            </a:r>
            <a:r>
              <a:rPr lang="cs-CZ" sz="2000" b="1" dirty="0" smtClean="0">
                <a:solidFill>
                  <a:srgbClr val="008000"/>
                </a:solidFill>
                <a:latin typeface="Symbol" pitchFamily="18" charset="2"/>
              </a:rPr>
              <a:t>b</a:t>
            </a:r>
            <a:r>
              <a:rPr lang="cs-CZ" sz="2000" b="1" dirty="0" smtClean="0">
                <a:solidFill>
                  <a:srgbClr val="008000"/>
                </a:solidFill>
                <a:latin typeface="+mn-lt"/>
              </a:rPr>
              <a:t>-D-</a:t>
            </a:r>
            <a:r>
              <a:rPr lang="cs-CZ" sz="2000" b="1" dirty="0" err="1" smtClean="0">
                <a:solidFill>
                  <a:srgbClr val="008000"/>
                </a:solidFill>
                <a:latin typeface="+mn-lt"/>
              </a:rPr>
              <a:t>glukopyranosy</a:t>
            </a:r>
            <a:r>
              <a:rPr lang="cs-CZ" sz="2000" b="1" dirty="0" smtClean="0">
                <a:solidFill>
                  <a:srgbClr val="008000"/>
                </a:solidFill>
              </a:rPr>
              <a:t> </a:t>
            </a:r>
            <a:endParaRPr lang="cs-CZ" sz="2000" dirty="0">
              <a:solidFill>
                <a:srgbClr val="008000"/>
              </a:solidFill>
            </a:endParaRPr>
          </a:p>
        </p:txBody>
      </p:sp>
      <p:cxnSp>
        <p:nvCxnSpPr>
          <p:cNvPr id="13" name="Přímá spojovací šipka 12"/>
          <p:cNvCxnSpPr/>
          <p:nvPr/>
        </p:nvCxnSpPr>
        <p:spPr>
          <a:xfrm flipH="1">
            <a:off x="3203848" y="1052736"/>
            <a:ext cx="1152128" cy="72008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flipH="1" flipV="1">
            <a:off x="3563888" y="2852936"/>
            <a:ext cx="1368152" cy="288032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/>
          <p:nvPr/>
        </p:nvCxnSpPr>
        <p:spPr>
          <a:xfrm flipH="1">
            <a:off x="1835696" y="3501008"/>
            <a:ext cx="1152128" cy="72008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flipH="1">
            <a:off x="2123728" y="5085184"/>
            <a:ext cx="1152128" cy="72008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33</a:t>
            </a:fld>
            <a:endParaRPr lang="sk-SK"/>
          </a:p>
        </p:txBody>
      </p:sp>
      <p:pic>
        <p:nvPicPr>
          <p:cNvPr id="7" name="Obrázek 6" descr="img7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9467" y="2618232"/>
            <a:ext cx="8428997" cy="3282742"/>
          </a:xfrm>
          <a:prstGeom prst="rect">
            <a:avLst/>
          </a:prstGeom>
        </p:spPr>
      </p:pic>
      <p:sp>
        <p:nvSpPr>
          <p:cNvPr id="8" name="Nadpis 4"/>
          <p:cNvSpPr txBox="1">
            <a:spLocks/>
          </p:cNvSpPr>
          <p:nvPr/>
        </p:nvSpPr>
        <p:spPr>
          <a:xfrm>
            <a:off x="179512" y="274638"/>
            <a:ext cx="8507288" cy="49006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ŠKROB (</a:t>
            </a:r>
            <a:r>
              <a:rPr kumimoji="0" lang="cs-CZ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amylósa</a:t>
            </a:r>
            <a:r>
              <a:rPr kumimoji="0" lang="cs-CZ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- lineární)  </a:t>
            </a:r>
            <a:r>
              <a:rPr kumimoji="0" lang="cs-CZ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versus</a:t>
            </a:r>
            <a:r>
              <a:rPr kumimoji="0" lang="cs-CZ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CELULÓZA II</a:t>
            </a:r>
            <a:endParaRPr kumimoji="0" lang="cs-CZ" sz="2800" b="1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9" name="Přímá spojovací šipka 8"/>
          <p:cNvCxnSpPr/>
          <p:nvPr/>
        </p:nvCxnSpPr>
        <p:spPr>
          <a:xfrm>
            <a:off x="539552" y="764704"/>
            <a:ext cx="1872208" cy="1944216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>
            <a:off x="7812360" y="764704"/>
            <a:ext cx="72008" cy="3744416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1331640" y="908720"/>
            <a:ext cx="2880320" cy="70788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00FF"/>
                </a:solidFill>
              </a:rPr>
              <a:t>ŠKROB je polymer z </a:t>
            </a:r>
            <a:r>
              <a:rPr lang="cs-CZ" sz="2000" b="1" dirty="0" smtClean="0">
                <a:solidFill>
                  <a:srgbClr val="0000FF"/>
                </a:solidFill>
                <a:latin typeface="Symbol" pitchFamily="18" charset="2"/>
              </a:rPr>
              <a:t>a</a:t>
            </a:r>
            <a:r>
              <a:rPr lang="cs-CZ" sz="2000" b="1" dirty="0" smtClean="0">
                <a:solidFill>
                  <a:srgbClr val="0000FF"/>
                </a:solidFill>
                <a:latin typeface="+mn-lt"/>
              </a:rPr>
              <a:t>-D-</a:t>
            </a:r>
            <a:r>
              <a:rPr lang="cs-CZ" sz="2000" b="1" dirty="0" err="1" smtClean="0">
                <a:solidFill>
                  <a:srgbClr val="0000FF"/>
                </a:solidFill>
                <a:latin typeface="+mn-lt"/>
              </a:rPr>
              <a:t>glukopyranosy</a:t>
            </a:r>
            <a:r>
              <a:rPr lang="cs-CZ" sz="2000" b="1" dirty="0" smtClean="0">
                <a:solidFill>
                  <a:srgbClr val="0000FF"/>
                </a:solidFill>
              </a:rPr>
              <a:t> </a:t>
            </a:r>
            <a:endParaRPr lang="cs-CZ" sz="20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2843808" y="5805264"/>
            <a:ext cx="5616624" cy="400110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8000"/>
                </a:solidFill>
              </a:rPr>
              <a:t>CELULÓZA  je polymer z </a:t>
            </a:r>
            <a:r>
              <a:rPr lang="cs-CZ" sz="2000" b="1" dirty="0" smtClean="0">
                <a:solidFill>
                  <a:srgbClr val="008000"/>
                </a:solidFill>
                <a:latin typeface="Symbol" pitchFamily="18" charset="2"/>
              </a:rPr>
              <a:t>b</a:t>
            </a:r>
            <a:r>
              <a:rPr lang="cs-CZ" sz="2000" b="1" dirty="0" smtClean="0">
                <a:solidFill>
                  <a:srgbClr val="008000"/>
                </a:solidFill>
                <a:latin typeface="+mn-lt"/>
              </a:rPr>
              <a:t>-D-</a:t>
            </a:r>
            <a:r>
              <a:rPr lang="cs-CZ" sz="2000" b="1" dirty="0" err="1" smtClean="0">
                <a:solidFill>
                  <a:srgbClr val="008000"/>
                </a:solidFill>
                <a:latin typeface="+mn-lt"/>
              </a:rPr>
              <a:t>glukopyranosy</a:t>
            </a:r>
            <a:r>
              <a:rPr lang="cs-CZ" sz="2000" b="1" dirty="0" smtClean="0">
                <a:solidFill>
                  <a:srgbClr val="008000"/>
                </a:solidFill>
              </a:rPr>
              <a:t> </a:t>
            </a:r>
            <a:endParaRPr lang="cs-CZ" sz="20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34</a:t>
            </a:fld>
            <a:endParaRPr lang="sk-SK"/>
          </a:p>
        </p:txBody>
      </p:sp>
      <p:pic>
        <p:nvPicPr>
          <p:cNvPr id="5" name="Obrázek 4" descr="img7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142907" y="-982668"/>
            <a:ext cx="2664296" cy="5726991"/>
          </a:xfrm>
          <a:prstGeom prst="rect">
            <a:avLst/>
          </a:prstGeom>
        </p:spPr>
      </p:pic>
      <p:pic>
        <p:nvPicPr>
          <p:cNvPr id="6" name="Obrázek 5" descr="img7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049503" y="2217015"/>
            <a:ext cx="2376264" cy="5376298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23528" y="3212977"/>
            <a:ext cx="4032448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baseline="30000" dirty="0" smtClean="0">
                <a:solidFill>
                  <a:srgbClr val="0000FF"/>
                </a:solidFill>
                <a:latin typeface="Arial Black" pitchFamily="34" charset="0"/>
              </a:rPr>
              <a:t>Silné interakce přes VODÍKOVÉ MŮSTKY</a:t>
            </a:r>
            <a:endParaRPr lang="cs-CZ" sz="40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8" name="Přímá spojovací šipka 7"/>
          <p:cNvCxnSpPr/>
          <p:nvPr/>
        </p:nvCxnSpPr>
        <p:spPr>
          <a:xfrm flipV="1">
            <a:off x="1619672" y="2204864"/>
            <a:ext cx="2304256" cy="93610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395536" y="4653136"/>
            <a:ext cx="31683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Další možnosti znázornění celulózy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35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395536" y="548680"/>
            <a:ext cx="4032448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baseline="30000" dirty="0" smtClean="0">
                <a:solidFill>
                  <a:srgbClr val="0000FF"/>
                </a:solidFill>
                <a:latin typeface="Arial Black" pitchFamily="34" charset="0"/>
              </a:rPr>
              <a:t>Silné interakce přes VODÍKOVÉ MŮSTKY</a:t>
            </a:r>
            <a:endParaRPr lang="cs-CZ" sz="40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1" name="Obrázek 10" descr="struktura CELULÓZA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2445248"/>
            <a:ext cx="8712968" cy="4412752"/>
          </a:xfrm>
          <a:prstGeom prst="rect">
            <a:avLst/>
          </a:prstGeom>
        </p:spPr>
      </p:pic>
      <p:cxnSp>
        <p:nvCxnSpPr>
          <p:cNvPr id="14" name="Přímá spojovací šipka 13"/>
          <p:cNvCxnSpPr/>
          <p:nvPr/>
        </p:nvCxnSpPr>
        <p:spPr>
          <a:xfrm flipH="1">
            <a:off x="2483768" y="1412776"/>
            <a:ext cx="720080" cy="2016224"/>
          </a:xfrm>
          <a:prstGeom prst="straightConnector1">
            <a:avLst/>
          </a:prstGeom>
          <a:ln w="762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>
            <a:off x="4211960" y="1268760"/>
            <a:ext cx="2088232" cy="2088232"/>
          </a:xfrm>
          <a:prstGeom prst="straightConnector1">
            <a:avLst/>
          </a:prstGeom>
          <a:ln w="762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Provázání celulózy, hemicelulózy a ligninu 1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36</a:t>
            </a:fld>
            <a:endParaRPr lang="sk-SK"/>
          </a:p>
        </p:txBody>
      </p:sp>
      <p:pic>
        <p:nvPicPr>
          <p:cNvPr id="12" name="Obrázek 11" descr="provázání celulózy, hemicelilózy a ligninu 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417340" y="-868658"/>
            <a:ext cx="6309322" cy="9144002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Provázání celulózy, hemicelulózy a ligninu 2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37</a:t>
            </a:fld>
            <a:endParaRPr lang="sk-SK"/>
          </a:p>
        </p:txBody>
      </p:sp>
      <p:pic>
        <p:nvPicPr>
          <p:cNvPr id="7" name="Obrázek 6" descr="provázání celulózy, hemicelilózy a ligninu 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417340" y="-868660"/>
            <a:ext cx="630932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38</a:t>
            </a:fld>
            <a:endParaRPr lang="sk-SK"/>
          </a:p>
        </p:txBody>
      </p:sp>
      <p:sp>
        <p:nvSpPr>
          <p:cNvPr id="8" name="Nadpis 4"/>
          <p:cNvSpPr txBox="1">
            <a:spLocks/>
          </p:cNvSpPr>
          <p:nvPr/>
        </p:nvSpPr>
        <p:spPr>
          <a:xfrm>
            <a:off x="457200" y="274638"/>
            <a:ext cx="8229600" cy="490066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Nadmolekulární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struktura celulózy 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800" b="1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Obrázek 9" descr="micely celulź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836712"/>
            <a:ext cx="4701139" cy="2736304"/>
          </a:xfrm>
          <a:prstGeom prst="rect">
            <a:avLst/>
          </a:prstGeom>
        </p:spPr>
      </p:pic>
      <p:cxnSp>
        <p:nvCxnSpPr>
          <p:cNvPr id="13" name="Přímá spojovací šipka 12"/>
          <p:cNvCxnSpPr/>
          <p:nvPr/>
        </p:nvCxnSpPr>
        <p:spPr>
          <a:xfrm>
            <a:off x="2339752" y="2132856"/>
            <a:ext cx="1296144" cy="36004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>
            <a:off x="827584" y="2420888"/>
            <a:ext cx="2880320" cy="43204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/>
          <p:cNvSpPr txBox="1"/>
          <p:nvPr/>
        </p:nvSpPr>
        <p:spPr>
          <a:xfrm>
            <a:off x="251520" y="3501008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Bezbarvá inertní látka nerozpustná ve vodě, hustota 1,55 g/cm</a:t>
            </a:r>
            <a:r>
              <a:rPr lang="cs-CZ" sz="2400" b="1" baseline="30000" dirty="0" smtClean="0">
                <a:solidFill>
                  <a:srgbClr val="FF0000"/>
                </a:solidFill>
              </a:rPr>
              <a:t>3</a:t>
            </a:r>
            <a:endParaRPr lang="cs-CZ" sz="2400" b="1" baseline="30000" dirty="0">
              <a:solidFill>
                <a:srgbClr val="FF000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932040" y="836712"/>
            <a:ext cx="35283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Prostor mezi </a:t>
            </a:r>
            <a:r>
              <a:rPr lang="cs-CZ" sz="2400" dirty="0" err="1" smtClean="0">
                <a:solidFill>
                  <a:srgbClr val="C00000"/>
                </a:solidFill>
                <a:latin typeface="Arial Black" pitchFamily="34" charset="0"/>
              </a:rPr>
              <a:t>mikrofibrilami</a:t>
            </a: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 je vyplněn HEMICELULÓZAMI &amp; LIGNINEM</a:t>
            </a:r>
            <a:endParaRPr lang="cs-CZ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251520" y="4869160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  <a:cs typeface="Aharoni" pitchFamily="2" charset="-79"/>
              </a:rPr>
              <a:t>AMORFNÍ CELULÓZA  </a:t>
            </a:r>
            <a:r>
              <a:rPr lang="cs-CZ" sz="2400" b="1" dirty="0" smtClean="0"/>
              <a:t>snáze bobtná a je reaktivnější než </a:t>
            </a:r>
            <a:r>
              <a:rPr lang="cs-CZ" sz="2400" b="1" dirty="0" smtClean="0">
                <a:solidFill>
                  <a:srgbClr val="008000"/>
                </a:solidFill>
              </a:rPr>
              <a:t>krystalická  </a:t>
            </a:r>
            <a:endParaRPr lang="cs-CZ" sz="2400" b="1" dirty="0">
              <a:solidFill>
                <a:srgbClr val="00800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355976" y="2852936"/>
            <a:ext cx="46085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u="sng" dirty="0" smtClean="0">
                <a:solidFill>
                  <a:srgbClr val="7030A0"/>
                </a:solidFill>
                <a:latin typeface="Arial Black" pitchFamily="34" charset="0"/>
              </a:rPr>
              <a:t>HIEARCHINE STRUKTUR U CELULÓZY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7030A0"/>
                </a:solidFill>
                <a:latin typeface="Arial Black" pitchFamily="34" charset="0"/>
              </a:rPr>
              <a:t> makromolekula,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7030A0"/>
                </a:solidFill>
                <a:latin typeface="Arial Black" pitchFamily="34" charset="0"/>
              </a:rPr>
              <a:t> </a:t>
            </a:r>
            <a:r>
              <a:rPr lang="cs-CZ" sz="2800" dirty="0" err="1" smtClean="0">
                <a:solidFill>
                  <a:srgbClr val="7030A0"/>
                </a:solidFill>
                <a:latin typeface="Arial Black" pitchFamily="34" charset="0"/>
              </a:rPr>
              <a:t>mikrofibrila</a:t>
            </a:r>
            <a:endParaRPr lang="cs-CZ" sz="2800" dirty="0" smtClean="0">
              <a:solidFill>
                <a:srgbClr val="7030A0"/>
              </a:solidFill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7030A0"/>
                </a:solidFill>
                <a:latin typeface="Arial Black" pitchFamily="34" charset="0"/>
              </a:rPr>
              <a:t> fibrila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7030A0"/>
                </a:solidFill>
                <a:latin typeface="Arial Black" pitchFamily="34" charset="0"/>
              </a:rPr>
              <a:t> LAMELA</a:t>
            </a:r>
            <a:endParaRPr lang="cs-CZ" sz="2800" dirty="0">
              <a:solidFill>
                <a:srgbClr val="7030A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39</a:t>
            </a:fld>
            <a:endParaRPr lang="sk-SK"/>
          </a:p>
        </p:txBody>
      </p:sp>
      <p:sp>
        <p:nvSpPr>
          <p:cNvPr id="8" name="Nadpis 4"/>
          <p:cNvSpPr txBox="1">
            <a:spLocks/>
          </p:cNvSpPr>
          <p:nvPr/>
        </p:nvSpPr>
        <p:spPr>
          <a:xfrm>
            <a:off x="457200" y="274638"/>
            <a:ext cx="8229600" cy="490066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Nadmolekulární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struktura celulózy II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800" b="1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539552" y="5589240"/>
            <a:ext cx="8280920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baseline="30000" dirty="0" smtClean="0">
                <a:solidFill>
                  <a:srgbClr val="0000FF"/>
                </a:solidFill>
                <a:latin typeface="Arial Black" pitchFamily="34" charset="0"/>
              </a:rPr>
              <a:t>Silné interakce přes VODÍKOVÉ MŮSTKY</a:t>
            </a:r>
            <a:endParaRPr lang="cs-CZ" sz="4000" b="1" baseline="300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21" name="Obrázek 20" descr="vodíkové můstky v celióz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5811" y="1052736"/>
            <a:ext cx="8127531" cy="417646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</a:t>
            </a:fld>
            <a:endParaRPr lang="sk-SK"/>
          </a:p>
        </p:txBody>
      </p:sp>
      <p:pic>
        <p:nvPicPr>
          <p:cNvPr id="5" name="Obrázek 4" descr="Struktura vlákna ovčí vlny  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107504" y="116632"/>
            <a:ext cx="6802554" cy="674136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959424" y="0"/>
            <a:ext cx="518457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3200" dirty="0" smtClean="0">
                <a:latin typeface="Arial Black" pitchFamily="34" charset="0"/>
              </a:rPr>
              <a:t>Shrnuje celou řadu nápadů z doby před rokem 1985.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Většina z nich ale ZATÍM nedoznaly realizace.</a:t>
            </a:r>
          </a:p>
          <a:p>
            <a:pPr algn="ctr"/>
            <a:r>
              <a:rPr lang="cs-CZ" sz="3600" dirty="0" smtClean="0">
                <a:solidFill>
                  <a:srgbClr val="FF0000"/>
                </a:solidFill>
                <a:latin typeface="Arial Black" pitchFamily="34" charset="0"/>
              </a:rPr>
              <a:t>TO ČEKÁ NA VÁS!</a:t>
            </a:r>
            <a:endParaRPr lang="cs-CZ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40</a:t>
            </a:fld>
            <a:endParaRPr lang="sk-SK"/>
          </a:p>
        </p:txBody>
      </p:sp>
      <p:sp>
        <p:nvSpPr>
          <p:cNvPr id="8" name="Nadpis 4"/>
          <p:cNvSpPr txBox="1">
            <a:spLocks/>
          </p:cNvSpPr>
          <p:nvPr/>
        </p:nvSpPr>
        <p:spPr>
          <a:xfrm>
            <a:off x="457200" y="274638"/>
            <a:ext cx="8229600" cy="490066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Nadmolekulární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struktura celulózy III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800" b="1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Obrázek 8" descr="nadmolekulární struktura celulózového vlák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313151" y="1221871"/>
            <a:ext cx="5949280" cy="5322978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5076056" y="980728"/>
            <a:ext cx="4067944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A – B &gt;  krystalická část</a:t>
            </a:r>
          </a:p>
          <a:p>
            <a:r>
              <a:rPr lang="cs-CZ" i="1" dirty="0" smtClean="0">
                <a:solidFill>
                  <a:srgbClr val="C00000"/>
                </a:solidFill>
                <a:latin typeface="Arial Black" pitchFamily="34" charset="0"/>
              </a:rPr>
              <a:t>C – D &gt; amorfní část 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8 příčný řez krystalickou částí</a:t>
            </a:r>
          </a:p>
          <a:p>
            <a:r>
              <a:rPr lang="cs-CZ" b="1" i="1" dirty="0" smtClean="0">
                <a:solidFill>
                  <a:srgbClr val="C00000"/>
                </a:solidFill>
              </a:rPr>
              <a:t>9 příčný řez </a:t>
            </a:r>
            <a:r>
              <a:rPr lang="cs-CZ" sz="2400" b="1" i="1" dirty="0" smtClean="0">
                <a:solidFill>
                  <a:srgbClr val="C00000"/>
                </a:solidFill>
                <a:latin typeface="Arial Black" pitchFamily="34" charset="0"/>
              </a:rPr>
              <a:t>AMORFNÍ částí</a:t>
            </a:r>
            <a:r>
              <a:rPr lang="cs-CZ" b="1" i="1" dirty="0" smtClean="0">
                <a:solidFill>
                  <a:srgbClr val="C00000"/>
                </a:solidFill>
              </a:rPr>
              <a:t>, která je ČÁSTEČNĚ (PODÉLNĚ) ORIENTOVANÁ &gt; </a:t>
            </a:r>
            <a:r>
              <a:rPr lang="cs-CZ" sz="2400" b="1" i="1" dirty="0" smtClean="0">
                <a:solidFill>
                  <a:srgbClr val="C00000"/>
                </a:solidFill>
                <a:latin typeface="Arial Black" pitchFamily="34" charset="0"/>
              </a:rPr>
              <a:t>NEMATICKÁ STRUKTURA</a:t>
            </a:r>
            <a:endParaRPr lang="cs-CZ" b="1" i="1" dirty="0" smtClean="0">
              <a:solidFill>
                <a:srgbClr val="C00000"/>
              </a:solidFill>
              <a:latin typeface="Arial Black" pitchFamily="34" charset="0"/>
            </a:endParaRPr>
          </a:p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10 SVAZEK (ELEMENTÁRNÍ FIBRILA, </a:t>
            </a:r>
            <a:r>
              <a:rPr lang="cs-CZ" u="sng" dirty="0" smtClean="0">
                <a:solidFill>
                  <a:srgbClr val="FF0000"/>
                </a:solidFill>
                <a:latin typeface="Arial Black" pitchFamily="34" charset="0"/>
              </a:rPr>
              <a:t>MIKROFIBRILA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) </a:t>
            </a:r>
          </a:p>
          <a:p>
            <a:r>
              <a:rPr lang="cs-CZ" u="sng" dirty="0" smtClean="0">
                <a:solidFill>
                  <a:srgbClr val="0000FF"/>
                </a:solidFill>
                <a:latin typeface="Arial Black" pitchFamily="34" charset="0"/>
              </a:rPr>
              <a:t>Z NĚKOLIKA M</a:t>
            </a:r>
            <a:r>
              <a:rPr lang="cs-CZ" u="sng" cap="all" dirty="0" smtClean="0">
                <a:solidFill>
                  <a:srgbClr val="0000FF"/>
                </a:solidFill>
                <a:latin typeface="Arial Black" pitchFamily="34" charset="0"/>
              </a:rPr>
              <a:t>akromolekul</a:t>
            </a:r>
            <a:endParaRPr lang="cs-CZ" u="sng" cap="all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220072" y="3501008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5076056" y="4581128"/>
            <a:ext cx="35283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u="sng" dirty="0" smtClean="0">
                <a:solidFill>
                  <a:srgbClr val="FF0000"/>
                </a:solidFill>
                <a:latin typeface="Arial Black" pitchFamily="34" charset="0"/>
              </a:rPr>
              <a:t>MIKROFIBRILA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: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 Tloušťka obvykle 3 – 30 </a:t>
            </a:r>
            <a:r>
              <a:rPr lang="cs-CZ" dirty="0" err="1" smtClean="0">
                <a:solidFill>
                  <a:srgbClr val="FF0000"/>
                </a:solidFill>
                <a:latin typeface="Arial Black" pitchFamily="34" charset="0"/>
              </a:rPr>
              <a:t>nm</a:t>
            </a:r>
            <a:endParaRPr lang="cs-CZ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 Délka obvykle jednotky mikronů </a:t>
            </a:r>
            <a:endParaRPr lang="cs-CZ" dirty="0"/>
          </a:p>
        </p:txBody>
      </p:sp>
      <p:cxnSp>
        <p:nvCxnSpPr>
          <p:cNvPr id="14" name="Přímá spojovací šipka 13"/>
          <p:cNvCxnSpPr/>
          <p:nvPr/>
        </p:nvCxnSpPr>
        <p:spPr>
          <a:xfrm flipH="1" flipV="1">
            <a:off x="4788024" y="2636912"/>
            <a:ext cx="360040" cy="1080120"/>
          </a:xfrm>
          <a:prstGeom prst="straightConnector1">
            <a:avLst/>
          </a:prstGeom>
          <a:ln w="635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 flipH="1">
            <a:off x="4932040" y="4797152"/>
            <a:ext cx="360040" cy="504056"/>
          </a:xfrm>
          <a:prstGeom prst="straightConnector1">
            <a:avLst/>
          </a:prstGeom>
          <a:ln w="635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H="1" flipV="1">
            <a:off x="3851920" y="1628800"/>
            <a:ext cx="1224136" cy="72008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flipH="1">
            <a:off x="4067944" y="2060848"/>
            <a:ext cx="1080120" cy="432048"/>
          </a:xfrm>
          <a:prstGeom prst="straightConnector1">
            <a:avLst/>
          </a:prstGeom>
          <a:ln w="635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 flipH="1">
            <a:off x="3275856" y="2492896"/>
            <a:ext cx="864096" cy="1872208"/>
          </a:xfrm>
          <a:prstGeom prst="straightConnector1">
            <a:avLst/>
          </a:prstGeom>
          <a:ln w="635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41</a:t>
            </a:fld>
            <a:endParaRPr lang="sk-SK"/>
          </a:p>
        </p:txBody>
      </p:sp>
      <p:pic>
        <p:nvPicPr>
          <p:cNvPr id="5" name="Obrázek 4" descr="Hierarchie struktur polymerů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836712"/>
            <a:ext cx="8712968" cy="590465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0" y="0"/>
            <a:ext cx="9036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 smtClean="0">
                <a:solidFill>
                  <a:srgbClr val="FF0000"/>
                </a:solidFill>
                <a:latin typeface="Arial Black" pitchFamily="34" charset="0"/>
              </a:rPr>
              <a:t>HIERARCHIE ORGANIZACE MAKROMOLEKUL </a:t>
            </a:r>
            <a:endParaRPr lang="cs-CZ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42</a:t>
            </a:fld>
            <a:endParaRPr lang="sk-SK"/>
          </a:p>
        </p:txBody>
      </p:sp>
      <p:sp>
        <p:nvSpPr>
          <p:cNvPr id="8" name="Nadpis 4"/>
          <p:cNvSpPr txBox="1">
            <a:spLocks/>
          </p:cNvSpPr>
          <p:nvPr/>
        </p:nvSpPr>
        <p:spPr>
          <a:xfrm>
            <a:off x="457200" y="274638"/>
            <a:ext cx="8229600" cy="490066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Krystalická struktura celulózy 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800" b="1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Obrázek 8" descr="img7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836712"/>
            <a:ext cx="3249168" cy="3767328"/>
          </a:xfrm>
          <a:prstGeom prst="rect">
            <a:avLst/>
          </a:prstGeom>
        </p:spPr>
      </p:pic>
      <p:pic>
        <p:nvPicPr>
          <p:cNvPr id="10" name="Obrázek 9" descr="img7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692696"/>
            <a:ext cx="3353568" cy="521126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539552" y="5013176"/>
            <a:ext cx="4248472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baseline="30000" dirty="0" smtClean="0">
                <a:solidFill>
                  <a:srgbClr val="0000FF"/>
                </a:solidFill>
                <a:latin typeface="Arial Black" pitchFamily="34" charset="0"/>
              </a:rPr>
              <a:t>Silné interakce přes VODÍKOVÉ MŮSTKY</a:t>
            </a:r>
            <a:endParaRPr lang="cs-CZ" sz="40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2" name="Přímá spojovací šipka 11"/>
          <p:cNvCxnSpPr/>
          <p:nvPr/>
        </p:nvCxnSpPr>
        <p:spPr>
          <a:xfrm flipV="1">
            <a:off x="4283968" y="4581128"/>
            <a:ext cx="2304256" cy="93610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43</a:t>
            </a:fld>
            <a:endParaRPr lang="sk-SK"/>
          </a:p>
        </p:txBody>
      </p:sp>
      <p:sp>
        <p:nvSpPr>
          <p:cNvPr id="8" name="Nadpis 4"/>
          <p:cNvSpPr txBox="1">
            <a:spLocks/>
          </p:cNvSpPr>
          <p:nvPr/>
        </p:nvSpPr>
        <p:spPr>
          <a:xfrm>
            <a:off x="457200" y="274638"/>
            <a:ext cx="8229600" cy="490066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Krystalická struktura celulózy II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800" b="1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Obrázek 12" descr="img7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80728"/>
            <a:ext cx="4896544" cy="2530245"/>
          </a:xfrm>
          <a:prstGeom prst="rect">
            <a:avLst/>
          </a:prstGeom>
        </p:spPr>
      </p:pic>
      <p:pic>
        <p:nvPicPr>
          <p:cNvPr id="14" name="Obrázek 13" descr="img7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3645024"/>
            <a:ext cx="4608512" cy="2664297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4860032" y="764704"/>
            <a:ext cx="42839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I – nativní celulóza</a:t>
            </a:r>
          </a:p>
          <a:p>
            <a:r>
              <a:rPr lang="cs-CZ" sz="2800" b="1" dirty="0" smtClean="0">
                <a:solidFill>
                  <a:srgbClr val="C00000"/>
                </a:solidFill>
                <a:latin typeface="Arial Black" pitchFamily="34" charset="0"/>
              </a:rPr>
              <a:t>II – REGENEROVANÁ CELULÓZA</a:t>
            </a:r>
          </a:p>
          <a:p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III – vzniká působením amoniakem nebo aminy na I nebo II celulózu</a:t>
            </a:r>
          </a:p>
          <a:p>
            <a:r>
              <a:rPr lang="cs-CZ" sz="2400" b="1" dirty="0" smtClean="0">
                <a:latin typeface="Arial Black" pitchFamily="34" charset="0"/>
              </a:rPr>
              <a:t>IV – teplo + glycerín na I nebo II celulózu</a:t>
            </a:r>
          </a:p>
          <a:p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X – působením </a:t>
            </a:r>
            <a:r>
              <a:rPr lang="cs-CZ" sz="2400" b="1" dirty="0" err="1" smtClean="0">
                <a:solidFill>
                  <a:srgbClr val="FF0000"/>
                </a:solidFill>
                <a:latin typeface="Arial Black" pitchFamily="34" charset="0"/>
              </a:rPr>
              <a:t>HCl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, H</a:t>
            </a:r>
            <a:r>
              <a:rPr lang="cs-CZ" sz="2400" b="1" baseline="-25000" dirty="0" smtClean="0">
                <a:solidFill>
                  <a:srgbClr val="FF0000"/>
                </a:solidFill>
                <a:latin typeface="Arial Black" pitchFamily="34" charset="0"/>
              </a:rPr>
              <a:t>2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SO</a:t>
            </a:r>
            <a:r>
              <a:rPr lang="cs-CZ" sz="2400" b="1" baseline="-25000" dirty="0" smtClean="0">
                <a:solidFill>
                  <a:srgbClr val="FF0000"/>
                </a:solidFill>
                <a:latin typeface="Arial Black" pitchFamily="34" charset="0"/>
              </a:rPr>
              <a:t>4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, H</a:t>
            </a:r>
            <a:r>
              <a:rPr lang="cs-CZ" sz="2400" b="1" baseline="-25000" dirty="0" smtClean="0">
                <a:solidFill>
                  <a:srgbClr val="FF0000"/>
                </a:solidFill>
                <a:latin typeface="Arial Black" pitchFamily="34" charset="0"/>
              </a:rPr>
              <a:t>3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PO</a:t>
            </a:r>
            <a:r>
              <a:rPr lang="cs-CZ" sz="2400" b="1" baseline="-25000" dirty="0" smtClean="0">
                <a:solidFill>
                  <a:srgbClr val="FF0000"/>
                </a:solidFill>
                <a:latin typeface="Arial Black" pitchFamily="34" charset="0"/>
              </a:rPr>
              <a:t>4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endParaRPr lang="cs-CZ" sz="2400" dirty="0">
              <a:latin typeface="Arial Black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395536" y="1988840"/>
            <a:ext cx="4248472" cy="576064"/>
          </a:xfrm>
          <a:prstGeom prst="rect">
            <a:avLst/>
          </a:prstGeom>
          <a:noFill/>
          <a:ln w="63500">
            <a:solidFill>
              <a:srgbClr val="008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Výskyt celulózy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44</a:t>
            </a:fld>
            <a:endParaRPr lang="sk-SK"/>
          </a:p>
        </p:txBody>
      </p:sp>
      <p:pic>
        <p:nvPicPr>
          <p:cNvPr id="7" name="Obrázek 6" descr="img7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3" y="980728"/>
            <a:ext cx="8103389" cy="266429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67544" y="3933056"/>
            <a:ext cx="8136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Stonky bylin – len, konopí, juta</a:t>
            </a:r>
          </a:p>
          <a:p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Listy bylin – sisal</a:t>
            </a:r>
          </a:p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Semenná vlákna - bavlna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251520" y="2708920"/>
            <a:ext cx="1800200" cy="864096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6084168" y="4653136"/>
            <a:ext cx="2880320" cy="1323439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C00000"/>
                </a:solidFill>
                <a:latin typeface="Arial Black" pitchFamily="34" charset="0"/>
              </a:rPr>
              <a:t>Z celého stromu, včetně pařezu a kořenů to bude cca. jen 1/3 tohoto!</a:t>
            </a:r>
            <a:endParaRPr lang="cs-CZ" sz="2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12" name="Přímá spojovací čára 11"/>
          <p:cNvCxnSpPr/>
          <p:nvPr/>
        </p:nvCxnSpPr>
        <p:spPr>
          <a:xfrm flipH="1" flipV="1">
            <a:off x="7380312" y="3573016"/>
            <a:ext cx="936104" cy="108012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H="1">
            <a:off x="2051720" y="3573016"/>
            <a:ext cx="5328592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Výskyt celulózy ve dřevě – jiné schéma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45</a:t>
            </a:fld>
            <a:endParaRPr lang="sk-SK"/>
          </a:p>
        </p:txBody>
      </p:sp>
      <p:pic>
        <p:nvPicPr>
          <p:cNvPr id="13" name="Obrázek 12" descr="str 1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633474" y="-401006"/>
            <a:ext cx="5733036" cy="8784976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2211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Výskyt DOPROVODNÝCH LÁTEK ve dřevě – TABULKA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46</a:t>
            </a:fld>
            <a:endParaRPr lang="sk-SK"/>
          </a:p>
        </p:txBody>
      </p:sp>
      <p:graphicFrame>
        <p:nvGraphicFramePr>
          <p:cNvPr id="9" name="Tabulka 8"/>
          <p:cNvGraphicFramePr>
            <a:graphicFrameLocks noGrp="1"/>
          </p:cNvGraphicFramePr>
          <p:nvPr/>
        </p:nvGraphicFramePr>
        <p:xfrm>
          <a:off x="0" y="908720"/>
          <a:ext cx="9036496" cy="573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6496"/>
              </a:tblGrid>
              <a:tr h="606144">
                <a:tc>
                  <a:txBody>
                    <a:bodyPr/>
                    <a:lstStyle/>
                    <a:p>
                      <a:pPr algn="ctr"/>
                      <a:r>
                        <a:rPr lang="cs-CZ" sz="3600" dirty="0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Látka</a:t>
                      </a:r>
                      <a:endParaRPr lang="cs-CZ" sz="3600" dirty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688">
                <a:tc>
                  <a:txBody>
                    <a:bodyPr/>
                    <a:lstStyle/>
                    <a:p>
                      <a:r>
                        <a:rPr lang="cs-CZ" sz="2800" b="1" dirty="0" smtClean="0"/>
                        <a:t>Sacharidy</a:t>
                      </a:r>
                      <a:endParaRPr lang="cs-CZ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688">
                <a:tc>
                  <a:txBody>
                    <a:bodyPr/>
                    <a:lstStyle/>
                    <a:p>
                      <a:r>
                        <a:rPr lang="cs-CZ" sz="2800" b="1" dirty="0" smtClean="0">
                          <a:solidFill>
                            <a:srgbClr val="008000"/>
                          </a:solidFill>
                        </a:rPr>
                        <a:t>Silice</a:t>
                      </a:r>
                      <a:r>
                        <a:rPr lang="cs-CZ" sz="2800" b="1" dirty="0" smtClean="0"/>
                        <a:t> </a:t>
                      </a:r>
                      <a:r>
                        <a:rPr lang="cs-CZ" sz="2800" b="1" dirty="0" smtClean="0">
                          <a:solidFill>
                            <a:srgbClr val="008000"/>
                          </a:solidFill>
                        </a:rPr>
                        <a:t>(</a:t>
                      </a:r>
                      <a:r>
                        <a:rPr lang="cs-CZ" sz="2800" b="1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terpeny</a:t>
                      </a:r>
                      <a:r>
                        <a:rPr lang="cs-CZ" sz="2800" b="1" dirty="0" smtClean="0">
                          <a:solidFill>
                            <a:srgbClr val="008000"/>
                          </a:solidFill>
                        </a:rPr>
                        <a:t>)</a:t>
                      </a:r>
                      <a:endParaRPr lang="cs-CZ" sz="2800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688">
                <a:tc>
                  <a:txBody>
                    <a:bodyPr/>
                    <a:lstStyle/>
                    <a:p>
                      <a:r>
                        <a:rPr lang="cs-CZ" sz="2800" b="1" dirty="0" smtClean="0"/>
                        <a:t>Třísloviny</a:t>
                      </a:r>
                      <a:endParaRPr lang="cs-CZ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688">
                <a:tc>
                  <a:txBody>
                    <a:bodyPr/>
                    <a:lstStyle/>
                    <a:p>
                      <a:r>
                        <a:rPr lang="cs-CZ" sz="2800" b="1" dirty="0" smtClean="0">
                          <a:solidFill>
                            <a:srgbClr val="008000"/>
                          </a:solidFill>
                        </a:rPr>
                        <a:t>Steroly (</a:t>
                      </a:r>
                      <a:r>
                        <a:rPr lang="cs-CZ" sz="2800" b="1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patří mezi TERPENOIDY</a:t>
                      </a:r>
                      <a:r>
                        <a:rPr lang="cs-CZ" sz="2800" b="1" dirty="0" smtClean="0">
                          <a:solidFill>
                            <a:srgbClr val="008000"/>
                          </a:solidFill>
                        </a:rPr>
                        <a:t>)</a:t>
                      </a:r>
                      <a:endParaRPr lang="cs-CZ" sz="2800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688">
                <a:tc>
                  <a:txBody>
                    <a:bodyPr/>
                    <a:lstStyle/>
                    <a:p>
                      <a:r>
                        <a:rPr lang="cs-CZ" sz="2800" b="1" dirty="0" smtClean="0"/>
                        <a:t>Minerální (anorganické látky) popel</a:t>
                      </a:r>
                      <a:endParaRPr lang="cs-CZ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688">
                <a:tc>
                  <a:txBody>
                    <a:bodyPr/>
                    <a:lstStyle/>
                    <a:p>
                      <a:r>
                        <a:rPr lang="cs-CZ" sz="2800" b="1" dirty="0" smtClean="0"/>
                        <a:t>Tuky, oleje, vosky </a:t>
                      </a:r>
                      <a:endParaRPr lang="cs-CZ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4785">
                <a:tc>
                  <a:txBody>
                    <a:bodyPr/>
                    <a:lstStyle/>
                    <a:p>
                      <a:r>
                        <a:rPr lang="cs-CZ" sz="2800" b="1" dirty="0" smtClean="0">
                          <a:solidFill>
                            <a:srgbClr val="C00000"/>
                          </a:solidFill>
                        </a:rPr>
                        <a:t>Pryskyřičné kyseliny (</a:t>
                      </a:r>
                      <a:r>
                        <a:rPr lang="cs-CZ" sz="2800" b="1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např.</a:t>
                      </a:r>
                      <a:r>
                        <a:rPr lang="cs-CZ" sz="2800" b="1" baseline="0" dirty="0" smtClean="0">
                          <a:solidFill>
                            <a:srgbClr val="C00000"/>
                          </a:solidFill>
                        </a:rPr>
                        <a:t> k</a:t>
                      </a:r>
                      <a:r>
                        <a:rPr lang="cs-CZ" sz="2800" b="1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yselina </a:t>
                      </a:r>
                      <a:r>
                        <a:rPr lang="cs-CZ" sz="2800" b="1" dirty="0" err="1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abietová</a:t>
                      </a:r>
                      <a:r>
                        <a:rPr lang="cs-CZ" sz="2800" b="1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 je, která je součástí pryskyřic)</a:t>
                      </a:r>
                      <a:endParaRPr lang="cs-CZ" sz="2800" b="1" dirty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688">
                <a:tc>
                  <a:txBody>
                    <a:bodyPr/>
                    <a:lstStyle/>
                    <a:p>
                      <a:r>
                        <a:rPr lang="cs-CZ" sz="2800" b="1" dirty="0" smtClean="0"/>
                        <a:t>Bílkoviny</a:t>
                      </a:r>
                      <a:endParaRPr lang="cs-CZ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688">
                <a:tc>
                  <a:txBody>
                    <a:bodyPr/>
                    <a:lstStyle/>
                    <a:p>
                      <a:r>
                        <a:rPr lang="cs-CZ" sz="2800" b="1" dirty="0" smtClean="0"/>
                        <a:t>Alifatické kyseliny</a:t>
                      </a:r>
                      <a:endParaRPr lang="cs-CZ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NÁZVOSLOVÍ STROMŮ -  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může se to někdy hodit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47</a:t>
            </a:fld>
            <a:endParaRPr lang="sk-SK"/>
          </a:p>
        </p:txBody>
      </p:sp>
      <p:pic>
        <p:nvPicPr>
          <p:cNvPr id="6" name="Obrázek 5" descr="CZ &amp; DE &amp; ENG názvy stromů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639784" y="-646216"/>
            <a:ext cx="5864432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Výskyt celulózy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48</a:t>
            </a:fld>
            <a:endParaRPr lang="sk-SK"/>
          </a:p>
        </p:txBody>
      </p:sp>
      <p:pic>
        <p:nvPicPr>
          <p:cNvPr id="10" name="Obrázek 9" descr="img2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168177" y="-1151954"/>
            <a:ext cx="2160240" cy="5849539"/>
          </a:xfrm>
          <a:prstGeom prst="rect">
            <a:avLst/>
          </a:prstGeom>
        </p:spPr>
      </p:pic>
      <p:pic>
        <p:nvPicPr>
          <p:cNvPr id="13" name="Obrázek 12" descr="img2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623305" y="1973842"/>
            <a:ext cx="3375149" cy="4629888"/>
          </a:xfrm>
          <a:prstGeom prst="rect">
            <a:avLst/>
          </a:prstGeom>
        </p:spPr>
      </p:pic>
      <p:pic>
        <p:nvPicPr>
          <p:cNvPr id="14" name="Obrázek 13" descr="img3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4661146"/>
            <a:ext cx="3888432" cy="1345678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6300192" y="908720"/>
            <a:ext cx="25202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cap="all" dirty="0" err="1" smtClean="0">
                <a:solidFill>
                  <a:srgbClr val="008000"/>
                </a:solidFill>
                <a:latin typeface="Arial Black" pitchFamily="34" charset="0"/>
              </a:rPr>
              <a:t>Lintry</a:t>
            </a:r>
            <a:r>
              <a:rPr lang="cs-CZ" sz="2800" dirty="0" smtClean="0"/>
              <a:t> </a:t>
            </a:r>
            <a:r>
              <a:rPr lang="cs-CZ" dirty="0" smtClean="0"/>
              <a:t>= </a:t>
            </a:r>
            <a:r>
              <a:rPr lang="cs-CZ" b="1" dirty="0" smtClean="0">
                <a:solidFill>
                  <a:srgbClr val="008000"/>
                </a:solidFill>
              </a:rPr>
              <a:t>KRÁTKÁ VLÁKNA BAVLNY, NEVHODNÁ PRO TEXTILNÍ ZPRACOVÁNÍ</a:t>
            </a:r>
            <a:endParaRPr lang="cs-CZ" b="1" dirty="0">
              <a:solidFill>
                <a:srgbClr val="008000"/>
              </a:solidFill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3059832" y="980728"/>
            <a:ext cx="432048" cy="288032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/>
          <p:cNvSpPr txBox="1"/>
          <p:nvPr/>
        </p:nvSpPr>
        <p:spPr>
          <a:xfrm>
            <a:off x="323528" y="3933056"/>
            <a:ext cx="39604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PPS</a:t>
            </a:r>
            <a:r>
              <a:rPr lang="cs-CZ" sz="2800" b="1" dirty="0" smtClean="0">
                <a:solidFill>
                  <a:srgbClr val="0000FF"/>
                </a:solidFill>
              </a:rPr>
              <a:t> </a:t>
            </a:r>
            <a:r>
              <a:rPr lang="cs-CZ" b="1" dirty="0" smtClean="0">
                <a:solidFill>
                  <a:srgbClr val="0000FF"/>
                </a:solidFill>
              </a:rPr>
              <a:t>=  průměrný polymerační stupeň</a:t>
            </a:r>
            <a:endParaRPr lang="cs-CZ" b="1" dirty="0">
              <a:solidFill>
                <a:srgbClr val="0000FF"/>
              </a:solidFill>
            </a:endParaRPr>
          </a:p>
        </p:txBody>
      </p:sp>
      <p:cxnSp>
        <p:nvCxnSpPr>
          <p:cNvPr id="18" name="Přímá spojovací šipka 17"/>
          <p:cNvCxnSpPr/>
          <p:nvPr/>
        </p:nvCxnSpPr>
        <p:spPr>
          <a:xfrm>
            <a:off x="1259632" y="1772816"/>
            <a:ext cx="6408712" cy="3312368"/>
          </a:xfrm>
          <a:prstGeom prst="straightConnector1">
            <a:avLst/>
          </a:prstGeom>
          <a:ln w="254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DEGRADACE PAPÍRU z celulózy 1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49</a:t>
            </a:fld>
            <a:endParaRPr lang="sk-SK"/>
          </a:p>
        </p:txBody>
      </p:sp>
      <p:pic>
        <p:nvPicPr>
          <p:cNvPr id="19" name="Obrázek 18" descr="papír DEGRADACE 18112017  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548680"/>
            <a:ext cx="4608513" cy="1729100"/>
          </a:xfrm>
          <a:prstGeom prst="rect">
            <a:avLst/>
          </a:prstGeom>
        </p:spPr>
      </p:pic>
      <p:pic>
        <p:nvPicPr>
          <p:cNvPr id="20" name="Obrázek 19" descr="papír DEGRADACE 18112017  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61080" y="2132856"/>
            <a:ext cx="6254647" cy="3240360"/>
          </a:xfrm>
          <a:prstGeom prst="rect">
            <a:avLst/>
          </a:prstGeom>
        </p:spPr>
      </p:pic>
      <p:pic>
        <p:nvPicPr>
          <p:cNvPr id="21" name="Obrázek 20" descr="papír DEGRADACE 18112017  0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5072285"/>
            <a:ext cx="8640960" cy="178571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539552" y="260648"/>
            <a:ext cx="8229600" cy="5976664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cs-CZ" sz="3600" dirty="0" smtClean="0">
                <a:latin typeface="Arial Black" pitchFamily="34" charset="0"/>
              </a:rPr>
              <a:t>Chemie celulózy</a:t>
            </a:r>
          </a:p>
          <a:p>
            <a:pPr marL="742950" indent="-742950">
              <a:buFont typeface="+mj-lt"/>
              <a:buAutoNum type="arabicPeriod"/>
            </a:pPr>
            <a:r>
              <a:rPr lang="cs-CZ" sz="3600" dirty="0" err="1" smtClean="0">
                <a:latin typeface="Arial Black" pitchFamily="34" charset="0"/>
              </a:rPr>
              <a:t>Nadmolekulární</a:t>
            </a:r>
            <a:r>
              <a:rPr lang="cs-CZ" sz="3600" dirty="0" smtClean="0">
                <a:latin typeface="Arial Black" pitchFamily="34" charset="0"/>
              </a:rPr>
              <a:t> </a:t>
            </a:r>
            <a:r>
              <a:rPr lang="cs-CZ" sz="3600" dirty="0" err="1" smtClean="0">
                <a:latin typeface="Arial Black" pitchFamily="34" charset="0"/>
              </a:rPr>
              <a:t>stuktura</a:t>
            </a:r>
            <a:r>
              <a:rPr lang="cs-CZ" sz="3600" dirty="0" smtClean="0">
                <a:latin typeface="Arial Black" pitchFamily="34" charset="0"/>
              </a:rPr>
              <a:t> celulózy</a:t>
            </a:r>
          </a:p>
          <a:p>
            <a:pPr marL="742950" indent="-742950">
              <a:buFont typeface="+mj-lt"/>
              <a:buAutoNum type="arabicPeriod"/>
            </a:pPr>
            <a:r>
              <a:rPr lang="cs-CZ" sz="3600" dirty="0" smtClean="0">
                <a:latin typeface="Arial Black" pitchFamily="34" charset="0"/>
              </a:rPr>
              <a:t>Výskyt celulózy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600" dirty="0" smtClean="0">
                <a:latin typeface="Arial Black" pitchFamily="34" charset="0"/>
              </a:rPr>
              <a:t> Rozpustnost celulózy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600" dirty="0" smtClean="0">
                <a:latin typeface="Arial Black" pitchFamily="34" charset="0"/>
              </a:rPr>
              <a:t> Výroba celulózy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600" dirty="0" smtClean="0">
                <a:latin typeface="Arial Black" pitchFamily="34" charset="0"/>
              </a:rPr>
              <a:t> Použití celulózy 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600" dirty="0" smtClean="0">
                <a:latin typeface="Arial Black" pitchFamily="34" charset="0"/>
              </a:rPr>
              <a:t> Modifikace celulózy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600" dirty="0" smtClean="0">
                <a:latin typeface="Arial Black" pitchFamily="34" charset="0"/>
              </a:rPr>
              <a:t> </a:t>
            </a:r>
            <a:r>
              <a:rPr lang="cs-CZ" sz="3600" dirty="0" err="1" smtClean="0">
                <a:latin typeface="Arial Black" pitchFamily="34" charset="0"/>
              </a:rPr>
              <a:t>Nanocelulóza</a:t>
            </a:r>
            <a:r>
              <a:rPr lang="cs-CZ" sz="3600" dirty="0" smtClean="0">
                <a:latin typeface="Arial Black" pitchFamily="34" charset="0"/>
              </a:rPr>
              <a:t> 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</a:t>
            </a:fld>
            <a:endParaRPr lang="sk-SK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DEGRADACE PAPÍRU z celulózy 2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50</a:t>
            </a:fld>
            <a:endParaRPr lang="sk-SK"/>
          </a:p>
        </p:txBody>
      </p:sp>
      <p:pic>
        <p:nvPicPr>
          <p:cNvPr id="9" name="Obrázek 8" descr="papír DEGRADACE 18112017  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2873797"/>
            <a:ext cx="8136904" cy="1969091"/>
          </a:xfrm>
          <a:prstGeom prst="rect">
            <a:avLst/>
          </a:prstGeom>
        </p:spPr>
      </p:pic>
      <p:pic>
        <p:nvPicPr>
          <p:cNvPr id="10" name="Obrázek 9" descr="papír DEGRADACE 18112017  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908719"/>
            <a:ext cx="8496944" cy="1327891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DEACIDIFIKACE PAPÍRU z celulózy 1</a:t>
            </a:r>
            <a:endParaRPr lang="cs-CZ" sz="2800" dirty="0">
              <a:solidFill>
                <a:srgbClr val="0000FF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51</a:t>
            </a:fld>
            <a:endParaRPr lang="sk-SK"/>
          </a:p>
        </p:txBody>
      </p:sp>
      <p:pic>
        <p:nvPicPr>
          <p:cNvPr id="8" name="Obrázek 7" descr="papír ODKYSELOVÁNÍ 18112017  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692696"/>
            <a:ext cx="8640960" cy="3718276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DEACIDIFIKACE PAPÍRU z celulózy 2</a:t>
            </a:r>
            <a:endParaRPr lang="cs-CZ" sz="2800" dirty="0">
              <a:solidFill>
                <a:srgbClr val="0000FF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52</a:t>
            </a:fld>
            <a:endParaRPr lang="sk-SK"/>
          </a:p>
        </p:txBody>
      </p:sp>
      <p:pic>
        <p:nvPicPr>
          <p:cNvPr id="7" name="Obrázek 6" descr="papír ODKYSELOVÁNÍ 18112017  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3" y="908720"/>
            <a:ext cx="8869049" cy="3816424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DEACIDIFIKACE PAPÍRU z celulózy 3</a:t>
            </a:r>
            <a:endParaRPr lang="cs-CZ" sz="2800" dirty="0">
              <a:solidFill>
                <a:srgbClr val="0000FF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53</a:t>
            </a:fld>
            <a:endParaRPr lang="sk-SK"/>
          </a:p>
        </p:txBody>
      </p:sp>
      <p:pic>
        <p:nvPicPr>
          <p:cNvPr id="7" name="Obrázek 6" descr="papír ODKYSELOVÁNÍ 18112017  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179511" y="692696"/>
            <a:ext cx="8822523" cy="2736304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76064"/>
          </a:xfrm>
        </p:spPr>
        <p:txBody>
          <a:bodyPr/>
          <a:lstStyle/>
          <a:p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PENTOSANY - příklad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54</a:t>
            </a:fld>
            <a:endParaRPr lang="sk-SK"/>
          </a:p>
        </p:txBody>
      </p:sp>
      <p:pic>
        <p:nvPicPr>
          <p:cNvPr id="6" name="Obrázek 5" descr="PENTOSAN arabinoxylan GOOGLE 12112017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060848"/>
            <a:ext cx="8568952" cy="465969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07504" y="476672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C00000"/>
                </a:solidFill>
                <a:latin typeface="Arial Black" pitchFamily="34" charset="0"/>
              </a:rPr>
              <a:t>XYLAN -  patří mezi HEMICELULÓZY</a:t>
            </a:r>
            <a:endParaRPr lang="cs-CZ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8" name="Zástupný symbol pro obsah 10" descr="img7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6264187" y="656694"/>
            <a:ext cx="2376262" cy="3168351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5868144" y="1052736"/>
            <a:ext cx="3168352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5868144" y="2204864"/>
            <a:ext cx="3168352" cy="1224136"/>
          </a:xfrm>
          <a:prstGeom prst="rect">
            <a:avLst/>
          </a:prstGeom>
          <a:noFill/>
          <a:ln w="635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76064"/>
          </a:xfrm>
        </p:spPr>
        <p:txBody>
          <a:bodyPr/>
          <a:lstStyle/>
          <a:p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PENTOSANY - příklad</a:t>
            </a:r>
            <a:endParaRPr lang="cs-CZ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55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107504" y="476672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MANAN -  patří mezi HEMICELULÓZY</a:t>
            </a:r>
            <a:endParaRPr lang="cs-CZ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5868144" y="1052736"/>
            <a:ext cx="3168352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 descr="MANNAN -Primary-structure-of-two-mannan-type-hemicelluloses-A-galactomannans-and-B Google Images 1211201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484784"/>
            <a:ext cx="8818158" cy="518344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Obdélník 14"/>
          <p:cNvSpPr/>
          <p:nvPr/>
        </p:nvSpPr>
        <p:spPr>
          <a:xfrm>
            <a:off x="3275856" y="1484784"/>
            <a:ext cx="1512168" cy="1728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 descr="Mannose WIKI CZ 1211201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1124744"/>
            <a:ext cx="1857375" cy="1771650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5004048" y="1052736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008000"/>
                </a:solidFill>
                <a:latin typeface="Arial Black" pitchFamily="34" charset="0"/>
              </a:rPr>
              <a:t>Manóza </a:t>
            </a:r>
            <a:endParaRPr lang="cs-CZ" sz="36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HLAVNÍ  průvodní látky celulózy 1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Hemicelulózy</a:t>
            </a:r>
          </a:p>
          <a:p>
            <a:r>
              <a:rPr lang="cs-CZ" b="1" i="1" dirty="0" smtClean="0"/>
              <a:t>Lignin</a:t>
            </a:r>
          </a:p>
          <a:p>
            <a:r>
              <a:rPr lang="cs-CZ" b="1" i="1" dirty="0" smtClean="0"/>
              <a:t>Pryskyřice (ve dřevě)</a:t>
            </a:r>
            <a:endParaRPr lang="cs-CZ" b="1" i="1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56</a:t>
            </a:fld>
            <a:endParaRPr lang="sk-SK"/>
          </a:p>
        </p:txBody>
      </p:sp>
      <p:sp>
        <p:nvSpPr>
          <p:cNvPr id="10" name="TextovéPole 9"/>
          <p:cNvSpPr txBox="1"/>
          <p:nvPr/>
        </p:nvSpPr>
        <p:spPr>
          <a:xfrm>
            <a:off x="467544" y="3717032"/>
            <a:ext cx="8280920" cy="2123658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4400" dirty="0" smtClean="0">
                <a:solidFill>
                  <a:srgbClr val="C00000"/>
                </a:solidFill>
                <a:latin typeface="Arial Black" pitchFamily="34" charset="0"/>
              </a:rPr>
              <a:t>! Vlákna BAVLNY  neobsahují téměř žádné hemicelulózy ani lignin !</a:t>
            </a:r>
            <a:endParaRPr lang="cs-CZ" sz="44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360040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LIGNIN - STANOVENÍ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57</a:t>
            </a:fld>
            <a:endParaRPr lang="sk-SK"/>
          </a:p>
        </p:txBody>
      </p:sp>
      <p:graphicFrame>
        <p:nvGraphicFramePr>
          <p:cNvPr id="11" name="Tabulka 10"/>
          <p:cNvGraphicFramePr>
            <a:graphicFrameLocks noGrp="1"/>
          </p:cNvGraphicFramePr>
          <p:nvPr/>
        </p:nvGraphicFramePr>
        <p:xfrm>
          <a:off x="179512" y="692696"/>
          <a:ext cx="8640960" cy="3392640"/>
        </p:xfrm>
        <a:graphic>
          <a:graphicData uri="http://schemas.openxmlformats.org/drawingml/2006/table">
            <a:tbl>
              <a:tblPr/>
              <a:tblGrid>
                <a:gridCol w="2700300"/>
                <a:gridCol w="5940660"/>
              </a:tblGrid>
              <a:tr h="267441">
                <a:tc>
                  <a:txBody>
                    <a:bodyPr/>
                    <a:lstStyle/>
                    <a:p>
                      <a:r>
                        <a:rPr lang="cs-CZ" sz="2000" dirty="0">
                          <a:latin typeface="Arial Black" pitchFamily="34" charset="0"/>
                        </a:rPr>
                        <a:t>Typ produktu</a:t>
                      </a:r>
                    </a:p>
                  </a:txBody>
                  <a:tcPr marL="34464" marR="34464" marT="34464" marB="344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latin typeface="Arial Black" pitchFamily="34" charset="0"/>
                        </a:rPr>
                        <a:t>Česká technická norma (ČSN)</a:t>
                      </a:r>
                    </a:p>
                  </a:txBody>
                  <a:tcPr marL="34464" marR="34464" marT="34464" marB="344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954">
                <a:tc>
                  <a:txBody>
                    <a:bodyPr/>
                    <a:lstStyle/>
                    <a:p>
                      <a:r>
                        <a:rPr lang="cs-CZ" sz="20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Označení zákl. dokumentu</a:t>
                      </a:r>
                    </a:p>
                  </a:txBody>
                  <a:tcPr marL="34464" marR="34464" marT="34464" marB="344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ČSN 50 0539 </a:t>
                      </a:r>
                    </a:p>
                  </a:txBody>
                  <a:tcPr marL="34464" marR="34464" marT="34464" marB="344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4467">
                <a:tc>
                  <a:txBody>
                    <a:bodyPr/>
                    <a:lstStyle/>
                    <a:p>
                      <a:r>
                        <a:rPr lang="cs-CZ" sz="2000" dirty="0">
                          <a:latin typeface="Arial Black" pitchFamily="34" charset="0"/>
                        </a:rPr>
                        <a:t>Název dokumentu</a:t>
                      </a:r>
                    </a:p>
                  </a:txBody>
                  <a:tcPr marL="34464" marR="34464" marT="34464" marB="344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000">
                          <a:latin typeface="Arial Black" pitchFamily="34" charset="0"/>
                        </a:rPr>
                        <a:t>Kontrolné metódy pri výrobe vláknin. Určenie lignínu nerozpustného v kyseline</a:t>
                      </a:r>
                    </a:p>
                  </a:txBody>
                  <a:tcPr marL="34464" marR="34464" marT="34464" marB="344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4467">
                <a:tc>
                  <a:txBody>
                    <a:bodyPr/>
                    <a:lstStyle/>
                    <a:p>
                      <a:r>
                        <a:rPr lang="cs-CZ" sz="2000">
                          <a:latin typeface="Arial Black" pitchFamily="34" charset="0"/>
                        </a:rPr>
                        <a:t>Anglický název</a:t>
                      </a:r>
                    </a:p>
                  </a:txBody>
                  <a:tcPr marL="34464" marR="34464" marT="34464" marB="344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Arial Black" pitchFamily="34" charset="0"/>
                        </a:rPr>
                        <a:t>Control methods for pulp production. Determination of acid insoluble lignin in wood and pulp</a:t>
                      </a:r>
                    </a:p>
                  </a:txBody>
                  <a:tcPr marL="34464" marR="34464" marT="34464" marB="344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954">
                <a:tc>
                  <a:txBody>
                    <a:bodyPr/>
                    <a:lstStyle/>
                    <a:p>
                      <a:r>
                        <a:rPr lang="cs-CZ" sz="2000" dirty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Datum ukončení platnosti</a:t>
                      </a:r>
                    </a:p>
                  </a:txBody>
                  <a:tcPr marL="34464" marR="34464" marT="34464" marB="344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1.9.2003</a:t>
                      </a:r>
                    </a:p>
                  </a:txBody>
                  <a:tcPr marL="34464" marR="34464" marT="34464" marB="344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HLAVNÍ  průvodní látky celulózy 2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58</a:t>
            </a:fld>
            <a:endParaRPr lang="sk-SK"/>
          </a:p>
        </p:txBody>
      </p:sp>
      <p:pic>
        <p:nvPicPr>
          <p:cNvPr id="11" name="Obrázek 10" descr="img1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3" y="908720"/>
            <a:ext cx="4685513" cy="3024336"/>
          </a:xfrm>
          <a:prstGeom prst="rect">
            <a:avLst/>
          </a:prstGeom>
        </p:spPr>
      </p:pic>
      <p:pic>
        <p:nvPicPr>
          <p:cNvPr id="12" name="Obrázek 11" descr="img1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3933056"/>
            <a:ext cx="7387400" cy="2292464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5868144" y="3284984"/>
            <a:ext cx="3096344" cy="646331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Zbytek do 100,0 % hmot. je ASI VLHKOST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5" name="Přímá spojovací šipka 14"/>
          <p:cNvCxnSpPr>
            <a:stCxn id="13" idx="2"/>
          </p:cNvCxnSpPr>
          <p:nvPr/>
        </p:nvCxnSpPr>
        <p:spPr>
          <a:xfrm>
            <a:off x="7416316" y="3931315"/>
            <a:ext cx="108012" cy="361781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5148064" y="1052736"/>
            <a:ext cx="3096344" cy="1200329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Údaje z různých zdrojů se mohou trochu lišit! Možná je to i druhem bavlny.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20" name="Přímá spojovací šipka 19"/>
          <p:cNvCxnSpPr/>
          <p:nvPr/>
        </p:nvCxnSpPr>
        <p:spPr>
          <a:xfrm flipH="1">
            <a:off x="3514725" y="1916832"/>
            <a:ext cx="913259" cy="4093443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Hemicelulózy – z čeho se skládají I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59</a:t>
            </a:fld>
            <a:endParaRPr lang="sk-SK"/>
          </a:p>
        </p:txBody>
      </p:sp>
      <p:pic>
        <p:nvPicPr>
          <p:cNvPr id="11" name="Zástupný symbol pro obsah 10" descr="img7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575136" y="1017151"/>
            <a:ext cx="3816424" cy="3887593"/>
          </a:xfrm>
        </p:spPr>
      </p:pic>
      <p:pic>
        <p:nvPicPr>
          <p:cNvPr id="12" name="Obrázek 11" descr="img7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895616" y="1017152"/>
            <a:ext cx="3816424" cy="3887592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5220072" y="4941168"/>
            <a:ext cx="345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FF0000"/>
                </a:solidFill>
                <a:latin typeface="Arial Black" pitchFamily="34" charset="0"/>
              </a:rPr>
              <a:t>Stejná základní jednotka jako  CELULÓZA</a:t>
            </a:r>
            <a:endParaRPr lang="cs-CZ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cxnSp>
        <p:nvCxnSpPr>
          <p:cNvPr id="14" name="Přímá spojovací šipka 13"/>
          <p:cNvCxnSpPr>
            <a:stCxn id="13" idx="0"/>
          </p:cNvCxnSpPr>
          <p:nvPr/>
        </p:nvCxnSpPr>
        <p:spPr>
          <a:xfrm flipH="1" flipV="1">
            <a:off x="6012160" y="3717032"/>
            <a:ext cx="936104" cy="12241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</a:t>
            </a:fld>
            <a:endParaRPr lang="sk-SK"/>
          </a:p>
        </p:txBody>
      </p:sp>
      <p:pic>
        <p:nvPicPr>
          <p:cNvPr id="5" name="Obrázek 4" descr="Rozdělení přírodních vláken -  SCHÉM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8737225" cy="5904656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323528" y="1556792"/>
            <a:ext cx="4104456" cy="4032448"/>
          </a:xfrm>
          <a:prstGeom prst="rect">
            <a:avLst/>
          </a:prstGeom>
          <a:noFill/>
          <a:ln w="635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Hemicelulózy – z čeho se skládají II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60</a:t>
            </a:fld>
            <a:endParaRPr lang="sk-SK"/>
          </a:p>
        </p:txBody>
      </p:sp>
      <p:pic>
        <p:nvPicPr>
          <p:cNvPr id="9" name="Obrázek 8" descr="img7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803917" y="716363"/>
            <a:ext cx="3240360" cy="3769090"/>
          </a:xfrm>
          <a:prstGeom prst="rect">
            <a:avLst/>
          </a:prstGeom>
        </p:spPr>
      </p:pic>
      <p:pic>
        <p:nvPicPr>
          <p:cNvPr id="10" name="Obrázek 9" descr="img7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545089" y="-62405"/>
            <a:ext cx="1872209" cy="4246510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611560" y="4581128"/>
            <a:ext cx="3096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FF0000"/>
                </a:solidFill>
                <a:latin typeface="Arial Black" pitchFamily="34" charset="0"/>
              </a:rPr>
              <a:t>POZOR: toto je FURANÓZA!</a:t>
            </a:r>
          </a:p>
          <a:p>
            <a:r>
              <a:rPr lang="cs-CZ" sz="2000" dirty="0" smtClean="0">
                <a:solidFill>
                  <a:srgbClr val="FF0000"/>
                </a:solidFill>
                <a:latin typeface="Arial Black" pitchFamily="34" charset="0"/>
              </a:rPr>
              <a:t>Jen pětičlenný kruh!</a:t>
            </a:r>
            <a:endParaRPr lang="cs-CZ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Hemicelulózy – z čeho se skládají III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61</a:t>
            </a:fld>
            <a:endParaRPr lang="sk-SK"/>
          </a:p>
        </p:txBody>
      </p:sp>
      <p:pic>
        <p:nvPicPr>
          <p:cNvPr id="11" name="Obrázek 10" descr="img7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581170" y="867101"/>
            <a:ext cx="3672408" cy="3899661"/>
          </a:xfrm>
          <a:prstGeom prst="rect">
            <a:avLst/>
          </a:prstGeom>
        </p:spPr>
      </p:pic>
      <p:pic>
        <p:nvPicPr>
          <p:cNvPr id="12" name="Obrázek 11" descr="img7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966149" y="586579"/>
            <a:ext cx="3312368" cy="4532714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Hemicelulózy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62</a:t>
            </a:fld>
            <a:endParaRPr lang="sk-SK"/>
          </a:p>
        </p:txBody>
      </p:sp>
      <p:sp>
        <p:nvSpPr>
          <p:cNvPr id="10" name="Zástupný symbol pro obsah 9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5472608"/>
          </a:xfrm>
        </p:spPr>
        <p:txBody>
          <a:bodyPr/>
          <a:lstStyle/>
          <a:p>
            <a:r>
              <a:rPr lang="cs-CZ" sz="2600" b="1" dirty="0" smtClean="0">
                <a:solidFill>
                  <a:srgbClr val="FF0000"/>
                </a:solidFill>
                <a:latin typeface="Arial Black" pitchFamily="34" charset="0"/>
              </a:rPr>
              <a:t>Ve dřevě jich je 17 – 41 % hmot., v listnáčích více</a:t>
            </a:r>
          </a:p>
          <a:p>
            <a:r>
              <a:rPr lang="cs-CZ" sz="2600" b="1" dirty="0" smtClean="0"/>
              <a:t>Polysacharidy s nižším polymeračním stupněm (100 – 200)</a:t>
            </a:r>
          </a:p>
          <a:p>
            <a:r>
              <a:rPr lang="cs-CZ" sz="2600" b="1" dirty="0" smtClean="0"/>
              <a:t>Snadněji </a:t>
            </a:r>
            <a:r>
              <a:rPr lang="cs-CZ" sz="2600" b="1" dirty="0" err="1" smtClean="0"/>
              <a:t>hydrolyzovatelné</a:t>
            </a:r>
            <a:r>
              <a:rPr lang="cs-CZ" sz="2600" b="1" dirty="0" smtClean="0"/>
              <a:t> kyselinami i zásadami</a:t>
            </a:r>
          </a:p>
          <a:p>
            <a:r>
              <a:rPr lang="cs-CZ" sz="2600" b="1" dirty="0" smtClean="0"/>
              <a:t>Často krátké boční řetězce = větvení</a:t>
            </a:r>
          </a:p>
          <a:p>
            <a:r>
              <a:rPr lang="cs-CZ" sz="2600" b="1" dirty="0" smtClean="0">
                <a:solidFill>
                  <a:srgbClr val="FF0000"/>
                </a:solidFill>
              </a:rPr>
              <a:t>Podle hlavních stavebních jednotek je dělíme takto:</a:t>
            </a:r>
          </a:p>
          <a:p>
            <a:pPr lvl="1"/>
            <a:r>
              <a:rPr lang="cs-CZ" sz="2600" b="1" dirty="0" smtClean="0">
                <a:solidFill>
                  <a:srgbClr val="0000FF"/>
                </a:solidFill>
              </a:rPr>
              <a:t>Xylany (hlavně listnatá dřeva)</a:t>
            </a:r>
          </a:p>
          <a:p>
            <a:pPr lvl="1"/>
            <a:r>
              <a:rPr lang="cs-CZ" sz="2600" b="1" i="1" dirty="0" err="1" smtClean="0">
                <a:solidFill>
                  <a:srgbClr val="008000"/>
                </a:solidFill>
              </a:rPr>
              <a:t>Mannany</a:t>
            </a:r>
            <a:r>
              <a:rPr lang="cs-CZ" sz="2600" b="1" i="1" dirty="0" smtClean="0">
                <a:solidFill>
                  <a:srgbClr val="008000"/>
                </a:solidFill>
              </a:rPr>
              <a:t> (hlavně jehličnatá dřeva)</a:t>
            </a:r>
          </a:p>
          <a:p>
            <a:pPr lvl="1"/>
            <a:r>
              <a:rPr lang="cs-CZ" sz="2600" b="1" i="1" dirty="0" err="1" smtClean="0">
                <a:solidFill>
                  <a:srgbClr val="008000"/>
                </a:solidFill>
              </a:rPr>
              <a:t>Galaktany</a:t>
            </a:r>
            <a:r>
              <a:rPr lang="cs-CZ" sz="2600" b="1" i="1" dirty="0" smtClean="0">
                <a:solidFill>
                  <a:srgbClr val="008000"/>
                </a:solidFill>
              </a:rPr>
              <a:t> (hlavně jehličnatá dřeva)</a:t>
            </a:r>
          </a:p>
          <a:p>
            <a:endParaRPr lang="cs-CZ" sz="2600" b="1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Hemicelulózy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63</a:t>
            </a:fld>
            <a:endParaRPr lang="sk-SK"/>
          </a:p>
        </p:txBody>
      </p:sp>
      <p:pic>
        <p:nvPicPr>
          <p:cNvPr id="8" name="Zástupný symbol pro obsah 7" descr="img7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050856" y="109384"/>
            <a:ext cx="2615184" cy="3925824"/>
          </a:xfrm>
        </p:spPr>
      </p:pic>
      <p:pic>
        <p:nvPicPr>
          <p:cNvPr id="10" name="Obrázek 9" descr="img7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807344" y="2245496"/>
            <a:ext cx="3054472" cy="4989432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2771800" y="5085184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smtClean="0">
                <a:solidFill>
                  <a:srgbClr val="008000"/>
                </a:solidFill>
              </a:rPr>
              <a:t>hlavně jehličnatá dřeva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3923928" y="1700808"/>
            <a:ext cx="1296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hlavně listnatá dřeva</a:t>
            </a:r>
            <a:endParaRPr lang="cs-CZ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CELULÓZA -  termická degradace 1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64</a:t>
            </a:fld>
            <a:endParaRPr lang="sk-SK"/>
          </a:p>
        </p:txBody>
      </p:sp>
      <p:pic>
        <p:nvPicPr>
          <p:cNvPr id="9" name="Obrázek 8" descr="CELULÓZA - TERMICKÁ DEGRADACE 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133180" y="-900932"/>
            <a:ext cx="5040560" cy="880388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CELULÓZA -  termická degradace 2 TGA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65</a:t>
            </a:fld>
            <a:endParaRPr lang="sk-SK"/>
          </a:p>
        </p:txBody>
      </p:sp>
      <p:pic>
        <p:nvPicPr>
          <p:cNvPr id="7" name="Obrázek 6" descr="Fig-2-Pyrolysis-curves-of-hemicellulose-cellulose-and-lignin-from-TGA-Adapted-wit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829856"/>
            <a:ext cx="8712968" cy="5855925"/>
          </a:xfrm>
          <a:prstGeom prst="rect">
            <a:avLst/>
          </a:prstGeom>
        </p:spPr>
      </p:pic>
      <p:cxnSp>
        <p:nvCxnSpPr>
          <p:cNvPr id="10" name="Přímá spojovací šipka 9"/>
          <p:cNvCxnSpPr/>
          <p:nvPr/>
        </p:nvCxnSpPr>
        <p:spPr>
          <a:xfrm flipH="1" flipV="1">
            <a:off x="3563888" y="1412776"/>
            <a:ext cx="1512168" cy="144016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 flipH="1">
            <a:off x="7164288" y="1340768"/>
            <a:ext cx="288032" cy="2952328"/>
          </a:xfrm>
          <a:prstGeom prst="straightConnector1">
            <a:avLst/>
          </a:prstGeom>
          <a:ln w="635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H="1">
            <a:off x="5292080" y="2060848"/>
            <a:ext cx="864096" cy="792088"/>
          </a:xfrm>
          <a:prstGeom prst="straightConnector1">
            <a:avLst/>
          </a:prstGeom>
          <a:ln w="63500">
            <a:solidFill>
              <a:srgbClr val="FFC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4000" dirty="0" smtClean="0">
                <a:solidFill>
                  <a:srgbClr val="FF0000"/>
                </a:solidFill>
                <a:latin typeface="Arial Black" pitchFamily="34" charset="0"/>
              </a:rPr>
              <a:t>Výroba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4000" dirty="0" smtClean="0">
                <a:solidFill>
                  <a:srgbClr val="FF0000"/>
                </a:solidFill>
                <a:latin typeface="Arial Black" pitchFamily="34" charset="0"/>
              </a:rPr>
              <a:t>celulózy I</a:t>
            </a:r>
            <a:endParaRPr lang="cs-CZ" sz="40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66</a:t>
            </a:fld>
            <a:endParaRPr lang="sk-SK"/>
          </a:p>
        </p:txBody>
      </p:sp>
      <p:pic>
        <p:nvPicPr>
          <p:cNvPr id="7" name="Obrázek 6" descr="img7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3" y="980728"/>
            <a:ext cx="8103389" cy="266429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67544" y="3933056"/>
            <a:ext cx="81369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Stonky bylin – len, konopí, juta</a:t>
            </a:r>
          </a:p>
          <a:p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Listy bylin – sisal</a:t>
            </a:r>
          </a:p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Semenná vlákna – bavlna</a:t>
            </a:r>
          </a:p>
          <a:p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Kmeny dřevin 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Výroba celulózy II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u="sng" dirty="0" smtClean="0">
                <a:solidFill>
                  <a:srgbClr val="0000FF"/>
                </a:solidFill>
                <a:latin typeface="Arial Black" pitchFamily="34" charset="0"/>
              </a:rPr>
              <a:t>Semenná vlákna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– bavlna &gt; jen sběr a přečištění</a:t>
            </a:r>
          </a:p>
          <a:p>
            <a:pPr>
              <a:buNone/>
            </a:pP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Vlákno má už </a:t>
            </a:r>
          </a:p>
          <a:p>
            <a:pPr>
              <a:buNone/>
            </a:pP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dostatečnou </a:t>
            </a:r>
          </a:p>
          <a:p>
            <a:pPr>
              <a:buNone/>
            </a:pP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jemnost, tj. průměr</a:t>
            </a:r>
          </a:p>
          <a:p>
            <a:pPr>
              <a:buNone/>
            </a:pP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vláken</a:t>
            </a:r>
          </a:p>
          <a:p>
            <a:pPr>
              <a:buNone/>
            </a:pPr>
            <a:endParaRPr lang="cs-CZ" sz="2400" dirty="0" smtClean="0">
              <a:solidFill>
                <a:srgbClr val="0000FF"/>
              </a:solidFill>
              <a:latin typeface="Arial Black" pitchFamily="34" charset="0"/>
            </a:endParaRPr>
          </a:p>
          <a:p>
            <a:pPr>
              <a:buNone/>
            </a:pP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Délka vláken i jemnost</a:t>
            </a:r>
          </a:p>
          <a:p>
            <a:pPr>
              <a:buNone/>
            </a:pP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Se liší podle místa</a:t>
            </a:r>
          </a:p>
          <a:p>
            <a:pPr>
              <a:buNone/>
            </a:pP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Pěstování (Egypt, Asie)</a:t>
            </a:r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67</a:t>
            </a:fld>
            <a:endParaRPr lang="sk-SK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625946"/>
            <a:ext cx="3530327" cy="4603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68</a:t>
            </a:fld>
            <a:endParaRPr lang="sk-SK"/>
          </a:p>
        </p:txBody>
      </p:sp>
      <p:pic>
        <p:nvPicPr>
          <p:cNvPr id="5" name="Obrázek 4" descr="plant_cotton-fiel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4968552" cy="3279244"/>
          </a:xfrm>
          <a:prstGeom prst="rect">
            <a:avLst/>
          </a:prstGeom>
        </p:spPr>
      </p:pic>
      <p:pic>
        <p:nvPicPr>
          <p:cNvPr id="6" name="Obrázek 5" descr="plant_cotton-plan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6549" y="3429001"/>
            <a:ext cx="5117911" cy="34290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580112" y="188640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FF0000"/>
                </a:solidFill>
                <a:latin typeface="Arial Black" pitchFamily="34" charset="0"/>
              </a:rPr>
              <a:t>Pole s bavlníkem</a:t>
            </a:r>
            <a:endParaRPr lang="cs-CZ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07504" y="3573016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0000FF"/>
                </a:solidFill>
                <a:latin typeface="Arial Black" pitchFamily="34" charset="0"/>
              </a:rPr>
              <a:t>SBĚR  ručně nebo strojově</a:t>
            </a:r>
            <a:endParaRPr lang="cs-CZ" sz="36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148064" y="1484784"/>
            <a:ext cx="3888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Do Evropy pronikala postupně až na přelomu 18. a 19. století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49006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Morfologie celulózového vlákna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69</a:t>
            </a:fld>
            <a:endParaRPr lang="sk-SK"/>
          </a:p>
        </p:txBody>
      </p:sp>
      <p:pic>
        <p:nvPicPr>
          <p:cNvPr id="8" name="Obrázek 7" descr="img3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764704"/>
            <a:ext cx="8136904" cy="5358956"/>
          </a:xfrm>
          <a:prstGeom prst="rect">
            <a:avLst/>
          </a:prstGeom>
        </p:spPr>
      </p:pic>
      <p:sp>
        <p:nvSpPr>
          <p:cNvPr id="7" name="Elipsa 6"/>
          <p:cNvSpPr/>
          <p:nvPr/>
        </p:nvSpPr>
        <p:spPr>
          <a:xfrm>
            <a:off x="7668344" y="3573016"/>
            <a:ext cx="576064" cy="576064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2123728" y="5805264"/>
            <a:ext cx="2376264" cy="28803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4499992" y="580526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Zkroucení „do vrtule“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</a:t>
            </a:fld>
            <a:endParaRPr lang="sk-SK"/>
          </a:p>
        </p:txBody>
      </p:sp>
      <p:pic>
        <p:nvPicPr>
          <p:cNvPr id="7" name="Obrázek 6" descr="D-glucose-chain-2D-Fisch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04664"/>
            <a:ext cx="1870006" cy="3209807"/>
          </a:xfrm>
          <a:prstGeom prst="rect">
            <a:avLst/>
          </a:prstGeom>
        </p:spPr>
      </p:pic>
      <p:pic>
        <p:nvPicPr>
          <p:cNvPr id="8" name="Obrázek 7" descr="img4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3995935" y="116632"/>
            <a:ext cx="4309889" cy="2796606"/>
          </a:xfrm>
          <a:prstGeom prst="rect">
            <a:avLst/>
          </a:prstGeom>
        </p:spPr>
      </p:pic>
      <p:pic>
        <p:nvPicPr>
          <p:cNvPr id="9" name="Obrázek 8" descr="img4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3851920" y="3356992"/>
            <a:ext cx="4501021" cy="2510036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49006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Morfologie celulózového vlákna 2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70</a:t>
            </a:fld>
            <a:endParaRPr lang="sk-SK"/>
          </a:p>
        </p:txBody>
      </p:sp>
      <p:pic>
        <p:nvPicPr>
          <p:cNvPr id="9" name="Obrázek 8" descr="img1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764703"/>
            <a:ext cx="3888432" cy="3704960"/>
          </a:xfrm>
          <a:prstGeom prst="rect">
            <a:avLst/>
          </a:prstGeom>
        </p:spPr>
      </p:pic>
      <p:pic>
        <p:nvPicPr>
          <p:cNvPr id="10" name="Obrázek 9" descr="img1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75669" y="4149080"/>
            <a:ext cx="6888819" cy="207644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283968" y="620688"/>
            <a:ext cx="46805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800" dirty="0" err="1" smtClean="0">
                <a:latin typeface="Arial Black" pitchFamily="34" charset="0"/>
                <a:hlinkClick r:id="rId4" tooltip="Cellulose"/>
              </a:rPr>
              <a:t>cellulose</a:t>
            </a:r>
            <a:r>
              <a:rPr lang="cs-CZ" sz="2800" dirty="0" smtClean="0">
                <a:latin typeface="Arial Black" pitchFamily="34" charset="0"/>
              </a:rPr>
              <a:t> 91.00%</a:t>
            </a:r>
          </a:p>
          <a:p>
            <a:pPr lvl="0"/>
            <a:r>
              <a:rPr lang="cs-CZ" sz="2800" dirty="0" err="1" smtClean="0">
                <a:latin typeface="Arial Black" pitchFamily="34" charset="0"/>
                <a:hlinkClick r:id="rId5" tooltip="Water"/>
              </a:rPr>
              <a:t>water</a:t>
            </a:r>
            <a:r>
              <a:rPr lang="cs-CZ" sz="2800" dirty="0" smtClean="0">
                <a:latin typeface="Arial Black" pitchFamily="34" charset="0"/>
              </a:rPr>
              <a:t> 7.85%</a:t>
            </a:r>
          </a:p>
          <a:p>
            <a:pPr lvl="0"/>
            <a:r>
              <a:rPr lang="cs-CZ" sz="2800" dirty="0" err="1" smtClean="0">
                <a:latin typeface="Arial Black" pitchFamily="34" charset="0"/>
                <a:hlinkClick r:id="rId6" tooltip="Protoplasm"/>
              </a:rPr>
              <a:t>protoplasm</a:t>
            </a:r>
            <a:r>
              <a:rPr lang="cs-CZ" sz="2800" dirty="0" smtClean="0">
                <a:latin typeface="Arial Black" pitchFamily="34" charset="0"/>
              </a:rPr>
              <a:t>, </a:t>
            </a:r>
            <a:r>
              <a:rPr lang="cs-CZ" sz="2800" dirty="0" err="1" smtClean="0">
                <a:latin typeface="Arial Black" pitchFamily="34" charset="0"/>
                <a:hlinkClick r:id="rId7" tooltip="Pectins"/>
              </a:rPr>
              <a:t>pectins</a:t>
            </a:r>
            <a:r>
              <a:rPr lang="cs-CZ" sz="2800" dirty="0" smtClean="0">
                <a:latin typeface="Arial Black" pitchFamily="34" charset="0"/>
              </a:rPr>
              <a:t> 0.55%</a:t>
            </a:r>
          </a:p>
          <a:p>
            <a:pPr lvl="0"/>
            <a:r>
              <a:rPr lang="cs-CZ" sz="2800" dirty="0" err="1" smtClean="0">
                <a:latin typeface="Arial Black" pitchFamily="34" charset="0"/>
                <a:hlinkClick r:id="rId8" tooltip="Waxes"/>
              </a:rPr>
              <a:t>waxes</a:t>
            </a:r>
            <a:r>
              <a:rPr lang="cs-CZ" sz="2800" dirty="0" smtClean="0">
                <a:latin typeface="Arial Black" pitchFamily="34" charset="0"/>
              </a:rPr>
              <a:t>, </a:t>
            </a:r>
            <a:r>
              <a:rPr lang="cs-CZ" sz="2800" dirty="0" err="1" smtClean="0">
                <a:latin typeface="Arial Black" pitchFamily="34" charset="0"/>
              </a:rPr>
              <a:t>fatty</a:t>
            </a:r>
            <a:r>
              <a:rPr lang="cs-CZ" sz="2800" dirty="0" smtClean="0">
                <a:latin typeface="Arial Black" pitchFamily="34" charset="0"/>
              </a:rPr>
              <a:t> </a:t>
            </a:r>
            <a:r>
              <a:rPr lang="cs-CZ" sz="2800" dirty="0" err="1" smtClean="0">
                <a:latin typeface="Arial Black" pitchFamily="34" charset="0"/>
              </a:rPr>
              <a:t>substances</a:t>
            </a:r>
            <a:r>
              <a:rPr lang="cs-CZ" sz="2800" dirty="0" smtClean="0">
                <a:latin typeface="Arial Black" pitchFamily="34" charset="0"/>
              </a:rPr>
              <a:t> 0.40%</a:t>
            </a:r>
          </a:p>
          <a:p>
            <a:pPr lvl="0"/>
            <a:r>
              <a:rPr lang="cs-CZ" sz="2800" dirty="0" err="1" smtClean="0">
                <a:latin typeface="Arial Black" pitchFamily="34" charset="0"/>
              </a:rPr>
              <a:t>mineral</a:t>
            </a:r>
            <a:r>
              <a:rPr lang="cs-CZ" sz="2800" dirty="0" smtClean="0">
                <a:latin typeface="Arial Black" pitchFamily="34" charset="0"/>
              </a:rPr>
              <a:t> </a:t>
            </a:r>
          </a:p>
          <a:p>
            <a:pPr lvl="0"/>
            <a:r>
              <a:rPr lang="cs-CZ" sz="2800" dirty="0" err="1" smtClean="0">
                <a:latin typeface="Arial Black" pitchFamily="34" charset="0"/>
                <a:hlinkClick r:id="rId9" tooltip="Salts"/>
              </a:rPr>
              <a:t>salts</a:t>
            </a:r>
            <a:r>
              <a:rPr lang="cs-CZ" sz="2800" dirty="0" smtClean="0">
                <a:latin typeface="Arial Black" pitchFamily="34" charset="0"/>
              </a:rPr>
              <a:t> 0.20%</a:t>
            </a:r>
            <a:endParaRPr lang="cs-CZ" sz="28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49006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Morfologie celulózového vlákna 3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71</a:t>
            </a:fld>
            <a:endParaRPr lang="sk-SK"/>
          </a:p>
        </p:txBody>
      </p:sp>
      <p:pic>
        <p:nvPicPr>
          <p:cNvPr id="8" name="Obrázek 7" descr="BAVLNA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19" y="836712"/>
            <a:ext cx="8453511" cy="2592288"/>
          </a:xfrm>
          <a:prstGeom prst="rect">
            <a:avLst/>
          </a:prstGeom>
        </p:spPr>
      </p:pic>
      <p:pic>
        <p:nvPicPr>
          <p:cNvPr id="11" name="Obrázek 10" descr="BAVLNA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187839" y="564691"/>
            <a:ext cx="2696313" cy="8568952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72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179512" y="260648"/>
            <a:ext cx="835292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VLASTNOSTI ELEMENTÁRNÍHO VLÁKNA BAVLNY</a:t>
            </a:r>
          </a:p>
          <a:p>
            <a:r>
              <a:rPr lang="cs-CZ" sz="2000" dirty="0" err="1" smtClean="0">
                <a:latin typeface="Arial Black" pitchFamily="34" charset="0"/>
                <a:ea typeface="Times New Roman"/>
                <a:cs typeface="Times New Roman"/>
              </a:rPr>
              <a:t>Fairly</a:t>
            </a:r>
            <a:r>
              <a:rPr lang="cs-CZ" sz="2000" dirty="0" smtClean="0"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cs-CZ" sz="2000" dirty="0" err="1" smtClean="0">
                <a:latin typeface="Arial Black" pitchFamily="34" charset="0"/>
                <a:ea typeface="Times New Roman"/>
                <a:cs typeface="Times New Roman"/>
              </a:rPr>
              <a:t>uniform</a:t>
            </a:r>
            <a:r>
              <a:rPr lang="cs-CZ" sz="2000" dirty="0" smtClean="0">
                <a:latin typeface="Arial Black" pitchFamily="34" charset="0"/>
                <a:ea typeface="Times New Roman"/>
                <a:cs typeface="Times New Roman"/>
              </a:rPr>
              <a:t> in </a:t>
            </a:r>
            <a:r>
              <a:rPr lang="cs-CZ" sz="2000" dirty="0" err="1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width</a:t>
            </a:r>
            <a:r>
              <a:rPr lang="cs-CZ" sz="2000" dirty="0" smtClean="0">
                <a:latin typeface="Arial Black" pitchFamily="34" charset="0"/>
                <a:ea typeface="Times New Roman"/>
                <a:cs typeface="Times New Roman"/>
              </a:rPr>
              <a:t>, 12–20 </a:t>
            </a:r>
            <a:r>
              <a:rPr lang="cs-CZ" sz="2000" dirty="0" err="1" smtClean="0">
                <a:latin typeface="Arial Black" pitchFamily="34" charset="0"/>
                <a:ea typeface="Times New Roman"/>
                <a:cs typeface="Times New Roman"/>
              </a:rPr>
              <a:t>micrometers</a:t>
            </a:r>
            <a:r>
              <a:rPr lang="cs-CZ" sz="2000" dirty="0" smtClean="0">
                <a:latin typeface="Arial Black" pitchFamily="34" charset="0"/>
                <a:ea typeface="Times New Roman"/>
                <a:cs typeface="Times New Roman"/>
              </a:rPr>
              <a:t>;</a:t>
            </a:r>
            <a:br>
              <a:rPr lang="cs-CZ" sz="2000" dirty="0" smtClean="0">
                <a:latin typeface="Arial Black" pitchFamily="34" charset="0"/>
                <a:ea typeface="Times New Roman"/>
                <a:cs typeface="Times New Roman"/>
              </a:rPr>
            </a:br>
            <a:r>
              <a:rPr lang="cs-CZ" sz="2000" dirty="0" err="1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length</a:t>
            </a:r>
            <a:r>
              <a:rPr lang="cs-CZ" sz="2000" dirty="0" smtClean="0"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cs-CZ" sz="2000" dirty="0" err="1" smtClean="0">
                <a:latin typeface="Arial Black" pitchFamily="34" charset="0"/>
                <a:ea typeface="Times New Roman"/>
                <a:cs typeface="Times New Roman"/>
              </a:rPr>
              <a:t>varies</a:t>
            </a:r>
            <a:r>
              <a:rPr lang="cs-CZ" sz="2000" dirty="0" smtClean="0"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cs-CZ" sz="2000" dirty="0" err="1" smtClean="0">
                <a:latin typeface="Arial Black" pitchFamily="34" charset="0"/>
                <a:ea typeface="Times New Roman"/>
                <a:cs typeface="Times New Roman"/>
              </a:rPr>
              <a:t>from</a:t>
            </a:r>
            <a:r>
              <a:rPr lang="cs-CZ" sz="2000" dirty="0" smtClean="0">
                <a:latin typeface="Arial Black" pitchFamily="34" charset="0"/>
                <a:ea typeface="Times New Roman"/>
                <a:cs typeface="Times New Roman"/>
              </a:rPr>
              <a:t> 1 cm to 6 cm (½ to 2½ </a:t>
            </a:r>
            <a:r>
              <a:rPr lang="cs-CZ" sz="2000" dirty="0" err="1" smtClean="0">
                <a:latin typeface="Arial Black" pitchFamily="34" charset="0"/>
                <a:ea typeface="Times New Roman"/>
                <a:cs typeface="Times New Roman"/>
              </a:rPr>
              <a:t>inches</a:t>
            </a:r>
            <a:r>
              <a:rPr lang="cs-CZ" sz="2000" dirty="0" smtClean="0">
                <a:latin typeface="Arial Black" pitchFamily="34" charset="0"/>
                <a:ea typeface="Times New Roman"/>
                <a:cs typeface="Times New Roman"/>
              </a:rPr>
              <a:t>);</a:t>
            </a:r>
            <a:br>
              <a:rPr lang="cs-CZ" sz="2000" dirty="0" smtClean="0">
                <a:latin typeface="Arial Black" pitchFamily="34" charset="0"/>
                <a:ea typeface="Times New Roman"/>
                <a:cs typeface="Times New Roman"/>
              </a:rPr>
            </a:br>
            <a:r>
              <a:rPr lang="cs-CZ" sz="2000" dirty="0" err="1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typical</a:t>
            </a:r>
            <a:r>
              <a:rPr lang="cs-CZ" sz="20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cs-CZ" sz="2000" dirty="0" err="1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length</a:t>
            </a:r>
            <a:r>
              <a:rPr lang="cs-CZ" sz="20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cs-CZ" sz="2000" dirty="0" err="1" smtClean="0">
                <a:latin typeface="Arial Black" pitchFamily="34" charset="0"/>
                <a:ea typeface="Times New Roman"/>
                <a:cs typeface="Times New Roman"/>
              </a:rPr>
              <a:t>is</a:t>
            </a:r>
            <a:r>
              <a:rPr lang="cs-CZ" sz="2000" dirty="0" smtClean="0">
                <a:latin typeface="Arial Black" pitchFamily="34" charset="0"/>
                <a:ea typeface="Times New Roman"/>
                <a:cs typeface="Times New Roman"/>
              </a:rPr>
              <a:t> 2.2 cm to 3.3 cm (⅞ to 1¼ </a:t>
            </a:r>
            <a:r>
              <a:rPr lang="cs-CZ" sz="2000" dirty="0" err="1" smtClean="0">
                <a:latin typeface="Arial Black" pitchFamily="34" charset="0"/>
                <a:ea typeface="Times New Roman"/>
                <a:cs typeface="Times New Roman"/>
              </a:rPr>
              <a:t>inches</a:t>
            </a:r>
            <a:r>
              <a:rPr lang="cs-CZ" sz="2000" dirty="0" smtClean="0">
                <a:latin typeface="Arial Black" pitchFamily="34" charset="0"/>
                <a:ea typeface="Times New Roman"/>
                <a:cs typeface="Times New Roman"/>
              </a:rPr>
              <a:t>).</a:t>
            </a:r>
            <a:endParaRPr lang="cs-CZ" dirty="0"/>
          </a:p>
        </p:txBody>
      </p:sp>
      <p:pic>
        <p:nvPicPr>
          <p:cNvPr id="8" name="Obrázek 7" descr="SEM VLÁKEN C21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2844879"/>
            <a:ext cx="4968552" cy="3881681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5076056" y="2564904"/>
            <a:ext cx="3960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000" dirty="0" err="1" smtClean="0">
                <a:latin typeface="Arial Black" pitchFamily="34" charset="0"/>
                <a:hlinkClick r:id="rId3" tooltip="Cellulose"/>
              </a:rPr>
              <a:t>cellulose</a:t>
            </a:r>
            <a:r>
              <a:rPr lang="cs-CZ" sz="2000" dirty="0" smtClean="0">
                <a:latin typeface="Arial Black" pitchFamily="34" charset="0"/>
              </a:rPr>
              <a:t> 91.00%</a:t>
            </a:r>
          </a:p>
          <a:p>
            <a:pPr lvl="0"/>
            <a:r>
              <a:rPr lang="cs-CZ" sz="2000" dirty="0" err="1" smtClean="0">
                <a:latin typeface="Arial Black" pitchFamily="34" charset="0"/>
                <a:hlinkClick r:id="rId4" tooltip="Water"/>
              </a:rPr>
              <a:t>water</a:t>
            </a:r>
            <a:r>
              <a:rPr lang="cs-CZ" sz="2000" dirty="0" smtClean="0">
                <a:latin typeface="Arial Black" pitchFamily="34" charset="0"/>
              </a:rPr>
              <a:t> 7.85%</a:t>
            </a:r>
          </a:p>
          <a:p>
            <a:pPr lvl="0"/>
            <a:r>
              <a:rPr lang="cs-CZ" sz="2000" dirty="0" err="1" smtClean="0">
                <a:latin typeface="Arial Black" pitchFamily="34" charset="0"/>
                <a:hlinkClick r:id="rId5" tooltip="Protoplasm"/>
              </a:rPr>
              <a:t>protoplasm</a:t>
            </a:r>
            <a:r>
              <a:rPr lang="cs-CZ" sz="2000" dirty="0" smtClean="0">
                <a:latin typeface="Arial Black" pitchFamily="34" charset="0"/>
              </a:rPr>
              <a:t>, </a:t>
            </a:r>
            <a:r>
              <a:rPr lang="cs-CZ" sz="2000" dirty="0" err="1" smtClean="0">
                <a:latin typeface="Arial Black" pitchFamily="34" charset="0"/>
                <a:hlinkClick r:id="rId6" tooltip="Pectins"/>
              </a:rPr>
              <a:t>pectins</a:t>
            </a:r>
            <a:r>
              <a:rPr lang="cs-CZ" sz="2000" dirty="0" smtClean="0">
                <a:latin typeface="Arial Black" pitchFamily="34" charset="0"/>
              </a:rPr>
              <a:t> 0.55%</a:t>
            </a:r>
          </a:p>
          <a:p>
            <a:pPr lvl="0"/>
            <a:r>
              <a:rPr lang="cs-CZ" sz="2000" dirty="0" err="1" smtClean="0">
                <a:latin typeface="Arial Black" pitchFamily="34" charset="0"/>
                <a:hlinkClick r:id="rId7" tooltip="Waxes"/>
              </a:rPr>
              <a:t>waxes</a:t>
            </a:r>
            <a:r>
              <a:rPr lang="cs-CZ" sz="2000" dirty="0" smtClean="0">
                <a:latin typeface="Arial Black" pitchFamily="34" charset="0"/>
              </a:rPr>
              <a:t>, </a:t>
            </a:r>
            <a:r>
              <a:rPr lang="cs-CZ" sz="2000" dirty="0" err="1" smtClean="0">
                <a:latin typeface="Arial Black" pitchFamily="34" charset="0"/>
              </a:rPr>
              <a:t>fatty</a:t>
            </a:r>
            <a:r>
              <a:rPr lang="cs-CZ" sz="2000" dirty="0" smtClean="0">
                <a:latin typeface="Arial Black" pitchFamily="34" charset="0"/>
              </a:rPr>
              <a:t> </a:t>
            </a:r>
            <a:r>
              <a:rPr lang="cs-CZ" sz="2000" dirty="0" err="1" smtClean="0">
                <a:latin typeface="Arial Black" pitchFamily="34" charset="0"/>
              </a:rPr>
              <a:t>substances</a:t>
            </a:r>
            <a:r>
              <a:rPr lang="cs-CZ" sz="2000" dirty="0" smtClean="0">
                <a:latin typeface="Arial Black" pitchFamily="34" charset="0"/>
              </a:rPr>
              <a:t> 0.40%</a:t>
            </a:r>
          </a:p>
          <a:p>
            <a:pPr lvl="0"/>
            <a:r>
              <a:rPr lang="cs-CZ" sz="2000" dirty="0" err="1" smtClean="0">
                <a:latin typeface="Arial Black" pitchFamily="34" charset="0"/>
              </a:rPr>
              <a:t>mineral</a:t>
            </a:r>
            <a:r>
              <a:rPr lang="cs-CZ" sz="2000" dirty="0" smtClean="0">
                <a:latin typeface="Arial Black" pitchFamily="34" charset="0"/>
              </a:rPr>
              <a:t> </a:t>
            </a:r>
            <a:r>
              <a:rPr lang="cs-CZ" sz="2000" dirty="0" err="1" smtClean="0">
                <a:latin typeface="Arial Black" pitchFamily="34" charset="0"/>
                <a:hlinkClick r:id="rId8" tooltip="Salts"/>
              </a:rPr>
              <a:t>salts</a:t>
            </a:r>
            <a:r>
              <a:rPr lang="cs-CZ" sz="2000" dirty="0" smtClean="0">
                <a:latin typeface="Arial Black" pitchFamily="34" charset="0"/>
              </a:rPr>
              <a:t> 0.20%</a:t>
            </a:r>
            <a:endParaRPr lang="cs-CZ" sz="2000" dirty="0">
              <a:latin typeface="Arial Black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148064" y="4581128"/>
            <a:ext cx="3995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0000FF"/>
                </a:solidFill>
                <a:latin typeface="Arial Black" pitchFamily="34" charset="0"/>
              </a:rPr>
              <a:t>SEM,  zvětšení cca. 1000x </a:t>
            </a:r>
            <a:endParaRPr lang="cs-CZ" sz="36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490066"/>
          </a:xfrm>
        </p:spPr>
        <p:txBody>
          <a:bodyPr/>
          <a:lstStyle/>
          <a:p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Morfologie dřeva 1</a:t>
            </a:r>
            <a:endParaRPr lang="cs-CZ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73</a:t>
            </a:fld>
            <a:endParaRPr lang="sk-SK"/>
          </a:p>
        </p:txBody>
      </p:sp>
      <p:pic>
        <p:nvPicPr>
          <p:cNvPr id="9" name="Obrázek 8" descr="buňka dřeva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92696"/>
            <a:ext cx="3943040" cy="2160240"/>
          </a:xfrm>
          <a:prstGeom prst="rect">
            <a:avLst/>
          </a:prstGeom>
          <a:ln w="63500">
            <a:solidFill>
              <a:srgbClr val="008000"/>
            </a:solidFill>
          </a:ln>
        </p:spPr>
      </p:pic>
      <p:pic>
        <p:nvPicPr>
          <p:cNvPr id="10" name="Obrázek 9" descr="buňka dřeva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3717232"/>
            <a:ext cx="5004048" cy="3140768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0" y="2852936"/>
            <a:ext cx="38519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O – střední lamela (LIGNIN)</a:t>
            </a:r>
          </a:p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I – primární stěna (P)</a:t>
            </a:r>
          </a:p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II – sekundární stěna (S)</a:t>
            </a:r>
          </a:p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III –terciární stěna (T)</a:t>
            </a:r>
          </a:p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L – lumen buňky </a:t>
            </a: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(VZDUCH)</a:t>
            </a:r>
            <a:endParaRPr lang="cs-CZ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15" name="Přímá spojovací čára 14"/>
          <p:cNvCxnSpPr/>
          <p:nvPr/>
        </p:nvCxnSpPr>
        <p:spPr>
          <a:xfrm flipV="1">
            <a:off x="5364088" y="3573016"/>
            <a:ext cx="1368152" cy="216024"/>
          </a:xfrm>
          <a:prstGeom prst="line">
            <a:avLst/>
          </a:prstGeom>
          <a:ln w="635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6804248" y="335699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L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8" name="Přímá spojovací čára 17"/>
          <p:cNvCxnSpPr/>
          <p:nvPr/>
        </p:nvCxnSpPr>
        <p:spPr>
          <a:xfrm flipH="1" flipV="1">
            <a:off x="4427984" y="3573016"/>
            <a:ext cx="720080" cy="288032"/>
          </a:xfrm>
          <a:prstGeom prst="line">
            <a:avLst/>
          </a:prstGeom>
          <a:ln w="635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3995936" y="321297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B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4427984" y="692696"/>
            <a:ext cx="47160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L – lumen buňky </a:t>
            </a: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(VZDUCH)</a:t>
            </a:r>
            <a:endParaRPr lang="cs-CZ" sz="2400" dirty="0" smtClean="0">
              <a:solidFill>
                <a:srgbClr val="0000FF"/>
              </a:solidFill>
              <a:latin typeface="Arial Black" pitchFamily="34" charset="0"/>
            </a:endParaRPr>
          </a:p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SL – střední lamela (LIGNIN)</a:t>
            </a:r>
          </a:p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P – primární stěna</a:t>
            </a:r>
          </a:p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S1, S2 – sekundární stěna</a:t>
            </a:r>
          </a:p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T (S3) – terciární stěna</a:t>
            </a:r>
          </a:p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B – bradavičnatá vrstva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3960440" cy="490066"/>
          </a:xfrm>
        </p:spPr>
        <p:txBody>
          <a:bodyPr/>
          <a:lstStyle/>
          <a:p>
            <a:pPr algn="l"/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Morfologie dřeva 2</a:t>
            </a:r>
            <a:endParaRPr lang="cs-CZ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74</a:t>
            </a:fld>
            <a:endParaRPr lang="sk-SK"/>
          </a:p>
        </p:txBody>
      </p:sp>
      <p:pic>
        <p:nvPicPr>
          <p:cNvPr id="14" name="Obrázek 13" descr="buňka dřeva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-1" y="3789040"/>
            <a:ext cx="5830047" cy="3068960"/>
          </a:xfrm>
          <a:prstGeom prst="rect">
            <a:avLst/>
          </a:prstGeom>
        </p:spPr>
      </p:pic>
      <p:pic>
        <p:nvPicPr>
          <p:cNvPr id="17" name="Obrázek 16" descr="buňka dřeva 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5076056" y="0"/>
            <a:ext cx="4067944" cy="4051466"/>
          </a:xfrm>
          <a:prstGeom prst="rect">
            <a:avLst/>
          </a:prstGeom>
        </p:spPr>
      </p:pic>
      <p:sp>
        <p:nvSpPr>
          <p:cNvPr id="20" name="TextovéPole 19"/>
          <p:cNvSpPr txBox="1"/>
          <p:nvPr/>
        </p:nvSpPr>
        <p:spPr>
          <a:xfrm>
            <a:off x="251520" y="764704"/>
            <a:ext cx="51845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FF0000"/>
                </a:solidFill>
                <a:latin typeface="Arial Black" pitchFamily="34" charset="0"/>
              </a:rPr>
              <a:t>VŠIMNĚTE SI: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 RŮZNÉ orientace fibril  v různých stěnách S1, S2 a S3  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5580112" y="4437112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0000FF"/>
                </a:solidFill>
                <a:latin typeface="Arial Black" pitchFamily="34" charset="0"/>
              </a:rPr>
              <a:t>Tracheidy </a:t>
            </a:r>
            <a:endParaRPr lang="cs-CZ" sz="36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24" name="Přímá spojovací šipka 23"/>
          <p:cNvCxnSpPr>
            <a:stCxn id="22" idx="1"/>
          </p:cNvCxnSpPr>
          <p:nvPr/>
        </p:nvCxnSpPr>
        <p:spPr>
          <a:xfrm flipH="1" flipV="1">
            <a:off x="4427984" y="4077072"/>
            <a:ext cx="1152128" cy="683206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ovací šipka 24"/>
          <p:cNvCxnSpPr/>
          <p:nvPr/>
        </p:nvCxnSpPr>
        <p:spPr>
          <a:xfrm flipH="1">
            <a:off x="4283968" y="4912678"/>
            <a:ext cx="1448544" cy="172506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49006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Morfologie celulózového vlákna 4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75</a:t>
            </a:fld>
            <a:endParaRPr lang="sk-SK"/>
          </a:p>
        </p:txBody>
      </p:sp>
      <p:pic>
        <p:nvPicPr>
          <p:cNvPr id="9" name="Obrázek 8" descr="BAVLNA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333379" y="-2317155"/>
            <a:ext cx="2448272" cy="8756006"/>
          </a:xfrm>
          <a:prstGeom prst="rect">
            <a:avLst/>
          </a:prstGeom>
          <a:ln w="38100" cmpd="dbl">
            <a:solidFill>
              <a:srgbClr val="FF0000"/>
            </a:solidFill>
          </a:ln>
        </p:spPr>
      </p:pic>
      <p:sp>
        <p:nvSpPr>
          <p:cNvPr id="10" name="TextovéPole 9"/>
          <p:cNvSpPr txBox="1"/>
          <p:nvPr/>
        </p:nvSpPr>
        <p:spPr>
          <a:xfrm>
            <a:off x="4644008" y="3501008"/>
            <a:ext cx="4392488" cy="1508105"/>
          </a:xfrm>
          <a:prstGeom prst="rect">
            <a:avLst/>
          </a:prstGeom>
          <a:noFill/>
          <a:ln w="38100">
            <a:solidFill>
              <a:srgbClr val="0000FF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0000FF"/>
                </a:solidFill>
                <a:latin typeface="Arial Black" pitchFamily="34" charset="0"/>
              </a:rPr>
              <a:t>STARÉ JEDNOTKY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p = </a:t>
            </a:r>
            <a:r>
              <a:rPr lang="cs-CZ" sz="2800" dirty="0" err="1" smtClean="0">
                <a:solidFill>
                  <a:srgbClr val="0000FF"/>
                </a:solidFill>
                <a:latin typeface="Arial Black" pitchFamily="34" charset="0"/>
              </a:rPr>
              <a:t>pond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= g*9,81 = 0,0098 N = 0,98 </a:t>
            </a:r>
            <a:r>
              <a:rPr lang="cs-CZ" sz="2800" dirty="0" err="1" smtClean="0">
                <a:solidFill>
                  <a:srgbClr val="0000FF"/>
                </a:solidFill>
                <a:latin typeface="Arial Black" pitchFamily="34" charset="0"/>
              </a:rPr>
              <a:t>cN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3" name="Přímá spojovací šipka 12"/>
          <p:cNvCxnSpPr/>
          <p:nvPr/>
        </p:nvCxnSpPr>
        <p:spPr>
          <a:xfrm flipV="1">
            <a:off x="7596336" y="2204864"/>
            <a:ext cx="216024" cy="1296144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H="1" flipV="1">
            <a:off x="5940152" y="2204864"/>
            <a:ext cx="1368152" cy="288032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flipH="1" flipV="1">
            <a:off x="7308304" y="2492896"/>
            <a:ext cx="288032" cy="1008112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/>
          <p:cNvSpPr txBox="1"/>
          <p:nvPr/>
        </p:nvSpPr>
        <p:spPr>
          <a:xfrm>
            <a:off x="107504" y="3501008"/>
            <a:ext cx="4392488" cy="1446550"/>
          </a:xfrm>
          <a:prstGeom prst="rect">
            <a:avLst/>
          </a:prstGeom>
          <a:noFill/>
          <a:ln w="38100">
            <a:solidFill>
              <a:srgbClr val="008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008000"/>
                </a:solidFill>
                <a:latin typeface="Arial Black" pitchFamily="34" charset="0"/>
              </a:rPr>
              <a:t>NOVÉ JEDNOTKY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sz="2800" dirty="0" err="1" smtClean="0">
                <a:solidFill>
                  <a:srgbClr val="008000"/>
                </a:solidFill>
                <a:latin typeface="Arial Black" pitchFamily="34" charset="0"/>
              </a:rPr>
              <a:t>cN</a:t>
            </a: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sz="2800" dirty="0" err="1" smtClean="0">
                <a:solidFill>
                  <a:srgbClr val="008000"/>
                </a:solidFill>
                <a:latin typeface="Arial Black" pitchFamily="34" charset="0"/>
              </a:rPr>
              <a:t>dtex</a:t>
            </a:r>
            <a:r>
              <a:rPr lang="cs-CZ" sz="2800" baseline="30000" dirty="0" smtClean="0">
                <a:solidFill>
                  <a:srgbClr val="008000"/>
                </a:solidFill>
                <a:latin typeface="Arial Black" pitchFamily="34" charset="0"/>
              </a:rPr>
              <a:t>-1 </a:t>
            </a: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= </a:t>
            </a:r>
          </a:p>
          <a:p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cca. p </a:t>
            </a:r>
            <a:r>
              <a:rPr lang="cs-CZ" sz="2800" dirty="0" err="1" smtClean="0">
                <a:solidFill>
                  <a:srgbClr val="008000"/>
                </a:solidFill>
                <a:latin typeface="Arial Black" pitchFamily="34" charset="0"/>
              </a:rPr>
              <a:t>dtex</a:t>
            </a:r>
            <a:r>
              <a:rPr lang="cs-CZ" sz="2800" baseline="30000" dirty="0" smtClean="0">
                <a:solidFill>
                  <a:srgbClr val="008000"/>
                </a:solidFill>
                <a:latin typeface="Arial Black" pitchFamily="34" charset="0"/>
              </a:rPr>
              <a:t>-1</a:t>
            </a:r>
            <a:endParaRPr lang="cs-CZ" sz="2800" baseline="300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251520" y="5157192"/>
            <a:ext cx="8712968" cy="107721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3200" dirty="0" err="1" smtClean="0">
                <a:solidFill>
                  <a:srgbClr val="C00000"/>
                </a:solidFill>
                <a:latin typeface="Arial Black" pitchFamily="34" charset="0"/>
              </a:rPr>
              <a:t>dtex</a:t>
            </a:r>
            <a:r>
              <a:rPr lang="cs-CZ" sz="3200" dirty="0" smtClean="0">
                <a:solidFill>
                  <a:srgbClr val="C00000"/>
                </a:solidFill>
                <a:latin typeface="Arial Black" pitchFamily="34" charset="0"/>
              </a:rPr>
              <a:t> = hmotnost 10 km vlákna vyjádřená v gramech (g)  </a:t>
            </a:r>
            <a:endParaRPr lang="cs-CZ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Výroba celulózy III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Stonky bylin – len, konopí, juta</a:t>
            </a:r>
          </a:p>
          <a:p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Nutno BIOLOGICKY odstranit dřevovinu </a:t>
            </a:r>
          </a:p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Vlákno je dlouhé, ale hrubé</a:t>
            </a:r>
          </a:p>
          <a:p>
            <a:r>
              <a:rPr lang="cs-CZ" sz="2800" dirty="0" smtClean="0">
                <a:latin typeface="Arial Black" pitchFamily="34" charset="0"/>
              </a:rPr>
              <a:t>Pevnější než bavlna </a:t>
            </a:r>
          </a:p>
          <a:p>
            <a:r>
              <a:rPr lang="cs-CZ" sz="2800" dirty="0" smtClean="0">
                <a:latin typeface="Arial Black" pitchFamily="34" charset="0"/>
              </a:rPr>
              <a:t>Nutno pro textilní účely  ZJEMNIT</a:t>
            </a:r>
          </a:p>
          <a:p>
            <a:r>
              <a:rPr lang="cs-CZ" sz="2800" dirty="0" smtClean="0">
                <a:latin typeface="Arial Black" pitchFamily="34" charset="0"/>
              </a:rPr>
              <a:t>VÝTĚŽNOST VLÁKNA JEN cca. 10 % </a:t>
            </a:r>
          </a:p>
          <a:p>
            <a:r>
              <a:rPr lang="cs-CZ" sz="2800" dirty="0" smtClean="0">
                <a:latin typeface="Arial Black" pitchFamily="34" charset="0"/>
              </a:rPr>
              <a:t> v tuzemsku se už nepěstuje</a:t>
            </a:r>
          </a:p>
          <a:p>
            <a:pPr lvl="1"/>
            <a:endParaRPr lang="cs-CZ" sz="24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76</a:t>
            </a:fld>
            <a:endParaRPr lang="sk-SK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Stonek lnu – příčný řez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77</a:t>
            </a:fld>
            <a:endParaRPr lang="sk-SK"/>
          </a:p>
        </p:txBody>
      </p:sp>
      <p:pic>
        <p:nvPicPr>
          <p:cNvPr id="8" name="Obrázek 7" descr="http://www.rootsweb.ancestry.com/~belghist/Flanders/Picts/flaxStem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509121"/>
            <a:ext cx="7704856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107504" y="476672"/>
            <a:ext cx="87849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The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stem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varies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from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60 to 120 cm in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length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and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consists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of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fiber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bundles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lying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between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the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outer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BARK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and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a WOODY CORE.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The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INDIVIDUAL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FIBERS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, 10 to 40, are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held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together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in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the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bundles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by 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PECTINS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.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The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bundles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lie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around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the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core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and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are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attached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to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it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and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one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another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by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pectins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. 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026" name="Picture 2" descr="C:\Users\ladapospa\Documents\Lada\Přírodní polymery MU 2013\POLYSACHARIDY (mimo škrob)\PEKTIN 15012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190" y="2780928"/>
            <a:ext cx="8478281" cy="17281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78</a:t>
            </a:fld>
            <a:endParaRPr lang="sk-SK"/>
          </a:p>
        </p:txBody>
      </p:sp>
      <p:pic>
        <p:nvPicPr>
          <p:cNvPr id="5" name="Obrázek 4" descr="plant_03_DRa157 L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6632"/>
            <a:ext cx="4762500" cy="3571875"/>
          </a:xfrm>
          <a:prstGeom prst="rect">
            <a:avLst/>
          </a:prstGeom>
        </p:spPr>
      </p:pic>
      <p:pic>
        <p:nvPicPr>
          <p:cNvPr id="6" name="Obrázek 5" descr="plant_03_DRb042 LEN ROSENÍ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81500" y="3286125"/>
            <a:ext cx="4762500" cy="357187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004048" y="188640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FF0000"/>
                </a:solidFill>
                <a:latin typeface="Arial Black" pitchFamily="34" charset="0"/>
              </a:rPr>
              <a:t>LEN PŘADNÝ  v době květu</a:t>
            </a:r>
            <a:endParaRPr lang="cs-CZ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51520" y="4869160"/>
            <a:ext cx="403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0000FF"/>
                </a:solidFill>
                <a:latin typeface="Arial Black" pitchFamily="34" charset="0"/>
              </a:rPr>
              <a:t>ROSENÍ LNU na poli</a:t>
            </a:r>
            <a:endParaRPr lang="cs-CZ" sz="36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148064" y="1484784"/>
            <a:ext cx="3888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V Evropě pěstován už od přelomu tisíciletí, možná i dříve </a:t>
            </a:r>
            <a:r>
              <a:rPr lang="cs-CZ" sz="2400" i="1" u="sng" dirty="0" smtClean="0">
                <a:solidFill>
                  <a:srgbClr val="C00000"/>
                </a:solidFill>
                <a:latin typeface="Arial Black" pitchFamily="34" charset="0"/>
              </a:rPr>
              <a:t>(ROZDÍL PROTI BAVLNĚ)</a:t>
            </a:r>
            <a:endParaRPr lang="cs-CZ" sz="2400" i="1" u="sng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066130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Výroba celulózy III A </a:t>
            </a:r>
            <a:b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historický způsob získávání lněného vlákna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79</a:t>
            </a:fld>
            <a:endParaRPr lang="sk-SK"/>
          </a:p>
        </p:txBody>
      </p:sp>
      <p:pic>
        <p:nvPicPr>
          <p:cNvPr id="8" name="Zástupný symbol pro obsah 7" descr="img5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155216" y="-728927"/>
            <a:ext cx="4824538" cy="8963927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8</a:t>
            </a:fld>
            <a:endParaRPr lang="sk-SK"/>
          </a:p>
        </p:txBody>
      </p:sp>
      <p:pic>
        <p:nvPicPr>
          <p:cNvPr id="6" name="Obrázek 5" descr="1280px-Ethyl-glucosid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284984"/>
            <a:ext cx="8352929" cy="3456835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107504" y="116632"/>
            <a:ext cx="8856984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400" b="1" dirty="0" smtClean="0">
                <a:solidFill>
                  <a:srgbClr val="FF0000"/>
                </a:solidFill>
                <a:latin typeface="Arial Black" pitchFamily="34" charset="0"/>
              </a:rPr>
              <a:t>Vznik </a:t>
            </a:r>
            <a:r>
              <a:rPr lang="cs-CZ" sz="4400" b="1" dirty="0" err="1" smtClean="0">
                <a:solidFill>
                  <a:srgbClr val="FF0000"/>
                </a:solidFill>
                <a:latin typeface="Arial Black" pitchFamily="34" charset="0"/>
              </a:rPr>
              <a:t>glykosidové</a:t>
            </a:r>
            <a:r>
              <a:rPr lang="cs-CZ" sz="4400" b="1" dirty="0" smtClean="0">
                <a:solidFill>
                  <a:srgbClr val="FF0000"/>
                </a:solidFill>
                <a:latin typeface="Arial Black" pitchFamily="34" charset="0"/>
              </a:rPr>
              <a:t> vazby</a:t>
            </a:r>
          </a:p>
          <a:p>
            <a:r>
              <a:rPr lang="cs-CZ" b="1" dirty="0" smtClean="0">
                <a:solidFill>
                  <a:srgbClr val="0000FF"/>
                </a:solidFill>
              </a:rPr>
              <a:t>VZNIK </a:t>
            </a:r>
            <a:r>
              <a:rPr lang="cs-CZ" b="1" dirty="0" smtClean="0">
                <a:solidFill>
                  <a:srgbClr val="0000FF"/>
                </a:solidFill>
                <a:hlinkClick r:id="rId3" tooltip="Hemiacetal (stránka neexistuje)"/>
              </a:rPr>
              <a:t>HEMIACETALU</a:t>
            </a:r>
            <a:endParaRPr lang="cs-CZ" b="1" dirty="0" smtClean="0">
              <a:solidFill>
                <a:srgbClr val="0000FF"/>
              </a:solidFill>
            </a:endParaRPr>
          </a:p>
          <a:p>
            <a:r>
              <a:rPr lang="cs-CZ" dirty="0" smtClean="0"/>
              <a:t>Sacharidy obsahují </a:t>
            </a:r>
            <a:r>
              <a:rPr lang="cs-CZ" dirty="0" smtClean="0">
                <a:hlinkClick r:id="rId4" tooltip="Karbonylové sloučeniny"/>
              </a:rPr>
              <a:t>karbonylovou skupinu</a:t>
            </a:r>
            <a:r>
              <a:rPr lang="cs-CZ" dirty="0" smtClean="0"/>
              <a:t> (</a:t>
            </a:r>
            <a:r>
              <a:rPr lang="cs-CZ" dirty="0" smtClean="0">
                <a:hlinkClick r:id="rId5" tooltip="Aldehydy"/>
              </a:rPr>
              <a:t>aldehydovou</a:t>
            </a:r>
            <a:r>
              <a:rPr lang="cs-CZ" dirty="0" smtClean="0"/>
              <a:t> nebo </a:t>
            </a:r>
            <a:r>
              <a:rPr lang="cs-CZ" dirty="0" err="1" smtClean="0">
                <a:hlinkClick r:id="rId6" tooltip="Ketony"/>
              </a:rPr>
              <a:t>ketonovou</a:t>
            </a:r>
            <a:r>
              <a:rPr lang="cs-CZ" dirty="0" smtClean="0"/>
              <a:t>), která je schopná reagovat s -OH za tvorby </a:t>
            </a:r>
            <a:r>
              <a:rPr lang="cs-CZ" dirty="0" err="1" smtClean="0">
                <a:solidFill>
                  <a:srgbClr val="0000FF"/>
                </a:solidFill>
                <a:latin typeface="Arial Black" pitchFamily="34" charset="0"/>
              </a:rPr>
              <a:t>hemiacetalů</a:t>
            </a:r>
            <a:r>
              <a:rPr lang="cs-CZ" dirty="0" smtClean="0"/>
              <a:t>. Jedná se o </a:t>
            </a:r>
            <a:r>
              <a:rPr lang="cs-CZ" dirty="0" smtClean="0">
                <a:hlinkClick r:id="rId7" tooltip="Nukleofilní adice"/>
              </a:rPr>
              <a:t>nukleofilní adici</a:t>
            </a:r>
            <a:r>
              <a:rPr lang="cs-CZ" dirty="0" smtClean="0"/>
              <a:t>, </a:t>
            </a:r>
            <a:r>
              <a:rPr lang="cs-CZ" dirty="0" smtClean="0">
                <a:hlinkClick r:id="rId8" tooltip="Volný elektronový pár (stránka neexistuje)"/>
              </a:rPr>
              <a:t>volný elektronový pár</a:t>
            </a:r>
            <a:r>
              <a:rPr lang="cs-CZ" dirty="0" smtClean="0"/>
              <a:t> na kyslíku v –OH skupině atakuje parciálně kladně nabitý karbonylový uhlík. Vzniká cyklický </a:t>
            </a:r>
            <a:r>
              <a:rPr lang="cs-CZ" dirty="0" err="1" smtClean="0"/>
              <a:t>hemiacetal</a:t>
            </a:r>
            <a:r>
              <a:rPr lang="cs-CZ" dirty="0" smtClean="0"/>
              <a:t> (z důvodů stability cyklu vzniká buď pětičlenný kruh-nazývaný </a:t>
            </a:r>
            <a:r>
              <a:rPr lang="cs-CZ" dirty="0" smtClean="0">
                <a:hlinkClick r:id="rId9" tooltip="Furanóza"/>
              </a:rPr>
              <a:t>furanóza</a:t>
            </a:r>
            <a:r>
              <a:rPr lang="cs-CZ" dirty="0" smtClean="0"/>
              <a:t>, nebo šestičlenný kruh – nazývaný </a:t>
            </a:r>
            <a:r>
              <a:rPr lang="cs-CZ" dirty="0" err="1" smtClean="0">
                <a:hlinkClick r:id="rId10" tooltip="Pyranóza"/>
              </a:rPr>
              <a:t>pyranóza</a:t>
            </a:r>
            <a:r>
              <a:rPr lang="cs-CZ" dirty="0" smtClean="0"/>
              <a:t>)</a:t>
            </a:r>
          </a:p>
          <a:p>
            <a:r>
              <a:rPr lang="cs-CZ" dirty="0" smtClean="0"/>
              <a:t>vznik </a:t>
            </a:r>
            <a:r>
              <a:rPr lang="cs-CZ" dirty="0" smtClean="0">
                <a:hlinkClick r:id="rId11" tooltip="Acetal (stránka neexistuje)"/>
              </a:rPr>
              <a:t>acetalu</a:t>
            </a:r>
            <a:r>
              <a:rPr lang="cs-CZ" dirty="0" smtClean="0"/>
              <a:t> – glykosidu</a:t>
            </a:r>
          </a:p>
          <a:p>
            <a:r>
              <a:rPr lang="cs-CZ" dirty="0" err="1" smtClean="0">
                <a:solidFill>
                  <a:srgbClr val="0000FF"/>
                </a:solidFill>
                <a:latin typeface="Arial Black" pitchFamily="34" charset="0"/>
              </a:rPr>
              <a:t>Hemiacetál</a:t>
            </a:r>
            <a:r>
              <a:rPr lang="cs-CZ" dirty="0" smtClean="0"/>
              <a:t> je schopný dále reagovat s další nukleofilní skupinou za tvorby 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acetalu</a:t>
            </a:r>
            <a:r>
              <a:rPr lang="cs-CZ" dirty="0" smtClean="0"/>
              <a:t> a vyloučení vody.</a:t>
            </a:r>
            <a:endParaRPr lang="cs-CZ" dirty="0"/>
          </a:p>
        </p:txBody>
      </p:sp>
      <p:cxnSp>
        <p:nvCxnSpPr>
          <p:cNvPr id="10" name="Přímá spojovací šipka 9"/>
          <p:cNvCxnSpPr/>
          <p:nvPr/>
        </p:nvCxnSpPr>
        <p:spPr>
          <a:xfrm flipH="1">
            <a:off x="1475656" y="1628800"/>
            <a:ext cx="3168352" cy="2808312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4211960" y="623731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acetal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3491880" y="3068960"/>
            <a:ext cx="54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Když je dalším </a:t>
            </a:r>
            <a:r>
              <a:rPr lang="cs-CZ" dirty="0" err="1" smtClean="0">
                <a:solidFill>
                  <a:srgbClr val="008000"/>
                </a:solidFill>
                <a:latin typeface="Arial Black" pitchFamily="34" charset="0"/>
              </a:rPr>
              <a:t>reagentem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sacharid s vhodnou –OH skupinou, vzniká postupně až POLYSACHARID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6660232" y="3645024"/>
            <a:ext cx="1296144" cy="792088"/>
          </a:xfrm>
          <a:prstGeom prst="rect">
            <a:avLst/>
          </a:prstGeom>
          <a:noFill/>
          <a:ln w="635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Výroba celulózy III B </a:t>
            </a:r>
            <a:b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i="1" u="sng" dirty="0" smtClean="0">
                <a:solidFill>
                  <a:srgbClr val="0000FF"/>
                </a:solidFill>
                <a:latin typeface="Arial Black" pitchFamily="34" charset="0"/>
              </a:rPr>
              <a:t>HISTORICKÝ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způsob získávání lněného vlákna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80</a:t>
            </a:fld>
            <a:endParaRPr lang="sk-SK"/>
          </a:p>
        </p:txBody>
      </p:sp>
      <p:pic>
        <p:nvPicPr>
          <p:cNvPr id="9" name="Obrázek 8" descr="http://www.rootsweb.ancestry.com/~belghist/Flanders/Picts/scutchingTool2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852936"/>
            <a:ext cx="4248472" cy="388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ázek 9" descr="http://www.rootsweb.ancestry.com/~belghist/Flanders/Picts/flaxHackling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852936"/>
            <a:ext cx="4536504" cy="3865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4716016" y="1556792"/>
            <a:ext cx="42484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Tření lnu</a:t>
            </a:r>
          </a:p>
          <a:p>
            <a:pPr algn="ctr"/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na </a:t>
            </a:r>
            <a:r>
              <a:rPr lang="cs-CZ" sz="2800" dirty="0" err="1" smtClean="0">
                <a:solidFill>
                  <a:srgbClr val="008000"/>
                </a:solidFill>
                <a:latin typeface="Arial Black" pitchFamily="34" charset="0"/>
              </a:rPr>
              <a:t>měďlici</a:t>
            </a: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, může to být už i </a:t>
            </a:r>
            <a:r>
              <a:rPr lang="cs-CZ" sz="2800" dirty="0" err="1" smtClean="0">
                <a:solidFill>
                  <a:srgbClr val="008000"/>
                </a:solidFill>
                <a:latin typeface="Arial Black" pitchFamily="34" charset="0"/>
              </a:rPr>
              <a:t>hachlování</a:t>
            </a:r>
            <a:endParaRPr lang="cs-CZ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323528" y="1772816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err="1" smtClean="0">
                <a:solidFill>
                  <a:srgbClr val="C00000"/>
                </a:solidFill>
                <a:latin typeface="Arial Black" pitchFamily="34" charset="0"/>
              </a:rPr>
              <a:t>Potěrání</a:t>
            </a:r>
            <a:r>
              <a:rPr lang="cs-CZ" sz="3200" dirty="0" smtClean="0">
                <a:solidFill>
                  <a:srgbClr val="C00000"/>
                </a:solidFill>
                <a:latin typeface="Arial Black" pitchFamily="34" charset="0"/>
              </a:rPr>
              <a:t> lnu</a:t>
            </a:r>
            <a:endParaRPr lang="cs-CZ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49006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Výroba 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lněného vlákna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v České republice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81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616624"/>
          </a:xfrm>
        </p:spPr>
        <p:txBody>
          <a:bodyPr/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Výroba lněného vlákna</a:t>
            </a:r>
            <a:r>
              <a:rPr lang="cs-CZ" sz="2400" dirty="0" smtClean="0"/>
              <a:t> 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v České republice ZANIKLA</a:t>
            </a:r>
          </a:p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Podniky jako byly:</a:t>
            </a:r>
          </a:p>
          <a:p>
            <a:pPr lvl="1"/>
            <a:r>
              <a:rPr lang="cs-CZ" dirty="0" err="1" smtClean="0">
                <a:solidFill>
                  <a:srgbClr val="008000"/>
                </a:solidFill>
                <a:latin typeface="Arial Black" pitchFamily="34" charset="0"/>
              </a:rPr>
              <a:t>Čemolen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,</a:t>
            </a:r>
          </a:p>
          <a:p>
            <a:pPr lvl="1"/>
            <a:r>
              <a:rPr lang="cs-CZ" dirty="0" err="1" smtClean="0">
                <a:solidFill>
                  <a:srgbClr val="008000"/>
                </a:solidFill>
                <a:latin typeface="Arial Black" pitchFamily="34" charset="0"/>
              </a:rPr>
              <a:t>Moravolen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,</a:t>
            </a:r>
          </a:p>
          <a:p>
            <a:pPr lvl="1"/>
            <a:r>
              <a:rPr lang="cs-CZ" dirty="0" err="1" smtClean="0">
                <a:solidFill>
                  <a:srgbClr val="008000"/>
                </a:solidFill>
                <a:latin typeface="Arial Black" pitchFamily="34" charset="0"/>
              </a:rPr>
              <a:t>Technolen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, </a:t>
            </a:r>
          </a:p>
          <a:p>
            <a:pPr lvl="1"/>
            <a:r>
              <a:rPr lang="cs-CZ" i="1" dirty="0" err="1" smtClean="0">
                <a:solidFill>
                  <a:srgbClr val="008000"/>
                </a:solidFill>
                <a:latin typeface="Arial Black" pitchFamily="34" charset="0"/>
              </a:rPr>
              <a:t>Tatralan</a:t>
            </a:r>
            <a:r>
              <a:rPr lang="cs-CZ" i="1" dirty="0" smtClean="0">
                <a:solidFill>
                  <a:srgbClr val="008000"/>
                </a:solidFill>
                <a:latin typeface="Arial Black" pitchFamily="34" charset="0"/>
              </a:rPr>
              <a:t> (Kežmarok, Slovensko)</a:t>
            </a:r>
          </a:p>
          <a:p>
            <a:pPr lvl="1"/>
            <a:r>
              <a:rPr lang="cs-CZ" sz="4000" dirty="0" smtClean="0">
                <a:solidFill>
                  <a:srgbClr val="FF0000"/>
                </a:solidFill>
                <a:latin typeface="Arial Black" pitchFamily="34" charset="0"/>
              </a:rPr>
              <a:t>UŽ NEEXISTUJÍ</a:t>
            </a:r>
          </a:p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LEN  je pěstován pouze jako olejnina &gt; FERMEŽ</a:t>
            </a:r>
          </a:p>
          <a:p>
            <a:r>
              <a:rPr lang="cs-CZ" sz="2400" u="sng" dirty="0" smtClean="0">
                <a:solidFill>
                  <a:srgbClr val="C00000"/>
                </a:solidFill>
                <a:latin typeface="Arial Black" pitchFamily="34" charset="0"/>
              </a:rPr>
              <a:t>Bude problém se zachováním kulturního dědictví </a:t>
            </a:r>
            <a:endParaRPr lang="cs-CZ" sz="2400" u="sng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3744416" cy="129614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Získávání vlákna ze stonku lnu</a:t>
            </a:r>
            <a:b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i="1" u="sng" dirty="0" smtClean="0">
                <a:solidFill>
                  <a:srgbClr val="008000"/>
                </a:solidFill>
                <a:latin typeface="Arial Black" pitchFamily="34" charset="0"/>
              </a:rPr>
              <a:t>PRŮMYSLOVĚ</a:t>
            </a:r>
            <a:endParaRPr lang="cs-CZ" sz="2800" i="1" u="sng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82</a:t>
            </a:fld>
            <a:endParaRPr lang="sk-SK"/>
          </a:p>
        </p:txBody>
      </p:sp>
      <p:pic>
        <p:nvPicPr>
          <p:cNvPr id="6" name="Obrázek 5" descr="Zpracování lnu 30112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1920" y="188640"/>
            <a:ext cx="5078288" cy="6552728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07504" y="1412776"/>
            <a:ext cx="36724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u="sng" dirty="0" smtClean="0">
                <a:solidFill>
                  <a:srgbClr val="0000FF"/>
                </a:solidFill>
                <a:latin typeface="Arial Black" pitchFamily="34" charset="0"/>
              </a:rPr>
              <a:t>NENÍ OBSAŽENO: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ODSEMENĚNÍ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ROSENÍ CELÉHO STONKU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83</a:t>
            </a:fld>
            <a:endParaRPr lang="sk-SK"/>
          </a:p>
        </p:txBody>
      </p:sp>
      <p:pic>
        <p:nvPicPr>
          <p:cNvPr id="5" name="Obrázek 4" descr="LEN stonek, vlákno, tkanina Textielmuseum-cabinet-02 WIKI ENG 30112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902943" y="1127079"/>
            <a:ext cx="6701417" cy="468052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932040" y="188640"/>
            <a:ext cx="39604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0000FF"/>
                </a:solidFill>
                <a:latin typeface="Arial Black" pitchFamily="34" charset="0"/>
              </a:rPr>
              <a:t>LEN:</a:t>
            </a:r>
          </a:p>
          <a:p>
            <a:pPr>
              <a:buFont typeface="Arial" pitchFamily="34" charset="0"/>
              <a:buChar char="•"/>
            </a:pPr>
            <a:r>
              <a:rPr lang="cs-CZ" sz="3600" dirty="0" smtClean="0">
                <a:solidFill>
                  <a:srgbClr val="0000FF"/>
                </a:solidFill>
                <a:latin typeface="Arial Black" pitchFamily="34" charset="0"/>
              </a:rPr>
              <a:t> stonek,</a:t>
            </a:r>
          </a:p>
          <a:p>
            <a:pPr>
              <a:buFont typeface="Arial" pitchFamily="34" charset="0"/>
              <a:buChar char="•"/>
            </a:pPr>
            <a:r>
              <a:rPr lang="cs-CZ" sz="3600" dirty="0" smtClean="0">
                <a:solidFill>
                  <a:srgbClr val="0000FF"/>
                </a:solidFill>
                <a:latin typeface="Arial Black" pitchFamily="34" charset="0"/>
              </a:rPr>
              <a:t> vlákno,</a:t>
            </a:r>
          </a:p>
          <a:p>
            <a:pPr>
              <a:buFont typeface="Arial" pitchFamily="34" charset="0"/>
              <a:buChar char="•"/>
            </a:pPr>
            <a:r>
              <a:rPr lang="cs-CZ" sz="3600" dirty="0" smtClean="0">
                <a:solidFill>
                  <a:srgbClr val="0000FF"/>
                </a:solidFill>
                <a:latin typeface="Arial Black" pitchFamily="34" charset="0"/>
              </a:rPr>
              <a:t> příze,</a:t>
            </a:r>
          </a:p>
          <a:p>
            <a:pPr>
              <a:buFont typeface="Arial" pitchFamily="34" charset="0"/>
              <a:buChar char="•"/>
            </a:pPr>
            <a:r>
              <a:rPr lang="cs-CZ" sz="36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3600" smtClean="0">
                <a:solidFill>
                  <a:srgbClr val="0000FF"/>
                </a:solidFill>
                <a:latin typeface="Arial Black" pitchFamily="34" charset="0"/>
              </a:rPr>
              <a:t>tkanina.</a:t>
            </a:r>
            <a:endParaRPr lang="cs-CZ" sz="36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84</a:t>
            </a:fld>
            <a:endParaRPr lang="sk-SK"/>
          </a:p>
        </p:txBody>
      </p:sp>
      <p:pic>
        <p:nvPicPr>
          <p:cNvPr id="5" name="Obrázek 4" descr="PAZDEŘÍ 1280px-Hemp_shives  WIKI CZ 30112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419872" y="692696"/>
            <a:ext cx="2520280" cy="1077218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Pazdeří KONOPNÉ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85</a:t>
            </a:fld>
            <a:endParaRPr lang="sk-SK"/>
          </a:p>
        </p:txBody>
      </p:sp>
      <p:pic>
        <p:nvPicPr>
          <p:cNvPr id="7" name="Obrázek 6" descr="PAZDEŘOVÁ DESKA KONOPÍ 1280px-Spanplatte WIKI CZ 30112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14537"/>
            <a:ext cx="9144000" cy="4843463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51520" y="188640"/>
            <a:ext cx="8568952" cy="156966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200" dirty="0" err="1" smtClean="0">
                <a:solidFill>
                  <a:srgbClr val="FF0000"/>
                </a:solidFill>
                <a:latin typeface="Arial Black" pitchFamily="34" charset="0"/>
              </a:rPr>
              <a:t>Pazdeřová</a:t>
            </a:r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 deska KONOPNÁ</a:t>
            </a:r>
          </a:p>
          <a:p>
            <a:pPr algn="ctr"/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Má lepší mechanické vlastnosti než dřevo-vláknitá</a:t>
            </a:r>
            <a:endParaRPr lang="cs-CZ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86</a:t>
            </a:fld>
            <a:endParaRPr lang="sk-SK"/>
          </a:p>
        </p:txBody>
      </p:sp>
      <p:pic>
        <p:nvPicPr>
          <p:cNvPr id="5" name="Obrázek 4" descr="tĚSNĚNÍ PŘIVADĚČE VODY Z bŘEZOVÉ - OLOVO &amp; KONOPÍ S OLEJEM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284984"/>
            <a:ext cx="9144000" cy="17301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95536" y="5085184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Mazaný patrně fermeží nebo minerálním olejem 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3995936" y="4509120"/>
            <a:ext cx="5040560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95536" y="4509120"/>
            <a:ext cx="3456384" cy="576064"/>
          </a:xfrm>
          <a:prstGeom prst="rect">
            <a:avLst/>
          </a:prstGeom>
          <a:noFill/>
          <a:ln w="635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87</a:t>
            </a:fld>
            <a:endParaRPr lang="sk-SK"/>
          </a:p>
        </p:txBody>
      </p:sp>
      <p:pic>
        <p:nvPicPr>
          <p:cNvPr id="9" name="Obrázek 8" descr="LNĚNÁ KOUDEL WIKI CZ 30112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27984" cy="3320988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4427984" y="188640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KOUDEL LNĚNÁ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2" name="Obrázek 11" descr="KONOPNÁ KOUDEL1280px-Hennepvezel_Cannabis_sativa_fibre  WIKI CZ 30112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28366" y="3140968"/>
            <a:ext cx="4757801" cy="3717032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0" y="6021288"/>
            <a:ext cx="457200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KOUDEL KONOPNÁ</a:t>
            </a:r>
            <a:endParaRPr lang="cs-CZ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427984" y="2204864"/>
            <a:ext cx="47160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Podobná vlákna, ale </a:t>
            </a: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konopí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má jinou barvu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Výroba a zpracování bavlněných tkanin &amp; 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ODPADNÍ VODY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88</a:t>
            </a:fld>
            <a:endParaRPr lang="sk-SK"/>
          </a:p>
        </p:txBody>
      </p:sp>
      <p:pic>
        <p:nvPicPr>
          <p:cNvPr id="9" name="Obrázek 8" descr="str 1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821496" y="391480"/>
            <a:ext cx="3501008" cy="914400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107504" y="1412776"/>
            <a:ext cx="88569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>
                <a:solidFill>
                  <a:srgbClr val="7030A0"/>
                </a:solidFill>
                <a:latin typeface="Arial Black" pitchFamily="34" charset="0"/>
              </a:rPr>
              <a:t>VŠECHNY VODY JSOU SILNĚ ZNEČIŠTĚNÉ A MAJÍ VYSOKÉ HODNOTY </a:t>
            </a:r>
            <a:r>
              <a:rPr lang="cs-CZ" sz="4000" cap="all" dirty="0" err="1" smtClean="0">
                <a:solidFill>
                  <a:srgbClr val="7030A0"/>
                </a:solidFill>
                <a:latin typeface="Arial Black" pitchFamily="34" charset="0"/>
              </a:rPr>
              <a:t>bsk</a:t>
            </a:r>
            <a:r>
              <a:rPr lang="cs-CZ" sz="4000" cap="all" dirty="0" smtClean="0">
                <a:solidFill>
                  <a:srgbClr val="7030A0"/>
                </a:solidFill>
                <a:latin typeface="Arial Black" pitchFamily="34" charset="0"/>
              </a:rPr>
              <a:t> I </a:t>
            </a:r>
            <a:r>
              <a:rPr lang="cs-CZ" sz="4000" cap="all" dirty="0" err="1" smtClean="0">
                <a:solidFill>
                  <a:srgbClr val="7030A0"/>
                </a:solidFill>
                <a:latin typeface="Arial Black" pitchFamily="34" charset="0"/>
              </a:rPr>
              <a:t>chsk</a:t>
            </a:r>
            <a:endParaRPr lang="cs-CZ" sz="4000" cap="all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251520" y="5589240"/>
            <a:ext cx="8892480" cy="1268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562074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Výroba celulózy IV – ze dřeva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89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5289451"/>
          </a:xfrm>
        </p:spPr>
        <p:txBody>
          <a:bodyPr/>
          <a:lstStyle/>
          <a:p>
            <a:r>
              <a:rPr lang="cs-CZ" b="1" dirty="0" smtClean="0"/>
              <a:t>Natronový postup s </a:t>
            </a:r>
            <a:r>
              <a:rPr lang="cs-CZ" b="1" dirty="0" err="1" smtClean="0"/>
              <a:t>NaOH</a:t>
            </a:r>
            <a:r>
              <a:rPr lang="cs-CZ" b="1" dirty="0" smtClean="0"/>
              <a:t> (listnaté dřevo, sláma, odpad) - </a:t>
            </a:r>
            <a:r>
              <a:rPr lang="cs-CZ" b="1" dirty="0" smtClean="0">
                <a:solidFill>
                  <a:srgbClr val="7030A0"/>
                </a:solidFill>
                <a:latin typeface="Arial Black" pitchFamily="34" charset="0"/>
              </a:rPr>
              <a:t>ALKALICKÝ ZPŮSOB</a:t>
            </a:r>
            <a:endParaRPr lang="cs-CZ" b="1" dirty="0" smtClean="0"/>
          </a:p>
          <a:p>
            <a:r>
              <a:rPr lang="cs-CZ" b="1" dirty="0" smtClean="0">
                <a:solidFill>
                  <a:srgbClr val="0000FF"/>
                </a:solidFill>
              </a:rPr>
              <a:t>Sulfitový postup (smrk, listnaté dřevo) – </a:t>
            </a:r>
            <a:r>
              <a:rPr lang="cs-CZ" b="1" i="1" dirty="0" smtClean="0">
                <a:solidFill>
                  <a:srgbClr val="C00000"/>
                </a:solidFill>
                <a:latin typeface="Arial Black" pitchFamily="34" charset="0"/>
              </a:rPr>
              <a:t>KYSELÝ ZPŮSOB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Sulfátový postup (buk, bříza, borovice, sláma, odpad) – </a:t>
            </a:r>
            <a:r>
              <a:rPr lang="cs-CZ" b="1" dirty="0" smtClean="0">
                <a:solidFill>
                  <a:srgbClr val="7030A0"/>
                </a:solidFill>
                <a:latin typeface="Arial Black" pitchFamily="34" charset="0"/>
              </a:rPr>
              <a:t>ALKALICKÝ ZPŮSOB</a:t>
            </a:r>
          </a:p>
          <a:p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Výtěžky jsou jen cca. 25 % hmot. (</a:t>
            </a:r>
            <a:r>
              <a:rPr lang="cs-CZ" b="1" u="sng" dirty="0" smtClean="0">
                <a:solidFill>
                  <a:srgbClr val="FF0000"/>
                </a:solidFill>
                <a:latin typeface="Arial Black" pitchFamily="34" charset="0"/>
              </a:rPr>
              <a:t>údaje se liší podle zdroje i podle typu dřeva</a:t>
            </a:r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) z celkové ve dřevě obsažené </a:t>
            </a:r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celulózy – </a:t>
            </a:r>
            <a:r>
              <a:rPr lang="cs-CZ" sz="3600" b="1" dirty="0" smtClean="0">
                <a:solidFill>
                  <a:srgbClr val="7030A0"/>
                </a:solidFill>
                <a:latin typeface="Arial Black" pitchFamily="34" charset="0"/>
              </a:rPr>
              <a:t>MOŽNÁ UŽ JE TO LEPŠÍ</a:t>
            </a:r>
            <a:endParaRPr lang="cs-CZ" b="1" dirty="0" smtClean="0">
              <a:solidFill>
                <a:srgbClr val="7030A0"/>
              </a:solidFill>
              <a:latin typeface="Arial Black" pitchFamily="34" charset="0"/>
            </a:endParaRPr>
          </a:p>
          <a:p>
            <a:endParaRPr lang="cs-CZ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467544" y="260648"/>
            <a:ext cx="8424936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rgbClr val="000099"/>
                </a:solidFill>
                <a:latin typeface="Arial Black" pitchFamily="34" charset="0"/>
              </a:rPr>
              <a:t>Celulóza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Ø"/>
            </a:pPr>
            <a:r>
              <a:rPr lang="cs-CZ" sz="2400" dirty="0">
                <a:cs typeface="Arial" charset="0"/>
              </a:rPr>
              <a:t> </a:t>
            </a:r>
            <a:r>
              <a:rPr lang="en-US" sz="2400" dirty="0">
                <a:cs typeface="Arial" charset="0"/>
              </a:rPr>
              <a:t>ß</a:t>
            </a:r>
            <a:r>
              <a:rPr lang="cs-CZ" sz="2400" dirty="0">
                <a:cs typeface="Arial" charset="0"/>
              </a:rPr>
              <a:t>-D-G</a:t>
            </a:r>
            <a:r>
              <a:rPr lang="cs-CZ" sz="2400" dirty="0"/>
              <a:t>lukóza, </a:t>
            </a:r>
            <a:r>
              <a:rPr lang="en-US" sz="2400" dirty="0">
                <a:cs typeface="Arial" charset="0"/>
              </a:rPr>
              <a:t>ß</a:t>
            </a:r>
            <a:r>
              <a:rPr lang="cs-CZ" sz="2400" dirty="0">
                <a:cs typeface="Arial" charset="0"/>
              </a:rPr>
              <a:t>-1,4 </a:t>
            </a: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  <a:cs typeface="Arial" charset="0"/>
              </a:rPr>
              <a:t>glykosidová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cs-CZ" sz="2400" dirty="0">
                <a:solidFill>
                  <a:srgbClr val="FF0000"/>
                </a:solidFill>
                <a:latin typeface="Arial Black" pitchFamily="34" charset="0"/>
                <a:cs typeface="Arial" charset="0"/>
              </a:rPr>
              <a:t>vazba</a:t>
            </a:r>
            <a:endParaRPr lang="en-US" sz="2400" dirty="0">
              <a:solidFill>
                <a:srgbClr val="FF0000"/>
              </a:solidFill>
              <a:latin typeface="Arial Black" pitchFamily="34" charset="0"/>
              <a:cs typeface="Arial" charset="0"/>
            </a:endParaRPr>
          </a:p>
          <a:p>
            <a:pPr lvl="1">
              <a:spcBef>
                <a:spcPct val="50000"/>
              </a:spcBef>
              <a:buFont typeface="Wingdings" pitchFamily="2" charset="2"/>
              <a:buChar char="Ø"/>
            </a:pPr>
            <a:r>
              <a:rPr lang="cs-CZ" sz="2400" dirty="0"/>
              <a:t> tvoří strukturní kostru rostlin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Ø"/>
            </a:pPr>
            <a:r>
              <a:rPr lang="cs-CZ" sz="2400" dirty="0"/>
              <a:t> člověk neštěpí</a:t>
            </a:r>
            <a:endParaRPr lang="en-US" sz="2400" dirty="0">
              <a:cs typeface="Arial" charset="0"/>
            </a:endParaRPr>
          </a:p>
        </p:txBody>
      </p:sp>
      <p:pic>
        <p:nvPicPr>
          <p:cNvPr id="15364" name="Picture 8" descr="celulos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3213100"/>
            <a:ext cx="3883025" cy="224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9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Delignifikace dřeva DEPOLYMERACÍ  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sulfátový způsob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90</a:t>
            </a:fld>
            <a:endParaRPr lang="sk-SK"/>
          </a:p>
        </p:txBody>
      </p:sp>
      <p:pic>
        <p:nvPicPr>
          <p:cNvPr id="9" name="Obrázek 8" descr="Depolymerisation of lignin WIKI ENG 1901201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3907" y="2546602"/>
            <a:ext cx="8418094" cy="2538582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Natronový postup s </a:t>
            </a:r>
            <a:r>
              <a:rPr lang="cs-CZ" sz="2800" b="1" dirty="0" err="1" smtClean="0">
                <a:solidFill>
                  <a:srgbClr val="FF0000"/>
                </a:solidFill>
                <a:latin typeface="Arial Black" pitchFamily="34" charset="0"/>
              </a:rPr>
              <a:t>NaOH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– ze dřeva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91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5 – 12 % </a:t>
            </a:r>
            <a:r>
              <a:rPr lang="cs-CZ" b="1" dirty="0" err="1" smtClean="0"/>
              <a:t>NaOH</a:t>
            </a:r>
            <a:endParaRPr lang="cs-CZ" b="1" dirty="0" smtClean="0"/>
          </a:p>
          <a:p>
            <a:r>
              <a:rPr lang="cs-CZ" b="1" dirty="0" smtClean="0"/>
              <a:t>150 – 180 °C</a:t>
            </a:r>
          </a:p>
          <a:p>
            <a:r>
              <a:rPr lang="cs-CZ" b="1" dirty="0" smtClean="0"/>
              <a:t>700 – 1000 </a:t>
            </a:r>
            <a:r>
              <a:rPr lang="cs-CZ" b="1" dirty="0" err="1" smtClean="0"/>
              <a:t>kPa</a:t>
            </a:r>
            <a:endParaRPr lang="cs-CZ" b="1" dirty="0" smtClean="0"/>
          </a:p>
          <a:p>
            <a:r>
              <a:rPr lang="cs-CZ" b="1" dirty="0" smtClean="0"/>
              <a:t>3 – 6 hodin</a:t>
            </a:r>
            <a:endParaRPr lang="cs-CZ" b="1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Sulfitový postup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– ze dřeva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92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179512" y="836712"/>
            <a:ext cx="8784976" cy="5400600"/>
          </a:xfrm>
        </p:spPr>
        <p:txBody>
          <a:bodyPr/>
          <a:lstStyle/>
          <a:p>
            <a:r>
              <a:rPr lang="cs-CZ" b="1" dirty="0" smtClean="0"/>
              <a:t>Ca(HSO</a:t>
            </a:r>
            <a:r>
              <a:rPr lang="cs-CZ" b="1" baseline="-25000" dirty="0" smtClean="0"/>
              <a:t>3</a:t>
            </a:r>
            <a:r>
              <a:rPr lang="cs-CZ" b="1" dirty="0" smtClean="0"/>
              <a:t>)</a:t>
            </a:r>
            <a:r>
              <a:rPr lang="cs-CZ" b="1" baseline="-25000" dirty="0" smtClean="0"/>
              <a:t>2</a:t>
            </a:r>
            <a:r>
              <a:rPr lang="cs-CZ" b="1" dirty="0" smtClean="0"/>
              <a:t>, SO</a:t>
            </a:r>
            <a:r>
              <a:rPr lang="cs-CZ" b="1" baseline="-25000" dirty="0" smtClean="0"/>
              <a:t>2</a:t>
            </a:r>
          </a:p>
          <a:p>
            <a:r>
              <a:rPr lang="cs-CZ" b="1" dirty="0" smtClean="0"/>
              <a:t>130 °C</a:t>
            </a:r>
          </a:p>
          <a:p>
            <a:r>
              <a:rPr lang="cs-CZ" b="1" dirty="0" smtClean="0"/>
              <a:t>300 – 400 </a:t>
            </a:r>
            <a:r>
              <a:rPr lang="cs-CZ" b="1" dirty="0" err="1" smtClean="0"/>
              <a:t>kPa</a:t>
            </a:r>
            <a:endParaRPr lang="cs-CZ" b="1" dirty="0" smtClean="0"/>
          </a:p>
          <a:p>
            <a:r>
              <a:rPr lang="cs-CZ" b="1" dirty="0" smtClean="0"/>
              <a:t>3 – 6 hodin, </a:t>
            </a:r>
            <a:r>
              <a:rPr lang="cs-CZ" b="1" dirty="0" smtClean="0">
                <a:solidFill>
                  <a:srgbClr val="0000FF"/>
                </a:solidFill>
              </a:rPr>
              <a:t>NĚKDE JE UDÁVÁNO I VÍCE</a:t>
            </a:r>
          </a:p>
          <a:p>
            <a:endParaRPr lang="cs-CZ" b="1" dirty="0"/>
          </a:p>
        </p:txBody>
      </p:sp>
      <p:pic>
        <p:nvPicPr>
          <p:cNvPr id="8" name="Obrázek 7" descr="img2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262459" y="706093"/>
            <a:ext cx="2763098" cy="8352928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93</a:t>
            </a:fld>
            <a:endParaRPr lang="sk-SK"/>
          </a:p>
        </p:txBody>
      </p:sp>
      <p:pic>
        <p:nvPicPr>
          <p:cNvPr id="5" name="Obrázek 4" descr="Výroby buničiny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6633"/>
            <a:ext cx="8784976" cy="6624736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94</a:t>
            </a:fld>
            <a:endParaRPr lang="sk-SK"/>
          </a:p>
        </p:txBody>
      </p:sp>
      <p:sp>
        <p:nvSpPr>
          <p:cNvPr id="5" name="TextovéPole 4"/>
          <p:cNvSpPr txBox="1"/>
          <p:nvPr/>
        </p:nvSpPr>
        <p:spPr>
          <a:xfrm>
            <a:off x="0" y="548680"/>
            <a:ext cx="91440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rgbClr val="008000"/>
                </a:solidFill>
                <a:latin typeface="Arial Black" pitchFamily="34" charset="0"/>
              </a:rPr>
              <a:t>Výroba – VISKÓZOVÁ </a:t>
            </a:r>
            <a:r>
              <a:rPr lang="cs-CZ" sz="3200" b="1" dirty="0" smtClean="0">
                <a:solidFill>
                  <a:srgbClr val="0000FF"/>
                </a:solidFill>
                <a:latin typeface="Arial Black" pitchFamily="34" charset="0"/>
              </a:rPr>
              <a:t>(VLÁKNAŘSKÁ) </a:t>
            </a:r>
            <a:r>
              <a:rPr lang="cs-CZ" sz="3200" b="1" dirty="0" smtClean="0">
                <a:solidFill>
                  <a:srgbClr val="008000"/>
                </a:solidFill>
                <a:latin typeface="Arial Black" pitchFamily="34" charset="0"/>
              </a:rPr>
              <a:t>BUNIČINA</a:t>
            </a:r>
            <a:endParaRPr lang="cs-CZ" sz="2800" b="1" dirty="0" smtClean="0">
              <a:solidFill>
                <a:srgbClr val="008000"/>
              </a:solidFill>
              <a:latin typeface="Arial Black" pitchFamily="34" charset="0"/>
            </a:endParaRPr>
          </a:p>
          <a:p>
            <a:r>
              <a:rPr lang="cs-CZ" b="1" dirty="0" smtClean="0"/>
              <a:t>	Viskózová buničina se vyrábí ze smrkového dříví kyselým </a:t>
            </a:r>
            <a:r>
              <a:rPr lang="cs-CZ" sz="2400" b="1" dirty="0" smtClean="0">
                <a:solidFill>
                  <a:srgbClr val="008000"/>
                </a:solidFill>
                <a:latin typeface="Arial Black" pitchFamily="34" charset="0"/>
              </a:rPr>
              <a:t>MAGNESIOBISULFITOVÝM</a:t>
            </a:r>
            <a:r>
              <a:rPr lang="cs-CZ" b="1" dirty="0" smtClean="0"/>
              <a:t> postupem.</a:t>
            </a:r>
          </a:p>
          <a:p>
            <a:r>
              <a:rPr lang="cs-CZ" b="1" dirty="0" smtClean="0"/>
              <a:t>	Vařením dříví, které je nasekáno na štěpky, se ve varné kyselině s hořečnatou zásadou uvolní doprovodné látky (lignin, hemicelulózy), které se převedou do roztoku. Nerozpustnou částí je surová nebělená buničina.</a:t>
            </a:r>
          </a:p>
          <a:p>
            <a:r>
              <a:rPr lang="cs-CZ" b="1" dirty="0" smtClean="0"/>
              <a:t>	Ta se pak pere a třídí, aby se zbavila zbytků výluhu po várce, suků a </a:t>
            </a:r>
            <a:r>
              <a:rPr lang="cs-CZ" b="1" dirty="0" err="1" smtClean="0"/>
              <a:t>neprovarů</a:t>
            </a:r>
            <a:r>
              <a:rPr lang="cs-CZ" b="1" dirty="0" smtClean="0"/>
              <a:t>  </a:t>
            </a:r>
            <a:br>
              <a:rPr lang="cs-CZ" b="1" dirty="0" smtClean="0"/>
            </a:br>
            <a:r>
              <a:rPr lang="cs-CZ" b="1" dirty="0" smtClean="0"/>
              <a:t>a většiny nečistot.</a:t>
            </a:r>
          </a:p>
          <a:p>
            <a:r>
              <a:rPr lang="cs-CZ" b="1" dirty="0" smtClean="0"/>
              <a:t>	Následuje další, hlubší odstranění ligninu a hemicelulóz procesem zušlechťování </a:t>
            </a:r>
            <a:br>
              <a:rPr lang="cs-CZ" b="1" dirty="0" smtClean="0"/>
            </a:br>
            <a:r>
              <a:rPr lang="cs-CZ" b="1" dirty="0" smtClean="0"/>
              <a:t>a kyslíkovou delignifikací. Finální bělost buničiny je dosažena použitím ozónu </a:t>
            </a:r>
            <a:br>
              <a:rPr lang="cs-CZ" b="1" dirty="0" smtClean="0"/>
            </a:br>
            <a:r>
              <a:rPr lang="cs-CZ" b="1" dirty="0" smtClean="0"/>
              <a:t>a peroxidu vodíku.</a:t>
            </a:r>
          </a:p>
          <a:p>
            <a:r>
              <a:rPr lang="cs-CZ" b="1" dirty="0" smtClean="0"/>
              <a:t>	Po vytřídění posledních i těch nejmenších nečistot se buničina vysuší a ve formě listů o rozměrech 60 x 80 cm se v jednotkách obsahujících 8 balíků po 200 kg expeduje.</a:t>
            </a:r>
          </a:p>
          <a:p>
            <a:pPr algn="ctr"/>
            <a:r>
              <a:rPr lang="cs-CZ" sz="2400" b="1" dirty="0" smtClean="0">
                <a:solidFill>
                  <a:srgbClr val="7030A0"/>
                </a:solidFill>
                <a:latin typeface="Arial Black" pitchFamily="34" charset="0"/>
              </a:rPr>
              <a:t>Kvalitativně nižším druhem je PAPÍRESKÁ BUNIČINA</a:t>
            </a:r>
            <a:endParaRPr lang="cs-CZ" sz="2400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Biocel Paskov, člen skupiny LENZING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95</a:t>
            </a:fld>
            <a:endParaRPr lang="sk-SK"/>
          </a:p>
        </p:txBody>
      </p:sp>
      <p:pic>
        <p:nvPicPr>
          <p:cNvPr id="6" name="Obrázek 5" descr="Pulp_mill_2 WIKI ENG 19012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2720" cy="630932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508104" y="4941168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Toto je typické pro </a:t>
            </a:r>
            <a:r>
              <a:rPr lang="cs-CZ" b="1" dirty="0" smtClean="0">
                <a:solidFill>
                  <a:srgbClr val="008000"/>
                </a:solidFill>
                <a:latin typeface="Arial Black" pitchFamily="34" charset="0"/>
              </a:rPr>
              <a:t>VISKÓZOVOU </a:t>
            </a:r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(VLÁKNAŘSKOU) </a:t>
            </a:r>
            <a:r>
              <a:rPr lang="cs-CZ" b="1" dirty="0" smtClean="0">
                <a:solidFill>
                  <a:srgbClr val="008000"/>
                </a:solidFill>
                <a:latin typeface="Arial Black" pitchFamily="34" charset="0"/>
              </a:rPr>
              <a:t>BUNIČINU</a:t>
            </a:r>
            <a:endParaRPr lang="cs-CZ" dirty="0"/>
          </a:p>
        </p:txBody>
      </p:sp>
      <p:cxnSp>
        <p:nvCxnSpPr>
          <p:cNvPr id="9" name="Přímá spojovací šipka 8"/>
          <p:cNvCxnSpPr/>
          <p:nvPr/>
        </p:nvCxnSpPr>
        <p:spPr>
          <a:xfrm flipH="1" flipV="1">
            <a:off x="5076056" y="2780928"/>
            <a:ext cx="504056" cy="2952328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476672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Sulfátový postup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– ze dřeva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96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395536" y="476672"/>
            <a:ext cx="8229600" cy="5760640"/>
          </a:xfrm>
        </p:spPr>
        <p:txBody>
          <a:bodyPr/>
          <a:lstStyle/>
          <a:p>
            <a:r>
              <a:rPr lang="cs-CZ" b="1" dirty="0" smtClean="0"/>
              <a:t>Na</a:t>
            </a:r>
            <a:r>
              <a:rPr lang="cs-CZ" b="1" baseline="-25000" dirty="0" smtClean="0"/>
              <a:t>2</a:t>
            </a:r>
            <a:r>
              <a:rPr lang="cs-CZ" b="1" dirty="0" smtClean="0"/>
              <a:t>SO</a:t>
            </a:r>
            <a:r>
              <a:rPr lang="cs-CZ" b="1" baseline="-25000" dirty="0" smtClean="0"/>
              <a:t>4</a:t>
            </a:r>
            <a:r>
              <a:rPr lang="cs-CZ" b="1" dirty="0" smtClean="0"/>
              <a:t>, Na</a:t>
            </a:r>
            <a:r>
              <a:rPr lang="cs-CZ" b="1" baseline="-25000" dirty="0" smtClean="0"/>
              <a:t>2</a:t>
            </a:r>
            <a:r>
              <a:rPr lang="cs-CZ" b="1" dirty="0" smtClean="0"/>
              <a:t>CO3, Na</a:t>
            </a:r>
            <a:r>
              <a:rPr lang="cs-CZ" b="1" baseline="-25000" dirty="0" smtClean="0"/>
              <a:t>2</a:t>
            </a:r>
            <a:r>
              <a:rPr lang="cs-CZ" b="1" dirty="0" smtClean="0"/>
              <a:t>S, Na OH</a:t>
            </a:r>
          </a:p>
          <a:p>
            <a:r>
              <a:rPr lang="cs-CZ" b="1" dirty="0" smtClean="0"/>
              <a:t>150 – 180 °C</a:t>
            </a:r>
          </a:p>
          <a:p>
            <a:r>
              <a:rPr lang="cs-CZ" b="1" dirty="0" smtClean="0"/>
              <a:t>700 – 1000 </a:t>
            </a:r>
            <a:r>
              <a:rPr lang="cs-CZ" b="1" dirty="0" err="1" smtClean="0"/>
              <a:t>kPa</a:t>
            </a:r>
            <a:endParaRPr lang="cs-CZ" b="1" dirty="0" smtClean="0"/>
          </a:p>
          <a:p>
            <a:r>
              <a:rPr lang="cs-CZ" b="1" u="sng" dirty="0" smtClean="0"/>
              <a:t>2 – 4 hodiny</a:t>
            </a:r>
            <a:r>
              <a:rPr lang="cs-CZ" b="1" dirty="0" smtClean="0"/>
              <a:t>, </a:t>
            </a:r>
            <a:r>
              <a:rPr lang="cs-CZ" b="1" dirty="0" smtClean="0">
                <a:solidFill>
                  <a:srgbClr val="008000"/>
                </a:solidFill>
                <a:latin typeface="Arial Black" pitchFamily="34" charset="0"/>
              </a:rPr>
              <a:t>RYCHLEJŠÍ VAŘENÍ, LEPŠÍ ODSTANĚNÍ LIGNINU</a:t>
            </a:r>
          </a:p>
          <a:p>
            <a:endParaRPr lang="cs-CZ" dirty="0"/>
          </a:p>
        </p:txBody>
      </p:sp>
      <p:pic>
        <p:nvPicPr>
          <p:cNvPr id="7" name="Obrázek 6" descr="img2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043504" y="565007"/>
            <a:ext cx="2984983" cy="8280920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Použití celulózy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97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472608"/>
          </a:xfrm>
        </p:spPr>
        <p:txBody>
          <a:bodyPr/>
          <a:lstStyle/>
          <a:p>
            <a:r>
              <a:rPr lang="cs-CZ" b="1" dirty="0" smtClean="0"/>
              <a:t>Výroba papíru</a:t>
            </a:r>
          </a:p>
          <a:p>
            <a:r>
              <a:rPr lang="cs-CZ" b="1" dirty="0" smtClean="0"/>
              <a:t>Textilní výroba</a:t>
            </a:r>
          </a:p>
          <a:p>
            <a:r>
              <a:rPr lang="cs-CZ" b="1" dirty="0" smtClean="0"/>
              <a:t>Farmacie </a:t>
            </a:r>
          </a:p>
          <a:p>
            <a:r>
              <a:rPr lang="cs-CZ" b="1" dirty="0" smtClean="0"/>
              <a:t>Regenerovaná celulóza</a:t>
            </a:r>
          </a:p>
          <a:p>
            <a:r>
              <a:rPr lang="cs-CZ" b="1" dirty="0" smtClean="0"/>
              <a:t>DERIVÁTY CELULÓZY</a:t>
            </a:r>
          </a:p>
          <a:p>
            <a:pPr lvl="1"/>
            <a:r>
              <a:rPr lang="cs-CZ" b="1" dirty="0" smtClean="0"/>
              <a:t>Estery</a:t>
            </a:r>
          </a:p>
          <a:p>
            <a:pPr lvl="1"/>
            <a:r>
              <a:rPr lang="cs-CZ" b="1" dirty="0" smtClean="0"/>
              <a:t>Nitráty</a:t>
            </a:r>
          </a:p>
          <a:p>
            <a:pPr lvl="1"/>
            <a:r>
              <a:rPr lang="cs-CZ" b="1" dirty="0" smtClean="0"/>
              <a:t>Alkyl (aryl)celulóza</a:t>
            </a:r>
          </a:p>
          <a:p>
            <a:pPr lvl="1"/>
            <a:r>
              <a:rPr lang="cs-CZ" b="1" dirty="0" err="1" smtClean="0"/>
              <a:t>Karbaxymethylcelulóza</a:t>
            </a:r>
            <a:endParaRPr lang="cs-CZ" b="1" dirty="0" smtClean="0"/>
          </a:p>
          <a:p>
            <a:pPr lvl="1"/>
            <a:r>
              <a:rPr lang="cs-CZ" b="1" dirty="0" err="1" smtClean="0"/>
              <a:t>Hydroxyethylcelulóza</a:t>
            </a:r>
            <a:r>
              <a:rPr lang="cs-CZ" b="1" dirty="0" smtClean="0"/>
              <a:t> </a:t>
            </a:r>
          </a:p>
          <a:p>
            <a:pPr lvl="1"/>
            <a:endParaRPr lang="cs-CZ" b="1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Od PAPYRUSU k papíru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98</a:t>
            </a:fld>
            <a:endParaRPr lang="sk-SK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52736"/>
            <a:ext cx="3490323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988840"/>
            <a:ext cx="4692042" cy="4104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4139952" y="1124744"/>
            <a:ext cx="48245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To jsem vyfotil v botanické zahradě na Krétě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Od PAPYRUSU k papíru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99</a:t>
            </a:fld>
            <a:endParaRPr lang="sk-SK"/>
          </a:p>
        </p:txBody>
      </p:sp>
      <p:pic>
        <p:nvPicPr>
          <p:cNvPr id="8" name="Obrázek 7" descr="Papyrus 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1" y="1124744"/>
            <a:ext cx="5199289" cy="3528392"/>
          </a:xfrm>
          <a:prstGeom prst="rect">
            <a:avLst/>
          </a:prstGeom>
        </p:spPr>
      </p:pic>
      <p:pic>
        <p:nvPicPr>
          <p:cNvPr id="9" name="Obrázek 8" descr="Papyrus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1052737"/>
            <a:ext cx="3528392" cy="5184576"/>
          </a:xfrm>
          <a:prstGeom prst="rect">
            <a:avLst/>
          </a:prstGeom>
        </p:spPr>
      </p:pic>
      <p:pic>
        <p:nvPicPr>
          <p:cNvPr id="10" name="Obrázek 9" descr="Živá historie 1-2_20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7" y="5589240"/>
            <a:ext cx="4980073" cy="50405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8977</TotalTime>
  <Words>7493</Words>
  <Application>Microsoft Office PowerPoint</Application>
  <PresentationFormat>Předvádění na obrazovce (4:3)</PresentationFormat>
  <Paragraphs>1434</Paragraphs>
  <Slides>205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205</vt:i4>
      </vt:variant>
    </vt:vector>
  </HeadingPairs>
  <TitlesOfParts>
    <vt:vector size="206" baseType="lpstr">
      <vt:lpstr>Default Design</vt:lpstr>
      <vt:lpstr>PŘÍRODNÍ POLYMERY Polysacharidy II  CELULÓZA</vt:lpstr>
      <vt:lpstr>Časový plán</vt:lpstr>
      <vt:lpstr>LITERATURA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Chemie celulózy I/1</vt:lpstr>
      <vt:lpstr>Snímek 17</vt:lpstr>
      <vt:lpstr>Snímek 18</vt:lpstr>
      <vt:lpstr>Snímek 19</vt:lpstr>
      <vt:lpstr>Chemie celulózy II</vt:lpstr>
      <vt:lpstr>OPAKOVÁNÍ JE MATKA MOUDROSTI</vt:lpstr>
      <vt:lpstr>Chemie celulózy III/1</vt:lpstr>
      <vt:lpstr>Chemie celulózy III/2</vt:lpstr>
      <vt:lpstr>Chemie celulózy IV</vt:lpstr>
      <vt:lpstr>Chemie celulózy III b</vt:lpstr>
      <vt:lpstr>Chemie celulózy IV</vt:lpstr>
      <vt:lpstr>FYZIKA celulózy I</vt:lpstr>
      <vt:lpstr>Rozpustnost celulózy</vt:lpstr>
      <vt:lpstr>Rozpustnost celulózy ZÍSKANÉ DELIGNIFIKACÍ DŘEVA v 17,5 % NaOH ve vodě </vt:lpstr>
      <vt:lpstr>Rozpustnost celulózy ZÍSKANÉ DELIGNIFIKACÍ DŘEVA v 17,5 % NaOH ve vodě – NORMA </vt:lpstr>
      <vt:lpstr>Body tání a rozpustnosti sacharidů a celulózy</vt:lpstr>
      <vt:lpstr>ŠKROB  versus CELULÓZA I</vt:lpstr>
      <vt:lpstr>Snímek 33</vt:lpstr>
      <vt:lpstr>Snímek 34</vt:lpstr>
      <vt:lpstr>Snímek 35</vt:lpstr>
      <vt:lpstr>Provázání celulózy, hemicelulózy a ligninu 1</vt:lpstr>
      <vt:lpstr>Provázání celulózy, hemicelulózy a ligninu 2</vt:lpstr>
      <vt:lpstr>Snímek 38</vt:lpstr>
      <vt:lpstr>Snímek 39</vt:lpstr>
      <vt:lpstr>Snímek 40</vt:lpstr>
      <vt:lpstr>Snímek 41</vt:lpstr>
      <vt:lpstr>Snímek 42</vt:lpstr>
      <vt:lpstr>Snímek 43</vt:lpstr>
      <vt:lpstr>Výskyt celulózy</vt:lpstr>
      <vt:lpstr>Výskyt celulózy ve dřevě – jiné schéma</vt:lpstr>
      <vt:lpstr>Výskyt DOPROVODNÝCH LÁTEK ve dřevě – TABULKA</vt:lpstr>
      <vt:lpstr>NÁZVOSLOVÍ STROMŮ -  může se to někdy hodit</vt:lpstr>
      <vt:lpstr>Výskyt celulózy</vt:lpstr>
      <vt:lpstr>DEGRADACE PAPÍRU z celulózy 1</vt:lpstr>
      <vt:lpstr>DEGRADACE PAPÍRU z celulózy 2</vt:lpstr>
      <vt:lpstr>DEACIDIFIKACE PAPÍRU z celulózy 1</vt:lpstr>
      <vt:lpstr>DEACIDIFIKACE PAPÍRU z celulózy 2</vt:lpstr>
      <vt:lpstr>DEACIDIFIKACE PAPÍRU z celulózy 3</vt:lpstr>
      <vt:lpstr>PENTOSANY - příklad</vt:lpstr>
      <vt:lpstr>PENTOSANY - příklad</vt:lpstr>
      <vt:lpstr>HLAVNÍ  průvodní látky celulózy 1</vt:lpstr>
      <vt:lpstr>LIGNIN - STANOVENÍ</vt:lpstr>
      <vt:lpstr>HLAVNÍ  průvodní látky celulózy 2</vt:lpstr>
      <vt:lpstr>Hemicelulózy – z čeho se skládají I</vt:lpstr>
      <vt:lpstr>Hemicelulózy – z čeho se skládají II</vt:lpstr>
      <vt:lpstr>Hemicelulózy – z čeho se skládají III</vt:lpstr>
      <vt:lpstr>Hemicelulózy</vt:lpstr>
      <vt:lpstr>Hemicelulózy</vt:lpstr>
      <vt:lpstr>CELULÓZA -  termická degradace 1 </vt:lpstr>
      <vt:lpstr>CELULÓZA -  termická degradace 2 TGA </vt:lpstr>
      <vt:lpstr>Výroba celulózy I</vt:lpstr>
      <vt:lpstr>Výroba celulózy II</vt:lpstr>
      <vt:lpstr>Snímek 68</vt:lpstr>
      <vt:lpstr>Morfologie celulózového vlákna 1</vt:lpstr>
      <vt:lpstr>Morfologie celulózového vlákna 2</vt:lpstr>
      <vt:lpstr>Morfologie celulózového vlákna 3</vt:lpstr>
      <vt:lpstr>Snímek 72</vt:lpstr>
      <vt:lpstr>Morfologie dřeva 1</vt:lpstr>
      <vt:lpstr>Morfologie dřeva 2</vt:lpstr>
      <vt:lpstr>Morfologie celulózového vlákna 4</vt:lpstr>
      <vt:lpstr>Výroba celulózy III</vt:lpstr>
      <vt:lpstr>Stonek lnu – příčný řez</vt:lpstr>
      <vt:lpstr>Snímek 78</vt:lpstr>
      <vt:lpstr>Výroba celulózy III A  historický způsob získávání lněného vlákna </vt:lpstr>
      <vt:lpstr>Výroba celulózy III B  HISTORICKÝ způsob získávání lněného vlákna </vt:lpstr>
      <vt:lpstr>Výroba lněného vlákna v České republice</vt:lpstr>
      <vt:lpstr>Získávání vlákna ze stonku lnu PRŮMYSLOVĚ</vt:lpstr>
      <vt:lpstr>Snímek 83</vt:lpstr>
      <vt:lpstr>Snímek 84</vt:lpstr>
      <vt:lpstr>Snímek 85</vt:lpstr>
      <vt:lpstr>Snímek 86</vt:lpstr>
      <vt:lpstr>Snímek 87</vt:lpstr>
      <vt:lpstr>Výroba a zpracování bavlněných tkanin &amp; ODPADNÍ VODY</vt:lpstr>
      <vt:lpstr>Výroba celulózy IV – ze dřeva</vt:lpstr>
      <vt:lpstr>Delignifikace dřeva DEPOLYMERACÍ  sulfátový způsob</vt:lpstr>
      <vt:lpstr>Natronový postup s NaOH – ze dřeva</vt:lpstr>
      <vt:lpstr>Sulfitový postup – ze dřeva</vt:lpstr>
      <vt:lpstr>Snímek 93</vt:lpstr>
      <vt:lpstr>Snímek 94</vt:lpstr>
      <vt:lpstr>Snímek 95</vt:lpstr>
      <vt:lpstr>Sulfátový postup – ze dřeva</vt:lpstr>
      <vt:lpstr>Použití celulózy</vt:lpstr>
      <vt:lpstr>Od PAPYRUSU k papíru</vt:lpstr>
      <vt:lpstr>Od PAPYRUSU k papíru</vt:lpstr>
      <vt:lpstr>Výroba papíru</vt:lpstr>
      <vt:lpstr>Výroba papíru</vt:lpstr>
      <vt:lpstr>Snímek 102</vt:lpstr>
      <vt:lpstr>Výroba papíru</vt:lpstr>
      <vt:lpstr>Ruční výroba papíru na Znojemsku</vt:lpstr>
      <vt:lpstr>Ruční výroba papíru –Velké Losiny</vt:lpstr>
      <vt:lpstr>Snímek 106</vt:lpstr>
      <vt:lpstr>Snímek 107</vt:lpstr>
      <vt:lpstr>Snímek 108</vt:lpstr>
      <vt:lpstr>Snímek 109</vt:lpstr>
      <vt:lpstr>Snímek 110</vt:lpstr>
      <vt:lpstr>Snímek 111</vt:lpstr>
      <vt:lpstr>Snímek 112</vt:lpstr>
      <vt:lpstr>Snímek 113</vt:lpstr>
      <vt:lpstr>Snímek 114</vt:lpstr>
      <vt:lpstr>Snímek 115</vt:lpstr>
      <vt:lpstr>Snímek 116</vt:lpstr>
      <vt:lpstr>Snímek 117</vt:lpstr>
      <vt:lpstr>Snímek 118</vt:lpstr>
      <vt:lpstr>Modifikace celulózy I</vt:lpstr>
      <vt:lpstr>Modifikace celulózy II</vt:lpstr>
      <vt:lpstr>Modifikace celulózy III</vt:lpstr>
      <vt:lpstr>Výroba viskózového hedvábí z celulózy  v České a Slovenské republice</vt:lpstr>
      <vt:lpstr>Měďnaté hedvábí</vt:lpstr>
      <vt:lpstr>Snímek 124</vt:lpstr>
      <vt:lpstr>Snímek 125</vt:lpstr>
      <vt:lpstr>Snímek 126</vt:lpstr>
      <vt:lpstr>Snímek 127</vt:lpstr>
      <vt:lpstr>Viskózové vlákno</vt:lpstr>
      <vt:lpstr>Snímek 129</vt:lpstr>
      <vt:lpstr>Snímek 130</vt:lpstr>
      <vt:lpstr>Snímek 131</vt:lpstr>
      <vt:lpstr>Snímek 132</vt:lpstr>
      <vt:lpstr>Snímek 133</vt:lpstr>
      <vt:lpstr>Snímek 134</vt:lpstr>
      <vt:lpstr>PROČ JE DNES VLÁKNEM MINORITNÍM 1?</vt:lpstr>
      <vt:lpstr>PROČ JE DNES VLÁKNEM MINORITNÍM 2?</vt:lpstr>
      <vt:lpstr>Snímek 137</vt:lpstr>
      <vt:lpstr>KDE MÁ VISKÓZOVÝ KORD JEŠTĚ DNES ŠANCI?</vt:lpstr>
      <vt:lpstr>Viskózové hedvábí (vlákno na bázi polysacharidu) bylo prvním konkurentem PŘÍRODNÍHO HEDVÁNÍ (bílkovinné vlákno) V Československu dostupné už v roce 1934!</vt:lpstr>
      <vt:lpstr>Snímek 140</vt:lpstr>
      <vt:lpstr>Snímek 141</vt:lpstr>
      <vt:lpstr>Snímek 142</vt:lpstr>
      <vt:lpstr>Snímek 143</vt:lpstr>
      <vt:lpstr>Snímek 144</vt:lpstr>
      <vt:lpstr>Snímek 145</vt:lpstr>
      <vt:lpstr>Snímek 146</vt:lpstr>
      <vt:lpstr>Hydrolýza celulózy 1</vt:lpstr>
      <vt:lpstr>Hydrolýza celulózy 2</vt:lpstr>
      <vt:lpstr>ROZPOUŠTĚDLA celulózy</vt:lpstr>
      <vt:lpstr>Proč se ASI  začalo vyrábět VISKÓZOVÉ VLÁKNO?</vt:lpstr>
      <vt:lpstr>Snímek 151</vt:lpstr>
      <vt:lpstr>Oxidovaná celulóza</vt:lpstr>
      <vt:lpstr>Snímek 153</vt:lpstr>
      <vt:lpstr>Snímek 154</vt:lpstr>
      <vt:lpstr>Snímek 155</vt:lpstr>
      <vt:lpstr>Snímek 156</vt:lpstr>
      <vt:lpstr>Celulóza pro zastavování krve</vt:lpstr>
      <vt:lpstr>Snímek 158</vt:lpstr>
      <vt:lpstr>Nitrocelulóza 1A</vt:lpstr>
      <vt:lpstr>Nitrocelulóza 1B</vt:lpstr>
      <vt:lpstr>Nitrocelulóza 2</vt:lpstr>
      <vt:lpstr>Nitrocelulóza 3</vt:lpstr>
      <vt:lpstr>Nitrocelulóza 4/1 - CELULOID</vt:lpstr>
      <vt:lpstr>Nitrocelulóza 4/2 - CELULOID</vt:lpstr>
      <vt:lpstr>Nitrocelulóza 5 - ULTRAFILTRACE</vt:lpstr>
      <vt:lpstr>Nitrocelulóza 6 - ULTRAFILTRACE</vt:lpstr>
      <vt:lpstr>Snímek 167</vt:lpstr>
      <vt:lpstr>Snímek 168</vt:lpstr>
      <vt:lpstr>Snímek 169</vt:lpstr>
      <vt:lpstr>Snímek 170</vt:lpstr>
      <vt:lpstr>Snímek 171</vt:lpstr>
      <vt:lpstr>Snímek 172</vt:lpstr>
      <vt:lpstr>Snímek 173</vt:lpstr>
      <vt:lpstr>CELOFÁN</vt:lpstr>
      <vt:lpstr>Snímek 175</vt:lpstr>
      <vt:lpstr>Snímek 176</vt:lpstr>
      <vt:lpstr>Snímek 177</vt:lpstr>
      <vt:lpstr>Snímek 178</vt:lpstr>
      <vt:lpstr>Snímek 179</vt:lpstr>
      <vt:lpstr>Snímek 180</vt:lpstr>
      <vt:lpstr>Snímek 181</vt:lpstr>
      <vt:lpstr>Snímek 182</vt:lpstr>
      <vt:lpstr>Snímek 183</vt:lpstr>
      <vt:lpstr>Snímek 184</vt:lpstr>
      <vt:lpstr>Snímek 185</vt:lpstr>
      <vt:lpstr>Snímek 186</vt:lpstr>
      <vt:lpstr>Snímek 187</vt:lpstr>
      <vt:lpstr> Mikrokrystalická celulóza</vt:lpstr>
      <vt:lpstr>Deriváty celulózy ve farmacii</vt:lpstr>
      <vt:lpstr>Celulóza jako  MĚNIČ IONTŮ</vt:lpstr>
      <vt:lpstr>Celulóza jako  MĚNIČ IONTŮ</vt:lpstr>
      <vt:lpstr>Celulóza jako CHROMATOGRAFICKÝ MATERIÁL</vt:lpstr>
      <vt:lpstr>Celulóza jako CHROMATOGRAFICKÝ MATERIÁL</vt:lpstr>
      <vt:lpstr>Celulóza jako CHROMATOGRAFICKÝ MATERIÁL</vt:lpstr>
      <vt:lpstr>Nanocelulóza</vt:lpstr>
      <vt:lpstr>Nanocelulóza – schéma přípravy</vt:lpstr>
      <vt:lpstr>Snímek 197</vt:lpstr>
      <vt:lpstr>Snímek 198</vt:lpstr>
      <vt:lpstr>Nanocelulóza</vt:lpstr>
      <vt:lpstr>Snímek 200</vt:lpstr>
      <vt:lpstr>Celulózy v práci konzervátora a restaurátora</vt:lpstr>
      <vt:lpstr>Snímek 202</vt:lpstr>
      <vt:lpstr>Snímek 203</vt:lpstr>
      <vt:lpstr>Snímek 204</vt:lpstr>
      <vt:lpstr>Snímek 205</vt:lpstr>
    </vt:vector>
  </TitlesOfParts>
  <Company>Home Studio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NAVRHOVÁNÍ VÝROBKŮ Z PLASTŮ</dc:title>
  <dc:creator>LP</dc:creator>
  <cp:lastModifiedBy>ladapospa</cp:lastModifiedBy>
  <cp:revision>825</cp:revision>
  <dcterms:created xsi:type="dcterms:W3CDTF">2008-02-10T16:41:08Z</dcterms:created>
  <dcterms:modified xsi:type="dcterms:W3CDTF">2019-10-24T18:58:54Z</dcterms:modified>
</cp:coreProperties>
</file>