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397" r:id="rId3"/>
    <p:sldId id="398" r:id="rId4"/>
    <p:sldId id="512" r:id="rId5"/>
    <p:sldId id="502" r:id="rId6"/>
    <p:sldId id="503" r:id="rId7"/>
    <p:sldId id="515" r:id="rId8"/>
    <p:sldId id="513" r:id="rId9"/>
    <p:sldId id="514" r:id="rId10"/>
    <p:sldId id="516" r:id="rId11"/>
    <p:sldId id="523" r:id="rId12"/>
    <p:sldId id="524" r:id="rId13"/>
    <p:sldId id="525" r:id="rId14"/>
    <p:sldId id="526" r:id="rId15"/>
    <p:sldId id="505" r:id="rId16"/>
    <p:sldId id="504" r:id="rId17"/>
    <p:sldId id="517" r:id="rId18"/>
    <p:sldId id="506" r:id="rId19"/>
    <p:sldId id="507" r:id="rId20"/>
    <p:sldId id="508" r:id="rId21"/>
    <p:sldId id="509" r:id="rId22"/>
    <p:sldId id="510" r:id="rId23"/>
    <p:sldId id="520" r:id="rId24"/>
    <p:sldId id="521" r:id="rId25"/>
    <p:sldId id="522" r:id="rId26"/>
    <p:sldId id="518" r:id="rId27"/>
    <p:sldId id="496" r:id="rId28"/>
    <p:sldId id="497" r:id="rId29"/>
    <p:sldId id="498" r:id="rId30"/>
    <p:sldId id="486" r:id="rId31"/>
    <p:sldId id="487" r:id="rId32"/>
    <p:sldId id="488" r:id="rId33"/>
    <p:sldId id="489" r:id="rId34"/>
    <p:sldId id="490" r:id="rId35"/>
    <p:sldId id="491" r:id="rId36"/>
    <p:sldId id="492" r:id="rId37"/>
    <p:sldId id="494" r:id="rId38"/>
    <p:sldId id="493" r:id="rId39"/>
    <p:sldId id="495" r:id="rId40"/>
    <p:sldId id="499" r:id="rId41"/>
    <p:sldId id="500" r:id="rId42"/>
    <p:sldId id="501" r:id="rId43"/>
    <p:sldId id="519" r:id="rId44"/>
    <p:sldId id="511" r:id="rId45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FF0000"/>
    <a:srgbClr val="FFFF99"/>
    <a:srgbClr val="FFFF00"/>
    <a:srgbClr val="FF9900"/>
    <a:srgbClr val="DDDDD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90" autoAdjust="0"/>
  </p:normalViewPr>
  <p:slideViewPr>
    <p:cSldViewPr>
      <p:cViewPr>
        <p:scale>
          <a:sx n="60" d="100"/>
          <a:sy n="60" d="100"/>
        </p:scale>
        <p:origin x="-802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noProof="0" smtClean="0"/>
              <a:t>Click to edit Master text styles</a:t>
            </a:r>
          </a:p>
          <a:p>
            <a:pPr lvl="1"/>
            <a:r>
              <a:rPr lang="sk-SK" noProof="0" smtClean="0"/>
              <a:t>Second level</a:t>
            </a:r>
          </a:p>
          <a:p>
            <a:pPr lvl="2"/>
            <a:r>
              <a:rPr lang="sk-SK" noProof="0" smtClean="0"/>
              <a:t>Third level</a:t>
            </a:r>
          </a:p>
          <a:p>
            <a:pPr lvl="3"/>
            <a:r>
              <a:rPr lang="sk-SK" noProof="0" smtClean="0"/>
              <a:t>Fourth level</a:t>
            </a:r>
          </a:p>
          <a:p>
            <a:pPr lvl="4"/>
            <a:r>
              <a:rPr lang="sk-SK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AA020E8-AC26-45A2-8DDA-4796D5812D2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31. 10. 2018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IDENTIFIKACE PŘÍRODNÍCH LÁTEK 2018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159F9-13B7-4B9F-BAF9-1E91E2B4D07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31. 10. 2018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IDENTIFIKACE PŘÍRODNÍCH LÁTEK 2018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AE0EF-75A2-445F-BA42-21AAA1105D5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31. 10. 2018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IDENTIFIKACE PŘÍRODNÍCH LÁTEK 2018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D0A45-28A5-461E-8B92-945FC723D89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31. 10. 2018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IDENTIFIKACE PŘÍRODNÍCH LÁTEK 2018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F317E-C5B4-4DAB-9674-AFCC279BEA9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31. 10. 2018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IDENTIFIKACE PŘÍRODNÍCH LÁTEK 2018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1B0DE-FA74-4AFF-A5C7-1440790630E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31. 10. 2018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IDENTIFIKACE PŘÍRODNÍCH LÁTEK 2018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F162C-1DBC-4BD0-B3FA-CB1FC3ECB06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31. 10. 2018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IDENTIFIKACE PŘÍRODNÍCH LÁTEK 2018 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68248-660C-447C-855D-37CBFB62877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31. 10. 2018</a:t>
            </a:r>
            <a:endParaRPr 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IDENTIFIKACE PŘÍRODNÍCH LÁTEK 2018 </a:t>
            </a:r>
            <a:endParaRPr 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A1800-BFC7-4E22-8964-B8A4E143B63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31. 10. 2018</a:t>
            </a:r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IDENTIFIKACE PŘÍRODNÍCH LÁTEK 2018 </a:t>
            </a:r>
            <a:endParaRPr 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865BE-C659-4ABD-A817-DED046766B3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31. 10. 2018</a:t>
            </a:r>
            <a:endParaRPr 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IDENTIFIKACE PŘÍRODNÍCH LÁTEK 2018 </a:t>
            </a:r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AE1EA-64DE-4526-BF42-981E8B573A5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31. 10. 2018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IDENTIFIKACE PŘÍRODNÍCH LÁTEK 2018 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294A2-FC15-4664-8301-AA3F984E846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31. 10. 2018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IDENTIFIKACE PŘÍRODNÍCH LÁTEK 2018 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01612-7D2C-4A80-B82F-FB90E81E0EC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cs-CZ" smtClean="0"/>
              <a:t>31. 10. 2018</a:t>
            </a:r>
            <a:endParaRPr 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pl-PL" smtClean="0"/>
              <a:t>PŘÍRODNÍ POLYMERY PŘF MU IDENTIFIKACE PŘÍRODNÍCH LÁTEK 2018 </a:t>
            </a:r>
            <a:endParaRPr 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5CD623B-DDD8-4A6A-9C50-793E8D3E8A3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Metody_kvalitativn%C3%AD_anal%C3%BDzy" TargetMode="External"/><Relationship Id="rId2" Type="http://schemas.openxmlformats.org/officeDocument/2006/relationships/hyperlink" Target="http://cs.wikipedia.org/wiki/Analyt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cs.wikipedia.org/wiki/Kvantitativn%C3%AD_anal%C3%BDza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/index.php?title=Pap%C3%ADrov%C3%A1_chromatografie&amp;action=edit&amp;redlink=1" TargetMode="External"/><Relationship Id="rId2" Type="http://schemas.openxmlformats.org/officeDocument/2006/relationships/hyperlink" Target="http://cs.wikipedia.org/w/index.php?title=Sloupcov%C3%A1_chromatografie&amp;action=edit&amp;redlink=1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cs.wikipedia.org/wiki/Chromatografie_na_tenk%C3%A9_vrstv%C4%9B" TargetMode="External"/><Relationship Id="rId4" Type="http://schemas.openxmlformats.org/officeDocument/2006/relationships/hyperlink" Target="http://cs.wikipedia.org/wiki/Celul%C3%B3za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/index.php?title=Fluidn%C3%AD_chromatografie&amp;action=edit&amp;redlink=1" TargetMode="External"/><Relationship Id="rId2" Type="http://schemas.openxmlformats.org/officeDocument/2006/relationships/hyperlink" Target="http://cs.wikipedia.org/wiki/Plynov%C3%A1_chromatografie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cs.wikipedia.org/wiki/HPLC" TargetMode="External"/><Relationship Id="rId4" Type="http://schemas.openxmlformats.org/officeDocument/2006/relationships/hyperlink" Target="http://cs.wikipedia.org/wiki/Kapalinov%C3%A1_chromatografie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Afinitn%C3%AD_chromatografie" TargetMode="External"/><Relationship Id="rId3" Type="http://schemas.openxmlformats.org/officeDocument/2006/relationships/hyperlink" Target="http://cs.wikipedia.org/wiki/Adsorbent" TargetMode="External"/><Relationship Id="rId7" Type="http://schemas.openxmlformats.org/officeDocument/2006/relationships/hyperlink" Target="http://cs.wikipedia.org/wiki/Gel" TargetMode="External"/><Relationship Id="rId2" Type="http://schemas.openxmlformats.org/officeDocument/2006/relationships/hyperlink" Target="http://cs.wikipedia.org/wiki/Adsorp%C4%8Dn%C3%AD_chromatografi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iki/Gelov%C3%A1_chromatografie" TargetMode="External"/><Relationship Id="rId5" Type="http://schemas.openxmlformats.org/officeDocument/2006/relationships/hyperlink" Target="http://cs.wikipedia.org/wiki/Ionex" TargetMode="External"/><Relationship Id="rId10" Type="http://schemas.openxmlformats.org/officeDocument/2006/relationships/hyperlink" Target="http://cs.wikipedia.org/w/index.php?title=Rozd%C4%9Blovac%C3%AD_chromatografie&amp;action=edit&amp;redlink=1" TargetMode="External"/><Relationship Id="rId4" Type="http://schemas.openxmlformats.org/officeDocument/2006/relationships/hyperlink" Target="http://cs.wikipedia.org/wiki/Iontov%C3%A1_chromatografie" TargetMode="External"/><Relationship Id="rId9" Type="http://schemas.openxmlformats.org/officeDocument/2006/relationships/hyperlink" Target="http://cs.wikipedia.org/wiki/Ligand_(biochemie)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1948" TargetMode="External"/><Relationship Id="rId3" Type="http://schemas.openxmlformats.org/officeDocument/2006/relationships/hyperlink" Target="http://cs.wikipedia.org/w/index.php?title=Elektroforetick%C3%A1_mobilita&amp;action=edit&amp;redlink=1" TargetMode="External"/><Relationship Id="rId7" Type="http://schemas.openxmlformats.org/officeDocument/2006/relationships/hyperlink" Target="http://cs.wikipedia.org/wiki/Koloidn%C3%AD_roztok" TargetMode="External"/><Relationship Id="rId2" Type="http://schemas.openxmlformats.org/officeDocument/2006/relationships/hyperlink" Target="http://cs.wikipedia.org/wiki/Separa%C4%8Dn%C3%AD_metod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1892" TargetMode="External"/><Relationship Id="rId11" Type="http://schemas.openxmlformats.org/officeDocument/2006/relationships/hyperlink" Target="http://cs.wikipedia.org/wiki/Arne_Tiselius" TargetMode="External"/><Relationship Id="rId5" Type="http://schemas.openxmlformats.org/officeDocument/2006/relationships/hyperlink" Target="http://cs.wikipedia.org/wiki/Ion" TargetMode="External"/><Relationship Id="rId10" Type="http://schemas.openxmlformats.org/officeDocument/2006/relationships/hyperlink" Target="http://cs.wikipedia.org/wiki/%C5%A0v%C3%A9dsko" TargetMode="External"/><Relationship Id="rId4" Type="http://schemas.openxmlformats.org/officeDocument/2006/relationships/hyperlink" Target="http://cs.wikipedia.org/wiki/Molekula" TargetMode="External"/><Relationship Id="rId9" Type="http://schemas.openxmlformats.org/officeDocument/2006/relationships/hyperlink" Target="http://cs.wikipedia.org/wiki/Nobelova_cena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DNA" TargetMode="External"/><Relationship Id="rId2" Type="http://schemas.openxmlformats.org/officeDocument/2006/relationships/hyperlink" Target="http://cs.wikipedia.org/wiki/Gel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cs.wikipedia.org/wiki/SDS-PAGE" TargetMode="External"/><Relationship Id="rId4" Type="http://schemas.openxmlformats.org/officeDocument/2006/relationships/hyperlink" Target="http://cs.wikipedia.org/wiki/RNA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696075" cy="476250"/>
          </a:xfrm>
          <a:noFill/>
        </p:spPr>
        <p:txBody>
          <a:bodyPr/>
          <a:lstStyle/>
          <a:p>
            <a:r>
              <a:rPr lang="pl-PL" smtClean="0"/>
              <a:t>PŘÍRODNÍ POLYMERY PŘF MU IDENTIFIKACE PŘÍRODNÍCH LÁTEK 2018 </a:t>
            </a:r>
            <a:endParaRPr lang="sk-SK"/>
          </a:p>
        </p:txBody>
      </p:sp>
      <p:sp>
        <p:nvSpPr>
          <p:cNvPr id="307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0CBC22-831C-497A-92CA-C8075AB01A1C}" type="slidenum">
              <a:rPr lang="sk-SK" smtClean="0"/>
              <a:pPr/>
              <a:t>1</a:t>
            </a:fld>
            <a:endParaRPr lang="sk-SK" smtClean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88640"/>
            <a:ext cx="7772400" cy="4320480"/>
          </a:xfrm>
        </p:spPr>
        <p:txBody>
          <a:bodyPr/>
          <a:lstStyle/>
          <a:p>
            <a:pPr eaLnBrk="1" hangingPunct="1"/>
            <a:r>
              <a:rPr lang="sk-SK" sz="4800" b="1" dirty="0" smtClean="0">
                <a:solidFill>
                  <a:srgbClr val="FF0000"/>
                </a:solidFill>
                <a:latin typeface="Arial Black" pitchFamily="34" charset="0"/>
              </a:rPr>
              <a:t>PŘÍRODNÍ POLYMERY</a:t>
            </a:r>
            <a:r>
              <a:rPr lang="sk-SK" sz="4000" b="1" dirty="0" smtClean="0">
                <a:solidFill>
                  <a:srgbClr val="FF0000"/>
                </a:solidFill>
              </a:rPr>
              <a:t/>
            </a:r>
            <a:br>
              <a:rPr lang="sk-SK" sz="4000" b="1" dirty="0" smtClean="0">
                <a:solidFill>
                  <a:srgbClr val="FF0000"/>
                </a:solidFill>
              </a:rPr>
            </a:br>
            <a:r>
              <a:rPr lang="sk-SK" sz="5400" b="1" kern="1200" dirty="0" smtClean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cs-CZ" sz="5400" dirty="0" smtClean="0">
                <a:latin typeface="Calibri"/>
                <a:ea typeface="Calibri"/>
                <a:cs typeface="Times New Roman"/>
              </a:rPr>
              <a:t/>
            </a:r>
            <a:br>
              <a:rPr lang="cs-CZ" sz="5400" dirty="0" smtClean="0">
                <a:latin typeface="Calibri"/>
                <a:ea typeface="Calibri"/>
                <a:cs typeface="Times New Roman"/>
              </a:rPr>
            </a:br>
            <a:r>
              <a:rPr lang="sk-SK" sz="5400" b="1" kern="1200" dirty="0" err="1" smtClean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Identifikace</a:t>
            </a:r>
            <a:r>
              <a:rPr lang="sk-SK" sz="5400" b="1" kern="1200" dirty="0" smtClean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sk-SK" sz="5400" b="1" kern="1200" dirty="0" err="1" smtClean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přírodních</a:t>
            </a:r>
            <a:r>
              <a:rPr lang="sk-SK" sz="5400" b="1" kern="1200" dirty="0" smtClean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sk-SK" sz="5400" b="1" kern="1200" dirty="0" err="1" smtClean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látek</a:t>
            </a:r>
            <a:r>
              <a:rPr lang="sk-SK" sz="5400" b="1" kern="1200" dirty="0" smtClean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cs-CZ" sz="5400" b="1" kern="1200" dirty="0" smtClean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cs-CZ" sz="3200" dirty="0" smtClean="0">
                <a:latin typeface="Calibri"/>
                <a:ea typeface="Calibri"/>
                <a:cs typeface="Times New Roman"/>
              </a:rPr>
              <a:t/>
            </a:r>
            <a:br>
              <a:rPr lang="cs-CZ" sz="3200" dirty="0" smtClean="0">
                <a:latin typeface="Calibri"/>
                <a:ea typeface="Calibri"/>
                <a:cs typeface="Times New Roman"/>
              </a:rPr>
            </a:br>
            <a:endParaRPr lang="sk-SK" sz="4000" b="1" dirty="0" smtClean="0">
              <a:solidFill>
                <a:srgbClr val="008000"/>
              </a:solidFill>
            </a:endParaRP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4653136"/>
            <a:ext cx="6400800" cy="1584176"/>
          </a:xfrm>
        </p:spPr>
        <p:txBody>
          <a:bodyPr/>
          <a:lstStyle/>
          <a:p>
            <a:pPr eaLnBrk="1" hangingPunct="1"/>
            <a:r>
              <a:rPr lang="cs-CZ" sz="2400" b="1" dirty="0" smtClean="0"/>
              <a:t>RNDr. Ladislav Pospíšil, </a:t>
            </a:r>
            <a:r>
              <a:rPr lang="cs-CZ" sz="2400" b="1" smtClean="0"/>
              <a:t>CSc.</a:t>
            </a:r>
            <a:endParaRPr lang="cs-CZ" sz="2400" b="1" dirty="0" smtClean="0"/>
          </a:p>
        </p:txBody>
      </p:sp>
      <p:sp>
        <p:nvSpPr>
          <p:cNvPr id="3078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31. 10. 2018</a:t>
            </a:r>
            <a:endParaRPr lang="sk-SK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Chromatografie – základní metody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IDENTIFIKACE PŘÍRODNÍCH LÁTEK 2018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10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cs-CZ" b="1" dirty="0" smtClean="0"/>
              <a:t>Papírová (nejstarší)</a:t>
            </a:r>
          </a:p>
          <a:p>
            <a:r>
              <a:rPr lang="cs-CZ" b="1" dirty="0" smtClean="0">
                <a:solidFill>
                  <a:srgbClr val="008000"/>
                </a:solidFill>
              </a:rPr>
              <a:t>Na tenké vrstvě (TLC – </a:t>
            </a:r>
            <a:r>
              <a:rPr lang="cs-CZ" b="1" dirty="0" err="1" smtClean="0">
                <a:solidFill>
                  <a:srgbClr val="008000"/>
                </a:solidFill>
              </a:rPr>
              <a:t>Thin</a:t>
            </a:r>
            <a:r>
              <a:rPr lang="cs-CZ" b="1" dirty="0" smtClean="0">
                <a:solidFill>
                  <a:srgbClr val="008000"/>
                </a:solidFill>
              </a:rPr>
              <a:t> </a:t>
            </a:r>
            <a:r>
              <a:rPr lang="cs-CZ" b="1" dirty="0" err="1" smtClean="0">
                <a:solidFill>
                  <a:srgbClr val="008000"/>
                </a:solidFill>
              </a:rPr>
              <a:t>Layer</a:t>
            </a:r>
            <a:r>
              <a:rPr lang="cs-CZ" b="1" dirty="0" smtClean="0">
                <a:solidFill>
                  <a:srgbClr val="008000"/>
                </a:solidFill>
              </a:rPr>
              <a:t> </a:t>
            </a:r>
            <a:r>
              <a:rPr lang="cs-CZ" b="1" dirty="0" err="1" smtClean="0">
                <a:solidFill>
                  <a:srgbClr val="008000"/>
                </a:solidFill>
              </a:rPr>
              <a:t>Chromatography</a:t>
            </a:r>
            <a:r>
              <a:rPr lang="cs-CZ" b="1" dirty="0" smtClean="0">
                <a:solidFill>
                  <a:srgbClr val="008000"/>
                </a:solidFill>
              </a:rPr>
              <a:t>) 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Plynová (GC)</a:t>
            </a:r>
          </a:p>
          <a:p>
            <a:r>
              <a:rPr lang="cs-CZ" b="1" dirty="0" smtClean="0">
                <a:solidFill>
                  <a:srgbClr val="C00000"/>
                </a:solidFill>
              </a:rPr>
              <a:t>Kapalinová (HPLC)</a:t>
            </a:r>
          </a:p>
          <a:p>
            <a:r>
              <a:rPr lang="cs-CZ" b="1" dirty="0" smtClean="0">
                <a:solidFill>
                  <a:srgbClr val="0000FF"/>
                </a:solidFill>
              </a:rPr>
              <a:t>Gelová</a:t>
            </a:r>
          </a:p>
          <a:p>
            <a:r>
              <a:rPr lang="cs-CZ" b="1" dirty="0" err="1" smtClean="0"/>
              <a:t>Iontoměničová</a:t>
            </a:r>
            <a:endParaRPr lang="cs-CZ" b="1" dirty="0" smtClean="0"/>
          </a:p>
          <a:p>
            <a:r>
              <a:rPr lang="cs-CZ" b="1" dirty="0" smtClean="0"/>
              <a:t>……………..</a:t>
            </a:r>
            <a:endParaRPr lang="cs-CZ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IDENTIFIKACE PŘÍRODNÍCH LÁTEK 2018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11</a:t>
            </a:fld>
            <a:endParaRPr lang="sk-SK"/>
          </a:p>
        </p:txBody>
      </p:sp>
      <p:sp>
        <p:nvSpPr>
          <p:cNvPr id="9" name="Obdélník 8"/>
          <p:cNvSpPr/>
          <p:nvPr/>
        </p:nvSpPr>
        <p:spPr>
          <a:xfrm>
            <a:off x="467544" y="240804"/>
            <a:ext cx="8208912" cy="595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FF0000"/>
                </a:solidFill>
                <a:latin typeface="Arial Black" pitchFamily="34" charset="0"/>
              </a:rPr>
              <a:t>Chromatografické pojmy</a:t>
            </a:r>
          </a:p>
          <a:p>
            <a:r>
              <a:rPr lang="cs-CZ" sz="1700" b="1" dirty="0" err="1" smtClean="0">
                <a:solidFill>
                  <a:srgbClr val="FF0000"/>
                </a:solidFill>
                <a:hlinkClick r:id="rId2" tooltip="Analyt"/>
              </a:rPr>
              <a:t>Analyty</a:t>
            </a:r>
            <a:r>
              <a:rPr lang="cs-CZ" sz="1700" dirty="0" smtClean="0">
                <a:solidFill>
                  <a:srgbClr val="FF0000"/>
                </a:solidFill>
              </a:rPr>
              <a:t> </a:t>
            </a:r>
            <a:r>
              <a:rPr lang="cs-CZ" sz="1700" dirty="0" smtClean="0"/>
              <a:t>– složky vzorku, které mají být chromatograficky rozděleny</a:t>
            </a:r>
          </a:p>
          <a:p>
            <a:r>
              <a:rPr lang="cs-CZ" sz="2000" b="1" dirty="0" smtClean="0">
                <a:solidFill>
                  <a:srgbClr val="FF0000"/>
                </a:solidFill>
                <a:latin typeface="Arial Black" pitchFamily="34" charset="0"/>
              </a:rPr>
              <a:t>Analytická chromatografie</a:t>
            </a:r>
            <a:r>
              <a:rPr lang="cs-CZ" sz="20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cs-CZ" sz="1700" dirty="0" smtClean="0"/>
              <a:t>– </a:t>
            </a:r>
            <a:r>
              <a:rPr lang="cs-CZ" sz="1700" dirty="0" err="1" smtClean="0"/>
              <a:t>chromatografie</a:t>
            </a:r>
            <a:r>
              <a:rPr lang="cs-CZ" sz="1700" dirty="0" smtClean="0"/>
              <a:t> sloužící k zjištění existence </a:t>
            </a:r>
            <a:r>
              <a:rPr lang="cs-CZ" sz="1700" dirty="0" err="1" smtClean="0"/>
              <a:t>analytu</a:t>
            </a:r>
            <a:r>
              <a:rPr lang="cs-CZ" sz="1700" dirty="0" smtClean="0"/>
              <a:t> (tzv. </a:t>
            </a:r>
            <a:r>
              <a:rPr lang="cs-CZ" sz="1700" dirty="0" smtClean="0">
                <a:hlinkClick r:id="rId3" tooltip="Metody kvalitativní analýzy"/>
              </a:rPr>
              <a:t>kvalitativní stanovení</a:t>
            </a:r>
            <a:r>
              <a:rPr lang="cs-CZ" sz="1700" dirty="0" smtClean="0"/>
              <a:t>) a k určení jeho koncentrace ve vzorku (tzv. </a:t>
            </a:r>
            <a:r>
              <a:rPr lang="cs-CZ" sz="1700" dirty="0" smtClean="0">
                <a:hlinkClick r:id="rId4" tooltip="Kvantitativní analýza"/>
              </a:rPr>
              <a:t>kvantitativní stanovení</a:t>
            </a:r>
            <a:r>
              <a:rPr lang="cs-CZ" sz="1700" dirty="0" smtClean="0"/>
              <a:t>).</a:t>
            </a:r>
          </a:p>
          <a:p>
            <a:endParaRPr lang="cs-CZ" sz="1700" dirty="0" smtClean="0"/>
          </a:p>
          <a:p>
            <a:r>
              <a:rPr lang="cs-CZ" sz="1700" b="1" dirty="0" err="1" smtClean="0">
                <a:solidFill>
                  <a:srgbClr val="008000"/>
                </a:solidFill>
              </a:rPr>
              <a:t>Chromatograf</a:t>
            </a:r>
            <a:r>
              <a:rPr lang="cs-CZ" sz="1700" dirty="0" smtClean="0"/>
              <a:t> – přístroj sloužící k chromatografické separaci složek vzorku</a:t>
            </a:r>
          </a:p>
          <a:p>
            <a:r>
              <a:rPr lang="cs-CZ" sz="1700" b="1" dirty="0" smtClean="0">
                <a:solidFill>
                  <a:srgbClr val="008000"/>
                </a:solidFill>
              </a:rPr>
              <a:t>Chromatogram</a:t>
            </a:r>
            <a:r>
              <a:rPr lang="cs-CZ" sz="1700" dirty="0" smtClean="0"/>
              <a:t> – záznam z </a:t>
            </a:r>
            <a:r>
              <a:rPr lang="cs-CZ" sz="1700" dirty="0" err="1" smtClean="0"/>
              <a:t>chromatografu</a:t>
            </a:r>
            <a:r>
              <a:rPr lang="cs-CZ" sz="1700" dirty="0" smtClean="0"/>
              <a:t> znázorňující jednotlivé </a:t>
            </a:r>
            <a:r>
              <a:rPr lang="cs-CZ" sz="1700" dirty="0" err="1" smtClean="0"/>
              <a:t>analyty</a:t>
            </a:r>
            <a:r>
              <a:rPr lang="cs-CZ" sz="1700" dirty="0" smtClean="0"/>
              <a:t> nejčastěji ve formě tzv. chromatografických </a:t>
            </a:r>
            <a:r>
              <a:rPr lang="cs-CZ" sz="1700" dirty="0" err="1" smtClean="0"/>
              <a:t>píků</a:t>
            </a:r>
            <a:r>
              <a:rPr lang="cs-CZ" sz="1700" dirty="0" smtClean="0"/>
              <a:t> (zón) oddělených navzájem základní linií</a:t>
            </a:r>
          </a:p>
          <a:p>
            <a:r>
              <a:rPr lang="cs-CZ" sz="1700" b="1" dirty="0" smtClean="0">
                <a:solidFill>
                  <a:srgbClr val="0000FF"/>
                </a:solidFill>
              </a:rPr>
              <a:t>Chromatografická separace</a:t>
            </a:r>
            <a:r>
              <a:rPr lang="cs-CZ" sz="1700" dirty="0" smtClean="0">
                <a:solidFill>
                  <a:srgbClr val="0000FF"/>
                </a:solidFill>
              </a:rPr>
              <a:t> </a:t>
            </a:r>
            <a:r>
              <a:rPr lang="cs-CZ" sz="1700" dirty="0" smtClean="0"/>
              <a:t>– rozdělení vzorku na jednotlivé složky (</a:t>
            </a:r>
            <a:r>
              <a:rPr lang="cs-CZ" sz="1700" dirty="0" err="1" smtClean="0"/>
              <a:t>analyty</a:t>
            </a:r>
            <a:r>
              <a:rPr lang="cs-CZ" sz="1700" dirty="0" smtClean="0"/>
              <a:t>) na základě rozdílné distribuce mezi mobilní a stacionární fázi</a:t>
            </a:r>
          </a:p>
          <a:p>
            <a:r>
              <a:rPr lang="cs-CZ" sz="1700" b="1" dirty="0" smtClean="0">
                <a:solidFill>
                  <a:srgbClr val="C00000"/>
                </a:solidFill>
              </a:rPr>
              <a:t>Mobilní fáze</a:t>
            </a:r>
            <a:r>
              <a:rPr lang="cs-CZ" sz="1700" dirty="0" smtClean="0">
                <a:solidFill>
                  <a:srgbClr val="C00000"/>
                </a:solidFill>
              </a:rPr>
              <a:t> </a:t>
            </a:r>
            <a:r>
              <a:rPr lang="cs-CZ" sz="1700" dirty="0" smtClean="0"/>
              <a:t>– neboli </a:t>
            </a:r>
            <a:r>
              <a:rPr lang="cs-CZ" sz="1700" dirty="0" err="1" smtClean="0"/>
              <a:t>eluent</a:t>
            </a:r>
            <a:r>
              <a:rPr lang="cs-CZ" sz="1700" dirty="0" smtClean="0"/>
              <a:t>, je fáze pohybující se chromatografickým systémem. Tato fáze přivádí vzorek do stacionární fáze, kde dochází k jeho separaci</a:t>
            </a:r>
          </a:p>
          <a:p>
            <a:r>
              <a:rPr lang="cs-CZ" sz="1700" b="1" dirty="0" smtClean="0"/>
              <a:t>Retenční čas</a:t>
            </a:r>
            <a:r>
              <a:rPr lang="cs-CZ" sz="1700" dirty="0" smtClean="0"/>
              <a:t> – </a:t>
            </a:r>
            <a:r>
              <a:rPr lang="cs-CZ" sz="1700" dirty="0" err="1" smtClean="0"/>
              <a:t>čas</a:t>
            </a:r>
            <a:r>
              <a:rPr lang="cs-CZ" sz="1700" dirty="0" smtClean="0"/>
              <a:t>, který složka potřebuje k průchodu chromatografickým systémem</a:t>
            </a:r>
          </a:p>
          <a:p>
            <a:r>
              <a:rPr lang="cs-CZ" sz="1700" b="1" dirty="0" smtClean="0">
                <a:solidFill>
                  <a:srgbClr val="FF0000"/>
                </a:solidFill>
              </a:rPr>
              <a:t>Preparativní chromatografie</a:t>
            </a:r>
            <a:r>
              <a:rPr lang="cs-CZ" sz="1700" dirty="0" smtClean="0">
                <a:solidFill>
                  <a:srgbClr val="FF0000"/>
                </a:solidFill>
              </a:rPr>
              <a:t> </a:t>
            </a:r>
            <a:r>
              <a:rPr lang="cs-CZ" sz="1700" dirty="0" smtClean="0"/>
              <a:t>– slouží k izolaci čistých (nebo alespoň čistějších) složek vzorku, které jsou dále použity (k chemické reakci, další separaci apod.)</a:t>
            </a:r>
          </a:p>
          <a:p>
            <a:r>
              <a:rPr lang="cs-CZ" sz="1700" b="1" dirty="0" smtClean="0">
                <a:solidFill>
                  <a:srgbClr val="C00000"/>
                </a:solidFill>
              </a:rPr>
              <a:t>Stacionární fáze</a:t>
            </a:r>
            <a:r>
              <a:rPr lang="cs-CZ" sz="1700" dirty="0" smtClean="0">
                <a:solidFill>
                  <a:srgbClr val="C00000"/>
                </a:solidFill>
              </a:rPr>
              <a:t> </a:t>
            </a:r>
            <a:r>
              <a:rPr lang="cs-CZ" sz="1700" dirty="0" smtClean="0"/>
              <a:t>– je fáze ukotvená na místě, přes kterou prochází mobilní fáze a také složky vzorku. Jde např. o tenkou vrstvu silikagelu (při </a:t>
            </a:r>
            <a:r>
              <a:rPr lang="cs-CZ" sz="1700" dirty="0" err="1" smtClean="0"/>
              <a:t>tenkovrstevné</a:t>
            </a:r>
            <a:r>
              <a:rPr lang="cs-CZ" sz="1700" dirty="0" smtClean="0"/>
              <a:t> chromatografii) či kolona. Zde dochází k separaci v důsledku distribuce vzorku mezi stacionární a mobilní fázi</a:t>
            </a:r>
            <a:endParaRPr lang="cs-CZ" sz="1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IDENTIFIKACE PŘÍRODNÍCH LÁTEK 2018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12</a:t>
            </a:fld>
            <a:endParaRPr lang="sk-SK"/>
          </a:p>
        </p:txBody>
      </p:sp>
      <p:sp>
        <p:nvSpPr>
          <p:cNvPr id="6" name="Obdélník 5"/>
          <p:cNvSpPr/>
          <p:nvPr/>
        </p:nvSpPr>
        <p:spPr>
          <a:xfrm>
            <a:off x="539552" y="332656"/>
            <a:ext cx="8064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FF0000"/>
                </a:solidFill>
                <a:latin typeface="Arial Black" pitchFamily="34" charset="0"/>
              </a:rPr>
              <a:t>Rozdělení chromatografických metod podle uspořádání</a:t>
            </a:r>
          </a:p>
          <a:p>
            <a:r>
              <a:rPr lang="cs-CZ" sz="2400" b="1" dirty="0" smtClean="0">
                <a:hlinkClick r:id="rId2" tooltip="Sloupcová chromatografie (stránka neexistuje)"/>
              </a:rPr>
              <a:t>sloupcová chromatografie</a:t>
            </a:r>
            <a:r>
              <a:rPr lang="cs-CZ" sz="2400" dirty="0" smtClean="0"/>
              <a:t> (kolonová chromatografie, CC, </a:t>
            </a:r>
            <a:r>
              <a:rPr lang="cs-CZ" sz="2400" dirty="0" err="1" smtClean="0"/>
              <a:t>column</a:t>
            </a:r>
            <a:r>
              <a:rPr lang="cs-CZ" sz="2400" dirty="0" smtClean="0"/>
              <a:t> </a:t>
            </a:r>
            <a:r>
              <a:rPr lang="cs-CZ" sz="2400" dirty="0" err="1" smtClean="0"/>
              <a:t>chromatography</a:t>
            </a:r>
            <a:r>
              <a:rPr lang="cs-CZ" sz="2400" dirty="0" smtClean="0"/>
              <a:t>) - stacionární fáze je v koloně</a:t>
            </a:r>
          </a:p>
          <a:p>
            <a:endParaRPr lang="cs-CZ" sz="2400" b="1" dirty="0" smtClean="0">
              <a:hlinkClick r:id="rId3" tooltip="Papírová chromatografie (stránka neexistuje)"/>
            </a:endParaRPr>
          </a:p>
          <a:p>
            <a:r>
              <a:rPr lang="cs-CZ" sz="2400" b="1" dirty="0" smtClean="0">
                <a:hlinkClick r:id="rId3" tooltip="Papírová chromatografie (stránka neexistuje)"/>
              </a:rPr>
              <a:t>papírová chromatografie</a:t>
            </a:r>
            <a:r>
              <a:rPr lang="cs-CZ" sz="2400" dirty="0" smtClean="0"/>
              <a:t> (PP, </a:t>
            </a:r>
            <a:r>
              <a:rPr lang="cs-CZ" sz="2400" dirty="0" err="1" smtClean="0"/>
              <a:t>paper</a:t>
            </a:r>
            <a:r>
              <a:rPr lang="cs-CZ" sz="2400" dirty="0" smtClean="0"/>
              <a:t> chrom.) - stacionární fáze je papír nebo upravená </a:t>
            </a:r>
            <a:r>
              <a:rPr lang="cs-CZ" sz="2400" dirty="0" smtClean="0">
                <a:hlinkClick r:id="rId4" tooltip="Celulóza"/>
              </a:rPr>
              <a:t>celulóza</a:t>
            </a:r>
            <a:endParaRPr lang="cs-CZ" sz="2400" dirty="0" smtClean="0"/>
          </a:p>
          <a:p>
            <a:endParaRPr lang="cs-CZ" sz="2400" b="1" dirty="0" smtClean="0">
              <a:hlinkClick r:id="rId5" tooltip="Chromatografie na tenké vrstvě"/>
            </a:endParaRPr>
          </a:p>
          <a:p>
            <a:r>
              <a:rPr lang="cs-CZ" sz="2400" b="1" dirty="0" smtClean="0">
                <a:hlinkClick r:id="rId5" tooltip="Chromatografie na tenké vrstvě"/>
              </a:rPr>
              <a:t>chromatografie na tenké vrstvě</a:t>
            </a:r>
            <a:r>
              <a:rPr lang="cs-CZ" sz="2400" dirty="0" smtClean="0"/>
              <a:t> (TLC, </a:t>
            </a:r>
            <a:r>
              <a:rPr lang="cs-CZ" sz="2400" dirty="0" err="1" smtClean="0"/>
              <a:t>thin</a:t>
            </a:r>
            <a:r>
              <a:rPr lang="cs-CZ" sz="2400" dirty="0" smtClean="0"/>
              <a:t> </a:t>
            </a:r>
            <a:r>
              <a:rPr lang="cs-CZ" sz="2400" dirty="0" err="1" smtClean="0"/>
              <a:t>layer</a:t>
            </a:r>
            <a:r>
              <a:rPr lang="cs-CZ" sz="2400" dirty="0" smtClean="0"/>
              <a:t> </a:t>
            </a:r>
            <a:r>
              <a:rPr lang="cs-CZ" sz="2400" dirty="0" err="1" smtClean="0"/>
              <a:t>chromatography</a:t>
            </a:r>
            <a:r>
              <a:rPr lang="cs-CZ" sz="2400" dirty="0" smtClean="0"/>
              <a:t>) - stacionární fáze je suspenze v podobě tenké vrstvy</a:t>
            </a:r>
            <a:endParaRPr lang="cs-CZ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IDENTIFIKACE PŘÍRODNÍCH LÁTEK 2018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13</a:t>
            </a:fld>
            <a:endParaRPr lang="sk-SK"/>
          </a:p>
        </p:txBody>
      </p:sp>
      <p:sp>
        <p:nvSpPr>
          <p:cNvPr id="7" name="Obdélník 6"/>
          <p:cNvSpPr/>
          <p:nvPr/>
        </p:nvSpPr>
        <p:spPr>
          <a:xfrm>
            <a:off x="467544" y="332656"/>
            <a:ext cx="820891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Rozdělení chromatografických metod podle mobilní fáze</a:t>
            </a:r>
          </a:p>
          <a:p>
            <a:r>
              <a:rPr lang="cs-CZ" sz="2400" b="1" dirty="0" smtClean="0">
                <a:hlinkClick r:id="rId2" tooltip="Plynová chromatografie"/>
              </a:rPr>
              <a:t>plynová chromatografie</a:t>
            </a:r>
            <a:r>
              <a:rPr lang="cs-CZ" sz="2400" dirty="0" smtClean="0"/>
              <a:t> (GC, </a:t>
            </a:r>
            <a:r>
              <a:rPr lang="cs-CZ" sz="2400" dirty="0" err="1" smtClean="0"/>
              <a:t>gas</a:t>
            </a:r>
            <a:r>
              <a:rPr lang="cs-CZ" sz="2400" dirty="0" smtClean="0"/>
              <a:t> </a:t>
            </a:r>
            <a:r>
              <a:rPr lang="cs-CZ" sz="2400" dirty="0" err="1" smtClean="0"/>
              <a:t>chromatography</a:t>
            </a:r>
            <a:r>
              <a:rPr lang="cs-CZ" sz="2400" dirty="0" smtClean="0"/>
              <a:t>) - mobilní fáze je plyn</a:t>
            </a:r>
          </a:p>
          <a:p>
            <a:endParaRPr lang="cs-CZ" sz="2400" b="1" dirty="0" smtClean="0">
              <a:hlinkClick r:id="rId3" tooltip="Fluidní chromatografie (stránka neexistuje)"/>
            </a:endParaRPr>
          </a:p>
          <a:p>
            <a:r>
              <a:rPr lang="cs-CZ" sz="2400" b="1" dirty="0" smtClean="0">
                <a:hlinkClick r:id="rId4" tooltip="Kapalinová chromatografie"/>
              </a:rPr>
              <a:t>kapalinová chromatografie</a:t>
            </a:r>
            <a:r>
              <a:rPr lang="cs-CZ" sz="2400" dirty="0" smtClean="0"/>
              <a:t> (LC, </a:t>
            </a:r>
            <a:r>
              <a:rPr lang="cs-CZ" sz="2400" dirty="0" smtClean="0">
                <a:hlinkClick r:id="rId5" tooltip="HPLC"/>
              </a:rPr>
              <a:t>HPLC</a:t>
            </a:r>
            <a:r>
              <a:rPr lang="cs-CZ" sz="2400" dirty="0" smtClean="0"/>
              <a:t>, </a:t>
            </a:r>
            <a:r>
              <a:rPr lang="cs-CZ" sz="2400" dirty="0" err="1" smtClean="0"/>
              <a:t>liquid</a:t>
            </a:r>
            <a:r>
              <a:rPr lang="cs-CZ" sz="2400" dirty="0" smtClean="0"/>
              <a:t> chrom., rozdělovací chrom.) - mobilní fáze je kapalina.</a:t>
            </a:r>
          </a:p>
          <a:p>
            <a:r>
              <a:rPr lang="cs-CZ" sz="2400" dirty="0" smtClean="0"/>
              <a:t>Při kapalinové chromatografii je mobilní fází kapalina a stacionární fází je pevná látka (případně kapalina zakotvená v pevné látce). Kapalinová chromatografie se také nazývá jako </a:t>
            </a:r>
            <a:r>
              <a:rPr lang="cs-CZ" sz="2400" b="1" dirty="0" smtClean="0"/>
              <a:t>rozdělovací chromatografie</a:t>
            </a:r>
            <a:r>
              <a:rPr lang="cs-CZ" sz="2400" dirty="0" smtClean="0"/>
              <a:t>.</a:t>
            </a:r>
            <a:endParaRPr lang="cs-CZ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IDENTIFIKACE PŘÍRODNÍCH LÁTEK 2018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14</a:t>
            </a:fld>
            <a:endParaRPr lang="sk-SK"/>
          </a:p>
        </p:txBody>
      </p:sp>
      <p:sp>
        <p:nvSpPr>
          <p:cNvPr id="6" name="Obdélník 5"/>
          <p:cNvSpPr/>
          <p:nvPr/>
        </p:nvSpPr>
        <p:spPr>
          <a:xfrm>
            <a:off x="323528" y="404664"/>
            <a:ext cx="84249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FF0000"/>
                </a:solidFill>
                <a:latin typeface="Arial Black" pitchFamily="34" charset="0"/>
              </a:rPr>
              <a:t>Rozdělení kapalinové chromatografie podle principu dělení</a:t>
            </a:r>
          </a:p>
          <a:p>
            <a:r>
              <a:rPr lang="cs-CZ" sz="2400" b="1" dirty="0" smtClean="0">
                <a:hlinkClick r:id="rId2" tooltip="Adsorpční chromatografie"/>
              </a:rPr>
              <a:t>adsorpční chromatografie</a:t>
            </a:r>
            <a:r>
              <a:rPr lang="cs-CZ" sz="2400" dirty="0" smtClean="0"/>
              <a:t> - stacionární fáze je </a:t>
            </a:r>
            <a:r>
              <a:rPr lang="cs-CZ" sz="2400" dirty="0" err="1" smtClean="0">
                <a:hlinkClick r:id="rId3" tooltip="Adsorbent"/>
              </a:rPr>
              <a:t>adsorbent</a:t>
            </a:r>
            <a:r>
              <a:rPr lang="cs-CZ" sz="2400" dirty="0" smtClean="0"/>
              <a:t>.</a:t>
            </a:r>
          </a:p>
          <a:p>
            <a:endParaRPr lang="cs-CZ" sz="2400" b="1" dirty="0" smtClean="0">
              <a:hlinkClick r:id="rId4" tooltip="Iontová chromatografie"/>
            </a:endParaRPr>
          </a:p>
          <a:p>
            <a:r>
              <a:rPr lang="cs-CZ" sz="2400" b="1" dirty="0" smtClean="0">
                <a:hlinkClick r:id="rId4" tooltip="Iontová chromatografie"/>
              </a:rPr>
              <a:t>iontová chromatografie</a:t>
            </a:r>
            <a:r>
              <a:rPr lang="cs-CZ" sz="2400" dirty="0" smtClean="0"/>
              <a:t> - stacionární fáze je </a:t>
            </a:r>
            <a:r>
              <a:rPr lang="cs-CZ" sz="2400" dirty="0" err="1" smtClean="0">
                <a:hlinkClick r:id="rId5" tooltip="Ionex"/>
              </a:rPr>
              <a:t>ionex</a:t>
            </a:r>
            <a:r>
              <a:rPr lang="cs-CZ" sz="2400" dirty="0" smtClean="0"/>
              <a:t>.</a:t>
            </a:r>
          </a:p>
          <a:p>
            <a:endParaRPr lang="cs-CZ" sz="2400" b="1" dirty="0" smtClean="0">
              <a:hlinkClick r:id="rId6" tooltip="Gelová chromatografie"/>
            </a:endParaRPr>
          </a:p>
          <a:p>
            <a:r>
              <a:rPr lang="cs-CZ" sz="2400" b="1" dirty="0" smtClean="0">
                <a:hlinkClick r:id="rId6" tooltip="Gelová chromatografie"/>
              </a:rPr>
              <a:t>gelová chromatografie</a:t>
            </a:r>
            <a:r>
              <a:rPr lang="cs-CZ" sz="2400" dirty="0" smtClean="0"/>
              <a:t> nebo </a:t>
            </a:r>
            <a:r>
              <a:rPr lang="cs-CZ" sz="2400" b="1" dirty="0" smtClean="0"/>
              <a:t>gelová filtrační chromatografie</a:t>
            </a:r>
            <a:r>
              <a:rPr lang="cs-CZ" sz="2400" dirty="0" smtClean="0"/>
              <a:t> - stacionární fáze je neionizovaný přírodní nebo syntetický </a:t>
            </a:r>
            <a:r>
              <a:rPr lang="cs-CZ" sz="2400" dirty="0" smtClean="0">
                <a:hlinkClick r:id="rId7" tooltip="Gel"/>
              </a:rPr>
              <a:t>gel</a:t>
            </a:r>
            <a:r>
              <a:rPr lang="cs-CZ" sz="2400" dirty="0" smtClean="0"/>
              <a:t>.</a:t>
            </a:r>
          </a:p>
          <a:p>
            <a:endParaRPr lang="cs-CZ" sz="2400" b="1" dirty="0" smtClean="0">
              <a:hlinkClick r:id="rId8" tooltip="Afinitní chromatografie"/>
            </a:endParaRPr>
          </a:p>
          <a:p>
            <a:r>
              <a:rPr lang="cs-CZ" sz="2400" b="1" dirty="0" smtClean="0">
                <a:hlinkClick r:id="rId8" tooltip="Afinitní chromatografie"/>
              </a:rPr>
              <a:t>afinitní chromatografie</a:t>
            </a:r>
            <a:r>
              <a:rPr lang="cs-CZ" sz="2400" dirty="0" smtClean="0"/>
              <a:t> - stacionární fáze obsahuje zakotvené </a:t>
            </a:r>
            <a:r>
              <a:rPr lang="cs-CZ" sz="2400" dirty="0" smtClean="0">
                <a:hlinkClick r:id="rId9" tooltip="Ligand (biochemie)"/>
              </a:rPr>
              <a:t>ligandy</a:t>
            </a:r>
            <a:r>
              <a:rPr lang="cs-CZ" sz="2400" dirty="0" smtClean="0"/>
              <a:t>, na které se rozdělovaná látka váže.</a:t>
            </a:r>
          </a:p>
          <a:p>
            <a:endParaRPr lang="cs-CZ" sz="2400" b="1" dirty="0" smtClean="0">
              <a:hlinkClick r:id="rId10" tooltip="Rozdělovací chromatografie (stránka neexistuje)"/>
            </a:endParaRPr>
          </a:p>
          <a:p>
            <a:r>
              <a:rPr lang="cs-CZ" sz="2400" b="1" dirty="0" smtClean="0">
                <a:hlinkClick r:id="rId10" tooltip="Rozdělovací chromatografie (stránka neexistuje)"/>
              </a:rPr>
              <a:t>rozdělovací chromatografie</a:t>
            </a:r>
            <a:r>
              <a:rPr lang="cs-CZ" sz="2400" dirty="0" smtClean="0"/>
              <a:t> - o separaci rozhoduje různá rozpustnost složek vzorku v stacionární a mobilní fázi</a:t>
            </a:r>
            <a:endParaRPr lang="cs-CZ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IDENTIFIKACE PŘÍRODNÍCH LÁTEK 2018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15</a:t>
            </a:fld>
            <a:endParaRPr lang="sk-SK"/>
          </a:p>
        </p:txBody>
      </p:sp>
      <p:pic>
        <p:nvPicPr>
          <p:cNvPr id="6" name="Obrázek 5" descr="img8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157771" y="-637491"/>
            <a:ext cx="4896543" cy="8709045"/>
          </a:xfrm>
          <a:prstGeom prst="rect">
            <a:avLst/>
          </a:prstGeom>
        </p:spPr>
      </p:pic>
      <p:sp>
        <p:nvSpPr>
          <p:cNvPr id="7" name="Nadpis 4"/>
          <p:cNvSpPr txBox="1">
            <a:spLocks/>
          </p:cNvSpPr>
          <p:nvPr/>
        </p:nvSpPr>
        <p:spPr>
          <a:xfrm>
            <a:off x="457200" y="274638"/>
            <a:ext cx="8229600" cy="99412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TL Chromatografie – bez </a:t>
            </a:r>
            <a:r>
              <a:rPr kumimoji="0" lang="cs-CZ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předúpravy</a:t>
            </a:r>
            <a:r>
              <a:rPr kumimoji="0" lang="cs-CZ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látky (např. hydrolýzou)</a:t>
            </a:r>
            <a:endParaRPr kumimoji="0" lang="cs-CZ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IDENTIFIKACE PŘÍRODNÍCH LÁTEK 2018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16</a:t>
            </a:fld>
            <a:endParaRPr lang="sk-SK"/>
          </a:p>
        </p:txBody>
      </p:sp>
      <p:pic>
        <p:nvPicPr>
          <p:cNvPr id="7" name="Obrázek 6" descr="img7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015717" y="-567444"/>
            <a:ext cx="5040561" cy="8568954"/>
          </a:xfrm>
          <a:prstGeom prst="rect">
            <a:avLst/>
          </a:prstGeom>
        </p:spPr>
      </p:pic>
      <p:sp>
        <p:nvSpPr>
          <p:cNvPr id="6" name="Nadpis 4"/>
          <p:cNvSpPr txBox="1">
            <a:spLocks/>
          </p:cNvSpPr>
          <p:nvPr/>
        </p:nvSpPr>
        <p:spPr>
          <a:xfrm>
            <a:off x="457200" y="274638"/>
            <a:ext cx="8229600" cy="99412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TL Chromatografie – po hydrolýze látek na monomery (zde aminokyseliny)</a:t>
            </a:r>
            <a:endParaRPr kumimoji="0" lang="cs-CZ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IDENTIFIKACE PŘÍRODNÍCH LÁTEK 2018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17</a:t>
            </a:fld>
            <a:endParaRPr lang="sk-SK"/>
          </a:p>
        </p:txBody>
      </p:sp>
      <p:pic>
        <p:nvPicPr>
          <p:cNvPr id="5" name="Obrázek 4" descr="img7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855465" y="168872"/>
            <a:ext cx="5073032" cy="7272809"/>
          </a:xfrm>
          <a:prstGeom prst="rect">
            <a:avLst/>
          </a:prstGeom>
        </p:spPr>
      </p:pic>
      <p:sp>
        <p:nvSpPr>
          <p:cNvPr id="6" name="Nadpis 4"/>
          <p:cNvSpPr txBox="1">
            <a:spLocks/>
          </p:cNvSpPr>
          <p:nvPr/>
        </p:nvSpPr>
        <p:spPr>
          <a:xfrm>
            <a:off x="457200" y="274638"/>
            <a:ext cx="8229600" cy="99412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Aminokyseliny v různých proteinech (</a:t>
            </a:r>
            <a:r>
              <a:rPr kumimoji="0" lang="cs-CZ" sz="2800" b="0" i="1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bylo už v přednášce minulé</a:t>
            </a:r>
            <a:r>
              <a:rPr kumimoji="0" lang="cs-CZ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)</a:t>
            </a:r>
            <a:endParaRPr kumimoji="0" lang="cs-CZ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IDENTIFIKACE PŘÍRODNÍCH LÁTEK 2018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18</a:t>
            </a:fld>
            <a:endParaRPr lang="sk-SK"/>
          </a:p>
        </p:txBody>
      </p:sp>
      <p:pic>
        <p:nvPicPr>
          <p:cNvPr id="7" name="Obrázek 6" descr="img8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885394" y="-293104"/>
            <a:ext cx="5445224" cy="8568952"/>
          </a:xfrm>
          <a:prstGeom prst="rect">
            <a:avLst/>
          </a:prstGeom>
        </p:spPr>
      </p:pic>
      <p:sp>
        <p:nvSpPr>
          <p:cNvPr id="6" name="Nadpis 4"/>
          <p:cNvSpPr txBox="1">
            <a:spLocks/>
          </p:cNvSpPr>
          <p:nvPr/>
        </p:nvSpPr>
        <p:spPr>
          <a:xfrm>
            <a:off x="457200" y="274638"/>
            <a:ext cx="8229600" cy="99412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GC vosků po zmýdelnění a </a:t>
            </a:r>
            <a:r>
              <a:rPr kumimoji="0" lang="cs-CZ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methylaci</a:t>
            </a:r>
            <a:r>
              <a:rPr kumimoji="0" lang="cs-CZ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kyselin na </a:t>
            </a:r>
            <a:r>
              <a:rPr kumimoji="0" lang="cs-CZ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methylestery</a:t>
            </a:r>
            <a:endParaRPr kumimoji="0" lang="cs-CZ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IDENTIFIKACE PŘÍRODNÍCH LÁTEK 2018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19</a:t>
            </a:fld>
            <a:endParaRPr lang="sk-SK"/>
          </a:p>
        </p:txBody>
      </p:sp>
      <p:pic>
        <p:nvPicPr>
          <p:cNvPr id="6" name="Obrázek 5" descr="img8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932894" y="-340606"/>
            <a:ext cx="5278212" cy="8496944"/>
          </a:xfrm>
          <a:prstGeom prst="rect">
            <a:avLst/>
          </a:prstGeom>
        </p:spPr>
      </p:pic>
      <p:sp>
        <p:nvSpPr>
          <p:cNvPr id="7" name="Nadpis 4"/>
          <p:cNvSpPr txBox="1">
            <a:spLocks/>
          </p:cNvSpPr>
          <p:nvPr/>
        </p:nvSpPr>
        <p:spPr>
          <a:xfrm>
            <a:off x="457200" y="274638"/>
            <a:ext cx="8229600" cy="99412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GC pryskyřic po zmýdelnění a </a:t>
            </a:r>
            <a:r>
              <a:rPr kumimoji="0" lang="cs-CZ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methylaci</a:t>
            </a:r>
            <a:r>
              <a:rPr kumimoji="0" lang="cs-CZ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kyselin na </a:t>
            </a:r>
            <a:r>
              <a:rPr kumimoji="0" lang="cs-CZ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methylestery</a:t>
            </a:r>
            <a:endParaRPr kumimoji="0" lang="cs-CZ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LITERATURA – </a:t>
            </a:r>
            <a:r>
              <a:rPr lang="sk-SK" sz="2800" b="1" kern="1200" dirty="0" err="1" smtClean="0">
                <a:solidFill>
                  <a:srgbClr val="FF0000"/>
                </a:solidFill>
                <a:ea typeface="Times New Roman"/>
                <a:cs typeface="Times New Roman"/>
              </a:rPr>
              <a:t>pouze</a:t>
            </a:r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 ta, </a:t>
            </a:r>
            <a:r>
              <a:rPr lang="sk-SK" sz="2800" b="1" kern="1200" dirty="0" err="1" smtClean="0">
                <a:solidFill>
                  <a:srgbClr val="FF0000"/>
                </a:solidFill>
                <a:ea typeface="Times New Roman"/>
                <a:cs typeface="Times New Roman"/>
              </a:rPr>
              <a:t>zaměřená</a:t>
            </a:r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 na </a:t>
            </a:r>
            <a:r>
              <a:rPr lang="sk-SK" sz="2800" b="1" kern="1200" dirty="0" err="1" smtClean="0">
                <a:solidFill>
                  <a:srgbClr val="FF0000"/>
                </a:solidFill>
                <a:ea typeface="Times New Roman"/>
                <a:cs typeface="Times New Roman"/>
              </a:rPr>
              <a:t>přírodní</a:t>
            </a:r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 látky (</a:t>
            </a:r>
            <a:r>
              <a:rPr lang="sk-SK" sz="2800" b="1" kern="1200" dirty="0" err="1" smtClean="0">
                <a:solidFill>
                  <a:srgbClr val="FF0000"/>
                </a:solidFill>
                <a:ea typeface="Times New Roman"/>
                <a:cs typeface="Times New Roman"/>
              </a:rPr>
              <a:t>polymery</a:t>
            </a:r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)</a:t>
            </a:r>
            <a:endParaRPr lang="cs-CZ" sz="28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cs-CZ" sz="2200" dirty="0" smtClean="0"/>
              <a:t>J. </a:t>
            </a:r>
            <a:r>
              <a:rPr lang="cs-CZ" sz="2200" dirty="0" err="1" smtClean="0"/>
              <a:t>Zelinger</a:t>
            </a:r>
            <a:r>
              <a:rPr lang="cs-CZ" sz="2200" dirty="0" smtClean="0"/>
              <a:t>, V. </a:t>
            </a:r>
            <a:r>
              <a:rPr lang="cs-CZ" sz="2200" dirty="0" err="1" smtClean="0"/>
              <a:t>Heidingsfeld</a:t>
            </a:r>
            <a:r>
              <a:rPr lang="cs-CZ" sz="2200" dirty="0" smtClean="0"/>
              <a:t>, P. Kotlík, E. Šimůnková: </a:t>
            </a:r>
            <a:r>
              <a:rPr lang="cs-CZ" sz="2200" b="1" dirty="0" smtClean="0"/>
              <a:t>Chemie v práci konzervátora a restaurátora</a:t>
            </a:r>
            <a:r>
              <a:rPr lang="cs-CZ" sz="2200" dirty="0" smtClean="0"/>
              <a:t>, ACADEMIA Praha 1987,  </a:t>
            </a:r>
          </a:p>
          <a:p>
            <a:r>
              <a:rPr lang="cs-CZ" sz="2200" dirty="0" smtClean="0"/>
              <a:t>M. Večeřa, J. </a:t>
            </a:r>
            <a:r>
              <a:rPr lang="cs-CZ" sz="2200" dirty="0" err="1" smtClean="0"/>
              <a:t>Gasparič</a:t>
            </a:r>
            <a:r>
              <a:rPr lang="cs-CZ" sz="2200" dirty="0" smtClean="0"/>
              <a:t>: </a:t>
            </a:r>
            <a:r>
              <a:rPr lang="cs-CZ" sz="2200" b="1" dirty="0" smtClean="0"/>
              <a:t>Důkaz a identifikace organických látek</a:t>
            </a:r>
            <a:r>
              <a:rPr lang="cs-CZ" sz="2200" dirty="0" smtClean="0"/>
              <a:t>, SNTL Praha 1973</a:t>
            </a:r>
          </a:p>
          <a:p>
            <a:r>
              <a:rPr lang="cs-CZ" sz="2200" dirty="0" smtClean="0"/>
              <a:t>H. </a:t>
            </a:r>
            <a:r>
              <a:rPr lang="cs-CZ" sz="2200" dirty="0" err="1" smtClean="0"/>
              <a:t>Paulusová</a:t>
            </a:r>
            <a:r>
              <a:rPr lang="cs-CZ" sz="2200" dirty="0" smtClean="0"/>
              <a:t>: </a:t>
            </a:r>
            <a:r>
              <a:rPr lang="cs-CZ" sz="2200" b="1" dirty="0" smtClean="0"/>
              <a:t>Základní látky v lakových vrstvách skleněných negativů</a:t>
            </a:r>
            <a:r>
              <a:rPr lang="cs-CZ" sz="2200" dirty="0" smtClean="0"/>
              <a:t>, přednáška </a:t>
            </a:r>
            <a:r>
              <a:rPr lang="cs-CZ" sz="2200" b="1" dirty="0" smtClean="0">
                <a:solidFill>
                  <a:srgbClr val="FF0000"/>
                </a:solidFill>
              </a:rPr>
              <a:t>CHEMPOINT</a:t>
            </a:r>
            <a:r>
              <a:rPr lang="cs-CZ" sz="2200" dirty="0" smtClean="0"/>
              <a:t> (VUT, fakulta chemická), Vědci pro chemickou praxi (lze najít na Internetu)</a:t>
            </a:r>
          </a:p>
          <a:p>
            <a:r>
              <a:rPr lang="cs-CZ" sz="2200" b="1" dirty="0" smtClean="0"/>
              <a:t>Infračervená spektroskopie </a:t>
            </a:r>
            <a:r>
              <a:rPr lang="cs-CZ" sz="2200" dirty="0" smtClean="0"/>
              <a:t>– lze najít na www stránkách VŠCHT Praha</a:t>
            </a:r>
          </a:p>
          <a:p>
            <a:r>
              <a:rPr lang="cs-CZ" sz="2200" b="1" dirty="0" smtClean="0"/>
              <a:t>Atlasy spekter </a:t>
            </a:r>
            <a:r>
              <a:rPr lang="cs-CZ" sz="2200" dirty="0" smtClean="0"/>
              <a:t>dodávané s IFČ spektrometry</a:t>
            </a:r>
          </a:p>
          <a:p>
            <a:endParaRPr lang="cs-CZ" sz="220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IDENTIFIKACE PŘÍRODNÍCH LÁTEK 2018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</a:t>
            </a:fld>
            <a:endParaRPr lang="sk-SK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IDENTIFIKACE PŘÍRODNÍCH LÁTEK 2018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20</a:t>
            </a:fld>
            <a:endParaRPr lang="sk-SK"/>
          </a:p>
        </p:txBody>
      </p:sp>
      <p:pic>
        <p:nvPicPr>
          <p:cNvPr id="7" name="Obrázek 6" descr="img8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679105" y="-374848"/>
            <a:ext cx="5713783" cy="8424938"/>
          </a:xfrm>
          <a:prstGeom prst="rect">
            <a:avLst/>
          </a:prstGeom>
        </p:spPr>
      </p:pic>
      <p:sp>
        <p:nvSpPr>
          <p:cNvPr id="6" name="Nadpis 4"/>
          <p:cNvSpPr txBox="1">
            <a:spLocks/>
          </p:cNvSpPr>
          <p:nvPr/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GC pojiv po pyrolýze  při 600 °C</a:t>
            </a:r>
            <a:endParaRPr kumimoji="0" lang="cs-CZ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IDENTIFIKACE PŘÍRODNÍCH LÁTEK 2018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21</a:t>
            </a:fld>
            <a:endParaRPr lang="sk-SK"/>
          </a:p>
        </p:txBody>
      </p:sp>
      <p:pic>
        <p:nvPicPr>
          <p:cNvPr id="6" name="Obrázek 5" descr="img8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640600" y="-624376"/>
            <a:ext cx="5790793" cy="8568953"/>
          </a:xfrm>
          <a:prstGeom prst="rect">
            <a:avLst/>
          </a:prstGeom>
        </p:spPr>
      </p:pic>
      <p:sp>
        <p:nvSpPr>
          <p:cNvPr id="7" name="Nadpis 4"/>
          <p:cNvSpPr txBox="1">
            <a:spLocks/>
          </p:cNvSpPr>
          <p:nvPr/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/>
          <a:lstStyle/>
          <a:p>
            <a:pPr algn="ctr" eaLnBrk="0" hangingPunct="0"/>
            <a:r>
              <a:rPr kumimoji="0" lang="cs-CZ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GC  &amp; h</a:t>
            </a:r>
            <a:r>
              <a:rPr lang="cs-CZ" sz="2800" dirty="0" err="1" smtClean="0">
                <a:solidFill>
                  <a:srgbClr val="FF0000"/>
                </a:solidFill>
                <a:latin typeface="Arial Black" pitchFamily="34" charset="0"/>
              </a:rPr>
              <a:t>motová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spektroskopie 1</a:t>
            </a:r>
          </a:p>
        </p:txBody>
      </p:sp>
      <p:sp>
        <p:nvSpPr>
          <p:cNvPr id="8" name="Elipsa 7"/>
          <p:cNvSpPr/>
          <p:nvPr/>
        </p:nvSpPr>
        <p:spPr>
          <a:xfrm>
            <a:off x="6228184" y="4509120"/>
            <a:ext cx="2160240" cy="194421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Elipsa 8"/>
          <p:cNvSpPr/>
          <p:nvPr/>
        </p:nvSpPr>
        <p:spPr>
          <a:xfrm>
            <a:off x="6732240" y="1988840"/>
            <a:ext cx="2016224" cy="194421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" name="Přímá spojovací šipka 10"/>
          <p:cNvCxnSpPr>
            <a:stCxn id="8" idx="3"/>
          </p:cNvCxnSpPr>
          <p:nvPr/>
        </p:nvCxnSpPr>
        <p:spPr>
          <a:xfrm flipH="1">
            <a:off x="6156176" y="6168612"/>
            <a:ext cx="388368" cy="212716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šipka 11"/>
          <p:cNvCxnSpPr/>
          <p:nvPr/>
        </p:nvCxnSpPr>
        <p:spPr>
          <a:xfrm flipH="1">
            <a:off x="5508104" y="3717032"/>
            <a:ext cx="1612504" cy="2664296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IDENTIFIKACE PŘÍRODNÍCH LÁTEK 2018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22</a:t>
            </a:fld>
            <a:endParaRPr lang="sk-SK"/>
          </a:p>
        </p:txBody>
      </p:sp>
      <p:pic>
        <p:nvPicPr>
          <p:cNvPr id="7" name="Obrázek 6" descr="img8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652223" y="-419975"/>
            <a:ext cx="5695538" cy="8496944"/>
          </a:xfrm>
          <a:prstGeom prst="rect">
            <a:avLst/>
          </a:prstGeom>
        </p:spPr>
      </p:pic>
      <p:sp>
        <p:nvSpPr>
          <p:cNvPr id="6" name="Nadpis 4"/>
          <p:cNvSpPr txBox="1">
            <a:spLocks/>
          </p:cNvSpPr>
          <p:nvPr/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/>
          <a:lstStyle/>
          <a:p>
            <a:pPr algn="ctr" eaLnBrk="0" hangingPunct="0"/>
            <a:r>
              <a:rPr kumimoji="0" lang="cs-CZ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GC  &amp; h</a:t>
            </a:r>
            <a:r>
              <a:rPr lang="cs-CZ" sz="2800" dirty="0" err="1" smtClean="0">
                <a:solidFill>
                  <a:srgbClr val="FF0000"/>
                </a:solidFill>
                <a:latin typeface="Arial Black" pitchFamily="34" charset="0"/>
              </a:rPr>
              <a:t>motová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spektroskopie 2</a:t>
            </a:r>
          </a:p>
        </p:txBody>
      </p:sp>
      <p:sp>
        <p:nvSpPr>
          <p:cNvPr id="8" name="Elipsa 7"/>
          <p:cNvSpPr/>
          <p:nvPr/>
        </p:nvSpPr>
        <p:spPr>
          <a:xfrm>
            <a:off x="5076056" y="1700808"/>
            <a:ext cx="2016224" cy="194421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Elipsa 8"/>
          <p:cNvSpPr/>
          <p:nvPr/>
        </p:nvSpPr>
        <p:spPr>
          <a:xfrm>
            <a:off x="5076056" y="4149080"/>
            <a:ext cx="2016224" cy="194421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" name="Přímá spojovací šipka 9"/>
          <p:cNvCxnSpPr/>
          <p:nvPr/>
        </p:nvCxnSpPr>
        <p:spPr>
          <a:xfrm>
            <a:off x="7092280" y="5445224"/>
            <a:ext cx="1080120" cy="72008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>
            <a:stCxn id="8" idx="5"/>
          </p:cNvCxnSpPr>
          <p:nvPr/>
        </p:nvCxnSpPr>
        <p:spPr>
          <a:xfrm>
            <a:off x="6797011" y="3360300"/>
            <a:ext cx="1591413" cy="2805004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Elektroforéza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IDENTIFIKACE PŘÍRODNÍCH LÁTEK 2018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23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r>
              <a:rPr lang="cs-CZ" sz="2000" b="1" dirty="0" smtClean="0">
                <a:solidFill>
                  <a:srgbClr val="FF0000"/>
                </a:solidFill>
                <a:latin typeface="Arial Black" pitchFamily="34" charset="0"/>
              </a:rPr>
              <a:t>Elektroforéza</a:t>
            </a:r>
            <a:r>
              <a:rPr lang="cs-CZ" sz="2000" dirty="0" smtClean="0"/>
              <a:t> je soubor </a:t>
            </a:r>
            <a:r>
              <a:rPr lang="cs-CZ" sz="2000" dirty="0" smtClean="0">
                <a:hlinkClick r:id="rId2" tooltip="Separační metoda"/>
              </a:rPr>
              <a:t>separačních metod</a:t>
            </a:r>
            <a:r>
              <a:rPr lang="cs-CZ" sz="2000" dirty="0" smtClean="0"/>
              <a:t>, které využívají k dělení látek jejich odlišnou pohyblivost ve stejnosměrném elektrickém poli. Na principu rozdílných </a:t>
            </a:r>
            <a:r>
              <a:rPr lang="cs-CZ" sz="2000" dirty="0" smtClean="0">
                <a:hlinkClick r:id="rId3" tooltip="Elektroforetická mobilita (stránka neexistuje)"/>
              </a:rPr>
              <a:t>elektroforetických mobilit</a:t>
            </a:r>
            <a:r>
              <a:rPr lang="cs-CZ" sz="2000" dirty="0" smtClean="0"/>
              <a:t> se při ní dělí nabité </a:t>
            </a:r>
            <a:r>
              <a:rPr lang="cs-CZ" sz="2000" dirty="0" smtClean="0">
                <a:hlinkClick r:id="rId4" tooltip="Molekula"/>
              </a:rPr>
              <a:t>molekuly</a:t>
            </a:r>
            <a:r>
              <a:rPr lang="cs-CZ" sz="2000" dirty="0" smtClean="0"/>
              <a:t> (</a:t>
            </a:r>
            <a:r>
              <a:rPr lang="cs-CZ" sz="2000" dirty="0" smtClean="0">
                <a:hlinkClick r:id="rId5" tooltip="Ion"/>
              </a:rPr>
              <a:t>ionty</a:t>
            </a:r>
            <a:r>
              <a:rPr lang="cs-CZ" sz="2000" dirty="0" smtClean="0"/>
              <a:t>).</a:t>
            </a:r>
          </a:p>
          <a:p>
            <a:r>
              <a:rPr lang="cs-CZ" sz="2000" b="1" dirty="0" smtClean="0">
                <a:solidFill>
                  <a:srgbClr val="0000FF"/>
                </a:solidFill>
              </a:rPr>
              <a:t>V roce </a:t>
            </a:r>
            <a:r>
              <a:rPr lang="cs-CZ" sz="2000" b="1" dirty="0" smtClean="0">
                <a:solidFill>
                  <a:srgbClr val="0000FF"/>
                </a:solidFill>
                <a:hlinkClick r:id="rId6" tooltip="1892"/>
              </a:rPr>
              <a:t>1892</a:t>
            </a:r>
            <a:r>
              <a:rPr lang="cs-CZ" sz="2000" b="1" dirty="0" smtClean="0">
                <a:solidFill>
                  <a:srgbClr val="0000FF"/>
                </a:solidFill>
              </a:rPr>
              <a:t> bylo publikováno, že anorganické částice v </a:t>
            </a:r>
            <a:r>
              <a:rPr lang="cs-CZ" sz="2000" b="1" dirty="0" smtClean="0">
                <a:solidFill>
                  <a:srgbClr val="0000FF"/>
                </a:solidFill>
                <a:hlinkClick r:id="rId7" tooltip="Koloidní roztok"/>
              </a:rPr>
              <a:t>koloidním roztoku</a:t>
            </a:r>
            <a:r>
              <a:rPr lang="cs-CZ" sz="2000" b="1" dirty="0" smtClean="0">
                <a:solidFill>
                  <a:srgbClr val="0000FF"/>
                </a:solidFill>
              </a:rPr>
              <a:t> pod vlivem elektrického pole nenáhodně putují. Nedlouho poté byl tento jev popsán i u proteinů ve vodných roztocích.</a:t>
            </a:r>
          </a:p>
          <a:p>
            <a:r>
              <a:rPr lang="cs-CZ" sz="2000" b="1" dirty="0" smtClean="0">
                <a:solidFill>
                  <a:srgbClr val="008000"/>
                </a:solidFill>
              </a:rPr>
              <a:t>V roce </a:t>
            </a:r>
            <a:r>
              <a:rPr lang="cs-CZ" sz="2000" b="1" dirty="0" smtClean="0">
                <a:solidFill>
                  <a:srgbClr val="008000"/>
                </a:solidFill>
                <a:hlinkClick r:id="rId8" tooltip="1948"/>
              </a:rPr>
              <a:t>1948</a:t>
            </a:r>
            <a:r>
              <a:rPr lang="cs-CZ" sz="2000" b="1" dirty="0" smtClean="0">
                <a:solidFill>
                  <a:srgbClr val="008000"/>
                </a:solidFill>
              </a:rPr>
              <a:t> byl </a:t>
            </a:r>
            <a:r>
              <a:rPr lang="cs-CZ" sz="2000" b="1" dirty="0" smtClean="0">
                <a:solidFill>
                  <a:srgbClr val="008000"/>
                </a:solidFill>
                <a:hlinkClick r:id="rId9" tooltip="Nobelova cena"/>
              </a:rPr>
              <a:t>Nobelovou cenou</a:t>
            </a:r>
            <a:r>
              <a:rPr lang="cs-CZ" sz="2000" b="1" dirty="0" smtClean="0">
                <a:solidFill>
                  <a:srgbClr val="008000"/>
                </a:solidFill>
              </a:rPr>
              <a:t> oceněn </a:t>
            </a:r>
            <a:r>
              <a:rPr lang="cs-CZ" sz="2000" b="1" dirty="0" smtClean="0">
                <a:solidFill>
                  <a:srgbClr val="008000"/>
                </a:solidFill>
                <a:hlinkClick r:id="rId10" tooltip="Švédsko"/>
              </a:rPr>
              <a:t>švédský</a:t>
            </a:r>
            <a:r>
              <a:rPr lang="cs-CZ" sz="2000" b="1" dirty="0" smtClean="0">
                <a:solidFill>
                  <a:srgbClr val="008000"/>
                </a:solidFill>
              </a:rPr>
              <a:t> chemik </a:t>
            </a:r>
            <a:r>
              <a:rPr lang="cs-CZ" sz="2000" b="1" dirty="0" smtClean="0">
                <a:solidFill>
                  <a:srgbClr val="008000"/>
                </a:solidFill>
                <a:hlinkClick r:id="rId11" tooltip="Arne Tiselius"/>
              </a:rPr>
              <a:t>Arne </a:t>
            </a:r>
            <a:r>
              <a:rPr lang="cs-CZ" sz="2000" b="1" dirty="0" err="1" smtClean="0">
                <a:solidFill>
                  <a:srgbClr val="008000"/>
                </a:solidFill>
                <a:hlinkClick r:id="rId11" tooltip="Arne Tiselius"/>
              </a:rPr>
              <a:t>Tiselius</a:t>
            </a:r>
            <a:r>
              <a:rPr lang="cs-CZ" sz="2000" b="1" dirty="0" smtClean="0">
                <a:solidFill>
                  <a:srgbClr val="008000"/>
                </a:solidFill>
              </a:rPr>
              <a:t>, který ve 30. letech minulého století postavil aparaturu separující proteiny krevního séra na základě jejich elektroforetických mobilit.</a:t>
            </a:r>
          </a:p>
          <a:p>
            <a:endParaRPr lang="cs-CZ" sz="2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IDENTIFIKACE PŘÍRODNÍCH LÁTEK 2018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24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4294967295"/>
          </p:nvPr>
        </p:nvSpPr>
        <p:spPr>
          <a:xfrm>
            <a:off x="323528" y="332656"/>
            <a:ext cx="8229600" cy="5904656"/>
          </a:xfrm>
        </p:spPr>
        <p:txBody>
          <a:bodyPr/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Kapilární gelová elektroforéza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1800" dirty="0" smtClean="0"/>
              <a:t>( též </a:t>
            </a:r>
            <a:r>
              <a:rPr lang="cs-CZ" sz="1800" b="1" dirty="0" smtClean="0"/>
              <a:t>CGE</a:t>
            </a:r>
            <a:r>
              <a:rPr lang="cs-CZ" sz="1800" dirty="0" smtClean="0"/>
              <a:t> z </a:t>
            </a:r>
            <a:r>
              <a:rPr lang="cs-CZ" sz="1800" dirty="0" err="1" smtClean="0"/>
              <a:t>angl</a:t>
            </a:r>
            <a:r>
              <a:rPr lang="cs-CZ" sz="1800" dirty="0" smtClean="0"/>
              <a:t>. </a:t>
            </a:r>
            <a:r>
              <a:rPr lang="cs-CZ" sz="1800" i="1" dirty="0" err="1" smtClean="0"/>
              <a:t>Capillary</a:t>
            </a:r>
            <a:r>
              <a:rPr lang="cs-CZ" sz="1800" i="1" dirty="0" smtClean="0"/>
              <a:t> Gel </a:t>
            </a:r>
            <a:r>
              <a:rPr lang="cs-CZ" sz="1800" i="1" dirty="0" err="1" smtClean="0"/>
              <a:t>Electrophoresis</a:t>
            </a:r>
            <a:r>
              <a:rPr lang="cs-CZ" sz="1800" dirty="0" smtClean="0"/>
              <a:t>) je druh elektroforézy, při níž se látky rozdělují na základě pohyblivosti v gelu. V kapiláře se nachází </a:t>
            </a:r>
            <a:r>
              <a:rPr lang="cs-CZ" sz="1800" dirty="0" smtClean="0">
                <a:hlinkClick r:id="rId2" tooltip="Gel"/>
              </a:rPr>
              <a:t>gel</a:t>
            </a:r>
            <a:r>
              <a:rPr lang="cs-CZ" sz="1800" dirty="0" smtClean="0"/>
              <a:t>, jenž maximalizuje diference mezi elektroforetickými rychlostmi velkých iontů různých tvarů, které různě úspěšně migrují póry gelu. Gel zabraňuje vzniku elektroosmotického toku, a proto jen jeden druh kladných či záporných iontů putuje směrem k detektoru.</a:t>
            </a:r>
          </a:p>
          <a:p>
            <a:r>
              <a:rPr lang="cs-CZ" sz="1800" dirty="0" smtClean="0"/>
              <a:t>Pohyblivost v gelu závisí na náboji separované molekuly a její molekulové hmotnosti, intenzitě elektrického pole a samozřejmě typu a </a:t>
            </a:r>
            <a:r>
              <a:rPr lang="cs-CZ" sz="1800" dirty="0" err="1" smtClean="0"/>
              <a:t>porozitě</a:t>
            </a:r>
            <a:r>
              <a:rPr lang="cs-CZ" sz="1800" dirty="0" smtClean="0"/>
              <a:t> gelu (k nejběžnějším gelům patří </a:t>
            </a:r>
            <a:r>
              <a:rPr lang="cs-CZ" sz="1800" b="1" dirty="0" err="1" smtClean="0">
                <a:solidFill>
                  <a:srgbClr val="FF0000"/>
                </a:solidFill>
              </a:rPr>
              <a:t>polyakrylamidový</a:t>
            </a:r>
            <a:r>
              <a:rPr lang="cs-CZ" sz="1800" dirty="0" smtClean="0"/>
              <a:t> a </a:t>
            </a:r>
            <a:r>
              <a:rPr lang="cs-CZ" sz="1800" dirty="0" err="1" smtClean="0"/>
              <a:t>agarosový</a:t>
            </a:r>
            <a:r>
              <a:rPr lang="cs-CZ" sz="1800" dirty="0" smtClean="0"/>
              <a:t> </a:t>
            </a:r>
            <a:r>
              <a:rPr lang="cs-CZ" sz="1800" b="1" dirty="0" smtClean="0">
                <a:solidFill>
                  <a:srgbClr val="FF0000"/>
                </a:solidFill>
              </a:rPr>
              <a:t>gel</a:t>
            </a:r>
            <a:r>
              <a:rPr lang="cs-CZ" sz="1800" dirty="0" smtClean="0"/>
              <a:t>).</a:t>
            </a:r>
          </a:p>
          <a:p>
            <a:r>
              <a:rPr lang="cs-CZ" sz="1800" dirty="0" smtClean="0"/>
              <a:t>Na rozdíl od </a:t>
            </a:r>
            <a:r>
              <a:rPr lang="cs-CZ" sz="1800" b="1" dirty="0" smtClean="0"/>
              <a:t>CZE</a:t>
            </a:r>
            <a:r>
              <a:rPr lang="cs-CZ" sz="1800" dirty="0" smtClean="0"/>
              <a:t> při </a:t>
            </a:r>
            <a:r>
              <a:rPr lang="cs-CZ" sz="1800" b="1" dirty="0" smtClean="0"/>
              <a:t>CGE</a:t>
            </a:r>
            <a:r>
              <a:rPr lang="cs-CZ" sz="1800" dirty="0" smtClean="0"/>
              <a:t> může být separován a detekován během jednoho experimentu pouze jeden typ iontů. Kapilární gelová elektroforéza se využívá zejména pro velké ionty, jakými jsou sacharidy, peptidy, bílkoviny, sestřihy </a:t>
            </a:r>
            <a:r>
              <a:rPr lang="cs-CZ" sz="1800" dirty="0" smtClean="0">
                <a:hlinkClick r:id="rId3" tooltip="DNA"/>
              </a:rPr>
              <a:t>DNA</a:t>
            </a:r>
            <a:r>
              <a:rPr lang="cs-CZ" sz="1800" dirty="0" smtClean="0"/>
              <a:t> a </a:t>
            </a:r>
            <a:r>
              <a:rPr lang="cs-CZ" sz="1800" dirty="0" smtClean="0">
                <a:hlinkClick r:id="rId4" tooltip="RNA"/>
              </a:rPr>
              <a:t>RNA</a:t>
            </a:r>
            <a:r>
              <a:rPr lang="cs-CZ" sz="1800" dirty="0" smtClean="0"/>
              <a:t>.</a:t>
            </a:r>
          </a:p>
          <a:p>
            <a:r>
              <a:rPr lang="cs-CZ" sz="1800" dirty="0" smtClean="0"/>
              <a:t>Existují i varianty této metody (elektroforéza v </a:t>
            </a:r>
            <a:r>
              <a:rPr lang="cs-CZ" sz="1800" dirty="0" err="1" smtClean="0"/>
              <a:t>polyakrylamidovém</a:t>
            </a:r>
            <a:r>
              <a:rPr lang="cs-CZ" sz="1800" dirty="0" smtClean="0"/>
              <a:t> gelu v přítomnosti </a:t>
            </a:r>
            <a:r>
              <a:rPr lang="cs-CZ" sz="1800" dirty="0" err="1" smtClean="0"/>
              <a:t>dodecylsíranu</a:t>
            </a:r>
            <a:r>
              <a:rPr lang="cs-CZ" sz="1800" dirty="0" smtClean="0"/>
              <a:t> sodného, </a:t>
            </a:r>
            <a:r>
              <a:rPr lang="cs-CZ" sz="1800" dirty="0" err="1" smtClean="0"/>
              <a:t>angl</a:t>
            </a:r>
            <a:r>
              <a:rPr lang="cs-CZ" sz="1800" dirty="0" smtClean="0"/>
              <a:t>. </a:t>
            </a:r>
            <a:r>
              <a:rPr lang="cs-CZ" sz="1800" dirty="0" err="1" smtClean="0"/>
              <a:t>sodium</a:t>
            </a:r>
            <a:r>
              <a:rPr lang="cs-CZ" sz="1800" dirty="0" smtClean="0"/>
              <a:t>-</a:t>
            </a:r>
            <a:r>
              <a:rPr lang="cs-CZ" sz="1800" dirty="0" err="1" smtClean="0"/>
              <a:t>dodecyl</a:t>
            </a:r>
            <a:r>
              <a:rPr lang="cs-CZ" sz="1800" dirty="0" smtClean="0"/>
              <a:t>-</a:t>
            </a:r>
            <a:r>
              <a:rPr lang="cs-CZ" sz="1800" dirty="0" err="1" smtClean="0"/>
              <a:t>sulphate</a:t>
            </a:r>
            <a:r>
              <a:rPr lang="cs-CZ" sz="1800" dirty="0" smtClean="0"/>
              <a:t>-</a:t>
            </a:r>
            <a:r>
              <a:rPr lang="cs-CZ" sz="1800" dirty="0" err="1" smtClean="0"/>
              <a:t>polyacrylamide</a:t>
            </a:r>
            <a:r>
              <a:rPr lang="cs-CZ" sz="1800" dirty="0" smtClean="0"/>
              <a:t>-gel-</a:t>
            </a:r>
            <a:r>
              <a:rPr lang="cs-CZ" sz="1800" dirty="0" err="1" smtClean="0"/>
              <a:t>electrophoresis</a:t>
            </a:r>
            <a:r>
              <a:rPr lang="cs-CZ" sz="1800" dirty="0" smtClean="0"/>
              <a:t>, </a:t>
            </a:r>
            <a:r>
              <a:rPr lang="cs-CZ" sz="1800" dirty="0" smtClean="0">
                <a:hlinkClick r:id="rId5" tooltip="SDS-PAGE"/>
              </a:rPr>
              <a:t>SDS-PAGE</a:t>
            </a:r>
            <a:r>
              <a:rPr lang="cs-CZ" sz="1800" dirty="0" smtClean="0"/>
              <a:t>), kde se molekuly bílkovin dělí téměř výhradně podle své molekulové hmotnosti.</a:t>
            </a:r>
          </a:p>
          <a:p>
            <a:r>
              <a:rPr lang="cs-CZ" sz="1800" dirty="0" smtClean="0"/>
              <a:t>Gelová elektroforéza je v současnosti nejrozšířenější elektroforetickou metodou.</a:t>
            </a:r>
            <a:endParaRPr lang="cs-CZ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IDENTIFIKACE PŘÍRODNÍCH LÁTEK 2018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25</a:t>
            </a:fld>
            <a:endParaRPr lang="sk-SK"/>
          </a:p>
        </p:txBody>
      </p:sp>
      <p:pic>
        <p:nvPicPr>
          <p:cNvPr id="6" name="Obrázek 5" descr="Gel_electrophoresis_apparat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2978150" cy="3803650"/>
          </a:xfrm>
          <a:prstGeom prst="rect">
            <a:avLst/>
          </a:prstGeom>
        </p:spPr>
      </p:pic>
      <p:pic>
        <p:nvPicPr>
          <p:cNvPr id="8" name="Obrázek 7" descr="Agarose-Gelelektrophores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76323" y="332656"/>
            <a:ext cx="5560173" cy="5839271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467544" y="4293096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Elektroforéza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FTIR spektroskopie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IDENTIFIKACE PŘÍRODNÍCH LÁTEK 2018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26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5040560"/>
          </a:xfrm>
        </p:spPr>
        <p:txBody>
          <a:bodyPr/>
          <a:lstStyle/>
          <a:p>
            <a:r>
              <a:rPr lang="cs-CZ" sz="2800" b="1" dirty="0" smtClean="0">
                <a:solidFill>
                  <a:srgbClr val="008000"/>
                </a:solidFill>
              </a:rPr>
              <a:t>Výhody:</a:t>
            </a:r>
          </a:p>
          <a:p>
            <a:pPr lvl="1"/>
            <a:r>
              <a:rPr lang="cs-CZ" sz="2400" b="1" dirty="0" smtClean="0">
                <a:solidFill>
                  <a:srgbClr val="008000"/>
                </a:solidFill>
              </a:rPr>
              <a:t>Dosti univerzální technika (pevné látky, kapaliny, plyny, roztoky, </a:t>
            </a:r>
            <a:r>
              <a:rPr lang="cs-CZ" sz="2400" b="1" dirty="0" err="1" smtClean="0">
                <a:solidFill>
                  <a:srgbClr val="008000"/>
                </a:solidFill>
              </a:rPr>
              <a:t>KBr</a:t>
            </a:r>
            <a:r>
              <a:rPr lang="cs-CZ" sz="2400" b="1" dirty="0" smtClean="0">
                <a:solidFill>
                  <a:srgbClr val="008000"/>
                </a:solidFill>
              </a:rPr>
              <a:t> technika, vícenásobný odraz, …)</a:t>
            </a:r>
          </a:p>
          <a:p>
            <a:pPr lvl="1"/>
            <a:r>
              <a:rPr lang="cs-CZ" sz="2400" b="1" dirty="0" smtClean="0">
                <a:solidFill>
                  <a:srgbClr val="008000"/>
                </a:solidFill>
              </a:rPr>
              <a:t>Malé množství vzorku</a:t>
            </a:r>
          </a:p>
          <a:p>
            <a:pPr lvl="1"/>
            <a:r>
              <a:rPr lang="cs-CZ" sz="2400" b="1" dirty="0" smtClean="0">
                <a:solidFill>
                  <a:srgbClr val="008000"/>
                </a:solidFill>
              </a:rPr>
              <a:t>Možnost spojení s mikroskopií</a:t>
            </a:r>
          </a:p>
          <a:p>
            <a:pPr lvl="1"/>
            <a:r>
              <a:rPr lang="cs-CZ" sz="2400" b="1" dirty="0" smtClean="0">
                <a:solidFill>
                  <a:srgbClr val="008000"/>
                </a:solidFill>
              </a:rPr>
              <a:t>…………….</a:t>
            </a:r>
          </a:p>
          <a:p>
            <a:r>
              <a:rPr lang="cs-CZ" sz="2800" b="1" dirty="0" smtClean="0">
                <a:solidFill>
                  <a:srgbClr val="FF0000"/>
                </a:solidFill>
              </a:rPr>
              <a:t>Nevýhody:</a:t>
            </a:r>
          </a:p>
          <a:p>
            <a:pPr lvl="1"/>
            <a:r>
              <a:rPr lang="cs-CZ" sz="2400" b="1" dirty="0" smtClean="0">
                <a:solidFill>
                  <a:srgbClr val="FF0000"/>
                </a:solidFill>
              </a:rPr>
              <a:t>Instrumentálně i vzdělanostně náročné</a:t>
            </a:r>
          </a:p>
          <a:p>
            <a:pPr lvl="1"/>
            <a:r>
              <a:rPr lang="cs-CZ" sz="2400" b="1" dirty="0" smtClean="0">
                <a:solidFill>
                  <a:srgbClr val="FF0000"/>
                </a:solidFill>
              </a:rPr>
              <a:t>Spektrum závisí i na technice měření</a:t>
            </a:r>
          </a:p>
          <a:p>
            <a:pPr lvl="1"/>
            <a:r>
              <a:rPr lang="cs-CZ" sz="2400" b="1" dirty="0" smtClean="0">
                <a:solidFill>
                  <a:srgbClr val="FF0000"/>
                </a:solidFill>
              </a:rPr>
              <a:t>……………..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IDENTIFIKACE PŘÍRODNÍCH LÁTEK 2018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27</a:t>
            </a:fld>
            <a:endParaRPr lang="sk-SK"/>
          </a:p>
        </p:txBody>
      </p:sp>
      <p:pic>
        <p:nvPicPr>
          <p:cNvPr id="1026" name="Picture 2" descr="detSvR_PI_IR_11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8136904" cy="5108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4"/>
          <p:cNvSpPr txBox="1">
            <a:spLocks/>
          </p:cNvSpPr>
          <p:nvPr/>
        </p:nvSpPr>
        <p:spPr>
          <a:xfrm>
            <a:off x="457200" y="274638"/>
            <a:ext cx="8229600" cy="922114"/>
          </a:xfrm>
          <a:prstGeom prst="rect">
            <a:avLst/>
          </a:prstGeom>
        </p:spPr>
        <p:txBody>
          <a:bodyPr/>
          <a:lstStyle/>
          <a:p>
            <a:pPr algn="ctr" eaLnBrk="0" hangingPunct="0"/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FTIR spektroskopie – spojení s mikroskopem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IDENTIFIKACE PŘÍRODNÍCH LÁTEK 2018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28</a:t>
            </a:fld>
            <a:endParaRPr lang="sk-SK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750" y="548680"/>
            <a:ext cx="7941262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IDENTIFIKACE PŘÍRODNÍCH LÁTEK 2018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29</a:t>
            </a:fld>
            <a:endParaRPr lang="sk-SK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8079432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539552" y="260648"/>
            <a:ext cx="8229600" cy="5976664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cs-CZ" sz="3600" dirty="0" smtClean="0">
                <a:latin typeface="Arial Black" pitchFamily="34" charset="0"/>
              </a:rPr>
              <a:t>Barevné reakce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3600" dirty="0" smtClean="0">
                <a:latin typeface="Arial Black" pitchFamily="34" charset="0"/>
              </a:rPr>
              <a:t>Bod tání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3600" dirty="0" smtClean="0">
                <a:latin typeface="Arial Black" pitchFamily="34" charset="0"/>
              </a:rPr>
              <a:t>Dělící metody</a:t>
            </a:r>
          </a:p>
          <a:p>
            <a:pPr marL="1143000" lvl="1" indent="-742950">
              <a:buFont typeface="+mj-lt"/>
              <a:buAutoNum type="arabicPeriod"/>
            </a:pPr>
            <a:r>
              <a:rPr lang="cs-CZ" dirty="0" smtClean="0">
                <a:latin typeface="Arial Black" pitchFamily="34" charset="0"/>
              </a:rPr>
              <a:t>Destilace</a:t>
            </a:r>
          </a:p>
          <a:p>
            <a:pPr marL="1143000" lvl="1" indent="-742950">
              <a:buFont typeface="+mj-lt"/>
              <a:buAutoNum type="arabicPeriod"/>
            </a:pPr>
            <a:r>
              <a:rPr lang="cs-CZ" dirty="0" smtClean="0">
                <a:latin typeface="Arial Black" pitchFamily="34" charset="0"/>
              </a:rPr>
              <a:t>Chromatografie</a:t>
            </a:r>
          </a:p>
          <a:p>
            <a:pPr marL="1143000" lvl="1" indent="-742950">
              <a:buFont typeface="+mj-lt"/>
              <a:buAutoNum type="arabicPeriod"/>
            </a:pPr>
            <a:r>
              <a:rPr lang="cs-CZ" dirty="0" smtClean="0">
                <a:latin typeface="Arial Black" pitchFamily="34" charset="0"/>
              </a:rPr>
              <a:t>Elektroforéza </a:t>
            </a:r>
          </a:p>
          <a:p>
            <a:pPr marL="742950" indent="-742950">
              <a:buFont typeface="+mj-lt"/>
              <a:buAutoNum type="arabicPeriod"/>
            </a:pPr>
            <a:r>
              <a:rPr lang="cs-CZ" dirty="0" smtClean="0">
                <a:latin typeface="Arial Black" pitchFamily="34" charset="0"/>
              </a:rPr>
              <a:t>Spektroskopické metody</a:t>
            </a:r>
          </a:p>
          <a:p>
            <a:pPr marL="1143000" lvl="1" indent="-742950">
              <a:buFont typeface="+mj-lt"/>
              <a:buAutoNum type="arabicPeriod"/>
            </a:pPr>
            <a:r>
              <a:rPr lang="cs-CZ" dirty="0" smtClean="0">
                <a:latin typeface="Arial Black" pitchFamily="34" charset="0"/>
              </a:rPr>
              <a:t>Hmotová spektroskopie</a:t>
            </a:r>
          </a:p>
          <a:p>
            <a:pPr marL="1143000" lvl="1" indent="-742950">
              <a:buFont typeface="+mj-lt"/>
              <a:buAutoNum type="arabicPeriod"/>
            </a:pPr>
            <a:r>
              <a:rPr lang="cs-CZ" dirty="0" smtClean="0">
                <a:latin typeface="Arial Black" pitchFamily="34" charset="0"/>
              </a:rPr>
              <a:t>FTIR spektroskopie</a:t>
            </a:r>
          </a:p>
          <a:p>
            <a:pPr marL="1143000" lvl="1" indent="-742950">
              <a:buFont typeface="+mj-lt"/>
              <a:buAutoNum type="arabicPeriod"/>
            </a:pPr>
            <a:r>
              <a:rPr lang="cs-CZ" dirty="0" smtClean="0">
                <a:latin typeface="Arial Black" pitchFamily="34" charset="0"/>
              </a:rPr>
              <a:t>NMR spektroskopie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IDENTIFIKACE PŘÍRODNÍCH LÁTEK 2018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</a:t>
            </a:fld>
            <a:endParaRPr lang="sk-SK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31. 10. 2018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IDENTIFIKACE PŘÍRODNÍCH LÁTEK 2018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30</a:t>
            </a:fld>
            <a:endParaRPr lang="sk-SK"/>
          </a:p>
        </p:txBody>
      </p:sp>
      <p:sp>
        <p:nvSpPr>
          <p:cNvPr id="8" name="TextovéPole 7"/>
          <p:cNvSpPr txBox="1"/>
          <p:nvPr/>
        </p:nvSpPr>
        <p:spPr>
          <a:xfrm>
            <a:off x="323528" y="4941168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0000FF"/>
                </a:solidFill>
              </a:rPr>
              <a:t>FTIR spektrum šelaku</a:t>
            </a:r>
            <a:endParaRPr lang="cs-CZ" sz="3200" b="1" dirty="0">
              <a:solidFill>
                <a:srgbClr val="0000FF"/>
              </a:solidFill>
            </a:endParaRPr>
          </a:p>
        </p:txBody>
      </p:sp>
      <p:pic>
        <p:nvPicPr>
          <p:cNvPr id="9" name="Obrázek 8" descr="img7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5" y="332656"/>
            <a:ext cx="8753649" cy="4464496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31. 10. 2018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IDENTIFIKACE PŘÍRODNÍCH LÁTEK 2018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31</a:t>
            </a:fld>
            <a:endParaRPr lang="sk-SK"/>
          </a:p>
        </p:txBody>
      </p:sp>
      <p:sp>
        <p:nvSpPr>
          <p:cNvPr id="8" name="TextovéPole 7"/>
          <p:cNvSpPr txBox="1"/>
          <p:nvPr/>
        </p:nvSpPr>
        <p:spPr>
          <a:xfrm>
            <a:off x="251520" y="5517232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0000FF"/>
                </a:solidFill>
              </a:rPr>
              <a:t>FTIR spektrum sandaraku</a:t>
            </a:r>
            <a:endParaRPr lang="cs-CZ" sz="3200" b="1" dirty="0">
              <a:solidFill>
                <a:srgbClr val="0000FF"/>
              </a:solidFill>
            </a:endParaRPr>
          </a:p>
        </p:txBody>
      </p:sp>
      <p:pic>
        <p:nvPicPr>
          <p:cNvPr id="9" name="Obrázek 8" descr="img7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9184" y="188640"/>
            <a:ext cx="8471274" cy="5328592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31. 10. 2018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IDENTIFIKACE PŘÍRODNÍCH LÁTEK 2018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32</a:t>
            </a:fld>
            <a:endParaRPr lang="sk-SK"/>
          </a:p>
        </p:txBody>
      </p:sp>
      <p:sp>
        <p:nvSpPr>
          <p:cNvPr id="8" name="TextovéPole 7"/>
          <p:cNvSpPr txBox="1"/>
          <p:nvPr/>
        </p:nvSpPr>
        <p:spPr>
          <a:xfrm>
            <a:off x="251520" y="5517232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0000FF"/>
                </a:solidFill>
              </a:rPr>
              <a:t>FTIR spektrum damary</a:t>
            </a:r>
            <a:endParaRPr lang="cs-CZ" sz="3200" b="1" dirty="0">
              <a:solidFill>
                <a:srgbClr val="0000FF"/>
              </a:solidFill>
            </a:endParaRPr>
          </a:p>
        </p:txBody>
      </p:sp>
      <p:pic>
        <p:nvPicPr>
          <p:cNvPr id="7" name="Obrázek 6" descr="img7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7" y="404664"/>
            <a:ext cx="8424935" cy="4968552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31. 10. 2018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IDENTIFIKACE PŘÍRODNÍCH LÁTEK 2018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33</a:t>
            </a:fld>
            <a:endParaRPr lang="sk-SK"/>
          </a:p>
        </p:txBody>
      </p:sp>
      <p:sp>
        <p:nvSpPr>
          <p:cNvPr id="8" name="TextovéPole 7"/>
          <p:cNvSpPr txBox="1"/>
          <p:nvPr/>
        </p:nvSpPr>
        <p:spPr>
          <a:xfrm>
            <a:off x="251520" y="5517232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0000FF"/>
                </a:solidFill>
              </a:rPr>
              <a:t>FTIR spektrum mastixu</a:t>
            </a:r>
            <a:endParaRPr lang="cs-CZ" sz="3200" b="1" dirty="0">
              <a:solidFill>
                <a:srgbClr val="0000FF"/>
              </a:solidFill>
            </a:endParaRPr>
          </a:p>
        </p:txBody>
      </p:sp>
      <p:pic>
        <p:nvPicPr>
          <p:cNvPr id="9" name="Obrázek 8" descr="img7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7" y="404664"/>
            <a:ext cx="8471273" cy="4968552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31. 10. 2018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IDENTIFIKACE PŘÍRODNÍCH LÁTEK 2018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34</a:t>
            </a:fld>
            <a:endParaRPr lang="sk-SK"/>
          </a:p>
        </p:txBody>
      </p:sp>
      <p:sp>
        <p:nvSpPr>
          <p:cNvPr id="8" name="TextovéPole 7"/>
          <p:cNvSpPr txBox="1"/>
          <p:nvPr/>
        </p:nvSpPr>
        <p:spPr>
          <a:xfrm>
            <a:off x="251520" y="5517232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0000FF"/>
                </a:solidFill>
              </a:rPr>
              <a:t>FTIR spektrum kopálu</a:t>
            </a:r>
            <a:endParaRPr lang="cs-CZ" sz="3200" b="1" dirty="0">
              <a:solidFill>
                <a:srgbClr val="0000FF"/>
              </a:solidFill>
            </a:endParaRPr>
          </a:p>
        </p:txBody>
      </p:sp>
      <p:pic>
        <p:nvPicPr>
          <p:cNvPr id="7" name="Obrázek 6" descr="img7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7" y="476672"/>
            <a:ext cx="8460319" cy="504056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31. 10. 2018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IDENTIFIKACE PŘÍRODNÍCH LÁTEK 2018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35</a:t>
            </a:fld>
            <a:endParaRPr lang="sk-SK"/>
          </a:p>
        </p:txBody>
      </p:sp>
      <p:sp>
        <p:nvSpPr>
          <p:cNvPr id="8" name="TextovéPole 7"/>
          <p:cNvSpPr txBox="1"/>
          <p:nvPr/>
        </p:nvSpPr>
        <p:spPr>
          <a:xfrm>
            <a:off x="251520" y="5517232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0000FF"/>
                </a:solidFill>
              </a:rPr>
              <a:t>FTIR spektrum jantaru (oblast Baltu)</a:t>
            </a:r>
            <a:endParaRPr lang="cs-CZ" sz="3200" b="1" dirty="0">
              <a:solidFill>
                <a:srgbClr val="0000FF"/>
              </a:solidFill>
            </a:endParaRPr>
          </a:p>
        </p:txBody>
      </p:sp>
      <p:pic>
        <p:nvPicPr>
          <p:cNvPr id="9" name="Obrázek 8" descr="img7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7" y="404664"/>
            <a:ext cx="8568953" cy="5112568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31. 10. 2018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IDENTIFIKACE PŘÍRODNÍCH LÁTEK 2018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36</a:t>
            </a:fld>
            <a:endParaRPr lang="sk-SK"/>
          </a:p>
        </p:txBody>
      </p:sp>
      <p:sp>
        <p:nvSpPr>
          <p:cNvPr id="8" name="TextovéPole 7"/>
          <p:cNvSpPr txBox="1"/>
          <p:nvPr/>
        </p:nvSpPr>
        <p:spPr>
          <a:xfrm>
            <a:off x="251520" y="5517232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0000FF"/>
                </a:solidFill>
              </a:rPr>
              <a:t>FTIR spektrum kafru</a:t>
            </a:r>
            <a:endParaRPr lang="cs-CZ" sz="3200" b="1" dirty="0">
              <a:solidFill>
                <a:srgbClr val="0000FF"/>
              </a:solidFill>
            </a:endParaRPr>
          </a:p>
        </p:txBody>
      </p:sp>
      <p:pic>
        <p:nvPicPr>
          <p:cNvPr id="7" name="Obrázek 6" descr="img7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8276782" cy="504056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31. 10. 2018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IDENTIFIKACE PŘÍRODNÍCH LÁTEK 2018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37</a:t>
            </a:fld>
            <a:endParaRPr lang="sk-SK"/>
          </a:p>
        </p:txBody>
      </p:sp>
      <p:sp>
        <p:nvSpPr>
          <p:cNvPr id="8" name="TextovéPole 7"/>
          <p:cNvSpPr txBox="1"/>
          <p:nvPr/>
        </p:nvSpPr>
        <p:spPr>
          <a:xfrm>
            <a:off x="251520" y="5517232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0000FF"/>
                </a:solidFill>
              </a:rPr>
              <a:t>FTIR spektrum </a:t>
            </a:r>
            <a:r>
              <a:rPr lang="cs-CZ" sz="3200" b="1" dirty="0" smtClean="0">
                <a:solidFill>
                  <a:srgbClr val="C00000"/>
                </a:solidFill>
              </a:rPr>
              <a:t>arabské gumy </a:t>
            </a:r>
            <a:endParaRPr lang="cs-CZ" sz="3200" b="1" dirty="0">
              <a:solidFill>
                <a:srgbClr val="C00000"/>
              </a:solidFill>
            </a:endParaRPr>
          </a:p>
        </p:txBody>
      </p:sp>
      <p:pic>
        <p:nvPicPr>
          <p:cNvPr id="7" name="Obrázek 6" descr="img7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04664"/>
            <a:ext cx="8465538" cy="504056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31. 10. 2018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IDENTIFIKACE PŘÍRODNÍCH LÁTEK 2018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38</a:t>
            </a:fld>
            <a:endParaRPr lang="sk-SK"/>
          </a:p>
        </p:txBody>
      </p:sp>
      <p:sp>
        <p:nvSpPr>
          <p:cNvPr id="8" name="TextovéPole 7"/>
          <p:cNvSpPr txBox="1"/>
          <p:nvPr/>
        </p:nvSpPr>
        <p:spPr>
          <a:xfrm>
            <a:off x="251520" y="5517232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0000FF"/>
                </a:solidFill>
              </a:rPr>
              <a:t>FTIR spektrum </a:t>
            </a:r>
            <a:r>
              <a:rPr lang="cs-CZ" sz="3200" b="1" dirty="0" smtClean="0">
                <a:solidFill>
                  <a:srgbClr val="008000"/>
                </a:solidFill>
              </a:rPr>
              <a:t>NITROCELULÓZY </a:t>
            </a:r>
            <a:endParaRPr lang="cs-CZ" sz="3200" b="1" dirty="0">
              <a:solidFill>
                <a:srgbClr val="008000"/>
              </a:solidFill>
            </a:endParaRPr>
          </a:p>
        </p:txBody>
      </p:sp>
      <p:pic>
        <p:nvPicPr>
          <p:cNvPr id="7" name="Obrázek 6" descr="img7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7" y="404664"/>
            <a:ext cx="8546563" cy="5112568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31. 10. 2018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IDENTIFIKACE PŘÍRODNÍCH LÁTEK 2018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39</a:t>
            </a:fld>
            <a:endParaRPr lang="sk-SK"/>
          </a:p>
        </p:txBody>
      </p:sp>
      <p:sp>
        <p:nvSpPr>
          <p:cNvPr id="8" name="TextovéPole 7"/>
          <p:cNvSpPr txBox="1"/>
          <p:nvPr/>
        </p:nvSpPr>
        <p:spPr>
          <a:xfrm>
            <a:off x="251520" y="5517232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0000FF"/>
                </a:solidFill>
              </a:rPr>
              <a:t>FTIR spektrum </a:t>
            </a:r>
            <a:r>
              <a:rPr lang="cs-CZ" sz="2000" b="1" dirty="0" smtClean="0">
                <a:solidFill>
                  <a:srgbClr val="008000"/>
                </a:solidFill>
              </a:rPr>
              <a:t>celulózy</a:t>
            </a:r>
            <a:r>
              <a:rPr lang="cs-CZ" sz="2000" b="1" dirty="0" smtClean="0">
                <a:solidFill>
                  <a:srgbClr val="0000FF"/>
                </a:solidFill>
              </a:rPr>
              <a:t>,  </a:t>
            </a:r>
            <a:r>
              <a:rPr lang="cs-CZ" sz="2000" b="1" dirty="0" smtClean="0">
                <a:solidFill>
                  <a:srgbClr val="008000"/>
                </a:solidFill>
              </a:rPr>
              <a:t>NITROCELULÓZY a </a:t>
            </a:r>
            <a:r>
              <a:rPr lang="cs-CZ" sz="2000" b="1" dirty="0" err="1" smtClean="0">
                <a:solidFill>
                  <a:srgbClr val="008000"/>
                </a:solidFill>
              </a:rPr>
              <a:t>triacetátu</a:t>
            </a:r>
            <a:r>
              <a:rPr lang="cs-CZ" sz="2000" b="1" dirty="0" smtClean="0">
                <a:solidFill>
                  <a:srgbClr val="008000"/>
                </a:solidFill>
              </a:rPr>
              <a:t> celulózy </a:t>
            </a:r>
            <a:endParaRPr lang="cs-CZ" sz="2000" b="1" dirty="0">
              <a:solidFill>
                <a:srgbClr val="008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02249"/>
            <a:ext cx="8468047" cy="5293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Základní problémy analýzy přírodních látek (polymerů)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IDENTIFIKACE PŘÍRODNÍCH LÁTEK 2018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4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cs-CZ" sz="2800" b="1" dirty="0" smtClean="0">
                <a:solidFill>
                  <a:srgbClr val="008000"/>
                </a:solidFill>
              </a:rPr>
              <a:t>Nejsou to chemická individua</a:t>
            </a:r>
          </a:p>
          <a:p>
            <a:r>
              <a:rPr lang="cs-CZ" sz="2800" b="1" dirty="0" smtClean="0">
                <a:solidFill>
                  <a:srgbClr val="0000FF"/>
                </a:solidFill>
              </a:rPr>
              <a:t>Liší se podle místa původu, např. pryskyřice</a:t>
            </a:r>
          </a:p>
          <a:p>
            <a:r>
              <a:rPr lang="cs-CZ" sz="2800" b="1" dirty="0" smtClean="0"/>
              <a:t>Vliv stárnutí, např. vysýchavé oleje</a:t>
            </a:r>
          </a:p>
          <a:p>
            <a:r>
              <a:rPr lang="cs-CZ" sz="2800" b="1" dirty="0" smtClean="0">
                <a:solidFill>
                  <a:srgbClr val="FF0000"/>
                </a:solidFill>
              </a:rPr>
              <a:t>Často se vyskytují směsi přírodních látek (polymerů)</a:t>
            </a:r>
          </a:p>
          <a:p>
            <a:r>
              <a:rPr lang="cs-CZ" sz="2800" b="1" dirty="0" smtClean="0">
                <a:solidFill>
                  <a:srgbClr val="C00000"/>
                </a:solidFill>
              </a:rPr>
              <a:t>Při konzervování &amp; restaurování není možné vzít větší množství vzorku</a:t>
            </a:r>
          </a:p>
          <a:p>
            <a:r>
              <a:rPr lang="cs-CZ" sz="2800" b="1" dirty="0" smtClean="0"/>
              <a:t>………………..</a:t>
            </a:r>
            <a:endParaRPr lang="cs-CZ" sz="2800" b="1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31. 10. 2018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IDENTIFIKACE PŘÍRODNÍCH LÁTEK 2018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40</a:t>
            </a:fld>
            <a:endParaRPr lang="sk-SK"/>
          </a:p>
        </p:txBody>
      </p:sp>
      <p:sp>
        <p:nvSpPr>
          <p:cNvPr id="8" name="TextovéPole 7"/>
          <p:cNvSpPr txBox="1"/>
          <p:nvPr/>
        </p:nvSpPr>
        <p:spPr>
          <a:xfrm>
            <a:off x="251520" y="5517232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0000FF"/>
                </a:solidFill>
              </a:rPr>
              <a:t>FTIR spektrum </a:t>
            </a:r>
            <a:r>
              <a:rPr lang="cs-CZ" sz="2000" b="1" dirty="0" smtClean="0">
                <a:solidFill>
                  <a:srgbClr val="008000"/>
                </a:solidFill>
              </a:rPr>
              <a:t>celulózy</a:t>
            </a:r>
            <a:r>
              <a:rPr lang="cs-CZ" sz="2000" b="1" dirty="0" smtClean="0">
                <a:solidFill>
                  <a:srgbClr val="0000FF"/>
                </a:solidFill>
              </a:rPr>
              <a:t>,  </a:t>
            </a:r>
            <a:r>
              <a:rPr lang="cs-CZ" sz="2000" b="1" dirty="0" smtClean="0">
                <a:solidFill>
                  <a:srgbClr val="008000"/>
                </a:solidFill>
              </a:rPr>
              <a:t>škrobu, dextrinu, celulózy s ligninem</a:t>
            </a:r>
            <a:endParaRPr lang="cs-CZ" sz="2000" b="1" dirty="0">
              <a:solidFill>
                <a:srgbClr val="008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318698" cy="51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31. 10. 2018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IDENTIFIKACE PŘÍRODNÍCH LÁTEK 2018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41</a:t>
            </a:fld>
            <a:endParaRPr lang="sk-SK"/>
          </a:p>
        </p:txBody>
      </p:sp>
      <p:sp>
        <p:nvSpPr>
          <p:cNvPr id="8" name="TextovéPole 7"/>
          <p:cNvSpPr txBox="1"/>
          <p:nvPr/>
        </p:nvSpPr>
        <p:spPr>
          <a:xfrm>
            <a:off x="251520" y="5517232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0000FF"/>
                </a:solidFill>
              </a:rPr>
              <a:t>FTIR spektrum </a:t>
            </a:r>
            <a:r>
              <a:rPr lang="cs-CZ" sz="2000" b="1" dirty="0" smtClean="0">
                <a:solidFill>
                  <a:srgbClr val="008000"/>
                </a:solidFill>
              </a:rPr>
              <a:t>celulózy (papír) a celulózy (jutové plátno) </a:t>
            </a:r>
            <a:endParaRPr lang="cs-CZ" sz="2000" b="1" dirty="0">
              <a:solidFill>
                <a:srgbClr val="008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352928" cy="5116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31. 10. 2018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IDENTIFIKACE PŘÍRODNÍCH LÁTEK 2018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42</a:t>
            </a:fld>
            <a:endParaRPr lang="sk-SK"/>
          </a:p>
        </p:txBody>
      </p:sp>
      <p:sp>
        <p:nvSpPr>
          <p:cNvPr id="8" name="TextovéPole 7"/>
          <p:cNvSpPr txBox="1"/>
          <p:nvPr/>
        </p:nvSpPr>
        <p:spPr>
          <a:xfrm>
            <a:off x="251520" y="5517232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0000FF"/>
                </a:solidFill>
              </a:rPr>
              <a:t>FTIR spektrum kaseinu a </a:t>
            </a:r>
            <a:r>
              <a:rPr lang="cs-CZ" sz="2000" b="1" dirty="0" err="1" smtClean="0">
                <a:solidFill>
                  <a:srgbClr val="0000FF"/>
                </a:solidFill>
              </a:rPr>
              <a:t>kaseinového</a:t>
            </a:r>
            <a:r>
              <a:rPr lang="cs-CZ" sz="2000" b="1" dirty="0" smtClean="0">
                <a:solidFill>
                  <a:srgbClr val="0000FF"/>
                </a:solidFill>
              </a:rPr>
              <a:t> klihu (Ca sůl)</a:t>
            </a:r>
            <a:endParaRPr lang="cs-CZ" sz="2000" b="1" dirty="0">
              <a:solidFill>
                <a:srgbClr val="008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244408" cy="5152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NMR spektroskopie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IDENTIFIKACE PŘÍRODNÍCH LÁTEK 2018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43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5040560"/>
          </a:xfrm>
        </p:spPr>
        <p:txBody>
          <a:bodyPr/>
          <a:lstStyle/>
          <a:p>
            <a:r>
              <a:rPr lang="cs-CZ" sz="2800" b="1" dirty="0" smtClean="0">
                <a:solidFill>
                  <a:srgbClr val="008000"/>
                </a:solidFill>
              </a:rPr>
              <a:t>Výhody:</a:t>
            </a:r>
          </a:p>
          <a:p>
            <a:pPr lvl="1"/>
            <a:r>
              <a:rPr lang="cs-CZ" sz="2400" b="1" dirty="0" smtClean="0">
                <a:solidFill>
                  <a:srgbClr val="008000"/>
                </a:solidFill>
              </a:rPr>
              <a:t>Může být vodíkové i uhlíkové a případně i jiné spektrum</a:t>
            </a:r>
          </a:p>
          <a:p>
            <a:pPr lvl="1"/>
            <a:r>
              <a:rPr lang="cs-CZ" sz="2400" b="1" dirty="0" smtClean="0">
                <a:solidFill>
                  <a:srgbClr val="008000"/>
                </a:solidFill>
              </a:rPr>
              <a:t>Detailní informace o struktuře molekuly</a:t>
            </a:r>
          </a:p>
          <a:p>
            <a:pPr lvl="1"/>
            <a:r>
              <a:rPr lang="cs-CZ" sz="2400" b="1" dirty="0" smtClean="0">
                <a:solidFill>
                  <a:srgbClr val="008000"/>
                </a:solidFill>
              </a:rPr>
              <a:t>Jsou k dispozici simulační metody</a:t>
            </a:r>
          </a:p>
          <a:p>
            <a:pPr lvl="1"/>
            <a:r>
              <a:rPr lang="cs-CZ" sz="2400" b="1" dirty="0" smtClean="0">
                <a:solidFill>
                  <a:srgbClr val="008000"/>
                </a:solidFill>
              </a:rPr>
              <a:t>…………….</a:t>
            </a:r>
          </a:p>
          <a:p>
            <a:r>
              <a:rPr lang="cs-CZ" sz="2800" b="1" dirty="0" smtClean="0">
                <a:solidFill>
                  <a:srgbClr val="FF0000"/>
                </a:solidFill>
              </a:rPr>
              <a:t>Nevýhody:</a:t>
            </a:r>
          </a:p>
          <a:p>
            <a:pPr lvl="1"/>
            <a:r>
              <a:rPr lang="cs-CZ" sz="2400" b="1" dirty="0" smtClean="0">
                <a:solidFill>
                  <a:srgbClr val="FF0000"/>
                </a:solidFill>
              </a:rPr>
              <a:t>Instrumentálně i vzdělanostně náročné</a:t>
            </a:r>
          </a:p>
          <a:p>
            <a:pPr lvl="1"/>
            <a:r>
              <a:rPr lang="cs-CZ" sz="2400" b="1" dirty="0" smtClean="0">
                <a:solidFill>
                  <a:srgbClr val="FF0000"/>
                </a:solidFill>
              </a:rPr>
              <a:t>Většinou nutno pracovat v roztoku nebo s kapalinou</a:t>
            </a:r>
          </a:p>
          <a:p>
            <a:pPr lvl="1"/>
            <a:r>
              <a:rPr lang="cs-CZ" sz="2400" b="1" dirty="0" smtClean="0">
                <a:solidFill>
                  <a:srgbClr val="FF0000"/>
                </a:solidFill>
              </a:rPr>
              <a:t>……………..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IDENTIFIKACE PŘÍRODNÍCH LÁTEK 2018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44</a:t>
            </a:fld>
            <a:endParaRPr lang="sk-SK"/>
          </a:p>
        </p:txBody>
      </p:sp>
      <p:sp>
        <p:nvSpPr>
          <p:cNvPr id="5" name="Obdélník 4"/>
          <p:cNvSpPr/>
          <p:nvPr/>
        </p:nvSpPr>
        <p:spPr>
          <a:xfrm>
            <a:off x="107504" y="5013176"/>
            <a:ext cx="889248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</a:rPr>
              <a:t>Comparative prediction of the 13C NMR spectrum of </a:t>
            </a:r>
            <a:r>
              <a:rPr lang="en-US" sz="1400" b="1" dirty="0" smtClean="0">
                <a:solidFill>
                  <a:srgbClr val="FF0000"/>
                </a:solidFill>
              </a:rPr>
              <a:t>sucrose</a:t>
            </a:r>
            <a:r>
              <a:rPr lang="en-US" sz="1400" b="1" dirty="0" smtClean="0">
                <a:solidFill>
                  <a:srgbClr val="0000FF"/>
                </a:solidFill>
              </a:rPr>
              <a:t> using various methods. </a:t>
            </a:r>
            <a:r>
              <a:rPr lang="en-US" sz="1400" b="1" dirty="0" smtClean="0">
                <a:solidFill>
                  <a:srgbClr val="008000"/>
                </a:solidFill>
              </a:rPr>
              <a:t>Experimental spectrum is in the middle. </a:t>
            </a:r>
            <a:r>
              <a:rPr lang="en-US" sz="1400" b="1" dirty="0" smtClean="0">
                <a:solidFill>
                  <a:srgbClr val="0000FF"/>
                </a:solidFill>
              </a:rPr>
              <a:t>Upper spectrum (black) was obtained by empirical routine. Lower spectra (red and green) were obtained by quantum-chemical calculations in PRIRODA and GAUSSIAN respectively. Included information: used theory level/basis set/solvent model, accuracy of prediction (linear correlation factor and root mean square deviation), calculation time on personal computer (blue</a:t>
            </a:r>
            <a:endParaRPr lang="cs-CZ" sz="1400" b="1" dirty="0">
              <a:solidFill>
                <a:srgbClr val="0000FF"/>
              </a:solidFill>
            </a:endParaRPr>
          </a:p>
        </p:txBody>
      </p:sp>
      <p:pic>
        <p:nvPicPr>
          <p:cNvPr id="6" name="Obrázek 5" descr="GlycoNMR_simulation  NMR WIKI E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16632"/>
            <a:ext cx="8424936" cy="4840172"/>
          </a:xfrm>
          <a:prstGeom prst="rect">
            <a:avLst/>
          </a:prstGeom>
        </p:spPr>
      </p:pic>
      <p:sp>
        <p:nvSpPr>
          <p:cNvPr id="7" name="Elipsa 6"/>
          <p:cNvSpPr/>
          <p:nvPr/>
        </p:nvSpPr>
        <p:spPr>
          <a:xfrm>
            <a:off x="251520" y="1628800"/>
            <a:ext cx="1584176" cy="14401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Přímá spojovací šipka 8"/>
          <p:cNvCxnSpPr/>
          <p:nvPr/>
        </p:nvCxnSpPr>
        <p:spPr>
          <a:xfrm flipV="1">
            <a:off x="8388424" y="2996952"/>
            <a:ext cx="144016" cy="2088232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IDENTIFIKACE PŘÍRODNÍCH LÁTEK 2018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5</a:t>
            </a:fld>
            <a:endParaRPr lang="sk-SK"/>
          </a:p>
        </p:txBody>
      </p:sp>
      <p:pic>
        <p:nvPicPr>
          <p:cNvPr id="5" name="Obrázek 4" descr="img7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607905" y="-1231640"/>
            <a:ext cx="3672408" cy="7953129"/>
          </a:xfrm>
          <a:prstGeom prst="rect">
            <a:avLst/>
          </a:prstGeom>
        </p:spPr>
      </p:pic>
      <p:sp>
        <p:nvSpPr>
          <p:cNvPr id="6" name="Nadpis 4"/>
          <p:cNvSpPr txBox="1">
            <a:spLocks/>
          </p:cNvSpPr>
          <p:nvPr/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Barevné</a:t>
            </a:r>
            <a:r>
              <a:rPr kumimoji="0" lang="cs-CZ" sz="28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reakce </a:t>
            </a:r>
            <a:endParaRPr kumimoji="0" lang="cs-CZ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IDENTIFIKACE PŘÍRODNÍCH LÁTEK 2018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6</a:t>
            </a:fld>
            <a:endParaRPr lang="sk-SK"/>
          </a:p>
        </p:txBody>
      </p:sp>
      <p:pic>
        <p:nvPicPr>
          <p:cNvPr id="6" name="Obrázek 5" descr="img7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3329148" y="-1664852"/>
            <a:ext cx="2448272" cy="8315497"/>
          </a:xfrm>
          <a:prstGeom prst="rect">
            <a:avLst/>
          </a:prstGeom>
        </p:spPr>
      </p:pic>
      <p:sp>
        <p:nvSpPr>
          <p:cNvPr id="7" name="Nadpis 4"/>
          <p:cNvSpPr txBox="1">
            <a:spLocks/>
          </p:cNvSpPr>
          <p:nvPr/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Bod tání </a:t>
            </a:r>
            <a:r>
              <a:rPr kumimoji="0" lang="cs-CZ" sz="28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endParaRPr kumimoji="0" lang="cs-CZ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Dělící metody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IDENTIFIKACE PŘÍRODNÍCH LÁTEK 2018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7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cs-CZ" dirty="0" smtClean="0"/>
              <a:t>Destilace – např. terpentýn</a:t>
            </a:r>
          </a:p>
          <a:p>
            <a:r>
              <a:rPr lang="cs-CZ" dirty="0" smtClean="0">
                <a:solidFill>
                  <a:srgbClr val="0000FF"/>
                </a:solidFill>
              </a:rPr>
              <a:t>Extrakce – pryskyřice ze dřeva</a:t>
            </a:r>
          </a:p>
          <a:p>
            <a:r>
              <a:rPr lang="cs-CZ" dirty="0" smtClean="0">
                <a:solidFill>
                  <a:srgbClr val="FF0000"/>
                </a:solidFill>
                <a:latin typeface="Arial Black" pitchFamily="34" charset="0"/>
              </a:rPr>
              <a:t>Chromatografie – dělení aminokyselin na tenké vrstvě</a:t>
            </a:r>
          </a:p>
          <a:p>
            <a:r>
              <a:rPr lang="cs-CZ" b="1" dirty="0" smtClean="0">
                <a:solidFill>
                  <a:srgbClr val="008000"/>
                </a:solidFill>
              </a:rPr>
              <a:t>Elektroforéza - </a:t>
            </a:r>
            <a:r>
              <a:rPr lang="cs-CZ" dirty="0" smtClean="0">
                <a:solidFill>
                  <a:srgbClr val="008000"/>
                </a:solidFill>
              </a:rPr>
              <a:t>dělení aminokyselin</a:t>
            </a:r>
            <a:endParaRPr lang="cs-CZ" b="1" dirty="0" smtClean="0">
              <a:solidFill>
                <a:srgbClr val="008000"/>
              </a:solidFill>
            </a:endParaRPr>
          </a:p>
          <a:p>
            <a:r>
              <a:rPr lang="cs-CZ" dirty="0" smtClean="0"/>
              <a:t>…………….</a:t>
            </a: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Dělící metody - Destilace 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IDENTIFIKACE PŘÍRODNÍCH LÁTEK 2018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8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5040560"/>
          </a:xfrm>
        </p:spPr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Nevýhody:</a:t>
            </a:r>
          </a:p>
          <a:p>
            <a:pPr lvl="1"/>
            <a:r>
              <a:rPr lang="cs-CZ" dirty="0" smtClean="0"/>
              <a:t>Potřeba většího množství vzorku</a:t>
            </a:r>
          </a:p>
          <a:p>
            <a:pPr lvl="1"/>
            <a:r>
              <a:rPr lang="cs-CZ" dirty="0" smtClean="0"/>
              <a:t>Nelze pracovat s pevnými látkami</a:t>
            </a:r>
          </a:p>
          <a:p>
            <a:pPr lvl="1"/>
            <a:r>
              <a:rPr lang="cs-CZ" dirty="0" smtClean="0"/>
              <a:t>Dělení není tak ostré jako u např. chromatografie</a:t>
            </a:r>
          </a:p>
          <a:p>
            <a:r>
              <a:rPr lang="cs-CZ" b="1" dirty="0" smtClean="0">
                <a:solidFill>
                  <a:srgbClr val="008000"/>
                </a:solidFill>
              </a:rPr>
              <a:t>Výhody:</a:t>
            </a:r>
          </a:p>
          <a:p>
            <a:pPr lvl="1"/>
            <a:r>
              <a:rPr lang="cs-CZ" dirty="0" smtClean="0"/>
              <a:t>Získá se množství, se kterým lze dále pracovat,</a:t>
            </a:r>
          </a:p>
          <a:p>
            <a:pPr lvl="1"/>
            <a:r>
              <a:rPr lang="cs-CZ" dirty="0" smtClean="0"/>
              <a:t>Instrumentálně jednoduché, i vakuová rektifikace</a:t>
            </a: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Dělící metody - Chromatografie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IDENTIFIKACE PŘÍRODNÍCH LÁTEK 2018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9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Nevýhody:</a:t>
            </a:r>
          </a:p>
          <a:p>
            <a:pPr lvl="1"/>
            <a:r>
              <a:rPr lang="cs-CZ" b="1" dirty="0" err="1" smtClean="0"/>
              <a:t>NEZíská</a:t>
            </a:r>
            <a:r>
              <a:rPr lang="cs-CZ" dirty="0" smtClean="0"/>
              <a:t> se množství, se kterým lze dále pracovat,</a:t>
            </a:r>
          </a:p>
          <a:p>
            <a:pPr lvl="1"/>
            <a:r>
              <a:rPr lang="cs-CZ" dirty="0" smtClean="0"/>
              <a:t>Instrumentálně </a:t>
            </a:r>
            <a:r>
              <a:rPr lang="cs-CZ" b="1" dirty="0" smtClean="0"/>
              <a:t>NENÍ</a:t>
            </a:r>
            <a:r>
              <a:rPr lang="cs-CZ" dirty="0" smtClean="0"/>
              <a:t> jednoduché</a:t>
            </a:r>
          </a:p>
          <a:p>
            <a:r>
              <a:rPr lang="cs-CZ" sz="2800" b="1" dirty="0" smtClean="0">
                <a:solidFill>
                  <a:srgbClr val="008000"/>
                </a:solidFill>
              </a:rPr>
              <a:t>Výhody:</a:t>
            </a:r>
          </a:p>
          <a:p>
            <a:pPr lvl="1"/>
            <a:r>
              <a:rPr lang="cs-CZ" b="1" cap="all" dirty="0" smtClean="0"/>
              <a:t>Není</a:t>
            </a:r>
            <a:r>
              <a:rPr lang="cs-CZ" dirty="0" smtClean="0"/>
              <a:t> Potřeba většího množství vzorku</a:t>
            </a:r>
          </a:p>
          <a:p>
            <a:pPr lvl="1"/>
            <a:r>
              <a:rPr lang="cs-CZ" dirty="0" smtClean="0"/>
              <a:t>Dělení </a:t>
            </a:r>
            <a:r>
              <a:rPr lang="cs-CZ" b="1" cap="all" dirty="0" smtClean="0"/>
              <a:t>je</a:t>
            </a:r>
            <a:r>
              <a:rPr lang="cs-CZ" dirty="0" smtClean="0"/>
              <a:t> tak ostré</a:t>
            </a:r>
          </a:p>
          <a:p>
            <a:pPr lvl="1"/>
            <a:r>
              <a:rPr lang="cs-CZ" dirty="0" smtClean="0"/>
              <a:t>Lze pracovat i s pevnými látkami, pokud je lze převést do roztoku</a:t>
            </a:r>
          </a:p>
          <a:p>
            <a:pPr lvl="1"/>
            <a:r>
              <a:rPr lang="cs-CZ" dirty="0" smtClean="0"/>
              <a:t>Velké množství chromatografických metod</a:t>
            </a:r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5742</TotalTime>
  <Words>1935</Words>
  <Application>Microsoft Office PowerPoint</Application>
  <PresentationFormat>Předvádění na obrazovce (4:3)</PresentationFormat>
  <Paragraphs>275</Paragraphs>
  <Slides>44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45" baseType="lpstr">
      <vt:lpstr>Default Design</vt:lpstr>
      <vt:lpstr>PŘÍRODNÍ POLYMERY   Identifikace přírodních látek   </vt:lpstr>
      <vt:lpstr>LITERATURA – pouze ta, zaměřená na přírodní látky (polymery)</vt:lpstr>
      <vt:lpstr>Snímek 3</vt:lpstr>
      <vt:lpstr>Základní problémy analýzy přírodních látek (polymerů)</vt:lpstr>
      <vt:lpstr>Snímek 5</vt:lpstr>
      <vt:lpstr>Snímek 6</vt:lpstr>
      <vt:lpstr>Dělící metody</vt:lpstr>
      <vt:lpstr>Dělící metody - Destilace </vt:lpstr>
      <vt:lpstr>Dělící metody - Chromatografie</vt:lpstr>
      <vt:lpstr>Chromatografie – základní metody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Elektroforéza</vt:lpstr>
      <vt:lpstr>Snímek 24</vt:lpstr>
      <vt:lpstr>Snímek 25</vt:lpstr>
      <vt:lpstr>FTIR spektroskopie</vt:lpstr>
      <vt:lpstr>Snímek 27</vt:lpstr>
      <vt:lpstr>Snímek 28</vt:lpstr>
      <vt:lpstr>Snímek 29</vt:lpstr>
      <vt:lpstr>Snímek 30</vt:lpstr>
      <vt:lpstr>Snímek 31</vt:lpstr>
      <vt:lpstr>Snímek 32</vt:lpstr>
      <vt:lpstr>Snímek 33</vt:lpstr>
      <vt:lpstr>Snímek 34</vt:lpstr>
      <vt:lpstr>Snímek 35</vt:lpstr>
      <vt:lpstr>Snímek 36</vt:lpstr>
      <vt:lpstr>Snímek 37</vt:lpstr>
      <vt:lpstr>Snímek 38</vt:lpstr>
      <vt:lpstr>Snímek 39</vt:lpstr>
      <vt:lpstr>Snímek 40</vt:lpstr>
      <vt:lpstr>Snímek 41</vt:lpstr>
      <vt:lpstr>Snímek 42</vt:lpstr>
      <vt:lpstr>NMR spektroskopie</vt:lpstr>
      <vt:lpstr>Snímek 44</vt:lpstr>
    </vt:vector>
  </TitlesOfParts>
  <Company>Home Studio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NAVRHOVÁNÍ VÝROBKŮ Z PLASTŮ</dc:title>
  <dc:creator>LP</dc:creator>
  <cp:lastModifiedBy>ladapospa</cp:lastModifiedBy>
  <cp:revision>672</cp:revision>
  <dcterms:created xsi:type="dcterms:W3CDTF">2008-02-10T16:41:08Z</dcterms:created>
  <dcterms:modified xsi:type="dcterms:W3CDTF">2018-10-31T14:56:55Z</dcterms:modified>
</cp:coreProperties>
</file>