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574" r:id="rId3"/>
    <p:sldId id="565" r:id="rId4"/>
    <p:sldId id="528" r:id="rId5"/>
    <p:sldId id="566" r:id="rId6"/>
    <p:sldId id="506" r:id="rId7"/>
    <p:sldId id="507" r:id="rId8"/>
    <p:sldId id="529" r:id="rId9"/>
    <p:sldId id="462" r:id="rId10"/>
    <p:sldId id="575" r:id="rId11"/>
    <p:sldId id="530" r:id="rId12"/>
    <p:sldId id="531" r:id="rId13"/>
    <p:sldId id="439" r:id="rId14"/>
    <p:sldId id="483" r:id="rId15"/>
    <p:sldId id="578" r:id="rId16"/>
    <p:sldId id="576" r:id="rId17"/>
    <p:sldId id="577" r:id="rId18"/>
    <p:sldId id="498" r:id="rId19"/>
    <p:sldId id="499" r:id="rId20"/>
    <p:sldId id="518" r:id="rId21"/>
    <p:sldId id="519" r:id="rId22"/>
    <p:sldId id="522" r:id="rId23"/>
    <p:sldId id="520" r:id="rId24"/>
    <p:sldId id="521" r:id="rId25"/>
    <p:sldId id="535" r:id="rId26"/>
    <p:sldId id="579" r:id="rId27"/>
    <p:sldId id="580" r:id="rId28"/>
    <p:sldId id="555" r:id="rId29"/>
    <p:sldId id="556" r:id="rId30"/>
    <p:sldId id="557" r:id="rId3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33CC"/>
    <a:srgbClr val="9900CC"/>
    <a:srgbClr val="FFFFCC"/>
    <a:srgbClr val="FFFF99"/>
    <a:srgbClr val="FF0000"/>
    <a:srgbClr val="000099"/>
    <a:srgbClr val="CC3300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6324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Vl%C3%A1knina" TargetMode="External"/><Relationship Id="rId13" Type="http://schemas.openxmlformats.org/officeDocument/2006/relationships/hyperlink" Target="https://cs.wikipedia.org/wiki/Jednolet%C3%A1_rostlina" TargetMode="External"/><Relationship Id="rId18" Type="http://schemas.openxmlformats.org/officeDocument/2006/relationships/hyperlink" Target="https://cs.wikipedia.org/wiki/L%C3%A9%C4%8Div%C3%A1_rostlina" TargetMode="External"/><Relationship Id="rId3" Type="http://schemas.openxmlformats.org/officeDocument/2006/relationships/hyperlink" Target="https://cs.wikipedia.org/wiki/Plant%C3%A1%C5%BE" TargetMode="External"/><Relationship Id="rId7" Type="http://schemas.openxmlformats.org/officeDocument/2006/relationships/hyperlink" Target="https://cs.wikipedia.org/wiki/Afrika" TargetMode="External"/><Relationship Id="rId12" Type="http://schemas.openxmlformats.org/officeDocument/2006/relationships/hyperlink" Target="https://cs.wikipedia.org/wiki/Laxativum" TargetMode="External"/><Relationship Id="rId17" Type="http://schemas.openxmlformats.org/officeDocument/2006/relationships/hyperlink" Target="https://cs.wikipedia.org/wiki/Plevel" TargetMode="External"/><Relationship Id="rId2" Type="http://schemas.openxmlformats.org/officeDocument/2006/relationships/hyperlink" Target="https://cs.wikipedia.org/wiki/Farmakologie" TargetMode="External"/><Relationship Id="rId16" Type="http://schemas.openxmlformats.org/officeDocument/2006/relationships/hyperlink" Target="https://cs.wikipedia.org/wiki/Jitroce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s.wikipedia.org/wiki/Bl%C3%ADzk%C3%BD_v%C3%BDchod" TargetMode="External"/><Relationship Id="rId11" Type="http://schemas.openxmlformats.org/officeDocument/2006/relationships/hyperlink" Target="https://cs.wikipedia.org/wiki/Osemen%C3%AD" TargetMode="External"/><Relationship Id="rId5" Type="http://schemas.openxmlformats.org/officeDocument/2006/relationships/hyperlink" Target="https://cs.wikipedia.org/wiki/Braz%C3%ADlie" TargetMode="External"/><Relationship Id="rId15" Type="http://schemas.openxmlformats.org/officeDocument/2006/relationships/hyperlink" Target="https://cs.wikipedia.org/wiki/Rod_(biologie)" TargetMode="External"/><Relationship Id="rId10" Type="http://schemas.openxmlformats.org/officeDocument/2006/relationships/hyperlink" Target="https://cs.wikipedia.org/wiki/Bobtn%C3%A1n%C3%AD" TargetMode="External"/><Relationship Id="rId19" Type="http://schemas.openxmlformats.org/officeDocument/2006/relationships/hyperlink" Target="https://cs.wikipedia.org/wiki/Semeno" TargetMode="External"/><Relationship Id="rId4" Type="http://schemas.openxmlformats.org/officeDocument/2006/relationships/hyperlink" Target="https://cs.wikipedia.org/wiki/Indie" TargetMode="External"/><Relationship Id="rId9" Type="http://schemas.openxmlformats.org/officeDocument/2006/relationships/hyperlink" Target="https://cs.wikipedia.org/wiki/Sliz" TargetMode="External"/><Relationship Id="rId14" Type="http://schemas.openxmlformats.org/officeDocument/2006/relationships/hyperlink" Target="https://cs.wikipedia.org/wiki/Druh_(biologie)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pimer" TargetMode="External"/><Relationship Id="rId3" Type="http://schemas.openxmlformats.org/officeDocument/2006/relationships/hyperlink" Target="https://en.wikipedia.org/wiki/Molar_mass" TargetMode="External"/><Relationship Id="rId7" Type="http://schemas.openxmlformats.org/officeDocument/2006/relationships/hyperlink" Target="https://en.wikipedia.org/w/index.php?title=Mannuronate&amp;action=edit&amp;redlink=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Homopolymer" TargetMode="External"/><Relationship Id="rId5" Type="http://schemas.openxmlformats.org/officeDocument/2006/relationships/hyperlink" Target="https://en.wikipedia.org/wiki/Copolymer" TargetMode="External"/><Relationship Id="rId10" Type="http://schemas.openxmlformats.org/officeDocument/2006/relationships/hyperlink" Target="https://en.wikipedia.org/wiki/Covalently" TargetMode="External"/><Relationship Id="rId4" Type="http://schemas.openxmlformats.org/officeDocument/2006/relationships/image" Target="../media/image20.jpeg"/><Relationship Id="rId9" Type="http://schemas.openxmlformats.org/officeDocument/2006/relationships/hyperlink" Target="https://en.wikipedia.org/w/index.php?title=Guluronic_acid&amp;action=edit&amp;redlink=1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ikipedia:Citation_needed" TargetMode="External"/><Relationship Id="rId13" Type="http://schemas.openxmlformats.org/officeDocument/2006/relationships/hyperlink" Target="https://en.wikipedia.org/wiki/Impression_(dental)" TargetMode="External"/><Relationship Id="rId18" Type="http://schemas.openxmlformats.org/officeDocument/2006/relationships/hyperlink" Target="https://en.wikipedia.org/wiki/Reactive_dye_printing" TargetMode="External"/><Relationship Id="rId3" Type="http://schemas.openxmlformats.org/officeDocument/2006/relationships/hyperlink" Target="https://en.wikipedia.org/wiki/Diet_aid" TargetMode="External"/><Relationship Id="rId21" Type="http://schemas.openxmlformats.org/officeDocument/2006/relationships/hyperlink" Target="https://en.wikipedia.org/wiki/Alginic_acid" TargetMode="External"/><Relationship Id="rId7" Type="http://schemas.openxmlformats.org/officeDocument/2006/relationships/hyperlink" Target="https://en.wikipedia.org/wiki/Gelling_agent" TargetMode="External"/><Relationship Id="rId12" Type="http://schemas.openxmlformats.org/officeDocument/2006/relationships/hyperlink" Target="https://en.wikipedia.org/wiki/Gastroesophageal_reflux_disease" TargetMode="External"/><Relationship Id="rId17" Type="http://schemas.openxmlformats.org/officeDocument/2006/relationships/hyperlink" Target="https://en.wikipedia.org/wiki/Casting" TargetMode="External"/><Relationship Id="rId2" Type="http://schemas.openxmlformats.org/officeDocument/2006/relationships/hyperlink" Target="https://en.wikipedia.org/wiki/Dehydrated" TargetMode="External"/><Relationship Id="rId16" Type="http://schemas.openxmlformats.org/officeDocument/2006/relationships/hyperlink" Target="https://en.wikipedia.org/wiki/Lifecasting" TargetMode="External"/><Relationship Id="rId20" Type="http://schemas.openxmlformats.org/officeDocument/2006/relationships/hyperlink" Target="https://en.wikipedia.org/wiki/Textile_print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Thickening" TargetMode="External"/><Relationship Id="rId11" Type="http://schemas.openxmlformats.org/officeDocument/2006/relationships/hyperlink" Target="https://en.wikipedia.org/wiki/Bicarbonate" TargetMode="External"/><Relationship Id="rId5" Type="http://schemas.openxmlformats.org/officeDocument/2006/relationships/hyperlink" Target="https://en.wikipedia.org/wiki/Fireproofing" TargetMode="External"/><Relationship Id="rId15" Type="http://schemas.openxmlformats.org/officeDocument/2006/relationships/hyperlink" Target="https://en.wikipedia.org/wiki/Prosthetic" TargetMode="External"/><Relationship Id="rId23" Type="http://schemas.openxmlformats.org/officeDocument/2006/relationships/hyperlink" Target="https://en.wikipedia.org/wiki/Wound_dressing" TargetMode="External"/><Relationship Id="rId10" Type="http://schemas.openxmlformats.org/officeDocument/2006/relationships/hyperlink" Target="https://en.wikipedia.org/wiki/Gaviscon" TargetMode="External"/><Relationship Id="rId19" Type="http://schemas.openxmlformats.org/officeDocument/2006/relationships/hyperlink" Target="https://en.wikipedia.org/wiki/Reactive_dye" TargetMode="External"/><Relationship Id="rId4" Type="http://schemas.openxmlformats.org/officeDocument/2006/relationships/hyperlink" Target="https://en.wikipedia.org/wiki/Waterproofing" TargetMode="External"/><Relationship Id="rId9" Type="http://schemas.openxmlformats.org/officeDocument/2006/relationships/hyperlink" Target="https://en.wikipedia.org/wiki/Pharmaceutical" TargetMode="External"/><Relationship Id="rId14" Type="http://schemas.openxmlformats.org/officeDocument/2006/relationships/hyperlink" Target="https://en.wikipedia.org/wiki/Dentistry" TargetMode="External"/><Relationship Id="rId22" Type="http://schemas.openxmlformats.org/officeDocument/2006/relationships/hyperlink" Target="https://en.wikipedia.org/wiki/Calcium_alginat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lysacharidy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N-acetylgalaktosamin" TargetMode="External"/><Relationship Id="rId5" Type="http://schemas.openxmlformats.org/officeDocument/2006/relationships/hyperlink" Target="https://cs.wikipedia.org/wiki/Glukuron%C3%A1t" TargetMode="External"/><Relationship Id="rId4" Type="http://schemas.openxmlformats.org/officeDocument/2006/relationships/hyperlink" Target="https://cs.wikipedia.org/wiki/Monomer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Bolest" TargetMode="External"/><Relationship Id="rId13" Type="http://schemas.openxmlformats.org/officeDocument/2006/relationships/hyperlink" Target="https://cs.wikipedia.org/w/index.php?title=Antiflogistika&amp;action=edit&amp;redlink=1" TargetMode="External"/><Relationship Id="rId3" Type="http://schemas.openxmlformats.org/officeDocument/2006/relationships/hyperlink" Target="https://cs.wikipedia.org/wiki/Glukosamin" TargetMode="External"/><Relationship Id="rId7" Type="http://schemas.openxmlformats.org/officeDocument/2006/relationships/hyperlink" Target="https://cs.wikipedia.org/wiki/Osteoartr%C3%B3za" TargetMode="External"/><Relationship Id="rId12" Type="http://schemas.openxmlformats.org/officeDocument/2006/relationships/hyperlink" Target="https://cs.wikipedia.org/wiki/Steroidy" TargetMode="External"/><Relationship Id="rId2" Type="http://schemas.openxmlformats.org/officeDocument/2006/relationships/hyperlink" Target="https://cs.wikipedia.org/wiki/Polysacharid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Proteoglykan" TargetMode="External"/><Relationship Id="rId11" Type="http://schemas.openxmlformats.org/officeDocument/2006/relationships/hyperlink" Target="https://cs.wikipedia.org/wiki/Analgetika" TargetMode="External"/><Relationship Id="rId5" Type="http://schemas.openxmlformats.org/officeDocument/2006/relationships/hyperlink" Target="https://cs.wikipedia.org/wiki/Biosynt%C3%A9za" TargetMode="External"/><Relationship Id="rId10" Type="http://schemas.openxmlformats.org/officeDocument/2006/relationships/hyperlink" Target="https://cs.wikipedia.org/wiki/Kloub" TargetMode="External"/><Relationship Id="rId4" Type="http://schemas.openxmlformats.org/officeDocument/2006/relationships/hyperlink" Target="https://cs.wikipedia.org/wiki/Monomer" TargetMode="External"/><Relationship Id="rId9" Type="http://schemas.openxmlformats.org/officeDocument/2006/relationships/hyperlink" Target="https://cs.wikipedia.org/wiki/Z%C3%A1n%C4%9B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661248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III  škrob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POTRAVINÁŘSKÉ </a:t>
            </a:r>
            <a:br>
              <a:rPr lang="cs-CZ" sz="5400" b="1" kern="1200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&amp;</a:t>
            </a:r>
            <a:br>
              <a:rPr lang="cs-CZ" sz="5400" b="1" kern="1200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TECHNICKÉ POUŽITÍ</a:t>
            </a: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733256"/>
            <a:ext cx="6400800" cy="504056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061120192019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TERMOPLASTICKÉ ŠKROBY 2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Výrobky jsou BIODEGRADOVATELNÉ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Ve spojení s PŘÍRODNÍMI VLÁKNY  (např. len) &gt; </a:t>
            </a:r>
            <a:r>
              <a:rPr lang="cs-CZ" b="1" dirty="0" smtClean="0">
                <a:solidFill>
                  <a:srgbClr val="008000"/>
                </a:solidFill>
              </a:rPr>
              <a:t>BIODEGRADOVATELNÉ KOMPOZITY</a:t>
            </a:r>
          </a:p>
          <a:p>
            <a:r>
              <a:rPr lang="cs-CZ" sz="4800" b="1" dirty="0" smtClean="0">
                <a:solidFill>
                  <a:srgbClr val="FF0000"/>
                </a:solidFill>
                <a:latin typeface="Arial Black" pitchFamily="34" charset="0"/>
              </a:rPr>
              <a:t>Problémem je nízká tuhost materiálu</a:t>
            </a:r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188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8000"/>
                </a:solidFill>
                <a:latin typeface="Arial Black" pitchFamily="34" charset="0"/>
              </a:rPr>
              <a:t>Ewa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3200" dirty="0" err="1" smtClean="0">
                <a:solidFill>
                  <a:srgbClr val="008000"/>
                </a:solidFill>
                <a:latin typeface="Arial Black" pitchFamily="34" charset="0"/>
              </a:rPr>
              <a:t>Rudnik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: </a:t>
            </a:r>
            <a:r>
              <a:rPr lang="cs-CZ" sz="3200" dirty="0" err="1" smtClean="0">
                <a:solidFill>
                  <a:srgbClr val="008000"/>
                </a:solidFill>
                <a:latin typeface="Arial Black" pitchFamily="34" charset="0"/>
              </a:rPr>
              <a:t>Compostable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 Polymer </a:t>
            </a:r>
            <a:r>
              <a:rPr lang="cs-CZ" sz="3200" dirty="0" err="1" smtClean="0">
                <a:solidFill>
                  <a:srgbClr val="008000"/>
                </a:solidFill>
                <a:latin typeface="Arial Black" pitchFamily="34" charset="0"/>
              </a:rPr>
              <a:t>Materials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, ISBN: 978-0-08-045371-2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4" name="Obrázek 13" descr="TERMOPLASTICKÝ ŠKROB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" y="2060848"/>
            <a:ext cx="9025921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6" name="Obrázek 5" descr="TERMOPLASTICKÝ ŠKROB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260648"/>
            <a:ext cx="8202678" cy="1800200"/>
          </a:xfrm>
          <a:prstGeom prst="rect">
            <a:avLst/>
          </a:prstGeom>
        </p:spPr>
      </p:pic>
      <p:pic>
        <p:nvPicPr>
          <p:cNvPr id="7" name="Obrázek 6" descr="TERMOPLASTICKÝ ŠKROB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7504" y="3212976"/>
            <a:ext cx="8850175" cy="364502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2" y="20608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NEJBĚŽNĚJŠÍ  jsou VODA &amp; GLYCEROL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981076"/>
          <a:ext cx="8229600" cy="524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85392"/>
                <a:gridCol w="2129408"/>
                <a:gridCol w="2057400"/>
              </a:tblGrid>
              <a:tr h="73563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Typ škrobu nebo jeho derivátu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59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Nativní škrob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Maz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Rentoaláž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Přídavek formalínu proti napadení plísněmi</a:t>
                      </a:r>
                    </a:p>
                    <a:p>
                      <a:r>
                        <a:rPr lang="cs-CZ" sz="1800" dirty="0" smtClean="0"/>
                        <a:t>Emulgace s balzámy &gt; vyšší lepivost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14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Dextrin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Roztok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Lepidlo na papír a knihy (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UMĚLÁ KLOVATINA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Křehké filmy &gt; MĚKČENÍ GLYCERINEM NEBO MEDEM</a:t>
                      </a:r>
                      <a:endParaRPr lang="cs-CZ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64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Dextrin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Roztok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Pojivo</a:t>
                      </a:r>
                      <a:r>
                        <a:rPr lang="cs-CZ" sz="1800" baseline="0" dirty="0" smtClean="0"/>
                        <a:t> barev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14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Nativní škrob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Maz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Pojivo</a:t>
                      </a:r>
                      <a:r>
                        <a:rPr lang="cs-CZ" sz="1800" baseline="0" dirty="0" smtClean="0"/>
                        <a:t> barev (kvaš, tempera)</a:t>
                      </a:r>
                      <a:endParaRPr lang="cs-CZ" sz="1800" dirty="0" smtClean="0"/>
                    </a:p>
                    <a:p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Přídavek formalínu proti napadení plísněmi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26469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AGAR 1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4" name="TextovéPole 13"/>
          <p:cNvSpPr txBox="1"/>
          <p:nvPr/>
        </p:nvSpPr>
        <p:spPr>
          <a:xfrm>
            <a:off x="0" y="76470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 Black" pitchFamily="34" charset="0"/>
              </a:rPr>
              <a:t>Je to POLYSACHARID složený z cca. 70 % hmot. AGAROSY (</a:t>
            </a:r>
            <a:r>
              <a:rPr lang="cs-CZ" sz="2800" dirty="0" err="1" smtClean="0">
                <a:latin typeface="Arial Black" pitchFamily="34" charset="0"/>
              </a:rPr>
              <a:t>polygalaktanu</a:t>
            </a:r>
            <a:r>
              <a:rPr lang="cs-CZ" sz="2800" dirty="0" smtClean="0">
                <a:latin typeface="Arial Black" pitchFamily="34" charset="0"/>
              </a:rPr>
              <a:t>) a z cca. 30 % hmot. 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AGAROPEKTINU</a:t>
            </a:r>
            <a:r>
              <a:rPr lang="cs-CZ" sz="2800" dirty="0" smtClean="0">
                <a:latin typeface="Arial Black" pitchFamily="34" charset="0"/>
              </a:rPr>
              <a:t> (D-galaktosa, částečně esterifikovaná kyselinou sírovou)  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2564904"/>
            <a:ext cx="914400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Agar consists of a mixture of </a:t>
            </a:r>
            <a:r>
              <a:rPr lang="en-US" sz="2800" b="1" dirty="0" smtClean="0">
                <a:latin typeface="Arial Black" pitchFamily="34" charset="0"/>
              </a:rPr>
              <a:t>AGAROSE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 and </a:t>
            </a:r>
            <a:r>
              <a:rPr lang="en-US" sz="2800" b="1" dirty="0" smtClean="0">
                <a:solidFill>
                  <a:srgbClr val="0000FF"/>
                </a:solidFill>
                <a:latin typeface="Arial Black" pitchFamily="34" charset="0"/>
              </a:rPr>
              <a:t>AGAROPECTIN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latin typeface="Arial Black" pitchFamily="34" charset="0"/>
              </a:rPr>
              <a:t>AGAROSE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b="1" dirty="0" smtClean="0"/>
              <a:t>, the predominant component of agar, is a linear polymer, made up of the repeating </a:t>
            </a:r>
            <a:r>
              <a:rPr lang="en-US" sz="2800" b="1" dirty="0" err="1" smtClean="0"/>
              <a:t>monomeric</a:t>
            </a:r>
            <a:r>
              <a:rPr lang="en-US" sz="2800" b="1" dirty="0" smtClean="0"/>
              <a:t> unit of </a:t>
            </a:r>
            <a:r>
              <a:rPr lang="en-US" sz="2800" b="1" dirty="0" err="1" smtClean="0"/>
              <a:t>agarobiose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Agarobiose</a:t>
            </a:r>
            <a:r>
              <a:rPr lang="en-US" sz="2800" b="1" dirty="0" smtClean="0"/>
              <a:t> is a disaccharide made up of D-</a:t>
            </a:r>
            <a:r>
              <a:rPr lang="en-US" sz="2800" b="1" dirty="0" err="1" smtClean="0"/>
              <a:t>galactose</a:t>
            </a:r>
            <a:r>
              <a:rPr lang="en-US" sz="2800" b="1" dirty="0" smtClean="0"/>
              <a:t> and 3,6-anhydro-L-galactopyranose. </a:t>
            </a:r>
            <a:r>
              <a:rPr lang="en-US" sz="2800" b="1" dirty="0" smtClean="0">
                <a:solidFill>
                  <a:srgbClr val="0000FF"/>
                </a:solidFill>
                <a:latin typeface="Arial Black" pitchFamily="34" charset="0"/>
              </a:rPr>
              <a:t>AGAROPECTIN</a:t>
            </a:r>
            <a:r>
              <a:rPr lang="en-US" sz="2800" b="1" dirty="0" smtClean="0"/>
              <a:t> is a heterogeneous mixture of smaller molecules that occur in lesser amounts, and is made up of alternating units of D-</a:t>
            </a:r>
            <a:r>
              <a:rPr lang="en-US" sz="2800" b="1" dirty="0" err="1" smtClean="0"/>
              <a:t>galactose</a:t>
            </a:r>
            <a:r>
              <a:rPr lang="en-US" sz="2800" b="1" dirty="0" smtClean="0"/>
              <a:t> and L-</a:t>
            </a:r>
            <a:r>
              <a:rPr lang="en-US" sz="2800" b="1" dirty="0" err="1" smtClean="0"/>
              <a:t>galactose</a:t>
            </a:r>
            <a:r>
              <a:rPr lang="en-US" sz="2800" b="1" dirty="0" smtClean="0"/>
              <a:t> heavily modified with acidic side-groups, such as sulfate and </a:t>
            </a:r>
            <a:r>
              <a:rPr lang="en-US" sz="2800" b="1" dirty="0" err="1" smtClean="0">
                <a:solidFill>
                  <a:srgbClr val="C00000"/>
                </a:solidFill>
              </a:rPr>
              <a:t>pyruvate</a:t>
            </a:r>
            <a:r>
              <a:rPr lang="en-US" sz="2800" b="1" dirty="0" smtClean="0"/>
              <a:t>.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AGAR 2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obrázek 5" descr="http://www.agargel.com.br/img/pa-es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7146992" cy="2831136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0" y="414908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AGAROPECTIN,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non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gelling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fraction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is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sulfated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polysaccharide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(3% to 10%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sulfate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),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composed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of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agarose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and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varying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percentages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of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ester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sulfate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, D-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glucuronic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acid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and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small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amounts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of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pyruvic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acid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Obrázek 13" descr="1024px-Pyruvic-acid-2D-skele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1733" y="1484784"/>
            <a:ext cx="1802267" cy="165618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148064" y="3356992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Kyselina </a:t>
            </a:r>
            <a:r>
              <a:rPr lang="cs-CZ" sz="2400" dirty="0" err="1" smtClean="0">
                <a:solidFill>
                  <a:srgbClr val="C00000"/>
                </a:solidFill>
                <a:latin typeface="Arial Black" pitchFamily="34" charset="0"/>
              </a:rPr>
              <a:t>pyrohroznová</a:t>
            </a:r>
            <a:endParaRPr lang="cs-CZ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cs-CZ" sz="2400" dirty="0" err="1" smtClean="0">
                <a:solidFill>
                  <a:srgbClr val="C00000"/>
                </a:solidFill>
                <a:latin typeface="Arial Black" pitchFamily="34" charset="0"/>
              </a:rPr>
              <a:t>pyruvicacid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)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AGAR 2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004048" cy="19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0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Agarose</a:t>
            </a:r>
            <a:r>
              <a:rPr lang="cs-CZ" sz="4000" b="1" dirty="0" smtClean="0">
                <a:solidFill>
                  <a:srgbClr val="FF0000"/>
                </a:solidFill>
              </a:rPr>
              <a:t> (β-1,3-</a:t>
            </a:r>
            <a:r>
              <a:rPr lang="cs-CZ" sz="4000" b="1" dirty="0" err="1" smtClean="0">
                <a:solidFill>
                  <a:srgbClr val="FF0000"/>
                </a:solidFill>
              </a:rPr>
              <a:t>linked</a:t>
            </a:r>
            <a:r>
              <a:rPr lang="cs-CZ" sz="4000" b="1" dirty="0" smtClean="0">
                <a:solidFill>
                  <a:srgbClr val="FF0000"/>
                </a:solidFill>
              </a:rPr>
              <a:t>- D-</a:t>
            </a:r>
            <a:r>
              <a:rPr lang="cs-CZ" sz="4000" b="1" dirty="0" err="1" smtClean="0">
                <a:solidFill>
                  <a:srgbClr val="FF0000"/>
                </a:solidFill>
              </a:rPr>
              <a:t>galactose</a:t>
            </a:r>
            <a:r>
              <a:rPr lang="cs-CZ" sz="4000" b="1" dirty="0" smtClean="0">
                <a:solidFill>
                  <a:srgbClr val="FF0000"/>
                </a:solidFill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0" y="3356992"/>
            <a:ext cx="914400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AGAROSE</a:t>
            </a:r>
            <a:r>
              <a:rPr lang="cs-CZ" sz="3600" b="1" dirty="0" smtClean="0">
                <a:solidFill>
                  <a:srgbClr val="FF0000"/>
                </a:solidFill>
              </a:rPr>
              <a:t>, </a:t>
            </a:r>
            <a:r>
              <a:rPr lang="cs-CZ" sz="3600" b="1" dirty="0" err="1" smtClean="0">
                <a:solidFill>
                  <a:srgbClr val="FF0000"/>
                </a:solidFill>
              </a:rPr>
              <a:t>the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gelling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fraction</a:t>
            </a:r>
            <a:r>
              <a:rPr lang="cs-CZ" sz="3600" b="1" dirty="0" smtClean="0">
                <a:solidFill>
                  <a:srgbClr val="FF0000"/>
                </a:solidFill>
              </a:rPr>
              <a:t>, </a:t>
            </a:r>
            <a:r>
              <a:rPr lang="cs-CZ" sz="3600" b="1" dirty="0" err="1" smtClean="0">
                <a:solidFill>
                  <a:srgbClr val="FF0000"/>
                </a:solidFill>
              </a:rPr>
              <a:t>is</a:t>
            </a:r>
            <a:r>
              <a:rPr lang="cs-CZ" sz="3600" b="1" dirty="0" smtClean="0">
                <a:solidFill>
                  <a:srgbClr val="FF0000"/>
                </a:solidFill>
              </a:rPr>
              <a:t> a </a:t>
            </a:r>
            <a:r>
              <a:rPr lang="cs-CZ" sz="3600" b="1" dirty="0" err="1" smtClean="0">
                <a:solidFill>
                  <a:srgbClr val="FF0000"/>
                </a:solidFill>
              </a:rPr>
              <a:t>neutral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linear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molecule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essentially</a:t>
            </a:r>
            <a:r>
              <a:rPr lang="cs-CZ" sz="3600" b="1" dirty="0" smtClean="0">
                <a:solidFill>
                  <a:srgbClr val="FF0000"/>
                </a:solidFill>
              </a:rPr>
              <a:t> free </a:t>
            </a:r>
            <a:r>
              <a:rPr lang="cs-CZ" sz="3600" b="1" dirty="0" err="1" smtClean="0">
                <a:solidFill>
                  <a:srgbClr val="FF0000"/>
                </a:solidFill>
              </a:rPr>
              <a:t>of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sulfates</a:t>
            </a:r>
            <a:r>
              <a:rPr lang="cs-CZ" sz="3600" b="1" dirty="0" smtClean="0">
                <a:solidFill>
                  <a:srgbClr val="FF0000"/>
                </a:solidFill>
              </a:rPr>
              <a:t>, </a:t>
            </a:r>
            <a:r>
              <a:rPr lang="cs-CZ" sz="3600" b="1" dirty="0" err="1" smtClean="0">
                <a:solidFill>
                  <a:srgbClr val="FF0000"/>
                </a:solidFill>
              </a:rPr>
              <a:t>consisting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of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chains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of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repeating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alternate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units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of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smtClean="0">
                <a:solidFill>
                  <a:srgbClr val="92D050"/>
                </a:solidFill>
              </a:rPr>
              <a:t>β-1,3-</a:t>
            </a:r>
            <a:r>
              <a:rPr lang="cs-CZ" sz="3600" b="1" dirty="0" err="1" smtClean="0">
                <a:solidFill>
                  <a:srgbClr val="92D050"/>
                </a:solidFill>
              </a:rPr>
              <a:t>linked</a:t>
            </a:r>
            <a:r>
              <a:rPr lang="cs-CZ" sz="3600" b="1" dirty="0" smtClean="0">
                <a:solidFill>
                  <a:srgbClr val="92D050"/>
                </a:solidFill>
              </a:rPr>
              <a:t>- D-</a:t>
            </a:r>
            <a:r>
              <a:rPr lang="cs-CZ" sz="3600" b="1" dirty="0" err="1" smtClean="0">
                <a:solidFill>
                  <a:srgbClr val="92D050"/>
                </a:solidFill>
              </a:rPr>
              <a:t>galactose</a:t>
            </a:r>
            <a:r>
              <a:rPr lang="cs-CZ" sz="3600" b="1" dirty="0" smtClean="0">
                <a:solidFill>
                  <a:srgbClr val="92D05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and</a:t>
            </a:r>
            <a:r>
              <a:rPr lang="cs-CZ" sz="3600" b="1" dirty="0" smtClean="0">
                <a:solidFill>
                  <a:srgbClr val="FF0000"/>
                </a:solidFill>
              </a:rPr>
              <a:t> α-1,4-</a:t>
            </a:r>
            <a:r>
              <a:rPr lang="cs-CZ" sz="3600" b="1" dirty="0" err="1" smtClean="0">
                <a:solidFill>
                  <a:srgbClr val="FF0000"/>
                </a:solidFill>
              </a:rPr>
              <a:t>linked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smtClean="0">
                <a:solidFill>
                  <a:srgbClr val="0000FF"/>
                </a:solidFill>
              </a:rPr>
              <a:t>3,6-</a:t>
            </a:r>
            <a:r>
              <a:rPr lang="cs-CZ" sz="3600" b="1" dirty="0" err="1" smtClean="0">
                <a:solidFill>
                  <a:srgbClr val="0000FF"/>
                </a:solidFill>
              </a:rPr>
              <a:t>anhydro</a:t>
            </a:r>
            <a:r>
              <a:rPr lang="cs-CZ" sz="3600" b="1" dirty="0" smtClean="0">
                <a:solidFill>
                  <a:srgbClr val="0000FF"/>
                </a:solidFill>
              </a:rPr>
              <a:t>-L-</a:t>
            </a:r>
            <a:r>
              <a:rPr lang="cs-CZ" sz="3600" b="1" dirty="0" err="1" smtClean="0">
                <a:solidFill>
                  <a:srgbClr val="0000FF"/>
                </a:solidFill>
              </a:rPr>
              <a:t>galactose</a:t>
            </a:r>
            <a:endParaRPr lang="cs-CZ" sz="3600" b="1" dirty="0">
              <a:solidFill>
                <a:srgbClr val="0000FF"/>
              </a:solidFill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 flipH="1">
            <a:off x="2123728" y="1484784"/>
            <a:ext cx="576064" cy="72008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563888" y="1412776"/>
            <a:ext cx="576064" cy="72008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AGAR 3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9" name="Nadpis 6"/>
          <p:cNvSpPr txBox="1">
            <a:spLocks/>
          </p:cNvSpPr>
          <p:nvPr/>
        </p:nvSpPr>
        <p:spPr bwMode="auto">
          <a:xfrm>
            <a:off x="0" y="69269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AGAR &amp; potravinářství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11967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ČIŘENÍ ovocných šťáv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Zahušťovadlo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Rostlinná náhrada želatiny pro vegany 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1" name="Nadpis 6"/>
          <p:cNvSpPr txBox="1">
            <a:spLocks/>
          </p:cNvSpPr>
          <p:nvPr/>
        </p:nvSpPr>
        <p:spPr bwMode="auto">
          <a:xfrm>
            <a:off x="0" y="270892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AGAR &amp; medicína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321297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Živná půda pro růst plísní a baktérií 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90066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Jiné užitečné polysacharidy 1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323528" y="2564904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/>
              <a:t>Tento druh jitrocele se pro </a:t>
            </a:r>
            <a:r>
              <a:rPr lang="cs-CZ" sz="2400" dirty="0" smtClean="0">
                <a:hlinkClick r:id="rId2" tooltip="Farmakologie"/>
              </a:rPr>
              <a:t>farmakologické</a:t>
            </a:r>
            <a:r>
              <a:rPr lang="cs-CZ" sz="2400" dirty="0" smtClean="0"/>
              <a:t> účinky semen pěstuje na </a:t>
            </a:r>
            <a:r>
              <a:rPr lang="cs-CZ" sz="2400" dirty="0" smtClean="0">
                <a:hlinkClick r:id="rId3" tooltip="Plantáž"/>
              </a:rPr>
              <a:t>plantážích</a:t>
            </a:r>
            <a:r>
              <a:rPr lang="cs-CZ" sz="2400" dirty="0" smtClean="0"/>
              <a:t> např. v </a:t>
            </a:r>
            <a:r>
              <a:rPr lang="cs-CZ" sz="2400" dirty="0" smtClean="0">
                <a:hlinkClick r:id="rId4" tooltip="Indie"/>
              </a:rPr>
              <a:t>Indii</a:t>
            </a:r>
            <a:r>
              <a:rPr lang="cs-CZ" sz="2400" dirty="0" smtClean="0"/>
              <a:t>, </a:t>
            </a:r>
            <a:r>
              <a:rPr lang="cs-CZ" sz="2400" dirty="0" smtClean="0">
                <a:hlinkClick r:id="rId5" tooltip="Brazílie"/>
              </a:rPr>
              <a:t>Brazílií</a:t>
            </a:r>
            <a:r>
              <a:rPr lang="cs-CZ" sz="2400" dirty="0" smtClean="0"/>
              <a:t>, na </a:t>
            </a:r>
            <a:r>
              <a:rPr lang="cs-CZ" sz="2400" dirty="0" smtClean="0">
                <a:hlinkClick r:id="rId6" tooltip="Blízký východ"/>
              </a:rPr>
              <a:t>Blízkém východě</a:t>
            </a:r>
            <a:r>
              <a:rPr lang="cs-CZ" sz="2400" dirty="0" smtClean="0"/>
              <a:t> i na severu </a:t>
            </a:r>
            <a:r>
              <a:rPr lang="cs-CZ" sz="2400" dirty="0" smtClean="0">
                <a:hlinkClick r:id="rId7" tooltip="Afrika"/>
              </a:rPr>
              <a:t>Afriky</a:t>
            </a:r>
            <a:r>
              <a:rPr lang="cs-CZ" sz="2400" dirty="0" smtClean="0"/>
              <a:t>. Hlavní léčebnou látkou je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rozpustná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  <a:hlinkClick r:id="rId8" tooltip="Vláknina"/>
              </a:rPr>
              <a:t>vláknina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ve formě bezbarvého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  <a:hlinkClick r:id="rId9" tooltip="Sliz"/>
              </a:rPr>
              <a:t>slizu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smtClean="0"/>
              <a:t>který po zvlhnutí </a:t>
            </a:r>
            <a:r>
              <a:rPr lang="cs-CZ" sz="2400" dirty="0" smtClean="0">
                <a:hlinkClick r:id="rId10" tooltip="Bobtnání"/>
              </a:rPr>
              <a:t>bobtná</a:t>
            </a:r>
            <a:r>
              <a:rPr lang="cs-CZ" sz="2400" dirty="0" smtClean="0"/>
              <a:t>. Získává se z </a:t>
            </a:r>
            <a:r>
              <a:rPr lang="cs-CZ" sz="2400" dirty="0" smtClean="0">
                <a:hlinkClick r:id="rId11" tooltip="Osemení"/>
              </a:rPr>
              <a:t>osemení</a:t>
            </a:r>
            <a:r>
              <a:rPr lang="cs-CZ" sz="2400" dirty="0" smtClean="0"/>
              <a:t> které se ze suchých semen sdírá a mele na prášek, osemení tvoří asi čtvrtinu objemu semene. 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Je schopno absorbovat vodu a tím asi desetinásobně zvětšit svůj objem, nejčastěji se používá jako šetrné 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  <a:hlinkClick r:id="rId12" tooltip="Laxativum"/>
              </a:rPr>
              <a:t>projímadlo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83671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Jitrocel vejčitý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Plantago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ovata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Psyllium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plantago</a:t>
            </a:r>
            <a:r>
              <a:rPr lang="cs-CZ" sz="2400" i="1" dirty="0" smtClean="0"/>
              <a:t>)</a:t>
            </a:r>
            <a:endParaRPr lang="cs-CZ" sz="2400" dirty="0" smtClean="0"/>
          </a:p>
          <a:p>
            <a:pPr algn="just"/>
            <a:r>
              <a:rPr lang="cs-CZ" sz="2400" dirty="0" smtClean="0"/>
              <a:t>je </a:t>
            </a:r>
            <a:r>
              <a:rPr lang="cs-CZ" sz="2400" dirty="0" smtClean="0">
                <a:hlinkClick r:id="rId13" tooltip="Jednoletá rostlina"/>
              </a:rPr>
              <a:t>jednoletá rostlina</a:t>
            </a:r>
            <a:r>
              <a:rPr lang="cs-CZ" sz="2400" dirty="0" smtClean="0"/>
              <a:t>, </a:t>
            </a:r>
            <a:r>
              <a:rPr lang="cs-CZ" sz="2400" dirty="0" smtClean="0">
                <a:hlinkClick r:id="rId14" tooltip="Druh (biologie)"/>
              </a:rPr>
              <a:t>druh</a:t>
            </a:r>
            <a:r>
              <a:rPr lang="cs-CZ" sz="2400" dirty="0" smtClean="0"/>
              <a:t> </a:t>
            </a:r>
            <a:r>
              <a:rPr lang="cs-CZ" sz="2400" dirty="0" smtClean="0">
                <a:hlinkClick r:id="rId15" tooltip="Rod (biologie)"/>
              </a:rPr>
              <a:t>rodu</a:t>
            </a:r>
            <a:r>
              <a:rPr lang="cs-CZ" sz="2400" dirty="0" smtClean="0"/>
              <a:t> </a:t>
            </a:r>
            <a:r>
              <a:rPr lang="cs-CZ" sz="2400" dirty="0" smtClean="0">
                <a:hlinkClick r:id="rId16" tooltip="Jitrocel"/>
              </a:rPr>
              <a:t>jitrocel</a:t>
            </a:r>
            <a:r>
              <a:rPr lang="cs-CZ" sz="2400" dirty="0" smtClean="0"/>
              <a:t>. Je jedním z mála jitrocelů který nepovažujeme za </a:t>
            </a:r>
            <a:r>
              <a:rPr lang="cs-CZ" sz="2400" dirty="0" smtClean="0">
                <a:hlinkClick r:id="rId17" tooltip="Plevel"/>
              </a:rPr>
              <a:t>plevel</a:t>
            </a:r>
            <a:r>
              <a:rPr lang="cs-CZ" sz="2400" dirty="0" smtClean="0"/>
              <a:t>, nýbrž za </a:t>
            </a:r>
            <a:r>
              <a:rPr lang="cs-CZ" sz="2400" dirty="0" smtClean="0">
                <a:hlinkClick r:id="rId18" tooltip="Léčivá rostlina"/>
              </a:rPr>
              <a:t>léčivku</a:t>
            </a:r>
            <a:r>
              <a:rPr lang="cs-CZ" sz="2400" dirty="0" smtClean="0"/>
              <a:t> a je pěstován pro léčivé účinky </a:t>
            </a:r>
            <a:r>
              <a:rPr lang="cs-CZ" sz="2400" dirty="0" smtClean="0">
                <a:hlinkClick r:id="rId19" tooltip="Semeno"/>
              </a:rPr>
              <a:t>semen</a:t>
            </a:r>
            <a:r>
              <a:rPr lang="cs-CZ" sz="2400" dirty="0" smtClean="0"/>
              <a:t>.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Jiné užitečné polysacharidy 2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08712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10" name="Obrázek 9" descr="img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764704"/>
            <a:ext cx="8707580" cy="1584176"/>
          </a:xfrm>
          <a:prstGeom prst="rect">
            <a:avLst/>
          </a:prstGeom>
        </p:spPr>
      </p:pic>
      <p:pic>
        <p:nvPicPr>
          <p:cNvPr id="11" name="Obrázek 10" descr="arabin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1520" y="3107186"/>
            <a:ext cx="1985706" cy="3039846"/>
          </a:xfrm>
          <a:prstGeom prst="rect">
            <a:avLst/>
          </a:prstGeom>
        </p:spPr>
      </p:pic>
      <p:pic>
        <p:nvPicPr>
          <p:cNvPr id="12" name="Obrázek 11" descr="gluc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164288" y="2924944"/>
            <a:ext cx="1440160" cy="3188926"/>
          </a:xfrm>
          <a:prstGeom prst="rect">
            <a:avLst/>
          </a:prstGeom>
        </p:spPr>
      </p:pic>
      <p:pic>
        <p:nvPicPr>
          <p:cNvPr id="13" name="Obrázek 12" descr="mann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4860032" y="3068960"/>
            <a:ext cx="1584176" cy="2979273"/>
          </a:xfrm>
          <a:prstGeom prst="rect">
            <a:avLst/>
          </a:prstGeom>
        </p:spPr>
      </p:pic>
      <p:pic>
        <p:nvPicPr>
          <p:cNvPr id="14" name="Obrázek 13" descr="xylo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2483768" y="3284984"/>
            <a:ext cx="1728192" cy="270827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051720" y="76470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Jsou to HETEROPLYSACHARIDY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256490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8000"/>
                </a:solidFill>
                <a:latin typeface="Arial Black" pitchFamily="34" charset="0"/>
              </a:rPr>
              <a:t>PENTÓZY</a:t>
            </a:r>
            <a:endParaRPr lang="cs-CZ" sz="36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92080" y="22768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  <a:latin typeface="Arial Black" pitchFamily="34" charset="0"/>
              </a:rPr>
              <a:t>HEXÓZY</a:t>
            </a:r>
            <a:endParaRPr lang="cs-CZ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lvl="1"/>
            <a:r>
              <a:rPr lang="cs-CZ" dirty="0" smtClean="0">
                <a:solidFill>
                  <a:srgbClr val="92D050"/>
                </a:solidFill>
                <a:latin typeface="Arial Black" pitchFamily="34" charset="0"/>
              </a:rPr>
              <a:t>POTRAVINÁŘSKÉ DEXTRINY</a:t>
            </a:r>
            <a:endParaRPr lang="cs-CZ" cap="all" dirty="0">
              <a:solidFill>
                <a:srgbClr val="92D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89451"/>
          </a:xfrm>
        </p:spPr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JEDNÁ SE JEN O ZKRÁCENÍ MAKROMOLEKUL ŠKROBU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PROCES PROBÍHÁ PŘI VÝROBĚ SLADU PRO PIVO &amp; WHISKY &amp; WHISKEY (je z kukuřice v USA)</a:t>
            </a:r>
          </a:p>
          <a:p>
            <a:endParaRPr lang="cs-CZ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453px-Alginsäur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018" y="980727"/>
            <a:ext cx="5854808" cy="201622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403648" y="321297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</a:rPr>
              <a:t>ALGINÁT</a:t>
            </a:r>
            <a:endParaRPr lang="cs-CZ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80112" y="2996952"/>
            <a:ext cx="356388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Molar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mass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10,000 – 600,000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6" name="Obrázek 15" descr="img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47565" y="368659"/>
            <a:ext cx="2016224" cy="3096346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ALGINIC ACID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is a linear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hlinkClick r:id="rId5" tooltip="Copolymer"/>
              </a:rPr>
              <a:t>copolymer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with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6" tooltip="Homopolymer"/>
              </a:rPr>
              <a:t>homopolymeric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blocks of (1-4)-linked β-D-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7" tooltip="Mannuronate (page does not exist)"/>
              </a:rPr>
              <a:t>mannuronate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(M) and its C-5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8" tooltip="Epimer"/>
              </a:rPr>
              <a:t>epimer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α-L-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9" tooltip="Guluronic acid (page does not exist)"/>
              </a:rPr>
              <a:t>guluronate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(G) residues, respectively,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hlinkClick r:id="rId10" tooltip="Covalently"/>
              </a:rPr>
              <a:t>covalently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linked together in different sequences or blocks.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932040" y="4941168"/>
            <a:ext cx="1944216" cy="432048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šipka 20"/>
          <p:cNvCxnSpPr/>
          <p:nvPr/>
        </p:nvCxnSpPr>
        <p:spPr>
          <a:xfrm flipH="1" flipV="1">
            <a:off x="4644008" y="2780928"/>
            <a:ext cx="288032" cy="216024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6876256" y="2492896"/>
            <a:ext cx="216024" cy="2448272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179512" y="188640"/>
            <a:ext cx="88569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Alginate</a:t>
            </a:r>
            <a:r>
              <a:rPr lang="en-US" sz="2800" b="1" dirty="0" smtClean="0"/>
              <a:t> </a:t>
            </a:r>
            <a:r>
              <a:rPr lang="en-US" sz="2000" b="1" dirty="0" smtClean="0"/>
              <a:t>absorbs water quickly, which makes it useful as an additive in </a:t>
            </a:r>
            <a:r>
              <a:rPr lang="en-US" sz="2000" b="1" dirty="0" smtClean="0">
                <a:hlinkClick r:id="rId2" tooltip="Dehydrated"/>
              </a:rPr>
              <a:t>dehydrated</a:t>
            </a:r>
            <a:r>
              <a:rPr lang="en-US" sz="2000" b="1" dirty="0" smtClean="0"/>
              <a:t> products such as </a:t>
            </a:r>
            <a:r>
              <a:rPr lang="en-US" sz="2000" b="1" dirty="0" smtClean="0">
                <a:hlinkClick r:id="rId3" tooltip="Diet aid"/>
              </a:rPr>
              <a:t>slimming aids</a:t>
            </a:r>
            <a:r>
              <a:rPr lang="en-US" sz="2000" b="1" dirty="0" smtClean="0"/>
              <a:t>, and in the manufacture of paper and textiles. It is also used for </a:t>
            </a:r>
            <a:r>
              <a:rPr lang="en-US" sz="2000" b="1" dirty="0" smtClean="0">
                <a:hlinkClick r:id="rId4" tooltip="Waterproofing"/>
              </a:rPr>
              <a:t>waterproofing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hlinkClick r:id="rId5" tooltip="Fireproofing"/>
              </a:rPr>
              <a:t>fireproofing</a:t>
            </a:r>
            <a:r>
              <a:rPr lang="en-US" sz="2000" b="1" dirty="0" smtClean="0"/>
              <a:t> fabrics, in the food industry as a </a:t>
            </a:r>
            <a:r>
              <a:rPr lang="en-US" sz="2000" b="1" dirty="0" smtClean="0">
                <a:hlinkClick r:id="rId6" tooltip="Thickening"/>
              </a:rPr>
              <a:t>thickening</a:t>
            </a:r>
            <a:r>
              <a:rPr lang="en-US" sz="2000" b="1" dirty="0" smtClean="0"/>
              <a:t> agent for drinks, ice cream and cosmetics, and as a </a:t>
            </a:r>
            <a:r>
              <a:rPr lang="en-US" sz="2000" b="1" dirty="0" smtClean="0">
                <a:hlinkClick r:id="rId7" tooltip="Gelling agent"/>
              </a:rPr>
              <a:t>gelling agent</a:t>
            </a:r>
            <a:r>
              <a:rPr lang="en-US" sz="2000" b="1" dirty="0" smtClean="0"/>
              <a:t> for jellies.</a:t>
            </a:r>
            <a:r>
              <a:rPr lang="en-US" sz="2000" b="1" baseline="30000" dirty="0" smtClean="0"/>
              <a:t>[</a:t>
            </a:r>
            <a:r>
              <a:rPr lang="en-US" sz="2000" b="1" i="1" baseline="30000" dirty="0" smtClean="0">
                <a:hlinkClick r:id="rId8" tooltip="Wikipedia:Citation needed"/>
              </a:rPr>
              <a:t>citation needed</a:t>
            </a:r>
            <a:r>
              <a:rPr lang="en-US" sz="2000" b="1" baseline="30000" dirty="0" smtClean="0"/>
              <a:t>]</a:t>
            </a:r>
            <a:endParaRPr lang="en-US" sz="2000" b="1" dirty="0" smtClean="0"/>
          </a:p>
          <a:p>
            <a:r>
              <a:rPr lang="en-US" sz="2000" b="1" dirty="0" smtClean="0"/>
              <a:t>Alginate is used as an ingredient in various </a:t>
            </a:r>
            <a:r>
              <a:rPr lang="en-US" sz="2000" b="1" dirty="0" smtClean="0">
                <a:hlinkClick r:id="rId9" tooltip="Pharmaceutical"/>
              </a:rPr>
              <a:t>pharmaceutical</a:t>
            </a:r>
            <a:r>
              <a:rPr lang="en-US" sz="2000" b="1" dirty="0" smtClean="0"/>
              <a:t> preparations, such as </a:t>
            </a:r>
            <a:r>
              <a:rPr lang="en-US" sz="2000" b="1" dirty="0" err="1" smtClean="0">
                <a:hlinkClick r:id="rId10" tooltip="Gaviscon"/>
              </a:rPr>
              <a:t>Gaviscon</a:t>
            </a:r>
            <a:r>
              <a:rPr lang="en-US" sz="2000" b="1" dirty="0" smtClean="0"/>
              <a:t>, in which it combines with </a:t>
            </a:r>
            <a:r>
              <a:rPr lang="en-US" sz="2000" b="1" dirty="0" smtClean="0">
                <a:hlinkClick r:id="rId11" tooltip="Bicarbonate"/>
              </a:rPr>
              <a:t>bicarbonate</a:t>
            </a:r>
            <a:r>
              <a:rPr lang="en-US" sz="2000" b="1" dirty="0" smtClean="0"/>
              <a:t> to inhibit </a:t>
            </a:r>
            <a:r>
              <a:rPr lang="en-US" sz="2000" b="1" dirty="0" smtClean="0">
                <a:hlinkClick r:id="rId12" tooltip="Gastroesophageal reflux disease"/>
              </a:rPr>
              <a:t>reflux</a:t>
            </a:r>
            <a:r>
              <a:rPr lang="en-US" sz="2000" b="1" dirty="0" smtClean="0"/>
              <a:t>. Sodium alginate is used as an </a:t>
            </a:r>
            <a:r>
              <a:rPr lang="en-US" sz="2000" b="1" dirty="0" smtClean="0">
                <a:hlinkClick r:id="rId13" tooltip="Impression (dental)"/>
              </a:rPr>
              <a:t>impression</a:t>
            </a:r>
            <a:r>
              <a:rPr lang="en-US" sz="2000" b="1" dirty="0" smtClean="0"/>
              <a:t>-making material in </a:t>
            </a:r>
            <a:r>
              <a:rPr lang="en-US" sz="2000" b="1" dirty="0" smtClean="0">
                <a:hlinkClick r:id="rId14" tooltip="Dentistry"/>
              </a:rPr>
              <a:t>dentistry</a:t>
            </a:r>
            <a:r>
              <a:rPr lang="en-US" sz="2000" b="1" dirty="0" smtClean="0"/>
              <a:t>, </a:t>
            </a:r>
            <a:r>
              <a:rPr lang="en-US" sz="2000" b="1" dirty="0" smtClean="0">
                <a:hlinkClick r:id="rId15" tooltip="Prosthetic"/>
              </a:rPr>
              <a:t>prosthetics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hlinkClick r:id="rId16" tooltip="Lifecasting"/>
              </a:rPr>
              <a:t>lifecasting</a:t>
            </a:r>
            <a:r>
              <a:rPr lang="en-US" sz="2000" b="1" dirty="0" smtClean="0"/>
              <a:t> and for creating positives for small-scale </a:t>
            </a:r>
            <a:r>
              <a:rPr lang="en-US" sz="2000" b="1" dirty="0" smtClean="0">
                <a:hlinkClick r:id="rId17" tooltip="Casting"/>
              </a:rPr>
              <a:t>casting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Sodium alginate is used in </a:t>
            </a:r>
            <a:r>
              <a:rPr lang="en-US" sz="2000" b="1" dirty="0" smtClean="0">
                <a:hlinkClick r:id="rId18" tooltip="Reactive dye printing"/>
              </a:rPr>
              <a:t>reactive dye printing</a:t>
            </a:r>
            <a:r>
              <a:rPr lang="en-US" sz="2000" b="1" dirty="0" smtClean="0"/>
              <a:t> and as a thickener for </a:t>
            </a:r>
            <a:r>
              <a:rPr lang="en-US" sz="2000" b="1" dirty="0" smtClean="0">
                <a:hlinkClick r:id="rId19" tooltip="Reactive dye"/>
              </a:rPr>
              <a:t>reactive dyes</a:t>
            </a:r>
            <a:r>
              <a:rPr lang="en-US" sz="2000" b="1" dirty="0" smtClean="0"/>
              <a:t> in </a:t>
            </a:r>
            <a:r>
              <a:rPr lang="en-US" sz="2000" b="1" dirty="0" smtClean="0">
                <a:hlinkClick r:id="rId20" tooltip="Textile printing"/>
              </a:rPr>
              <a:t>textile screen-printing</a:t>
            </a:r>
            <a:r>
              <a:rPr lang="en-US" sz="2000" b="1" dirty="0" smtClean="0"/>
              <a:t>.</a:t>
            </a:r>
            <a:r>
              <a:rPr lang="en-US" sz="2000" b="1" baseline="30000" dirty="0" smtClean="0"/>
              <a:t>[</a:t>
            </a:r>
            <a:r>
              <a:rPr lang="en-US" sz="2000" b="1" i="1" baseline="30000" dirty="0" smtClean="0">
                <a:hlinkClick r:id="rId8" tooltip="Wikipedia:Citation needed"/>
              </a:rPr>
              <a:t>citation needed</a:t>
            </a:r>
            <a:r>
              <a:rPr lang="en-US" sz="2000" b="1" baseline="30000" dirty="0" smtClean="0"/>
              <a:t>]</a:t>
            </a:r>
            <a:r>
              <a:rPr lang="en-US" sz="2000" b="1" dirty="0" smtClean="0"/>
              <a:t> Alginates do not react with these dyes and wash out easily, unlike starch-based thickeners.</a:t>
            </a:r>
          </a:p>
          <a:p>
            <a:r>
              <a:rPr lang="en-US" sz="2000" b="1" dirty="0" smtClean="0"/>
              <a:t>As a material for micro-encapsulation.</a:t>
            </a:r>
            <a:r>
              <a:rPr lang="en-US" sz="2000" b="1" baseline="30000" dirty="0" smtClean="0">
                <a:hlinkClick r:id="rId21"/>
              </a:rPr>
              <a:t>[7]</a:t>
            </a:r>
            <a:endParaRPr lang="en-US" sz="2000" b="1" dirty="0" smtClean="0"/>
          </a:p>
          <a:p>
            <a:r>
              <a:rPr lang="en-US" sz="2000" b="1" dirty="0" smtClean="0">
                <a:hlinkClick r:id="rId22" tooltip="Calcium alginate"/>
              </a:rPr>
              <a:t>Calcium alginate</a:t>
            </a:r>
            <a:r>
              <a:rPr lang="en-US" sz="2000" b="1" dirty="0" smtClean="0"/>
              <a:t> is used in different types of medical products including skin </a:t>
            </a:r>
            <a:r>
              <a:rPr lang="en-US" sz="2000" b="1" dirty="0" smtClean="0">
                <a:hlinkClick r:id="rId23" tooltip="Wound dressing"/>
              </a:rPr>
              <a:t>wound dressings</a:t>
            </a:r>
            <a:r>
              <a:rPr lang="en-US" sz="2000" b="1" dirty="0" smtClean="0"/>
              <a:t> to promote healing</a:t>
            </a:r>
            <a:r>
              <a:rPr lang="en-US" sz="2000" b="1" baseline="30000" dirty="0" smtClean="0">
                <a:hlinkClick r:id="rId21"/>
              </a:rPr>
              <a:t>[8]</a:t>
            </a:r>
            <a:r>
              <a:rPr lang="en-US" sz="2000" b="1" dirty="0" smtClean="0"/>
              <a:t> and can be removed with less pain than conventional dressings.</a:t>
            </a:r>
            <a:r>
              <a:rPr lang="en-US" sz="2000" b="1" baseline="30000" dirty="0" smtClean="0"/>
              <a:t>[</a:t>
            </a:r>
            <a:endParaRPr lang="en-US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6" name="Obrázek 5" descr="komplexa kationtu Ca+2 alginátem 0508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99792" y="-415008"/>
            <a:ext cx="5373216" cy="91728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26064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Komplexa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kationtu Ca</a:t>
            </a:r>
            <a:r>
              <a:rPr lang="cs-CZ" sz="3200" baseline="30000" dirty="0" smtClean="0">
                <a:solidFill>
                  <a:srgbClr val="FF0000"/>
                </a:solidFill>
                <a:latin typeface="Arial Black" pitchFamily="34" charset="0"/>
              </a:rPr>
              <a:t>+2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alginátem – model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„vejce v kartónu“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554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117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Chondroitin_Sulfate_Structure_N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2"/>
            <a:ext cx="5987820" cy="25922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4788024" y="35010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Arial Black" pitchFamily="34" charset="0"/>
              </a:rPr>
              <a:t>CHONDROITIN</a:t>
            </a:r>
            <a:endParaRPr lang="cs-CZ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Jde o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3" tooltip="Polysacharidy"/>
              </a:rPr>
              <a:t>polysacharid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složený z pravidelně se opakujících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4" tooltip="Monomer"/>
              </a:rPr>
              <a:t>monomerů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  <a:hlinkClick r:id="rId5" tooltip="Glukuronát"/>
              </a:rPr>
              <a:t>glukuronátu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a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6" tooltip="N-acetylgalaktosamin"/>
              </a:rPr>
              <a:t>N-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  <a:hlinkClick r:id="rId6" tooltip="N-acetylgalaktosamin"/>
              </a:rPr>
              <a:t>acetylgalaktosaminu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7452320" y="2708920"/>
            <a:ext cx="360040" cy="3384376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1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319198" y="336986"/>
            <a:ext cx="2672956" cy="3096344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0" y="548680"/>
            <a:ext cx="31318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2555776" y="1124744"/>
            <a:ext cx="2304256" cy="21602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 flipV="1">
            <a:off x="4932040" y="2132856"/>
            <a:ext cx="792088" cy="396044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0" y="3140968"/>
            <a:ext cx="4860032" cy="2369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Chemical structure of one unit in a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CHONDROITIN SULFATE </a:t>
            </a:r>
            <a:r>
              <a:rPr lang="en-US" sz="2400" b="1" dirty="0" smtClean="0">
                <a:solidFill>
                  <a:srgbClr val="FF0000"/>
                </a:solidFill>
              </a:rPr>
              <a:t>chain. Chondroitin-4-sulfate: </a:t>
            </a:r>
            <a:r>
              <a:rPr lang="en-US" sz="2400" b="1" dirty="0" smtClean="0">
                <a:solidFill>
                  <a:srgbClr val="9900CC"/>
                </a:solidFill>
              </a:rPr>
              <a:t>R</a:t>
            </a:r>
            <a:r>
              <a:rPr lang="en-US" sz="2400" b="1" baseline="-25000" dirty="0" smtClean="0">
                <a:solidFill>
                  <a:srgbClr val="9900CC"/>
                </a:solidFill>
              </a:rPr>
              <a:t>1</a:t>
            </a:r>
            <a:r>
              <a:rPr lang="en-US" sz="2400" b="1" dirty="0" smtClean="0">
                <a:solidFill>
                  <a:srgbClr val="9900CC"/>
                </a:solidFill>
              </a:rPr>
              <a:t> = H</a:t>
            </a:r>
            <a:r>
              <a:rPr lang="en-US" sz="2400" b="1" dirty="0" smtClean="0">
                <a:solidFill>
                  <a:srgbClr val="FF0000"/>
                </a:solidFill>
              </a:rPr>
              <a:t>; 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R</a:t>
            </a:r>
            <a:r>
              <a:rPr lang="en-US" sz="2800" b="1" baseline="-250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 = SO</a:t>
            </a:r>
            <a:r>
              <a:rPr lang="en-US" sz="2800" b="1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</a:rPr>
              <a:t>; </a:t>
            </a:r>
            <a:r>
              <a:rPr lang="en-US" sz="2400" b="1" dirty="0" smtClean="0">
                <a:solidFill>
                  <a:srgbClr val="9900CC"/>
                </a:solidFill>
              </a:rPr>
              <a:t>R</a:t>
            </a:r>
            <a:r>
              <a:rPr lang="en-US" sz="2400" b="1" baseline="-25000" dirty="0" smtClean="0">
                <a:solidFill>
                  <a:srgbClr val="9900CC"/>
                </a:solidFill>
              </a:rPr>
              <a:t>3</a:t>
            </a:r>
            <a:r>
              <a:rPr lang="en-US" sz="2400" b="1" dirty="0" smtClean="0">
                <a:solidFill>
                  <a:srgbClr val="9900CC"/>
                </a:solidFill>
              </a:rPr>
              <a:t> = H. </a:t>
            </a:r>
            <a:r>
              <a:rPr lang="en-US" sz="2400" b="1" dirty="0" smtClean="0"/>
              <a:t>Chondroitin-6-sulfate: R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= SO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H; R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 R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= H.</a:t>
            </a:r>
            <a:endParaRPr lang="cs-CZ" sz="2400" b="1" dirty="0"/>
          </a:p>
        </p:txBody>
      </p:sp>
      <p:sp>
        <p:nvSpPr>
          <p:cNvPr id="28" name="Elipsa 27"/>
          <p:cNvSpPr/>
          <p:nvPr/>
        </p:nvSpPr>
        <p:spPr>
          <a:xfrm>
            <a:off x="7236296" y="1196752"/>
            <a:ext cx="432048" cy="36004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Elipsa 28"/>
          <p:cNvSpPr/>
          <p:nvPr/>
        </p:nvSpPr>
        <p:spPr>
          <a:xfrm>
            <a:off x="5292080" y="2132856"/>
            <a:ext cx="432048" cy="36004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6156176" y="1628800"/>
            <a:ext cx="720080" cy="432048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116632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Medicínský profil látky 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Mechanismus účinku</a:t>
            </a:r>
          </a:p>
          <a:p>
            <a:r>
              <a:rPr lang="cs-CZ" sz="2000" b="1" dirty="0" smtClean="0"/>
              <a:t>Působí </a:t>
            </a:r>
            <a:r>
              <a:rPr lang="cs-CZ" sz="2000" b="1" u="sng" dirty="0" smtClean="0">
                <a:solidFill>
                  <a:srgbClr val="0000FF"/>
                </a:solidFill>
              </a:rPr>
              <a:t>patrně</a:t>
            </a:r>
            <a:r>
              <a:rPr lang="cs-CZ" sz="2000" b="1" dirty="0" smtClean="0"/>
              <a:t> galaktosamin vzniklý odbouráním </a:t>
            </a:r>
            <a:r>
              <a:rPr lang="cs-CZ" sz="2000" b="1" dirty="0" smtClean="0">
                <a:hlinkClick r:id="rId2" tooltip="Polysacharidy"/>
              </a:rPr>
              <a:t>polysacharidového</a:t>
            </a:r>
            <a:r>
              <a:rPr lang="cs-CZ" sz="2000" b="1" dirty="0" smtClean="0"/>
              <a:t> řetězce, mechanismus účinku je pravděpodobně shodný s </a:t>
            </a:r>
            <a:r>
              <a:rPr lang="cs-CZ" sz="2000" b="1" dirty="0" smtClean="0">
                <a:hlinkClick r:id="rId3" tooltip="Glukosamin"/>
              </a:rPr>
              <a:t>glukosaminem</a:t>
            </a:r>
            <a:r>
              <a:rPr lang="cs-CZ" sz="2000" b="1" dirty="0" smtClean="0"/>
              <a:t>. K výstavbě chrupavky není využíván polysacharidový řetězec či jeho štěpy, ale jednotlivé </a:t>
            </a:r>
            <a:r>
              <a:rPr lang="cs-CZ" sz="2000" b="1" dirty="0" smtClean="0">
                <a:hlinkClick r:id="rId4" tooltip="Monomer"/>
              </a:rPr>
              <a:t>monomery</a:t>
            </a:r>
            <a:r>
              <a:rPr lang="cs-CZ" sz="2000" b="1" dirty="0" smtClean="0"/>
              <a:t> (vzhledem k výše uvedené </a:t>
            </a:r>
            <a:r>
              <a:rPr lang="cs-CZ" sz="2000" b="1" dirty="0" smtClean="0">
                <a:hlinkClick r:id="rId5" tooltip="Biosyntéza"/>
              </a:rPr>
              <a:t>biosyntéze</a:t>
            </a:r>
            <a:r>
              <a:rPr lang="cs-CZ" sz="2000" b="1" dirty="0" smtClean="0"/>
              <a:t> </a:t>
            </a:r>
            <a:r>
              <a:rPr lang="cs-CZ" sz="2000" b="1" dirty="0" smtClean="0">
                <a:hlinkClick r:id="rId6" tooltip="Proteoglykan"/>
              </a:rPr>
              <a:t>proteoglykanů</a:t>
            </a:r>
            <a:r>
              <a:rPr lang="cs-CZ" sz="2000" b="1" dirty="0" smtClean="0"/>
              <a:t>). 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Účinky</a:t>
            </a:r>
          </a:p>
          <a:p>
            <a:r>
              <a:rPr lang="cs-CZ" sz="2000" b="1" dirty="0" smtClean="0"/>
              <a:t>Chondroitin sulfát patří mezi symptomaticky pomalu působící léky při </a:t>
            </a:r>
            <a:r>
              <a:rPr lang="cs-CZ" sz="2000" b="1" dirty="0" smtClean="0">
                <a:hlinkClick r:id="rId7" tooltip="Osteoartróza"/>
              </a:rPr>
              <a:t>osteoartróze</a:t>
            </a:r>
            <a:r>
              <a:rPr lang="cs-CZ" sz="2000" b="1" dirty="0" smtClean="0"/>
              <a:t>.To znamená, že při dlouhodobém užívání (alespoň 2 měsíce) má příznivé účinky proti </a:t>
            </a:r>
            <a:r>
              <a:rPr lang="cs-CZ" sz="2000" b="1" dirty="0" smtClean="0">
                <a:hlinkClick r:id="rId8" tooltip="Bolest"/>
              </a:rPr>
              <a:t>bolesti</a:t>
            </a:r>
            <a:r>
              <a:rPr lang="cs-CZ" sz="2000" b="1" dirty="0" smtClean="0"/>
              <a:t> a </a:t>
            </a:r>
            <a:r>
              <a:rPr lang="cs-CZ" sz="2000" b="1" dirty="0" smtClean="0">
                <a:hlinkClick r:id="rId9" tooltip="Zánět"/>
              </a:rPr>
              <a:t>zánětu</a:t>
            </a:r>
            <a:r>
              <a:rPr lang="cs-CZ" sz="2000" b="1" dirty="0" smtClean="0"/>
              <a:t> při artróze </a:t>
            </a:r>
            <a:r>
              <a:rPr lang="cs-CZ" sz="2000" b="1" dirty="0" smtClean="0">
                <a:hlinkClick r:id="rId10" tooltip="Kloub"/>
              </a:rPr>
              <a:t>kloubů</a:t>
            </a:r>
            <a:r>
              <a:rPr lang="cs-CZ" sz="2000" b="1" dirty="0" smtClean="0"/>
              <a:t>.</a:t>
            </a:r>
            <a:r>
              <a:rPr lang="cs-CZ" sz="2000" b="1" baseline="30000" dirty="0" smtClean="0"/>
              <a:t> </a:t>
            </a:r>
            <a:r>
              <a:rPr lang="cs-CZ" sz="2000" b="1" dirty="0" smtClean="0"/>
              <a:t>Na rozdíl od </a:t>
            </a:r>
            <a:r>
              <a:rPr lang="cs-CZ" sz="2000" b="1" dirty="0" smtClean="0">
                <a:hlinkClick r:id="rId11" tooltip="Analgetika"/>
              </a:rPr>
              <a:t>analgetik</a:t>
            </a:r>
            <a:r>
              <a:rPr lang="cs-CZ" sz="2000" b="1" dirty="0" smtClean="0"/>
              <a:t> a </a:t>
            </a:r>
            <a:r>
              <a:rPr lang="cs-CZ" sz="2000" b="1" dirty="0" smtClean="0">
                <a:hlinkClick r:id="rId12" tooltip="Steroidy"/>
              </a:rPr>
              <a:t>nesteroidních</a:t>
            </a:r>
            <a:r>
              <a:rPr lang="cs-CZ" sz="2000" b="1" dirty="0" smtClean="0"/>
              <a:t> </a:t>
            </a:r>
            <a:r>
              <a:rPr lang="cs-CZ" sz="2000" b="1" dirty="0" smtClean="0">
                <a:hlinkClick r:id="rId13" tooltip="Antiflogistika (stránka neexistuje)"/>
              </a:rPr>
              <a:t>antiflogistik</a:t>
            </a:r>
            <a:r>
              <a:rPr lang="cs-CZ" sz="2000" b="1" dirty="0" smtClean="0"/>
              <a:t> je tento účinek opožděný, projeví se až po 4-6 týdnech pravidelného užívaní. Po vysazení však tento účinek obvykle přetrvává nějakou dobu. Proto je možné po 2-3 měsících užívání udělat další asi 2-3měsíční přestávku.</a:t>
            </a:r>
          </a:p>
          <a:p>
            <a:r>
              <a:rPr lang="cs-CZ" sz="2000" b="1" dirty="0" smtClean="0"/>
              <a:t>Chondroitin sulfát též zřejmě dokáže zastavit ztrátu kloubní chrupavky, ke které při </a:t>
            </a:r>
            <a:r>
              <a:rPr lang="cs-CZ" sz="2000" b="1" dirty="0" smtClean="0">
                <a:hlinkClick r:id="rId7" tooltip="Osteoartróza"/>
              </a:rPr>
              <a:t>artróze</a:t>
            </a:r>
            <a:r>
              <a:rPr lang="cs-CZ" sz="2000" b="1" dirty="0" smtClean="0"/>
              <a:t> dochází.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724128" y="0"/>
            <a:ext cx="34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CHONDROITIN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GUAROVÁ GUMA  - rostlinná guma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552728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6" name="Obrázek 5" descr="620px-Guara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068960"/>
            <a:ext cx="5905500" cy="32956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6926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Chemically, </a:t>
            </a:r>
            <a:r>
              <a:rPr lang="en-US" sz="2000" b="1" cap="all" dirty="0" smtClean="0">
                <a:solidFill>
                  <a:srgbClr val="FF0000"/>
                </a:solidFill>
                <a:latin typeface="Arial Black" pitchFamily="34" charset="0"/>
              </a:rPr>
              <a:t>guar gum is a polysaccharide </a:t>
            </a:r>
            <a:r>
              <a:rPr lang="en-US" sz="2000" b="1" dirty="0" smtClean="0"/>
              <a:t>composed of the sugars </a:t>
            </a:r>
            <a:r>
              <a:rPr lang="en-US" sz="2000" b="1" dirty="0" err="1" smtClean="0">
                <a:solidFill>
                  <a:srgbClr val="0000FF"/>
                </a:solidFill>
              </a:rPr>
              <a:t>galactose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008000"/>
                </a:solidFill>
              </a:rPr>
              <a:t>mannose</a:t>
            </a:r>
            <a:r>
              <a:rPr lang="en-US" sz="2000" b="1" dirty="0" smtClean="0"/>
              <a:t>. The backbone is a </a:t>
            </a:r>
            <a:r>
              <a:rPr lang="en-US" sz="2000" b="1" dirty="0" smtClean="0">
                <a:solidFill>
                  <a:srgbClr val="008000"/>
                </a:solidFill>
              </a:rPr>
              <a:t>linear chain of β 1,4-linked mannose </a:t>
            </a:r>
            <a:r>
              <a:rPr lang="en-US" sz="2000" b="1" dirty="0" smtClean="0"/>
              <a:t>residues to which </a:t>
            </a:r>
            <a:r>
              <a:rPr lang="en-US" sz="2000" b="1" dirty="0" err="1" smtClean="0">
                <a:solidFill>
                  <a:srgbClr val="0000FF"/>
                </a:solidFill>
              </a:rPr>
              <a:t>galactose</a:t>
            </a:r>
            <a:r>
              <a:rPr lang="en-US" sz="2000" b="1" dirty="0" smtClean="0"/>
              <a:t> residues are 1,6-linked at every second mannose, </a:t>
            </a:r>
            <a:r>
              <a:rPr lang="en-US" sz="2000" b="1" dirty="0" smtClean="0">
                <a:solidFill>
                  <a:srgbClr val="0000FF"/>
                </a:solidFill>
              </a:rPr>
              <a:t>forming short </a:t>
            </a:r>
            <a:r>
              <a:rPr lang="en-US" sz="2000" b="1" dirty="0" err="1" smtClean="0">
                <a:solidFill>
                  <a:srgbClr val="0000FF"/>
                </a:solidFill>
              </a:rPr>
              <a:t>sidebranches</a:t>
            </a:r>
            <a:r>
              <a:rPr lang="en-US" sz="2000" b="1" dirty="0" smtClean="0"/>
              <a:t>. 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13285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Zahušťovadlo do potravin, protože už při nízkých koncentracích má velkou viskozitu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1475656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061120192019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403648" y="6381750"/>
            <a:ext cx="73448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611560" cy="476250"/>
          </a:xfrm>
        </p:spPr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26</a:t>
            </a:fld>
            <a:endParaRPr lang="sk-SK" dirty="0"/>
          </a:p>
        </p:txBody>
      </p:sp>
      <p:pic>
        <p:nvPicPr>
          <p:cNvPr id="6" name="Obrázek 5" descr="pekttiny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634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1475656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061120192019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403648" y="6381750"/>
            <a:ext cx="73448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611560" cy="476250"/>
          </a:xfrm>
        </p:spPr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27</a:t>
            </a:fld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PEKTOL &gt; prostředek k zahušťování marmelád </a:t>
            </a:r>
            <a:endParaRPr lang="cs-CZ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EXAKTNÍ HODNOCENÍ </a:t>
            </a:r>
            <a:r>
              <a:rPr lang="cs-CZ" sz="3200" b="1" dirty="0" smtClean="0">
                <a:solidFill>
                  <a:srgbClr val="008000"/>
                </a:solidFill>
                <a:latin typeface="Arial Black" pitchFamily="34" charset="0"/>
              </a:rPr>
              <a:t>biodegradace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ODNOSNÝCH PLASTOVÝCH TAŠEK</a:t>
            </a:r>
          </a:p>
        </p:txBody>
      </p:sp>
      <p:sp>
        <p:nvSpPr>
          <p:cNvPr id="46083" name="Zástupný symbol pro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061120192019</a:t>
            </a:r>
            <a:endParaRPr lang="sk-SK"/>
          </a:p>
        </p:txBody>
      </p:sp>
      <p:sp>
        <p:nvSpPr>
          <p:cNvPr id="4608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k-SK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60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1FE2E-FE65-425D-BFBB-B96394E63282}" type="slidenum">
              <a:rPr lang="sk-SK" smtClean="0"/>
              <a:pPr/>
              <a:t>28</a:t>
            </a:fld>
            <a:endParaRPr lang="sk-SK" smtClean="0"/>
          </a:p>
        </p:txBody>
      </p:sp>
      <p:pic>
        <p:nvPicPr>
          <p:cNvPr id="8" name="Obrázek 7" descr="biodegradace ODNOSNÝCH PLASTOVÝCH TAŠEK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8856984" cy="899160"/>
          </a:xfrm>
          <a:prstGeom prst="rect">
            <a:avLst/>
          </a:prstGeom>
        </p:spPr>
      </p:pic>
      <p:pic>
        <p:nvPicPr>
          <p:cNvPr id="9" name="Obrázek 8" descr="biodegradace ODNOSNÝCH PLASTOVÝCH TAŠEK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25728"/>
            <a:ext cx="8784976" cy="473227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Zástupný symbol pro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061120192019</a:t>
            </a:r>
            <a:endParaRPr lang="sk-SK"/>
          </a:p>
        </p:txBody>
      </p:sp>
      <p:sp>
        <p:nvSpPr>
          <p:cNvPr id="4608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k-SK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60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1FE2E-FE65-425D-BFBB-B96394E63282}" type="slidenum">
              <a:rPr lang="sk-SK" smtClean="0"/>
              <a:pPr/>
              <a:t>29</a:t>
            </a:fld>
            <a:endParaRPr lang="sk-SK" smtClean="0"/>
          </a:p>
        </p:txBody>
      </p:sp>
      <p:pic>
        <p:nvPicPr>
          <p:cNvPr id="12" name="Obrázek 11" descr="biodegradace ODNOSNÝCH PLASTOVÝCH TAŠEK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88640"/>
            <a:ext cx="8702053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5" name="Obrázek 4" descr="škrobová a dextrinová lepidla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195736" y="1196752"/>
            <a:ext cx="2088232" cy="1296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Zástupný symbol pro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061120192019</a:t>
            </a:r>
            <a:endParaRPr lang="sk-SK"/>
          </a:p>
        </p:txBody>
      </p:sp>
      <p:sp>
        <p:nvSpPr>
          <p:cNvPr id="4608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k-SK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60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1FE2E-FE65-425D-BFBB-B96394E63282}" type="slidenum">
              <a:rPr lang="sk-SK" smtClean="0"/>
              <a:pPr/>
              <a:t>30</a:t>
            </a:fld>
            <a:endParaRPr lang="sk-SK" smtClean="0"/>
          </a:p>
        </p:txBody>
      </p:sp>
      <p:pic>
        <p:nvPicPr>
          <p:cNvPr id="6" name="Obrázek 5" descr="biodegradace ODNOSNÝCH PLASTOVÝCH TAŠEK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7" y="2924944"/>
            <a:ext cx="9135903" cy="3816424"/>
          </a:xfrm>
          <a:prstGeom prst="rect">
            <a:avLst/>
          </a:prstGeom>
        </p:spPr>
      </p:pic>
      <p:pic>
        <p:nvPicPr>
          <p:cNvPr id="7" name="Obrázek 6" descr="biodegradace ODNOSNÝCH PLASTOVÝCH TAŠEK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2" y="0"/>
            <a:ext cx="8784976" cy="2924944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>
            <a:off x="395536" y="2420888"/>
            <a:ext cx="792088" cy="3744416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427984" y="537321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Všechny materiály jsou na bázi ŠKROBU!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H="1" flipV="1">
            <a:off x="2771800" y="5445224"/>
            <a:ext cx="1800200" cy="28803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2771800" y="5741640"/>
            <a:ext cx="1880592" cy="13563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2843808" y="5741640"/>
            <a:ext cx="1808584" cy="49567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5292080" y="5157192"/>
            <a:ext cx="1224136" cy="360040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Lepidla ze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škrobů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10" name="Obrázek 9" descr="škrob + NaO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8712968" cy="54006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251520" y="2564904"/>
            <a:ext cx="86409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51520" y="5373216"/>
            <a:ext cx="85689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11" name="Obrázek 10" descr="lepidlo ze škro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8352928" cy="68580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95536" y="5445224"/>
            <a:ext cx="82809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Obvykle se PRŮMYSLOVĚ používá směs bramborového a kukuřičného škrobu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95536" y="3717032"/>
            <a:ext cx="82809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Příklad technologie výrobku ze škrobu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ŠKROB NA PRÁDLO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0" y="11247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Nativní škrob se musí vařit a proto jsou používány MODIFIKOVANÉ ŠKROBY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7" name="Obrázek 6" descr="img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83496" y="-1387151"/>
            <a:ext cx="2232250" cy="884021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7504" y="4149080"/>
            <a:ext cx="88569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BORAX</a:t>
            </a:r>
            <a:r>
              <a:rPr lang="cs-CZ" sz="2400" dirty="0" smtClean="0"/>
              <a:t> </a:t>
            </a:r>
            <a:r>
              <a:rPr lang="cs-CZ" b="1" dirty="0" smtClean="0">
                <a:solidFill>
                  <a:srgbClr val="0000FF"/>
                </a:solidFill>
              </a:rPr>
              <a:t>– rozrušuje vodíkové můstky mezi makromolekulami a tak zvyšuje rozpustnost zastudena, vytváří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DIESTER ŠKROBU</a:t>
            </a:r>
            <a:endParaRPr lang="cs-CZ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Na</a:t>
            </a:r>
            <a:r>
              <a:rPr lang="cs-CZ" sz="2400" b="1" baseline="-25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SO</a:t>
            </a:r>
            <a:r>
              <a:rPr lang="cs-CZ" sz="2400" b="1" baseline="-250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b="1" dirty="0" smtClean="0">
                <a:solidFill>
                  <a:srgbClr val="0000FF"/>
                </a:solidFill>
              </a:rPr>
              <a:t>– zvyšuje rozpustnost</a:t>
            </a:r>
          </a:p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PEO (polyethylenový oxidovaný) vosk </a:t>
            </a:r>
            <a:r>
              <a:rPr lang="cs-CZ" b="1" dirty="0" smtClean="0">
                <a:solidFill>
                  <a:srgbClr val="0000FF"/>
                </a:solidFill>
              </a:rPr>
              <a:t>– proti shlukování při rozpouštění, regulace lepivosti při žehlení</a:t>
            </a:r>
          </a:p>
          <a:p>
            <a:r>
              <a:rPr lang="cs-CZ" sz="2000" b="1" dirty="0" smtClean="0">
                <a:solidFill>
                  <a:srgbClr val="008000"/>
                </a:solidFill>
              </a:rPr>
              <a:t>Může se přidat i PARAFÍNOVÝ VOSK &gt; regulace lepivosti při žehlení</a:t>
            </a:r>
            <a:endParaRPr lang="cs-CZ" sz="2000" b="1" dirty="0">
              <a:solidFill>
                <a:srgbClr val="008000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2051720" y="2492896"/>
            <a:ext cx="2808312" cy="136815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716016" y="22048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Modřidlo, pro potlačení žlutého odstínu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6" name="Obrázek 5" descr="img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14157" y="-3318014"/>
            <a:ext cx="1843677" cy="8856984"/>
          </a:xfrm>
          <a:prstGeom prst="rect">
            <a:avLst/>
          </a:prstGeom>
        </p:spPr>
      </p:pic>
      <p:pic>
        <p:nvPicPr>
          <p:cNvPr id="7" name="Obrázek 6" descr="img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35267" y="-1294908"/>
            <a:ext cx="2001457" cy="8712968"/>
          </a:xfrm>
          <a:prstGeom prst="rect">
            <a:avLst/>
          </a:prstGeom>
        </p:spPr>
      </p:pic>
      <p:pic>
        <p:nvPicPr>
          <p:cNvPr id="8" name="Obrázek 7" descr="img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46622" y="937954"/>
            <a:ext cx="2506741" cy="864096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547664" y="162880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HEREROGENNÍ REAKCE &gt; PROČ???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59832" y="40770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Běžná sušina škrobu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88569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00FF"/>
                </a:solidFill>
                <a:latin typeface="Arial Black" pitchFamily="34" charset="0"/>
              </a:rPr>
              <a:t>BORAX</a:t>
            </a:r>
            <a:r>
              <a:rPr lang="cs-CZ" sz="4000" dirty="0" smtClean="0"/>
              <a:t> </a:t>
            </a:r>
            <a:r>
              <a:rPr lang="cs-CZ" sz="3200" b="1" dirty="0" smtClean="0">
                <a:solidFill>
                  <a:srgbClr val="0000FF"/>
                </a:solidFill>
              </a:rPr>
              <a:t>– rozrušuje vodíkové můstky mezi makromolekulami a tak zvyšuje rozpustnost zastudena, vytváří </a:t>
            </a:r>
            <a:r>
              <a:rPr lang="cs-CZ" sz="4000" b="1" dirty="0" smtClean="0">
                <a:solidFill>
                  <a:srgbClr val="0000FF"/>
                </a:solidFill>
                <a:latin typeface="Arial Black" pitchFamily="34" charset="0"/>
              </a:rPr>
              <a:t>DIESTER ŠKROBU</a:t>
            </a:r>
          </a:p>
          <a:p>
            <a:endParaRPr lang="cs-CZ" sz="40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cs-CZ" sz="5400" dirty="0" smtClean="0">
                <a:solidFill>
                  <a:srgbClr val="0000FF"/>
                </a:solidFill>
                <a:latin typeface="Arial Black" pitchFamily="34" charset="0"/>
              </a:rPr>
              <a:t>BORAX se proto přidává do lepidla při výrobě VLNITÉ LEPENKY</a:t>
            </a:r>
            <a:endParaRPr lang="cs-CZ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TERMOPLASTICKÉ ŠKROBY 1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r>
              <a:rPr lang="cs-CZ" b="1" dirty="0" smtClean="0"/>
              <a:t>ZPRACOVÁNÍ TECHNOLOGIEMI PRO SYNTETICKÉ TERMOPLASTY, ale velmi náročné (</a:t>
            </a:r>
            <a:r>
              <a:rPr lang="cs-CZ" b="1" u="sng" dirty="0" smtClean="0">
                <a:solidFill>
                  <a:srgbClr val="FF0000"/>
                </a:solidFill>
              </a:rPr>
              <a:t>zatím</a:t>
            </a:r>
            <a:r>
              <a:rPr lang="cs-CZ" b="1" dirty="0" smtClean="0"/>
              <a:t>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Nutno ale použít změkčovadla – voda &amp; glycerol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Přidávají se i vazebné látky s více –COOH skupinami, např. kyselina citronová</a:t>
            </a:r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13778</TotalTime>
  <Words>1430</Words>
  <Application>Microsoft Office PowerPoint</Application>
  <PresentationFormat>Předvádění na obrazovce (4:3)</PresentationFormat>
  <Paragraphs>200</Paragraphs>
  <Slides>30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Default Design</vt:lpstr>
      <vt:lpstr>PŘÍRODNÍ POLYMERY  Polysacharidy III  škrob   POTRAVINÁŘSKÉ  &amp;  TECHNICKÉ POUŽITÍ</vt:lpstr>
      <vt:lpstr>POTRAVINÁŘSKÉ DEXTRINY</vt:lpstr>
      <vt:lpstr>Snímek 3</vt:lpstr>
      <vt:lpstr>Lepidla ze škrobů</vt:lpstr>
      <vt:lpstr>Snímek 5</vt:lpstr>
      <vt:lpstr>Příklad technologie výrobku ze škrobu ŠKROB NA PRÁDLO</vt:lpstr>
      <vt:lpstr>Snímek 7</vt:lpstr>
      <vt:lpstr>Snímek 8</vt:lpstr>
      <vt:lpstr>TERMOPLASTICKÉ ŠKROBY 1</vt:lpstr>
      <vt:lpstr>TERMOPLASTICKÉ ŠKROBY 2</vt:lpstr>
      <vt:lpstr>Snímek 11</vt:lpstr>
      <vt:lpstr>Snímek 12</vt:lpstr>
      <vt:lpstr>Škrob v práci konzervátora a restaurátora</vt:lpstr>
      <vt:lpstr>AGAR 1</vt:lpstr>
      <vt:lpstr>AGAR 2</vt:lpstr>
      <vt:lpstr>AGAR 2</vt:lpstr>
      <vt:lpstr>AGAR 3</vt:lpstr>
      <vt:lpstr>Jiné užitečné polysacharidy 1</vt:lpstr>
      <vt:lpstr>Jiné užitečné polysacharidy 2</vt:lpstr>
      <vt:lpstr>Snímek 20</vt:lpstr>
      <vt:lpstr>Snímek 21</vt:lpstr>
      <vt:lpstr>Snímek 22</vt:lpstr>
      <vt:lpstr>Snímek 23</vt:lpstr>
      <vt:lpstr>Snímek 24</vt:lpstr>
      <vt:lpstr>GUAROVÁ GUMA  - rostlinná guma</vt:lpstr>
      <vt:lpstr>Snímek 26</vt:lpstr>
      <vt:lpstr>Snímek 27</vt:lpstr>
      <vt:lpstr>EXAKTNÍ HODNOCENÍ biodegradace ODNOSNÝCH PLASTOVÝCH TAŠEK</vt:lpstr>
      <vt:lpstr>Snímek 29</vt:lpstr>
      <vt:lpstr>Snímek 30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806</cp:revision>
  <dcterms:created xsi:type="dcterms:W3CDTF">2008-02-10T16:41:08Z</dcterms:created>
  <dcterms:modified xsi:type="dcterms:W3CDTF">2019-11-03T18:51:20Z</dcterms:modified>
</cp:coreProperties>
</file>