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435" r:id="rId3"/>
    <p:sldId id="397" r:id="rId4"/>
    <p:sldId id="399" r:id="rId5"/>
    <p:sldId id="398" r:id="rId6"/>
    <p:sldId id="403" r:id="rId7"/>
    <p:sldId id="401" r:id="rId8"/>
    <p:sldId id="402" r:id="rId9"/>
    <p:sldId id="436" r:id="rId10"/>
    <p:sldId id="408" r:id="rId11"/>
    <p:sldId id="414" r:id="rId12"/>
    <p:sldId id="452" r:id="rId13"/>
    <p:sldId id="451" r:id="rId14"/>
    <p:sldId id="453" r:id="rId15"/>
    <p:sldId id="400" r:id="rId16"/>
    <p:sldId id="404" r:id="rId17"/>
    <p:sldId id="410" r:id="rId18"/>
    <p:sldId id="405" r:id="rId19"/>
    <p:sldId id="406" r:id="rId20"/>
    <p:sldId id="409" r:id="rId21"/>
    <p:sldId id="411" r:id="rId22"/>
    <p:sldId id="407" r:id="rId23"/>
    <p:sldId id="412" r:id="rId24"/>
    <p:sldId id="445" r:id="rId25"/>
    <p:sldId id="442" r:id="rId26"/>
    <p:sldId id="443" r:id="rId27"/>
    <p:sldId id="444" r:id="rId28"/>
    <p:sldId id="413" r:id="rId29"/>
    <p:sldId id="415" r:id="rId30"/>
    <p:sldId id="416" r:id="rId31"/>
    <p:sldId id="417" r:id="rId32"/>
    <p:sldId id="418" r:id="rId33"/>
    <p:sldId id="419" r:id="rId34"/>
    <p:sldId id="420" r:id="rId35"/>
    <p:sldId id="421" r:id="rId36"/>
    <p:sldId id="423" r:id="rId37"/>
    <p:sldId id="422" r:id="rId38"/>
    <p:sldId id="424" r:id="rId39"/>
    <p:sldId id="425" r:id="rId40"/>
    <p:sldId id="426" r:id="rId41"/>
    <p:sldId id="427" r:id="rId42"/>
    <p:sldId id="428" r:id="rId43"/>
    <p:sldId id="429" r:id="rId44"/>
    <p:sldId id="437" r:id="rId45"/>
    <p:sldId id="430" r:id="rId46"/>
    <p:sldId id="434" r:id="rId47"/>
    <p:sldId id="438" r:id="rId48"/>
    <p:sldId id="439" r:id="rId49"/>
    <p:sldId id="440" r:id="rId50"/>
    <p:sldId id="441" r:id="rId51"/>
    <p:sldId id="446" r:id="rId52"/>
    <p:sldId id="431" r:id="rId53"/>
    <p:sldId id="432" r:id="rId54"/>
    <p:sldId id="449" r:id="rId55"/>
    <p:sldId id="448" r:id="rId56"/>
    <p:sldId id="447" r:id="rId57"/>
    <p:sldId id="433" r:id="rId58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00FF"/>
    <a:srgbClr val="FF0000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80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5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noProof="0" smtClean="0"/>
              <a:t>Click to edit Master text styles</a:t>
            </a:r>
          </a:p>
          <a:p>
            <a:pPr lvl="1"/>
            <a:r>
              <a:rPr lang="sk-SK" noProof="0" smtClean="0"/>
              <a:t>Second level</a:t>
            </a:r>
          </a:p>
          <a:p>
            <a:pPr lvl="2"/>
            <a:r>
              <a:rPr lang="sk-SK" noProof="0" smtClean="0"/>
              <a:t>Third level</a:t>
            </a:r>
          </a:p>
          <a:p>
            <a:pPr lvl="3"/>
            <a:r>
              <a:rPr lang="sk-SK" noProof="0" smtClean="0"/>
              <a:t>Fourth level</a:t>
            </a:r>
          </a:p>
          <a:p>
            <a:pPr lvl="4"/>
            <a:r>
              <a:rPr lang="sk-SK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020E8-AC26-45A2-8DDA-4796D5812D2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2159F9-13B7-4B9F-BAF9-1E91E2B4D075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AE0EF-75A2-445F-BA42-21AAA1105D5A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D0A45-28A5-461E-8B92-945FC723D892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F317E-C5B4-4DAB-9674-AFCC279BEA9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B0DE-FA74-4AFF-A5C7-1440790630ED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F162C-1DBC-4BD0-B3FA-CB1FC3ECB06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68248-660C-447C-855D-37CBFB62877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2A1800-BFC7-4E22-8964-B8A4E143B637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865BE-C659-4ABD-A817-DED046766B3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DAE1EA-64DE-4526-BF42-981E8B573A5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294A2-FC15-4664-8301-AA3F984E846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01612-7D2C-4A80-B82F-FB90E81E0ECC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Click to edit Master text styles</a:t>
            </a:r>
          </a:p>
          <a:p>
            <a:pPr lvl="1"/>
            <a:r>
              <a:rPr lang="sk-SK" smtClean="0"/>
              <a:t>Second level</a:t>
            </a:r>
          </a:p>
          <a:p>
            <a:pPr lvl="2"/>
            <a:r>
              <a:rPr lang="sk-SK" smtClean="0"/>
              <a:t>Third level</a:t>
            </a:r>
          </a:p>
          <a:p>
            <a:pPr lvl="3"/>
            <a:r>
              <a:rPr lang="sk-SK" smtClean="0"/>
              <a:t>Fourth level</a:t>
            </a:r>
          </a:p>
          <a:p>
            <a:pPr lvl="4"/>
            <a:r>
              <a:rPr lang="sk-SK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5CD623B-DDD8-4A6A-9C50-793E8D3E8A30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://www.dominikmatus.cz/wp-content/uploads/reakce.png" TargetMode="Externa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Vosk" TargetMode="External"/><Relationship Id="rId13" Type="http://schemas.openxmlformats.org/officeDocument/2006/relationships/hyperlink" Target="http://cs.wikipedia.org/wiki/Prysky%C5%99ice" TargetMode="External"/><Relationship Id="rId3" Type="http://schemas.openxmlformats.org/officeDocument/2006/relationships/hyperlink" Target="http://cs.wikipedia.org/wiki/Lignin" TargetMode="External"/><Relationship Id="rId7" Type="http://schemas.openxmlformats.org/officeDocument/2006/relationships/hyperlink" Target="http://cs.wikipedia.org/wiki/Tuky" TargetMode="External"/><Relationship Id="rId12" Type="http://schemas.openxmlformats.org/officeDocument/2006/relationships/hyperlink" Target="http://cs.wikipedia.org/wiki/Steroly" TargetMode="External"/><Relationship Id="rId17" Type="http://schemas.openxmlformats.org/officeDocument/2006/relationships/hyperlink" Target="http://cs.wikipedia.org/wiki/Holocelul%C3%B3za" TargetMode="External"/><Relationship Id="rId2" Type="http://schemas.openxmlformats.org/officeDocument/2006/relationships/hyperlink" Target="http://cs.wikipedia.org/wiki/Celul%C3%B3za" TargetMode="External"/><Relationship Id="rId16" Type="http://schemas.openxmlformats.org/officeDocument/2006/relationships/hyperlink" Target="http://cs.wikipedia.org/wiki/Polysacharid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Terpen" TargetMode="External"/><Relationship Id="rId11" Type="http://schemas.openxmlformats.org/officeDocument/2006/relationships/hyperlink" Target="http://cs.wikipedia.org/wiki/Listnat%C3%BD_strom" TargetMode="External"/><Relationship Id="rId5" Type="http://schemas.openxmlformats.org/officeDocument/2006/relationships/hyperlink" Target="http://cs.wikipedia.org/wiki/Organick%C3%A1_l%C3%A1tka" TargetMode="External"/><Relationship Id="rId15" Type="http://schemas.openxmlformats.org/officeDocument/2006/relationships/hyperlink" Target="http://cs.wikipedia.org/wiki/Popel" TargetMode="External"/><Relationship Id="rId10" Type="http://schemas.openxmlformats.org/officeDocument/2006/relationships/hyperlink" Target="http://cs.wikipedia.org/wiki/T%C5%99%C3%ADsloviny" TargetMode="External"/><Relationship Id="rId4" Type="http://schemas.openxmlformats.org/officeDocument/2006/relationships/hyperlink" Target="http://cs.wikipedia.org/wiki/Hemicelul%C3%B3za" TargetMode="External"/><Relationship Id="rId9" Type="http://schemas.openxmlformats.org/officeDocument/2006/relationships/hyperlink" Target="http://cs.wikipedia.org/wiki/Pektin" TargetMode="External"/><Relationship Id="rId14" Type="http://schemas.openxmlformats.org/officeDocument/2006/relationships/hyperlink" Target="http://cs.wikipedia.org/wiki/Anorganick%C3%A1_l%C3%A1tka" TargetMode="Externa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Roztok" TargetMode="External"/><Relationship Id="rId13" Type="http://schemas.openxmlformats.org/officeDocument/2006/relationships/hyperlink" Target="https://cs.wikipedia.org/wiki/Substr%C3%A1t" TargetMode="External"/><Relationship Id="rId3" Type="http://schemas.openxmlformats.org/officeDocument/2006/relationships/hyperlink" Target="https://cs.wikipedia.org/wiki/Fotosynt%C3%A9za" TargetMode="External"/><Relationship Id="rId7" Type="http://schemas.openxmlformats.org/officeDocument/2006/relationships/hyperlink" Target="https://cs.wikipedia.org/wiki/Huminov%C3%A9_l%C3%A1tky" TargetMode="External"/><Relationship Id="rId12" Type="http://schemas.openxmlformats.org/officeDocument/2006/relationships/hyperlink" Target="https://cs.wikipedia.org/wiki/Ochrana_rostlin" TargetMode="External"/><Relationship Id="rId2" Type="http://schemas.openxmlformats.org/officeDocument/2006/relationships/hyperlink" Target="https://cs.wikipedia.org/wiki/Ko%C5%99enov%C3%A9_vl%C3%A1%C5%A1en%C3%A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Auxiny" TargetMode="External"/><Relationship Id="rId11" Type="http://schemas.openxmlformats.org/officeDocument/2006/relationships/hyperlink" Target="https://cs.wikipedia.org/wiki/Hnojen%C3%AD_na_list" TargetMode="External"/><Relationship Id="rId5" Type="http://schemas.openxmlformats.org/officeDocument/2006/relationships/hyperlink" Target="https://cs.wikipedia.org/wiki/Fytohormon" TargetMode="External"/><Relationship Id="rId10" Type="http://schemas.openxmlformats.org/officeDocument/2006/relationships/hyperlink" Target="https://cs.wikipedia.org/w/index.php?title=Post%C5%99ik&amp;action=edit&amp;redlink=1" TargetMode="External"/><Relationship Id="rId4" Type="http://schemas.openxmlformats.org/officeDocument/2006/relationships/hyperlink" Target="https://cs.wikipedia.org/wiki/P%C5%AFda" TargetMode="External"/><Relationship Id="rId9" Type="http://schemas.openxmlformats.org/officeDocument/2006/relationships/hyperlink" Target="https://cs.wikipedia.org/w/index.php?title=Granul%C3%A1t&amp;action=edit&amp;redlink=1" TargetMode="External"/><Relationship Id="rId14" Type="http://schemas.openxmlformats.org/officeDocument/2006/relationships/hyperlink" Target="https://cs.wikipedia.org/wiki/Z%C3%A1livka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T%C4%9B%C5%BEk%C3%A9_kovy" TargetMode="External"/><Relationship Id="rId2" Type="http://schemas.openxmlformats.org/officeDocument/2006/relationships/hyperlink" Target="http://cs.wikipedia.org/w/index.php?title=Leonardit&amp;action=edit&amp;redlink=1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547813" y="6245225"/>
            <a:ext cx="6696075" cy="476250"/>
          </a:xfrm>
          <a:noFill/>
        </p:spPr>
        <p:txBody>
          <a:bodyPr/>
          <a:lstStyle/>
          <a:p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3075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CBC22-831C-497A-92CA-C8075AB01A1C}" type="slidenum">
              <a:rPr lang="sk-SK" smtClean="0"/>
              <a:pPr/>
              <a:t>1</a:t>
            </a:fld>
            <a:endParaRPr lang="sk-SK" smtClean="0"/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560" y="188640"/>
            <a:ext cx="7772400" cy="4320480"/>
          </a:xfrm>
        </p:spPr>
        <p:txBody>
          <a:bodyPr/>
          <a:lstStyle/>
          <a:p>
            <a:pPr eaLnBrk="1" hangingPunct="1"/>
            <a:r>
              <a:rPr lang="sk-SK" sz="4800" b="1" dirty="0" smtClean="0">
                <a:solidFill>
                  <a:srgbClr val="FF0000"/>
                </a:solidFill>
                <a:latin typeface="Arial Black" pitchFamily="34" charset="0"/>
              </a:rPr>
              <a:t>PŘÍRODNÍ POLYMERY</a:t>
            </a:r>
            <a:r>
              <a:rPr lang="sk-SK" sz="4000" b="1" dirty="0" smtClean="0">
                <a:solidFill>
                  <a:srgbClr val="FF0000"/>
                </a:solidFill>
              </a:rPr>
              <a:t/>
            </a:r>
            <a:br>
              <a:rPr lang="sk-SK" sz="4000" b="1" dirty="0" smtClean="0">
                <a:solidFill>
                  <a:srgbClr val="FF0000"/>
                </a:solidFill>
              </a:rPr>
            </a:br>
            <a:r>
              <a:rPr lang="cs-CZ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Polyfenoly</a:t>
            </a: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:</a:t>
            </a:r>
            <a:b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lignin, třísloviny, </a:t>
            </a:r>
            <a:r>
              <a:rPr lang="cs-CZ" sz="5400" b="1" kern="1200" dirty="0" err="1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huminové</a:t>
            </a:r>
            <a:r>
              <a:rPr lang="cs-CZ" sz="54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kyseliny</a:t>
            </a:r>
            <a:r>
              <a:rPr lang="cs-CZ" sz="7200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endParaRPr lang="sk-SK" sz="4000" b="1" dirty="0" smtClean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4797152"/>
            <a:ext cx="8064896" cy="1440160"/>
          </a:xfrm>
        </p:spPr>
        <p:txBody>
          <a:bodyPr/>
          <a:lstStyle/>
          <a:p>
            <a:pPr eaLnBrk="1" hangingPunct="1"/>
            <a:r>
              <a:rPr lang="cs-CZ" sz="3600" b="1" dirty="0" smtClean="0">
                <a:solidFill>
                  <a:srgbClr val="0000FF"/>
                </a:solidFill>
                <a:latin typeface="Arial Black" pitchFamily="34" charset="0"/>
              </a:rPr>
              <a:t>RNDr. Ladislav Pospíšil, CSc.</a:t>
            </a:r>
          </a:p>
          <a:p>
            <a:pPr eaLnBrk="1" hangingPunct="1"/>
            <a:r>
              <a:rPr lang="cs-CZ" sz="3600" b="1" dirty="0" smtClean="0">
                <a:solidFill>
                  <a:srgbClr val="0000FF"/>
                </a:solidFill>
                <a:latin typeface="Arial Black" pitchFamily="34" charset="0"/>
              </a:rPr>
              <a:t>UČO:29716</a:t>
            </a:r>
          </a:p>
        </p:txBody>
      </p:sp>
      <p:sp>
        <p:nvSpPr>
          <p:cNvPr id="3078" name="Zástupný symbol pro datum 5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cs-CZ" smtClean="0"/>
              <a:t>24. 10. 2018</a:t>
            </a:r>
            <a:endParaRPr lang="sk-SK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C00000"/>
                </a:solidFill>
              </a:rPr>
              <a:t>VÝROBA CELULÓZY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latin typeface="Arial Black" pitchFamily="34" charset="0"/>
              </a:rPr>
              <a:t>NÁTRONOVÝ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SULFITOVÝ</a:t>
            </a:r>
          </a:p>
          <a:p>
            <a:r>
              <a:rPr lang="cs-CZ" b="1" dirty="0" smtClean="0">
                <a:solidFill>
                  <a:srgbClr val="008000"/>
                </a:solidFill>
                <a:latin typeface="Arial Black" pitchFamily="34" charset="0"/>
              </a:rPr>
              <a:t>SULFÁTOVÝ</a:t>
            </a:r>
          </a:p>
          <a:p>
            <a:pPr algn="ctr">
              <a:buNone/>
            </a:pPr>
            <a:r>
              <a:rPr lang="cs-CZ" b="1" u="sng" dirty="0" smtClean="0">
                <a:solidFill>
                  <a:srgbClr val="0000FF"/>
                </a:solidFill>
                <a:latin typeface="Arial Black" pitchFamily="34" charset="0"/>
              </a:rPr>
              <a:t>PODROBNĚJI PROBEREME POZDĚJI</a:t>
            </a:r>
            <a:endParaRPr lang="cs-CZ" b="1" u="sng" dirty="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10</a:t>
            </a:fld>
            <a:endParaRPr lang="sk-SK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 err="1" smtClean="0">
                <a:solidFill>
                  <a:srgbClr val="FF0000"/>
                </a:solidFill>
              </a:rPr>
              <a:t>Polyfenolické</a:t>
            </a:r>
            <a:r>
              <a:rPr lang="cs-CZ" b="1" dirty="0" smtClean="0">
                <a:solidFill>
                  <a:srgbClr val="FF0000"/>
                </a:solidFill>
              </a:rPr>
              <a:t> sloučeniny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11</a:t>
            </a:fld>
            <a:endParaRPr lang="sk-SK"/>
          </a:p>
        </p:txBody>
      </p:sp>
      <p:sp>
        <p:nvSpPr>
          <p:cNvPr id="9" name="Zástupný symbol pro obsah 8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Polyfenoly</a:t>
            </a:r>
            <a:r>
              <a:rPr lang="cs-CZ" sz="2800" b="1" dirty="0" smtClean="0"/>
              <a:t> jsou skupina chemických sloučenin obsažených v rostlinách. </a:t>
            </a:r>
            <a:r>
              <a:rPr lang="cs-CZ" sz="2800" dirty="0" smtClean="0"/>
              <a:t>Jsou charakterizovány přítomností více než jedné fenolové jednotky nebo stavebního bloku v molekule. </a:t>
            </a:r>
          </a:p>
          <a:p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Polyfenoly</a:t>
            </a:r>
            <a:r>
              <a:rPr lang="cs-CZ" sz="2800" dirty="0" smtClean="0"/>
              <a:t> se obecně dělí na:</a:t>
            </a:r>
          </a:p>
          <a:p>
            <a:pPr lvl="1"/>
            <a:r>
              <a:rPr lang="cs-CZ" sz="2400" b="1" dirty="0" err="1" smtClean="0">
                <a:solidFill>
                  <a:srgbClr val="C00000"/>
                </a:solidFill>
                <a:latin typeface="Arial Black" pitchFamily="34" charset="0"/>
              </a:rPr>
              <a:t>hydrolyzovatelné</a:t>
            </a:r>
            <a:r>
              <a:rPr lang="cs-CZ" sz="2400" b="1" dirty="0" smtClean="0">
                <a:solidFill>
                  <a:srgbClr val="C00000"/>
                </a:solidFill>
                <a:latin typeface="Arial Black" pitchFamily="34" charset="0"/>
              </a:rPr>
              <a:t> taniny </a:t>
            </a:r>
            <a:r>
              <a:rPr lang="cs-CZ" sz="2400" dirty="0" smtClean="0">
                <a:latin typeface="Arial Black" pitchFamily="34" charset="0"/>
              </a:rPr>
              <a:t>(estery kyseliny </a:t>
            </a:r>
            <a:r>
              <a:rPr lang="cs-CZ" sz="2400" dirty="0" err="1" smtClean="0">
                <a:latin typeface="Arial Black" pitchFamily="34" charset="0"/>
              </a:rPr>
              <a:t>gallové</a:t>
            </a:r>
            <a:r>
              <a:rPr lang="cs-CZ" sz="2400" dirty="0" smtClean="0">
                <a:latin typeface="Arial Black" pitchFamily="34" charset="0"/>
              </a:rPr>
              <a:t> a glukózy nebo jiných cukrů)</a:t>
            </a:r>
          </a:p>
          <a:p>
            <a:pPr lvl="1"/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fenylpropanoidy</a:t>
            </a:r>
            <a:r>
              <a:rPr lang="cs-CZ" sz="2400" dirty="0" smtClean="0">
                <a:latin typeface="Arial Black" pitchFamily="34" charset="0"/>
              </a:rPr>
              <a:t>, například </a:t>
            </a:r>
            <a:r>
              <a:rPr lang="cs-CZ" sz="2400" b="1" dirty="0" smtClean="0">
                <a:solidFill>
                  <a:srgbClr val="0000FF"/>
                </a:solidFill>
                <a:latin typeface="Arial Black" pitchFamily="34" charset="0"/>
              </a:rPr>
              <a:t>ligniny</a:t>
            </a:r>
            <a:r>
              <a:rPr lang="cs-CZ" sz="2400" dirty="0" smtClean="0">
                <a:latin typeface="Arial Black" pitchFamily="34" charset="0"/>
              </a:rPr>
              <a:t>, </a:t>
            </a:r>
          </a:p>
          <a:p>
            <a:pPr lvl="1"/>
            <a:r>
              <a:rPr lang="cs-CZ" sz="2400" b="1" dirty="0" err="1" smtClean="0">
                <a:solidFill>
                  <a:srgbClr val="008000"/>
                </a:solidFill>
                <a:latin typeface="Arial Black" pitchFamily="34" charset="0"/>
              </a:rPr>
              <a:t>flavonoidy</a:t>
            </a:r>
            <a:r>
              <a:rPr lang="cs-CZ" sz="2400" b="1" dirty="0" smtClean="0">
                <a:solidFill>
                  <a:srgbClr val="008000"/>
                </a:solidFill>
                <a:latin typeface="Arial Black" pitchFamily="34" charset="0"/>
              </a:rPr>
              <a:t> </a:t>
            </a:r>
          </a:p>
          <a:p>
            <a:pPr lvl="1"/>
            <a:r>
              <a:rPr lang="cs-CZ" sz="2400" b="1" dirty="0" smtClean="0">
                <a:solidFill>
                  <a:srgbClr val="FF0000"/>
                </a:solidFill>
                <a:latin typeface="Arial Black" pitchFamily="34" charset="0"/>
              </a:rPr>
              <a:t>kondenzované taniny</a:t>
            </a:r>
            <a:r>
              <a:rPr lang="cs-CZ" sz="2400" dirty="0" smtClean="0">
                <a:latin typeface="Arial Black" pitchFamily="34" charset="0"/>
              </a:rPr>
              <a:t>.</a:t>
            </a:r>
            <a:endParaRPr lang="cs-CZ" sz="24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12</a:t>
            </a:fld>
            <a:endParaRPr lang="sk-SK"/>
          </a:p>
        </p:txBody>
      </p:sp>
      <p:pic>
        <p:nvPicPr>
          <p:cNvPr id="1026" name="Picture 2" descr="C:\Users\ladapospa\Documents\LIGNIN VALORIZATION - scan 16092018\titul &amp; obsah\titul &amp; obsah 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0"/>
            <a:ext cx="8064896" cy="6830581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0" y="3212976"/>
            <a:ext cx="9144000" cy="923330"/>
          </a:xfrm>
          <a:prstGeom prst="rect">
            <a:avLst/>
          </a:prstGeom>
          <a:noFill/>
          <a:ln w="63500">
            <a:solidFill>
              <a:srgbClr val="FF000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5400" dirty="0" smtClean="0">
                <a:solidFill>
                  <a:srgbClr val="FF0000"/>
                </a:solidFill>
                <a:latin typeface="Arial Black" pitchFamily="34" charset="0"/>
              </a:rPr>
              <a:t>VYŠLO V DUBNU 2018!</a:t>
            </a:r>
            <a:endParaRPr lang="cs-CZ" sz="5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282154"/>
          </a:xfrm>
        </p:spPr>
        <p:txBody>
          <a:bodyPr/>
          <a:lstStyle/>
          <a:p>
            <a:r>
              <a:rPr lang="en-GB" sz="40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1</a:t>
            </a:r>
            <a:r>
              <a:rPr lang="cs-CZ" sz="4000" b="1" kern="120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1</a:t>
            </a:r>
            <a:r>
              <a:rPr lang="en-GB" sz="4000" b="1" kern="120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en-GB" sz="28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– the LATEST LITERATURE</a:t>
            </a:r>
            <a:br>
              <a:rPr lang="en-GB" sz="28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en-GB" sz="28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It will be issued in 2018 or 2019</a:t>
            </a:r>
            <a:endParaRPr lang="en-GB" sz="28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13</a:t>
            </a:fld>
            <a:endParaRPr lang="sk-SK"/>
          </a:p>
        </p:txBody>
      </p:sp>
      <p:pic>
        <p:nvPicPr>
          <p:cNvPr id="8" name="Obrázek 7" descr="BOOK LIGNIN VALORIZATION Anouncement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8568952" cy="55629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1619672" y="6381327"/>
            <a:ext cx="6624736" cy="340147"/>
          </a:xfrm>
        </p:spPr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14</a:t>
            </a:fld>
            <a:endParaRPr lang="sk-SK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184666"/>
            <a:ext cx="878497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Lignin </a:t>
            </a:r>
            <a:r>
              <a:rPr kumimoji="0" lang="cs-CZ" sz="44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Valorization</a:t>
            </a:r>
            <a:r>
              <a:rPr kumimoji="0" lang="cs-CZ" sz="4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cs-CZ" sz="44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Emerging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Approaches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(RSC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Publishing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Royal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Society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Chemistry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Editor: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Gregg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T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Beckham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About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this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book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Lignin,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aromatic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biopolymer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found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in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plant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cell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walls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is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a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key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component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of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lignocellulosic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biomass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generally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utilized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for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heat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power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However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lignin’s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chemical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composition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makes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it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attractive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source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for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biological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catalytic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conversion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to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fuels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chemicals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Bringing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together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experts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from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biology,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catalysis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engineering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analytical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chemistry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and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techno-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economic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/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life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cycle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analysis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cs-C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Lignin </a:t>
            </a:r>
            <a:r>
              <a:rPr kumimoji="0" lang="cs-CZ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Valorization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presents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a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comprehensive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interdisciplinary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picture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of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how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lignocellulosic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biorefineries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could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potentially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employ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lignin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valorization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cs-CZ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technologies</a:t>
            </a:r>
            <a:r>
              <a:rPr kumimoji="0" lang="cs-CZ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Times New Roman" pitchFamily="18" charset="0"/>
              </a:rPr>
              <a:t>.</a:t>
            </a:r>
            <a:endParaRPr kumimoji="0" lang="cs-CZ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5805264"/>
            <a:ext cx="8964488" cy="830997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Zatím nevyšlo, ale snad vyjde </a:t>
            </a:r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(04 </a:t>
            </a:r>
            <a:r>
              <a:rPr lang="cs-CZ" sz="2400" dirty="0" err="1" smtClean="0">
                <a:solidFill>
                  <a:srgbClr val="008000"/>
                </a:solidFill>
                <a:latin typeface="Arial Black" pitchFamily="34" charset="0"/>
              </a:rPr>
              <a:t>April</a:t>
            </a:r>
            <a:r>
              <a:rPr lang="cs-CZ" sz="2400" dirty="0" smtClean="0">
                <a:solidFill>
                  <a:srgbClr val="008000"/>
                </a:solidFill>
                <a:latin typeface="Arial Black" pitchFamily="34" charset="0"/>
              </a:rPr>
              <a:t> 2018) </a:t>
            </a:r>
            <a:r>
              <a:rPr lang="cs-CZ" sz="2400" dirty="0" smtClean="0">
                <a:solidFill>
                  <a:srgbClr val="C00000"/>
                </a:solidFill>
                <a:latin typeface="Arial Black" pitchFamily="34" charset="0"/>
              </a:rPr>
              <a:t>za cenu 180  Br. Liber, 481 stran</a:t>
            </a:r>
            <a:endParaRPr lang="cs-CZ" sz="2400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1</a:t>
            </a:r>
            <a:endParaRPr lang="cs-CZ" sz="4000" dirty="0"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15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145435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Hlavní necelulózová složka dřeva (20 – 30 %), jehličnaté dřevo má více ligninu než listnaté</a:t>
            </a:r>
          </a:p>
          <a:p>
            <a:r>
              <a:rPr lang="cs-CZ" sz="2800" b="1" dirty="0" smtClean="0">
                <a:solidFill>
                  <a:srgbClr val="C00000"/>
                </a:solidFill>
              </a:rPr>
              <a:t>Vytváří adhezivní složku mezi celulózovými vlákny &gt; dřevo je </a:t>
            </a: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KOMPOZITNÍ MATERIÁL</a:t>
            </a:r>
            <a:r>
              <a:rPr lang="cs-CZ" sz="2800" b="1" dirty="0" smtClean="0">
                <a:solidFill>
                  <a:srgbClr val="C00000"/>
                </a:solidFill>
              </a:rPr>
              <a:t>!</a:t>
            </a:r>
          </a:p>
          <a:p>
            <a:r>
              <a:rPr lang="cs-CZ" sz="2800" b="1" dirty="0" smtClean="0">
                <a:solidFill>
                  <a:srgbClr val="008000"/>
                </a:solidFill>
              </a:rPr>
              <a:t>Amorfní makromolekulární látka, směs dosud ne zcela známého složení &gt; existuje řada vzorců ligninu (</a:t>
            </a:r>
            <a:r>
              <a:rPr lang="cs-CZ" sz="2800" b="1" u="sng" dirty="0" smtClean="0">
                <a:solidFill>
                  <a:srgbClr val="008000"/>
                </a:solidFill>
              </a:rPr>
              <a:t>ukázka</a:t>
            </a:r>
            <a:r>
              <a:rPr lang="cs-CZ" sz="2800" b="1" dirty="0" smtClean="0">
                <a:solidFill>
                  <a:srgbClr val="008000"/>
                </a:solidFill>
              </a:rPr>
              <a:t>)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Ve dřevě pravděpodobně chemicky vázán na </a:t>
            </a:r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POLYSACHARIDY</a:t>
            </a:r>
          </a:p>
          <a:p>
            <a:r>
              <a:rPr lang="cs-CZ" sz="2800" b="1" dirty="0" smtClean="0"/>
              <a:t>Za základní stavební jednotku jsou považovány deriváty </a:t>
            </a:r>
            <a:r>
              <a:rPr lang="cs-CZ" sz="2800" b="1" dirty="0" smtClean="0">
                <a:latin typeface="Arial Black" pitchFamily="34" charset="0"/>
              </a:rPr>
              <a:t>FENYLPROPANU</a:t>
            </a:r>
          </a:p>
          <a:p>
            <a:endParaRPr lang="cs-CZ" sz="28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LIGNIN 2</a:t>
            </a:r>
            <a:endParaRPr lang="cs-CZ" sz="40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16</a:t>
            </a:fld>
            <a:endParaRPr lang="sk-SK"/>
          </a:p>
        </p:txBody>
      </p:sp>
      <p:pic>
        <p:nvPicPr>
          <p:cNvPr id="9" name="Obrázek 8" descr="img6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954892" y="-1002563"/>
            <a:ext cx="3378235" cy="7920882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395536" y="5157192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rgbClr val="FF0000"/>
                </a:solidFill>
              </a:rPr>
              <a:t>deriváty FENYLPROPANU</a:t>
            </a:r>
            <a:endParaRPr lang="cs-CZ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LIGNIN 3</a:t>
            </a:r>
            <a:endParaRPr lang="cs-CZ" sz="40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17</a:t>
            </a:fld>
            <a:endParaRPr lang="sk-SK"/>
          </a:p>
        </p:txBody>
      </p:sp>
      <p:pic>
        <p:nvPicPr>
          <p:cNvPr id="8" name="Obrázek 7" descr="img64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769950" y="-465693"/>
            <a:ext cx="2376264" cy="5269107"/>
          </a:xfrm>
          <a:prstGeom prst="rect">
            <a:avLst/>
          </a:prstGeom>
        </p:spPr>
      </p:pic>
      <p:pic>
        <p:nvPicPr>
          <p:cNvPr id="11" name="Obrázek 10" descr="img64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219953" y="2415525"/>
            <a:ext cx="3101825" cy="4109700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683568" y="4941168"/>
            <a:ext cx="39604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00FF"/>
                </a:solidFill>
              </a:rPr>
              <a:t>Síťování ligninu přes ETHEROVÉ MŮSTKY</a:t>
            </a:r>
            <a:endParaRPr lang="cs-CZ" sz="2800" b="1" dirty="0">
              <a:solidFill>
                <a:srgbClr val="0000FF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508104" y="980728"/>
            <a:ext cx="33123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8000"/>
                </a:solidFill>
              </a:rPr>
              <a:t>Deriváty FENYLPROPANU  tvořící LIGNIN</a:t>
            </a:r>
            <a:endParaRPr lang="cs-CZ" sz="28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4 – MOŽNÉ VZORCE I</a:t>
            </a:r>
            <a:endParaRPr lang="cs-CZ" sz="4000" dirty="0"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18</a:t>
            </a:fld>
            <a:endParaRPr lang="sk-SK"/>
          </a:p>
        </p:txBody>
      </p:sp>
      <p:pic>
        <p:nvPicPr>
          <p:cNvPr id="8" name="Obrázek 7" descr="800px-Lign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347" y="1268760"/>
            <a:ext cx="8695303" cy="4608512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706090"/>
          </a:xfrm>
        </p:spPr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5 – MOŽNÉ VZORCE II</a:t>
            </a:r>
            <a:endParaRPr lang="cs-CZ" sz="4000" dirty="0"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19</a:t>
            </a:fld>
            <a:endParaRPr lang="sk-SK"/>
          </a:p>
        </p:txBody>
      </p:sp>
      <p:pic>
        <p:nvPicPr>
          <p:cNvPr id="7" name="Obrázek 6" descr="img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931000" y="686342"/>
            <a:ext cx="5354008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pPr eaLnBrk="1" hangingPunct="1"/>
            <a:r>
              <a:rPr lang="sk-SK" sz="3200" b="1" dirty="0" smtClean="0">
                <a:solidFill>
                  <a:srgbClr val="FF0000"/>
                </a:solidFill>
              </a:rPr>
              <a:t>Časový plán</a:t>
            </a:r>
          </a:p>
        </p:txBody>
      </p:sp>
      <p:sp>
        <p:nvSpPr>
          <p:cNvPr id="5187" name="Zástupný symbol pro datum 5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r>
              <a:rPr lang="cs-CZ" smtClean="0"/>
              <a:t>24. 10. 2018</a:t>
            </a:r>
            <a:endParaRPr lang="sk-SK"/>
          </a:p>
        </p:txBody>
      </p:sp>
      <p:sp>
        <p:nvSpPr>
          <p:cNvPr id="5122" name="Zástupný symbol pro zápatí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PŘÍRODNÍ POLYMERY lignin, třísloviny a huminové kyseliny PŘF MU 5 2018</a:t>
            </a:r>
            <a:endParaRPr lang="sk-SK" dirty="0"/>
          </a:p>
        </p:txBody>
      </p:sp>
      <p:sp>
        <p:nvSpPr>
          <p:cNvPr id="5123" name="Zástupný symbol pro číslo snímku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F5703E-1236-4214-9588-EAFBC0DC33A4}" type="slidenum">
              <a:rPr lang="sk-SK" smtClean="0"/>
              <a:pPr/>
              <a:t>2</a:t>
            </a:fld>
            <a:endParaRPr lang="sk-SK" smtClean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251520" y="764704"/>
          <a:ext cx="8712968" cy="5032477"/>
        </p:xfrm>
        <a:graphic>
          <a:graphicData uri="http://schemas.openxmlformats.org/drawingml/2006/table">
            <a:tbl>
              <a:tblPr/>
              <a:tblGrid>
                <a:gridCol w="727116"/>
                <a:gridCol w="7985852"/>
              </a:tblGrid>
              <a:tr h="32362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b="1" kern="1200" dirty="0">
                          <a:solidFill>
                            <a:srgbClr val="0000FF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LEKCE</a:t>
                      </a:r>
                      <a:endParaRPr lang="cs-CZ" sz="1050" dirty="0">
                        <a:solidFill>
                          <a:srgbClr val="0000FF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800" kern="1200" dirty="0">
                          <a:solidFill>
                            <a:srgbClr val="0000FF"/>
                          </a:solidFill>
                          <a:latin typeface="Arial Black"/>
                          <a:ea typeface="Times New Roman"/>
                          <a:cs typeface="Arial"/>
                        </a:rPr>
                        <a:t>téma </a:t>
                      </a:r>
                      <a:endParaRPr lang="cs-CZ" sz="900" dirty="0">
                        <a:solidFill>
                          <a:srgbClr val="0000FF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6016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cs-CZ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Úvod do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předmětu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- </a:t>
                      </a:r>
                      <a:r>
                        <a:rPr lang="cs-CZ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Struktura a názvosloví přírodních polymerů, literatura </a:t>
                      </a:r>
                      <a:endParaRPr lang="cs-CZ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80593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200" b="1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Deriváty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kyselin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-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pryskyřice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vysýchavé</a:t>
                      </a: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oleje, šelak</a:t>
                      </a:r>
                      <a:endParaRPr lang="cs-CZ" sz="1200" dirty="0">
                        <a:solidFill>
                          <a:srgbClr val="008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cs-CZ" sz="16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Vosky</a:t>
                      </a:r>
                      <a:endParaRPr lang="cs-CZ" sz="105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cs-CZ" sz="16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Přírodní gumy, </a:t>
                      </a:r>
                      <a:r>
                        <a:rPr lang="cs-CZ" sz="1600" b="1" kern="1200" dirty="0" err="1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Polyterpeny</a:t>
                      </a:r>
                      <a:r>
                        <a:rPr lang="cs-CZ" sz="1600" b="1" kern="1200" dirty="0" smtClean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1600" b="1" kern="1200" dirty="0">
                          <a:solidFill>
                            <a:srgbClr val="008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– přírodní kaučuk, získávání, zpracování a modifikace </a:t>
                      </a:r>
                      <a:endParaRPr lang="cs-CZ" sz="1600" b="1" dirty="0">
                        <a:solidFill>
                          <a:srgbClr val="00800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2800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5</a:t>
                      </a:r>
                      <a:endParaRPr lang="cs-CZ" sz="280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b="1" kern="120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Polyfenoly</a:t>
                      </a:r>
                      <a:r>
                        <a:rPr lang="cs-CZ" sz="2800" b="1" kern="12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cs-CZ" sz="28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– lignin, </a:t>
                      </a:r>
                      <a:r>
                        <a:rPr lang="cs-CZ" sz="2800" b="1" kern="1200" dirty="0" err="1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huminové</a:t>
                      </a:r>
                      <a:r>
                        <a:rPr lang="cs-CZ" sz="2800" b="1" kern="1200" dirty="0">
                          <a:solidFill>
                            <a:srgbClr val="FF0000"/>
                          </a:solidFill>
                          <a:latin typeface="Arial Black" pitchFamily="34" charset="0"/>
                          <a:ea typeface="Times New Roman"/>
                          <a:cs typeface="Times New Roman"/>
                        </a:rPr>
                        <a:t> kyseliny </a:t>
                      </a:r>
                      <a:endParaRPr lang="cs-CZ" sz="2800" dirty="0">
                        <a:solidFill>
                          <a:srgbClr val="FF0000"/>
                        </a:solidFill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 – škrob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8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7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Polysacharidy II –  celulóza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8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Bílkovinná vlákna II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Kasein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syrovátka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, vaječné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proteiny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11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Identifikace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látek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6810">
                <a:tc>
                  <a:txBody>
                    <a:bodyPr/>
                    <a:lstStyle/>
                    <a:p>
                      <a:pPr marL="347345" indent="-347345" algn="ctr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200" kern="120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7345" indent="-347345" fontAlgn="b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Laboratorní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metody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hodnocení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přírodních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sk-SK" sz="1600" b="1" kern="1200" dirty="0" err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polymerů</a:t>
                      </a:r>
                      <a:r>
                        <a:rPr lang="sk-SK" sz="1600" b="1" kern="12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427" marR="63427" marT="31713" marB="31713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562074"/>
          </a:xfrm>
        </p:spPr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6 – JAK SE ZÍSKÁVÁ? </a:t>
            </a:r>
            <a:endParaRPr lang="cs-CZ" sz="4000" dirty="0">
              <a:latin typeface="Arial Black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179512" y="836712"/>
            <a:ext cx="8640960" cy="5001419"/>
          </a:xfrm>
        </p:spPr>
        <p:txBody>
          <a:bodyPr/>
          <a:lstStyle/>
          <a:p>
            <a:r>
              <a:rPr lang="sk-SK" sz="24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LIGNIN je ODPANÍ LÁTKOU  </a:t>
            </a:r>
            <a:r>
              <a:rPr lang="sk-SK" sz="24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při</a:t>
            </a:r>
            <a:r>
              <a:rPr lang="sk-SK" sz="24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chemické </a:t>
            </a:r>
            <a:r>
              <a:rPr lang="sk-SK" sz="24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výrobě</a:t>
            </a:r>
            <a:r>
              <a:rPr lang="sk-SK" sz="24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buničiny</a:t>
            </a:r>
          </a:p>
          <a:p>
            <a:r>
              <a:rPr lang="cs-CZ" sz="2400" b="1" dirty="0" smtClean="0">
                <a:solidFill>
                  <a:srgbClr val="0000FF"/>
                </a:solidFill>
              </a:rPr>
              <a:t>Problémem jeho využití je jeho mnohotvárnost, tj. lignin  z různých zdrojů má různé složení</a:t>
            </a:r>
          </a:p>
          <a:p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Reaktivním místem je etherový můstek &gt; možná výroba </a:t>
            </a:r>
            <a:r>
              <a:rPr lang="cs-CZ" sz="2800" b="1" dirty="0" err="1" smtClean="0">
                <a:solidFill>
                  <a:srgbClr val="008000"/>
                </a:solidFill>
                <a:latin typeface="Arial Black" pitchFamily="34" charset="0"/>
              </a:rPr>
              <a:t>MeOH</a:t>
            </a: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 odštěpením –OCH</a:t>
            </a:r>
            <a:r>
              <a:rPr lang="cs-CZ" sz="2800" b="1" baseline="-25000" dirty="0" smtClean="0">
                <a:solidFill>
                  <a:srgbClr val="008000"/>
                </a:solidFill>
                <a:latin typeface="Arial Black" pitchFamily="34" charset="0"/>
              </a:rPr>
              <a:t>3</a:t>
            </a:r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 skupiny</a:t>
            </a:r>
          </a:p>
          <a:p>
            <a:pPr>
              <a:buNone/>
            </a:pPr>
            <a:r>
              <a:rPr lang="cs-CZ" sz="2400" dirty="0" smtClean="0"/>
              <a:t> </a:t>
            </a:r>
          </a:p>
          <a:p>
            <a:endParaRPr lang="cs-CZ" sz="24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20</a:t>
            </a:fld>
            <a:endParaRPr lang="sk-SK"/>
          </a:p>
        </p:txBody>
      </p:sp>
      <p:pic>
        <p:nvPicPr>
          <p:cNvPr id="9" name="Obrázek 8" descr="img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181653" y="3515090"/>
            <a:ext cx="2836477" cy="2520280"/>
          </a:xfrm>
          <a:prstGeom prst="rect">
            <a:avLst/>
          </a:prstGeom>
        </p:spPr>
      </p:pic>
      <p:pic>
        <p:nvPicPr>
          <p:cNvPr id="10" name="Obrázek 9" descr="img6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5723116" y="3849348"/>
            <a:ext cx="3109055" cy="2386952"/>
          </a:xfrm>
          <a:prstGeom prst="rect">
            <a:avLst/>
          </a:prstGeom>
        </p:spPr>
      </p:pic>
      <p:sp>
        <p:nvSpPr>
          <p:cNvPr id="11" name="Elipsa 10"/>
          <p:cNvSpPr/>
          <p:nvPr/>
        </p:nvSpPr>
        <p:spPr>
          <a:xfrm>
            <a:off x="3923928" y="3933056"/>
            <a:ext cx="792088" cy="6480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Elipsa 11"/>
          <p:cNvSpPr/>
          <p:nvPr/>
        </p:nvSpPr>
        <p:spPr>
          <a:xfrm>
            <a:off x="3491880" y="5085184"/>
            <a:ext cx="792088" cy="6480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Elipsa 12"/>
          <p:cNvSpPr/>
          <p:nvPr/>
        </p:nvSpPr>
        <p:spPr>
          <a:xfrm>
            <a:off x="6876256" y="3356992"/>
            <a:ext cx="792088" cy="6480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Elipsa 13"/>
          <p:cNvSpPr/>
          <p:nvPr/>
        </p:nvSpPr>
        <p:spPr>
          <a:xfrm>
            <a:off x="7164288" y="5229200"/>
            <a:ext cx="792088" cy="6480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7 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– </a:t>
            </a:r>
            <a:r>
              <a:rPr lang="cs-CZ" sz="2800" b="1" dirty="0" smtClean="0">
                <a:solidFill>
                  <a:srgbClr val="0000FF"/>
                </a:solidFill>
              </a:rPr>
              <a:t>Problémem jeho využití je jeho mnohotvárnost, tj. lignin  z různých zdrojů má různé složení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21</a:t>
            </a:fld>
            <a:endParaRPr lang="sk-SK"/>
          </a:p>
        </p:txBody>
      </p:sp>
      <p:pic>
        <p:nvPicPr>
          <p:cNvPr id="16" name="Obrázek 15" descr="img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394698" y="-10321"/>
            <a:ext cx="4474134" cy="7896393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8 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– </a:t>
            </a:r>
            <a:r>
              <a:rPr lang="sk-SK" sz="2800" b="1" kern="1200" dirty="0" err="1" smtClean="0">
                <a:solidFill>
                  <a:srgbClr val="FF0000"/>
                </a:solidFill>
                <a:ea typeface="Times New Roman"/>
                <a:cs typeface="Times New Roman"/>
              </a:rPr>
              <a:t>co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 s ním dělat ? </a:t>
            </a:r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22</a:t>
            </a:fld>
            <a:endParaRPr lang="sk-SK"/>
          </a:p>
        </p:txBody>
      </p:sp>
      <p:pic>
        <p:nvPicPr>
          <p:cNvPr id="10" name="Obrázek 9" descr="img6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67379" y="-635131"/>
            <a:ext cx="5409242" cy="835292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915816" y="980728"/>
            <a:ext cx="3096344" cy="1008112"/>
          </a:xfrm>
          <a:prstGeom prst="rect">
            <a:avLst/>
          </a:prstGeom>
          <a:noFill/>
          <a:ln w="63500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9 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– chemické a </a:t>
            </a:r>
            <a:r>
              <a:rPr lang="sk-SK" sz="2800" b="1" kern="1200" dirty="0" err="1" smtClean="0">
                <a:solidFill>
                  <a:srgbClr val="008000"/>
                </a:solidFill>
                <a:ea typeface="Times New Roman"/>
                <a:cs typeface="Times New Roman"/>
              </a:rPr>
              <a:t>jiné</a:t>
            </a:r>
            <a:r>
              <a:rPr lang="sk-SK" sz="2800" b="1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využití</a:t>
            </a:r>
            <a:endParaRPr lang="cs-CZ" sz="2800" dirty="0">
              <a:solidFill>
                <a:srgbClr val="008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145435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Chemické je ZATÍM  minimální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23</a:t>
            </a:fld>
            <a:endParaRPr lang="sk-SK"/>
          </a:p>
        </p:txBody>
      </p:sp>
      <p:pic>
        <p:nvPicPr>
          <p:cNvPr id="8" name="Obrázek 7" descr="img6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895424" y="344936"/>
            <a:ext cx="1800200" cy="4367928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628800"/>
            <a:ext cx="187220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ovéPole 10"/>
          <p:cNvSpPr txBox="1"/>
          <p:nvPr/>
        </p:nvSpPr>
        <p:spPr>
          <a:xfrm>
            <a:off x="5796136" y="350100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Kyselina </a:t>
            </a:r>
            <a:r>
              <a:rPr lang="cs-CZ" sz="2000" b="1" dirty="0" err="1" smtClean="0"/>
              <a:t>gallová</a:t>
            </a:r>
            <a:endParaRPr lang="cs-CZ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323528" y="3284984"/>
            <a:ext cx="5328592" cy="126188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sk-SK" sz="2800" b="1" u="sng" dirty="0" err="1" smtClean="0">
                <a:solidFill>
                  <a:srgbClr val="008000"/>
                </a:solidFill>
                <a:ea typeface="Times New Roman"/>
                <a:cs typeface="Times New Roman"/>
              </a:rPr>
              <a:t>Jiné</a:t>
            </a:r>
            <a:r>
              <a:rPr lang="sk-SK" sz="2800" b="1" u="sng" dirty="0" smtClean="0">
                <a:solidFill>
                  <a:srgbClr val="008000"/>
                </a:solidFill>
                <a:ea typeface="Times New Roman"/>
                <a:cs typeface="Times New Roman"/>
              </a:rPr>
              <a:t> využití</a:t>
            </a:r>
          </a:p>
          <a:p>
            <a:r>
              <a:rPr lang="sk-SK" sz="2400" b="1" dirty="0" smtClean="0">
                <a:solidFill>
                  <a:srgbClr val="008000"/>
                </a:solidFill>
                <a:cs typeface="Times New Roman"/>
              </a:rPr>
              <a:t>Hlavní </a:t>
            </a:r>
            <a:r>
              <a:rPr lang="sk-SK" sz="2400" b="1" dirty="0" err="1" smtClean="0">
                <a:solidFill>
                  <a:srgbClr val="008000"/>
                </a:solidFill>
                <a:cs typeface="Times New Roman"/>
              </a:rPr>
              <a:t>část</a:t>
            </a:r>
            <a:r>
              <a:rPr lang="sk-SK" sz="2400" b="1" dirty="0" smtClean="0">
                <a:solidFill>
                  <a:srgbClr val="008000"/>
                </a:solidFill>
                <a:cs typeface="Times New Roman"/>
              </a:rPr>
              <a:t>, tzv. </a:t>
            </a:r>
            <a:r>
              <a:rPr lang="sk-SK" sz="2400" b="1" dirty="0" err="1" smtClean="0">
                <a:cs typeface="Times New Roman"/>
              </a:rPr>
              <a:t>černé</a:t>
            </a:r>
            <a:r>
              <a:rPr lang="sk-SK" sz="2400" b="1" dirty="0" smtClean="0">
                <a:cs typeface="Times New Roman"/>
              </a:rPr>
              <a:t> </a:t>
            </a:r>
            <a:r>
              <a:rPr lang="sk-SK" sz="2400" b="1" dirty="0" err="1" smtClean="0">
                <a:cs typeface="Times New Roman"/>
              </a:rPr>
              <a:t>louhy</a:t>
            </a:r>
            <a:r>
              <a:rPr lang="sk-SK" sz="2400" b="1" dirty="0" smtClean="0">
                <a:solidFill>
                  <a:srgbClr val="008000"/>
                </a:solidFill>
                <a:cs typeface="Times New Roman"/>
              </a:rPr>
              <a:t>,  </a:t>
            </a:r>
            <a:r>
              <a:rPr lang="sk-SK" sz="2400" b="1" dirty="0" err="1" smtClean="0">
                <a:solidFill>
                  <a:srgbClr val="008000"/>
                </a:solidFill>
                <a:cs typeface="Times New Roman"/>
              </a:rPr>
              <a:t>se</a:t>
            </a:r>
            <a:r>
              <a:rPr lang="sk-SK" sz="2400" b="1" dirty="0" smtClean="0">
                <a:solidFill>
                  <a:srgbClr val="008000"/>
                </a:solidFill>
                <a:cs typeface="Times New Roman"/>
              </a:rPr>
              <a:t> </a:t>
            </a:r>
            <a:r>
              <a:rPr lang="sk-SK" sz="2400" b="1" dirty="0" err="1" smtClean="0">
                <a:solidFill>
                  <a:srgbClr val="008000"/>
                </a:solidFill>
                <a:cs typeface="Times New Roman"/>
              </a:rPr>
              <a:t>dosud</a:t>
            </a:r>
            <a:r>
              <a:rPr lang="sk-SK" sz="2400" b="1" dirty="0" smtClean="0">
                <a:solidFill>
                  <a:srgbClr val="008000"/>
                </a:solidFill>
                <a:cs typeface="Times New Roman"/>
              </a:rPr>
              <a:t> </a:t>
            </a:r>
            <a:r>
              <a:rPr lang="sk-SK" sz="2400" b="1" dirty="0" err="1" smtClean="0">
                <a:solidFill>
                  <a:srgbClr val="008000"/>
                </a:solidFill>
                <a:cs typeface="Times New Roman"/>
              </a:rPr>
              <a:t>spaluje</a:t>
            </a:r>
            <a:endParaRPr lang="cs-CZ" sz="2400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67544" y="4653136"/>
            <a:ext cx="8280920" cy="156966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ZHODNOCENÍ LIGNINU – LEVNÉHO ODPADNÍHO POLYMERU ČEKÁ PRÁVĚ NA VÁS!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sk-SK" sz="4000" b="1" kern="1200" dirty="0" smtClean="0">
                <a:solidFill>
                  <a:srgbClr val="FF0000"/>
                </a:solidFill>
                <a:latin typeface="Arial Black" pitchFamily="34" charset="0"/>
                <a:ea typeface="Times New Roman"/>
                <a:cs typeface="Times New Roman"/>
              </a:rPr>
              <a:t>LIGNIN 10 </a:t>
            </a:r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– chemické a </a:t>
            </a:r>
            <a:r>
              <a:rPr lang="sk-SK" sz="2800" b="1" kern="1200" dirty="0" err="1" smtClean="0">
                <a:solidFill>
                  <a:srgbClr val="008000"/>
                </a:solidFill>
                <a:ea typeface="Times New Roman"/>
                <a:cs typeface="Times New Roman"/>
              </a:rPr>
              <a:t>jiné</a:t>
            </a:r>
            <a:r>
              <a:rPr lang="sk-SK" sz="2800" b="1" kern="1200" dirty="0" smtClean="0">
                <a:solidFill>
                  <a:srgbClr val="008000"/>
                </a:solidFill>
                <a:ea typeface="Times New Roman"/>
                <a:cs typeface="Times New Roman"/>
              </a:rPr>
              <a:t> využití</a:t>
            </a:r>
            <a:endParaRPr lang="cs-CZ" sz="2800" dirty="0">
              <a:solidFill>
                <a:srgbClr val="008000"/>
              </a:solidFill>
            </a:endParaRP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5145435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Chemické je ZATÍM  minimální</a:t>
            </a:r>
          </a:p>
          <a:p>
            <a:pPr>
              <a:buNone/>
            </a:pP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24</a:t>
            </a:fld>
            <a:endParaRPr lang="sk-SK"/>
          </a:p>
        </p:txBody>
      </p:sp>
      <p:sp>
        <p:nvSpPr>
          <p:cNvPr id="12" name="TextovéPole 11"/>
          <p:cNvSpPr txBox="1"/>
          <p:nvPr/>
        </p:nvSpPr>
        <p:spPr>
          <a:xfrm>
            <a:off x="539552" y="1556792"/>
            <a:ext cx="842493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008000"/>
                </a:solidFill>
                <a:latin typeface="Arial Black" pitchFamily="34" charset="0"/>
              </a:rPr>
              <a:t>Nedávno (vloni) se objevil na Internetu proces chemického rozkladu BIOMASY,  který má vést až ke kyselině </a:t>
            </a:r>
            <a:r>
              <a:rPr lang="cs-CZ" sz="4400" dirty="0" err="1" smtClean="0">
                <a:solidFill>
                  <a:srgbClr val="008000"/>
                </a:solidFill>
                <a:latin typeface="Arial Black" pitchFamily="34" charset="0"/>
              </a:rPr>
              <a:t>tereftalové</a:t>
            </a:r>
            <a:r>
              <a:rPr lang="cs-CZ" sz="4400" dirty="0" smtClean="0">
                <a:solidFill>
                  <a:srgbClr val="008000"/>
                </a:solidFill>
                <a:latin typeface="Arial Black" pitchFamily="34" charset="0"/>
              </a:rPr>
              <a:t>, což je hlavní (hmotnostně) složky pro výrobu PET </a:t>
            </a:r>
            <a:endParaRPr lang="cs-CZ" sz="44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25</a:t>
            </a:fld>
            <a:endParaRPr lang="sk-SK"/>
          </a:p>
        </p:txBody>
      </p:sp>
      <p:pic>
        <p:nvPicPr>
          <p:cNvPr id="5" name="Obrázek 4" descr="img8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836711"/>
            <a:ext cx="8352928" cy="5371751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26</a:t>
            </a:fld>
            <a:endParaRPr lang="sk-SK"/>
          </a:p>
        </p:txBody>
      </p:sp>
      <p:pic>
        <p:nvPicPr>
          <p:cNvPr id="5" name="Obrázek 4" descr="img8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332656"/>
            <a:ext cx="8793985" cy="597666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3600" dirty="0" smtClean="0">
                <a:solidFill>
                  <a:srgbClr val="FF0000"/>
                </a:solidFill>
                <a:latin typeface="Arial Black" pitchFamily="34" charset="0"/>
              </a:rPr>
              <a:t>Co to může přinést?</a:t>
            </a:r>
            <a:endParaRPr lang="cs-CZ" sz="3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Nebude zvýšení produkce LIGNINU  na úkor celulózy?</a:t>
            </a:r>
          </a:p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Při výrobě </a:t>
            </a:r>
            <a:r>
              <a:rPr lang="cs-CZ" cap="all" dirty="0" smtClean="0">
                <a:solidFill>
                  <a:srgbClr val="0000FF"/>
                </a:solidFill>
                <a:latin typeface="Arial Black" pitchFamily="34" charset="0"/>
              </a:rPr>
              <a:t>celulózy</a:t>
            </a:r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 bude více ligninu nevýhodou </a:t>
            </a:r>
          </a:p>
          <a:p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Chemické využití LIGNINU  zatím není dořešené</a:t>
            </a:r>
            <a:endParaRPr lang="cs-CZ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27</a:t>
            </a:fld>
            <a:endParaRPr lang="sk-SK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kern="1200" dirty="0" smtClean="0">
                <a:solidFill>
                  <a:srgbClr val="008000"/>
                </a:solidFill>
                <a:latin typeface="Arial Black" pitchFamily="34" charset="0"/>
                <a:ea typeface="Times New Roman"/>
                <a:cs typeface="Times New Roman"/>
              </a:rPr>
              <a:t>Třísloviny</a:t>
            </a:r>
            <a:endParaRPr lang="cs-CZ" dirty="0">
              <a:latin typeface="Arial Black" pitchFamily="34" charset="0"/>
            </a:endParaRPr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sz="2800" b="1" dirty="0" smtClean="0">
                <a:solidFill>
                  <a:srgbClr val="008000"/>
                </a:solidFill>
                <a:latin typeface="Arial Black" pitchFamily="34" charset="0"/>
              </a:rPr>
              <a:t>Třísloviny (taniny</a:t>
            </a:r>
            <a:r>
              <a:rPr lang="cs-CZ" sz="2800" b="1" dirty="0" smtClean="0">
                <a:latin typeface="Arial Black" pitchFamily="34" charset="0"/>
              </a:rPr>
              <a:t>) </a:t>
            </a:r>
            <a:r>
              <a:rPr lang="cs-CZ" sz="2800" b="1" dirty="0" smtClean="0"/>
              <a:t>jsou rostlinné </a:t>
            </a:r>
            <a:r>
              <a:rPr lang="cs-CZ" sz="2800" b="1" dirty="0" err="1" smtClean="0"/>
              <a:t>polyfenoly</a:t>
            </a:r>
            <a:r>
              <a:rPr lang="cs-CZ" sz="2800" b="1" dirty="0" smtClean="0"/>
              <a:t> trpké, svíravé či hořké chuti, které sráží proteiny a alkaloidy. </a:t>
            </a:r>
          </a:p>
          <a:p>
            <a:r>
              <a:rPr lang="cs-CZ" sz="2800" b="1" dirty="0" smtClean="0">
                <a:solidFill>
                  <a:srgbClr val="0000FF"/>
                </a:solidFill>
                <a:latin typeface="Arial Black" pitchFamily="34" charset="0"/>
              </a:rPr>
              <a:t>Vyčiňují kůži na useň</a:t>
            </a:r>
          </a:p>
          <a:p>
            <a:r>
              <a:rPr lang="cs-CZ" sz="2800" dirty="0" smtClean="0"/>
              <a:t>Z chemického hlediska jsou to velké </a:t>
            </a:r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polyfenolické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 sloučeniny</a:t>
            </a:r>
            <a:r>
              <a:rPr lang="cs-CZ" sz="2800" dirty="0" smtClean="0"/>
              <a:t>, které </a:t>
            </a:r>
            <a:r>
              <a:rPr lang="cs-CZ" sz="2800" b="1" dirty="0" smtClean="0">
                <a:solidFill>
                  <a:srgbClr val="00B050"/>
                </a:solidFill>
                <a:latin typeface="Arial Black" pitchFamily="34" charset="0"/>
              </a:rPr>
              <a:t>obsahují hydroxylové a karboxylové skupiny</a:t>
            </a:r>
            <a:r>
              <a:rPr lang="cs-CZ" sz="2800" dirty="0" smtClean="0"/>
              <a:t> vázající se na proteiny a jiné makromolekuly. </a:t>
            </a:r>
          </a:p>
          <a:p>
            <a:r>
              <a:rPr lang="cs-CZ" sz="2800" dirty="0" smtClean="0"/>
              <a:t>Mívají molekulovou hmotnost od 500 do 3 000 g/mol.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28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29</a:t>
            </a:fld>
            <a:endParaRPr lang="sk-SK"/>
          </a:p>
        </p:txBody>
      </p:sp>
      <p:pic>
        <p:nvPicPr>
          <p:cNvPr id="7" name="Obrázek 6" descr="img62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61923"/>
            <a:ext cx="7776864" cy="6075389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3491880" y="332656"/>
            <a:ext cx="2304256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/>
          <p:cNvSpPr/>
          <p:nvPr/>
        </p:nvSpPr>
        <p:spPr>
          <a:xfrm>
            <a:off x="3419872" y="2852936"/>
            <a:ext cx="2304256" cy="57606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347864" y="5661248"/>
            <a:ext cx="2304256" cy="576064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sk-SK" sz="2800" b="1" kern="1200" dirty="0" smtClean="0">
                <a:solidFill>
                  <a:srgbClr val="FF0000"/>
                </a:solidFill>
                <a:ea typeface="Times New Roman"/>
                <a:cs typeface="Times New Roman"/>
              </a:rPr>
              <a:t>LITERATURA</a:t>
            </a:r>
            <a:endParaRPr lang="cs-CZ" sz="2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800" dirty="0" smtClean="0"/>
              <a:t>Ing. J. Dvořáková: </a:t>
            </a:r>
            <a:r>
              <a:rPr lang="cs-CZ" sz="2800" b="1" dirty="0" smtClean="0"/>
              <a:t>PŘÍRODNÍ POLYMERY</a:t>
            </a:r>
            <a:r>
              <a:rPr lang="cs-CZ" sz="2800" dirty="0" smtClean="0"/>
              <a:t>, VŠCHT Praha, Katedra polymerů, skripta 1990</a:t>
            </a:r>
          </a:p>
          <a:p>
            <a:r>
              <a:rPr lang="cs-CZ" sz="2800" dirty="0" smtClean="0"/>
              <a:t>J. Mleziva, J. Kálal: </a:t>
            </a:r>
            <a:r>
              <a:rPr lang="cs-CZ" sz="2800" b="1" dirty="0" smtClean="0"/>
              <a:t>Základy makromolekulární chemie</a:t>
            </a:r>
            <a:r>
              <a:rPr lang="cs-CZ" sz="2800" dirty="0" smtClean="0"/>
              <a:t>, SNTL Praha, 1986</a:t>
            </a:r>
          </a:p>
          <a:p>
            <a:r>
              <a:rPr lang="cs-CZ" sz="2800" dirty="0" smtClean="0"/>
              <a:t>J. </a:t>
            </a:r>
            <a:r>
              <a:rPr lang="cs-CZ" sz="2800" dirty="0" err="1" smtClean="0"/>
              <a:t>Bučko</a:t>
            </a:r>
            <a:r>
              <a:rPr lang="cs-CZ" sz="2800" dirty="0" smtClean="0"/>
              <a:t>, L. </a:t>
            </a:r>
            <a:r>
              <a:rPr lang="cs-CZ" sz="2800" dirty="0" err="1" smtClean="0"/>
              <a:t>Šutý</a:t>
            </a:r>
            <a:r>
              <a:rPr lang="cs-CZ" sz="2800" dirty="0" smtClean="0"/>
              <a:t>, M. Košík: </a:t>
            </a:r>
            <a:r>
              <a:rPr lang="cs-CZ" sz="2800" b="1" dirty="0" smtClean="0"/>
              <a:t>Chemické </a:t>
            </a:r>
            <a:r>
              <a:rPr lang="cs-CZ" sz="2800" b="1" dirty="0" err="1" smtClean="0"/>
              <a:t>spracovanie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dreva</a:t>
            </a:r>
            <a:r>
              <a:rPr lang="cs-CZ" sz="2800" dirty="0" smtClean="0"/>
              <a:t>, ALFA Bratislava, 1988</a:t>
            </a:r>
          </a:p>
          <a:p>
            <a:r>
              <a:rPr lang="cs-CZ" sz="2800" dirty="0" smtClean="0"/>
              <a:t>A. Blažej, L. </a:t>
            </a:r>
            <a:r>
              <a:rPr lang="cs-CZ" sz="2800" dirty="0" err="1" smtClean="0"/>
              <a:t>Šutý</a:t>
            </a:r>
            <a:r>
              <a:rPr lang="cs-CZ" sz="2800" dirty="0" smtClean="0"/>
              <a:t> : </a:t>
            </a:r>
            <a:r>
              <a:rPr lang="cs-CZ" sz="2800" b="1" dirty="0" err="1" smtClean="0"/>
              <a:t>Rastlinné</a:t>
            </a:r>
            <a:r>
              <a:rPr lang="cs-CZ" sz="2800" dirty="0" smtClean="0"/>
              <a:t> </a:t>
            </a:r>
            <a:r>
              <a:rPr lang="cs-CZ" sz="2800" b="1" dirty="0" smtClean="0"/>
              <a:t>fenolové </a:t>
            </a:r>
            <a:r>
              <a:rPr lang="cs-CZ" sz="2800" b="1" dirty="0" err="1" smtClean="0"/>
              <a:t>zlúčeniny</a:t>
            </a:r>
            <a:r>
              <a:rPr lang="cs-CZ" sz="2800" dirty="0" smtClean="0"/>
              <a:t>, ALFA Bratislava, 1973</a:t>
            </a:r>
          </a:p>
          <a:p>
            <a:r>
              <a:rPr lang="cs-CZ" sz="2800" dirty="0" smtClean="0"/>
              <a:t>A. Blažej, V. </a:t>
            </a:r>
            <a:r>
              <a:rPr lang="cs-CZ" sz="2800" dirty="0" err="1" smtClean="0"/>
              <a:t>Szilvová</a:t>
            </a:r>
            <a:r>
              <a:rPr lang="cs-CZ" sz="2800" dirty="0" smtClean="0"/>
              <a:t>: </a:t>
            </a:r>
            <a:r>
              <a:rPr lang="cs-CZ" sz="2800" b="1" dirty="0" err="1" smtClean="0"/>
              <a:t>Prírodné</a:t>
            </a:r>
            <a:r>
              <a:rPr lang="cs-CZ" sz="2800" b="1" dirty="0" smtClean="0"/>
              <a:t> a syntetické polymery</a:t>
            </a:r>
            <a:r>
              <a:rPr lang="cs-CZ" sz="2800" dirty="0" smtClean="0"/>
              <a:t>, SVŠT Bratislava, skripta 1985</a:t>
            </a:r>
          </a:p>
          <a:p>
            <a:endParaRPr lang="cs-CZ" sz="2800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</a:t>
            </a:fld>
            <a:endParaRPr lang="sk-SK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30</a:t>
            </a:fld>
            <a:endParaRPr lang="sk-SK"/>
          </a:p>
        </p:txBody>
      </p:sp>
      <p:pic>
        <p:nvPicPr>
          <p:cNvPr id="5" name="Obrázek 4" descr="375px-Tannic_acid_2-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836712"/>
            <a:ext cx="5400600" cy="54006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444208" y="404664"/>
            <a:ext cx="22322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8000"/>
                </a:solidFill>
                <a:latin typeface="Arial Black" pitchFamily="34" charset="0"/>
              </a:rPr>
              <a:t>Tanin – jedna z možných struktur</a:t>
            </a:r>
            <a:endParaRPr lang="cs-CZ" sz="32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31</a:t>
            </a:fld>
            <a:endParaRPr lang="sk-SK"/>
          </a:p>
        </p:txBody>
      </p:sp>
      <p:pic>
        <p:nvPicPr>
          <p:cNvPr id="6" name="Obrázek 5" descr="800px-Tannic_aci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061" y="1484784"/>
            <a:ext cx="8659411" cy="463316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635896" y="332656"/>
            <a:ext cx="51125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008000"/>
                </a:solidFill>
                <a:latin typeface="Arial Black" pitchFamily="34" charset="0"/>
              </a:rPr>
              <a:t>Tanin –další z možných struktur</a:t>
            </a:r>
            <a:endParaRPr lang="cs-CZ" sz="40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32</a:t>
            </a:fld>
            <a:endParaRPr lang="sk-SK"/>
          </a:p>
        </p:txBody>
      </p:sp>
      <p:pic>
        <p:nvPicPr>
          <p:cNvPr id="7" name="Obrázek 6" descr="800px-Tannin_in_Plastic_contain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094244"/>
            <a:ext cx="7992888" cy="545514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67544" y="188640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008000"/>
                </a:solidFill>
                <a:latin typeface="Arial Black" pitchFamily="34" charset="0"/>
              </a:rPr>
              <a:t>Tanin = kyselina tříslová</a:t>
            </a:r>
            <a:endParaRPr lang="cs-CZ" sz="44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33</a:t>
            </a:fld>
            <a:endParaRPr lang="sk-SK"/>
          </a:p>
        </p:txBody>
      </p:sp>
      <p:pic>
        <p:nvPicPr>
          <p:cNvPr id="5" name="Obrázek 4" descr="img6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980728"/>
            <a:ext cx="8260346" cy="5400600"/>
          </a:xfrm>
          <a:prstGeom prst="rect">
            <a:avLst/>
          </a:prstGeom>
        </p:spPr>
      </p:pic>
      <p:cxnSp>
        <p:nvCxnSpPr>
          <p:cNvPr id="7" name="Přímá spojovací čára 6"/>
          <p:cNvCxnSpPr/>
          <p:nvPr/>
        </p:nvCxnSpPr>
        <p:spPr>
          <a:xfrm>
            <a:off x="971600" y="4509120"/>
            <a:ext cx="2952328" cy="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ovéPole 9"/>
          <p:cNvSpPr txBox="1"/>
          <p:nvPr/>
        </p:nvSpPr>
        <p:spPr>
          <a:xfrm>
            <a:off x="467544" y="188640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dirty="0" smtClean="0">
                <a:solidFill>
                  <a:srgbClr val="008000"/>
                </a:solidFill>
                <a:latin typeface="Arial Black" pitchFamily="34" charset="0"/>
              </a:rPr>
              <a:t>Tanin = kyselina tříslová</a:t>
            </a:r>
            <a:endParaRPr lang="cs-CZ" sz="44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34</a:t>
            </a:fld>
            <a:endParaRPr lang="sk-SK"/>
          </a:p>
        </p:txBody>
      </p:sp>
      <p:pic>
        <p:nvPicPr>
          <p:cNvPr id="5" name="Obrázek 4" descr="img6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8042584" cy="3744416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83568" y="4725144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 smtClean="0">
                <a:solidFill>
                  <a:srgbClr val="C00000"/>
                </a:solidFill>
              </a:rPr>
              <a:t>hydrolyzovatelné</a:t>
            </a:r>
            <a:r>
              <a:rPr lang="cs-CZ" sz="2800" b="1" dirty="0" smtClean="0">
                <a:solidFill>
                  <a:srgbClr val="C00000"/>
                </a:solidFill>
              </a:rPr>
              <a:t> taniny = </a:t>
            </a:r>
            <a:r>
              <a:rPr lang="cs-CZ" sz="2800" b="1" dirty="0" err="1" smtClean="0">
                <a:solidFill>
                  <a:srgbClr val="C00000"/>
                </a:solidFill>
              </a:rPr>
              <a:t>kys</a:t>
            </a:r>
            <a:r>
              <a:rPr lang="cs-CZ" sz="2800" b="1" dirty="0" smtClean="0">
                <a:solidFill>
                  <a:srgbClr val="C00000"/>
                </a:solidFill>
              </a:rPr>
              <a:t>. </a:t>
            </a:r>
            <a:r>
              <a:rPr lang="cs-CZ" sz="2800" b="1" dirty="0" err="1" smtClean="0">
                <a:solidFill>
                  <a:srgbClr val="C00000"/>
                </a:solidFill>
              </a:rPr>
              <a:t>gallová</a:t>
            </a:r>
            <a:r>
              <a:rPr lang="cs-CZ" sz="2800" b="1" dirty="0" smtClean="0">
                <a:solidFill>
                  <a:srgbClr val="C00000"/>
                </a:solidFill>
              </a:rPr>
              <a:t> + navázané sacharidy</a:t>
            </a:r>
            <a:endParaRPr lang="cs-CZ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35</a:t>
            </a:fld>
            <a:endParaRPr lang="sk-SK"/>
          </a:p>
        </p:txBody>
      </p:sp>
      <p:pic>
        <p:nvPicPr>
          <p:cNvPr id="6" name="Obrázek 5" descr="img6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7704856" cy="505672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251520" y="188640"/>
            <a:ext cx="8712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cs-CZ" sz="3600" b="1" dirty="0" err="1" smtClean="0">
                <a:solidFill>
                  <a:srgbClr val="008000"/>
                </a:solidFill>
                <a:latin typeface="Arial Black" pitchFamily="34" charset="0"/>
              </a:rPr>
              <a:t>Flavonoidy</a:t>
            </a:r>
            <a:r>
              <a:rPr lang="cs-CZ" sz="3600" b="1" dirty="0" smtClean="0">
                <a:solidFill>
                  <a:srgbClr val="008000"/>
                </a:solidFill>
                <a:latin typeface="Arial Black" pitchFamily="34" charset="0"/>
              </a:rPr>
              <a:t> &gt; kondenzované taniny</a:t>
            </a:r>
            <a:endParaRPr lang="cs-CZ" sz="28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36</a:t>
            </a:fld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251520" y="18864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cs-CZ" sz="3600" b="1" dirty="0" smtClean="0">
                <a:solidFill>
                  <a:srgbClr val="0000FF"/>
                </a:solidFill>
                <a:latin typeface="Arial Black" pitchFamily="34" charset="0"/>
              </a:rPr>
              <a:t>Taniny odvozené od STILBENU</a:t>
            </a:r>
            <a:endParaRPr lang="cs-CZ" sz="2800" dirty="0">
              <a:solidFill>
                <a:srgbClr val="0000FF"/>
              </a:solidFill>
              <a:latin typeface="Arial Black" pitchFamily="34" charset="0"/>
            </a:endParaRPr>
          </a:p>
        </p:txBody>
      </p:sp>
      <p:pic>
        <p:nvPicPr>
          <p:cNvPr id="8" name="Obrázek 7" descr="img6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5119224" cy="2160240"/>
          </a:xfrm>
          <a:prstGeom prst="rect">
            <a:avLst/>
          </a:prstGeom>
        </p:spPr>
      </p:pic>
      <p:pic>
        <p:nvPicPr>
          <p:cNvPr id="9" name="Obrázek 8" descr="img65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3055775"/>
            <a:ext cx="5045936" cy="3096601"/>
          </a:xfrm>
          <a:prstGeom prst="rect">
            <a:avLst/>
          </a:prstGeom>
        </p:spPr>
      </p:pic>
      <p:cxnSp>
        <p:nvCxnSpPr>
          <p:cNvPr id="11" name="Přímá spojovací šipka 10"/>
          <p:cNvCxnSpPr/>
          <p:nvPr/>
        </p:nvCxnSpPr>
        <p:spPr>
          <a:xfrm flipH="1">
            <a:off x="2987824" y="836712"/>
            <a:ext cx="2880320" cy="1008112"/>
          </a:xfrm>
          <a:prstGeom prst="straightConnector1">
            <a:avLst/>
          </a:prstGeom>
          <a:ln w="635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 descr="320px-Stilbene_trans_structure_sv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8144" y="836712"/>
            <a:ext cx="3048000" cy="1905000"/>
          </a:xfrm>
          <a:prstGeom prst="rect">
            <a:avLst/>
          </a:prstGeom>
          <a:ln w="38100">
            <a:solidFill>
              <a:srgbClr val="0000FF"/>
            </a:solidFill>
            <a:prstDash val="sysDash"/>
          </a:ln>
        </p:spPr>
      </p:pic>
      <p:sp>
        <p:nvSpPr>
          <p:cNvPr id="13" name="TextovéPole 12"/>
          <p:cNvSpPr txBox="1"/>
          <p:nvPr/>
        </p:nvSpPr>
        <p:spPr>
          <a:xfrm>
            <a:off x="6084168" y="227687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Cis i trans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37</a:t>
            </a:fld>
            <a:endParaRPr lang="sk-SK"/>
          </a:p>
        </p:txBody>
      </p:sp>
      <p:sp>
        <p:nvSpPr>
          <p:cNvPr id="7" name="TextovéPole 6"/>
          <p:cNvSpPr txBox="1"/>
          <p:nvPr/>
        </p:nvSpPr>
        <p:spPr>
          <a:xfrm>
            <a:off x="251520" y="188640"/>
            <a:ext cx="8496944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cs-CZ" sz="3200" b="1" dirty="0" err="1" smtClean="0">
                <a:solidFill>
                  <a:srgbClr val="008000"/>
                </a:solidFill>
              </a:rPr>
              <a:t>Flavonoidy</a:t>
            </a:r>
            <a:r>
              <a:rPr lang="cs-CZ" sz="3200" b="1" dirty="0" smtClean="0">
                <a:solidFill>
                  <a:srgbClr val="008000"/>
                </a:solidFill>
              </a:rPr>
              <a:t> &gt; kondenzované taniny</a:t>
            </a:r>
          </a:p>
          <a:p>
            <a:pPr marL="0" lvl="1" algn="ctr"/>
            <a:r>
              <a:rPr lang="cs-CZ" sz="3200" b="1" dirty="0" smtClean="0">
                <a:solidFill>
                  <a:srgbClr val="008000"/>
                </a:solidFill>
              </a:rPr>
              <a:t>&amp;</a:t>
            </a:r>
          </a:p>
          <a:p>
            <a:pPr marL="0" lvl="1" algn="ctr"/>
            <a:r>
              <a:rPr lang="cs-CZ" sz="3200" b="1" dirty="0" err="1" smtClean="0">
                <a:solidFill>
                  <a:srgbClr val="C00000"/>
                </a:solidFill>
              </a:rPr>
              <a:t>hydrolyzovatelné</a:t>
            </a:r>
            <a:r>
              <a:rPr lang="cs-CZ" sz="3200" b="1" dirty="0" smtClean="0">
                <a:solidFill>
                  <a:srgbClr val="C00000"/>
                </a:solidFill>
              </a:rPr>
              <a:t> taniny = </a:t>
            </a:r>
            <a:r>
              <a:rPr lang="cs-CZ" sz="3200" b="1" dirty="0" err="1" smtClean="0">
                <a:solidFill>
                  <a:srgbClr val="C00000"/>
                </a:solidFill>
              </a:rPr>
              <a:t>kys</a:t>
            </a:r>
            <a:r>
              <a:rPr lang="cs-CZ" sz="3200" b="1" dirty="0" smtClean="0">
                <a:solidFill>
                  <a:srgbClr val="C00000"/>
                </a:solidFill>
              </a:rPr>
              <a:t>. </a:t>
            </a:r>
            <a:r>
              <a:rPr lang="cs-CZ" sz="3200" b="1" dirty="0" err="1" smtClean="0">
                <a:solidFill>
                  <a:srgbClr val="C00000"/>
                </a:solidFill>
              </a:rPr>
              <a:t>gallová</a:t>
            </a:r>
            <a:r>
              <a:rPr lang="cs-CZ" sz="3200" b="1" dirty="0" smtClean="0">
                <a:solidFill>
                  <a:srgbClr val="C00000"/>
                </a:solidFill>
              </a:rPr>
              <a:t> (</a:t>
            </a:r>
            <a:r>
              <a:rPr lang="cs-CZ" sz="3200" b="1" dirty="0" err="1" smtClean="0">
                <a:solidFill>
                  <a:srgbClr val="C00000"/>
                </a:solidFill>
              </a:rPr>
              <a:t>kys</a:t>
            </a:r>
            <a:r>
              <a:rPr lang="cs-CZ" sz="3200" b="1" dirty="0" smtClean="0">
                <a:solidFill>
                  <a:srgbClr val="C00000"/>
                </a:solidFill>
              </a:rPr>
              <a:t>. </a:t>
            </a:r>
            <a:r>
              <a:rPr lang="cs-CZ" sz="3200" b="1" dirty="0" err="1" smtClean="0">
                <a:solidFill>
                  <a:srgbClr val="C00000"/>
                </a:solidFill>
              </a:rPr>
              <a:t>Elagová</a:t>
            </a:r>
            <a:r>
              <a:rPr lang="cs-CZ" sz="3200" b="1" dirty="0" smtClean="0">
                <a:solidFill>
                  <a:srgbClr val="C00000"/>
                </a:solidFill>
              </a:rPr>
              <a:t>) + navázané sacharidy</a:t>
            </a:r>
          </a:p>
          <a:p>
            <a:pPr marL="0" lvl="1" algn="ctr"/>
            <a:r>
              <a:rPr lang="cs-CZ" sz="3200" b="1" dirty="0" smtClean="0">
                <a:solidFill>
                  <a:srgbClr val="C00000"/>
                </a:solidFill>
              </a:rPr>
              <a:t>&amp; </a:t>
            </a:r>
          </a:p>
          <a:p>
            <a:pPr marL="0" lvl="1" algn="ctr"/>
            <a:r>
              <a:rPr lang="cs-CZ" sz="3200" b="1" dirty="0" smtClean="0">
                <a:solidFill>
                  <a:srgbClr val="0000FF"/>
                </a:solidFill>
              </a:rPr>
              <a:t>Taniny odvozené od STILBENU</a:t>
            </a:r>
            <a:endParaRPr lang="cs-CZ" sz="2400" dirty="0" smtClean="0">
              <a:solidFill>
                <a:srgbClr val="0000FF"/>
              </a:solidFill>
            </a:endParaRPr>
          </a:p>
          <a:p>
            <a:pPr marL="0" lvl="1" algn="ctr"/>
            <a:endParaRPr lang="cs-CZ" sz="3200" b="1" dirty="0" smtClean="0">
              <a:solidFill>
                <a:srgbClr val="C00000"/>
              </a:solidFill>
            </a:endParaRPr>
          </a:p>
          <a:p>
            <a:pPr marL="0" lvl="1" algn="ctr"/>
            <a:r>
              <a:rPr lang="cs-CZ" sz="3200" b="1" dirty="0" smtClean="0">
                <a:solidFill>
                  <a:srgbClr val="FF0000"/>
                </a:solidFill>
              </a:rPr>
              <a:t>Se často vyskytují společně v jednom rostlinném extraktu</a:t>
            </a:r>
            <a:endParaRPr lang="cs-CZ" sz="24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38</a:t>
            </a:fld>
            <a:endParaRPr lang="sk-SK"/>
          </a:p>
        </p:txBody>
      </p:sp>
      <p:pic>
        <p:nvPicPr>
          <p:cNvPr id="5" name="Obrázek 4" descr="img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296058"/>
            <a:ext cx="9144000" cy="6561939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39</a:t>
            </a:fld>
            <a:endParaRPr lang="sk-SK"/>
          </a:p>
        </p:txBody>
      </p:sp>
      <p:pic>
        <p:nvPicPr>
          <p:cNvPr id="6" name="Obrázek 5" descr="img6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228827"/>
            <a:ext cx="9144000" cy="6629172"/>
          </a:xfrm>
          <a:prstGeom prst="rect">
            <a:avLst/>
          </a:prstGeom>
        </p:spPr>
      </p:pic>
      <p:cxnSp>
        <p:nvCxnSpPr>
          <p:cNvPr id="8" name="Přímá spojovací šipka 7"/>
          <p:cNvCxnSpPr/>
          <p:nvPr/>
        </p:nvCxnSpPr>
        <p:spPr>
          <a:xfrm flipH="1">
            <a:off x="3995936" y="1844824"/>
            <a:ext cx="288032" cy="648072"/>
          </a:xfrm>
          <a:prstGeom prst="straightConnector1">
            <a:avLst/>
          </a:prstGeom>
          <a:ln w="38100">
            <a:solidFill>
              <a:srgbClr val="0000FF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ovéPole 8"/>
          <p:cNvSpPr txBox="1"/>
          <p:nvPr/>
        </p:nvSpPr>
        <p:spPr>
          <a:xfrm>
            <a:off x="3563888" y="1556792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00FF"/>
                </a:solidFill>
                <a:latin typeface="Arial Black" pitchFamily="34" charset="0"/>
              </a:rPr>
              <a:t>Radikál </a:t>
            </a:r>
            <a:endParaRPr lang="cs-CZ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STROM – PŘIBLIŽNÉ SLOŽENÍ</a:t>
            </a:r>
            <a:endParaRPr lang="cs-CZ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</a:t>
            </a:fld>
            <a:endParaRPr lang="sk-SK"/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</p:nvPr>
        </p:nvGraphicFramePr>
        <p:xfrm>
          <a:off x="457200" y="1125538"/>
          <a:ext cx="8075240" cy="3747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08542"/>
                <a:gridCol w="2866698"/>
              </a:tblGrid>
              <a:tr h="647278"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</a:rPr>
                        <a:t>ČÁST</a:t>
                      </a:r>
                      <a:endParaRPr lang="cs-CZ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800" dirty="0" smtClean="0">
                          <a:solidFill>
                            <a:srgbClr val="FF0000"/>
                          </a:solidFill>
                        </a:rPr>
                        <a:t>cca. %hmot.</a:t>
                      </a:r>
                      <a:endParaRPr lang="cs-CZ" sz="2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Pařez + kořenový systém</a:t>
                      </a:r>
                      <a:endParaRPr lang="cs-CZ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b="1" dirty="0" smtClean="0"/>
                        <a:t>20</a:t>
                      </a:r>
                      <a:endParaRPr lang="cs-CZ" sz="2800" b="1" dirty="0"/>
                    </a:p>
                  </a:txBody>
                  <a:tcPr/>
                </a:tc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Větve </a:t>
                      </a:r>
                      <a:endParaRPr lang="cs-CZ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b="1" dirty="0" smtClean="0"/>
                        <a:t>15</a:t>
                      </a:r>
                      <a:endParaRPr lang="cs-CZ" sz="2800" b="1" dirty="0"/>
                    </a:p>
                  </a:txBody>
                  <a:tcPr/>
                </a:tc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 smtClean="0"/>
                        <a:t>Kmen – </a:t>
                      </a:r>
                      <a:r>
                        <a:rPr lang="cs-CZ" sz="2800" b="1" dirty="0" smtClean="0">
                          <a:solidFill>
                            <a:srgbClr val="008000"/>
                          </a:solidFill>
                        </a:rPr>
                        <a:t>dále rozděleno</a:t>
                      </a:r>
                      <a:endParaRPr lang="cs-CZ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2800" b="1" dirty="0" smtClean="0"/>
                        <a:t>65</a:t>
                      </a:r>
                      <a:endParaRPr lang="cs-CZ" sz="2800" b="1" dirty="0"/>
                    </a:p>
                  </a:txBody>
                  <a:tcPr/>
                </a:tc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008000"/>
                          </a:solidFill>
                        </a:rPr>
                        <a:t>Vrchol</a:t>
                      </a:r>
                      <a:endParaRPr lang="cs-CZ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 smtClean="0">
                          <a:solidFill>
                            <a:srgbClr val="008000"/>
                          </a:solidFill>
                        </a:rPr>
                        <a:t>5</a:t>
                      </a:r>
                      <a:endParaRPr lang="cs-CZ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620000">
                <a:tc>
                  <a:txBody>
                    <a:bodyPr/>
                    <a:lstStyle/>
                    <a:p>
                      <a:r>
                        <a:rPr lang="cs-CZ" sz="2800" b="1" dirty="0" smtClean="0">
                          <a:solidFill>
                            <a:srgbClr val="008000"/>
                          </a:solidFill>
                        </a:rPr>
                        <a:t>Kůra</a:t>
                      </a:r>
                      <a:endParaRPr lang="cs-CZ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800" b="1" dirty="0" smtClean="0">
                          <a:solidFill>
                            <a:srgbClr val="008000"/>
                          </a:solidFill>
                        </a:rPr>
                        <a:t>5</a:t>
                      </a:r>
                      <a:endParaRPr lang="cs-CZ" sz="2800" b="1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ovéPole 10"/>
          <p:cNvSpPr txBox="1"/>
          <p:nvPr/>
        </p:nvSpPr>
        <p:spPr>
          <a:xfrm>
            <a:off x="251520" y="5229200"/>
            <a:ext cx="8640960" cy="9541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Z BIOMASY  stromu tedy zpracováváme na řezivo či buničinu jen cca. 55 % hmot. !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40</a:t>
            </a:fld>
            <a:endParaRPr lang="sk-SK"/>
          </a:p>
        </p:txBody>
      </p:sp>
      <p:pic>
        <p:nvPicPr>
          <p:cNvPr id="5" name="Obrázek 4" descr="img6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5" y="155217"/>
            <a:ext cx="8280920" cy="608209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4211960" y="188640"/>
            <a:ext cx="47160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ČINĚNÍ KŮŽÍ NA USEŇ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Duběnkový inkoust 1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184576"/>
          </a:xfrm>
        </p:spPr>
        <p:txBody>
          <a:bodyPr/>
          <a:lstStyle/>
          <a:p>
            <a:pPr algn="just">
              <a:buNone/>
            </a:pPr>
            <a:r>
              <a:rPr lang="cs-CZ" sz="2800" b="1" dirty="0" smtClean="0">
                <a:solidFill>
                  <a:srgbClr val="FF0000"/>
                </a:solidFill>
              </a:rPr>
              <a:t>Duběnkový inkoust </a:t>
            </a:r>
            <a:r>
              <a:rPr lang="cs-CZ" sz="2800" b="1" dirty="0" smtClean="0"/>
              <a:t>(také </a:t>
            </a:r>
            <a:r>
              <a:rPr lang="cs-CZ" sz="2800" b="1" dirty="0" err="1" smtClean="0">
                <a:solidFill>
                  <a:srgbClr val="FF0000"/>
                </a:solidFill>
              </a:rPr>
              <a:t>železoduběnkový</a:t>
            </a:r>
            <a:r>
              <a:rPr lang="cs-CZ" sz="2800" b="1" dirty="0" smtClean="0">
                <a:solidFill>
                  <a:srgbClr val="FF0000"/>
                </a:solidFill>
              </a:rPr>
              <a:t>, </a:t>
            </a:r>
            <a:r>
              <a:rPr lang="cs-CZ" sz="2800" b="1" dirty="0" err="1" smtClean="0">
                <a:solidFill>
                  <a:srgbClr val="FF0000"/>
                </a:solidFill>
              </a:rPr>
              <a:t>železogalový</a:t>
            </a:r>
            <a:r>
              <a:rPr lang="cs-CZ" sz="2800" b="1" dirty="0" smtClean="0">
                <a:solidFill>
                  <a:srgbClr val="FF0000"/>
                </a:solidFill>
              </a:rPr>
              <a:t> inkoust</a:t>
            </a:r>
            <a:r>
              <a:rPr lang="cs-CZ" sz="2800" b="1" dirty="0" smtClean="0"/>
              <a:t>) je </a:t>
            </a:r>
            <a:r>
              <a:rPr lang="cs-CZ" sz="2800" dirty="0" smtClean="0"/>
              <a:t>inkoust </a:t>
            </a:r>
            <a:r>
              <a:rPr lang="cs-CZ" sz="2800" dirty="0" err="1" smtClean="0"/>
              <a:t>fialovo</a:t>
            </a:r>
            <a:r>
              <a:rPr lang="cs-CZ" sz="2800" dirty="0" smtClean="0"/>
              <a:t>-černé barvy, vyráběný ze solí železa a taninu z rostlinných zdrojů. Jde o organokovovou sloučeninu rozptýlenou ve vodě, ve které je stabilizována pojivem, který zajišťuje rozptýlení pigmentu v roztoku. V Evropě byl běžně používán od 12. do 19. století.</a:t>
            </a:r>
            <a:endParaRPr lang="cs-CZ" sz="28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41</a:t>
            </a:fld>
            <a:endParaRPr lang="sk-SK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Duběnkový inkoust 2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42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cs-CZ" sz="2000" b="1" i="1" dirty="0" smtClean="0"/>
              <a:t>„Opatři stejné váhové množství duběnek a višňové pryskyřice, pryskyřici namoč za dorůstajícího měsíce – 5. nebo</a:t>
            </a:r>
          </a:p>
          <a:p>
            <a:pPr>
              <a:buNone/>
            </a:pPr>
            <a:r>
              <a:rPr lang="cs-CZ" sz="2000" b="1" i="1" dirty="0" smtClean="0"/>
              <a:t>11. dne – do medoviny v množství, které se vejde do tří vaječných skořápek, nebo do vody a nech máčet dva týdny.</a:t>
            </a:r>
          </a:p>
          <a:p>
            <a:pPr>
              <a:buNone/>
            </a:pPr>
            <a:r>
              <a:rPr lang="cs-CZ" sz="2000" b="1" i="1" dirty="0" smtClean="0"/>
              <a:t>Duběnky roztluč na prášek a prosej sítem. Pak vezmi nevelké železné desky, dlouhé dva nebo tři prsty a široké jeden</a:t>
            </a:r>
          </a:p>
          <a:p>
            <a:pPr>
              <a:buNone/>
            </a:pPr>
            <a:r>
              <a:rPr lang="cs-CZ" sz="2000" b="1" i="1" dirty="0" smtClean="0"/>
              <a:t>prst a v počtu dvaceti nebo třiceti je pomocí provázku upevni na dřívko a zavěs do nádoby (s připravenou tekutinou).</a:t>
            </a:r>
          </a:p>
          <a:p>
            <a:pPr>
              <a:buNone/>
            </a:pPr>
            <a:r>
              <a:rPr lang="cs-CZ" sz="2000" b="1" i="1" dirty="0" smtClean="0"/>
              <a:t>Míchej dvakrát denně po dva týdny. Pak </a:t>
            </a:r>
            <a:r>
              <a:rPr lang="cs-CZ" sz="2000" b="1" i="1" dirty="0" err="1" smtClean="0"/>
              <a:t>přilej</a:t>
            </a:r>
            <a:r>
              <a:rPr lang="cs-CZ" sz="2000" b="1" i="1" dirty="0" smtClean="0"/>
              <a:t> tři lžíce vína a dvě lžíce čerstvého medu bez voštin. Inkoust slij tehdy,</a:t>
            </a:r>
          </a:p>
          <a:p>
            <a:pPr>
              <a:buNone/>
            </a:pPr>
            <a:r>
              <a:rPr lang="cs-CZ" sz="2000" b="1" i="1" dirty="0" smtClean="0"/>
              <a:t>až získá černou barvu, když je nebe čisté a jasné. Vydrží pak dva nebo tři roky i déle.“</a:t>
            </a:r>
            <a:endParaRPr lang="cs-CZ" sz="2000" b="1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Duběnkový inkoust 3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43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 algn="ctr">
              <a:buNone/>
            </a:pPr>
            <a:r>
              <a:rPr lang="cs-CZ" b="1" dirty="0" smtClean="0">
                <a:solidFill>
                  <a:srgbClr val="FF0000"/>
                </a:solidFill>
              </a:rPr>
              <a:t>SLOŽKY</a:t>
            </a:r>
          </a:p>
          <a:p>
            <a:r>
              <a:rPr lang="cs-CZ" dirty="0" smtClean="0"/>
              <a:t>TANIN &gt; </a:t>
            </a:r>
            <a:r>
              <a:rPr lang="cs-CZ" b="1" u="sng" dirty="0" smtClean="0"/>
              <a:t>tříslovina</a:t>
            </a:r>
          </a:p>
          <a:p>
            <a:r>
              <a:rPr lang="cs-CZ" dirty="0" smtClean="0"/>
              <a:t>ZELENÁ SKALICE</a:t>
            </a:r>
          </a:p>
          <a:p>
            <a:r>
              <a:rPr lang="cs-CZ" dirty="0" smtClean="0"/>
              <a:t>ARABSKÁ GUMA &gt; </a:t>
            </a:r>
            <a:r>
              <a:rPr lang="cs-CZ" b="1" u="sng" dirty="0" smtClean="0"/>
              <a:t>rostlinná guma</a:t>
            </a:r>
          </a:p>
          <a:p>
            <a:r>
              <a:rPr lang="cs-CZ" dirty="0" smtClean="0"/>
              <a:t>VODA</a:t>
            </a:r>
            <a:endParaRPr lang="cs-CZ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20080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Duběnkový inkoust 4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44</a:t>
            </a:fld>
            <a:endParaRPr lang="sk-SK"/>
          </a:p>
        </p:txBody>
      </p:sp>
      <p:pic>
        <p:nvPicPr>
          <p:cNvPr id="9" name="Obrázek 8" descr="Chemická reakce při vzniku duběnkového inkoustu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871296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3707904" y="2420888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rgbClr val="008000"/>
                </a:solidFill>
                <a:latin typeface="Arial Black" pitchFamily="34" charset="0"/>
              </a:rPr>
              <a:t>Kyselina GALLOTANINOVÁ</a:t>
            </a:r>
            <a:endParaRPr lang="cs-CZ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004048" y="350100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solidFill>
                  <a:srgbClr val="008000"/>
                </a:solidFill>
                <a:latin typeface="Arial Black" pitchFamily="34" charset="0"/>
              </a:rPr>
              <a:t>Fe</a:t>
            </a:r>
            <a:r>
              <a:rPr lang="cs-CZ" baseline="30000" dirty="0" smtClean="0">
                <a:solidFill>
                  <a:srgbClr val="008000"/>
                </a:solidFill>
                <a:latin typeface="Arial Black" pitchFamily="34" charset="0"/>
              </a:rPr>
              <a:t>+2</a:t>
            </a:r>
            <a:endParaRPr lang="cs-CZ" baseline="30000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6660232" y="49411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>
                <a:latin typeface="Arial Black" pitchFamily="34" charset="0"/>
              </a:rPr>
              <a:t>Fe</a:t>
            </a:r>
            <a:r>
              <a:rPr lang="cs-CZ" baseline="30000" dirty="0" smtClean="0">
                <a:latin typeface="Arial Black" pitchFamily="34" charset="0"/>
              </a:rPr>
              <a:t>+3</a:t>
            </a:r>
            <a:endParaRPr lang="cs-CZ" baseline="30000" dirty="0">
              <a:latin typeface="Arial Black" pitchFamily="34" charset="0"/>
            </a:endParaRPr>
          </a:p>
        </p:txBody>
      </p:sp>
      <p:cxnSp>
        <p:nvCxnSpPr>
          <p:cNvPr id="14" name="Přímá spojovací šipka 13"/>
          <p:cNvCxnSpPr/>
          <p:nvPr/>
        </p:nvCxnSpPr>
        <p:spPr>
          <a:xfrm flipH="1">
            <a:off x="2267744" y="1556792"/>
            <a:ext cx="5184576" cy="2736304"/>
          </a:xfrm>
          <a:prstGeom prst="straightConnector1">
            <a:avLst/>
          </a:prstGeom>
          <a:ln w="38100">
            <a:solidFill>
              <a:srgbClr val="008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Duběnkový inkoust 5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45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cs-CZ" b="1" dirty="0" smtClean="0"/>
              <a:t>Reakce změny oxidačního stupně železa a tím černé barvy</a:t>
            </a:r>
          </a:p>
          <a:p>
            <a:r>
              <a:rPr lang="cs-CZ" b="1" dirty="0" smtClean="0"/>
              <a:t>Příčiny blednutí inkoustu a reakce iontu železa při této změně je </a:t>
            </a:r>
            <a:r>
              <a:rPr lang="cs-CZ" b="1" cap="all" dirty="0" smtClean="0">
                <a:solidFill>
                  <a:srgbClr val="C00000"/>
                </a:solidFill>
              </a:rPr>
              <a:t>redukce </a:t>
            </a:r>
          </a:p>
          <a:p>
            <a:r>
              <a:rPr lang="cs-CZ" b="1" dirty="0" smtClean="0"/>
              <a:t>Obnovování duběnkového inkoustu je </a:t>
            </a:r>
            <a:r>
              <a:rPr lang="cs-CZ" b="1" dirty="0" smtClean="0">
                <a:solidFill>
                  <a:srgbClr val="008000"/>
                </a:solidFill>
              </a:rPr>
              <a:t>OXIDACE  </a:t>
            </a:r>
            <a:endParaRPr lang="cs-CZ" b="1" dirty="0" smtClean="0">
              <a:solidFill>
                <a:srgbClr val="008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TRVANLIVOST duběnkového inkoustu tkví v reakci s celulózou nebo kolagenem</a:t>
            </a:r>
            <a:endParaRPr lang="cs-CZ" b="1" dirty="0" smtClean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7668344" y="2636912"/>
            <a:ext cx="1008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err="1" smtClean="0">
                <a:latin typeface="Arial Black" pitchFamily="34" charset="0"/>
              </a:rPr>
              <a:t>Fe</a:t>
            </a:r>
            <a:r>
              <a:rPr lang="cs-CZ" sz="2400" baseline="30000" dirty="0" smtClean="0">
                <a:latin typeface="Arial Black" pitchFamily="34" charset="0"/>
              </a:rPr>
              <a:t>+3</a:t>
            </a:r>
            <a:endParaRPr lang="cs-CZ" sz="2400" baseline="30000" dirty="0">
              <a:latin typeface="Arial Black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915816" y="3717032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 smtClean="0">
                <a:solidFill>
                  <a:srgbClr val="008000"/>
                </a:solidFill>
                <a:latin typeface="Arial Black" pitchFamily="34" charset="0"/>
              </a:rPr>
              <a:t>Fe</a:t>
            </a:r>
            <a:r>
              <a:rPr lang="cs-CZ" sz="2400" baseline="30000" dirty="0" smtClean="0">
                <a:solidFill>
                  <a:srgbClr val="008000"/>
                </a:solidFill>
                <a:latin typeface="Arial Black" pitchFamily="34" charset="0"/>
              </a:rPr>
              <a:t>+2</a:t>
            </a:r>
            <a:endParaRPr lang="cs-CZ" sz="2400" baseline="30000" dirty="0">
              <a:solidFill>
                <a:srgbClr val="008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  <a:latin typeface="Arial Black" pitchFamily="34" charset="0"/>
              </a:rPr>
              <a:t>INKOUST versus </a:t>
            </a:r>
            <a:r>
              <a:rPr lang="cs-CZ" b="1" dirty="0" smtClean="0">
                <a:solidFill>
                  <a:schemeClr val="tx1"/>
                </a:solidFill>
                <a:latin typeface="Arial Black" pitchFamily="34" charset="0"/>
              </a:rPr>
              <a:t>TUŠ</a:t>
            </a:r>
            <a:endParaRPr lang="cs-CZ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INKOUST je složen z: ……………</a:t>
            </a:r>
          </a:p>
          <a:p>
            <a:r>
              <a:rPr lang="cs-CZ" b="1" dirty="0" smtClean="0"/>
              <a:t>TUŠ je složena z: …………………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46</a:t>
            </a:fld>
            <a:endParaRPr lang="sk-SK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cs-CZ" sz="3200" dirty="0" smtClean="0">
                <a:solidFill>
                  <a:srgbClr val="FF0000"/>
                </a:solidFill>
                <a:latin typeface="Arial Black" pitchFamily="34" charset="0"/>
              </a:rPr>
              <a:t>Taniny &amp; konzervace kovů 1</a:t>
            </a:r>
            <a:endParaRPr lang="cs-CZ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47</a:t>
            </a:fld>
            <a:endParaRPr lang="sk-SK"/>
          </a:p>
        </p:txBody>
      </p:sp>
      <p:pic>
        <p:nvPicPr>
          <p:cNvPr id="8" name="Obrázek 7" descr="img6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731654" y="-1554209"/>
            <a:ext cx="3672408" cy="8742281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20080"/>
          </a:xfrm>
        </p:spPr>
        <p:txBody>
          <a:bodyPr/>
          <a:lstStyle/>
          <a:p>
            <a:r>
              <a:rPr lang="cs-CZ" sz="2800" dirty="0" smtClean="0">
                <a:solidFill>
                  <a:srgbClr val="FF0000"/>
                </a:solidFill>
                <a:latin typeface="Arial Black" pitchFamily="34" charset="0"/>
              </a:rPr>
              <a:t>Taniny &amp; konzervace kovů 2 &gt; duběnkový inkoust</a:t>
            </a:r>
            <a:endParaRPr lang="cs-CZ" sz="28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48</a:t>
            </a:fld>
            <a:endParaRPr lang="sk-SK"/>
          </a:p>
        </p:txBody>
      </p:sp>
      <p:pic>
        <p:nvPicPr>
          <p:cNvPr id="9" name="Obrázek 8" descr="img6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07704" y="-747464"/>
            <a:ext cx="5472608" cy="864096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Taniny &amp; konzervace kovů 3</a:t>
            </a:r>
            <a:endParaRPr lang="cs-CZ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49</a:t>
            </a:fld>
            <a:endParaRPr lang="sk-SK"/>
          </a:p>
        </p:txBody>
      </p:sp>
      <p:pic>
        <p:nvPicPr>
          <p:cNvPr id="8" name="Obrázek 7" descr="img6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025898" y="-793652"/>
            <a:ext cx="5256585" cy="866132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3600" b="1" dirty="0" smtClean="0">
                <a:solidFill>
                  <a:srgbClr val="FF0000"/>
                </a:solidFill>
                <a:latin typeface="Arial Black" pitchFamily="34" charset="0"/>
              </a:rPr>
              <a:t>DŘEVO – PŘIBLIŽNÉ SLOŽENÍ</a:t>
            </a:r>
            <a:endParaRPr lang="cs-CZ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5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cs-CZ" sz="2400" b="1" dirty="0" smtClean="0">
                <a:solidFill>
                  <a:srgbClr val="FF0000"/>
                </a:solidFill>
                <a:hlinkClick r:id="rId2" tooltip="Celulóza"/>
              </a:rPr>
              <a:t>celulóza</a:t>
            </a:r>
            <a:r>
              <a:rPr lang="cs-CZ" sz="2400" b="1" dirty="0" smtClean="0">
                <a:solidFill>
                  <a:srgbClr val="FF0000"/>
                </a:solidFill>
              </a:rPr>
              <a:t> (40–50 %)</a:t>
            </a:r>
          </a:p>
          <a:p>
            <a:r>
              <a:rPr lang="cs-CZ" sz="2400" b="1" dirty="0" smtClean="0">
                <a:solidFill>
                  <a:srgbClr val="FF0000"/>
                </a:solidFill>
                <a:hlinkClick r:id="rId3" tooltip="Lignin"/>
              </a:rPr>
              <a:t>lignin</a:t>
            </a:r>
            <a:r>
              <a:rPr lang="cs-CZ" sz="2400" b="1" dirty="0" smtClean="0">
                <a:solidFill>
                  <a:srgbClr val="FF0000"/>
                </a:solidFill>
              </a:rPr>
              <a:t> (20–30 %)</a:t>
            </a:r>
          </a:p>
          <a:p>
            <a:r>
              <a:rPr lang="cs-CZ" sz="2400" b="1" dirty="0" smtClean="0">
                <a:solidFill>
                  <a:srgbClr val="FF0000"/>
                </a:solidFill>
                <a:hlinkClick r:id="rId4" tooltip="Hemicelulóza"/>
              </a:rPr>
              <a:t>hemicelulózy</a:t>
            </a:r>
            <a:r>
              <a:rPr lang="cs-CZ" sz="2400" b="1" dirty="0" smtClean="0">
                <a:solidFill>
                  <a:srgbClr val="FF0000"/>
                </a:solidFill>
              </a:rPr>
              <a:t> (20–30 %)</a:t>
            </a:r>
          </a:p>
          <a:p>
            <a:r>
              <a:rPr lang="cs-CZ" sz="2400" b="1" u="sng" dirty="0" smtClean="0">
                <a:solidFill>
                  <a:srgbClr val="C00000"/>
                </a:solidFill>
              </a:rPr>
              <a:t>doprovodné složky </a:t>
            </a:r>
          </a:p>
          <a:p>
            <a:pPr lvl="1"/>
            <a:r>
              <a:rPr lang="cs-CZ" sz="2000" b="1" dirty="0" smtClean="0">
                <a:solidFill>
                  <a:srgbClr val="C00000"/>
                </a:solidFill>
              </a:rPr>
              <a:t>další </a:t>
            </a:r>
            <a:r>
              <a:rPr lang="cs-CZ" sz="2000" b="1" dirty="0" smtClean="0">
                <a:solidFill>
                  <a:srgbClr val="C00000"/>
                </a:solidFill>
                <a:hlinkClick r:id="rId5" tooltip="Organická látka"/>
              </a:rPr>
              <a:t>organické látky</a:t>
            </a:r>
            <a:r>
              <a:rPr lang="cs-CZ" sz="2000" b="1" dirty="0" smtClean="0">
                <a:solidFill>
                  <a:srgbClr val="C00000"/>
                </a:solidFill>
              </a:rPr>
              <a:t> (1–3 %, u tropických dřevin až 15 %): </a:t>
            </a:r>
            <a:r>
              <a:rPr lang="cs-CZ" sz="2000" b="1" dirty="0" smtClean="0">
                <a:solidFill>
                  <a:srgbClr val="C00000"/>
                </a:solidFill>
                <a:hlinkClick r:id="rId6" tooltip="Terpen"/>
              </a:rPr>
              <a:t>terpeny</a:t>
            </a:r>
            <a:r>
              <a:rPr lang="cs-CZ" sz="2000" b="1" dirty="0" smtClean="0">
                <a:solidFill>
                  <a:srgbClr val="C00000"/>
                </a:solidFill>
              </a:rPr>
              <a:t>, </a:t>
            </a:r>
            <a:r>
              <a:rPr lang="cs-CZ" sz="2000" b="1" dirty="0" smtClean="0">
                <a:solidFill>
                  <a:srgbClr val="C00000"/>
                </a:solidFill>
                <a:hlinkClick r:id="rId7" tooltip="Tuky"/>
              </a:rPr>
              <a:t>tuky</a:t>
            </a:r>
            <a:r>
              <a:rPr lang="cs-CZ" sz="2000" b="1" dirty="0" smtClean="0">
                <a:solidFill>
                  <a:srgbClr val="C00000"/>
                </a:solidFill>
              </a:rPr>
              <a:t>, </a:t>
            </a:r>
            <a:r>
              <a:rPr lang="cs-CZ" sz="2000" b="1" dirty="0" smtClean="0">
                <a:solidFill>
                  <a:srgbClr val="C00000"/>
                </a:solidFill>
                <a:hlinkClick r:id="rId8" tooltip="Vosk"/>
              </a:rPr>
              <a:t>vosky</a:t>
            </a:r>
            <a:r>
              <a:rPr lang="cs-CZ" sz="2000" b="1" dirty="0" smtClean="0">
                <a:solidFill>
                  <a:srgbClr val="C00000"/>
                </a:solidFill>
              </a:rPr>
              <a:t>, </a:t>
            </a:r>
            <a:r>
              <a:rPr lang="cs-CZ" sz="2000" b="1" dirty="0" smtClean="0">
                <a:solidFill>
                  <a:srgbClr val="C00000"/>
                </a:solidFill>
                <a:hlinkClick r:id="rId9" tooltip="Pektin"/>
              </a:rPr>
              <a:t>pektiny</a:t>
            </a:r>
            <a:r>
              <a:rPr lang="cs-CZ" sz="2000" b="1" dirty="0" smtClean="0">
                <a:solidFill>
                  <a:srgbClr val="C00000"/>
                </a:solidFill>
              </a:rPr>
              <a:t>, </a:t>
            </a:r>
            <a:r>
              <a:rPr lang="cs-CZ" sz="2000" b="1" dirty="0" smtClean="0">
                <a:solidFill>
                  <a:srgbClr val="C00000"/>
                </a:solidFill>
                <a:hlinkClick r:id="rId10" tooltip="Třísloviny"/>
              </a:rPr>
              <a:t>třísloviny</a:t>
            </a:r>
            <a:r>
              <a:rPr lang="cs-CZ" sz="2000" b="1" dirty="0" smtClean="0">
                <a:solidFill>
                  <a:srgbClr val="C00000"/>
                </a:solidFill>
              </a:rPr>
              <a:t> (pouze u </a:t>
            </a:r>
            <a:r>
              <a:rPr lang="cs-CZ" sz="2000" b="1" dirty="0" smtClean="0">
                <a:solidFill>
                  <a:srgbClr val="C00000"/>
                </a:solidFill>
                <a:hlinkClick r:id="rId11" tooltip="Listnatý strom"/>
              </a:rPr>
              <a:t>listnáčů</a:t>
            </a:r>
            <a:r>
              <a:rPr lang="cs-CZ" sz="2000" b="1" dirty="0" smtClean="0">
                <a:solidFill>
                  <a:srgbClr val="C00000"/>
                </a:solidFill>
              </a:rPr>
              <a:t>), </a:t>
            </a:r>
            <a:r>
              <a:rPr lang="cs-CZ" sz="2000" b="1" dirty="0" smtClean="0">
                <a:solidFill>
                  <a:srgbClr val="C00000"/>
                </a:solidFill>
                <a:hlinkClick r:id="rId12" tooltip="Steroly"/>
              </a:rPr>
              <a:t>steroly</a:t>
            </a:r>
            <a:r>
              <a:rPr lang="cs-CZ" sz="2000" b="1" dirty="0" smtClean="0">
                <a:solidFill>
                  <a:srgbClr val="C00000"/>
                </a:solidFill>
              </a:rPr>
              <a:t>, </a:t>
            </a:r>
            <a:r>
              <a:rPr lang="cs-CZ" sz="2000" b="1" dirty="0" smtClean="0">
                <a:solidFill>
                  <a:srgbClr val="C00000"/>
                </a:solidFill>
                <a:hlinkClick r:id="rId13" tooltip="Pryskyřice"/>
              </a:rPr>
              <a:t>pryskyřice</a:t>
            </a:r>
            <a:endParaRPr lang="cs-CZ" sz="2000" b="1" dirty="0" smtClean="0">
              <a:solidFill>
                <a:srgbClr val="C00000"/>
              </a:solidFill>
            </a:endParaRPr>
          </a:p>
          <a:p>
            <a:pPr lvl="1"/>
            <a:r>
              <a:rPr lang="cs-CZ" sz="2000" b="1" dirty="0" smtClean="0">
                <a:solidFill>
                  <a:srgbClr val="C00000"/>
                </a:solidFill>
                <a:hlinkClick r:id="rId14" tooltip="Anorganická látka"/>
              </a:rPr>
              <a:t>anorganické látky</a:t>
            </a:r>
            <a:r>
              <a:rPr lang="cs-CZ" sz="2000" b="1" dirty="0" smtClean="0">
                <a:solidFill>
                  <a:srgbClr val="C00000"/>
                </a:solidFill>
              </a:rPr>
              <a:t> (0,1–0,5 %, u tropických dřevin až 5 %) – po spálení tvoří </a:t>
            </a:r>
            <a:r>
              <a:rPr lang="cs-CZ" sz="2000" b="1" dirty="0" smtClean="0">
                <a:solidFill>
                  <a:srgbClr val="C00000"/>
                </a:solidFill>
                <a:hlinkClick r:id="rId15" tooltip="Popel"/>
              </a:rPr>
              <a:t>popel</a:t>
            </a:r>
            <a:endParaRPr lang="cs-CZ" sz="2000" b="1" dirty="0" smtClean="0">
              <a:solidFill>
                <a:srgbClr val="C00000"/>
              </a:solidFill>
            </a:endParaRPr>
          </a:p>
          <a:p>
            <a:r>
              <a:rPr lang="cs-CZ" sz="2400" b="1" u="sng" dirty="0" smtClean="0">
                <a:solidFill>
                  <a:srgbClr val="0000FF"/>
                </a:solidFill>
              </a:rPr>
              <a:t>voda</a:t>
            </a:r>
            <a:r>
              <a:rPr lang="cs-CZ" sz="2400" b="1" dirty="0" smtClean="0">
                <a:solidFill>
                  <a:srgbClr val="0000FF"/>
                </a:solidFill>
              </a:rPr>
              <a:t> v různém množství (podle ročního období, stupně vyschnutí dřeva atd.) </a:t>
            </a:r>
            <a:r>
              <a:rPr lang="cs-CZ" sz="2400" b="1" u="sng" dirty="0" smtClean="0">
                <a:solidFill>
                  <a:srgbClr val="0000FF"/>
                </a:solidFill>
              </a:rPr>
              <a:t>AŽ 14 % HMOT. </a:t>
            </a:r>
          </a:p>
          <a:p>
            <a:r>
              <a:rPr lang="cs-CZ" sz="2400" b="1" dirty="0" smtClean="0">
                <a:solidFill>
                  <a:srgbClr val="FF0000"/>
                </a:solidFill>
                <a:hlinkClick r:id="rId2" tooltip="Celulóza"/>
              </a:rPr>
              <a:t>Celulóza</a:t>
            </a:r>
            <a:r>
              <a:rPr lang="cs-CZ" sz="2400" b="1" dirty="0" smtClean="0">
                <a:solidFill>
                  <a:srgbClr val="FF0000"/>
                </a:solidFill>
              </a:rPr>
              <a:t> a </a:t>
            </a:r>
            <a:r>
              <a:rPr lang="cs-CZ" sz="2400" b="1" dirty="0" smtClean="0">
                <a:solidFill>
                  <a:srgbClr val="FF0000"/>
                </a:solidFill>
                <a:hlinkClick r:id="rId4" tooltip="Hemicelulóza"/>
              </a:rPr>
              <a:t>hemicelulózy</a:t>
            </a:r>
            <a:r>
              <a:rPr lang="cs-CZ" sz="2400" b="1" dirty="0" smtClean="0">
                <a:solidFill>
                  <a:srgbClr val="FF0000"/>
                </a:solidFill>
              </a:rPr>
              <a:t> patří mezi </a:t>
            </a:r>
            <a:r>
              <a:rPr lang="cs-CZ" sz="2400" b="1" dirty="0" smtClean="0">
                <a:solidFill>
                  <a:srgbClr val="FF0000"/>
                </a:solidFill>
                <a:hlinkClick r:id="rId16" tooltip="Polysacharidy"/>
              </a:rPr>
              <a:t>polysacharidy</a:t>
            </a:r>
            <a:r>
              <a:rPr lang="cs-CZ" sz="2400" b="1" dirty="0" smtClean="0">
                <a:solidFill>
                  <a:srgbClr val="FF0000"/>
                </a:solidFill>
              </a:rPr>
              <a:t> a bývají souhrnně označovány jako </a:t>
            </a:r>
            <a:r>
              <a:rPr lang="cs-CZ" sz="2400" b="1" i="1" dirty="0" err="1" smtClean="0">
                <a:solidFill>
                  <a:srgbClr val="FF0000"/>
                </a:solidFill>
                <a:hlinkClick r:id="rId17" tooltip="Holocelulóza"/>
              </a:rPr>
              <a:t>holocelulóza</a:t>
            </a:r>
            <a:r>
              <a:rPr lang="cs-CZ" sz="2400" b="1" dirty="0" smtClean="0">
                <a:solidFill>
                  <a:srgbClr val="FF0000"/>
                </a:solidFill>
              </a:rPr>
              <a:t>.</a:t>
            </a:r>
          </a:p>
          <a:p>
            <a:endParaRPr lang="cs-CZ" sz="2400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Taniny &amp; potravinářství</a:t>
            </a:r>
            <a:endParaRPr lang="cs-CZ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50</a:t>
            </a:fld>
            <a:endParaRPr lang="sk-SK"/>
          </a:p>
        </p:txBody>
      </p:sp>
      <p:sp>
        <p:nvSpPr>
          <p:cNvPr id="9" name="TextovéPole 8"/>
          <p:cNvSpPr txBox="1"/>
          <p:nvPr/>
        </p:nvSpPr>
        <p:spPr>
          <a:xfrm>
            <a:off x="323528" y="1124744"/>
            <a:ext cx="8280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3600" dirty="0" smtClean="0">
                <a:solidFill>
                  <a:srgbClr val="0000FF"/>
                </a:solidFill>
                <a:latin typeface="Arial Black" pitchFamily="34" charset="0"/>
              </a:rPr>
              <a:t> ČIŘENÍ ovocných šťáv v kombinaci s želatinou</a:t>
            </a:r>
          </a:p>
          <a:p>
            <a:pPr>
              <a:buFont typeface="Arial" pitchFamily="34" charset="0"/>
              <a:buChar char="•"/>
            </a:pPr>
            <a:r>
              <a:rPr lang="cs-CZ" sz="3600" dirty="0" smtClean="0">
                <a:solidFill>
                  <a:srgbClr val="0000FF"/>
                </a:solidFill>
                <a:latin typeface="Arial Black" pitchFamily="34" charset="0"/>
              </a:rPr>
              <a:t> </a:t>
            </a:r>
            <a:r>
              <a:rPr lang="cs-CZ" sz="3600" dirty="0" smtClean="0">
                <a:solidFill>
                  <a:srgbClr val="00B050"/>
                </a:solidFill>
                <a:latin typeface="Arial Black" pitchFamily="34" charset="0"/>
              </a:rPr>
              <a:t>Sráží bílkoviny</a:t>
            </a:r>
          </a:p>
          <a:p>
            <a:endParaRPr lang="cs-CZ" sz="36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/>
          <a:lstStyle/>
          <a:p>
            <a:r>
              <a:rPr lang="cs-CZ" sz="4000" dirty="0" smtClean="0">
                <a:solidFill>
                  <a:srgbClr val="FF0000"/>
                </a:solidFill>
                <a:latin typeface="Arial Black" pitchFamily="34" charset="0"/>
              </a:rPr>
              <a:t>Taniny - nové použití</a:t>
            </a:r>
            <a:endParaRPr lang="cs-CZ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51</a:t>
            </a:fld>
            <a:endParaRPr lang="sk-SK"/>
          </a:p>
        </p:txBody>
      </p:sp>
      <p:pic>
        <p:nvPicPr>
          <p:cNvPr id="8" name="Obrázek 7" descr="pěny z taninů 1710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179512" y="764704"/>
            <a:ext cx="8839092" cy="2304256"/>
          </a:xfrm>
          <a:prstGeom prst="rect">
            <a:avLst/>
          </a:prstGeom>
        </p:spPr>
      </p:pic>
      <p:pic>
        <p:nvPicPr>
          <p:cNvPr id="10" name="Obrázek 9" descr="polyestery 2 vyd 19781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0145" y="3068960"/>
            <a:ext cx="6776351" cy="378904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0" y="3140968"/>
            <a:ext cx="25557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Musí se to něčím </a:t>
            </a:r>
            <a:r>
              <a:rPr lang="cs-CZ" sz="3200" dirty="0" err="1" smtClean="0">
                <a:solidFill>
                  <a:srgbClr val="0000FF"/>
                </a:solidFill>
                <a:latin typeface="Arial Black" pitchFamily="34" charset="0"/>
              </a:rPr>
              <a:t>sesíťovat</a:t>
            </a:r>
            <a:r>
              <a:rPr lang="cs-CZ" sz="3200" dirty="0" smtClean="0">
                <a:solidFill>
                  <a:srgbClr val="0000FF"/>
                </a:solidFill>
                <a:latin typeface="Arial Black" pitchFamily="34" charset="0"/>
              </a:rPr>
              <a:t>!</a:t>
            </a:r>
            <a:endParaRPr lang="cs-CZ" sz="3200" dirty="0">
              <a:solidFill>
                <a:srgbClr val="0000FF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4000" b="1" dirty="0" err="1" smtClean="0">
                <a:solidFill>
                  <a:srgbClr val="FF0000"/>
                </a:solidFill>
                <a:latin typeface="Arial Black" pitchFamily="34" charset="0"/>
              </a:rPr>
              <a:t>Huminové</a:t>
            </a:r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 látky 1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pPr>
              <a:buNone/>
            </a:pPr>
            <a:r>
              <a:rPr lang="cs-CZ" b="1" dirty="0" err="1" smtClean="0">
                <a:solidFill>
                  <a:srgbClr val="C00000"/>
                </a:solidFill>
                <a:latin typeface="Arial Black" pitchFamily="34" charset="0"/>
              </a:rPr>
              <a:t>Huminové</a:t>
            </a:r>
            <a:r>
              <a:rPr lang="cs-CZ" b="1" dirty="0" smtClean="0">
                <a:solidFill>
                  <a:srgbClr val="C00000"/>
                </a:solidFill>
                <a:latin typeface="Arial Black" pitchFamily="34" charset="0"/>
              </a:rPr>
              <a:t> látky</a:t>
            </a:r>
            <a:r>
              <a:rPr lang="cs-CZ" dirty="0" smtClean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dirty="0" smtClean="0"/>
              <a:t>jsou přírodní organické látky vznikající rozkladem převážně rostlinných zbytků. </a:t>
            </a:r>
            <a:r>
              <a:rPr lang="cs-CZ" dirty="0" err="1" smtClean="0"/>
              <a:t>Huminové</a:t>
            </a:r>
            <a:r>
              <a:rPr lang="cs-CZ" dirty="0" smtClean="0"/>
              <a:t> látky jen obtížně podléhají dalšímu rozkladu a jsou ve velkém množství obsažené v půdě, rašelině, uhlí a některých vodách. Podle rozpustnosti se dělí na </a:t>
            </a:r>
            <a:r>
              <a:rPr lang="cs-CZ" dirty="0" err="1" smtClean="0"/>
              <a:t>huminy</a:t>
            </a:r>
            <a:r>
              <a:rPr lang="cs-CZ" dirty="0" smtClean="0"/>
              <a:t>, </a:t>
            </a:r>
            <a:r>
              <a:rPr lang="cs-CZ" dirty="0" err="1" smtClean="0"/>
              <a:t>huminové</a:t>
            </a:r>
            <a:r>
              <a:rPr lang="cs-CZ" dirty="0" smtClean="0"/>
              <a:t> kyseliny a </a:t>
            </a:r>
            <a:r>
              <a:rPr lang="cs-CZ" dirty="0" err="1" smtClean="0"/>
              <a:t>fulvonové</a:t>
            </a:r>
            <a:r>
              <a:rPr lang="cs-CZ" dirty="0" smtClean="0"/>
              <a:t> (též </a:t>
            </a:r>
            <a:r>
              <a:rPr lang="cs-CZ" dirty="0" err="1" smtClean="0"/>
              <a:t>fulvinové</a:t>
            </a:r>
            <a:r>
              <a:rPr lang="cs-CZ" dirty="0" smtClean="0"/>
              <a:t>) kyseliny.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52</a:t>
            </a:fld>
            <a:endParaRPr lang="sk-SK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sz="4000" b="1" dirty="0" err="1" smtClean="0">
                <a:solidFill>
                  <a:srgbClr val="FF0000"/>
                </a:solidFill>
                <a:latin typeface="Arial Black" pitchFamily="34" charset="0"/>
              </a:rPr>
              <a:t>Huminové</a:t>
            </a:r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 kyseliny 2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53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cs-CZ" sz="2800" b="1" dirty="0" err="1" smtClean="0">
                <a:solidFill>
                  <a:srgbClr val="C00000"/>
                </a:solidFill>
                <a:latin typeface="Arial Black" pitchFamily="34" charset="0"/>
              </a:rPr>
              <a:t>Huminové</a:t>
            </a:r>
            <a:r>
              <a:rPr lang="cs-CZ" sz="2800" b="1" dirty="0" smtClean="0">
                <a:solidFill>
                  <a:srgbClr val="C00000"/>
                </a:solidFill>
                <a:latin typeface="Arial Black" pitchFamily="34" charset="0"/>
              </a:rPr>
              <a:t> kyseliny </a:t>
            </a:r>
            <a:r>
              <a:rPr lang="cs-CZ" dirty="0" smtClean="0"/>
              <a:t>jsou nerozpustné ve vodě s pH 2 a nižším, naopak při vyšším pH se rozpouštějí. Typická barva je hnědá až hnědočerná</a:t>
            </a:r>
          </a:p>
          <a:p>
            <a:r>
              <a:rPr lang="cs-CZ" dirty="0" smtClean="0"/>
              <a:t>Obsahují –OH a –COOH skupiny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54</a:t>
            </a:fld>
            <a:endParaRPr lang="sk-SK"/>
          </a:p>
        </p:txBody>
      </p:sp>
      <p:pic>
        <p:nvPicPr>
          <p:cNvPr id="8" name="Obrázek 7" descr="huminové kyseliny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0" y="201666"/>
            <a:ext cx="9144000" cy="6656333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/>
          <a:lstStyle/>
          <a:p>
            <a:r>
              <a:rPr lang="cs-CZ" sz="4000" b="1" dirty="0" err="1" smtClean="0">
                <a:solidFill>
                  <a:srgbClr val="FF0000"/>
                </a:solidFill>
                <a:latin typeface="Arial Black" pitchFamily="34" charset="0"/>
              </a:rPr>
              <a:t>Huminové</a:t>
            </a:r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 kyseliny 3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55</a:t>
            </a:fld>
            <a:endParaRPr lang="sk-SK"/>
          </a:p>
        </p:txBody>
      </p:sp>
      <p:pic>
        <p:nvPicPr>
          <p:cNvPr id="9" name="Obrázek 8" descr="huminové kyseliny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-3" y="692696"/>
            <a:ext cx="9037749" cy="6165304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cs-CZ" sz="4000" b="1" dirty="0" err="1" smtClean="0">
                <a:solidFill>
                  <a:srgbClr val="FF0000"/>
                </a:solidFill>
                <a:latin typeface="Arial Black" pitchFamily="34" charset="0"/>
              </a:rPr>
              <a:t>Huminové</a:t>
            </a:r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 kyseliny 4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56</a:t>
            </a:fld>
            <a:endParaRPr lang="sk-SK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cs-CZ" sz="2400" b="1" dirty="0" err="1" smtClean="0"/>
              <a:t>Huminové</a:t>
            </a:r>
            <a:r>
              <a:rPr lang="cs-CZ" sz="2400" b="1" dirty="0" smtClean="0"/>
              <a:t> látky se využívají především pro výživu rostlin. Ačkoli nejde o hnojivo klasického typu (živiny N, P, K), umožňují </a:t>
            </a:r>
            <a:r>
              <a:rPr lang="cs-CZ" sz="2400" b="1" dirty="0" err="1" smtClean="0"/>
              <a:t>huminy</a:t>
            </a:r>
            <a:r>
              <a:rPr lang="cs-CZ" sz="2400" b="1" dirty="0" smtClean="0"/>
              <a:t> snazší příjem živin, stimulují tvorbu </a:t>
            </a:r>
            <a:r>
              <a:rPr lang="cs-CZ" sz="2400" b="1" dirty="0" smtClean="0">
                <a:hlinkClick r:id="rId2" tooltip="Kořenové vlášení"/>
              </a:rPr>
              <a:t>kořenového vlášení</a:t>
            </a:r>
            <a:r>
              <a:rPr lang="cs-CZ" sz="2400" b="1" dirty="0" smtClean="0"/>
              <a:t>, díky kterému rostlina lépe absorbuje vodu a živiny, podporují </a:t>
            </a:r>
            <a:r>
              <a:rPr lang="cs-CZ" sz="2400" b="1" dirty="0" smtClean="0">
                <a:hlinkClick r:id="rId3" tooltip="Fotosyntéza"/>
              </a:rPr>
              <a:t>fotosyntézu</a:t>
            </a:r>
            <a:r>
              <a:rPr lang="cs-CZ" sz="2400" b="1" dirty="0" smtClean="0"/>
              <a:t> a zlepšují vlastnosti </a:t>
            </a:r>
            <a:r>
              <a:rPr lang="cs-CZ" sz="2400" b="1" dirty="0" smtClean="0">
                <a:hlinkClick r:id="rId4" tooltip="Půda"/>
              </a:rPr>
              <a:t>půdy</a:t>
            </a:r>
            <a:r>
              <a:rPr lang="cs-CZ" sz="2400" b="1" dirty="0" smtClean="0"/>
              <a:t>. Stimulují růst rostlin v míře srovnatelné s </a:t>
            </a:r>
            <a:r>
              <a:rPr lang="cs-CZ" sz="2400" b="1" dirty="0" err="1" smtClean="0">
                <a:hlinkClick r:id="rId5" tooltip="Fytohormon"/>
              </a:rPr>
              <a:t>fytohormónem</a:t>
            </a:r>
            <a:r>
              <a:rPr lang="cs-CZ" sz="2400" b="1" dirty="0" smtClean="0"/>
              <a:t> </a:t>
            </a:r>
            <a:r>
              <a:rPr lang="cs-CZ" sz="2400" b="1" dirty="0" smtClean="0">
                <a:hlinkClick r:id="rId6" tooltip="Auxiny"/>
              </a:rPr>
              <a:t>auxinem</a:t>
            </a:r>
            <a:r>
              <a:rPr lang="cs-CZ" sz="2400" b="1" dirty="0" smtClean="0"/>
              <a:t>.</a:t>
            </a:r>
            <a:r>
              <a:rPr lang="cs-CZ" sz="2400" b="1" baseline="30000" dirty="0" smtClean="0">
                <a:hlinkClick r:id="rId7"/>
              </a:rPr>
              <a:t>[1]</a:t>
            </a:r>
            <a:endParaRPr lang="cs-CZ" sz="2400" b="1" dirty="0" smtClean="0"/>
          </a:p>
          <a:p>
            <a:r>
              <a:rPr lang="cs-CZ" sz="2400" b="1" dirty="0" err="1" smtClean="0"/>
              <a:t>Huminové</a:t>
            </a:r>
            <a:r>
              <a:rPr lang="cs-CZ" sz="2400" b="1" dirty="0" smtClean="0"/>
              <a:t> látky se pro zemědělské účely dodávají v podobě </a:t>
            </a:r>
            <a:r>
              <a:rPr lang="cs-CZ" sz="2400" b="1" dirty="0" smtClean="0">
                <a:hlinkClick r:id="rId8" tooltip="Roztok"/>
              </a:rPr>
              <a:t>roztoků</a:t>
            </a:r>
            <a:r>
              <a:rPr lang="cs-CZ" sz="2400" b="1" dirty="0" smtClean="0"/>
              <a:t>, prášků nebo </a:t>
            </a:r>
            <a:r>
              <a:rPr lang="cs-CZ" sz="2400" b="1" dirty="0" smtClean="0">
                <a:hlinkClick r:id="rId9" tooltip="Granulát (stránka neexistuje)"/>
              </a:rPr>
              <a:t>granulátu</a:t>
            </a:r>
            <a:r>
              <a:rPr lang="cs-CZ" sz="2400" b="1" dirty="0" smtClean="0"/>
              <a:t>. Aplikují se buďto ve formě </a:t>
            </a:r>
            <a:r>
              <a:rPr lang="cs-CZ" sz="2400" b="1" dirty="0" smtClean="0">
                <a:hlinkClick r:id="rId10" tooltip="Postřik (stránka neexistuje)"/>
              </a:rPr>
              <a:t>postřiku</a:t>
            </a:r>
            <a:r>
              <a:rPr lang="cs-CZ" sz="2400" b="1" dirty="0" smtClean="0"/>
              <a:t>, kdy je lze kombinovat i s </a:t>
            </a:r>
            <a:r>
              <a:rPr lang="cs-CZ" sz="2400" b="1" dirty="0" smtClean="0">
                <a:hlinkClick r:id="rId11" tooltip="Hnojení na list"/>
              </a:rPr>
              <a:t>listovými hnojivy</a:t>
            </a:r>
            <a:r>
              <a:rPr lang="cs-CZ" sz="2400" b="1" dirty="0" smtClean="0"/>
              <a:t> či přípravky na </a:t>
            </a:r>
            <a:r>
              <a:rPr lang="cs-CZ" sz="2400" b="1" dirty="0" smtClean="0">
                <a:hlinkClick r:id="rId12" tooltip="Ochrana rostlin"/>
              </a:rPr>
              <a:t>ochranu rostlin</a:t>
            </a:r>
            <a:r>
              <a:rPr lang="cs-CZ" sz="2400" b="1" dirty="0" smtClean="0"/>
              <a:t> (jejichž účinnost zvyšují), nebo jsou aplikovány do </a:t>
            </a:r>
            <a:r>
              <a:rPr lang="cs-CZ" sz="2400" b="1" dirty="0" smtClean="0">
                <a:hlinkClick r:id="rId13" tooltip="Substrát"/>
              </a:rPr>
              <a:t>substrátu</a:t>
            </a:r>
            <a:r>
              <a:rPr lang="cs-CZ" sz="2400" b="1" dirty="0" smtClean="0"/>
              <a:t> jako granulát či </a:t>
            </a:r>
            <a:r>
              <a:rPr lang="cs-CZ" sz="2400" b="1" dirty="0" smtClean="0">
                <a:hlinkClick r:id="rId14" tooltip="Zálivka"/>
              </a:rPr>
              <a:t>zálivkou</a:t>
            </a:r>
            <a:r>
              <a:rPr lang="cs-CZ" sz="2400" b="1" dirty="0" smtClean="0"/>
              <a:t>.</a:t>
            </a:r>
            <a:endParaRPr lang="cs-CZ" sz="1200" b="1" dirty="0" smtClean="0"/>
          </a:p>
          <a:p>
            <a:endParaRPr lang="cs-CZ" b="1" dirty="0" smtClean="0"/>
          </a:p>
          <a:p>
            <a:endParaRPr lang="cs-CZ" b="1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cs-CZ" sz="3600" b="1" dirty="0" smtClean="0">
                <a:solidFill>
                  <a:srgbClr val="008000"/>
                </a:solidFill>
                <a:latin typeface="Arial Black" pitchFamily="34" charset="0"/>
              </a:rPr>
              <a:t>1. generace - uhelné humáty: </a:t>
            </a:r>
            <a:r>
              <a:rPr lang="cs-CZ" sz="3600" b="1" u="sng" dirty="0" smtClean="0">
                <a:solidFill>
                  <a:srgbClr val="008000"/>
                </a:solidFill>
                <a:latin typeface="Arial Black" pitchFamily="34" charset="0"/>
              </a:rPr>
              <a:t>s tím jsem já pracoval</a:t>
            </a:r>
            <a:r>
              <a:rPr lang="cs-CZ" sz="3600" b="1" dirty="0" smtClean="0">
                <a:solidFill>
                  <a:srgbClr val="008000"/>
                </a:solidFill>
                <a:latin typeface="Arial Black" pitchFamily="34" charset="0"/>
              </a:rPr>
              <a:t>! </a:t>
            </a:r>
            <a:endParaRPr lang="cs-CZ" sz="3600" b="1" dirty="0">
              <a:solidFill>
                <a:srgbClr val="008000"/>
              </a:solidFill>
              <a:latin typeface="Arial Black" pitchFamily="34" charset="0"/>
            </a:endParaRP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41B0DE-FA74-4AFF-A5C7-1440790630ED}" type="slidenum">
              <a:rPr lang="sk-SK" smtClean="0"/>
              <a:pPr>
                <a:defRPr/>
              </a:pPr>
              <a:t>57</a:t>
            </a:fld>
            <a:endParaRPr lang="sk-SK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5040560"/>
          </a:xfrm>
        </p:spPr>
        <p:txBody>
          <a:bodyPr/>
          <a:lstStyle/>
          <a:p>
            <a:pPr algn="just"/>
            <a:r>
              <a:rPr lang="cs-CZ" sz="2000" b="1" dirty="0" smtClean="0"/>
              <a:t>Na konci 19. století byly humáty objeveny a od počátku 20. století vyráběny </a:t>
            </a:r>
            <a:r>
              <a:rPr lang="cs-CZ" sz="2000" b="1" dirty="0" err="1" smtClean="0"/>
              <a:t>huminové</a:t>
            </a:r>
            <a:r>
              <a:rPr lang="cs-CZ" sz="2000" b="1" dirty="0" smtClean="0"/>
              <a:t> preparáty z přírodní látky zvané </a:t>
            </a:r>
            <a:r>
              <a:rPr lang="cs-CZ" sz="2000" b="1" dirty="0" err="1" smtClean="0">
                <a:hlinkClick r:id="rId2" tooltip="Leonardit (stránka neexistuje)"/>
              </a:rPr>
              <a:t>leonardit</a:t>
            </a:r>
            <a:r>
              <a:rPr lang="cs-CZ" sz="2000" b="1" dirty="0" smtClean="0"/>
              <a:t>, která je součástí některých uhelných nalezišť. Jde o </a:t>
            </a:r>
            <a:r>
              <a:rPr lang="cs-CZ" sz="2000" b="1" u="sng" dirty="0" smtClean="0">
                <a:solidFill>
                  <a:srgbClr val="0000FF"/>
                </a:solidFill>
              </a:rPr>
              <a:t>organickou </a:t>
            </a:r>
            <a:r>
              <a:rPr lang="cs-CZ" sz="2000" b="1" u="sng" dirty="0" err="1" smtClean="0">
                <a:solidFill>
                  <a:srgbClr val="0000FF"/>
                </a:solidFill>
              </a:rPr>
              <a:t>neprouhelnatělou</a:t>
            </a:r>
            <a:r>
              <a:rPr lang="cs-CZ" sz="2000" b="1" u="sng" dirty="0" smtClean="0">
                <a:solidFill>
                  <a:srgbClr val="0000FF"/>
                </a:solidFill>
              </a:rPr>
              <a:t> hmotu</a:t>
            </a:r>
            <a:r>
              <a:rPr lang="cs-CZ" sz="2000" b="1" dirty="0" smtClean="0"/>
              <a:t>. Protože tyto materiály vznikaly dlouhodobě a ležely miliony let v zemi, jsou obvykle vodou rozpustné složky (nízkomolekulární část a </a:t>
            </a:r>
            <a:r>
              <a:rPr lang="cs-CZ" sz="2000" b="1" dirty="0" err="1" smtClean="0"/>
              <a:t>huminové</a:t>
            </a:r>
            <a:r>
              <a:rPr lang="cs-CZ" sz="2000" b="1" dirty="0" smtClean="0"/>
              <a:t> soli) vyplavené a naopak </a:t>
            </a:r>
            <a:r>
              <a:rPr lang="cs-CZ" sz="2000" b="1" dirty="0" err="1" smtClean="0"/>
              <a:t>huminové</a:t>
            </a:r>
            <a:r>
              <a:rPr lang="cs-CZ" sz="2000" b="1" dirty="0" smtClean="0"/>
              <a:t> kyseliny na sebe za tuto dobu navázaly značné množství </a:t>
            </a:r>
            <a:r>
              <a:rPr lang="cs-CZ" sz="2000" b="1" dirty="0" smtClean="0">
                <a:hlinkClick r:id="rId3" tooltip="Těžké kovy"/>
              </a:rPr>
              <a:t>těžkých kovů</a:t>
            </a:r>
            <a:r>
              <a:rPr lang="cs-CZ" sz="2000" b="1" dirty="0" smtClean="0"/>
              <a:t>.</a:t>
            </a:r>
          </a:p>
          <a:p>
            <a:pPr algn="just"/>
            <a:r>
              <a:rPr lang="cs-CZ" sz="2000" b="1" dirty="0" smtClean="0"/>
              <a:t>Uhelné humáty se skládají převážně z vysokomolekulárních látek, takže nejsou zcela rozpustné. Obsahují 17-70 % </a:t>
            </a:r>
            <a:r>
              <a:rPr lang="cs-CZ" sz="2000" b="1" dirty="0" err="1" smtClean="0"/>
              <a:t>huminových</a:t>
            </a:r>
            <a:r>
              <a:rPr lang="cs-CZ" sz="2000" b="1" dirty="0" smtClean="0"/>
              <a:t> látek.</a:t>
            </a:r>
          </a:p>
          <a:p>
            <a:pPr algn="just"/>
            <a:r>
              <a:rPr lang="cs-CZ" sz="3600" b="1" dirty="0" smtClean="0">
                <a:solidFill>
                  <a:srgbClr val="0000FF"/>
                </a:solidFill>
              </a:rPr>
              <a:t>EXTRAKCE Z HNĚDÉHO UHLÍ</a:t>
            </a:r>
          </a:p>
          <a:p>
            <a:pPr algn="ctr">
              <a:buNone/>
            </a:pPr>
            <a:r>
              <a:rPr lang="cs-CZ" sz="2600" b="1" dirty="0" smtClean="0">
                <a:solidFill>
                  <a:srgbClr val="FF0000"/>
                </a:solidFill>
                <a:latin typeface="Arial Black" pitchFamily="34" charset="0"/>
              </a:rPr>
              <a:t>CÍLEM BYLA ADITIVACE LDPE A DOCÍLENÍ BIODEGRADOVATELNÉ FÓLIE</a:t>
            </a:r>
            <a:endParaRPr lang="cs-CZ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cs-CZ" sz="4000" b="1" dirty="0" smtClean="0">
                <a:solidFill>
                  <a:srgbClr val="FF0000"/>
                </a:solidFill>
                <a:latin typeface="Arial Black" pitchFamily="34" charset="0"/>
              </a:rPr>
              <a:t>DŘEVO – ukázka struktury</a:t>
            </a:r>
            <a:endParaRPr lang="cs-CZ" sz="40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6</a:t>
            </a:fld>
            <a:endParaRPr lang="sk-SK"/>
          </a:p>
        </p:txBody>
      </p:sp>
      <p:pic>
        <p:nvPicPr>
          <p:cNvPr id="9" name="Zástupný symbol pro obsah 8" descr="img6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880649" y="-504384"/>
            <a:ext cx="5185887" cy="830012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06090"/>
          </a:xfrm>
        </p:spPr>
        <p:txBody>
          <a:bodyPr/>
          <a:lstStyle/>
          <a:p>
            <a:r>
              <a:rPr lang="cs-CZ" sz="3200" b="1" dirty="0" smtClean="0">
                <a:solidFill>
                  <a:srgbClr val="FF0000"/>
                </a:solidFill>
                <a:latin typeface="Arial Black" pitchFamily="34" charset="0"/>
              </a:rPr>
              <a:t>DŘEVO JAKO CHEMICKÁ SUROVINA</a:t>
            </a:r>
            <a:endParaRPr lang="cs-CZ" sz="32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7</a:t>
            </a:fld>
            <a:endParaRPr lang="sk-SK"/>
          </a:p>
        </p:txBody>
      </p:sp>
      <p:pic>
        <p:nvPicPr>
          <p:cNvPr id="9" name="Obrázek 8" descr="img6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921667" y="-733502"/>
            <a:ext cx="5364960" cy="8720684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4005064"/>
            <a:ext cx="4824536" cy="2304256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3347864" y="2060848"/>
            <a:ext cx="1656184" cy="1008112"/>
          </a:xfrm>
          <a:prstGeom prst="rect">
            <a:avLst/>
          </a:prstGeom>
          <a:noFill/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12968" cy="936104"/>
          </a:xfrm>
        </p:spPr>
        <p:txBody>
          <a:bodyPr/>
          <a:lstStyle/>
          <a:p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DŘEVOPLYN JAKO CHEMICKÁ SUROVINA &amp; PALIVO Z OBNOVITELNÝCH ZDROJŮ</a:t>
            </a:r>
            <a:endParaRPr lang="cs-CZ" sz="2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8</a:t>
            </a:fld>
            <a:endParaRPr lang="sk-SK"/>
          </a:p>
        </p:txBody>
      </p:sp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323528" y="1556792"/>
          <a:ext cx="4968552" cy="4680516"/>
        </p:xfrm>
        <a:graphic>
          <a:graphicData uri="http://schemas.openxmlformats.org/drawingml/2006/table">
            <a:tbl>
              <a:tblPr/>
              <a:tblGrid>
                <a:gridCol w="2284392"/>
                <a:gridCol w="2684160"/>
              </a:tblGrid>
              <a:tr h="390043"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1" i="0" u="none" strike="noStrike" dirty="0">
                          <a:solidFill>
                            <a:srgbClr val="0000FF"/>
                          </a:solidFill>
                          <a:latin typeface="Arial CE"/>
                        </a:rPr>
                        <a:t>sloučenina, </a:t>
                      </a:r>
                      <a:r>
                        <a:rPr lang="cs-CZ" sz="1800" b="1" i="0" u="none" strike="noStrike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(% </a:t>
                      </a:r>
                      <a:r>
                        <a:rPr lang="cs-CZ" sz="1800" b="1" i="0" u="none" strike="noStrike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obj</a:t>
                      </a:r>
                      <a:r>
                        <a:rPr lang="cs-CZ" sz="1800" b="1" i="0" u="none" strike="noStrike" dirty="0" smtClean="0">
                          <a:solidFill>
                            <a:srgbClr val="FF0000"/>
                          </a:solidFill>
                          <a:latin typeface="Arial Black" pitchFamily="34" charset="0"/>
                        </a:rPr>
                        <a:t>.) </a:t>
                      </a:r>
                      <a:endParaRPr lang="cs-CZ" sz="1800" b="1" i="0" u="none" strike="noStrike" dirty="0">
                        <a:solidFill>
                          <a:srgbClr val="FF0000"/>
                        </a:solidFill>
                        <a:latin typeface="Arial Black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 smtClean="0">
                          <a:solidFill>
                            <a:srgbClr val="0000FF"/>
                          </a:solidFill>
                          <a:latin typeface="Arial CE"/>
                        </a:rPr>
                        <a:t>průměrně</a:t>
                      </a:r>
                      <a:endParaRPr lang="cs-CZ" sz="2400" b="1" i="0" u="none" strike="noStrike" dirty="0">
                        <a:solidFill>
                          <a:srgbClr val="0000FF"/>
                        </a:solidFill>
                        <a:latin typeface="Arial CE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latin typeface="Arial CE"/>
                        </a:rPr>
                        <a:t>O</a:t>
                      </a:r>
                      <a:r>
                        <a:rPr lang="cs-CZ" sz="2400" b="1" i="0" u="none" strike="noStrike" baseline="-25000" dirty="0">
                          <a:latin typeface="Arial CE"/>
                        </a:rPr>
                        <a:t>2</a:t>
                      </a:r>
                      <a:r>
                        <a:rPr lang="cs-CZ" sz="2400" b="1" i="0" u="none" strike="noStrike" dirty="0">
                          <a:latin typeface="Arial CE"/>
                        </a:rPr>
                        <a:t> ve vzorku*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1,815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C00000"/>
                          </a:solidFill>
                          <a:latin typeface="Arial CE"/>
                        </a:rPr>
                        <a:t>CO</a:t>
                      </a:r>
                      <a:r>
                        <a:rPr lang="cs-CZ" sz="2400" b="1" i="0" u="none" strike="noStrike" baseline="-25000" dirty="0">
                          <a:solidFill>
                            <a:srgbClr val="C00000"/>
                          </a:solidFill>
                          <a:latin typeface="Arial CE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C00000"/>
                          </a:solidFill>
                          <a:latin typeface="Arial CE"/>
                        </a:rPr>
                        <a:t>10,946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7030A0"/>
                          </a:solidFill>
                          <a:latin typeface="Arial CE"/>
                        </a:rPr>
                        <a:t>H</a:t>
                      </a:r>
                      <a:r>
                        <a:rPr lang="cs-CZ" sz="2400" b="1" i="0" u="none" strike="noStrike" baseline="-25000" dirty="0">
                          <a:solidFill>
                            <a:srgbClr val="7030A0"/>
                          </a:solidFill>
                          <a:latin typeface="Arial CE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7030A0"/>
                          </a:solidFill>
                          <a:latin typeface="Arial CE"/>
                        </a:rPr>
                        <a:t>18,600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7030A0"/>
                          </a:solidFill>
                          <a:latin typeface="Arial CE"/>
                        </a:rPr>
                        <a:t>CO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7030A0"/>
                          </a:solidFill>
                          <a:latin typeface="Arial CE"/>
                        </a:rPr>
                        <a:t>22,050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latin typeface="Arial CE"/>
                        </a:rPr>
                        <a:t>CH</a:t>
                      </a:r>
                      <a:r>
                        <a:rPr lang="cs-CZ" sz="2400" b="1" i="0" u="none" strike="noStrike" baseline="-25000" dirty="0">
                          <a:latin typeface="Arial CE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1,620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 dirty="0">
                          <a:solidFill>
                            <a:srgbClr val="C00000"/>
                          </a:solidFill>
                          <a:latin typeface="Arial CE"/>
                        </a:rPr>
                        <a:t>N</a:t>
                      </a:r>
                      <a:r>
                        <a:rPr lang="cs-CZ" sz="2400" b="1" i="0" u="none" strike="noStrike" baseline="-25000" dirty="0">
                          <a:solidFill>
                            <a:srgbClr val="C00000"/>
                          </a:solidFill>
                          <a:latin typeface="Arial CE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C00000"/>
                          </a:solidFill>
                          <a:latin typeface="Arial CE"/>
                        </a:rPr>
                        <a:t>44,000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solidFill>
                            <a:srgbClr val="000000"/>
                          </a:solidFill>
                          <a:latin typeface="Arial CE"/>
                        </a:rPr>
                        <a:t>Ar**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0,569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latin typeface="Arial CE"/>
                        </a:rPr>
                        <a:t>ethan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0,018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latin typeface="Arial CE"/>
                        </a:rPr>
                        <a:t>ethylen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latin typeface="Arial CE"/>
                        </a:rPr>
                        <a:t>0,128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0" i="1" u="none" strike="noStrike">
                          <a:latin typeface="Arial CE"/>
                        </a:rPr>
                        <a:t>ostatní složky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0" i="1" u="none" strike="noStrike" dirty="0">
                          <a:latin typeface="Arial CE"/>
                        </a:rPr>
                        <a:t>0,254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0043">
                <a:tc>
                  <a:txBody>
                    <a:bodyPr/>
                    <a:lstStyle/>
                    <a:p>
                      <a:pPr algn="l" fontAlgn="b"/>
                      <a:r>
                        <a:rPr lang="cs-CZ" sz="2400" b="1" i="0" u="none" strike="noStrike">
                          <a:solidFill>
                            <a:srgbClr val="FF0000"/>
                          </a:solidFill>
                          <a:latin typeface="Arial CE"/>
                        </a:rPr>
                        <a:t>SUMA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400" b="1" i="0" u="none" strike="noStrike" dirty="0">
                          <a:solidFill>
                            <a:srgbClr val="FF0000"/>
                          </a:solidFill>
                          <a:latin typeface="Arial CE"/>
                        </a:rPr>
                        <a:t>100,000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5508104" y="1340768"/>
            <a:ext cx="34563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</a:rPr>
              <a:t>Co lze ze stromu využít na DŘEVOPLYN</a:t>
            </a:r>
          </a:p>
          <a:p>
            <a:r>
              <a:rPr lang="cs-CZ" sz="2800" b="1" dirty="0" smtClean="0">
                <a:solidFill>
                  <a:srgbClr val="FF0000"/>
                </a:solidFill>
              </a:rPr>
              <a:t>(</a:t>
            </a:r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Wood</a:t>
            </a:r>
            <a:r>
              <a:rPr lang="cs-CZ" sz="2800" b="1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cs-CZ" sz="2800" b="1" dirty="0" err="1" smtClean="0">
                <a:solidFill>
                  <a:srgbClr val="FF0000"/>
                </a:solidFill>
                <a:latin typeface="Arial Black" pitchFamily="34" charset="0"/>
              </a:rPr>
              <a:t>gas</a:t>
            </a:r>
            <a:r>
              <a:rPr lang="cs-CZ" sz="2800" b="1" dirty="0" smtClean="0"/>
              <a:t>)</a:t>
            </a:r>
            <a:r>
              <a:rPr lang="cs-CZ" sz="2800" b="1" dirty="0" smtClean="0">
                <a:solidFill>
                  <a:srgbClr val="FF0000"/>
                </a:solidFill>
              </a:rPr>
              <a:t>?</a:t>
            </a:r>
          </a:p>
          <a:p>
            <a:endParaRPr lang="cs-CZ" sz="2800" b="1" dirty="0" smtClean="0">
              <a:solidFill>
                <a:srgbClr val="FF0000"/>
              </a:solidFill>
            </a:endParaRPr>
          </a:p>
          <a:p>
            <a:r>
              <a:rPr lang="cs-CZ" sz="2800" b="1" dirty="0" smtClean="0">
                <a:solidFill>
                  <a:srgbClr val="008000"/>
                </a:solidFill>
              </a:rPr>
              <a:t>Jaké jsou VÝHODY versus  NEVÝHODY  DŘEVOPLYNU?</a:t>
            </a:r>
          </a:p>
          <a:p>
            <a:r>
              <a:rPr lang="cs-CZ" sz="2800" b="1" dirty="0" smtClean="0">
                <a:solidFill>
                  <a:srgbClr val="0000FF"/>
                </a:solidFill>
              </a:rPr>
              <a:t>DŘEVOPLYN  v tuzemské historii ?</a:t>
            </a:r>
            <a:endParaRPr lang="cs-CZ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24. 10. 2018</a:t>
            </a:r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PŘÍRODNÍ POLYMERY lignin, třísloviny a huminové kyseliny PŘF MU 5 2018</a:t>
            </a:r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DAE1EA-64DE-4526-BF42-981E8B573A59}" type="slidenum">
              <a:rPr lang="sk-SK" smtClean="0"/>
              <a:pPr>
                <a:defRPr/>
              </a:pPr>
              <a:t>9</a:t>
            </a:fld>
            <a:endParaRPr lang="sk-SK"/>
          </a:p>
        </p:txBody>
      </p:sp>
      <p:pic>
        <p:nvPicPr>
          <p:cNvPr id="5" name="Obrázek 4" descr="Dřevoplyn auto 800px-Gengas_19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121493"/>
            <a:ext cx="5040560" cy="60927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3579</TotalTime>
  <Words>2561</Words>
  <Application>Microsoft Office PowerPoint</Application>
  <PresentationFormat>Předvádění na obrazovce (4:3)</PresentationFormat>
  <Paragraphs>389</Paragraphs>
  <Slides>57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58" baseType="lpstr">
      <vt:lpstr>Default Design</vt:lpstr>
      <vt:lpstr>PŘÍRODNÍ POLYMERY Polyfenoly: lignin, třísloviny, huminové kyseliny </vt:lpstr>
      <vt:lpstr>Časový plán</vt:lpstr>
      <vt:lpstr>LITERATURA</vt:lpstr>
      <vt:lpstr>STROM – PŘIBLIŽNÉ SLOŽENÍ</vt:lpstr>
      <vt:lpstr>DŘEVO – PŘIBLIŽNÉ SLOŽENÍ</vt:lpstr>
      <vt:lpstr>DŘEVO – ukázka struktury</vt:lpstr>
      <vt:lpstr>DŘEVO JAKO CHEMICKÁ SUROVINA</vt:lpstr>
      <vt:lpstr>DŘEVOPLYN JAKO CHEMICKÁ SUROVINA &amp; PALIVO Z OBNOVITELNÝCH ZDROJŮ</vt:lpstr>
      <vt:lpstr>Snímek 9</vt:lpstr>
      <vt:lpstr>VÝROBA CELULÓZY</vt:lpstr>
      <vt:lpstr>Polyfenolické sloučeniny</vt:lpstr>
      <vt:lpstr>Snímek 12</vt:lpstr>
      <vt:lpstr>LIGNIN 11 – the LATEST LITERATURE It will be issued in 2018 or 2019</vt:lpstr>
      <vt:lpstr>Snímek 14</vt:lpstr>
      <vt:lpstr>LIGNIN 1</vt:lpstr>
      <vt:lpstr>LIGNIN 2</vt:lpstr>
      <vt:lpstr>LIGNIN 3</vt:lpstr>
      <vt:lpstr>LIGNIN 4 – MOŽNÉ VZORCE I</vt:lpstr>
      <vt:lpstr>LIGNIN 5 – MOŽNÉ VZORCE II</vt:lpstr>
      <vt:lpstr>LIGNIN 6 – JAK SE ZÍSKÁVÁ? </vt:lpstr>
      <vt:lpstr>LIGNIN 7 – Problémem jeho využití je jeho mnohotvárnost, tj. lignin  z různých zdrojů má různé složení</vt:lpstr>
      <vt:lpstr>LIGNIN 8 – co s ním dělat ? </vt:lpstr>
      <vt:lpstr>LIGNIN 9 – chemické a jiné využití</vt:lpstr>
      <vt:lpstr>LIGNIN 10 – chemické a jiné využití</vt:lpstr>
      <vt:lpstr>Snímek 25</vt:lpstr>
      <vt:lpstr>Snímek 26</vt:lpstr>
      <vt:lpstr>Co to může přinést?</vt:lpstr>
      <vt:lpstr>Třísloviny</vt:lpstr>
      <vt:lpstr>Snímek 29</vt:lpstr>
      <vt:lpstr>Snímek 30</vt:lpstr>
      <vt:lpstr>Snímek 31</vt:lpstr>
      <vt:lpstr>Snímek 32</vt:lpstr>
      <vt:lpstr>Snímek 33</vt:lpstr>
      <vt:lpstr>Snímek 34</vt:lpstr>
      <vt:lpstr>Snímek 35</vt:lpstr>
      <vt:lpstr>Snímek 36</vt:lpstr>
      <vt:lpstr>Snímek 37</vt:lpstr>
      <vt:lpstr>Snímek 38</vt:lpstr>
      <vt:lpstr>Snímek 39</vt:lpstr>
      <vt:lpstr>Snímek 40</vt:lpstr>
      <vt:lpstr>Duběnkový inkoust 1</vt:lpstr>
      <vt:lpstr>Duběnkový inkoust 2</vt:lpstr>
      <vt:lpstr>Duběnkový inkoust 3</vt:lpstr>
      <vt:lpstr>Duběnkový inkoust 4</vt:lpstr>
      <vt:lpstr>Duběnkový inkoust 5</vt:lpstr>
      <vt:lpstr>INKOUST versus TUŠ</vt:lpstr>
      <vt:lpstr>Taniny &amp; konzervace kovů 1</vt:lpstr>
      <vt:lpstr>Taniny &amp; konzervace kovů 2 &gt; duběnkový inkoust</vt:lpstr>
      <vt:lpstr>Taniny &amp; konzervace kovů 3</vt:lpstr>
      <vt:lpstr>Taniny &amp; potravinářství</vt:lpstr>
      <vt:lpstr>Taniny - nové použití</vt:lpstr>
      <vt:lpstr>Huminové látky 1</vt:lpstr>
      <vt:lpstr>Huminové kyseliny 2</vt:lpstr>
      <vt:lpstr>Snímek 54</vt:lpstr>
      <vt:lpstr>Huminové kyseliny 3</vt:lpstr>
      <vt:lpstr>Huminové kyseliny 4</vt:lpstr>
      <vt:lpstr>1. generace - uhelné humáty: s tím jsem já pracoval! </vt:lpstr>
    </vt:vector>
  </TitlesOfParts>
  <Company>Home Studio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NAVRHOVÁNÍ VÝROBKŮ Z PLASTŮ</dc:title>
  <dc:creator>LP</dc:creator>
  <cp:lastModifiedBy>ladapospa</cp:lastModifiedBy>
  <cp:revision>421</cp:revision>
  <dcterms:created xsi:type="dcterms:W3CDTF">2008-02-10T16:41:08Z</dcterms:created>
  <dcterms:modified xsi:type="dcterms:W3CDTF">2018-10-25T10:58:26Z</dcterms:modified>
</cp:coreProperties>
</file>