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41" r:id="rId2"/>
    <p:sldId id="361" r:id="rId3"/>
    <p:sldId id="360" r:id="rId4"/>
    <p:sldId id="359" r:id="rId5"/>
    <p:sldId id="357" r:id="rId6"/>
    <p:sldId id="358" r:id="rId7"/>
    <p:sldId id="362" r:id="rId8"/>
    <p:sldId id="343" r:id="rId9"/>
    <p:sldId id="349" r:id="rId10"/>
    <p:sldId id="370" r:id="rId11"/>
    <p:sldId id="372" r:id="rId12"/>
    <p:sldId id="350" r:id="rId13"/>
    <p:sldId id="351" r:id="rId14"/>
    <p:sldId id="352" r:id="rId15"/>
    <p:sldId id="353" r:id="rId16"/>
    <p:sldId id="354" r:id="rId17"/>
    <p:sldId id="363" r:id="rId18"/>
    <p:sldId id="365" r:id="rId19"/>
    <p:sldId id="364" r:id="rId20"/>
    <p:sldId id="366" r:id="rId21"/>
    <p:sldId id="355" r:id="rId22"/>
    <p:sldId id="367" r:id="rId23"/>
    <p:sldId id="368" r:id="rId24"/>
    <p:sldId id="373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  <a:srgbClr val="800080"/>
    <a:srgbClr val="33CC33"/>
    <a:srgbClr val="0033CC"/>
    <a:srgbClr val="333399"/>
    <a:srgbClr val="56303E"/>
    <a:srgbClr val="783451"/>
    <a:srgbClr val="660245"/>
    <a:srgbClr val="7202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35" autoAdjust="0"/>
    <p:restoredTop sz="56587" autoAdjust="0"/>
  </p:normalViewPr>
  <p:slideViewPr>
    <p:cSldViewPr snapToGrid="0" snapToObjects="1"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314EE-A60E-42AF-8A72-B752D1E68FA0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2D98C-F819-4026-8022-F4CDAC15DF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5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2D98C-F819-4026-8022-F4CDAC15DFB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238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49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84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102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571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73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84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011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28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822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492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B3B7-B625-4974-AFDD-440263C2B537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55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3B3B7-B625-4974-AFDD-440263C2B537}" type="datetimeFigureOut">
              <a:rPr lang="cs-CZ" smtClean="0"/>
              <a:t>29.10.2019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5979A-F41E-42F4-8A72-48A7468274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3749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18" y="2666598"/>
            <a:ext cx="8467657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6. P</a:t>
            </a:r>
            <a:r>
              <a:rPr lang="cs-CZ" dirty="0" smtClean="0"/>
              <a:t>řednáška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Symetrie</a:t>
            </a:r>
            <a:r>
              <a:rPr lang="en-US" dirty="0" smtClean="0"/>
              <a:t> </a:t>
            </a:r>
            <a:r>
              <a:rPr lang="en-US" dirty="0" err="1" smtClean="0"/>
              <a:t>molekul</a:t>
            </a:r>
            <a:r>
              <a:rPr lang="en-US" dirty="0" smtClean="0"/>
              <a:t> – </a:t>
            </a:r>
            <a:r>
              <a:rPr lang="en-US" dirty="0" err="1" smtClean="0"/>
              <a:t>pokra</a:t>
            </a:r>
            <a:r>
              <a:rPr lang="cs-CZ" dirty="0" smtClean="0"/>
              <a:t>čování</a:t>
            </a:r>
            <a:r>
              <a:rPr lang="cs-CZ" dirty="0">
                <a:solidFill>
                  <a:srgbClr val="FFC000"/>
                </a:solidFill>
              </a:rPr>
              <a:t/>
            </a:r>
            <a:br>
              <a:rPr lang="cs-CZ" dirty="0">
                <a:solidFill>
                  <a:srgbClr val="FFC000"/>
                </a:solidFill>
              </a:rPr>
            </a:b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70157" y="4652891"/>
            <a:ext cx="7136780" cy="11137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2800" dirty="0" smtClean="0">
                <a:solidFill>
                  <a:srgbClr val="FFC000"/>
                </a:solidFill>
              </a:rPr>
              <a:t>Atkins, de Paula</a:t>
            </a:r>
            <a:r>
              <a:rPr lang="en-US" sz="2800" dirty="0" smtClean="0">
                <a:solidFill>
                  <a:srgbClr val="FFC000"/>
                </a:solidFill>
              </a:rPr>
              <a:t> (</a:t>
            </a:r>
            <a:r>
              <a:rPr lang="en-US" sz="2800" dirty="0" err="1" smtClean="0"/>
              <a:t>AdP</a:t>
            </a:r>
            <a:r>
              <a:rPr lang="en-US" sz="2800" dirty="0" smtClean="0">
                <a:solidFill>
                  <a:srgbClr val="FFC000"/>
                </a:solidFill>
              </a:rPr>
              <a:t>)  </a:t>
            </a:r>
            <a:r>
              <a:rPr lang="cs-CZ" sz="2800" dirty="0" smtClean="0">
                <a:solidFill>
                  <a:srgbClr val="FFC000"/>
                </a:solidFill>
              </a:rPr>
              <a:t>: </a:t>
            </a:r>
            <a:r>
              <a:rPr lang="cs-CZ" sz="2800" dirty="0" smtClean="0"/>
              <a:t>Fyzikální chemie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82269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13" y="553419"/>
            <a:ext cx="9032488" cy="1143000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rgbClr val="00FFFF"/>
                </a:solidFill>
              </a:rPr>
              <a:t>Rovina symetrie</a:t>
            </a:r>
            <a:r>
              <a:rPr lang="cs-CZ" sz="4000" dirty="0" smtClean="0"/>
              <a:t>:</a:t>
            </a:r>
            <a:r>
              <a:rPr lang="cs-CZ" sz="4000" dirty="0" smtClean="0">
                <a:solidFill>
                  <a:srgbClr val="00FF00"/>
                </a:solidFill>
              </a:rPr>
              <a:t/>
            </a:r>
            <a:br>
              <a:rPr lang="cs-CZ" sz="4000" dirty="0" smtClean="0">
                <a:solidFill>
                  <a:srgbClr val="00FF00"/>
                </a:solidFill>
              </a:rPr>
            </a:br>
            <a:r>
              <a:rPr lang="cs-CZ" sz="4000" dirty="0" smtClean="0">
                <a:solidFill>
                  <a:srgbClr val="00FF00"/>
                </a:solidFill>
              </a:rPr>
              <a:t>vertikální </a:t>
            </a:r>
            <a:r>
              <a:rPr lang="cs-CZ" sz="4000" dirty="0" smtClean="0">
                <a:solidFill>
                  <a:srgbClr val="00FFFF"/>
                </a:solidFill>
              </a:rPr>
              <a:t>vs.</a:t>
            </a:r>
            <a:r>
              <a:rPr lang="cs-CZ" sz="4000" dirty="0" smtClean="0">
                <a:solidFill>
                  <a:srgbClr val="00FF00"/>
                </a:solidFill>
              </a:rPr>
              <a:t> </a:t>
            </a:r>
            <a:r>
              <a:rPr lang="cs-CZ" sz="4000" dirty="0"/>
              <a:t>diagonální</a:t>
            </a:r>
            <a:r>
              <a:rPr lang="cs-CZ" dirty="0"/>
              <a:t> </a:t>
            </a:r>
            <a:r>
              <a:rPr lang="cs-CZ" sz="3100" dirty="0" smtClean="0"/>
              <a:t>(=diedrická, dihedrální,</a:t>
            </a:r>
            <a:r>
              <a:rPr lang="cs-CZ" sz="2800" dirty="0" smtClean="0"/>
              <a:t> </a:t>
            </a:r>
            <a:r>
              <a:rPr lang="cs-CZ" sz="4000" dirty="0" smtClean="0">
                <a:latin typeface="Symbol" panose="05050102010706020507" pitchFamily="18" charset="2"/>
              </a:rPr>
              <a:t>s</a:t>
            </a:r>
            <a:r>
              <a:rPr lang="cs-CZ" sz="4000" baseline="-25000" dirty="0" smtClean="0"/>
              <a:t>d</a:t>
            </a:r>
            <a:r>
              <a:rPr lang="cs-CZ" sz="4000" dirty="0" smtClean="0"/>
              <a:t>)</a:t>
            </a:r>
            <a:r>
              <a:rPr lang="cs-CZ" sz="2800" baseline="-25000" dirty="0" smtClean="0">
                <a:solidFill>
                  <a:srgbClr val="00FF00"/>
                </a:solidFill>
              </a:rPr>
              <a:t> </a:t>
            </a:r>
            <a:r>
              <a:rPr lang="cs-CZ" sz="3100" dirty="0" smtClean="0"/>
              <a:t> </a:t>
            </a:r>
            <a:r>
              <a:rPr lang="cs-CZ" sz="3100" dirty="0">
                <a:solidFill>
                  <a:srgbClr val="00FF00"/>
                </a:solidFill>
              </a:rPr>
              <a:t/>
            </a:r>
            <a:br>
              <a:rPr lang="cs-CZ" sz="3100" dirty="0">
                <a:solidFill>
                  <a:srgbClr val="00FF00"/>
                </a:solidFill>
              </a:rPr>
            </a:br>
            <a:endParaRPr lang="cs-CZ" sz="3100" dirty="0"/>
          </a:p>
        </p:txBody>
      </p:sp>
      <p:cxnSp>
        <p:nvCxnSpPr>
          <p:cNvPr id="5" name="Straight Arrow Connector 4"/>
          <p:cNvCxnSpPr>
            <a:endCxn id="6" idx="0"/>
          </p:cNvCxnSpPr>
          <p:nvPr/>
        </p:nvCxnSpPr>
        <p:spPr>
          <a:xfrm flipH="1">
            <a:off x="2185640" y="1696419"/>
            <a:ext cx="1895710" cy="9756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46050" y="2672048"/>
            <a:ext cx="3479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Atkins: Půlí úhel mezi </a:t>
            </a:r>
            <a:r>
              <a:rPr lang="en-US" sz="2400" dirty="0" smtClean="0"/>
              <a:t>dv</a:t>
            </a:r>
            <a:r>
              <a:rPr lang="cs-CZ" sz="2400" dirty="0" smtClean="0"/>
              <a:t>ěma osami C</a:t>
            </a:r>
            <a:r>
              <a:rPr lang="en-US" sz="2400" baseline="-25000" dirty="0" smtClean="0"/>
              <a:t>2</a:t>
            </a:r>
            <a:r>
              <a:rPr lang="cs-CZ" sz="2400" dirty="0" smtClean="0"/>
              <a:t> (text) kolmými na hlavní osu (Obr. </a:t>
            </a:r>
            <a:r>
              <a:rPr lang="en-US" sz="2400" dirty="0" smtClean="0"/>
              <a:t>11.4). </a:t>
            </a:r>
            <a:endParaRPr lang="cs-CZ" sz="24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728117" y="1696419"/>
            <a:ext cx="1873405" cy="10913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925230" y="2672048"/>
            <a:ext cx="482847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Cotton</a:t>
            </a:r>
            <a:r>
              <a:rPr lang="cs-CZ" sz="2400" dirty="0" smtClean="0"/>
              <a:t>: </a:t>
            </a:r>
            <a:r>
              <a:rPr lang="en-US" sz="2400" dirty="0" err="1" smtClean="0"/>
              <a:t>Horizont</a:t>
            </a:r>
            <a:r>
              <a:rPr lang="cs-CZ" sz="2400" dirty="0" smtClean="0"/>
              <a:t>ální rovina, která půlí úhel mezi </a:t>
            </a:r>
            <a:r>
              <a:rPr lang="en-US" sz="2400" dirty="0" smtClean="0"/>
              <a:t>dv</a:t>
            </a:r>
            <a:r>
              <a:rPr lang="cs-CZ" sz="2400" dirty="0" smtClean="0"/>
              <a:t>ěma osami C</a:t>
            </a:r>
            <a:r>
              <a:rPr lang="en-US" sz="2400" baseline="-25000" dirty="0" smtClean="0"/>
              <a:t>2</a:t>
            </a:r>
            <a:r>
              <a:rPr lang="cs-CZ" sz="2400" dirty="0" smtClean="0"/>
              <a:t> kolmými na hlavní osu</a:t>
            </a:r>
            <a:r>
              <a:rPr lang="en-US" sz="2400" dirty="0" smtClean="0"/>
              <a:t>; v p</a:t>
            </a:r>
            <a:r>
              <a:rPr lang="cs-CZ" sz="2400" dirty="0" smtClean="0"/>
              <a:t>řípadě četnosti hlavní osy </a:t>
            </a:r>
            <a:r>
              <a:rPr lang="cs-CZ" sz="2400" dirty="0"/>
              <a:t>sudé </a:t>
            </a:r>
            <a:r>
              <a:rPr lang="en-US" sz="2400" dirty="0" smtClean="0"/>
              <a:t> a v</a:t>
            </a:r>
            <a:r>
              <a:rPr lang="cs-CZ" sz="2400" dirty="0" smtClean="0"/>
              <a:t>ětší než </a:t>
            </a:r>
            <a:r>
              <a:rPr lang="en-US" sz="2400" dirty="0" smtClean="0"/>
              <a:t>2 </a:t>
            </a:r>
            <a:r>
              <a:rPr lang="cs-CZ" sz="2400" dirty="0" smtClean="0"/>
              <a:t>vznikají dvě sady takových os, z nichž jednu sadu značíme </a:t>
            </a:r>
            <a:r>
              <a:rPr lang="cs-CZ" sz="2400" dirty="0" smtClean="0">
                <a:solidFill>
                  <a:srgbClr val="FFC000"/>
                </a:solidFill>
                <a:latin typeface="Symbol" panose="05050102010706020507" pitchFamily="18" charset="2"/>
              </a:rPr>
              <a:t>s</a:t>
            </a:r>
            <a:r>
              <a:rPr lang="cs-CZ" sz="2400" baseline="-25000" dirty="0" smtClean="0">
                <a:solidFill>
                  <a:srgbClr val="FFC000"/>
                </a:solidFill>
              </a:rPr>
              <a:t>v </a:t>
            </a:r>
            <a:r>
              <a:rPr lang="en-US" sz="2400" dirty="0" smtClean="0"/>
              <a:t>a </a:t>
            </a:r>
            <a:r>
              <a:rPr lang="en-US" sz="2400" dirty="0" err="1" smtClean="0"/>
              <a:t>druhou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r>
              <a:rPr lang="cs-CZ" sz="2400" dirty="0" smtClean="0">
                <a:latin typeface="Symbol" panose="05050102010706020507" pitchFamily="18" charset="2"/>
              </a:rPr>
              <a:t>s</a:t>
            </a:r>
            <a:r>
              <a:rPr lang="cs-CZ" sz="2400" baseline="-25000" dirty="0" smtClean="0"/>
              <a:t>d</a:t>
            </a:r>
            <a:r>
              <a:rPr lang="en-US" sz="2400" baseline="-25000" dirty="0" smtClean="0"/>
              <a:t>.</a:t>
            </a:r>
            <a:r>
              <a:rPr lang="en-US" sz="2400" dirty="0" smtClean="0">
                <a:solidFill>
                  <a:srgbClr val="FFC000"/>
                </a:solidFill>
              </a:rPr>
              <a:t> </a:t>
            </a:r>
            <a:endParaRPr lang="cs-CZ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11513" y="5166685"/>
            <a:ext cx="878716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FF00"/>
                </a:solidFill>
              </a:rPr>
              <a:t>Shrnut</a:t>
            </a:r>
            <a:r>
              <a:rPr lang="cs-CZ" dirty="0" smtClean="0">
                <a:solidFill>
                  <a:srgbClr val="00FF00"/>
                </a:solidFill>
              </a:rPr>
              <a:t>í pro obvyklou (=naši ) praxi: Dihedrální roviny jsou speciální podmnožinou vertikálních rovin. Pokud existuje pouze jedna jejich sada (taková, že rotací kolem hlavní osy získáváme </a:t>
            </a:r>
            <a:r>
              <a:rPr lang="cs-CZ" dirty="0">
                <a:solidFill>
                  <a:srgbClr val="00FF00"/>
                </a:solidFill>
              </a:rPr>
              <a:t>z jedné roviny </a:t>
            </a:r>
            <a:r>
              <a:rPr lang="cs-CZ" dirty="0" smtClean="0">
                <a:solidFill>
                  <a:srgbClr val="00FF00"/>
                </a:solidFill>
              </a:rPr>
              <a:t>postupně následující  roviny v sadě), nazývámě všechny tyto roviny dihedrální  (např. allen). Pokud je však existují dvě v sebe symetricky nepřeveditelné sady, označujeme jednu sadu dihedrální a druhou vertikální – viz obrázek na dalším snímku.</a:t>
            </a:r>
            <a:endParaRPr lang="cs-CZ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45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ek obrÃ¡zku pro benzene symmetr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071" y="1450454"/>
            <a:ext cx="6648327" cy="4362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0859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020" y="1946108"/>
            <a:ext cx="3418045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1. </a:t>
            </a:r>
            <a:r>
              <a:rPr lang="cs-CZ" sz="2800" dirty="0" smtClean="0"/>
              <a:t>Jaká dvojice</a:t>
            </a:r>
            <a:r>
              <a:rPr lang="en-US" sz="2800" dirty="0"/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cs-CZ" sz="2800" dirty="0" smtClean="0">
                <a:solidFill>
                  <a:srgbClr val="FFC000"/>
                </a:solidFill>
              </a:rPr>
              <a:t>(operace symetrie, element symetrie)  </a:t>
            </a:r>
            <a:r>
              <a:rPr lang="en-US" sz="2800" dirty="0" smtClean="0">
                <a:solidFill>
                  <a:srgbClr val="FFC000"/>
                </a:solidFill>
              </a:rPr>
              <a:t>                       </a:t>
            </a:r>
            <a:r>
              <a:rPr lang="cs-CZ" sz="2800" dirty="0" smtClean="0"/>
              <a:t>ještě molekule C</a:t>
            </a:r>
            <a:r>
              <a:rPr lang="en-US" sz="2800" baseline="-25000" dirty="0" smtClean="0"/>
              <a:t>6</a:t>
            </a:r>
            <a:r>
              <a:rPr lang="en-US" sz="2800" dirty="0" smtClean="0"/>
              <a:t>H</a:t>
            </a:r>
            <a:r>
              <a:rPr lang="en-US" sz="2800" baseline="-25000" dirty="0" smtClean="0"/>
              <a:t>6</a:t>
            </a:r>
            <a:r>
              <a:rPr lang="cs-CZ" sz="2800" dirty="0" smtClean="0"/>
              <a:t> přísluší?</a:t>
            </a:r>
            <a:endParaRPr lang="cs-CZ" sz="2800" dirty="0"/>
          </a:p>
        </p:txBody>
      </p:sp>
      <p:pic>
        <p:nvPicPr>
          <p:cNvPr id="3" name="Picture 2" descr="VÃ½sledek obrÃ¡zku pro benzene symmetry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065" y="817460"/>
            <a:ext cx="5182178" cy="3400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8926" y="4478114"/>
            <a:ext cx="77356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2. Co se d</a:t>
            </a:r>
            <a:r>
              <a:rPr lang="cs-CZ" sz="2800" dirty="0" smtClean="0">
                <a:latin typeface="+mj-lt"/>
              </a:rPr>
              <a:t>ěje s </a:t>
            </a:r>
            <a:r>
              <a:rPr lang="cs-CZ" sz="2800" dirty="0" smtClean="0">
                <a:solidFill>
                  <a:srgbClr val="FFC000"/>
                </a:solidFill>
                <a:latin typeface="+mj-lt"/>
              </a:rPr>
              <a:t>body</a:t>
            </a:r>
            <a:r>
              <a:rPr lang="cs-CZ" sz="2800" dirty="0" smtClean="0">
                <a:latin typeface="+mj-lt"/>
              </a:rPr>
              <a:t>, ležícími na </a:t>
            </a:r>
            <a:r>
              <a:rPr lang="cs-CZ" sz="2800" dirty="0" smtClean="0">
                <a:solidFill>
                  <a:srgbClr val="FFC000"/>
                </a:solidFill>
                <a:latin typeface="+mj-lt"/>
              </a:rPr>
              <a:t>elementu symetrie</a:t>
            </a:r>
            <a:r>
              <a:rPr lang="cs-CZ" sz="2800" dirty="0" smtClean="0">
                <a:latin typeface="+mj-lt"/>
              </a:rPr>
              <a:t>, </a:t>
            </a:r>
          </a:p>
          <a:p>
            <a:pPr algn="ctr"/>
            <a:r>
              <a:rPr lang="cs-CZ" sz="2800" dirty="0" smtClean="0">
                <a:latin typeface="+mj-lt"/>
              </a:rPr>
              <a:t>během příslušné operace symetrie?</a:t>
            </a:r>
            <a:endParaRPr lang="cs-CZ" sz="28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905" y="5618085"/>
            <a:ext cx="89460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3. Co m</a:t>
            </a:r>
            <a:r>
              <a:rPr lang="cs-CZ" sz="2800" dirty="0" smtClean="0">
                <a:latin typeface="+mj-lt"/>
              </a:rPr>
              <a:t>á </a:t>
            </a:r>
            <a:r>
              <a:rPr lang="cs-CZ" sz="2800" dirty="0" smtClean="0">
                <a:solidFill>
                  <a:srgbClr val="FFC000"/>
                </a:solidFill>
                <a:latin typeface="+mj-lt"/>
              </a:rPr>
              <a:t>střed inverze</a:t>
            </a:r>
            <a:r>
              <a:rPr lang="cs-CZ" sz="2800" dirty="0" smtClean="0">
                <a:latin typeface="+mj-lt"/>
              </a:rPr>
              <a:t> společného                                              s </a:t>
            </a:r>
            <a:r>
              <a:rPr lang="cs-CZ" sz="2800" dirty="0" smtClean="0">
                <a:solidFill>
                  <a:srgbClr val="FFC000"/>
                </a:solidFill>
                <a:latin typeface="+mj-lt"/>
              </a:rPr>
              <a:t>ostatními elementy</a:t>
            </a:r>
            <a:r>
              <a:rPr lang="cs-CZ" sz="2800" dirty="0" smtClean="0">
                <a:latin typeface="+mj-lt"/>
              </a:rPr>
              <a:t> symetrie?</a:t>
            </a:r>
            <a:endParaRPr lang="cs-CZ" sz="28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9593" y="171128"/>
            <a:ext cx="8855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c.</a:t>
            </a:r>
            <a:r>
              <a:rPr lang="en-US" sz="3600" dirty="0" smtClean="0">
                <a:solidFill>
                  <a:srgbClr val="00FF00"/>
                </a:solidFill>
              </a:rPr>
              <a:t> </a:t>
            </a:r>
            <a:r>
              <a:rPr lang="en-US" sz="3600" dirty="0" err="1" smtClean="0">
                <a:solidFill>
                  <a:srgbClr val="00FF00"/>
                </a:solidFill>
              </a:rPr>
              <a:t>Inverze</a:t>
            </a:r>
            <a:r>
              <a:rPr lang="en-US" sz="3600" dirty="0" smtClean="0">
                <a:solidFill>
                  <a:srgbClr val="00FF00"/>
                </a:solidFill>
              </a:rPr>
              <a:t> </a:t>
            </a:r>
            <a:r>
              <a:rPr lang="en-US" sz="3600" dirty="0" smtClean="0">
                <a:solidFill>
                  <a:srgbClr val="FFC000"/>
                </a:solidFill>
              </a:rPr>
              <a:t>v</a:t>
            </a:r>
            <a:r>
              <a:rPr lang="cs-CZ" sz="3600" dirty="0" smtClean="0">
                <a:solidFill>
                  <a:srgbClr val="FFC000"/>
                </a:solidFill>
              </a:rPr>
              <a:t>ůči </a:t>
            </a:r>
            <a:r>
              <a:rPr lang="cs-CZ" sz="3600" dirty="0" smtClean="0">
                <a:solidFill>
                  <a:srgbClr val="00FF00"/>
                </a:solidFill>
              </a:rPr>
              <a:t>středu symetrie (středu inverze)</a:t>
            </a:r>
            <a:endParaRPr lang="cs-CZ" sz="3600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8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192360" y="2123230"/>
            <a:ext cx="6490445" cy="33412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AutoShape 2" descr="VÃ½sledek obrÃ¡zku pro propadiene symmetry o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781" y="2170267"/>
            <a:ext cx="5377602" cy="31385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71030" y="838146"/>
            <a:ext cx="70691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rgbClr val="00FFFF"/>
                </a:solidFill>
              </a:rPr>
              <a:t>Kontrolně-probouzecí-navazovací otázka: </a:t>
            </a:r>
          </a:p>
          <a:p>
            <a:r>
              <a:rPr lang="cs-CZ" sz="2400" dirty="0" smtClean="0">
                <a:solidFill>
                  <a:srgbClr val="FFC000"/>
                </a:solidFill>
              </a:rPr>
              <a:t>Jaké operace a prvky symetrie přísluší molekule allenu?</a:t>
            </a:r>
            <a:endParaRPr lang="cs-CZ" sz="2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78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Allene molecule containing Dihedral plane&#10;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359" t="47588" r="27279" b="10373"/>
          <a:stretch/>
        </p:blipFill>
        <p:spPr bwMode="auto">
          <a:xfrm>
            <a:off x="923525" y="1360748"/>
            <a:ext cx="7251623" cy="4636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70195" y="1164641"/>
            <a:ext cx="113043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C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3200" b="1" dirty="0" smtClean="0">
                <a:solidFill>
                  <a:srgbClr val="FF0000"/>
                </a:solidFill>
              </a:rPr>
              <a:t>´</a:t>
            </a:r>
            <a:r>
              <a:rPr lang="en-US" sz="3200" b="1" dirty="0" smtClean="0">
                <a:solidFill>
                  <a:srgbClr val="FF0000"/>
                </a:solidFill>
              </a:rPr>
              <a:t>(1)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22899" y="4947426"/>
            <a:ext cx="1130438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C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3200" b="1" dirty="0" smtClean="0">
                <a:solidFill>
                  <a:srgbClr val="FF0000"/>
                </a:solidFill>
              </a:rPr>
              <a:t>´</a:t>
            </a:r>
            <a:r>
              <a:rPr lang="en-US" sz="3200" b="1" dirty="0" smtClean="0">
                <a:solidFill>
                  <a:srgbClr val="FF0000"/>
                </a:solidFill>
              </a:rPr>
              <a:t>(2)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29588" y="3196247"/>
            <a:ext cx="583814" cy="646331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C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endParaRPr lang="cs-CZ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90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9593" y="171128"/>
            <a:ext cx="8568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C000"/>
                </a:solidFill>
              </a:rPr>
              <a:t>d.</a:t>
            </a:r>
            <a:r>
              <a:rPr lang="en-US" sz="3600" dirty="0" smtClean="0">
                <a:solidFill>
                  <a:srgbClr val="00FF00"/>
                </a:solidFill>
              </a:rPr>
              <a:t> </a:t>
            </a:r>
            <a:r>
              <a:rPr lang="en-US" sz="3600" dirty="0" err="1" smtClean="0">
                <a:solidFill>
                  <a:srgbClr val="00FF00"/>
                </a:solidFill>
              </a:rPr>
              <a:t>Nevlastn</a:t>
            </a:r>
            <a:r>
              <a:rPr lang="cs-CZ" sz="3600" dirty="0" smtClean="0">
                <a:solidFill>
                  <a:srgbClr val="00FF00"/>
                </a:solidFill>
              </a:rPr>
              <a:t>í rotace                                        </a:t>
            </a:r>
            <a:r>
              <a:rPr lang="en-US" sz="3600" dirty="0" smtClean="0">
                <a:solidFill>
                  <a:srgbClr val="00FF00"/>
                </a:solidFill>
              </a:rPr>
              <a:t> </a:t>
            </a:r>
            <a:r>
              <a:rPr lang="cs-CZ" sz="3600" dirty="0" smtClean="0">
                <a:solidFill>
                  <a:srgbClr val="FFC000"/>
                </a:solidFill>
              </a:rPr>
              <a:t>kolem </a:t>
            </a:r>
            <a:r>
              <a:rPr lang="cs-CZ" sz="3600" dirty="0" smtClean="0">
                <a:solidFill>
                  <a:srgbClr val="00FF00"/>
                </a:solidFill>
              </a:rPr>
              <a:t>n-četné rotačně-reflexní osy</a:t>
            </a:r>
            <a:endParaRPr lang="cs-CZ" sz="3600" dirty="0">
              <a:solidFill>
                <a:srgbClr val="00FF00"/>
              </a:solidFill>
            </a:endParaRPr>
          </a:p>
        </p:txBody>
      </p:sp>
      <p:pic>
        <p:nvPicPr>
          <p:cNvPr id="7170" name="Picture 2" descr="VÃ½sledek obrÃ¡zku pro allene improper rotati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83" t="40076" r="8049" b="9006"/>
          <a:stretch/>
        </p:blipFill>
        <p:spPr bwMode="auto">
          <a:xfrm>
            <a:off x="439338" y="1831254"/>
            <a:ext cx="8305030" cy="3763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86552" y="6014593"/>
            <a:ext cx="64106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FFC000"/>
                </a:solidFill>
              </a:rPr>
              <a:t>Obr. </a:t>
            </a:r>
            <a:r>
              <a:rPr lang="en-US" sz="2800" dirty="0" smtClean="0">
                <a:solidFill>
                  <a:srgbClr val="FFC000"/>
                </a:solidFill>
              </a:rPr>
              <a:t>11.6 / Atkins v </a:t>
            </a:r>
            <a:r>
              <a:rPr lang="en-US" sz="2800" dirty="0" err="1" smtClean="0">
                <a:solidFill>
                  <a:srgbClr val="FFC000"/>
                </a:solidFill>
              </a:rPr>
              <a:t>detailn</a:t>
            </a:r>
            <a:r>
              <a:rPr lang="cs-CZ" sz="2800" dirty="0" smtClean="0">
                <a:solidFill>
                  <a:srgbClr val="FFC000"/>
                </a:solidFill>
              </a:rPr>
              <a:t>ější reprezentaci</a:t>
            </a:r>
            <a:endParaRPr lang="cs-CZ" sz="28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50280" y="2276850"/>
            <a:ext cx="422455" cy="384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5224885" y="2929735"/>
            <a:ext cx="422455" cy="384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071164" y="4197100"/>
            <a:ext cx="422455" cy="384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3688685" y="4657960"/>
            <a:ext cx="422455" cy="384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6914705" y="2929735"/>
            <a:ext cx="422455" cy="384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8143665" y="2292400"/>
            <a:ext cx="422455" cy="384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8246483" y="4657960"/>
            <a:ext cx="422455" cy="384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6663958" y="4273910"/>
            <a:ext cx="422455" cy="384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48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" y="374999"/>
            <a:ext cx="9021336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11.1.</a:t>
            </a:r>
            <a:r>
              <a:rPr lang="en-US" sz="3600" dirty="0"/>
              <a:t>2</a:t>
            </a:r>
            <a:r>
              <a:rPr lang="en-US" sz="3600" dirty="0" smtClean="0"/>
              <a:t> </a:t>
            </a:r>
            <a:r>
              <a:rPr lang="en-US" sz="3600" dirty="0" err="1" smtClean="0"/>
              <a:t>Klasifikace</a:t>
            </a:r>
            <a:r>
              <a:rPr lang="en-US" sz="3600" dirty="0" smtClean="0"/>
              <a:t> </a:t>
            </a:r>
            <a:r>
              <a:rPr lang="en-US" sz="3600" dirty="0" err="1" smtClean="0"/>
              <a:t>molekul</a:t>
            </a:r>
            <a:r>
              <a:rPr lang="en-US" sz="3600" dirty="0" smtClean="0"/>
              <a:t> </a:t>
            </a:r>
            <a:r>
              <a:rPr lang="en-US" sz="3600" dirty="0" err="1" smtClean="0"/>
              <a:t>podle</a:t>
            </a:r>
            <a:r>
              <a:rPr lang="en-US" sz="3600" dirty="0" smtClean="0"/>
              <a:t> </a:t>
            </a:r>
            <a:r>
              <a:rPr lang="en-US" sz="3600" dirty="0" err="1" smtClean="0"/>
              <a:t>symetrie</a:t>
            </a:r>
            <a:endParaRPr lang="cs-CZ" sz="3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97365" y="122206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>
                <a:solidFill>
                  <a:srgbClr val="FFC000"/>
                </a:solidFill>
              </a:rPr>
              <a:t>11.1.2.1 </a:t>
            </a:r>
            <a:r>
              <a:rPr lang="en-US" sz="3300" b="1" dirty="0" err="1" smtClean="0">
                <a:solidFill>
                  <a:srgbClr val="FFC000"/>
                </a:solidFill>
              </a:rPr>
              <a:t>Bodov</a:t>
            </a:r>
            <a:r>
              <a:rPr lang="cs-CZ" sz="3300" b="1" dirty="0" smtClean="0">
                <a:solidFill>
                  <a:srgbClr val="FFC000"/>
                </a:solidFill>
              </a:rPr>
              <a:t>é grupy C</a:t>
            </a:r>
            <a:r>
              <a:rPr lang="en-US" sz="3300" b="1" baseline="-25000" dirty="0" smtClean="0">
                <a:solidFill>
                  <a:srgbClr val="00FF00"/>
                </a:solidFill>
              </a:rPr>
              <a:t>1</a:t>
            </a:r>
            <a:r>
              <a:rPr lang="en-US" sz="3300" b="1" dirty="0" smtClean="0">
                <a:solidFill>
                  <a:srgbClr val="FFC000"/>
                </a:solidFill>
              </a:rPr>
              <a:t>, C</a:t>
            </a:r>
            <a:r>
              <a:rPr lang="en-US" sz="3300" b="1" baseline="-25000" dirty="0" smtClean="0">
                <a:solidFill>
                  <a:srgbClr val="00FF00"/>
                </a:solidFill>
              </a:rPr>
              <a:t>i</a:t>
            </a:r>
            <a:r>
              <a:rPr lang="en-US" sz="3300" b="1" dirty="0" smtClean="0">
                <a:solidFill>
                  <a:srgbClr val="FFC000"/>
                </a:solidFill>
              </a:rPr>
              <a:t> a C</a:t>
            </a:r>
            <a:r>
              <a:rPr lang="en-US" sz="3300" b="1" baseline="-25000" dirty="0" smtClean="0">
                <a:solidFill>
                  <a:srgbClr val="00FF00"/>
                </a:solidFill>
              </a:rPr>
              <a:t>s</a:t>
            </a:r>
            <a:endParaRPr lang="cs-CZ" sz="3300" b="1" baseline="-25000" dirty="0">
              <a:solidFill>
                <a:srgbClr val="00FF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991"/>
          <a:stretch/>
        </p:blipFill>
        <p:spPr bwMode="auto">
          <a:xfrm>
            <a:off x="659779" y="3936379"/>
            <a:ext cx="1920939" cy="17821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40" b="16970"/>
          <a:stretch/>
        </p:blipFill>
        <p:spPr bwMode="auto">
          <a:xfrm>
            <a:off x="2929053" y="3187601"/>
            <a:ext cx="2966224" cy="2887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794" y="3671239"/>
            <a:ext cx="2677689" cy="1920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839627" y="4308310"/>
            <a:ext cx="1055649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800080"/>
                </a:solidFill>
              </a:rPr>
              <a:t>St</a:t>
            </a:r>
            <a:r>
              <a:rPr lang="cs-CZ" b="1" dirty="0" smtClean="0">
                <a:solidFill>
                  <a:srgbClr val="800080"/>
                </a:solidFill>
              </a:rPr>
              <a:t>ř</a:t>
            </a:r>
            <a:r>
              <a:rPr lang="en-US" b="1" dirty="0" err="1" smtClean="0">
                <a:solidFill>
                  <a:srgbClr val="800080"/>
                </a:solidFill>
              </a:rPr>
              <a:t>ed</a:t>
            </a:r>
            <a:r>
              <a:rPr lang="en-US" b="1" dirty="0" smtClean="0">
                <a:solidFill>
                  <a:srgbClr val="800080"/>
                </a:solidFill>
              </a:rPr>
              <a:t> </a:t>
            </a:r>
            <a:r>
              <a:rPr lang="en-US" b="1" dirty="0" err="1" smtClean="0">
                <a:solidFill>
                  <a:srgbClr val="800080"/>
                </a:solidFill>
              </a:rPr>
              <a:t>symet</a:t>
            </a:r>
            <a:r>
              <a:rPr lang="cs-CZ" b="1" dirty="0" smtClean="0">
                <a:solidFill>
                  <a:srgbClr val="800080"/>
                </a:solidFill>
              </a:rPr>
              <a:t>r</a:t>
            </a:r>
            <a:r>
              <a:rPr lang="en-US" b="1" dirty="0" err="1" smtClean="0">
                <a:solidFill>
                  <a:srgbClr val="800080"/>
                </a:solidFill>
              </a:rPr>
              <a:t>ie</a:t>
            </a:r>
            <a:endParaRPr lang="cs-CZ" b="1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50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97365" y="4359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>
                <a:solidFill>
                  <a:srgbClr val="FFC000"/>
                </a:solidFill>
              </a:rPr>
              <a:t>11.1.2.2 </a:t>
            </a:r>
            <a:r>
              <a:rPr lang="en-US" sz="3300" b="1" dirty="0" err="1" smtClean="0">
                <a:solidFill>
                  <a:srgbClr val="FFC000"/>
                </a:solidFill>
              </a:rPr>
              <a:t>Bodov</a:t>
            </a:r>
            <a:r>
              <a:rPr lang="cs-CZ" sz="3300" b="1" dirty="0" smtClean="0">
                <a:solidFill>
                  <a:srgbClr val="FFC000"/>
                </a:solidFill>
              </a:rPr>
              <a:t>é grupy C</a:t>
            </a:r>
            <a:r>
              <a:rPr lang="cs-CZ" sz="3300" b="1" baseline="-25000" dirty="0" smtClean="0">
                <a:solidFill>
                  <a:srgbClr val="00FF00"/>
                </a:solidFill>
              </a:rPr>
              <a:t>n</a:t>
            </a:r>
            <a:r>
              <a:rPr lang="en-US" sz="3300" b="1" dirty="0" smtClean="0">
                <a:solidFill>
                  <a:srgbClr val="FFC000"/>
                </a:solidFill>
              </a:rPr>
              <a:t>, C</a:t>
            </a:r>
            <a:r>
              <a:rPr lang="cs-CZ" sz="3300" b="1" baseline="-25000" dirty="0" smtClean="0">
                <a:solidFill>
                  <a:srgbClr val="00FF00"/>
                </a:solidFill>
              </a:rPr>
              <a:t>nv</a:t>
            </a:r>
            <a:r>
              <a:rPr lang="en-US" sz="3300" b="1" dirty="0" smtClean="0">
                <a:solidFill>
                  <a:srgbClr val="FFC000"/>
                </a:solidFill>
              </a:rPr>
              <a:t> a C</a:t>
            </a:r>
            <a:r>
              <a:rPr lang="cs-CZ" sz="3300" b="1" baseline="-25000" dirty="0" smtClean="0">
                <a:solidFill>
                  <a:srgbClr val="00FF00"/>
                </a:solidFill>
              </a:rPr>
              <a:t>nh</a:t>
            </a:r>
            <a:endParaRPr lang="cs-CZ" sz="3300" b="1" baseline="-25000" dirty="0">
              <a:solidFill>
                <a:srgbClr val="00FF00"/>
              </a:solidFill>
            </a:endParaRPr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576" y="2005942"/>
            <a:ext cx="2828925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445" y="1928813"/>
            <a:ext cx="2800350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1" y="2391704"/>
            <a:ext cx="3152775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 flipH="1">
            <a:off x="434897" y="4147557"/>
            <a:ext cx="1918007" cy="4001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</a:rPr>
              <a:t>   </a:t>
            </a:r>
            <a:r>
              <a:rPr lang="en-US" sz="2000" dirty="0" err="1" smtClean="0">
                <a:solidFill>
                  <a:schemeClr val="bg1"/>
                </a:solidFill>
              </a:rPr>
              <a:t>Peroxid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vod</a:t>
            </a:r>
            <a:r>
              <a:rPr lang="cs-CZ" sz="2000" dirty="0">
                <a:solidFill>
                  <a:schemeClr val="bg1"/>
                </a:solidFill>
              </a:rPr>
              <a:t>í</a:t>
            </a:r>
            <a:r>
              <a:rPr lang="en-US" sz="2000" dirty="0" err="1" smtClean="0">
                <a:solidFill>
                  <a:schemeClr val="bg1"/>
                </a:solidFill>
              </a:rPr>
              <a:t>ku</a:t>
            </a:r>
            <a:r>
              <a:rPr lang="cs-CZ" sz="2000" dirty="0" smtClean="0">
                <a:solidFill>
                  <a:schemeClr val="bg1"/>
                </a:solidFill>
              </a:rPr>
              <a:t>      </a:t>
            </a:r>
            <a:endParaRPr lang="cs-CZ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24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</a:t>
            </a:r>
            <a:r>
              <a:rPr lang="cs-CZ" sz="3600" dirty="0" smtClean="0"/>
              <a:t>řítomnost </a:t>
            </a:r>
            <a:r>
              <a:rPr lang="cs-CZ" sz="3600" i="1" dirty="0" smtClean="0">
                <a:solidFill>
                  <a:srgbClr val="FFC000"/>
                </a:solidFill>
              </a:rPr>
              <a:t>C</a:t>
            </a:r>
            <a:r>
              <a:rPr lang="en-US" sz="3600" i="1" baseline="-25000" dirty="0" smtClean="0">
                <a:solidFill>
                  <a:srgbClr val="FFC000"/>
                </a:solidFill>
              </a:rPr>
              <a:t>2</a:t>
            </a:r>
            <a:r>
              <a:rPr lang="en-US" sz="3600" dirty="0" smtClean="0"/>
              <a:t> a </a:t>
            </a:r>
            <a:r>
              <a:rPr lang="cs-CZ" sz="3600" i="1" dirty="0" smtClean="0">
                <a:solidFill>
                  <a:srgbClr val="FFC000"/>
                </a:solidFill>
                <a:latin typeface="Symbol" panose="05050102010706020507" pitchFamily="18" charset="2"/>
              </a:rPr>
              <a:t>s</a:t>
            </a:r>
            <a:r>
              <a:rPr lang="cs-CZ" sz="3600" i="1" baseline="-250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600" dirty="0" smtClean="0"/>
              <a:t> m</a:t>
            </a:r>
            <a:r>
              <a:rPr lang="cs-CZ" sz="3600" dirty="0" smtClean="0"/>
              <a:t>á vždy za důsledek...</a:t>
            </a:r>
            <a:endParaRPr lang="cs-CZ" sz="36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488" y="2057400"/>
            <a:ext cx="4362062" cy="3451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364273" y="550870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dirty="0"/>
              <a:t>p</a:t>
            </a:r>
            <a:r>
              <a:rPr lang="cs-CZ" sz="3600" dirty="0" smtClean="0"/>
              <a:t>řítomnost </a:t>
            </a:r>
            <a:r>
              <a:rPr lang="cs-CZ" sz="3600" i="1" dirty="0" smtClean="0">
                <a:solidFill>
                  <a:srgbClr val="FFC000"/>
                </a:solidFill>
              </a:rPr>
              <a:t>středu symetrie</a:t>
            </a:r>
            <a:r>
              <a:rPr lang="cs-CZ" sz="3600" dirty="0" smtClean="0"/>
              <a:t>...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77560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97726" y="1102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>
                <a:solidFill>
                  <a:srgbClr val="FFC000"/>
                </a:solidFill>
              </a:rPr>
              <a:t>11.1.2.3 </a:t>
            </a:r>
            <a:r>
              <a:rPr lang="en-US" sz="3300" b="1" dirty="0" err="1" smtClean="0">
                <a:solidFill>
                  <a:srgbClr val="FFC000"/>
                </a:solidFill>
              </a:rPr>
              <a:t>Bodov</a:t>
            </a:r>
            <a:r>
              <a:rPr lang="cs-CZ" sz="3300" b="1" dirty="0" smtClean="0">
                <a:solidFill>
                  <a:srgbClr val="FFC000"/>
                </a:solidFill>
              </a:rPr>
              <a:t>é grupy D</a:t>
            </a:r>
            <a:r>
              <a:rPr lang="cs-CZ" sz="3300" b="1" baseline="-25000" dirty="0" smtClean="0">
                <a:solidFill>
                  <a:srgbClr val="00FF00"/>
                </a:solidFill>
              </a:rPr>
              <a:t>n</a:t>
            </a:r>
            <a:r>
              <a:rPr lang="en-US" sz="3300" b="1" dirty="0" smtClean="0">
                <a:solidFill>
                  <a:srgbClr val="FFC000"/>
                </a:solidFill>
              </a:rPr>
              <a:t>, </a:t>
            </a:r>
            <a:r>
              <a:rPr lang="cs-CZ" sz="3300" b="1" dirty="0" smtClean="0">
                <a:solidFill>
                  <a:srgbClr val="FFC000"/>
                </a:solidFill>
              </a:rPr>
              <a:t>D</a:t>
            </a:r>
            <a:r>
              <a:rPr lang="cs-CZ" sz="3300" b="1" baseline="-25000" dirty="0" smtClean="0">
                <a:solidFill>
                  <a:srgbClr val="00FF00"/>
                </a:solidFill>
              </a:rPr>
              <a:t>nh</a:t>
            </a:r>
            <a:r>
              <a:rPr lang="en-US" sz="3300" b="1" dirty="0" smtClean="0">
                <a:solidFill>
                  <a:srgbClr val="FFC000"/>
                </a:solidFill>
              </a:rPr>
              <a:t> a </a:t>
            </a:r>
            <a:r>
              <a:rPr lang="cs-CZ" sz="3300" b="1" dirty="0" smtClean="0">
                <a:solidFill>
                  <a:srgbClr val="FFC000"/>
                </a:solidFill>
              </a:rPr>
              <a:t>D</a:t>
            </a:r>
            <a:r>
              <a:rPr lang="cs-CZ" sz="3300" b="1" baseline="-25000" dirty="0" smtClean="0">
                <a:solidFill>
                  <a:srgbClr val="00FF00"/>
                </a:solidFill>
              </a:rPr>
              <a:t>nd</a:t>
            </a:r>
            <a:endParaRPr lang="cs-CZ" sz="3300" b="1" baseline="-25000" dirty="0">
              <a:solidFill>
                <a:srgbClr val="00FF0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2" y="1391345"/>
            <a:ext cx="268605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5265" y="3228975"/>
            <a:ext cx="373380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6450" y="1253232"/>
            <a:ext cx="325755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333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880" y="1810718"/>
            <a:ext cx="89098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000" dirty="0">
                <a:solidFill>
                  <a:srgbClr val="FFC000"/>
                </a:solidFill>
              </a:rPr>
              <a:t>Ad minule</a:t>
            </a:r>
            <a:r>
              <a:rPr lang="cs-CZ" sz="3000" dirty="0" smtClean="0">
                <a:solidFill>
                  <a:srgbClr val="FFC000"/>
                </a:solidFill>
              </a:rPr>
              <a:t>: </a:t>
            </a:r>
            <a:r>
              <a:rPr lang="en-US" sz="3000" dirty="0" smtClean="0">
                <a:solidFill>
                  <a:srgbClr val="FFC000"/>
                </a:solidFill>
              </a:rPr>
              <a:t> </a:t>
            </a:r>
            <a:r>
              <a:rPr lang="cs-CZ" sz="3000" dirty="0" smtClean="0">
                <a:solidFill>
                  <a:srgbClr val="FFC000"/>
                </a:solidFill>
              </a:rPr>
              <a:t>Zaplňování </a:t>
            </a:r>
            <a:r>
              <a:rPr lang="en-US" sz="3000" dirty="0" err="1" smtClean="0">
                <a:solidFill>
                  <a:srgbClr val="FFC000"/>
                </a:solidFill>
              </a:rPr>
              <a:t>atomov</a:t>
            </a:r>
            <a:r>
              <a:rPr lang="cs-CZ" sz="3000" dirty="0" smtClean="0">
                <a:solidFill>
                  <a:srgbClr val="FFC000"/>
                </a:solidFill>
              </a:rPr>
              <a:t>ých orbitalů </a:t>
            </a:r>
            <a:r>
              <a:rPr lang="en-US" sz="3000" dirty="0" smtClean="0">
                <a:solidFill>
                  <a:srgbClr val="FFC000"/>
                </a:solidFill>
              </a:rPr>
              <a:t>3d a 4s</a:t>
            </a:r>
            <a:endParaRPr lang="cs-CZ" sz="3000" dirty="0" smtClean="0">
              <a:solidFill>
                <a:srgbClr val="FFC000"/>
              </a:solidFill>
            </a:endParaRPr>
          </a:p>
          <a:p>
            <a:pPr algn="ctr"/>
            <a:r>
              <a:rPr lang="cs-CZ" sz="3000" dirty="0" smtClean="0">
                <a:solidFill>
                  <a:srgbClr val="00FF00"/>
                </a:solidFill>
              </a:rPr>
              <a:t>(Atkins-CZ, </a:t>
            </a:r>
            <a:r>
              <a:rPr lang="en-US" sz="3000" dirty="0" smtClean="0">
                <a:solidFill>
                  <a:srgbClr val="00FF00"/>
                </a:solidFill>
              </a:rPr>
              <a:t>9.2.1.4 V</a:t>
            </a:r>
            <a:r>
              <a:rPr lang="cs-CZ" sz="3000" dirty="0" smtClean="0">
                <a:solidFill>
                  <a:srgbClr val="00FF00"/>
                </a:solidFill>
              </a:rPr>
              <a:t>ýstavbový princip)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3820" y="3992136"/>
            <a:ext cx="81961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Jak zvolit obsazení hladin, aby odpovídalo experimentu = nejnižší možné celkové energii?</a:t>
            </a:r>
          </a:p>
        </p:txBody>
      </p:sp>
    </p:spTree>
    <p:extLst>
      <p:ext uri="{BB962C8B-B14F-4D97-AF65-F5344CB8AC3E}">
        <p14:creationId xmlns:p14="http://schemas.microsoft.com/office/powerpoint/2010/main" val="244760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8516" y="36671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 smtClean="0">
                <a:solidFill>
                  <a:srgbClr val="FFC000"/>
                </a:solidFill>
              </a:rPr>
              <a:t>11.1.2.4 </a:t>
            </a:r>
            <a:r>
              <a:rPr lang="en-US" sz="3300" b="1" dirty="0" err="1" smtClean="0">
                <a:solidFill>
                  <a:srgbClr val="FFC000"/>
                </a:solidFill>
              </a:rPr>
              <a:t>Bodov</a:t>
            </a:r>
            <a:r>
              <a:rPr lang="cs-CZ" sz="3300" b="1" dirty="0" smtClean="0">
                <a:solidFill>
                  <a:srgbClr val="FFC000"/>
                </a:solidFill>
              </a:rPr>
              <a:t>é grupy </a:t>
            </a:r>
            <a:r>
              <a:rPr lang="en-US" sz="3300" b="1" dirty="0" smtClean="0">
                <a:solidFill>
                  <a:srgbClr val="FFC000"/>
                </a:solidFill>
              </a:rPr>
              <a:t>S</a:t>
            </a:r>
            <a:r>
              <a:rPr lang="cs-CZ" sz="3300" b="1" baseline="-25000" dirty="0" smtClean="0">
                <a:solidFill>
                  <a:srgbClr val="00FF00"/>
                </a:solidFill>
              </a:rPr>
              <a:t>n</a:t>
            </a:r>
            <a:endParaRPr lang="cs-CZ" sz="3300" b="1" baseline="-25000" dirty="0">
              <a:solidFill>
                <a:srgbClr val="00FF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197" y="1814513"/>
            <a:ext cx="3580978" cy="412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15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23" y="1718435"/>
            <a:ext cx="4199246" cy="3346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93095" y="702245"/>
            <a:ext cx="80278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11.1.2.5 </a:t>
            </a:r>
            <a:r>
              <a:rPr lang="en-US" sz="2800" b="1" dirty="0" err="1" smtClean="0">
                <a:solidFill>
                  <a:srgbClr val="FFC000"/>
                </a:solidFill>
              </a:rPr>
              <a:t>Kubick</a:t>
            </a:r>
            <a:r>
              <a:rPr lang="cs-CZ" sz="2800" b="1" dirty="0" smtClean="0">
                <a:solidFill>
                  <a:srgbClr val="FFC000"/>
                </a:solidFill>
              </a:rPr>
              <a:t>é grupy</a:t>
            </a:r>
            <a:endParaRPr lang="en-US" sz="2800" dirty="0" smtClean="0">
              <a:solidFill>
                <a:srgbClr val="FFC000"/>
              </a:solidFill>
            </a:endParaRPr>
          </a:p>
          <a:p>
            <a:r>
              <a:rPr lang="en-US" sz="2800" dirty="0" err="1" smtClean="0">
                <a:solidFill>
                  <a:srgbClr val="FFC000"/>
                </a:solidFill>
              </a:rPr>
              <a:t>Kolika</a:t>
            </a:r>
            <a:r>
              <a:rPr lang="en-US" sz="2800" dirty="0" smtClean="0">
                <a:solidFill>
                  <a:srgbClr val="FFC000"/>
                </a:solidFill>
              </a:rPr>
              <a:t>-</a:t>
            </a:r>
            <a:r>
              <a:rPr lang="cs-CZ" sz="2800" dirty="0" smtClean="0">
                <a:solidFill>
                  <a:srgbClr val="FFC000"/>
                </a:solidFill>
              </a:rPr>
              <a:t>četné osy  symetrie mají oktaedrické molekuly?</a:t>
            </a:r>
            <a:endParaRPr lang="cs-CZ" sz="2800" dirty="0">
              <a:solidFill>
                <a:srgbClr val="FFC000"/>
              </a:solidFill>
            </a:endParaRPr>
          </a:p>
        </p:txBody>
      </p:sp>
      <p:pic>
        <p:nvPicPr>
          <p:cNvPr id="8196" name="Picture 4" descr="VÃ½sledek obrÃ¡zku pro octahedral molecu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2430" y="1576955"/>
            <a:ext cx="4105275" cy="362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848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11.1.3 N</a:t>
            </a:r>
            <a:r>
              <a:rPr lang="cs-CZ" dirty="0" smtClean="0"/>
              <a:t>ěkteré přímé důsledky symetrie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(Chiralita a polarita: Samostudium dle Atkinse, </a:t>
            </a:r>
            <a:r>
              <a:rPr lang="en-US" dirty="0" smtClean="0"/>
              <a:t>1 Atkins-</a:t>
            </a:r>
            <a:r>
              <a:rPr lang="en-US" dirty="0" err="1" smtClean="0"/>
              <a:t>strana</a:t>
            </a:r>
            <a:r>
              <a:rPr lang="en-US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16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11.2 </a:t>
            </a:r>
            <a:r>
              <a:rPr lang="en-US" dirty="0" err="1" smtClean="0">
                <a:solidFill>
                  <a:srgbClr val="FFC000"/>
                </a:solidFill>
              </a:rPr>
              <a:t>Aplikace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symetrie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br>
              <a:rPr lang="en-US" dirty="0" smtClean="0">
                <a:solidFill>
                  <a:srgbClr val="FFC000"/>
                </a:solidFill>
              </a:rPr>
            </a:br>
            <a:r>
              <a:rPr lang="en-US" dirty="0" smtClean="0">
                <a:solidFill>
                  <a:srgbClr val="FFC000"/>
                </a:solidFill>
              </a:rPr>
              <a:t>v </a:t>
            </a:r>
            <a:r>
              <a:rPr lang="en-US" dirty="0" err="1" smtClean="0">
                <a:solidFill>
                  <a:srgbClr val="FFC000"/>
                </a:solidFill>
              </a:rPr>
              <a:t>teorii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molekulov</a:t>
            </a:r>
            <a:r>
              <a:rPr lang="cs-CZ" dirty="0" smtClean="0">
                <a:solidFill>
                  <a:srgbClr val="FFC000"/>
                </a:solidFill>
              </a:rPr>
              <a:t>ých orbitalů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600" dirty="0" smtClean="0"/>
          </a:p>
          <a:p>
            <a:pPr marL="0" indent="0" algn="ctr">
              <a:buNone/>
            </a:pPr>
            <a:r>
              <a:rPr lang="en-US" sz="3600" dirty="0" smtClean="0"/>
              <a:t>11.2.1 </a:t>
            </a:r>
            <a:r>
              <a:rPr lang="en-US" sz="3600" dirty="0" err="1" smtClean="0"/>
              <a:t>Tabulky</a:t>
            </a:r>
            <a:r>
              <a:rPr lang="en-US" sz="3600" dirty="0" smtClean="0"/>
              <a:t> </a:t>
            </a:r>
            <a:r>
              <a:rPr lang="en-US" sz="3600" dirty="0" err="1" smtClean="0"/>
              <a:t>charakter</a:t>
            </a:r>
            <a:r>
              <a:rPr lang="cs-CZ" sz="3600" dirty="0" smtClean="0"/>
              <a:t>ů </a:t>
            </a:r>
            <a:endParaRPr lang="en-US" sz="3600" dirty="0" smtClean="0"/>
          </a:p>
          <a:p>
            <a:pPr marL="0" indent="0" algn="ctr">
              <a:buNone/>
            </a:pPr>
            <a:r>
              <a:rPr lang="cs-CZ" sz="3600" dirty="0" smtClean="0"/>
              <a:t>a označení podle symetrie</a:t>
            </a:r>
          </a:p>
          <a:p>
            <a:pPr marL="0" indent="0" algn="ctr">
              <a:buNone/>
            </a:pPr>
            <a:endParaRPr lang="en-US" smtClean="0">
              <a:solidFill>
                <a:srgbClr val="00FF00"/>
              </a:solidFill>
            </a:endParaRPr>
          </a:p>
          <a:p>
            <a:pPr marL="0" indent="0" algn="ctr">
              <a:buNone/>
            </a:pPr>
            <a:r>
              <a:rPr lang="en-US" smtClean="0">
                <a:solidFill>
                  <a:srgbClr val="00FF00"/>
                </a:solidFill>
              </a:rPr>
              <a:t>11.2.1.1 </a:t>
            </a:r>
            <a:r>
              <a:rPr lang="en-US" dirty="0" err="1" smtClean="0">
                <a:solidFill>
                  <a:srgbClr val="00FF00"/>
                </a:solidFill>
              </a:rPr>
              <a:t>Reprezentace</a:t>
            </a:r>
            <a:r>
              <a:rPr lang="en-US" dirty="0" smtClean="0">
                <a:solidFill>
                  <a:srgbClr val="00FF00"/>
                </a:solidFill>
              </a:rPr>
              <a:t> a </a:t>
            </a:r>
            <a:r>
              <a:rPr lang="en-US" dirty="0" err="1" smtClean="0">
                <a:solidFill>
                  <a:srgbClr val="00FF00"/>
                </a:solidFill>
              </a:rPr>
              <a:t>charaktery</a:t>
            </a:r>
            <a:endParaRPr lang="cs-CZ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824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Samostudium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420" y="1600200"/>
            <a:ext cx="896558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Atkins str. 398/</a:t>
            </a:r>
            <a:r>
              <a:rPr lang="en-US" dirty="0" err="1" smtClean="0"/>
              <a:t>vztah</a:t>
            </a:r>
            <a:r>
              <a:rPr lang="en-US" dirty="0" smtClean="0"/>
              <a:t> (11.2) – str. 399 /</a:t>
            </a:r>
            <a:r>
              <a:rPr lang="en-US" dirty="0" err="1" smtClean="0"/>
              <a:t>vztah</a:t>
            </a:r>
            <a:r>
              <a:rPr lang="en-US" dirty="0" smtClean="0"/>
              <a:t> </a:t>
            </a:r>
            <a:r>
              <a:rPr lang="cs-CZ" dirty="0" smtClean="0"/>
              <a:t>(</a:t>
            </a:r>
            <a:r>
              <a:rPr lang="en-US" dirty="0" smtClean="0"/>
              <a:t>11.5)</a:t>
            </a:r>
          </a:p>
          <a:p>
            <a:pPr marL="0" indent="0">
              <a:buNone/>
            </a:pPr>
            <a:r>
              <a:rPr lang="en-US" sz="2300" dirty="0" err="1" smtClean="0">
                <a:solidFill>
                  <a:srgbClr val="FFC000"/>
                </a:solidFill>
              </a:rPr>
              <a:t>scany</a:t>
            </a:r>
            <a:r>
              <a:rPr lang="en-US" sz="2300" dirty="0" smtClean="0">
                <a:solidFill>
                  <a:srgbClr val="FFC000"/>
                </a:solidFill>
              </a:rPr>
              <a:t> </a:t>
            </a:r>
            <a:r>
              <a:rPr lang="en-US" sz="2300" dirty="0" err="1" smtClean="0">
                <a:solidFill>
                  <a:srgbClr val="FFC000"/>
                </a:solidFill>
              </a:rPr>
              <a:t>stran</a:t>
            </a:r>
            <a:r>
              <a:rPr lang="en-US" sz="2300" dirty="0">
                <a:solidFill>
                  <a:srgbClr val="FFC000"/>
                </a:solidFill>
              </a:rPr>
              <a:t>: https://is.muni.cz/auth/el/sci/podzim2019/C4020/um/literatura_sylabus</a:t>
            </a:r>
            <a:r>
              <a:rPr lang="en-US" sz="2300" dirty="0" smtClean="0">
                <a:solidFill>
                  <a:srgbClr val="FFC000"/>
                </a:solidFill>
              </a:rPr>
              <a:t>/</a:t>
            </a:r>
            <a:endParaRPr lang="en-US" sz="23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FF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FF00"/>
                </a:solidFill>
              </a:rPr>
              <a:t>Pro </a:t>
            </a:r>
            <a:r>
              <a:rPr lang="cs-CZ" dirty="0" smtClean="0">
                <a:solidFill>
                  <a:srgbClr val="00FF00"/>
                </a:solidFill>
              </a:rPr>
              <a:t>účel zkoušky umět </a:t>
            </a:r>
            <a:r>
              <a:rPr lang="en-US" dirty="0" err="1" smtClean="0">
                <a:solidFill>
                  <a:srgbClr val="00FF00"/>
                </a:solidFill>
              </a:rPr>
              <a:t>zapsat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  <a:r>
              <a:rPr lang="en-US" dirty="0" err="1" smtClean="0">
                <a:solidFill>
                  <a:srgbClr val="00FF00"/>
                </a:solidFill>
              </a:rPr>
              <a:t>matice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  <a:r>
              <a:rPr lang="cs-CZ" dirty="0" smtClean="0">
                <a:solidFill>
                  <a:srgbClr val="00FF00"/>
                </a:solidFill>
              </a:rPr>
              <a:t>(</a:t>
            </a:r>
            <a:r>
              <a:rPr lang="en-US" dirty="0" smtClean="0">
                <a:solidFill>
                  <a:srgbClr val="00FF00"/>
                </a:solidFill>
              </a:rPr>
              <a:t>11.1</a:t>
            </a:r>
            <a:r>
              <a:rPr lang="cs-CZ" dirty="0">
                <a:solidFill>
                  <a:srgbClr val="00FF00"/>
                </a:solidFill>
              </a:rPr>
              <a:t>)</a:t>
            </a:r>
            <a:r>
              <a:rPr lang="en-US" dirty="0" smtClean="0">
                <a:solidFill>
                  <a:srgbClr val="00FF00"/>
                </a:solidFill>
              </a:rPr>
              <a:t> (</a:t>
            </a:r>
            <a:r>
              <a:rPr lang="en-US" dirty="0" err="1" smtClean="0">
                <a:solidFill>
                  <a:srgbClr val="00FF00"/>
                </a:solidFill>
              </a:rPr>
              <a:t>probr</a:t>
            </a:r>
            <a:r>
              <a:rPr lang="cs-CZ" dirty="0" smtClean="0">
                <a:solidFill>
                  <a:srgbClr val="00FF00"/>
                </a:solidFill>
              </a:rPr>
              <a:t>áno v přednášce) až (</a:t>
            </a:r>
            <a:r>
              <a:rPr lang="en-US" dirty="0" smtClean="0">
                <a:solidFill>
                  <a:srgbClr val="00FF00"/>
                </a:solidFill>
              </a:rPr>
              <a:t>11.4)</a:t>
            </a:r>
            <a:r>
              <a:rPr lang="cs-CZ" smtClean="0">
                <a:solidFill>
                  <a:srgbClr val="00FF00"/>
                </a:solidFill>
              </a:rPr>
              <a:t>.</a:t>
            </a:r>
            <a:endParaRPr lang="en-US" dirty="0" smtClean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82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2" descr="Výsledek obrázku pro aufbau princip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4" descr="Výsledek obrázku pro aufbau principl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6" descr="Výsledek obrázku pro aufbau principl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8011" y="1681759"/>
            <a:ext cx="3400327" cy="5105021"/>
          </a:xfrm>
          <a:prstGeom prst="rect">
            <a:avLst/>
          </a:prstGeom>
        </p:spPr>
      </p:pic>
      <p:pic>
        <p:nvPicPr>
          <p:cNvPr id="2056" name="Picture 8" descr="Související obráz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774855"/>
            <a:ext cx="3655884" cy="4918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06160" y="183801"/>
            <a:ext cx="42098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C000"/>
                </a:solidFill>
              </a:rPr>
              <a:t>Neutr</a:t>
            </a:r>
            <a:r>
              <a:rPr lang="cs-CZ" sz="2800" dirty="0" smtClean="0">
                <a:solidFill>
                  <a:srgbClr val="FFC000"/>
                </a:solidFill>
              </a:rPr>
              <a:t>á</a:t>
            </a:r>
            <a:r>
              <a:rPr lang="en-US" sz="2800" dirty="0" smtClean="0">
                <a:solidFill>
                  <a:srgbClr val="FFC000"/>
                </a:solidFill>
              </a:rPr>
              <a:t>ln</a:t>
            </a:r>
            <a:r>
              <a:rPr lang="cs-CZ" sz="2800" dirty="0" smtClean="0">
                <a:solidFill>
                  <a:srgbClr val="FFC000"/>
                </a:solidFill>
              </a:rPr>
              <a:t>í</a:t>
            </a:r>
            <a:r>
              <a:rPr lang="en-US" sz="2800" dirty="0" smtClean="0">
                <a:solidFill>
                  <a:srgbClr val="FFC000"/>
                </a:solidFill>
              </a:rPr>
              <a:t> atom</a:t>
            </a:r>
            <a:r>
              <a:rPr lang="cs-CZ" sz="2800" dirty="0" smtClean="0">
                <a:solidFill>
                  <a:srgbClr val="FFC000"/>
                </a:solidFill>
              </a:rPr>
              <a:t>y : </a:t>
            </a:r>
          </a:p>
          <a:p>
            <a:r>
              <a:rPr lang="cs-CZ" sz="2800" dirty="0" smtClean="0">
                <a:solidFill>
                  <a:srgbClr val="FFC000"/>
                </a:solidFill>
              </a:rPr>
              <a:t>pravidlo </a:t>
            </a:r>
            <a:r>
              <a:rPr lang="cs-CZ" sz="2800" i="1" dirty="0" smtClean="0">
                <a:solidFill>
                  <a:srgbClr val="00FF00"/>
                </a:solidFill>
              </a:rPr>
              <a:t>rostoucího</a:t>
            </a:r>
            <a:r>
              <a:rPr lang="cs-CZ" sz="2800" dirty="0" smtClean="0">
                <a:solidFill>
                  <a:srgbClr val="00FF00"/>
                </a:solidFill>
              </a:rPr>
              <a:t> </a:t>
            </a:r>
            <a:r>
              <a:rPr lang="cs-CZ" sz="2800" i="1" dirty="0" smtClean="0">
                <a:solidFill>
                  <a:srgbClr val="00FF00"/>
                </a:solidFill>
              </a:rPr>
              <a:t>n</a:t>
            </a:r>
            <a:r>
              <a:rPr lang="en-US" sz="2800" i="1" dirty="0" smtClean="0">
                <a:solidFill>
                  <a:srgbClr val="00FF00"/>
                </a:solidFill>
              </a:rPr>
              <a:t>+l</a:t>
            </a:r>
            <a:r>
              <a:rPr lang="en-US" sz="2800" i="1" dirty="0" smtClean="0">
                <a:solidFill>
                  <a:srgbClr val="FFC000"/>
                </a:solidFill>
              </a:rPr>
              <a:t>, </a:t>
            </a:r>
            <a:endParaRPr lang="cs-CZ" sz="2800" i="1" dirty="0" smtClean="0">
              <a:solidFill>
                <a:srgbClr val="FFC000"/>
              </a:solidFill>
            </a:endParaRPr>
          </a:p>
          <a:p>
            <a:r>
              <a:rPr lang="cs-CZ" sz="2800" dirty="0" smtClean="0">
                <a:solidFill>
                  <a:srgbClr val="FFC000"/>
                </a:solidFill>
              </a:rPr>
              <a:t>potom dle rostoucího  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34213" y="158596"/>
            <a:ext cx="364792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FFC000"/>
                </a:solidFill>
              </a:rPr>
              <a:t>Kationty: </a:t>
            </a:r>
          </a:p>
          <a:p>
            <a:r>
              <a:rPr lang="cs-CZ" sz="2800" dirty="0">
                <a:solidFill>
                  <a:srgbClr val="FFC000"/>
                </a:solidFill>
              </a:rPr>
              <a:t>p</a:t>
            </a:r>
            <a:r>
              <a:rPr lang="cs-CZ" sz="2800" dirty="0" smtClean="0">
                <a:solidFill>
                  <a:srgbClr val="FFC000"/>
                </a:solidFill>
              </a:rPr>
              <a:t>ravidlo</a:t>
            </a:r>
            <a:r>
              <a:rPr lang="cs-CZ" sz="2800" dirty="0" smtClean="0">
                <a:solidFill>
                  <a:srgbClr val="00FF00"/>
                </a:solidFill>
              </a:rPr>
              <a:t> </a:t>
            </a:r>
            <a:r>
              <a:rPr lang="cs-CZ" sz="2800" i="1" dirty="0" smtClean="0">
                <a:solidFill>
                  <a:srgbClr val="00FF00"/>
                </a:solidFill>
              </a:rPr>
              <a:t>rostoucího n</a:t>
            </a:r>
            <a:r>
              <a:rPr lang="cs-CZ" sz="2800" dirty="0" smtClean="0">
                <a:solidFill>
                  <a:srgbClr val="FFC000"/>
                </a:solidFill>
              </a:rPr>
              <a:t>, </a:t>
            </a:r>
          </a:p>
          <a:p>
            <a:r>
              <a:rPr lang="cs-CZ" sz="2800" dirty="0">
                <a:solidFill>
                  <a:srgbClr val="FFC000"/>
                </a:solidFill>
              </a:rPr>
              <a:t>p</a:t>
            </a:r>
            <a:r>
              <a:rPr lang="cs-CZ" sz="2800" dirty="0" smtClean="0">
                <a:solidFill>
                  <a:srgbClr val="FFC000"/>
                </a:solidFill>
              </a:rPr>
              <a:t>otom dle rostoucího  l </a:t>
            </a:r>
            <a:endParaRPr lang="cs-CZ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58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>
                <a:solidFill>
                  <a:srgbClr val="00FF00"/>
                </a:solidFill>
              </a:rPr>
              <a:t>Proč se konfigurace neutrálních atomů neřídí pořadím AO v energii, daným hlavním kvantovým číslem n?</a:t>
            </a:r>
          </a:p>
          <a:p>
            <a:endParaRPr lang="cs-CZ" i="1" dirty="0">
              <a:solidFill>
                <a:srgbClr val="00FF00"/>
              </a:solidFill>
            </a:endParaRPr>
          </a:p>
          <a:p>
            <a:r>
              <a:rPr lang="cs-CZ" i="1" dirty="0" smtClean="0">
                <a:solidFill>
                  <a:srgbClr val="00FF00"/>
                </a:solidFill>
              </a:rPr>
              <a:t>Protože vysoké repulze mezi d elektrony vytlačují orbitaly typu d (a také s) nahoru, je-li v d orbitalech elektronů více, než je nutné.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41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rgbClr val="FFC000"/>
                </a:solidFill>
              </a:rPr>
              <a:t>Energie</a:t>
            </a:r>
            <a:r>
              <a:rPr lang="en-US" sz="2800" dirty="0" smtClean="0">
                <a:solidFill>
                  <a:srgbClr val="FFC000"/>
                </a:solidFill>
              </a:rPr>
              <a:t> AO pro </a:t>
            </a:r>
            <a:r>
              <a:rPr lang="en-US" sz="2800" baseline="-25000" dirty="0" smtClean="0">
                <a:solidFill>
                  <a:srgbClr val="FFC000"/>
                </a:solidFill>
              </a:rPr>
              <a:t>21</a:t>
            </a:r>
            <a:r>
              <a:rPr lang="en-US" sz="2800" dirty="0" smtClean="0">
                <a:solidFill>
                  <a:srgbClr val="FFC000"/>
                </a:solidFill>
              </a:rPr>
              <a:t>Sc v z</a:t>
            </a:r>
            <a:r>
              <a:rPr lang="cs-CZ" sz="2800" dirty="0" smtClean="0">
                <a:solidFill>
                  <a:srgbClr val="FFC000"/>
                </a:solidFill>
              </a:rPr>
              <a:t>ávislosti na jejich obsazení</a:t>
            </a:r>
            <a:r>
              <a:rPr lang="en-US" sz="2800" dirty="0" smtClean="0">
                <a:solidFill>
                  <a:srgbClr val="FFC000"/>
                </a:solidFill>
              </a:rPr>
              <a:t>: </a:t>
            </a:r>
            <a:r>
              <a:rPr lang="en-US" sz="2800" dirty="0" err="1" smtClean="0">
                <a:solidFill>
                  <a:srgbClr val="FFC000"/>
                </a:solidFill>
              </a:rPr>
              <a:t>Dopln</a:t>
            </a:r>
            <a:r>
              <a:rPr lang="cs-CZ" sz="2800" dirty="0" smtClean="0">
                <a:solidFill>
                  <a:srgbClr val="FFC000"/>
                </a:solidFill>
              </a:rPr>
              <a:t>ění literárního odkazu </a:t>
            </a:r>
            <a:r>
              <a:rPr lang="cs-CZ" sz="2800" dirty="0" smtClean="0">
                <a:solidFill>
                  <a:srgbClr val="00FF00"/>
                </a:solidFill>
              </a:rPr>
              <a:t>(pro zájemce)</a:t>
            </a:r>
            <a:endParaRPr lang="cs-CZ" sz="2800" dirty="0">
              <a:solidFill>
                <a:srgbClr val="00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8404" y="1420231"/>
            <a:ext cx="5861127" cy="5103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41095" y="5070702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B050"/>
                </a:solidFill>
                <a:latin typeface="Symbol" panose="05050102010706020507" pitchFamily="18" charset="2"/>
              </a:rPr>
              <a:t>e</a:t>
            </a:r>
            <a:r>
              <a:rPr lang="en-US" sz="2400" b="1" baseline="-25000" dirty="0" smtClean="0">
                <a:solidFill>
                  <a:srgbClr val="00B050"/>
                </a:solidFill>
              </a:rPr>
              <a:t>3d </a:t>
            </a:r>
            <a:r>
              <a:rPr lang="en-US" b="1" dirty="0" smtClean="0">
                <a:solidFill>
                  <a:srgbClr val="00B050"/>
                </a:solidFill>
              </a:rPr>
              <a:t>=  ̶  9 .35 eV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25505" y="2232880"/>
            <a:ext cx="1648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00B050"/>
                </a:solidFill>
                <a:latin typeface="Symbol" panose="05050102010706020507" pitchFamily="18" charset="2"/>
              </a:rPr>
              <a:t>e</a:t>
            </a:r>
            <a:r>
              <a:rPr lang="en-US" sz="2400" b="1" baseline="-25000" dirty="0" smtClean="0">
                <a:solidFill>
                  <a:srgbClr val="00B050"/>
                </a:solidFill>
              </a:rPr>
              <a:t>4s </a:t>
            </a:r>
            <a:r>
              <a:rPr lang="en-US" b="1" dirty="0" smtClean="0">
                <a:solidFill>
                  <a:srgbClr val="00B050"/>
                </a:solidFill>
              </a:rPr>
              <a:t>=  ̶  5 .72 eV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51540" y="1522688"/>
            <a:ext cx="1648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e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4s </a:t>
            </a:r>
            <a:r>
              <a:rPr lang="en-US" b="1" dirty="0" smtClean="0">
                <a:solidFill>
                  <a:srgbClr val="FF0000"/>
                </a:solidFill>
              </a:rPr>
              <a:t>=  ̶  5 .06 eV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31040" y="2994672"/>
            <a:ext cx="1677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Symbol" panose="05050102010706020507" pitchFamily="18" charset="2"/>
              </a:rPr>
              <a:t>e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3d </a:t>
            </a:r>
            <a:r>
              <a:rPr lang="en-US" b="1" dirty="0" smtClean="0">
                <a:solidFill>
                  <a:srgbClr val="FF0000"/>
                </a:solidFill>
              </a:rPr>
              <a:t>=  ̶  5 .23 eV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1243704" y="3873268"/>
            <a:ext cx="1434175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</a:rPr>
              <a:t>Energie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3567" y="5877589"/>
            <a:ext cx="2712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Obr</a:t>
            </a:r>
            <a:r>
              <a:rPr lang="en-US" dirty="0" smtClean="0">
                <a:solidFill>
                  <a:schemeClr val="bg1"/>
                </a:solidFill>
              </a:rPr>
              <a:t>. 9.21/Atkins FCH 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+ </a:t>
            </a:r>
            <a:r>
              <a:rPr lang="cs-CZ" dirty="0" smtClean="0">
                <a:solidFill>
                  <a:schemeClr val="bg1"/>
                </a:solidFill>
              </a:rPr>
              <a:t>hodnot</a:t>
            </a:r>
            <a:r>
              <a:rPr lang="en-US" dirty="0" smtClean="0">
                <a:solidFill>
                  <a:schemeClr val="bg1"/>
                </a:solidFill>
              </a:rPr>
              <a:t>y </a:t>
            </a:r>
            <a:r>
              <a:rPr lang="cs-CZ" dirty="0" smtClean="0">
                <a:solidFill>
                  <a:schemeClr val="bg1"/>
                </a:solidFill>
              </a:rPr>
              <a:t>energie</a:t>
            </a: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pro </a:t>
            </a:r>
            <a:r>
              <a:rPr lang="en-US" baseline="-25000" dirty="0" smtClean="0">
                <a:solidFill>
                  <a:schemeClr val="bg1"/>
                </a:solidFill>
              </a:rPr>
              <a:t>21</a:t>
            </a:r>
            <a:r>
              <a:rPr lang="en-US" dirty="0" smtClean="0">
                <a:solidFill>
                  <a:schemeClr val="bg1"/>
                </a:solidFill>
              </a:rPr>
              <a:t>Sc </a:t>
            </a:r>
            <a:endParaRPr lang="cs-CZ" dirty="0">
              <a:solidFill>
                <a:schemeClr val="bg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286633" y="1742369"/>
            <a:ext cx="0" cy="1114650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98860" y="6258785"/>
            <a:ext cx="8629414" cy="40011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P</a:t>
            </a:r>
            <a:r>
              <a:rPr lang="cs-CZ" sz="2000" b="1" dirty="0" smtClean="0">
                <a:solidFill>
                  <a:schemeClr val="bg1"/>
                </a:solidFill>
              </a:rPr>
              <a:t>ůvod hodnot energie: Ira</a:t>
            </a:r>
            <a:r>
              <a:rPr lang="en-US" sz="2000" b="1" dirty="0" smtClean="0">
                <a:solidFill>
                  <a:schemeClr val="bg1"/>
                </a:solidFill>
              </a:rPr>
              <a:t> N Levine, Quantum chemistry</a:t>
            </a:r>
            <a:r>
              <a:rPr lang="cs-CZ" sz="2000" b="1" dirty="0" smtClean="0">
                <a:solidFill>
                  <a:schemeClr val="bg1"/>
                </a:solidFill>
              </a:rPr>
              <a:t>, p. </a:t>
            </a:r>
            <a:r>
              <a:rPr lang="en-US" sz="2000" b="1" dirty="0" smtClean="0">
                <a:solidFill>
                  <a:schemeClr val="bg1"/>
                </a:solidFill>
              </a:rPr>
              <a:t>297/311</a:t>
            </a:r>
            <a:r>
              <a:rPr lang="cs-CZ" sz="2000" b="1" dirty="0" smtClean="0">
                <a:solidFill>
                  <a:schemeClr val="bg1"/>
                </a:solidFill>
              </a:rPr>
              <a:t> (is.muni.cz)</a:t>
            </a:r>
            <a:endParaRPr lang="cs-CZ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2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5067" y="347016"/>
            <a:ext cx="45546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C000"/>
                </a:solidFill>
              </a:rPr>
              <a:t>Konfi</a:t>
            </a:r>
            <a:r>
              <a:rPr lang="en-US" sz="3200" b="1" dirty="0" smtClean="0">
                <a:solidFill>
                  <a:srgbClr val="FFC000"/>
                </a:solidFill>
              </a:rPr>
              <a:t>g</a:t>
            </a:r>
            <a:r>
              <a:rPr lang="cs-CZ" sz="3200" b="1" dirty="0" smtClean="0">
                <a:solidFill>
                  <a:srgbClr val="FFC000"/>
                </a:solidFill>
              </a:rPr>
              <a:t>urace </a:t>
            </a:r>
            <a:r>
              <a:rPr lang="en-US" sz="3200" b="1" dirty="0" smtClean="0">
                <a:solidFill>
                  <a:srgbClr val="FFC000"/>
                </a:solidFill>
              </a:rPr>
              <a:t> </a:t>
            </a:r>
            <a:r>
              <a:rPr lang="en-US" sz="3200" b="1" baseline="-25000" dirty="0" smtClean="0">
                <a:solidFill>
                  <a:srgbClr val="FFC000"/>
                </a:solidFill>
              </a:rPr>
              <a:t>24 </a:t>
            </a:r>
            <a:r>
              <a:rPr lang="en-US" sz="3200" b="1" dirty="0" smtClean="0">
                <a:solidFill>
                  <a:srgbClr val="FFC000"/>
                </a:solidFill>
              </a:rPr>
              <a:t>Cr vs. </a:t>
            </a:r>
            <a:r>
              <a:rPr lang="en-US" sz="3200" b="1" baseline="-25000" dirty="0" smtClean="0">
                <a:solidFill>
                  <a:srgbClr val="FFC000"/>
                </a:solidFill>
              </a:rPr>
              <a:t>29</a:t>
            </a:r>
            <a:r>
              <a:rPr lang="en-US" sz="3200" b="1" dirty="0" smtClean="0">
                <a:solidFill>
                  <a:srgbClr val="FFC000"/>
                </a:solidFill>
              </a:rPr>
              <a:t> Cu</a:t>
            </a:r>
            <a:endParaRPr lang="cs-CZ" sz="3200" b="1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9162" y="931791"/>
            <a:ext cx="71008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Rozhodující  je počet  párů elektronů se stejným spinem </a:t>
            </a:r>
            <a:r>
              <a:rPr lang="cs-CZ" sz="2800" dirty="0" smtClean="0">
                <a:solidFill>
                  <a:srgbClr val="00FF00"/>
                </a:solidFill>
              </a:rPr>
              <a:t>v orbitalech typu d  </a:t>
            </a:r>
            <a:r>
              <a:rPr lang="en-US" sz="2800" dirty="0" smtClean="0">
                <a:solidFill>
                  <a:srgbClr val="00FF00"/>
                </a:solidFill>
              </a:rPr>
              <a:t>!</a:t>
            </a:r>
            <a:endParaRPr lang="cs-CZ" sz="2800" dirty="0">
              <a:solidFill>
                <a:srgbClr val="00FF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22887"/>
              </p:ext>
            </p:extLst>
          </p:nvPr>
        </p:nvGraphicFramePr>
        <p:xfrm>
          <a:off x="1795345" y="1945865"/>
          <a:ext cx="5241076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0538"/>
                <a:gridCol w="2620538"/>
              </a:tblGrid>
              <a:tr h="608202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bg1"/>
                          </a:solidFill>
                        </a:rPr>
                        <a:t>Konfigurace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Po</a:t>
                      </a:r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čet</a:t>
                      </a:r>
                      <a:r>
                        <a:rPr lang="cs-CZ" baseline="0" dirty="0" smtClean="0">
                          <a:solidFill>
                            <a:schemeClr val="bg1"/>
                          </a:solidFill>
                        </a:rPr>
                        <a:t> párů elektronů     se stejným spinem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52371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r>
                        <a:rPr lang="en-US" baseline="30000" dirty="0" smtClean="0"/>
                        <a:t>2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52371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r>
                        <a:rPr lang="en-US" baseline="30000" dirty="0" smtClean="0"/>
                        <a:t>3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52371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r>
                        <a:rPr lang="en-US" baseline="30000" dirty="0" smtClean="0"/>
                        <a:t>4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cs-CZ" dirty="0"/>
                    </a:p>
                  </a:txBody>
                  <a:tcPr/>
                </a:tc>
              </a:tr>
              <a:tr h="347544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r>
                        <a:rPr lang="en-US" baseline="30000" dirty="0" smtClean="0"/>
                        <a:t>5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</a:t>
                      </a:r>
                      <a:endParaRPr lang="cs-CZ" b="1" dirty="0"/>
                    </a:p>
                  </a:txBody>
                  <a:tcPr/>
                </a:tc>
              </a:tr>
              <a:tr h="352371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r>
                        <a:rPr lang="en-US" baseline="30000" dirty="0" smtClean="0"/>
                        <a:t>6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10</a:t>
                      </a:r>
                      <a:endParaRPr lang="cs-CZ" b="1" dirty="0"/>
                    </a:p>
                  </a:txBody>
                  <a:tcPr/>
                </a:tc>
              </a:tr>
              <a:tr h="352371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r>
                        <a:rPr lang="en-US" baseline="30000" dirty="0" smtClean="0"/>
                        <a:t>7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cs-CZ" dirty="0"/>
                    </a:p>
                  </a:txBody>
                  <a:tcPr/>
                </a:tc>
              </a:tr>
              <a:tr h="352371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r>
                        <a:rPr lang="en-US" baseline="30000" dirty="0" smtClean="0"/>
                        <a:t>8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cs-CZ" dirty="0"/>
                    </a:p>
                  </a:txBody>
                  <a:tcPr/>
                </a:tc>
              </a:tr>
              <a:tr h="352371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r>
                        <a:rPr lang="en-US" baseline="30000" dirty="0" smtClean="0"/>
                        <a:t>9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cs-CZ" dirty="0"/>
                    </a:p>
                  </a:txBody>
                  <a:tcPr/>
                </a:tc>
              </a:tr>
              <a:tr h="352371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r>
                        <a:rPr lang="en-US" baseline="30000" dirty="0" smtClean="0"/>
                        <a:t>10</a:t>
                      </a:r>
                      <a:endParaRPr lang="cs-CZ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00360" y="5918425"/>
            <a:ext cx="92332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>
                <a:solidFill>
                  <a:srgbClr val="FFC000"/>
                </a:solidFill>
              </a:rPr>
              <a:t>Viz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Charles S </a:t>
            </a:r>
            <a:r>
              <a:rPr lang="en-US" dirty="0" smtClean="0">
                <a:solidFill>
                  <a:srgbClr val="FFC000"/>
                </a:solidFill>
              </a:rPr>
              <a:t>McCaw, </a:t>
            </a:r>
            <a:r>
              <a:rPr lang="en-US" b="1" dirty="0" smtClean="0">
                <a:solidFill>
                  <a:srgbClr val="FFC000"/>
                </a:solidFill>
              </a:rPr>
              <a:t>Orbitals</a:t>
            </a:r>
            <a:r>
              <a:rPr lang="en-US" b="1" dirty="0">
                <a:solidFill>
                  <a:srgbClr val="FFC000"/>
                </a:solidFill>
              </a:rPr>
              <a:t>: With Applications in </a:t>
            </a:r>
            <a:r>
              <a:rPr lang="en-US" b="1" dirty="0" smtClean="0">
                <a:solidFill>
                  <a:srgbClr val="FFC000"/>
                </a:solidFill>
              </a:rPr>
              <a:t>Atomic Spectra</a:t>
            </a:r>
            <a:r>
              <a:rPr lang="cs-CZ" b="1" dirty="0" smtClean="0">
                <a:solidFill>
                  <a:srgbClr val="FFC000"/>
                </a:solidFill>
              </a:rPr>
              <a:t>, odstavec </a:t>
            </a:r>
            <a:r>
              <a:rPr lang="en-US" b="1" dirty="0" smtClean="0">
                <a:solidFill>
                  <a:srgbClr val="FFC000"/>
                </a:solidFill>
              </a:rPr>
              <a:t>3.8 (</a:t>
            </a:r>
            <a:r>
              <a:rPr lang="en-US" b="1" dirty="0" err="1" smtClean="0">
                <a:solidFill>
                  <a:srgbClr val="FFC000"/>
                </a:solidFill>
              </a:rPr>
              <a:t>stejn</a:t>
            </a:r>
            <a:r>
              <a:rPr lang="cs-CZ" b="1" dirty="0" smtClean="0">
                <a:solidFill>
                  <a:srgbClr val="FFC000"/>
                </a:solidFill>
              </a:rPr>
              <a:t>ý odkaz platí i pro následující snímek).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endParaRPr lang="cs-CZ" b="1" dirty="0" smtClean="0">
              <a:solidFill>
                <a:srgbClr val="FFC000"/>
              </a:solidFill>
            </a:endParaRPr>
          </a:p>
          <a:p>
            <a:r>
              <a:rPr lang="cs-CZ" b="1" dirty="0">
                <a:solidFill>
                  <a:srgbClr val="FFC000"/>
                </a:solidFill>
              </a:rPr>
              <a:t>N</a:t>
            </a:r>
            <a:r>
              <a:rPr lang="cs-CZ" b="1" dirty="0" smtClean="0">
                <a:solidFill>
                  <a:srgbClr val="FFC000"/>
                </a:solidFill>
              </a:rPr>
              <a:t>áhled knihy dostupný na books.google.cz</a:t>
            </a:r>
            <a:endParaRPr lang="cs-CZ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20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Výsledek obrázku pro 3rd ionization energies transition met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575" y="103570"/>
            <a:ext cx="8254226" cy="5819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78532" y="6388308"/>
            <a:ext cx="516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FF00"/>
                </a:solidFill>
              </a:rPr>
              <a:t>Po</a:t>
            </a:r>
            <a:r>
              <a:rPr lang="cs-CZ" b="1" dirty="0" smtClean="0">
                <a:solidFill>
                  <a:srgbClr val="00FF00"/>
                </a:solidFill>
              </a:rPr>
              <a:t>čet d elektronů se stejným spinem před </a:t>
            </a:r>
            <a:r>
              <a:rPr lang="en-US" b="1" dirty="0" smtClean="0">
                <a:solidFill>
                  <a:srgbClr val="00FF00"/>
                </a:solidFill>
              </a:rPr>
              <a:t>3. </a:t>
            </a:r>
            <a:r>
              <a:rPr lang="en-US" b="1" dirty="0" err="1" smtClean="0">
                <a:solidFill>
                  <a:srgbClr val="00FF00"/>
                </a:solidFill>
              </a:rPr>
              <a:t>ionizac</a:t>
            </a:r>
            <a:r>
              <a:rPr lang="cs-CZ" b="1" dirty="0" smtClean="0">
                <a:solidFill>
                  <a:srgbClr val="00FF00"/>
                </a:solidFill>
              </a:rPr>
              <a:t>í</a:t>
            </a:r>
            <a:endParaRPr lang="cs-CZ" b="1" dirty="0">
              <a:solidFill>
                <a:srgbClr val="00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93580" y="5923039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FF00"/>
                </a:solidFill>
              </a:rPr>
              <a:t>10</a:t>
            </a:r>
            <a:endParaRPr lang="cs-CZ" sz="2400" b="1" dirty="0">
              <a:solidFill>
                <a:srgbClr val="00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41629" y="592664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FF00"/>
                </a:solidFill>
              </a:rPr>
              <a:t>10</a:t>
            </a:r>
            <a:endParaRPr lang="cs-CZ" sz="2400" b="1" dirty="0">
              <a:solidFill>
                <a:srgbClr val="00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83404" y="592664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FF00"/>
                </a:solidFill>
              </a:rPr>
              <a:t>11</a:t>
            </a:r>
            <a:endParaRPr lang="cs-CZ" sz="2400" b="1" dirty="0">
              <a:solidFill>
                <a:srgbClr val="00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40165" y="592664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FF00"/>
                </a:solidFill>
              </a:rPr>
              <a:t>13</a:t>
            </a:r>
            <a:endParaRPr lang="cs-CZ" sz="2400" b="1" dirty="0">
              <a:solidFill>
                <a:srgbClr val="00FF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88214" y="592664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FF00"/>
                </a:solidFill>
              </a:rPr>
              <a:t>16</a:t>
            </a:r>
            <a:endParaRPr lang="cs-CZ" sz="2400" b="1" dirty="0">
              <a:solidFill>
                <a:srgbClr val="00FF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42779" y="5923038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FF00"/>
                </a:solidFill>
              </a:rPr>
              <a:t>20</a:t>
            </a:r>
            <a:endParaRPr lang="cs-CZ" sz="2400" b="1" dirty="0">
              <a:solidFill>
                <a:srgbClr val="00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94155" y="592664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FF00"/>
                </a:solidFill>
              </a:rPr>
              <a:t>1</a:t>
            </a:r>
            <a:endParaRPr lang="cs-CZ" sz="2400" b="1" dirty="0">
              <a:solidFill>
                <a:srgbClr val="00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192965" y="592664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FF00"/>
                </a:solidFill>
              </a:rPr>
              <a:t>3</a:t>
            </a:r>
            <a:endParaRPr lang="cs-CZ" sz="2400" b="1" dirty="0">
              <a:solidFill>
                <a:srgbClr val="00FF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13716" y="592303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FF00"/>
                </a:solidFill>
              </a:rPr>
              <a:t>6</a:t>
            </a:r>
            <a:endParaRPr lang="cs-CZ" sz="2400" b="1" dirty="0">
              <a:solidFill>
                <a:srgbClr val="00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16030" y="592664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FF00"/>
                </a:solidFill>
              </a:rPr>
              <a:t>0</a:t>
            </a:r>
            <a:endParaRPr lang="cs-CZ" sz="2400" b="1" dirty="0">
              <a:solidFill>
                <a:srgbClr val="00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24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4292" y="1582978"/>
            <a:ext cx="5535785" cy="13943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err="1" smtClean="0">
                <a:solidFill>
                  <a:srgbClr val="FFC000"/>
                </a:solidFill>
              </a:rPr>
              <a:t>Symetrie</a:t>
            </a:r>
            <a:r>
              <a:rPr lang="en-US" sz="4000" dirty="0" smtClean="0">
                <a:solidFill>
                  <a:srgbClr val="FFC000"/>
                </a:solidFill>
              </a:rPr>
              <a:t> </a:t>
            </a:r>
            <a:r>
              <a:rPr lang="en-US" sz="4000" dirty="0" err="1" smtClean="0">
                <a:solidFill>
                  <a:srgbClr val="FFC000"/>
                </a:solidFill>
              </a:rPr>
              <a:t>molekul</a:t>
            </a:r>
            <a:r>
              <a:rPr lang="en-US" sz="4000" dirty="0" smtClean="0">
                <a:solidFill>
                  <a:srgbClr val="FFC000"/>
                </a:solidFill>
              </a:rPr>
              <a:t>: </a:t>
            </a:r>
            <a:r>
              <a:rPr lang="en-US" sz="4000" dirty="0" err="1" smtClean="0">
                <a:solidFill>
                  <a:srgbClr val="FFC000"/>
                </a:solidFill>
              </a:rPr>
              <a:t>Pokra</a:t>
            </a:r>
            <a:r>
              <a:rPr lang="cs-CZ" sz="4000" dirty="0" smtClean="0">
                <a:solidFill>
                  <a:srgbClr val="FFC000"/>
                </a:solidFill>
              </a:rPr>
              <a:t>čování</a:t>
            </a:r>
            <a:endParaRPr lang="cs-CZ" sz="4000" dirty="0">
              <a:solidFill>
                <a:srgbClr val="00FF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9571" y="3659429"/>
            <a:ext cx="8608741" cy="801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dirty="0" smtClean="0">
                <a:solidFill>
                  <a:srgbClr val="00FFFF"/>
                </a:solidFill>
              </a:rPr>
              <a:t>Atkins </a:t>
            </a:r>
            <a:r>
              <a:rPr lang="en-US" dirty="0" smtClean="0">
                <a:solidFill>
                  <a:srgbClr val="00FFFF"/>
                </a:solidFill>
              </a:rPr>
              <a:t>11.1.1.1  </a:t>
            </a:r>
            <a:r>
              <a:rPr lang="en-US" dirty="0" err="1" smtClean="0">
                <a:solidFill>
                  <a:srgbClr val="00FFFF"/>
                </a:solidFill>
              </a:rPr>
              <a:t>Notace</a:t>
            </a:r>
            <a:endParaRPr lang="en-US" dirty="0" smtClean="0">
              <a:solidFill>
                <a:srgbClr val="00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43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8615" y="433410"/>
            <a:ext cx="8986770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Rovina symetrie:</a:t>
            </a:r>
            <a:r>
              <a:rPr lang="cs-CZ" sz="3600" dirty="0" smtClean="0">
                <a:solidFill>
                  <a:srgbClr val="FFC000"/>
                </a:solidFill>
              </a:rPr>
              <a:t/>
            </a:r>
            <a:br>
              <a:rPr lang="cs-CZ" sz="3600" dirty="0" smtClean="0">
                <a:solidFill>
                  <a:srgbClr val="FFC000"/>
                </a:solidFill>
              </a:rPr>
            </a:br>
            <a:r>
              <a:rPr lang="cs-CZ" sz="3600" dirty="0" smtClean="0">
                <a:solidFill>
                  <a:srgbClr val="FFC000"/>
                </a:solidFill>
              </a:rPr>
              <a:t>vertikální (</a:t>
            </a:r>
            <a:r>
              <a:rPr lang="cs-CZ" sz="3600" dirty="0" smtClean="0">
                <a:solidFill>
                  <a:srgbClr val="FFC000"/>
                </a:solidFill>
                <a:latin typeface="Symbol" panose="05050102010706020507" pitchFamily="18" charset="2"/>
              </a:rPr>
              <a:t>s</a:t>
            </a:r>
            <a:r>
              <a:rPr lang="cs-CZ" sz="3600" baseline="-25000" dirty="0" smtClean="0">
                <a:solidFill>
                  <a:srgbClr val="FFC000"/>
                </a:solidFill>
              </a:rPr>
              <a:t>v</a:t>
            </a:r>
            <a:r>
              <a:rPr lang="cs-CZ" sz="3600" dirty="0" smtClean="0">
                <a:solidFill>
                  <a:srgbClr val="FFC000"/>
                </a:solidFill>
              </a:rPr>
              <a:t>) </a:t>
            </a:r>
            <a:r>
              <a:rPr lang="cs-CZ" sz="3600" baseline="-25000" dirty="0" smtClean="0">
                <a:solidFill>
                  <a:srgbClr val="FFC000"/>
                </a:solidFill>
              </a:rPr>
              <a:t> </a:t>
            </a:r>
            <a:r>
              <a:rPr lang="cs-CZ" sz="3600" dirty="0" smtClean="0"/>
              <a:t>vs. </a:t>
            </a:r>
            <a:r>
              <a:rPr lang="cs-CZ" sz="3600" dirty="0" smtClean="0">
                <a:solidFill>
                  <a:srgbClr val="00FF00"/>
                </a:solidFill>
              </a:rPr>
              <a:t>horizontální (</a:t>
            </a:r>
            <a:r>
              <a:rPr lang="cs-CZ" sz="3600" dirty="0" smtClean="0">
                <a:solidFill>
                  <a:srgbClr val="00FF00"/>
                </a:solidFill>
                <a:latin typeface="Symbol" panose="05050102010706020507" pitchFamily="18" charset="2"/>
              </a:rPr>
              <a:t>s</a:t>
            </a:r>
            <a:r>
              <a:rPr lang="cs-CZ" sz="3600" baseline="-25000" dirty="0" smtClean="0">
                <a:solidFill>
                  <a:srgbClr val="00FF00"/>
                </a:solidFill>
              </a:rPr>
              <a:t>h</a:t>
            </a:r>
            <a:r>
              <a:rPr lang="cs-CZ" sz="3600" dirty="0" smtClean="0">
                <a:solidFill>
                  <a:srgbClr val="00FF00"/>
                </a:solidFill>
              </a:rPr>
              <a:t>)</a:t>
            </a:r>
            <a:endParaRPr lang="cs-CZ" sz="3600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324090" y="1689767"/>
            <a:ext cx="392960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= </a:t>
            </a:r>
            <a:r>
              <a:rPr lang="en-US" sz="2800" dirty="0" err="1" smtClean="0">
                <a:solidFill>
                  <a:srgbClr val="FFC000"/>
                </a:solidFill>
              </a:rPr>
              <a:t>rovina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en-US" sz="2800" dirty="0" err="1" smtClean="0">
                <a:solidFill>
                  <a:srgbClr val="FFC000"/>
                </a:solidFill>
              </a:rPr>
              <a:t>symetrie</a:t>
            </a:r>
            <a:r>
              <a:rPr lang="en-US" sz="2800" dirty="0" smtClean="0">
                <a:solidFill>
                  <a:srgbClr val="FFC000"/>
                </a:solidFill>
              </a:rPr>
              <a:t> </a:t>
            </a:r>
            <a:r>
              <a:rPr lang="cs-CZ" sz="2800" u="sng" dirty="0" smtClean="0">
                <a:solidFill>
                  <a:srgbClr val="FFC000"/>
                </a:solidFill>
              </a:rPr>
              <a:t>obsahující</a:t>
            </a:r>
            <a:r>
              <a:rPr lang="cs-CZ" sz="2800" dirty="0" smtClean="0">
                <a:solidFill>
                  <a:srgbClr val="FFC000"/>
                </a:solidFill>
              </a:rPr>
              <a:t> hlavní osu </a:t>
            </a:r>
          </a:p>
          <a:p>
            <a:endParaRPr lang="cs-CZ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</a:rPr>
              <a:t>[</a:t>
            </a:r>
            <a:r>
              <a:rPr lang="en-US" dirty="0" err="1" smtClean="0">
                <a:solidFill>
                  <a:srgbClr val="FFC000"/>
                </a:solidFill>
              </a:rPr>
              <a:t>pozn</a:t>
            </a:r>
            <a:r>
              <a:rPr lang="en-US" dirty="0" smtClean="0">
                <a:solidFill>
                  <a:srgbClr val="FFC000"/>
                </a:solidFill>
              </a:rPr>
              <a:t>. </a:t>
            </a:r>
            <a:endParaRPr lang="cs-CZ" dirty="0" smtClean="0">
              <a:solidFill>
                <a:srgbClr val="FFC000"/>
              </a:solidFill>
            </a:endParaRPr>
          </a:p>
          <a:p>
            <a:r>
              <a:rPr lang="en-US" dirty="0" err="1" smtClean="0">
                <a:solidFill>
                  <a:srgbClr val="FFC000"/>
                </a:solidFill>
              </a:rPr>
              <a:t>Dle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err="1" smtClean="0">
                <a:solidFill>
                  <a:srgbClr val="FFC000"/>
                </a:solidFill>
              </a:rPr>
              <a:t>Atkinsovy</a:t>
            </a:r>
            <a:r>
              <a:rPr lang="en-US" dirty="0" smtClean="0">
                <a:solidFill>
                  <a:srgbClr val="FFC000"/>
                </a:solidFill>
              </a:rPr>
              <a:t> u</a:t>
            </a:r>
            <a:r>
              <a:rPr lang="cs-CZ" dirty="0" smtClean="0">
                <a:solidFill>
                  <a:srgbClr val="FFC000"/>
                </a:solidFill>
              </a:rPr>
              <a:t>čebnice musí být vertikální rovina s hlavní osou pouze rovnoběžná.</a:t>
            </a:r>
          </a:p>
          <a:p>
            <a:r>
              <a:rPr lang="cs-CZ" dirty="0" smtClean="0">
                <a:solidFill>
                  <a:srgbClr val="FFC000"/>
                </a:solidFill>
              </a:rPr>
              <a:t>Z toho ale plyne, že veritkální rovina musí hlavní osu </a:t>
            </a:r>
            <a:r>
              <a:rPr lang="en-US" dirty="0" smtClean="0">
                <a:solidFill>
                  <a:srgbClr val="FFC000"/>
                </a:solidFill>
              </a:rPr>
              <a:t>p</a:t>
            </a:r>
            <a:r>
              <a:rPr lang="cs-CZ" dirty="0" smtClean="0">
                <a:solidFill>
                  <a:srgbClr val="FFC000"/>
                </a:solidFill>
              </a:rPr>
              <a:t>římo obsahovat, jinak by se hlavní osa dle roviny zrcadlila do jiné hlavní osy a nebyla by tedy prvkem symetrie</a:t>
            </a:r>
            <a:r>
              <a:rPr lang="en-US" dirty="0" smtClean="0">
                <a:solidFill>
                  <a:srgbClr val="FFC000"/>
                </a:solidFill>
              </a:rPr>
              <a:t>]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45470" y="2782747"/>
            <a:ext cx="425128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rgbClr val="00FF00"/>
                </a:solidFill>
              </a:rPr>
              <a:t>Původ názvu: </a:t>
            </a:r>
          </a:p>
          <a:p>
            <a:r>
              <a:rPr lang="cs-CZ" sz="2000" dirty="0" smtClean="0">
                <a:solidFill>
                  <a:srgbClr val="00FF00"/>
                </a:solidFill>
              </a:rPr>
              <a:t>Hlavní osa symetrie se obvykle znázorňuje ve veritkálním směru, říká se jí proto též vertikální osa. Z analogického důvodu  se rovina symetrie na ni kolmá nazývá horizontální.</a:t>
            </a:r>
            <a:endParaRPr lang="cs-CZ" sz="2000" dirty="0">
              <a:solidFill>
                <a:srgbClr val="00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8543" y="5413863"/>
            <a:ext cx="50118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Viz F. Albert Cotton, Chemical Applications of Group Theory </a:t>
            </a:r>
          </a:p>
          <a:p>
            <a:r>
              <a:rPr lang="cs-CZ" dirty="0" smtClean="0"/>
              <a:t>(Is-</a:t>
            </a:r>
            <a:r>
              <a:rPr lang="en-US" dirty="0" smtClean="0"/>
              <a:t>&gt;</a:t>
            </a:r>
            <a:r>
              <a:rPr lang="en-US" dirty="0" err="1" smtClean="0"/>
              <a:t>Literatura</a:t>
            </a:r>
            <a:r>
              <a:rPr lang="en-US" dirty="0" smtClean="0"/>
              <a:t> a </a:t>
            </a:r>
            <a:r>
              <a:rPr lang="en-US" dirty="0" err="1" smtClean="0"/>
              <a:t>sylabus</a:t>
            </a:r>
            <a:r>
              <a:rPr lang="en-US" dirty="0" smtClean="0"/>
              <a:t>-&gt;</a:t>
            </a:r>
            <a:r>
              <a:rPr lang="en-US" dirty="0" err="1" smtClean="0"/>
              <a:t>Nepovinn</a:t>
            </a:r>
            <a:r>
              <a:rPr lang="cs-CZ" dirty="0" smtClean="0"/>
              <a:t>á doplňková literatura)</a:t>
            </a:r>
            <a:endParaRPr lang="cs-CZ" dirty="0"/>
          </a:p>
        </p:txBody>
      </p:sp>
      <p:sp>
        <p:nvSpPr>
          <p:cNvPr id="8" name="TextBox 7"/>
          <p:cNvSpPr txBox="1"/>
          <p:nvPr/>
        </p:nvSpPr>
        <p:spPr>
          <a:xfrm>
            <a:off x="4436021" y="1703731"/>
            <a:ext cx="34231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FF00"/>
                </a:solidFill>
              </a:rPr>
              <a:t>= </a:t>
            </a:r>
            <a:r>
              <a:rPr lang="en-US" sz="2800" dirty="0" err="1" smtClean="0">
                <a:solidFill>
                  <a:srgbClr val="00FF00"/>
                </a:solidFill>
              </a:rPr>
              <a:t>rovina</a:t>
            </a:r>
            <a:r>
              <a:rPr lang="en-US" sz="2800" dirty="0" smtClean="0">
                <a:solidFill>
                  <a:srgbClr val="00FF00"/>
                </a:solidFill>
              </a:rPr>
              <a:t> </a:t>
            </a:r>
            <a:r>
              <a:rPr lang="en-US" sz="2800" dirty="0" err="1" smtClean="0">
                <a:solidFill>
                  <a:srgbClr val="00FF00"/>
                </a:solidFill>
              </a:rPr>
              <a:t>symetrie</a:t>
            </a:r>
            <a:r>
              <a:rPr lang="en-US" sz="2800" dirty="0" smtClean="0">
                <a:solidFill>
                  <a:srgbClr val="00FF00"/>
                </a:solidFill>
              </a:rPr>
              <a:t> </a:t>
            </a:r>
            <a:r>
              <a:rPr lang="cs-CZ" sz="2800" u="sng" dirty="0" smtClean="0">
                <a:solidFill>
                  <a:srgbClr val="00FF00"/>
                </a:solidFill>
              </a:rPr>
              <a:t>kolmá na </a:t>
            </a:r>
            <a:r>
              <a:rPr lang="cs-CZ" sz="2800" dirty="0" smtClean="0">
                <a:solidFill>
                  <a:srgbClr val="00FF00"/>
                </a:solidFill>
              </a:rPr>
              <a:t>hlavní osu </a:t>
            </a:r>
            <a:endParaRPr lang="cs-CZ" sz="2800" dirty="0">
              <a:solidFill>
                <a:srgbClr val="00FF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914663" y="5029516"/>
            <a:ext cx="0" cy="384347"/>
          </a:xfrm>
          <a:prstGeom prst="straightConnector1">
            <a:avLst/>
          </a:prstGeom>
          <a:ln w="381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6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13800</TotalTime>
  <Words>826</Words>
  <Application>Microsoft Office PowerPoint</Application>
  <PresentationFormat>On-screen Show (4:3)</PresentationFormat>
  <Paragraphs>113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6. Přednáška Symetrie molekul – pokračování </vt:lpstr>
      <vt:lpstr>PowerPoint Presentation</vt:lpstr>
      <vt:lpstr>PowerPoint Presentation</vt:lpstr>
      <vt:lpstr>PowerPoint Presentation</vt:lpstr>
      <vt:lpstr>Energie AO pro 21Sc v závislosti na jejich obsazení: Doplnění literárního odkazu (pro zájemce)</vt:lpstr>
      <vt:lpstr>PowerPoint Presentation</vt:lpstr>
      <vt:lpstr>PowerPoint Presentation</vt:lpstr>
      <vt:lpstr>PowerPoint Presentation</vt:lpstr>
      <vt:lpstr>Rovina symetrie: vertikální (sv)  vs. horizontální (sh)</vt:lpstr>
      <vt:lpstr>Rovina symetrie: vertikální vs. diagonální (=diedrická, dihedrální, sd)   </vt:lpstr>
      <vt:lpstr>PowerPoint Presentation</vt:lpstr>
      <vt:lpstr>1. Jaká dvojice  (operace symetrie, element symetrie)                         ještě molekule C6H6 přísluší?</vt:lpstr>
      <vt:lpstr>PowerPoint Presentation</vt:lpstr>
      <vt:lpstr>PowerPoint Presentation</vt:lpstr>
      <vt:lpstr>PowerPoint Presentation</vt:lpstr>
      <vt:lpstr>11.1.2 Klasifikace molekul podle symetrie</vt:lpstr>
      <vt:lpstr>PowerPoint Presentation</vt:lpstr>
      <vt:lpstr>Přítomnost C2 a sh má vždy za důsledek...</vt:lpstr>
      <vt:lpstr>PowerPoint Presentation</vt:lpstr>
      <vt:lpstr>PowerPoint Presentation</vt:lpstr>
      <vt:lpstr>PowerPoint Presentation</vt:lpstr>
      <vt:lpstr>11.1.3 Některé přímé důsledky symetrie</vt:lpstr>
      <vt:lpstr>11.2 Aplikace symetrie  v teorii molekulových orbitalů</vt:lpstr>
      <vt:lpstr>Samostudium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Marketa</dc:creator>
  <cp:lastModifiedBy>Marketa</cp:lastModifiedBy>
  <cp:revision>620</cp:revision>
  <dcterms:created xsi:type="dcterms:W3CDTF">2017-01-18T09:16:11Z</dcterms:created>
  <dcterms:modified xsi:type="dcterms:W3CDTF">2019-10-29T13:17:46Z</dcterms:modified>
</cp:coreProperties>
</file>