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300" r:id="rId11"/>
    <p:sldId id="269" r:id="rId12"/>
    <p:sldId id="271" r:id="rId13"/>
    <p:sldId id="272" r:id="rId14"/>
    <p:sldId id="305" r:id="rId15"/>
    <p:sldId id="273" r:id="rId16"/>
    <p:sldId id="274" r:id="rId17"/>
    <p:sldId id="306" r:id="rId18"/>
    <p:sldId id="275" r:id="rId19"/>
    <p:sldId id="270" r:id="rId20"/>
    <p:sldId id="280" r:id="rId21"/>
    <p:sldId id="276" r:id="rId22"/>
    <p:sldId id="278" r:id="rId23"/>
    <p:sldId id="261" r:id="rId24"/>
    <p:sldId id="262" r:id="rId25"/>
    <p:sldId id="279" r:id="rId26"/>
    <p:sldId id="294" r:id="rId27"/>
    <p:sldId id="293" r:id="rId28"/>
    <p:sldId id="281" r:id="rId29"/>
    <p:sldId id="284" r:id="rId30"/>
    <p:sldId id="283" r:id="rId31"/>
    <p:sldId id="286" r:id="rId32"/>
    <p:sldId id="296" r:id="rId33"/>
    <p:sldId id="297" r:id="rId34"/>
    <p:sldId id="287" r:id="rId35"/>
    <p:sldId id="288" r:id="rId36"/>
    <p:sldId id="289" r:id="rId37"/>
    <p:sldId id="290" r:id="rId38"/>
    <p:sldId id="304" r:id="rId39"/>
    <p:sldId id="298" r:id="rId40"/>
    <p:sldId id="302" r:id="rId41"/>
    <p:sldId id="30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2DEA08-3BF8-4436-8DAE-C0EE58CD068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7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945B-395E-4CC0-9EDC-6DE51DF40EC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3B803-A529-45B8-84D2-1FD9E7DC3FC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D195-7113-413A-A7F8-D0C93CF2422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7B9CF-2832-4F07-98FE-2712D8B33C6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2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78E8-BBF2-4A11-ADA4-963522BE7F6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3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839D7-891B-46AF-8033-21B44DDA389C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1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8841-2DBD-442C-8AE7-3606B07BC391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1DBF-B401-4542-9745-D1218F2763E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553E-B96D-4DAB-AF8E-70C9522148B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12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A0E1-A031-4ADE-9A37-FE3E3248CE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D1130B-0375-4212-B988-843C45F1E84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!=ANIMACE+ilustraceVybr/2-AK-B&#237;lk/Rotate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02-Peptidy a bílkoviny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9/18/2017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Řetězec není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lineární (nemá tvar přímky)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Atomy C a N peptidové vazby – sp2 – 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 (C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) – sp3 - tetraedr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673334" cy="151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Peptidová vazba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 částečné dvojné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vazby, řád vazby ca 1,5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délka C-N je 133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(oproti 145 u jednoduché), C=O zde je delší než normálně (123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Vazba je rigidnější a to má vliv na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skládání řetězce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Peptidová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je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Rovina zahrnuje 6 atomů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sousedících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v poloze trans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Roviny vazeb vedoucích k sousedním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aminoacylům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otočné v osách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-N a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Dihedrální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úhly  a  - otočení v osách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-N </a:t>
            </a:r>
            <a:r>
              <a:rPr lang="cs-CZ" dirty="0">
                <a:solidFill>
                  <a:schemeClr val="tx1"/>
                </a:solidFill>
                <a:sym typeface="Symbol"/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-C – konvenční stupnice hodnot </a:t>
            </a:r>
            <a:endParaRPr lang="cs-CZ" dirty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4780950"/>
            <a:ext cx="4246667" cy="1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3" y="4797152"/>
            <a:ext cx="3838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9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Znázornění vzájemného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vztahu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 dvou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sousedních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peptidických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vazeb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tripeptidu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Roviny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peptidových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vazeb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otočné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kolem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vazeb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–NH 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46005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2195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Torzní úhly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0 – 180			        180 – 0 </a:t>
            </a:r>
          </a:p>
          <a:p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0087"/>
            <a:ext cx="3744468" cy="16962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80087"/>
            <a:ext cx="3744468" cy="1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Konvenční vyjadřování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 a 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-180 - + 180 </a:t>
            </a:r>
            <a:r>
              <a:rPr lang="cs-CZ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natažený řetězec   = 180°    = 180° </a:t>
            </a:r>
          </a:p>
          <a:p>
            <a:pPr lvl="1"/>
            <a:endParaRPr lang="cs-CZ" baseline="30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Hodnoty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dihedrálních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úhlů jsou omezeny sterickými poměry v okolí.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Animace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znázorňuje vztah van der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Waalsových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poloměrů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kyslíku a vodíku na sousedících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a -NH skupinách při otáčení rovin peptidové vazby.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kt 6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19547"/>
              </p:ext>
            </p:extLst>
          </p:nvPr>
        </p:nvGraphicFramePr>
        <p:xfrm>
          <a:off x="6804248" y="4869160"/>
          <a:ext cx="1220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Objekt prostředí balíčkovače" showAsIcon="1" r:id="rId4" imgW="1220400" imgH="862920" progId="Package">
                  <p:embed/>
                </p:oleObj>
              </mc:Choice>
              <mc:Fallback>
                <p:oleObj name="Objekt prostředí balíčkovače" showAsIcon="1" r:id="rId4" imgW="122040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4869160"/>
                        <a:ext cx="1220787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2" y="2636912"/>
            <a:ext cx="6828112" cy="18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69371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Dihedrální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úhly mohou nabývat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omezené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množiny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Ramachandranovy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 různé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tripeptidy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Tmavé pravděpodobné, světlé méně, bílé nepřípustné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-list, LD – 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-šroubovice pravotočivá, PH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-šroubovice levotočivá</a:t>
            </a: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" y="3068960"/>
            <a:ext cx="6828112" cy="33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4800" dirty="0" err="1" smtClean="0">
                <a:solidFill>
                  <a:schemeClr val="tx1"/>
                </a:solidFill>
              </a:rPr>
              <a:t>Ramachandranovy</a:t>
            </a:r>
            <a:r>
              <a:rPr lang="cs-CZ" sz="4800" dirty="0" smtClean="0">
                <a:solidFill>
                  <a:schemeClr val="tx1"/>
                </a:solidFill>
              </a:rPr>
              <a:t> diagramy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Tripeptid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A-A-A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048000" cy="30861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47800"/>
            <a:ext cx="37185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Stabilní struktura – maximální počet vodíkových vazeb mezi CO a NH – stabilizace sekundární struktury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Výhodná trans-poloha C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Pro cis-!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0" y="4225690"/>
            <a:ext cx="4267570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1536"/>
            <a:ext cx="4267570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2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sekundárních </a:t>
            </a:r>
            <a:r>
              <a:rPr lang="cs-CZ" dirty="0" smtClean="0">
                <a:solidFill>
                  <a:schemeClr val="tx1"/>
                </a:solidFill>
              </a:rPr>
              <a:t>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 (typické hodnoty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 a )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helikální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pravotočivá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-šroubovice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(-56, -47)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skládaný list  – 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paralelní (-139, +135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–  antiparalelní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(-119, +113)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Ohybové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-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ohyb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Nepravidelné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552574"/>
            <a:ext cx="6914190" cy="45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Popsána nejdříve, proto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Kompaktnější než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-skládaný list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-C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/>
              </a:rPr>
              <a:t>a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je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1,5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Å, u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-listu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je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3,5Å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3,6 AK/závit, stoupání 0, 54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nm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Zbytky R vně helixu</a:t>
            </a: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Vodíkové vazby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C=O a NH o 4 AK vzdálené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Souběžné s osou helixu, ne rovnoběžné</a:t>
            </a:r>
          </a:p>
          <a:p>
            <a:pPr lvl="1"/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13 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atomů v heterocyklu tvořeném H-vazbou</a:t>
            </a:r>
          </a:p>
          <a:p>
            <a:pPr lvl="1"/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helix 3,6</a:t>
            </a:r>
            <a:r>
              <a:rPr lang="cs-CZ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13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Jiné helixy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peptidů a bílkovin, strukturní úrovně.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a funkce.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sym typeface="Symbol"/>
              </a:rPr>
              <a:t>-helix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sym typeface="Symbol"/>
              </a:rPr>
              <a:t>Modely </a:t>
            </a:r>
            <a:r>
              <a:rPr lang="cs-CZ" dirty="0">
                <a:solidFill>
                  <a:schemeClr val="tx1"/>
                </a:solidFill>
                <a:sym typeface="Symbol"/>
              </a:rPr>
              <a:t>-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helix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583809" cy="392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Jiné </a:t>
            </a:r>
            <a:r>
              <a:rPr lang="cs-CZ" dirty="0" err="1" smtClean="0">
                <a:solidFill>
                  <a:schemeClr val="tx1"/>
                </a:solidFill>
              </a:rPr>
              <a:t>helikální</a:t>
            </a:r>
            <a:r>
              <a:rPr lang="cs-CZ" dirty="0" smtClean="0">
                <a:solidFill>
                  <a:schemeClr val="tx1"/>
                </a:solidFill>
              </a:rPr>
              <a:t> struktury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a-helix (3,6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3</a:t>
            </a:r>
            <a:r>
              <a:rPr lang="cs-CZ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helix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0" y="2348880"/>
            <a:ext cx="7620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Sekundární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-skládaný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H-můstky mezi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a NH protilehlých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zbytků</a:t>
            </a:r>
          </a:p>
          <a:p>
            <a:pPr lvl="1"/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Odlišné uspořádání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H-můstků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4206"/>
            <a:ext cx="4267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11" y="3933056"/>
            <a:ext cx="42767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Vodíkové vazby mezi (anti)paralelními úseky nebo sousedními peptidy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Volnější struktura než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-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helix 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Zbytky R- orientovány střídavě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759450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β-ohyb, vlásenka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700808"/>
            <a:ext cx="6048375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15758" y="174411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můstek z CO na NH - 3 zbytky </a:t>
            </a:r>
            <a:r>
              <a:rPr lang="cs-CZ" dirty="0" smtClean="0"/>
              <a:t>dopředu</a:t>
            </a:r>
          </a:p>
          <a:p>
            <a:r>
              <a:rPr lang="cs-CZ" dirty="0"/>
              <a:t>výhodný u glycinu a prolinu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Znázornění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-helix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-listu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78148"/>
            <a:ext cx="4279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37" y="4372105"/>
            <a:ext cx="42799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dirty="0" err="1" smtClean="0">
                <a:solidFill>
                  <a:srgbClr val="00B050"/>
                </a:solidFill>
              </a:rPr>
              <a:t>Supersekundární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Uspořádání úseků sekundárních struktur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Strukturní motivy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b-a-b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 (TIM – 8x)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Řecký klíč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-meandr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Domény – funkční jednotky</a:t>
            </a:r>
          </a:p>
          <a:p>
            <a:pPr lvl="1"/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348"/>
            <a:ext cx="39909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1" y="3789040"/>
            <a:ext cx="28590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914190" cy="41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struktura ovlivňuje sekundární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Preference struktur v úsecích s převahou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aminoacylů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60136" cy="536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800" dirty="0">
                <a:solidFill>
                  <a:srgbClr val="00B050"/>
                </a:solidFill>
                <a:effectLst/>
              </a:rPr>
              <a:t>Predikce sekundární struktury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zjištěných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předpovězenými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69135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Peptidová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Formální popis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Skutečná reakce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monomerů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aminoacylů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Velikost peptidu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Di-,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atd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–peptidy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Oligopeptidy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do 10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Polypeptidy – do 100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Relativita rozdělení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4681714" cy="263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20072" y="4077072"/>
            <a:ext cx="864096" cy="1080120"/>
          </a:xfrm>
          <a:prstGeom prst="rect">
            <a:avLst/>
          </a:prstGeom>
          <a:solidFill>
            <a:srgbClr val="92D05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tvaru řetězce v prostotu (jako tělesa)</a:t>
            </a: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Formující (stabilizující) síly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Kovalentní vazby (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Bisulfidické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můstky)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Iontové interakce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Dipolové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Vodíkové  můstky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Hydrofobní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Strukturní motivy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domény – moduly </a:t>
            </a:r>
          </a:p>
          <a:p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Flexibilita struktury – vývojově preferovaná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 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 kovalentních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bisulfidových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vazeb na formování terciární struktury -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RNasa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455346"/>
            <a:ext cx="5775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143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0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5200" dirty="0" smtClean="0">
                <a:solidFill>
                  <a:schemeClr val="tx1"/>
                </a:solidFill>
              </a:rPr>
              <a:t>Stabilizace terciární struktury</a:t>
            </a:r>
            <a:endParaRPr lang="cs-CZ" sz="52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interakcí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Navíc dipól-dipól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Různě významné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interakce pro různé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ypy proteinů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Vykompenzování sil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Ligandů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Dynamická struktura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Orientace zbytků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ven – vodné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Hydrofobní dovnitř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Membránové naopak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163866" y="1628800"/>
            <a:ext cx="4486275" cy="5045868"/>
            <a:chOff x="2918" y="1491"/>
            <a:chExt cx="2826" cy="2445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078" y="3367"/>
              <a:ext cx="66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Hydrofóbní </a:t>
              </a:r>
              <a:endPara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918" y="1491"/>
              <a:ext cx="2650" cy="2445"/>
              <a:chOff x="2918" y="1488"/>
              <a:chExt cx="2650" cy="2445"/>
            </a:xfrm>
          </p:grpSpPr>
          <p:pic>
            <p:nvPicPr>
              <p:cNvPr id="11" name="Picture 4" descr="C:\Documents and Settings\Jana\Dokumenty\DOKUMENTY\Přednášky\tertia_2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4" y="1488"/>
                <a:ext cx="2464" cy="2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 flipV="1">
                <a:off x="4992" y="2784"/>
                <a:ext cx="384" cy="6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14" y="1543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Elektrostatická 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2918" y="1495"/>
                <a:ext cx="58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Vodíková </a:t>
                </a:r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/>
            </p:nvSpPr>
            <p:spPr bwMode="auto">
              <a:xfrm>
                <a:off x="4022" y="3312"/>
                <a:ext cx="6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Disulfidická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7242569" cy="56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Terciární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terciární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Fibrilární</a:t>
            </a:r>
          </a:p>
          <a:p>
            <a:pPr lvl="2"/>
            <a:r>
              <a:rPr lang="cs-CZ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skleroproteiny</a:t>
            </a:r>
            <a:endParaRPr lang="cs-CZ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Globulární</a:t>
            </a:r>
          </a:p>
          <a:p>
            <a:pPr lvl="2"/>
            <a:r>
              <a:rPr lang="cs-CZ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sféroproteiny</a:t>
            </a:r>
            <a:endParaRPr lang="cs-CZ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Membránové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2555775" y="2173506"/>
            <a:ext cx="27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      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55775" y="2173506"/>
            <a:ext cx="25202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Terciární </a:t>
            </a:r>
            <a:r>
              <a:rPr lang="cs-CZ" dirty="0">
                <a:solidFill>
                  <a:srgbClr val="00B050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Strukturní domény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Relativně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samostatné kompaktní globulární oblasti </a:t>
            </a: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dděleny obvykle neuspořádaným úsekem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Flexibilita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Často charakteristické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supersekundární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Často  nositeli specifických vlastností – funkcí v rámci proteinu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omény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lehkých a těžkých řetězců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imunoglobulinů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1" y="3312348"/>
            <a:ext cx="8535987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Agregační stav funkční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Nekovalentní – iontové – solné můstky (ionty)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Kovalentní – ne peptidickou vazbou (-S-S-)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Agregát z více samostatných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Podjednotky stejné – homo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Různé 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stupně agregace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Smysl agregace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– multienzymové systémy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Regulační -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kooperativita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Stabilizační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Kvarterní </a:t>
            </a:r>
            <a:r>
              <a:rPr lang="cs-CZ" dirty="0">
                <a:solidFill>
                  <a:schemeClr val="tx1"/>
                </a:solidFill>
              </a:rPr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Podjednotky vázány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kovalentně 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nekovalentně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2" descr="GA06_4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0101"/>
          <a:stretch>
            <a:fillRect/>
          </a:stretch>
        </p:blipFill>
        <p:spPr bwMode="auto">
          <a:xfrm>
            <a:off x="0" y="2564904"/>
            <a:ext cx="40881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75" y="2231677"/>
            <a:ext cx="4662625" cy="44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Interakce bílkovinné molekuly s prostředím – tvar a vlastnosti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Orientace R- podle polarity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(vodné) prostředí – cytoplasma, matrix,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pH (náboje!), I, ligandů apod.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Nepolární prostředí (membrány)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Konformace – popis tvaru, vztahu částí molekuly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Zastřešující pojem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Především terciární struktura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konformace – interakce s prostředím – změna rozložení sil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Konformační změny – základ většiny funkcí bílkovin</a:t>
            </a:r>
            <a:endParaRPr lang="cs-CZ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Chování bílkovin </a:t>
            </a:r>
            <a:r>
              <a:rPr lang="cs-CZ" i="1" dirty="0" smtClean="0">
                <a:solidFill>
                  <a:schemeClr val="tx1"/>
                </a:solidFill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</a:rPr>
              <a:t>situ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Bílkovina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roztoku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Solvatační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obal, interakce s prostředím (voda, ionty - pH)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Ovlivnění rozpustnosti – srážecí metody 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Denaturace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(terciární) struktury, rušení nativních interakcí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Reverzibilní – denaturace není vhodné označení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Ireverzibilní – denaturace v pravém slova smyslu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fyzikální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- T, záření,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tlak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mechanické vlivy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- pH, organická rozpouštědla,  detergenty, těžké kovy, močovina, </a:t>
            </a: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7EEB-EA92-443E-B5E0-4A8E298D21C8}" type="slidenum">
              <a:rPr lang="cs-CZ">
                <a:solidFill>
                  <a:srgbClr val="000000"/>
                </a:solidFill>
              </a:rPr>
              <a:pPr/>
              <a:t>39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14" y="1124744"/>
            <a:ext cx="2672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974598" cy="19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8661" y="4725144"/>
            <a:ext cx="5532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Reverzibilní děj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Ireverzibilní – drastičtější působení (T,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kyseliny apod.)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a druh AK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určuje základní vlastnosti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velikost, polarita, náboje - </a:t>
            </a:r>
            <a:r>
              <a:rPr lang="cs-CZ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endParaRPr lang="cs-CZ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Pořadí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aminoacylů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sekvence, </a:t>
            </a:r>
            <a:r>
              <a:rPr lang="cs-CZ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struktura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determinuje finální vlastnosti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 sekvence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N k C konci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Koncová skupina může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být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derivatizována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(N-acyl,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amid, ester)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6005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Složené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Složená bílkovina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Apoprotein  - bílkovinná součást – základ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Prostetická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skupina – nebílkovinná součást – pevně (většinou kovalentně) vázaná</a:t>
            </a:r>
            <a:endParaRPr lang="cs-CZ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prostetických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glykoproteiny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obsahující sacharidovou komponentu. Její výskyt je však poměrně obecným jevem, takže bílkoviny s obsahem do 5% sacharidové složky takto často 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nenazveme.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metaloproteiny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obsahující kovy. Podle jeho charakteru specifikujeme jako např. </a:t>
            </a:r>
            <a:r>
              <a:rPr lang="cs-CZ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feroproteiny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(podskupina </a:t>
            </a:r>
            <a:r>
              <a:rPr lang="cs-CZ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hemoproteinů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molybdo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kupro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atd. </a:t>
            </a:r>
            <a:endParaRPr lang="cs-CZ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osfoproteiny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lipoproteiny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agregáty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 s lipidy a dalšími hydrofobními 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chromoproteiny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strukturně nejednotná skupina </a:t>
            </a:r>
            <a:r>
              <a:rPr lang="cs-CZ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charakterisovaná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barevností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(výraznou 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absorbcí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světla</a:t>
            </a:r>
            <a:r>
              <a:rPr lang="cs-CZ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Funkce bílkovin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Katalytická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Zejména fibrilární, ale i 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Kontraktilní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prostředí – přenos nepolárních látek –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Nepolární prostředí – membrány – přenos polárních látek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Obranné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Signální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Regulační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 funkcí – komplikovaná klasifikace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effectLst/>
              </a:rPr>
              <a:t>Přírodní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	- 	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karnosin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-Ala-His – sval (antioxidant?)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anserin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N-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metylkarnosin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	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glutathion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GSH –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Cys-Gly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Kofaktor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oxidoreduktas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transferas</a:t>
            </a: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Významné peptidy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Peptidové </a:t>
            </a:r>
            <a:r>
              <a:rPr lang="cs-C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oxytocin, vasopresin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inzulin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glukagon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Peptidové </a:t>
            </a:r>
            <a:r>
              <a:rPr lang="cs-CZ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neuromodulátory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enkefaliny, endorfiny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Peptidová  </a:t>
            </a:r>
            <a:r>
              <a:rPr lang="cs-CZ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penicilin, 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gramicidin,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valinomycin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aktinomycin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Peptidové </a:t>
            </a:r>
            <a:r>
              <a:rPr 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fyto</a:t>
            </a:r>
            <a:r>
              <a:rPr 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zootoxiny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amanitin,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falloidin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mikrocystiny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neurotoxiny 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hadů, </a:t>
            </a: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štírů a včel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</a:t>
            </a:r>
            <a:r>
              <a:rPr lang="cs-CZ" dirty="0">
                <a:solidFill>
                  <a:schemeClr val="tx1"/>
                </a:solidFill>
              </a:rPr>
              <a:t>				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3319600"/>
            <a:ext cx="2714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143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peptidů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Formální popis struktury – sekvence 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 molekuly v reálném prostředí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peptidové vazby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struktury monomerů (AK) – druh zbytků R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Síly a interakce uvnitř molekuly a navenek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složení polymeru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okolního prostředí – polarita, pH, I apod.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Výsledný tvar a jeho změny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Zásadní pro funkci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           vlastnosti             funkce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Šrafovaná šipka doprava 7"/>
          <p:cNvSpPr/>
          <p:nvPr/>
        </p:nvSpPr>
        <p:spPr>
          <a:xfrm>
            <a:off x="2267744" y="5569694"/>
            <a:ext cx="792088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28927"/>
            <a:ext cx="835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Hierarchie struktur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popis 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Nadstavba – strukturní biochemie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Sekvence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aminoacylů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kolik a jak seřazeny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Homologie bílkovin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Uspořádání – vztah sousedních monomerů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Terciární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 molekuly v prostoru, uspořádání řetězce jako tělesa</a:t>
            </a: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Kvarterní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Agregační stav funkční jednotky, </a:t>
            </a:r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nadmolekulární</a:t>
            </a:r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úroveň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Sekvenční homologie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Evoluční strom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endParaRPr lang="cs-CZ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MyoG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5" descr="C:\My Documents\FreemanFigs\CH03\F0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57350"/>
            <a:ext cx="4397375" cy="4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1293</TotalTime>
  <Words>1299</Words>
  <Application>Microsoft Office PowerPoint</Application>
  <PresentationFormat>Předvádění na obrazovce (4:3)</PresentationFormat>
  <Paragraphs>443</Paragraphs>
  <Slides>41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Exekutivní</vt:lpstr>
      <vt:lpstr>Pastelové tužky</vt:lpstr>
      <vt:lpstr>Objekt prostředí balíčkovače</vt:lpstr>
      <vt:lpstr>C5720 Biochemie</vt:lpstr>
      <vt:lpstr>Obsah</vt:lpstr>
      <vt:lpstr>Vznik peptidů</vt:lpstr>
      <vt:lpstr>Charakteristika peptidů</vt:lpstr>
      <vt:lpstr>Přírodní peptidy</vt:lpstr>
      <vt:lpstr>Významné peptidy</vt:lpstr>
      <vt:lpstr>Struktura peptidů</vt:lpstr>
      <vt:lpstr>Hierarchie struktur</vt:lpstr>
      <vt:lpstr>Sekvenční homologie</vt:lpstr>
      <vt:lpstr>Sekundární struktura</vt:lpstr>
      <vt:lpstr>Sekundární struktura</vt:lpstr>
      <vt:lpstr>Sekundární struktura</vt:lpstr>
      <vt:lpstr>Sekundární struktura</vt:lpstr>
      <vt:lpstr>Sekundární struktura</vt:lpstr>
      <vt:lpstr>Sekundární struktura</vt:lpstr>
      <vt:lpstr>Ramachandranovy diagramy</vt:lpstr>
      <vt:lpstr>Sekundární struktura</vt:lpstr>
      <vt:lpstr>Typy sekundárních struktur</vt:lpstr>
      <vt:lpstr>-helix</vt:lpstr>
      <vt:lpstr>-helix</vt:lpstr>
      <vt:lpstr>Jiné helikální struktury</vt:lpstr>
      <vt:lpstr>Sekundární struktura</vt:lpstr>
      <vt:lpstr>b-skládaný list </vt:lpstr>
      <vt:lpstr>β-ohyb, vlásenka </vt:lpstr>
      <vt:lpstr>Sekundární struktura</vt:lpstr>
      <vt:lpstr>Supersekundární struktura</vt:lpstr>
      <vt:lpstr>Predikce sekundární struktury</vt:lpstr>
      <vt:lpstr>Predikce sekundární struktury</vt:lpstr>
      <vt:lpstr>Predikce sekundární struktury</vt:lpstr>
      <vt:lpstr>Terciární struktura</vt:lpstr>
      <vt:lpstr>Terciární struktura</vt:lpstr>
      <vt:lpstr>Stabilizace terciární struktury</vt:lpstr>
      <vt:lpstr>Terciární struktura</vt:lpstr>
      <vt:lpstr>Terciární struktura</vt:lpstr>
      <vt:lpstr>Kvarterní struktura</vt:lpstr>
      <vt:lpstr>Kvarterní struktura</vt:lpstr>
      <vt:lpstr>Chování bílkovin in situ</vt:lpstr>
      <vt:lpstr>Chování bílkovin in situ</vt:lpstr>
      <vt:lpstr>Prezentace aplikace PowerPoint</vt:lpstr>
      <vt:lpstr>Složené bílkoviny</vt:lpstr>
      <vt:lpstr>Funkce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82</cp:revision>
  <dcterms:created xsi:type="dcterms:W3CDTF">2012-05-21T09:08:24Z</dcterms:created>
  <dcterms:modified xsi:type="dcterms:W3CDTF">2017-09-18T11:32:21Z</dcterms:modified>
</cp:coreProperties>
</file>