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1" r:id="rId3"/>
    <p:sldId id="262" r:id="rId4"/>
    <p:sldId id="258" r:id="rId5"/>
    <p:sldId id="259" r:id="rId6"/>
    <p:sldId id="263" r:id="rId7"/>
    <p:sldId id="270" r:id="rId8"/>
    <p:sldId id="265" r:id="rId9"/>
    <p:sldId id="271" r:id="rId10"/>
    <p:sldId id="266" r:id="rId11"/>
    <p:sldId id="272" r:id="rId12"/>
    <p:sldId id="273" r:id="rId13"/>
    <p:sldId id="274" r:id="rId14"/>
    <p:sldId id="284" r:id="rId15"/>
    <p:sldId id="275" r:id="rId16"/>
    <p:sldId id="279" r:id="rId17"/>
    <p:sldId id="282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4F48F-886B-46E8-A160-1A7FBCFFCDB6}" type="datetimeFigureOut">
              <a:rPr lang="cs-CZ" smtClean="0"/>
              <a:pPr/>
              <a:t>26.9.2017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12B9-451E-4BE7-810A-163AD9C3D80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6013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4F48F-886B-46E8-A160-1A7FBCFFCDB6}" type="datetimeFigureOut">
              <a:rPr lang="cs-CZ" smtClean="0"/>
              <a:pPr/>
              <a:t>26.9.2017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12B9-451E-4BE7-810A-163AD9C3D80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8959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4F48F-886B-46E8-A160-1A7FBCFFCDB6}" type="datetimeFigureOut">
              <a:rPr lang="cs-CZ" smtClean="0"/>
              <a:pPr/>
              <a:t>26.9.2017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12B9-451E-4BE7-810A-163AD9C3D80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88227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9/26/2017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0672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9/26/2017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81681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EA93-55E7-4DA9-90C2-089A26EEFEC4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9/26/2017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02087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F3C7-6809-4F39-BD67-A75817BDDE0A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9/26/2017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654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B24-CE78-465C-A726-91D0868FA48F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9/26/2017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0372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ADF0-1749-4E8B-9691-B44A5F8C0895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9/26/2017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87657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9/26/2017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04289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BB94-68E6-4675-A946-F1C5994EDBD7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9/26/2017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8703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4F48F-886B-46E8-A160-1A7FBCFFCDB6}" type="datetimeFigureOut">
              <a:rPr lang="cs-CZ" smtClean="0"/>
              <a:pPr/>
              <a:t>26.9.2017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12B9-451E-4BE7-810A-163AD9C3D80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10719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8377-21E3-4835-B75D-4E2847E2750F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9/26/2017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80714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B39-B140-43FE-96DB-472A2B59CE7C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9/26/2017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07321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0BB2-27C5-458B-ABCE-839C88CF47CE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9/26/2017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1775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4F48F-886B-46E8-A160-1A7FBCFFCDB6}" type="datetimeFigureOut">
              <a:rPr lang="cs-CZ" smtClean="0"/>
              <a:pPr/>
              <a:t>26.9.2017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12B9-451E-4BE7-810A-163AD9C3D80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7209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4F48F-886B-46E8-A160-1A7FBCFFCDB6}" type="datetimeFigureOut">
              <a:rPr lang="cs-CZ" smtClean="0"/>
              <a:pPr/>
              <a:t>26.9.2017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12B9-451E-4BE7-810A-163AD9C3D80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9215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4F48F-886B-46E8-A160-1A7FBCFFCDB6}" type="datetimeFigureOut">
              <a:rPr lang="cs-CZ" smtClean="0"/>
              <a:pPr/>
              <a:t>26.9.2017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12B9-451E-4BE7-810A-163AD9C3D80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6283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4F48F-886B-46E8-A160-1A7FBCFFCDB6}" type="datetimeFigureOut">
              <a:rPr lang="cs-CZ" smtClean="0"/>
              <a:pPr/>
              <a:t>26.9.2017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12B9-451E-4BE7-810A-163AD9C3D80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9819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4F48F-886B-46E8-A160-1A7FBCFFCDB6}" type="datetimeFigureOut">
              <a:rPr lang="cs-CZ" smtClean="0"/>
              <a:pPr/>
              <a:t>26.9.2017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12B9-451E-4BE7-810A-163AD9C3D80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5536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4F48F-886B-46E8-A160-1A7FBCFFCDB6}" type="datetimeFigureOut">
              <a:rPr lang="cs-CZ" smtClean="0"/>
              <a:pPr/>
              <a:t>26.9.2017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12B9-451E-4BE7-810A-163AD9C3D80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8300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4F48F-886B-46E8-A160-1A7FBCFFCDB6}" type="datetimeFigureOut">
              <a:rPr lang="cs-CZ" smtClean="0"/>
              <a:pPr/>
              <a:t>26.9.2017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12B9-451E-4BE7-810A-163AD9C3D80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0885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44F48F-886B-46E8-A160-1A7FBCFFCDB6}" type="datetimeFigureOut">
              <a:rPr lang="cs-CZ" smtClean="0"/>
              <a:pPr/>
              <a:t>26.9.2017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AD12B9-451E-4BE7-810A-163AD9C3D80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8564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0C4986D-6BE9-4264-908F-02DB36FD8D6C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9/26/2017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704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2963415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C5720</a:t>
            </a:r>
            <a:r>
              <a:rPr lang="cs-CZ" dirty="0" smtClean="0">
                <a:solidFill>
                  <a:schemeClr val="tx1"/>
                </a:solidFill>
              </a:rPr>
              <a:t/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Biochemie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4437112"/>
            <a:ext cx="8532440" cy="1296144"/>
          </a:xfrm>
        </p:spPr>
        <p:txBody>
          <a:bodyPr>
            <a:normAutofit/>
          </a:bodyPr>
          <a:lstStyle/>
          <a:p>
            <a:pPr algn="l"/>
            <a:r>
              <a:rPr lang="cs-CZ" sz="3500" dirty="0" smtClean="0">
                <a:solidFill>
                  <a:schemeClr val="tx1"/>
                </a:solidFill>
                <a:latin typeface="+mn-lt"/>
              </a:rPr>
              <a:t>02b-Bílkoviny – základní metody studia</a:t>
            </a:r>
          </a:p>
          <a:p>
            <a:pPr algn="l"/>
            <a:endParaRPr lang="cs-CZ" sz="3200" dirty="0">
              <a:solidFill>
                <a:schemeClr val="tx1"/>
              </a:solidFill>
              <a:latin typeface="+mn-lt"/>
            </a:endParaRPr>
          </a:p>
          <a:p>
            <a:pPr algn="l"/>
            <a:endParaRPr lang="cs-CZ" sz="32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9/26/2017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err="1" smtClean="0">
                <a:solidFill>
                  <a:prstClr val="black"/>
                </a:solidFill>
              </a:rPr>
              <a:t>Petr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Zbořil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0086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cs-CZ" sz="4000" dirty="0">
                <a:latin typeface="Palatino Linotype" pitchFamily="18" charset="0"/>
              </a:rPr>
              <a:t>Určení pořadí aminokyselin - </a:t>
            </a:r>
            <a:r>
              <a:rPr lang="cs-CZ" sz="4000" dirty="0" err="1">
                <a:latin typeface="Palatino Linotype" pitchFamily="18" charset="0"/>
              </a:rPr>
              <a:t>sekvenace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>
                <a:latin typeface="Century Gothic" pitchFamily="34" charset="0"/>
              </a:rPr>
              <a:t>Sangerova</a:t>
            </a:r>
            <a:r>
              <a:rPr lang="cs-CZ" dirty="0">
                <a:latin typeface="Century Gothic" pitchFamily="34" charset="0"/>
              </a:rPr>
              <a:t> </a:t>
            </a:r>
            <a:r>
              <a:rPr lang="cs-CZ" dirty="0" smtClean="0">
                <a:latin typeface="Century Gothic" pitchFamily="34" charset="0"/>
              </a:rPr>
              <a:t>metoda</a:t>
            </a:r>
          </a:p>
          <a:p>
            <a:pPr lvl="1">
              <a:buFont typeface="Courier New" pitchFamily="49" charset="0"/>
              <a:buChar char="o"/>
            </a:pPr>
            <a:r>
              <a:rPr lang="cs-CZ" sz="2600" dirty="0" smtClean="0">
                <a:latin typeface="Century Gothic" pitchFamily="34" charset="0"/>
              </a:rPr>
              <a:t>N-koncová AK označena </a:t>
            </a:r>
            <a:r>
              <a:rPr lang="cs-CZ" sz="2600" dirty="0" err="1" smtClean="0">
                <a:latin typeface="Century Gothic" pitchFamily="34" charset="0"/>
              </a:rPr>
              <a:t>dinitrofluorbenzenem</a:t>
            </a:r>
            <a:endParaRPr lang="cs-CZ" sz="2600" dirty="0" smtClean="0">
              <a:latin typeface="Century Gothic" pitchFamily="34" charset="0"/>
            </a:endParaRPr>
          </a:p>
          <a:p>
            <a:pPr lvl="1">
              <a:buFont typeface="Courier New" pitchFamily="49" charset="0"/>
              <a:buChar char="o"/>
            </a:pPr>
            <a:r>
              <a:rPr lang="cs-CZ" sz="2600" dirty="0" smtClean="0">
                <a:latin typeface="Century Gothic" pitchFamily="34" charset="0"/>
              </a:rPr>
              <a:t>Poté kompletní hydrolýza řetězce</a:t>
            </a:r>
            <a:endParaRPr lang="cs-CZ" sz="2600" dirty="0">
              <a:latin typeface="Century Gothic" pitchFamily="34" charset="0"/>
            </a:endParaRPr>
          </a:p>
          <a:p>
            <a:endParaRPr lang="cs-CZ" dirty="0" smtClean="0">
              <a:latin typeface="Century Gothic" pitchFamily="34" charset="0"/>
            </a:endParaRPr>
          </a:p>
          <a:p>
            <a:endParaRPr lang="cs-CZ" dirty="0">
              <a:latin typeface="Century Gothic" pitchFamily="34" charset="0"/>
            </a:endParaRPr>
          </a:p>
          <a:p>
            <a:endParaRPr lang="cs-CZ" dirty="0" smtClean="0">
              <a:latin typeface="Century Gothic" pitchFamily="34" charset="0"/>
            </a:endParaRPr>
          </a:p>
          <a:p>
            <a:endParaRPr lang="cs-CZ" dirty="0">
              <a:latin typeface="Century Gothic" pitchFamily="34" charset="0"/>
            </a:endParaRPr>
          </a:p>
          <a:p>
            <a:endParaRPr lang="cs-CZ" dirty="0" smtClean="0">
              <a:latin typeface="Century Gothic" pitchFamily="34" charset="0"/>
            </a:endParaRPr>
          </a:p>
          <a:p>
            <a:endParaRPr lang="cs-CZ" dirty="0">
              <a:latin typeface="Century Gothic" pitchFamily="34" charset="0"/>
            </a:endParaRPr>
          </a:p>
          <a:p>
            <a:r>
              <a:rPr lang="cs-CZ" dirty="0" smtClean="0">
                <a:latin typeface="Century Gothic" pitchFamily="34" charset="0"/>
              </a:rPr>
              <a:t>Určení sekvence insulinu</a:t>
            </a:r>
            <a:endParaRPr lang="cs-CZ" dirty="0">
              <a:latin typeface="Century Gothic" pitchFamily="34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998230"/>
            <a:ext cx="7237096" cy="22320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38444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cs-CZ" sz="4000" dirty="0">
                <a:latin typeface="Palatino Linotype" pitchFamily="18" charset="0"/>
              </a:rPr>
              <a:t>Určení pořadí aminokyselin - </a:t>
            </a:r>
            <a:r>
              <a:rPr lang="cs-CZ" sz="4000" dirty="0" err="1">
                <a:latin typeface="Palatino Linotype" pitchFamily="18" charset="0"/>
              </a:rPr>
              <a:t>sekvenace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877272"/>
          </a:xfrm>
        </p:spPr>
        <p:txBody>
          <a:bodyPr>
            <a:normAutofit/>
          </a:bodyPr>
          <a:lstStyle/>
          <a:p>
            <a:r>
              <a:rPr lang="cs-CZ" dirty="0" err="1" smtClean="0">
                <a:latin typeface="Century Gothic" pitchFamily="34" charset="0"/>
              </a:rPr>
              <a:t>Edmanova</a:t>
            </a:r>
            <a:r>
              <a:rPr lang="cs-CZ" dirty="0" smtClean="0">
                <a:latin typeface="Century Gothic" pitchFamily="34" charset="0"/>
              </a:rPr>
              <a:t> metoda</a:t>
            </a:r>
          </a:p>
          <a:p>
            <a:pPr lvl="1">
              <a:buFont typeface="Courier New" pitchFamily="49" charset="0"/>
              <a:buChar char="o"/>
            </a:pPr>
            <a:r>
              <a:rPr lang="cs-CZ" sz="2400" dirty="0" smtClean="0">
                <a:latin typeface="Century Gothic" pitchFamily="34" charset="0"/>
              </a:rPr>
              <a:t>N-koncová AK označena </a:t>
            </a:r>
            <a:r>
              <a:rPr lang="cs-CZ" sz="2400" dirty="0" err="1" smtClean="0">
                <a:latin typeface="Century Gothic" pitchFamily="34" charset="0"/>
              </a:rPr>
              <a:t>fenylisotiokyanátem</a:t>
            </a:r>
            <a:endParaRPr lang="cs-CZ" sz="2400" dirty="0" smtClean="0">
              <a:latin typeface="Century Gothic" pitchFamily="34" charset="0"/>
            </a:endParaRPr>
          </a:p>
          <a:p>
            <a:pPr lvl="1">
              <a:buFont typeface="Courier New" pitchFamily="49" charset="0"/>
              <a:buChar char="o"/>
            </a:pPr>
            <a:r>
              <a:rPr lang="cs-CZ" sz="2400" dirty="0" smtClean="0">
                <a:latin typeface="Century Gothic" pitchFamily="34" charset="0"/>
              </a:rPr>
              <a:t>Poté mírná hydrolýza N-koncové AK, zbytek řetězce lze opětovně analyzovat (ca 30 kroků)</a:t>
            </a:r>
          </a:p>
          <a:p>
            <a:pPr lvl="1">
              <a:buFont typeface="Courier New" pitchFamily="49" charset="0"/>
              <a:buChar char="o"/>
            </a:pPr>
            <a:r>
              <a:rPr lang="cs-CZ" sz="2400" dirty="0" smtClean="0">
                <a:latin typeface="Century Gothic" pitchFamily="34" charset="0"/>
              </a:rPr>
              <a:t>Cyklický proces – automatický </a:t>
            </a:r>
            <a:r>
              <a:rPr lang="cs-CZ" sz="2400" dirty="0" err="1" smtClean="0">
                <a:latin typeface="Century Gothic" pitchFamily="34" charset="0"/>
              </a:rPr>
              <a:t>sekvenátor</a:t>
            </a:r>
            <a:endParaRPr lang="cs-CZ" sz="2400" dirty="0">
              <a:latin typeface="Century Gothic" pitchFamily="34" charset="0"/>
            </a:endParaRPr>
          </a:p>
          <a:p>
            <a:endParaRPr lang="cs-CZ" dirty="0" smtClean="0">
              <a:latin typeface="Century Gothic" pitchFamily="34" charset="0"/>
            </a:endParaRPr>
          </a:p>
          <a:p>
            <a:endParaRPr lang="cs-CZ" dirty="0">
              <a:latin typeface="Century Gothic" pitchFamily="34" charset="0"/>
            </a:endParaRPr>
          </a:p>
          <a:p>
            <a:endParaRPr lang="cs-CZ" dirty="0" smtClean="0">
              <a:latin typeface="Century Gothic" pitchFamily="34" charset="0"/>
            </a:endParaRPr>
          </a:p>
          <a:p>
            <a:endParaRPr lang="cs-CZ" dirty="0">
              <a:latin typeface="Century Gothic" pitchFamily="34" charset="0"/>
            </a:endParaRPr>
          </a:p>
          <a:p>
            <a:endParaRPr lang="cs-CZ" dirty="0" smtClean="0">
              <a:latin typeface="Century Gothic" pitchFamily="34" charset="0"/>
            </a:endParaRPr>
          </a:p>
          <a:p>
            <a:endParaRPr lang="cs-CZ" dirty="0">
              <a:latin typeface="Century Gothic" pitchFamily="34" charset="0"/>
            </a:endParaRPr>
          </a:p>
          <a:p>
            <a:endParaRPr lang="cs-CZ" dirty="0">
              <a:latin typeface="Century Gothic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645024"/>
            <a:ext cx="8037822" cy="2693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9976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cs-CZ" sz="4000" dirty="0">
                <a:latin typeface="Palatino Linotype" pitchFamily="18" charset="0"/>
              </a:rPr>
              <a:t>Určení pořadí aminokyselin - </a:t>
            </a:r>
            <a:r>
              <a:rPr lang="cs-CZ" sz="4000" dirty="0" err="1">
                <a:latin typeface="Palatino Linotype" pitchFamily="18" charset="0"/>
              </a:rPr>
              <a:t>sekvenace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lnSpcReduction="10000"/>
          </a:bodyPr>
          <a:lstStyle/>
          <a:p>
            <a:endParaRPr lang="cs-CZ" dirty="0" smtClean="0">
              <a:latin typeface="Century Gothic" pitchFamily="34" charset="0"/>
            </a:endParaRPr>
          </a:p>
          <a:p>
            <a:endParaRPr lang="cs-CZ" dirty="0">
              <a:latin typeface="Century Gothic" pitchFamily="34" charset="0"/>
            </a:endParaRPr>
          </a:p>
          <a:p>
            <a:endParaRPr lang="cs-CZ" dirty="0" smtClean="0">
              <a:latin typeface="Century Gothic" pitchFamily="34" charset="0"/>
            </a:endParaRPr>
          </a:p>
          <a:p>
            <a:endParaRPr lang="cs-CZ" dirty="0">
              <a:latin typeface="Century Gothic" pitchFamily="34" charset="0"/>
            </a:endParaRPr>
          </a:p>
          <a:p>
            <a:endParaRPr lang="cs-CZ" dirty="0" smtClean="0">
              <a:latin typeface="Century Gothic" pitchFamily="34" charset="0"/>
            </a:endParaRPr>
          </a:p>
          <a:p>
            <a:endParaRPr lang="cs-CZ" dirty="0">
              <a:latin typeface="Century Gothic" pitchFamily="34" charset="0"/>
            </a:endParaRPr>
          </a:p>
          <a:p>
            <a:endParaRPr lang="cs-CZ" dirty="0" smtClean="0">
              <a:latin typeface="Century Gothic" pitchFamily="34" charset="0"/>
            </a:endParaRPr>
          </a:p>
          <a:p>
            <a:r>
              <a:rPr lang="cs-CZ" dirty="0"/>
              <a:t>Schéma </a:t>
            </a:r>
            <a:r>
              <a:rPr lang="cs-CZ" dirty="0" err="1" smtClean="0"/>
              <a:t>sekvenátoru</a:t>
            </a:r>
            <a:endParaRPr lang="cs-CZ" dirty="0" smtClean="0"/>
          </a:p>
          <a:p>
            <a:pPr lvl="1">
              <a:buFont typeface="Courier New" pitchFamily="49" charset="0"/>
              <a:buChar char="o"/>
            </a:pPr>
            <a:r>
              <a:rPr lang="cs-CZ" sz="2600" dirty="0" smtClean="0"/>
              <a:t>Jednotlivé kroky oddělené promýváním</a:t>
            </a:r>
            <a:endParaRPr lang="cs-CZ" sz="2600" dirty="0"/>
          </a:p>
          <a:p>
            <a:endParaRPr lang="cs-CZ" dirty="0">
              <a:latin typeface="Century Gothic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412776"/>
            <a:ext cx="5918095" cy="35904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82128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cs-CZ" sz="4000" dirty="0">
                <a:latin typeface="Palatino Linotype" pitchFamily="18" charset="0"/>
              </a:rPr>
              <a:t>Určení pořadí aminokyselin - </a:t>
            </a:r>
            <a:r>
              <a:rPr lang="cs-CZ" sz="4000" dirty="0" err="1">
                <a:latin typeface="Palatino Linotype" pitchFamily="18" charset="0"/>
              </a:rPr>
              <a:t>sekvenace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88632"/>
          </a:xfrm>
        </p:spPr>
        <p:txBody>
          <a:bodyPr>
            <a:normAutofit/>
          </a:bodyPr>
          <a:lstStyle/>
          <a:p>
            <a:endParaRPr lang="cs-CZ" dirty="0" smtClean="0">
              <a:latin typeface="Century Gothic" pitchFamily="34" charset="0"/>
            </a:endParaRPr>
          </a:p>
          <a:p>
            <a:r>
              <a:rPr lang="cs-CZ" sz="4000" dirty="0" smtClean="0">
                <a:latin typeface="Century Gothic" pitchFamily="34" charset="0"/>
              </a:rPr>
              <a:t>Další speciální operace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>
                <a:latin typeface="Century Gothic" pitchFamily="34" charset="0"/>
              </a:rPr>
              <a:t>Denaturace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>
                <a:latin typeface="Century Gothic" pitchFamily="34" charset="0"/>
              </a:rPr>
              <a:t>Separace řetězců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>
                <a:latin typeface="Century Gothic" pitchFamily="34" charset="0"/>
              </a:rPr>
              <a:t>Redukce –COOH </a:t>
            </a:r>
          </a:p>
          <a:p>
            <a:r>
              <a:rPr lang="cs-CZ" sz="4000" dirty="0" smtClean="0">
                <a:latin typeface="Century Gothic" pitchFamily="34" charset="0"/>
              </a:rPr>
              <a:t>Jiná specifická štěpení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>
                <a:latin typeface="Century Gothic" pitchFamily="34" charset="0"/>
              </a:rPr>
              <a:t>Enzymatická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>
                <a:latin typeface="Century Gothic" pitchFamily="34" charset="0"/>
              </a:rPr>
              <a:t>Chemická (</a:t>
            </a:r>
            <a:r>
              <a:rPr lang="cs-CZ" dirty="0" err="1" smtClean="0">
                <a:latin typeface="Century Gothic" pitchFamily="34" charset="0"/>
              </a:rPr>
              <a:t>BrCN</a:t>
            </a:r>
            <a:r>
              <a:rPr lang="cs-CZ" dirty="0" smtClean="0">
                <a:latin typeface="Century Gothic" pitchFamily="34" charset="0"/>
              </a:rPr>
              <a:t> – Met)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>
                <a:latin typeface="Century Gothic" pitchFamily="34" charset="0"/>
              </a:rPr>
              <a:t>MS – tandemová aj. </a:t>
            </a:r>
            <a:r>
              <a:rPr lang="cs-CZ" smtClean="0">
                <a:latin typeface="Century Gothic" pitchFamily="34" charset="0"/>
              </a:rPr>
              <a:t>variace</a:t>
            </a:r>
            <a:endParaRPr lang="cs-CZ" dirty="0">
              <a:latin typeface="Century Gothic" pitchFamily="34" charset="0"/>
            </a:endParaRPr>
          </a:p>
          <a:p>
            <a:endParaRPr lang="cs-CZ" dirty="0" smtClean="0">
              <a:latin typeface="Century Gothic" pitchFamily="34" charset="0"/>
            </a:endParaRPr>
          </a:p>
          <a:p>
            <a:endParaRPr lang="cs-CZ" dirty="0">
              <a:latin typeface="Century Gothic" pitchFamily="34" charset="0"/>
            </a:endParaRPr>
          </a:p>
          <a:p>
            <a:endParaRPr lang="cs-CZ" dirty="0" smtClean="0">
              <a:latin typeface="Century Gothic" pitchFamily="34" charset="0"/>
            </a:endParaRPr>
          </a:p>
          <a:p>
            <a:endParaRPr lang="cs-CZ" dirty="0">
              <a:latin typeface="Century Gothic" pitchFamily="34" charset="0"/>
            </a:endParaRPr>
          </a:p>
          <a:p>
            <a:endParaRPr lang="cs-CZ" dirty="0" smtClean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3876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smtClean="0"/>
              <a:t>Syntéza polypeptidů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77500" lnSpcReduction="20000"/>
          </a:bodyPr>
          <a:lstStyle/>
          <a:p>
            <a:endParaRPr lang="cs-CZ" dirty="0" smtClean="0"/>
          </a:p>
          <a:p>
            <a:r>
              <a:rPr lang="cs-CZ" dirty="0" smtClean="0"/>
              <a:t>Význam</a:t>
            </a:r>
          </a:p>
          <a:p>
            <a:pPr lvl="1"/>
            <a:r>
              <a:rPr lang="cs-CZ" dirty="0" smtClean="0"/>
              <a:t>Příprava velkých množství přirozených bílkovin (inzulin, HGH aj.)</a:t>
            </a:r>
          </a:p>
          <a:p>
            <a:pPr lvl="1"/>
            <a:r>
              <a:rPr lang="cs-CZ" dirty="0" smtClean="0"/>
              <a:t>Příprava modifikovaných a umělých bílkovin</a:t>
            </a:r>
          </a:p>
          <a:p>
            <a:r>
              <a:rPr lang="cs-CZ" dirty="0" smtClean="0"/>
              <a:t>Možnosti – chemická či enzymová syntéza – výhody a nevýhody</a:t>
            </a:r>
          </a:p>
          <a:p>
            <a:r>
              <a:rPr lang="cs-CZ" dirty="0" smtClean="0"/>
              <a:t>Chemická syntéza</a:t>
            </a:r>
          </a:p>
          <a:p>
            <a:pPr lvl="1"/>
            <a:r>
              <a:rPr lang="cs-CZ" dirty="0" smtClean="0"/>
              <a:t>Aktivované reaktanty</a:t>
            </a:r>
          </a:p>
          <a:p>
            <a:pPr lvl="1"/>
            <a:r>
              <a:rPr lang="cs-CZ" dirty="0" smtClean="0"/>
              <a:t>Kondensační činidla</a:t>
            </a:r>
          </a:p>
          <a:p>
            <a:pPr lvl="1"/>
            <a:r>
              <a:rPr lang="cs-CZ" dirty="0" smtClean="0"/>
              <a:t>Nežádoucí reakce – ochrana skupin – blokace </a:t>
            </a:r>
          </a:p>
          <a:p>
            <a:pPr lvl="1"/>
            <a:r>
              <a:rPr lang="cs-CZ" dirty="0" smtClean="0"/>
              <a:t>Problém odstranění meziproduktů</a:t>
            </a:r>
          </a:p>
          <a:p>
            <a:r>
              <a:rPr lang="cs-CZ" dirty="0" smtClean="0"/>
              <a:t>Enzymová syntéza</a:t>
            </a:r>
          </a:p>
          <a:p>
            <a:pPr lvl="1"/>
            <a:r>
              <a:rPr lang="cs-CZ" dirty="0" smtClean="0"/>
              <a:t>Molekulárně biologické postupy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7924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Syntéza </a:t>
            </a:r>
            <a:r>
              <a:rPr lang="cs-CZ" smtClean="0"/>
              <a:t>peptidú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Reaktanty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Blokující skupina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Kondensační činidlo</a:t>
            </a:r>
            <a:endParaRPr lang="cs-CZ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2996951"/>
            <a:ext cx="2438400" cy="244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7394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42762"/>
            <a:ext cx="3142857" cy="6715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Obdélník 1"/>
          <p:cNvSpPr/>
          <p:nvPr/>
        </p:nvSpPr>
        <p:spPr>
          <a:xfrm>
            <a:off x="251520" y="620688"/>
            <a:ext cx="3849131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 smtClean="0"/>
              <a:t>Sled reakčních kroků</a:t>
            </a:r>
          </a:p>
          <a:p>
            <a:r>
              <a:rPr lang="cs-CZ" sz="2800" dirty="0" err="1" smtClean="0"/>
              <a:t>Merrifieldovy</a:t>
            </a:r>
            <a:r>
              <a:rPr lang="cs-CZ" sz="2800" dirty="0" smtClean="0"/>
              <a:t> syntézy </a:t>
            </a:r>
          </a:p>
          <a:p>
            <a:r>
              <a:rPr lang="cs-CZ" sz="2800" dirty="0" smtClean="0"/>
              <a:t>na pevné fázi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854802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Obsah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Přehled obecných metod. 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Významné metody studia – </a:t>
            </a:r>
            <a:r>
              <a:rPr lang="cs-CZ" dirty="0" err="1" smtClean="0">
                <a:solidFill>
                  <a:schemeClr val="tx1"/>
                </a:solidFill>
              </a:rPr>
              <a:t>sekvenace</a:t>
            </a:r>
            <a:r>
              <a:rPr lang="cs-CZ" dirty="0" smtClean="0">
                <a:solidFill>
                  <a:schemeClr val="tx1"/>
                </a:solidFill>
              </a:rPr>
              <a:t>. 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Syntéza peptidů.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9/26/2017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Petr Zbořil</a:t>
            </a:r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0398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6000" dirty="0" smtClean="0">
                <a:latin typeface="Palatino Linotype" pitchFamily="18" charset="0"/>
              </a:rPr>
              <a:t>Metody studia bílkovin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Studium 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s</a:t>
            </a:r>
            <a:r>
              <a:rPr lang="cs-CZ" dirty="0" smtClean="0"/>
              <a:t>truktury – </a:t>
            </a:r>
            <a:r>
              <a:rPr lang="cs-CZ" dirty="0" smtClean="0"/>
              <a:t>molekulární vlastnosti	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funkce  – </a:t>
            </a:r>
            <a:r>
              <a:rPr lang="cs-CZ" dirty="0" smtClean="0"/>
              <a:t>(katalytické aj. vlastnosti)</a:t>
            </a:r>
          </a:p>
          <a:p>
            <a:pPr>
              <a:buFont typeface="Courier New" pitchFamily="49" charset="0"/>
              <a:buChar char="o"/>
            </a:pPr>
            <a:endParaRPr lang="cs-CZ" dirty="0" smtClean="0"/>
          </a:p>
          <a:p>
            <a:r>
              <a:rPr lang="cs-CZ" dirty="0" smtClean="0"/>
              <a:t>Podle potřeby a účelu 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isolace do potřebné </a:t>
            </a:r>
            <a:r>
              <a:rPr lang="cs-CZ" dirty="0" smtClean="0"/>
              <a:t>čistoty – individua, krystalické</a:t>
            </a:r>
            <a:endParaRPr lang="cs-CZ" dirty="0" smtClean="0"/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studium </a:t>
            </a:r>
            <a:r>
              <a:rPr lang="cs-CZ" i="1" dirty="0" smtClean="0"/>
              <a:t>in </a:t>
            </a:r>
            <a:r>
              <a:rPr lang="cs-CZ" i="1" dirty="0" err="1" smtClean="0"/>
              <a:t>situ</a:t>
            </a:r>
            <a:endParaRPr lang="cs-CZ" i="1" dirty="0" smtClean="0"/>
          </a:p>
          <a:p>
            <a:endParaRPr lang="cs-CZ" dirty="0" smtClean="0"/>
          </a:p>
          <a:p>
            <a:r>
              <a:rPr lang="cs-CZ" dirty="0" smtClean="0"/>
              <a:t>Isolace – metody více či méně komplikované podle účelu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 smtClean="0"/>
              <a:t>čisté nativní bílkoviny pro studium vlastností event. farmakologii,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 smtClean="0"/>
              <a:t>hrubé isolace pro průmysl apod.</a:t>
            </a:r>
          </a:p>
          <a:p>
            <a:endParaRPr lang="cs-CZ" dirty="0" smtClean="0"/>
          </a:p>
          <a:p>
            <a:r>
              <a:rPr lang="cs-CZ" dirty="0" smtClean="0"/>
              <a:t>Isolační postupy – separační metody</a:t>
            </a:r>
          </a:p>
          <a:p>
            <a:r>
              <a:rPr lang="cs-CZ" dirty="0" smtClean="0"/>
              <a:t>Analýza – tytéž nebo další 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2032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850106"/>
          </a:xfrm>
        </p:spPr>
        <p:txBody>
          <a:bodyPr>
            <a:noAutofit/>
          </a:bodyPr>
          <a:lstStyle/>
          <a:p>
            <a:r>
              <a:rPr lang="cs-CZ" dirty="0" smtClean="0">
                <a:latin typeface="Palatino Linotype" pitchFamily="18" charset="0"/>
              </a:rPr>
              <a:t>Obecné kroky při isolaci bílkovin</a:t>
            </a:r>
            <a:endParaRPr lang="cs-CZ" dirty="0">
              <a:latin typeface="Palatino Linotype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733256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Izolace – přehled metod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-desintegrace materiálu 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-preparativní centrifugace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-srážecí metody, jsou založeny na změně rozpustnosti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- membránové separace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- chromatografie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- (preparativní elektromigrační metody – elektroforéza)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- krystalisace</a:t>
            </a:r>
          </a:p>
          <a:p>
            <a:endParaRPr lang="cs-CZ" dirty="0" smtClean="0"/>
          </a:p>
          <a:p>
            <a:r>
              <a:rPr lang="cs-CZ" dirty="0" smtClean="0"/>
              <a:t>Analytické postupy – včetně metod separačních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elektroforéza a chromatografie v analytickém měřítku, 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spektrální metody</a:t>
            </a:r>
          </a:p>
          <a:p>
            <a:pPr lvl="2">
              <a:buFont typeface="Courier New" pitchFamily="49" charset="0"/>
              <a:buChar char="o"/>
            </a:pPr>
            <a:r>
              <a:rPr lang="cs-CZ" dirty="0" smtClean="0"/>
              <a:t>Absorpční</a:t>
            </a:r>
          </a:p>
          <a:p>
            <a:pPr lvl="2">
              <a:buFont typeface="Courier New" pitchFamily="49" charset="0"/>
              <a:buChar char="o"/>
            </a:pPr>
            <a:r>
              <a:rPr lang="cs-CZ" dirty="0" smtClean="0"/>
              <a:t>disperzní</a:t>
            </a:r>
          </a:p>
          <a:p>
            <a:pPr lvl="2">
              <a:buFont typeface="Courier New" pitchFamily="49" charset="0"/>
              <a:buChar char="o"/>
            </a:pPr>
            <a:r>
              <a:rPr lang="cs-CZ" dirty="0" err="1" smtClean="0"/>
              <a:t>chiroptické</a:t>
            </a:r>
            <a:r>
              <a:rPr lang="cs-CZ" dirty="0" smtClean="0"/>
              <a:t> metody</a:t>
            </a:r>
          </a:p>
          <a:p>
            <a:pPr lvl="2">
              <a:buFont typeface="Courier New" pitchFamily="49" charset="0"/>
              <a:buChar char="o"/>
            </a:pPr>
            <a:r>
              <a:rPr lang="cs-CZ" dirty="0" smtClean="0"/>
              <a:t>NMR</a:t>
            </a:r>
          </a:p>
          <a:p>
            <a:pPr lvl="2">
              <a:buFont typeface="Courier New" pitchFamily="49" charset="0"/>
              <a:buChar char="o"/>
            </a:pPr>
            <a:r>
              <a:rPr lang="cs-CZ" dirty="0" err="1" smtClean="0"/>
              <a:t>rentgenostrukturní</a:t>
            </a:r>
            <a:r>
              <a:rPr lang="cs-CZ" dirty="0" smtClean="0"/>
              <a:t> analýza, 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MS – moderní metoda umožňující i štěpení řetězce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další speciální metody</a:t>
            </a:r>
          </a:p>
          <a:p>
            <a:pPr>
              <a:buFont typeface="Courier New" pitchFamily="49" charset="0"/>
              <a:buChar char="o"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7596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5400" dirty="0" smtClean="0">
                <a:latin typeface="Palatino Linotype" pitchFamily="18" charset="0"/>
              </a:rPr>
              <a:t>Určení primární struktury</a:t>
            </a:r>
            <a:br>
              <a:rPr lang="cs-CZ" sz="5400" dirty="0" smtClean="0">
                <a:latin typeface="Palatino Linotype" pitchFamily="18" charset="0"/>
              </a:rPr>
            </a:br>
            <a:endParaRPr lang="cs-CZ" sz="5400" dirty="0">
              <a:latin typeface="Palatino Linotype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Analýza aminokyselinového složení.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Bílkovina se hydrolyzuje totálně (silně kyselé či zásadité prostředí, zatavená ampule, autokláv)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Směs aminokyselin se analyzuje standartními metodami </a:t>
            </a:r>
          </a:p>
          <a:p>
            <a:pPr lvl="2">
              <a:buFont typeface="Courier New" pitchFamily="49" charset="0"/>
              <a:buChar char="o"/>
            </a:pPr>
            <a:r>
              <a:rPr lang="cs-CZ" dirty="0" err="1" smtClean="0"/>
              <a:t>iontoměničovou</a:t>
            </a:r>
            <a:r>
              <a:rPr lang="cs-CZ" dirty="0" smtClean="0"/>
              <a:t> chromatografií (analytické provedení)</a:t>
            </a:r>
          </a:p>
          <a:p>
            <a:pPr lvl="2">
              <a:buFont typeface="Courier New" pitchFamily="49" charset="0"/>
              <a:buChar char="o"/>
            </a:pPr>
            <a:r>
              <a:rPr lang="cs-CZ" dirty="0" smtClean="0"/>
              <a:t>nověji hydrofobní chromatografie nebo kapilární </a:t>
            </a:r>
            <a:r>
              <a:rPr lang="cs-CZ" dirty="0" err="1" smtClean="0"/>
              <a:t>zonová</a:t>
            </a:r>
            <a:r>
              <a:rPr lang="cs-CZ" dirty="0" smtClean="0"/>
              <a:t> elektroforéza.</a:t>
            </a:r>
          </a:p>
          <a:p>
            <a:r>
              <a:rPr lang="cs-CZ" dirty="0" smtClean="0"/>
              <a:t>Kvantitativní analýza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err="1" smtClean="0"/>
              <a:t>Derivatizace</a:t>
            </a:r>
            <a:r>
              <a:rPr lang="cs-CZ" dirty="0" smtClean="0"/>
              <a:t> činidlem poskytujícím barevný či </a:t>
            </a:r>
            <a:r>
              <a:rPr lang="cs-CZ" dirty="0" err="1" smtClean="0"/>
              <a:t>fluoreskijící</a:t>
            </a:r>
            <a:endParaRPr lang="cs-CZ" dirty="0" smtClean="0"/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Téměř univerzální – ninhydrinová reakce – modrofialové zbarvení se všemi aminokyselinami s výjimkou Pro (a </a:t>
            </a:r>
            <a:r>
              <a:rPr lang="cs-CZ" dirty="0" err="1" smtClean="0"/>
              <a:t>Hypro</a:t>
            </a:r>
            <a:r>
              <a:rPr lang="cs-CZ" dirty="0" smtClean="0"/>
              <a:t>), kdy vzniká žluté zbarvení.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/>
              <a:t>Další způsoby </a:t>
            </a:r>
            <a:r>
              <a:rPr lang="cs-CZ" dirty="0" err="1"/>
              <a:t>derivatizace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dansylace</a:t>
            </a:r>
            <a:r>
              <a:rPr lang="cs-CZ" dirty="0" smtClean="0"/>
              <a:t>, </a:t>
            </a:r>
            <a:r>
              <a:rPr lang="cs-CZ" dirty="0" err="1" smtClean="0"/>
              <a:t>fluorescamin</a:t>
            </a:r>
            <a:r>
              <a:rPr lang="cs-CZ" dirty="0" smtClean="0"/>
              <a:t> aj.)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9143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925" y="619125"/>
            <a:ext cx="5772150" cy="561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9815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Ninhydrinová reakce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00200"/>
            <a:ext cx="8892480" cy="5257800"/>
          </a:xfrm>
        </p:spPr>
        <p:txBody>
          <a:bodyPr>
            <a:normAutofit fontScale="92500" lnSpcReduction="10000"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Schéma ninhydrinové reakce obecně, </a:t>
            </a:r>
            <a:r>
              <a:rPr lang="el-GR" dirty="0" smtClean="0"/>
              <a:t>λ = 570 </a:t>
            </a:r>
            <a:r>
              <a:rPr lang="cs-CZ" dirty="0" err="1" smtClean="0"/>
              <a:t>nm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1175" y="1300163"/>
            <a:ext cx="5581650" cy="425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834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Ninhydrinová reakce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lnSpcReduction="10000"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Ninhydrinová </a:t>
            </a:r>
            <a:r>
              <a:rPr lang="cs-CZ" dirty="0"/>
              <a:t>reakce s prolinem, λ = 440 </a:t>
            </a:r>
            <a:r>
              <a:rPr lang="cs-CZ" dirty="0" err="1"/>
              <a:t>nm</a:t>
            </a:r>
            <a:endParaRPr lang="cs-CZ" dirty="0"/>
          </a:p>
          <a:p>
            <a:endParaRPr lang="cs-C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556792"/>
            <a:ext cx="4754286" cy="3748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0272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778098"/>
          </a:xfrm>
        </p:spPr>
        <p:txBody>
          <a:bodyPr>
            <a:normAutofit fontScale="90000"/>
          </a:bodyPr>
          <a:lstStyle/>
          <a:p>
            <a:r>
              <a:rPr lang="cs-CZ" sz="5300" dirty="0" smtClean="0"/>
              <a:t>IEC aminokyselin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sz="2400" dirty="0" smtClean="0"/>
          </a:p>
          <a:p>
            <a:r>
              <a:rPr lang="cs-CZ" sz="2400" dirty="0" smtClean="0"/>
              <a:t>Eluční profil aminokyselin</a:t>
            </a:r>
          </a:p>
          <a:p>
            <a:pPr lvl="1"/>
            <a:r>
              <a:rPr lang="cs-CZ" sz="2000" dirty="0" smtClean="0"/>
              <a:t>Kvalitativní a kvantitativní vyhodnocení</a:t>
            </a:r>
            <a:endParaRPr lang="cs-CZ" sz="20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0430" y="1268760"/>
            <a:ext cx="5524500" cy="409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71353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xekutivní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373</Words>
  <Application>Microsoft Office PowerPoint</Application>
  <PresentationFormat>Předvádění na obrazovce (4:3)</PresentationFormat>
  <Paragraphs>152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16</vt:i4>
      </vt:variant>
    </vt:vector>
  </HeadingPairs>
  <TitlesOfParts>
    <vt:vector size="18" baseType="lpstr">
      <vt:lpstr>Motiv systému Office</vt:lpstr>
      <vt:lpstr>Exekutivní</vt:lpstr>
      <vt:lpstr>C5720 Biochemie</vt:lpstr>
      <vt:lpstr>Obsah</vt:lpstr>
      <vt:lpstr>Metody studia bílkovin </vt:lpstr>
      <vt:lpstr>Obecné kroky při isolaci bílkovin</vt:lpstr>
      <vt:lpstr>Určení primární struktury </vt:lpstr>
      <vt:lpstr>Prezentace aplikace PowerPoint</vt:lpstr>
      <vt:lpstr>Ninhydrinová reakce</vt:lpstr>
      <vt:lpstr>Ninhydrinová reakce</vt:lpstr>
      <vt:lpstr>IEC aminokyselin </vt:lpstr>
      <vt:lpstr>Určení pořadí aminokyselin - sekvenace </vt:lpstr>
      <vt:lpstr>Určení pořadí aminokyselin - sekvenace </vt:lpstr>
      <vt:lpstr>Určení pořadí aminokyselin - sekvenace </vt:lpstr>
      <vt:lpstr>Určení pořadí aminokyselin - sekvenace </vt:lpstr>
      <vt:lpstr>Syntéza polypeptidů</vt:lpstr>
      <vt:lpstr>Syntéza peptidú</vt:lpstr>
      <vt:lpstr>Prezentace aplikace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C3181 Biochemie I</dc:title>
  <dc:creator>Zbořil</dc:creator>
  <cp:lastModifiedBy>Zboril</cp:lastModifiedBy>
  <cp:revision>19</cp:revision>
  <dcterms:created xsi:type="dcterms:W3CDTF">2013-01-24T09:15:27Z</dcterms:created>
  <dcterms:modified xsi:type="dcterms:W3CDTF">2017-09-26T11:34:56Z</dcterms:modified>
</cp:coreProperties>
</file>