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6" r:id="rId6"/>
    <p:sldId id="267" r:id="rId7"/>
    <p:sldId id="268" r:id="rId8"/>
    <p:sldId id="273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9/30/2014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05-Signální a obranné bílkoviny</a:t>
            </a: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9/30/2014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Membránové komponenty </a:t>
            </a:r>
            <a:r>
              <a:rPr lang="cs-CZ" i="1" dirty="0">
                <a:solidFill>
                  <a:schemeClr val="tx1"/>
                </a:solidFill>
              </a:rPr>
              <a:t>imunitního </a:t>
            </a:r>
            <a:r>
              <a:rPr lang="cs-CZ" i="1" dirty="0" smtClean="0">
                <a:solidFill>
                  <a:schemeClr val="tx1"/>
                </a:solidFill>
              </a:rPr>
              <a:t>systému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rozpoznání </a:t>
            </a:r>
            <a:r>
              <a:rPr lang="cs-CZ" i="1" dirty="0">
                <a:solidFill>
                  <a:schemeClr val="tx1"/>
                </a:solidFill>
              </a:rPr>
              <a:t>a signalizace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497144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i="1" dirty="0">
                <a:solidFill>
                  <a:schemeClr val="tx1"/>
                </a:solidFill>
              </a:rPr>
              <a:t>in </a:t>
            </a:r>
            <a:r>
              <a:rPr lang="cs-CZ" i="1" dirty="0" err="1">
                <a:solidFill>
                  <a:schemeClr val="tx1"/>
                </a:solidFill>
              </a:rPr>
              <a:t>vivo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přirozený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 složitého mechanismu, funkce spíše signální, aglutinace (erytrocyty)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indukovaná syntéza, energetická náročnost, regulace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rozpoznávací schopnost, specificita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kapacita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Poruchy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Autoimunitní choroby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Nedostatečná produkce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Imunologie, imunochemie</a:t>
            </a: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</a:t>
            </a:r>
            <a:r>
              <a:rPr lang="cs-CZ" sz="4800" dirty="0" smtClean="0">
                <a:solidFill>
                  <a:schemeClr val="tx1"/>
                </a:solidFill>
              </a:rPr>
              <a:t>plikace </a:t>
            </a:r>
            <a:r>
              <a:rPr lang="cs-CZ" sz="4800" dirty="0">
                <a:solidFill>
                  <a:schemeClr val="tx1"/>
                </a:solidFill>
              </a:rPr>
              <a:t>v lékařství a biochemii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Klinické využití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– </a:t>
            </a:r>
            <a:r>
              <a:rPr lang="cs-CZ" dirty="0" smtClean="0">
                <a:solidFill>
                  <a:schemeClr val="tx1"/>
                </a:solidFill>
              </a:rPr>
              <a:t>imunizace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Pokročilé – léčba příčin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Metody stanovení x metody využívající </a:t>
            </a:r>
            <a:r>
              <a:rPr lang="cs-CZ" dirty="0" err="1" smtClean="0">
                <a:solidFill>
                  <a:schemeClr val="tx1"/>
                </a:solidFill>
              </a:rPr>
              <a:t>Ig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Technické využití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Imunoanalytické </a:t>
            </a:r>
            <a:r>
              <a:rPr lang="cs-CZ" dirty="0">
                <a:solidFill>
                  <a:schemeClr val="tx1"/>
                </a:solidFill>
              </a:rPr>
              <a:t>metody – RIA, ELISA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Imunoseparace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imunoafinitní</a:t>
            </a:r>
            <a:r>
              <a:rPr lang="cs-CZ" dirty="0">
                <a:solidFill>
                  <a:schemeClr val="tx1"/>
                </a:solidFill>
              </a:rPr>
              <a:t> chromatografie, magnetické kuličky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>
                <a:solidFill>
                  <a:schemeClr val="tx1"/>
                </a:solidFill>
              </a:rPr>
              <a:t>protilátek – </a:t>
            </a:r>
            <a:r>
              <a:rPr lang="cs-CZ" dirty="0" err="1">
                <a:solidFill>
                  <a:schemeClr val="tx1"/>
                </a:solidFill>
              </a:rPr>
              <a:t>polyklonální</a:t>
            </a:r>
            <a:r>
              <a:rPr lang="cs-CZ" dirty="0">
                <a:solidFill>
                  <a:schemeClr val="tx1"/>
                </a:solidFill>
              </a:rPr>
              <a:t>, monoklonální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ochranné bílkoviny, imunoglobuliny, struktura, funkce, praktické aspekty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9/30/2014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 smtClean="0">
                <a:solidFill>
                  <a:schemeClr val="tx1"/>
                </a:solidFill>
              </a:rPr>
              <a:t>Signální </a:t>
            </a:r>
            <a:r>
              <a:rPr lang="cs-CZ" sz="5000" dirty="0">
                <a:solidFill>
                  <a:schemeClr val="tx1"/>
                </a:solidFill>
              </a:rPr>
              <a:t>a </a:t>
            </a:r>
            <a:r>
              <a:rPr lang="cs-CZ" sz="5000" dirty="0" smtClean="0">
                <a:solidFill>
                  <a:schemeClr val="tx1"/>
                </a:solidFill>
              </a:rPr>
              <a:t>obranné bílkoviny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Obě funkce často společné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Obranná funkce – signál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při obraně - interferony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 signální peptidy a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Široký pojem, malá kvanta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– hormony, neurotransmitery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Příklad – bílkoviny imunitního systému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Třetí signální systém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Propojení s nervovým a humorálním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Velmi komplikovaná </a:t>
            </a:r>
            <a:r>
              <a:rPr lang="cs-CZ" dirty="0">
                <a:solidFill>
                  <a:schemeClr val="tx1"/>
                </a:solidFill>
              </a:rPr>
              <a:t>skupinu látek,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Základní součásti </a:t>
            </a:r>
            <a:r>
              <a:rPr lang="cs-CZ" b="1" dirty="0" smtClean="0">
                <a:solidFill>
                  <a:schemeClr val="tx1"/>
                </a:solidFill>
              </a:rPr>
              <a:t>imunoglobuliny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>
                <a:solidFill>
                  <a:schemeClr val="tx1"/>
                </a:solidFill>
              </a:rPr>
              <a:t>základních </a:t>
            </a:r>
            <a:r>
              <a:rPr lang="cs-CZ" dirty="0" smtClean="0">
                <a:solidFill>
                  <a:schemeClr val="tx1"/>
                </a:solidFill>
              </a:rPr>
              <a:t>typů </a:t>
            </a:r>
            <a:r>
              <a:rPr lang="cs-CZ" dirty="0">
                <a:solidFill>
                  <a:schemeClr val="tx1"/>
                </a:solidFill>
              </a:rPr>
              <a:t>– G, A, M, D a E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Liší </a:t>
            </a:r>
            <a:r>
              <a:rPr lang="cs-CZ" dirty="0">
                <a:solidFill>
                  <a:schemeClr val="tx1"/>
                </a:solidFill>
              </a:rPr>
              <a:t>se strukturou i </a:t>
            </a:r>
            <a:r>
              <a:rPr lang="cs-CZ" dirty="0" smtClean="0">
                <a:solidFill>
                  <a:schemeClr val="tx1"/>
                </a:solidFill>
              </a:rPr>
              <a:t>funkcí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Vykazující </a:t>
            </a:r>
            <a:r>
              <a:rPr lang="cs-CZ" dirty="0">
                <a:solidFill>
                  <a:schemeClr val="tx1"/>
                </a:solidFill>
              </a:rPr>
              <a:t>společné základní znaky jak struktury tak funkce.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Schematické znázornění struktur imunoglobulinů.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24025"/>
            <a:ext cx="4552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Imonuglobuliny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G (</a:t>
            </a:r>
            <a:r>
              <a:rPr lang="cs-CZ" b="1" dirty="0" err="1">
                <a:solidFill>
                  <a:schemeClr val="tx1"/>
                </a:solidFill>
              </a:rPr>
              <a:t>IgG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Nejjednoduššími a nejvíce zastoupenými </a:t>
            </a:r>
            <a:r>
              <a:rPr lang="cs-CZ" dirty="0" smtClean="0">
                <a:solidFill>
                  <a:schemeClr val="tx1"/>
                </a:solidFill>
              </a:rPr>
              <a:t>jsou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ákladní </a:t>
            </a:r>
            <a:r>
              <a:rPr lang="cs-CZ" dirty="0">
                <a:solidFill>
                  <a:schemeClr val="tx1"/>
                </a:solidFill>
              </a:rPr>
              <a:t>struktura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o dvou těžkých a dvou lehkých řetězcích.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Imunoglobulin G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prostorový </a:t>
            </a:r>
            <a:r>
              <a:rPr lang="cs-CZ" dirty="0">
                <a:solidFill>
                  <a:schemeClr val="tx1"/>
                </a:solidFill>
              </a:rPr>
              <a:t>model (A) a plošné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8" y="2599177"/>
            <a:ext cx="6673334" cy="27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9141"/>
            <a:ext cx="41148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Části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Z hlediska </a:t>
            </a:r>
            <a:r>
              <a:rPr lang="cs-CZ" sz="1600" dirty="0">
                <a:solidFill>
                  <a:schemeClr val="tx1"/>
                </a:solidFill>
              </a:rPr>
              <a:t>strukturního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i </a:t>
            </a:r>
            <a:r>
              <a:rPr lang="cs-CZ" sz="1600" dirty="0">
                <a:solidFill>
                  <a:schemeClr val="tx1"/>
                </a:solidFill>
              </a:rPr>
              <a:t>funkčního </a:t>
            </a:r>
            <a:r>
              <a:rPr lang="cs-CZ" sz="1600" dirty="0" smtClean="0">
                <a:solidFill>
                  <a:schemeClr val="tx1"/>
                </a:solidFill>
              </a:rPr>
              <a:t>lze </a:t>
            </a:r>
            <a:r>
              <a:rPr lang="cs-CZ" sz="1600" dirty="0" err="1" smtClean="0">
                <a:solidFill>
                  <a:schemeClr val="tx1"/>
                </a:solidFill>
              </a:rPr>
              <a:t>IgG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rozdělit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na </a:t>
            </a:r>
            <a:r>
              <a:rPr lang="cs-CZ" sz="1600" dirty="0">
                <a:solidFill>
                  <a:schemeClr val="tx1"/>
                </a:solidFill>
              </a:rPr>
              <a:t>část (doménu, fragment)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konservativní </a:t>
            </a:r>
            <a:r>
              <a:rPr lang="cs-CZ" sz="1600" dirty="0">
                <a:solidFill>
                  <a:schemeClr val="tx1"/>
                </a:solidFill>
              </a:rPr>
              <a:t>(konstantní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c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variabilní (vaznou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v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nebo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ab</a:t>
            </a:r>
            <a:r>
              <a:rPr lang="cs-CZ" sz="1600" dirty="0">
                <a:solidFill>
                  <a:schemeClr val="tx1"/>
                </a:solidFill>
              </a:rPr>
              <a:t>).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Druhá </a:t>
            </a:r>
            <a:r>
              <a:rPr lang="cs-CZ" sz="1600" dirty="0">
                <a:solidFill>
                  <a:schemeClr val="tx1"/>
                </a:solidFill>
              </a:rPr>
              <a:t>z nich má velmi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specifickou </a:t>
            </a:r>
            <a:r>
              <a:rPr lang="cs-CZ" sz="1600" dirty="0">
                <a:solidFill>
                  <a:schemeClr val="tx1"/>
                </a:solidFill>
              </a:rPr>
              <a:t>strukturu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je odpovědná za vazbu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skupin </a:t>
            </a:r>
            <a:r>
              <a:rPr lang="cs-CZ" sz="1600" dirty="0">
                <a:solidFill>
                  <a:schemeClr val="tx1"/>
                </a:solidFill>
              </a:rPr>
              <a:t>(molekul nebo jejich částí)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označovaných </a:t>
            </a:r>
            <a:r>
              <a:rPr lang="cs-CZ" sz="1600" dirty="0">
                <a:solidFill>
                  <a:schemeClr val="tx1"/>
                </a:solidFill>
              </a:rPr>
              <a:t>jako </a:t>
            </a:r>
            <a:r>
              <a:rPr lang="cs-CZ" sz="1600" b="1" dirty="0">
                <a:solidFill>
                  <a:schemeClr val="tx1"/>
                </a:solidFill>
              </a:rPr>
              <a:t>antigeny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1" y="1268760"/>
            <a:ext cx="342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antigenu, precipitace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Opsonizace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Produkce - indukovaná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Antigen x </a:t>
            </a:r>
            <a:r>
              <a:rPr lang="cs-CZ" dirty="0" smtClean="0">
                <a:solidFill>
                  <a:schemeClr val="tx1"/>
                </a:solidFill>
              </a:rPr>
              <a:t>Imunogen, hapten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3600"/>
            <a:ext cx="7280000" cy="2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Síťování a precipitace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9/30/2014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492896"/>
            <a:ext cx="43243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621</TotalTime>
  <Words>248</Words>
  <Application>Microsoft Office PowerPoint</Application>
  <PresentationFormat>Předvádění na obrazovce (4:3)</PresentationFormat>
  <Paragraphs>141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C5720 Biochemie</vt:lpstr>
      <vt:lpstr>Obsah</vt:lpstr>
      <vt:lpstr>Signální a obranné bílkoviny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Aplikace v lékařství a biochemii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45</cp:revision>
  <dcterms:created xsi:type="dcterms:W3CDTF">2012-05-21T09:08:24Z</dcterms:created>
  <dcterms:modified xsi:type="dcterms:W3CDTF">2014-09-30T05:35:56Z</dcterms:modified>
</cp:coreProperties>
</file>