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1" r:id="rId4"/>
    <p:sldId id="286" r:id="rId5"/>
    <p:sldId id="287" r:id="rId6"/>
    <p:sldId id="274" r:id="rId7"/>
    <p:sldId id="273" r:id="rId8"/>
    <p:sldId id="275" r:id="rId9"/>
    <p:sldId id="276" r:id="rId10"/>
    <p:sldId id="288" r:id="rId11"/>
    <p:sldId id="278" r:id="rId12"/>
    <p:sldId id="289" r:id="rId13"/>
    <p:sldId id="281" r:id="rId14"/>
    <p:sldId id="290" r:id="rId15"/>
    <p:sldId id="282" r:id="rId16"/>
    <p:sldId id="283" r:id="rId17"/>
    <p:sldId id="314" r:id="rId18"/>
    <p:sldId id="291" r:id="rId19"/>
    <p:sldId id="293" r:id="rId20"/>
    <p:sldId id="284" r:id="rId21"/>
    <p:sldId id="294" r:id="rId22"/>
    <p:sldId id="295" r:id="rId23"/>
    <p:sldId id="297" r:id="rId24"/>
    <p:sldId id="298" r:id="rId25"/>
    <p:sldId id="300" r:id="rId26"/>
    <p:sldId id="299" r:id="rId27"/>
    <p:sldId id="301" r:id="rId28"/>
    <p:sldId id="306" r:id="rId29"/>
    <p:sldId id="307" r:id="rId30"/>
    <p:sldId id="308" r:id="rId31"/>
    <p:sldId id="309" r:id="rId32"/>
    <p:sldId id="302" r:id="rId33"/>
    <p:sldId id="310" r:id="rId34"/>
    <p:sldId id="311" r:id="rId35"/>
    <p:sldId id="303" r:id="rId36"/>
    <p:sldId id="312" r:id="rId37"/>
    <p:sldId id="304" r:id="rId38"/>
    <p:sldId id="305" r:id="rId39"/>
    <p:sldId id="31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9339-F584-4180-AC4D-A136BA0766C9}" type="datetimeFigureOut">
              <a:rPr lang="cs-CZ" smtClean="0"/>
              <a:t>30.10.2017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FE1BE-B6DD-4F8D-B5CE-C511F7CC7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E1BE-B6DD-4F8D-B5CE-C511F7CC7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136904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12-Enzymová kinetika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10/30/2017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9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průběh enzymové reakce – </a:t>
            </a:r>
            <a:r>
              <a:rPr lang="cs-CZ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prestacionární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stacionární </a:t>
            </a:r>
            <a:r>
              <a:rPr lang="cs-CZ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endParaRPr lang="cs-CZ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2" descr="2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56497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Stacionární kinetika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69371"/>
          </a:xfrm>
        </p:spPr>
        <p:txBody>
          <a:bodyPr>
            <a:noAutofit/>
          </a:bodyPr>
          <a:lstStyle/>
          <a:p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ES     ↔    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 P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.[E].[S]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.[ES]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.[E].[P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 0)</a:t>
            </a:r>
            <a:endParaRPr lang="cs-CZ" sz="1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stacionárních podmínek		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.[E].[S] </a:t>
            </a:r>
            <a:r>
              <a:rPr lang="cs-CZ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.[ES] +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.[ES] = (k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).[ES]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E].[S] / [ES] = (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››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k . [ES]	</a:t>
            </a:r>
            <a:r>
              <a:rPr lang="cs-CZ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k. [E]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k.([E] + [ES])	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           </a:t>
            </a:r>
            <a:r>
              <a:rPr lang="cs-CZ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[S]     				</a:t>
            </a:r>
            <a:endParaRPr lang="cs-C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-------------               			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	        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[S]    	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	</a:t>
            </a:r>
            <a:r>
              <a:rPr lang="cs-CZ" sz="1400" dirty="0"/>
              <a:t>	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= f(</a:t>
            </a:r>
            <a:r>
              <a:rPr lang="en-US" dirty="0" smtClean="0">
                <a:solidFill>
                  <a:schemeClr val="tx1"/>
                </a:solidFill>
              </a:rPr>
              <a:t>[S]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[S]     	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----------------             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7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[S]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Michaelise-Mentenové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yperbolický průběh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Speciální případy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◄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= 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2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 descr="2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768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Rektifikace vztahu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úpravy – vynesení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Hanes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Hofstee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Vynesení dle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Lineweavera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1/v</a:t>
            </a:r>
            <a:r>
              <a:rPr lang="cs-CZ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f(1/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S]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přímky y =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58011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88024" y="3140968"/>
            <a:ext cx="432048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3995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1680" y="2996952"/>
            <a:ext cx="6480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	      y       =                a .  x   +  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Stanovení kinetických parametrů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81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83" y="2205038"/>
            <a:ext cx="4721034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mírou afinity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substrátu k enzymu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disociační konstantou komplexu [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ES]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závislá na katalytickém množství (aktivitě enzymu) v pokusu, pokud pracujeme v oblasti lineární závislosti v na [E] – viz výše. 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 tabelovat a užít jako srovnávací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Mění se s externími parametry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Liší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 různé substráty téhož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Alternativní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Kosubstráty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NAD apod. (LDH)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k metabolickým hotovostem – „pool“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lnSpcReduction="10000"/>
          </a:bodyPr>
          <a:lstStyle/>
          <a:p>
            <a:endParaRPr lang="cs-C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="1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ukazatelem aktivity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enzymu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ávisí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katalytickém množství enzymu v 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experimentu, není konstantou obecnějšího rázu, lze nahradit v</a:t>
            </a:r>
            <a:r>
              <a:rPr lang="cs-CZ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nadbytku S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užít k vyjádření katalytické účinnosti a čistoty enzymu. V těchto případech se vypočítá tzv. specifická aktivita jako poměr </a:t>
            </a:r>
            <a:r>
              <a:rPr lang="cs-CZ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množství enzymu (typicky v mg bílkoviny neznáme-li jeho </a:t>
            </a:r>
            <a:r>
              <a:rPr lang="cs-CZ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pracujeme se směsí – </a:t>
            </a:r>
            <a:r>
              <a:rPr lang="cs-C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homogenát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krevní sérum apod.) 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Známe-li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látkové množství enzymu, pak specifickou aktivitu vztaženou na látkové množství enzymu nazýváme číslem přeměny (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– </a:t>
            </a:r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turnover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[E]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mol.s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TN 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2" descr="26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355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Čísla přeměny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 descr="2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3162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Rychlost a aktivita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Kinetika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Organizace a regulace</a:t>
            </a:r>
          </a:p>
          <a:p>
            <a:r>
              <a:rPr 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Praktické aspekty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Konstanta specificity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poměr </a:t>
            </a:r>
            <a:r>
              <a:rPr lang="cs-C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cs-CZ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(vyšší – účinnější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katalýza) a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(nižší – větší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afinita enzymu k substrátu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spolehlivější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ukazatel substrátové specificity – preference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modelově estery, specificita k aromatickým acylům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 descr="2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974080" cy="37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Regulační aspekty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[S] na rychlost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Michaelisovská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kinetika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Alosterické enzymy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Oligomerní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Kooperativita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regulace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Neřídí se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Michaelisovskou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kinetikou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2" descr="3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49615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Modulace rychlosti </a:t>
            </a:r>
            <a:r>
              <a:rPr lang="cs-CZ" dirty="0">
                <a:solidFill>
                  <a:schemeClr val="tx1"/>
                </a:solidFill>
                <a:effectLst/>
              </a:rPr>
              <a:t>enzymové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Metabolický význam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Regulace metabolismu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Studium metabolismu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Objasnění mechanizmu působení enzymů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Součást regulací jako celku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Způsoby – účinek metabolitů, modifikace apoenzymu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Modulátory, efektory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Positivní – aktivátory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Negativní - inhibitory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Inhibice enzymové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inhibitorů</a:t>
            </a: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Ireversibilní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ážou se pevně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nevratně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reaktivovat chemickou reakcí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Reversibilní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interagují s enzymem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vratně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dají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odstranit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dialýzou, gelovou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chromatografií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Kompetitivní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ekompetitivní 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Akompetitivní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Modifikační činidla</a:t>
            </a:r>
          </a:p>
          <a:p>
            <a:pPr marL="0" indent="0">
              <a:buNone/>
            </a:pPr>
            <a:r>
              <a:rPr lang="cs-CZ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aktivního </a:t>
            </a:r>
          </a:p>
          <a:p>
            <a:pPr marL="0" indent="0">
              <a:buNone/>
            </a:pPr>
            <a:r>
              <a:rPr lang="cs-CZ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Organofosfáty</a:t>
            </a:r>
            <a:endParaRPr lang="cs-C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4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974080" cy="34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SH-inhibitory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Alkylační činidla, rtuťnaté sloučeniny (PCMB)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 descr="4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4655"/>
            <a:ext cx="6827520" cy="24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se váže do aktivního místa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Strukturní podobnost se substrátem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Soutěžení inhibitoru se substrátem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se váže jinak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Substrát neovlivní vazbu inhibitoru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Akompetitivní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se váže na komplex ES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Alosterická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Vazba na jinou podjednotku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3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511296" cy="36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Inhibice SDH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malonátem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Jantaran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sukcinát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substrátem enzymu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sukcinátdehydrogenasy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(vzniká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fumarát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Malonát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kompetitivním inhibitorem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SDH (nelze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dehydrogenovat) 	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Strukturní podobnost, někdy bývá méně názorná (el. hustoty)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typu inhibice kineticky </a:t>
            </a: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062858" cy="37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Inhibice DHF reduktázy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Antimetabolit, cytostatikum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Syntéza tyminu aj.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BcII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analoga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4" y="2071642"/>
            <a:ext cx="46939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Kompetitivní inhibitor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reaguje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volným enzymem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soutěží se substrátem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vazné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v aktivním centru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navázat pouze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reakční směsi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pak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vyskytuje mimo E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a ES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ještě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(komplex enzym-inhibitor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tvoří vratně mezi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volným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enzymem a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inhibitorem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2" descr="4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1243375"/>
            <a:ext cx="40831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Vyjadřování katalytické účinnosti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množství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koncentrace)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čistých tak v komplexní proteinové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směsi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hmotností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látkovým a katalytickým množstvím (koncentrací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účinnost enzymu - 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odvozena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rychlosti enzymové reakce – jako množství přeměněného substrátu či vzniklého produktu za časovou jednotku. Tato rychlost (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stanovuje vhodnými metodami, s výhodou fotometricky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Jednotky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Smluvní jednotky – např. u amylasy - množství enzymu, které rozštěpilo za 30 min při 40 </a:t>
            </a:r>
            <a:r>
              <a:rPr lang="cs-CZ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dané množství škrobu aby ten nedával reakci s jodem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mezinárodní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jednotky 1961 – množství enzymu, jež přeměnní 1 µmol substrátu za 1 minutu za standardních podmínek (pH, T, přebytek substrátu, přítomnost aktivátorů)</a:t>
            </a:r>
          </a:p>
          <a:p>
            <a:pPr lvl="1"/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(podle soustavy SI) 1971 - množství enzymu, jež přemění 1 mol substrátu za 1 sekundu za standardních podmínek (pH, T, přebytek substrátu, přítomnost aktivátorů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Specifická aktivita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vztažená na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množství (koncentraci) vztažného parametru( bílkoviny)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Číslo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látkové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množství substrátu (mol) přeměněné molem enzymu za časovou jednotku (s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cs-C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Kinetická analýza</a:t>
            </a:r>
          </a:p>
          <a:p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Oproti neinhibované reakci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ahrnuje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[E] . [I] / [EI]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pak 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[E]</a:t>
            </a:r>
            <a:r>
              <a:rPr lang="cs-CZ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[E] + [EI] + [ES]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dále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[S] / [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(1+ [I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[S]], kde 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(1+ [I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rektifikaci	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1/v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 </a:t>
            </a:r>
            <a:r>
              <a:rPr lang="cs-CZ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1/[S]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Výraz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nazýváme zdánlivou </a:t>
            </a:r>
            <a:r>
              <a:rPr lang="cs-CZ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Michaelisovou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konstantou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než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skutečná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úměrně [I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nepřímo </a:t>
            </a:r>
            <a:r>
              <a:rPr lang="cs-CZ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sz="1600" i="1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</a:t>
            </a:r>
            <a:r>
              <a:rPr lang="cs-CZ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kompetice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nemění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této závislosti vidíme na vynesení dle </a:t>
            </a:r>
            <a:r>
              <a:rPr lang="cs-C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Lineweavera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Burka</a:t>
            </a:r>
          </a:p>
          <a:p>
            <a:endParaRPr lang="cs-CZ" sz="17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8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3" y="1412776"/>
            <a:ext cx="530961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podobný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substrátu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váže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jak na volný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EI] nezávisí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[S],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pouze [I] 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E</a:t>
            </a:r>
            <a:r>
              <a:rPr lang="cs-CZ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 = EI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 descr="4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7700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228184" y="2060848"/>
            <a:ext cx="72008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Zavedením do základní rovnice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Michaelise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Mentenové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 dostáváme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[S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[I]/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rektifikaci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1/v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(1/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1/[S]) 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(1+ [I]/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nemění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snižuje úměrně poměru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[I]/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Grafická analýza dle </a:t>
            </a:r>
            <a:r>
              <a:rPr lang="cs-CZ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Lineweavera</a:t>
            </a:r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Burka</a:t>
            </a:r>
            <a:endParaRPr lang="cs-C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 descr="8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0356"/>
            <a:ext cx="57521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Stejná aktivita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Liší se apoenzym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Podjednotkové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složení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Kinetické odlišnosti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LDH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0001"/>
            <a:ext cx="42767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Orgánová specificita</a:t>
            </a:r>
          </a:p>
          <a:p>
            <a:pPr lvl="1"/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705"/>
            <a:ext cx="8534400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Zymogeny -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Neaktivní formy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– proteázy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71429" cy="4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Organizace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Efektivita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Katabolické – jednodušší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Anabolické – význam organizovanosti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enzymy volně rozpuštěné (cytoplasma – glykolýza)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multienzymové komplexy (zvl. pro anabolické pochody – syntéza MK, ale i katabolické pochody – využití energie)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membránově vázané enzymy (organizovanost,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vektoriální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průběh reakcí – využití energie – oxidační a fotosyntetická fosforylace)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Praktické v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yužití 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Průmyslové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	  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rací prostředky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Krmivářství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Farmacie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Lékařství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Analyt, nástroj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Substituční, podpůrná, speciální</a:t>
            </a:r>
          </a:p>
          <a:p>
            <a:pPr lvl="0"/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ioanalytická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chemie	  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inhibitorů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Enzymová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katalýza v organické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chemii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Stereoselektivita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kombinace metod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Určující charakteristika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toho pak aktivita 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stanovení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[P] nebo [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– pak –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Výhodnější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ale záleží na možnostech metody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Spektrální – absorpční, 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fluoresceční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aj., chemické, elektrochemické (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amperometrie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enzymové (spřažené reakce) 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prostředí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podmínek – aktivita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t = 0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– lim.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ůzné vlivy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přiblížení K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inaktivace 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2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39374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Vliv prostředí na rychlost enzymové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Optimální podmínky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fysiologické prostředí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napodobení – snaha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– obvykle odpovídá 0,9%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– obvykle neutrální,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– teplokrevní x studenokrevní, mikroorganizmy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Denaturace x syntéza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Konvenční hodnoty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</a:t>
            </a:r>
            <a:r>
              <a:rPr lang="cs-CZ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termofilové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Další – regulátory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pH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0" y="2580503"/>
            <a:ext cx="4706520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1685999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Aktivita x rychlost, </a:t>
            </a:r>
            <a:r>
              <a:rPr lang="cs-CZ" sz="2400" dirty="0" err="1" smtClean="0"/>
              <a:t>Gaussovská</a:t>
            </a:r>
            <a:r>
              <a:rPr lang="cs-CZ" sz="2400" dirty="0" smtClean="0"/>
              <a:t> závislost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77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teploty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1" y="2551314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844824"/>
            <a:ext cx="844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„Optimum“ – závisí na dalších podmínkách, doba měření aj.</a:t>
            </a:r>
            <a:endParaRPr lang="cs-CZ" sz="2400" dirty="0"/>
          </a:p>
        </p:txBody>
      </p:sp>
      <p:pic>
        <p:nvPicPr>
          <p:cNvPr id="1028" name="Picture 4" descr="k=Ze^{\frac{-E^a}{RT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1"/>
            <a:ext cx="1584176" cy="4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35190" y="3580556"/>
            <a:ext cx="226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Arrheniovo</a:t>
            </a:r>
            <a:r>
              <a:rPr lang="cs-CZ" dirty="0" smtClean="0"/>
              <a:t> x běžné </a:t>
            </a:r>
          </a:p>
          <a:p>
            <a:r>
              <a:rPr lang="cs-CZ" dirty="0" smtClean="0"/>
              <a:t>vynesení – v = f(T)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Linearita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12160" y="2420888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Oblast kde lze měřit</a:t>
            </a:r>
          </a:p>
          <a:p>
            <a:r>
              <a:rPr lang="cs-CZ" dirty="0" smtClean="0"/>
              <a:t>v</a:t>
            </a:r>
            <a:r>
              <a:rPr lang="cs-CZ" baseline="-25000" dirty="0" smtClean="0"/>
              <a:t>0</a:t>
            </a:r>
            <a:r>
              <a:rPr lang="cs-CZ" dirty="0" smtClean="0"/>
              <a:t> pro t = 0!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3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590</TotalTime>
  <Words>910</Words>
  <Application>Microsoft Office PowerPoint</Application>
  <PresentationFormat>Předvádění na obrazovce (4:3)</PresentationFormat>
  <Paragraphs>454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Exekutivní</vt:lpstr>
      <vt:lpstr>C5720 Biochemie</vt:lpstr>
      <vt:lpstr>Obsah</vt:lpstr>
      <vt:lpstr>Vyjadřování katalytické účinnosti enzymů</vt:lpstr>
      <vt:lpstr>Rychlost reakce</vt:lpstr>
      <vt:lpstr>Rychlost reakce</vt:lpstr>
      <vt:lpstr>Vliv prostředí na rychlost enzymové reakce</vt:lpstr>
      <vt:lpstr>Vliv pH</vt:lpstr>
      <vt:lpstr>Vliv teploty</vt:lpstr>
      <vt:lpstr>Linearita </vt:lpstr>
      <vt:lpstr>Kinetika enzymové reakce</vt:lpstr>
      <vt:lpstr>Stacionární kinetika</vt:lpstr>
      <vt:lpstr>v0 = f([S])</vt:lpstr>
      <vt:lpstr>Stanovení kinetických parametrů</vt:lpstr>
      <vt:lpstr>Stanovení kinetických parametrů</vt:lpstr>
      <vt:lpstr>Stanovení kinetických parametrů</vt:lpstr>
      <vt:lpstr>Význam nalezených konstant</vt:lpstr>
      <vt:lpstr>Význam nalezených konstant</vt:lpstr>
      <vt:lpstr>Význam nalezených konstant</vt:lpstr>
      <vt:lpstr>Význam nalezených konstant</vt:lpstr>
      <vt:lpstr>Význam nalezených konstant</vt:lpstr>
      <vt:lpstr>Regulační aspekty</vt:lpstr>
      <vt:lpstr>Modulace rychlosti enzymové reakce</vt:lpstr>
      <vt:lpstr>Inhibice enzymové aktivity</vt:lpstr>
      <vt:lpstr>Ireverzibilní inhibice</vt:lpstr>
      <vt:lpstr>Ireverzibilní inhibice</vt:lpstr>
      <vt:lpstr>Reverzibilní inhibice</vt:lpstr>
      <vt:lpstr>Kompetitivní inhibice</vt:lpstr>
      <vt:lpstr>Kompetitivní inhibice</vt:lpstr>
      <vt:lpstr>Kompetitivní inhibice</vt:lpstr>
      <vt:lpstr>Kompetitivní inhibice</vt:lpstr>
      <vt:lpstr>Kompetitivní inhibice</vt:lpstr>
      <vt:lpstr>Nekompetitivní inhibice</vt:lpstr>
      <vt:lpstr>Nekompetitivní inhibice</vt:lpstr>
      <vt:lpstr>Nekompetitivní inhibice</vt:lpstr>
      <vt:lpstr>Isoenzymy</vt:lpstr>
      <vt:lpstr>Isoenzymy</vt:lpstr>
      <vt:lpstr>Zymogeny - proenzymy</vt:lpstr>
      <vt:lpstr>Organizace enzymů</vt:lpstr>
      <vt:lpstr>Praktické využití enzymů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poslucharna</cp:lastModifiedBy>
  <cp:revision>65</cp:revision>
  <dcterms:created xsi:type="dcterms:W3CDTF">2012-05-21T09:08:24Z</dcterms:created>
  <dcterms:modified xsi:type="dcterms:W3CDTF">2017-10-30T14:22:26Z</dcterms:modified>
</cp:coreProperties>
</file>