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0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9" r:id="rId10"/>
    <p:sldId id="270" r:id="rId11"/>
    <p:sldId id="271" r:id="rId12"/>
    <p:sldId id="278" r:id="rId13"/>
    <p:sldId id="279" r:id="rId14"/>
    <p:sldId id="280" r:id="rId15"/>
    <p:sldId id="282" r:id="rId16"/>
    <p:sldId id="283" r:id="rId17"/>
    <p:sldId id="284" r:id="rId18"/>
    <p:sldId id="285" r:id="rId19"/>
    <p:sldId id="267" r:id="rId20"/>
    <p:sldId id="281" r:id="rId21"/>
    <p:sldId id="287" r:id="rId22"/>
    <p:sldId id="272" r:id="rId23"/>
    <p:sldId id="273" r:id="rId24"/>
    <p:sldId id="274" r:id="rId25"/>
    <p:sldId id="275" r:id="rId26"/>
    <p:sldId id="276" r:id="rId27"/>
    <p:sldId id="277" r:id="rId28"/>
    <p:sldId id="286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1" autoAdjust="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5788B-E836-4CD9-B889-3F1C1CF0BE63}" type="datetimeFigureOut">
              <a:rPr lang="cs-CZ" smtClean="0"/>
              <a:t>23.11.2019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B4A1A-5E71-41FC-ADE4-30DCE9D5B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50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Chemická mutageneze je sice nástrojem přímé i reverzní genetiky, ale vzhledem k tomu, že dochází ke vzniku náhodných mutací, není vyloženě vhodná pro gene </a:t>
            </a:r>
            <a:r>
              <a:rPr lang="cs-CZ" dirty="0" err="1"/>
              <a:t>silencing</a:t>
            </a:r>
            <a:r>
              <a:rPr lang="cs-CZ" dirty="0"/>
              <a:t>.</a:t>
            </a:r>
          </a:p>
          <a:p>
            <a:r>
              <a:rPr lang="cs-CZ" dirty="0"/>
              <a:t>Existují úseky genomu náchylnější k mutacím, ale pokud cílový gen leží v oblasti s nízkým výskytem mutací, nemusí se podařit ho pomocí chemické mutageneze změnit.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B4A1A-5E71-41FC-ADE4-30DCE9D5BB0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8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B4A1A-5E71-41FC-ADE4-30DCE9D5BB0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97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B4A1A-5E71-41FC-ADE4-30DCE9D5BB0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54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B4A1A-5E71-41FC-ADE4-30DCE9D5BB0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717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B4A1A-5E71-41FC-ADE4-30DCE9D5BB0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65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6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4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70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374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8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8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3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9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1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0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5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8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6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2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2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7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10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6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K-OGB1_ELE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reload=9&amp;v=2pp17E4E-O8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02895-E8B8-4C78-BF73-737BD97F9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4926E1-5883-43D2-AC81-F22A45421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733" y="2074339"/>
            <a:ext cx="7219954" cy="1828801"/>
          </a:xfrm>
        </p:spPr>
        <p:txBody>
          <a:bodyPr>
            <a:normAutofit/>
          </a:bodyPr>
          <a:lstStyle/>
          <a:p>
            <a:r>
              <a:rPr lang="cs-CZ" sz="4800" dirty="0"/>
              <a:t>Gene </a:t>
            </a:r>
            <a:r>
              <a:rPr lang="cs-CZ" sz="4800" dirty="0" err="1"/>
              <a:t>silencing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39777B-CB57-4460-98FC-CC4FA4B31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733" y="3903138"/>
            <a:ext cx="7219954" cy="101176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EBFD1"/>
                </a:solidFill>
              </a:rPr>
              <a:t>Umlčení genové exprese </a:t>
            </a:r>
          </a:p>
          <a:p>
            <a:r>
              <a:rPr lang="cs-CZ" dirty="0">
                <a:solidFill>
                  <a:srgbClr val="3EBFD1"/>
                </a:solidFill>
              </a:rPr>
              <a:t>Novák,  </a:t>
            </a:r>
            <a:r>
              <a:rPr lang="cs-CZ" dirty="0" err="1">
                <a:solidFill>
                  <a:srgbClr val="3EBFD1"/>
                </a:solidFill>
              </a:rPr>
              <a:t>Ondris</a:t>
            </a:r>
            <a:r>
              <a:rPr lang="cs-CZ" dirty="0">
                <a:solidFill>
                  <a:srgbClr val="3EBFD1"/>
                </a:solidFill>
              </a:rPr>
              <a:t>, Pavlicová, Šabacký,  Trávníčková, Vavrušáková</a:t>
            </a:r>
          </a:p>
        </p:txBody>
      </p:sp>
    </p:spTree>
    <p:extLst>
      <p:ext uri="{BB962C8B-B14F-4D97-AF65-F5344CB8AC3E}">
        <p14:creationId xmlns:p14="http://schemas.microsoft.com/office/powerpoint/2010/main" val="166716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Virus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484370"/>
          </a:xfrm>
        </p:spPr>
        <p:txBody>
          <a:bodyPr/>
          <a:lstStyle/>
          <a:p>
            <a:r>
              <a:rPr lang="sk-SK" dirty="0"/>
              <a:t>VIGS je technológia zahŕňajúca </a:t>
            </a:r>
            <a:r>
              <a:rPr lang="sk-SK" dirty="0" err="1"/>
              <a:t>antivirálne</a:t>
            </a:r>
            <a:r>
              <a:rPr lang="sk-SK" dirty="0"/>
              <a:t> obranné mechanizmy sprostredkované RNA (</a:t>
            </a:r>
            <a:r>
              <a:rPr lang="sk-SK" dirty="0" err="1"/>
              <a:t>RNAi</a:t>
            </a:r>
            <a:r>
              <a:rPr lang="sk-SK" dirty="0"/>
              <a:t>)</a:t>
            </a:r>
          </a:p>
          <a:p>
            <a:r>
              <a:rPr lang="sk-SK" dirty="0"/>
              <a:t>Produkcia </a:t>
            </a:r>
            <a:r>
              <a:rPr lang="sk-SK" dirty="0" err="1"/>
              <a:t>supresorov</a:t>
            </a:r>
            <a:r>
              <a:rPr lang="sk-SK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676" y="3309937"/>
            <a:ext cx="60960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7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Virus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3795" y="2076450"/>
            <a:ext cx="9761825" cy="3714749"/>
          </a:xfrm>
        </p:spPr>
        <p:txBody>
          <a:bodyPr/>
          <a:lstStyle/>
          <a:p>
            <a:r>
              <a:rPr lang="sk-SK" dirty="0"/>
              <a:t>Použitie vírusov ako vektorov na prenos </a:t>
            </a:r>
            <a:r>
              <a:rPr lang="sk-SK" dirty="0" err="1"/>
              <a:t>inzertov</a:t>
            </a:r>
            <a:r>
              <a:rPr lang="sk-SK" dirty="0"/>
              <a:t> odvodených od hostiteľa   </a:t>
            </a:r>
          </a:p>
          <a:p>
            <a:r>
              <a:rPr lang="sk-SK" dirty="0"/>
              <a:t>Vírus tabakovej mozaiky s </a:t>
            </a:r>
            <a:r>
              <a:rPr lang="sk-SK" dirty="0" err="1"/>
              <a:t>inzertom</a:t>
            </a:r>
            <a:r>
              <a:rPr lang="sk-SK" dirty="0"/>
              <a:t> enzýmu syntetizujúcim chlorofyl        </a:t>
            </a:r>
            <a:r>
              <a:rPr lang="sk-SK" dirty="0" err="1"/>
              <a:t>chlorotické</a:t>
            </a:r>
            <a:r>
              <a:rPr lang="sk-SK" dirty="0"/>
              <a:t> symptómy</a:t>
            </a:r>
          </a:p>
          <a:p>
            <a:r>
              <a:rPr lang="sk-SK" dirty="0"/>
              <a:t>Možnosť prenosu aj génov zodpovedných za rezistenciu k ochoreniam       vyššia citlivosť k patogénom</a:t>
            </a:r>
          </a:p>
        </p:txBody>
      </p:sp>
      <p:sp>
        <p:nvSpPr>
          <p:cNvPr id="8" name="Šípka doprava 7"/>
          <p:cNvSpPr/>
          <p:nvPr/>
        </p:nvSpPr>
        <p:spPr>
          <a:xfrm>
            <a:off x="8473440" y="2678430"/>
            <a:ext cx="308610" cy="10287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000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745" y="3383280"/>
            <a:ext cx="335309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3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17335-B081-4747-B996-3E12A768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ZFN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FB119-BAB6-4A61-B7E8-2FB700D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Zinc</a:t>
            </a:r>
            <a:r>
              <a:rPr lang="cs-CZ" dirty="0"/>
              <a:t> Finger </a:t>
            </a:r>
            <a:r>
              <a:rPr lang="cs-CZ" dirty="0" err="1"/>
              <a:t>Nucleázy</a:t>
            </a:r>
            <a:endParaRPr lang="cs-CZ" dirty="0"/>
          </a:p>
          <a:p>
            <a:r>
              <a:rPr lang="cs-CZ" dirty="0"/>
              <a:t>1</a:t>
            </a:r>
            <a:r>
              <a:rPr lang="cs-CZ" baseline="30000" dirty="0"/>
              <a:t>st</a:t>
            </a:r>
            <a:r>
              <a:rPr lang="cs-CZ" dirty="0"/>
              <a:t> generace syntetických nukleáz</a:t>
            </a:r>
          </a:p>
          <a:p>
            <a:r>
              <a:rPr lang="cs-CZ" dirty="0"/>
              <a:t>DNA vazebný modul: Zinkové prsty – 30 AA držených zinkovým iontem, rozpoznává 3 </a:t>
            </a:r>
            <a:r>
              <a:rPr lang="cs-CZ" dirty="0" err="1"/>
              <a:t>bp</a:t>
            </a:r>
            <a:r>
              <a:rPr lang="cs-CZ" dirty="0"/>
              <a:t> cílové sekvence</a:t>
            </a:r>
          </a:p>
          <a:p>
            <a:r>
              <a:rPr lang="cs-CZ" dirty="0"/>
              <a:t>Doména štěpící DNA: restrikční endonukleáza Fok1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911A4D-F75A-DA45-A08F-E427AC6B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449" y="4118584"/>
            <a:ext cx="5654626" cy="16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DB2DE-2FEF-C148-95F0-79FF0B04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/>
          <a:lstStyle/>
          <a:p>
            <a:r>
              <a:rPr lang="cs-CZ"/>
              <a:t>ZFN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DC8B26B-9E08-3E49-9A33-2E120248E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2076450"/>
            <a:ext cx="8667750" cy="3714750"/>
          </a:xfrm>
        </p:spPr>
      </p:pic>
    </p:spTree>
    <p:extLst>
      <p:ext uri="{BB962C8B-B14F-4D97-AF65-F5344CB8AC3E}">
        <p14:creationId xmlns:p14="http://schemas.microsoft.com/office/powerpoint/2010/main" val="328342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6470D-A733-2644-A326-572E7646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/>
          <a:lstStyle/>
          <a:p>
            <a:r>
              <a:rPr lang="cs-CZ" dirty="0"/>
              <a:t>ZFN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7E8E52-6670-8B45-9786-FEC72D2F0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+ Ověřeně funguje v mnoha buňkách a organismech</a:t>
            </a:r>
          </a:p>
          <a:p>
            <a:r>
              <a:rPr lang="cs-CZ" dirty="0"/>
              <a:t>- Relativně nízké rozlišení cílové sekvence</a:t>
            </a:r>
          </a:p>
          <a:p>
            <a:r>
              <a:rPr lang="cs-CZ" dirty="0"/>
              <a:t>- Relativně nízká specificita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82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3BEC26-59DC-4AE5-944C-DAA69677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13" y="1115568"/>
            <a:ext cx="3487616" cy="4626864"/>
          </a:xfrm>
        </p:spPr>
        <p:txBody>
          <a:bodyPr>
            <a:normAutofit/>
          </a:bodyPr>
          <a:lstStyle/>
          <a:p>
            <a:pPr algn="l"/>
            <a:r>
              <a:rPr lang="cs-CZ" sz="3600"/>
              <a:t>TALEN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9439F-2F21-4F66-AFAF-3D837DF80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397" y="1115568"/>
            <a:ext cx="6893561" cy="5010912"/>
          </a:xfrm>
        </p:spPr>
        <p:txBody>
          <a:bodyPr anchor="ctr">
            <a:normAutofit/>
          </a:bodyPr>
          <a:lstStyle/>
          <a:p>
            <a:r>
              <a:rPr lang="cs-CZ" dirty="0" err="1"/>
              <a:t>Transcription</a:t>
            </a:r>
            <a:r>
              <a:rPr lang="cs-CZ" dirty="0"/>
              <a:t> </a:t>
            </a:r>
            <a:r>
              <a:rPr lang="cs-CZ" dirty="0" err="1"/>
              <a:t>Activator-Like</a:t>
            </a:r>
            <a:r>
              <a:rPr lang="cs-CZ" dirty="0"/>
              <a:t> </a:t>
            </a:r>
            <a:r>
              <a:rPr lang="cs-CZ" dirty="0" err="1"/>
              <a:t>Effector</a:t>
            </a:r>
            <a:r>
              <a:rPr lang="cs-CZ" dirty="0"/>
              <a:t> </a:t>
            </a:r>
            <a:r>
              <a:rPr lang="cs-CZ" dirty="0" err="1"/>
              <a:t>Nucleases</a:t>
            </a:r>
            <a:endParaRPr lang="cs-CZ" dirty="0"/>
          </a:p>
          <a:p>
            <a:r>
              <a:rPr lang="cs-CZ" dirty="0"/>
              <a:t>Metoda přesné úpravy genomu (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2011)</a:t>
            </a:r>
          </a:p>
          <a:p>
            <a:r>
              <a:rPr lang="cs-CZ" dirty="0"/>
              <a:t>Historie vývoje tohoto systému je spojena se studiem bakterie </a:t>
            </a:r>
            <a:r>
              <a:rPr lang="cs-CZ" dirty="0" err="1"/>
              <a:t>Xanthomonas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4458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88955-9CBD-46F1-96F7-9244ACEE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5978072" cy="14811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Xanthomonas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7DCB0-9DDD-43FD-AC62-0D27E6866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075514"/>
            <a:ext cx="6096955" cy="379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Gram – </a:t>
            </a:r>
            <a:r>
              <a:rPr lang="en-US" dirty="0" err="1"/>
              <a:t>negativní</a:t>
            </a:r>
            <a:r>
              <a:rPr lang="en-US" dirty="0"/>
              <a:t> </a:t>
            </a:r>
            <a:r>
              <a:rPr lang="en-US" dirty="0" err="1"/>
              <a:t>bakterie</a:t>
            </a:r>
            <a:r>
              <a:rPr lang="en-US" dirty="0"/>
              <a:t> </a:t>
            </a:r>
            <a:r>
              <a:rPr lang="en-US" dirty="0" err="1"/>
              <a:t>tyčinko</a:t>
            </a:r>
            <a:r>
              <a:rPr lang="cs-CZ" dirty="0"/>
              <a:t>v</a:t>
            </a:r>
            <a:r>
              <a:rPr lang="en-US" dirty="0" err="1"/>
              <a:t>itého</a:t>
            </a:r>
            <a:r>
              <a:rPr lang="en-US" dirty="0"/>
              <a:t> </a:t>
            </a:r>
            <a:r>
              <a:rPr lang="en-US" dirty="0" err="1"/>
              <a:t>tvaru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Patogeny plodin – rýže, rajče, pepř</a:t>
            </a:r>
          </a:p>
          <a:p>
            <a:pPr marL="0" indent="0">
              <a:buNone/>
            </a:pPr>
            <a:r>
              <a:rPr lang="cs-CZ" dirty="0"/>
              <a:t>Sekrece efektorových proteinů – TALE do cytoplasmy rostlinné buňky </a:t>
            </a:r>
            <a:r>
              <a:rPr lang="cs-CZ" dirty="0">
                <a:sym typeface="Wingdings" panose="05000000000000000000" pitchFamily="2" charset="2"/>
              </a:rPr>
              <a:t> ovlivnění procesů v rostlině a zvyšují její citlivost na patogen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TALE jsou schopny se vázat na DNA a aktivovat 	expresi svých cílových genů napodobováním 	eukaryotních transkripčních faktorů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Obrázek 6" descr="Obsah obrázku pizza, jídlo, vsedě, fotka&#10;&#10;Popis byl vytvořen automaticky">
            <a:extLst>
              <a:ext uri="{FF2B5EF4-FFF2-40B4-BE49-F238E27FC236}">
                <a16:creationId xmlns:a16="http://schemas.microsoft.com/office/drawing/2014/main" id="{B6F0D4BD-217C-4FE1-B816-21F146CE4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1" b="1"/>
          <a:stretch/>
        </p:blipFill>
        <p:spPr>
          <a:xfrm>
            <a:off x="7620351" y="10"/>
            <a:ext cx="4571649" cy="3383270"/>
          </a:xfrm>
          <a:prstGeom prst="rect">
            <a:avLst/>
          </a:prstGeom>
        </p:spPr>
      </p:pic>
      <p:pic>
        <p:nvPicPr>
          <p:cNvPr id="5" name="Obrázek 4" descr="Obsah obrázku příroda, déšť, žena, fotka&#10;&#10;Popis byl vytvořen automaticky">
            <a:extLst>
              <a:ext uri="{FF2B5EF4-FFF2-40B4-BE49-F238E27FC236}">
                <a16:creationId xmlns:a16="http://schemas.microsoft.com/office/drawing/2014/main" id="{0D584960-7E18-4B49-821B-DDDC561C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247"/>
          <a:stretch/>
        </p:blipFill>
        <p:spPr>
          <a:xfrm>
            <a:off x="7620351" y="3429000"/>
            <a:ext cx="45716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2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060D1-D602-4AE7-B954-830AE287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0" y="389467"/>
            <a:ext cx="3382832" cy="11853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dirty="0"/>
              <a:t>TALEN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40F8B6-F01D-4615-82B5-7173C5B0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1" y="1754293"/>
            <a:ext cx="3382831" cy="4714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2900"/>
            <a:r>
              <a:rPr lang="cs-CZ" sz="1900" dirty="0">
                <a:solidFill>
                  <a:srgbClr val="FACD86"/>
                </a:solidFill>
              </a:rPr>
              <a:t>Složeny z</a:t>
            </a:r>
          </a:p>
          <a:p>
            <a:pPr lvl="1" indent="-342900"/>
            <a:r>
              <a:rPr lang="cs-CZ" sz="1700" dirty="0">
                <a:solidFill>
                  <a:srgbClr val="FACD86"/>
                </a:solidFill>
              </a:rPr>
              <a:t>Hlavní domény </a:t>
            </a:r>
            <a:r>
              <a:rPr lang="cs-CZ" sz="1700" dirty="0">
                <a:solidFill>
                  <a:srgbClr val="FACD86"/>
                </a:solidFill>
                <a:sym typeface="Wingdings" panose="05000000000000000000" pitchFamily="2" charset="2"/>
              </a:rPr>
              <a:t> </a:t>
            </a:r>
            <a:r>
              <a:rPr lang="cs-CZ" sz="1700" dirty="0">
                <a:solidFill>
                  <a:srgbClr val="FACD86"/>
                </a:solidFill>
              </a:rPr>
              <a:t>vazba a rozpoznání cílové sekvence DNA</a:t>
            </a:r>
          </a:p>
          <a:p>
            <a:pPr lvl="1" indent="-342900"/>
            <a:r>
              <a:rPr lang="cs-CZ" sz="1700" dirty="0">
                <a:solidFill>
                  <a:srgbClr val="FACD86"/>
                </a:solidFill>
              </a:rPr>
              <a:t>Štěpící doména – </a:t>
            </a:r>
            <a:r>
              <a:rPr lang="cs-CZ" sz="1700" dirty="0" err="1">
                <a:solidFill>
                  <a:srgbClr val="FACD86"/>
                </a:solidFill>
              </a:rPr>
              <a:t>FokI</a:t>
            </a:r>
            <a:endParaRPr lang="cs-CZ" sz="1700" dirty="0">
              <a:solidFill>
                <a:srgbClr val="FACD86"/>
              </a:solidFill>
            </a:endParaRPr>
          </a:p>
          <a:p>
            <a:pPr lvl="1" indent="-342900"/>
            <a:r>
              <a:rPr lang="cs-CZ" sz="1700" dirty="0">
                <a:solidFill>
                  <a:srgbClr val="FACD86"/>
                </a:solidFill>
              </a:rPr>
              <a:t>Jaderná signalizační sekvence </a:t>
            </a:r>
            <a:r>
              <a:rPr lang="cs-CZ" sz="1700" dirty="0">
                <a:solidFill>
                  <a:srgbClr val="FACD86"/>
                </a:solidFill>
                <a:sym typeface="Wingdings" panose="05000000000000000000" pitchFamily="2" charset="2"/>
              </a:rPr>
              <a:t> přenos TALE do jádra buňky (C-konec)</a:t>
            </a:r>
            <a:endParaRPr lang="cs-CZ" sz="1700" dirty="0">
              <a:solidFill>
                <a:srgbClr val="FACD86"/>
              </a:solidFill>
            </a:endParaRPr>
          </a:p>
          <a:p>
            <a:pPr indent="-342900"/>
            <a:endParaRPr lang="cs-CZ" sz="1900" dirty="0">
              <a:solidFill>
                <a:srgbClr val="FACD86"/>
              </a:solidFill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FACD86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E1401E-7DCA-48DD-91A5-D5EE1597B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14" y="804855"/>
            <a:ext cx="6552725" cy="1539890"/>
          </a:xfrm>
          <a:prstGeom prst="rect">
            <a:avLst/>
          </a:prstGeom>
        </p:spPr>
      </p:pic>
      <p:pic>
        <p:nvPicPr>
          <p:cNvPr id="9" name="Obrázek 8" descr="Obsah obrázku kreslení, stůl&#10;&#10;Popis byl vytvořen automaticky">
            <a:extLst>
              <a:ext uri="{FF2B5EF4-FFF2-40B4-BE49-F238E27FC236}">
                <a16:creationId xmlns:a16="http://schemas.microsoft.com/office/drawing/2014/main" id="{67CA2E1A-8F75-429E-9955-EA5AEE2F2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04" y="3258920"/>
            <a:ext cx="6245943" cy="29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3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7C2DC6B-8F4C-44D0-9A90-F43D0917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vs. nevýhody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AB9F498-8CBA-4769-850F-F0832FC6C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/>
          <a:lstStyle/>
          <a:p>
            <a:r>
              <a:rPr lang="cs-CZ" dirty="0"/>
              <a:t>+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CE61CC-1A80-417C-B263-8CA7BFE49F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Schopnost změřit téměř jakoukoliv cílenou sekvenci včetně krátkých úseků</a:t>
            </a:r>
          </a:p>
          <a:p>
            <a:pPr lvl="1"/>
            <a:r>
              <a:rPr lang="cs-CZ" dirty="0" err="1"/>
              <a:t>miRNA</a:t>
            </a:r>
            <a:r>
              <a:rPr lang="cs-CZ" dirty="0"/>
              <a:t>, zesilovače transkripce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F4BFFB8-EA35-4196-9BD7-28DA84026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-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699CDCA-339E-47ED-9307-28BD18E53D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Potřeba thyminu na 5´- konci</a:t>
            </a:r>
          </a:p>
          <a:p>
            <a:r>
              <a:rPr lang="cs-CZ" dirty="0"/>
              <a:t>Neschopnost štěpení DNA s vysokým obsahem </a:t>
            </a:r>
            <a:r>
              <a:rPr lang="cs-CZ" dirty="0" err="1"/>
              <a:t>methylovaného</a:t>
            </a:r>
            <a:r>
              <a:rPr lang="cs-CZ" dirty="0"/>
              <a:t> cytosinu</a:t>
            </a:r>
          </a:p>
          <a:p>
            <a:r>
              <a:rPr lang="cs-CZ" dirty="0"/>
              <a:t>Složitost a časová náročnost přípravy sekvence DNA</a:t>
            </a:r>
          </a:p>
          <a:p>
            <a:r>
              <a:rPr lang="cs-CZ" dirty="0"/>
              <a:t>Může docházet při přenosu k vzájemným rekombinacím díky obsahu homologických sekvencí</a:t>
            </a:r>
          </a:p>
        </p:txBody>
      </p:sp>
    </p:spTree>
    <p:extLst>
      <p:ext uri="{BB962C8B-B14F-4D97-AF65-F5344CB8AC3E}">
        <p14:creationId xmlns:p14="http://schemas.microsoft.com/office/powerpoint/2010/main" val="207512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8DD73-FBC1-4662-B950-3DFF6981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RNAi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CA9565-B7FF-440A-8CC0-CB8515D3E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RNA i</a:t>
            </a:r>
            <a:r>
              <a:rPr lang="cs-CZ" dirty="0"/>
              <a:t>nterference</a:t>
            </a:r>
          </a:p>
          <a:p>
            <a:r>
              <a:rPr lang="cs-CZ" dirty="0"/>
              <a:t>Sekvenčně specifické umlčování genové exprese indukované přítomností </a:t>
            </a:r>
            <a:r>
              <a:rPr lang="cs-CZ" dirty="0" err="1"/>
              <a:t>dsRNA</a:t>
            </a:r>
            <a:endParaRPr lang="cs-CZ" dirty="0"/>
          </a:p>
          <a:p>
            <a:r>
              <a:rPr lang="cs-CZ" dirty="0" err="1"/>
              <a:t>dsRNA</a:t>
            </a:r>
            <a:r>
              <a:rPr lang="cs-CZ" dirty="0"/>
              <a:t> rozpoznána specifickými proteiny – </a:t>
            </a:r>
            <a:r>
              <a:rPr lang="cs-CZ" b="1" dirty="0" err="1"/>
              <a:t>Dicer</a:t>
            </a:r>
            <a:r>
              <a:rPr lang="cs-CZ" dirty="0"/>
              <a:t> rozštěpí </a:t>
            </a:r>
            <a:r>
              <a:rPr lang="cs-CZ" dirty="0" err="1"/>
              <a:t>dsRNA</a:t>
            </a:r>
            <a:r>
              <a:rPr lang="cs-CZ" dirty="0"/>
              <a:t> na </a:t>
            </a:r>
            <a:r>
              <a:rPr lang="cs-CZ" dirty="0" err="1"/>
              <a:t>siRNA</a:t>
            </a:r>
            <a:r>
              <a:rPr lang="cs-CZ" dirty="0"/>
              <a:t> (21-28bp)</a:t>
            </a:r>
          </a:p>
          <a:p>
            <a:r>
              <a:rPr lang="cs-CZ" b="1" dirty="0"/>
              <a:t>RISC</a:t>
            </a:r>
            <a:r>
              <a:rPr lang="cs-CZ" dirty="0"/>
              <a:t> = RNA </a:t>
            </a:r>
            <a:r>
              <a:rPr lang="cs-CZ" dirty="0" err="1"/>
              <a:t>induced</a:t>
            </a:r>
            <a:r>
              <a:rPr lang="cs-CZ" dirty="0"/>
              <a:t> </a:t>
            </a:r>
            <a:r>
              <a:rPr lang="cs-CZ" dirty="0" err="1"/>
              <a:t>silencing</a:t>
            </a:r>
            <a:r>
              <a:rPr lang="cs-CZ" dirty="0"/>
              <a:t> komplex, váže se na </a:t>
            </a:r>
            <a:r>
              <a:rPr lang="cs-CZ" dirty="0" err="1"/>
              <a:t>siRNA</a:t>
            </a:r>
            <a:r>
              <a:rPr lang="cs-CZ" dirty="0"/>
              <a:t>, separuje řetězce</a:t>
            </a:r>
          </a:p>
          <a:p>
            <a:r>
              <a:rPr lang="cs-CZ" dirty="0"/>
              <a:t>Následně se páruje s cílovou </a:t>
            </a:r>
            <a:r>
              <a:rPr lang="cs-CZ" dirty="0" err="1"/>
              <a:t>ssRNA</a:t>
            </a:r>
            <a:r>
              <a:rPr lang="cs-CZ" dirty="0"/>
              <a:t> (</a:t>
            </a:r>
            <a:r>
              <a:rPr lang="cs-CZ" dirty="0" err="1"/>
              <a:t>mRNA</a:t>
            </a:r>
            <a:r>
              <a:rPr lang="cs-CZ" dirty="0"/>
              <a:t>) – </a:t>
            </a:r>
            <a:r>
              <a:rPr lang="cs-CZ" b="1" dirty="0" err="1"/>
              <a:t>Slicer</a:t>
            </a:r>
            <a:r>
              <a:rPr lang="cs-CZ" dirty="0"/>
              <a:t> degraduje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92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542A-078A-40B0-87F6-A51B9C8D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Motivace: K čemu je to vlastně dobrý?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BECBB-DAF1-44BC-80BB-232E44E73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Přístupy reverzní genetiky (funkční genomika)</a:t>
            </a:r>
          </a:p>
          <a:p>
            <a:pPr lvl="1"/>
            <a:r>
              <a:rPr lang="cs-CZ" dirty="0"/>
              <a:t>Identifikace funkce genu</a:t>
            </a:r>
          </a:p>
          <a:p>
            <a:pPr lvl="1"/>
            <a:r>
              <a:rPr lang="cs-CZ" dirty="0"/>
              <a:t>Studium signálních drah, vývojových procesů</a:t>
            </a:r>
          </a:p>
          <a:p>
            <a:r>
              <a:rPr lang="cs-CZ" dirty="0"/>
              <a:t>(Potenciální) terapie</a:t>
            </a:r>
          </a:p>
        </p:txBody>
      </p:sp>
    </p:spTree>
    <p:extLst>
      <p:ext uri="{BB962C8B-B14F-4D97-AF65-F5344CB8AC3E}">
        <p14:creationId xmlns:p14="http://schemas.microsoft.com/office/powerpoint/2010/main" val="373233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BB0FA7C4-A3A9-4E04-91E6-33D2E1FC4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41" y="643467"/>
            <a:ext cx="7258717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8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250FF-06B7-4FC0-8EBB-DC493F8F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158FAE-E2EC-4BDF-9A46-76FD8A59B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5" title="RNA interference (RNAi): by Nature Video">
            <a:hlinkClick r:id="" action="ppaction://media"/>
            <a:extLst>
              <a:ext uri="{FF2B5EF4-FFF2-40B4-BE49-F238E27FC236}">
                <a16:creationId xmlns:a16="http://schemas.microsoft.com/office/drawing/2014/main" id="{BF6A0FC1-A86A-4FA5-A83F-C63CD647DE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01399-19F0-4943-B433-907100B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556702"/>
          </a:xfrm>
        </p:spPr>
        <p:txBody>
          <a:bodyPr>
            <a:normAutofit/>
          </a:bodyPr>
          <a:lstStyle/>
          <a:p>
            <a:r>
              <a:rPr lang="cs-CZ" dirty="0"/>
              <a:t>CRISPR/Cas9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9AA41D-E479-421C-A723-A84A03611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354729"/>
            <a:ext cx="5978072" cy="3340119"/>
          </a:xfrm>
        </p:spPr>
        <p:txBody>
          <a:bodyPr anchor="t">
            <a:normAutofit/>
          </a:bodyPr>
          <a:lstStyle/>
          <a:p>
            <a:r>
              <a:rPr lang="cs-CZ" b="1" dirty="0" err="1"/>
              <a:t>C</a:t>
            </a:r>
            <a:r>
              <a:rPr lang="cs-CZ" dirty="0" err="1"/>
              <a:t>lustered</a:t>
            </a:r>
            <a:r>
              <a:rPr lang="cs-CZ" dirty="0"/>
              <a:t> </a:t>
            </a:r>
            <a:r>
              <a:rPr lang="cs-CZ" b="1" dirty="0" err="1"/>
              <a:t>R</a:t>
            </a:r>
            <a:r>
              <a:rPr lang="cs-CZ" dirty="0" err="1"/>
              <a:t>egularly</a:t>
            </a:r>
            <a:r>
              <a:rPr lang="cs-CZ" dirty="0"/>
              <a:t> </a:t>
            </a:r>
            <a:r>
              <a:rPr lang="cs-CZ" b="1" dirty="0" err="1"/>
              <a:t>I</a:t>
            </a:r>
            <a:r>
              <a:rPr lang="cs-CZ" dirty="0" err="1"/>
              <a:t>nterspaced</a:t>
            </a:r>
            <a:r>
              <a:rPr lang="cs-CZ" dirty="0"/>
              <a:t> </a:t>
            </a:r>
            <a:r>
              <a:rPr lang="cs-CZ" b="1" dirty="0" err="1"/>
              <a:t>S</a:t>
            </a:r>
            <a:r>
              <a:rPr lang="cs-CZ" dirty="0" err="1"/>
              <a:t>hort</a:t>
            </a:r>
            <a:r>
              <a:rPr lang="cs-CZ" dirty="0"/>
              <a:t> </a:t>
            </a:r>
            <a:r>
              <a:rPr lang="cs-CZ" b="1" dirty="0" err="1"/>
              <a:t>P</a:t>
            </a:r>
            <a:r>
              <a:rPr lang="cs-CZ" dirty="0" err="1"/>
              <a:t>alindromic</a:t>
            </a:r>
            <a:r>
              <a:rPr lang="cs-CZ" dirty="0"/>
              <a:t> </a:t>
            </a:r>
            <a:r>
              <a:rPr lang="cs-CZ" b="1" dirty="0" err="1"/>
              <a:t>R</a:t>
            </a:r>
            <a:r>
              <a:rPr lang="cs-CZ" dirty="0" err="1"/>
              <a:t>epeats</a:t>
            </a:r>
            <a:endParaRPr lang="cs-CZ" dirty="0"/>
          </a:p>
          <a:p>
            <a:r>
              <a:rPr lang="cs-CZ" dirty="0"/>
              <a:t>Sekvence DNA, které se pravidelně opakují a obsahují sekvence cizorodé DNA = mezerníky</a:t>
            </a:r>
          </a:p>
          <a:p>
            <a:r>
              <a:rPr lang="cs-CZ" dirty="0"/>
              <a:t>U bakterií a </a:t>
            </a:r>
            <a:r>
              <a:rPr lang="cs-CZ" dirty="0" err="1"/>
              <a:t>archeí</a:t>
            </a:r>
            <a:r>
              <a:rPr lang="cs-CZ" dirty="0"/>
              <a:t> slouží jako ochrana před viry</a:t>
            </a:r>
          </a:p>
          <a:p>
            <a:r>
              <a:rPr lang="cs-CZ" i="1" dirty="0" err="1"/>
              <a:t>Cas</a:t>
            </a:r>
            <a:r>
              <a:rPr lang="cs-CZ" dirty="0"/>
              <a:t> = „</a:t>
            </a:r>
            <a:r>
              <a:rPr lang="cs-CZ" b="1" dirty="0"/>
              <a:t>C</a:t>
            </a:r>
            <a:r>
              <a:rPr lang="cs-CZ" dirty="0"/>
              <a:t>RISPR </a:t>
            </a:r>
            <a:r>
              <a:rPr lang="cs-CZ" b="1" dirty="0" err="1"/>
              <a:t>as</a:t>
            </a:r>
            <a:r>
              <a:rPr lang="cs-CZ" dirty="0" err="1"/>
              <a:t>sociated</a:t>
            </a:r>
            <a:r>
              <a:rPr lang="cs-CZ" dirty="0"/>
              <a:t>“</a:t>
            </a:r>
          </a:p>
          <a:p>
            <a:pPr marL="369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9FD165-F593-4E49-8A0F-7E8E3EA0E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88" t="28463" r="30217" b="8889"/>
          <a:stretch/>
        </p:blipFill>
        <p:spPr>
          <a:xfrm>
            <a:off x="7552945" y="973937"/>
            <a:ext cx="3995592" cy="44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3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168B7-864B-4C76-B6E0-2A439A44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CRISPR/Cas9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6726C-BF10-478A-9060-88C4C0462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4100" indent="-457200">
              <a:buFont typeface="+mj-lt"/>
              <a:buAutoNum type="arabicPeriod"/>
            </a:pPr>
            <a:r>
              <a:rPr lang="cs-CZ" dirty="0" err="1"/>
              <a:t>gRNA</a:t>
            </a:r>
            <a:r>
              <a:rPr lang="cs-CZ" dirty="0"/>
              <a:t> – naváděcí RNA – lokalizuje cílové geny</a:t>
            </a:r>
          </a:p>
          <a:p>
            <a:pPr marL="494100" indent="-457200">
              <a:buFont typeface="+mj-lt"/>
              <a:buAutoNum type="arabicPeriod"/>
            </a:pPr>
            <a:endParaRPr lang="cs-CZ" dirty="0"/>
          </a:p>
          <a:p>
            <a:pPr marL="494100" indent="-457200">
              <a:buFont typeface="+mj-lt"/>
              <a:buAutoNum type="arabicPeriod"/>
            </a:pPr>
            <a:r>
              <a:rPr lang="cs-CZ" dirty="0"/>
              <a:t>Cas9 – slouží k vystřižení nežádoucí DNA</a:t>
            </a:r>
          </a:p>
          <a:p>
            <a:pPr marL="494100" indent="-457200">
              <a:buFont typeface="+mj-lt"/>
              <a:buAutoNum type="arabicPeriod"/>
            </a:pPr>
            <a:endParaRPr lang="cs-CZ" dirty="0"/>
          </a:p>
          <a:p>
            <a:pPr marL="494100" indent="-457200">
              <a:buFont typeface="+mj-lt"/>
              <a:buAutoNum type="arabicPeriod"/>
            </a:pPr>
            <a:r>
              <a:rPr lang="cs-CZ" dirty="0"/>
              <a:t>Žádoucí úsek DNA </a:t>
            </a:r>
          </a:p>
          <a:p>
            <a:pPr marL="494100" indent="-457200">
              <a:buFont typeface="+mj-lt"/>
              <a:buAutoNum type="arabicPeriod"/>
            </a:pPr>
            <a:endParaRPr lang="cs-CZ" dirty="0"/>
          </a:p>
          <a:p>
            <a:pPr marL="494100" indent="-4572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9101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hodiny&#10;&#10;Popis byl vytvořen automaticky">
            <a:extLst>
              <a:ext uri="{FF2B5EF4-FFF2-40B4-BE49-F238E27FC236}">
                <a16:creationId xmlns:a16="http://schemas.microsoft.com/office/drawing/2014/main" id="{0ADE96BE-2D53-4E2A-BAE6-BF5E261DC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04" y="643467"/>
            <a:ext cx="88781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80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DD6FB-7C2E-450A-88E4-B5BE27E9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Potenciální 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11DB7-337E-45A2-9523-35A9EA22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Duchennova</a:t>
            </a:r>
            <a:r>
              <a:rPr lang="cs-CZ" dirty="0"/>
              <a:t> svalová dystrofie (DMD)</a:t>
            </a:r>
          </a:p>
          <a:p>
            <a:endParaRPr lang="cs-CZ" dirty="0"/>
          </a:p>
          <a:p>
            <a:r>
              <a:rPr lang="cs-CZ" dirty="0" err="1"/>
              <a:t>Huntingtonova</a:t>
            </a:r>
            <a:r>
              <a:rPr lang="cs-CZ" dirty="0"/>
              <a:t> choroba</a:t>
            </a:r>
          </a:p>
          <a:p>
            <a:endParaRPr lang="cs-CZ" dirty="0"/>
          </a:p>
          <a:p>
            <a:r>
              <a:rPr lang="cs-CZ" dirty="0"/>
              <a:t>HIV</a:t>
            </a:r>
          </a:p>
          <a:p>
            <a:endParaRPr lang="cs-CZ" dirty="0"/>
          </a:p>
          <a:p>
            <a:r>
              <a:rPr lang="cs-CZ" dirty="0" err="1"/>
              <a:t>Xenotransplantace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7868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C7FDD-AC92-4A68-9FC0-F37DA536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nežádoucí účinky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6F6CDD-91C8-4676-9D4C-A4541ED6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Nespecifická aktivita – změna jednoho genu může způsobit nežádoucí aktivitu jinde v genomu</a:t>
            </a:r>
          </a:p>
          <a:p>
            <a:endParaRPr lang="cs-CZ" dirty="0"/>
          </a:p>
          <a:p>
            <a:r>
              <a:rPr lang="cs-CZ" dirty="0" err="1"/>
              <a:t>Mozaicismus</a:t>
            </a:r>
            <a:r>
              <a:rPr lang="cs-CZ" dirty="0"/>
              <a:t> – pacient může mít směs upravených a původních buněk</a:t>
            </a:r>
          </a:p>
          <a:p>
            <a:endParaRPr lang="cs-CZ" dirty="0"/>
          </a:p>
          <a:p>
            <a:r>
              <a:rPr lang="cs-CZ" dirty="0"/>
              <a:t>Reakce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360129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F5F45-4808-4AE3-8B45-7A197207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DIY Bacterial Gene Engineering CRISPR Kit</a:t>
            </a:r>
          </a:p>
        </p:txBody>
      </p:sp>
      <p:pic>
        <p:nvPicPr>
          <p:cNvPr id="5" name="Zástupný obsah 4" descr="Obsah obrázku stůl, interiér, vsedě, dřevěné&#10;&#10;Popis byl vytvořen automaticky">
            <a:extLst>
              <a:ext uri="{FF2B5EF4-FFF2-40B4-BE49-F238E27FC236}">
                <a16:creationId xmlns:a16="http://schemas.microsoft.com/office/drawing/2014/main" id="{94D4F5F9-8647-4291-A575-7B63C34D9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1851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7" name="Grafický objekt 6" descr="Klapka">
            <a:hlinkClick r:id="rId3"/>
            <a:extLst>
              <a:ext uri="{FF2B5EF4-FFF2-40B4-BE49-F238E27FC236}">
                <a16:creationId xmlns:a16="http://schemas.microsoft.com/office/drawing/2014/main" id="{1A833696-9A03-4309-AD86-ACEADB5C1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080" y="6022617"/>
            <a:ext cx="654909" cy="65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2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CE6DB9-9C48-4D28-8FDA-EA7FBEA2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1445817"/>
          </a:xfrm>
        </p:spPr>
        <p:txBody>
          <a:bodyPr>
            <a:normAutofit/>
          </a:bodyPr>
          <a:lstStyle/>
          <a:p>
            <a:r>
              <a:rPr lang="cs-CZ" sz="5400" dirty="0"/>
              <a:t>Děkujeme za pozornost! </a:t>
            </a:r>
          </a:p>
        </p:txBody>
      </p:sp>
    </p:spTree>
    <p:extLst>
      <p:ext uri="{BB962C8B-B14F-4D97-AF65-F5344CB8AC3E}">
        <p14:creationId xmlns:p14="http://schemas.microsoft.com/office/powerpoint/2010/main" val="203208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ulice, podepsat, zelená&#10;&#10;Popis byl vytvořen automaticky">
            <a:extLst>
              <a:ext uri="{FF2B5EF4-FFF2-40B4-BE49-F238E27FC236}">
                <a16:creationId xmlns:a16="http://schemas.microsoft.com/office/drawing/2014/main" id="{C81B0F66-4FDA-4A04-B3CD-371E04858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993"/>
            <a:ext cx="12121027" cy="31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EA27A-B72E-4109-A2D6-A329C8CD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a chemická </a:t>
            </a:r>
            <a:r>
              <a:rPr lang="cs-CZ" dirty="0" err="1"/>
              <a:t>mutagenze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1D9850-AA05-48FA-BA75-C6A0FB569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Chemická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30C11A-B3FB-4DF4-95E9-5B5C43790D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Náhodné bodové mutace</a:t>
            </a:r>
          </a:p>
          <a:p>
            <a:r>
              <a:rPr lang="cs-CZ" dirty="0"/>
              <a:t>Nutná vysoká dávka mutagenu </a:t>
            </a:r>
          </a:p>
          <a:p>
            <a:r>
              <a:rPr lang="cs-CZ" dirty="0"/>
              <a:t>Nežádoucí mutace nutno zpět eliminovat (např. křížením)</a:t>
            </a:r>
          </a:p>
          <a:p>
            <a:r>
              <a:rPr lang="cs-CZ" dirty="0" err="1"/>
              <a:t>Etylenmetansulfonát</a:t>
            </a:r>
            <a:r>
              <a:rPr lang="cs-CZ" dirty="0"/>
              <a:t>, </a:t>
            </a:r>
            <a:r>
              <a:rPr lang="cs-CZ" dirty="0" err="1"/>
              <a:t>etylnitrosomočovina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5-bromuracil, 2-aminopurin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D3923E-96E2-41FA-AFD6-E827D8B35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Fyzikální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B7B8569-9309-47DF-895C-AC185773BA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Pro naše účely naprosto nevhodné</a:t>
            </a:r>
          </a:p>
        </p:txBody>
      </p:sp>
    </p:spTree>
    <p:extLst>
      <p:ext uri="{BB962C8B-B14F-4D97-AF65-F5344CB8AC3E}">
        <p14:creationId xmlns:p14="http://schemas.microsoft.com/office/powerpoint/2010/main" val="394713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718CD0B-1A09-4976-B25A-D8A8891C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mutageneze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B3F44A0-1045-417A-A496-C2D205EE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Inzerční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DC951DF-9039-4A16-BD4B-EF2CDCD5DB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Transpozon</a:t>
            </a:r>
            <a:endParaRPr lang="cs-CZ" dirty="0"/>
          </a:p>
          <a:p>
            <a:r>
              <a:rPr lang="cs-CZ" dirty="0"/>
              <a:t>Virus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2897403-1BAC-4956-A273-7FF5C0914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Programované nukleázy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A47CA684-3E90-415F-AF02-D13CD84DFEE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ZFN</a:t>
            </a:r>
          </a:p>
          <a:p>
            <a:r>
              <a:rPr lang="cs-CZ" dirty="0"/>
              <a:t>TALEN</a:t>
            </a:r>
          </a:p>
          <a:p>
            <a:r>
              <a:rPr lang="cs-CZ" dirty="0"/>
              <a:t>CRISPR/</a:t>
            </a:r>
            <a:r>
              <a:rPr lang="cs-CZ" dirty="0" err="1"/>
              <a:t>Cas</a:t>
            </a:r>
            <a:r>
              <a:rPr lang="cs-CZ" dirty="0"/>
              <a:t> 9</a:t>
            </a:r>
          </a:p>
          <a:p>
            <a:r>
              <a:rPr lang="cs-CZ" dirty="0" err="1"/>
              <a:t>RNAi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688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BEB4E84-684C-4D25-A0FE-FE33B4D3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43465"/>
            <a:ext cx="3382638" cy="1370605"/>
          </a:xfrm>
        </p:spPr>
        <p:txBody>
          <a:bodyPr>
            <a:normAutofit/>
          </a:bodyPr>
          <a:lstStyle/>
          <a:p>
            <a:pPr algn="l"/>
            <a:r>
              <a:rPr lang="cs-CZ" sz="3000"/>
              <a:t>Transpozon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CCDDC6D-C95E-4333-8D5B-EF07818FF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47153"/>
            <a:ext cx="3793671" cy="3544046"/>
          </a:xfrm>
        </p:spPr>
        <p:txBody>
          <a:bodyPr>
            <a:normAutofit/>
          </a:bodyPr>
          <a:lstStyle/>
          <a:p>
            <a:r>
              <a:rPr lang="cs-CZ" sz="1800" dirty="0"/>
              <a:t>Mobilní elementy, které se mohou pohybovat a množit v rámci genomu („jumping </a:t>
            </a:r>
            <a:r>
              <a:rPr lang="cs-CZ" sz="1800" dirty="0" err="1"/>
              <a:t>genes</a:t>
            </a:r>
            <a:r>
              <a:rPr lang="cs-CZ" sz="1800" dirty="0"/>
              <a:t>“)</a:t>
            </a:r>
          </a:p>
          <a:p>
            <a:r>
              <a:rPr lang="cs-CZ" sz="1800" dirty="0"/>
              <a:t>Navozují mutace genů (inzerční inaktivace, změny exprese)</a:t>
            </a:r>
          </a:p>
          <a:p>
            <a:r>
              <a:rPr lang="cs-CZ" sz="1800" dirty="0"/>
              <a:t>DNA </a:t>
            </a:r>
            <a:r>
              <a:rPr lang="cs-CZ" sz="1800" dirty="0" err="1"/>
              <a:t>transpozony</a:t>
            </a:r>
            <a:r>
              <a:rPr lang="cs-CZ" sz="1800" dirty="0"/>
              <a:t> a </a:t>
            </a:r>
            <a:r>
              <a:rPr lang="cs-CZ" sz="1800" dirty="0" err="1"/>
              <a:t>retrotranspozony</a:t>
            </a:r>
            <a:endParaRPr lang="cs-CZ" sz="1800" dirty="0"/>
          </a:p>
          <a:p>
            <a:r>
              <a:rPr lang="cs-CZ" sz="1800" dirty="0"/>
              <a:t>Využití jako nevirové vektory a pro genovou terapii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82CB51-B7DD-9E42-923F-FC8ED4C4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348" y="1542454"/>
            <a:ext cx="6633184" cy="33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10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0E61B-6DBB-0D4B-9DD6-558A4247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/>
              <a:t>DNA </a:t>
            </a:r>
            <a:r>
              <a:rPr lang="en-US" sz="2800" dirty="0" err="1"/>
              <a:t>Transpozony</a:t>
            </a:r>
            <a:endParaRPr lang="en-US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D79E69-07F7-544F-B5AD-8E14DE5D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732449"/>
            <a:ext cx="3826933" cy="4363551"/>
          </a:xfrm>
        </p:spPr>
        <p:txBody>
          <a:bodyPr anchor="t">
            <a:normAutofit lnSpcReduction="10000"/>
          </a:bodyPr>
          <a:lstStyle/>
          <a:p>
            <a:r>
              <a:rPr lang="cs-CZ" sz="1800" dirty="0"/>
              <a:t>V lidském genomu inaktivní</a:t>
            </a:r>
          </a:p>
          <a:p>
            <a:r>
              <a:rPr lang="cs-CZ" sz="1800" dirty="0"/>
              <a:t>Sekvence </a:t>
            </a:r>
            <a:r>
              <a:rPr lang="cs-CZ" sz="1800" dirty="0" err="1"/>
              <a:t>kódujicí</a:t>
            </a:r>
            <a:r>
              <a:rPr lang="cs-CZ" sz="1800" dirty="0"/>
              <a:t> </a:t>
            </a:r>
            <a:r>
              <a:rPr lang="cs-CZ" sz="1800" dirty="0" err="1"/>
              <a:t>transposázu</a:t>
            </a:r>
            <a:endParaRPr lang="cs-CZ" sz="1800" dirty="0"/>
          </a:p>
          <a:p>
            <a:r>
              <a:rPr lang="cs-CZ" sz="1800" dirty="0"/>
              <a:t>Enzym se váže na oba konce </a:t>
            </a:r>
            <a:r>
              <a:rPr lang="cs-CZ" sz="1800" dirty="0" err="1"/>
              <a:t>repetitivního</a:t>
            </a:r>
            <a:r>
              <a:rPr lang="cs-CZ" sz="1800" dirty="0"/>
              <a:t> elementu tvořené IR</a:t>
            </a:r>
          </a:p>
          <a:p>
            <a:r>
              <a:rPr lang="cs-CZ" sz="1800" dirty="0" err="1"/>
              <a:t>Transposáza</a:t>
            </a:r>
            <a:r>
              <a:rPr lang="cs-CZ" sz="1800" dirty="0"/>
              <a:t> </a:t>
            </a:r>
            <a:r>
              <a:rPr lang="cs-CZ" sz="1800" dirty="0" err="1"/>
              <a:t>vyštěpí</a:t>
            </a:r>
            <a:r>
              <a:rPr lang="cs-CZ" sz="1800" dirty="0"/>
              <a:t> </a:t>
            </a:r>
            <a:r>
              <a:rPr lang="cs-CZ" sz="1800" dirty="0" err="1"/>
              <a:t>trnaspozon</a:t>
            </a:r>
            <a:r>
              <a:rPr lang="cs-CZ" sz="1800" dirty="0"/>
              <a:t> a </a:t>
            </a:r>
            <a:r>
              <a:rPr lang="cs-CZ" sz="1800" dirty="0" err="1"/>
              <a:t>liguje</a:t>
            </a:r>
            <a:r>
              <a:rPr lang="cs-CZ" sz="1800" dirty="0"/>
              <a:t> volné konce DNA</a:t>
            </a:r>
          </a:p>
          <a:p>
            <a:r>
              <a:rPr lang="cs-CZ" sz="1800" dirty="0"/>
              <a:t>Komplex </a:t>
            </a:r>
            <a:r>
              <a:rPr lang="cs-CZ" sz="1800" dirty="0" err="1"/>
              <a:t>transpozon-transposáza</a:t>
            </a:r>
            <a:r>
              <a:rPr lang="cs-CZ" sz="1800" dirty="0"/>
              <a:t> se pak váže na motiv jinde v genomu</a:t>
            </a:r>
          </a:p>
          <a:p>
            <a:r>
              <a:rPr lang="cs-CZ" sz="1800" dirty="0" err="1"/>
              <a:t>Transposáza</a:t>
            </a:r>
            <a:r>
              <a:rPr lang="cs-CZ" sz="1800" dirty="0"/>
              <a:t> štěpí DNA a </a:t>
            </a:r>
            <a:r>
              <a:rPr lang="cs-CZ" sz="1800" dirty="0" err="1"/>
              <a:t>liguje</a:t>
            </a:r>
            <a:r>
              <a:rPr lang="cs-CZ" sz="1800" dirty="0"/>
              <a:t> </a:t>
            </a:r>
            <a:r>
              <a:rPr lang="cs-CZ" sz="1800" dirty="0" err="1"/>
              <a:t>transpozon</a:t>
            </a:r>
            <a:r>
              <a:rPr lang="cs-CZ" sz="1800" dirty="0"/>
              <a:t> na nové místo</a:t>
            </a:r>
          </a:p>
          <a:p>
            <a:r>
              <a:rPr lang="cs-CZ" sz="1800" dirty="0"/>
              <a:t>„</a:t>
            </a:r>
            <a:r>
              <a:rPr lang="cs-CZ" sz="1800" dirty="0" err="1"/>
              <a:t>cut</a:t>
            </a:r>
            <a:r>
              <a:rPr lang="cs-CZ" sz="1800" dirty="0"/>
              <a:t> and paste“</a:t>
            </a:r>
          </a:p>
          <a:p>
            <a:r>
              <a:rPr lang="cs-CZ" sz="1800" dirty="0"/>
              <a:t>„</a:t>
            </a:r>
            <a:r>
              <a:rPr lang="cs-CZ" sz="1800" dirty="0" err="1"/>
              <a:t>Sleeping</a:t>
            </a:r>
            <a:r>
              <a:rPr lang="cs-CZ" sz="1800" dirty="0"/>
              <a:t> </a:t>
            </a:r>
            <a:r>
              <a:rPr lang="cs-CZ" sz="1800" dirty="0" err="1"/>
              <a:t>Beauty</a:t>
            </a:r>
            <a:r>
              <a:rPr lang="cs-CZ" sz="1800" dirty="0"/>
              <a:t>“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232D14-FFBB-B040-9951-D3C852120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7" r="1" b="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D832D-483B-9C45-9C34-37C97EC1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556702"/>
          </a:xfrm>
        </p:spPr>
        <p:txBody>
          <a:bodyPr>
            <a:normAutofit/>
          </a:bodyPr>
          <a:lstStyle/>
          <a:p>
            <a:r>
              <a:rPr lang="en-US"/>
              <a:t>Retrotranspozony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D6992-4870-5340-8B53-A5BA927C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354729"/>
            <a:ext cx="5978072" cy="334011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err="1"/>
              <a:t>Mnohem</a:t>
            </a:r>
            <a:r>
              <a:rPr lang="en-US" sz="1700"/>
              <a:t> </a:t>
            </a:r>
            <a:r>
              <a:rPr lang="en-US" sz="1700" err="1"/>
              <a:t>důležitější</a:t>
            </a:r>
            <a:r>
              <a:rPr lang="en-US" sz="1700"/>
              <a:t> v </a:t>
            </a:r>
            <a:r>
              <a:rPr lang="en-US" sz="1700" err="1"/>
              <a:t>lidském</a:t>
            </a:r>
            <a:r>
              <a:rPr lang="en-US" sz="1700"/>
              <a:t> </a:t>
            </a:r>
            <a:r>
              <a:rPr lang="en-US" sz="1700" err="1"/>
              <a:t>genomu</a:t>
            </a:r>
            <a:endParaRPr lang="en-US" sz="1700"/>
          </a:p>
          <a:p>
            <a:pPr>
              <a:lnSpc>
                <a:spcPct val="90000"/>
              </a:lnSpc>
            </a:pPr>
            <a:r>
              <a:rPr lang="en-US" sz="1700" err="1"/>
              <a:t>Tvoří</a:t>
            </a:r>
            <a:r>
              <a:rPr lang="en-US" sz="1700"/>
              <a:t> </a:t>
            </a:r>
            <a:r>
              <a:rPr lang="en-US" sz="1700" err="1"/>
              <a:t>nejméně</a:t>
            </a:r>
            <a:r>
              <a:rPr lang="en-US" sz="1700"/>
              <a:t> 45 % </a:t>
            </a:r>
            <a:r>
              <a:rPr lang="en-US" sz="1700" err="1"/>
              <a:t>lidského</a:t>
            </a:r>
            <a:r>
              <a:rPr lang="en-US" sz="1700"/>
              <a:t> </a:t>
            </a:r>
            <a:r>
              <a:rPr lang="en-US" sz="1700" err="1"/>
              <a:t>genomu</a:t>
            </a:r>
            <a:endParaRPr lang="en-US" sz="1700"/>
          </a:p>
          <a:p>
            <a:pPr>
              <a:lnSpc>
                <a:spcPct val="90000"/>
              </a:lnSpc>
            </a:pPr>
            <a:r>
              <a:rPr lang="en-US" sz="1700" err="1"/>
              <a:t>Vyžadují</a:t>
            </a:r>
            <a:r>
              <a:rPr lang="en-US" sz="1700"/>
              <a:t> RNA </a:t>
            </a:r>
            <a:r>
              <a:rPr lang="en-US" sz="1700" err="1"/>
              <a:t>polymerázu</a:t>
            </a:r>
            <a:r>
              <a:rPr lang="en-US" sz="1700"/>
              <a:t> II/III pro </a:t>
            </a:r>
            <a:r>
              <a:rPr lang="en-US" sz="1700" err="1"/>
              <a:t>přepis</a:t>
            </a:r>
            <a:r>
              <a:rPr lang="en-US" sz="1700"/>
              <a:t> do RNA (</a:t>
            </a:r>
            <a:r>
              <a:rPr lang="en-US" sz="1700" err="1"/>
              <a:t>původní</a:t>
            </a:r>
            <a:r>
              <a:rPr lang="en-US" sz="1700"/>
              <a:t> </a:t>
            </a:r>
            <a:r>
              <a:rPr lang="en-US" sz="1700" err="1"/>
              <a:t>kopie</a:t>
            </a:r>
            <a:r>
              <a:rPr lang="en-US" sz="1700"/>
              <a:t> </a:t>
            </a:r>
            <a:r>
              <a:rPr lang="en-US" sz="1700" err="1"/>
              <a:t>zůstává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místě</a:t>
            </a:r>
            <a:r>
              <a:rPr lang="en-US" sz="1700"/>
              <a:t>)</a:t>
            </a:r>
          </a:p>
          <a:p>
            <a:pPr>
              <a:lnSpc>
                <a:spcPct val="90000"/>
              </a:lnSpc>
            </a:pPr>
            <a:r>
              <a:rPr lang="en-US" sz="1700" err="1"/>
              <a:t>Posléze</a:t>
            </a:r>
            <a:r>
              <a:rPr lang="en-US" sz="1700"/>
              <a:t> je RNA </a:t>
            </a:r>
            <a:r>
              <a:rPr lang="en-US" sz="1700" err="1"/>
              <a:t>kopie</a:t>
            </a:r>
            <a:r>
              <a:rPr lang="en-US" sz="1700"/>
              <a:t> </a:t>
            </a:r>
            <a:r>
              <a:rPr lang="en-US" sz="1700" err="1"/>
              <a:t>přeměněna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DNA </a:t>
            </a:r>
            <a:r>
              <a:rPr lang="en-US" sz="1700" err="1"/>
              <a:t>reverzní</a:t>
            </a:r>
            <a:r>
              <a:rPr lang="en-US" sz="1700"/>
              <a:t> </a:t>
            </a:r>
            <a:r>
              <a:rPr lang="en-US" sz="1700" err="1"/>
              <a:t>transkriptázou</a:t>
            </a:r>
            <a:r>
              <a:rPr lang="en-US" sz="1700"/>
              <a:t> a </a:t>
            </a:r>
            <a:r>
              <a:rPr lang="en-US" sz="1700" err="1"/>
              <a:t>vložena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nové</a:t>
            </a:r>
            <a:r>
              <a:rPr lang="en-US" sz="1700"/>
              <a:t> </a:t>
            </a:r>
            <a:r>
              <a:rPr lang="en-US" sz="1700" err="1"/>
              <a:t>místo</a:t>
            </a:r>
            <a:r>
              <a:rPr lang="en-US" sz="1700"/>
              <a:t> v </a:t>
            </a:r>
            <a:r>
              <a:rPr lang="en-US" sz="1700" err="1"/>
              <a:t>genomu</a:t>
            </a:r>
            <a:endParaRPr lang="en-US" sz="1700"/>
          </a:p>
          <a:p>
            <a:pPr>
              <a:lnSpc>
                <a:spcPct val="90000"/>
              </a:lnSpc>
            </a:pPr>
            <a:r>
              <a:rPr lang="en-US" sz="1700"/>
              <a:t>LTR,</a:t>
            </a:r>
            <a:r>
              <a:rPr lang="cs-CZ" sz="1700">
                <a:effectLst/>
              </a:rPr>
              <a:t> (long </a:t>
            </a:r>
            <a:r>
              <a:rPr lang="cs-CZ" sz="1700" err="1">
                <a:effectLst/>
              </a:rPr>
              <a:t>terminal</a:t>
            </a:r>
            <a:r>
              <a:rPr lang="cs-CZ" sz="1700">
                <a:effectLst/>
              </a:rPr>
              <a:t> </a:t>
            </a:r>
            <a:r>
              <a:rPr lang="cs-CZ" sz="1700" err="1">
                <a:effectLst/>
              </a:rPr>
              <a:t>repeats</a:t>
            </a:r>
            <a:r>
              <a:rPr lang="cs-CZ" sz="1700">
                <a:effectLst/>
              </a:rPr>
              <a:t>, dlouhé terminální repetice), </a:t>
            </a:r>
            <a:r>
              <a:rPr lang="en-US" sz="1700"/>
              <a:t>LINE</a:t>
            </a:r>
            <a:r>
              <a:rPr lang="cs-CZ" sz="1700">
                <a:effectLst/>
              </a:rPr>
              <a:t> (</a:t>
            </a:r>
            <a:r>
              <a:rPr lang="cs-CZ" sz="1700" u="sng">
                <a:effectLst/>
              </a:rPr>
              <a:t>l</a:t>
            </a:r>
            <a:r>
              <a:rPr lang="cs-CZ" sz="1700">
                <a:effectLst/>
              </a:rPr>
              <a:t>ong </a:t>
            </a:r>
            <a:r>
              <a:rPr lang="cs-CZ" sz="1700" u="sng" err="1">
                <a:effectLst/>
              </a:rPr>
              <a:t>i</a:t>
            </a:r>
            <a:r>
              <a:rPr lang="cs-CZ" sz="1700" err="1">
                <a:effectLst/>
              </a:rPr>
              <a:t>nterspersed</a:t>
            </a:r>
            <a:r>
              <a:rPr lang="cs-CZ" sz="1700">
                <a:effectLst/>
              </a:rPr>
              <a:t> </a:t>
            </a:r>
            <a:r>
              <a:rPr lang="cs-CZ" sz="1700" u="sng" err="1">
                <a:effectLst/>
              </a:rPr>
              <a:t>n</a:t>
            </a:r>
            <a:r>
              <a:rPr lang="cs-CZ" sz="1700" err="1">
                <a:effectLst/>
              </a:rPr>
              <a:t>uclear</a:t>
            </a:r>
            <a:r>
              <a:rPr lang="cs-CZ" sz="1700">
                <a:effectLst/>
              </a:rPr>
              <a:t> </a:t>
            </a:r>
            <a:r>
              <a:rPr lang="cs-CZ" sz="1700" u="sng" err="1">
                <a:effectLst/>
              </a:rPr>
              <a:t>e</a:t>
            </a:r>
            <a:r>
              <a:rPr lang="cs-CZ" sz="1700" err="1">
                <a:effectLst/>
              </a:rPr>
              <a:t>lements</a:t>
            </a:r>
            <a:r>
              <a:rPr lang="cs-CZ" sz="1700">
                <a:effectLst/>
              </a:rPr>
              <a:t> = dlouhé rozptýlené jaderné elementy),</a:t>
            </a:r>
            <a:r>
              <a:rPr lang="en-US" sz="1700"/>
              <a:t> SINE (</a:t>
            </a:r>
            <a:r>
              <a:rPr lang="cs-CZ" sz="1700">
                <a:effectLst/>
              </a:rPr>
              <a:t>(</a:t>
            </a:r>
            <a:r>
              <a:rPr lang="cs-CZ" sz="1700" u="sng" err="1">
                <a:effectLst/>
              </a:rPr>
              <a:t>s</a:t>
            </a:r>
            <a:r>
              <a:rPr lang="cs-CZ" sz="1700" err="1">
                <a:effectLst/>
              </a:rPr>
              <a:t>hort</a:t>
            </a:r>
            <a:r>
              <a:rPr lang="cs-CZ" sz="1700">
                <a:effectLst/>
              </a:rPr>
              <a:t> </a:t>
            </a:r>
            <a:r>
              <a:rPr lang="cs-CZ" sz="1700" u="sng" err="1">
                <a:effectLst/>
              </a:rPr>
              <a:t>i</a:t>
            </a:r>
            <a:r>
              <a:rPr lang="cs-CZ" sz="1700" err="1">
                <a:effectLst/>
              </a:rPr>
              <a:t>nterspersed</a:t>
            </a:r>
            <a:r>
              <a:rPr lang="cs-CZ" sz="1700">
                <a:effectLst/>
              </a:rPr>
              <a:t> </a:t>
            </a:r>
            <a:r>
              <a:rPr lang="cs-CZ" sz="1700" u="sng" err="1">
                <a:effectLst/>
              </a:rPr>
              <a:t>n</a:t>
            </a:r>
            <a:r>
              <a:rPr lang="cs-CZ" sz="1700" err="1">
                <a:effectLst/>
              </a:rPr>
              <a:t>uclear</a:t>
            </a:r>
            <a:r>
              <a:rPr lang="cs-CZ" sz="1700">
                <a:effectLst/>
              </a:rPr>
              <a:t> </a:t>
            </a:r>
            <a:r>
              <a:rPr lang="cs-CZ" sz="1700" u="sng" err="1">
                <a:effectLst/>
              </a:rPr>
              <a:t>e</a:t>
            </a:r>
            <a:r>
              <a:rPr lang="cs-CZ" sz="1700" err="1">
                <a:effectLst/>
              </a:rPr>
              <a:t>lements</a:t>
            </a:r>
            <a:r>
              <a:rPr lang="cs-CZ" sz="1700">
                <a:effectLst/>
              </a:rPr>
              <a:t> = krátké rozptýlené jaderné elementy)</a:t>
            </a: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EE9F16-2D03-7842-AE34-082C6643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45" y="905413"/>
            <a:ext cx="3995592" cy="45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68141-8690-4762-BD80-C08EA476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D1C352-E12C-4E21-9567-C3B53531C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7132925" cy="3714749"/>
          </a:xfrm>
        </p:spPr>
        <p:txBody>
          <a:bodyPr/>
          <a:lstStyle/>
          <a:p>
            <a:r>
              <a:rPr lang="sk-SK" dirty="0" err="1">
                <a:effectLst/>
              </a:rPr>
              <a:t>Virus-induced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gene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silencing</a:t>
            </a:r>
            <a:r>
              <a:rPr lang="sk-SK" dirty="0">
                <a:effectLst/>
              </a:rPr>
              <a:t> (VIGS)</a:t>
            </a:r>
            <a:endParaRPr lang="cs-CZ" dirty="0"/>
          </a:p>
          <a:p>
            <a:r>
              <a:rPr lang="cs-CZ" dirty="0" err="1"/>
              <a:t>Technológia</a:t>
            </a:r>
            <a:r>
              <a:rPr lang="cs-CZ" dirty="0"/>
              <a:t> využívaná </a:t>
            </a:r>
            <a:r>
              <a:rPr lang="cs-CZ" dirty="0" err="1"/>
              <a:t>zatiaľ</a:t>
            </a:r>
            <a:r>
              <a:rPr lang="cs-CZ" dirty="0"/>
              <a:t> len u </a:t>
            </a:r>
            <a:r>
              <a:rPr lang="cs-CZ" dirty="0" err="1"/>
              <a:t>rastlín</a:t>
            </a:r>
            <a:r>
              <a:rPr lang="cs-CZ" dirty="0"/>
              <a:t> </a:t>
            </a:r>
          </a:p>
          <a:p>
            <a:r>
              <a:rPr lang="sk-SK" dirty="0">
                <a:effectLst/>
              </a:rPr>
              <a:t>Kľúčová úloha </a:t>
            </a:r>
            <a:r>
              <a:rPr lang="sk-SK" dirty="0" err="1">
                <a:effectLst/>
              </a:rPr>
              <a:t>Nicotiana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benthamiana</a:t>
            </a:r>
            <a:r>
              <a:rPr lang="sk-SK" dirty="0">
                <a:effectLst/>
              </a:rPr>
              <a:t>, používajú sa aj iné druhy (</a:t>
            </a:r>
            <a:r>
              <a:rPr lang="sk-SK" dirty="0" err="1">
                <a:effectLst/>
              </a:rPr>
              <a:t>Arabidopsis</a:t>
            </a:r>
            <a:r>
              <a:rPr lang="sk-SK" dirty="0">
                <a:effectLst/>
              </a:rPr>
              <a:t>)</a:t>
            </a:r>
          </a:p>
          <a:p>
            <a:r>
              <a:rPr lang="sk-SK" dirty="0">
                <a:effectLst/>
              </a:rPr>
              <a:t>Teoretická možnosť použitia aj u živočíchov, zatiaľ nedokázaná</a:t>
            </a: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617" y="2076450"/>
            <a:ext cx="2581940" cy="37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66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243741"/>
      </a:dk2>
      <a:lt2>
        <a:srgbClr val="E4E8E2"/>
      </a:lt2>
      <a:accent1>
        <a:srgbClr val="9645CB"/>
      </a:accent1>
      <a:accent2>
        <a:srgbClr val="644EC3"/>
      </a:accent2>
      <a:accent3>
        <a:srgbClr val="4564CB"/>
      </a:accent3>
      <a:accent4>
        <a:srgbClr val="338AB9"/>
      </a:accent4>
      <a:accent5>
        <a:srgbClr val="3DB5AD"/>
      </a:accent5>
      <a:accent6>
        <a:srgbClr val="33B979"/>
      </a:accent6>
      <a:hlink>
        <a:srgbClr val="338F9A"/>
      </a:hlink>
      <a:folHlink>
        <a:srgbClr val="7F7F7F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790</Words>
  <Application>Microsoft Office PowerPoint</Application>
  <PresentationFormat>Širokoúhlá obrazovka</PresentationFormat>
  <Paragraphs>135</Paragraphs>
  <Slides>28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Calibri</vt:lpstr>
      <vt:lpstr>Gill Sans MT</vt:lpstr>
      <vt:lpstr>Wingdings 2</vt:lpstr>
      <vt:lpstr>SlateVTI</vt:lpstr>
      <vt:lpstr>Gene silencing</vt:lpstr>
      <vt:lpstr>Motivace: K čemu je to vlastně dobrý?</vt:lpstr>
      <vt:lpstr>Prezentace aplikace PowerPoint</vt:lpstr>
      <vt:lpstr>Fyzikální a chemická mutagenze</vt:lpstr>
      <vt:lpstr>Biologická mutageneze</vt:lpstr>
      <vt:lpstr>Transpozon</vt:lpstr>
      <vt:lpstr>DNA Transpozony</vt:lpstr>
      <vt:lpstr>Retrotranspozony</vt:lpstr>
      <vt:lpstr>Virus</vt:lpstr>
      <vt:lpstr>Virus</vt:lpstr>
      <vt:lpstr>Virus</vt:lpstr>
      <vt:lpstr>ZFN</vt:lpstr>
      <vt:lpstr>ZFN</vt:lpstr>
      <vt:lpstr>ZFN</vt:lpstr>
      <vt:lpstr>TALEN</vt:lpstr>
      <vt:lpstr>Xanthomonas</vt:lpstr>
      <vt:lpstr>TALEN</vt:lpstr>
      <vt:lpstr>Výhody vs. nevýhody</vt:lpstr>
      <vt:lpstr>RNAi</vt:lpstr>
      <vt:lpstr>Prezentace aplikace PowerPoint</vt:lpstr>
      <vt:lpstr>Prezentace aplikace PowerPoint</vt:lpstr>
      <vt:lpstr>CRISPR/Cas9</vt:lpstr>
      <vt:lpstr>CRISPR/Cas9</vt:lpstr>
      <vt:lpstr>Prezentace aplikace PowerPoint</vt:lpstr>
      <vt:lpstr>Potenciální léčba</vt:lpstr>
      <vt:lpstr>Možné nežádoucí účinky</vt:lpstr>
      <vt:lpstr>DIY Bacterial Gene Engineering CRISPR Kit</vt:lpstr>
      <vt:lpstr>Děkujeme za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 silencing</dc:title>
  <dc:creator>Barbora Vavrušáková</dc:creator>
  <cp:lastModifiedBy>Barbora Vavrušáková</cp:lastModifiedBy>
  <cp:revision>9</cp:revision>
  <dcterms:created xsi:type="dcterms:W3CDTF">2019-11-24T12:05:02Z</dcterms:created>
  <dcterms:modified xsi:type="dcterms:W3CDTF">2019-11-24T21:24:19Z</dcterms:modified>
</cp:coreProperties>
</file>