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6" r:id="rId21"/>
    <p:sldId id="27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48E77-5228-4337-936F-A168E0FEDF41}" type="datetimeFigureOut">
              <a:rPr lang="cs-CZ" smtClean="0"/>
              <a:pPr/>
              <a:t>27.10.2011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4B97D-9CEB-4008-94CB-8B7A9725C7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70460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B97D-9CEB-4008-94CB-8B7A9725C7DA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660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B97D-9CEB-4008-94CB-8B7A9725C7D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3022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4B97D-9CEB-4008-94CB-8B7A9725C7D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34381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E4C515-1FC9-460B-9F04-E18E1C0A1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Optogalvanická</a:t>
            </a:r>
            <a:r>
              <a:rPr lang="cs-CZ" dirty="0" smtClean="0"/>
              <a:t> spektrometrie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Vítězslav Otruba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535145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Základní režimy integrátoru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200" dirty="0" smtClean="0"/>
              <a:t>V druhém případě probíhá vlastně skenování v čase průběhu impulzů. Je také možné nastavit libovolně široké časové okno pro zvolené časové rozlišení průběhu pulzu.</a:t>
            </a:r>
            <a:endParaRPr lang="cs-CZ" sz="2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4536504" cy="4526280"/>
          </a:xfrm>
        </p:spPr>
        <p:txBody>
          <a:bodyPr>
            <a:normAutofit/>
          </a:bodyPr>
          <a:lstStyle/>
          <a:p>
            <a:r>
              <a:rPr lang="cs-CZ" sz="2200" dirty="0" smtClean="0"/>
              <a:t>Integrátor lze použít jako bránu, která propouští periodické signály srovnatelné s délkou </a:t>
            </a:r>
            <a:r>
              <a:rPr lang="el-GR" sz="2200" dirty="0" smtClean="0">
                <a:latin typeface="Arial"/>
                <a:cs typeface="Arial"/>
              </a:rPr>
              <a:t>Δ</a:t>
            </a:r>
            <a:r>
              <a:rPr lang="cs-CZ" sz="2200" dirty="0" smtClean="0"/>
              <a:t>t doby trvání pulzu. Délku otevření brány je možné libovolně nastavovat včetně stanovení posuvu vzorkovacího i</a:t>
            </a:r>
            <a:r>
              <a:rPr lang="cs-CZ" sz="2200" dirty="0"/>
              <a:t>m</a:t>
            </a:r>
            <a:r>
              <a:rPr lang="cs-CZ" sz="2200" dirty="0" smtClean="0"/>
              <a:t>pulzu proti impulzu měřenému.</a:t>
            </a:r>
            <a:endParaRPr lang="cs-CZ" sz="2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13" y="4725145"/>
            <a:ext cx="394394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53137"/>
            <a:ext cx="396044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2686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LEI - plamen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Dynamický rozsah koncentrací </a:t>
            </a:r>
          </a:p>
          <a:p>
            <a:r>
              <a:rPr lang="cs-CZ" dirty="0" smtClean="0"/>
              <a:t>Lineární koncentrační rozsah je 4 – 5 řádů</a:t>
            </a:r>
          </a:p>
          <a:p>
            <a:r>
              <a:rPr lang="cs-CZ" dirty="0" smtClean="0"/>
              <a:t>Aplikace v praxi na cca 20 prvků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224"/>
          <a:stretch/>
        </p:blipFill>
        <p:spPr bwMode="auto">
          <a:xfrm>
            <a:off x="4355976" y="1700808"/>
            <a:ext cx="4611291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45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2010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52" t="1483" r="3728"/>
          <a:stretch/>
        </p:blipFill>
        <p:spPr bwMode="auto">
          <a:xfrm>
            <a:off x="4453911" y="1660827"/>
            <a:ext cx="4321216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LEI – plamen - LOD</a:t>
            </a:r>
            <a:endParaRPr lang="cs-C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49" r="3149"/>
          <a:stretch/>
        </p:blipFill>
        <p:spPr bwMode="auto">
          <a:xfrm>
            <a:off x="294291" y="1660827"/>
            <a:ext cx="4133693" cy="4648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582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LEI – plamen - selektivita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3774192" cy="452628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Spektrální rozlišení je dáno absorpčním profilem spektrální čáry a vlastnostmi měřícího záření.</a:t>
            </a:r>
          </a:p>
          <a:p>
            <a:r>
              <a:rPr lang="cs-CZ" dirty="0" smtClean="0"/>
              <a:t>Použitím barvivového laseru pro sodíkovou čáru 589,0 </a:t>
            </a:r>
            <a:r>
              <a:rPr lang="cs-CZ" dirty="0" err="1" smtClean="0"/>
              <a:t>nm</a:t>
            </a:r>
            <a:r>
              <a:rPr lang="cs-CZ" dirty="0" smtClean="0"/>
              <a:t> byla R</a:t>
            </a:r>
            <a:r>
              <a:rPr lang="cs-CZ" dirty="0" smtClean="0">
                <a:latin typeface="Lucida Sans Unicode"/>
                <a:cs typeface="Lucida Sans Unicode"/>
              </a:rPr>
              <a:t>≅60 000</a:t>
            </a:r>
          </a:p>
          <a:p>
            <a:r>
              <a:rPr lang="cs-CZ" dirty="0" smtClean="0"/>
              <a:t>Při použití komerčního širokopásmového laseru byla R</a:t>
            </a:r>
            <a:r>
              <a:rPr lang="cs-CZ" dirty="0" smtClean="0">
                <a:latin typeface="Lucida Sans Unicode"/>
                <a:cs typeface="Lucida Sans Unicode"/>
              </a:rPr>
              <a:t>≅8700 – </a:t>
            </a:r>
            <a:r>
              <a:rPr lang="cs-CZ" dirty="0"/>
              <a:t>viz sousední obr.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1" r="3298"/>
          <a:stretch/>
        </p:blipFill>
        <p:spPr bwMode="auto">
          <a:xfrm>
            <a:off x="4055756" y="1581079"/>
            <a:ext cx="4902953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8304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LEI – absorpce nerezonančních přechodů</a:t>
            </a:r>
            <a:endParaRPr lang="cs-CZ" sz="44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721" y="1600200"/>
            <a:ext cx="7176558" cy="4525963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93702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sz="4400" dirty="0"/>
              <a:t>LEI-plamen-molekulová spektra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340768"/>
            <a:ext cx="5832648" cy="4785395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59808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LEI - plamen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Rozdíly LEI od jiných plamenových metodik:</a:t>
            </a:r>
          </a:p>
          <a:p>
            <a:r>
              <a:rPr lang="cs-CZ" dirty="0" smtClean="0"/>
              <a:t>Je možné používat nerezonanční čáry, a to s dobrou citlivostí. Např. u </a:t>
            </a:r>
            <a:r>
              <a:rPr lang="cs-CZ" dirty="0" err="1" smtClean="0"/>
              <a:t>Li</a:t>
            </a:r>
            <a:r>
              <a:rPr lang="cs-CZ" dirty="0" smtClean="0"/>
              <a:t> má hladina 2p v </a:t>
            </a:r>
            <a:r>
              <a:rPr lang="cs-CZ" dirty="0" err="1" smtClean="0"/>
              <a:t>plameni</a:t>
            </a:r>
            <a:r>
              <a:rPr lang="cs-CZ" dirty="0" smtClean="0"/>
              <a:t> obsazení (</a:t>
            </a:r>
            <a:r>
              <a:rPr lang="cs-CZ" dirty="0" err="1" smtClean="0"/>
              <a:t>Boltzmann</a:t>
            </a:r>
            <a:r>
              <a:rPr lang="cs-CZ" dirty="0" smtClean="0"/>
              <a:t>) pouze 2.10</a:t>
            </a:r>
            <a:r>
              <a:rPr lang="cs-CZ" baseline="30000" dirty="0" smtClean="0"/>
              <a:t>-4  </a:t>
            </a:r>
            <a:r>
              <a:rPr lang="cs-CZ" dirty="0" smtClean="0"/>
              <a:t>základní hladiny, ale LOD je pouze 12x horší.</a:t>
            </a:r>
          </a:p>
          <a:p>
            <a:r>
              <a:rPr lang="cs-CZ" dirty="0" smtClean="0"/>
              <a:t>Možnost používat </a:t>
            </a:r>
            <a:r>
              <a:rPr lang="cs-CZ" dirty="0" err="1" smtClean="0"/>
              <a:t>dvoufotonových</a:t>
            </a:r>
            <a:r>
              <a:rPr lang="cs-CZ" dirty="0" smtClean="0"/>
              <a:t> přechodů s dobrou citlivostí</a:t>
            </a:r>
          </a:p>
          <a:p>
            <a:r>
              <a:rPr lang="cs-CZ" dirty="0" smtClean="0"/>
              <a:t>Malá citlivost pro prvky s vysokým ionizačním potenciálem. Pro prvky s IP</a:t>
            </a:r>
            <a:r>
              <a:rPr lang="cs-CZ" dirty="0" smtClean="0">
                <a:latin typeface="Lucida Sans Unicode"/>
                <a:cs typeface="Lucida Sans Unicode"/>
              </a:rPr>
              <a:t>&gt;9 – 10 </a:t>
            </a:r>
            <a:r>
              <a:rPr lang="cs-CZ" dirty="0"/>
              <a:t>eV by bylo nutné pracovat </a:t>
            </a:r>
            <a:r>
              <a:rPr lang="cs-CZ" dirty="0" smtClean="0"/>
              <a:t>ve vakuové UV oblasti spektra.</a:t>
            </a:r>
          </a:p>
          <a:p>
            <a:r>
              <a:rPr lang="cs-CZ" dirty="0" smtClean="0"/>
              <a:t>Rušení stanovení (snížení citlivosti) lehce </a:t>
            </a:r>
            <a:r>
              <a:rPr lang="cs-CZ" dirty="0" err="1" smtClean="0"/>
              <a:t>ionizovatelnými</a:t>
            </a:r>
            <a:r>
              <a:rPr lang="cs-CZ" dirty="0" smtClean="0"/>
              <a:t> prvky matrice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67966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sz="4400" dirty="0" smtClean="0"/>
              <a:t>OGE elektrotermická atomizace</a:t>
            </a:r>
            <a:endParaRPr lang="cs-CZ" sz="4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76" r="3744"/>
          <a:stretch/>
        </p:blipFill>
        <p:spPr bwMode="auto">
          <a:xfrm>
            <a:off x="683568" y="1700808"/>
            <a:ext cx="7784860" cy="4382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82692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 smtClean="0"/>
              <a:t>OGE ve výbojích v plynech</a:t>
            </a:r>
            <a:endParaRPr lang="cs-CZ" sz="4800" dirty="0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700808"/>
            <a:ext cx="6757416" cy="2185416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28416" y="4005064"/>
            <a:ext cx="87286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Aplikace:</a:t>
            </a:r>
          </a:p>
          <a:p>
            <a:r>
              <a:rPr lang="cs-CZ" dirty="0" smtClean="0"/>
              <a:t>Kalibrace vlnových délek laserů s použitím výbojek s dutou katodou bez nutnosti </a:t>
            </a:r>
          </a:p>
          <a:p>
            <a:r>
              <a:rPr lang="cs-CZ" dirty="0" smtClean="0"/>
              <a:t>použít složité optické aparatury (čáry materiálu katody i plynné náplně)</a:t>
            </a:r>
          </a:p>
          <a:p>
            <a:r>
              <a:rPr lang="cs-CZ" dirty="0" smtClean="0"/>
              <a:t>Ve výbojích se excitují i vysoce energetické hladiny, které je možné měřit OGE.</a:t>
            </a:r>
          </a:p>
          <a:p>
            <a:r>
              <a:rPr lang="cs-CZ" dirty="0" smtClean="0"/>
              <a:t>Dostatečná koncentrace atomů i těžce těkavých materiálů.</a:t>
            </a:r>
          </a:p>
          <a:p>
            <a:r>
              <a:rPr lang="cs-CZ" dirty="0" smtClean="0"/>
              <a:t>Možnosti </a:t>
            </a:r>
            <a:r>
              <a:rPr lang="cs-CZ" dirty="0" err="1" smtClean="0"/>
              <a:t>bezdopplerovké</a:t>
            </a:r>
            <a:r>
              <a:rPr lang="cs-CZ" dirty="0" smtClean="0"/>
              <a:t> spektrometrie atomů i molekul s rozlišením až 100 MHz.</a:t>
            </a:r>
          </a:p>
          <a:p>
            <a:r>
              <a:rPr lang="cs-CZ" dirty="0" smtClean="0"/>
              <a:t>Izotopová analýza.</a:t>
            </a:r>
          </a:p>
        </p:txBody>
      </p:sp>
    </p:spTree>
    <p:extLst>
      <p:ext uri="{BB962C8B-B14F-4D97-AF65-F5344CB8AC3E}">
        <p14:creationId xmlns:p14="http://schemas.microsoft.com/office/powerpoint/2010/main" xmlns="" val="221970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prof. Otruba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62963"/>
            <a:ext cx="6514994" cy="495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77782" y="566124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Experimental configuration: The OGE cell inside the cavity has Brewster windows to </a:t>
            </a:r>
            <a:r>
              <a:rPr lang="en-US" sz="1200" dirty="0" smtClean="0"/>
              <a:t>reduce</a:t>
            </a:r>
            <a:r>
              <a:rPr lang="cs-CZ" sz="1200" dirty="0" smtClean="0"/>
              <a:t> </a:t>
            </a:r>
            <a:r>
              <a:rPr lang="en-US" sz="1200" dirty="0" smtClean="0"/>
              <a:t>losses</a:t>
            </a:r>
            <a:r>
              <a:rPr lang="en-US" sz="1200" dirty="0"/>
              <a:t>. The C12 laser incident on the OGE cell provides a “C12 signal” that is used </a:t>
            </a:r>
            <a:r>
              <a:rPr lang="en-US" sz="1200" dirty="0" smtClean="0"/>
              <a:t>for</a:t>
            </a:r>
            <a:r>
              <a:rPr lang="cs-CZ" sz="1200" dirty="0" smtClean="0"/>
              <a:t> </a:t>
            </a:r>
            <a:r>
              <a:rPr lang="en-US" sz="1200" dirty="0" smtClean="0"/>
              <a:t>normalization </a:t>
            </a:r>
            <a:r>
              <a:rPr lang="en-US" sz="1200" dirty="0"/>
              <a:t>of the C14 signal. The shutter inside the laser cavity is for </a:t>
            </a:r>
            <a:r>
              <a:rPr lang="en-US" sz="1200" dirty="0" smtClean="0"/>
              <a:t>modulating</a:t>
            </a:r>
            <a:r>
              <a:rPr lang="cs-CZ" sz="1200" dirty="0" smtClean="0"/>
              <a:t> </a:t>
            </a:r>
            <a:r>
              <a:rPr lang="en-US" sz="1200" dirty="0" smtClean="0"/>
              <a:t>the </a:t>
            </a:r>
            <a:r>
              <a:rPr lang="en-US" sz="1200" dirty="0"/>
              <a:t>14CO2 laser. M1: High reflective mirror &amp; grating, M2: 85% reflective output coupler, </a:t>
            </a:r>
            <a:r>
              <a:rPr lang="en-US" sz="1200" dirty="0" smtClean="0"/>
              <a:t>M3:</a:t>
            </a:r>
            <a:r>
              <a:rPr lang="cs-CZ" sz="1200" dirty="0" smtClean="0"/>
              <a:t> </a:t>
            </a:r>
            <a:r>
              <a:rPr lang="en-US" sz="1200" dirty="0" smtClean="0"/>
              <a:t>Gold </a:t>
            </a:r>
            <a:r>
              <a:rPr lang="en-US" sz="1200" dirty="0"/>
              <a:t>plate mirror, PS: Pressure Sensor, FC: Flow Controller, RGA: Residual Gas </a:t>
            </a:r>
            <a:r>
              <a:rPr lang="en-US" sz="1200" dirty="0" smtClean="0"/>
              <a:t>Analyzer,</a:t>
            </a:r>
            <a:r>
              <a:rPr lang="cs-CZ" sz="1200" dirty="0" smtClean="0"/>
              <a:t> DAQ</a:t>
            </a:r>
            <a:r>
              <a:rPr lang="cs-CZ" sz="1200" dirty="0"/>
              <a:t>: Data </a:t>
            </a:r>
            <a:r>
              <a:rPr lang="cs-CZ" sz="1200" dirty="0" err="1"/>
              <a:t>Acquisition</a:t>
            </a:r>
            <a:r>
              <a:rPr lang="cs-CZ" sz="1200" dirty="0"/>
              <a:t> </a:t>
            </a:r>
            <a:r>
              <a:rPr lang="cs-CZ" sz="1200" dirty="0" err="1"/>
              <a:t>Board</a:t>
            </a:r>
            <a:endParaRPr lang="cs-CZ" sz="1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90288" y="116632"/>
            <a:ext cx="8458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Intracavity</a:t>
            </a:r>
            <a:r>
              <a:rPr lang="cs-CZ" b="1" dirty="0"/>
              <a:t> </a:t>
            </a:r>
            <a:r>
              <a:rPr lang="cs-CZ" b="1" dirty="0" err="1"/>
              <a:t>Optogalvanic</a:t>
            </a:r>
            <a:r>
              <a:rPr lang="cs-CZ" b="1" dirty="0"/>
              <a:t> </a:t>
            </a:r>
            <a:r>
              <a:rPr lang="cs-CZ" b="1" dirty="0" err="1" smtClean="0"/>
              <a:t>Spectroscopy</a:t>
            </a:r>
            <a:r>
              <a:rPr lang="cs-CZ" b="1" dirty="0" smtClean="0"/>
              <a:t>, Ultra-</a:t>
            </a:r>
            <a:r>
              <a:rPr lang="cs-CZ" b="1" dirty="0" err="1" smtClean="0"/>
              <a:t>sensitiveAnalytical</a:t>
            </a:r>
            <a:r>
              <a:rPr lang="cs-CZ" b="1" dirty="0" smtClean="0"/>
              <a:t> </a:t>
            </a:r>
            <a:r>
              <a:rPr lang="cs-CZ" b="1" dirty="0" err="1"/>
              <a:t>Technique</a:t>
            </a:r>
            <a:r>
              <a:rPr lang="cs-CZ" b="1" dirty="0"/>
              <a:t> </a:t>
            </a:r>
            <a:r>
              <a:rPr lang="cs-CZ" b="1" dirty="0" err="1"/>
              <a:t>for</a:t>
            </a:r>
            <a:r>
              <a:rPr lang="cs-CZ" b="1" dirty="0"/>
              <a:t> </a:t>
            </a:r>
            <a:r>
              <a:rPr lang="cs-CZ" b="1" baseline="30000" dirty="0"/>
              <a:t>14</a:t>
            </a:r>
            <a:r>
              <a:rPr lang="cs-CZ" b="1" dirty="0"/>
              <a:t>C </a:t>
            </a:r>
            <a:r>
              <a:rPr lang="cs-CZ" b="1" dirty="0" err="1" smtClean="0"/>
              <a:t>Analysis</a:t>
            </a:r>
            <a:r>
              <a:rPr lang="cs-CZ" b="1" dirty="0" smtClean="0"/>
              <a:t> </a:t>
            </a:r>
            <a:r>
              <a:rPr lang="cs-CZ" sz="1200" i="1" dirty="0" err="1"/>
              <a:t>Murnick</a:t>
            </a:r>
            <a:r>
              <a:rPr lang="cs-CZ" sz="1200" i="1" dirty="0"/>
              <a:t> </a:t>
            </a:r>
            <a:r>
              <a:rPr lang="cs-CZ" sz="1200" i="1" dirty="0" smtClean="0"/>
              <a:t>et al.</a:t>
            </a:r>
            <a:r>
              <a:rPr lang="en-US" sz="1200" i="1" dirty="0" smtClean="0"/>
              <a:t>Anal </a:t>
            </a:r>
            <a:r>
              <a:rPr lang="en-US" sz="1200" i="1" dirty="0"/>
              <a:t>Chem</a:t>
            </a:r>
            <a:r>
              <a:rPr lang="en-US" sz="1200" dirty="0"/>
              <a:t>. 2008 July 1; 80(13): 4820–4824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xmlns="" val="3247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metody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301814" cy="4526280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Optogalvanický</a:t>
            </a:r>
            <a:r>
              <a:rPr lang="cs-CZ" dirty="0" smtClean="0"/>
              <a:t> efekt využívá kombinace excitace atomů resonančním zářením a srážkové ionizace částicemi plazmatu (plamene) k selektivní ionizaci stanovovaných prvků. Ionizace se měří pomocí vzniklých iontů a tím nepřímo absorpce záření.</a:t>
            </a:r>
          </a:p>
          <a:p>
            <a:r>
              <a:rPr lang="cs-CZ" dirty="0" smtClean="0"/>
              <a:t>První experimentální pozorování provedl </a:t>
            </a:r>
            <a:r>
              <a:rPr lang="cs-CZ" dirty="0" err="1" smtClean="0"/>
              <a:t>Penning</a:t>
            </a:r>
            <a:r>
              <a:rPr lang="cs-CZ" dirty="0" smtClean="0"/>
              <a:t> (r.1928) při ozařování výboje v neonu další neonovou výbojkou.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73" r="9066"/>
          <a:stretch/>
        </p:blipFill>
        <p:spPr bwMode="auto">
          <a:xfrm>
            <a:off x="4667574" y="2572362"/>
            <a:ext cx="4082754" cy="244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88020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sz="4000" dirty="0" smtClean="0"/>
              <a:t>Experimentální výsledky</a:t>
            </a:r>
            <a:endParaRPr lang="cs-CZ" sz="40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4245868" cy="1728192"/>
          </a:xfrm>
        </p:spPr>
        <p:txBody>
          <a:bodyPr>
            <a:normAutofit fontScale="92500"/>
          </a:bodyPr>
          <a:lstStyle/>
          <a:p>
            <a:r>
              <a:rPr lang="en-US" dirty="0"/>
              <a:t>The OGE signal in response to a laser modulated at 63 Hz. The sample is 5% CO</a:t>
            </a:r>
            <a:r>
              <a:rPr lang="en-US" baseline="-25000" dirty="0"/>
              <a:t>2</a:t>
            </a:r>
            <a:r>
              <a:rPr lang="en-US" dirty="0"/>
              <a:t> in N</a:t>
            </a:r>
            <a:r>
              <a:rPr lang="en-US" baseline="-25000" dirty="0"/>
              <a:t>2</a:t>
            </a:r>
            <a:r>
              <a:rPr lang="en-US" dirty="0"/>
              <a:t> at</a:t>
            </a:r>
          </a:p>
          <a:p>
            <a:r>
              <a:rPr lang="en-US" dirty="0"/>
              <a:t>10</a:t>
            </a:r>
            <a:r>
              <a:rPr lang="en-US" baseline="30000" dirty="0"/>
              <a:t>-11</a:t>
            </a:r>
            <a:r>
              <a:rPr lang="en-US" dirty="0"/>
              <a:t> </a:t>
            </a:r>
            <a:r>
              <a:rPr lang="en-US" baseline="30000" dirty="0"/>
              <a:t>14</a:t>
            </a:r>
            <a:r>
              <a:rPr lang="en-US" dirty="0"/>
              <a:t>C enrichment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648200" y="1340768"/>
            <a:ext cx="4041775" cy="18722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Resonance curve for </a:t>
            </a:r>
            <a:r>
              <a:rPr lang="en-US" dirty="0" err="1" smtClean="0"/>
              <a:t>intraca</a:t>
            </a:r>
            <a:r>
              <a:rPr lang="cs-CZ" dirty="0" smtClean="0"/>
              <a:t>v</a:t>
            </a:r>
            <a:r>
              <a:rPr lang="en-US" dirty="0" err="1" smtClean="0"/>
              <a:t>ity</a:t>
            </a:r>
            <a:r>
              <a:rPr lang="en-US" dirty="0" smtClean="0"/>
              <a:t> </a:t>
            </a:r>
            <a:r>
              <a:rPr lang="en-US" dirty="0" err="1"/>
              <a:t>optogalvanic</a:t>
            </a:r>
            <a:r>
              <a:rPr lang="en-US" dirty="0"/>
              <a:t> effect. The solid line is a best fit Voigt Profile,</a:t>
            </a:r>
          </a:p>
          <a:p>
            <a:r>
              <a:rPr lang="en-US" dirty="0"/>
              <a:t>The width, 48 </a:t>
            </a:r>
            <a:r>
              <a:rPr lang="en-US" dirty="0" smtClean="0"/>
              <a:t>MH</a:t>
            </a:r>
            <a:r>
              <a:rPr lang="cs-CZ" dirty="0" smtClean="0"/>
              <a:t>z</a:t>
            </a:r>
            <a:r>
              <a:rPr lang="en-US" dirty="0" smtClean="0"/>
              <a:t> </a:t>
            </a:r>
            <a:r>
              <a:rPr lang="en-US" dirty="0"/>
              <a:t>is expected for </a:t>
            </a:r>
            <a:r>
              <a:rPr lang="en-US" baseline="30000" dirty="0"/>
              <a:t>14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in the 5 mbar discharge at </a:t>
            </a:r>
            <a:r>
              <a:rPr lang="en-US" dirty="0" smtClean="0"/>
              <a:t>385</a:t>
            </a:r>
            <a:r>
              <a:rPr lang="cs-CZ" dirty="0" smtClean="0"/>
              <a:t>°C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392488" cy="253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39381"/>
            <a:ext cx="4013768" cy="291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1215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sz="4800" dirty="0" err="1" smtClean="0"/>
              <a:t>Fotoionizace</a:t>
            </a:r>
            <a:r>
              <a:rPr lang="cs-CZ" sz="4800" dirty="0"/>
              <a:t> </a:t>
            </a:r>
            <a:r>
              <a:rPr lang="cs-CZ" sz="4800" dirty="0" smtClean="0"/>
              <a:t>– detekce atomů</a:t>
            </a:r>
            <a:endParaRPr lang="cs-CZ" sz="4800" dirty="0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83" b="14470"/>
          <a:stretch/>
        </p:blipFill>
        <p:spPr>
          <a:xfrm>
            <a:off x="1043608" y="908720"/>
            <a:ext cx="6998079" cy="3672715"/>
          </a:xfrm>
        </p:spPr>
      </p:pic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prof. Otruba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21</a:t>
            </a:fld>
            <a:endParaRPr lang="cs-CZ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ovéPole 1"/>
              <p:cNvSpPr txBox="1"/>
              <p:nvPr/>
            </p:nvSpPr>
            <p:spPr>
              <a:xfrm>
                <a:off x="467544" y="4869160"/>
                <a:ext cx="8382616" cy="13555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dirty="0" smtClean="0"/>
                  <a:t>Aplikace ionizace vybuzených atomů elektrickým polem:</a:t>
                </a:r>
              </a:p>
              <a:p>
                <a14:m>
                  <m:oMath xmlns:m="http://schemas.openxmlformats.org/officeDocument/2006/math">
                    <m:r>
                      <a:rPr lang="cs-CZ" b="0" i="1" smtClean="0">
                        <a:latin typeface="Cambria Math"/>
                      </a:rPr>
                      <m:t>𝐸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5.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</a:rPr>
                              <m:t>9</m:t>
                            </m:r>
                          </m:sup>
                        </m:sSup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16.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cs-CZ" b="0" i="1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𝑉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dirty="0" smtClean="0"/>
                  <a:t>  n = hlavní kvantové číslo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cs-CZ" b="0" i="1" smtClean="0">
                            <a:latin typeface="Cambria Math"/>
                          </a:rPr>
                          <m:t>𝑙𝑎𝑠</m:t>
                        </m:r>
                      </m:sub>
                    </m:sSub>
                    <m:r>
                      <a:rPr lang="cs-CZ" b="0" i="1" smtClean="0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</a:rPr>
                              <m:t>−6</m:t>
                            </m:r>
                          </m:sup>
                        </m:sSup>
                        <m:r>
                          <a:rPr lang="cs-CZ" b="0" i="1" smtClean="0">
                            <a:latin typeface="Cambria Math"/>
                            <a:ea typeface="Cambria Math"/>
                          </a:rPr>
                          <m:t>÷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  <a:ea typeface="Cambria Math"/>
                              </a:rPr>
                              <m:t>−4</m:t>
                            </m:r>
                          </m:sup>
                        </m:sSup>
                      </m:e>
                    </m:d>
                    <m:r>
                      <a:rPr lang="cs-CZ" b="0" i="1" smtClean="0">
                        <a:latin typeface="Cambria Math"/>
                      </a:rPr>
                      <m:t>  </m:t>
                    </m:r>
                    <m:d>
                      <m:dPr>
                        <m:begChr m:val="["/>
                        <m:endChr m:val="]"/>
                        <m:ctrlPr>
                          <a:rPr lang="cs-CZ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cs-CZ" b="0" i="1" smtClean="0">
                            <a:latin typeface="Cambria Math"/>
                          </a:rPr>
                          <m:t>𝐽</m:t>
                        </m:r>
                        <m:sSup>
                          <m:sSupPr>
                            <m:ctrlPr>
                              <a:rPr lang="cs-CZ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cs-CZ" b="0" i="1" smtClean="0">
                                <a:latin typeface="Cambria Math"/>
                              </a:rPr>
                              <m:t>𝑐𝑚</m:t>
                            </m:r>
                          </m:e>
                          <m:sup>
                            <m:r>
                              <a:rPr lang="cs-CZ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cs-CZ" dirty="0" smtClean="0"/>
                  <a:t>, elektrické pole až po skončení laserového impulzu </a:t>
                </a:r>
              </a:p>
              <a:p>
                <a:r>
                  <a:rPr lang="cs-CZ" dirty="0"/>
                  <a:t>(</a:t>
                </a:r>
                <a:r>
                  <a:rPr lang="cs-CZ" dirty="0" smtClean="0"/>
                  <a:t>vyloučení rozšíření hladin Starkovým jevem) </a:t>
                </a:r>
              </a:p>
            </p:txBody>
          </p:sp>
        </mc:Choice>
        <mc:Fallback>
          <p:sp>
            <p:nvSpPr>
              <p:cNvPr id="2" name="TextovéPo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869160"/>
                <a:ext cx="8382616" cy="135556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655" t="-2252" b="-630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0745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Multiphoton</a:t>
            </a:r>
            <a:r>
              <a:rPr lang="cs-CZ" dirty="0" smtClean="0"/>
              <a:t> </a:t>
            </a:r>
            <a:r>
              <a:rPr lang="cs-CZ" dirty="0" err="1" smtClean="0"/>
              <a:t>Ionization</a:t>
            </a:r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5960"/>
          <a:stretch/>
        </p:blipFill>
        <p:spPr>
          <a:xfrm>
            <a:off x="5580112" y="1772816"/>
            <a:ext cx="2458329" cy="4386555"/>
          </a:xfrm>
        </p:spPr>
      </p:pic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Ionizace u MPI se dosahuje intenzívním neselektivním zářením velmi vysoké intenzity. Absorpcí řady fotonů, které excitují atom (molekulu) do virtuálních energetických stavů dojde k ionizaci.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4396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Resonance </a:t>
            </a:r>
            <a:r>
              <a:rPr lang="cs-CZ" dirty="0" err="1" smtClean="0"/>
              <a:t>Ionization</a:t>
            </a:r>
            <a:r>
              <a:rPr lang="cs-CZ" dirty="0" smtClean="0"/>
              <a:t> </a:t>
            </a:r>
            <a:r>
              <a:rPr lang="cs-CZ" dirty="0" err="1" smtClean="0"/>
              <a:t>Spectroscopy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998328" cy="452628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RIS využívá stupňovité excitace rezonančním zářením s následnou ionizací. Vyžaduje většinou dva až tři laditelné lasery. </a:t>
            </a:r>
          </a:p>
          <a:p>
            <a:r>
              <a:rPr lang="cs-CZ" dirty="0" smtClean="0"/>
              <a:t>Metoda je vysoce selektivní (výsledná selektivita je součinem selektivity buzení do jednotlivých stupňů).</a:t>
            </a:r>
          </a:p>
          <a:p>
            <a:r>
              <a:rPr lang="cs-CZ" dirty="0" smtClean="0"/>
              <a:t>Dosaženo selektivity 10</a:t>
            </a:r>
            <a:r>
              <a:rPr lang="cs-CZ" baseline="30000" dirty="0" smtClean="0"/>
              <a:t>22</a:t>
            </a:r>
            <a:r>
              <a:rPr lang="cs-CZ" dirty="0" smtClean="0"/>
              <a:t> (</a:t>
            </a:r>
            <a:r>
              <a:rPr lang="cs-CZ" dirty="0" err="1" smtClean="0"/>
              <a:t>Cs</a:t>
            </a:r>
            <a:r>
              <a:rPr lang="cs-CZ" dirty="0" smtClean="0"/>
              <a:t> v Ar), izotopové poměry až 10</a:t>
            </a:r>
            <a:r>
              <a:rPr lang="cs-CZ" baseline="30000" dirty="0" smtClean="0"/>
              <a:t>13</a:t>
            </a:r>
            <a:r>
              <a:rPr lang="cs-CZ" dirty="0" smtClean="0"/>
              <a:t> – 10</a:t>
            </a:r>
            <a:r>
              <a:rPr lang="cs-CZ" baseline="30000" dirty="0" smtClean="0"/>
              <a:t>18</a:t>
            </a:r>
            <a:r>
              <a:rPr lang="cs-CZ" dirty="0" smtClean="0"/>
              <a:t> (1 </a:t>
            </a:r>
            <a:r>
              <a:rPr lang="cs-CZ" dirty="0" err="1" smtClean="0"/>
              <a:t>pg</a:t>
            </a:r>
            <a:r>
              <a:rPr lang="cs-CZ" dirty="0" smtClean="0"/>
              <a:t> v 1t, 1 </a:t>
            </a:r>
            <a:r>
              <a:rPr lang="cs-CZ" dirty="0" err="1" smtClean="0"/>
              <a:t>ag</a:t>
            </a:r>
            <a:r>
              <a:rPr lang="cs-CZ" dirty="0" smtClean="0"/>
              <a:t> </a:t>
            </a:r>
            <a:r>
              <a:rPr lang="cs-CZ" baseline="30000" dirty="0" smtClean="0"/>
              <a:t>14</a:t>
            </a:r>
            <a:r>
              <a:rPr lang="cs-CZ" dirty="0" smtClean="0"/>
              <a:t>C)</a:t>
            </a:r>
            <a:endParaRPr lang="cs-CZ" dirty="0"/>
          </a:p>
        </p:txBody>
      </p:sp>
      <p:pic>
        <p:nvPicPr>
          <p:cNvPr id="8" name="Zástupný symbol pro obsah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38"/>
          <a:stretch/>
        </p:blipFill>
        <p:spPr>
          <a:xfrm>
            <a:off x="5580112" y="1594055"/>
            <a:ext cx="2530624" cy="452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740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Optogalvanic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494272" cy="4781128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Využívá kombinace rezonančního laserového záření s excitací srážkou s částicemi s vysokou kinetickou energií:</a:t>
            </a:r>
          </a:p>
          <a:p>
            <a:pPr lvl="1"/>
            <a:r>
              <a:rPr lang="cs-CZ" dirty="0" smtClean="0"/>
              <a:t>Kinetická energie částic s vysokou teplotou (tepelný pohyb v </a:t>
            </a:r>
            <a:r>
              <a:rPr lang="cs-CZ" dirty="0" err="1" smtClean="0"/>
              <a:t>plameni</a:t>
            </a:r>
            <a:r>
              <a:rPr lang="cs-CZ" dirty="0" smtClean="0"/>
              <a:t>, plazmatu)</a:t>
            </a:r>
          </a:p>
          <a:p>
            <a:pPr lvl="1"/>
            <a:r>
              <a:rPr lang="cs-CZ" dirty="0" smtClean="0"/>
              <a:t>Kinetická energie nabitých částic urychlených elektrickým polem (výboje, především za sníženého tlaku)</a:t>
            </a:r>
          </a:p>
          <a:p>
            <a:r>
              <a:rPr lang="cs-CZ" dirty="0" smtClean="0"/>
              <a:t>Je jistou variantou atomové fluorescence, u které je vysoká pravděpodobnost srážkové </a:t>
            </a:r>
            <a:r>
              <a:rPr lang="cs-CZ" dirty="0" err="1" smtClean="0"/>
              <a:t>deexcitace</a:t>
            </a:r>
            <a:endParaRPr lang="cs-CZ" dirty="0" smtClean="0"/>
          </a:p>
          <a:p>
            <a:r>
              <a:rPr lang="cs-CZ" dirty="0" smtClean="0"/>
              <a:t>Nevyžaduje optické zařízení pro detekci</a:t>
            </a:r>
          </a:p>
          <a:p>
            <a:r>
              <a:rPr lang="cs-CZ" dirty="0" smtClean="0"/>
              <a:t>Detekuje všechny ionty na rozdíl od nepatrného počtu fotonů detekovaných při fluorescenci.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678" r="33401"/>
          <a:stretch/>
        </p:blipFill>
        <p:spPr>
          <a:xfrm>
            <a:off x="5121977" y="1672878"/>
            <a:ext cx="2834400" cy="4420418"/>
          </a:xfrm>
        </p:spPr>
      </p:pic>
    </p:spTree>
    <p:extLst>
      <p:ext uri="{BB962C8B-B14F-4D97-AF65-F5344CB8AC3E}">
        <p14:creationId xmlns:p14="http://schemas.microsoft.com/office/powerpoint/2010/main" xmlns="" val="165672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Aplikace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Měření klíčování laserů</a:t>
            </a:r>
          </a:p>
          <a:p>
            <a:r>
              <a:rPr lang="cs-CZ" dirty="0" smtClean="0"/>
              <a:t>Kalibrace vlnových délek (např. laditelných laserů)</a:t>
            </a:r>
          </a:p>
          <a:p>
            <a:r>
              <a:rPr lang="cs-CZ" dirty="0" smtClean="0"/>
              <a:t>Spektroskopie stavů s dlouhou dobou života</a:t>
            </a:r>
          </a:p>
          <a:p>
            <a:r>
              <a:rPr lang="cs-CZ" dirty="0" err="1" smtClean="0"/>
              <a:t>Bezdopplerovská</a:t>
            </a:r>
            <a:r>
              <a:rPr lang="cs-CZ" dirty="0" smtClean="0"/>
              <a:t> spektroskopie</a:t>
            </a:r>
          </a:p>
          <a:p>
            <a:r>
              <a:rPr lang="cs-CZ" dirty="0" smtClean="0"/>
              <a:t>Spektroskopie radikálů</a:t>
            </a:r>
          </a:p>
          <a:p>
            <a:r>
              <a:rPr lang="cs-CZ" dirty="0" smtClean="0"/>
              <a:t>Stopová analýza </a:t>
            </a:r>
          </a:p>
          <a:p>
            <a:pPr lvl="1"/>
            <a:r>
              <a:rPr lang="cs-CZ" dirty="0" smtClean="0"/>
              <a:t>V </a:t>
            </a:r>
            <a:r>
              <a:rPr lang="cs-CZ" dirty="0" err="1" smtClean="0"/>
              <a:t>plameni</a:t>
            </a:r>
            <a:endParaRPr lang="cs-CZ" dirty="0" smtClean="0"/>
          </a:p>
          <a:p>
            <a:pPr lvl="1"/>
            <a:r>
              <a:rPr lang="cs-CZ" dirty="0" smtClean="0"/>
              <a:t>V kyvetách</a:t>
            </a:r>
          </a:p>
          <a:p>
            <a:pPr lvl="1"/>
            <a:r>
              <a:rPr lang="cs-CZ" dirty="0" smtClean="0"/>
              <a:t>V duté katodě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61781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Laser-Enhanced Ionization Spectrometry</a:t>
            </a:r>
            <a:br>
              <a:rPr lang="en-US" sz="3200" dirty="0"/>
            </a:br>
            <a:r>
              <a:rPr lang="en-US" sz="3200" dirty="0"/>
              <a:t>In </a:t>
            </a:r>
            <a:r>
              <a:rPr lang="en-US" sz="3200" dirty="0" smtClean="0"/>
              <a:t>Flames</a:t>
            </a:r>
            <a:endParaRPr lang="cs-CZ" sz="32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786" y="3140968"/>
            <a:ext cx="5482185" cy="349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780200" y="1916831"/>
            <a:ext cx="7344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Vysoké napětí na elektrodách – 1000 V, hořák izolovaný od aparatury, </a:t>
            </a:r>
          </a:p>
          <a:p>
            <a:r>
              <a:rPr lang="cs-CZ" dirty="0" smtClean="0"/>
              <a:t>připojený na vstup předzesilovače. Z hořáku (anoda) se odebírá </a:t>
            </a:r>
          </a:p>
          <a:p>
            <a:r>
              <a:rPr lang="cs-CZ" dirty="0" smtClean="0"/>
              <a:t>analytický signál.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81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LEI </a:t>
            </a:r>
            <a:r>
              <a:rPr lang="cs-CZ" dirty="0" err="1" smtClean="0"/>
              <a:t>measurement</a:t>
            </a:r>
            <a:r>
              <a:rPr lang="cs-CZ" dirty="0" smtClean="0"/>
              <a:t> </a:t>
            </a:r>
            <a:r>
              <a:rPr lang="cs-CZ" dirty="0" err="1" smtClean="0"/>
              <a:t>system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prof. Otruba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5"/>
            <a:ext cx="7632848" cy="456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56115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Boxcar</a:t>
            </a:r>
            <a:r>
              <a:rPr lang="cs-CZ" dirty="0" smtClean="0"/>
              <a:t> integrátor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2010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prof. Otruba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4C515-1FC9-460B-9F04-E18E1C0A1F4A}" type="slidenum">
              <a:rPr lang="cs-CZ" smtClean="0"/>
              <a:pPr/>
              <a:t>9</a:t>
            </a:fld>
            <a:endParaRPr lang="cs-CZ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Zástupný symbol pro obsah 6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365760" y="1600200"/>
                <a:ext cx="4422264" cy="452628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sz="2200" dirty="0" smtClean="0"/>
                  <a:t>Také nazývaný </a:t>
                </a:r>
                <a:r>
                  <a:rPr lang="cs-CZ" sz="2200" dirty="0" err="1" smtClean="0"/>
                  <a:t>boxcar</a:t>
                </a:r>
                <a:r>
                  <a:rPr lang="cs-CZ" sz="2200" dirty="0" smtClean="0"/>
                  <a:t> </a:t>
                </a:r>
                <a:r>
                  <a:rPr lang="cs-CZ" sz="2200" dirty="0" err="1" smtClean="0"/>
                  <a:t>averager</a:t>
                </a:r>
                <a:r>
                  <a:rPr lang="cs-CZ" sz="2200" dirty="0" smtClean="0"/>
                  <a:t> nebo </a:t>
                </a:r>
                <a:r>
                  <a:rPr lang="cs-CZ" sz="2200" dirty="0" err="1" smtClean="0"/>
                  <a:t>gated</a:t>
                </a:r>
                <a:r>
                  <a:rPr lang="cs-CZ" sz="2200" dirty="0" smtClean="0"/>
                  <a:t> </a:t>
                </a:r>
                <a:r>
                  <a:rPr lang="cs-CZ" sz="2200" dirty="0" err="1" smtClean="0"/>
                  <a:t>integrator</a:t>
                </a:r>
                <a:r>
                  <a:rPr lang="cs-CZ" sz="2200" dirty="0" smtClean="0"/>
                  <a:t> je používán především při měření pulzních signálů, především pro zlepšení poměru signál/šum:</a:t>
                </a:r>
              </a:p>
              <a:p>
                <a:pPr marL="0" indent="0">
                  <a:buNone/>
                </a:pPr>
                <a:r>
                  <a:rPr lang="cs-CZ" sz="2200" dirty="0"/>
                  <a:t>	</a:t>
                </a:r>
                <a14:m>
                  <m:oMath xmlns:m="http://schemas.openxmlformats.org/officeDocument/2006/math">
                    <m:r>
                      <a:rPr lang="cs-CZ" sz="2200" b="0" i="1" smtClean="0">
                        <a:solidFill>
                          <a:srgbClr val="0070C0"/>
                        </a:solidFill>
                        <a:latin typeface="Cambria Math"/>
                      </a:rPr>
                      <m:t>𝑆𝑁𝐼𝑅</m:t>
                    </m:r>
                    <m:r>
                      <a:rPr lang="cs-CZ" sz="22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cs-CZ" sz="22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2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cs-CZ" sz="22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22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sz="22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𝑔𝑎𝑡𝑒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cs-CZ" sz="22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cs-CZ" sz="22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cs-CZ" sz="2200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𝑐𝑦𝑐𝑙𝑒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cs-CZ" sz="2200" b="0" dirty="0" smtClean="0">
                  <a:solidFill>
                    <a:srgbClr val="0070C0"/>
                  </a:solidFill>
                </a:endParaRPr>
              </a:p>
              <a:p>
                <a:r>
                  <a:rPr lang="cs-CZ" sz="2200" dirty="0" smtClean="0"/>
                  <a:t>SNIR = </a:t>
                </a:r>
                <a:r>
                  <a:rPr lang="cs-CZ" sz="2200" dirty="0" err="1" smtClean="0"/>
                  <a:t>signal</a:t>
                </a:r>
                <a:r>
                  <a:rPr lang="cs-CZ" sz="2200" dirty="0" smtClean="0"/>
                  <a:t>-to-</a:t>
                </a:r>
                <a:r>
                  <a:rPr lang="cs-CZ" sz="2200" dirty="0" err="1" smtClean="0"/>
                  <a:t>noise</a:t>
                </a:r>
                <a:r>
                  <a:rPr lang="cs-CZ" sz="2200" dirty="0" smtClean="0"/>
                  <a:t>      </a:t>
                </a:r>
                <a:r>
                  <a:rPr lang="cs-CZ" sz="2200" dirty="0" err="1" smtClean="0"/>
                  <a:t>improvement</a:t>
                </a:r>
                <a:r>
                  <a:rPr lang="cs-CZ" sz="2200" dirty="0" smtClean="0"/>
                  <a:t> ratio</a:t>
                </a:r>
              </a:p>
              <a:p>
                <a:r>
                  <a:rPr lang="cs-CZ" sz="2200" dirty="0" smtClean="0"/>
                  <a:t>Poměr </a:t>
                </a:r>
                <a:r>
                  <a:rPr lang="cs-CZ" sz="2200" dirty="0" err="1" smtClean="0"/>
                  <a:t>t</a:t>
                </a:r>
                <a:r>
                  <a:rPr lang="cs-CZ" sz="2200" baseline="-25000" dirty="0" err="1" smtClean="0"/>
                  <a:t>gate</a:t>
                </a:r>
                <a:r>
                  <a:rPr lang="cs-CZ" sz="2200" dirty="0" smtClean="0"/>
                  <a:t>/</a:t>
                </a:r>
                <a:r>
                  <a:rPr lang="cs-CZ" sz="2200" dirty="0" err="1" smtClean="0"/>
                  <a:t>t</a:t>
                </a:r>
                <a:r>
                  <a:rPr lang="cs-CZ" sz="2200" baseline="-25000" dirty="0" err="1" smtClean="0"/>
                  <a:t>cycle</a:t>
                </a:r>
                <a:r>
                  <a:rPr lang="cs-CZ" sz="2200" dirty="0" smtClean="0"/>
                  <a:t> dosahuje v praxi až 10</a:t>
                </a:r>
                <a:r>
                  <a:rPr lang="cs-CZ" sz="2200" baseline="30000" dirty="0" smtClean="0"/>
                  <a:t>-12</a:t>
                </a:r>
                <a:r>
                  <a:rPr lang="cs-CZ" sz="2200" dirty="0" smtClean="0"/>
                  <a:t> , typicky 10</a:t>
                </a:r>
                <a:r>
                  <a:rPr lang="cs-CZ" sz="2200" baseline="30000" dirty="0" smtClean="0"/>
                  <a:t>-6</a:t>
                </a:r>
                <a:endParaRPr lang="cs-CZ" sz="2200" baseline="30000" dirty="0"/>
              </a:p>
            </p:txBody>
          </p:sp>
        </mc:Choice>
        <mc:Fallback>
          <p:sp>
            <p:nvSpPr>
              <p:cNvPr id="7" name="Zástupný symbol pro obsah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365760" y="1600200"/>
                <a:ext cx="4422264" cy="4526280"/>
              </a:xfrm>
              <a:blipFill rotWithShape="1">
                <a:blip r:embed="rId3" cstate="print"/>
                <a:stretch>
                  <a:fillRect l="-1517" t="-1617" r="-55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360645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13" t="68039" r="5493" b="2323"/>
          <a:stretch/>
        </p:blipFill>
        <p:spPr bwMode="auto">
          <a:xfrm>
            <a:off x="4791714" y="4077072"/>
            <a:ext cx="3602760" cy="1439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228183" y="5153779"/>
            <a:ext cx="720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 smtClean="0">
                <a:latin typeface="Arial Rounded MT Bold" pitchFamily="34" charset="0"/>
                <a:cs typeface="Aharoni" pitchFamily="2" charset="-79"/>
              </a:rPr>
              <a:t>time</a:t>
            </a:r>
            <a:endParaRPr lang="cs-CZ" sz="1400" dirty="0"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601150" y="3933056"/>
            <a:ext cx="6835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u="sng" dirty="0" err="1" smtClean="0">
                <a:solidFill>
                  <a:schemeClr val="tx1"/>
                </a:solidFill>
              </a:rPr>
              <a:t>t</a:t>
            </a:r>
            <a:r>
              <a:rPr lang="cs-CZ" sz="1400" u="sng" dirty="0" err="1" smtClean="0">
                <a:solidFill>
                  <a:schemeClr val="tx1"/>
                </a:solidFill>
              </a:rPr>
              <a:t>cycle</a:t>
            </a:r>
            <a:endParaRPr lang="cs-CZ" sz="1400" u="sng" dirty="0" smtClean="0">
              <a:solidFill>
                <a:schemeClr val="tx1"/>
              </a:solidFill>
            </a:endParaRPr>
          </a:p>
          <a:p>
            <a:pPr algn="ctr"/>
            <a:r>
              <a:rPr lang="cs-CZ" sz="2000" dirty="0" err="1" smtClean="0">
                <a:solidFill>
                  <a:schemeClr val="tx1"/>
                </a:solidFill>
              </a:rPr>
              <a:t>t</a:t>
            </a:r>
            <a:r>
              <a:rPr lang="cs-CZ" sz="1400" dirty="0" err="1" smtClean="0">
                <a:solidFill>
                  <a:schemeClr val="tx1"/>
                </a:solidFill>
              </a:rPr>
              <a:t>gate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451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1574</TotalTime>
  <Words>890</Words>
  <Application>Microsoft Office PowerPoint</Application>
  <PresentationFormat>Předvádění na obrazovce (4:3)</PresentationFormat>
  <Paragraphs>140</Paragraphs>
  <Slides>21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Exekutivní</vt:lpstr>
      <vt:lpstr>Optogalvanická spektrometrie</vt:lpstr>
      <vt:lpstr>Princip metody</vt:lpstr>
      <vt:lpstr>Multiphoton Ionization</vt:lpstr>
      <vt:lpstr>Resonance Ionization Spectroscopy</vt:lpstr>
      <vt:lpstr>Optogalvanic Effect</vt:lpstr>
      <vt:lpstr>Aplikace</vt:lpstr>
      <vt:lpstr>Laser-Enhanced Ionization Spectrometry In Flames</vt:lpstr>
      <vt:lpstr>LEI measurement system</vt:lpstr>
      <vt:lpstr>Boxcar integrátor</vt:lpstr>
      <vt:lpstr>Základní režimy integrátoru</vt:lpstr>
      <vt:lpstr>LEI - plamen</vt:lpstr>
      <vt:lpstr>LEI – plamen - LOD</vt:lpstr>
      <vt:lpstr>LEI – plamen - selektivita</vt:lpstr>
      <vt:lpstr>LEI – absorpce nerezonančních přechodů</vt:lpstr>
      <vt:lpstr>LEI-plamen-molekulová spektra</vt:lpstr>
      <vt:lpstr>LEI - plamen</vt:lpstr>
      <vt:lpstr>OGE elektrotermická atomizace</vt:lpstr>
      <vt:lpstr>OGE ve výbojích v plynech</vt:lpstr>
      <vt:lpstr>Snímek 19</vt:lpstr>
      <vt:lpstr>Experimentální výsledky</vt:lpstr>
      <vt:lpstr>Fotoionizace – detekce atomů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Optogalvanická spektrometrie</dc:title>
  <dc:creator>práce</dc:creator>
  <cp:lastModifiedBy>Karel Novotný</cp:lastModifiedBy>
  <cp:revision>36</cp:revision>
  <dcterms:created xsi:type="dcterms:W3CDTF">2010-10-17T07:39:44Z</dcterms:created>
  <dcterms:modified xsi:type="dcterms:W3CDTF">2011-10-27T07:16:24Z</dcterms:modified>
</cp:coreProperties>
</file>