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3" r:id="rId6"/>
    <p:sldId id="265" r:id="rId7"/>
    <p:sldId id="264" r:id="rId8"/>
    <p:sldId id="267" r:id="rId9"/>
    <p:sldId id="268" r:id="rId10"/>
    <p:sldId id="269" r:id="rId11"/>
    <p:sldId id="270" r:id="rId12"/>
    <p:sldId id="271" r:id="rId13"/>
    <p:sldId id="272" r:id="rId14"/>
    <p:sldId id="275" r:id="rId15"/>
    <p:sldId id="276" r:id="rId16"/>
    <p:sldId id="277" r:id="rId17"/>
    <p:sldId id="278" r:id="rId18"/>
    <p:sldId id="286" r:id="rId19"/>
    <p:sldId id="284" r:id="rId20"/>
    <p:sldId id="285" r:id="rId21"/>
    <p:sldId id="282" r:id="rId22"/>
    <p:sldId id="287" r:id="rId23"/>
    <p:sldId id="299" r:id="rId24"/>
    <p:sldId id="288" r:id="rId25"/>
    <p:sldId id="303" r:id="rId26"/>
    <p:sldId id="290" r:id="rId27"/>
    <p:sldId id="300" r:id="rId28"/>
    <p:sldId id="301" r:id="rId29"/>
    <p:sldId id="302" r:id="rId30"/>
    <p:sldId id="291" r:id="rId31"/>
    <p:sldId id="304" r:id="rId32"/>
    <p:sldId id="289" r:id="rId33"/>
    <p:sldId id="305" r:id="rId34"/>
    <p:sldId id="306" r:id="rId35"/>
    <p:sldId id="292" r:id="rId36"/>
    <p:sldId id="293" r:id="rId37"/>
    <p:sldId id="307" r:id="rId38"/>
    <p:sldId id="294" r:id="rId39"/>
    <p:sldId id="295" r:id="rId40"/>
    <p:sldId id="296" r:id="rId41"/>
    <p:sldId id="297" r:id="rId42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ovotny" initials="NK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0000"/>
    <a:srgbClr val="003399"/>
    <a:srgbClr val="CA44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224" y="-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97F6F9-2E19-4CFD-B027-BE4968B06F2F}" type="datetimeFigureOut">
              <a:rPr lang="cs-CZ" smtClean="0"/>
              <a:t>18.12.2019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DD427B-AA76-4626-96D5-4BB0BBE478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3729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C7CC1-2E0B-4614-9176-E0685009B29E}" type="datetime1">
              <a:rPr lang="cs-CZ" smtClean="0"/>
              <a:t>18.12.2019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D5297-9E03-49C9-B356-433209BE189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9189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968B0-68E7-440B-9C8E-04D53560D331}" type="datetime1">
              <a:rPr lang="cs-CZ" smtClean="0"/>
              <a:t>18.12.2019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D5297-9E03-49C9-B356-433209BE189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46552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0483F-CB97-4C57-B938-55E94DC7A271}" type="datetime1">
              <a:rPr lang="cs-CZ" smtClean="0"/>
              <a:t>18.12.2019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D5297-9E03-49C9-B356-433209BE189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52254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570B394-6033-4955-BA4F-90A2E4427A8A}" type="datetime1">
              <a:rPr lang="cs-CZ" altLang="cs-CZ" smtClean="0"/>
              <a:t>18.12.2019</a:t>
            </a:fld>
            <a:endParaRPr lang="cs-CZ" alt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D99D859-274F-4A05-B725-7B30E68F4837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61496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1D40-11B8-4CEA-A350-DD0CF311058F}" type="datetime1">
              <a:rPr lang="cs-CZ" smtClean="0"/>
              <a:t>18.12.2019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D5297-9E03-49C9-B356-433209BE189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4059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F2AA-59AD-4EAF-B5D8-20273272D4B0}" type="datetime1">
              <a:rPr lang="cs-CZ" smtClean="0"/>
              <a:t>18.12.2019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D5297-9E03-49C9-B356-433209BE189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80334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30773-7915-46F5-95BC-7053728537D1}" type="datetime1">
              <a:rPr lang="cs-CZ" smtClean="0"/>
              <a:t>18.12.2019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D5297-9E03-49C9-B356-433209BE189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7861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833B-B45C-4B3A-A09C-F63FF97C6B96}" type="datetime1">
              <a:rPr lang="cs-CZ" smtClean="0"/>
              <a:t>18.12.2019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D5297-9E03-49C9-B356-433209BE189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28489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94B75-6E83-4A31-97BF-099720B1B4A0}" type="datetime1">
              <a:rPr lang="cs-CZ" smtClean="0"/>
              <a:t>18.12.2019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D5297-9E03-49C9-B356-433209BE189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682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A52F4-B99D-4A3F-BECD-D3E1430309EF}" type="datetime1">
              <a:rPr lang="cs-CZ" smtClean="0"/>
              <a:t>18.12.2019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D5297-9E03-49C9-B356-433209BE189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93641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40048-CA8F-4816-9D6D-9CE4A89AE839}" type="datetime1">
              <a:rPr lang="cs-CZ" smtClean="0"/>
              <a:t>18.12.2019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D5297-9E03-49C9-B356-433209BE189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2888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E590E-2E6C-4BBF-8520-3176F1CE861C}" type="datetime1">
              <a:rPr lang="cs-CZ" smtClean="0"/>
              <a:t>18.12.2019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D5297-9E03-49C9-B356-433209BE189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0219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A98CEE-D763-40BF-ACC3-73F5C223D658}" type="datetime1">
              <a:rPr lang="cs-CZ" smtClean="0"/>
              <a:t>18.12.2019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D5297-9E03-49C9-B356-433209BE189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7286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wmf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image" Target="../media/image56.emf"/><Relationship Id="rId7" Type="http://schemas.openxmlformats.org/officeDocument/2006/relationships/image" Target="../media/image5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4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tiff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tiff"/><Relationship Id="rId2" Type="http://schemas.openxmlformats.org/officeDocument/2006/relationships/image" Target="../media/image8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tiff"/><Relationship Id="rId5" Type="http://schemas.openxmlformats.org/officeDocument/2006/relationships/image" Target="../media/image88.tiff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Gale_Crater" TargetMode="External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png"/><Relationship Id="rId4" Type="http://schemas.openxmlformats.org/officeDocument/2006/relationships/hyperlink" Target="http://en.wikipedia.org/wiki/Mar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690265"/>
            <a:ext cx="7772400" cy="2882751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7030A0"/>
                </a:solidFill>
                <a:latin typeface="Arial Black" panose="020B0A04020102020204" pitchFamily="34" charset="0"/>
              </a:rPr>
              <a:t/>
            </a:r>
            <a:br>
              <a:rPr lang="en-US" sz="3600" dirty="0">
                <a:solidFill>
                  <a:srgbClr val="7030A0"/>
                </a:solidFill>
                <a:latin typeface="Arial Black" panose="020B0A04020102020204" pitchFamily="34" charset="0"/>
              </a:rPr>
            </a:br>
            <a:r>
              <a:rPr lang="en-US" sz="3600" dirty="0">
                <a:solidFill>
                  <a:srgbClr val="7030A0"/>
                </a:solidFill>
                <a:latin typeface="Arial Black" panose="020B0A04020102020204" pitchFamily="34" charset="0"/>
              </a:rPr>
              <a:t>Laser-Induced Breakdown Spectroscopy </a:t>
            </a:r>
            <a:r>
              <a:rPr lang="cs-CZ" sz="36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/>
            </a:r>
            <a:br>
              <a:rPr lang="cs-CZ" sz="3600" dirty="0" smtClean="0">
                <a:solidFill>
                  <a:srgbClr val="7030A0"/>
                </a:solidFill>
                <a:latin typeface="Arial Black" panose="020B0A04020102020204" pitchFamily="34" charset="0"/>
              </a:rPr>
            </a:br>
            <a:r>
              <a:rPr lang="en-US" sz="36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(</a:t>
            </a:r>
            <a:r>
              <a:rPr lang="en-US" sz="3600" dirty="0">
                <a:solidFill>
                  <a:srgbClr val="7030A0"/>
                </a:solidFill>
                <a:latin typeface="Arial Black" panose="020B0A04020102020204" pitchFamily="34" charset="0"/>
              </a:rPr>
              <a:t>LIBS)</a:t>
            </a:r>
            <a:br>
              <a:rPr lang="en-US" sz="3600" dirty="0">
                <a:solidFill>
                  <a:srgbClr val="7030A0"/>
                </a:solidFill>
                <a:latin typeface="Arial Black" panose="020B0A04020102020204" pitchFamily="34" charset="0"/>
              </a:rPr>
            </a:br>
            <a:endParaRPr lang="en-US" sz="36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83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LIB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11002"/>
            <a:ext cx="67818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7439025" y="4530427"/>
            <a:ext cx="9669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 flipH="1">
            <a:off x="6019800" y="2292052"/>
            <a:ext cx="838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934200" y="1987252"/>
            <a:ext cx="1415772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Optical fiber</a:t>
            </a:r>
            <a:endParaRPr lang="en-US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 flipV="1">
            <a:off x="7239000" y="4787602"/>
            <a:ext cx="2286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514600" y="5111452"/>
            <a:ext cx="7617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Laser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907704" y="2843644"/>
            <a:ext cx="15696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Spectrometer</a:t>
            </a:r>
            <a:endParaRPr lang="en-US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 flipH="1" flipV="1">
            <a:off x="1295400" y="3438292"/>
            <a:ext cx="18194" cy="190176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765925" y="4085927"/>
            <a:ext cx="18646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Collecting optics</a:t>
            </a:r>
            <a:endParaRPr lang="en-US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 flipH="1">
            <a:off x="6553200" y="4425652"/>
            <a:ext cx="304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207220" y="2107386"/>
            <a:ext cx="663575" cy="3693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685800" y="152400"/>
            <a:ext cx="7772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cs-CZ" sz="2800" b="1" u="sng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Basic configurations</a:t>
            </a:r>
            <a:endParaRPr lang="en-US" altLang="cs-CZ" sz="2800" b="1" u="sng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251520" y="1052736"/>
            <a:ext cx="4532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Experimental setup with optical fiber </a:t>
            </a:r>
          </a:p>
        </p:txBody>
      </p:sp>
      <p:sp>
        <p:nvSpPr>
          <p:cNvPr id="18" name="Line 11"/>
          <p:cNvSpPr>
            <a:spLocks noChangeShapeType="1"/>
          </p:cNvSpPr>
          <p:nvPr/>
        </p:nvSpPr>
        <p:spPr bwMode="auto">
          <a:xfrm flipH="1" flipV="1">
            <a:off x="1295400" y="5340052"/>
            <a:ext cx="1038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" name="TextovéPole 18"/>
          <p:cNvSpPr txBox="1"/>
          <p:nvPr/>
        </p:nvSpPr>
        <p:spPr>
          <a:xfrm>
            <a:off x="798741" y="3068960"/>
            <a:ext cx="748923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ICCD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Přímá spojnice 20"/>
          <p:cNvCxnSpPr/>
          <p:nvPr/>
        </p:nvCxnSpPr>
        <p:spPr>
          <a:xfrm>
            <a:off x="539552" y="2476718"/>
            <a:ext cx="0" cy="7362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/>
          <p:cNvCxnSpPr/>
          <p:nvPr/>
        </p:nvCxnSpPr>
        <p:spPr>
          <a:xfrm>
            <a:off x="539552" y="3225918"/>
            <a:ext cx="2415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/>
          <p:cNvSpPr txBox="1"/>
          <p:nvPr/>
        </p:nvSpPr>
        <p:spPr>
          <a:xfrm>
            <a:off x="927300" y="5340052"/>
            <a:ext cx="9827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riggering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D5297-9E03-49C9-B356-433209BE1897}" type="slidenum">
              <a:rPr lang="cs-CZ" smtClean="0"/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480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SCN18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80728"/>
            <a:ext cx="7086600" cy="519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85800" y="152400"/>
            <a:ext cx="7772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cs-CZ" sz="2800" b="1" u="sng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Basic configurations</a:t>
            </a:r>
            <a:endParaRPr lang="en-US" altLang="cs-CZ" sz="2800" b="1" u="sng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4" name="Přímá spojnice 3"/>
          <p:cNvCxnSpPr/>
          <p:nvPr/>
        </p:nvCxnSpPr>
        <p:spPr>
          <a:xfrm>
            <a:off x="228600" y="6525344"/>
            <a:ext cx="8663880" cy="0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/>
          <p:nvPr/>
        </p:nvSpPr>
        <p:spPr>
          <a:xfrm>
            <a:off x="323528" y="6597352"/>
            <a:ext cx="18309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University of Jyvaskyla 2007</a:t>
            </a:r>
            <a:endParaRPr lang="en-U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686872" y="6520259"/>
            <a:ext cx="2133600" cy="365125"/>
          </a:xfrm>
        </p:spPr>
        <p:txBody>
          <a:bodyPr/>
          <a:lstStyle/>
          <a:p>
            <a:fld id="{7B1D5297-9E03-49C9-B356-433209BE1897}" type="slidenum">
              <a:rPr lang="cs-CZ" smtClean="0"/>
              <a:t>11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367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LIBS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31925"/>
            <a:ext cx="67056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Line 4"/>
          <p:cNvSpPr>
            <a:spLocks noChangeShapeType="1"/>
          </p:cNvSpPr>
          <p:nvPr/>
        </p:nvSpPr>
        <p:spPr bwMode="auto">
          <a:xfrm flipV="1">
            <a:off x="7239000" y="4556075"/>
            <a:ext cx="2286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7439025" y="4298900"/>
            <a:ext cx="9669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1662592" y="3088936"/>
            <a:ext cx="15696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Spectrometer</a:t>
            </a:r>
            <a:endParaRPr lang="en-US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4168775" y="5927675"/>
            <a:ext cx="7617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Laser</a:t>
            </a:r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 flipH="1" flipV="1">
            <a:off x="3886200" y="5775275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 flipV="1">
            <a:off x="1051421" y="3703587"/>
            <a:ext cx="0" cy="1462087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03" name="Line 11"/>
          <p:cNvSpPr>
            <a:spLocks noChangeShapeType="1"/>
          </p:cNvSpPr>
          <p:nvPr/>
        </p:nvSpPr>
        <p:spPr bwMode="auto">
          <a:xfrm>
            <a:off x="1051421" y="5165675"/>
            <a:ext cx="2453779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 flipH="1">
            <a:off x="3810000" y="2422475"/>
            <a:ext cx="381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4191000" y="2117675"/>
            <a:ext cx="9925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dapter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09" name="Line 17"/>
          <p:cNvSpPr>
            <a:spLocks noChangeShapeType="1"/>
          </p:cNvSpPr>
          <p:nvPr/>
        </p:nvSpPr>
        <p:spPr bwMode="auto">
          <a:xfrm flipH="1" flipV="1">
            <a:off x="6477000" y="5470475"/>
            <a:ext cx="685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10" name="Text Box 18"/>
          <p:cNvSpPr txBox="1">
            <a:spLocks noChangeArrowheads="1"/>
          </p:cNvSpPr>
          <p:nvPr/>
        </p:nvSpPr>
        <p:spPr bwMode="auto">
          <a:xfrm>
            <a:off x="7181850" y="5927675"/>
            <a:ext cx="8002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Probe</a:t>
            </a:r>
            <a:endParaRPr lang="en-US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11" name="Line 19"/>
          <p:cNvSpPr>
            <a:spLocks noChangeShapeType="1"/>
          </p:cNvSpPr>
          <p:nvPr/>
        </p:nvSpPr>
        <p:spPr bwMode="auto">
          <a:xfrm>
            <a:off x="6629400" y="5075188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12" name="Line 20"/>
          <p:cNvSpPr>
            <a:spLocks noChangeShapeType="1"/>
          </p:cNvSpPr>
          <p:nvPr/>
        </p:nvSpPr>
        <p:spPr bwMode="auto">
          <a:xfrm>
            <a:off x="6629400" y="5394275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13" name="Line 21"/>
          <p:cNvSpPr>
            <a:spLocks noChangeShapeType="1"/>
          </p:cNvSpPr>
          <p:nvPr/>
        </p:nvSpPr>
        <p:spPr bwMode="auto">
          <a:xfrm flipH="1">
            <a:off x="5867400" y="2593925"/>
            <a:ext cx="838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685800" y="116632"/>
            <a:ext cx="7772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cs-CZ" sz="2800" b="1" u="sng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Basic configurations</a:t>
            </a:r>
            <a:endParaRPr lang="en-US" altLang="cs-CZ" sz="2800" b="1" u="sng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251520" y="911042"/>
            <a:ext cx="446789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Experimental setup with optical fiber</a:t>
            </a:r>
          </a:p>
          <a:p>
            <a:endParaRPr lang="en-US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(portable LIBS, underwater measurements)</a:t>
            </a:r>
            <a:endParaRPr lang="en-US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6804248" y="2431489"/>
            <a:ext cx="1415772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Optical fiber</a:t>
            </a:r>
            <a:endParaRPr lang="en-US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611560" y="3348543"/>
            <a:ext cx="748923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ICCD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Box 16"/>
          <p:cNvSpPr txBox="1">
            <a:spLocks noChangeArrowheads="1"/>
          </p:cNvSpPr>
          <p:nvPr/>
        </p:nvSpPr>
        <p:spPr bwMode="auto">
          <a:xfrm>
            <a:off x="35496" y="2415311"/>
            <a:ext cx="663575" cy="3693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</a:p>
        </p:txBody>
      </p:sp>
      <p:cxnSp>
        <p:nvCxnSpPr>
          <p:cNvPr id="29" name="Přímá spojnice 28"/>
          <p:cNvCxnSpPr/>
          <p:nvPr/>
        </p:nvCxnSpPr>
        <p:spPr>
          <a:xfrm>
            <a:off x="339031" y="2784643"/>
            <a:ext cx="0" cy="7362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/>
          <p:cNvCxnSpPr/>
          <p:nvPr/>
        </p:nvCxnSpPr>
        <p:spPr>
          <a:xfrm>
            <a:off x="339031" y="3533843"/>
            <a:ext cx="2415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ovéPole 30"/>
          <p:cNvSpPr txBox="1"/>
          <p:nvPr/>
        </p:nvSpPr>
        <p:spPr>
          <a:xfrm>
            <a:off x="749209" y="5240386"/>
            <a:ext cx="9827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riggering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045" y="628932"/>
            <a:ext cx="1352609" cy="1565905"/>
          </a:xfrm>
          <a:prstGeom prst="rect">
            <a:avLst/>
          </a:prstGeo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D5297-9E03-49C9-B356-433209BE1897}" type="slidenum">
              <a:rPr lang="cs-CZ" smtClean="0"/>
              <a:t>12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818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85800" y="116632"/>
            <a:ext cx="7772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cs-CZ" sz="2800" b="1" u="sng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Basic configurations</a:t>
            </a:r>
            <a:endParaRPr lang="en-US" altLang="cs-CZ" sz="2800" b="1" u="sng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067944" y="839034"/>
            <a:ext cx="422423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Experimental setup with telescope</a:t>
            </a:r>
          </a:p>
          <a:p>
            <a:endParaRPr lang="en-US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(Stand-off measurements)</a:t>
            </a:r>
            <a:endParaRPr lang="en-US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467544" y="5733256"/>
            <a:ext cx="2230016" cy="50405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8246288" y="5714784"/>
            <a:ext cx="288032" cy="64807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7886248" y="5930808"/>
            <a:ext cx="360040" cy="18002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nice 8"/>
          <p:cNvCxnSpPr>
            <a:stCxn id="5" idx="3"/>
          </p:cNvCxnSpPr>
          <p:nvPr/>
        </p:nvCxnSpPr>
        <p:spPr>
          <a:xfrm>
            <a:off x="2697560" y="5985284"/>
            <a:ext cx="578296" cy="0"/>
          </a:xfrm>
          <a:prstGeom prst="line">
            <a:avLst/>
          </a:prstGeom>
          <a:ln w="76200">
            <a:solidFill>
              <a:srgbClr val="CA44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ál 9"/>
          <p:cNvSpPr/>
          <p:nvPr/>
        </p:nvSpPr>
        <p:spPr>
          <a:xfrm>
            <a:off x="3275856" y="5733256"/>
            <a:ext cx="216024" cy="50405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3" name="Přímá spojnice 12"/>
          <p:cNvCxnSpPr>
            <a:endCxn id="7" idx="2"/>
          </p:cNvCxnSpPr>
          <p:nvPr/>
        </p:nvCxnSpPr>
        <p:spPr>
          <a:xfrm>
            <a:off x="3383868" y="5930808"/>
            <a:ext cx="4502380" cy="90010"/>
          </a:xfrm>
          <a:prstGeom prst="line">
            <a:avLst/>
          </a:prstGeom>
          <a:ln w="19050">
            <a:solidFill>
              <a:srgbClr val="CA44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>
            <a:endCxn id="7" idx="2"/>
          </p:cNvCxnSpPr>
          <p:nvPr/>
        </p:nvCxnSpPr>
        <p:spPr>
          <a:xfrm flipV="1">
            <a:off x="3383868" y="6020818"/>
            <a:ext cx="4502380" cy="52668"/>
          </a:xfrm>
          <a:prstGeom prst="line">
            <a:avLst/>
          </a:prstGeom>
          <a:ln w="19050">
            <a:solidFill>
              <a:srgbClr val="CA44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blouk 35"/>
          <p:cNvSpPr/>
          <p:nvPr/>
        </p:nvSpPr>
        <p:spPr>
          <a:xfrm rot="17644218">
            <a:off x="1006143" y="2432525"/>
            <a:ext cx="1656184" cy="1656184"/>
          </a:xfrm>
          <a:prstGeom prst="arc">
            <a:avLst>
              <a:gd name="adj1" fmla="val 13333405"/>
              <a:gd name="adj2" fmla="val 18952447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7" name="Přímá spojnice 66"/>
          <p:cNvCxnSpPr/>
          <p:nvPr/>
        </p:nvCxnSpPr>
        <p:spPr>
          <a:xfrm>
            <a:off x="1547664" y="2464321"/>
            <a:ext cx="1404156" cy="6766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Přímá spojnice 67"/>
          <p:cNvCxnSpPr/>
          <p:nvPr/>
        </p:nvCxnSpPr>
        <p:spPr>
          <a:xfrm>
            <a:off x="1043608" y="3573016"/>
            <a:ext cx="1943100" cy="86409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nice 69"/>
          <p:cNvCxnSpPr>
            <a:endCxn id="7" idx="1"/>
          </p:cNvCxnSpPr>
          <p:nvPr/>
        </p:nvCxnSpPr>
        <p:spPr>
          <a:xfrm>
            <a:off x="1349041" y="2636912"/>
            <a:ext cx="6589934" cy="33202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Přímá spojnice 71"/>
          <p:cNvCxnSpPr>
            <a:endCxn id="7" idx="2"/>
          </p:cNvCxnSpPr>
          <p:nvPr/>
        </p:nvCxnSpPr>
        <p:spPr>
          <a:xfrm>
            <a:off x="1043608" y="3284984"/>
            <a:ext cx="6842640" cy="27358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Přímá spojnice 74"/>
          <p:cNvCxnSpPr/>
          <p:nvPr/>
        </p:nvCxnSpPr>
        <p:spPr>
          <a:xfrm>
            <a:off x="1349041" y="2636912"/>
            <a:ext cx="1566775" cy="108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Přímá spojnice 76"/>
          <p:cNvCxnSpPr/>
          <p:nvPr/>
        </p:nvCxnSpPr>
        <p:spPr>
          <a:xfrm>
            <a:off x="1043608" y="3284984"/>
            <a:ext cx="1728192" cy="4680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Přímá spojnice 78"/>
          <p:cNvCxnSpPr/>
          <p:nvPr/>
        </p:nvCxnSpPr>
        <p:spPr>
          <a:xfrm flipV="1">
            <a:off x="2603401" y="3645024"/>
            <a:ext cx="430932" cy="1800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Přímá spojnice 93"/>
          <p:cNvCxnSpPr/>
          <p:nvPr/>
        </p:nvCxnSpPr>
        <p:spPr>
          <a:xfrm flipH="1">
            <a:off x="2699792" y="3262124"/>
            <a:ext cx="504056" cy="10694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Přímá spojnice 95"/>
          <p:cNvCxnSpPr/>
          <p:nvPr/>
        </p:nvCxnSpPr>
        <p:spPr>
          <a:xfrm>
            <a:off x="3023828" y="3645024"/>
            <a:ext cx="5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Přímá spojnice 107"/>
          <p:cNvCxnSpPr/>
          <p:nvPr/>
        </p:nvCxnSpPr>
        <p:spPr>
          <a:xfrm flipH="1">
            <a:off x="964745" y="2705492"/>
            <a:ext cx="144015" cy="2880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Přímá spojnice 111"/>
          <p:cNvCxnSpPr/>
          <p:nvPr/>
        </p:nvCxnSpPr>
        <p:spPr>
          <a:xfrm>
            <a:off x="2620164" y="3817424"/>
            <a:ext cx="254260" cy="1080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Přímá spojnice 117"/>
          <p:cNvCxnSpPr/>
          <p:nvPr/>
        </p:nvCxnSpPr>
        <p:spPr>
          <a:xfrm flipV="1">
            <a:off x="2737892" y="2564904"/>
            <a:ext cx="528562" cy="11701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Přímá spojnice 119"/>
          <p:cNvCxnSpPr/>
          <p:nvPr/>
        </p:nvCxnSpPr>
        <p:spPr>
          <a:xfrm flipV="1">
            <a:off x="2843808" y="2564904"/>
            <a:ext cx="401432" cy="11521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Přímá spojnice 125"/>
          <p:cNvCxnSpPr/>
          <p:nvPr/>
        </p:nvCxnSpPr>
        <p:spPr>
          <a:xfrm>
            <a:off x="3024386" y="3176972"/>
            <a:ext cx="431490" cy="20859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ovéPole 128"/>
          <p:cNvSpPr txBox="1"/>
          <p:nvPr/>
        </p:nvSpPr>
        <p:spPr>
          <a:xfrm>
            <a:off x="1806608" y="158180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Spectrometer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Obdélník 129"/>
          <p:cNvSpPr/>
          <p:nvPr/>
        </p:nvSpPr>
        <p:spPr>
          <a:xfrm>
            <a:off x="1619672" y="1469700"/>
            <a:ext cx="1836204" cy="593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1" name="TextovéPole 130"/>
          <p:cNvSpPr txBox="1"/>
          <p:nvPr/>
        </p:nvSpPr>
        <p:spPr>
          <a:xfrm>
            <a:off x="1619672" y="1100369"/>
            <a:ext cx="864096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ICCD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Line 11"/>
          <p:cNvSpPr>
            <a:spLocks noChangeShapeType="1"/>
          </p:cNvSpPr>
          <p:nvPr/>
        </p:nvSpPr>
        <p:spPr bwMode="auto">
          <a:xfrm flipH="1" flipV="1">
            <a:off x="438968" y="1340768"/>
            <a:ext cx="18195" cy="4374016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8" name="Line 11"/>
          <p:cNvSpPr>
            <a:spLocks noChangeShapeType="1"/>
          </p:cNvSpPr>
          <p:nvPr/>
        </p:nvSpPr>
        <p:spPr bwMode="auto">
          <a:xfrm flipH="1" flipV="1">
            <a:off x="438968" y="1340768"/>
            <a:ext cx="1143584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9" name="TextovéPole 138"/>
          <p:cNvSpPr txBox="1"/>
          <p:nvPr/>
        </p:nvSpPr>
        <p:spPr>
          <a:xfrm>
            <a:off x="527414" y="1315813"/>
            <a:ext cx="9827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riggering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Text Box 16"/>
          <p:cNvSpPr txBox="1">
            <a:spLocks noChangeArrowheads="1"/>
          </p:cNvSpPr>
          <p:nvPr/>
        </p:nvSpPr>
        <p:spPr bwMode="auto">
          <a:xfrm>
            <a:off x="683568" y="580038"/>
            <a:ext cx="663575" cy="3693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</a:p>
        </p:txBody>
      </p:sp>
      <p:cxnSp>
        <p:nvCxnSpPr>
          <p:cNvPr id="149" name="Pravoúhlá spojnice 148"/>
          <p:cNvCxnSpPr/>
          <p:nvPr/>
        </p:nvCxnSpPr>
        <p:spPr>
          <a:xfrm rot="16200000" flipH="1">
            <a:off x="1202839" y="799829"/>
            <a:ext cx="222779" cy="566463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Volný tvar 158"/>
          <p:cNvSpPr/>
          <p:nvPr/>
        </p:nvSpPr>
        <p:spPr>
          <a:xfrm>
            <a:off x="3250745" y="2085975"/>
            <a:ext cx="169127" cy="485775"/>
          </a:xfrm>
          <a:custGeom>
            <a:avLst/>
            <a:gdLst>
              <a:gd name="connsiteX0" fmla="*/ 0 w 169127"/>
              <a:gd name="connsiteY0" fmla="*/ 485775 h 485775"/>
              <a:gd name="connsiteX1" fmla="*/ 161925 w 169127"/>
              <a:gd name="connsiteY1" fmla="*/ 180975 h 485775"/>
              <a:gd name="connsiteX2" fmla="*/ 142875 w 169127"/>
              <a:gd name="connsiteY2" fmla="*/ 0 h 485775"/>
              <a:gd name="connsiteX3" fmla="*/ 142875 w 169127"/>
              <a:gd name="connsiteY3" fmla="*/ 0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127" h="485775">
                <a:moveTo>
                  <a:pt x="0" y="485775"/>
                </a:moveTo>
                <a:cubicBezTo>
                  <a:pt x="69056" y="373856"/>
                  <a:pt x="138113" y="261937"/>
                  <a:pt x="161925" y="180975"/>
                </a:cubicBezTo>
                <a:cubicBezTo>
                  <a:pt x="185737" y="100013"/>
                  <a:pt x="142875" y="0"/>
                  <a:pt x="142875" y="0"/>
                </a:cubicBezTo>
                <a:lnTo>
                  <a:pt x="142875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0" name="Obdélník 159"/>
          <p:cNvSpPr/>
          <p:nvPr/>
        </p:nvSpPr>
        <p:spPr>
          <a:xfrm rot="1465423">
            <a:off x="3209457" y="2527329"/>
            <a:ext cx="124553" cy="540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1" name="Text Box 8"/>
          <p:cNvSpPr txBox="1">
            <a:spLocks noChangeArrowheads="1"/>
          </p:cNvSpPr>
          <p:nvPr/>
        </p:nvSpPr>
        <p:spPr bwMode="auto">
          <a:xfrm>
            <a:off x="1115616" y="5805264"/>
            <a:ext cx="7617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Laser</a:t>
            </a:r>
          </a:p>
        </p:txBody>
      </p:sp>
      <p:sp>
        <p:nvSpPr>
          <p:cNvPr id="162" name="Text Box 8"/>
          <p:cNvSpPr txBox="1">
            <a:spLocks noChangeArrowheads="1"/>
          </p:cNvSpPr>
          <p:nvPr/>
        </p:nvSpPr>
        <p:spPr bwMode="auto">
          <a:xfrm>
            <a:off x="730906" y="4005064"/>
            <a:ext cx="12234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Telescope</a:t>
            </a:r>
            <a:endParaRPr lang="en-US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" name="Text Box 8"/>
          <p:cNvSpPr txBox="1">
            <a:spLocks noChangeArrowheads="1"/>
          </p:cNvSpPr>
          <p:nvPr/>
        </p:nvSpPr>
        <p:spPr bwMode="auto">
          <a:xfrm>
            <a:off x="7960091" y="5157192"/>
            <a:ext cx="9669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2" descr="H:\skola\prezentace\kurz ablace 12\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54" t="14169" r="14792" b="2361"/>
          <a:stretch/>
        </p:blipFill>
        <p:spPr bwMode="auto">
          <a:xfrm>
            <a:off x="6660232" y="1753767"/>
            <a:ext cx="1917690" cy="339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830888" y="6448251"/>
            <a:ext cx="2133600" cy="365125"/>
          </a:xfrm>
        </p:spPr>
        <p:txBody>
          <a:bodyPr/>
          <a:lstStyle/>
          <a:p>
            <a:fld id="{7B1D5297-9E03-49C9-B356-433209BE1897}" type="slidenum">
              <a:rPr lang="cs-CZ" smtClean="0"/>
              <a:t>13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13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komor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76200"/>
            <a:ext cx="3810000" cy="286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5" name="Oval 3"/>
          <p:cNvSpPr>
            <a:spLocks noChangeArrowheads="1"/>
          </p:cNvSpPr>
          <p:nvPr/>
        </p:nvSpPr>
        <p:spPr bwMode="auto">
          <a:xfrm rot="20760000">
            <a:off x="6477000" y="1000125"/>
            <a:ext cx="609600" cy="304800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16" name="Oval 4"/>
          <p:cNvSpPr>
            <a:spLocks noChangeArrowheads="1"/>
          </p:cNvSpPr>
          <p:nvPr/>
        </p:nvSpPr>
        <p:spPr bwMode="auto">
          <a:xfrm rot="20760000">
            <a:off x="6477000" y="990600"/>
            <a:ext cx="609600" cy="304800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17" name="Oval 5"/>
          <p:cNvSpPr>
            <a:spLocks noChangeArrowheads="1"/>
          </p:cNvSpPr>
          <p:nvPr/>
        </p:nvSpPr>
        <p:spPr bwMode="auto">
          <a:xfrm rot="20760000">
            <a:off x="6477000" y="990600"/>
            <a:ext cx="609600" cy="304800"/>
          </a:xfrm>
          <a:prstGeom prst="ellipse">
            <a:avLst/>
          </a:prstGeom>
          <a:solidFill>
            <a:srgbClr val="FF66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18" name="Oval 6"/>
          <p:cNvSpPr>
            <a:spLocks noChangeArrowheads="1"/>
          </p:cNvSpPr>
          <p:nvPr/>
        </p:nvSpPr>
        <p:spPr bwMode="auto">
          <a:xfrm rot="20760000">
            <a:off x="6477000" y="990600"/>
            <a:ext cx="609600" cy="304800"/>
          </a:xfrm>
          <a:prstGeom prst="ellipse">
            <a:avLst/>
          </a:prstGeom>
          <a:solidFill>
            <a:srgbClr val="D6009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19" name="Oval 7"/>
          <p:cNvSpPr>
            <a:spLocks noChangeArrowheads="1"/>
          </p:cNvSpPr>
          <p:nvPr/>
        </p:nvSpPr>
        <p:spPr bwMode="auto">
          <a:xfrm rot="20760000">
            <a:off x="6477000" y="990600"/>
            <a:ext cx="609600" cy="304800"/>
          </a:xfrm>
          <a:prstGeom prst="ellipse">
            <a:avLst/>
          </a:prstGeom>
          <a:solidFill>
            <a:srgbClr val="9900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20" name="Oval 8"/>
          <p:cNvSpPr>
            <a:spLocks noChangeArrowheads="1"/>
          </p:cNvSpPr>
          <p:nvPr/>
        </p:nvSpPr>
        <p:spPr bwMode="auto">
          <a:xfrm rot="20760000">
            <a:off x="6477000" y="990600"/>
            <a:ext cx="609600" cy="3048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21" name="Oval 9"/>
          <p:cNvSpPr>
            <a:spLocks noChangeArrowheads="1"/>
          </p:cNvSpPr>
          <p:nvPr/>
        </p:nvSpPr>
        <p:spPr bwMode="auto">
          <a:xfrm rot="20760000">
            <a:off x="6477000" y="990600"/>
            <a:ext cx="609600" cy="304800"/>
          </a:xfrm>
          <a:prstGeom prst="ellipse">
            <a:avLst/>
          </a:prstGeom>
          <a:solidFill>
            <a:srgbClr val="3333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H="1">
            <a:off x="5334000" y="1066800"/>
            <a:ext cx="1752600" cy="457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 flipH="1">
            <a:off x="5486400" y="1066800"/>
            <a:ext cx="1600200" cy="914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13324" name="Group 12"/>
          <p:cNvGrpSpPr>
            <a:grpSpLocks/>
          </p:cNvGrpSpPr>
          <p:nvPr/>
        </p:nvGrpSpPr>
        <p:grpSpPr bwMode="auto">
          <a:xfrm rot="4200000">
            <a:off x="5515769" y="1189831"/>
            <a:ext cx="103188" cy="923925"/>
            <a:chOff x="3958" y="2900"/>
            <a:chExt cx="177" cy="848"/>
          </a:xfrm>
        </p:grpSpPr>
        <p:sp>
          <p:nvSpPr>
            <p:cNvPr id="13325" name="Freeform 13"/>
            <p:cNvSpPr>
              <a:spLocks/>
            </p:cNvSpPr>
            <p:nvPr/>
          </p:nvSpPr>
          <p:spPr bwMode="auto">
            <a:xfrm>
              <a:off x="3958" y="2900"/>
              <a:ext cx="177" cy="656"/>
            </a:xfrm>
            <a:custGeom>
              <a:avLst/>
              <a:gdLst>
                <a:gd name="T0" fmla="*/ 115 w 188"/>
                <a:gd name="T1" fmla="*/ 1 h 761"/>
                <a:gd name="T2" fmla="*/ 124 w 188"/>
                <a:gd name="T3" fmla="*/ 7 h 761"/>
                <a:gd name="T4" fmla="*/ 136 w 188"/>
                <a:gd name="T5" fmla="*/ 15 h 761"/>
                <a:gd name="T6" fmla="*/ 150 w 188"/>
                <a:gd name="T7" fmla="*/ 25 h 761"/>
                <a:gd name="T8" fmla="*/ 164 w 188"/>
                <a:gd name="T9" fmla="*/ 36 h 761"/>
                <a:gd name="T10" fmla="*/ 176 w 188"/>
                <a:gd name="T11" fmla="*/ 49 h 761"/>
                <a:gd name="T12" fmla="*/ 184 w 188"/>
                <a:gd name="T13" fmla="*/ 62 h 761"/>
                <a:gd name="T14" fmla="*/ 187 w 188"/>
                <a:gd name="T15" fmla="*/ 75 h 761"/>
                <a:gd name="T16" fmla="*/ 172 w 188"/>
                <a:gd name="T17" fmla="*/ 102 h 761"/>
                <a:gd name="T18" fmla="*/ 148 w 188"/>
                <a:gd name="T19" fmla="*/ 118 h 761"/>
                <a:gd name="T20" fmla="*/ 117 w 188"/>
                <a:gd name="T21" fmla="*/ 131 h 761"/>
                <a:gd name="T22" fmla="*/ 83 w 188"/>
                <a:gd name="T23" fmla="*/ 141 h 761"/>
                <a:gd name="T24" fmla="*/ 50 w 188"/>
                <a:gd name="T25" fmla="*/ 152 h 761"/>
                <a:gd name="T26" fmla="*/ 23 w 188"/>
                <a:gd name="T27" fmla="*/ 165 h 761"/>
                <a:gd name="T28" fmla="*/ 5 w 188"/>
                <a:gd name="T29" fmla="*/ 182 h 761"/>
                <a:gd name="T30" fmla="*/ 1 w 188"/>
                <a:gd name="T31" fmla="*/ 210 h 761"/>
                <a:gd name="T32" fmla="*/ 15 w 188"/>
                <a:gd name="T33" fmla="*/ 230 h 761"/>
                <a:gd name="T34" fmla="*/ 39 w 188"/>
                <a:gd name="T35" fmla="*/ 246 h 761"/>
                <a:gd name="T36" fmla="*/ 70 w 188"/>
                <a:gd name="T37" fmla="*/ 260 h 761"/>
                <a:gd name="T38" fmla="*/ 103 w 188"/>
                <a:gd name="T39" fmla="*/ 273 h 761"/>
                <a:gd name="T40" fmla="*/ 134 w 188"/>
                <a:gd name="T41" fmla="*/ 287 h 761"/>
                <a:gd name="T42" fmla="*/ 158 w 188"/>
                <a:gd name="T43" fmla="*/ 304 h 761"/>
                <a:gd name="T44" fmla="*/ 172 w 188"/>
                <a:gd name="T45" fmla="*/ 324 h 761"/>
                <a:gd name="T46" fmla="*/ 170 w 188"/>
                <a:gd name="T47" fmla="*/ 351 h 761"/>
                <a:gd name="T48" fmla="*/ 156 w 188"/>
                <a:gd name="T49" fmla="*/ 366 h 761"/>
                <a:gd name="T50" fmla="*/ 133 w 188"/>
                <a:gd name="T51" fmla="*/ 379 h 761"/>
                <a:gd name="T52" fmla="*/ 106 w 188"/>
                <a:gd name="T53" fmla="*/ 390 h 761"/>
                <a:gd name="T54" fmla="*/ 78 w 188"/>
                <a:gd name="T55" fmla="*/ 401 h 761"/>
                <a:gd name="T56" fmla="*/ 53 w 188"/>
                <a:gd name="T57" fmla="*/ 412 h 761"/>
                <a:gd name="T58" fmla="*/ 34 w 188"/>
                <a:gd name="T59" fmla="*/ 426 h 761"/>
                <a:gd name="T60" fmla="*/ 25 w 188"/>
                <a:gd name="T61" fmla="*/ 443 h 761"/>
                <a:gd name="T62" fmla="*/ 31 w 188"/>
                <a:gd name="T63" fmla="*/ 467 h 761"/>
                <a:gd name="T64" fmla="*/ 48 w 188"/>
                <a:gd name="T65" fmla="*/ 482 h 761"/>
                <a:gd name="T66" fmla="*/ 72 w 188"/>
                <a:gd name="T67" fmla="*/ 494 h 761"/>
                <a:gd name="T68" fmla="*/ 100 w 188"/>
                <a:gd name="T69" fmla="*/ 505 h 761"/>
                <a:gd name="T70" fmla="*/ 127 w 188"/>
                <a:gd name="T71" fmla="*/ 515 h 761"/>
                <a:gd name="T72" fmla="*/ 151 w 188"/>
                <a:gd name="T73" fmla="*/ 527 h 761"/>
                <a:gd name="T74" fmla="*/ 168 w 188"/>
                <a:gd name="T75" fmla="*/ 542 h 761"/>
                <a:gd name="T76" fmla="*/ 174 w 188"/>
                <a:gd name="T77" fmla="*/ 561 h 761"/>
                <a:gd name="T78" fmla="*/ 164 w 188"/>
                <a:gd name="T79" fmla="*/ 583 h 761"/>
                <a:gd name="T80" fmla="*/ 146 w 188"/>
                <a:gd name="T81" fmla="*/ 597 h 761"/>
                <a:gd name="T82" fmla="*/ 121 w 188"/>
                <a:gd name="T83" fmla="*/ 608 h 761"/>
                <a:gd name="T84" fmla="*/ 93 w 188"/>
                <a:gd name="T85" fmla="*/ 618 h 761"/>
                <a:gd name="T86" fmla="*/ 66 w 188"/>
                <a:gd name="T87" fmla="*/ 629 h 761"/>
                <a:gd name="T88" fmla="*/ 44 w 188"/>
                <a:gd name="T89" fmla="*/ 642 h 761"/>
                <a:gd name="T90" fmla="*/ 29 w 188"/>
                <a:gd name="T91" fmla="*/ 658 h 761"/>
                <a:gd name="T92" fmla="*/ 26 w 188"/>
                <a:gd name="T93" fmla="*/ 681 h 761"/>
                <a:gd name="T94" fmla="*/ 33 w 188"/>
                <a:gd name="T95" fmla="*/ 696 h 761"/>
                <a:gd name="T96" fmla="*/ 47 w 188"/>
                <a:gd name="T97" fmla="*/ 711 h 761"/>
                <a:gd name="T98" fmla="*/ 65 w 188"/>
                <a:gd name="T99" fmla="*/ 725 h 761"/>
                <a:gd name="T100" fmla="*/ 84 w 188"/>
                <a:gd name="T101" fmla="*/ 738 h 761"/>
                <a:gd name="T102" fmla="*/ 101 w 188"/>
                <a:gd name="T103" fmla="*/ 748 h 761"/>
                <a:gd name="T104" fmla="*/ 115 w 188"/>
                <a:gd name="T105" fmla="*/ 755 h 761"/>
                <a:gd name="T106" fmla="*/ 124 w 188"/>
                <a:gd name="T107" fmla="*/ 759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88" h="761">
                  <a:moveTo>
                    <a:pt x="112" y="0"/>
                  </a:moveTo>
                  <a:lnTo>
                    <a:pt x="113" y="0"/>
                  </a:lnTo>
                  <a:lnTo>
                    <a:pt x="114" y="1"/>
                  </a:lnTo>
                  <a:lnTo>
                    <a:pt x="115" y="1"/>
                  </a:lnTo>
                  <a:lnTo>
                    <a:pt x="117" y="3"/>
                  </a:lnTo>
                  <a:lnTo>
                    <a:pt x="119" y="4"/>
                  </a:lnTo>
                  <a:lnTo>
                    <a:pt x="121" y="5"/>
                  </a:lnTo>
                  <a:lnTo>
                    <a:pt x="124" y="7"/>
                  </a:lnTo>
                  <a:lnTo>
                    <a:pt x="127" y="8"/>
                  </a:lnTo>
                  <a:lnTo>
                    <a:pt x="130" y="10"/>
                  </a:lnTo>
                  <a:lnTo>
                    <a:pt x="133" y="12"/>
                  </a:lnTo>
                  <a:lnTo>
                    <a:pt x="136" y="15"/>
                  </a:lnTo>
                  <a:lnTo>
                    <a:pt x="140" y="17"/>
                  </a:lnTo>
                  <a:lnTo>
                    <a:pt x="143" y="19"/>
                  </a:lnTo>
                  <a:lnTo>
                    <a:pt x="147" y="22"/>
                  </a:lnTo>
                  <a:lnTo>
                    <a:pt x="150" y="25"/>
                  </a:lnTo>
                  <a:lnTo>
                    <a:pt x="154" y="27"/>
                  </a:lnTo>
                  <a:lnTo>
                    <a:pt x="158" y="30"/>
                  </a:lnTo>
                  <a:lnTo>
                    <a:pt x="161" y="33"/>
                  </a:lnTo>
                  <a:lnTo>
                    <a:pt x="164" y="36"/>
                  </a:lnTo>
                  <a:lnTo>
                    <a:pt x="168" y="39"/>
                  </a:lnTo>
                  <a:lnTo>
                    <a:pt x="171" y="42"/>
                  </a:lnTo>
                  <a:lnTo>
                    <a:pt x="174" y="45"/>
                  </a:lnTo>
                  <a:lnTo>
                    <a:pt x="176" y="49"/>
                  </a:lnTo>
                  <a:lnTo>
                    <a:pt x="179" y="52"/>
                  </a:lnTo>
                  <a:lnTo>
                    <a:pt x="181" y="55"/>
                  </a:lnTo>
                  <a:lnTo>
                    <a:pt x="183" y="58"/>
                  </a:lnTo>
                  <a:lnTo>
                    <a:pt x="184" y="62"/>
                  </a:lnTo>
                  <a:lnTo>
                    <a:pt x="186" y="65"/>
                  </a:lnTo>
                  <a:lnTo>
                    <a:pt x="186" y="68"/>
                  </a:lnTo>
                  <a:lnTo>
                    <a:pt x="187" y="71"/>
                  </a:lnTo>
                  <a:lnTo>
                    <a:pt x="187" y="75"/>
                  </a:lnTo>
                  <a:lnTo>
                    <a:pt x="183" y="87"/>
                  </a:lnTo>
                  <a:lnTo>
                    <a:pt x="180" y="92"/>
                  </a:lnTo>
                  <a:lnTo>
                    <a:pt x="176" y="97"/>
                  </a:lnTo>
                  <a:lnTo>
                    <a:pt x="172" y="102"/>
                  </a:lnTo>
                  <a:lnTo>
                    <a:pt x="167" y="107"/>
                  </a:lnTo>
                  <a:lnTo>
                    <a:pt x="161" y="111"/>
                  </a:lnTo>
                  <a:lnTo>
                    <a:pt x="155" y="115"/>
                  </a:lnTo>
                  <a:lnTo>
                    <a:pt x="148" y="118"/>
                  </a:lnTo>
                  <a:lnTo>
                    <a:pt x="140" y="121"/>
                  </a:lnTo>
                  <a:lnTo>
                    <a:pt x="133" y="125"/>
                  </a:lnTo>
                  <a:lnTo>
                    <a:pt x="125" y="127"/>
                  </a:lnTo>
                  <a:lnTo>
                    <a:pt x="117" y="131"/>
                  </a:lnTo>
                  <a:lnTo>
                    <a:pt x="108" y="133"/>
                  </a:lnTo>
                  <a:lnTo>
                    <a:pt x="100" y="136"/>
                  </a:lnTo>
                  <a:lnTo>
                    <a:pt x="92" y="139"/>
                  </a:lnTo>
                  <a:lnTo>
                    <a:pt x="83" y="141"/>
                  </a:lnTo>
                  <a:lnTo>
                    <a:pt x="74" y="144"/>
                  </a:lnTo>
                  <a:lnTo>
                    <a:pt x="66" y="147"/>
                  </a:lnTo>
                  <a:lnTo>
                    <a:pt x="58" y="149"/>
                  </a:lnTo>
                  <a:lnTo>
                    <a:pt x="50" y="152"/>
                  </a:lnTo>
                  <a:lnTo>
                    <a:pt x="43" y="155"/>
                  </a:lnTo>
                  <a:lnTo>
                    <a:pt x="36" y="158"/>
                  </a:lnTo>
                  <a:lnTo>
                    <a:pt x="29" y="162"/>
                  </a:lnTo>
                  <a:lnTo>
                    <a:pt x="23" y="165"/>
                  </a:lnTo>
                  <a:lnTo>
                    <a:pt x="17" y="169"/>
                  </a:lnTo>
                  <a:lnTo>
                    <a:pt x="12" y="173"/>
                  </a:lnTo>
                  <a:lnTo>
                    <a:pt x="8" y="177"/>
                  </a:lnTo>
                  <a:lnTo>
                    <a:pt x="5" y="182"/>
                  </a:lnTo>
                  <a:lnTo>
                    <a:pt x="2" y="187"/>
                  </a:lnTo>
                  <a:lnTo>
                    <a:pt x="0" y="193"/>
                  </a:lnTo>
                  <a:lnTo>
                    <a:pt x="0" y="199"/>
                  </a:lnTo>
                  <a:lnTo>
                    <a:pt x="1" y="210"/>
                  </a:lnTo>
                  <a:lnTo>
                    <a:pt x="4" y="216"/>
                  </a:lnTo>
                  <a:lnTo>
                    <a:pt x="7" y="221"/>
                  </a:lnTo>
                  <a:lnTo>
                    <a:pt x="10" y="225"/>
                  </a:lnTo>
                  <a:lnTo>
                    <a:pt x="15" y="230"/>
                  </a:lnTo>
                  <a:lnTo>
                    <a:pt x="20" y="234"/>
                  </a:lnTo>
                  <a:lnTo>
                    <a:pt x="26" y="238"/>
                  </a:lnTo>
                  <a:lnTo>
                    <a:pt x="32" y="242"/>
                  </a:lnTo>
                  <a:lnTo>
                    <a:pt x="39" y="246"/>
                  </a:lnTo>
                  <a:lnTo>
                    <a:pt x="46" y="249"/>
                  </a:lnTo>
                  <a:lnTo>
                    <a:pt x="54" y="253"/>
                  </a:lnTo>
                  <a:lnTo>
                    <a:pt x="62" y="257"/>
                  </a:lnTo>
                  <a:lnTo>
                    <a:pt x="70" y="260"/>
                  </a:lnTo>
                  <a:lnTo>
                    <a:pt x="78" y="263"/>
                  </a:lnTo>
                  <a:lnTo>
                    <a:pt x="86" y="267"/>
                  </a:lnTo>
                  <a:lnTo>
                    <a:pt x="95" y="270"/>
                  </a:lnTo>
                  <a:lnTo>
                    <a:pt x="103" y="273"/>
                  </a:lnTo>
                  <a:lnTo>
                    <a:pt x="111" y="277"/>
                  </a:lnTo>
                  <a:lnTo>
                    <a:pt x="119" y="280"/>
                  </a:lnTo>
                  <a:lnTo>
                    <a:pt x="126" y="284"/>
                  </a:lnTo>
                  <a:lnTo>
                    <a:pt x="134" y="287"/>
                  </a:lnTo>
                  <a:lnTo>
                    <a:pt x="140" y="291"/>
                  </a:lnTo>
                  <a:lnTo>
                    <a:pt x="147" y="295"/>
                  </a:lnTo>
                  <a:lnTo>
                    <a:pt x="153" y="299"/>
                  </a:lnTo>
                  <a:lnTo>
                    <a:pt x="158" y="304"/>
                  </a:lnTo>
                  <a:lnTo>
                    <a:pt x="163" y="309"/>
                  </a:lnTo>
                  <a:lnTo>
                    <a:pt x="167" y="313"/>
                  </a:lnTo>
                  <a:lnTo>
                    <a:pt x="170" y="319"/>
                  </a:lnTo>
                  <a:lnTo>
                    <a:pt x="172" y="324"/>
                  </a:lnTo>
                  <a:lnTo>
                    <a:pt x="174" y="330"/>
                  </a:lnTo>
                  <a:lnTo>
                    <a:pt x="174" y="336"/>
                  </a:lnTo>
                  <a:lnTo>
                    <a:pt x="172" y="346"/>
                  </a:lnTo>
                  <a:lnTo>
                    <a:pt x="170" y="351"/>
                  </a:lnTo>
                  <a:lnTo>
                    <a:pt x="168" y="355"/>
                  </a:lnTo>
                  <a:lnTo>
                    <a:pt x="164" y="359"/>
                  </a:lnTo>
                  <a:lnTo>
                    <a:pt x="160" y="363"/>
                  </a:lnTo>
                  <a:lnTo>
                    <a:pt x="156" y="366"/>
                  </a:lnTo>
                  <a:lnTo>
                    <a:pt x="150" y="370"/>
                  </a:lnTo>
                  <a:lnTo>
                    <a:pt x="145" y="373"/>
                  </a:lnTo>
                  <a:lnTo>
                    <a:pt x="139" y="376"/>
                  </a:lnTo>
                  <a:lnTo>
                    <a:pt x="133" y="379"/>
                  </a:lnTo>
                  <a:lnTo>
                    <a:pt x="126" y="382"/>
                  </a:lnTo>
                  <a:lnTo>
                    <a:pt x="120" y="385"/>
                  </a:lnTo>
                  <a:lnTo>
                    <a:pt x="113" y="387"/>
                  </a:lnTo>
                  <a:lnTo>
                    <a:pt x="106" y="390"/>
                  </a:lnTo>
                  <a:lnTo>
                    <a:pt x="99" y="393"/>
                  </a:lnTo>
                  <a:lnTo>
                    <a:pt x="92" y="395"/>
                  </a:lnTo>
                  <a:lnTo>
                    <a:pt x="85" y="398"/>
                  </a:lnTo>
                  <a:lnTo>
                    <a:pt x="78" y="401"/>
                  </a:lnTo>
                  <a:lnTo>
                    <a:pt x="72" y="403"/>
                  </a:lnTo>
                  <a:lnTo>
                    <a:pt x="65" y="406"/>
                  </a:lnTo>
                  <a:lnTo>
                    <a:pt x="59" y="409"/>
                  </a:lnTo>
                  <a:lnTo>
                    <a:pt x="53" y="412"/>
                  </a:lnTo>
                  <a:lnTo>
                    <a:pt x="48" y="415"/>
                  </a:lnTo>
                  <a:lnTo>
                    <a:pt x="43" y="419"/>
                  </a:lnTo>
                  <a:lnTo>
                    <a:pt x="38" y="422"/>
                  </a:lnTo>
                  <a:lnTo>
                    <a:pt x="34" y="426"/>
                  </a:lnTo>
                  <a:lnTo>
                    <a:pt x="31" y="430"/>
                  </a:lnTo>
                  <a:lnTo>
                    <a:pt x="28" y="434"/>
                  </a:lnTo>
                  <a:lnTo>
                    <a:pt x="26" y="439"/>
                  </a:lnTo>
                  <a:lnTo>
                    <a:pt x="25" y="443"/>
                  </a:lnTo>
                  <a:lnTo>
                    <a:pt x="25" y="449"/>
                  </a:lnTo>
                  <a:lnTo>
                    <a:pt x="26" y="458"/>
                  </a:lnTo>
                  <a:lnTo>
                    <a:pt x="28" y="463"/>
                  </a:lnTo>
                  <a:lnTo>
                    <a:pt x="31" y="467"/>
                  </a:lnTo>
                  <a:lnTo>
                    <a:pt x="34" y="471"/>
                  </a:lnTo>
                  <a:lnTo>
                    <a:pt x="38" y="475"/>
                  </a:lnTo>
                  <a:lnTo>
                    <a:pt x="43" y="478"/>
                  </a:lnTo>
                  <a:lnTo>
                    <a:pt x="48" y="482"/>
                  </a:lnTo>
                  <a:lnTo>
                    <a:pt x="54" y="485"/>
                  </a:lnTo>
                  <a:lnTo>
                    <a:pt x="59" y="488"/>
                  </a:lnTo>
                  <a:lnTo>
                    <a:pt x="66" y="491"/>
                  </a:lnTo>
                  <a:lnTo>
                    <a:pt x="72" y="494"/>
                  </a:lnTo>
                  <a:lnTo>
                    <a:pt x="78" y="497"/>
                  </a:lnTo>
                  <a:lnTo>
                    <a:pt x="86" y="499"/>
                  </a:lnTo>
                  <a:lnTo>
                    <a:pt x="92" y="502"/>
                  </a:lnTo>
                  <a:lnTo>
                    <a:pt x="100" y="505"/>
                  </a:lnTo>
                  <a:lnTo>
                    <a:pt x="106" y="507"/>
                  </a:lnTo>
                  <a:lnTo>
                    <a:pt x="113" y="510"/>
                  </a:lnTo>
                  <a:lnTo>
                    <a:pt x="120" y="513"/>
                  </a:lnTo>
                  <a:lnTo>
                    <a:pt x="127" y="515"/>
                  </a:lnTo>
                  <a:lnTo>
                    <a:pt x="133" y="518"/>
                  </a:lnTo>
                  <a:lnTo>
                    <a:pt x="140" y="521"/>
                  </a:lnTo>
                  <a:lnTo>
                    <a:pt x="145" y="524"/>
                  </a:lnTo>
                  <a:lnTo>
                    <a:pt x="151" y="527"/>
                  </a:lnTo>
                  <a:lnTo>
                    <a:pt x="156" y="531"/>
                  </a:lnTo>
                  <a:lnTo>
                    <a:pt x="160" y="535"/>
                  </a:lnTo>
                  <a:lnTo>
                    <a:pt x="164" y="538"/>
                  </a:lnTo>
                  <a:lnTo>
                    <a:pt x="168" y="542"/>
                  </a:lnTo>
                  <a:lnTo>
                    <a:pt x="170" y="546"/>
                  </a:lnTo>
                  <a:lnTo>
                    <a:pt x="172" y="551"/>
                  </a:lnTo>
                  <a:lnTo>
                    <a:pt x="174" y="556"/>
                  </a:lnTo>
                  <a:lnTo>
                    <a:pt x="174" y="561"/>
                  </a:lnTo>
                  <a:lnTo>
                    <a:pt x="172" y="571"/>
                  </a:lnTo>
                  <a:lnTo>
                    <a:pt x="170" y="575"/>
                  </a:lnTo>
                  <a:lnTo>
                    <a:pt x="168" y="579"/>
                  </a:lnTo>
                  <a:lnTo>
                    <a:pt x="164" y="583"/>
                  </a:lnTo>
                  <a:lnTo>
                    <a:pt x="160" y="587"/>
                  </a:lnTo>
                  <a:lnTo>
                    <a:pt x="156" y="590"/>
                  </a:lnTo>
                  <a:lnTo>
                    <a:pt x="151" y="594"/>
                  </a:lnTo>
                  <a:lnTo>
                    <a:pt x="146" y="597"/>
                  </a:lnTo>
                  <a:lnTo>
                    <a:pt x="140" y="600"/>
                  </a:lnTo>
                  <a:lnTo>
                    <a:pt x="134" y="603"/>
                  </a:lnTo>
                  <a:lnTo>
                    <a:pt x="128" y="605"/>
                  </a:lnTo>
                  <a:lnTo>
                    <a:pt x="121" y="608"/>
                  </a:lnTo>
                  <a:lnTo>
                    <a:pt x="114" y="611"/>
                  </a:lnTo>
                  <a:lnTo>
                    <a:pt x="107" y="613"/>
                  </a:lnTo>
                  <a:lnTo>
                    <a:pt x="100" y="616"/>
                  </a:lnTo>
                  <a:lnTo>
                    <a:pt x="93" y="618"/>
                  </a:lnTo>
                  <a:lnTo>
                    <a:pt x="86" y="621"/>
                  </a:lnTo>
                  <a:lnTo>
                    <a:pt x="80" y="623"/>
                  </a:lnTo>
                  <a:lnTo>
                    <a:pt x="73" y="626"/>
                  </a:lnTo>
                  <a:lnTo>
                    <a:pt x="66" y="629"/>
                  </a:lnTo>
                  <a:lnTo>
                    <a:pt x="60" y="632"/>
                  </a:lnTo>
                  <a:lnTo>
                    <a:pt x="54" y="635"/>
                  </a:lnTo>
                  <a:lnTo>
                    <a:pt x="49" y="638"/>
                  </a:lnTo>
                  <a:lnTo>
                    <a:pt x="44" y="642"/>
                  </a:lnTo>
                  <a:lnTo>
                    <a:pt x="39" y="645"/>
                  </a:lnTo>
                  <a:lnTo>
                    <a:pt x="35" y="649"/>
                  </a:lnTo>
                  <a:lnTo>
                    <a:pt x="32" y="653"/>
                  </a:lnTo>
                  <a:lnTo>
                    <a:pt x="29" y="658"/>
                  </a:lnTo>
                  <a:lnTo>
                    <a:pt x="27" y="663"/>
                  </a:lnTo>
                  <a:lnTo>
                    <a:pt x="25" y="667"/>
                  </a:lnTo>
                  <a:lnTo>
                    <a:pt x="25" y="673"/>
                  </a:lnTo>
                  <a:lnTo>
                    <a:pt x="26" y="681"/>
                  </a:lnTo>
                  <a:lnTo>
                    <a:pt x="27" y="685"/>
                  </a:lnTo>
                  <a:lnTo>
                    <a:pt x="28" y="689"/>
                  </a:lnTo>
                  <a:lnTo>
                    <a:pt x="31" y="692"/>
                  </a:lnTo>
                  <a:lnTo>
                    <a:pt x="33" y="696"/>
                  </a:lnTo>
                  <a:lnTo>
                    <a:pt x="36" y="700"/>
                  </a:lnTo>
                  <a:lnTo>
                    <a:pt x="40" y="704"/>
                  </a:lnTo>
                  <a:lnTo>
                    <a:pt x="43" y="708"/>
                  </a:lnTo>
                  <a:lnTo>
                    <a:pt x="47" y="711"/>
                  </a:lnTo>
                  <a:lnTo>
                    <a:pt x="51" y="715"/>
                  </a:lnTo>
                  <a:lnTo>
                    <a:pt x="56" y="719"/>
                  </a:lnTo>
                  <a:lnTo>
                    <a:pt x="60" y="722"/>
                  </a:lnTo>
                  <a:lnTo>
                    <a:pt x="65" y="725"/>
                  </a:lnTo>
                  <a:lnTo>
                    <a:pt x="69" y="729"/>
                  </a:lnTo>
                  <a:lnTo>
                    <a:pt x="74" y="732"/>
                  </a:lnTo>
                  <a:lnTo>
                    <a:pt x="79" y="735"/>
                  </a:lnTo>
                  <a:lnTo>
                    <a:pt x="84" y="738"/>
                  </a:lnTo>
                  <a:lnTo>
                    <a:pt x="88" y="741"/>
                  </a:lnTo>
                  <a:lnTo>
                    <a:pt x="92" y="743"/>
                  </a:lnTo>
                  <a:lnTo>
                    <a:pt x="97" y="746"/>
                  </a:lnTo>
                  <a:lnTo>
                    <a:pt x="101" y="748"/>
                  </a:lnTo>
                  <a:lnTo>
                    <a:pt x="105" y="750"/>
                  </a:lnTo>
                  <a:lnTo>
                    <a:pt x="109" y="752"/>
                  </a:lnTo>
                  <a:lnTo>
                    <a:pt x="112" y="754"/>
                  </a:lnTo>
                  <a:lnTo>
                    <a:pt x="115" y="755"/>
                  </a:lnTo>
                  <a:lnTo>
                    <a:pt x="118" y="757"/>
                  </a:lnTo>
                  <a:lnTo>
                    <a:pt x="120" y="758"/>
                  </a:lnTo>
                  <a:lnTo>
                    <a:pt x="122" y="759"/>
                  </a:lnTo>
                  <a:lnTo>
                    <a:pt x="124" y="759"/>
                  </a:lnTo>
                  <a:lnTo>
                    <a:pt x="124" y="760"/>
                  </a:lnTo>
                  <a:lnTo>
                    <a:pt x="125" y="760"/>
                  </a:lnTo>
                </a:path>
              </a:pathLst>
            </a:custGeom>
            <a:noFill/>
            <a:ln w="19050" cap="flat" cmpd="sng">
              <a:solidFill>
                <a:srgbClr val="FF008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3326" name="Line 14"/>
            <p:cNvSpPr>
              <a:spLocks noChangeShapeType="1"/>
            </p:cNvSpPr>
            <p:nvPr/>
          </p:nvSpPr>
          <p:spPr bwMode="auto">
            <a:xfrm>
              <a:off x="4074" y="3554"/>
              <a:ext cx="0" cy="194"/>
            </a:xfrm>
            <a:prstGeom prst="line">
              <a:avLst/>
            </a:prstGeom>
            <a:noFill/>
            <a:ln w="19050">
              <a:solidFill>
                <a:srgbClr val="FF008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3327" name="Rectangle 15"/>
          <p:cNvSpPr>
            <a:spLocks noChangeArrowheads="1"/>
          </p:cNvSpPr>
          <p:nvPr/>
        </p:nvSpPr>
        <p:spPr bwMode="auto">
          <a:xfrm>
            <a:off x="314325" y="838200"/>
            <a:ext cx="2514600" cy="4572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28" name="Text Box 16"/>
          <p:cNvSpPr txBox="1">
            <a:spLocks noChangeArrowheads="1"/>
          </p:cNvSpPr>
          <p:nvPr/>
        </p:nvSpPr>
        <p:spPr bwMode="auto">
          <a:xfrm>
            <a:off x="1212850" y="9144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 sz="1400"/>
          </a:p>
        </p:txBody>
      </p:sp>
      <p:sp>
        <p:nvSpPr>
          <p:cNvPr id="13329" name="Text Box 17"/>
          <p:cNvSpPr txBox="1">
            <a:spLocks noChangeArrowheads="1"/>
          </p:cNvSpPr>
          <p:nvPr/>
        </p:nvSpPr>
        <p:spPr bwMode="auto">
          <a:xfrm>
            <a:off x="527050" y="882650"/>
            <a:ext cx="17605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Nd:YAG</a:t>
            </a:r>
            <a:r>
              <a:rPr lang="cs-CZ" altLang="cs-CZ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cs-CZ" altLang="cs-CZ" sz="1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Brilliant</a:t>
            </a:r>
            <a:endParaRPr lang="cs-CZ" altLang="cs-CZ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30" name="Oval 18"/>
          <p:cNvSpPr>
            <a:spLocks noChangeArrowheads="1"/>
          </p:cNvSpPr>
          <p:nvPr/>
        </p:nvSpPr>
        <p:spPr bwMode="auto">
          <a:xfrm>
            <a:off x="3962400" y="733425"/>
            <a:ext cx="152400" cy="6858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33" name="Text Box 21"/>
          <p:cNvSpPr txBox="1">
            <a:spLocks noChangeArrowheads="1"/>
          </p:cNvSpPr>
          <p:nvPr/>
        </p:nvSpPr>
        <p:spPr bwMode="auto">
          <a:xfrm>
            <a:off x="1981200" y="1458913"/>
            <a:ext cx="11400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Hz   5 </a:t>
            </a:r>
            <a:r>
              <a:rPr lang="cs-CZ" altLang="cs-CZ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</a:t>
            </a:r>
            <a:endParaRPr lang="cs-CZ" altLang="cs-CZ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34" name="Picture 22" descr="tria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19"/>
          <a:stretch>
            <a:fillRect/>
          </a:stretch>
        </p:blipFill>
        <p:spPr bwMode="auto">
          <a:xfrm>
            <a:off x="152400" y="2362200"/>
            <a:ext cx="457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35" name="Freeform 23"/>
          <p:cNvSpPr>
            <a:spLocks/>
          </p:cNvSpPr>
          <p:nvPr/>
        </p:nvSpPr>
        <p:spPr bwMode="auto">
          <a:xfrm>
            <a:off x="1371600" y="2082800"/>
            <a:ext cx="2916238" cy="862013"/>
          </a:xfrm>
          <a:custGeom>
            <a:avLst/>
            <a:gdLst>
              <a:gd name="T0" fmla="*/ 1789 w 1789"/>
              <a:gd name="T1" fmla="*/ 106 h 543"/>
              <a:gd name="T2" fmla="*/ 1702 w 1789"/>
              <a:gd name="T3" fmla="*/ 97 h 543"/>
              <a:gd name="T4" fmla="*/ 1527 w 1789"/>
              <a:gd name="T5" fmla="*/ 89 h 543"/>
              <a:gd name="T6" fmla="*/ 1344 w 1789"/>
              <a:gd name="T7" fmla="*/ 54 h 543"/>
              <a:gd name="T8" fmla="*/ 759 w 1789"/>
              <a:gd name="T9" fmla="*/ 36 h 543"/>
              <a:gd name="T10" fmla="*/ 585 w 1789"/>
              <a:gd name="T11" fmla="*/ 1 h 543"/>
              <a:gd name="T12" fmla="*/ 148 w 1789"/>
              <a:gd name="T13" fmla="*/ 28 h 543"/>
              <a:gd name="T14" fmla="*/ 17 w 1789"/>
              <a:gd name="T15" fmla="*/ 124 h 543"/>
              <a:gd name="T16" fmla="*/ 17 w 1789"/>
              <a:gd name="T17" fmla="*/ 220 h 543"/>
              <a:gd name="T18" fmla="*/ 52 w 1789"/>
              <a:gd name="T19" fmla="*/ 255 h 543"/>
              <a:gd name="T20" fmla="*/ 87 w 1789"/>
              <a:gd name="T21" fmla="*/ 307 h 543"/>
              <a:gd name="T22" fmla="*/ 218 w 1789"/>
              <a:gd name="T23" fmla="*/ 368 h 543"/>
              <a:gd name="T24" fmla="*/ 305 w 1789"/>
              <a:gd name="T25" fmla="*/ 403 h 543"/>
              <a:gd name="T26" fmla="*/ 349 w 1789"/>
              <a:gd name="T27" fmla="*/ 412 h 543"/>
              <a:gd name="T28" fmla="*/ 445 w 1789"/>
              <a:gd name="T29" fmla="*/ 429 h 543"/>
              <a:gd name="T30" fmla="*/ 777 w 1789"/>
              <a:gd name="T31" fmla="*/ 420 h 543"/>
              <a:gd name="T32" fmla="*/ 1012 w 1789"/>
              <a:gd name="T33" fmla="*/ 351 h 543"/>
              <a:gd name="T34" fmla="*/ 1152 w 1789"/>
              <a:gd name="T35" fmla="*/ 307 h 543"/>
              <a:gd name="T36" fmla="*/ 1300 w 1789"/>
              <a:gd name="T37" fmla="*/ 316 h 543"/>
              <a:gd name="T38" fmla="*/ 1396 w 1789"/>
              <a:gd name="T39" fmla="*/ 368 h 543"/>
              <a:gd name="T40" fmla="*/ 1449 w 1789"/>
              <a:gd name="T41" fmla="*/ 438 h 543"/>
              <a:gd name="T42" fmla="*/ 1457 w 1789"/>
              <a:gd name="T43" fmla="*/ 464 h 543"/>
              <a:gd name="T44" fmla="*/ 1475 w 1789"/>
              <a:gd name="T45" fmla="*/ 481 h 543"/>
              <a:gd name="T46" fmla="*/ 1484 w 1789"/>
              <a:gd name="T47" fmla="*/ 543 h 5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789" h="543">
                <a:moveTo>
                  <a:pt x="1789" y="106"/>
                </a:moveTo>
                <a:cubicBezTo>
                  <a:pt x="1760" y="103"/>
                  <a:pt x="1731" y="99"/>
                  <a:pt x="1702" y="97"/>
                </a:cubicBezTo>
                <a:cubicBezTo>
                  <a:pt x="1644" y="93"/>
                  <a:pt x="1585" y="94"/>
                  <a:pt x="1527" y="89"/>
                </a:cubicBezTo>
                <a:cubicBezTo>
                  <a:pt x="1467" y="84"/>
                  <a:pt x="1405" y="57"/>
                  <a:pt x="1344" y="54"/>
                </a:cubicBezTo>
                <a:cubicBezTo>
                  <a:pt x="1149" y="45"/>
                  <a:pt x="954" y="43"/>
                  <a:pt x="759" y="36"/>
                </a:cubicBezTo>
                <a:cubicBezTo>
                  <a:pt x="700" y="27"/>
                  <a:pt x="643" y="13"/>
                  <a:pt x="585" y="1"/>
                </a:cubicBezTo>
                <a:cubicBezTo>
                  <a:pt x="342" y="7"/>
                  <a:pt x="313" y="0"/>
                  <a:pt x="148" y="28"/>
                </a:cubicBezTo>
                <a:cubicBezTo>
                  <a:pt x="92" y="55"/>
                  <a:pt x="53" y="70"/>
                  <a:pt x="17" y="124"/>
                </a:cubicBezTo>
                <a:cubicBezTo>
                  <a:pt x="9" y="159"/>
                  <a:pt x="0" y="181"/>
                  <a:pt x="17" y="220"/>
                </a:cubicBezTo>
                <a:cubicBezTo>
                  <a:pt x="24" y="235"/>
                  <a:pt x="42" y="242"/>
                  <a:pt x="52" y="255"/>
                </a:cubicBezTo>
                <a:cubicBezTo>
                  <a:pt x="65" y="272"/>
                  <a:pt x="67" y="296"/>
                  <a:pt x="87" y="307"/>
                </a:cubicBezTo>
                <a:cubicBezTo>
                  <a:pt x="129" y="331"/>
                  <a:pt x="172" y="352"/>
                  <a:pt x="218" y="368"/>
                </a:cubicBezTo>
                <a:cubicBezTo>
                  <a:pt x="247" y="379"/>
                  <a:pt x="274" y="397"/>
                  <a:pt x="305" y="403"/>
                </a:cubicBezTo>
                <a:cubicBezTo>
                  <a:pt x="320" y="406"/>
                  <a:pt x="334" y="409"/>
                  <a:pt x="349" y="412"/>
                </a:cubicBezTo>
                <a:cubicBezTo>
                  <a:pt x="381" y="418"/>
                  <a:pt x="445" y="429"/>
                  <a:pt x="445" y="429"/>
                </a:cubicBezTo>
                <a:cubicBezTo>
                  <a:pt x="556" y="426"/>
                  <a:pt x="666" y="425"/>
                  <a:pt x="777" y="420"/>
                </a:cubicBezTo>
                <a:cubicBezTo>
                  <a:pt x="862" y="416"/>
                  <a:pt x="933" y="375"/>
                  <a:pt x="1012" y="351"/>
                </a:cubicBezTo>
                <a:cubicBezTo>
                  <a:pt x="1053" y="323"/>
                  <a:pt x="1104" y="319"/>
                  <a:pt x="1152" y="307"/>
                </a:cubicBezTo>
                <a:cubicBezTo>
                  <a:pt x="1201" y="310"/>
                  <a:pt x="1251" y="311"/>
                  <a:pt x="1300" y="316"/>
                </a:cubicBezTo>
                <a:cubicBezTo>
                  <a:pt x="1335" y="319"/>
                  <a:pt x="1362" y="356"/>
                  <a:pt x="1396" y="368"/>
                </a:cubicBezTo>
                <a:cubicBezTo>
                  <a:pt x="1413" y="392"/>
                  <a:pt x="1432" y="414"/>
                  <a:pt x="1449" y="438"/>
                </a:cubicBezTo>
                <a:cubicBezTo>
                  <a:pt x="1452" y="447"/>
                  <a:pt x="1452" y="456"/>
                  <a:pt x="1457" y="464"/>
                </a:cubicBezTo>
                <a:cubicBezTo>
                  <a:pt x="1461" y="471"/>
                  <a:pt x="1471" y="474"/>
                  <a:pt x="1475" y="481"/>
                </a:cubicBezTo>
                <a:cubicBezTo>
                  <a:pt x="1486" y="503"/>
                  <a:pt x="1484" y="520"/>
                  <a:pt x="1484" y="543"/>
                </a:cubicBezTo>
              </a:path>
            </a:pathLst>
          </a:custGeom>
          <a:noFill/>
          <a:ln w="8890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36" name="Oval 24"/>
          <p:cNvSpPr>
            <a:spLocks noChangeArrowheads="1"/>
          </p:cNvSpPr>
          <p:nvPr/>
        </p:nvSpPr>
        <p:spPr bwMode="auto">
          <a:xfrm>
            <a:off x="2855913" y="5267325"/>
            <a:ext cx="228600" cy="228600"/>
          </a:xfrm>
          <a:prstGeom prst="ellips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37" name="Freeform 25"/>
          <p:cNvSpPr>
            <a:spLocks/>
          </p:cNvSpPr>
          <p:nvPr/>
        </p:nvSpPr>
        <p:spPr bwMode="auto">
          <a:xfrm>
            <a:off x="2890838" y="5311775"/>
            <a:ext cx="76200" cy="152400"/>
          </a:xfrm>
          <a:custGeom>
            <a:avLst/>
            <a:gdLst>
              <a:gd name="T0" fmla="*/ 48 w 48"/>
              <a:gd name="T1" fmla="*/ 0 h 96"/>
              <a:gd name="T2" fmla="*/ 0 w 48"/>
              <a:gd name="T3" fmla="*/ 48 h 96"/>
              <a:gd name="T4" fmla="*/ 48 w 48"/>
              <a:gd name="T5" fmla="*/ 96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8" h="96">
                <a:moveTo>
                  <a:pt x="48" y="0"/>
                </a:moveTo>
                <a:cubicBezTo>
                  <a:pt x="24" y="16"/>
                  <a:pt x="0" y="32"/>
                  <a:pt x="0" y="48"/>
                </a:cubicBezTo>
                <a:cubicBezTo>
                  <a:pt x="0" y="64"/>
                  <a:pt x="24" y="80"/>
                  <a:pt x="48" y="96"/>
                </a:cubicBezTo>
              </a:path>
            </a:pathLst>
          </a:custGeom>
          <a:noFill/>
          <a:ln w="1270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38" name="Line 26"/>
          <p:cNvSpPr>
            <a:spLocks noChangeShapeType="1"/>
          </p:cNvSpPr>
          <p:nvPr/>
        </p:nvSpPr>
        <p:spPr bwMode="auto">
          <a:xfrm flipH="1">
            <a:off x="2733675" y="5387975"/>
            <a:ext cx="152400" cy="15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39" name="Line 27"/>
          <p:cNvSpPr>
            <a:spLocks noChangeShapeType="1"/>
          </p:cNvSpPr>
          <p:nvPr/>
        </p:nvSpPr>
        <p:spPr bwMode="auto">
          <a:xfrm flipH="1">
            <a:off x="3000375" y="5392738"/>
            <a:ext cx="152400" cy="15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40" name="Rectangle 28"/>
          <p:cNvSpPr>
            <a:spLocks noChangeArrowheads="1"/>
          </p:cNvSpPr>
          <p:nvPr/>
        </p:nvSpPr>
        <p:spPr bwMode="auto">
          <a:xfrm>
            <a:off x="2790825" y="5543550"/>
            <a:ext cx="381000" cy="609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41" name="Rectangle 29"/>
          <p:cNvSpPr>
            <a:spLocks noChangeArrowheads="1"/>
          </p:cNvSpPr>
          <p:nvPr/>
        </p:nvSpPr>
        <p:spPr bwMode="auto">
          <a:xfrm>
            <a:off x="3505200" y="6172200"/>
            <a:ext cx="990600" cy="533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42" name="Line 30"/>
          <p:cNvSpPr>
            <a:spLocks noChangeShapeType="1"/>
          </p:cNvSpPr>
          <p:nvPr/>
        </p:nvSpPr>
        <p:spPr bwMode="auto">
          <a:xfrm flipH="1">
            <a:off x="1219200" y="6553200"/>
            <a:ext cx="2286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43" name="Line 31"/>
          <p:cNvSpPr>
            <a:spLocks noChangeShapeType="1"/>
          </p:cNvSpPr>
          <p:nvPr/>
        </p:nvSpPr>
        <p:spPr bwMode="auto">
          <a:xfrm flipH="1">
            <a:off x="2895600" y="6477000"/>
            <a:ext cx="609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44" name="Line 32"/>
          <p:cNvSpPr>
            <a:spLocks noChangeShapeType="1"/>
          </p:cNvSpPr>
          <p:nvPr/>
        </p:nvSpPr>
        <p:spPr bwMode="auto">
          <a:xfrm>
            <a:off x="2895600" y="6172200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45" name="Line 33"/>
          <p:cNvSpPr>
            <a:spLocks noChangeShapeType="1"/>
          </p:cNvSpPr>
          <p:nvPr/>
        </p:nvSpPr>
        <p:spPr bwMode="auto">
          <a:xfrm>
            <a:off x="3048000" y="6172200"/>
            <a:ext cx="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46" name="Line 34"/>
          <p:cNvSpPr>
            <a:spLocks noChangeShapeType="1"/>
          </p:cNvSpPr>
          <p:nvPr/>
        </p:nvSpPr>
        <p:spPr bwMode="auto">
          <a:xfrm>
            <a:off x="3048000" y="6324600"/>
            <a:ext cx="457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47" name="Line 35"/>
          <p:cNvSpPr>
            <a:spLocks noChangeShapeType="1"/>
          </p:cNvSpPr>
          <p:nvPr/>
        </p:nvSpPr>
        <p:spPr bwMode="auto">
          <a:xfrm>
            <a:off x="2971800" y="6172200"/>
            <a:ext cx="0" cy="609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48" name="Text Box 36"/>
          <p:cNvSpPr txBox="1">
            <a:spLocks noChangeArrowheads="1"/>
          </p:cNvSpPr>
          <p:nvPr/>
        </p:nvSpPr>
        <p:spPr bwMode="auto">
          <a:xfrm>
            <a:off x="3463716" y="5684838"/>
            <a:ext cx="1159293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cs-CZ" sz="1200" b="1" u="sng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unit</a:t>
            </a:r>
          </a:p>
          <a:p>
            <a:pPr algn="ctr"/>
            <a:r>
              <a:rPr lang="en-US" altLang="cs-CZ" sz="900" b="1" u="sng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(laboratory made)</a:t>
            </a:r>
            <a:endParaRPr lang="en-US" altLang="cs-CZ" sz="900" b="1" u="sng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49" name="Oval 37"/>
          <p:cNvSpPr>
            <a:spLocks noChangeArrowheads="1"/>
          </p:cNvSpPr>
          <p:nvPr/>
        </p:nvSpPr>
        <p:spPr bwMode="auto">
          <a:xfrm>
            <a:off x="3657600" y="6324600"/>
            <a:ext cx="152400" cy="1524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50" name="Oval 38"/>
          <p:cNvSpPr>
            <a:spLocks noChangeArrowheads="1"/>
          </p:cNvSpPr>
          <p:nvPr/>
        </p:nvSpPr>
        <p:spPr bwMode="auto">
          <a:xfrm>
            <a:off x="3886200" y="6324600"/>
            <a:ext cx="152400" cy="1524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51" name="Oval 39"/>
          <p:cNvSpPr>
            <a:spLocks noChangeArrowheads="1"/>
          </p:cNvSpPr>
          <p:nvPr/>
        </p:nvSpPr>
        <p:spPr bwMode="auto">
          <a:xfrm>
            <a:off x="4114800" y="6324600"/>
            <a:ext cx="152400" cy="1524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52" name="Text Box 40"/>
          <p:cNvSpPr txBox="1">
            <a:spLocks noChangeArrowheads="1"/>
          </p:cNvSpPr>
          <p:nvPr/>
        </p:nvSpPr>
        <p:spPr bwMode="auto">
          <a:xfrm>
            <a:off x="1115616" y="5241925"/>
            <a:ext cx="158948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1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PMT </a:t>
            </a:r>
            <a:r>
              <a:rPr lang="cs-CZ" altLang="cs-CZ" sz="1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Hamamatsu</a:t>
            </a:r>
            <a:r>
              <a:rPr lang="cs-CZ" altLang="cs-CZ" sz="1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R928</a:t>
            </a:r>
          </a:p>
        </p:txBody>
      </p:sp>
      <p:sp>
        <p:nvSpPr>
          <p:cNvPr id="13353" name="Text Box 41"/>
          <p:cNvSpPr txBox="1">
            <a:spLocks noChangeArrowheads="1"/>
          </p:cNvSpPr>
          <p:nvPr/>
        </p:nvSpPr>
        <p:spPr bwMode="auto">
          <a:xfrm>
            <a:off x="1115616" y="5622925"/>
            <a:ext cx="177744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cs-CZ" sz="1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Gated  Socket Assembly</a:t>
            </a:r>
          </a:p>
          <a:p>
            <a:r>
              <a:rPr lang="en-US" altLang="cs-CZ" sz="1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Hamamatsu C1392</a:t>
            </a:r>
            <a:endParaRPr lang="en-US" altLang="cs-CZ" sz="1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54" name="Line 42"/>
          <p:cNvSpPr>
            <a:spLocks noChangeShapeType="1"/>
          </p:cNvSpPr>
          <p:nvPr/>
        </p:nvSpPr>
        <p:spPr bwMode="auto">
          <a:xfrm>
            <a:off x="152400" y="1066800"/>
            <a:ext cx="152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55" name="Line 43"/>
          <p:cNvSpPr>
            <a:spLocks noChangeShapeType="1"/>
          </p:cNvSpPr>
          <p:nvPr/>
        </p:nvSpPr>
        <p:spPr bwMode="auto">
          <a:xfrm>
            <a:off x="152400" y="1066800"/>
            <a:ext cx="0" cy="5486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56" name="Line 44"/>
          <p:cNvSpPr>
            <a:spLocks noChangeShapeType="1"/>
          </p:cNvSpPr>
          <p:nvPr/>
        </p:nvSpPr>
        <p:spPr bwMode="auto">
          <a:xfrm flipH="1">
            <a:off x="161925" y="6553200"/>
            <a:ext cx="1066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57" name="Text Box 45"/>
          <p:cNvSpPr txBox="1">
            <a:spLocks noChangeArrowheads="1"/>
          </p:cNvSpPr>
          <p:nvPr/>
        </p:nvSpPr>
        <p:spPr bwMode="auto">
          <a:xfrm>
            <a:off x="646113" y="3154363"/>
            <a:ext cx="183370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 b="1" u="sng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Jobin</a:t>
            </a:r>
            <a:r>
              <a:rPr lang="cs-CZ" altLang="cs-CZ" sz="12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Yvon – </a:t>
            </a:r>
            <a:r>
              <a:rPr lang="cs-CZ" altLang="cs-CZ" sz="1200" b="1" u="sng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Triax</a:t>
            </a:r>
            <a:r>
              <a:rPr lang="cs-CZ" altLang="cs-CZ" sz="12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320</a:t>
            </a:r>
          </a:p>
        </p:txBody>
      </p:sp>
      <p:pic>
        <p:nvPicPr>
          <p:cNvPr id="13358" name="Picture 46" descr="oscilosk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28" b="25436"/>
          <a:stretch>
            <a:fillRect/>
          </a:stretch>
        </p:blipFill>
        <p:spPr bwMode="auto">
          <a:xfrm>
            <a:off x="4876800" y="3792538"/>
            <a:ext cx="4038600" cy="253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59" name="Line 47"/>
          <p:cNvSpPr>
            <a:spLocks noChangeShapeType="1"/>
          </p:cNvSpPr>
          <p:nvPr/>
        </p:nvSpPr>
        <p:spPr bwMode="auto">
          <a:xfrm flipV="1">
            <a:off x="2971800" y="6781800"/>
            <a:ext cx="4495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60" name="Line 48"/>
          <p:cNvSpPr>
            <a:spLocks noChangeShapeType="1"/>
          </p:cNvSpPr>
          <p:nvPr/>
        </p:nvSpPr>
        <p:spPr bwMode="auto">
          <a:xfrm>
            <a:off x="7467600" y="5715000"/>
            <a:ext cx="0" cy="1066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61" name="Line 49"/>
          <p:cNvSpPr>
            <a:spLocks noChangeShapeType="1"/>
          </p:cNvSpPr>
          <p:nvPr/>
        </p:nvSpPr>
        <p:spPr bwMode="auto">
          <a:xfrm>
            <a:off x="4486275" y="6553200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62" name="Line 50"/>
          <p:cNvSpPr>
            <a:spLocks noChangeShapeType="1"/>
          </p:cNvSpPr>
          <p:nvPr/>
        </p:nvSpPr>
        <p:spPr bwMode="auto">
          <a:xfrm flipV="1">
            <a:off x="7829550" y="5715000"/>
            <a:ext cx="0" cy="838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63" name="Text Box 51"/>
          <p:cNvSpPr txBox="1">
            <a:spLocks noChangeArrowheads="1"/>
          </p:cNvSpPr>
          <p:nvPr/>
        </p:nvSpPr>
        <p:spPr bwMode="auto">
          <a:xfrm>
            <a:off x="209550" y="6267450"/>
            <a:ext cx="22288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cs-CZ" sz="14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Triggering – Q switch</a:t>
            </a:r>
            <a:endParaRPr lang="en-US" altLang="cs-CZ" sz="14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64" name="Text Box 52"/>
          <p:cNvSpPr txBox="1">
            <a:spLocks noChangeArrowheads="1"/>
          </p:cNvSpPr>
          <p:nvPr/>
        </p:nvSpPr>
        <p:spPr bwMode="auto">
          <a:xfrm>
            <a:off x="4876800" y="6248400"/>
            <a:ext cx="200862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4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Triggering oscilloscope</a:t>
            </a:r>
            <a:endParaRPr lang="en-US" altLang="cs-CZ" sz="14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66" name="Text Box 54"/>
          <p:cNvSpPr txBox="1">
            <a:spLocks noChangeArrowheads="1"/>
          </p:cNvSpPr>
          <p:nvPr/>
        </p:nvSpPr>
        <p:spPr bwMode="auto">
          <a:xfrm>
            <a:off x="5181600" y="3276600"/>
            <a:ext cx="201850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OSCILLOSCOPE</a:t>
            </a:r>
          </a:p>
        </p:txBody>
      </p:sp>
      <p:sp>
        <p:nvSpPr>
          <p:cNvPr id="13367" name="Text Box 55"/>
          <p:cNvSpPr txBox="1">
            <a:spLocks noChangeArrowheads="1"/>
          </p:cNvSpPr>
          <p:nvPr/>
        </p:nvSpPr>
        <p:spPr bwMode="auto">
          <a:xfrm>
            <a:off x="5089525" y="3886200"/>
            <a:ext cx="1599925" cy="276999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Tektronix</a:t>
            </a:r>
            <a:r>
              <a:rPr lang="cs-CZ" alt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TDS 1012</a:t>
            </a:r>
            <a:endParaRPr lang="cs-CZ" altLang="cs-CZ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68" name="Text Box 56"/>
          <p:cNvSpPr txBox="1">
            <a:spLocks noChangeArrowheads="1"/>
          </p:cNvSpPr>
          <p:nvPr/>
        </p:nvSpPr>
        <p:spPr bwMode="auto">
          <a:xfrm>
            <a:off x="441325" y="6534150"/>
            <a:ext cx="15571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1" dirty="0">
                <a:solidFill>
                  <a:srgbClr val="66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DELAY TIME</a:t>
            </a:r>
          </a:p>
        </p:txBody>
      </p:sp>
      <p:sp>
        <p:nvSpPr>
          <p:cNvPr id="13372" name="Line 60"/>
          <p:cNvSpPr>
            <a:spLocks noChangeShapeType="1"/>
          </p:cNvSpPr>
          <p:nvPr/>
        </p:nvSpPr>
        <p:spPr bwMode="auto">
          <a:xfrm>
            <a:off x="2819400" y="1066800"/>
            <a:ext cx="4257675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74" name="Rectangle 62"/>
          <p:cNvSpPr>
            <a:spLocks noChangeArrowheads="1"/>
          </p:cNvSpPr>
          <p:nvPr/>
        </p:nvSpPr>
        <p:spPr bwMode="auto">
          <a:xfrm>
            <a:off x="4953000" y="4267200"/>
            <a:ext cx="1905000" cy="152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3373" name="Picture 6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267200"/>
            <a:ext cx="1905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75" name="Text Box 63"/>
          <p:cNvSpPr txBox="1">
            <a:spLocks noChangeArrowheads="1"/>
          </p:cNvSpPr>
          <p:nvPr/>
        </p:nvSpPr>
        <p:spPr bwMode="auto">
          <a:xfrm>
            <a:off x="7375525" y="1028700"/>
            <a:ext cx="9797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endParaRPr lang="en-US" altLang="cs-CZ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Obdélník 60"/>
          <p:cNvSpPr/>
          <p:nvPr/>
        </p:nvSpPr>
        <p:spPr>
          <a:xfrm>
            <a:off x="35496" y="6718"/>
            <a:ext cx="3853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cs-CZ" sz="2400" b="1" u="sng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 setup - 1</a:t>
            </a:r>
            <a:r>
              <a:rPr lang="en-US" altLang="cs-CZ" sz="2400" b="1" u="sng" baseline="30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altLang="cs-CZ" sz="2400" b="1" u="sng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generation</a:t>
            </a:r>
            <a:endParaRPr lang="en-US" altLang="cs-CZ" sz="2400" b="1" u="sng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6830888" y="6448251"/>
            <a:ext cx="2133600" cy="365125"/>
          </a:xfrm>
        </p:spPr>
        <p:txBody>
          <a:bodyPr/>
          <a:lstStyle/>
          <a:p>
            <a:fld id="{7B1D5297-9E03-49C9-B356-433209BE1897}" type="slidenum">
              <a:rPr lang="cs-CZ" smtClean="0"/>
              <a:t>14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4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75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75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75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75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75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75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75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575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75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575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animBg="1"/>
      <p:bldP spid="13316" grpId="0" animBg="1"/>
      <p:bldP spid="13317" grpId="0" animBg="1"/>
      <p:bldP spid="13318" grpId="0" animBg="1"/>
      <p:bldP spid="13319" grpId="0" animBg="1"/>
      <p:bldP spid="13320" grpId="0" animBg="1"/>
      <p:bldP spid="13321" grpId="0" animBg="1"/>
      <p:bldP spid="13368" grpId="0" autoUpdateAnimBg="0"/>
      <p:bldP spid="1337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Codl\Download\libs\P3050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6" r="7793"/>
          <a:stretch>
            <a:fillRect/>
          </a:stretch>
        </p:blipFill>
        <p:spPr bwMode="auto">
          <a:xfrm>
            <a:off x="3347864" y="930174"/>
            <a:ext cx="5536704" cy="451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Codl\Download\libs\P3050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2" r="35638"/>
          <a:stretch>
            <a:fillRect/>
          </a:stretch>
        </p:blipFill>
        <p:spPr bwMode="auto">
          <a:xfrm>
            <a:off x="179512" y="1268760"/>
            <a:ext cx="2774896" cy="421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179512" y="5589240"/>
            <a:ext cx="292471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stage   OWIS</a:t>
            </a:r>
          </a:p>
          <a:p>
            <a:r>
              <a:rPr lang="en-US" alt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Nd:YAG</a:t>
            </a:r>
            <a:r>
              <a:rPr lang="en-US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 Brilliant (</a:t>
            </a:r>
            <a:r>
              <a:rPr lang="en-US" alt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Quantel</a:t>
            </a:r>
            <a:r>
              <a:rPr lang="en-US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glass lens</a:t>
            </a:r>
          </a:p>
          <a:p>
            <a:r>
              <a:rPr lang="en-US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optical fiber</a:t>
            </a:r>
            <a:endParaRPr lang="en-US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275856" y="5589240"/>
            <a:ext cx="58231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Monochromator</a:t>
            </a:r>
            <a:r>
              <a:rPr lang="en-US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TRIAX 320 (Czerny – Turner 320 mm) </a:t>
            </a:r>
          </a:p>
          <a:p>
            <a:r>
              <a:rPr lang="en-US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PMT</a:t>
            </a:r>
            <a:r>
              <a:rPr lang="en-US" alt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Hamamatsu R928</a:t>
            </a:r>
          </a:p>
          <a:p>
            <a:r>
              <a:rPr lang="en-US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Control of the PMT by Q – switch pulse</a:t>
            </a:r>
          </a:p>
          <a:p>
            <a:r>
              <a:rPr lang="en-US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Oscilloscope TDS 1012</a:t>
            </a:r>
            <a:endParaRPr lang="en-US" alt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57036" y="6718"/>
            <a:ext cx="39389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cs-CZ" sz="2400" b="1" u="sng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 setup - 1</a:t>
            </a:r>
            <a:r>
              <a:rPr lang="en-US" altLang="cs-CZ" sz="2400" b="1" u="sng" baseline="30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altLang="cs-CZ" sz="2400" b="1" u="sng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generation </a:t>
            </a:r>
            <a:endParaRPr lang="en-US" altLang="cs-CZ" sz="2400" b="1" u="sng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830888" y="6448251"/>
            <a:ext cx="2133600" cy="365125"/>
          </a:xfrm>
        </p:spPr>
        <p:txBody>
          <a:bodyPr/>
          <a:lstStyle/>
          <a:p>
            <a:fld id="{7B1D5297-9E03-49C9-B356-433209BE1897}" type="slidenum">
              <a:rPr lang="cs-CZ" smtClean="0"/>
              <a:t>15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2577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 descr="komor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76200"/>
            <a:ext cx="3810000" cy="286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3" name="Oval 5"/>
          <p:cNvSpPr>
            <a:spLocks noChangeArrowheads="1"/>
          </p:cNvSpPr>
          <p:nvPr/>
        </p:nvSpPr>
        <p:spPr bwMode="auto">
          <a:xfrm rot="20760000">
            <a:off x="6477000" y="1000125"/>
            <a:ext cx="609600" cy="304800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3494" name="Oval 6"/>
          <p:cNvSpPr>
            <a:spLocks noChangeArrowheads="1"/>
          </p:cNvSpPr>
          <p:nvPr/>
        </p:nvSpPr>
        <p:spPr bwMode="auto">
          <a:xfrm rot="20760000">
            <a:off x="6477000" y="990600"/>
            <a:ext cx="609600" cy="304800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3495" name="Oval 7"/>
          <p:cNvSpPr>
            <a:spLocks noChangeArrowheads="1"/>
          </p:cNvSpPr>
          <p:nvPr/>
        </p:nvSpPr>
        <p:spPr bwMode="auto">
          <a:xfrm rot="20760000">
            <a:off x="6477000" y="990600"/>
            <a:ext cx="609600" cy="304800"/>
          </a:xfrm>
          <a:prstGeom prst="ellipse">
            <a:avLst/>
          </a:prstGeom>
          <a:solidFill>
            <a:srgbClr val="FF66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3496" name="Oval 8"/>
          <p:cNvSpPr>
            <a:spLocks noChangeArrowheads="1"/>
          </p:cNvSpPr>
          <p:nvPr/>
        </p:nvSpPr>
        <p:spPr bwMode="auto">
          <a:xfrm rot="20760000">
            <a:off x="6477000" y="990600"/>
            <a:ext cx="609600" cy="304800"/>
          </a:xfrm>
          <a:prstGeom prst="ellipse">
            <a:avLst/>
          </a:prstGeom>
          <a:solidFill>
            <a:srgbClr val="D6009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3497" name="Oval 9"/>
          <p:cNvSpPr>
            <a:spLocks noChangeArrowheads="1"/>
          </p:cNvSpPr>
          <p:nvPr/>
        </p:nvSpPr>
        <p:spPr bwMode="auto">
          <a:xfrm rot="20760000">
            <a:off x="6477000" y="990600"/>
            <a:ext cx="609600" cy="304800"/>
          </a:xfrm>
          <a:prstGeom prst="ellipse">
            <a:avLst/>
          </a:prstGeom>
          <a:solidFill>
            <a:srgbClr val="9900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3498" name="Oval 10"/>
          <p:cNvSpPr>
            <a:spLocks noChangeArrowheads="1"/>
          </p:cNvSpPr>
          <p:nvPr/>
        </p:nvSpPr>
        <p:spPr bwMode="auto">
          <a:xfrm rot="20760000">
            <a:off x="6477000" y="990600"/>
            <a:ext cx="609600" cy="3048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3499" name="Oval 11"/>
          <p:cNvSpPr>
            <a:spLocks noChangeArrowheads="1"/>
          </p:cNvSpPr>
          <p:nvPr/>
        </p:nvSpPr>
        <p:spPr bwMode="auto">
          <a:xfrm rot="20760000">
            <a:off x="6477000" y="990600"/>
            <a:ext cx="609600" cy="304800"/>
          </a:xfrm>
          <a:prstGeom prst="ellipse">
            <a:avLst/>
          </a:prstGeom>
          <a:solidFill>
            <a:srgbClr val="3333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3500" name="Line 12"/>
          <p:cNvSpPr>
            <a:spLocks noChangeShapeType="1"/>
          </p:cNvSpPr>
          <p:nvPr/>
        </p:nvSpPr>
        <p:spPr bwMode="auto">
          <a:xfrm flipH="1">
            <a:off x="5334000" y="1066800"/>
            <a:ext cx="1752600" cy="457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01" name="Line 13"/>
          <p:cNvSpPr>
            <a:spLocks noChangeShapeType="1"/>
          </p:cNvSpPr>
          <p:nvPr/>
        </p:nvSpPr>
        <p:spPr bwMode="auto">
          <a:xfrm flipH="1">
            <a:off x="5486400" y="1066800"/>
            <a:ext cx="1600200" cy="914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63502" name="Group 14"/>
          <p:cNvGrpSpPr>
            <a:grpSpLocks/>
          </p:cNvGrpSpPr>
          <p:nvPr/>
        </p:nvGrpSpPr>
        <p:grpSpPr bwMode="auto">
          <a:xfrm rot="4200000">
            <a:off x="5515769" y="1189831"/>
            <a:ext cx="103188" cy="923925"/>
            <a:chOff x="3958" y="2900"/>
            <a:chExt cx="177" cy="848"/>
          </a:xfrm>
        </p:grpSpPr>
        <p:sp>
          <p:nvSpPr>
            <p:cNvPr id="63503" name="Freeform 15"/>
            <p:cNvSpPr>
              <a:spLocks/>
            </p:cNvSpPr>
            <p:nvPr/>
          </p:nvSpPr>
          <p:spPr bwMode="auto">
            <a:xfrm>
              <a:off x="3958" y="2900"/>
              <a:ext cx="177" cy="656"/>
            </a:xfrm>
            <a:custGeom>
              <a:avLst/>
              <a:gdLst>
                <a:gd name="T0" fmla="*/ 115 w 188"/>
                <a:gd name="T1" fmla="*/ 1 h 761"/>
                <a:gd name="T2" fmla="*/ 124 w 188"/>
                <a:gd name="T3" fmla="*/ 7 h 761"/>
                <a:gd name="T4" fmla="*/ 136 w 188"/>
                <a:gd name="T5" fmla="*/ 15 h 761"/>
                <a:gd name="T6" fmla="*/ 150 w 188"/>
                <a:gd name="T7" fmla="*/ 25 h 761"/>
                <a:gd name="T8" fmla="*/ 164 w 188"/>
                <a:gd name="T9" fmla="*/ 36 h 761"/>
                <a:gd name="T10" fmla="*/ 176 w 188"/>
                <a:gd name="T11" fmla="*/ 49 h 761"/>
                <a:gd name="T12" fmla="*/ 184 w 188"/>
                <a:gd name="T13" fmla="*/ 62 h 761"/>
                <a:gd name="T14" fmla="*/ 187 w 188"/>
                <a:gd name="T15" fmla="*/ 75 h 761"/>
                <a:gd name="T16" fmla="*/ 172 w 188"/>
                <a:gd name="T17" fmla="*/ 102 h 761"/>
                <a:gd name="T18" fmla="*/ 148 w 188"/>
                <a:gd name="T19" fmla="*/ 118 h 761"/>
                <a:gd name="T20" fmla="*/ 117 w 188"/>
                <a:gd name="T21" fmla="*/ 131 h 761"/>
                <a:gd name="T22" fmla="*/ 83 w 188"/>
                <a:gd name="T23" fmla="*/ 141 h 761"/>
                <a:gd name="T24" fmla="*/ 50 w 188"/>
                <a:gd name="T25" fmla="*/ 152 h 761"/>
                <a:gd name="T26" fmla="*/ 23 w 188"/>
                <a:gd name="T27" fmla="*/ 165 h 761"/>
                <a:gd name="T28" fmla="*/ 5 w 188"/>
                <a:gd name="T29" fmla="*/ 182 h 761"/>
                <a:gd name="T30" fmla="*/ 1 w 188"/>
                <a:gd name="T31" fmla="*/ 210 h 761"/>
                <a:gd name="T32" fmla="*/ 15 w 188"/>
                <a:gd name="T33" fmla="*/ 230 h 761"/>
                <a:gd name="T34" fmla="*/ 39 w 188"/>
                <a:gd name="T35" fmla="*/ 246 h 761"/>
                <a:gd name="T36" fmla="*/ 70 w 188"/>
                <a:gd name="T37" fmla="*/ 260 h 761"/>
                <a:gd name="T38" fmla="*/ 103 w 188"/>
                <a:gd name="T39" fmla="*/ 273 h 761"/>
                <a:gd name="T40" fmla="*/ 134 w 188"/>
                <a:gd name="T41" fmla="*/ 287 h 761"/>
                <a:gd name="T42" fmla="*/ 158 w 188"/>
                <a:gd name="T43" fmla="*/ 304 h 761"/>
                <a:gd name="T44" fmla="*/ 172 w 188"/>
                <a:gd name="T45" fmla="*/ 324 h 761"/>
                <a:gd name="T46" fmla="*/ 170 w 188"/>
                <a:gd name="T47" fmla="*/ 351 h 761"/>
                <a:gd name="T48" fmla="*/ 156 w 188"/>
                <a:gd name="T49" fmla="*/ 366 h 761"/>
                <a:gd name="T50" fmla="*/ 133 w 188"/>
                <a:gd name="T51" fmla="*/ 379 h 761"/>
                <a:gd name="T52" fmla="*/ 106 w 188"/>
                <a:gd name="T53" fmla="*/ 390 h 761"/>
                <a:gd name="T54" fmla="*/ 78 w 188"/>
                <a:gd name="T55" fmla="*/ 401 h 761"/>
                <a:gd name="T56" fmla="*/ 53 w 188"/>
                <a:gd name="T57" fmla="*/ 412 h 761"/>
                <a:gd name="T58" fmla="*/ 34 w 188"/>
                <a:gd name="T59" fmla="*/ 426 h 761"/>
                <a:gd name="T60" fmla="*/ 25 w 188"/>
                <a:gd name="T61" fmla="*/ 443 h 761"/>
                <a:gd name="T62" fmla="*/ 31 w 188"/>
                <a:gd name="T63" fmla="*/ 467 h 761"/>
                <a:gd name="T64" fmla="*/ 48 w 188"/>
                <a:gd name="T65" fmla="*/ 482 h 761"/>
                <a:gd name="T66" fmla="*/ 72 w 188"/>
                <a:gd name="T67" fmla="*/ 494 h 761"/>
                <a:gd name="T68" fmla="*/ 100 w 188"/>
                <a:gd name="T69" fmla="*/ 505 h 761"/>
                <a:gd name="T70" fmla="*/ 127 w 188"/>
                <a:gd name="T71" fmla="*/ 515 h 761"/>
                <a:gd name="T72" fmla="*/ 151 w 188"/>
                <a:gd name="T73" fmla="*/ 527 h 761"/>
                <a:gd name="T74" fmla="*/ 168 w 188"/>
                <a:gd name="T75" fmla="*/ 542 h 761"/>
                <a:gd name="T76" fmla="*/ 174 w 188"/>
                <a:gd name="T77" fmla="*/ 561 h 761"/>
                <a:gd name="T78" fmla="*/ 164 w 188"/>
                <a:gd name="T79" fmla="*/ 583 h 761"/>
                <a:gd name="T80" fmla="*/ 146 w 188"/>
                <a:gd name="T81" fmla="*/ 597 h 761"/>
                <a:gd name="T82" fmla="*/ 121 w 188"/>
                <a:gd name="T83" fmla="*/ 608 h 761"/>
                <a:gd name="T84" fmla="*/ 93 w 188"/>
                <a:gd name="T85" fmla="*/ 618 h 761"/>
                <a:gd name="T86" fmla="*/ 66 w 188"/>
                <a:gd name="T87" fmla="*/ 629 h 761"/>
                <a:gd name="T88" fmla="*/ 44 w 188"/>
                <a:gd name="T89" fmla="*/ 642 h 761"/>
                <a:gd name="T90" fmla="*/ 29 w 188"/>
                <a:gd name="T91" fmla="*/ 658 h 761"/>
                <a:gd name="T92" fmla="*/ 26 w 188"/>
                <a:gd name="T93" fmla="*/ 681 h 761"/>
                <a:gd name="T94" fmla="*/ 33 w 188"/>
                <a:gd name="T95" fmla="*/ 696 h 761"/>
                <a:gd name="T96" fmla="*/ 47 w 188"/>
                <a:gd name="T97" fmla="*/ 711 h 761"/>
                <a:gd name="T98" fmla="*/ 65 w 188"/>
                <a:gd name="T99" fmla="*/ 725 h 761"/>
                <a:gd name="T100" fmla="*/ 84 w 188"/>
                <a:gd name="T101" fmla="*/ 738 h 761"/>
                <a:gd name="T102" fmla="*/ 101 w 188"/>
                <a:gd name="T103" fmla="*/ 748 h 761"/>
                <a:gd name="T104" fmla="*/ 115 w 188"/>
                <a:gd name="T105" fmla="*/ 755 h 761"/>
                <a:gd name="T106" fmla="*/ 124 w 188"/>
                <a:gd name="T107" fmla="*/ 759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88" h="761">
                  <a:moveTo>
                    <a:pt x="112" y="0"/>
                  </a:moveTo>
                  <a:lnTo>
                    <a:pt x="113" y="0"/>
                  </a:lnTo>
                  <a:lnTo>
                    <a:pt x="114" y="1"/>
                  </a:lnTo>
                  <a:lnTo>
                    <a:pt x="115" y="1"/>
                  </a:lnTo>
                  <a:lnTo>
                    <a:pt x="117" y="3"/>
                  </a:lnTo>
                  <a:lnTo>
                    <a:pt x="119" y="4"/>
                  </a:lnTo>
                  <a:lnTo>
                    <a:pt x="121" y="5"/>
                  </a:lnTo>
                  <a:lnTo>
                    <a:pt x="124" y="7"/>
                  </a:lnTo>
                  <a:lnTo>
                    <a:pt x="127" y="8"/>
                  </a:lnTo>
                  <a:lnTo>
                    <a:pt x="130" y="10"/>
                  </a:lnTo>
                  <a:lnTo>
                    <a:pt x="133" y="12"/>
                  </a:lnTo>
                  <a:lnTo>
                    <a:pt x="136" y="15"/>
                  </a:lnTo>
                  <a:lnTo>
                    <a:pt x="140" y="17"/>
                  </a:lnTo>
                  <a:lnTo>
                    <a:pt x="143" y="19"/>
                  </a:lnTo>
                  <a:lnTo>
                    <a:pt x="147" y="22"/>
                  </a:lnTo>
                  <a:lnTo>
                    <a:pt x="150" y="25"/>
                  </a:lnTo>
                  <a:lnTo>
                    <a:pt x="154" y="27"/>
                  </a:lnTo>
                  <a:lnTo>
                    <a:pt x="158" y="30"/>
                  </a:lnTo>
                  <a:lnTo>
                    <a:pt x="161" y="33"/>
                  </a:lnTo>
                  <a:lnTo>
                    <a:pt x="164" y="36"/>
                  </a:lnTo>
                  <a:lnTo>
                    <a:pt x="168" y="39"/>
                  </a:lnTo>
                  <a:lnTo>
                    <a:pt x="171" y="42"/>
                  </a:lnTo>
                  <a:lnTo>
                    <a:pt x="174" y="45"/>
                  </a:lnTo>
                  <a:lnTo>
                    <a:pt x="176" y="49"/>
                  </a:lnTo>
                  <a:lnTo>
                    <a:pt x="179" y="52"/>
                  </a:lnTo>
                  <a:lnTo>
                    <a:pt x="181" y="55"/>
                  </a:lnTo>
                  <a:lnTo>
                    <a:pt x="183" y="58"/>
                  </a:lnTo>
                  <a:lnTo>
                    <a:pt x="184" y="62"/>
                  </a:lnTo>
                  <a:lnTo>
                    <a:pt x="186" y="65"/>
                  </a:lnTo>
                  <a:lnTo>
                    <a:pt x="186" y="68"/>
                  </a:lnTo>
                  <a:lnTo>
                    <a:pt x="187" y="71"/>
                  </a:lnTo>
                  <a:lnTo>
                    <a:pt x="187" y="75"/>
                  </a:lnTo>
                  <a:lnTo>
                    <a:pt x="183" y="87"/>
                  </a:lnTo>
                  <a:lnTo>
                    <a:pt x="180" y="92"/>
                  </a:lnTo>
                  <a:lnTo>
                    <a:pt x="176" y="97"/>
                  </a:lnTo>
                  <a:lnTo>
                    <a:pt x="172" y="102"/>
                  </a:lnTo>
                  <a:lnTo>
                    <a:pt x="167" y="107"/>
                  </a:lnTo>
                  <a:lnTo>
                    <a:pt x="161" y="111"/>
                  </a:lnTo>
                  <a:lnTo>
                    <a:pt x="155" y="115"/>
                  </a:lnTo>
                  <a:lnTo>
                    <a:pt x="148" y="118"/>
                  </a:lnTo>
                  <a:lnTo>
                    <a:pt x="140" y="121"/>
                  </a:lnTo>
                  <a:lnTo>
                    <a:pt x="133" y="125"/>
                  </a:lnTo>
                  <a:lnTo>
                    <a:pt x="125" y="127"/>
                  </a:lnTo>
                  <a:lnTo>
                    <a:pt x="117" y="131"/>
                  </a:lnTo>
                  <a:lnTo>
                    <a:pt x="108" y="133"/>
                  </a:lnTo>
                  <a:lnTo>
                    <a:pt x="100" y="136"/>
                  </a:lnTo>
                  <a:lnTo>
                    <a:pt x="92" y="139"/>
                  </a:lnTo>
                  <a:lnTo>
                    <a:pt x="83" y="141"/>
                  </a:lnTo>
                  <a:lnTo>
                    <a:pt x="74" y="144"/>
                  </a:lnTo>
                  <a:lnTo>
                    <a:pt x="66" y="147"/>
                  </a:lnTo>
                  <a:lnTo>
                    <a:pt x="58" y="149"/>
                  </a:lnTo>
                  <a:lnTo>
                    <a:pt x="50" y="152"/>
                  </a:lnTo>
                  <a:lnTo>
                    <a:pt x="43" y="155"/>
                  </a:lnTo>
                  <a:lnTo>
                    <a:pt x="36" y="158"/>
                  </a:lnTo>
                  <a:lnTo>
                    <a:pt x="29" y="162"/>
                  </a:lnTo>
                  <a:lnTo>
                    <a:pt x="23" y="165"/>
                  </a:lnTo>
                  <a:lnTo>
                    <a:pt x="17" y="169"/>
                  </a:lnTo>
                  <a:lnTo>
                    <a:pt x="12" y="173"/>
                  </a:lnTo>
                  <a:lnTo>
                    <a:pt x="8" y="177"/>
                  </a:lnTo>
                  <a:lnTo>
                    <a:pt x="5" y="182"/>
                  </a:lnTo>
                  <a:lnTo>
                    <a:pt x="2" y="187"/>
                  </a:lnTo>
                  <a:lnTo>
                    <a:pt x="0" y="193"/>
                  </a:lnTo>
                  <a:lnTo>
                    <a:pt x="0" y="199"/>
                  </a:lnTo>
                  <a:lnTo>
                    <a:pt x="1" y="210"/>
                  </a:lnTo>
                  <a:lnTo>
                    <a:pt x="4" y="216"/>
                  </a:lnTo>
                  <a:lnTo>
                    <a:pt x="7" y="221"/>
                  </a:lnTo>
                  <a:lnTo>
                    <a:pt x="10" y="225"/>
                  </a:lnTo>
                  <a:lnTo>
                    <a:pt x="15" y="230"/>
                  </a:lnTo>
                  <a:lnTo>
                    <a:pt x="20" y="234"/>
                  </a:lnTo>
                  <a:lnTo>
                    <a:pt x="26" y="238"/>
                  </a:lnTo>
                  <a:lnTo>
                    <a:pt x="32" y="242"/>
                  </a:lnTo>
                  <a:lnTo>
                    <a:pt x="39" y="246"/>
                  </a:lnTo>
                  <a:lnTo>
                    <a:pt x="46" y="249"/>
                  </a:lnTo>
                  <a:lnTo>
                    <a:pt x="54" y="253"/>
                  </a:lnTo>
                  <a:lnTo>
                    <a:pt x="62" y="257"/>
                  </a:lnTo>
                  <a:lnTo>
                    <a:pt x="70" y="260"/>
                  </a:lnTo>
                  <a:lnTo>
                    <a:pt x="78" y="263"/>
                  </a:lnTo>
                  <a:lnTo>
                    <a:pt x="86" y="267"/>
                  </a:lnTo>
                  <a:lnTo>
                    <a:pt x="95" y="270"/>
                  </a:lnTo>
                  <a:lnTo>
                    <a:pt x="103" y="273"/>
                  </a:lnTo>
                  <a:lnTo>
                    <a:pt x="111" y="277"/>
                  </a:lnTo>
                  <a:lnTo>
                    <a:pt x="119" y="280"/>
                  </a:lnTo>
                  <a:lnTo>
                    <a:pt x="126" y="284"/>
                  </a:lnTo>
                  <a:lnTo>
                    <a:pt x="134" y="287"/>
                  </a:lnTo>
                  <a:lnTo>
                    <a:pt x="140" y="291"/>
                  </a:lnTo>
                  <a:lnTo>
                    <a:pt x="147" y="295"/>
                  </a:lnTo>
                  <a:lnTo>
                    <a:pt x="153" y="299"/>
                  </a:lnTo>
                  <a:lnTo>
                    <a:pt x="158" y="304"/>
                  </a:lnTo>
                  <a:lnTo>
                    <a:pt x="163" y="309"/>
                  </a:lnTo>
                  <a:lnTo>
                    <a:pt x="167" y="313"/>
                  </a:lnTo>
                  <a:lnTo>
                    <a:pt x="170" y="319"/>
                  </a:lnTo>
                  <a:lnTo>
                    <a:pt x="172" y="324"/>
                  </a:lnTo>
                  <a:lnTo>
                    <a:pt x="174" y="330"/>
                  </a:lnTo>
                  <a:lnTo>
                    <a:pt x="174" y="336"/>
                  </a:lnTo>
                  <a:lnTo>
                    <a:pt x="172" y="346"/>
                  </a:lnTo>
                  <a:lnTo>
                    <a:pt x="170" y="351"/>
                  </a:lnTo>
                  <a:lnTo>
                    <a:pt x="168" y="355"/>
                  </a:lnTo>
                  <a:lnTo>
                    <a:pt x="164" y="359"/>
                  </a:lnTo>
                  <a:lnTo>
                    <a:pt x="160" y="363"/>
                  </a:lnTo>
                  <a:lnTo>
                    <a:pt x="156" y="366"/>
                  </a:lnTo>
                  <a:lnTo>
                    <a:pt x="150" y="370"/>
                  </a:lnTo>
                  <a:lnTo>
                    <a:pt x="145" y="373"/>
                  </a:lnTo>
                  <a:lnTo>
                    <a:pt x="139" y="376"/>
                  </a:lnTo>
                  <a:lnTo>
                    <a:pt x="133" y="379"/>
                  </a:lnTo>
                  <a:lnTo>
                    <a:pt x="126" y="382"/>
                  </a:lnTo>
                  <a:lnTo>
                    <a:pt x="120" y="385"/>
                  </a:lnTo>
                  <a:lnTo>
                    <a:pt x="113" y="387"/>
                  </a:lnTo>
                  <a:lnTo>
                    <a:pt x="106" y="390"/>
                  </a:lnTo>
                  <a:lnTo>
                    <a:pt x="99" y="393"/>
                  </a:lnTo>
                  <a:lnTo>
                    <a:pt x="92" y="395"/>
                  </a:lnTo>
                  <a:lnTo>
                    <a:pt x="85" y="398"/>
                  </a:lnTo>
                  <a:lnTo>
                    <a:pt x="78" y="401"/>
                  </a:lnTo>
                  <a:lnTo>
                    <a:pt x="72" y="403"/>
                  </a:lnTo>
                  <a:lnTo>
                    <a:pt x="65" y="406"/>
                  </a:lnTo>
                  <a:lnTo>
                    <a:pt x="59" y="409"/>
                  </a:lnTo>
                  <a:lnTo>
                    <a:pt x="53" y="412"/>
                  </a:lnTo>
                  <a:lnTo>
                    <a:pt x="48" y="415"/>
                  </a:lnTo>
                  <a:lnTo>
                    <a:pt x="43" y="419"/>
                  </a:lnTo>
                  <a:lnTo>
                    <a:pt x="38" y="422"/>
                  </a:lnTo>
                  <a:lnTo>
                    <a:pt x="34" y="426"/>
                  </a:lnTo>
                  <a:lnTo>
                    <a:pt x="31" y="430"/>
                  </a:lnTo>
                  <a:lnTo>
                    <a:pt x="28" y="434"/>
                  </a:lnTo>
                  <a:lnTo>
                    <a:pt x="26" y="439"/>
                  </a:lnTo>
                  <a:lnTo>
                    <a:pt x="25" y="443"/>
                  </a:lnTo>
                  <a:lnTo>
                    <a:pt x="25" y="449"/>
                  </a:lnTo>
                  <a:lnTo>
                    <a:pt x="26" y="458"/>
                  </a:lnTo>
                  <a:lnTo>
                    <a:pt x="28" y="463"/>
                  </a:lnTo>
                  <a:lnTo>
                    <a:pt x="31" y="467"/>
                  </a:lnTo>
                  <a:lnTo>
                    <a:pt x="34" y="471"/>
                  </a:lnTo>
                  <a:lnTo>
                    <a:pt x="38" y="475"/>
                  </a:lnTo>
                  <a:lnTo>
                    <a:pt x="43" y="478"/>
                  </a:lnTo>
                  <a:lnTo>
                    <a:pt x="48" y="482"/>
                  </a:lnTo>
                  <a:lnTo>
                    <a:pt x="54" y="485"/>
                  </a:lnTo>
                  <a:lnTo>
                    <a:pt x="59" y="488"/>
                  </a:lnTo>
                  <a:lnTo>
                    <a:pt x="66" y="491"/>
                  </a:lnTo>
                  <a:lnTo>
                    <a:pt x="72" y="494"/>
                  </a:lnTo>
                  <a:lnTo>
                    <a:pt x="78" y="497"/>
                  </a:lnTo>
                  <a:lnTo>
                    <a:pt x="86" y="499"/>
                  </a:lnTo>
                  <a:lnTo>
                    <a:pt x="92" y="502"/>
                  </a:lnTo>
                  <a:lnTo>
                    <a:pt x="100" y="505"/>
                  </a:lnTo>
                  <a:lnTo>
                    <a:pt x="106" y="507"/>
                  </a:lnTo>
                  <a:lnTo>
                    <a:pt x="113" y="510"/>
                  </a:lnTo>
                  <a:lnTo>
                    <a:pt x="120" y="513"/>
                  </a:lnTo>
                  <a:lnTo>
                    <a:pt x="127" y="515"/>
                  </a:lnTo>
                  <a:lnTo>
                    <a:pt x="133" y="518"/>
                  </a:lnTo>
                  <a:lnTo>
                    <a:pt x="140" y="521"/>
                  </a:lnTo>
                  <a:lnTo>
                    <a:pt x="145" y="524"/>
                  </a:lnTo>
                  <a:lnTo>
                    <a:pt x="151" y="527"/>
                  </a:lnTo>
                  <a:lnTo>
                    <a:pt x="156" y="531"/>
                  </a:lnTo>
                  <a:lnTo>
                    <a:pt x="160" y="535"/>
                  </a:lnTo>
                  <a:lnTo>
                    <a:pt x="164" y="538"/>
                  </a:lnTo>
                  <a:lnTo>
                    <a:pt x="168" y="542"/>
                  </a:lnTo>
                  <a:lnTo>
                    <a:pt x="170" y="546"/>
                  </a:lnTo>
                  <a:lnTo>
                    <a:pt x="172" y="551"/>
                  </a:lnTo>
                  <a:lnTo>
                    <a:pt x="174" y="556"/>
                  </a:lnTo>
                  <a:lnTo>
                    <a:pt x="174" y="561"/>
                  </a:lnTo>
                  <a:lnTo>
                    <a:pt x="172" y="571"/>
                  </a:lnTo>
                  <a:lnTo>
                    <a:pt x="170" y="575"/>
                  </a:lnTo>
                  <a:lnTo>
                    <a:pt x="168" y="579"/>
                  </a:lnTo>
                  <a:lnTo>
                    <a:pt x="164" y="583"/>
                  </a:lnTo>
                  <a:lnTo>
                    <a:pt x="160" y="587"/>
                  </a:lnTo>
                  <a:lnTo>
                    <a:pt x="156" y="590"/>
                  </a:lnTo>
                  <a:lnTo>
                    <a:pt x="151" y="594"/>
                  </a:lnTo>
                  <a:lnTo>
                    <a:pt x="146" y="597"/>
                  </a:lnTo>
                  <a:lnTo>
                    <a:pt x="140" y="600"/>
                  </a:lnTo>
                  <a:lnTo>
                    <a:pt x="134" y="603"/>
                  </a:lnTo>
                  <a:lnTo>
                    <a:pt x="128" y="605"/>
                  </a:lnTo>
                  <a:lnTo>
                    <a:pt x="121" y="608"/>
                  </a:lnTo>
                  <a:lnTo>
                    <a:pt x="114" y="611"/>
                  </a:lnTo>
                  <a:lnTo>
                    <a:pt x="107" y="613"/>
                  </a:lnTo>
                  <a:lnTo>
                    <a:pt x="100" y="616"/>
                  </a:lnTo>
                  <a:lnTo>
                    <a:pt x="93" y="618"/>
                  </a:lnTo>
                  <a:lnTo>
                    <a:pt x="86" y="621"/>
                  </a:lnTo>
                  <a:lnTo>
                    <a:pt x="80" y="623"/>
                  </a:lnTo>
                  <a:lnTo>
                    <a:pt x="73" y="626"/>
                  </a:lnTo>
                  <a:lnTo>
                    <a:pt x="66" y="629"/>
                  </a:lnTo>
                  <a:lnTo>
                    <a:pt x="60" y="632"/>
                  </a:lnTo>
                  <a:lnTo>
                    <a:pt x="54" y="635"/>
                  </a:lnTo>
                  <a:lnTo>
                    <a:pt x="49" y="638"/>
                  </a:lnTo>
                  <a:lnTo>
                    <a:pt x="44" y="642"/>
                  </a:lnTo>
                  <a:lnTo>
                    <a:pt x="39" y="645"/>
                  </a:lnTo>
                  <a:lnTo>
                    <a:pt x="35" y="649"/>
                  </a:lnTo>
                  <a:lnTo>
                    <a:pt x="32" y="653"/>
                  </a:lnTo>
                  <a:lnTo>
                    <a:pt x="29" y="658"/>
                  </a:lnTo>
                  <a:lnTo>
                    <a:pt x="27" y="663"/>
                  </a:lnTo>
                  <a:lnTo>
                    <a:pt x="25" y="667"/>
                  </a:lnTo>
                  <a:lnTo>
                    <a:pt x="25" y="673"/>
                  </a:lnTo>
                  <a:lnTo>
                    <a:pt x="26" y="681"/>
                  </a:lnTo>
                  <a:lnTo>
                    <a:pt x="27" y="685"/>
                  </a:lnTo>
                  <a:lnTo>
                    <a:pt x="28" y="689"/>
                  </a:lnTo>
                  <a:lnTo>
                    <a:pt x="31" y="692"/>
                  </a:lnTo>
                  <a:lnTo>
                    <a:pt x="33" y="696"/>
                  </a:lnTo>
                  <a:lnTo>
                    <a:pt x="36" y="700"/>
                  </a:lnTo>
                  <a:lnTo>
                    <a:pt x="40" y="704"/>
                  </a:lnTo>
                  <a:lnTo>
                    <a:pt x="43" y="708"/>
                  </a:lnTo>
                  <a:lnTo>
                    <a:pt x="47" y="711"/>
                  </a:lnTo>
                  <a:lnTo>
                    <a:pt x="51" y="715"/>
                  </a:lnTo>
                  <a:lnTo>
                    <a:pt x="56" y="719"/>
                  </a:lnTo>
                  <a:lnTo>
                    <a:pt x="60" y="722"/>
                  </a:lnTo>
                  <a:lnTo>
                    <a:pt x="65" y="725"/>
                  </a:lnTo>
                  <a:lnTo>
                    <a:pt x="69" y="729"/>
                  </a:lnTo>
                  <a:lnTo>
                    <a:pt x="74" y="732"/>
                  </a:lnTo>
                  <a:lnTo>
                    <a:pt x="79" y="735"/>
                  </a:lnTo>
                  <a:lnTo>
                    <a:pt x="84" y="738"/>
                  </a:lnTo>
                  <a:lnTo>
                    <a:pt x="88" y="741"/>
                  </a:lnTo>
                  <a:lnTo>
                    <a:pt x="92" y="743"/>
                  </a:lnTo>
                  <a:lnTo>
                    <a:pt x="97" y="746"/>
                  </a:lnTo>
                  <a:lnTo>
                    <a:pt x="101" y="748"/>
                  </a:lnTo>
                  <a:lnTo>
                    <a:pt x="105" y="750"/>
                  </a:lnTo>
                  <a:lnTo>
                    <a:pt x="109" y="752"/>
                  </a:lnTo>
                  <a:lnTo>
                    <a:pt x="112" y="754"/>
                  </a:lnTo>
                  <a:lnTo>
                    <a:pt x="115" y="755"/>
                  </a:lnTo>
                  <a:lnTo>
                    <a:pt x="118" y="757"/>
                  </a:lnTo>
                  <a:lnTo>
                    <a:pt x="120" y="758"/>
                  </a:lnTo>
                  <a:lnTo>
                    <a:pt x="122" y="759"/>
                  </a:lnTo>
                  <a:lnTo>
                    <a:pt x="124" y="759"/>
                  </a:lnTo>
                  <a:lnTo>
                    <a:pt x="124" y="760"/>
                  </a:lnTo>
                  <a:lnTo>
                    <a:pt x="125" y="760"/>
                  </a:lnTo>
                </a:path>
              </a:pathLst>
            </a:custGeom>
            <a:noFill/>
            <a:ln w="19050" cap="flat" cmpd="sng">
              <a:solidFill>
                <a:srgbClr val="FF008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3504" name="Line 16"/>
            <p:cNvSpPr>
              <a:spLocks noChangeShapeType="1"/>
            </p:cNvSpPr>
            <p:nvPr/>
          </p:nvSpPr>
          <p:spPr bwMode="auto">
            <a:xfrm>
              <a:off x="4074" y="3554"/>
              <a:ext cx="0" cy="194"/>
            </a:xfrm>
            <a:prstGeom prst="line">
              <a:avLst/>
            </a:prstGeom>
            <a:noFill/>
            <a:ln w="19050">
              <a:solidFill>
                <a:srgbClr val="FF008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63505" name="Rectangle 17"/>
          <p:cNvSpPr>
            <a:spLocks noChangeArrowheads="1"/>
          </p:cNvSpPr>
          <p:nvPr/>
        </p:nvSpPr>
        <p:spPr bwMode="auto">
          <a:xfrm>
            <a:off x="314325" y="838200"/>
            <a:ext cx="2514600" cy="4572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3506" name="Text Box 18"/>
          <p:cNvSpPr txBox="1">
            <a:spLocks noChangeArrowheads="1"/>
          </p:cNvSpPr>
          <p:nvPr/>
        </p:nvSpPr>
        <p:spPr bwMode="auto">
          <a:xfrm>
            <a:off x="1212850" y="9144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GB" altLang="cs-CZ" sz="1400"/>
          </a:p>
        </p:txBody>
      </p:sp>
      <p:sp>
        <p:nvSpPr>
          <p:cNvPr id="63507" name="Text Box 19"/>
          <p:cNvSpPr txBox="1">
            <a:spLocks noChangeArrowheads="1"/>
          </p:cNvSpPr>
          <p:nvPr/>
        </p:nvSpPr>
        <p:spPr bwMode="auto">
          <a:xfrm>
            <a:off x="527050" y="882650"/>
            <a:ext cx="17605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cs-CZ" sz="1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Nd:YAG</a:t>
            </a:r>
            <a:r>
              <a:rPr lang="en-GB" altLang="cs-CZ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Brilliant</a:t>
            </a:r>
            <a:endParaRPr lang="en-GB" altLang="cs-CZ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508" name="Oval 20"/>
          <p:cNvSpPr>
            <a:spLocks noChangeArrowheads="1"/>
          </p:cNvSpPr>
          <p:nvPr/>
        </p:nvSpPr>
        <p:spPr bwMode="auto">
          <a:xfrm>
            <a:off x="3962400" y="733425"/>
            <a:ext cx="152400" cy="6858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3509" name="Text Box 21"/>
          <p:cNvSpPr txBox="1">
            <a:spLocks noChangeArrowheads="1"/>
          </p:cNvSpPr>
          <p:nvPr/>
        </p:nvSpPr>
        <p:spPr bwMode="auto">
          <a:xfrm>
            <a:off x="1981200" y="1458913"/>
            <a:ext cx="10398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cs-CZ" sz="1400">
                <a:solidFill>
                  <a:schemeClr val="bg1"/>
                </a:solidFill>
              </a:rPr>
              <a:t>10 Hz   5 ns</a:t>
            </a:r>
          </a:p>
        </p:txBody>
      </p:sp>
      <p:pic>
        <p:nvPicPr>
          <p:cNvPr id="63510" name="Picture 22" descr="tria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19"/>
          <a:stretch>
            <a:fillRect/>
          </a:stretch>
        </p:blipFill>
        <p:spPr bwMode="auto">
          <a:xfrm>
            <a:off x="152400" y="2362200"/>
            <a:ext cx="457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511" name="Freeform 23"/>
          <p:cNvSpPr>
            <a:spLocks/>
          </p:cNvSpPr>
          <p:nvPr/>
        </p:nvSpPr>
        <p:spPr bwMode="auto">
          <a:xfrm>
            <a:off x="1371600" y="2082800"/>
            <a:ext cx="2916238" cy="862013"/>
          </a:xfrm>
          <a:custGeom>
            <a:avLst/>
            <a:gdLst>
              <a:gd name="T0" fmla="*/ 1789 w 1789"/>
              <a:gd name="T1" fmla="*/ 106 h 543"/>
              <a:gd name="T2" fmla="*/ 1702 w 1789"/>
              <a:gd name="T3" fmla="*/ 97 h 543"/>
              <a:gd name="T4" fmla="*/ 1527 w 1789"/>
              <a:gd name="T5" fmla="*/ 89 h 543"/>
              <a:gd name="T6" fmla="*/ 1344 w 1789"/>
              <a:gd name="T7" fmla="*/ 54 h 543"/>
              <a:gd name="T8" fmla="*/ 759 w 1789"/>
              <a:gd name="T9" fmla="*/ 36 h 543"/>
              <a:gd name="T10" fmla="*/ 585 w 1789"/>
              <a:gd name="T11" fmla="*/ 1 h 543"/>
              <a:gd name="T12" fmla="*/ 148 w 1789"/>
              <a:gd name="T13" fmla="*/ 28 h 543"/>
              <a:gd name="T14" fmla="*/ 17 w 1789"/>
              <a:gd name="T15" fmla="*/ 124 h 543"/>
              <a:gd name="T16" fmla="*/ 17 w 1789"/>
              <a:gd name="T17" fmla="*/ 220 h 543"/>
              <a:gd name="T18" fmla="*/ 52 w 1789"/>
              <a:gd name="T19" fmla="*/ 255 h 543"/>
              <a:gd name="T20" fmla="*/ 87 w 1789"/>
              <a:gd name="T21" fmla="*/ 307 h 543"/>
              <a:gd name="T22" fmla="*/ 218 w 1789"/>
              <a:gd name="T23" fmla="*/ 368 h 543"/>
              <a:gd name="T24" fmla="*/ 305 w 1789"/>
              <a:gd name="T25" fmla="*/ 403 h 543"/>
              <a:gd name="T26" fmla="*/ 349 w 1789"/>
              <a:gd name="T27" fmla="*/ 412 h 543"/>
              <a:gd name="T28" fmla="*/ 445 w 1789"/>
              <a:gd name="T29" fmla="*/ 429 h 543"/>
              <a:gd name="T30" fmla="*/ 777 w 1789"/>
              <a:gd name="T31" fmla="*/ 420 h 543"/>
              <a:gd name="T32" fmla="*/ 1012 w 1789"/>
              <a:gd name="T33" fmla="*/ 351 h 543"/>
              <a:gd name="T34" fmla="*/ 1152 w 1789"/>
              <a:gd name="T35" fmla="*/ 307 h 543"/>
              <a:gd name="T36" fmla="*/ 1300 w 1789"/>
              <a:gd name="T37" fmla="*/ 316 h 543"/>
              <a:gd name="T38" fmla="*/ 1396 w 1789"/>
              <a:gd name="T39" fmla="*/ 368 h 543"/>
              <a:gd name="T40" fmla="*/ 1449 w 1789"/>
              <a:gd name="T41" fmla="*/ 438 h 543"/>
              <a:gd name="T42" fmla="*/ 1457 w 1789"/>
              <a:gd name="T43" fmla="*/ 464 h 543"/>
              <a:gd name="T44" fmla="*/ 1475 w 1789"/>
              <a:gd name="T45" fmla="*/ 481 h 543"/>
              <a:gd name="T46" fmla="*/ 1484 w 1789"/>
              <a:gd name="T47" fmla="*/ 543 h 5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789" h="543">
                <a:moveTo>
                  <a:pt x="1789" y="106"/>
                </a:moveTo>
                <a:cubicBezTo>
                  <a:pt x="1760" y="103"/>
                  <a:pt x="1731" y="99"/>
                  <a:pt x="1702" y="97"/>
                </a:cubicBezTo>
                <a:cubicBezTo>
                  <a:pt x="1644" y="93"/>
                  <a:pt x="1585" y="94"/>
                  <a:pt x="1527" y="89"/>
                </a:cubicBezTo>
                <a:cubicBezTo>
                  <a:pt x="1467" y="84"/>
                  <a:pt x="1405" y="57"/>
                  <a:pt x="1344" y="54"/>
                </a:cubicBezTo>
                <a:cubicBezTo>
                  <a:pt x="1149" y="45"/>
                  <a:pt x="954" y="43"/>
                  <a:pt x="759" y="36"/>
                </a:cubicBezTo>
                <a:cubicBezTo>
                  <a:pt x="700" y="27"/>
                  <a:pt x="643" y="13"/>
                  <a:pt x="585" y="1"/>
                </a:cubicBezTo>
                <a:cubicBezTo>
                  <a:pt x="342" y="7"/>
                  <a:pt x="313" y="0"/>
                  <a:pt x="148" y="28"/>
                </a:cubicBezTo>
                <a:cubicBezTo>
                  <a:pt x="92" y="55"/>
                  <a:pt x="53" y="70"/>
                  <a:pt x="17" y="124"/>
                </a:cubicBezTo>
                <a:cubicBezTo>
                  <a:pt x="9" y="159"/>
                  <a:pt x="0" y="181"/>
                  <a:pt x="17" y="220"/>
                </a:cubicBezTo>
                <a:cubicBezTo>
                  <a:pt x="24" y="235"/>
                  <a:pt x="42" y="242"/>
                  <a:pt x="52" y="255"/>
                </a:cubicBezTo>
                <a:cubicBezTo>
                  <a:pt x="65" y="272"/>
                  <a:pt x="67" y="296"/>
                  <a:pt x="87" y="307"/>
                </a:cubicBezTo>
                <a:cubicBezTo>
                  <a:pt x="129" y="331"/>
                  <a:pt x="172" y="352"/>
                  <a:pt x="218" y="368"/>
                </a:cubicBezTo>
                <a:cubicBezTo>
                  <a:pt x="247" y="379"/>
                  <a:pt x="274" y="397"/>
                  <a:pt x="305" y="403"/>
                </a:cubicBezTo>
                <a:cubicBezTo>
                  <a:pt x="320" y="406"/>
                  <a:pt x="334" y="409"/>
                  <a:pt x="349" y="412"/>
                </a:cubicBezTo>
                <a:cubicBezTo>
                  <a:pt x="381" y="418"/>
                  <a:pt x="445" y="429"/>
                  <a:pt x="445" y="429"/>
                </a:cubicBezTo>
                <a:cubicBezTo>
                  <a:pt x="556" y="426"/>
                  <a:pt x="666" y="425"/>
                  <a:pt x="777" y="420"/>
                </a:cubicBezTo>
                <a:cubicBezTo>
                  <a:pt x="862" y="416"/>
                  <a:pt x="933" y="375"/>
                  <a:pt x="1012" y="351"/>
                </a:cubicBezTo>
                <a:cubicBezTo>
                  <a:pt x="1053" y="323"/>
                  <a:pt x="1104" y="319"/>
                  <a:pt x="1152" y="307"/>
                </a:cubicBezTo>
                <a:cubicBezTo>
                  <a:pt x="1201" y="310"/>
                  <a:pt x="1251" y="311"/>
                  <a:pt x="1300" y="316"/>
                </a:cubicBezTo>
                <a:cubicBezTo>
                  <a:pt x="1335" y="319"/>
                  <a:pt x="1362" y="356"/>
                  <a:pt x="1396" y="368"/>
                </a:cubicBezTo>
                <a:cubicBezTo>
                  <a:pt x="1413" y="392"/>
                  <a:pt x="1432" y="414"/>
                  <a:pt x="1449" y="438"/>
                </a:cubicBezTo>
                <a:cubicBezTo>
                  <a:pt x="1452" y="447"/>
                  <a:pt x="1452" y="456"/>
                  <a:pt x="1457" y="464"/>
                </a:cubicBezTo>
                <a:cubicBezTo>
                  <a:pt x="1461" y="471"/>
                  <a:pt x="1471" y="474"/>
                  <a:pt x="1475" y="481"/>
                </a:cubicBezTo>
                <a:cubicBezTo>
                  <a:pt x="1486" y="503"/>
                  <a:pt x="1484" y="520"/>
                  <a:pt x="1484" y="543"/>
                </a:cubicBezTo>
              </a:path>
            </a:pathLst>
          </a:custGeom>
          <a:noFill/>
          <a:ln w="8890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12" name="Line 24"/>
          <p:cNvSpPr>
            <a:spLocks noChangeShapeType="1"/>
          </p:cNvSpPr>
          <p:nvPr/>
        </p:nvSpPr>
        <p:spPr bwMode="auto">
          <a:xfrm flipH="1">
            <a:off x="2733675" y="5387975"/>
            <a:ext cx="152400" cy="15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13" name="Line 25"/>
          <p:cNvSpPr>
            <a:spLocks noChangeShapeType="1"/>
          </p:cNvSpPr>
          <p:nvPr/>
        </p:nvSpPr>
        <p:spPr bwMode="auto">
          <a:xfrm flipH="1">
            <a:off x="179388" y="5516563"/>
            <a:ext cx="4752975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14" name="Line 26"/>
          <p:cNvSpPr>
            <a:spLocks noChangeShapeType="1"/>
          </p:cNvSpPr>
          <p:nvPr/>
        </p:nvSpPr>
        <p:spPr bwMode="auto">
          <a:xfrm>
            <a:off x="169863" y="1196975"/>
            <a:ext cx="152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15" name="Line 27"/>
          <p:cNvSpPr>
            <a:spLocks noChangeShapeType="1"/>
          </p:cNvSpPr>
          <p:nvPr/>
        </p:nvSpPr>
        <p:spPr bwMode="auto">
          <a:xfrm>
            <a:off x="174625" y="1190625"/>
            <a:ext cx="4763" cy="432593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16" name="Text Box 28"/>
          <p:cNvSpPr txBox="1">
            <a:spLocks noChangeArrowheads="1"/>
          </p:cNvSpPr>
          <p:nvPr/>
        </p:nvSpPr>
        <p:spPr bwMode="auto">
          <a:xfrm>
            <a:off x="646113" y="3154363"/>
            <a:ext cx="183370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cs-CZ" sz="1200" b="1" u="sng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Jobin</a:t>
            </a:r>
            <a:r>
              <a:rPr lang="en-GB" altLang="cs-CZ" sz="12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1200" b="1" u="sng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Yvon</a:t>
            </a:r>
            <a:r>
              <a:rPr lang="en-GB" altLang="cs-CZ" sz="12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GB" altLang="cs-CZ" sz="1200" b="1" u="sng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Triax</a:t>
            </a:r>
            <a:r>
              <a:rPr lang="en-GB" altLang="cs-CZ" sz="12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320</a:t>
            </a:r>
          </a:p>
        </p:txBody>
      </p:sp>
      <p:sp>
        <p:nvSpPr>
          <p:cNvPr id="63517" name="Text Box 29"/>
          <p:cNvSpPr txBox="1">
            <a:spLocks noChangeArrowheads="1"/>
          </p:cNvSpPr>
          <p:nvPr/>
        </p:nvSpPr>
        <p:spPr bwMode="auto">
          <a:xfrm>
            <a:off x="323850" y="5229225"/>
            <a:ext cx="159691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4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Flashlamp</a:t>
            </a:r>
            <a:r>
              <a:rPr lang="en-US" altLang="cs-CZ" sz="14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control</a:t>
            </a:r>
            <a:endParaRPr lang="en-US" altLang="cs-CZ" sz="14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519" name="Line 31"/>
          <p:cNvSpPr>
            <a:spLocks noChangeShapeType="1"/>
          </p:cNvSpPr>
          <p:nvPr/>
        </p:nvSpPr>
        <p:spPr bwMode="auto">
          <a:xfrm>
            <a:off x="2819400" y="1066800"/>
            <a:ext cx="4257675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20" name="Text Box 32"/>
          <p:cNvSpPr txBox="1">
            <a:spLocks noChangeArrowheads="1"/>
          </p:cNvSpPr>
          <p:nvPr/>
        </p:nvSpPr>
        <p:spPr bwMode="auto">
          <a:xfrm>
            <a:off x="7375525" y="1028700"/>
            <a:ext cx="9797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</a:p>
        </p:txBody>
      </p:sp>
      <p:sp>
        <p:nvSpPr>
          <p:cNvPr id="63521" name="Rectangle 33"/>
          <p:cNvSpPr>
            <a:spLocks noChangeArrowheads="1"/>
          </p:cNvSpPr>
          <p:nvPr/>
        </p:nvSpPr>
        <p:spPr bwMode="auto">
          <a:xfrm>
            <a:off x="2700338" y="5092700"/>
            <a:ext cx="503237" cy="349250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3522" name="Rectangle 34"/>
          <p:cNvSpPr>
            <a:spLocks noChangeArrowheads="1"/>
          </p:cNvSpPr>
          <p:nvPr/>
        </p:nvSpPr>
        <p:spPr bwMode="auto">
          <a:xfrm>
            <a:off x="1331913" y="4311650"/>
            <a:ext cx="1884362" cy="720725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3523" name="Rectangle 35"/>
          <p:cNvSpPr>
            <a:spLocks noChangeArrowheads="1"/>
          </p:cNvSpPr>
          <p:nvPr/>
        </p:nvSpPr>
        <p:spPr bwMode="auto">
          <a:xfrm>
            <a:off x="847725" y="4227513"/>
            <a:ext cx="504825" cy="144462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3524" name="Line 36"/>
          <p:cNvSpPr>
            <a:spLocks noChangeShapeType="1"/>
          </p:cNvSpPr>
          <p:nvPr/>
        </p:nvSpPr>
        <p:spPr bwMode="auto">
          <a:xfrm>
            <a:off x="827088" y="4221163"/>
            <a:ext cx="2449512" cy="431800"/>
          </a:xfrm>
          <a:prstGeom prst="line">
            <a:avLst/>
          </a:prstGeom>
          <a:noFill/>
          <a:ln w="3175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63525" name="Group 37"/>
          <p:cNvGrpSpPr>
            <a:grpSpLocks/>
          </p:cNvGrpSpPr>
          <p:nvPr/>
        </p:nvGrpSpPr>
        <p:grpSpPr bwMode="auto">
          <a:xfrm rot="360000">
            <a:off x="3309938" y="4365625"/>
            <a:ext cx="1655762" cy="792163"/>
            <a:chOff x="2200" y="2725"/>
            <a:chExt cx="1043" cy="499"/>
          </a:xfrm>
        </p:grpSpPr>
        <p:sp>
          <p:nvSpPr>
            <p:cNvPr id="63526" name="Rectangle 38"/>
            <p:cNvSpPr>
              <a:spLocks noChangeArrowheads="1"/>
            </p:cNvSpPr>
            <p:nvPr/>
          </p:nvSpPr>
          <p:spPr bwMode="auto">
            <a:xfrm>
              <a:off x="2426" y="2795"/>
              <a:ext cx="681" cy="363"/>
            </a:xfrm>
            <a:prstGeom prst="rect">
              <a:avLst/>
            </a:prstGeom>
            <a:solidFill>
              <a:srgbClr val="000099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3527" name="Rectangle 39"/>
            <p:cNvSpPr>
              <a:spLocks noChangeArrowheads="1"/>
            </p:cNvSpPr>
            <p:nvPr/>
          </p:nvSpPr>
          <p:spPr bwMode="auto">
            <a:xfrm>
              <a:off x="2426" y="2840"/>
              <a:ext cx="635" cy="273"/>
            </a:xfrm>
            <a:prstGeom prst="rect">
              <a:avLst/>
            </a:prstGeom>
            <a:solidFill>
              <a:srgbClr val="000099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3528" name="Rectangle 40"/>
            <p:cNvSpPr>
              <a:spLocks noChangeArrowheads="1"/>
            </p:cNvSpPr>
            <p:nvPr/>
          </p:nvSpPr>
          <p:spPr bwMode="auto">
            <a:xfrm>
              <a:off x="2200" y="2725"/>
              <a:ext cx="226" cy="499"/>
            </a:xfrm>
            <a:prstGeom prst="rect">
              <a:avLst/>
            </a:prstGeom>
            <a:solidFill>
              <a:srgbClr val="000099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3529" name="Rectangle 41"/>
            <p:cNvSpPr>
              <a:spLocks noChangeArrowheads="1"/>
            </p:cNvSpPr>
            <p:nvPr/>
          </p:nvSpPr>
          <p:spPr bwMode="auto">
            <a:xfrm>
              <a:off x="2200" y="2771"/>
              <a:ext cx="226" cy="408"/>
            </a:xfrm>
            <a:prstGeom prst="rect">
              <a:avLst/>
            </a:prstGeom>
            <a:solidFill>
              <a:srgbClr val="000099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3530" name="Oval 42"/>
            <p:cNvSpPr>
              <a:spLocks noChangeArrowheads="1"/>
            </p:cNvSpPr>
            <p:nvPr/>
          </p:nvSpPr>
          <p:spPr bwMode="auto">
            <a:xfrm>
              <a:off x="2231" y="2795"/>
              <a:ext cx="45" cy="45"/>
            </a:xfrm>
            <a:prstGeom prst="ellipse">
              <a:avLst/>
            </a:prstGeom>
            <a:solidFill>
              <a:srgbClr val="000099"/>
            </a:solidFill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3531" name="Oval 43"/>
            <p:cNvSpPr>
              <a:spLocks noChangeArrowheads="1"/>
            </p:cNvSpPr>
            <p:nvPr/>
          </p:nvSpPr>
          <p:spPr bwMode="auto">
            <a:xfrm>
              <a:off x="2348" y="2795"/>
              <a:ext cx="45" cy="45"/>
            </a:xfrm>
            <a:prstGeom prst="ellipse">
              <a:avLst/>
            </a:prstGeom>
            <a:solidFill>
              <a:srgbClr val="000099"/>
            </a:solidFill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3532" name="Oval 44"/>
            <p:cNvSpPr>
              <a:spLocks noChangeArrowheads="1"/>
            </p:cNvSpPr>
            <p:nvPr/>
          </p:nvSpPr>
          <p:spPr bwMode="auto">
            <a:xfrm>
              <a:off x="2233" y="3101"/>
              <a:ext cx="45" cy="45"/>
            </a:xfrm>
            <a:prstGeom prst="ellipse">
              <a:avLst/>
            </a:prstGeom>
            <a:solidFill>
              <a:srgbClr val="000099"/>
            </a:solidFill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3533" name="Oval 45"/>
            <p:cNvSpPr>
              <a:spLocks noChangeArrowheads="1"/>
            </p:cNvSpPr>
            <p:nvPr/>
          </p:nvSpPr>
          <p:spPr bwMode="auto">
            <a:xfrm>
              <a:off x="2361" y="3101"/>
              <a:ext cx="45" cy="45"/>
            </a:xfrm>
            <a:prstGeom prst="ellipse">
              <a:avLst/>
            </a:prstGeom>
            <a:solidFill>
              <a:srgbClr val="000099"/>
            </a:solidFill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3534" name="Oval 46"/>
            <p:cNvSpPr>
              <a:spLocks noChangeArrowheads="1"/>
            </p:cNvSpPr>
            <p:nvPr/>
          </p:nvSpPr>
          <p:spPr bwMode="auto">
            <a:xfrm>
              <a:off x="2445" y="2868"/>
              <a:ext cx="45" cy="45"/>
            </a:xfrm>
            <a:prstGeom prst="ellipse">
              <a:avLst/>
            </a:prstGeom>
            <a:solidFill>
              <a:srgbClr val="000099"/>
            </a:solidFill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3535" name="Oval 47"/>
            <p:cNvSpPr>
              <a:spLocks noChangeArrowheads="1"/>
            </p:cNvSpPr>
            <p:nvPr/>
          </p:nvSpPr>
          <p:spPr bwMode="auto">
            <a:xfrm>
              <a:off x="2447" y="3037"/>
              <a:ext cx="45" cy="45"/>
            </a:xfrm>
            <a:prstGeom prst="ellipse">
              <a:avLst/>
            </a:prstGeom>
            <a:solidFill>
              <a:srgbClr val="000099"/>
            </a:solidFill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3536" name="Line 48"/>
            <p:cNvSpPr>
              <a:spLocks noChangeShapeType="1"/>
            </p:cNvSpPr>
            <p:nvPr/>
          </p:nvSpPr>
          <p:spPr bwMode="auto">
            <a:xfrm>
              <a:off x="3107" y="2886"/>
              <a:ext cx="136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3537" name="Line 49"/>
            <p:cNvSpPr>
              <a:spLocks noChangeShapeType="1"/>
            </p:cNvSpPr>
            <p:nvPr/>
          </p:nvSpPr>
          <p:spPr bwMode="auto">
            <a:xfrm>
              <a:off x="3107" y="3067"/>
              <a:ext cx="136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3538" name="Text Box 50"/>
          <p:cNvSpPr txBox="1">
            <a:spLocks noChangeArrowheads="1"/>
          </p:cNvSpPr>
          <p:nvPr/>
        </p:nvSpPr>
        <p:spPr bwMode="auto">
          <a:xfrm>
            <a:off x="3708400" y="4076700"/>
            <a:ext cx="195438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ICCD </a:t>
            </a:r>
            <a:r>
              <a:rPr lang="en-GB" altLang="cs-CZ" sz="1200" b="1" u="sng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Jobin</a:t>
            </a:r>
            <a:r>
              <a:rPr lang="en-GB" altLang="cs-CZ" sz="12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1200" b="1" u="sng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Yvon</a:t>
            </a:r>
            <a:r>
              <a:rPr lang="cs-CZ" altLang="cs-CZ" sz="12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200" b="1" u="sng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Horiba</a:t>
            </a:r>
            <a:endParaRPr lang="en-GB" altLang="cs-CZ" sz="1200" b="1" u="sng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539" name="Line 51"/>
          <p:cNvSpPr>
            <a:spLocks noChangeShapeType="1"/>
          </p:cNvSpPr>
          <p:nvPr/>
        </p:nvSpPr>
        <p:spPr bwMode="auto">
          <a:xfrm>
            <a:off x="107950" y="908050"/>
            <a:ext cx="2159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40" name="Line 52"/>
          <p:cNvSpPr>
            <a:spLocks noChangeShapeType="1"/>
          </p:cNvSpPr>
          <p:nvPr/>
        </p:nvSpPr>
        <p:spPr bwMode="auto">
          <a:xfrm>
            <a:off x="107950" y="908050"/>
            <a:ext cx="0" cy="511333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41" name="Line 53"/>
          <p:cNvSpPr>
            <a:spLocks noChangeShapeType="1"/>
          </p:cNvSpPr>
          <p:nvPr/>
        </p:nvSpPr>
        <p:spPr bwMode="auto">
          <a:xfrm>
            <a:off x="107950" y="6021388"/>
            <a:ext cx="48958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42" name="Text Box 54"/>
          <p:cNvSpPr txBox="1">
            <a:spLocks noChangeArrowheads="1"/>
          </p:cNvSpPr>
          <p:nvPr/>
        </p:nvSpPr>
        <p:spPr bwMode="auto">
          <a:xfrm>
            <a:off x="323850" y="5661025"/>
            <a:ext cx="160813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4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 – switch control</a:t>
            </a:r>
            <a:endParaRPr lang="en-US" altLang="cs-CZ" sz="14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543" name="Line 55"/>
          <p:cNvSpPr>
            <a:spLocks noChangeShapeType="1"/>
          </p:cNvSpPr>
          <p:nvPr/>
        </p:nvSpPr>
        <p:spPr bwMode="auto">
          <a:xfrm>
            <a:off x="4932363" y="4979988"/>
            <a:ext cx="0" cy="5365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44" name="Line 56"/>
          <p:cNvSpPr>
            <a:spLocks noChangeShapeType="1"/>
          </p:cNvSpPr>
          <p:nvPr/>
        </p:nvSpPr>
        <p:spPr bwMode="auto">
          <a:xfrm>
            <a:off x="4989513" y="4700588"/>
            <a:ext cx="0" cy="1320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45" name="Rectangle 57"/>
          <p:cNvSpPr>
            <a:spLocks noChangeArrowheads="1"/>
          </p:cNvSpPr>
          <p:nvPr/>
        </p:nvSpPr>
        <p:spPr bwMode="auto">
          <a:xfrm>
            <a:off x="5724525" y="5229225"/>
            <a:ext cx="1943100" cy="360363"/>
          </a:xfrm>
          <a:prstGeom prst="rect">
            <a:avLst/>
          </a:prstGeom>
          <a:solidFill>
            <a:srgbClr val="000099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3546" name="Rectangle 58"/>
          <p:cNvSpPr>
            <a:spLocks noChangeArrowheads="1"/>
          </p:cNvSpPr>
          <p:nvPr/>
        </p:nvSpPr>
        <p:spPr bwMode="auto">
          <a:xfrm>
            <a:off x="6443663" y="5084763"/>
            <a:ext cx="576262" cy="144462"/>
          </a:xfrm>
          <a:prstGeom prst="rect">
            <a:avLst/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3547" name="Rectangle 59"/>
          <p:cNvSpPr>
            <a:spLocks noChangeArrowheads="1"/>
          </p:cNvSpPr>
          <p:nvPr/>
        </p:nvSpPr>
        <p:spPr bwMode="auto">
          <a:xfrm>
            <a:off x="5867400" y="3860800"/>
            <a:ext cx="1728788" cy="1223963"/>
          </a:xfrm>
          <a:prstGeom prst="rect">
            <a:avLst/>
          </a:prstGeom>
          <a:solidFill>
            <a:srgbClr val="000099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3548" name="Rectangle 60"/>
          <p:cNvSpPr>
            <a:spLocks noChangeArrowheads="1"/>
          </p:cNvSpPr>
          <p:nvPr/>
        </p:nvSpPr>
        <p:spPr bwMode="auto">
          <a:xfrm>
            <a:off x="6011863" y="4005263"/>
            <a:ext cx="1439862" cy="936625"/>
          </a:xfrm>
          <a:prstGeom prst="rect">
            <a:avLst/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3549" name="Rectangle 61"/>
          <p:cNvSpPr>
            <a:spLocks noChangeArrowheads="1"/>
          </p:cNvSpPr>
          <p:nvPr/>
        </p:nvSpPr>
        <p:spPr bwMode="auto">
          <a:xfrm>
            <a:off x="5819775" y="5734050"/>
            <a:ext cx="1728788" cy="503238"/>
          </a:xfrm>
          <a:prstGeom prst="rect">
            <a:avLst/>
          </a:prstGeom>
          <a:solidFill>
            <a:srgbClr val="000099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3552" name="Line 64"/>
          <p:cNvSpPr>
            <a:spLocks noChangeShapeType="1"/>
          </p:cNvSpPr>
          <p:nvPr/>
        </p:nvSpPr>
        <p:spPr bwMode="auto">
          <a:xfrm>
            <a:off x="7308850" y="5589588"/>
            <a:ext cx="0" cy="14446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53" name="Rectangle 65"/>
          <p:cNvSpPr>
            <a:spLocks noChangeArrowheads="1"/>
          </p:cNvSpPr>
          <p:nvPr/>
        </p:nvSpPr>
        <p:spPr bwMode="auto">
          <a:xfrm>
            <a:off x="5940425" y="5805488"/>
            <a:ext cx="71438" cy="71437"/>
          </a:xfrm>
          <a:prstGeom prst="rect">
            <a:avLst/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3554" name="Rectangle 66"/>
          <p:cNvSpPr>
            <a:spLocks noChangeArrowheads="1"/>
          </p:cNvSpPr>
          <p:nvPr/>
        </p:nvSpPr>
        <p:spPr bwMode="auto">
          <a:xfrm>
            <a:off x="6084888" y="5805488"/>
            <a:ext cx="71437" cy="71437"/>
          </a:xfrm>
          <a:prstGeom prst="rect">
            <a:avLst/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3555" name="Rectangle 67"/>
          <p:cNvSpPr>
            <a:spLocks noChangeArrowheads="1"/>
          </p:cNvSpPr>
          <p:nvPr/>
        </p:nvSpPr>
        <p:spPr bwMode="auto">
          <a:xfrm>
            <a:off x="6227763" y="5805488"/>
            <a:ext cx="71437" cy="71437"/>
          </a:xfrm>
          <a:prstGeom prst="rect">
            <a:avLst/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3556" name="Rectangle 68"/>
          <p:cNvSpPr>
            <a:spLocks noChangeArrowheads="1"/>
          </p:cNvSpPr>
          <p:nvPr/>
        </p:nvSpPr>
        <p:spPr bwMode="auto">
          <a:xfrm>
            <a:off x="6372225" y="5805488"/>
            <a:ext cx="71438" cy="71437"/>
          </a:xfrm>
          <a:prstGeom prst="rect">
            <a:avLst/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3557" name="Rectangle 69"/>
          <p:cNvSpPr>
            <a:spLocks noChangeArrowheads="1"/>
          </p:cNvSpPr>
          <p:nvPr/>
        </p:nvSpPr>
        <p:spPr bwMode="auto">
          <a:xfrm>
            <a:off x="6516688" y="5805488"/>
            <a:ext cx="71437" cy="71437"/>
          </a:xfrm>
          <a:prstGeom prst="rect">
            <a:avLst/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3558" name="Rectangle 70"/>
          <p:cNvSpPr>
            <a:spLocks noChangeArrowheads="1"/>
          </p:cNvSpPr>
          <p:nvPr/>
        </p:nvSpPr>
        <p:spPr bwMode="auto">
          <a:xfrm>
            <a:off x="6659563" y="5805488"/>
            <a:ext cx="71437" cy="71437"/>
          </a:xfrm>
          <a:prstGeom prst="rect">
            <a:avLst/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3559" name="Rectangle 71"/>
          <p:cNvSpPr>
            <a:spLocks noChangeArrowheads="1"/>
          </p:cNvSpPr>
          <p:nvPr/>
        </p:nvSpPr>
        <p:spPr bwMode="auto">
          <a:xfrm>
            <a:off x="6804025" y="5805488"/>
            <a:ext cx="71438" cy="71437"/>
          </a:xfrm>
          <a:prstGeom prst="rect">
            <a:avLst/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3560" name="Rectangle 72"/>
          <p:cNvSpPr>
            <a:spLocks noChangeArrowheads="1"/>
          </p:cNvSpPr>
          <p:nvPr/>
        </p:nvSpPr>
        <p:spPr bwMode="auto">
          <a:xfrm>
            <a:off x="6948488" y="5805488"/>
            <a:ext cx="71437" cy="71437"/>
          </a:xfrm>
          <a:prstGeom prst="rect">
            <a:avLst/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3561" name="Rectangle 73"/>
          <p:cNvSpPr>
            <a:spLocks noChangeArrowheads="1"/>
          </p:cNvSpPr>
          <p:nvPr/>
        </p:nvSpPr>
        <p:spPr bwMode="auto">
          <a:xfrm>
            <a:off x="7237413" y="5805488"/>
            <a:ext cx="71437" cy="71437"/>
          </a:xfrm>
          <a:prstGeom prst="rect">
            <a:avLst/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3562" name="Rectangle 74"/>
          <p:cNvSpPr>
            <a:spLocks noChangeArrowheads="1"/>
          </p:cNvSpPr>
          <p:nvPr/>
        </p:nvSpPr>
        <p:spPr bwMode="auto">
          <a:xfrm>
            <a:off x="7380288" y="5805488"/>
            <a:ext cx="71437" cy="71437"/>
          </a:xfrm>
          <a:prstGeom prst="rect">
            <a:avLst/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3563" name="Rectangle 75"/>
          <p:cNvSpPr>
            <a:spLocks noChangeArrowheads="1"/>
          </p:cNvSpPr>
          <p:nvPr/>
        </p:nvSpPr>
        <p:spPr bwMode="auto">
          <a:xfrm>
            <a:off x="5867400" y="5949950"/>
            <a:ext cx="144463" cy="71438"/>
          </a:xfrm>
          <a:prstGeom prst="rect">
            <a:avLst/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3564" name="Rectangle 76"/>
          <p:cNvSpPr>
            <a:spLocks noChangeArrowheads="1"/>
          </p:cNvSpPr>
          <p:nvPr/>
        </p:nvSpPr>
        <p:spPr bwMode="auto">
          <a:xfrm>
            <a:off x="6084888" y="5949950"/>
            <a:ext cx="71437" cy="71438"/>
          </a:xfrm>
          <a:prstGeom prst="rect">
            <a:avLst/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3565" name="Rectangle 77"/>
          <p:cNvSpPr>
            <a:spLocks noChangeArrowheads="1"/>
          </p:cNvSpPr>
          <p:nvPr/>
        </p:nvSpPr>
        <p:spPr bwMode="auto">
          <a:xfrm>
            <a:off x="6227763" y="5949950"/>
            <a:ext cx="71437" cy="71438"/>
          </a:xfrm>
          <a:prstGeom prst="rect">
            <a:avLst/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3566" name="Rectangle 78"/>
          <p:cNvSpPr>
            <a:spLocks noChangeArrowheads="1"/>
          </p:cNvSpPr>
          <p:nvPr/>
        </p:nvSpPr>
        <p:spPr bwMode="auto">
          <a:xfrm>
            <a:off x="6372225" y="5949950"/>
            <a:ext cx="71438" cy="71438"/>
          </a:xfrm>
          <a:prstGeom prst="rect">
            <a:avLst/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3567" name="Rectangle 79"/>
          <p:cNvSpPr>
            <a:spLocks noChangeArrowheads="1"/>
          </p:cNvSpPr>
          <p:nvPr/>
        </p:nvSpPr>
        <p:spPr bwMode="auto">
          <a:xfrm>
            <a:off x="6516688" y="5949950"/>
            <a:ext cx="71437" cy="71438"/>
          </a:xfrm>
          <a:prstGeom prst="rect">
            <a:avLst/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3568" name="Rectangle 80"/>
          <p:cNvSpPr>
            <a:spLocks noChangeArrowheads="1"/>
          </p:cNvSpPr>
          <p:nvPr/>
        </p:nvSpPr>
        <p:spPr bwMode="auto">
          <a:xfrm>
            <a:off x="6659563" y="5949950"/>
            <a:ext cx="71437" cy="71438"/>
          </a:xfrm>
          <a:prstGeom prst="rect">
            <a:avLst/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3569" name="Rectangle 81"/>
          <p:cNvSpPr>
            <a:spLocks noChangeArrowheads="1"/>
          </p:cNvSpPr>
          <p:nvPr/>
        </p:nvSpPr>
        <p:spPr bwMode="auto">
          <a:xfrm>
            <a:off x="6804025" y="5949950"/>
            <a:ext cx="71438" cy="71438"/>
          </a:xfrm>
          <a:prstGeom prst="rect">
            <a:avLst/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3570" name="Rectangle 82"/>
          <p:cNvSpPr>
            <a:spLocks noChangeArrowheads="1"/>
          </p:cNvSpPr>
          <p:nvPr/>
        </p:nvSpPr>
        <p:spPr bwMode="auto">
          <a:xfrm>
            <a:off x="5868988" y="6094413"/>
            <a:ext cx="71437" cy="71437"/>
          </a:xfrm>
          <a:prstGeom prst="rect">
            <a:avLst/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3571" name="Rectangle 83"/>
          <p:cNvSpPr>
            <a:spLocks noChangeArrowheads="1"/>
          </p:cNvSpPr>
          <p:nvPr/>
        </p:nvSpPr>
        <p:spPr bwMode="auto">
          <a:xfrm>
            <a:off x="6948488" y="5949950"/>
            <a:ext cx="144462" cy="71438"/>
          </a:xfrm>
          <a:prstGeom prst="rect">
            <a:avLst/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3572" name="Rectangle 84"/>
          <p:cNvSpPr>
            <a:spLocks noChangeArrowheads="1"/>
          </p:cNvSpPr>
          <p:nvPr/>
        </p:nvSpPr>
        <p:spPr bwMode="auto">
          <a:xfrm>
            <a:off x="6011863" y="6092825"/>
            <a:ext cx="71437" cy="71438"/>
          </a:xfrm>
          <a:prstGeom prst="rect">
            <a:avLst/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3573" name="Rectangle 85"/>
          <p:cNvSpPr>
            <a:spLocks noChangeArrowheads="1"/>
          </p:cNvSpPr>
          <p:nvPr/>
        </p:nvSpPr>
        <p:spPr bwMode="auto">
          <a:xfrm>
            <a:off x="6156325" y="6092825"/>
            <a:ext cx="71438" cy="71438"/>
          </a:xfrm>
          <a:prstGeom prst="rect">
            <a:avLst/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3574" name="Rectangle 86"/>
          <p:cNvSpPr>
            <a:spLocks noChangeArrowheads="1"/>
          </p:cNvSpPr>
          <p:nvPr/>
        </p:nvSpPr>
        <p:spPr bwMode="auto">
          <a:xfrm>
            <a:off x="6300788" y="6094413"/>
            <a:ext cx="71437" cy="71437"/>
          </a:xfrm>
          <a:prstGeom prst="rect">
            <a:avLst/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3575" name="Rectangle 87"/>
          <p:cNvSpPr>
            <a:spLocks noChangeArrowheads="1"/>
          </p:cNvSpPr>
          <p:nvPr/>
        </p:nvSpPr>
        <p:spPr bwMode="auto">
          <a:xfrm>
            <a:off x="6443663" y="6094413"/>
            <a:ext cx="71437" cy="71437"/>
          </a:xfrm>
          <a:prstGeom prst="rect">
            <a:avLst/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3576" name="Rectangle 88"/>
          <p:cNvSpPr>
            <a:spLocks noChangeArrowheads="1"/>
          </p:cNvSpPr>
          <p:nvPr/>
        </p:nvSpPr>
        <p:spPr bwMode="auto">
          <a:xfrm>
            <a:off x="6588125" y="6092825"/>
            <a:ext cx="71438" cy="71438"/>
          </a:xfrm>
          <a:prstGeom prst="rect">
            <a:avLst/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3577" name="Rectangle 89"/>
          <p:cNvSpPr>
            <a:spLocks noChangeArrowheads="1"/>
          </p:cNvSpPr>
          <p:nvPr/>
        </p:nvSpPr>
        <p:spPr bwMode="auto">
          <a:xfrm>
            <a:off x="6732588" y="6092825"/>
            <a:ext cx="71437" cy="71438"/>
          </a:xfrm>
          <a:prstGeom prst="rect">
            <a:avLst/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3578" name="Rectangle 90"/>
          <p:cNvSpPr>
            <a:spLocks noChangeArrowheads="1"/>
          </p:cNvSpPr>
          <p:nvPr/>
        </p:nvSpPr>
        <p:spPr bwMode="auto">
          <a:xfrm>
            <a:off x="6877050" y="6092825"/>
            <a:ext cx="71438" cy="71438"/>
          </a:xfrm>
          <a:prstGeom prst="rect">
            <a:avLst/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3579" name="Rectangle 91"/>
          <p:cNvSpPr>
            <a:spLocks noChangeArrowheads="1"/>
          </p:cNvSpPr>
          <p:nvPr/>
        </p:nvSpPr>
        <p:spPr bwMode="auto">
          <a:xfrm>
            <a:off x="7019925" y="6092825"/>
            <a:ext cx="144463" cy="73025"/>
          </a:xfrm>
          <a:prstGeom prst="rect">
            <a:avLst/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3580" name="Rectangle 92"/>
          <p:cNvSpPr>
            <a:spLocks noChangeArrowheads="1"/>
          </p:cNvSpPr>
          <p:nvPr/>
        </p:nvSpPr>
        <p:spPr bwMode="auto">
          <a:xfrm>
            <a:off x="7235825" y="6092825"/>
            <a:ext cx="71438" cy="71438"/>
          </a:xfrm>
          <a:prstGeom prst="rect">
            <a:avLst/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3581" name="Rectangle 93"/>
          <p:cNvSpPr>
            <a:spLocks noChangeArrowheads="1"/>
          </p:cNvSpPr>
          <p:nvPr/>
        </p:nvSpPr>
        <p:spPr bwMode="auto">
          <a:xfrm>
            <a:off x="7235825" y="5949950"/>
            <a:ext cx="71438" cy="71438"/>
          </a:xfrm>
          <a:prstGeom prst="rect">
            <a:avLst/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3582" name="Rectangle 94"/>
          <p:cNvSpPr>
            <a:spLocks noChangeArrowheads="1"/>
          </p:cNvSpPr>
          <p:nvPr/>
        </p:nvSpPr>
        <p:spPr bwMode="auto">
          <a:xfrm>
            <a:off x="7380288" y="5949950"/>
            <a:ext cx="71437" cy="71438"/>
          </a:xfrm>
          <a:prstGeom prst="rect">
            <a:avLst/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3583" name="Rectangle 95"/>
          <p:cNvSpPr>
            <a:spLocks noChangeArrowheads="1"/>
          </p:cNvSpPr>
          <p:nvPr/>
        </p:nvSpPr>
        <p:spPr bwMode="auto">
          <a:xfrm>
            <a:off x="7380288" y="6092825"/>
            <a:ext cx="71437" cy="71438"/>
          </a:xfrm>
          <a:prstGeom prst="rect">
            <a:avLst/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3584" name="Line 96"/>
          <p:cNvSpPr>
            <a:spLocks noChangeShapeType="1"/>
          </p:cNvSpPr>
          <p:nvPr/>
        </p:nvSpPr>
        <p:spPr bwMode="auto">
          <a:xfrm>
            <a:off x="5867400" y="5300663"/>
            <a:ext cx="504825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85" name="Line 97"/>
          <p:cNvSpPr>
            <a:spLocks noChangeShapeType="1"/>
          </p:cNvSpPr>
          <p:nvPr/>
        </p:nvSpPr>
        <p:spPr bwMode="auto">
          <a:xfrm>
            <a:off x="5867400" y="5373688"/>
            <a:ext cx="504825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86" name="Line 98"/>
          <p:cNvSpPr>
            <a:spLocks noChangeShapeType="1"/>
          </p:cNvSpPr>
          <p:nvPr/>
        </p:nvSpPr>
        <p:spPr bwMode="auto">
          <a:xfrm>
            <a:off x="5867400" y="5445125"/>
            <a:ext cx="504825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87" name="Line 99"/>
          <p:cNvSpPr>
            <a:spLocks noChangeShapeType="1"/>
          </p:cNvSpPr>
          <p:nvPr/>
        </p:nvSpPr>
        <p:spPr bwMode="auto">
          <a:xfrm>
            <a:off x="5867400" y="5516563"/>
            <a:ext cx="504825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88" name="Rectangle 100"/>
          <p:cNvSpPr>
            <a:spLocks noChangeArrowheads="1"/>
          </p:cNvSpPr>
          <p:nvPr/>
        </p:nvSpPr>
        <p:spPr bwMode="auto">
          <a:xfrm>
            <a:off x="6948488" y="5300663"/>
            <a:ext cx="647700" cy="144462"/>
          </a:xfrm>
          <a:prstGeom prst="rect">
            <a:avLst/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3593" name="Freeform 105"/>
          <p:cNvSpPr>
            <a:spLocks/>
          </p:cNvSpPr>
          <p:nvPr/>
        </p:nvSpPr>
        <p:spPr bwMode="auto">
          <a:xfrm>
            <a:off x="4735513" y="4652963"/>
            <a:ext cx="1008062" cy="960437"/>
          </a:xfrm>
          <a:custGeom>
            <a:avLst/>
            <a:gdLst>
              <a:gd name="T0" fmla="*/ 0 w 635"/>
              <a:gd name="T1" fmla="*/ 114 h 605"/>
              <a:gd name="T2" fmla="*/ 363 w 635"/>
              <a:gd name="T3" fmla="*/ 68 h 605"/>
              <a:gd name="T4" fmla="*/ 499 w 635"/>
              <a:gd name="T5" fmla="*/ 522 h 605"/>
              <a:gd name="T6" fmla="*/ 635 w 635"/>
              <a:gd name="T7" fmla="*/ 567 h 6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35" h="605">
                <a:moveTo>
                  <a:pt x="0" y="114"/>
                </a:moveTo>
                <a:cubicBezTo>
                  <a:pt x="140" y="57"/>
                  <a:pt x="280" y="0"/>
                  <a:pt x="363" y="68"/>
                </a:cubicBezTo>
                <a:cubicBezTo>
                  <a:pt x="446" y="136"/>
                  <a:pt x="454" y="439"/>
                  <a:pt x="499" y="522"/>
                </a:cubicBezTo>
                <a:cubicBezTo>
                  <a:pt x="544" y="605"/>
                  <a:pt x="589" y="586"/>
                  <a:pt x="635" y="567"/>
                </a:cubicBezTo>
              </a:path>
            </a:pathLst>
          </a:custGeom>
          <a:noFill/>
          <a:ln w="28575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94" name="Freeform 106"/>
          <p:cNvSpPr>
            <a:spLocks/>
          </p:cNvSpPr>
          <p:nvPr/>
        </p:nvSpPr>
        <p:spPr bwMode="auto">
          <a:xfrm>
            <a:off x="6011863" y="4076700"/>
            <a:ext cx="1439862" cy="900113"/>
          </a:xfrm>
          <a:custGeom>
            <a:avLst/>
            <a:gdLst>
              <a:gd name="T0" fmla="*/ 0 w 907"/>
              <a:gd name="T1" fmla="*/ 499 h 567"/>
              <a:gd name="T2" fmla="*/ 91 w 907"/>
              <a:gd name="T3" fmla="*/ 499 h 567"/>
              <a:gd name="T4" fmla="*/ 136 w 907"/>
              <a:gd name="T5" fmla="*/ 227 h 567"/>
              <a:gd name="T6" fmla="*/ 182 w 907"/>
              <a:gd name="T7" fmla="*/ 499 h 567"/>
              <a:gd name="T8" fmla="*/ 272 w 907"/>
              <a:gd name="T9" fmla="*/ 0 h 567"/>
              <a:gd name="T10" fmla="*/ 318 w 907"/>
              <a:gd name="T11" fmla="*/ 499 h 567"/>
              <a:gd name="T12" fmla="*/ 363 w 907"/>
              <a:gd name="T13" fmla="*/ 363 h 567"/>
              <a:gd name="T14" fmla="*/ 408 w 907"/>
              <a:gd name="T15" fmla="*/ 499 h 567"/>
              <a:gd name="T16" fmla="*/ 590 w 907"/>
              <a:gd name="T17" fmla="*/ 499 h 567"/>
              <a:gd name="T18" fmla="*/ 681 w 907"/>
              <a:gd name="T19" fmla="*/ 408 h 567"/>
              <a:gd name="T20" fmla="*/ 726 w 907"/>
              <a:gd name="T21" fmla="*/ 454 h 567"/>
              <a:gd name="T22" fmla="*/ 817 w 907"/>
              <a:gd name="T23" fmla="*/ 91 h 567"/>
              <a:gd name="T24" fmla="*/ 862 w 907"/>
              <a:gd name="T25" fmla="*/ 499 h 567"/>
              <a:gd name="T26" fmla="*/ 907 w 907"/>
              <a:gd name="T27" fmla="*/ 499 h 5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07" h="567">
                <a:moveTo>
                  <a:pt x="0" y="499"/>
                </a:moveTo>
                <a:cubicBezTo>
                  <a:pt x="34" y="521"/>
                  <a:pt x="68" y="544"/>
                  <a:pt x="91" y="499"/>
                </a:cubicBezTo>
                <a:cubicBezTo>
                  <a:pt x="114" y="454"/>
                  <a:pt x="121" y="227"/>
                  <a:pt x="136" y="227"/>
                </a:cubicBezTo>
                <a:cubicBezTo>
                  <a:pt x="151" y="227"/>
                  <a:pt x="159" y="537"/>
                  <a:pt x="182" y="499"/>
                </a:cubicBezTo>
                <a:cubicBezTo>
                  <a:pt x="205" y="461"/>
                  <a:pt x="249" y="0"/>
                  <a:pt x="272" y="0"/>
                </a:cubicBezTo>
                <a:cubicBezTo>
                  <a:pt x="295" y="0"/>
                  <a:pt x="303" y="439"/>
                  <a:pt x="318" y="499"/>
                </a:cubicBezTo>
                <a:cubicBezTo>
                  <a:pt x="333" y="559"/>
                  <a:pt x="348" y="363"/>
                  <a:pt x="363" y="363"/>
                </a:cubicBezTo>
                <a:cubicBezTo>
                  <a:pt x="378" y="363"/>
                  <a:pt x="370" y="476"/>
                  <a:pt x="408" y="499"/>
                </a:cubicBezTo>
                <a:cubicBezTo>
                  <a:pt x="446" y="522"/>
                  <a:pt x="545" y="514"/>
                  <a:pt x="590" y="499"/>
                </a:cubicBezTo>
                <a:cubicBezTo>
                  <a:pt x="635" y="484"/>
                  <a:pt x="658" y="415"/>
                  <a:pt x="681" y="408"/>
                </a:cubicBezTo>
                <a:cubicBezTo>
                  <a:pt x="704" y="401"/>
                  <a:pt x="703" y="507"/>
                  <a:pt x="726" y="454"/>
                </a:cubicBezTo>
                <a:cubicBezTo>
                  <a:pt x="749" y="401"/>
                  <a:pt x="794" y="84"/>
                  <a:pt x="817" y="91"/>
                </a:cubicBezTo>
                <a:cubicBezTo>
                  <a:pt x="840" y="98"/>
                  <a:pt x="847" y="431"/>
                  <a:pt x="862" y="499"/>
                </a:cubicBezTo>
                <a:cubicBezTo>
                  <a:pt x="877" y="567"/>
                  <a:pt x="900" y="499"/>
                  <a:pt x="907" y="499"/>
                </a:cubicBezTo>
              </a:path>
            </a:pathLst>
          </a:custGeom>
          <a:noFill/>
          <a:ln w="635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3" name="Obdélník 102"/>
          <p:cNvSpPr/>
          <p:nvPr/>
        </p:nvSpPr>
        <p:spPr>
          <a:xfrm>
            <a:off x="133726" y="44624"/>
            <a:ext cx="40062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altLang="cs-CZ" sz="2400" b="1" u="sng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 </a:t>
            </a:r>
            <a:r>
              <a:rPr lang="cs-CZ" altLang="cs-CZ" sz="2400" b="1" u="sng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setup</a:t>
            </a:r>
            <a:r>
              <a:rPr lang="cs-CZ" altLang="cs-CZ" sz="2400" b="1" u="sng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- 2</a:t>
            </a:r>
            <a:r>
              <a:rPr lang="cs-CZ" altLang="cs-CZ" sz="2400" b="1" u="sng" baseline="30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cs-CZ" sz="2400" b="1" u="sng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4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generation 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6758880" y="6376243"/>
            <a:ext cx="2133600" cy="365125"/>
          </a:xfrm>
        </p:spPr>
        <p:txBody>
          <a:bodyPr/>
          <a:lstStyle/>
          <a:p>
            <a:fld id="{7B1D5297-9E03-49C9-B356-433209BE1897}" type="slidenum">
              <a:rPr lang="cs-CZ" smtClean="0"/>
              <a:t>16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853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75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75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3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75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75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75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75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75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575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75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3" grpId="0" animBg="1"/>
      <p:bldP spid="63494" grpId="0" animBg="1"/>
      <p:bldP spid="63495" grpId="0" animBg="1"/>
      <p:bldP spid="63496" grpId="0" animBg="1"/>
      <p:bldP spid="63497" grpId="0" animBg="1"/>
      <p:bldP spid="63498" grpId="0" animBg="1"/>
      <p:bldP spid="63499" grpId="0" animBg="1"/>
      <p:bldP spid="63519" grpId="0" animBg="1"/>
      <p:bldP spid="6359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monochroma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9032"/>
          <a:stretch>
            <a:fillRect/>
          </a:stretch>
        </p:blipFill>
        <p:spPr bwMode="auto">
          <a:xfrm>
            <a:off x="1752600" y="4800600"/>
            <a:ext cx="2938463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39" name="Picture 3" descr="Hlavic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4080"/>
              </a:clrFrom>
              <a:clrTo>
                <a:srgbClr val="0040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" r="39394" b="19978"/>
          <a:stretch>
            <a:fillRect/>
          </a:stretch>
        </p:blipFill>
        <p:spPr bwMode="auto">
          <a:xfrm>
            <a:off x="5187950" y="4191000"/>
            <a:ext cx="113665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0" name="Picture 4" descr="komor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76200"/>
            <a:ext cx="3810000" cy="286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1" name="Line 5"/>
          <p:cNvSpPr>
            <a:spLocks noChangeShapeType="1"/>
          </p:cNvSpPr>
          <p:nvPr/>
        </p:nvSpPr>
        <p:spPr bwMode="auto">
          <a:xfrm>
            <a:off x="3429000" y="1066800"/>
            <a:ext cx="3648075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42" name="Oval 6"/>
          <p:cNvSpPr>
            <a:spLocks noChangeArrowheads="1"/>
          </p:cNvSpPr>
          <p:nvPr/>
        </p:nvSpPr>
        <p:spPr bwMode="auto">
          <a:xfrm rot="20760000">
            <a:off x="6629400" y="1066800"/>
            <a:ext cx="457200" cy="152400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5543" name="Oval 7"/>
          <p:cNvSpPr>
            <a:spLocks noChangeArrowheads="1"/>
          </p:cNvSpPr>
          <p:nvPr/>
        </p:nvSpPr>
        <p:spPr bwMode="auto">
          <a:xfrm rot="20760000">
            <a:off x="6553200" y="1038225"/>
            <a:ext cx="533400" cy="228600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5544" name="Oval 8"/>
          <p:cNvSpPr>
            <a:spLocks noChangeArrowheads="1"/>
          </p:cNvSpPr>
          <p:nvPr/>
        </p:nvSpPr>
        <p:spPr bwMode="auto">
          <a:xfrm rot="20760000">
            <a:off x="6477000" y="1000125"/>
            <a:ext cx="609600" cy="304800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5545" name="Rectangle 9"/>
          <p:cNvSpPr>
            <a:spLocks noChangeArrowheads="1"/>
          </p:cNvSpPr>
          <p:nvPr/>
        </p:nvSpPr>
        <p:spPr bwMode="auto">
          <a:xfrm>
            <a:off x="314325" y="838200"/>
            <a:ext cx="2514600" cy="4572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5546" name="Text Box 10"/>
          <p:cNvSpPr txBox="1">
            <a:spLocks noChangeArrowheads="1"/>
          </p:cNvSpPr>
          <p:nvPr/>
        </p:nvSpPr>
        <p:spPr bwMode="auto">
          <a:xfrm>
            <a:off x="1212850" y="9144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 sz="1400"/>
          </a:p>
        </p:txBody>
      </p:sp>
      <p:sp>
        <p:nvSpPr>
          <p:cNvPr id="65547" name="Text Box 11"/>
          <p:cNvSpPr txBox="1">
            <a:spLocks noChangeArrowheads="1"/>
          </p:cNvSpPr>
          <p:nvPr/>
        </p:nvSpPr>
        <p:spPr bwMode="auto">
          <a:xfrm>
            <a:off x="527050" y="882650"/>
            <a:ext cx="17605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Nd:YAG</a:t>
            </a:r>
            <a:r>
              <a:rPr lang="cs-CZ" altLang="cs-CZ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cs-CZ" altLang="cs-CZ" sz="1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Brilliant</a:t>
            </a:r>
            <a:endParaRPr lang="cs-CZ" altLang="cs-CZ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548" name="Oval 12"/>
          <p:cNvSpPr>
            <a:spLocks noChangeArrowheads="1"/>
          </p:cNvSpPr>
          <p:nvPr/>
        </p:nvSpPr>
        <p:spPr bwMode="auto">
          <a:xfrm>
            <a:off x="3962400" y="733425"/>
            <a:ext cx="152400" cy="6858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5549" name="Rectangle 13"/>
          <p:cNvSpPr>
            <a:spLocks noChangeArrowheads="1"/>
          </p:cNvSpPr>
          <p:nvPr/>
        </p:nvSpPr>
        <p:spPr bwMode="auto">
          <a:xfrm>
            <a:off x="2828925" y="838200"/>
            <a:ext cx="304800" cy="4572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3133725" y="838200"/>
            <a:ext cx="304800" cy="4572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5551" name="Text Box 15"/>
          <p:cNvSpPr txBox="1">
            <a:spLocks noChangeArrowheads="1"/>
          </p:cNvSpPr>
          <p:nvPr/>
        </p:nvSpPr>
        <p:spPr bwMode="auto">
          <a:xfrm>
            <a:off x="1981200" y="1458913"/>
            <a:ext cx="11400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Hz   5 </a:t>
            </a:r>
            <a:r>
              <a:rPr lang="cs-CZ" altLang="cs-CZ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</a:t>
            </a:r>
            <a:endParaRPr lang="cs-CZ" altLang="cs-CZ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552" name="Line 16"/>
          <p:cNvSpPr>
            <a:spLocks noChangeShapeType="1"/>
          </p:cNvSpPr>
          <p:nvPr/>
        </p:nvSpPr>
        <p:spPr bwMode="auto">
          <a:xfrm>
            <a:off x="5024438" y="42863"/>
            <a:ext cx="0" cy="6096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53" name="Text Box 17"/>
          <p:cNvSpPr txBox="1">
            <a:spLocks noChangeArrowheads="1"/>
          </p:cNvSpPr>
          <p:nvPr/>
        </p:nvSpPr>
        <p:spPr bwMode="auto">
          <a:xfrm>
            <a:off x="5105400" y="76200"/>
            <a:ext cx="1066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dirty="0">
                <a:solidFill>
                  <a:srgbClr val="66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Ar, He</a:t>
            </a:r>
          </a:p>
        </p:txBody>
      </p:sp>
      <p:sp>
        <p:nvSpPr>
          <p:cNvPr id="65554" name="Text Box 18"/>
          <p:cNvSpPr txBox="1">
            <a:spLocks noChangeArrowheads="1"/>
          </p:cNvSpPr>
          <p:nvPr/>
        </p:nvSpPr>
        <p:spPr bwMode="auto">
          <a:xfrm>
            <a:off x="7375525" y="1028700"/>
            <a:ext cx="9797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</a:p>
        </p:txBody>
      </p:sp>
      <p:grpSp>
        <p:nvGrpSpPr>
          <p:cNvPr id="65555" name="Group 19"/>
          <p:cNvGrpSpPr>
            <a:grpSpLocks/>
          </p:cNvGrpSpPr>
          <p:nvPr/>
        </p:nvGrpSpPr>
        <p:grpSpPr bwMode="auto">
          <a:xfrm>
            <a:off x="5867400" y="990600"/>
            <a:ext cx="931863" cy="685800"/>
            <a:chOff x="4416" y="2400"/>
            <a:chExt cx="875" cy="624"/>
          </a:xfrm>
        </p:grpSpPr>
        <p:sp>
          <p:nvSpPr>
            <p:cNvPr id="65556" name="Oval 20"/>
            <p:cNvSpPr>
              <a:spLocks noChangeArrowheads="1"/>
            </p:cNvSpPr>
            <p:nvPr/>
          </p:nvSpPr>
          <p:spPr bwMode="auto">
            <a:xfrm>
              <a:off x="4712" y="2400"/>
              <a:ext cx="11" cy="1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5557" name="Oval 21"/>
            <p:cNvSpPr>
              <a:spLocks noChangeArrowheads="1"/>
            </p:cNvSpPr>
            <p:nvPr/>
          </p:nvSpPr>
          <p:spPr bwMode="auto">
            <a:xfrm>
              <a:off x="4906" y="2792"/>
              <a:ext cx="51" cy="4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5558" name="Oval 22"/>
            <p:cNvSpPr>
              <a:spLocks noChangeArrowheads="1"/>
            </p:cNvSpPr>
            <p:nvPr/>
          </p:nvSpPr>
          <p:spPr bwMode="auto">
            <a:xfrm>
              <a:off x="4935" y="2640"/>
              <a:ext cx="22" cy="2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5559" name="Oval 23"/>
            <p:cNvSpPr>
              <a:spLocks noChangeArrowheads="1"/>
            </p:cNvSpPr>
            <p:nvPr/>
          </p:nvSpPr>
          <p:spPr bwMode="auto">
            <a:xfrm>
              <a:off x="5013" y="2899"/>
              <a:ext cx="66" cy="6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5560" name="Oval 24"/>
            <p:cNvSpPr>
              <a:spLocks noChangeArrowheads="1"/>
            </p:cNvSpPr>
            <p:nvPr/>
          </p:nvSpPr>
          <p:spPr bwMode="auto">
            <a:xfrm>
              <a:off x="5217" y="2774"/>
              <a:ext cx="74" cy="7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5561" name="Oval 25"/>
            <p:cNvSpPr>
              <a:spLocks noChangeArrowheads="1"/>
            </p:cNvSpPr>
            <p:nvPr/>
          </p:nvSpPr>
          <p:spPr bwMode="auto">
            <a:xfrm>
              <a:off x="5143" y="2833"/>
              <a:ext cx="74" cy="7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5562" name="Oval 26"/>
            <p:cNvSpPr>
              <a:spLocks noChangeArrowheads="1"/>
            </p:cNvSpPr>
            <p:nvPr/>
          </p:nvSpPr>
          <p:spPr bwMode="auto">
            <a:xfrm>
              <a:off x="5100" y="2716"/>
              <a:ext cx="74" cy="7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5563" name="Oval 27"/>
            <p:cNvSpPr>
              <a:spLocks noChangeArrowheads="1"/>
            </p:cNvSpPr>
            <p:nvPr/>
          </p:nvSpPr>
          <p:spPr bwMode="auto">
            <a:xfrm>
              <a:off x="5186" y="2663"/>
              <a:ext cx="74" cy="7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5564" name="Oval 28"/>
            <p:cNvSpPr>
              <a:spLocks noChangeArrowheads="1"/>
            </p:cNvSpPr>
            <p:nvPr/>
          </p:nvSpPr>
          <p:spPr bwMode="auto">
            <a:xfrm>
              <a:off x="4953" y="2681"/>
              <a:ext cx="66" cy="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5565" name="Oval 29"/>
            <p:cNvSpPr>
              <a:spLocks noChangeArrowheads="1"/>
            </p:cNvSpPr>
            <p:nvPr/>
          </p:nvSpPr>
          <p:spPr bwMode="auto">
            <a:xfrm>
              <a:off x="4920" y="2962"/>
              <a:ext cx="66" cy="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5566" name="Oval 30"/>
            <p:cNvSpPr>
              <a:spLocks noChangeArrowheads="1"/>
            </p:cNvSpPr>
            <p:nvPr/>
          </p:nvSpPr>
          <p:spPr bwMode="auto">
            <a:xfrm>
              <a:off x="5052" y="2587"/>
              <a:ext cx="66" cy="6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5567" name="Oval 31"/>
            <p:cNvSpPr>
              <a:spLocks noChangeArrowheads="1"/>
            </p:cNvSpPr>
            <p:nvPr/>
          </p:nvSpPr>
          <p:spPr bwMode="auto">
            <a:xfrm>
              <a:off x="4723" y="2681"/>
              <a:ext cx="51" cy="4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5568" name="Oval 32"/>
            <p:cNvSpPr>
              <a:spLocks noChangeArrowheads="1"/>
            </p:cNvSpPr>
            <p:nvPr/>
          </p:nvSpPr>
          <p:spPr bwMode="auto">
            <a:xfrm>
              <a:off x="4869" y="2494"/>
              <a:ext cx="51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5569" name="Oval 33"/>
            <p:cNvSpPr>
              <a:spLocks noChangeArrowheads="1"/>
            </p:cNvSpPr>
            <p:nvPr/>
          </p:nvSpPr>
          <p:spPr bwMode="auto">
            <a:xfrm>
              <a:off x="4770" y="2962"/>
              <a:ext cx="52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5570" name="Oval 34"/>
            <p:cNvSpPr>
              <a:spLocks noChangeArrowheads="1"/>
            </p:cNvSpPr>
            <p:nvPr/>
          </p:nvSpPr>
          <p:spPr bwMode="auto">
            <a:xfrm>
              <a:off x="4624" y="2726"/>
              <a:ext cx="51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5571" name="Oval 35"/>
            <p:cNvSpPr>
              <a:spLocks noChangeArrowheads="1"/>
            </p:cNvSpPr>
            <p:nvPr/>
          </p:nvSpPr>
          <p:spPr bwMode="auto">
            <a:xfrm>
              <a:off x="4968" y="2850"/>
              <a:ext cx="51" cy="4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5572" name="Oval 36"/>
            <p:cNvSpPr>
              <a:spLocks noChangeArrowheads="1"/>
            </p:cNvSpPr>
            <p:nvPr/>
          </p:nvSpPr>
          <p:spPr bwMode="auto">
            <a:xfrm>
              <a:off x="4525" y="2494"/>
              <a:ext cx="10" cy="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5573" name="Oval 37"/>
            <p:cNvSpPr>
              <a:spLocks noChangeArrowheads="1"/>
            </p:cNvSpPr>
            <p:nvPr/>
          </p:nvSpPr>
          <p:spPr bwMode="auto">
            <a:xfrm>
              <a:off x="4416" y="2858"/>
              <a:ext cx="10" cy="1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5574" name="Oval 38"/>
            <p:cNvSpPr>
              <a:spLocks noChangeArrowheads="1"/>
            </p:cNvSpPr>
            <p:nvPr/>
          </p:nvSpPr>
          <p:spPr bwMode="auto">
            <a:xfrm>
              <a:off x="4712" y="2587"/>
              <a:ext cx="11" cy="1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5575" name="Oval 39"/>
            <p:cNvSpPr>
              <a:spLocks noChangeArrowheads="1"/>
            </p:cNvSpPr>
            <p:nvPr/>
          </p:nvSpPr>
          <p:spPr bwMode="auto">
            <a:xfrm>
              <a:off x="4525" y="2962"/>
              <a:ext cx="10" cy="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65576" name="Text Box 40"/>
          <p:cNvSpPr txBox="1">
            <a:spLocks noChangeArrowheads="1"/>
          </p:cNvSpPr>
          <p:nvPr/>
        </p:nvSpPr>
        <p:spPr bwMode="auto">
          <a:xfrm>
            <a:off x="212725" y="-12700"/>
            <a:ext cx="27606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200" b="1" dirty="0">
                <a:solidFill>
                  <a:srgbClr val="FFFF66"/>
                </a:solidFill>
                <a:latin typeface="Arial Black" panose="020B0A04020102020204" pitchFamily="34" charset="0"/>
              </a:rPr>
              <a:t>LA-ICP-OES</a:t>
            </a:r>
          </a:p>
        </p:txBody>
      </p:sp>
      <p:sp>
        <p:nvSpPr>
          <p:cNvPr id="65577" name="Freeform 41"/>
          <p:cNvSpPr>
            <a:spLocks/>
          </p:cNvSpPr>
          <p:nvPr/>
        </p:nvSpPr>
        <p:spPr bwMode="auto">
          <a:xfrm>
            <a:off x="5715000" y="2667000"/>
            <a:ext cx="2984500" cy="4013200"/>
          </a:xfrm>
          <a:custGeom>
            <a:avLst/>
            <a:gdLst>
              <a:gd name="T0" fmla="*/ 1056 w 1880"/>
              <a:gd name="T1" fmla="*/ 0 h 2528"/>
              <a:gd name="T2" fmla="*/ 1824 w 1880"/>
              <a:gd name="T3" fmla="*/ 1584 h 2528"/>
              <a:gd name="T4" fmla="*/ 720 w 1880"/>
              <a:gd name="T5" fmla="*/ 2448 h 2528"/>
              <a:gd name="T6" fmla="*/ 0 w 1880"/>
              <a:gd name="T7" fmla="*/ 2064 h 2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80" h="2528">
                <a:moveTo>
                  <a:pt x="1056" y="0"/>
                </a:moveTo>
                <a:cubicBezTo>
                  <a:pt x="1468" y="588"/>
                  <a:pt x="1880" y="1176"/>
                  <a:pt x="1824" y="1584"/>
                </a:cubicBezTo>
                <a:cubicBezTo>
                  <a:pt x="1768" y="1992"/>
                  <a:pt x="1024" y="2368"/>
                  <a:pt x="720" y="2448"/>
                </a:cubicBezTo>
                <a:cubicBezTo>
                  <a:pt x="416" y="2528"/>
                  <a:pt x="208" y="2296"/>
                  <a:pt x="0" y="2064"/>
                </a:cubicBezTo>
              </a:path>
            </a:pathLst>
          </a:custGeom>
          <a:noFill/>
          <a:ln w="28575" cmpd="sng">
            <a:solidFill>
              <a:schemeClr val="bg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78" name="Text Box 42"/>
          <p:cNvSpPr txBox="1">
            <a:spLocks noChangeArrowheads="1"/>
          </p:cNvSpPr>
          <p:nvPr/>
        </p:nvSpPr>
        <p:spPr bwMode="auto">
          <a:xfrm>
            <a:off x="176213" y="2590800"/>
            <a:ext cx="39123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ICP-OES </a:t>
            </a:r>
            <a:r>
              <a:rPr lang="cs-CZ" altLang="cs-CZ" b="1" u="sng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Jobin</a:t>
            </a:r>
            <a:r>
              <a:rPr lang="cs-CZ" altLang="cs-CZ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Yvon – 170 </a:t>
            </a:r>
            <a:r>
              <a:rPr lang="cs-CZ" altLang="cs-CZ" b="1" u="sng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Ultrace</a:t>
            </a:r>
            <a:endParaRPr lang="cs-CZ" altLang="cs-CZ" b="1" u="sng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579" name="Picture 43" descr="polychromato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124200"/>
            <a:ext cx="2819400" cy="176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80" name="Text Box 44"/>
          <p:cNvSpPr txBox="1">
            <a:spLocks noChangeArrowheads="1"/>
          </p:cNvSpPr>
          <p:nvPr/>
        </p:nvSpPr>
        <p:spPr bwMode="auto">
          <a:xfrm>
            <a:off x="194698" y="3352800"/>
            <a:ext cx="22966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POLYCHROMATOR</a:t>
            </a:r>
          </a:p>
        </p:txBody>
      </p:sp>
      <p:sp>
        <p:nvSpPr>
          <p:cNvPr id="65581" name="Text Box 45"/>
          <p:cNvSpPr txBox="1">
            <a:spLocks noChangeArrowheads="1"/>
          </p:cNvSpPr>
          <p:nvPr/>
        </p:nvSpPr>
        <p:spPr bwMode="auto">
          <a:xfrm>
            <a:off x="190033" y="4648200"/>
            <a:ext cx="240758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MONOCHROMATOR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6830888" y="6376243"/>
            <a:ext cx="2133600" cy="365125"/>
          </a:xfrm>
        </p:spPr>
        <p:txBody>
          <a:bodyPr/>
          <a:lstStyle/>
          <a:p>
            <a:fld id="{7B1D5297-9E03-49C9-B356-433209BE1897}" type="slidenum">
              <a:rPr lang="cs-CZ" smtClean="0"/>
              <a:t>17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4218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75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99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75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75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75"/>
                            </p:stCondLst>
                            <p:childTnLst>
                              <p:par>
                                <p:cTn id="17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5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5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5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75"/>
                            </p:stCondLst>
                            <p:childTnLst>
                              <p:par>
                                <p:cTn id="2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65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75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5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5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75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75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075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575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75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1" grpId="0" animBg="1"/>
      <p:bldP spid="65542" grpId="0" animBg="1"/>
      <p:bldP spid="65543" grpId="0" animBg="1"/>
      <p:bldP spid="65544" grpId="0" animBg="1"/>
      <p:bldP spid="65577" grpId="0" animBg="1"/>
      <p:bldP spid="65578" grpId="0" autoUpdateAnimBg="0"/>
      <p:bldP spid="65580" grpId="0" autoUpdateAnimBg="0"/>
      <p:bldP spid="65581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-29948" y="620688"/>
            <a:ext cx="899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cs-CZ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Double pulse technique (DP-LIBS)</a:t>
            </a:r>
            <a:endParaRPr lang="en-US" altLang="cs-CZ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C:\DATA\Codl\Codl\Prijate clanky\Ces Cas Fyz\Obr5\IMG_0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540163"/>
            <a:ext cx="1975034" cy="14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DATA\Codl\Codl\Prijate clanky\Ces Cas Fyz\Obr5\IMG_00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695" y="4540163"/>
            <a:ext cx="1975034" cy="14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37" y="1196752"/>
            <a:ext cx="2468687" cy="240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3"/>
          <a:stretch/>
        </p:blipFill>
        <p:spPr bwMode="auto">
          <a:xfrm>
            <a:off x="152924" y="3501008"/>
            <a:ext cx="4347068" cy="2513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460690" y="6381328"/>
            <a:ext cx="847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000" dirty="0" smtClean="0"/>
              <a:t>Novotny, K.; </a:t>
            </a:r>
            <a:r>
              <a:rPr lang="en-US" sz="1000" dirty="0" err="1" smtClean="0"/>
              <a:t>Lutzky</a:t>
            </a:r>
            <a:r>
              <a:rPr lang="en-US" sz="1000" dirty="0" smtClean="0"/>
              <a:t>, F.; </a:t>
            </a:r>
            <a:r>
              <a:rPr lang="en-US" sz="1000" dirty="0" err="1" smtClean="0"/>
              <a:t>Galiova</a:t>
            </a:r>
            <a:r>
              <a:rPr lang="en-US" sz="1000" dirty="0" smtClean="0"/>
              <a:t>, M.; Kaiser, J.; </a:t>
            </a:r>
            <a:r>
              <a:rPr lang="en-US" sz="1000" dirty="0" err="1" smtClean="0"/>
              <a:t>Malina</a:t>
            </a:r>
            <a:r>
              <a:rPr lang="en-US" sz="1000" dirty="0" smtClean="0"/>
              <a:t>, R.; </a:t>
            </a:r>
            <a:r>
              <a:rPr lang="en-US" sz="1000" dirty="0" err="1" smtClean="0"/>
              <a:t>Kanicky</a:t>
            </a:r>
            <a:r>
              <a:rPr lang="en-US" sz="1000" dirty="0" smtClean="0"/>
              <a:t>, V.; </a:t>
            </a:r>
            <a:r>
              <a:rPr lang="en-US" sz="1000" dirty="0" err="1" smtClean="0"/>
              <a:t>Otruba</a:t>
            </a:r>
            <a:r>
              <a:rPr lang="en-US" sz="1000" dirty="0" smtClean="0"/>
              <a:t>, V., Double pulse laser ablation and plasma: time resolved spectral measurements. </a:t>
            </a:r>
          </a:p>
          <a:p>
            <a:pPr lvl="0"/>
            <a:r>
              <a:rPr lang="en-US" sz="1000" i="1" dirty="0" err="1" smtClean="0"/>
              <a:t>Chemicke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Listy</a:t>
            </a:r>
            <a:r>
              <a:rPr lang="en-US" sz="1000" i="1" dirty="0" smtClean="0"/>
              <a:t> </a:t>
            </a:r>
            <a:r>
              <a:rPr lang="en-US" sz="1000" dirty="0" smtClean="0"/>
              <a:t>2008, 102, S1399-S1402.</a:t>
            </a:r>
            <a:endParaRPr lang="en-US" sz="1000" dirty="0"/>
          </a:p>
        </p:txBody>
      </p:sp>
      <p:cxnSp>
        <p:nvCxnSpPr>
          <p:cNvPr id="9" name="Přímá spojnice 8"/>
          <p:cNvCxnSpPr/>
          <p:nvPr/>
        </p:nvCxnSpPr>
        <p:spPr>
          <a:xfrm>
            <a:off x="107504" y="6381328"/>
            <a:ext cx="9001000" cy="0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5200577" y="6021288"/>
            <a:ext cx="13211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Single Pulse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7400240" y="6011996"/>
            <a:ext cx="14013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Double Pulse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51520" y="1124744"/>
            <a:ext cx="564770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Emission enhancement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plasma volume increasing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higher 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longer decay time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S/N enhancement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Decreasing of LOD up to two orders of magnitude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106603" y="25460"/>
            <a:ext cx="39613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cs-CZ" sz="2400" b="1" u="sng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 setup - 3</a:t>
            </a:r>
            <a:r>
              <a:rPr lang="en-US" altLang="cs-CZ" sz="2400" b="1" u="sng" baseline="30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altLang="cs-CZ" sz="2400" b="1" u="sng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generation </a:t>
            </a:r>
            <a:endParaRPr lang="en-US" altLang="cs-CZ" sz="2400" b="1" u="sng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971891" y="3598844"/>
            <a:ext cx="4107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New Wave, UP 266 MACRO</a:t>
            </a:r>
          </a:p>
          <a:p>
            <a:pPr algn="ctr"/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Nd:YAG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laser </a:t>
            </a:r>
            <a:r>
              <a:rPr 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@ 266 </a:t>
            </a:r>
            <a:r>
              <a:rPr lang="cs-CZ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r>
              <a:rPr 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-th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harmonic </a:t>
            </a:r>
            <a:r>
              <a:rPr lang="cs-CZ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Second laser pulse </a:t>
            </a:r>
            <a:r>
              <a:rPr lang="cs-CZ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Nd:YAG</a:t>
            </a:r>
            <a:r>
              <a:rPr 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Quantel</a:t>
            </a:r>
            <a:r>
              <a:rPr 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Brilliant</a:t>
            </a:r>
            <a:r>
              <a:rPr 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 @1064 </a:t>
            </a:r>
            <a:r>
              <a:rPr lang="cs-CZ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41106" y="5877272"/>
            <a:ext cx="435888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Comparison of the single and double-pulse signals in spectral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region of selected iron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lines</a:t>
            </a:r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7059488" y="6428184"/>
            <a:ext cx="1905000" cy="457200"/>
          </a:xfrm>
        </p:spPr>
        <p:txBody>
          <a:bodyPr/>
          <a:lstStyle/>
          <a:p>
            <a:fld id="{ED99D859-274F-4A05-B725-7B30E68F4837}" type="slidenum">
              <a:rPr lang="cs-CZ" altLang="cs-CZ" smtClean="0"/>
              <a:pPr/>
              <a:t>18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5662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0" y="694437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SIMULTANEOUS DP-LIBS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AND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LASER ABLATION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ICP-OES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SYSTEM</a:t>
            </a:r>
            <a:endParaRPr lang="en-US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57012" y="1196752"/>
            <a:ext cx="775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designed by utilizing a modified commercially available </a:t>
            </a:r>
            <a:r>
              <a:rPr lang="en-US" dirty="0" smtClean="0"/>
              <a:t>laser</a:t>
            </a:r>
            <a:r>
              <a:rPr lang="cs-CZ" dirty="0" smtClean="0"/>
              <a:t> </a:t>
            </a:r>
            <a:r>
              <a:rPr lang="en-US" dirty="0" smtClean="0"/>
              <a:t>ablation </a:t>
            </a:r>
            <a:r>
              <a:rPr lang="en-US" dirty="0"/>
              <a:t>system (New Wave, UP 266 MACRO</a:t>
            </a:r>
            <a:r>
              <a:rPr lang="en-US" dirty="0" smtClean="0"/>
              <a:t>)</a:t>
            </a:r>
            <a:endParaRPr lang="cs-CZ" dirty="0" smtClean="0"/>
          </a:p>
        </p:txBody>
      </p:sp>
      <p:pic>
        <p:nvPicPr>
          <p:cNvPr id="3074" name="Picture 2" descr="C:\Users\novotny\Desktop\nova komora\Clanek\Odeslana verze\Fig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789040"/>
            <a:ext cx="4608512" cy="307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76911" y="4712033"/>
            <a:ext cx="365415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LA-ICP-OES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experiments the original ablation chamber was replaced with a special laboratory made chamber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window for entering the second orthogonal laser pulse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window for collection of LIP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stage for sample height alignment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44609" y="1916832"/>
            <a:ext cx="845983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no modification of the original optics - possible to use all advantages of the original arrangement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spot ablation for depth profiling, line scanning for lateral analysis and raster scanning for bulk or surface analysis.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second re-heating laser pulse (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Quantel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Brilliant) is delivered orthogonally 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(periscope arrangement allowing precise laser beam positioning)</a:t>
            </a:r>
            <a:endParaRPr lang="cs-CZ" sz="14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two digital delay generators DG 645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collection optics for emission transport to the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monochromator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Triax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320 (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Jobin-Yvon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ICCD Princeton Instruments PI MAX-3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sample holders 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(different size and shape)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6948264" y="6520259"/>
            <a:ext cx="2133600" cy="365125"/>
          </a:xfrm>
        </p:spPr>
        <p:txBody>
          <a:bodyPr/>
          <a:lstStyle/>
          <a:p>
            <a:fld id="{7B1D5297-9E03-49C9-B356-433209BE1897}" type="slidenum">
              <a:rPr lang="cs-CZ" smtClean="0"/>
              <a:t>19</a:t>
            </a:fld>
            <a:endParaRPr lang="cs-CZ" dirty="0"/>
          </a:p>
        </p:txBody>
      </p:sp>
      <p:sp>
        <p:nvSpPr>
          <p:cNvPr id="13" name="Obdélník 12"/>
          <p:cNvSpPr/>
          <p:nvPr/>
        </p:nvSpPr>
        <p:spPr>
          <a:xfrm>
            <a:off x="106603" y="25460"/>
            <a:ext cx="39613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cs-CZ" sz="2400" b="1" u="sng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 setup - 3</a:t>
            </a:r>
            <a:r>
              <a:rPr lang="en-US" altLang="cs-CZ" sz="2400" b="1" u="sng" baseline="30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altLang="cs-CZ" sz="2400" b="1" u="sng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generation </a:t>
            </a:r>
            <a:endParaRPr lang="en-US" altLang="cs-CZ" sz="2400" b="1" u="sng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32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46331"/>
          </a:xfrm>
        </p:spPr>
        <p:txBody>
          <a:bodyPr>
            <a:spAutoFit/>
          </a:bodyPr>
          <a:lstStyle/>
          <a:p>
            <a:r>
              <a:rPr lang="en-US" sz="36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Content</a:t>
            </a:r>
            <a:endParaRPr lang="en-US" sz="36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3568" y="1124744"/>
            <a:ext cx="7632848" cy="4779001"/>
          </a:xfr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Introduction to fundamentals of LIBS</a:t>
            </a:r>
          </a:p>
          <a:p>
            <a:pPr>
              <a:lnSpc>
                <a:spcPct val="2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Basic instrumentation and configurations</a:t>
            </a:r>
          </a:p>
          <a:p>
            <a:pPr>
              <a:lnSpc>
                <a:spcPct val="2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Double pulse LIBS </a:t>
            </a: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(instrumentation)</a:t>
            </a:r>
          </a:p>
          <a:p>
            <a:pPr marL="0" indent="0">
              <a:lnSpc>
                <a:spcPct val="200000"/>
              </a:lnSpc>
              <a:buNone/>
            </a:pPr>
            <a:endParaRPr lang="cs-CZ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Depth profiling </a:t>
            </a: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(zinc coated steel, ceramic tiles)</a:t>
            </a:r>
          </a:p>
          <a:p>
            <a:pPr>
              <a:lnSpc>
                <a:spcPct val="2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Elemental mapping </a:t>
            </a: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(teeth, plants, urinary stones</a:t>
            </a:r>
            <a:r>
              <a:rPr lang="cs-CZ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...</a:t>
            </a: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D5297-9E03-49C9-B356-433209BE1897}" type="slidenum">
              <a:rPr lang="cs-CZ" smtClean="0"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4426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novotny\Desktop\nova komora\Clanek\Odeslana verze\Fig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53614"/>
            <a:ext cx="4031631" cy="268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087343"/>
            <a:ext cx="4527513" cy="3726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ovéPole 39"/>
          <p:cNvSpPr txBox="1"/>
          <p:nvPr/>
        </p:nvSpPr>
        <p:spPr>
          <a:xfrm>
            <a:off x="366590" y="101555"/>
            <a:ext cx="8532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ALATION CHAMBER FOR SIMULTANEOUS </a:t>
            </a:r>
          </a:p>
          <a:p>
            <a:pPr algn="ctr"/>
            <a:r>
              <a:rPr lang="cs-CZ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DP-LIBS</a:t>
            </a: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LA- ICP-OES/MS </a:t>
            </a:r>
            <a:endParaRPr lang="en-US" u="sng" cap="small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ovéPole 40"/>
          <p:cNvSpPr txBox="1"/>
          <p:nvPr/>
        </p:nvSpPr>
        <p:spPr>
          <a:xfrm>
            <a:off x="35496" y="1556792"/>
            <a:ext cx="5706242" cy="227414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compatible with the UP 266 Macro and UP-213 laser ablation systems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ablation pulse led through the window from above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re-heating pulse focused  through the second window from the right side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collection of LIP emission through third window at the front side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oblique jets for carrier gas input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aerosol output near the ablated sample surface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vertically adjustable sample stage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exchangeable inner rings to minimize the inner chamber volume</a:t>
            </a:r>
          </a:p>
        </p:txBody>
      </p:sp>
      <p:pic>
        <p:nvPicPr>
          <p:cNvPr id="4099" name="Picture 3" descr="C:\Users\novotny\Desktop\zprava CzUS\Za rok 2010\Fotky\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597" y="1090794"/>
            <a:ext cx="2061490" cy="154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novotny\Desktop\zprava CzUS\Za rok 2010\Fotky\B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1" t="11633" r="18578" b="17140"/>
          <a:stretch/>
        </p:blipFill>
        <p:spPr bwMode="auto">
          <a:xfrm>
            <a:off x="7331995" y="1090794"/>
            <a:ext cx="1810417" cy="154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51520" y="980728"/>
            <a:ext cx="440697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Construction in cooperation with Institute of Physical Engineering </a:t>
            </a:r>
          </a:p>
          <a:p>
            <a:pPr algn="ctr">
              <a:lnSpc>
                <a:spcPct val="150000"/>
              </a:lnSpc>
            </a:pPr>
            <a:r>
              <a:rPr lang="en-US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BUT Brno (prof. J. Kaiser)</a:t>
            </a:r>
          </a:p>
          <a:p>
            <a:pPr algn="ctr"/>
            <a:endParaRPr lang="en-US" sz="105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948264" y="6448251"/>
            <a:ext cx="2133600" cy="365125"/>
          </a:xfrm>
        </p:spPr>
        <p:txBody>
          <a:bodyPr/>
          <a:lstStyle/>
          <a:p>
            <a:fld id="{7B1D5297-9E03-49C9-B356-433209BE1897}" type="slidenum">
              <a:rPr lang="cs-CZ" smtClean="0"/>
              <a:t>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5401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19790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cs-CZ" sz="2800" b="1" u="sng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Instrumentation - Summary</a:t>
            </a:r>
            <a:endParaRPr lang="en-US" altLang="cs-CZ" sz="2800" b="1" u="sng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51520" y="764704"/>
            <a:ext cx="8784976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</a:t>
            </a:r>
            <a:r>
              <a:rPr lang="en-US" b="1" baseline="30000" dirty="0" smtClean="0"/>
              <a:t>st</a:t>
            </a:r>
            <a:r>
              <a:rPr lang="en-US" b="1" dirty="0" smtClean="0"/>
              <a:t> generation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Nd</a:t>
            </a:r>
            <a:r>
              <a:rPr lang="en-US" sz="1600" dirty="0" smtClean="0"/>
              <a:t>: YAG  laser Brilliant (1064, 532 or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266</a:t>
            </a:r>
            <a:r>
              <a:rPr lang="en-US" sz="1600" dirty="0" smtClean="0"/>
              <a:t> nm)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monochromator</a:t>
            </a:r>
            <a:r>
              <a:rPr lang="en-US" sz="1600" dirty="0" smtClean="0"/>
              <a:t> </a:t>
            </a:r>
            <a:r>
              <a:rPr lang="en-US" sz="1600" dirty="0" err="1" smtClean="0"/>
              <a:t>Jobin</a:t>
            </a:r>
            <a:r>
              <a:rPr lang="en-US" sz="1600" dirty="0" smtClean="0"/>
              <a:t> </a:t>
            </a:r>
            <a:r>
              <a:rPr lang="en-US" sz="1600" dirty="0" err="1" smtClean="0"/>
              <a:t>Yvon</a:t>
            </a:r>
            <a:r>
              <a:rPr lang="en-US" sz="1600" dirty="0" smtClean="0"/>
              <a:t> TRIAX 320 (f=320 mm, three gratings – 1200, 2400 and 3600 g/mm)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photomultiplier Hamamatsu gated by a laboratory-built control unit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C00000"/>
                </a:solidFill>
              </a:rPr>
              <a:t>time resolved emission signal at given wavelength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C00000"/>
                </a:solidFill>
              </a:rPr>
              <a:t>laboratory-made aluminum ablation chamber  - different ablation atmosphere</a:t>
            </a:r>
          </a:p>
          <a:p>
            <a:pPr lvl="8"/>
            <a:r>
              <a:rPr lang="en-US" sz="1600" b="1" dirty="0" smtClean="0">
                <a:solidFill>
                  <a:srgbClr val="C00000"/>
                </a:solidFill>
              </a:rPr>
              <a:t>            - connection to ICP OES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/>
          </a:p>
          <a:p>
            <a:r>
              <a:rPr lang="en-US" b="1" dirty="0" smtClean="0"/>
              <a:t>2</a:t>
            </a:r>
            <a:r>
              <a:rPr lang="en-US" b="1" baseline="30000" dirty="0" smtClean="0"/>
              <a:t>nd</a:t>
            </a:r>
            <a:r>
              <a:rPr lang="en-US" b="1" dirty="0" smtClean="0"/>
              <a:t> generation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</a:rPr>
              <a:t>ICCD camera </a:t>
            </a:r>
            <a:r>
              <a:rPr lang="en-US" sz="1600" b="1" dirty="0" err="1">
                <a:solidFill>
                  <a:srgbClr val="C00000"/>
                </a:solidFill>
              </a:rPr>
              <a:t>Jobin</a:t>
            </a:r>
            <a:r>
              <a:rPr lang="en-US" sz="1600" b="1" dirty="0">
                <a:solidFill>
                  <a:srgbClr val="C00000"/>
                </a:solidFill>
              </a:rPr>
              <a:t> </a:t>
            </a:r>
            <a:r>
              <a:rPr lang="en-US" sz="1600" b="1" dirty="0" err="1">
                <a:solidFill>
                  <a:srgbClr val="C00000"/>
                </a:solidFill>
              </a:rPr>
              <a:t>Yvon</a:t>
            </a:r>
            <a:r>
              <a:rPr lang="en-US" sz="1600" b="1" dirty="0">
                <a:solidFill>
                  <a:srgbClr val="C00000"/>
                </a:solidFill>
              </a:rPr>
              <a:t> Horiba  (</a:t>
            </a:r>
            <a:r>
              <a:rPr lang="en-US" sz="1600" b="1" dirty="0" err="1">
                <a:solidFill>
                  <a:srgbClr val="C00000"/>
                </a:solidFill>
              </a:rPr>
              <a:t>iStar</a:t>
            </a:r>
            <a:r>
              <a:rPr lang="en-US" sz="1600" b="1" dirty="0">
                <a:solidFill>
                  <a:srgbClr val="C00000"/>
                </a:solidFill>
              </a:rPr>
              <a:t> </a:t>
            </a:r>
            <a:r>
              <a:rPr lang="en-US" sz="1600" b="1" dirty="0" err="1">
                <a:solidFill>
                  <a:srgbClr val="C00000"/>
                </a:solidFill>
              </a:rPr>
              <a:t>Andor</a:t>
            </a:r>
            <a:r>
              <a:rPr lang="en-US" sz="1600" b="1" dirty="0">
                <a:solidFill>
                  <a:srgbClr val="C00000"/>
                </a:solidFill>
              </a:rPr>
              <a:t>)</a:t>
            </a:r>
          </a:p>
          <a:p>
            <a:endParaRPr lang="en-US" dirty="0" smtClean="0"/>
          </a:p>
          <a:p>
            <a:r>
              <a:rPr lang="en-US" b="1" dirty="0" smtClean="0"/>
              <a:t>3</a:t>
            </a:r>
            <a:r>
              <a:rPr lang="en-US" b="1" baseline="30000" dirty="0" smtClean="0"/>
              <a:t>rd</a:t>
            </a:r>
            <a:r>
              <a:rPr lang="en-US" b="1" dirty="0" smtClean="0"/>
              <a:t> generation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</a:rPr>
              <a:t>orthogonal double pulse configuration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laser ablation system New Wave UP 266 MACRO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ablation chamber for </a:t>
            </a:r>
            <a:r>
              <a:rPr lang="en-US" sz="1600" b="1" dirty="0">
                <a:solidFill>
                  <a:srgbClr val="C00000"/>
                </a:solidFill>
              </a:rPr>
              <a:t>simultaneous DP-LIBS and double pulse LA-ICP-OES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sample surface monitoring by the internal CCD camera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easy settings of all laser and detection parameters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</a:rPr>
              <a:t>programmable sample moving </a:t>
            </a:r>
            <a:r>
              <a:rPr lang="cs-CZ" sz="1600" b="1" dirty="0" smtClean="0">
                <a:solidFill>
                  <a:srgbClr val="C00000"/>
                </a:solidFill>
              </a:rPr>
              <a:t> - </a:t>
            </a:r>
            <a:r>
              <a:rPr lang="en-US" sz="1600" b="1" dirty="0" smtClean="0">
                <a:solidFill>
                  <a:srgbClr val="C00000"/>
                </a:solidFill>
              </a:rPr>
              <a:t>depth profiling, line scanning or raster scanning for bulk or surface analysis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C00000"/>
                </a:solidFill>
              </a:rPr>
              <a:t>single or double pulse experiments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detection by PMT or ICCD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987480" y="6248400"/>
            <a:ext cx="1905000" cy="457200"/>
          </a:xfrm>
        </p:spPr>
        <p:txBody>
          <a:bodyPr/>
          <a:lstStyle/>
          <a:p>
            <a:fld id="{ED99D859-274F-4A05-B725-7B30E68F4837}" type="slidenum">
              <a:rPr lang="cs-CZ" altLang="cs-CZ" smtClean="0"/>
              <a:pPr/>
              <a:t>21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7165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35496" y="44624"/>
            <a:ext cx="8991600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cs-CZ" sz="2800" b="1" u="sng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Depth profiling</a:t>
            </a:r>
          </a:p>
          <a:p>
            <a:pPr algn="ctr"/>
            <a:endParaRPr lang="en-US" altLang="cs-CZ" sz="1100" b="1" u="sng" dirty="0" smtClean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468313" y="1412875"/>
            <a:ext cx="0" cy="32400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468313" y="4652963"/>
            <a:ext cx="42497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815904" y="4746630"/>
            <a:ext cx="90011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cs-CZ" sz="1600" dirty="0" smtClean="0">
                <a:cs typeface="Arial" charset="0"/>
              </a:rPr>
              <a:t>depth</a:t>
            </a:r>
            <a:endParaRPr lang="en-US" altLang="cs-CZ" sz="1600" dirty="0">
              <a:cs typeface="Arial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 rot="16200000">
            <a:off x="-335756" y="1603167"/>
            <a:ext cx="100806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cs-CZ" sz="1600" dirty="0" smtClean="0">
                <a:cs typeface="Arial" charset="0"/>
              </a:rPr>
              <a:t>Signal</a:t>
            </a:r>
            <a:endParaRPr lang="en-US" altLang="cs-CZ" sz="1600" dirty="0">
              <a:cs typeface="Arial" charset="0"/>
            </a:endParaRPr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>
            <a:off x="2627313" y="1412875"/>
            <a:ext cx="0" cy="32416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 flipV="1">
            <a:off x="1979613" y="1412875"/>
            <a:ext cx="0" cy="32416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1979613" y="1700213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3059113" y="3933825"/>
            <a:ext cx="936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>
                <a:cs typeface="Arial" charset="0"/>
              </a:rPr>
              <a:t>16 %</a:t>
            </a: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755650" y="1844675"/>
            <a:ext cx="7191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>
                <a:cs typeface="Arial" charset="0"/>
              </a:rPr>
              <a:t>84 %</a:t>
            </a: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2051050" y="1268413"/>
            <a:ext cx="5048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dirty="0" err="1" smtClean="0">
                <a:cs typeface="Arial" charset="0"/>
              </a:rPr>
              <a:t>Δz</a:t>
            </a:r>
            <a:endParaRPr lang="cs-CZ" altLang="cs-CZ" dirty="0">
              <a:cs typeface="Arial" charset="0"/>
            </a:endParaRPr>
          </a:p>
        </p:txBody>
      </p:sp>
      <p:sp>
        <p:nvSpPr>
          <p:cNvPr id="18" name="Line 20"/>
          <p:cNvSpPr>
            <a:spLocks noChangeShapeType="1"/>
          </p:cNvSpPr>
          <p:nvPr/>
        </p:nvSpPr>
        <p:spPr bwMode="auto">
          <a:xfrm flipH="1">
            <a:off x="2700338" y="4149725"/>
            <a:ext cx="360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" name="Line 21"/>
          <p:cNvSpPr>
            <a:spLocks noChangeShapeType="1"/>
          </p:cNvSpPr>
          <p:nvPr/>
        </p:nvSpPr>
        <p:spPr bwMode="auto">
          <a:xfrm>
            <a:off x="1476375" y="1989138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0" name="Picture 2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12875"/>
            <a:ext cx="4152900" cy="326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2195513" y="4724400"/>
            <a:ext cx="5762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>
                <a:cs typeface="Arial" charset="0"/>
              </a:rPr>
              <a:t>x</a:t>
            </a:r>
          </a:p>
        </p:txBody>
      </p:sp>
      <p:sp>
        <p:nvSpPr>
          <p:cNvPr id="22" name="Line 24"/>
          <p:cNvSpPr>
            <a:spLocks noChangeShapeType="1"/>
          </p:cNvSpPr>
          <p:nvPr/>
        </p:nvSpPr>
        <p:spPr bwMode="auto">
          <a:xfrm>
            <a:off x="2339975" y="3284538"/>
            <a:ext cx="0" cy="1512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" name="Text Box 25"/>
          <p:cNvSpPr txBox="1">
            <a:spLocks noChangeArrowheads="1"/>
          </p:cNvSpPr>
          <p:nvPr/>
        </p:nvSpPr>
        <p:spPr bwMode="auto">
          <a:xfrm>
            <a:off x="684213" y="1484313"/>
            <a:ext cx="5762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982114"/>
                </a:solidFill>
                <a:cs typeface="Arial" charset="0"/>
              </a:rPr>
              <a:t>A</a:t>
            </a:r>
          </a:p>
        </p:txBody>
      </p:sp>
      <p:pic>
        <p:nvPicPr>
          <p:cNvPr id="24" name="Picture 2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84313"/>
            <a:ext cx="38100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3563938" y="1412875"/>
            <a:ext cx="9350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000099"/>
                </a:solidFill>
                <a:cs typeface="Arial" charset="0"/>
              </a:rPr>
              <a:t>B</a:t>
            </a:r>
          </a:p>
        </p:txBody>
      </p:sp>
      <p:sp>
        <p:nvSpPr>
          <p:cNvPr id="26" name="Rectangle 28"/>
          <p:cNvSpPr>
            <a:spLocks noChangeArrowheads="1"/>
          </p:cNvSpPr>
          <p:nvPr/>
        </p:nvSpPr>
        <p:spPr bwMode="auto">
          <a:xfrm rot="16200000">
            <a:off x="1907530" y="4510335"/>
            <a:ext cx="360362" cy="1800225"/>
          </a:xfrm>
          <a:prstGeom prst="rect">
            <a:avLst/>
          </a:prstGeom>
          <a:solidFill>
            <a:srgbClr val="CFCFCF"/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7" name="Rectangle 29"/>
          <p:cNvSpPr>
            <a:spLocks noChangeArrowheads="1"/>
          </p:cNvSpPr>
          <p:nvPr/>
        </p:nvSpPr>
        <p:spPr bwMode="auto">
          <a:xfrm>
            <a:off x="1187598" y="5590629"/>
            <a:ext cx="1800225" cy="574675"/>
          </a:xfrm>
          <a:prstGeom prst="rect">
            <a:avLst/>
          </a:prstGeom>
          <a:solidFill>
            <a:srgbClr val="B0B0B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8" name="Text Box 30"/>
          <p:cNvSpPr txBox="1">
            <a:spLocks noChangeArrowheads="1"/>
          </p:cNvSpPr>
          <p:nvPr/>
        </p:nvSpPr>
        <p:spPr bwMode="auto">
          <a:xfrm>
            <a:off x="107875" y="5230267"/>
            <a:ext cx="107972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cs-CZ" b="1" dirty="0" smtClean="0">
                <a:solidFill>
                  <a:srgbClr val="982114"/>
                </a:solidFill>
                <a:cs typeface="Arial" charset="0"/>
              </a:rPr>
              <a:t>layer A</a:t>
            </a:r>
            <a:endParaRPr lang="en-US" altLang="cs-CZ" b="1" dirty="0">
              <a:solidFill>
                <a:srgbClr val="982114"/>
              </a:solidFill>
              <a:cs typeface="Arial" charset="0"/>
            </a:endParaRPr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186958" y="5659933"/>
            <a:ext cx="9945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cs-CZ" b="1" dirty="0" smtClean="0">
                <a:solidFill>
                  <a:srgbClr val="000099"/>
                </a:solidFill>
                <a:cs typeface="Arial" charset="0"/>
              </a:rPr>
              <a:t>layer B</a:t>
            </a:r>
            <a:endParaRPr lang="en-US" altLang="cs-CZ" b="1" dirty="0">
              <a:solidFill>
                <a:srgbClr val="000099"/>
              </a:solidFill>
              <a:cs typeface="Arial" charset="0"/>
            </a:endParaRPr>
          </a:p>
        </p:txBody>
      </p:sp>
      <p:pic>
        <p:nvPicPr>
          <p:cNvPr id="30" name="Picture 5" descr="krater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717" y="4869160"/>
            <a:ext cx="1784547" cy="132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raterf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636" y="4884770"/>
            <a:ext cx="1813844" cy="130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8"/>
          <p:cNvSpPr txBox="1">
            <a:spLocks noChangeArrowheads="1"/>
          </p:cNvSpPr>
          <p:nvPr/>
        </p:nvSpPr>
        <p:spPr bwMode="auto">
          <a:xfrm>
            <a:off x="6132015" y="4869160"/>
            <a:ext cx="81624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</a:t>
            </a:r>
            <a:r>
              <a:rPr lang="cs-CZ" altLang="cs-CZ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laser</a:t>
            </a:r>
          </a:p>
        </p:txBody>
      </p:sp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8172400" y="4869160"/>
            <a:ext cx="77457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fs</a:t>
            </a:r>
            <a:r>
              <a:rPr lang="cs-CZ" altLang="cs-CZ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laser</a:t>
            </a:r>
          </a:p>
        </p:txBody>
      </p:sp>
      <p:cxnSp>
        <p:nvCxnSpPr>
          <p:cNvPr id="34" name="Přímá spojnice 33"/>
          <p:cNvCxnSpPr/>
          <p:nvPr/>
        </p:nvCxnSpPr>
        <p:spPr>
          <a:xfrm>
            <a:off x="107504" y="6381328"/>
            <a:ext cx="9001000" cy="0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5163716" y="6444044"/>
            <a:ext cx="39447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cs-CZ" sz="1000" dirty="0" smtClean="0">
                <a:cs typeface="Arial" panose="020B0604020202020204" pitchFamily="34" charset="0"/>
              </a:rPr>
              <a:t>K. </a:t>
            </a:r>
            <a:r>
              <a:rPr lang="en-US" altLang="cs-CZ" sz="1000" dirty="0" err="1" smtClean="0">
                <a:cs typeface="Arial" panose="020B0604020202020204" pitchFamily="34" charset="0"/>
              </a:rPr>
              <a:t>Niemax</a:t>
            </a:r>
            <a:r>
              <a:rPr lang="en-US" altLang="cs-CZ" sz="1000" dirty="0" smtClean="0">
                <a:cs typeface="Arial" panose="020B0604020202020204" pitchFamily="34" charset="0"/>
              </a:rPr>
              <a:t>, Laser ablation – reflection on a very complex technique for solid sampling, </a:t>
            </a:r>
            <a:r>
              <a:rPr lang="en-US" altLang="cs-CZ" sz="1000" i="1" dirty="0" smtClean="0">
                <a:cs typeface="Arial" panose="020B0604020202020204" pitchFamily="34" charset="0"/>
              </a:rPr>
              <a:t>Fresenius J. Anal. Chem</a:t>
            </a:r>
            <a:r>
              <a:rPr lang="en-US" altLang="cs-CZ" sz="1000" dirty="0" smtClean="0">
                <a:cs typeface="Arial" panose="020B0604020202020204" pitchFamily="34" charset="0"/>
              </a:rPr>
              <a:t>. (2001) 370:332-340)</a:t>
            </a:r>
            <a:endParaRPr lang="en-US" altLang="cs-CZ" sz="1000" dirty="0">
              <a:cs typeface="Arial" panose="020B0604020202020204" pitchFamily="34" charset="0"/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4924500" y="2463363"/>
            <a:ext cx="41025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cs typeface="Arial" panose="020B0604020202020204" pitchFamily="34" charset="0"/>
              </a:rPr>
              <a:t>Δz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– depth resolution</a:t>
            </a:r>
          </a:p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defined by convention: depth range over which the signal changes from 84 to 16% of its full value</a:t>
            </a:r>
            <a:endParaRPr lang="cs-CZ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Δz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Δp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AAR</a:t>
            </a:r>
          </a:p>
          <a:p>
            <a:endParaRPr lang="en-US" sz="1200" dirty="0"/>
          </a:p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Δp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– number of laser shots needed to reach 84 and 16% of signal</a:t>
            </a:r>
          </a:p>
          <a:p>
            <a:endParaRPr lang="cs-CZ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AAR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– averaged ablation rate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Přímá spojnice 38"/>
          <p:cNvCxnSpPr/>
          <p:nvPr/>
        </p:nvCxnSpPr>
        <p:spPr>
          <a:xfrm>
            <a:off x="2133155" y="5212059"/>
            <a:ext cx="0" cy="4059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/>
          <p:cNvCxnSpPr/>
          <p:nvPr/>
        </p:nvCxnSpPr>
        <p:spPr>
          <a:xfrm>
            <a:off x="2402333" y="5217576"/>
            <a:ext cx="0" cy="4059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>
            <a:off x="2124199" y="5623540"/>
            <a:ext cx="2875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Volný tvar 45"/>
          <p:cNvSpPr/>
          <p:nvPr/>
        </p:nvSpPr>
        <p:spPr>
          <a:xfrm>
            <a:off x="1302327" y="5227782"/>
            <a:ext cx="443346" cy="443349"/>
          </a:xfrm>
          <a:custGeom>
            <a:avLst/>
            <a:gdLst>
              <a:gd name="connsiteX0" fmla="*/ 0 w 443346"/>
              <a:gd name="connsiteY0" fmla="*/ 0 h 443349"/>
              <a:gd name="connsiteX1" fmla="*/ 221673 w 443346"/>
              <a:gd name="connsiteY1" fmla="*/ 443345 h 443349"/>
              <a:gd name="connsiteX2" fmla="*/ 443346 w 443346"/>
              <a:gd name="connsiteY2" fmla="*/ 9236 h 443349"/>
              <a:gd name="connsiteX3" fmla="*/ 443346 w 443346"/>
              <a:gd name="connsiteY3" fmla="*/ 9236 h 443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3346" h="443349">
                <a:moveTo>
                  <a:pt x="0" y="0"/>
                </a:moveTo>
                <a:cubicBezTo>
                  <a:pt x="73891" y="220903"/>
                  <a:pt x="147782" y="441806"/>
                  <a:pt x="221673" y="443345"/>
                </a:cubicBezTo>
                <a:cubicBezTo>
                  <a:pt x="295564" y="444884"/>
                  <a:pt x="443346" y="9236"/>
                  <a:pt x="443346" y="9236"/>
                </a:cubicBezTo>
                <a:lnTo>
                  <a:pt x="443346" y="9236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7" name="TextovéPole 46"/>
          <p:cNvSpPr txBox="1"/>
          <p:nvPr/>
        </p:nvSpPr>
        <p:spPr>
          <a:xfrm>
            <a:off x="4934075" y="835839"/>
            <a:ext cx="4030413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Depth profiling by LIBS</a:t>
            </a:r>
            <a:endParaRPr lang="cs-CZ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9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from nanometer to millimeter scale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no or minimal sample preparation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without restrictions on the shape, size or conductivity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under atmospheric conditions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on-line and in situ measurement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6974904" y="6520259"/>
            <a:ext cx="2133600" cy="365125"/>
          </a:xfrm>
        </p:spPr>
        <p:txBody>
          <a:bodyPr/>
          <a:lstStyle/>
          <a:p>
            <a:fld id="{7B1D5297-9E03-49C9-B356-433209BE1897}" type="slidenum">
              <a:rPr lang="cs-CZ" smtClean="0"/>
              <a:t>22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6142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175796" y="548680"/>
            <a:ext cx="2710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(zinc-coated iron sheets)</a:t>
            </a:r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35496" y="-27384"/>
            <a:ext cx="8991600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cs-CZ" sz="2800" b="1" u="sng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Depth profiling</a:t>
            </a:r>
          </a:p>
          <a:p>
            <a:pPr algn="ctr"/>
            <a:endParaRPr lang="en-US" altLang="cs-CZ" sz="1100" b="1" u="sng" dirty="0" smtClean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68564" y="6462047"/>
            <a:ext cx="864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000" dirty="0" smtClean="0"/>
              <a:t>Novotny, K.; Vaculovic, T.; </a:t>
            </a:r>
            <a:r>
              <a:rPr lang="en-US" sz="1000" dirty="0" err="1" smtClean="0"/>
              <a:t>Galiova</a:t>
            </a:r>
            <a:r>
              <a:rPr lang="en-US" sz="1000" dirty="0" smtClean="0"/>
              <a:t>, M.; </a:t>
            </a:r>
            <a:r>
              <a:rPr lang="en-US" sz="1000" dirty="0" err="1" smtClean="0"/>
              <a:t>Otruba</a:t>
            </a:r>
            <a:r>
              <a:rPr lang="en-US" sz="1000" dirty="0" smtClean="0"/>
              <a:t>, V.; </a:t>
            </a:r>
            <a:r>
              <a:rPr lang="en-US" sz="1000" dirty="0" err="1" smtClean="0"/>
              <a:t>Kanicky</a:t>
            </a:r>
            <a:r>
              <a:rPr lang="en-US" sz="1000" dirty="0" smtClean="0"/>
              <a:t>, V.; Kaiser, J.; </a:t>
            </a:r>
            <a:r>
              <a:rPr lang="en-US" sz="1000" dirty="0" err="1" smtClean="0"/>
              <a:t>Liska</a:t>
            </a:r>
            <a:r>
              <a:rPr lang="en-US" sz="1000" dirty="0" smtClean="0"/>
              <a:t>, M.; Samek, O.; </a:t>
            </a:r>
            <a:r>
              <a:rPr lang="en-US" sz="1000" dirty="0" err="1" smtClean="0"/>
              <a:t>Malina</a:t>
            </a:r>
            <a:r>
              <a:rPr lang="en-US" sz="1000" dirty="0" smtClean="0"/>
              <a:t>, R.; </a:t>
            </a:r>
            <a:r>
              <a:rPr lang="en-US" sz="1000" dirty="0" err="1" smtClean="0"/>
              <a:t>Palenikova</a:t>
            </a:r>
            <a:r>
              <a:rPr lang="en-US" sz="1000" dirty="0" smtClean="0"/>
              <a:t>, K., The use of zinc and iron emission lines in the depth profile analysis of zinc-coated steel. </a:t>
            </a:r>
            <a:r>
              <a:rPr lang="en-US" sz="1000" i="1" dirty="0" smtClean="0"/>
              <a:t>Applied Surface Science </a:t>
            </a:r>
            <a:r>
              <a:rPr lang="en-US" sz="1000" dirty="0" smtClean="0"/>
              <a:t>2007, 253, 3834-3842.</a:t>
            </a:r>
            <a:endParaRPr lang="en-US" sz="1000" dirty="0"/>
          </a:p>
        </p:txBody>
      </p:sp>
      <p:cxnSp>
        <p:nvCxnSpPr>
          <p:cNvPr id="5" name="Přímá spojnice 4"/>
          <p:cNvCxnSpPr/>
          <p:nvPr/>
        </p:nvCxnSpPr>
        <p:spPr>
          <a:xfrm>
            <a:off x="107504" y="6453336"/>
            <a:ext cx="9001000" cy="0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284232" y="1052736"/>
            <a:ext cx="4863832" cy="17389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Different manufactures and different zinc-coating thicknesses:</a:t>
            </a:r>
          </a:p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previously analyzed by glow discharge optical emission spectrometry</a:t>
            </a:r>
          </a:p>
          <a:p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Hoesch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Stahl (20 µm)  </a:t>
            </a:r>
          </a:p>
          <a:p>
            <a:pPr>
              <a:lnSpc>
                <a:spcPct val="150000"/>
              </a:lnSpc>
            </a:pP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electroplated Zn coating, </a:t>
            </a:r>
            <a:r>
              <a:rPr lang="en-US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Sollac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(10 µm)</a:t>
            </a:r>
          </a:p>
          <a:p>
            <a:pPr>
              <a:lnSpc>
                <a:spcPct val="150000"/>
              </a:lnSpc>
            </a:pPr>
            <a:r>
              <a:rPr lang="en-US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Aluzink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SSAB (24 µm)</a:t>
            </a:r>
          </a:p>
          <a:p>
            <a:pPr>
              <a:lnSpc>
                <a:spcPct val="150000"/>
              </a:lnSpc>
            </a:pPr>
            <a:r>
              <a:rPr lang="en-US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Galfan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Voest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Alpine (6 µm) </a:t>
            </a:r>
          </a:p>
          <a:p>
            <a:pPr>
              <a:lnSpc>
                <a:spcPct val="150000"/>
              </a:lnSpc>
            </a:pPr>
            <a:r>
              <a:rPr lang="en-US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Galvanneal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British Steel (9 µm)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170621" y="1340768"/>
            <a:ext cx="3236912" cy="1646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	</a:t>
            </a:r>
            <a:r>
              <a:rPr lang="en-US" b="1" u="sng" dirty="0" smtClean="0"/>
              <a:t>Optimized parameters</a:t>
            </a:r>
            <a:endParaRPr lang="cs-CZ" b="1" u="sng" dirty="0" smtClean="0"/>
          </a:p>
          <a:p>
            <a:endParaRPr lang="en-US" sz="11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laser pulse energy 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focusing condition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different surrounding gases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delay time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" y="3068960"/>
            <a:ext cx="5094788" cy="2772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529" y="3212976"/>
            <a:ext cx="2952328" cy="97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529" y="4221088"/>
            <a:ext cx="2952328" cy="95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530" y="5230865"/>
            <a:ext cx="2952328" cy="969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8604448" y="3513607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air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8604448" y="4512357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Ar</a:t>
            </a: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8604448" y="5530950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He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107504" y="5805264"/>
            <a:ext cx="5184576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Depth profile of electroplated Zn in helium focusing at -20 mm. Comparison of LIBS signals of Zn(I) 280.08 nm and Fe(I) 344.06 nm at 5 and 10 </a:t>
            </a:r>
            <a:r>
              <a:rPr 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delay times. Ablation was performed with an energy of 100 </a:t>
            </a:r>
            <a:r>
              <a:rPr 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mJ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/pulse.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986364" y="6448251"/>
            <a:ext cx="2133600" cy="365125"/>
          </a:xfrm>
        </p:spPr>
        <p:txBody>
          <a:bodyPr/>
          <a:lstStyle/>
          <a:p>
            <a:fld id="{7B1D5297-9E03-49C9-B356-433209BE1897}" type="slidenum">
              <a:rPr lang="cs-CZ" smtClean="0"/>
              <a:t>23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881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35496" y="44624"/>
            <a:ext cx="899160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cs-CZ" sz="2800" b="1" u="sng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Depth profiling</a:t>
            </a:r>
          </a:p>
          <a:p>
            <a:pPr algn="ctr"/>
            <a:endParaRPr lang="en-US" altLang="cs-CZ" sz="1100" b="1" u="sng" dirty="0" smtClean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35496" y="6444044"/>
            <a:ext cx="899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900" dirty="0" smtClean="0"/>
              <a:t>Hrdlicka, A.; </a:t>
            </a:r>
            <a:r>
              <a:rPr lang="en-US" sz="900" dirty="0" err="1" smtClean="0"/>
              <a:t>Zaoralkova</a:t>
            </a:r>
            <a:r>
              <a:rPr lang="en-US" sz="900" dirty="0" smtClean="0"/>
              <a:t>, L.; </a:t>
            </a:r>
            <a:r>
              <a:rPr lang="en-US" sz="900" dirty="0" err="1" smtClean="0"/>
              <a:t>Galiova</a:t>
            </a:r>
            <a:r>
              <a:rPr lang="en-US" sz="900" dirty="0" smtClean="0"/>
              <a:t>, M.; Ctvrtnickova, T.; </a:t>
            </a:r>
            <a:r>
              <a:rPr lang="en-US" sz="900" dirty="0" err="1" smtClean="0"/>
              <a:t>Kanicky</a:t>
            </a:r>
            <a:r>
              <a:rPr lang="en-US" sz="900" dirty="0" smtClean="0"/>
              <a:t>, V.; </a:t>
            </a:r>
            <a:r>
              <a:rPr lang="en-US" sz="900" dirty="0" err="1" smtClean="0"/>
              <a:t>Otruba</a:t>
            </a:r>
            <a:r>
              <a:rPr lang="en-US" sz="900" dirty="0" smtClean="0"/>
              <a:t>, V.; Novotny, K.; </a:t>
            </a:r>
            <a:r>
              <a:rPr lang="en-US" sz="900" dirty="0" err="1" smtClean="0"/>
              <a:t>Krasensky</a:t>
            </a:r>
            <a:r>
              <a:rPr lang="en-US" sz="900" dirty="0" smtClean="0"/>
              <a:t>, P.; Kaiser, J.; </a:t>
            </a:r>
            <a:r>
              <a:rPr lang="en-US" sz="900" dirty="0" err="1" smtClean="0"/>
              <a:t>Malina</a:t>
            </a:r>
            <a:r>
              <a:rPr lang="en-US" sz="900" dirty="0" smtClean="0"/>
              <a:t>, R.; </a:t>
            </a:r>
            <a:r>
              <a:rPr lang="en-US" sz="900" dirty="0" err="1" smtClean="0"/>
              <a:t>Palenikova</a:t>
            </a:r>
            <a:r>
              <a:rPr lang="en-US" sz="900" dirty="0" smtClean="0"/>
              <a:t>, K., Correlation of acoustic and optical emission signals produced at 1064 and 532 nm laser-induced breakdown spectroscopy (LIBS) of glazed wall tiles. </a:t>
            </a:r>
            <a:r>
              <a:rPr lang="en-US" sz="900" i="1" dirty="0" err="1" smtClean="0"/>
              <a:t>Spectrochimica</a:t>
            </a:r>
            <a:r>
              <a:rPr lang="en-US" sz="900" i="1" dirty="0" smtClean="0"/>
              <a:t> </a:t>
            </a:r>
            <a:r>
              <a:rPr lang="en-US" sz="900" i="1" dirty="0" err="1" smtClean="0"/>
              <a:t>Acta</a:t>
            </a:r>
            <a:r>
              <a:rPr lang="en-US" sz="900" i="1" dirty="0" smtClean="0"/>
              <a:t> Part B-Atomic Spectroscopy </a:t>
            </a:r>
            <a:r>
              <a:rPr lang="en-US" sz="900" dirty="0" smtClean="0"/>
              <a:t>2009, 64, 74-78.</a:t>
            </a:r>
            <a:endParaRPr lang="en-US" sz="900" dirty="0"/>
          </a:p>
        </p:txBody>
      </p:sp>
      <p:cxnSp>
        <p:nvCxnSpPr>
          <p:cNvPr id="5" name="Přímá spojnice 4"/>
          <p:cNvCxnSpPr/>
          <p:nvPr/>
        </p:nvCxnSpPr>
        <p:spPr>
          <a:xfrm>
            <a:off x="107504" y="6453336"/>
            <a:ext cx="9001000" cy="0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délník 7"/>
          <p:cNvSpPr/>
          <p:nvPr/>
        </p:nvSpPr>
        <p:spPr>
          <a:xfrm>
            <a:off x="179512" y="980728"/>
            <a:ext cx="48151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Model sample of glazed silicate ceramics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well</a:t>
            </a:r>
            <a:r>
              <a:rPr lang="cs-CZ" dirty="0"/>
              <a:t>-</a:t>
            </a:r>
            <a:r>
              <a:rPr lang="en-US" dirty="0" smtClean="0"/>
              <a:t>defined average contents of constituents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reproducible production series</a:t>
            </a:r>
            <a:endParaRPr lang="en-US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 b="50000"/>
          <a:stretch/>
        </p:blipFill>
        <p:spPr bwMode="auto">
          <a:xfrm>
            <a:off x="5113536" y="1195639"/>
            <a:ext cx="3981898" cy="2377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4" b="50413"/>
          <a:stretch/>
        </p:blipFill>
        <p:spPr bwMode="auto">
          <a:xfrm>
            <a:off x="5049791" y="3573016"/>
            <a:ext cx="4059589" cy="2398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09120"/>
            <a:ext cx="2660395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7" b="11524"/>
          <a:stretch/>
        </p:blipFill>
        <p:spPr bwMode="auto">
          <a:xfrm>
            <a:off x="179512" y="1916832"/>
            <a:ext cx="3786788" cy="2317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3635896" y="546766"/>
            <a:ext cx="1620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(ceramic tiles)</a:t>
            </a:r>
          </a:p>
          <a:p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915816" y="5409220"/>
            <a:ext cx="2177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decrease in the optical emission</a:t>
            </a:r>
          </a:p>
          <a:p>
            <a:r>
              <a:rPr lang="en-US" sz="1200" dirty="0" smtClean="0"/>
              <a:t>during ablation was successfully compensated by normalization to the acoustic signal</a:t>
            </a:r>
            <a:endParaRPr lang="en-US" sz="1200" dirty="0"/>
          </a:p>
        </p:txBody>
      </p:sp>
      <p:cxnSp>
        <p:nvCxnSpPr>
          <p:cNvPr id="12" name="Přímá spojnice se šipkou 11"/>
          <p:cNvCxnSpPr/>
          <p:nvPr/>
        </p:nvCxnSpPr>
        <p:spPr>
          <a:xfrm>
            <a:off x="3112703" y="5157192"/>
            <a:ext cx="1819337" cy="0"/>
          </a:xfrm>
          <a:prstGeom prst="straightConnector1">
            <a:avLst/>
          </a:prstGeom>
          <a:ln w="381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5113536" y="5971802"/>
            <a:ext cx="3888366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Depth profile of the green tile acquired for Al(I) 309.271 nm</a:t>
            </a:r>
            <a:r>
              <a:rPr lang="cs-CZ" sz="1100" dirty="0" smtClean="0"/>
              <a:t>, </a:t>
            </a:r>
            <a:r>
              <a:rPr lang="cs-CZ" sz="1100" dirty="0" err="1" smtClean="0"/>
              <a:t>Cr</a:t>
            </a:r>
            <a:r>
              <a:rPr lang="cs-CZ" sz="1100" dirty="0" smtClean="0"/>
              <a:t>(I) 295.368 </a:t>
            </a:r>
            <a:r>
              <a:rPr lang="cs-CZ" sz="1100" dirty="0" err="1" smtClean="0"/>
              <a:t>nm</a:t>
            </a:r>
            <a:r>
              <a:rPr lang="cs-CZ" sz="1100" dirty="0" smtClean="0"/>
              <a:t> and Ti(II( 334.904 </a:t>
            </a:r>
            <a:r>
              <a:rPr lang="cs-CZ" sz="1100" dirty="0" err="1" smtClean="0"/>
              <a:t>nm</a:t>
            </a:r>
            <a:r>
              <a:rPr lang="cs-CZ" sz="1100" dirty="0" smtClean="0"/>
              <a:t>.</a:t>
            </a:r>
            <a:endParaRPr lang="en-US" sz="1100" dirty="0"/>
          </a:p>
        </p:txBody>
      </p:sp>
      <p:pic>
        <p:nvPicPr>
          <p:cNvPr id="2059" name="Picture 11" descr="http://www.ahhuateng.com/wp-content/uploads/2013/04/Installing-Ceramic-Til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2072"/>
            <a:ext cx="1330197" cy="86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2" descr="DSCN0209"/>
          <p:cNvPicPr>
            <a:picLocks noChangeAspect="1" noChangeArrowheads="1"/>
          </p:cNvPicPr>
          <p:nvPr/>
        </p:nvPicPr>
        <p:blipFill>
          <a:blip r:embed="rId7" cstate="print">
            <a:lum bright="18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24578"/>
            <a:ext cx="1333558" cy="100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80" descr="IMG_000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5" r="15097" b="3098"/>
          <a:stretch>
            <a:fillRect/>
          </a:stretch>
        </p:blipFill>
        <p:spPr bwMode="auto">
          <a:xfrm>
            <a:off x="4057189" y="3717032"/>
            <a:ext cx="995569" cy="123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7046912" y="6520259"/>
            <a:ext cx="2133600" cy="365125"/>
          </a:xfrm>
        </p:spPr>
        <p:txBody>
          <a:bodyPr/>
          <a:lstStyle/>
          <a:p>
            <a:fld id="{7B1D5297-9E03-49C9-B356-433209BE1897}" type="slidenum">
              <a:rPr lang="cs-CZ" smtClean="0"/>
              <a:t>24</a:t>
            </a:fld>
            <a:endParaRPr lang="cs-CZ" dirty="0"/>
          </a:p>
        </p:txBody>
      </p:sp>
      <p:cxnSp>
        <p:nvCxnSpPr>
          <p:cNvPr id="7" name="Přímá spojnice 6"/>
          <p:cNvCxnSpPr/>
          <p:nvPr/>
        </p:nvCxnSpPr>
        <p:spPr>
          <a:xfrm>
            <a:off x="7524328" y="260648"/>
            <a:ext cx="0" cy="72008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 rot="16200000">
            <a:off x="7090103" y="466828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 mm</a:t>
            </a:r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34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07504" y="3152821"/>
            <a:ext cx="8990993" cy="3588547"/>
            <a:chOff x="158" y="527"/>
            <a:chExt cx="5335" cy="2582"/>
          </a:xfrm>
        </p:grpSpPr>
        <p:sp>
          <p:nvSpPr>
            <p:cNvPr id="3" name="Text Box 3"/>
            <p:cNvSpPr txBox="1">
              <a:spLocks noChangeArrowheads="1"/>
            </p:cNvSpPr>
            <p:nvPr/>
          </p:nvSpPr>
          <p:spPr bwMode="auto">
            <a:xfrm>
              <a:off x="567" y="1960"/>
              <a:ext cx="255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400"/>
                <a:t>Ti</a:t>
              </a:r>
            </a:p>
          </p:txBody>
        </p:sp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295" y="2512"/>
              <a:ext cx="300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400"/>
                <a:t>Zn</a:t>
              </a:r>
            </a:p>
          </p:txBody>
        </p:sp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839" y="2558"/>
              <a:ext cx="28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400"/>
                <a:t>Cr</a:t>
              </a:r>
            </a:p>
          </p:txBody>
        </p: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158" y="527"/>
              <a:ext cx="5335" cy="2566"/>
              <a:chOff x="158" y="572"/>
              <a:chExt cx="5335" cy="2566"/>
            </a:xfrm>
          </p:grpSpPr>
          <p:grpSp>
            <p:nvGrpSpPr>
              <p:cNvPr id="8" name="Group 7"/>
              <p:cNvGrpSpPr>
                <a:grpSpLocks/>
              </p:cNvGrpSpPr>
              <p:nvPr/>
            </p:nvGrpSpPr>
            <p:grpSpPr bwMode="auto">
              <a:xfrm>
                <a:off x="158" y="572"/>
                <a:ext cx="5267" cy="2566"/>
                <a:chOff x="295" y="572"/>
                <a:chExt cx="5267" cy="2566"/>
              </a:xfrm>
            </p:grpSpPr>
            <p:grpSp>
              <p:nvGrpSpPr>
                <p:cNvPr id="10" name="Group 8"/>
                <p:cNvGrpSpPr>
                  <a:grpSpLocks/>
                </p:cNvGrpSpPr>
                <p:nvPr/>
              </p:nvGrpSpPr>
              <p:grpSpPr bwMode="auto">
                <a:xfrm>
                  <a:off x="295" y="572"/>
                  <a:ext cx="5267" cy="2388"/>
                  <a:chOff x="249" y="547"/>
                  <a:chExt cx="5721" cy="2686"/>
                </a:xfrm>
              </p:grpSpPr>
              <p:pic>
                <p:nvPicPr>
                  <p:cNvPr id="12" name="Picture 9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934" t="10408" r="12978"/>
                  <a:stretch>
                    <a:fillRect/>
                  </a:stretch>
                </p:blipFill>
                <p:spPr bwMode="auto">
                  <a:xfrm rot="16200000">
                    <a:off x="92" y="1035"/>
                    <a:ext cx="2268" cy="19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graphicFrame>
                <p:nvGraphicFramePr>
                  <p:cNvPr id="13" name="Object 10"/>
                  <p:cNvGraphicFramePr>
                    <a:graphicFrameLocks noChangeAspect="1"/>
                  </p:cNvGraphicFramePr>
                  <p:nvPr/>
                </p:nvGraphicFramePr>
                <p:xfrm>
                  <a:off x="1973" y="547"/>
                  <a:ext cx="2041" cy="2686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3338" name="SPW 7.1 Graph" r:id="rId4" imgW="5406840" imgH="6931800" progId="SigmaPlotGraphicObject.6">
                          <p:embed/>
                        </p:oleObj>
                      </mc:Choice>
                      <mc:Fallback>
                        <p:oleObj name="SPW 7.1 Graph" r:id="rId4" imgW="5406840" imgH="6931800" progId="SigmaPlotGraphicObject.6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5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 l="4135" r="3136" b="20313"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1973" y="547"/>
                                <a:ext cx="2041" cy="2686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/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14" name="Object 11"/>
                  <p:cNvGraphicFramePr>
                    <a:graphicFrameLocks noChangeAspect="1"/>
                  </p:cNvGraphicFramePr>
                  <p:nvPr/>
                </p:nvGraphicFramePr>
                <p:xfrm>
                  <a:off x="3973" y="547"/>
                  <a:ext cx="1997" cy="2676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3339" name="SPW 7.1 Graph" r:id="rId6" imgW="5406840" imgH="7090200" progId="SigmaPlotGraphicObject.6">
                          <p:embed/>
                        </p:oleObj>
                      </mc:Choice>
                      <mc:Fallback>
                        <p:oleObj name="SPW 7.1 Graph" r:id="rId6" imgW="5406840" imgH="7090200" progId="SigmaPlotGraphicObject.6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7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 l="10320" b="22356"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973" y="547"/>
                                <a:ext cx="1997" cy="2676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chemeClr val="accent1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sp>
              <p:nvSpPr>
                <p:cNvPr id="11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613" y="2917"/>
                  <a:ext cx="1066" cy="2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cs-CZ" sz="14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Normalized intensity</a:t>
                  </a:r>
                  <a:endParaRPr lang="en-US" altLang="cs-CZ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9" name="Text Box 13"/>
              <p:cNvSpPr txBox="1">
                <a:spLocks noChangeArrowheads="1"/>
              </p:cNvSpPr>
              <p:nvPr/>
            </p:nvSpPr>
            <p:spPr bwMode="auto">
              <a:xfrm rot="16200000">
                <a:off x="4871" y="1684"/>
                <a:ext cx="1061" cy="1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cs-CZ" sz="1400" dirty="0" smtClean="0"/>
                  <a:t>Number of pulses</a:t>
                </a:r>
                <a:endParaRPr lang="en-US" altLang="cs-CZ" sz="1400" dirty="0"/>
              </a:p>
            </p:txBody>
          </p:sp>
        </p:grpSp>
        <p:sp>
          <p:nvSpPr>
            <p:cNvPr id="7" name="Text Box 14"/>
            <p:cNvSpPr txBox="1">
              <a:spLocks noChangeArrowheads="1"/>
            </p:cNvSpPr>
            <p:nvPr/>
          </p:nvSpPr>
          <p:spPr bwMode="auto">
            <a:xfrm>
              <a:off x="2145" y="2886"/>
              <a:ext cx="1184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cs-CZ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Position on the sample</a:t>
              </a:r>
              <a:endParaRPr lang="en-US" altLang="cs-CZ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 Box 14"/>
            <p:cNvSpPr txBox="1">
              <a:spLocks noChangeArrowheads="1"/>
            </p:cNvSpPr>
            <p:nvPr/>
          </p:nvSpPr>
          <p:spPr bwMode="auto">
            <a:xfrm>
              <a:off x="3875" y="2888"/>
              <a:ext cx="1184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cs-CZ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Position on the sample</a:t>
              </a:r>
              <a:endParaRPr lang="en-US" altLang="cs-CZ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1806140" y="36493"/>
            <a:ext cx="5772414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2800" b="1" u="sng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Mapping and depth profiling </a:t>
            </a:r>
          </a:p>
          <a:p>
            <a:pPr algn="ctr"/>
            <a:r>
              <a:rPr lang="en-US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(ceramic tiles)</a:t>
            </a:r>
            <a:endParaRPr lang="en-US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7236296" y="922114"/>
            <a:ext cx="140615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Ti(II) 334.9 </a:t>
            </a:r>
            <a:r>
              <a:rPr lang="es-ES_tradnl" alt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endParaRPr lang="es-ES_tradnl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_tradnl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Cr(II) 336.8 </a:t>
            </a:r>
            <a:r>
              <a:rPr lang="es-ES_tradnl" alt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endParaRPr lang="es-ES_tradnl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_tradnl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Zn(I) </a:t>
            </a:r>
            <a:r>
              <a:rPr lang="es-ES_tradnl" alt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330.29nm</a:t>
            </a:r>
            <a:endParaRPr lang="es-MX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0" t="18981" b="14855"/>
          <a:stretch/>
        </p:blipFill>
        <p:spPr bwMode="auto">
          <a:xfrm>
            <a:off x="179512" y="908720"/>
            <a:ext cx="6696744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Line 6"/>
          <p:cNvSpPr>
            <a:spLocks noChangeShapeType="1"/>
          </p:cNvSpPr>
          <p:nvPr/>
        </p:nvSpPr>
        <p:spPr bwMode="auto">
          <a:xfrm>
            <a:off x="1763688" y="1268759"/>
            <a:ext cx="0" cy="61512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1610436" y="980727"/>
            <a:ext cx="3619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altLang="cs-CZ" sz="1200" dirty="0"/>
              <a:t>Zn</a:t>
            </a:r>
            <a:endParaRPr lang="es-MX" altLang="cs-CZ" sz="1200" dirty="0"/>
          </a:p>
        </p:txBody>
      </p:sp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2583484" y="980727"/>
            <a:ext cx="3444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altLang="cs-CZ" sz="1200" dirty="0"/>
              <a:t>Cr</a:t>
            </a:r>
            <a:endParaRPr lang="es-MX" altLang="cs-CZ" sz="1200" dirty="0"/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5412978" y="922114"/>
            <a:ext cx="311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altLang="cs-CZ" sz="1200" dirty="0"/>
              <a:t>Ti</a:t>
            </a:r>
            <a:endParaRPr lang="es-MX" altLang="cs-CZ" sz="1200" dirty="0"/>
          </a:p>
        </p:txBody>
      </p:sp>
      <p:pic>
        <p:nvPicPr>
          <p:cNvPr id="31" name="Picture 24" descr="ORANGE4"/>
          <p:cNvPicPr>
            <a:picLocks noChangeAspect="1" noChangeArrowheads="1"/>
          </p:cNvPicPr>
          <p:nvPr/>
        </p:nvPicPr>
        <p:blipFill>
          <a:blip r:embed="rId9" cstate="print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" t="33363" r="19228" b="25633"/>
          <a:stretch>
            <a:fillRect/>
          </a:stretch>
        </p:blipFill>
        <p:spPr bwMode="auto">
          <a:xfrm>
            <a:off x="7004632" y="1988840"/>
            <a:ext cx="1653338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4230112" y="3140968"/>
            <a:ext cx="4138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Zn</a:t>
            </a:r>
            <a:endParaRPr lang="cs-CZ" dirty="0"/>
          </a:p>
        </p:txBody>
      </p:sp>
      <p:sp>
        <p:nvSpPr>
          <p:cNvPr id="32" name="TextovéPole 31"/>
          <p:cNvSpPr txBox="1"/>
          <p:nvPr/>
        </p:nvSpPr>
        <p:spPr>
          <a:xfrm>
            <a:off x="7196100" y="3140968"/>
            <a:ext cx="3497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Ti</a:t>
            </a:r>
            <a:endParaRPr lang="cs-CZ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7164288" y="2636912"/>
            <a:ext cx="1407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ablation craters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12"/>
          </p:nvPr>
        </p:nvSpPr>
        <p:spPr>
          <a:xfrm>
            <a:off x="6974904" y="6520259"/>
            <a:ext cx="2133600" cy="365125"/>
          </a:xfrm>
        </p:spPr>
        <p:txBody>
          <a:bodyPr/>
          <a:lstStyle/>
          <a:p>
            <a:fld id="{7B1D5297-9E03-49C9-B356-433209BE1897}" type="slidenum">
              <a:rPr lang="cs-CZ" smtClean="0"/>
              <a:t>25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750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35496" y="163488"/>
            <a:ext cx="899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cs-CZ" sz="2800" b="1" u="sng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Mapping of elemental distribution</a:t>
            </a:r>
          </a:p>
          <a:p>
            <a:pPr algn="ctr"/>
            <a:r>
              <a:rPr lang="en-US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(plant samples)</a:t>
            </a:r>
            <a:endParaRPr lang="en-US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23528" y="908720"/>
            <a:ext cx="86409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noProof="1" smtClean="0"/>
              <a:t>Cleaning of metal contaminated soil  - </a:t>
            </a:r>
            <a:r>
              <a:rPr lang="en-US" b="1" noProof="1" smtClean="0"/>
              <a:t>PHYTOREMEDIATION</a:t>
            </a:r>
          </a:p>
          <a:p>
            <a:pPr lvl="0"/>
            <a:endParaRPr lang="en-US" b="1" noProof="1" smtClean="0"/>
          </a:p>
          <a:p>
            <a:r>
              <a:rPr lang="en-US" dirty="0" smtClean="0"/>
              <a:t>resistant, strong tolerance, effective plant-transport mechanisms, high accumulation, </a:t>
            </a:r>
          </a:p>
          <a:p>
            <a:r>
              <a:rPr lang="en-US" dirty="0" smtClean="0"/>
              <a:t>high biomass, fast growth</a:t>
            </a:r>
          </a:p>
          <a:p>
            <a:endParaRPr lang="en-US" dirty="0" smtClean="0"/>
          </a:p>
          <a:p>
            <a:r>
              <a:rPr lang="en-US" dirty="0" smtClean="0"/>
              <a:t>herbs: </a:t>
            </a:r>
            <a:r>
              <a:rPr lang="en-US" i="1" dirty="0" err="1" smtClean="0"/>
              <a:t>Zea</a:t>
            </a:r>
            <a:r>
              <a:rPr lang="en-US" i="1" dirty="0" smtClean="0"/>
              <a:t> mays, Helianthus </a:t>
            </a:r>
            <a:r>
              <a:rPr lang="en-US" i="1" dirty="0" err="1" smtClean="0"/>
              <a:t>annuus</a:t>
            </a:r>
            <a:r>
              <a:rPr lang="en-US" i="1" dirty="0" smtClean="0"/>
              <a:t> ...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trees: </a:t>
            </a:r>
            <a:r>
              <a:rPr lang="en-US" i="1" dirty="0" err="1" smtClean="0"/>
              <a:t>Betula</a:t>
            </a:r>
            <a:r>
              <a:rPr lang="en-US" i="1" dirty="0" smtClean="0"/>
              <a:t> </a:t>
            </a:r>
            <a:r>
              <a:rPr lang="en-US" i="1" dirty="0" err="1" smtClean="0"/>
              <a:t>pendula</a:t>
            </a:r>
            <a:r>
              <a:rPr lang="en-US" i="1" dirty="0" smtClean="0"/>
              <a:t>, </a:t>
            </a:r>
            <a:r>
              <a:rPr lang="en-US" i="1" dirty="0" err="1" smtClean="0"/>
              <a:t>Populus</a:t>
            </a:r>
            <a:r>
              <a:rPr lang="en-US" i="1" dirty="0" smtClean="0"/>
              <a:t> </a:t>
            </a:r>
            <a:r>
              <a:rPr lang="en-US" i="1" dirty="0" err="1" smtClean="0"/>
              <a:t>tremula</a:t>
            </a:r>
            <a:r>
              <a:rPr lang="en-US" i="1" dirty="0" smtClean="0"/>
              <a:t> ...</a:t>
            </a:r>
          </a:p>
          <a:p>
            <a:pPr lvl="0"/>
            <a:endParaRPr lang="en-US" dirty="0"/>
          </a:p>
        </p:txBody>
      </p:sp>
      <p:sp>
        <p:nvSpPr>
          <p:cNvPr id="4" name="TextovéPole 3"/>
          <p:cNvSpPr txBox="1"/>
          <p:nvPr/>
        </p:nvSpPr>
        <p:spPr>
          <a:xfrm>
            <a:off x="251520" y="3719017"/>
            <a:ext cx="5724131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u="sng" noProof="1"/>
              <a:t>Samples</a:t>
            </a:r>
            <a:r>
              <a:rPr lang="en-US" b="1" u="sng" noProof="1"/>
              <a:t> from natura</a:t>
            </a:r>
            <a:r>
              <a:rPr lang="cs-CZ" b="1" u="sng" noProof="1"/>
              <a:t>l</a:t>
            </a:r>
            <a:r>
              <a:rPr lang="en-US" b="1" u="sng" noProof="1"/>
              <a:t>ly growing trees</a:t>
            </a:r>
          </a:p>
          <a:p>
            <a:endParaRPr lang="cs-CZ" sz="1400" noProof="1" smtClean="0">
              <a:latin typeface="Arial" pitchFamily="34" charset="0"/>
            </a:endParaRPr>
          </a:p>
          <a:p>
            <a:r>
              <a:rPr lang="en-US" sz="1400" noProof="1" smtClean="0">
                <a:latin typeface="Arial" pitchFamily="34" charset="0"/>
              </a:rPr>
              <a:t>recultivated </a:t>
            </a:r>
            <a:r>
              <a:rPr lang="en-US" sz="1400" noProof="1">
                <a:latin typeface="Arial" pitchFamily="34" charset="0"/>
              </a:rPr>
              <a:t>sludge bed in locality </a:t>
            </a:r>
            <a:r>
              <a:rPr lang="en-US" sz="1400" b="1" noProof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Smolník (Slovakia)</a:t>
            </a:r>
          </a:p>
          <a:p>
            <a:pPr lvl="0"/>
            <a:endParaRPr lang="cs-CZ" noProof="1" smtClean="0"/>
          </a:p>
          <a:p>
            <a:pPr lvl="0"/>
            <a:endParaRPr lang="cs-CZ" b="1" u="sng" noProof="1" smtClean="0"/>
          </a:p>
          <a:p>
            <a:pPr lvl="0"/>
            <a:r>
              <a:rPr lang="en-US" b="1" u="sng" noProof="1" smtClean="0"/>
              <a:t>Laboratory </a:t>
            </a:r>
            <a:r>
              <a:rPr lang="en-US" b="1" u="sng" noProof="1"/>
              <a:t>cultivated </a:t>
            </a:r>
            <a:r>
              <a:rPr lang="cs-CZ" b="1" u="sng" noProof="1" smtClean="0"/>
              <a:t>plants</a:t>
            </a:r>
            <a:endParaRPr lang="cs-CZ" b="1" u="sng" dirty="0"/>
          </a:p>
          <a:p>
            <a:r>
              <a:rPr lang="en-US" sz="1400" dirty="0">
                <a:latin typeface="Arial" pitchFamily="34" charset="0"/>
              </a:rPr>
              <a:t>Department of Chemistry and Biochemistry, Mendel University in Brno</a:t>
            </a:r>
            <a:endParaRPr lang="cs-CZ" sz="1400" dirty="0">
              <a:latin typeface="Arial" pitchFamily="34" charset="0"/>
            </a:endParaRPr>
          </a:p>
        </p:txBody>
      </p:sp>
      <p:pic>
        <p:nvPicPr>
          <p:cNvPr id="5" name="Picture 794" descr="map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5" y="4451111"/>
            <a:ext cx="1590162" cy="850097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70" r="24471"/>
          <a:stretch/>
        </p:blipFill>
        <p:spPr bwMode="auto">
          <a:xfrm>
            <a:off x="3635896" y="5584467"/>
            <a:ext cx="5457274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533" y="1844824"/>
            <a:ext cx="4247679" cy="253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délník 5"/>
          <p:cNvSpPr/>
          <p:nvPr/>
        </p:nvSpPr>
        <p:spPr>
          <a:xfrm>
            <a:off x="3707904" y="6525344"/>
            <a:ext cx="360040" cy="2832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974904" y="6520259"/>
            <a:ext cx="2133600" cy="365125"/>
          </a:xfrm>
        </p:spPr>
        <p:txBody>
          <a:bodyPr/>
          <a:lstStyle/>
          <a:p>
            <a:fld id="{7B1D5297-9E03-49C9-B356-433209BE1897}" type="slidenum">
              <a:rPr lang="cs-CZ" smtClean="0"/>
              <a:t>26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0306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35496" y="163488"/>
            <a:ext cx="899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cs-CZ" sz="2800" b="1" u="sng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Mapping of elemental distribution</a:t>
            </a:r>
          </a:p>
          <a:p>
            <a:pPr algn="ctr"/>
            <a:r>
              <a:rPr lang="en-US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(plant samples)</a:t>
            </a:r>
            <a:endParaRPr lang="en-US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Skupina 3"/>
          <p:cNvGrpSpPr/>
          <p:nvPr/>
        </p:nvGrpSpPr>
        <p:grpSpPr>
          <a:xfrm>
            <a:off x="323528" y="908720"/>
            <a:ext cx="3744416" cy="3096344"/>
            <a:chOff x="23676170" y="30459684"/>
            <a:chExt cx="4968551" cy="4267507"/>
          </a:xfrm>
        </p:grpSpPr>
        <p:pic>
          <p:nvPicPr>
            <p:cNvPr id="5" name="Obrázek 4" descr="od dvou teček k bázi-rovně"/>
            <p:cNvPicPr>
              <a:picLocks noChangeAspect="1"/>
            </p:cNvPicPr>
            <p:nvPr/>
          </p:nvPicPr>
          <p:blipFill>
            <a:blip r:embed="rId2" cstate="print"/>
            <a:srcRect l="7101" r="7964" b="16445"/>
            <a:stretch>
              <a:fillRect/>
            </a:stretch>
          </p:blipFill>
          <p:spPr bwMode="auto">
            <a:xfrm flipH="1">
              <a:off x="24626787" y="31539804"/>
              <a:ext cx="3816424" cy="2016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676170" y="30459684"/>
              <a:ext cx="4968551" cy="42675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7" name="Obdélník 6"/>
          <p:cNvSpPr/>
          <p:nvPr/>
        </p:nvSpPr>
        <p:spPr>
          <a:xfrm>
            <a:off x="4355976" y="242088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Copper</a:t>
            </a:r>
            <a:r>
              <a:rPr lang="en-US" sz="1600" dirty="0">
                <a:solidFill>
                  <a:srgbClr val="898989"/>
                </a:solidFill>
                <a:latin typeface="Arial" pitchFamily="34" charset="0"/>
              </a:rPr>
              <a:t> </a:t>
            </a:r>
            <a:r>
              <a:rPr lang="en-US" sz="1600" dirty="0">
                <a:latin typeface="Arial" pitchFamily="34" charset="0"/>
              </a:rPr>
              <a:t>distribution in the needle of pine tree (</a:t>
            </a:r>
            <a:r>
              <a:rPr lang="en-US" sz="1600" b="1" i="1" dirty="0" err="1">
                <a:latin typeface="Arial" pitchFamily="34" charset="0"/>
              </a:rPr>
              <a:t>Pinus</a:t>
            </a:r>
            <a:r>
              <a:rPr lang="en-US" sz="1600" b="1" i="1" dirty="0">
                <a:latin typeface="Arial" pitchFamily="34" charset="0"/>
              </a:rPr>
              <a:t> </a:t>
            </a:r>
            <a:r>
              <a:rPr lang="en-US" sz="1600" b="1" i="1" dirty="0" err="1">
                <a:latin typeface="Arial" pitchFamily="34" charset="0"/>
              </a:rPr>
              <a:t>sylvestris</a:t>
            </a:r>
            <a:r>
              <a:rPr lang="en-US" sz="1600" dirty="0">
                <a:latin typeface="Arial" pitchFamily="34" charset="0"/>
              </a:rPr>
              <a:t>) obtained by LIBS </a:t>
            </a:r>
            <a:r>
              <a:rPr lang="en-US" sz="1600" b="1" dirty="0">
                <a:latin typeface="Arial" pitchFamily="34" charset="0"/>
              </a:rPr>
              <a:t>single pulse</a:t>
            </a:r>
            <a:r>
              <a:rPr lang="cs-CZ" sz="1600" b="1" dirty="0">
                <a:latin typeface="Arial" pitchFamily="34" charset="0"/>
              </a:rPr>
              <a:t>.</a:t>
            </a:r>
            <a:endParaRPr lang="en-US" sz="1600" b="1" dirty="0"/>
          </a:p>
        </p:txBody>
      </p:sp>
      <p:grpSp>
        <p:nvGrpSpPr>
          <p:cNvPr id="8" name="Skupina 7"/>
          <p:cNvGrpSpPr/>
          <p:nvPr/>
        </p:nvGrpSpPr>
        <p:grpSpPr>
          <a:xfrm>
            <a:off x="251520" y="3861048"/>
            <a:ext cx="4608512" cy="2808312"/>
            <a:chOff x="17137955" y="30603700"/>
            <a:chExt cx="6192688" cy="3744416"/>
          </a:xfrm>
        </p:grpSpPr>
        <p:pic>
          <p:nvPicPr>
            <p:cNvPr id="9" name="Picture 12" descr="střed3"/>
            <p:cNvPicPr>
              <a:picLocks noChangeAspect="1" noChangeArrowheads="1"/>
            </p:cNvPicPr>
            <p:nvPr/>
          </p:nvPicPr>
          <p:blipFill>
            <a:blip r:embed="rId4" cstate="print"/>
            <a:srcRect l="8168" t="23854" r="10200" b="18826"/>
            <a:stretch>
              <a:fillRect/>
            </a:stretch>
          </p:blipFill>
          <p:spPr bwMode="auto">
            <a:xfrm>
              <a:off x="18048140" y="31572200"/>
              <a:ext cx="4778447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/>
            <p:cNvPicPr>
              <a:picLocks noChangeAspect="1" noChangeArrowheads="1"/>
            </p:cNvPicPr>
            <p:nvPr/>
          </p:nvPicPr>
          <p:blipFill>
            <a:blip r:embed="rId5" cstate="print"/>
            <a:srcRect l="4670" t="9316" r="2662" b="4114"/>
            <a:stretch>
              <a:fillRect/>
            </a:stretch>
          </p:blipFill>
          <p:spPr bwMode="auto">
            <a:xfrm>
              <a:off x="17137955" y="30603700"/>
              <a:ext cx="6192688" cy="3744416"/>
            </a:xfrm>
            <a:prstGeom prst="rect">
              <a:avLst/>
            </a:prstGeom>
            <a:noFill/>
          </p:spPr>
        </p:pic>
      </p:grpSp>
      <p:sp>
        <p:nvSpPr>
          <p:cNvPr id="11" name="TextovéPole 10"/>
          <p:cNvSpPr txBox="1"/>
          <p:nvPr/>
        </p:nvSpPr>
        <p:spPr>
          <a:xfrm>
            <a:off x="4813951" y="4863772"/>
            <a:ext cx="4006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Copper</a:t>
            </a:r>
            <a:r>
              <a:rPr lang="en-US" sz="1600" b="1" dirty="0" smtClean="0">
                <a:solidFill>
                  <a:srgbClr val="898989"/>
                </a:solidFill>
                <a:latin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</a:rPr>
              <a:t>distribution in central vein of the aspen leaf (</a:t>
            </a:r>
            <a:r>
              <a:rPr lang="en-US" sz="1600" b="1" i="1" dirty="0" err="1" smtClean="0">
                <a:latin typeface="Arial" pitchFamily="34" charset="0"/>
              </a:rPr>
              <a:t>Populus</a:t>
            </a:r>
            <a:r>
              <a:rPr lang="en-US" sz="1600" b="1" i="1" dirty="0" smtClean="0">
                <a:latin typeface="Arial" pitchFamily="34" charset="0"/>
              </a:rPr>
              <a:t> </a:t>
            </a:r>
            <a:r>
              <a:rPr lang="en-US" sz="1600" b="1" i="1" dirty="0" err="1" smtClean="0">
                <a:latin typeface="Arial" pitchFamily="34" charset="0"/>
              </a:rPr>
              <a:t>tremula</a:t>
            </a:r>
            <a:r>
              <a:rPr lang="en-US" sz="1600" dirty="0" smtClean="0">
                <a:latin typeface="Arial" pitchFamily="34" charset="0"/>
              </a:rPr>
              <a:t>) obtained by LIBS </a:t>
            </a:r>
            <a:r>
              <a:rPr lang="en-US" sz="1600" b="1" dirty="0" smtClean="0">
                <a:latin typeface="Arial" pitchFamily="34" charset="0"/>
              </a:rPr>
              <a:t>single pulse</a:t>
            </a:r>
            <a:r>
              <a:rPr lang="en-US" sz="1600" dirty="0" smtClean="0">
                <a:latin typeface="Arial" pitchFamily="34" charset="0"/>
              </a:rPr>
              <a:t>; two laser pulses on each point</a:t>
            </a:r>
            <a:r>
              <a:rPr lang="cs-CZ" sz="1600" dirty="0" smtClean="0">
                <a:latin typeface="Arial" pitchFamily="34" charset="0"/>
              </a:rPr>
              <a:t>.</a:t>
            </a:r>
            <a:endParaRPr lang="en-US" sz="16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546073" y="1412776"/>
            <a:ext cx="4248472" cy="576064"/>
          </a:xfrm>
          <a:prstGeom prst="rect">
            <a:avLst/>
          </a:prstGeom>
          <a:effectLst>
            <a:outerShdw blurRad="38100" dist="25400" dir="1800000" algn="ctr" rotWithShape="0">
              <a:srgbClr val="000000">
                <a:alpha val="26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cs-CZ" sz="2800" noProof="1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Smolník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6948264" y="6520259"/>
            <a:ext cx="2133600" cy="365125"/>
          </a:xfrm>
        </p:spPr>
        <p:txBody>
          <a:bodyPr/>
          <a:lstStyle/>
          <a:p>
            <a:fld id="{7B1D5297-9E03-49C9-B356-433209BE1897}" type="slidenum">
              <a:rPr lang="cs-CZ" smtClean="0"/>
              <a:t>27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6753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35496" y="163488"/>
            <a:ext cx="899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cs-CZ" sz="2800" b="1" u="sng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Mapping of elemental distribution</a:t>
            </a:r>
          </a:p>
          <a:p>
            <a:pPr algn="ctr"/>
            <a:r>
              <a:rPr lang="en-US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(plant samples)</a:t>
            </a:r>
            <a:endParaRPr lang="en-US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980728"/>
            <a:ext cx="3265883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836712"/>
            <a:ext cx="3500141" cy="5158907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1043608" y="4941168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>
                <a:latin typeface="Arial" pitchFamily="34" charset="0"/>
              </a:rPr>
              <a:t>Example of </a:t>
            </a:r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copper</a:t>
            </a:r>
            <a:r>
              <a:rPr lang="en-US" sz="1400" b="1" dirty="0" smtClean="0">
                <a:solidFill>
                  <a:srgbClr val="898989"/>
                </a:solidFill>
                <a:latin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</a:rPr>
              <a:t>and</a:t>
            </a:r>
            <a:r>
              <a:rPr lang="en-US" sz="1400" b="1" dirty="0" smtClean="0">
                <a:solidFill>
                  <a:srgbClr val="898989"/>
                </a:solidFill>
                <a:latin typeface="Arial" pitchFamily="34" charset="0"/>
              </a:rPr>
              <a:t> </a:t>
            </a:r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calcium</a:t>
            </a:r>
            <a:r>
              <a:rPr lang="en-US" sz="1400" b="1" dirty="0" smtClean="0">
                <a:solidFill>
                  <a:srgbClr val="898989"/>
                </a:solidFill>
                <a:latin typeface="Arial" pitchFamily="34" charset="0"/>
              </a:rPr>
              <a:t> </a:t>
            </a:r>
            <a:r>
              <a:rPr lang="en-US" sz="1400" dirty="0" smtClean="0">
                <a:latin typeface="Arial" pitchFamily="34" charset="0"/>
              </a:rPr>
              <a:t>distribution maps on cross sections of spruce twigs (</a:t>
            </a:r>
            <a:r>
              <a:rPr lang="en-US" sz="1400" i="1" dirty="0" err="1" smtClean="0">
                <a:latin typeface="Arial" pitchFamily="34" charset="0"/>
              </a:rPr>
              <a:t>Picea</a:t>
            </a:r>
            <a:r>
              <a:rPr lang="en-US" sz="1400" i="1" dirty="0" smtClean="0">
                <a:latin typeface="Arial" pitchFamily="34" charset="0"/>
              </a:rPr>
              <a:t> </a:t>
            </a:r>
            <a:r>
              <a:rPr lang="en-US" sz="1400" i="1" dirty="0" err="1" smtClean="0">
                <a:latin typeface="Arial" pitchFamily="34" charset="0"/>
              </a:rPr>
              <a:t>abies</a:t>
            </a:r>
            <a:r>
              <a:rPr lang="en-US" sz="1400" dirty="0" smtClean="0">
                <a:latin typeface="Arial" pitchFamily="34" charset="0"/>
              </a:rPr>
              <a:t>) </a:t>
            </a:r>
            <a:r>
              <a:rPr lang="en-US" sz="1400" b="1" dirty="0" smtClean="0">
                <a:latin typeface="Arial" pitchFamily="34" charset="0"/>
              </a:rPr>
              <a:t>cultivated</a:t>
            </a:r>
            <a:r>
              <a:rPr lang="en-US" sz="1400" dirty="0" smtClean="0">
                <a:latin typeface="Arial" pitchFamily="34" charset="0"/>
              </a:rPr>
              <a:t> in 50 mmol.l</a:t>
            </a:r>
            <a:r>
              <a:rPr lang="en-US" sz="1400" baseline="30000" dirty="0" smtClean="0">
                <a:latin typeface="Arial" pitchFamily="34" charset="0"/>
              </a:rPr>
              <a:t>-1</a:t>
            </a:r>
            <a:r>
              <a:rPr lang="en-US" sz="1400" dirty="0" smtClean="0">
                <a:latin typeface="Arial" pitchFamily="34" charset="0"/>
              </a:rPr>
              <a:t> CuCl</a:t>
            </a:r>
            <a:r>
              <a:rPr lang="en-US" sz="1400" baseline="-25000" dirty="0" smtClean="0">
                <a:latin typeface="Arial" pitchFamily="34" charset="0"/>
              </a:rPr>
              <a:t>2</a:t>
            </a:r>
            <a:r>
              <a:rPr lang="en-US" sz="1400" dirty="0" smtClean="0">
                <a:latin typeface="Arial" pitchFamily="34" charset="0"/>
              </a:rPr>
              <a:t> obtained by </a:t>
            </a:r>
            <a:r>
              <a:rPr lang="en-US" sz="1400" b="1" dirty="0" smtClean="0">
                <a:latin typeface="Arial" pitchFamily="34" charset="0"/>
              </a:rPr>
              <a:t>LIBS double pulse</a:t>
            </a:r>
            <a:r>
              <a:rPr lang="en-US" sz="1400" dirty="0" smtClean="0">
                <a:latin typeface="Arial" pitchFamily="34" charset="0"/>
              </a:rPr>
              <a:t>.</a:t>
            </a:r>
            <a:endParaRPr lang="en-US" sz="1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5608635" y="5995619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Point distance = 150 µm</a:t>
            </a:r>
            <a:endParaRPr lang="cs-CZ" sz="1200" dirty="0"/>
          </a:p>
        </p:txBody>
      </p:sp>
      <p:cxnSp>
        <p:nvCxnSpPr>
          <p:cNvPr id="8" name="Přímá spojnice 7"/>
          <p:cNvCxnSpPr/>
          <p:nvPr/>
        </p:nvCxnSpPr>
        <p:spPr>
          <a:xfrm>
            <a:off x="107504" y="6453336"/>
            <a:ext cx="9001000" cy="0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délník 8"/>
          <p:cNvSpPr/>
          <p:nvPr/>
        </p:nvSpPr>
        <p:spPr>
          <a:xfrm>
            <a:off x="179512" y="6455983"/>
            <a:ext cx="88475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dirty="0" err="1" smtClean="0"/>
              <a:t>Krajcarova</a:t>
            </a:r>
            <a:r>
              <a:rPr lang="en-US" sz="1000" dirty="0" smtClean="0"/>
              <a:t>, L.; Novotny, K.; Babula, P.; </a:t>
            </a:r>
            <a:r>
              <a:rPr lang="en-US" sz="1000" dirty="0" err="1" smtClean="0"/>
              <a:t>Provaznik</a:t>
            </a:r>
            <a:r>
              <a:rPr lang="en-US" sz="1000" dirty="0" smtClean="0"/>
              <a:t>, I.; </a:t>
            </a:r>
            <a:r>
              <a:rPr lang="en-US" sz="1000" dirty="0" err="1" smtClean="0"/>
              <a:t>Kucerova</a:t>
            </a:r>
            <a:r>
              <a:rPr lang="en-US" sz="1000" dirty="0" smtClean="0"/>
              <a:t>, P.; Adam, V.; Martin, M.Z.; </a:t>
            </a:r>
            <a:r>
              <a:rPr lang="en-US" sz="1000" dirty="0" err="1" smtClean="0"/>
              <a:t>Kizek</a:t>
            </a:r>
            <a:r>
              <a:rPr lang="en-US" sz="1000" dirty="0" smtClean="0"/>
              <a:t>, R.; Kaiser, J., Copper Transport and Accumulation in Spruce Stems (</a:t>
            </a:r>
            <a:r>
              <a:rPr lang="en-US" sz="1000" i="1" dirty="0" err="1" smtClean="0"/>
              <a:t>Picea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abies</a:t>
            </a:r>
            <a:r>
              <a:rPr lang="en-US" sz="1000" dirty="0" smtClean="0"/>
              <a:t> (L.) </a:t>
            </a:r>
            <a:r>
              <a:rPr lang="en-US" sz="1000" dirty="0" err="1" smtClean="0"/>
              <a:t>Karsten</a:t>
            </a:r>
            <a:r>
              <a:rPr lang="en-US" sz="1000" dirty="0" smtClean="0"/>
              <a:t>) Revealed by Laser-Induced Breakdown Spectroscopy. </a:t>
            </a:r>
            <a:r>
              <a:rPr lang="en-US" sz="1000" i="1" dirty="0" smtClean="0"/>
              <a:t>International Journal of Electrochemical Science,</a:t>
            </a:r>
            <a:r>
              <a:rPr lang="en-US" sz="1000" dirty="0" smtClean="0"/>
              <a:t>2013, 8, 4485-4504.</a:t>
            </a:r>
            <a:endParaRPr lang="en-US" sz="10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7003479" y="6563692"/>
            <a:ext cx="2133600" cy="365125"/>
          </a:xfrm>
        </p:spPr>
        <p:txBody>
          <a:bodyPr/>
          <a:lstStyle/>
          <a:p>
            <a:fld id="{7B1D5297-9E03-49C9-B356-433209BE1897}" type="slidenum">
              <a:rPr lang="cs-CZ" smtClean="0"/>
              <a:t>28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934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35496" y="163488"/>
            <a:ext cx="899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cs-CZ" sz="2800" b="1" u="sng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Mapping of elemental distribution</a:t>
            </a:r>
          </a:p>
          <a:p>
            <a:pPr algn="ctr"/>
            <a:r>
              <a:rPr lang="en-US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(plant samples)</a:t>
            </a:r>
            <a:endParaRPr lang="en-US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Přímá spojnice 2"/>
          <p:cNvCxnSpPr/>
          <p:nvPr/>
        </p:nvCxnSpPr>
        <p:spPr>
          <a:xfrm>
            <a:off x="107504" y="6453336"/>
            <a:ext cx="9001000" cy="0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bdélník 3"/>
          <p:cNvSpPr/>
          <p:nvPr/>
        </p:nvSpPr>
        <p:spPr>
          <a:xfrm>
            <a:off x="210816" y="6460047"/>
            <a:ext cx="86409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 smtClean="0"/>
              <a:t>Galiova</a:t>
            </a:r>
            <a:r>
              <a:rPr lang="en-US" sz="1000" dirty="0" smtClean="0"/>
              <a:t>, M.; Kaiser, J.; Novotny, K.; </a:t>
            </a:r>
            <a:r>
              <a:rPr lang="en-US" sz="1000" dirty="0" err="1" smtClean="0"/>
              <a:t>Hartl</a:t>
            </a:r>
            <a:r>
              <a:rPr lang="en-US" sz="1000" dirty="0" smtClean="0"/>
              <a:t>, M.; </a:t>
            </a:r>
            <a:r>
              <a:rPr lang="en-US" sz="1000" dirty="0" err="1" smtClean="0"/>
              <a:t>Kizek</a:t>
            </a:r>
            <a:r>
              <a:rPr lang="en-US" sz="1000" dirty="0" smtClean="0"/>
              <a:t>, R.; Babula, P., Utilization of Laser-Assisted Analytical Methods for Monitoring of Lead and Nutrition Elements Distribution in Fresh and Dried Capsicum </a:t>
            </a:r>
            <a:r>
              <a:rPr lang="en-US" sz="1000" dirty="0" err="1" smtClean="0"/>
              <a:t>annuum</a:t>
            </a:r>
            <a:r>
              <a:rPr lang="en-US" sz="1000" dirty="0" smtClean="0"/>
              <a:t> L. Leaves. </a:t>
            </a:r>
            <a:r>
              <a:rPr lang="en-US" sz="1000" i="1" dirty="0" smtClean="0"/>
              <a:t>Microscopy Research and Technique </a:t>
            </a:r>
            <a:r>
              <a:rPr lang="en-US" sz="1000" dirty="0" smtClean="0"/>
              <a:t>2011, 74, 845-852.</a:t>
            </a:r>
            <a:endParaRPr lang="en-US" sz="1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570" y="980728"/>
            <a:ext cx="3707918" cy="275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019570" y="3717032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(a) Set of </a:t>
            </a:r>
            <a:r>
              <a:rPr lang="en-US" sz="900" i="1" dirty="0"/>
              <a:t>C. </a:t>
            </a:r>
            <a:r>
              <a:rPr lang="en-US" sz="900" i="1" dirty="0" err="1"/>
              <a:t>annuum</a:t>
            </a:r>
            <a:r>
              <a:rPr lang="en-US" sz="900" i="1" dirty="0"/>
              <a:t> L.</a:t>
            </a:r>
            <a:r>
              <a:rPr lang="en-US" sz="900" dirty="0"/>
              <a:t> samples used for monitoring of effects of lead(II) ions. (b) Example </a:t>
            </a:r>
            <a:r>
              <a:rPr lang="en-US" sz="900" dirty="0" smtClean="0"/>
              <a:t>of</a:t>
            </a:r>
            <a:r>
              <a:rPr lang="cs-CZ" sz="900" dirty="0" smtClean="0"/>
              <a:t> </a:t>
            </a:r>
            <a:r>
              <a:rPr lang="en-US" sz="900" dirty="0" smtClean="0"/>
              <a:t>the </a:t>
            </a:r>
            <a:r>
              <a:rPr lang="en-US" sz="900" dirty="0"/>
              <a:t>investigated </a:t>
            </a:r>
            <a:r>
              <a:rPr lang="en-US" sz="900" i="1" dirty="0"/>
              <a:t>C. </a:t>
            </a:r>
            <a:r>
              <a:rPr lang="en-US" sz="900" i="1" dirty="0" err="1"/>
              <a:t>annuum</a:t>
            </a:r>
            <a:r>
              <a:rPr lang="en-US" sz="900" i="1" dirty="0"/>
              <a:t> </a:t>
            </a:r>
            <a:r>
              <a:rPr lang="en-US" sz="900" dirty="0"/>
              <a:t>L. leaves.</a:t>
            </a:r>
            <a:endParaRPr lang="cs-CZ" sz="9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43"/>
          <a:stretch/>
        </p:blipFill>
        <p:spPr bwMode="auto">
          <a:xfrm>
            <a:off x="1218004" y="1830615"/>
            <a:ext cx="2849939" cy="2102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16" y="4365104"/>
            <a:ext cx="4369200" cy="151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2"/>
          <a:stretch/>
        </p:blipFill>
        <p:spPr bwMode="auto">
          <a:xfrm>
            <a:off x="4937918" y="4338569"/>
            <a:ext cx="3871221" cy="1538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27880" y="5877272"/>
            <a:ext cx="431612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The maps of K obtained from the studied area of the 2 days 10 </a:t>
            </a:r>
            <a:r>
              <a:rPr lang="en-US" sz="1000" dirty="0" err="1"/>
              <a:t>mmol</a:t>
            </a:r>
            <a:r>
              <a:rPr lang="en-US" sz="1000" dirty="0"/>
              <a:t> </a:t>
            </a:r>
            <a:r>
              <a:rPr lang="en-US" sz="1000" dirty="0" smtClean="0"/>
              <a:t>L</a:t>
            </a:r>
            <a:r>
              <a:rPr lang="cs-CZ" sz="1000" baseline="30000" dirty="0" smtClean="0"/>
              <a:t>-1</a:t>
            </a:r>
            <a:r>
              <a:rPr lang="en-US" sz="1000" dirty="0" smtClean="0"/>
              <a:t> </a:t>
            </a:r>
            <a:r>
              <a:rPr lang="en-US" sz="1000" dirty="0" err="1"/>
              <a:t>Pb</a:t>
            </a:r>
            <a:r>
              <a:rPr lang="en-US" sz="1000" dirty="0"/>
              <a:t>(NO</a:t>
            </a:r>
            <a:r>
              <a:rPr lang="en-US" sz="1000" baseline="-25000" dirty="0"/>
              <a:t>3</a:t>
            </a:r>
            <a:r>
              <a:rPr lang="en-US" sz="1000" dirty="0"/>
              <a:t>)</a:t>
            </a:r>
            <a:r>
              <a:rPr lang="en-US" sz="1000" baseline="-25000" dirty="0"/>
              <a:t>2</a:t>
            </a:r>
            <a:r>
              <a:rPr lang="en-US" sz="1000" dirty="0"/>
              <a:t> </a:t>
            </a:r>
            <a:r>
              <a:rPr lang="en-US" sz="1000" dirty="0" smtClean="0"/>
              <a:t>treated</a:t>
            </a:r>
            <a:r>
              <a:rPr lang="cs-CZ" sz="1000" dirty="0" smtClean="0"/>
              <a:t> </a:t>
            </a:r>
            <a:r>
              <a:rPr lang="en-US" sz="1000" i="1" dirty="0" smtClean="0"/>
              <a:t>C</a:t>
            </a:r>
            <a:r>
              <a:rPr lang="en-US" sz="1000" i="1" dirty="0"/>
              <a:t>. </a:t>
            </a:r>
            <a:r>
              <a:rPr lang="en-US" sz="1000" i="1" dirty="0" err="1"/>
              <a:t>annuum</a:t>
            </a:r>
            <a:r>
              <a:rPr lang="en-US" sz="1000" i="1" dirty="0"/>
              <a:t> L.</a:t>
            </a:r>
            <a:r>
              <a:rPr lang="en-US" sz="1000" dirty="0"/>
              <a:t> leaf. The K distribution in fresh (frozen) and dried samples measured by </a:t>
            </a:r>
            <a:r>
              <a:rPr lang="cs-CZ" sz="1000" dirty="0" smtClean="0"/>
              <a:t> </a:t>
            </a:r>
            <a:r>
              <a:rPr lang="en-US" sz="1000" dirty="0" smtClean="0"/>
              <a:t>(</a:t>
            </a:r>
            <a:r>
              <a:rPr lang="en-US" sz="1000" dirty="0"/>
              <a:t>a) LIBS </a:t>
            </a:r>
            <a:r>
              <a:rPr lang="en-US" sz="1000" dirty="0" smtClean="0"/>
              <a:t>and</a:t>
            </a:r>
            <a:r>
              <a:rPr lang="cs-CZ" sz="1000" dirty="0" smtClean="0"/>
              <a:t> (b</a:t>
            </a:r>
            <a:r>
              <a:rPr lang="cs-CZ" sz="1000" dirty="0"/>
              <a:t>) LA-ICP-MS.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788024" y="5877272"/>
            <a:ext cx="432048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The maps of </a:t>
            </a:r>
            <a:r>
              <a:rPr lang="en-US" sz="1000" dirty="0" err="1"/>
              <a:t>Pb</a:t>
            </a:r>
            <a:r>
              <a:rPr lang="en-US" sz="1000" dirty="0"/>
              <a:t> obtained from the studied area of the 2 days 10 </a:t>
            </a:r>
            <a:r>
              <a:rPr lang="en-US" sz="1000" dirty="0" err="1"/>
              <a:t>mmol</a:t>
            </a:r>
            <a:r>
              <a:rPr lang="en-US" sz="1000" dirty="0"/>
              <a:t> L</a:t>
            </a:r>
            <a:r>
              <a:rPr lang="cs-CZ" sz="1000" baseline="30000" dirty="0"/>
              <a:t>-1</a:t>
            </a:r>
            <a:r>
              <a:rPr lang="en-US" sz="1000" dirty="0"/>
              <a:t> </a:t>
            </a:r>
            <a:r>
              <a:rPr lang="en-US" sz="1000" dirty="0" err="1"/>
              <a:t>Pb</a:t>
            </a:r>
            <a:r>
              <a:rPr lang="en-US" sz="1000" dirty="0"/>
              <a:t>(NO</a:t>
            </a:r>
            <a:r>
              <a:rPr lang="en-US" sz="1000" baseline="-25000" dirty="0"/>
              <a:t>3</a:t>
            </a:r>
            <a:r>
              <a:rPr lang="en-US" sz="1000" dirty="0"/>
              <a:t>)</a:t>
            </a:r>
            <a:r>
              <a:rPr lang="en-US" sz="1000" baseline="-25000" dirty="0"/>
              <a:t>2</a:t>
            </a:r>
            <a:r>
              <a:rPr lang="en-US" sz="1000" dirty="0"/>
              <a:t> treated</a:t>
            </a:r>
            <a:r>
              <a:rPr lang="cs-CZ" sz="1000" dirty="0"/>
              <a:t> </a:t>
            </a:r>
            <a:r>
              <a:rPr lang="en-US" sz="1000" i="1" dirty="0"/>
              <a:t>C. </a:t>
            </a:r>
            <a:r>
              <a:rPr lang="en-US" sz="1000" i="1" dirty="0" err="1"/>
              <a:t>annuum</a:t>
            </a:r>
            <a:r>
              <a:rPr lang="en-US" sz="1000" i="1" dirty="0"/>
              <a:t> L.</a:t>
            </a:r>
            <a:r>
              <a:rPr lang="en-US" sz="1000" dirty="0"/>
              <a:t> leaf.</a:t>
            </a:r>
            <a:r>
              <a:rPr lang="en-US" sz="1000" dirty="0" smtClean="0"/>
              <a:t> </a:t>
            </a:r>
            <a:r>
              <a:rPr lang="en-US" sz="1000" dirty="0"/>
              <a:t>The K distribution in fresh (frozen) and dried leaf measured by (a) LIBS and (</a:t>
            </a:r>
            <a:r>
              <a:rPr lang="en-US" sz="1000" dirty="0" smtClean="0"/>
              <a:t>b)</a:t>
            </a:r>
            <a:r>
              <a:rPr lang="cs-CZ" sz="1000" dirty="0" smtClean="0"/>
              <a:t> LA-ICP-MS</a:t>
            </a:r>
            <a:r>
              <a:rPr lang="cs-CZ" sz="1000" dirty="0"/>
              <a:t>.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00676" y="980728"/>
            <a:ext cx="488076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Mapping of accumulation and distribution of heavy metal (lead) </a:t>
            </a:r>
          </a:p>
          <a:p>
            <a:r>
              <a:rPr lang="en-US" sz="1400" dirty="0" smtClean="0"/>
              <a:t>and nutrition elements (potassium) in leaves of</a:t>
            </a:r>
          </a:p>
          <a:p>
            <a:r>
              <a:rPr lang="en-US" sz="1400" i="1" dirty="0" smtClean="0"/>
              <a:t>Capsicum </a:t>
            </a:r>
            <a:r>
              <a:rPr lang="en-US" sz="1400" i="1" dirty="0" err="1" smtClean="0"/>
              <a:t>annuum</a:t>
            </a:r>
            <a:r>
              <a:rPr lang="en-US" sz="1400" i="1" dirty="0" smtClean="0"/>
              <a:t> L</a:t>
            </a:r>
            <a:r>
              <a:rPr lang="en-US" sz="1400" dirty="0" smtClean="0"/>
              <a:t>. samples.</a:t>
            </a:r>
            <a:endParaRPr lang="en-US" sz="140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7046912" y="6563692"/>
            <a:ext cx="2133600" cy="365125"/>
          </a:xfrm>
        </p:spPr>
        <p:txBody>
          <a:bodyPr/>
          <a:lstStyle/>
          <a:p>
            <a:fld id="{7B1D5297-9E03-49C9-B356-433209BE1897}" type="slidenum">
              <a:rPr lang="cs-CZ" smtClean="0"/>
              <a:t>29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1278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3568" y="1600201"/>
            <a:ext cx="7992888" cy="5164491"/>
          </a:xfr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LIBS techniques for powder materials </a:t>
            </a: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(pressed pellets)</a:t>
            </a:r>
          </a:p>
          <a:p>
            <a:pPr>
              <a:lnSpc>
                <a:spcPct val="2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LIBS techniques for liquid samples </a:t>
            </a: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(algae suspension)</a:t>
            </a:r>
          </a:p>
          <a:p>
            <a:pPr>
              <a:lnSpc>
                <a:spcPct val="2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LIBS technique for nanoparticles </a:t>
            </a: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(QDs)</a:t>
            </a:r>
          </a:p>
          <a:p>
            <a:pPr>
              <a:lnSpc>
                <a:spcPct val="2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Remote analysis by LIBS </a:t>
            </a: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(identification of biominerals)</a:t>
            </a:r>
            <a:endParaRPr lang="cs-CZ" sz="20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  <a:p>
            <a:pPr>
              <a:lnSpc>
                <a:spcPct val="200000"/>
              </a:lnSpc>
            </a:pPr>
            <a:endParaRPr lang="en-US" dirty="0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67544" y="118373"/>
            <a:ext cx="8229600" cy="646331"/>
          </a:xfrm>
        </p:spPr>
        <p:txBody>
          <a:bodyPr>
            <a:spAutoFit/>
          </a:bodyPr>
          <a:lstStyle/>
          <a:p>
            <a:r>
              <a:rPr lang="en-US" sz="36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Content</a:t>
            </a:r>
            <a:endParaRPr lang="en-US" sz="36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D5297-9E03-49C9-B356-433209BE1897}" type="slidenum">
              <a:rPr lang="cs-CZ" smtClean="0"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321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35496" y="116632"/>
            <a:ext cx="899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cs-CZ" sz="2800" b="1" u="sng" dirty="0">
                <a:solidFill>
                  <a:srgbClr val="7030A0"/>
                </a:solidFill>
                <a:latin typeface="Arial Black" panose="020B0A04020102020204" pitchFamily="34" charset="0"/>
              </a:rPr>
              <a:t>Elemental mapping </a:t>
            </a:r>
            <a:endParaRPr lang="cs-CZ" altLang="cs-CZ" sz="2800" b="1" u="sng" dirty="0" smtClean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geological </a:t>
            </a:r>
            <a:r>
              <a:rPr lang="en-US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sample)</a:t>
            </a:r>
            <a:endParaRPr lang="en-US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23528" y="6444044"/>
            <a:ext cx="86478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Novotny, K.; Kaiser, J.; </a:t>
            </a:r>
            <a:r>
              <a:rPr lang="en-US" sz="1000" dirty="0" err="1" smtClean="0"/>
              <a:t>Galiova</a:t>
            </a:r>
            <a:r>
              <a:rPr lang="en-US" sz="1000" dirty="0" smtClean="0"/>
              <a:t>, M.; Konecna, V.; Novotny, J.; </a:t>
            </a:r>
            <a:r>
              <a:rPr lang="en-US" sz="1000" dirty="0" err="1" smtClean="0"/>
              <a:t>Malina</a:t>
            </a:r>
            <a:r>
              <a:rPr lang="en-US" sz="1000" dirty="0" smtClean="0"/>
              <a:t>, R.; </a:t>
            </a:r>
            <a:r>
              <a:rPr lang="en-US" sz="1000" dirty="0" err="1" smtClean="0"/>
              <a:t>Liska</a:t>
            </a:r>
            <a:r>
              <a:rPr lang="en-US" sz="1000" dirty="0" smtClean="0"/>
              <a:t>, M.; </a:t>
            </a:r>
            <a:r>
              <a:rPr lang="en-US" sz="1000" dirty="0" err="1" smtClean="0"/>
              <a:t>Kanicky</a:t>
            </a:r>
            <a:r>
              <a:rPr lang="en-US" sz="1000" dirty="0" smtClean="0"/>
              <a:t>, V.; </a:t>
            </a:r>
            <a:r>
              <a:rPr lang="en-US" sz="1000" dirty="0" err="1" smtClean="0"/>
              <a:t>Otruba</a:t>
            </a:r>
            <a:r>
              <a:rPr lang="en-US" sz="1000" dirty="0" smtClean="0"/>
              <a:t>, V., Mapping of different structures on large area of granite sample using laser-ablation based analytical techniques, an exploratory study. </a:t>
            </a:r>
            <a:r>
              <a:rPr lang="en-US" sz="1000" i="1" dirty="0" err="1" smtClean="0"/>
              <a:t>Spectrochimica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Acta</a:t>
            </a:r>
            <a:r>
              <a:rPr lang="en-US" sz="1000" i="1" dirty="0" smtClean="0"/>
              <a:t> Part B-Atomic Spectroscopy </a:t>
            </a:r>
            <a:r>
              <a:rPr lang="en-US" sz="1000" dirty="0" smtClean="0"/>
              <a:t>2008, 63, 1139-1144.</a:t>
            </a:r>
          </a:p>
          <a:p>
            <a:pPr lvl="0"/>
            <a:endParaRPr lang="en-US" sz="1000" dirty="0"/>
          </a:p>
        </p:txBody>
      </p:sp>
      <p:cxnSp>
        <p:nvCxnSpPr>
          <p:cNvPr id="4" name="Přímá spojnice 3"/>
          <p:cNvCxnSpPr/>
          <p:nvPr/>
        </p:nvCxnSpPr>
        <p:spPr>
          <a:xfrm>
            <a:off x="107504" y="6453336"/>
            <a:ext cx="9001000" cy="0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bdélník 4"/>
          <p:cNvSpPr/>
          <p:nvPr/>
        </p:nvSpPr>
        <p:spPr>
          <a:xfrm>
            <a:off x="179512" y="692696"/>
            <a:ext cx="8496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cs-CZ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Comparison study:</a:t>
            </a:r>
          </a:p>
          <a:p>
            <a:endParaRPr lang="en-US" altLang="cs-CZ" sz="8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multi-element (</a:t>
            </a:r>
            <a:r>
              <a:rPr lang="en-US" alt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en-US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Al, Fe, </a:t>
            </a:r>
            <a:r>
              <a:rPr lang="en-US" alt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en-US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 mappings of a granite sample surface </a:t>
            </a:r>
          </a:p>
          <a:p>
            <a:r>
              <a:rPr lang="en-US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performed by </a:t>
            </a:r>
            <a:r>
              <a:rPr lang="en-US" altLang="cs-CZ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LIBS</a:t>
            </a:r>
            <a:r>
              <a:rPr lang="en-US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and subsequently by </a:t>
            </a:r>
            <a:r>
              <a:rPr lang="en-US" altLang="cs-CZ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LA-ICP-MS</a:t>
            </a:r>
            <a:r>
              <a:rPr lang="en-US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analysis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5255">
            <a:off x="539552" y="1850047"/>
            <a:ext cx="2160240" cy="1794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501376"/>
            <a:ext cx="3384376" cy="2566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73"/>
          <a:stretch/>
        </p:blipFill>
        <p:spPr bwMode="auto">
          <a:xfrm>
            <a:off x="3435445" y="1988840"/>
            <a:ext cx="2144667" cy="409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221088"/>
            <a:ext cx="2592288" cy="1965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04098"/>
            <a:ext cx="2736304" cy="2074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6012160" y="6042774"/>
            <a:ext cx="3066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cs-CZ" sz="1000" dirty="0">
                <a:latin typeface="Arial" panose="020B0604020202020204" pitchFamily="34" charset="0"/>
                <a:cs typeface="Arial" panose="020B0604020202020204" pitchFamily="34" charset="0"/>
              </a:rPr>
              <a:t>Typical LA-ICP-MS signal for Fe monitoring obtained for ~40 ablation craters.</a:t>
            </a:r>
            <a:endParaRPr 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179513" y="5899338"/>
            <a:ext cx="2880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cs-CZ" sz="1000" dirty="0">
                <a:latin typeface="Arial" panose="020B0604020202020204" pitchFamily="34" charset="0"/>
                <a:cs typeface="Arial" panose="020B0604020202020204" pitchFamily="34" charset="0"/>
              </a:rPr>
              <a:t>Set of normalised spectrums obtained by six subsequent pulses from the different places of the sample.</a:t>
            </a:r>
            <a:endParaRPr 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179513" y="3721503"/>
            <a:ext cx="28803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cs-CZ" sz="1000" dirty="0">
                <a:latin typeface="Arial" panose="020B0604020202020204" pitchFamily="34" charset="0"/>
                <a:cs typeface="Arial" panose="020B0604020202020204" pitchFamily="34" charset="0"/>
              </a:rPr>
              <a:t>The 2 x 2 cm</a:t>
            </a:r>
            <a:r>
              <a:rPr lang="cs-CZ" altLang="cs-CZ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area of the granite was sampled with a spatial resolution of 200 </a:t>
            </a:r>
            <a:r>
              <a:rPr lang="en-US" altLang="cs-CZ" sz="1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m (the distance of the LIBS and LA-ICP-MS craters). </a:t>
            </a:r>
            <a:endParaRPr 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7018337" y="6525344"/>
            <a:ext cx="2133600" cy="365125"/>
          </a:xfrm>
        </p:spPr>
        <p:txBody>
          <a:bodyPr/>
          <a:lstStyle/>
          <a:p>
            <a:fld id="{7B1D5297-9E03-49C9-B356-433209BE1897}" type="slidenum">
              <a:rPr lang="cs-CZ" smtClean="0"/>
              <a:t>30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418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35496" y="235496"/>
            <a:ext cx="899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cs-CZ" sz="2800" b="1" u="sng" dirty="0">
                <a:solidFill>
                  <a:srgbClr val="7030A0"/>
                </a:solidFill>
                <a:latin typeface="Arial Black" panose="020B0A04020102020204" pitchFamily="34" charset="0"/>
              </a:rPr>
              <a:t>Elemental mapping </a:t>
            </a:r>
            <a:endParaRPr lang="cs-CZ" altLang="cs-CZ" sz="2800" b="1" u="sng" dirty="0" smtClean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geological </a:t>
            </a:r>
            <a:r>
              <a:rPr lang="en-US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sample)</a:t>
            </a:r>
            <a:endParaRPr lang="en-US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5496" y="1187460"/>
            <a:ext cx="9108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100×100 individual sample points to map an area of 20×20 mm</a:t>
            </a:r>
            <a:r>
              <a:rPr lang="en-US" baseline="30000" dirty="0"/>
              <a:t>2</a:t>
            </a:r>
            <a:endParaRPr lang="cs-CZ" baseline="30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95535" y="2060848"/>
            <a:ext cx="4233255" cy="323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823148" y="2060848"/>
            <a:ext cx="4233254" cy="323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008166" y="542999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LIBS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436096" y="542999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LIBS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411760" y="5435932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LA-ICP-MS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876256" y="5435932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LA-ICP-MS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23528" y="6444044"/>
            <a:ext cx="86478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Novotny, K.; Kaiser, J.; </a:t>
            </a:r>
            <a:r>
              <a:rPr lang="en-US" sz="1000" dirty="0" err="1" smtClean="0"/>
              <a:t>Galiova</a:t>
            </a:r>
            <a:r>
              <a:rPr lang="en-US" sz="1000" dirty="0" smtClean="0"/>
              <a:t>, M.; Konecna, V.; Novotny, J.; </a:t>
            </a:r>
            <a:r>
              <a:rPr lang="en-US" sz="1000" dirty="0" err="1" smtClean="0"/>
              <a:t>Malina</a:t>
            </a:r>
            <a:r>
              <a:rPr lang="en-US" sz="1000" dirty="0" smtClean="0"/>
              <a:t>, R.; </a:t>
            </a:r>
            <a:r>
              <a:rPr lang="en-US" sz="1000" dirty="0" err="1" smtClean="0"/>
              <a:t>Liska</a:t>
            </a:r>
            <a:r>
              <a:rPr lang="en-US" sz="1000" dirty="0" smtClean="0"/>
              <a:t>, M.; </a:t>
            </a:r>
            <a:r>
              <a:rPr lang="en-US" sz="1000" dirty="0" err="1" smtClean="0"/>
              <a:t>Kanicky</a:t>
            </a:r>
            <a:r>
              <a:rPr lang="en-US" sz="1000" dirty="0" smtClean="0"/>
              <a:t>, V.; </a:t>
            </a:r>
            <a:r>
              <a:rPr lang="en-US" sz="1000" dirty="0" err="1" smtClean="0"/>
              <a:t>Otruba</a:t>
            </a:r>
            <a:r>
              <a:rPr lang="en-US" sz="1000" dirty="0" smtClean="0"/>
              <a:t>, V., Mapping of different structures on large area of granite sample using laser-ablation based analytical techniques, an exploratory study. </a:t>
            </a:r>
            <a:r>
              <a:rPr lang="en-US" sz="1000" i="1" dirty="0" err="1" smtClean="0"/>
              <a:t>Spectrochimica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Acta</a:t>
            </a:r>
            <a:r>
              <a:rPr lang="en-US" sz="1000" i="1" dirty="0" smtClean="0"/>
              <a:t> Part B-Atomic Spectroscopy </a:t>
            </a:r>
            <a:r>
              <a:rPr lang="en-US" sz="1000" dirty="0" smtClean="0"/>
              <a:t>2008, 63, 1139-1144.</a:t>
            </a:r>
          </a:p>
          <a:p>
            <a:pPr lvl="0"/>
            <a:endParaRPr lang="en-US" sz="1000" dirty="0"/>
          </a:p>
        </p:txBody>
      </p:sp>
      <p:cxnSp>
        <p:nvCxnSpPr>
          <p:cNvPr id="11" name="Přímá spojnice 10"/>
          <p:cNvCxnSpPr/>
          <p:nvPr/>
        </p:nvCxnSpPr>
        <p:spPr>
          <a:xfrm>
            <a:off x="107504" y="6453336"/>
            <a:ext cx="9001000" cy="0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999287" y="6525592"/>
            <a:ext cx="2133600" cy="365125"/>
          </a:xfrm>
        </p:spPr>
        <p:txBody>
          <a:bodyPr/>
          <a:lstStyle/>
          <a:p>
            <a:fld id="{7B1D5297-9E03-49C9-B356-433209BE1897}" type="slidenum">
              <a:rPr lang="cs-CZ" smtClean="0"/>
              <a:t>31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488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8459" y="44624"/>
            <a:ext cx="8991600" cy="62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cs-CZ" sz="2800" b="1" u="sng" dirty="0">
                <a:solidFill>
                  <a:srgbClr val="7030A0"/>
                </a:solidFill>
                <a:latin typeface="Arial Black" panose="020B0A04020102020204" pitchFamily="34" charset="0"/>
              </a:rPr>
              <a:t>Elemental mapping </a:t>
            </a:r>
            <a:endParaRPr lang="cs-CZ" altLang="cs-CZ" sz="2800" b="1" u="sng" dirty="0" smtClean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teeth)</a:t>
            </a:r>
          </a:p>
        </p:txBody>
      </p:sp>
      <p:pic>
        <p:nvPicPr>
          <p:cNvPr id="4" name="Picture 665" descr="strolling_reinde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t="1489" r="11421" b="10651"/>
          <a:stretch>
            <a:fillRect/>
          </a:stretch>
        </p:blipFill>
        <p:spPr bwMode="auto">
          <a:xfrm>
            <a:off x="141821" y="780709"/>
            <a:ext cx="1735873" cy="162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66" descr="DSCN1638"/>
          <p:cNvPicPr>
            <a:picLocks noChangeAspect="1" noChangeArrowheads="1"/>
          </p:cNvPicPr>
          <p:nvPr/>
        </p:nvPicPr>
        <p:blipFill>
          <a:blip r:embed="rId3" cstate="print">
            <a:lum bright="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2" t="17224" r="19701" b="15071"/>
          <a:stretch>
            <a:fillRect/>
          </a:stretch>
        </p:blipFill>
        <p:spPr bwMode="auto">
          <a:xfrm>
            <a:off x="2163172" y="780709"/>
            <a:ext cx="1616740" cy="156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211960" y="1316081"/>
            <a:ext cx="4400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Upper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palaeolithic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reindeer tooth 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locality at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Moravany-Lopata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Western Slovakia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 descr="bear_01.t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63172" y="3661554"/>
            <a:ext cx="1616740" cy="1423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Zástupný symbol pro obsah 4" descr="1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5220" y="2602004"/>
            <a:ext cx="1742474" cy="2411172"/>
          </a:xfrm>
          <a:prstGeom prst="rect">
            <a:avLst/>
          </a:prstGeom>
        </p:spPr>
      </p:pic>
      <p:pic>
        <p:nvPicPr>
          <p:cNvPr id="9" name="Obrázek 8" descr="Koren_LIBS.tif"/>
          <p:cNvPicPr>
            <a:picLocks noChangeAspect="1"/>
          </p:cNvPicPr>
          <p:nvPr/>
        </p:nvPicPr>
        <p:blipFill>
          <a:blip r:embed="rId6" cstate="print"/>
          <a:srcRect l="13346" t="13047" r="13346" b="19206"/>
          <a:stretch>
            <a:fillRect/>
          </a:stretch>
        </p:blipFill>
        <p:spPr>
          <a:xfrm>
            <a:off x="2163172" y="2602004"/>
            <a:ext cx="1616740" cy="1026009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4187949" y="321251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Fossil brown bear (</a:t>
            </a:r>
            <a:r>
              <a:rPr lang="en-US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Ursus</a:t>
            </a: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arctos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 was excavated at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Dolní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Věstonice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II-Western Slope, South Moravia, Czech Republic.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165747"/>
            <a:ext cx="1716848" cy="1647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281"/>
          <a:stretch/>
        </p:blipFill>
        <p:spPr>
          <a:xfrm>
            <a:off x="78929" y="5373787"/>
            <a:ext cx="2016224" cy="1225083"/>
          </a:xfrm>
          <a:prstGeom prst="rect">
            <a:avLst/>
          </a:prstGeom>
        </p:spPr>
      </p:pic>
      <p:sp>
        <p:nvSpPr>
          <p:cNvPr id="21" name="Obdélník 20"/>
          <p:cNvSpPr/>
          <p:nvPr/>
        </p:nvSpPr>
        <p:spPr>
          <a:xfrm>
            <a:off x="4212332" y="537523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Protemnodon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- an extinct species of a kangaroo that lived about 50 000 years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ago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found in Australian swamps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D5297-9E03-49C9-B356-433209BE1897}" type="slidenum">
              <a:rPr lang="cs-CZ" smtClean="0"/>
              <a:t>32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0397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35496" y="163488"/>
            <a:ext cx="899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cs-CZ" sz="2800" b="1" u="sng" dirty="0">
                <a:solidFill>
                  <a:srgbClr val="7030A0"/>
                </a:solidFill>
                <a:latin typeface="Arial Black" panose="020B0A04020102020204" pitchFamily="34" charset="0"/>
              </a:rPr>
              <a:t>Elemental mapping </a:t>
            </a:r>
            <a:endParaRPr lang="cs-CZ" altLang="cs-CZ" sz="2800" b="1" u="sng" dirty="0" smtClean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teeth)</a:t>
            </a:r>
          </a:p>
        </p:txBody>
      </p:sp>
      <p:sp>
        <p:nvSpPr>
          <p:cNvPr id="6" name="Obdélník 17"/>
          <p:cNvSpPr>
            <a:spLocks noChangeArrowheads="1"/>
          </p:cNvSpPr>
          <p:nvPr/>
        </p:nvSpPr>
        <p:spPr bwMode="auto">
          <a:xfrm>
            <a:off x="211464" y="1072768"/>
            <a:ext cx="4000496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ETHOLOGY OF THE STUDIED FOSSIL BROWN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BEAR</a:t>
            </a:r>
            <a:endParaRPr lang="cs-CZ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cs-CZ" sz="9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The seasonal fluctuations of the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Sr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Sr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/Ba detected by DP LIBS evidenced the migration of this bear between his hibernaculum’s location and the place where the fossils were found. </a:t>
            </a:r>
          </a:p>
          <a:p>
            <a:pPr algn="just"/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 descr="barevna skala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59382" y="1268760"/>
            <a:ext cx="444666" cy="1526531"/>
          </a:xfrm>
          <a:prstGeom prst="rect">
            <a:avLst/>
          </a:prstGeom>
        </p:spPr>
      </p:pic>
      <p:pic>
        <p:nvPicPr>
          <p:cNvPr id="8" name="Obrázek 7" descr="pomerMg_koren_rada.TIF"/>
          <p:cNvPicPr>
            <a:picLocks noChangeAspect="1"/>
          </p:cNvPicPr>
          <p:nvPr/>
        </p:nvPicPr>
        <p:blipFill>
          <a:blip r:embed="rId3" cstate="print"/>
          <a:srcRect l="6378" r="9434" b="3214"/>
          <a:stretch>
            <a:fillRect/>
          </a:stretch>
        </p:blipFill>
        <p:spPr>
          <a:xfrm>
            <a:off x="5910611" y="1052736"/>
            <a:ext cx="2837853" cy="2088232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5436097" y="632882"/>
            <a:ext cx="367240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The estimation of the sample hardness via magnesium ionic to atomic line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intensity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estimated hardness characteristic was proved by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microhardness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measurements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395536" y="6021288"/>
            <a:ext cx="835292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Sr</a:t>
            </a: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Sr</a:t>
            </a:r>
            <a:r>
              <a:rPr lang="cs-CZ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ratios derived from LIBS line scan and LA-ICP-MS mapping; dotted lines represent the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cs-CZ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regions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(white, summer bands; brown, winter bands) of the tooth cross section. The bar has a length of 500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211464" y="6463094"/>
            <a:ext cx="8815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900" dirty="0" err="1" smtClean="0"/>
              <a:t>Galiova</a:t>
            </a:r>
            <a:r>
              <a:rPr lang="en-US" sz="900" dirty="0" smtClean="0"/>
              <a:t>, M.; Kaiser, J.; Fortes, F. J.; Novotny, K.; </a:t>
            </a:r>
            <a:r>
              <a:rPr lang="en-US" sz="900" dirty="0" err="1" smtClean="0"/>
              <a:t>Malina</a:t>
            </a:r>
            <a:r>
              <a:rPr lang="en-US" sz="900" dirty="0" smtClean="0"/>
              <a:t>, R.; Prokes, L.; Hrdlicka, A.; Vaculovic, T.; </a:t>
            </a:r>
            <a:r>
              <a:rPr lang="en-US" sz="900" dirty="0" err="1" smtClean="0"/>
              <a:t>Fisakova</a:t>
            </a:r>
            <a:r>
              <a:rPr lang="en-US" sz="900" dirty="0" smtClean="0"/>
              <a:t>, M. N.; Svoboda, J.; </a:t>
            </a:r>
            <a:r>
              <a:rPr lang="en-US" sz="900" dirty="0" err="1" smtClean="0"/>
              <a:t>Kanicky</a:t>
            </a:r>
            <a:r>
              <a:rPr lang="en-US" sz="900" dirty="0" smtClean="0"/>
              <a:t>, V.; Laserna, J. J., </a:t>
            </a:r>
            <a:r>
              <a:rPr lang="en-US" sz="900" dirty="0" err="1" smtClean="0"/>
              <a:t>Multielemental</a:t>
            </a:r>
            <a:r>
              <a:rPr lang="en-US" sz="900" dirty="0" smtClean="0"/>
              <a:t> analysis of prehistoric animal teeth by laser-induced breakdown spectroscopy and laser ablation inductively coupled plasma mass spectrometry. </a:t>
            </a:r>
            <a:r>
              <a:rPr lang="en-US" sz="900" i="1" dirty="0" smtClean="0"/>
              <a:t>Applied Optics </a:t>
            </a:r>
            <a:r>
              <a:rPr lang="en-US" sz="900" dirty="0" smtClean="0"/>
              <a:t>2010, 49, C191-C199.</a:t>
            </a:r>
            <a:endParaRPr lang="en-US" sz="900" dirty="0"/>
          </a:p>
        </p:txBody>
      </p:sp>
      <p:cxnSp>
        <p:nvCxnSpPr>
          <p:cNvPr id="12" name="Přímá spojnice 11"/>
          <p:cNvCxnSpPr/>
          <p:nvPr/>
        </p:nvCxnSpPr>
        <p:spPr>
          <a:xfrm>
            <a:off x="107504" y="6453336"/>
            <a:ext cx="9001000" cy="0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48" y="3040385"/>
            <a:ext cx="7681868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 descr="Sr_Ca_koren_DP.tif"/>
          <p:cNvPicPr>
            <a:picLocks noChangeAspect="1"/>
          </p:cNvPicPr>
          <p:nvPr/>
        </p:nvPicPr>
        <p:blipFill>
          <a:blip r:embed="rId5" cstate="print"/>
          <a:srcRect l="11184" t="12318" r="12687" b="15830"/>
          <a:stretch>
            <a:fillRect/>
          </a:stretch>
        </p:blipFill>
        <p:spPr>
          <a:xfrm>
            <a:off x="7328446" y="3356992"/>
            <a:ext cx="1651081" cy="1070145"/>
          </a:xfrm>
          <a:prstGeom prst="rect">
            <a:avLst/>
          </a:prstGeom>
        </p:spPr>
      </p:pic>
      <p:pic>
        <p:nvPicPr>
          <p:cNvPr id="15" name="Zástupný symbol pro obsah 4" descr="Sr_Ba_koren_DP.tif"/>
          <p:cNvPicPr>
            <a:picLocks noChangeAspect="1"/>
          </p:cNvPicPr>
          <p:nvPr/>
        </p:nvPicPr>
        <p:blipFill>
          <a:blip r:embed="rId6" cstate="print"/>
          <a:srcRect l="11936" t="14941" r="11936" b="17313"/>
          <a:stretch>
            <a:fillRect/>
          </a:stretch>
        </p:blipFill>
        <p:spPr>
          <a:xfrm>
            <a:off x="123553" y="3356992"/>
            <a:ext cx="1800200" cy="1100123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7020272" y="6520259"/>
            <a:ext cx="2133600" cy="365125"/>
          </a:xfrm>
        </p:spPr>
        <p:txBody>
          <a:bodyPr/>
          <a:lstStyle/>
          <a:p>
            <a:fld id="{7B1D5297-9E03-49C9-B356-433209BE1897}" type="slidenum">
              <a:rPr lang="cs-CZ" smtClean="0"/>
              <a:t>33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080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35496" y="163488"/>
            <a:ext cx="899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cs-CZ" sz="2800" b="1" u="sng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Elemental mapping </a:t>
            </a:r>
          </a:p>
          <a:p>
            <a:pPr algn="ctr"/>
            <a:r>
              <a:rPr lang="en-US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(fossil snake vertebrae)</a:t>
            </a:r>
            <a:endParaRPr lang="en-US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Přímá spojnice 2"/>
          <p:cNvCxnSpPr/>
          <p:nvPr/>
        </p:nvCxnSpPr>
        <p:spPr>
          <a:xfrm>
            <a:off x="107504" y="6453336"/>
            <a:ext cx="9001000" cy="0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bdélník 3"/>
          <p:cNvSpPr/>
          <p:nvPr/>
        </p:nvSpPr>
        <p:spPr>
          <a:xfrm>
            <a:off x="117029" y="6462861"/>
            <a:ext cx="89195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dirty="0" err="1" smtClean="0"/>
              <a:t>Galiova</a:t>
            </a:r>
            <a:r>
              <a:rPr lang="en-US" sz="1000" dirty="0" smtClean="0"/>
              <a:t>, M.; Kaiser, J.; Novotny, K.; Ivanov, M.; </a:t>
            </a:r>
            <a:r>
              <a:rPr lang="en-US" sz="1000" dirty="0" err="1" smtClean="0"/>
              <a:t>Fisakova</a:t>
            </a:r>
            <a:r>
              <a:rPr lang="en-US" sz="1000" dirty="0" smtClean="0"/>
              <a:t>, M. N.; Mancini, L.; Tromba, G.; Vaculovic, T.; </a:t>
            </a:r>
            <a:r>
              <a:rPr lang="en-US" sz="1000" dirty="0" err="1" smtClean="0"/>
              <a:t>Liska</a:t>
            </a:r>
            <a:r>
              <a:rPr lang="en-US" sz="1000" dirty="0" smtClean="0"/>
              <a:t>, M.; </a:t>
            </a:r>
            <a:r>
              <a:rPr lang="en-US" sz="1000" dirty="0" err="1" smtClean="0"/>
              <a:t>Kanicky</a:t>
            </a:r>
            <a:r>
              <a:rPr lang="en-US" sz="1000" dirty="0" smtClean="0"/>
              <a:t>, V., Investigation of the </a:t>
            </a:r>
            <a:r>
              <a:rPr lang="en-US" sz="1000" dirty="0" err="1" smtClean="0"/>
              <a:t>osteitis</a:t>
            </a:r>
            <a:r>
              <a:rPr lang="en-US" sz="1000" dirty="0" smtClean="0"/>
              <a:t> </a:t>
            </a:r>
            <a:r>
              <a:rPr lang="en-US" sz="1000" dirty="0" err="1" smtClean="0"/>
              <a:t>deformans</a:t>
            </a:r>
            <a:r>
              <a:rPr lang="en-US" sz="1000" dirty="0" smtClean="0"/>
              <a:t> phases in snake vertebrae by double-pulse laser-induced breakdown spectroscopy. </a:t>
            </a:r>
            <a:r>
              <a:rPr lang="en-US" sz="1000" i="1" dirty="0" smtClean="0"/>
              <a:t>Analytical and </a:t>
            </a:r>
            <a:r>
              <a:rPr lang="en-US" sz="1000" i="1" dirty="0" err="1" smtClean="0"/>
              <a:t>Bioanalytical</a:t>
            </a:r>
            <a:r>
              <a:rPr lang="en-US" sz="1000" i="1" dirty="0" smtClean="0"/>
              <a:t> Chemistry </a:t>
            </a:r>
            <a:r>
              <a:rPr lang="en-US" sz="1000" dirty="0" smtClean="0"/>
              <a:t>2010, 398, 1095-1107.</a:t>
            </a:r>
            <a:endParaRPr lang="en-US" sz="10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199974" y="908720"/>
            <a:ext cx="8836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Elemental mapping of pathological bony </a:t>
            </a:r>
            <a:r>
              <a:rPr lang="en-US" dirty="0" smtClean="0"/>
              <a:t>tissue</a:t>
            </a:r>
            <a:r>
              <a:rPr lang="cs-CZ" dirty="0" smtClean="0"/>
              <a:t> (</a:t>
            </a:r>
            <a:r>
              <a:rPr lang="de-DE" i="1" dirty="0" err="1" smtClean="0"/>
              <a:t>osteitis</a:t>
            </a:r>
            <a:r>
              <a:rPr lang="de-DE" i="1" dirty="0" smtClean="0"/>
              <a:t> </a:t>
            </a:r>
            <a:r>
              <a:rPr lang="de-DE" i="1" dirty="0" err="1"/>
              <a:t>deformans</a:t>
            </a:r>
            <a:r>
              <a:rPr lang="de-DE" i="1" dirty="0"/>
              <a:t> </a:t>
            </a:r>
            <a:r>
              <a:rPr lang="de-DE" dirty="0" err="1"/>
              <a:t>phases</a:t>
            </a:r>
            <a:r>
              <a:rPr lang="de-DE" dirty="0"/>
              <a:t> in fossil </a:t>
            </a:r>
            <a:r>
              <a:rPr lang="de-DE" dirty="0" err="1" smtClean="0"/>
              <a:t>vertebrae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543" y="1468760"/>
            <a:ext cx="4620945" cy="20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543" y="4166855"/>
            <a:ext cx="4617522" cy="1710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215383" y="5949280"/>
            <a:ext cx="4893121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SR-</a:t>
            </a:r>
            <a:r>
              <a:rPr 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μCT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slices of </a:t>
            </a: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healthy and </a:t>
            </a: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pathological fossil snake vertebra together with c the 3D rendering of the investigated fossil snake vertebra segment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354084" y="3501008"/>
            <a:ext cx="4682412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The photographs of the studied a fossil (</a:t>
            </a:r>
            <a:r>
              <a:rPr lang="en-US" sz="1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en-US" sz="11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natrix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) snake vertebrae. </a:t>
            </a:r>
            <a:endParaRPr lang="cs-CZ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The investigated healthy (the left images) and pathological (the right images) bones are shown. 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86"/>
          <a:stretch/>
        </p:blipFill>
        <p:spPr bwMode="auto">
          <a:xfrm>
            <a:off x="395536" y="1273606"/>
            <a:ext cx="2227412" cy="2261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14"/>
          <a:stretch/>
        </p:blipFill>
        <p:spPr bwMode="auto">
          <a:xfrm>
            <a:off x="442925" y="3758822"/>
            <a:ext cx="2132634" cy="1594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826" y="3356992"/>
            <a:ext cx="1615142" cy="141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144016" y="5445224"/>
            <a:ext cx="4067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Lower </a:t>
            </a:r>
            <a:r>
              <a:rPr lang="en-US" sz="1400" dirty="0" err="1" smtClean="0"/>
              <a:t>Ca</a:t>
            </a:r>
            <a:r>
              <a:rPr lang="en-US" sz="1400" dirty="0" smtClean="0"/>
              <a:t>/P ratio indicating the later stage of the </a:t>
            </a:r>
            <a:r>
              <a:rPr lang="en-US" sz="1400" i="1" dirty="0" err="1" smtClean="0"/>
              <a:t>osteitis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deformans</a:t>
            </a:r>
            <a:r>
              <a:rPr lang="en-US" sz="1400" dirty="0" smtClean="0"/>
              <a:t>.</a:t>
            </a:r>
          </a:p>
          <a:p>
            <a:r>
              <a:rPr lang="en-US" sz="1400" dirty="0" smtClean="0"/>
              <a:t>Na content can be caused by metabolic derangement (“acidosis”).</a:t>
            </a:r>
            <a:endParaRPr lang="en-US" sz="14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2627784" y="1844824"/>
            <a:ext cx="175400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fossil material:  </a:t>
            </a:r>
          </a:p>
          <a:p>
            <a:endParaRPr lang="en-US" sz="11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Natrix</a:t>
            </a:r>
            <a:r>
              <a:rPr lang="en-US" sz="1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natrix</a:t>
            </a:r>
            <a:endParaRPr lang="en-US" sz="11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 err="1" smtClean="0"/>
              <a:t>Mladeč</a:t>
            </a:r>
            <a:r>
              <a:rPr lang="en-US" sz="1100" dirty="0" smtClean="0"/>
              <a:t> Caves excavation II </a:t>
            </a:r>
          </a:p>
          <a:p>
            <a:r>
              <a:rPr lang="en-US" sz="1100" dirty="0" smtClean="0"/>
              <a:t>(Czech Republic), </a:t>
            </a:r>
          </a:p>
          <a:p>
            <a:r>
              <a:rPr lang="en-US" sz="1100" dirty="0" smtClean="0"/>
              <a:t>Early Pleistocene</a:t>
            </a:r>
            <a:endParaRPr lang="en-US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>
          <a:xfrm>
            <a:off x="7020272" y="6520259"/>
            <a:ext cx="2133600" cy="365125"/>
          </a:xfrm>
        </p:spPr>
        <p:txBody>
          <a:bodyPr/>
          <a:lstStyle/>
          <a:p>
            <a:fld id="{7B1D5297-9E03-49C9-B356-433209BE1897}" type="slidenum">
              <a:rPr lang="cs-CZ" smtClean="0"/>
              <a:t>34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9560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35496" y="163488"/>
            <a:ext cx="899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cs-CZ" sz="2800" b="1" u="sng" dirty="0">
                <a:solidFill>
                  <a:srgbClr val="7030A0"/>
                </a:solidFill>
                <a:latin typeface="Arial Black" panose="020B0A04020102020204" pitchFamily="34" charset="0"/>
              </a:rPr>
              <a:t>Elemental mapping </a:t>
            </a:r>
            <a:endParaRPr lang="cs-CZ" altLang="cs-CZ" sz="2800" b="1" u="sng" dirty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urinary stones)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609" y="2420888"/>
            <a:ext cx="2582887" cy="241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54"/>
          <a:stretch/>
        </p:blipFill>
        <p:spPr bwMode="auto">
          <a:xfrm>
            <a:off x="300747" y="2701369"/>
            <a:ext cx="5783421" cy="2750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51520" y="908720"/>
            <a:ext cx="863156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Mineralized tissues and bio-mineral structures are “archives” related to living habits, nutrition and exposure 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to changing environmental conditions. </a:t>
            </a:r>
          </a:p>
          <a:p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Line scans of the urinary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concrement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cross-sections may provide information about the accumulation history of the elements of interest. </a:t>
            </a:r>
          </a:p>
          <a:p>
            <a:endParaRPr lang="en-US" sz="1400" dirty="0" smtClean="0"/>
          </a:p>
          <a:p>
            <a:r>
              <a:rPr lang="en-US" sz="1400" dirty="0" smtClean="0"/>
              <a:t>Four categories of urinary stones: a) oxalates b) phosphates c) uric acid and d) </a:t>
            </a:r>
            <a:r>
              <a:rPr lang="en-US" sz="1400" dirty="0" err="1" smtClean="0"/>
              <a:t>cystine</a:t>
            </a:r>
            <a:r>
              <a:rPr lang="en-US" sz="1400" dirty="0" smtClean="0"/>
              <a:t>.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bdélník 26"/>
          <p:cNvSpPr/>
          <p:nvPr/>
        </p:nvSpPr>
        <p:spPr>
          <a:xfrm>
            <a:off x="137800" y="5725705"/>
            <a:ext cx="59463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Correlation between calcium and phosphorus indicates the presence of apatite.</a:t>
            </a:r>
          </a:p>
          <a:p>
            <a:endParaRPr lang="cs-CZ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Distribution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of iron is connected with accumulation of blood clot during the growth of urinary stones in the urinary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bladder</a:t>
            </a:r>
            <a:r>
              <a:rPr 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6516216" y="5445224"/>
            <a:ext cx="2736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Sample no.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10806</a:t>
            </a:r>
            <a:r>
              <a:rPr lang="cs-CZ" sz="1200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oval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, ellipsoidal, pale yellow-brown zone. </a:t>
            </a:r>
            <a:endParaRPr lang="cs-CZ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main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components</a:t>
            </a:r>
            <a:r>
              <a:rPr lang="cs-CZ" sz="12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uric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acid (90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%</a:t>
            </a:r>
            <a:r>
              <a:rPr lang="cs-CZ" sz="1200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endParaRPr lang="cs-CZ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weddellit</a:t>
            </a:r>
            <a:r>
              <a:rPr lang="cs-CZ" sz="1200" dirty="0" smtClean="0">
                <a:latin typeface="Arial" pitchFamily="34" charset="0"/>
                <a:cs typeface="Arial" pitchFamily="34" charset="0"/>
              </a:rPr>
              <a:t>e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CaC</a:t>
            </a:r>
            <a:r>
              <a:rPr lang="cs-CZ" sz="12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O</a:t>
            </a:r>
            <a:r>
              <a:rPr lang="cs-CZ" sz="1200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·2 </a:t>
            </a:r>
            <a:r>
              <a:rPr lang="cs-CZ" sz="1200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cs-CZ" sz="12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1200" dirty="0" smtClean="0">
                <a:latin typeface="Arial" pitchFamily="34" charset="0"/>
                <a:cs typeface="Arial" pitchFamily="34" charset="0"/>
              </a:rPr>
              <a:t>O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%)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endParaRPr lang="cs-CZ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6899748" y="4869160"/>
            <a:ext cx="1560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Ca</a:t>
            </a:r>
            <a:r>
              <a:rPr lang="en-US" dirty="0" smtClean="0"/>
              <a:t> distribution</a:t>
            </a:r>
            <a:endParaRPr lang="en-US" dirty="0"/>
          </a:p>
        </p:txBody>
      </p:sp>
      <p:cxnSp>
        <p:nvCxnSpPr>
          <p:cNvPr id="6144" name="Přímá spojnice 6143"/>
          <p:cNvCxnSpPr/>
          <p:nvPr/>
        </p:nvCxnSpPr>
        <p:spPr>
          <a:xfrm>
            <a:off x="6732240" y="4725144"/>
            <a:ext cx="4320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9" name="TextovéPole 6148"/>
          <p:cNvSpPr txBox="1"/>
          <p:nvPr/>
        </p:nvSpPr>
        <p:spPr>
          <a:xfrm>
            <a:off x="6732240" y="4509120"/>
            <a:ext cx="4732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5 mm</a:t>
            </a:r>
            <a:endParaRPr lang="cs-CZ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ovéPole 37"/>
          <p:cNvSpPr txBox="1"/>
          <p:nvPr/>
        </p:nvSpPr>
        <p:spPr>
          <a:xfrm>
            <a:off x="333799" y="5111168"/>
            <a:ext cx="4732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5 mm</a:t>
            </a:r>
            <a:endParaRPr lang="cs-CZ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Přímá spojnice 38"/>
          <p:cNvCxnSpPr/>
          <p:nvPr/>
        </p:nvCxnSpPr>
        <p:spPr>
          <a:xfrm>
            <a:off x="251520" y="5365665"/>
            <a:ext cx="62749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974904" y="6520259"/>
            <a:ext cx="2133600" cy="365125"/>
          </a:xfrm>
        </p:spPr>
        <p:txBody>
          <a:bodyPr/>
          <a:lstStyle/>
          <a:p>
            <a:fld id="{7B1D5297-9E03-49C9-B356-433209BE1897}" type="slidenum">
              <a:rPr lang="cs-CZ" smtClean="0"/>
              <a:t>35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5848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35496" y="116632"/>
            <a:ext cx="899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cs-CZ" sz="2800" b="1" u="sng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Powder samples</a:t>
            </a:r>
            <a:endParaRPr lang="en-US" altLang="cs-CZ" sz="2800" b="1" u="sng" dirty="0"/>
          </a:p>
        </p:txBody>
      </p:sp>
      <p:pic>
        <p:nvPicPr>
          <p:cNvPr id="4098" name="Picture 2" descr="C:\DATA\Marketa\WC\Obrázky\P1010016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424" y="491164"/>
            <a:ext cx="1934816" cy="257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Přímá spojnice 4"/>
          <p:cNvCxnSpPr/>
          <p:nvPr/>
        </p:nvCxnSpPr>
        <p:spPr>
          <a:xfrm>
            <a:off x="82799" y="6442569"/>
            <a:ext cx="9001000" cy="0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bdélník 3"/>
          <p:cNvSpPr/>
          <p:nvPr/>
        </p:nvSpPr>
        <p:spPr>
          <a:xfrm>
            <a:off x="195511" y="6442569"/>
            <a:ext cx="87755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dirty="0" smtClean="0"/>
              <a:t>Novotny, K.; </a:t>
            </a:r>
            <a:r>
              <a:rPr lang="en-US" sz="1000" dirty="0" err="1" smtClean="0"/>
              <a:t>Stankova</a:t>
            </a:r>
            <a:r>
              <a:rPr lang="en-US" sz="1000" dirty="0" smtClean="0"/>
              <a:t>, A.; </a:t>
            </a:r>
            <a:r>
              <a:rPr lang="en-US" sz="1000" dirty="0" err="1" smtClean="0"/>
              <a:t>Haekkaenen</a:t>
            </a:r>
            <a:r>
              <a:rPr lang="en-US" sz="1000" dirty="0" smtClean="0"/>
              <a:t>, H.; </a:t>
            </a:r>
            <a:r>
              <a:rPr lang="en-US" sz="1000" dirty="0" err="1" smtClean="0"/>
              <a:t>Korppi-Tommola</a:t>
            </a:r>
            <a:r>
              <a:rPr lang="en-US" sz="1000" dirty="0" smtClean="0"/>
              <a:t>, J.; </a:t>
            </a:r>
            <a:r>
              <a:rPr lang="en-US" sz="1000" dirty="0" err="1" smtClean="0"/>
              <a:t>Otruba</a:t>
            </a:r>
            <a:r>
              <a:rPr lang="en-US" sz="1000" dirty="0" smtClean="0"/>
              <a:t>, V.; </a:t>
            </a:r>
            <a:r>
              <a:rPr lang="en-US" sz="1000" dirty="0" err="1" smtClean="0"/>
              <a:t>Kanicky</a:t>
            </a:r>
            <a:r>
              <a:rPr lang="en-US" sz="1000" dirty="0" smtClean="0"/>
              <a:t>, V., Analysis of powdered tungsten carbide hard-metal precursors and cemented compact tungsten carbides using laser-induced breakdown spectroscopy. </a:t>
            </a:r>
            <a:r>
              <a:rPr lang="en-US" sz="1000" i="1" dirty="0" err="1" smtClean="0"/>
              <a:t>Spectrochimica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Acta</a:t>
            </a:r>
            <a:r>
              <a:rPr lang="en-US" sz="1000" i="1" dirty="0" smtClean="0"/>
              <a:t> Part B-Atomic Spectroscopy </a:t>
            </a:r>
            <a:r>
              <a:rPr lang="en-US" sz="1000" dirty="0" smtClean="0"/>
              <a:t>2007, 62, 1567-1574.</a:t>
            </a:r>
            <a:endParaRPr lang="en-US" sz="10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279004" y="516736"/>
            <a:ext cx="6154955" cy="19851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powdered tungsten carbide hard-metal precursors </a:t>
            </a:r>
            <a:r>
              <a:rPr lang="en-US" dirty="0" smtClean="0"/>
              <a:t>(WC/Co)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cs-CZ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Samples: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Pramet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Tools,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Šumperk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Czech Republic</a:t>
            </a:r>
          </a:p>
          <a:p>
            <a:pPr>
              <a:lnSpc>
                <a:spcPct val="150000"/>
              </a:lnSpc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The elemental composition of powders samples:</a:t>
            </a:r>
          </a:p>
          <a:p>
            <a:pPr>
              <a:lnSpc>
                <a:spcPct val="150000"/>
              </a:lnSpc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2267744" y="191683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preparation of pressed pellets with or without binder  (binder powdered silver)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030052"/>
            <a:ext cx="3523696" cy="2216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58" y="4000847"/>
            <a:ext cx="3641226" cy="2245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01"/>
          <a:stretch/>
        </p:blipFill>
        <p:spPr bwMode="auto">
          <a:xfrm>
            <a:off x="3577166" y="2636912"/>
            <a:ext cx="2290979" cy="129614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Tabulk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1750678"/>
              </p:ext>
            </p:extLst>
          </p:nvPr>
        </p:nvGraphicFramePr>
        <p:xfrm>
          <a:off x="279004" y="1916832"/>
          <a:ext cx="1679848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9924"/>
                <a:gridCol w="839924"/>
              </a:tblGrid>
              <a:tr h="372723"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element</a:t>
                      </a:r>
                      <a:endParaRPr lang="en-US" sz="11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</a:t>
                      </a:r>
                    </a:p>
                    <a:p>
                      <a:pPr algn="ctr"/>
                      <a:r>
                        <a:rPr lang="en-US" sz="11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(m/m)</a:t>
                      </a:r>
                      <a:endParaRPr lang="en-US" sz="11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31044"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endParaRPr lang="en-US" sz="11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57–88 </a:t>
                      </a:r>
                    </a:p>
                  </a:txBody>
                  <a:tcPr/>
                </a:tc>
              </a:tr>
              <a:tr h="231044"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11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4.8–7.5 </a:t>
                      </a:r>
                      <a:endParaRPr lang="en-US" sz="11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31044"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</a:t>
                      </a:r>
                      <a:endParaRPr lang="en-US" sz="11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3–10 </a:t>
                      </a:r>
                    </a:p>
                  </a:txBody>
                  <a:tcPr/>
                </a:tc>
              </a:tr>
              <a:tr h="231044"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 </a:t>
                      </a:r>
                      <a:endParaRPr lang="en-US" sz="11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0.04–9.6 </a:t>
                      </a:r>
                      <a:endParaRPr lang="en-US" sz="11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31044"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</a:t>
                      </a:r>
                      <a:endParaRPr lang="en-US" sz="11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0.1–8.2</a:t>
                      </a:r>
                    </a:p>
                  </a:txBody>
                  <a:tcPr/>
                </a:tc>
              </a:tr>
              <a:tr h="231044"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Nb</a:t>
                      </a:r>
                      <a:endParaRPr lang="en-US" sz="11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0.05–3.4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7020272" y="6520259"/>
            <a:ext cx="2133600" cy="365125"/>
          </a:xfrm>
        </p:spPr>
        <p:txBody>
          <a:bodyPr/>
          <a:lstStyle/>
          <a:p>
            <a:fld id="{7B1D5297-9E03-49C9-B356-433209BE1897}" type="slidenum">
              <a:rPr lang="cs-CZ" smtClean="0"/>
              <a:t>36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5286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873357" y="548680"/>
            <a:ext cx="3498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calibration pellets (</a:t>
            </a:r>
            <a:r>
              <a:rPr lang="cs-CZ" dirty="0" err="1" smtClean="0"/>
              <a:t>urinary</a:t>
            </a:r>
            <a:r>
              <a:rPr lang="cs-CZ" dirty="0" smtClean="0"/>
              <a:t> </a:t>
            </a:r>
            <a:r>
              <a:rPr lang="cs-CZ" dirty="0" err="1" smtClean="0"/>
              <a:t>stones</a:t>
            </a:r>
            <a:r>
              <a:rPr lang="cs-CZ" dirty="0" smtClean="0"/>
              <a:t>)</a:t>
            </a:r>
            <a:endParaRPr lang="en-US" dirty="0"/>
          </a:p>
        </p:txBody>
      </p:sp>
      <p:sp>
        <p:nvSpPr>
          <p:cNvPr id="3" name="Obdélník 2"/>
          <p:cNvSpPr/>
          <p:nvPr/>
        </p:nvSpPr>
        <p:spPr>
          <a:xfrm>
            <a:off x="251520" y="6444044"/>
            <a:ext cx="87755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dirty="0" err="1" smtClean="0"/>
              <a:t>Stepankova</a:t>
            </a:r>
            <a:r>
              <a:rPr lang="en-US" sz="1000" dirty="0" smtClean="0"/>
              <a:t>, K.; Novotny, K.; </a:t>
            </a:r>
            <a:r>
              <a:rPr lang="en-US" sz="1000" dirty="0" err="1" smtClean="0"/>
              <a:t>Vasinova</a:t>
            </a:r>
            <a:r>
              <a:rPr lang="en-US" sz="1000" dirty="0" smtClean="0"/>
              <a:t> </a:t>
            </a:r>
            <a:r>
              <a:rPr lang="en-US" sz="1000" dirty="0" err="1" smtClean="0"/>
              <a:t>Galiova</a:t>
            </a:r>
            <a:r>
              <a:rPr lang="en-US" sz="1000" dirty="0" smtClean="0"/>
              <a:t>, M.; </a:t>
            </a:r>
            <a:r>
              <a:rPr lang="en-US" sz="1000" dirty="0" err="1" smtClean="0"/>
              <a:t>Kanicky</a:t>
            </a:r>
            <a:r>
              <a:rPr lang="en-US" sz="1000" dirty="0" smtClean="0"/>
              <a:t>, V.; Kaiser, J.; Hahn, D.W., Laser ablation methods for analysis of urinary calculi: Comparison study based on calibration pellets.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Spectrochimica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Acta</a:t>
            </a:r>
            <a:r>
              <a:rPr lang="en-US" sz="1000" i="1" dirty="0" smtClean="0"/>
              <a:t> Part B-Atomic Spectroscopy, </a:t>
            </a:r>
            <a:r>
              <a:rPr lang="en-US" sz="1000" dirty="0" smtClean="0"/>
              <a:t>2013, 81, 43-49.</a:t>
            </a:r>
            <a:endParaRPr lang="en-US" sz="1000" dirty="0"/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35496" y="116632"/>
            <a:ext cx="899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cs-CZ" sz="2800" b="1" u="sng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Powder samples</a:t>
            </a:r>
            <a:endParaRPr lang="en-US" altLang="cs-CZ" sz="2800" b="1" u="sng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997" y="1556792"/>
            <a:ext cx="2686435" cy="195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61" y="1038418"/>
            <a:ext cx="2710197" cy="2539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élník 6"/>
          <p:cNvSpPr/>
          <p:nvPr/>
        </p:nvSpPr>
        <p:spPr>
          <a:xfrm>
            <a:off x="277581" y="802938"/>
            <a:ext cx="3023939" cy="230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9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Mineralogical composition of calibration pellets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275459" y="1484784"/>
            <a:ext cx="1806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Comparison of </a:t>
            </a:r>
          </a:p>
          <a:p>
            <a:pPr algn="ctr"/>
            <a:r>
              <a:rPr lang="en-US" dirty="0" smtClean="0"/>
              <a:t>LIBS and LA LIBS </a:t>
            </a:r>
            <a:endParaRPr lang="en-US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02" y="3717032"/>
            <a:ext cx="3771558" cy="2394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851" y="3645024"/>
            <a:ext cx="3777605" cy="242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4893315" y="908720"/>
            <a:ext cx="40751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Laser ablation LIBS (LA-LIBS)</a:t>
            </a:r>
          </a:p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(analytical LIBS plasma is completely separated from LA)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059832" y="2367171"/>
            <a:ext cx="237626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Problems with elements present in high content are related mainly to the LIBS technique and most probably they are connected to the processes in the LIP and self-absorption.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40401" y="6021288"/>
            <a:ext cx="3807563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Comparison of LIBS and LA-LIBS calibration curves for </a:t>
            </a:r>
            <a:r>
              <a:rPr 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Sr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in phosphate matrix</a:t>
            </a:r>
            <a:r>
              <a:rPr lang="cs-CZ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pellets.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893941" y="6021288"/>
            <a:ext cx="3816424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Comparison of LIBS and LA-LIBS calibration curves for Mg in phosphate matrix</a:t>
            </a:r>
            <a:r>
              <a:rPr lang="cs-CZ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pellets.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Přímá spojnice 4"/>
          <p:cNvCxnSpPr/>
          <p:nvPr/>
        </p:nvCxnSpPr>
        <p:spPr>
          <a:xfrm>
            <a:off x="82799" y="6442569"/>
            <a:ext cx="9001000" cy="0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974904" y="6520259"/>
            <a:ext cx="2133600" cy="365125"/>
          </a:xfrm>
        </p:spPr>
        <p:txBody>
          <a:bodyPr/>
          <a:lstStyle/>
          <a:p>
            <a:fld id="{7B1D5297-9E03-49C9-B356-433209BE1897}" type="slidenum">
              <a:rPr lang="cs-CZ" smtClean="0"/>
              <a:t>37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053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23528" y="764704"/>
            <a:ext cx="6048451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Investigation of liquid samples or bio-fluids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(algae suspension) </a:t>
            </a:r>
          </a:p>
          <a:p>
            <a:pPr>
              <a:lnSpc>
                <a:spcPct val="150000"/>
              </a:lnSpc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Instrumentation at Institute of Physical Engineering BUT Brno (prof. J. Kaiser)</a:t>
            </a:r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35496" y="116632"/>
            <a:ext cx="899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cs-CZ" altLang="cs-CZ" sz="2800" b="1" u="sng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L</a:t>
            </a:r>
            <a:r>
              <a:rPr lang="fr-FR" altLang="cs-CZ" sz="2800" b="1" u="sng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iquid </a:t>
            </a:r>
            <a:r>
              <a:rPr lang="fr-FR" altLang="cs-CZ" sz="2800" b="1" u="sng" dirty="0">
                <a:solidFill>
                  <a:srgbClr val="7030A0"/>
                </a:solidFill>
                <a:latin typeface="Arial Black" panose="020B0A04020102020204" pitchFamily="34" charset="0"/>
              </a:rPr>
              <a:t>samples </a:t>
            </a:r>
            <a:endParaRPr lang="en-US" altLang="cs-CZ" sz="2800" b="1" u="sng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11266" name="Picture 2" descr="C:\Users\novotny\Desktop\SOC\Fotky double pulse+kapaliny\kapaliny\lumix\P10006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4624"/>
            <a:ext cx="1879504" cy="250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"/>
          <a:stretch/>
        </p:blipFill>
        <p:spPr bwMode="auto">
          <a:xfrm>
            <a:off x="251520" y="1484784"/>
            <a:ext cx="6233298" cy="2131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Přímá spojnice 6"/>
          <p:cNvCxnSpPr/>
          <p:nvPr/>
        </p:nvCxnSpPr>
        <p:spPr>
          <a:xfrm>
            <a:off x="45021" y="6440262"/>
            <a:ext cx="8991600" cy="2307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bdélník 3"/>
          <p:cNvSpPr/>
          <p:nvPr/>
        </p:nvSpPr>
        <p:spPr>
          <a:xfrm>
            <a:off x="0" y="6440262"/>
            <a:ext cx="9144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900" dirty="0"/>
              <a:t> </a:t>
            </a:r>
            <a:r>
              <a:rPr lang="cs-CZ" sz="900" dirty="0" err="1" smtClean="0"/>
              <a:t>Porizka</a:t>
            </a:r>
            <a:r>
              <a:rPr lang="cs-CZ" sz="900" dirty="0"/>
              <a:t>, </a:t>
            </a:r>
            <a:r>
              <a:rPr lang="cs-CZ" sz="900" dirty="0" smtClean="0"/>
              <a:t>P.</a:t>
            </a:r>
            <a:r>
              <a:rPr lang="en-US" sz="900" dirty="0" smtClean="0"/>
              <a:t>;</a:t>
            </a:r>
            <a:r>
              <a:rPr lang="cs-CZ" sz="900" dirty="0" smtClean="0"/>
              <a:t> </a:t>
            </a:r>
            <a:r>
              <a:rPr lang="cs-CZ" sz="900" dirty="0" err="1" smtClean="0"/>
              <a:t>Prochazka</a:t>
            </a:r>
            <a:r>
              <a:rPr lang="cs-CZ" sz="900" dirty="0"/>
              <a:t>, </a:t>
            </a:r>
            <a:r>
              <a:rPr lang="cs-CZ" sz="900" dirty="0" smtClean="0"/>
              <a:t>D.</a:t>
            </a:r>
            <a:r>
              <a:rPr lang="en-US" sz="900" dirty="0" smtClean="0"/>
              <a:t>;</a:t>
            </a:r>
            <a:r>
              <a:rPr lang="cs-CZ" sz="900" dirty="0" smtClean="0"/>
              <a:t> </a:t>
            </a:r>
            <a:r>
              <a:rPr lang="cs-CZ" sz="900" dirty="0" err="1" smtClean="0"/>
              <a:t>Pilat</a:t>
            </a:r>
            <a:r>
              <a:rPr lang="cs-CZ" sz="900" dirty="0"/>
              <a:t>, </a:t>
            </a:r>
            <a:r>
              <a:rPr lang="cs-CZ" sz="900" dirty="0" smtClean="0"/>
              <a:t>Z.</a:t>
            </a:r>
            <a:r>
              <a:rPr lang="en-US" sz="900" dirty="0" smtClean="0"/>
              <a:t>;</a:t>
            </a:r>
            <a:r>
              <a:rPr lang="cs-CZ" sz="900" dirty="0" smtClean="0"/>
              <a:t> </a:t>
            </a:r>
            <a:r>
              <a:rPr lang="cs-CZ" sz="900" dirty="0" err="1" smtClean="0"/>
              <a:t>Krajcarova</a:t>
            </a:r>
            <a:r>
              <a:rPr lang="cs-CZ" sz="900" dirty="0"/>
              <a:t>, </a:t>
            </a:r>
            <a:r>
              <a:rPr lang="cs-CZ" sz="900" dirty="0" smtClean="0"/>
              <a:t>L.</a:t>
            </a:r>
            <a:r>
              <a:rPr lang="en-US" sz="900" dirty="0" smtClean="0"/>
              <a:t>;</a:t>
            </a:r>
            <a:r>
              <a:rPr lang="cs-CZ" sz="900" dirty="0" smtClean="0"/>
              <a:t> Kaiser</a:t>
            </a:r>
            <a:r>
              <a:rPr lang="cs-CZ" sz="900" dirty="0"/>
              <a:t>, </a:t>
            </a:r>
            <a:r>
              <a:rPr lang="cs-CZ" sz="900" dirty="0" smtClean="0"/>
              <a:t>J.</a:t>
            </a:r>
            <a:r>
              <a:rPr lang="en-US" sz="900" dirty="0" smtClean="0"/>
              <a:t>;</a:t>
            </a:r>
            <a:r>
              <a:rPr lang="cs-CZ" sz="900" dirty="0" smtClean="0"/>
              <a:t> Malina</a:t>
            </a:r>
            <a:r>
              <a:rPr lang="cs-CZ" sz="900" dirty="0"/>
              <a:t>, </a:t>
            </a:r>
            <a:r>
              <a:rPr lang="cs-CZ" sz="900" dirty="0" smtClean="0"/>
              <a:t>R.</a:t>
            </a:r>
            <a:r>
              <a:rPr lang="en-US" sz="900" dirty="0" smtClean="0"/>
              <a:t>;</a:t>
            </a:r>
            <a:r>
              <a:rPr lang="cs-CZ" sz="900" dirty="0" smtClean="0"/>
              <a:t> Novotny</a:t>
            </a:r>
            <a:r>
              <a:rPr lang="cs-CZ" sz="900" dirty="0"/>
              <a:t>, </a:t>
            </a:r>
            <a:r>
              <a:rPr lang="cs-CZ" sz="900" dirty="0" smtClean="0"/>
              <a:t>J.</a:t>
            </a:r>
            <a:r>
              <a:rPr lang="en-US" sz="900" dirty="0" smtClean="0"/>
              <a:t>;</a:t>
            </a:r>
            <a:r>
              <a:rPr lang="cs-CZ" sz="900" dirty="0" smtClean="0"/>
              <a:t> Zemanek</a:t>
            </a:r>
            <a:r>
              <a:rPr lang="cs-CZ" sz="900" dirty="0"/>
              <a:t>, </a:t>
            </a:r>
            <a:r>
              <a:rPr lang="cs-CZ" sz="900" dirty="0" smtClean="0"/>
              <a:t>P.</a:t>
            </a:r>
            <a:r>
              <a:rPr lang="en-US" sz="900" dirty="0" smtClean="0"/>
              <a:t>;</a:t>
            </a:r>
            <a:r>
              <a:rPr lang="cs-CZ" sz="900" dirty="0" smtClean="0"/>
              <a:t> </a:t>
            </a:r>
            <a:r>
              <a:rPr lang="cs-CZ" sz="900" dirty="0" err="1" smtClean="0"/>
              <a:t>Jezek</a:t>
            </a:r>
            <a:r>
              <a:rPr lang="cs-CZ" sz="900" dirty="0"/>
              <a:t>, </a:t>
            </a:r>
            <a:r>
              <a:rPr lang="cs-CZ" sz="900" dirty="0" smtClean="0"/>
              <a:t>J.</a:t>
            </a:r>
            <a:r>
              <a:rPr lang="en-US" sz="900" dirty="0" smtClean="0"/>
              <a:t>;</a:t>
            </a:r>
            <a:r>
              <a:rPr lang="cs-CZ" sz="900" dirty="0" smtClean="0"/>
              <a:t>  </a:t>
            </a:r>
            <a:r>
              <a:rPr lang="cs-CZ" sz="900" dirty="0" err="1" smtClean="0"/>
              <a:t>Sery</a:t>
            </a:r>
            <a:r>
              <a:rPr lang="cs-CZ" sz="900" dirty="0"/>
              <a:t>, </a:t>
            </a:r>
            <a:r>
              <a:rPr lang="cs-CZ" sz="900" dirty="0" smtClean="0"/>
              <a:t>M.</a:t>
            </a:r>
            <a:r>
              <a:rPr lang="en-US" sz="900" dirty="0" smtClean="0"/>
              <a:t>;</a:t>
            </a:r>
            <a:r>
              <a:rPr lang="cs-CZ" sz="900" dirty="0" smtClean="0"/>
              <a:t> Bernatova</a:t>
            </a:r>
            <a:r>
              <a:rPr lang="cs-CZ" sz="900" dirty="0"/>
              <a:t>, </a:t>
            </a:r>
            <a:r>
              <a:rPr lang="cs-CZ" sz="900" dirty="0" smtClean="0"/>
              <a:t>S.</a:t>
            </a:r>
            <a:r>
              <a:rPr lang="en-US" sz="900" dirty="0" smtClean="0"/>
              <a:t>;</a:t>
            </a:r>
            <a:r>
              <a:rPr lang="cs-CZ" sz="900" dirty="0" smtClean="0"/>
              <a:t> </a:t>
            </a:r>
            <a:r>
              <a:rPr lang="cs-CZ" sz="900" dirty="0" err="1" smtClean="0"/>
              <a:t>Krzyzanek</a:t>
            </a:r>
            <a:r>
              <a:rPr lang="cs-CZ" sz="900" dirty="0"/>
              <a:t>, </a:t>
            </a:r>
            <a:r>
              <a:rPr lang="cs-CZ" sz="900" dirty="0" smtClean="0"/>
              <a:t>V.</a:t>
            </a:r>
            <a:r>
              <a:rPr lang="en-US" sz="900" dirty="0" smtClean="0"/>
              <a:t>;</a:t>
            </a:r>
            <a:r>
              <a:rPr lang="cs-CZ" sz="900" dirty="0" smtClean="0"/>
              <a:t> </a:t>
            </a:r>
            <a:r>
              <a:rPr lang="cs-CZ" sz="900" dirty="0" err="1" smtClean="0"/>
              <a:t>Dobranska</a:t>
            </a:r>
            <a:r>
              <a:rPr lang="cs-CZ" sz="900" dirty="0"/>
              <a:t>, </a:t>
            </a:r>
            <a:r>
              <a:rPr lang="cs-CZ" sz="900" dirty="0" smtClean="0"/>
              <a:t>K.</a:t>
            </a:r>
            <a:r>
              <a:rPr lang="en-US" sz="900" dirty="0" smtClean="0"/>
              <a:t>;</a:t>
            </a:r>
            <a:r>
              <a:rPr lang="cs-CZ" sz="900" dirty="0" smtClean="0"/>
              <a:t> Novotny</a:t>
            </a:r>
            <a:r>
              <a:rPr lang="cs-CZ" sz="900" dirty="0"/>
              <a:t>, </a:t>
            </a:r>
            <a:r>
              <a:rPr lang="cs-CZ" sz="900" dirty="0" smtClean="0"/>
              <a:t>K.</a:t>
            </a:r>
            <a:r>
              <a:rPr lang="en-US" sz="900" dirty="0" smtClean="0"/>
              <a:t>;</a:t>
            </a:r>
            <a:r>
              <a:rPr lang="cs-CZ" sz="900" dirty="0" smtClean="0"/>
              <a:t> </a:t>
            </a:r>
            <a:r>
              <a:rPr lang="cs-CZ" sz="900" dirty="0" err="1" smtClean="0"/>
              <a:t>Trtilek</a:t>
            </a:r>
            <a:r>
              <a:rPr lang="cs-CZ" sz="900" dirty="0"/>
              <a:t>, </a:t>
            </a:r>
            <a:r>
              <a:rPr lang="cs-CZ" sz="900" dirty="0" smtClean="0"/>
              <a:t>M.</a:t>
            </a:r>
            <a:r>
              <a:rPr lang="en-US" sz="900" dirty="0" smtClean="0"/>
              <a:t>;</a:t>
            </a:r>
            <a:r>
              <a:rPr lang="cs-CZ" sz="900" dirty="0" smtClean="0"/>
              <a:t> Samek, O., </a:t>
            </a:r>
            <a:r>
              <a:rPr lang="en-US" sz="900" dirty="0"/>
              <a:t>Application of laser-induced breakdown spectroscopy to the analysis of algal biomass for industrial </a:t>
            </a:r>
            <a:r>
              <a:rPr lang="en-US" sz="900" dirty="0" smtClean="0"/>
              <a:t>biotechnology</a:t>
            </a:r>
            <a:r>
              <a:rPr lang="cs-CZ" sz="900" dirty="0" smtClean="0"/>
              <a:t>.</a:t>
            </a:r>
            <a:r>
              <a:rPr lang="en-US" sz="900" i="1" dirty="0"/>
              <a:t> </a:t>
            </a:r>
            <a:r>
              <a:rPr lang="en-US" sz="900" i="1" dirty="0" err="1"/>
              <a:t>Spectrochimica</a:t>
            </a:r>
            <a:r>
              <a:rPr lang="en-US" sz="900" i="1" dirty="0"/>
              <a:t> </a:t>
            </a:r>
            <a:r>
              <a:rPr lang="en-US" sz="900" i="1" dirty="0" err="1"/>
              <a:t>Acta</a:t>
            </a:r>
            <a:r>
              <a:rPr lang="en-US" sz="900" i="1" dirty="0"/>
              <a:t> Part B-Atomic Spectroscopy, </a:t>
            </a:r>
            <a:r>
              <a:rPr lang="en-US" sz="900" dirty="0" smtClean="0"/>
              <a:t>201</a:t>
            </a:r>
            <a:r>
              <a:rPr lang="cs-CZ" sz="900" dirty="0" smtClean="0"/>
              <a:t>2</a:t>
            </a:r>
            <a:r>
              <a:rPr lang="en-US" sz="900" dirty="0" smtClean="0"/>
              <a:t>, </a:t>
            </a:r>
            <a:r>
              <a:rPr lang="cs-CZ" sz="900" dirty="0" smtClean="0"/>
              <a:t>74-75</a:t>
            </a:r>
            <a:r>
              <a:rPr lang="en-US" sz="900" dirty="0" smtClean="0"/>
              <a:t>, </a:t>
            </a:r>
            <a:r>
              <a:rPr lang="cs-CZ" sz="900" dirty="0" smtClean="0"/>
              <a:t>169</a:t>
            </a:r>
            <a:r>
              <a:rPr lang="en-US" sz="900" dirty="0" smtClean="0"/>
              <a:t>-</a:t>
            </a:r>
            <a:r>
              <a:rPr lang="cs-CZ" sz="900" dirty="0" smtClean="0"/>
              <a:t>176</a:t>
            </a:r>
            <a:r>
              <a:rPr lang="en-US" sz="900" dirty="0" smtClean="0"/>
              <a:t>.</a:t>
            </a:r>
            <a:endParaRPr lang="en-US" sz="900" dirty="0"/>
          </a:p>
          <a:p>
            <a:endParaRPr lang="cs-CZ" sz="90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936" y="2617286"/>
            <a:ext cx="1584176" cy="1353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0"/>
          <a:stretch/>
        </p:blipFill>
        <p:spPr bwMode="auto">
          <a:xfrm>
            <a:off x="179511" y="4124909"/>
            <a:ext cx="5982309" cy="1968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124910"/>
            <a:ext cx="2801165" cy="1968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1907704" y="3625279"/>
            <a:ext cx="3600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LIBS </a:t>
            </a:r>
            <a:r>
              <a:rPr lang="en-US" sz="1400" dirty="0"/>
              <a:t>system employing laminar water jet </a:t>
            </a:r>
            <a:r>
              <a:rPr lang="en-US" sz="1400" dirty="0" smtClean="0"/>
              <a:t>setup</a:t>
            </a:r>
            <a:endParaRPr lang="cs-CZ" sz="1400" dirty="0"/>
          </a:p>
        </p:txBody>
      </p:sp>
      <p:sp>
        <p:nvSpPr>
          <p:cNvPr id="11" name="Obdélník 10"/>
          <p:cNvSpPr/>
          <p:nvPr/>
        </p:nvSpPr>
        <p:spPr>
          <a:xfrm>
            <a:off x="179511" y="6021288"/>
            <a:ext cx="21602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/>
        </p:nvSpPr>
        <p:spPr>
          <a:xfrm>
            <a:off x="2946888" y="5985284"/>
            <a:ext cx="21602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1438687" y="6135107"/>
            <a:ext cx="6521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Segments of LIBS spectra of algae suspensions recorded using water jet liquid arrangements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5940152" y="3971101"/>
            <a:ext cx="221668" cy="3219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948264" y="6093296"/>
            <a:ext cx="2133600" cy="365125"/>
          </a:xfrm>
        </p:spPr>
        <p:txBody>
          <a:bodyPr/>
          <a:lstStyle/>
          <a:p>
            <a:fld id="{7B1D5297-9E03-49C9-B356-433209BE1897}" type="slidenum">
              <a:rPr lang="cs-CZ" smtClean="0"/>
              <a:t>38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039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35496" y="44624"/>
            <a:ext cx="899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cs-CZ" altLang="cs-CZ" sz="2800" b="1" u="sng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N</a:t>
            </a:r>
            <a:r>
              <a:rPr lang="fr-FR" altLang="cs-CZ" sz="2800" b="1" u="sng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anoparticles </a:t>
            </a:r>
            <a:r>
              <a:rPr lang="fr-FR" altLang="cs-CZ" sz="2800" b="1" u="sng" dirty="0">
                <a:solidFill>
                  <a:srgbClr val="7030A0"/>
                </a:solidFill>
                <a:latin typeface="Arial Black" panose="020B0A04020102020204" pitchFamily="34" charset="0"/>
              </a:rPr>
              <a:t>(QDs)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79512" y="623010"/>
            <a:ext cx="84969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Spatial distribution of quantum dots (QDs) </a:t>
            </a:r>
          </a:p>
          <a:p>
            <a:endParaRPr 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cadmium containing QDs – </a:t>
            </a:r>
            <a:r>
              <a:rPr lang="en-US" sz="1400" dirty="0" err="1" smtClean="0"/>
              <a:t>CdS</a:t>
            </a:r>
            <a:r>
              <a:rPr lang="en-US" sz="1400" dirty="0" smtClean="0"/>
              <a:t>, </a:t>
            </a:r>
            <a:r>
              <a:rPr lang="en-US" sz="1400" dirty="0" err="1" smtClean="0"/>
              <a:t>CdTe</a:t>
            </a: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injection onto the carrier material (chromatographic paper, polystyrene ...)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1"/>
          <a:stretch/>
        </p:blipFill>
        <p:spPr bwMode="auto">
          <a:xfrm>
            <a:off x="179512" y="1556792"/>
            <a:ext cx="3053639" cy="4551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" r="13711"/>
          <a:stretch/>
        </p:blipFill>
        <p:spPr bwMode="auto">
          <a:xfrm>
            <a:off x="2483768" y="1556792"/>
            <a:ext cx="3291663" cy="455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2" t="1379" r="1167" b="7191"/>
          <a:stretch/>
        </p:blipFill>
        <p:spPr bwMode="auto">
          <a:xfrm>
            <a:off x="5825617" y="1556792"/>
            <a:ext cx="2994533" cy="350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484" name="Obdélník 483"/>
          <p:cNvSpPr/>
          <p:nvPr/>
        </p:nvSpPr>
        <p:spPr>
          <a:xfrm>
            <a:off x="6012160" y="5301208"/>
            <a:ext cx="298782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Calibration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graphs for injection of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5 µl </a:t>
            </a:r>
            <a:r>
              <a:rPr 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CdS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GSH and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CdS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MPA solution injected on the chromatographic paper </a:t>
            </a:r>
            <a:r>
              <a:rPr lang="cs-CZ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Cd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signal was obtained by LIBS on emission line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Cd(I)</a:t>
            </a:r>
            <a:r>
              <a:rPr lang="en-US" sz="1100" dirty="0"/>
              <a:t>  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508.58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nm and signal intensity was summarized by counting pixels and all points of raster. </a:t>
            </a:r>
          </a:p>
        </p:txBody>
      </p:sp>
      <p:sp>
        <p:nvSpPr>
          <p:cNvPr id="528" name="TextovéPole 527"/>
          <p:cNvSpPr txBox="1"/>
          <p:nvPr/>
        </p:nvSpPr>
        <p:spPr>
          <a:xfrm>
            <a:off x="107505" y="6165304"/>
            <a:ext cx="5976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CdS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QDs spatial distribution after injection of different volumes and different concentrations on chromatographic paper</a:t>
            </a:r>
            <a:r>
              <a:rPr lang="cs-CZ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6 x 6 points with spacing 600</a:t>
            </a:r>
            <a:r>
              <a:rPr lang="en-US" sz="1100" dirty="0"/>
              <a:t> 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µm, emission line Cd (I) 508.58 nm and fluorescence  (excitation wavelength 460 nm, emission wavelength 700 nm).</a:t>
            </a: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948264" y="6520259"/>
            <a:ext cx="2133600" cy="365125"/>
          </a:xfrm>
        </p:spPr>
        <p:txBody>
          <a:bodyPr/>
          <a:lstStyle/>
          <a:p>
            <a:fld id="{7B1D5297-9E03-49C9-B356-433209BE1897}" type="slidenum">
              <a:rPr lang="cs-CZ" smtClean="0"/>
              <a:t>39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233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2"/>
          <p:cNvGrpSpPr>
            <a:grpSpLocks/>
          </p:cNvGrpSpPr>
          <p:nvPr/>
        </p:nvGrpSpPr>
        <p:grpSpPr bwMode="auto">
          <a:xfrm>
            <a:off x="3352800" y="971946"/>
            <a:ext cx="4778375" cy="5913438"/>
            <a:chOff x="2112" y="480"/>
            <a:chExt cx="3010" cy="3725"/>
          </a:xfrm>
        </p:grpSpPr>
        <p:grpSp>
          <p:nvGrpSpPr>
            <p:cNvPr id="28675" name="Group 3"/>
            <p:cNvGrpSpPr>
              <a:grpSpLocks/>
            </p:cNvGrpSpPr>
            <p:nvPr/>
          </p:nvGrpSpPr>
          <p:grpSpPr bwMode="auto">
            <a:xfrm>
              <a:off x="2256" y="480"/>
              <a:ext cx="2866" cy="3216"/>
              <a:chOff x="2256" y="480"/>
              <a:chExt cx="2866" cy="3216"/>
            </a:xfrm>
          </p:grpSpPr>
          <p:sp>
            <p:nvSpPr>
              <p:cNvPr id="28676" name="AutoShape 4"/>
              <p:cNvSpPr>
                <a:spLocks noChangeArrowheads="1"/>
              </p:cNvSpPr>
              <p:nvPr/>
            </p:nvSpPr>
            <p:spPr bwMode="auto">
              <a:xfrm>
                <a:off x="2256" y="528"/>
                <a:ext cx="1200" cy="3168"/>
              </a:xfrm>
              <a:prstGeom prst="downArrow">
                <a:avLst>
                  <a:gd name="adj1" fmla="val 50000"/>
                  <a:gd name="adj2" fmla="val 66000"/>
                </a:avLst>
              </a:prstGeom>
              <a:solidFill>
                <a:srgbClr val="CCFF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dirty="0"/>
              </a:p>
            </p:txBody>
          </p:sp>
          <p:sp>
            <p:nvSpPr>
              <p:cNvPr id="28677" name="Text Box 5"/>
              <p:cNvSpPr txBox="1">
                <a:spLocks noChangeArrowheads="1"/>
              </p:cNvSpPr>
              <p:nvPr/>
            </p:nvSpPr>
            <p:spPr bwMode="auto">
              <a:xfrm>
                <a:off x="3168" y="480"/>
                <a:ext cx="1954" cy="2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cs-CZ" altLang="cs-CZ" sz="2200" b="1" dirty="0">
                    <a:solidFill>
                      <a:schemeClr val="accent2"/>
                    </a:solidFill>
                  </a:rPr>
                  <a:t>l</a:t>
                </a:r>
                <a:r>
                  <a:rPr lang="cs-CZ" altLang="cs-CZ" sz="2200" b="1" dirty="0" smtClean="0">
                    <a:solidFill>
                      <a:schemeClr val="accent2"/>
                    </a:solidFill>
                  </a:rPr>
                  <a:t>aser </a:t>
                </a:r>
                <a:r>
                  <a:rPr lang="en-US" altLang="cs-CZ" sz="2200" b="1" dirty="0" smtClean="0">
                    <a:solidFill>
                      <a:schemeClr val="accent2"/>
                    </a:solidFill>
                  </a:rPr>
                  <a:t>beam</a:t>
                </a:r>
                <a:endParaRPr lang="en-US" altLang="cs-CZ" sz="2200" b="1" dirty="0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28678" name="Freeform 6"/>
            <p:cNvSpPr>
              <a:spLocks/>
            </p:cNvSpPr>
            <p:nvPr/>
          </p:nvSpPr>
          <p:spPr bwMode="auto">
            <a:xfrm>
              <a:off x="2112" y="1440"/>
              <a:ext cx="236" cy="2765"/>
            </a:xfrm>
            <a:custGeom>
              <a:avLst/>
              <a:gdLst>
                <a:gd name="T0" fmla="*/ 0 w 256"/>
                <a:gd name="T1" fmla="*/ 0 h 2765"/>
                <a:gd name="T2" fmla="*/ 30 w 256"/>
                <a:gd name="T3" fmla="*/ 81 h 2765"/>
                <a:gd name="T4" fmla="*/ 44 w 256"/>
                <a:gd name="T5" fmla="*/ 121 h 2765"/>
                <a:gd name="T6" fmla="*/ 58 w 256"/>
                <a:gd name="T7" fmla="*/ 163 h 2765"/>
                <a:gd name="T8" fmla="*/ 71 w 256"/>
                <a:gd name="T9" fmla="*/ 204 h 2765"/>
                <a:gd name="T10" fmla="*/ 84 w 256"/>
                <a:gd name="T11" fmla="*/ 245 h 2765"/>
                <a:gd name="T12" fmla="*/ 97 w 256"/>
                <a:gd name="T13" fmla="*/ 287 h 2765"/>
                <a:gd name="T14" fmla="*/ 109 w 256"/>
                <a:gd name="T15" fmla="*/ 328 h 2765"/>
                <a:gd name="T16" fmla="*/ 120 w 256"/>
                <a:gd name="T17" fmla="*/ 370 h 2765"/>
                <a:gd name="T18" fmla="*/ 132 w 256"/>
                <a:gd name="T19" fmla="*/ 413 h 2765"/>
                <a:gd name="T20" fmla="*/ 142 w 256"/>
                <a:gd name="T21" fmla="*/ 455 h 2765"/>
                <a:gd name="T22" fmla="*/ 153 w 256"/>
                <a:gd name="T23" fmla="*/ 497 h 2765"/>
                <a:gd name="T24" fmla="*/ 162 w 256"/>
                <a:gd name="T25" fmla="*/ 540 h 2765"/>
                <a:gd name="T26" fmla="*/ 172 w 256"/>
                <a:gd name="T27" fmla="*/ 583 h 2765"/>
                <a:gd name="T28" fmla="*/ 180 w 256"/>
                <a:gd name="T29" fmla="*/ 626 h 2765"/>
                <a:gd name="T30" fmla="*/ 189 w 256"/>
                <a:gd name="T31" fmla="*/ 669 h 2765"/>
                <a:gd name="T32" fmla="*/ 197 w 256"/>
                <a:gd name="T33" fmla="*/ 713 h 2765"/>
                <a:gd name="T34" fmla="*/ 204 w 256"/>
                <a:gd name="T35" fmla="*/ 756 h 2765"/>
                <a:gd name="T36" fmla="*/ 211 w 256"/>
                <a:gd name="T37" fmla="*/ 800 h 2765"/>
                <a:gd name="T38" fmla="*/ 218 w 256"/>
                <a:gd name="T39" fmla="*/ 844 h 2765"/>
                <a:gd name="T40" fmla="*/ 223 w 256"/>
                <a:gd name="T41" fmla="*/ 888 h 2765"/>
                <a:gd name="T42" fmla="*/ 229 w 256"/>
                <a:gd name="T43" fmla="*/ 932 h 2765"/>
                <a:gd name="T44" fmla="*/ 234 w 256"/>
                <a:gd name="T45" fmla="*/ 976 h 2765"/>
                <a:gd name="T46" fmla="*/ 238 w 256"/>
                <a:gd name="T47" fmla="*/ 1021 h 2765"/>
                <a:gd name="T48" fmla="*/ 242 w 256"/>
                <a:gd name="T49" fmla="*/ 1065 h 2765"/>
                <a:gd name="T50" fmla="*/ 245 w 256"/>
                <a:gd name="T51" fmla="*/ 1110 h 2765"/>
                <a:gd name="T52" fmla="*/ 248 w 256"/>
                <a:gd name="T53" fmla="*/ 1155 h 2765"/>
                <a:gd name="T54" fmla="*/ 250 w 256"/>
                <a:gd name="T55" fmla="*/ 1200 h 2765"/>
                <a:gd name="T56" fmla="*/ 252 w 256"/>
                <a:gd name="T57" fmla="*/ 1245 h 2765"/>
                <a:gd name="T58" fmla="*/ 254 w 256"/>
                <a:gd name="T59" fmla="*/ 1291 h 2765"/>
                <a:gd name="T60" fmla="*/ 254 w 256"/>
                <a:gd name="T61" fmla="*/ 1336 h 2765"/>
                <a:gd name="T62" fmla="*/ 255 w 256"/>
                <a:gd name="T63" fmla="*/ 1382 h 2765"/>
                <a:gd name="T64" fmla="*/ 254 w 256"/>
                <a:gd name="T65" fmla="*/ 1473 h 2765"/>
                <a:gd name="T66" fmla="*/ 252 w 256"/>
                <a:gd name="T67" fmla="*/ 1518 h 2765"/>
                <a:gd name="T68" fmla="*/ 250 w 256"/>
                <a:gd name="T69" fmla="*/ 1563 h 2765"/>
                <a:gd name="T70" fmla="*/ 248 w 256"/>
                <a:gd name="T71" fmla="*/ 1609 h 2765"/>
                <a:gd name="T72" fmla="*/ 245 w 256"/>
                <a:gd name="T73" fmla="*/ 1653 h 2765"/>
                <a:gd name="T74" fmla="*/ 242 w 256"/>
                <a:gd name="T75" fmla="*/ 1698 h 2765"/>
                <a:gd name="T76" fmla="*/ 238 w 256"/>
                <a:gd name="T77" fmla="*/ 1743 h 2765"/>
                <a:gd name="T78" fmla="*/ 234 w 256"/>
                <a:gd name="T79" fmla="*/ 1787 h 2765"/>
                <a:gd name="T80" fmla="*/ 229 w 256"/>
                <a:gd name="T81" fmla="*/ 1832 h 2765"/>
                <a:gd name="T82" fmla="*/ 223 w 256"/>
                <a:gd name="T83" fmla="*/ 1876 h 2765"/>
                <a:gd name="T84" fmla="*/ 218 w 256"/>
                <a:gd name="T85" fmla="*/ 1920 h 2765"/>
                <a:gd name="T86" fmla="*/ 211 w 256"/>
                <a:gd name="T87" fmla="*/ 1964 h 2765"/>
                <a:gd name="T88" fmla="*/ 204 w 256"/>
                <a:gd name="T89" fmla="*/ 2008 h 2765"/>
                <a:gd name="T90" fmla="*/ 197 w 256"/>
                <a:gd name="T91" fmla="*/ 2051 h 2765"/>
                <a:gd name="T92" fmla="*/ 189 w 256"/>
                <a:gd name="T93" fmla="*/ 2095 h 2765"/>
                <a:gd name="T94" fmla="*/ 180 w 256"/>
                <a:gd name="T95" fmla="*/ 2138 h 2765"/>
                <a:gd name="T96" fmla="*/ 172 w 256"/>
                <a:gd name="T97" fmla="*/ 2181 h 2765"/>
                <a:gd name="T98" fmla="*/ 162 w 256"/>
                <a:gd name="T99" fmla="*/ 2224 h 2765"/>
                <a:gd name="T100" fmla="*/ 153 w 256"/>
                <a:gd name="T101" fmla="*/ 2267 h 2765"/>
                <a:gd name="T102" fmla="*/ 142 w 256"/>
                <a:gd name="T103" fmla="*/ 2309 h 2765"/>
                <a:gd name="T104" fmla="*/ 132 w 256"/>
                <a:gd name="T105" fmla="*/ 2351 h 2765"/>
                <a:gd name="T106" fmla="*/ 120 w 256"/>
                <a:gd name="T107" fmla="*/ 2393 h 2765"/>
                <a:gd name="T108" fmla="*/ 109 w 256"/>
                <a:gd name="T109" fmla="*/ 2435 h 2765"/>
                <a:gd name="T110" fmla="*/ 97 w 256"/>
                <a:gd name="T111" fmla="*/ 2477 h 2765"/>
                <a:gd name="T112" fmla="*/ 84 w 256"/>
                <a:gd name="T113" fmla="*/ 2519 h 2765"/>
                <a:gd name="T114" fmla="*/ 71 w 256"/>
                <a:gd name="T115" fmla="*/ 2560 h 2765"/>
                <a:gd name="T116" fmla="*/ 58 w 256"/>
                <a:gd name="T117" fmla="*/ 2601 h 2765"/>
                <a:gd name="T118" fmla="*/ 44 w 256"/>
                <a:gd name="T119" fmla="*/ 2642 h 2765"/>
                <a:gd name="T120" fmla="*/ 30 w 256"/>
                <a:gd name="T121" fmla="*/ 2683 h 2765"/>
                <a:gd name="T122" fmla="*/ 15 w 256"/>
                <a:gd name="T123" fmla="*/ 2724 h 2765"/>
                <a:gd name="T124" fmla="*/ 0 w 256"/>
                <a:gd name="T125" fmla="*/ 2764 h 2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6" h="2765">
                  <a:moveTo>
                    <a:pt x="0" y="0"/>
                  </a:moveTo>
                  <a:lnTo>
                    <a:pt x="30" y="81"/>
                  </a:lnTo>
                  <a:lnTo>
                    <a:pt x="44" y="121"/>
                  </a:lnTo>
                  <a:lnTo>
                    <a:pt x="58" y="163"/>
                  </a:lnTo>
                  <a:lnTo>
                    <a:pt x="71" y="204"/>
                  </a:lnTo>
                  <a:lnTo>
                    <a:pt x="84" y="245"/>
                  </a:lnTo>
                  <a:lnTo>
                    <a:pt x="97" y="287"/>
                  </a:lnTo>
                  <a:lnTo>
                    <a:pt x="109" y="328"/>
                  </a:lnTo>
                  <a:lnTo>
                    <a:pt x="120" y="370"/>
                  </a:lnTo>
                  <a:lnTo>
                    <a:pt x="132" y="413"/>
                  </a:lnTo>
                  <a:lnTo>
                    <a:pt x="142" y="455"/>
                  </a:lnTo>
                  <a:lnTo>
                    <a:pt x="153" y="497"/>
                  </a:lnTo>
                  <a:lnTo>
                    <a:pt x="162" y="540"/>
                  </a:lnTo>
                  <a:lnTo>
                    <a:pt x="172" y="583"/>
                  </a:lnTo>
                  <a:lnTo>
                    <a:pt x="180" y="626"/>
                  </a:lnTo>
                  <a:lnTo>
                    <a:pt x="189" y="669"/>
                  </a:lnTo>
                  <a:lnTo>
                    <a:pt x="197" y="713"/>
                  </a:lnTo>
                  <a:lnTo>
                    <a:pt x="204" y="756"/>
                  </a:lnTo>
                  <a:lnTo>
                    <a:pt x="211" y="800"/>
                  </a:lnTo>
                  <a:lnTo>
                    <a:pt x="218" y="844"/>
                  </a:lnTo>
                  <a:lnTo>
                    <a:pt x="223" y="888"/>
                  </a:lnTo>
                  <a:lnTo>
                    <a:pt x="229" y="932"/>
                  </a:lnTo>
                  <a:lnTo>
                    <a:pt x="234" y="976"/>
                  </a:lnTo>
                  <a:lnTo>
                    <a:pt x="238" y="1021"/>
                  </a:lnTo>
                  <a:lnTo>
                    <a:pt x="242" y="1065"/>
                  </a:lnTo>
                  <a:lnTo>
                    <a:pt x="245" y="1110"/>
                  </a:lnTo>
                  <a:lnTo>
                    <a:pt x="248" y="1155"/>
                  </a:lnTo>
                  <a:lnTo>
                    <a:pt x="250" y="1200"/>
                  </a:lnTo>
                  <a:lnTo>
                    <a:pt x="252" y="1245"/>
                  </a:lnTo>
                  <a:lnTo>
                    <a:pt x="254" y="1291"/>
                  </a:lnTo>
                  <a:lnTo>
                    <a:pt x="254" y="1336"/>
                  </a:lnTo>
                  <a:lnTo>
                    <a:pt x="255" y="1382"/>
                  </a:lnTo>
                  <a:lnTo>
                    <a:pt x="254" y="1473"/>
                  </a:lnTo>
                  <a:lnTo>
                    <a:pt x="252" y="1518"/>
                  </a:lnTo>
                  <a:lnTo>
                    <a:pt x="250" y="1563"/>
                  </a:lnTo>
                  <a:lnTo>
                    <a:pt x="248" y="1609"/>
                  </a:lnTo>
                  <a:lnTo>
                    <a:pt x="245" y="1653"/>
                  </a:lnTo>
                  <a:lnTo>
                    <a:pt x="242" y="1698"/>
                  </a:lnTo>
                  <a:lnTo>
                    <a:pt x="238" y="1743"/>
                  </a:lnTo>
                  <a:lnTo>
                    <a:pt x="234" y="1787"/>
                  </a:lnTo>
                  <a:lnTo>
                    <a:pt x="229" y="1832"/>
                  </a:lnTo>
                  <a:lnTo>
                    <a:pt x="223" y="1876"/>
                  </a:lnTo>
                  <a:lnTo>
                    <a:pt x="218" y="1920"/>
                  </a:lnTo>
                  <a:lnTo>
                    <a:pt x="211" y="1964"/>
                  </a:lnTo>
                  <a:lnTo>
                    <a:pt x="204" y="2008"/>
                  </a:lnTo>
                  <a:lnTo>
                    <a:pt x="197" y="2051"/>
                  </a:lnTo>
                  <a:lnTo>
                    <a:pt x="189" y="2095"/>
                  </a:lnTo>
                  <a:lnTo>
                    <a:pt x="180" y="2138"/>
                  </a:lnTo>
                  <a:lnTo>
                    <a:pt x="172" y="2181"/>
                  </a:lnTo>
                  <a:lnTo>
                    <a:pt x="162" y="2224"/>
                  </a:lnTo>
                  <a:lnTo>
                    <a:pt x="153" y="2267"/>
                  </a:lnTo>
                  <a:lnTo>
                    <a:pt x="142" y="2309"/>
                  </a:lnTo>
                  <a:lnTo>
                    <a:pt x="132" y="2351"/>
                  </a:lnTo>
                  <a:lnTo>
                    <a:pt x="120" y="2393"/>
                  </a:lnTo>
                  <a:lnTo>
                    <a:pt x="109" y="2435"/>
                  </a:lnTo>
                  <a:lnTo>
                    <a:pt x="97" y="2477"/>
                  </a:lnTo>
                  <a:lnTo>
                    <a:pt x="84" y="2519"/>
                  </a:lnTo>
                  <a:lnTo>
                    <a:pt x="71" y="2560"/>
                  </a:lnTo>
                  <a:lnTo>
                    <a:pt x="58" y="2601"/>
                  </a:lnTo>
                  <a:lnTo>
                    <a:pt x="44" y="2642"/>
                  </a:lnTo>
                  <a:lnTo>
                    <a:pt x="30" y="2683"/>
                  </a:lnTo>
                  <a:lnTo>
                    <a:pt x="15" y="2724"/>
                  </a:lnTo>
                  <a:lnTo>
                    <a:pt x="0" y="2764"/>
                  </a:lnTo>
                </a:path>
              </a:pathLst>
            </a:custGeom>
            <a:noFill/>
            <a:ln w="20320" cap="flat" cmpd="sng">
              <a:solidFill>
                <a:srgbClr val="6633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28679" name="Freeform 7"/>
            <p:cNvSpPr>
              <a:spLocks/>
            </p:cNvSpPr>
            <p:nvPr/>
          </p:nvSpPr>
          <p:spPr bwMode="auto">
            <a:xfrm>
              <a:off x="3399" y="1392"/>
              <a:ext cx="236" cy="2765"/>
            </a:xfrm>
            <a:custGeom>
              <a:avLst/>
              <a:gdLst>
                <a:gd name="T0" fmla="*/ 255 w 256"/>
                <a:gd name="T1" fmla="*/ 0 h 2765"/>
                <a:gd name="T2" fmla="*/ 225 w 256"/>
                <a:gd name="T3" fmla="*/ 81 h 2765"/>
                <a:gd name="T4" fmla="*/ 210 w 256"/>
                <a:gd name="T5" fmla="*/ 121 h 2765"/>
                <a:gd name="T6" fmla="*/ 197 w 256"/>
                <a:gd name="T7" fmla="*/ 163 h 2765"/>
                <a:gd name="T8" fmla="*/ 183 w 256"/>
                <a:gd name="T9" fmla="*/ 204 h 2765"/>
                <a:gd name="T10" fmla="*/ 170 w 256"/>
                <a:gd name="T11" fmla="*/ 245 h 2765"/>
                <a:gd name="T12" fmla="*/ 158 w 256"/>
                <a:gd name="T13" fmla="*/ 287 h 2765"/>
                <a:gd name="T14" fmla="*/ 146 w 256"/>
                <a:gd name="T15" fmla="*/ 328 h 2765"/>
                <a:gd name="T16" fmla="*/ 134 w 256"/>
                <a:gd name="T17" fmla="*/ 370 h 2765"/>
                <a:gd name="T18" fmla="*/ 122 w 256"/>
                <a:gd name="T19" fmla="*/ 413 h 2765"/>
                <a:gd name="T20" fmla="*/ 112 w 256"/>
                <a:gd name="T21" fmla="*/ 455 h 2765"/>
                <a:gd name="T22" fmla="*/ 102 w 256"/>
                <a:gd name="T23" fmla="*/ 497 h 2765"/>
                <a:gd name="T24" fmla="*/ 92 w 256"/>
                <a:gd name="T25" fmla="*/ 540 h 2765"/>
                <a:gd name="T26" fmla="*/ 82 w 256"/>
                <a:gd name="T27" fmla="*/ 583 h 2765"/>
                <a:gd name="T28" fmla="*/ 74 w 256"/>
                <a:gd name="T29" fmla="*/ 626 h 2765"/>
                <a:gd name="T30" fmla="*/ 66 w 256"/>
                <a:gd name="T31" fmla="*/ 669 h 2765"/>
                <a:gd name="T32" fmla="*/ 58 w 256"/>
                <a:gd name="T33" fmla="*/ 713 h 2765"/>
                <a:gd name="T34" fmla="*/ 50 w 256"/>
                <a:gd name="T35" fmla="*/ 756 h 2765"/>
                <a:gd name="T36" fmla="*/ 43 w 256"/>
                <a:gd name="T37" fmla="*/ 800 h 2765"/>
                <a:gd name="T38" fmla="*/ 37 w 256"/>
                <a:gd name="T39" fmla="*/ 844 h 2765"/>
                <a:gd name="T40" fmla="*/ 31 w 256"/>
                <a:gd name="T41" fmla="*/ 888 h 2765"/>
                <a:gd name="T42" fmla="*/ 26 w 256"/>
                <a:gd name="T43" fmla="*/ 932 h 2765"/>
                <a:gd name="T44" fmla="*/ 21 w 256"/>
                <a:gd name="T45" fmla="*/ 976 h 2765"/>
                <a:gd name="T46" fmla="*/ 16 w 256"/>
                <a:gd name="T47" fmla="*/ 1021 h 2765"/>
                <a:gd name="T48" fmla="*/ 12 w 256"/>
                <a:gd name="T49" fmla="*/ 1065 h 2765"/>
                <a:gd name="T50" fmla="*/ 9 w 256"/>
                <a:gd name="T51" fmla="*/ 1110 h 2765"/>
                <a:gd name="T52" fmla="*/ 6 w 256"/>
                <a:gd name="T53" fmla="*/ 1155 h 2765"/>
                <a:gd name="T54" fmla="*/ 4 w 256"/>
                <a:gd name="T55" fmla="*/ 1200 h 2765"/>
                <a:gd name="T56" fmla="*/ 2 w 256"/>
                <a:gd name="T57" fmla="*/ 1245 h 2765"/>
                <a:gd name="T58" fmla="*/ 1 w 256"/>
                <a:gd name="T59" fmla="*/ 1291 h 2765"/>
                <a:gd name="T60" fmla="*/ 0 w 256"/>
                <a:gd name="T61" fmla="*/ 1336 h 2765"/>
                <a:gd name="T62" fmla="*/ 0 w 256"/>
                <a:gd name="T63" fmla="*/ 1382 h 2765"/>
                <a:gd name="T64" fmla="*/ 1 w 256"/>
                <a:gd name="T65" fmla="*/ 1473 h 2765"/>
                <a:gd name="T66" fmla="*/ 2 w 256"/>
                <a:gd name="T67" fmla="*/ 1518 h 2765"/>
                <a:gd name="T68" fmla="*/ 4 w 256"/>
                <a:gd name="T69" fmla="*/ 1563 h 2765"/>
                <a:gd name="T70" fmla="*/ 6 w 256"/>
                <a:gd name="T71" fmla="*/ 1609 h 2765"/>
                <a:gd name="T72" fmla="*/ 9 w 256"/>
                <a:gd name="T73" fmla="*/ 1653 h 2765"/>
                <a:gd name="T74" fmla="*/ 12 w 256"/>
                <a:gd name="T75" fmla="*/ 1698 h 2765"/>
                <a:gd name="T76" fmla="*/ 16 w 256"/>
                <a:gd name="T77" fmla="*/ 1743 h 2765"/>
                <a:gd name="T78" fmla="*/ 21 w 256"/>
                <a:gd name="T79" fmla="*/ 1787 h 2765"/>
                <a:gd name="T80" fmla="*/ 26 w 256"/>
                <a:gd name="T81" fmla="*/ 1832 h 2765"/>
                <a:gd name="T82" fmla="*/ 31 w 256"/>
                <a:gd name="T83" fmla="*/ 1876 h 2765"/>
                <a:gd name="T84" fmla="*/ 37 w 256"/>
                <a:gd name="T85" fmla="*/ 1920 h 2765"/>
                <a:gd name="T86" fmla="*/ 43 w 256"/>
                <a:gd name="T87" fmla="*/ 1964 h 2765"/>
                <a:gd name="T88" fmla="*/ 50 w 256"/>
                <a:gd name="T89" fmla="*/ 2007 h 2765"/>
                <a:gd name="T90" fmla="*/ 58 w 256"/>
                <a:gd name="T91" fmla="*/ 2051 h 2765"/>
                <a:gd name="T92" fmla="*/ 66 w 256"/>
                <a:gd name="T93" fmla="*/ 2095 h 2765"/>
                <a:gd name="T94" fmla="*/ 74 w 256"/>
                <a:gd name="T95" fmla="*/ 2138 h 2765"/>
                <a:gd name="T96" fmla="*/ 82 w 256"/>
                <a:gd name="T97" fmla="*/ 2181 h 2765"/>
                <a:gd name="T98" fmla="*/ 92 w 256"/>
                <a:gd name="T99" fmla="*/ 2224 h 2765"/>
                <a:gd name="T100" fmla="*/ 102 w 256"/>
                <a:gd name="T101" fmla="*/ 2266 h 2765"/>
                <a:gd name="T102" fmla="*/ 112 w 256"/>
                <a:gd name="T103" fmla="*/ 2309 h 2765"/>
                <a:gd name="T104" fmla="*/ 122 w 256"/>
                <a:gd name="T105" fmla="*/ 2351 h 2765"/>
                <a:gd name="T106" fmla="*/ 134 w 256"/>
                <a:gd name="T107" fmla="*/ 2393 h 2765"/>
                <a:gd name="T108" fmla="*/ 146 w 256"/>
                <a:gd name="T109" fmla="*/ 2435 h 2765"/>
                <a:gd name="T110" fmla="*/ 158 w 256"/>
                <a:gd name="T111" fmla="*/ 2477 h 2765"/>
                <a:gd name="T112" fmla="*/ 170 w 256"/>
                <a:gd name="T113" fmla="*/ 2519 h 2765"/>
                <a:gd name="T114" fmla="*/ 183 w 256"/>
                <a:gd name="T115" fmla="*/ 2560 h 2765"/>
                <a:gd name="T116" fmla="*/ 197 w 256"/>
                <a:gd name="T117" fmla="*/ 2601 h 2765"/>
                <a:gd name="T118" fmla="*/ 210 w 256"/>
                <a:gd name="T119" fmla="*/ 2642 h 2765"/>
                <a:gd name="T120" fmla="*/ 225 w 256"/>
                <a:gd name="T121" fmla="*/ 2683 h 2765"/>
                <a:gd name="T122" fmla="*/ 240 w 256"/>
                <a:gd name="T123" fmla="*/ 2723 h 2765"/>
                <a:gd name="T124" fmla="*/ 255 w 256"/>
                <a:gd name="T125" fmla="*/ 2764 h 2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6" h="2765">
                  <a:moveTo>
                    <a:pt x="255" y="0"/>
                  </a:moveTo>
                  <a:lnTo>
                    <a:pt x="225" y="81"/>
                  </a:lnTo>
                  <a:lnTo>
                    <a:pt x="210" y="121"/>
                  </a:lnTo>
                  <a:lnTo>
                    <a:pt x="197" y="163"/>
                  </a:lnTo>
                  <a:lnTo>
                    <a:pt x="183" y="204"/>
                  </a:lnTo>
                  <a:lnTo>
                    <a:pt x="170" y="245"/>
                  </a:lnTo>
                  <a:lnTo>
                    <a:pt x="158" y="287"/>
                  </a:lnTo>
                  <a:lnTo>
                    <a:pt x="146" y="328"/>
                  </a:lnTo>
                  <a:lnTo>
                    <a:pt x="134" y="370"/>
                  </a:lnTo>
                  <a:lnTo>
                    <a:pt x="122" y="413"/>
                  </a:lnTo>
                  <a:lnTo>
                    <a:pt x="112" y="455"/>
                  </a:lnTo>
                  <a:lnTo>
                    <a:pt x="102" y="497"/>
                  </a:lnTo>
                  <a:lnTo>
                    <a:pt x="92" y="540"/>
                  </a:lnTo>
                  <a:lnTo>
                    <a:pt x="82" y="583"/>
                  </a:lnTo>
                  <a:lnTo>
                    <a:pt x="74" y="626"/>
                  </a:lnTo>
                  <a:lnTo>
                    <a:pt x="66" y="669"/>
                  </a:lnTo>
                  <a:lnTo>
                    <a:pt x="58" y="713"/>
                  </a:lnTo>
                  <a:lnTo>
                    <a:pt x="50" y="756"/>
                  </a:lnTo>
                  <a:lnTo>
                    <a:pt x="43" y="800"/>
                  </a:lnTo>
                  <a:lnTo>
                    <a:pt x="37" y="844"/>
                  </a:lnTo>
                  <a:lnTo>
                    <a:pt x="31" y="888"/>
                  </a:lnTo>
                  <a:lnTo>
                    <a:pt x="26" y="932"/>
                  </a:lnTo>
                  <a:lnTo>
                    <a:pt x="21" y="976"/>
                  </a:lnTo>
                  <a:lnTo>
                    <a:pt x="16" y="1021"/>
                  </a:lnTo>
                  <a:lnTo>
                    <a:pt x="12" y="1065"/>
                  </a:lnTo>
                  <a:lnTo>
                    <a:pt x="9" y="1110"/>
                  </a:lnTo>
                  <a:lnTo>
                    <a:pt x="6" y="1155"/>
                  </a:lnTo>
                  <a:lnTo>
                    <a:pt x="4" y="1200"/>
                  </a:lnTo>
                  <a:lnTo>
                    <a:pt x="2" y="1245"/>
                  </a:lnTo>
                  <a:lnTo>
                    <a:pt x="1" y="1291"/>
                  </a:lnTo>
                  <a:lnTo>
                    <a:pt x="0" y="1336"/>
                  </a:lnTo>
                  <a:lnTo>
                    <a:pt x="0" y="1382"/>
                  </a:lnTo>
                  <a:lnTo>
                    <a:pt x="1" y="1473"/>
                  </a:lnTo>
                  <a:lnTo>
                    <a:pt x="2" y="1518"/>
                  </a:lnTo>
                  <a:lnTo>
                    <a:pt x="4" y="1563"/>
                  </a:lnTo>
                  <a:lnTo>
                    <a:pt x="6" y="1609"/>
                  </a:lnTo>
                  <a:lnTo>
                    <a:pt x="9" y="1653"/>
                  </a:lnTo>
                  <a:lnTo>
                    <a:pt x="12" y="1698"/>
                  </a:lnTo>
                  <a:lnTo>
                    <a:pt x="16" y="1743"/>
                  </a:lnTo>
                  <a:lnTo>
                    <a:pt x="21" y="1787"/>
                  </a:lnTo>
                  <a:lnTo>
                    <a:pt x="26" y="1832"/>
                  </a:lnTo>
                  <a:lnTo>
                    <a:pt x="31" y="1876"/>
                  </a:lnTo>
                  <a:lnTo>
                    <a:pt x="37" y="1920"/>
                  </a:lnTo>
                  <a:lnTo>
                    <a:pt x="43" y="1964"/>
                  </a:lnTo>
                  <a:lnTo>
                    <a:pt x="50" y="2007"/>
                  </a:lnTo>
                  <a:lnTo>
                    <a:pt x="58" y="2051"/>
                  </a:lnTo>
                  <a:lnTo>
                    <a:pt x="66" y="2095"/>
                  </a:lnTo>
                  <a:lnTo>
                    <a:pt x="74" y="2138"/>
                  </a:lnTo>
                  <a:lnTo>
                    <a:pt x="82" y="2181"/>
                  </a:lnTo>
                  <a:lnTo>
                    <a:pt x="92" y="2224"/>
                  </a:lnTo>
                  <a:lnTo>
                    <a:pt x="102" y="2266"/>
                  </a:lnTo>
                  <a:lnTo>
                    <a:pt x="112" y="2309"/>
                  </a:lnTo>
                  <a:lnTo>
                    <a:pt x="122" y="2351"/>
                  </a:lnTo>
                  <a:lnTo>
                    <a:pt x="134" y="2393"/>
                  </a:lnTo>
                  <a:lnTo>
                    <a:pt x="146" y="2435"/>
                  </a:lnTo>
                  <a:lnTo>
                    <a:pt x="158" y="2477"/>
                  </a:lnTo>
                  <a:lnTo>
                    <a:pt x="170" y="2519"/>
                  </a:lnTo>
                  <a:lnTo>
                    <a:pt x="183" y="2560"/>
                  </a:lnTo>
                  <a:lnTo>
                    <a:pt x="197" y="2601"/>
                  </a:lnTo>
                  <a:lnTo>
                    <a:pt x="210" y="2642"/>
                  </a:lnTo>
                  <a:lnTo>
                    <a:pt x="225" y="2683"/>
                  </a:lnTo>
                  <a:lnTo>
                    <a:pt x="240" y="2723"/>
                  </a:lnTo>
                  <a:lnTo>
                    <a:pt x="255" y="2764"/>
                  </a:lnTo>
                </a:path>
              </a:pathLst>
            </a:custGeom>
            <a:noFill/>
            <a:ln w="20320" cap="flat" cmpd="sng">
              <a:solidFill>
                <a:srgbClr val="6633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dirty="0"/>
            </a:p>
          </p:txBody>
        </p:sp>
      </p:grpSp>
      <p:sp>
        <p:nvSpPr>
          <p:cNvPr id="28680" name="Oval 8"/>
          <p:cNvSpPr>
            <a:spLocks noChangeArrowheads="1"/>
          </p:cNvSpPr>
          <p:nvPr/>
        </p:nvSpPr>
        <p:spPr bwMode="auto">
          <a:xfrm>
            <a:off x="4100513" y="4477146"/>
            <a:ext cx="914400" cy="1600200"/>
          </a:xfrm>
          <a:prstGeom prst="ellipse">
            <a:avLst/>
          </a:prstGeom>
          <a:solidFill>
            <a:srgbClr val="C0C0C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dirty="0"/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4267200" y="4781946"/>
            <a:ext cx="609600" cy="1295400"/>
          </a:xfrm>
          <a:prstGeom prst="ellipse">
            <a:avLst/>
          </a:prstGeom>
          <a:solidFill>
            <a:srgbClr val="969696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dirty="0"/>
          </a:p>
        </p:txBody>
      </p:sp>
      <p:sp>
        <p:nvSpPr>
          <p:cNvPr id="28682" name="Oval 10"/>
          <p:cNvSpPr>
            <a:spLocks noChangeArrowheads="1"/>
          </p:cNvSpPr>
          <p:nvPr/>
        </p:nvSpPr>
        <p:spPr bwMode="auto">
          <a:xfrm>
            <a:off x="4419600" y="5315346"/>
            <a:ext cx="381000" cy="762000"/>
          </a:xfrm>
          <a:prstGeom prst="ellipse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dirty="0"/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152400" y="0"/>
            <a:ext cx="899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cs-CZ" sz="2800" b="1" u="sng" dirty="0">
                <a:solidFill>
                  <a:srgbClr val="7030A0"/>
                </a:solidFill>
                <a:latin typeface="Arial Black" panose="020B0A04020102020204" pitchFamily="34" charset="0"/>
              </a:rPr>
              <a:t>Laser beam - solid sample interaction</a:t>
            </a:r>
          </a:p>
        </p:txBody>
      </p:sp>
      <p:sp>
        <p:nvSpPr>
          <p:cNvPr id="28684" name="Line 12"/>
          <p:cNvSpPr>
            <a:spLocks noChangeShapeType="1"/>
          </p:cNvSpPr>
          <p:nvPr/>
        </p:nvSpPr>
        <p:spPr bwMode="auto">
          <a:xfrm flipV="1">
            <a:off x="6386513" y="4781946"/>
            <a:ext cx="1714500" cy="0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dirty="0"/>
          </a:p>
        </p:txBody>
      </p:sp>
      <p:sp>
        <p:nvSpPr>
          <p:cNvPr id="28685" name="Freeform 13"/>
          <p:cNvSpPr>
            <a:spLocks/>
          </p:cNvSpPr>
          <p:nvPr/>
        </p:nvSpPr>
        <p:spPr bwMode="auto">
          <a:xfrm>
            <a:off x="1666875" y="4400946"/>
            <a:ext cx="6161088" cy="1697038"/>
          </a:xfrm>
          <a:custGeom>
            <a:avLst/>
            <a:gdLst>
              <a:gd name="T0" fmla="*/ 27 w 4203"/>
              <a:gd name="T1" fmla="*/ 217 h 1069"/>
              <a:gd name="T2" fmla="*/ 90 w 4203"/>
              <a:gd name="T3" fmla="*/ 218 h 1069"/>
              <a:gd name="T4" fmla="*/ 163 w 4203"/>
              <a:gd name="T5" fmla="*/ 208 h 1069"/>
              <a:gd name="T6" fmla="*/ 203 w 4203"/>
              <a:gd name="T7" fmla="*/ 196 h 1069"/>
              <a:gd name="T8" fmla="*/ 271 w 4203"/>
              <a:gd name="T9" fmla="*/ 169 h 1069"/>
              <a:gd name="T10" fmla="*/ 332 w 4203"/>
              <a:gd name="T11" fmla="*/ 144 h 1069"/>
              <a:gd name="T12" fmla="*/ 391 w 4203"/>
              <a:gd name="T13" fmla="*/ 113 h 1069"/>
              <a:gd name="T14" fmla="*/ 468 w 4203"/>
              <a:gd name="T15" fmla="*/ 66 h 1069"/>
              <a:gd name="T16" fmla="*/ 514 w 4203"/>
              <a:gd name="T17" fmla="*/ 33 h 1069"/>
              <a:gd name="T18" fmla="*/ 595 w 4203"/>
              <a:gd name="T19" fmla="*/ 6 h 1069"/>
              <a:gd name="T20" fmla="*/ 648 w 4203"/>
              <a:gd name="T21" fmla="*/ 0 h 1069"/>
              <a:gd name="T22" fmla="*/ 711 w 4203"/>
              <a:gd name="T23" fmla="*/ 16 h 1069"/>
              <a:gd name="T24" fmla="*/ 767 w 4203"/>
              <a:gd name="T25" fmla="*/ 44 h 1069"/>
              <a:gd name="T26" fmla="*/ 803 w 4203"/>
              <a:gd name="T27" fmla="*/ 82 h 1069"/>
              <a:gd name="T28" fmla="*/ 860 w 4203"/>
              <a:gd name="T29" fmla="*/ 140 h 1069"/>
              <a:gd name="T30" fmla="*/ 893 w 4203"/>
              <a:gd name="T31" fmla="*/ 180 h 1069"/>
              <a:gd name="T32" fmla="*/ 945 w 4203"/>
              <a:gd name="T33" fmla="*/ 264 h 1069"/>
              <a:gd name="T34" fmla="*/ 982 w 4203"/>
              <a:gd name="T35" fmla="*/ 351 h 1069"/>
              <a:gd name="T36" fmla="*/ 1023 w 4203"/>
              <a:gd name="T37" fmla="*/ 444 h 1069"/>
              <a:gd name="T38" fmla="*/ 1087 w 4203"/>
              <a:gd name="T39" fmla="*/ 541 h 1069"/>
              <a:gd name="T40" fmla="*/ 1137 w 4203"/>
              <a:gd name="T41" fmla="*/ 600 h 1069"/>
              <a:gd name="T42" fmla="*/ 1208 w 4203"/>
              <a:gd name="T43" fmla="*/ 715 h 1069"/>
              <a:gd name="T44" fmla="*/ 1243 w 4203"/>
              <a:gd name="T45" fmla="*/ 803 h 1069"/>
              <a:gd name="T46" fmla="*/ 1324 w 4203"/>
              <a:gd name="T47" fmla="*/ 900 h 1069"/>
              <a:gd name="T48" fmla="*/ 1399 w 4203"/>
              <a:gd name="T49" fmla="*/ 948 h 1069"/>
              <a:gd name="T50" fmla="*/ 1484 w 4203"/>
              <a:gd name="T51" fmla="*/ 974 h 1069"/>
              <a:gd name="T52" fmla="*/ 1629 w 4203"/>
              <a:gd name="T53" fmla="*/ 1024 h 1069"/>
              <a:gd name="T54" fmla="*/ 1729 w 4203"/>
              <a:gd name="T55" fmla="*/ 1048 h 1069"/>
              <a:gd name="T56" fmla="*/ 1873 w 4203"/>
              <a:gd name="T57" fmla="*/ 1066 h 1069"/>
              <a:gd name="T58" fmla="*/ 1942 w 4203"/>
              <a:gd name="T59" fmla="*/ 1068 h 1069"/>
              <a:gd name="T60" fmla="*/ 2023 w 4203"/>
              <a:gd name="T61" fmla="*/ 1062 h 1069"/>
              <a:gd name="T62" fmla="*/ 2156 w 4203"/>
              <a:gd name="T63" fmla="*/ 1050 h 1069"/>
              <a:gd name="T64" fmla="*/ 2252 w 4203"/>
              <a:gd name="T65" fmla="*/ 1034 h 1069"/>
              <a:gd name="T66" fmla="*/ 2364 w 4203"/>
              <a:gd name="T67" fmla="*/ 1018 h 1069"/>
              <a:gd name="T68" fmla="*/ 2413 w 4203"/>
              <a:gd name="T69" fmla="*/ 1013 h 1069"/>
              <a:gd name="T70" fmla="*/ 2501 w 4203"/>
              <a:gd name="T71" fmla="*/ 989 h 1069"/>
              <a:gd name="T72" fmla="*/ 2594 w 4203"/>
              <a:gd name="T73" fmla="*/ 956 h 1069"/>
              <a:gd name="T74" fmla="*/ 2678 w 4203"/>
              <a:gd name="T75" fmla="*/ 906 h 1069"/>
              <a:gd name="T76" fmla="*/ 2795 w 4203"/>
              <a:gd name="T77" fmla="*/ 823 h 1069"/>
              <a:gd name="T78" fmla="*/ 2863 w 4203"/>
              <a:gd name="T79" fmla="*/ 755 h 1069"/>
              <a:gd name="T80" fmla="*/ 2961 w 4203"/>
              <a:gd name="T81" fmla="*/ 631 h 1069"/>
              <a:gd name="T82" fmla="*/ 3012 w 4203"/>
              <a:gd name="T83" fmla="*/ 540 h 1069"/>
              <a:gd name="T84" fmla="*/ 3080 w 4203"/>
              <a:gd name="T85" fmla="*/ 426 h 1069"/>
              <a:gd name="T86" fmla="*/ 3137 w 4203"/>
              <a:gd name="T87" fmla="*/ 343 h 1069"/>
              <a:gd name="T88" fmla="*/ 3186 w 4203"/>
              <a:gd name="T89" fmla="*/ 284 h 1069"/>
              <a:gd name="T90" fmla="*/ 3282 w 4203"/>
              <a:gd name="T91" fmla="*/ 182 h 1069"/>
              <a:gd name="T92" fmla="*/ 3353 w 4203"/>
              <a:gd name="T93" fmla="*/ 116 h 1069"/>
              <a:gd name="T94" fmla="*/ 3483 w 4203"/>
              <a:gd name="T95" fmla="*/ 66 h 1069"/>
              <a:gd name="T96" fmla="*/ 3582 w 4203"/>
              <a:gd name="T97" fmla="*/ 59 h 1069"/>
              <a:gd name="T98" fmla="*/ 3693 w 4203"/>
              <a:gd name="T99" fmla="*/ 85 h 1069"/>
              <a:gd name="T100" fmla="*/ 3777 w 4203"/>
              <a:gd name="T101" fmla="*/ 111 h 1069"/>
              <a:gd name="T102" fmla="*/ 3825 w 4203"/>
              <a:gd name="T103" fmla="*/ 137 h 1069"/>
              <a:gd name="T104" fmla="*/ 3917 w 4203"/>
              <a:gd name="T105" fmla="*/ 170 h 1069"/>
              <a:gd name="T106" fmla="*/ 3983 w 4203"/>
              <a:gd name="T107" fmla="*/ 190 h 1069"/>
              <a:gd name="T108" fmla="*/ 4077 w 4203"/>
              <a:gd name="T109" fmla="*/ 204 h 1069"/>
              <a:gd name="T110" fmla="*/ 4142 w 4203"/>
              <a:gd name="T111" fmla="*/ 206 h 1069"/>
              <a:gd name="T112" fmla="*/ 4189 w 4203"/>
              <a:gd name="T113" fmla="*/ 202 h 1069"/>
              <a:gd name="T114" fmla="*/ 4202 w 4203"/>
              <a:gd name="T115" fmla="*/ 202 h 1069"/>
              <a:gd name="T116" fmla="*/ 4202 w 4203"/>
              <a:gd name="T117" fmla="*/ 202 h 10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203" h="1069">
                <a:moveTo>
                  <a:pt x="0" y="215"/>
                </a:moveTo>
                <a:lnTo>
                  <a:pt x="1" y="215"/>
                </a:lnTo>
                <a:lnTo>
                  <a:pt x="1" y="215"/>
                </a:lnTo>
                <a:lnTo>
                  <a:pt x="3" y="215"/>
                </a:lnTo>
                <a:lnTo>
                  <a:pt x="4" y="215"/>
                </a:lnTo>
                <a:lnTo>
                  <a:pt x="6" y="215"/>
                </a:lnTo>
                <a:lnTo>
                  <a:pt x="9" y="216"/>
                </a:lnTo>
                <a:lnTo>
                  <a:pt x="11" y="216"/>
                </a:lnTo>
                <a:lnTo>
                  <a:pt x="13" y="216"/>
                </a:lnTo>
                <a:lnTo>
                  <a:pt x="17" y="216"/>
                </a:lnTo>
                <a:lnTo>
                  <a:pt x="20" y="217"/>
                </a:lnTo>
                <a:lnTo>
                  <a:pt x="23" y="217"/>
                </a:lnTo>
                <a:lnTo>
                  <a:pt x="27" y="217"/>
                </a:lnTo>
                <a:lnTo>
                  <a:pt x="31" y="218"/>
                </a:lnTo>
                <a:lnTo>
                  <a:pt x="35" y="218"/>
                </a:lnTo>
                <a:lnTo>
                  <a:pt x="39" y="218"/>
                </a:lnTo>
                <a:lnTo>
                  <a:pt x="44" y="218"/>
                </a:lnTo>
                <a:lnTo>
                  <a:pt x="49" y="218"/>
                </a:lnTo>
                <a:lnTo>
                  <a:pt x="53" y="218"/>
                </a:lnTo>
                <a:lnTo>
                  <a:pt x="58" y="219"/>
                </a:lnTo>
                <a:lnTo>
                  <a:pt x="63" y="219"/>
                </a:lnTo>
                <a:lnTo>
                  <a:pt x="69" y="219"/>
                </a:lnTo>
                <a:lnTo>
                  <a:pt x="74" y="218"/>
                </a:lnTo>
                <a:lnTo>
                  <a:pt x="79" y="218"/>
                </a:lnTo>
                <a:lnTo>
                  <a:pt x="85" y="218"/>
                </a:lnTo>
                <a:lnTo>
                  <a:pt x="90" y="218"/>
                </a:lnTo>
                <a:lnTo>
                  <a:pt x="96" y="218"/>
                </a:lnTo>
                <a:lnTo>
                  <a:pt x="101" y="217"/>
                </a:lnTo>
                <a:lnTo>
                  <a:pt x="107" y="217"/>
                </a:lnTo>
                <a:lnTo>
                  <a:pt x="113" y="216"/>
                </a:lnTo>
                <a:lnTo>
                  <a:pt x="119" y="216"/>
                </a:lnTo>
                <a:lnTo>
                  <a:pt x="125" y="215"/>
                </a:lnTo>
                <a:lnTo>
                  <a:pt x="136" y="213"/>
                </a:lnTo>
                <a:lnTo>
                  <a:pt x="141" y="212"/>
                </a:lnTo>
                <a:lnTo>
                  <a:pt x="146" y="211"/>
                </a:lnTo>
                <a:lnTo>
                  <a:pt x="150" y="210"/>
                </a:lnTo>
                <a:lnTo>
                  <a:pt x="155" y="210"/>
                </a:lnTo>
                <a:lnTo>
                  <a:pt x="159" y="209"/>
                </a:lnTo>
                <a:lnTo>
                  <a:pt x="163" y="208"/>
                </a:lnTo>
                <a:lnTo>
                  <a:pt x="166" y="207"/>
                </a:lnTo>
                <a:lnTo>
                  <a:pt x="169" y="206"/>
                </a:lnTo>
                <a:lnTo>
                  <a:pt x="173" y="206"/>
                </a:lnTo>
                <a:lnTo>
                  <a:pt x="176" y="205"/>
                </a:lnTo>
                <a:lnTo>
                  <a:pt x="179" y="204"/>
                </a:lnTo>
                <a:lnTo>
                  <a:pt x="182" y="203"/>
                </a:lnTo>
                <a:lnTo>
                  <a:pt x="185" y="202"/>
                </a:lnTo>
                <a:lnTo>
                  <a:pt x="188" y="201"/>
                </a:lnTo>
                <a:lnTo>
                  <a:pt x="191" y="200"/>
                </a:lnTo>
                <a:lnTo>
                  <a:pt x="194" y="199"/>
                </a:lnTo>
                <a:lnTo>
                  <a:pt x="197" y="198"/>
                </a:lnTo>
                <a:lnTo>
                  <a:pt x="200" y="197"/>
                </a:lnTo>
                <a:lnTo>
                  <a:pt x="203" y="196"/>
                </a:lnTo>
                <a:lnTo>
                  <a:pt x="206" y="194"/>
                </a:lnTo>
                <a:lnTo>
                  <a:pt x="210" y="193"/>
                </a:lnTo>
                <a:lnTo>
                  <a:pt x="213" y="192"/>
                </a:lnTo>
                <a:lnTo>
                  <a:pt x="217" y="190"/>
                </a:lnTo>
                <a:lnTo>
                  <a:pt x="221" y="189"/>
                </a:lnTo>
                <a:lnTo>
                  <a:pt x="225" y="187"/>
                </a:lnTo>
                <a:lnTo>
                  <a:pt x="229" y="185"/>
                </a:lnTo>
                <a:lnTo>
                  <a:pt x="234" y="184"/>
                </a:lnTo>
                <a:lnTo>
                  <a:pt x="239" y="182"/>
                </a:lnTo>
                <a:lnTo>
                  <a:pt x="244" y="180"/>
                </a:lnTo>
                <a:lnTo>
                  <a:pt x="249" y="178"/>
                </a:lnTo>
                <a:lnTo>
                  <a:pt x="264" y="172"/>
                </a:lnTo>
                <a:lnTo>
                  <a:pt x="271" y="169"/>
                </a:lnTo>
                <a:lnTo>
                  <a:pt x="277" y="167"/>
                </a:lnTo>
                <a:lnTo>
                  <a:pt x="283" y="164"/>
                </a:lnTo>
                <a:lnTo>
                  <a:pt x="289" y="162"/>
                </a:lnTo>
                <a:lnTo>
                  <a:pt x="294" y="160"/>
                </a:lnTo>
                <a:lnTo>
                  <a:pt x="299" y="158"/>
                </a:lnTo>
                <a:lnTo>
                  <a:pt x="303" y="156"/>
                </a:lnTo>
                <a:lnTo>
                  <a:pt x="308" y="154"/>
                </a:lnTo>
                <a:lnTo>
                  <a:pt x="312" y="153"/>
                </a:lnTo>
                <a:lnTo>
                  <a:pt x="317" y="151"/>
                </a:lnTo>
                <a:lnTo>
                  <a:pt x="321" y="149"/>
                </a:lnTo>
                <a:lnTo>
                  <a:pt x="324" y="147"/>
                </a:lnTo>
                <a:lnTo>
                  <a:pt x="328" y="146"/>
                </a:lnTo>
                <a:lnTo>
                  <a:pt x="332" y="144"/>
                </a:lnTo>
                <a:lnTo>
                  <a:pt x="336" y="142"/>
                </a:lnTo>
                <a:lnTo>
                  <a:pt x="339" y="140"/>
                </a:lnTo>
                <a:lnTo>
                  <a:pt x="343" y="138"/>
                </a:lnTo>
                <a:lnTo>
                  <a:pt x="347" y="136"/>
                </a:lnTo>
                <a:lnTo>
                  <a:pt x="351" y="134"/>
                </a:lnTo>
                <a:lnTo>
                  <a:pt x="355" y="132"/>
                </a:lnTo>
                <a:lnTo>
                  <a:pt x="360" y="130"/>
                </a:lnTo>
                <a:lnTo>
                  <a:pt x="365" y="127"/>
                </a:lnTo>
                <a:lnTo>
                  <a:pt x="369" y="125"/>
                </a:lnTo>
                <a:lnTo>
                  <a:pt x="374" y="122"/>
                </a:lnTo>
                <a:lnTo>
                  <a:pt x="379" y="119"/>
                </a:lnTo>
                <a:lnTo>
                  <a:pt x="385" y="116"/>
                </a:lnTo>
                <a:lnTo>
                  <a:pt x="391" y="113"/>
                </a:lnTo>
                <a:lnTo>
                  <a:pt x="397" y="110"/>
                </a:lnTo>
                <a:lnTo>
                  <a:pt x="404" y="106"/>
                </a:lnTo>
                <a:lnTo>
                  <a:pt x="411" y="103"/>
                </a:lnTo>
                <a:lnTo>
                  <a:pt x="425" y="95"/>
                </a:lnTo>
                <a:lnTo>
                  <a:pt x="431" y="92"/>
                </a:lnTo>
                <a:lnTo>
                  <a:pt x="437" y="88"/>
                </a:lnTo>
                <a:lnTo>
                  <a:pt x="442" y="85"/>
                </a:lnTo>
                <a:lnTo>
                  <a:pt x="447" y="82"/>
                </a:lnTo>
                <a:lnTo>
                  <a:pt x="451" y="78"/>
                </a:lnTo>
                <a:lnTo>
                  <a:pt x="456" y="75"/>
                </a:lnTo>
                <a:lnTo>
                  <a:pt x="460" y="72"/>
                </a:lnTo>
                <a:lnTo>
                  <a:pt x="464" y="69"/>
                </a:lnTo>
                <a:lnTo>
                  <a:pt x="468" y="66"/>
                </a:lnTo>
                <a:lnTo>
                  <a:pt x="471" y="64"/>
                </a:lnTo>
                <a:lnTo>
                  <a:pt x="475" y="60"/>
                </a:lnTo>
                <a:lnTo>
                  <a:pt x="478" y="58"/>
                </a:lnTo>
                <a:lnTo>
                  <a:pt x="481" y="55"/>
                </a:lnTo>
                <a:lnTo>
                  <a:pt x="485" y="52"/>
                </a:lnTo>
                <a:lnTo>
                  <a:pt x="488" y="50"/>
                </a:lnTo>
                <a:lnTo>
                  <a:pt x="491" y="47"/>
                </a:lnTo>
                <a:lnTo>
                  <a:pt x="495" y="45"/>
                </a:lnTo>
                <a:lnTo>
                  <a:pt x="499" y="42"/>
                </a:lnTo>
                <a:lnTo>
                  <a:pt x="502" y="40"/>
                </a:lnTo>
                <a:lnTo>
                  <a:pt x="506" y="37"/>
                </a:lnTo>
                <a:lnTo>
                  <a:pt x="510" y="35"/>
                </a:lnTo>
                <a:lnTo>
                  <a:pt x="514" y="33"/>
                </a:lnTo>
                <a:lnTo>
                  <a:pt x="519" y="30"/>
                </a:lnTo>
                <a:lnTo>
                  <a:pt x="524" y="28"/>
                </a:lnTo>
                <a:lnTo>
                  <a:pt x="529" y="26"/>
                </a:lnTo>
                <a:lnTo>
                  <a:pt x="535" y="24"/>
                </a:lnTo>
                <a:lnTo>
                  <a:pt x="540" y="22"/>
                </a:lnTo>
                <a:lnTo>
                  <a:pt x="547" y="20"/>
                </a:lnTo>
                <a:lnTo>
                  <a:pt x="553" y="18"/>
                </a:lnTo>
                <a:lnTo>
                  <a:pt x="561" y="16"/>
                </a:lnTo>
                <a:lnTo>
                  <a:pt x="573" y="12"/>
                </a:lnTo>
                <a:lnTo>
                  <a:pt x="579" y="10"/>
                </a:lnTo>
                <a:lnTo>
                  <a:pt x="585" y="9"/>
                </a:lnTo>
                <a:lnTo>
                  <a:pt x="590" y="8"/>
                </a:lnTo>
                <a:lnTo>
                  <a:pt x="595" y="6"/>
                </a:lnTo>
                <a:lnTo>
                  <a:pt x="600" y="5"/>
                </a:lnTo>
                <a:lnTo>
                  <a:pt x="604" y="4"/>
                </a:lnTo>
                <a:lnTo>
                  <a:pt x="609" y="3"/>
                </a:lnTo>
                <a:lnTo>
                  <a:pt x="613" y="2"/>
                </a:lnTo>
                <a:lnTo>
                  <a:pt x="617" y="2"/>
                </a:lnTo>
                <a:lnTo>
                  <a:pt x="621" y="1"/>
                </a:lnTo>
                <a:lnTo>
                  <a:pt x="625" y="1"/>
                </a:lnTo>
                <a:lnTo>
                  <a:pt x="629" y="0"/>
                </a:lnTo>
                <a:lnTo>
                  <a:pt x="633" y="0"/>
                </a:lnTo>
                <a:lnTo>
                  <a:pt x="637" y="0"/>
                </a:lnTo>
                <a:lnTo>
                  <a:pt x="641" y="0"/>
                </a:lnTo>
                <a:lnTo>
                  <a:pt x="645" y="0"/>
                </a:lnTo>
                <a:lnTo>
                  <a:pt x="648" y="0"/>
                </a:lnTo>
                <a:lnTo>
                  <a:pt x="652" y="0"/>
                </a:lnTo>
                <a:lnTo>
                  <a:pt x="656" y="1"/>
                </a:lnTo>
                <a:lnTo>
                  <a:pt x="660" y="2"/>
                </a:lnTo>
                <a:lnTo>
                  <a:pt x="665" y="2"/>
                </a:lnTo>
                <a:lnTo>
                  <a:pt x="669" y="3"/>
                </a:lnTo>
                <a:lnTo>
                  <a:pt x="673" y="4"/>
                </a:lnTo>
                <a:lnTo>
                  <a:pt x="678" y="5"/>
                </a:lnTo>
                <a:lnTo>
                  <a:pt x="683" y="6"/>
                </a:lnTo>
                <a:lnTo>
                  <a:pt x="688" y="8"/>
                </a:lnTo>
                <a:lnTo>
                  <a:pt x="693" y="10"/>
                </a:lnTo>
                <a:lnTo>
                  <a:pt x="699" y="12"/>
                </a:lnTo>
                <a:lnTo>
                  <a:pt x="705" y="13"/>
                </a:lnTo>
                <a:lnTo>
                  <a:pt x="711" y="16"/>
                </a:lnTo>
                <a:lnTo>
                  <a:pt x="722" y="20"/>
                </a:lnTo>
                <a:lnTo>
                  <a:pt x="727" y="22"/>
                </a:lnTo>
                <a:lnTo>
                  <a:pt x="732" y="24"/>
                </a:lnTo>
                <a:lnTo>
                  <a:pt x="736" y="25"/>
                </a:lnTo>
                <a:lnTo>
                  <a:pt x="741" y="27"/>
                </a:lnTo>
                <a:lnTo>
                  <a:pt x="744" y="29"/>
                </a:lnTo>
                <a:lnTo>
                  <a:pt x="748" y="31"/>
                </a:lnTo>
                <a:lnTo>
                  <a:pt x="751" y="33"/>
                </a:lnTo>
                <a:lnTo>
                  <a:pt x="755" y="36"/>
                </a:lnTo>
                <a:lnTo>
                  <a:pt x="758" y="38"/>
                </a:lnTo>
                <a:lnTo>
                  <a:pt x="761" y="40"/>
                </a:lnTo>
                <a:lnTo>
                  <a:pt x="764" y="42"/>
                </a:lnTo>
                <a:lnTo>
                  <a:pt x="767" y="44"/>
                </a:lnTo>
                <a:lnTo>
                  <a:pt x="769" y="46"/>
                </a:lnTo>
                <a:lnTo>
                  <a:pt x="772" y="49"/>
                </a:lnTo>
                <a:lnTo>
                  <a:pt x="775" y="51"/>
                </a:lnTo>
                <a:lnTo>
                  <a:pt x="777" y="54"/>
                </a:lnTo>
                <a:lnTo>
                  <a:pt x="779" y="56"/>
                </a:lnTo>
                <a:lnTo>
                  <a:pt x="782" y="59"/>
                </a:lnTo>
                <a:lnTo>
                  <a:pt x="785" y="62"/>
                </a:lnTo>
                <a:lnTo>
                  <a:pt x="787" y="65"/>
                </a:lnTo>
                <a:lnTo>
                  <a:pt x="790" y="68"/>
                </a:lnTo>
                <a:lnTo>
                  <a:pt x="793" y="71"/>
                </a:lnTo>
                <a:lnTo>
                  <a:pt x="796" y="75"/>
                </a:lnTo>
                <a:lnTo>
                  <a:pt x="799" y="78"/>
                </a:lnTo>
                <a:lnTo>
                  <a:pt x="803" y="82"/>
                </a:lnTo>
                <a:lnTo>
                  <a:pt x="806" y="86"/>
                </a:lnTo>
                <a:lnTo>
                  <a:pt x="810" y="90"/>
                </a:lnTo>
                <a:lnTo>
                  <a:pt x="814" y="94"/>
                </a:lnTo>
                <a:lnTo>
                  <a:pt x="818" y="98"/>
                </a:lnTo>
                <a:lnTo>
                  <a:pt x="823" y="103"/>
                </a:lnTo>
                <a:lnTo>
                  <a:pt x="833" y="112"/>
                </a:lnTo>
                <a:lnTo>
                  <a:pt x="837" y="117"/>
                </a:lnTo>
                <a:lnTo>
                  <a:pt x="842" y="121"/>
                </a:lnTo>
                <a:lnTo>
                  <a:pt x="846" y="125"/>
                </a:lnTo>
                <a:lnTo>
                  <a:pt x="849" y="129"/>
                </a:lnTo>
                <a:lnTo>
                  <a:pt x="853" y="133"/>
                </a:lnTo>
                <a:lnTo>
                  <a:pt x="857" y="136"/>
                </a:lnTo>
                <a:lnTo>
                  <a:pt x="860" y="140"/>
                </a:lnTo>
                <a:lnTo>
                  <a:pt x="863" y="143"/>
                </a:lnTo>
                <a:lnTo>
                  <a:pt x="865" y="146"/>
                </a:lnTo>
                <a:lnTo>
                  <a:pt x="868" y="149"/>
                </a:lnTo>
                <a:lnTo>
                  <a:pt x="871" y="152"/>
                </a:lnTo>
                <a:lnTo>
                  <a:pt x="873" y="155"/>
                </a:lnTo>
                <a:lnTo>
                  <a:pt x="876" y="158"/>
                </a:lnTo>
                <a:lnTo>
                  <a:pt x="878" y="161"/>
                </a:lnTo>
                <a:lnTo>
                  <a:pt x="881" y="164"/>
                </a:lnTo>
                <a:lnTo>
                  <a:pt x="883" y="167"/>
                </a:lnTo>
                <a:lnTo>
                  <a:pt x="885" y="170"/>
                </a:lnTo>
                <a:lnTo>
                  <a:pt x="888" y="173"/>
                </a:lnTo>
                <a:lnTo>
                  <a:pt x="890" y="176"/>
                </a:lnTo>
                <a:lnTo>
                  <a:pt x="893" y="180"/>
                </a:lnTo>
                <a:lnTo>
                  <a:pt x="895" y="183"/>
                </a:lnTo>
                <a:lnTo>
                  <a:pt x="897" y="187"/>
                </a:lnTo>
                <a:lnTo>
                  <a:pt x="900" y="191"/>
                </a:lnTo>
                <a:lnTo>
                  <a:pt x="903" y="196"/>
                </a:lnTo>
                <a:lnTo>
                  <a:pt x="906" y="200"/>
                </a:lnTo>
                <a:lnTo>
                  <a:pt x="909" y="205"/>
                </a:lnTo>
                <a:lnTo>
                  <a:pt x="912" y="210"/>
                </a:lnTo>
                <a:lnTo>
                  <a:pt x="915" y="215"/>
                </a:lnTo>
                <a:lnTo>
                  <a:pt x="919" y="221"/>
                </a:lnTo>
                <a:lnTo>
                  <a:pt x="923" y="227"/>
                </a:lnTo>
                <a:lnTo>
                  <a:pt x="935" y="247"/>
                </a:lnTo>
                <a:lnTo>
                  <a:pt x="940" y="256"/>
                </a:lnTo>
                <a:lnTo>
                  <a:pt x="945" y="264"/>
                </a:lnTo>
                <a:lnTo>
                  <a:pt x="949" y="272"/>
                </a:lnTo>
                <a:lnTo>
                  <a:pt x="953" y="280"/>
                </a:lnTo>
                <a:lnTo>
                  <a:pt x="957" y="288"/>
                </a:lnTo>
                <a:lnTo>
                  <a:pt x="960" y="295"/>
                </a:lnTo>
                <a:lnTo>
                  <a:pt x="963" y="302"/>
                </a:lnTo>
                <a:lnTo>
                  <a:pt x="966" y="308"/>
                </a:lnTo>
                <a:lnTo>
                  <a:pt x="968" y="315"/>
                </a:lnTo>
                <a:lnTo>
                  <a:pt x="971" y="321"/>
                </a:lnTo>
                <a:lnTo>
                  <a:pt x="973" y="327"/>
                </a:lnTo>
                <a:lnTo>
                  <a:pt x="975" y="333"/>
                </a:lnTo>
                <a:lnTo>
                  <a:pt x="977" y="339"/>
                </a:lnTo>
                <a:lnTo>
                  <a:pt x="979" y="345"/>
                </a:lnTo>
                <a:lnTo>
                  <a:pt x="982" y="351"/>
                </a:lnTo>
                <a:lnTo>
                  <a:pt x="984" y="357"/>
                </a:lnTo>
                <a:lnTo>
                  <a:pt x="986" y="363"/>
                </a:lnTo>
                <a:lnTo>
                  <a:pt x="988" y="369"/>
                </a:lnTo>
                <a:lnTo>
                  <a:pt x="991" y="375"/>
                </a:lnTo>
                <a:lnTo>
                  <a:pt x="993" y="382"/>
                </a:lnTo>
                <a:lnTo>
                  <a:pt x="996" y="388"/>
                </a:lnTo>
                <a:lnTo>
                  <a:pt x="999" y="395"/>
                </a:lnTo>
                <a:lnTo>
                  <a:pt x="1002" y="402"/>
                </a:lnTo>
                <a:lnTo>
                  <a:pt x="1005" y="410"/>
                </a:lnTo>
                <a:lnTo>
                  <a:pt x="1009" y="418"/>
                </a:lnTo>
                <a:lnTo>
                  <a:pt x="1014" y="426"/>
                </a:lnTo>
                <a:lnTo>
                  <a:pt x="1018" y="435"/>
                </a:lnTo>
                <a:lnTo>
                  <a:pt x="1023" y="444"/>
                </a:lnTo>
                <a:lnTo>
                  <a:pt x="1029" y="454"/>
                </a:lnTo>
                <a:lnTo>
                  <a:pt x="1035" y="464"/>
                </a:lnTo>
                <a:lnTo>
                  <a:pt x="1045" y="481"/>
                </a:lnTo>
                <a:lnTo>
                  <a:pt x="1050" y="489"/>
                </a:lnTo>
                <a:lnTo>
                  <a:pt x="1055" y="496"/>
                </a:lnTo>
                <a:lnTo>
                  <a:pt x="1060" y="503"/>
                </a:lnTo>
                <a:lnTo>
                  <a:pt x="1064" y="509"/>
                </a:lnTo>
                <a:lnTo>
                  <a:pt x="1068" y="515"/>
                </a:lnTo>
                <a:lnTo>
                  <a:pt x="1072" y="521"/>
                </a:lnTo>
                <a:lnTo>
                  <a:pt x="1076" y="526"/>
                </a:lnTo>
                <a:lnTo>
                  <a:pt x="1080" y="531"/>
                </a:lnTo>
                <a:lnTo>
                  <a:pt x="1084" y="536"/>
                </a:lnTo>
                <a:lnTo>
                  <a:pt x="1087" y="541"/>
                </a:lnTo>
                <a:lnTo>
                  <a:pt x="1091" y="545"/>
                </a:lnTo>
                <a:lnTo>
                  <a:pt x="1095" y="549"/>
                </a:lnTo>
                <a:lnTo>
                  <a:pt x="1098" y="554"/>
                </a:lnTo>
                <a:lnTo>
                  <a:pt x="1102" y="558"/>
                </a:lnTo>
                <a:lnTo>
                  <a:pt x="1105" y="562"/>
                </a:lnTo>
                <a:lnTo>
                  <a:pt x="1109" y="566"/>
                </a:lnTo>
                <a:lnTo>
                  <a:pt x="1113" y="570"/>
                </a:lnTo>
                <a:lnTo>
                  <a:pt x="1117" y="575"/>
                </a:lnTo>
                <a:lnTo>
                  <a:pt x="1120" y="579"/>
                </a:lnTo>
                <a:lnTo>
                  <a:pt x="1124" y="584"/>
                </a:lnTo>
                <a:lnTo>
                  <a:pt x="1128" y="589"/>
                </a:lnTo>
                <a:lnTo>
                  <a:pt x="1132" y="594"/>
                </a:lnTo>
                <a:lnTo>
                  <a:pt x="1137" y="600"/>
                </a:lnTo>
                <a:lnTo>
                  <a:pt x="1141" y="606"/>
                </a:lnTo>
                <a:lnTo>
                  <a:pt x="1145" y="612"/>
                </a:lnTo>
                <a:lnTo>
                  <a:pt x="1150" y="618"/>
                </a:lnTo>
                <a:lnTo>
                  <a:pt x="1155" y="626"/>
                </a:lnTo>
                <a:lnTo>
                  <a:pt x="1161" y="633"/>
                </a:lnTo>
                <a:lnTo>
                  <a:pt x="1166" y="642"/>
                </a:lnTo>
                <a:lnTo>
                  <a:pt x="1172" y="650"/>
                </a:lnTo>
                <a:lnTo>
                  <a:pt x="1185" y="671"/>
                </a:lnTo>
                <a:lnTo>
                  <a:pt x="1191" y="680"/>
                </a:lnTo>
                <a:lnTo>
                  <a:pt x="1195" y="690"/>
                </a:lnTo>
                <a:lnTo>
                  <a:pt x="1200" y="698"/>
                </a:lnTo>
                <a:lnTo>
                  <a:pt x="1204" y="707"/>
                </a:lnTo>
                <a:lnTo>
                  <a:pt x="1208" y="715"/>
                </a:lnTo>
                <a:lnTo>
                  <a:pt x="1212" y="723"/>
                </a:lnTo>
                <a:lnTo>
                  <a:pt x="1215" y="731"/>
                </a:lnTo>
                <a:lnTo>
                  <a:pt x="1218" y="738"/>
                </a:lnTo>
                <a:lnTo>
                  <a:pt x="1221" y="745"/>
                </a:lnTo>
                <a:lnTo>
                  <a:pt x="1223" y="752"/>
                </a:lnTo>
                <a:lnTo>
                  <a:pt x="1225" y="759"/>
                </a:lnTo>
                <a:lnTo>
                  <a:pt x="1228" y="766"/>
                </a:lnTo>
                <a:lnTo>
                  <a:pt x="1230" y="772"/>
                </a:lnTo>
                <a:lnTo>
                  <a:pt x="1233" y="778"/>
                </a:lnTo>
                <a:lnTo>
                  <a:pt x="1235" y="785"/>
                </a:lnTo>
                <a:lnTo>
                  <a:pt x="1238" y="791"/>
                </a:lnTo>
                <a:lnTo>
                  <a:pt x="1241" y="797"/>
                </a:lnTo>
                <a:lnTo>
                  <a:pt x="1243" y="803"/>
                </a:lnTo>
                <a:lnTo>
                  <a:pt x="1247" y="810"/>
                </a:lnTo>
                <a:lnTo>
                  <a:pt x="1250" y="816"/>
                </a:lnTo>
                <a:lnTo>
                  <a:pt x="1254" y="822"/>
                </a:lnTo>
                <a:lnTo>
                  <a:pt x="1258" y="829"/>
                </a:lnTo>
                <a:lnTo>
                  <a:pt x="1262" y="835"/>
                </a:lnTo>
                <a:lnTo>
                  <a:pt x="1267" y="842"/>
                </a:lnTo>
                <a:lnTo>
                  <a:pt x="1273" y="849"/>
                </a:lnTo>
                <a:lnTo>
                  <a:pt x="1279" y="856"/>
                </a:lnTo>
                <a:lnTo>
                  <a:pt x="1285" y="864"/>
                </a:lnTo>
                <a:lnTo>
                  <a:pt x="1293" y="871"/>
                </a:lnTo>
                <a:lnTo>
                  <a:pt x="1301" y="879"/>
                </a:lnTo>
                <a:lnTo>
                  <a:pt x="1309" y="887"/>
                </a:lnTo>
                <a:lnTo>
                  <a:pt x="1324" y="900"/>
                </a:lnTo>
                <a:lnTo>
                  <a:pt x="1331" y="906"/>
                </a:lnTo>
                <a:lnTo>
                  <a:pt x="1337" y="911"/>
                </a:lnTo>
                <a:lnTo>
                  <a:pt x="1344" y="916"/>
                </a:lnTo>
                <a:lnTo>
                  <a:pt x="1350" y="921"/>
                </a:lnTo>
                <a:lnTo>
                  <a:pt x="1356" y="925"/>
                </a:lnTo>
                <a:lnTo>
                  <a:pt x="1362" y="929"/>
                </a:lnTo>
                <a:lnTo>
                  <a:pt x="1367" y="932"/>
                </a:lnTo>
                <a:lnTo>
                  <a:pt x="1373" y="936"/>
                </a:lnTo>
                <a:lnTo>
                  <a:pt x="1378" y="938"/>
                </a:lnTo>
                <a:lnTo>
                  <a:pt x="1383" y="941"/>
                </a:lnTo>
                <a:lnTo>
                  <a:pt x="1389" y="944"/>
                </a:lnTo>
                <a:lnTo>
                  <a:pt x="1394" y="946"/>
                </a:lnTo>
                <a:lnTo>
                  <a:pt x="1399" y="948"/>
                </a:lnTo>
                <a:lnTo>
                  <a:pt x="1405" y="950"/>
                </a:lnTo>
                <a:lnTo>
                  <a:pt x="1410" y="952"/>
                </a:lnTo>
                <a:lnTo>
                  <a:pt x="1416" y="954"/>
                </a:lnTo>
                <a:lnTo>
                  <a:pt x="1421" y="956"/>
                </a:lnTo>
                <a:lnTo>
                  <a:pt x="1427" y="958"/>
                </a:lnTo>
                <a:lnTo>
                  <a:pt x="1433" y="960"/>
                </a:lnTo>
                <a:lnTo>
                  <a:pt x="1440" y="962"/>
                </a:lnTo>
                <a:lnTo>
                  <a:pt x="1447" y="963"/>
                </a:lnTo>
                <a:lnTo>
                  <a:pt x="1453" y="965"/>
                </a:lnTo>
                <a:lnTo>
                  <a:pt x="1460" y="967"/>
                </a:lnTo>
                <a:lnTo>
                  <a:pt x="1468" y="970"/>
                </a:lnTo>
                <a:lnTo>
                  <a:pt x="1476" y="972"/>
                </a:lnTo>
                <a:lnTo>
                  <a:pt x="1484" y="974"/>
                </a:lnTo>
                <a:lnTo>
                  <a:pt x="1493" y="977"/>
                </a:lnTo>
                <a:lnTo>
                  <a:pt x="1501" y="980"/>
                </a:lnTo>
                <a:lnTo>
                  <a:pt x="1511" y="983"/>
                </a:lnTo>
                <a:lnTo>
                  <a:pt x="1521" y="987"/>
                </a:lnTo>
                <a:lnTo>
                  <a:pt x="1548" y="996"/>
                </a:lnTo>
                <a:lnTo>
                  <a:pt x="1560" y="1000"/>
                </a:lnTo>
                <a:lnTo>
                  <a:pt x="1571" y="1004"/>
                </a:lnTo>
                <a:lnTo>
                  <a:pt x="1582" y="1008"/>
                </a:lnTo>
                <a:lnTo>
                  <a:pt x="1592" y="1012"/>
                </a:lnTo>
                <a:lnTo>
                  <a:pt x="1602" y="1015"/>
                </a:lnTo>
                <a:lnTo>
                  <a:pt x="1611" y="1018"/>
                </a:lnTo>
                <a:lnTo>
                  <a:pt x="1620" y="1021"/>
                </a:lnTo>
                <a:lnTo>
                  <a:pt x="1629" y="1024"/>
                </a:lnTo>
                <a:lnTo>
                  <a:pt x="1637" y="1026"/>
                </a:lnTo>
                <a:lnTo>
                  <a:pt x="1644" y="1028"/>
                </a:lnTo>
                <a:lnTo>
                  <a:pt x="1652" y="1031"/>
                </a:lnTo>
                <a:lnTo>
                  <a:pt x="1659" y="1033"/>
                </a:lnTo>
                <a:lnTo>
                  <a:pt x="1667" y="1035"/>
                </a:lnTo>
                <a:lnTo>
                  <a:pt x="1674" y="1037"/>
                </a:lnTo>
                <a:lnTo>
                  <a:pt x="1682" y="1038"/>
                </a:lnTo>
                <a:lnTo>
                  <a:pt x="1689" y="1040"/>
                </a:lnTo>
                <a:lnTo>
                  <a:pt x="1697" y="1042"/>
                </a:lnTo>
                <a:lnTo>
                  <a:pt x="1705" y="1043"/>
                </a:lnTo>
                <a:lnTo>
                  <a:pt x="1713" y="1045"/>
                </a:lnTo>
                <a:lnTo>
                  <a:pt x="1721" y="1046"/>
                </a:lnTo>
                <a:lnTo>
                  <a:pt x="1729" y="1048"/>
                </a:lnTo>
                <a:lnTo>
                  <a:pt x="1739" y="1049"/>
                </a:lnTo>
                <a:lnTo>
                  <a:pt x="1748" y="1050"/>
                </a:lnTo>
                <a:lnTo>
                  <a:pt x="1758" y="1052"/>
                </a:lnTo>
                <a:lnTo>
                  <a:pt x="1769" y="1054"/>
                </a:lnTo>
                <a:lnTo>
                  <a:pt x="1780" y="1055"/>
                </a:lnTo>
                <a:lnTo>
                  <a:pt x="1792" y="1056"/>
                </a:lnTo>
                <a:lnTo>
                  <a:pt x="1805" y="1058"/>
                </a:lnTo>
                <a:lnTo>
                  <a:pt x="1819" y="1060"/>
                </a:lnTo>
                <a:lnTo>
                  <a:pt x="1833" y="1062"/>
                </a:lnTo>
                <a:lnTo>
                  <a:pt x="1850" y="1063"/>
                </a:lnTo>
                <a:lnTo>
                  <a:pt x="1858" y="1064"/>
                </a:lnTo>
                <a:lnTo>
                  <a:pt x="1865" y="1065"/>
                </a:lnTo>
                <a:lnTo>
                  <a:pt x="1873" y="1066"/>
                </a:lnTo>
                <a:lnTo>
                  <a:pt x="1879" y="1066"/>
                </a:lnTo>
                <a:lnTo>
                  <a:pt x="1885" y="1067"/>
                </a:lnTo>
                <a:lnTo>
                  <a:pt x="1891" y="1067"/>
                </a:lnTo>
                <a:lnTo>
                  <a:pt x="1897" y="1068"/>
                </a:lnTo>
                <a:lnTo>
                  <a:pt x="1903" y="1068"/>
                </a:lnTo>
                <a:lnTo>
                  <a:pt x="1908" y="1068"/>
                </a:lnTo>
                <a:lnTo>
                  <a:pt x="1913" y="1068"/>
                </a:lnTo>
                <a:lnTo>
                  <a:pt x="1918" y="1068"/>
                </a:lnTo>
                <a:lnTo>
                  <a:pt x="1923" y="1068"/>
                </a:lnTo>
                <a:lnTo>
                  <a:pt x="1927" y="1068"/>
                </a:lnTo>
                <a:lnTo>
                  <a:pt x="1932" y="1068"/>
                </a:lnTo>
                <a:lnTo>
                  <a:pt x="1937" y="1068"/>
                </a:lnTo>
                <a:lnTo>
                  <a:pt x="1942" y="1068"/>
                </a:lnTo>
                <a:lnTo>
                  <a:pt x="1947" y="1068"/>
                </a:lnTo>
                <a:lnTo>
                  <a:pt x="1951" y="1067"/>
                </a:lnTo>
                <a:lnTo>
                  <a:pt x="1957" y="1067"/>
                </a:lnTo>
                <a:lnTo>
                  <a:pt x="1962" y="1066"/>
                </a:lnTo>
                <a:lnTo>
                  <a:pt x="1967" y="1066"/>
                </a:lnTo>
                <a:lnTo>
                  <a:pt x="1973" y="1066"/>
                </a:lnTo>
                <a:lnTo>
                  <a:pt x="1979" y="1065"/>
                </a:lnTo>
                <a:lnTo>
                  <a:pt x="1985" y="1065"/>
                </a:lnTo>
                <a:lnTo>
                  <a:pt x="1992" y="1064"/>
                </a:lnTo>
                <a:lnTo>
                  <a:pt x="1999" y="1064"/>
                </a:lnTo>
                <a:lnTo>
                  <a:pt x="2007" y="1063"/>
                </a:lnTo>
                <a:lnTo>
                  <a:pt x="2015" y="1062"/>
                </a:lnTo>
                <a:lnTo>
                  <a:pt x="2023" y="1062"/>
                </a:lnTo>
                <a:lnTo>
                  <a:pt x="2033" y="1062"/>
                </a:lnTo>
                <a:lnTo>
                  <a:pt x="2058" y="1060"/>
                </a:lnTo>
                <a:lnTo>
                  <a:pt x="2069" y="1059"/>
                </a:lnTo>
                <a:lnTo>
                  <a:pt x="2080" y="1058"/>
                </a:lnTo>
                <a:lnTo>
                  <a:pt x="2090" y="1057"/>
                </a:lnTo>
                <a:lnTo>
                  <a:pt x="2100" y="1056"/>
                </a:lnTo>
                <a:lnTo>
                  <a:pt x="2109" y="1055"/>
                </a:lnTo>
                <a:lnTo>
                  <a:pt x="2118" y="1054"/>
                </a:lnTo>
                <a:lnTo>
                  <a:pt x="2126" y="1054"/>
                </a:lnTo>
                <a:lnTo>
                  <a:pt x="2134" y="1053"/>
                </a:lnTo>
                <a:lnTo>
                  <a:pt x="2141" y="1052"/>
                </a:lnTo>
                <a:lnTo>
                  <a:pt x="2149" y="1051"/>
                </a:lnTo>
                <a:lnTo>
                  <a:pt x="2156" y="1050"/>
                </a:lnTo>
                <a:lnTo>
                  <a:pt x="2163" y="1049"/>
                </a:lnTo>
                <a:lnTo>
                  <a:pt x="2169" y="1048"/>
                </a:lnTo>
                <a:lnTo>
                  <a:pt x="2176" y="1047"/>
                </a:lnTo>
                <a:lnTo>
                  <a:pt x="2183" y="1046"/>
                </a:lnTo>
                <a:lnTo>
                  <a:pt x="2189" y="1045"/>
                </a:lnTo>
                <a:lnTo>
                  <a:pt x="2197" y="1044"/>
                </a:lnTo>
                <a:lnTo>
                  <a:pt x="2203" y="1042"/>
                </a:lnTo>
                <a:lnTo>
                  <a:pt x="2211" y="1041"/>
                </a:lnTo>
                <a:lnTo>
                  <a:pt x="2218" y="1040"/>
                </a:lnTo>
                <a:lnTo>
                  <a:pt x="2226" y="1039"/>
                </a:lnTo>
                <a:lnTo>
                  <a:pt x="2234" y="1037"/>
                </a:lnTo>
                <a:lnTo>
                  <a:pt x="2243" y="1036"/>
                </a:lnTo>
                <a:lnTo>
                  <a:pt x="2252" y="1034"/>
                </a:lnTo>
                <a:lnTo>
                  <a:pt x="2261" y="1033"/>
                </a:lnTo>
                <a:lnTo>
                  <a:pt x="2272" y="1031"/>
                </a:lnTo>
                <a:lnTo>
                  <a:pt x="2283" y="1029"/>
                </a:lnTo>
                <a:lnTo>
                  <a:pt x="2294" y="1028"/>
                </a:lnTo>
                <a:lnTo>
                  <a:pt x="2306" y="1026"/>
                </a:lnTo>
                <a:lnTo>
                  <a:pt x="2319" y="1024"/>
                </a:lnTo>
                <a:lnTo>
                  <a:pt x="2333" y="1022"/>
                </a:lnTo>
                <a:lnTo>
                  <a:pt x="2339" y="1021"/>
                </a:lnTo>
                <a:lnTo>
                  <a:pt x="2344" y="1020"/>
                </a:lnTo>
                <a:lnTo>
                  <a:pt x="2350" y="1020"/>
                </a:lnTo>
                <a:lnTo>
                  <a:pt x="2355" y="1019"/>
                </a:lnTo>
                <a:lnTo>
                  <a:pt x="2360" y="1019"/>
                </a:lnTo>
                <a:lnTo>
                  <a:pt x="2364" y="1018"/>
                </a:lnTo>
                <a:lnTo>
                  <a:pt x="2369" y="1018"/>
                </a:lnTo>
                <a:lnTo>
                  <a:pt x="2373" y="1018"/>
                </a:lnTo>
                <a:lnTo>
                  <a:pt x="2377" y="1017"/>
                </a:lnTo>
                <a:lnTo>
                  <a:pt x="2381" y="1017"/>
                </a:lnTo>
                <a:lnTo>
                  <a:pt x="2385" y="1016"/>
                </a:lnTo>
                <a:lnTo>
                  <a:pt x="2388" y="1016"/>
                </a:lnTo>
                <a:lnTo>
                  <a:pt x="2392" y="1016"/>
                </a:lnTo>
                <a:lnTo>
                  <a:pt x="2395" y="1016"/>
                </a:lnTo>
                <a:lnTo>
                  <a:pt x="2399" y="1015"/>
                </a:lnTo>
                <a:lnTo>
                  <a:pt x="2403" y="1015"/>
                </a:lnTo>
                <a:lnTo>
                  <a:pt x="2406" y="1014"/>
                </a:lnTo>
                <a:lnTo>
                  <a:pt x="2410" y="1014"/>
                </a:lnTo>
                <a:lnTo>
                  <a:pt x="2413" y="1013"/>
                </a:lnTo>
                <a:lnTo>
                  <a:pt x="2417" y="1012"/>
                </a:lnTo>
                <a:lnTo>
                  <a:pt x="2421" y="1012"/>
                </a:lnTo>
                <a:lnTo>
                  <a:pt x="2426" y="1011"/>
                </a:lnTo>
                <a:lnTo>
                  <a:pt x="2430" y="1010"/>
                </a:lnTo>
                <a:lnTo>
                  <a:pt x="2435" y="1009"/>
                </a:lnTo>
                <a:lnTo>
                  <a:pt x="2440" y="1007"/>
                </a:lnTo>
                <a:lnTo>
                  <a:pt x="2445" y="1006"/>
                </a:lnTo>
                <a:lnTo>
                  <a:pt x="2450" y="1004"/>
                </a:lnTo>
                <a:lnTo>
                  <a:pt x="2456" y="1003"/>
                </a:lnTo>
                <a:lnTo>
                  <a:pt x="2462" y="1001"/>
                </a:lnTo>
                <a:lnTo>
                  <a:pt x="2469" y="999"/>
                </a:lnTo>
                <a:lnTo>
                  <a:pt x="2491" y="992"/>
                </a:lnTo>
                <a:lnTo>
                  <a:pt x="2501" y="989"/>
                </a:lnTo>
                <a:lnTo>
                  <a:pt x="2510" y="986"/>
                </a:lnTo>
                <a:lnTo>
                  <a:pt x="2519" y="983"/>
                </a:lnTo>
                <a:lnTo>
                  <a:pt x="2527" y="980"/>
                </a:lnTo>
                <a:lnTo>
                  <a:pt x="2535" y="978"/>
                </a:lnTo>
                <a:lnTo>
                  <a:pt x="2543" y="975"/>
                </a:lnTo>
                <a:lnTo>
                  <a:pt x="2550" y="973"/>
                </a:lnTo>
                <a:lnTo>
                  <a:pt x="2557" y="970"/>
                </a:lnTo>
                <a:lnTo>
                  <a:pt x="2564" y="968"/>
                </a:lnTo>
                <a:lnTo>
                  <a:pt x="2570" y="966"/>
                </a:lnTo>
                <a:lnTo>
                  <a:pt x="2576" y="963"/>
                </a:lnTo>
                <a:lnTo>
                  <a:pt x="2582" y="961"/>
                </a:lnTo>
                <a:lnTo>
                  <a:pt x="2588" y="958"/>
                </a:lnTo>
                <a:lnTo>
                  <a:pt x="2594" y="956"/>
                </a:lnTo>
                <a:lnTo>
                  <a:pt x="2599" y="953"/>
                </a:lnTo>
                <a:lnTo>
                  <a:pt x="2605" y="950"/>
                </a:lnTo>
                <a:lnTo>
                  <a:pt x="2611" y="947"/>
                </a:lnTo>
                <a:lnTo>
                  <a:pt x="2617" y="944"/>
                </a:lnTo>
                <a:lnTo>
                  <a:pt x="2622" y="941"/>
                </a:lnTo>
                <a:lnTo>
                  <a:pt x="2629" y="938"/>
                </a:lnTo>
                <a:lnTo>
                  <a:pt x="2635" y="934"/>
                </a:lnTo>
                <a:lnTo>
                  <a:pt x="2641" y="930"/>
                </a:lnTo>
                <a:lnTo>
                  <a:pt x="2648" y="926"/>
                </a:lnTo>
                <a:lnTo>
                  <a:pt x="2655" y="921"/>
                </a:lnTo>
                <a:lnTo>
                  <a:pt x="2662" y="916"/>
                </a:lnTo>
                <a:lnTo>
                  <a:pt x="2670" y="911"/>
                </a:lnTo>
                <a:lnTo>
                  <a:pt x="2678" y="906"/>
                </a:lnTo>
                <a:lnTo>
                  <a:pt x="2687" y="900"/>
                </a:lnTo>
                <a:lnTo>
                  <a:pt x="2696" y="894"/>
                </a:lnTo>
                <a:lnTo>
                  <a:pt x="2706" y="887"/>
                </a:lnTo>
                <a:lnTo>
                  <a:pt x="2727" y="873"/>
                </a:lnTo>
                <a:lnTo>
                  <a:pt x="2736" y="866"/>
                </a:lnTo>
                <a:lnTo>
                  <a:pt x="2745" y="860"/>
                </a:lnTo>
                <a:lnTo>
                  <a:pt x="2754" y="854"/>
                </a:lnTo>
                <a:lnTo>
                  <a:pt x="2762" y="848"/>
                </a:lnTo>
                <a:lnTo>
                  <a:pt x="2769" y="843"/>
                </a:lnTo>
                <a:lnTo>
                  <a:pt x="2776" y="838"/>
                </a:lnTo>
                <a:lnTo>
                  <a:pt x="2783" y="832"/>
                </a:lnTo>
                <a:lnTo>
                  <a:pt x="2789" y="828"/>
                </a:lnTo>
                <a:lnTo>
                  <a:pt x="2795" y="823"/>
                </a:lnTo>
                <a:lnTo>
                  <a:pt x="2801" y="818"/>
                </a:lnTo>
                <a:lnTo>
                  <a:pt x="2807" y="813"/>
                </a:lnTo>
                <a:lnTo>
                  <a:pt x="2812" y="808"/>
                </a:lnTo>
                <a:lnTo>
                  <a:pt x="2817" y="804"/>
                </a:lnTo>
                <a:lnTo>
                  <a:pt x="2822" y="799"/>
                </a:lnTo>
                <a:lnTo>
                  <a:pt x="2827" y="794"/>
                </a:lnTo>
                <a:lnTo>
                  <a:pt x="2832" y="789"/>
                </a:lnTo>
                <a:lnTo>
                  <a:pt x="2837" y="784"/>
                </a:lnTo>
                <a:lnTo>
                  <a:pt x="2842" y="778"/>
                </a:lnTo>
                <a:lnTo>
                  <a:pt x="2847" y="773"/>
                </a:lnTo>
                <a:lnTo>
                  <a:pt x="2852" y="767"/>
                </a:lnTo>
                <a:lnTo>
                  <a:pt x="2857" y="761"/>
                </a:lnTo>
                <a:lnTo>
                  <a:pt x="2863" y="755"/>
                </a:lnTo>
                <a:lnTo>
                  <a:pt x="2869" y="748"/>
                </a:lnTo>
                <a:lnTo>
                  <a:pt x="2875" y="741"/>
                </a:lnTo>
                <a:lnTo>
                  <a:pt x="2881" y="733"/>
                </a:lnTo>
                <a:lnTo>
                  <a:pt x="2887" y="725"/>
                </a:lnTo>
                <a:lnTo>
                  <a:pt x="2894" y="716"/>
                </a:lnTo>
                <a:lnTo>
                  <a:pt x="2902" y="708"/>
                </a:lnTo>
                <a:lnTo>
                  <a:pt x="2910" y="698"/>
                </a:lnTo>
                <a:lnTo>
                  <a:pt x="2918" y="688"/>
                </a:lnTo>
                <a:lnTo>
                  <a:pt x="2935" y="667"/>
                </a:lnTo>
                <a:lnTo>
                  <a:pt x="2942" y="657"/>
                </a:lnTo>
                <a:lnTo>
                  <a:pt x="2949" y="648"/>
                </a:lnTo>
                <a:lnTo>
                  <a:pt x="2955" y="639"/>
                </a:lnTo>
                <a:lnTo>
                  <a:pt x="2961" y="631"/>
                </a:lnTo>
                <a:lnTo>
                  <a:pt x="2967" y="622"/>
                </a:lnTo>
                <a:lnTo>
                  <a:pt x="2971" y="615"/>
                </a:lnTo>
                <a:lnTo>
                  <a:pt x="2976" y="607"/>
                </a:lnTo>
                <a:lnTo>
                  <a:pt x="2981" y="600"/>
                </a:lnTo>
                <a:lnTo>
                  <a:pt x="2985" y="593"/>
                </a:lnTo>
                <a:lnTo>
                  <a:pt x="2988" y="586"/>
                </a:lnTo>
                <a:lnTo>
                  <a:pt x="2992" y="580"/>
                </a:lnTo>
                <a:lnTo>
                  <a:pt x="2995" y="573"/>
                </a:lnTo>
                <a:lnTo>
                  <a:pt x="2999" y="566"/>
                </a:lnTo>
                <a:lnTo>
                  <a:pt x="3002" y="560"/>
                </a:lnTo>
                <a:lnTo>
                  <a:pt x="3005" y="554"/>
                </a:lnTo>
                <a:lnTo>
                  <a:pt x="3009" y="547"/>
                </a:lnTo>
                <a:lnTo>
                  <a:pt x="3012" y="540"/>
                </a:lnTo>
                <a:lnTo>
                  <a:pt x="3015" y="533"/>
                </a:lnTo>
                <a:lnTo>
                  <a:pt x="3019" y="526"/>
                </a:lnTo>
                <a:lnTo>
                  <a:pt x="3023" y="519"/>
                </a:lnTo>
                <a:lnTo>
                  <a:pt x="3027" y="512"/>
                </a:lnTo>
                <a:lnTo>
                  <a:pt x="3031" y="504"/>
                </a:lnTo>
                <a:lnTo>
                  <a:pt x="3035" y="496"/>
                </a:lnTo>
                <a:lnTo>
                  <a:pt x="3041" y="487"/>
                </a:lnTo>
                <a:lnTo>
                  <a:pt x="3046" y="478"/>
                </a:lnTo>
                <a:lnTo>
                  <a:pt x="3052" y="469"/>
                </a:lnTo>
                <a:lnTo>
                  <a:pt x="3058" y="459"/>
                </a:lnTo>
                <a:lnTo>
                  <a:pt x="3065" y="449"/>
                </a:lnTo>
                <a:lnTo>
                  <a:pt x="3072" y="438"/>
                </a:lnTo>
                <a:lnTo>
                  <a:pt x="3080" y="426"/>
                </a:lnTo>
                <a:lnTo>
                  <a:pt x="3091" y="410"/>
                </a:lnTo>
                <a:lnTo>
                  <a:pt x="3096" y="403"/>
                </a:lnTo>
                <a:lnTo>
                  <a:pt x="3101" y="396"/>
                </a:lnTo>
                <a:lnTo>
                  <a:pt x="3105" y="389"/>
                </a:lnTo>
                <a:lnTo>
                  <a:pt x="3109" y="383"/>
                </a:lnTo>
                <a:lnTo>
                  <a:pt x="3113" y="377"/>
                </a:lnTo>
                <a:lnTo>
                  <a:pt x="3117" y="372"/>
                </a:lnTo>
                <a:lnTo>
                  <a:pt x="3121" y="366"/>
                </a:lnTo>
                <a:lnTo>
                  <a:pt x="3124" y="361"/>
                </a:lnTo>
                <a:lnTo>
                  <a:pt x="3127" y="356"/>
                </a:lnTo>
                <a:lnTo>
                  <a:pt x="3131" y="352"/>
                </a:lnTo>
                <a:lnTo>
                  <a:pt x="3134" y="347"/>
                </a:lnTo>
                <a:lnTo>
                  <a:pt x="3137" y="343"/>
                </a:lnTo>
                <a:lnTo>
                  <a:pt x="3140" y="339"/>
                </a:lnTo>
                <a:lnTo>
                  <a:pt x="3143" y="334"/>
                </a:lnTo>
                <a:lnTo>
                  <a:pt x="3146" y="330"/>
                </a:lnTo>
                <a:lnTo>
                  <a:pt x="3149" y="326"/>
                </a:lnTo>
                <a:lnTo>
                  <a:pt x="3153" y="322"/>
                </a:lnTo>
                <a:lnTo>
                  <a:pt x="3156" y="318"/>
                </a:lnTo>
                <a:lnTo>
                  <a:pt x="3160" y="313"/>
                </a:lnTo>
                <a:lnTo>
                  <a:pt x="3163" y="309"/>
                </a:lnTo>
                <a:lnTo>
                  <a:pt x="3167" y="304"/>
                </a:lnTo>
                <a:lnTo>
                  <a:pt x="3172" y="300"/>
                </a:lnTo>
                <a:lnTo>
                  <a:pt x="3176" y="294"/>
                </a:lnTo>
                <a:lnTo>
                  <a:pt x="3181" y="289"/>
                </a:lnTo>
                <a:lnTo>
                  <a:pt x="3186" y="284"/>
                </a:lnTo>
                <a:lnTo>
                  <a:pt x="3191" y="278"/>
                </a:lnTo>
                <a:lnTo>
                  <a:pt x="3197" y="272"/>
                </a:lnTo>
                <a:lnTo>
                  <a:pt x="3203" y="266"/>
                </a:lnTo>
                <a:lnTo>
                  <a:pt x="3210" y="259"/>
                </a:lnTo>
                <a:lnTo>
                  <a:pt x="3217" y="252"/>
                </a:lnTo>
                <a:lnTo>
                  <a:pt x="3235" y="234"/>
                </a:lnTo>
                <a:lnTo>
                  <a:pt x="3243" y="226"/>
                </a:lnTo>
                <a:lnTo>
                  <a:pt x="3250" y="218"/>
                </a:lnTo>
                <a:lnTo>
                  <a:pt x="3257" y="210"/>
                </a:lnTo>
                <a:lnTo>
                  <a:pt x="3264" y="202"/>
                </a:lnTo>
                <a:lnTo>
                  <a:pt x="3271" y="196"/>
                </a:lnTo>
                <a:lnTo>
                  <a:pt x="3277" y="189"/>
                </a:lnTo>
                <a:lnTo>
                  <a:pt x="3282" y="182"/>
                </a:lnTo>
                <a:lnTo>
                  <a:pt x="3288" y="176"/>
                </a:lnTo>
                <a:lnTo>
                  <a:pt x="3293" y="170"/>
                </a:lnTo>
                <a:lnTo>
                  <a:pt x="3299" y="164"/>
                </a:lnTo>
                <a:lnTo>
                  <a:pt x="3304" y="158"/>
                </a:lnTo>
                <a:lnTo>
                  <a:pt x="3309" y="153"/>
                </a:lnTo>
                <a:lnTo>
                  <a:pt x="3314" y="148"/>
                </a:lnTo>
                <a:lnTo>
                  <a:pt x="3319" y="143"/>
                </a:lnTo>
                <a:lnTo>
                  <a:pt x="3325" y="138"/>
                </a:lnTo>
                <a:lnTo>
                  <a:pt x="3330" y="133"/>
                </a:lnTo>
                <a:lnTo>
                  <a:pt x="3335" y="129"/>
                </a:lnTo>
                <a:lnTo>
                  <a:pt x="3341" y="124"/>
                </a:lnTo>
                <a:lnTo>
                  <a:pt x="3347" y="120"/>
                </a:lnTo>
                <a:lnTo>
                  <a:pt x="3353" y="116"/>
                </a:lnTo>
                <a:lnTo>
                  <a:pt x="3360" y="112"/>
                </a:lnTo>
                <a:lnTo>
                  <a:pt x="3367" y="108"/>
                </a:lnTo>
                <a:lnTo>
                  <a:pt x="3374" y="104"/>
                </a:lnTo>
                <a:lnTo>
                  <a:pt x="3382" y="100"/>
                </a:lnTo>
                <a:lnTo>
                  <a:pt x="3391" y="96"/>
                </a:lnTo>
                <a:lnTo>
                  <a:pt x="3399" y="93"/>
                </a:lnTo>
                <a:lnTo>
                  <a:pt x="3409" y="89"/>
                </a:lnTo>
                <a:lnTo>
                  <a:pt x="3419" y="85"/>
                </a:lnTo>
                <a:lnTo>
                  <a:pt x="3430" y="82"/>
                </a:lnTo>
                <a:lnTo>
                  <a:pt x="3442" y="78"/>
                </a:lnTo>
                <a:lnTo>
                  <a:pt x="3463" y="71"/>
                </a:lnTo>
                <a:lnTo>
                  <a:pt x="3473" y="68"/>
                </a:lnTo>
                <a:lnTo>
                  <a:pt x="3483" y="66"/>
                </a:lnTo>
                <a:lnTo>
                  <a:pt x="3492" y="64"/>
                </a:lnTo>
                <a:lnTo>
                  <a:pt x="3501" y="62"/>
                </a:lnTo>
                <a:lnTo>
                  <a:pt x="3509" y="60"/>
                </a:lnTo>
                <a:lnTo>
                  <a:pt x="3518" y="59"/>
                </a:lnTo>
                <a:lnTo>
                  <a:pt x="3525" y="58"/>
                </a:lnTo>
                <a:lnTo>
                  <a:pt x="3533" y="57"/>
                </a:lnTo>
                <a:lnTo>
                  <a:pt x="3540" y="57"/>
                </a:lnTo>
                <a:lnTo>
                  <a:pt x="3547" y="57"/>
                </a:lnTo>
                <a:lnTo>
                  <a:pt x="3555" y="57"/>
                </a:lnTo>
                <a:lnTo>
                  <a:pt x="3561" y="57"/>
                </a:lnTo>
                <a:lnTo>
                  <a:pt x="3568" y="58"/>
                </a:lnTo>
                <a:lnTo>
                  <a:pt x="3575" y="58"/>
                </a:lnTo>
                <a:lnTo>
                  <a:pt x="3582" y="59"/>
                </a:lnTo>
                <a:lnTo>
                  <a:pt x="3589" y="60"/>
                </a:lnTo>
                <a:lnTo>
                  <a:pt x="3596" y="62"/>
                </a:lnTo>
                <a:lnTo>
                  <a:pt x="3603" y="63"/>
                </a:lnTo>
                <a:lnTo>
                  <a:pt x="3611" y="64"/>
                </a:lnTo>
                <a:lnTo>
                  <a:pt x="3619" y="66"/>
                </a:lnTo>
                <a:lnTo>
                  <a:pt x="3626" y="68"/>
                </a:lnTo>
                <a:lnTo>
                  <a:pt x="3635" y="70"/>
                </a:lnTo>
                <a:lnTo>
                  <a:pt x="3643" y="72"/>
                </a:lnTo>
                <a:lnTo>
                  <a:pt x="3652" y="75"/>
                </a:lnTo>
                <a:lnTo>
                  <a:pt x="3661" y="77"/>
                </a:lnTo>
                <a:lnTo>
                  <a:pt x="3671" y="80"/>
                </a:lnTo>
                <a:lnTo>
                  <a:pt x="3681" y="82"/>
                </a:lnTo>
                <a:lnTo>
                  <a:pt x="3693" y="85"/>
                </a:lnTo>
                <a:lnTo>
                  <a:pt x="3704" y="88"/>
                </a:lnTo>
                <a:lnTo>
                  <a:pt x="3716" y="90"/>
                </a:lnTo>
                <a:lnTo>
                  <a:pt x="3730" y="94"/>
                </a:lnTo>
                <a:lnTo>
                  <a:pt x="3736" y="95"/>
                </a:lnTo>
                <a:lnTo>
                  <a:pt x="3741" y="97"/>
                </a:lnTo>
                <a:lnTo>
                  <a:pt x="3747" y="98"/>
                </a:lnTo>
                <a:lnTo>
                  <a:pt x="3752" y="100"/>
                </a:lnTo>
                <a:lnTo>
                  <a:pt x="3757" y="102"/>
                </a:lnTo>
                <a:lnTo>
                  <a:pt x="3761" y="104"/>
                </a:lnTo>
                <a:lnTo>
                  <a:pt x="3765" y="106"/>
                </a:lnTo>
                <a:lnTo>
                  <a:pt x="3769" y="107"/>
                </a:lnTo>
                <a:lnTo>
                  <a:pt x="3773" y="109"/>
                </a:lnTo>
                <a:lnTo>
                  <a:pt x="3777" y="111"/>
                </a:lnTo>
                <a:lnTo>
                  <a:pt x="3781" y="113"/>
                </a:lnTo>
                <a:lnTo>
                  <a:pt x="3784" y="115"/>
                </a:lnTo>
                <a:lnTo>
                  <a:pt x="3788" y="116"/>
                </a:lnTo>
                <a:lnTo>
                  <a:pt x="3791" y="118"/>
                </a:lnTo>
                <a:lnTo>
                  <a:pt x="3795" y="120"/>
                </a:lnTo>
                <a:lnTo>
                  <a:pt x="3798" y="122"/>
                </a:lnTo>
                <a:lnTo>
                  <a:pt x="3801" y="124"/>
                </a:lnTo>
                <a:lnTo>
                  <a:pt x="3805" y="126"/>
                </a:lnTo>
                <a:lnTo>
                  <a:pt x="3809" y="128"/>
                </a:lnTo>
                <a:lnTo>
                  <a:pt x="3813" y="130"/>
                </a:lnTo>
                <a:lnTo>
                  <a:pt x="3817" y="132"/>
                </a:lnTo>
                <a:lnTo>
                  <a:pt x="3821" y="134"/>
                </a:lnTo>
                <a:lnTo>
                  <a:pt x="3825" y="137"/>
                </a:lnTo>
                <a:lnTo>
                  <a:pt x="3830" y="139"/>
                </a:lnTo>
                <a:lnTo>
                  <a:pt x="3835" y="141"/>
                </a:lnTo>
                <a:lnTo>
                  <a:pt x="3840" y="143"/>
                </a:lnTo>
                <a:lnTo>
                  <a:pt x="3846" y="146"/>
                </a:lnTo>
                <a:lnTo>
                  <a:pt x="3852" y="148"/>
                </a:lnTo>
                <a:lnTo>
                  <a:pt x="3859" y="150"/>
                </a:lnTo>
                <a:lnTo>
                  <a:pt x="3866" y="153"/>
                </a:lnTo>
                <a:lnTo>
                  <a:pt x="3883" y="158"/>
                </a:lnTo>
                <a:lnTo>
                  <a:pt x="3891" y="161"/>
                </a:lnTo>
                <a:lnTo>
                  <a:pt x="3898" y="164"/>
                </a:lnTo>
                <a:lnTo>
                  <a:pt x="3905" y="166"/>
                </a:lnTo>
                <a:lnTo>
                  <a:pt x="3911" y="168"/>
                </a:lnTo>
                <a:lnTo>
                  <a:pt x="3917" y="170"/>
                </a:lnTo>
                <a:lnTo>
                  <a:pt x="3923" y="172"/>
                </a:lnTo>
                <a:lnTo>
                  <a:pt x="3929" y="174"/>
                </a:lnTo>
                <a:lnTo>
                  <a:pt x="3935" y="176"/>
                </a:lnTo>
                <a:lnTo>
                  <a:pt x="3940" y="178"/>
                </a:lnTo>
                <a:lnTo>
                  <a:pt x="3945" y="179"/>
                </a:lnTo>
                <a:lnTo>
                  <a:pt x="3949" y="180"/>
                </a:lnTo>
                <a:lnTo>
                  <a:pt x="3954" y="182"/>
                </a:lnTo>
                <a:lnTo>
                  <a:pt x="3959" y="184"/>
                </a:lnTo>
                <a:lnTo>
                  <a:pt x="3964" y="185"/>
                </a:lnTo>
                <a:lnTo>
                  <a:pt x="3969" y="186"/>
                </a:lnTo>
                <a:lnTo>
                  <a:pt x="3973" y="187"/>
                </a:lnTo>
                <a:lnTo>
                  <a:pt x="3978" y="188"/>
                </a:lnTo>
                <a:lnTo>
                  <a:pt x="3983" y="190"/>
                </a:lnTo>
                <a:lnTo>
                  <a:pt x="3988" y="190"/>
                </a:lnTo>
                <a:lnTo>
                  <a:pt x="3993" y="192"/>
                </a:lnTo>
                <a:lnTo>
                  <a:pt x="3999" y="193"/>
                </a:lnTo>
                <a:lnTo>
                  <a:pt x="4005" y="194"/>
                </a:lnTo>
                <a:lnTo>
                  <a:pt x="4011" y="195"/>
                </a:lnTo>
                <a:lnTo>
                  <a:pt x="4017" y="196"/>
                </a:lnTo>
                <a:lnTo>
                  <a:pt x="4024" y="197"/>
                </a:lnTo>
                <a:lnTo>
                  <a:pt x="4031" y="198"/>
                </a:lnTo>
                <a:lnTo>
                  <a:pt x="4039" y="199"/>
                </a:lnTo>
                <a:lnTo>
                  <a:pt x="4047" y="200"/>
                </a:lnTo>
                <a:lnTo>
                  <a:pt x="4056" y="201"/>
                </a:lnTo>
                <a:lnTo>
                  <a:pt x="4065" y="202"/>
                </a:lnTo>
                <a:lnTo>
                  <a:pt x="4077" y="204"/>
                </a:lnTo>
                <a:lnTo>
                  <a:pt x="4083" y="204"/>
                </a:lnTo>
                <a:lnTo>
                  <a:pt x="4089" y="205"/>
                </a:lnTo>
                <a:lnTo>
                  <a:pt x="4095" y="205"/>
                </a:lnTo>
                <a:lnTo>
                  <a:pt x="4100" y="205"/>
                </a:lnTo>
                <a:lnTo>
                  <a:pt x="4105" y="206"/>
                </a:lnTo>
                <a:lnTo>
                  <a:pt x="4110" y="206"/>
                </a:lnTo>
                <a:lnTo>
                  <a:pt x="4115" y="206"/>
                </a:lnTo>
                <a:lnTo>
                  <a:pt x="4120" y="206"/>
                </a:lnTo>
                <a:lnTo>
                  <a:pt x="4125" y="206"/>
                </a:lnTo>
                <a:lnTo>
                  <a:pt x="4129" y="206"/>
                </a:lnTo>
                <a:lnTo>
                  <a:pt x="4134" y="206"/>
                </a:lnTo>
                <a:lnTo>
                  <a:pt x="4138" y="206"/>
                </a:lnTo>
                <a:lnTo>
                  <a:pt x="4142" y="206"/>
                </a:lnTo>
                <a:lnTo>
                  <a:pt x="4146" y="205"/>
                </a:lnTo>
                <a:lnTo>
                  <a:pt x="4150" y="205"/>
                </a:lnTo>
                <a:lnTo>
                  <a:pt x="4154" y="205"/>
                </a:lnTo>
                <a:lnTo>
                  <a:pt x="4158" y="205"/>
                </a:lnTo>
                <a:lnTo>
                  <a:pt x="4161" y="204"/>
                </a:lnTo>
                <a:lnTo>
                  <a:pt x="4165" y="204"/>
                </a:lnTo>
                <a:lnTo>
                  <a:pt x="4169" y="204"/>
                </a:lnTo>
                <a:lnTo>
                  <a:pt x="4172" y="204"/>
                </a:lnTo>
                <a:lnTo>
                  <a:pt x="4176" y="203"/>
                </a:lnTo>
                <a:lnTo>
                  <a:pt x="4179" y="203"/>
                </a:lnTo>
                <a:lnTo>
                  <a:pt x="4183" y="203"/>
                </a:lnTo>
                <a:lnTo>
                  <a:pt x="4186" y="203"/>
                </a:lnTo>
                <a:lnTo>
                  <a:pt x="4189" y="202"/>
                </a:lnTo>
                <a:lnTo>
                  <a:pt x="4192" y="202"/>
                </a:lnTo>
                <a:lnTo>
                  <a:pt x="4195" y="202"/>
                </a:lnTo>
                <a:lnTo>
                  <a:pt x="4199" y="202"/>
                </a:lnTo>
                <a:lnTo>
                  <a:pt x="4202" y="202"/>
                </a:lnTo>
                <a:lnTo>
                  <a:pt x="4202" y="202"/>
                </a:lnTo>
                <a:lnTo>
                  <a:pt x="4202" y="202"/>
                </a:lnTo>
                <a:lnTo>
                  <a:pt x="4202" y="202"/>
                </a:lnTo>
                <a:lnTo>
                  <a:pt x="4202" y="202"/>
                </a:lnTo>
                <a:lnTo>
                  <a:pt x="4202" y="202"/>
                </a:lnTo>
                <a:lnTo>
                  <a:pt x="4202" y="202"/>
                </a:lnTo>
                <a:lnTo>
                  <a:pt x="4202" y="202"/>
                </a:lnTo>
                <a:lnTo>
                  <a:pt x="4202" y="202"/>
                </a:lnTo>
                <a:lnTo>
                  <a:pt x="4202" y="202"/>
                </a:lnTo>
                <a:lnTo>
                  <a:pt x="4202" y="202"/>
                </a:lnTo>
                <a:lnTo>
                  <a:pt x="4202" y="202"/>
                </a:lnTo>
                <a:lnTo>
                  <a:pt x="4202" y="202"/>
                </a:lnTo>
                <a:lnTo>
                  <a:pt x="4202" y="202"/>
                </a:lnTo>
                <a:lnTo>
                  <a:pt x="4202" y="202"/>
                </a:lnTo>
                <a:lnTo>
                  <a:pt x="4202" y="202"/>
                </a:lnTo>
                <a:lnTo>
                  <a:pt x="4202" y="202"/>
                </a:lnTo>
                <a:lnTo>
                  <a:pt x="4202" y="202"/>
                </a:lnTo>
                <a:lnTo>
                  <a:pt x="4202" y="202"/>
                </a:lnTo>
                <a:lnTo>
                  <a:pt x="4202" y="202"/>
                </a:lnTo>
                <a:lnTo>
                  <a:pt x="4202" y="202"/>
                </a:lnTo>
                <a:lnTo>
                  <a:pt x="4202" y="202"/>
                </a:lnTo>
                <a:lnTo>
                  <a:pt x="4202" y="202"/>
                </a:lnTo>
                <a:lnTo>
                  <a:pt x="4202" y="202"/>
                </a:lnTo>
                <a:lnTo>
                  <a:pt x="4202" y="202"/>
                </a:lnTo>
                <a:lnTo>
                  <a:pt x="4202" y="202"/>
                </a:lnTo>
                <a:lnTo>
                  <a:pt x="4202" y="202"/>
                </a:lnTo>
                <a:lnTo>
                  <a:pt x="4202" y="202"/>
                </a:lnTo>
                <a:lnTo>
                  <a:pt x="4202" y="202"/>
                </a:lnTo>
                <a:lnTo>
                  <a:pt x="4202" y="202"/>
                </a:lnTo>
                <a:lnTo>
                  <a:pt x="4202" y="202"/>
                </a:lnTo>
                <a:lnTo>
                  <a:pt x="4202" y="202"/>
                </a:lnTo>
              </a:path>
            </a:pathLst>
          </a:custGeom>
          <a:noFill/>
          <a:ln w="2730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28686" name="Line 14"/>
          <p:cNvSpPr>
            <a:spLocks noChangeShapeType="1"/>
          </p:cNvSpPr>
          <p:nvPr/>
        </p:nvSpPr>
        <p:spPr bwMode="auto">
          <a:xfrm flipV="1">
            <a:off x="1281113" y="4781946"/>
            <a:ext cx="1714500" cy="0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dirty="0"/>
          </a:p>
        </p:txBody>
      </p:sp>
      <p:sp>
        <p:nvSpPr>
          <p:cNvPr id="28687" name="Text Box 15"/>
          <p:cNvSpPr txBox="1">
            <a:spLocks noChangeArrowheads="1"/>
          </p:cNvSpPr>
          <p:nvPr/>
        </p:nvSpPr>
        <p:spPr bwMode="auto">
          <a:xfrm>
            <a:off x="6962775" y="3745309"/>
            <a:ext cx="103822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2200" b="1" dirty="0">
                <a:solidFill>
                  <a:schemeClr val="accent2"/>
                </a:solidFill>
              </a:rPr>
              <a:t>deposit</a:t>
            </a: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7300913" y="4172346"/>
            <a:ext cx="1524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28689" name="Text Box 17"/>
          <p:cNvSpPr txBox="1">
            <a:spLocks noChangeArrowheads="1"/>
          </p:cNvSpPr>
          <p:nvPr/>
        </p:nvSpPr>
        <p:spPr bwMode="auto">
          <a:xfrm>
            <a:off x="5029200" y="5162946"/>
            <a:ext cx="912813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200" b="1" dirty="0">
                <a:solidFill>
                  <a:schemeClr val="accent2"/>
                </a:solidFill>
              </a:rPr>
              <a:t>c</a:t>
            </a:r>
            <a:r>
              <a:rPr lang="en-US" altLang="cs-CZ" sz="2200" b="1" dirty="0">
                <a:solidFill>
                  <a:schemeClr val="accent2"/>
                </a:solidFill>
              </a:rPr>
              <a:t>rater</a:t>
            </a:r>
          </a:p>
        </p:txBody>
      </p:sp>
      <p:grpSp>
        <p:nvGrpSpPr>
          <p:cNvPr id="28690" name="Group 18"/>
          <p:cNvGrpSpPr>
            <a:grpSpLocks/>
          </p:cNvGrpSpPr>
          <p:nvPr/>
        </p:nvGrpSpPr>
        <p:grpSpPr bwMode="auto">
          <a:xfrm>
            <a:off x="2957513" y="5315346"/>
            <a:ext cx="3276600" cy="990600"/>
            <a:chOff x="1863" y="3216"/>
            <a:chExt cx="2064" cy="624"/>
          </a:xfrm>
        </p:grpSpPr>
        <p:sp>
          <p:nvSpPr>
            <p:cNvPr id="28691" name="Line 19"/>
            <p:cNvSpPr>
              <a:spLocks noChangeShapeType="1"/>
            </p:cNvSpPr>
            <p:nvPr/>
          </p:nvSpPr>
          <p:spPr bwMode="auto">
            <a:xfrm flipH="1">
              <a:off x="1863" y="3216"/>
              <a:ext cx="192" cy="14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28692" name="Line 20"/>
            <p:cNvSpPr>
              <a:spLocks noChangeShapeType="1"/>
            </p:cNvSpPr>
            <p:nvPr/>
          </p:nvSpPr>
          <p:spPr bwMode="auto">
            <a:xfrm flipH="1">
              <a:off x="2016" y="3408"/>
              <a:ext cx="144" cy="19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28693" name="Line 21"/>
            <p:cNvSpPr>
              <a:spLocks noChangeShapeType="1"/>
            </p:cNvSpPr>
            <p:nvPr/>
          </p:nvSpPr>
          <p:spPr bwMode="auto">
            <a:xfrm flipH="1">
              <a:off x="2391" y="3648"/>
              <a:ext cx="48" cy="19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28694" name="Line 22"/>
            <p:cNvSpPr>
              <a:spLocks noChangeShapeType="1"/>
            </p:cNvSpPr>
            <p:nvPr/>
          </p:nvSpPr>
          <p:spPr bwMode="auto">
            <a:xfrm>
              <a:off x="3687" y="3408"/>
              <a:ext cx="240" cy="14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28695" name="Line 23"/>
            <p:cNvSpPr>
              <a:spLocks noChangeShapeType="1"/>
            </p:cNvSpPr>
            <p:nvPr/>
          </p:nvSpPr>
          <p:spPr bwMode="auto">
            <a:xfrm>
              <a:off x="3591" y="3504"/>
              <a:ext cx="144" cy="24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28696" name="Line 24"/>
            <p:cNvSpPr>
              <a:spLocks noChangeShapeType="1"/>
            </p:cNvSpPr>
            <p:nvPr/>
          </p:nvSpPr>
          <p:spPr bwMode="auto">
            <a:xfrm flipH="1">
              <a:off x="1959" y="3264"/>
              <a:ext cx="144" cy="19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28697" name="Line 25"/>
            <p:cNvSpPr>
              <a:spLocks noChangeShapeType="1"/>
            </p:cNvSpPr>
            <p:nvPr/>
          </p:nvSpPr>
          <p:spPr bwMode="auto">
            <a:xfrm flipH="1" flipV="1">
              <a:off x="2487" y="3648"/>
              <a:ext cx="48" cy="19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28698" name="Line 26"/>
            <p:cNvSpPr>
              <a:spLocks noChangeShapeType="1"/>
            </p:cNvSpPr>
            <p:nvPr/>
          </p:nvSpPr>
          <p:spPr bwMode="auto">
            <a:xfrm flipV="1">
              <a:off x="3303" y="3648"/>
              <a:ext cx="48" cy="19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dirty="0"/>
            </a:p>
          </p:txBody>
        </p:sp>
      </p:grpSp>
      <p:sp>
        <p:nvSpPr>
          <p:cNvPr id="28699" name="Text Box 27"/>
          <p:cNvSpPr txBox="1">
            <a:spLocks noChangeArrowheads="1"/>
          </p:cNvSpPr>
          <p:nvPr/>
        </p:nvSpPr>
        <p:spPr bwMode="auto">
          <a:xfrm>
            <a:off x="6523038" y="4923234"/>
            <a:ext cx="16510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200" b="1" dirty="0">
                <a:solidFill>
                  <a:schemeClr val="accent2"/>
                </a:solidFill>
              </a:rPr>
              <a:t>solid sample</a:t>
            </a:r>
          </a:p>
        </p:txBody>
      </p:sp>
      <p:sp>
        <p:nvSpPr>
          <p:cNvPr id="28700" name="Text Box 28"/>
          <p:cNvSpPr txBox="1">
            <a:spLocks noChangeArrowheads="1"/>
          </p:cNvSpPr>
          <p:nvPr/>
        </p:nvSpPr>
        <p:spPr bwMode="auto">
          <a:xfrm>
            <a:off x="1619250" y="5772546"/>
            <a:ext cx="1427163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200" b="1" dirty="0">
                <a:solidFill>
                  <a:schemeClr val="accent2"/>
                </a:solidFill>
              </a:rPr>
              <a:t>c</a:t>
            </a:r>
            <a:r>
              <a:rPr lang="en-US" altLang="cs-CZ" sz="2200" b="1" dirty="0">
                <a:solidFill>
                  <a:schemeClr val="accent2"/>
                </a:solidFill>
              </a:rPr>
              <a:t>rumbling</a:t>
            </a:r>
          </a:p>
        </p:txBody>
      </p:sp>
      <p:sp>
        <p:nvSpPr>
          <p:cNvPr id="28701" name="Text Box 29"/>
          <p:cNvSpPr txBox="1">
            <a:spLocks noChangeArrowheads="1"/>
          </p:cNvSpPr>
          <p:nvPr/>
        </p:nvSpPr>
        <p:spPr bwMode="auto">
          <a:xfrm>
            <a:off x="4165600" y="6101159"/>
            <a:ext cx="8667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2200" b="1" dirty="0">
                <a:solidFill>
                  <a:schemeClr val="accent2"/>
                </a:solidFill>
              </a:rPr>
              <a:t>s</a:t>
            </a:r>
            <a:r>
              <a:rPr lang="en-US" altLang="cs-CZ" sz="2200" b="1" dirty="0">
                <a:solidFill>
                  <a:schemeClr val="accent2"/>
                </a:solidFill>
              </a:rPr>
              <a:t>hock</a:t>
            </a:r>
          </a:p>
          <a:p>
            <a:pPr algn="ctr"/>
            <a:r>
              <a:rPr lang="en-US" altLang="cs-CZ" sz="2200" b="1" dirty="0">
                <a:solidFill>
                  <a:schemeClr val="accent2"/>
                </a:solidFill>
              </a:rPr>
              <a:t>wave</a:t>
            </a:r>
          </a:p>
        </p:txBody>
      </p:sp>
      <p:sp>
        <p:nvSpPr>
          <p:cNvPr id="28702" name="Text Box 30"/>
          <p:cNvSpPr txBox="1">
            <a:spLocks noChangeArrowheads="1"/>
          </p:cNvSpPr>
          <p:nvPr/>
        </p:nvSpPr>
        <p:spPr bwMode="auto">
          <a:xfrm>
            <a:off x="5943600" y="5772546"/>
            <a:ext cx="294798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2200" b="1" dirty="0">
                <a:solidFill>
                  <a:schemeClr val="accent2"/>
                </a:solidFill>
              </a:rPr>
              <a:t>heating, melting,</a:t>
            </a:r>
          </a:p>
          <a:p>
            <a:r>
              <a:rPr lang="en-US" altLang="cs-CZ" sz="2200" b="1" dirty="0">
                <a:solidFill>
                  <a:schemeClr val="accent2"/>
                </a:solidFill>
              </a:rPr>
              <a:t>vaporization, explosion</a:t>
            </a:r>
          </a:p>
        </p:txBody>
      </p:sp>
      <p:sp>
        <p:nvSpPr>
          <p:cNvPr id="28703" name="Text Box 31"/>
          <p:cNvSpPr txBox="1">
            <a:spLocks noChangeArrowheads="1"/>
          </p:cNvSpPr>
          <p:nvPr/>
        </p:nvSpPr>
        <p:spPr bwMode="auto">
          <a:xfrm>
            <a:off x="6019800" y="1810146"/>
            <a:ext cx="28860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200" b="1" dirty="0">
                <a:solidFill>
                  <a:schemeClr val="accent2"/>
                </a:solidFill>
              </a:rPr>
              <a:t>a</a:t>
            </a:r>
            <a:r>
              <a:rPr lang="en-US" altLang="cs-CZ" sz="2200" b="1" dirty="0" err="1">
                <a:solidFill>
                  <a:schemeClr val="accent2"/>
                </a:solidFill>
              </a:rPr>
              <a:t>bsorption</a:t>
            </a:r>
            <a:r>
              <a:rPr lang="en-US" altLang="cs-CZ" sz="2200" b="1" dirty="0">
                <a:solidFill>
                  <a:schemeClr val="accent2"/>
                </a:solidFill>
              </a:rPr>
              <a:t> of radiance</a:t>
            </a:r>
          </a:p>
          <a:p>
            <a:r>
              <a:rPr lang="en-US" altLang="cs-CZ" sz="2200" b="1" dirty="0">
                <a:solidFill>
                  <a:schemeClr val="accent2"/>
                </a:solidFill>
              </a:rPr>
              <a:t>in plasma</a:t>
            </a:r>
          </a:p>
        </p:txBody>
      </p:sp>
      <p:sp>
        <p:nvSpPr>
          <p:cNvPr id="28704" name="Text Box 32"/>
          <p:cNvSpPr txBox="1">
            <a:spLocks noChangeArrowheads="1"/>
          </p:cNvSpPr>
          <p:nvPr/>
        </p:nvSpPr>
        <p:spPr bwMode="auto">
          <a:xfrm>
            <a:off x="1600200" y="2876946"/>
            <a:ext cx="1700213" cy="1441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200" b="1">
                <a:solidFill>
                  <a:schemeClr val="accent2"/>
                </a:solidFill>
              </a:rPr>
              <a:t>v</a:t>
            </a:r>
            <a:r>
              <a:rPr lang="en-US" altLang="cs-CZ" sz="2200" b="1">
                <a:solidFill>
                  <a:schemeClr val="accent2"/>
                </a:solidFill>
              </a:rPr>
              <a:t>aporization</a:t>
            </a:r>
          </a:p>
          <a:p>
            <a:r>
              <a:rPr lang="cs-CZ" altLang="cs-CZ" sz="2200" b="1">
                <a:solidFill>
                  <a:schemeClr val="accent2"/>
                </a:solidFill>
              </a:rPr>
              <a:t>a</a:t>
            </a:r>
            <a:r>
              <a:rPr lang="en-US" altLang="cs-CZ" sz="2200" b="1">
                <a:solidFill>
                  <a:schemeClr val="accent2"/>
                </a:solidFill>
              </a:rPr>
              <a:t>tomization</a:t>
            </a:r>
          </a:p>
          <a:p>
            <a:r>
              <a:rPr lang="cs-CZ" altLang="cs-CZ" sz="2200" b="1">
                <a:solidFill>
                  <a:schemeClr val="accent2"/>
                </a:solidFill>
              </a:rPr>
              <a:t>e</a:t>
            </a:r>
            <a:r>
              <a:rPr lang="en-US" altLang="cs-CZ" sz="2200" b="1">
                <a:solidFill>
                  <a:schemeClr val="accent2"/>
                </a:solidFill>
              </a:rPr>
              <a:t>xcitation</a:t>
            </a:r>
          </a:p>
          <a:p>
            <a:r>
              <a:rPr lang="cs-CZ" altLang="cs-CZ" sz="2200" b="1">
                <a:solidFill>
                  <a:schemeClr val="accent2"/>
                </a:solidFill>
              </a:rPr>
              <a:t>i</a:t>
            </a:r>
            <a:r>
              <a:rPr lang="en-US" altLang="cs-CZ" sz="2200" b="1">
                <a:solidFill>
                  <a:schemeClr val="accent2"/>
                </a:solidFill>
              </a:rPr>
              <a:t>onization</a:t>
            </a:r>
          </a:p>
        </p:txBody>
      </p:sp>
      <p:sp>
        <p:nvSpPr>
          <p:cNvPr id="28705" name="Text Box 33"/>
          <p:cNvSpPr txBox="1">
            <a:spLocks noChangeArrowheads="1"/>
          </p:cNvSpPr>
          <p:nvPr/>
        </p:nvSpPr>
        <p:spPr bwMode="auto">
          <a:xfrm>
            <a:off x="1219200" y="1886346"/>
            <a:ext cx="2209800" cy="771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200" b="1" dirty="0">
                <a:solidFill>
                  <a:schemeClr val="accent2"/>
                </a:solidFill>
              </a:rPr>
              <a:t>a</a:t>
            </a:r>
            <a:r>
              <a:rPr lang="en-US" altLang="cs-CZ" sz="2200" b="1" dirty="0">
                <a:solidFill>
                  <a:schemeClr val="accent2"/>
                </a:solidFill>
              </a:rPr>
              <a:t>toms, ions, </a:t>
            </a:r>
          </a:p>
          <a:p>
            <a:r>
              <a:rPr lang="en-US" altLang="cs-CZ" sz="2200" b="1" dirty="0">
                <a:solidFill>
                  <a:schemeClr val="accent2"/>
                </a:solidFill>
              </a:rPr>
              <a:t>particle</a:t>
            </a:r>
            <a:r>
              <a:rPr lang="cs-CZ" altLang="cs-CZ" sz="2200" b="1" dirty="0">
                <a:solidFill>
                  <a:schemeClr val="accent2"/>
                </a:solidFill>
              </a:rPr>
              <a:t>s</a:t>
            </a:r>
            <a:r>
              <a:rPr lang="en-US" altLang="cs-CZ" sz="2200" b="1" dirty="0">
                <a:solidFill>
                  <a:schemeClr val="accent2"/>
                </a:solidFill>
              </a:rPr>
              <a:t>, aerosol</a:t>
            </a:r>
          </a:p>
        </p:txBody>
      </p:sp>
      <p:sp>
        <p:nvSpPr>
          <p:cNvPr id="28706" name="Text Box 34"/>
          <p:cNvSpPr txBox="1">
            <a:spLocks noChangeArrowheads="1"/>
          </p:cNvSpPr>
          <p:nvPr/>
        </p:nvSpPr>
        <p:spPr bwMode="auto">
          <a:xfrm>
            <a:off x="6537325" y="2891234"/>
            <a:ext cx="1082675" cy="51911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>
                <a:solidFill>
                  <a:schemeClr val="accent2"/>
                </a:solidFill>
              </a:rPr>
              <a:t>LIBS </a:t>
            </a:r>
          </a:p>
        </p:txBody>
      </p:sp>
      <p:grpSp>
        <p:nvGrpSpPr>
          <p:cNvPr id="28707" name="Group 35"/>
          <p:cNvGrpSpPr>
            <a:grpSpLocks/>
          </p:cNvGrpSpPr>
          <p:nvPr/>
        </p:nvGrpSpPr>
        <p:grpSpPr bwMode="auto">
          <a:xfrm>
            <a:off x="2133600" y="971946"/>
            <a:ext cx="1814513" cy="1219200"/>
            <a:chOff x="-240" y="1152"/>
            <a:chExt cx="1152" cy="768"/>
          </a:xfrm>
        </p:grpSpPr>
        <p:sp>
          <p:nvSpPr>
            <p:cNvPr id="28708" name="AutoShape 36"/>
            <p:cNvSpPr>
              <a:spLocks noChangeArrowheads="1"/>
            </p:cNvSpPr>
            <p:nvPr/>
          </p:nvSpPr>
          <p:spPr bwMode="auto">
            <a:xfrm flipH="1">
              <a:off x="-240" y="1152"/>
              <a:ext cx="1152" cy="768"/>
            </a:xfrm>
            <a:custGeom>
              <a:avLst/>
              <a:gdLst>
                <a:gd name="G0" fmla="+- 15126 0 0"/>
                <a:gd name="G1" fmla="+- 2912 0 0"/>
                <a:gd name="G2" fmla="+- 12158 0 2912"/>
                <a:gd name="G3" fmla="+- G2 0 2912"/>
                <a:gd name="G4" fmla="*/ G3 32768 32059"/>
                <a:gd name="G5" fmla="*/ G4 1 2"/>
                <a:gd name="G6" fmla="+- 21600 0 15126"/>
                <a:gd name="G7" fmla="*/ G6 2912 6079"/>
                <a:gd name="G8" fmla="+- G7 15126 0"/>
                <a:gd name="T0" fmla="*/ 15126 w 21600"/>
                <a:gd name="T1" fmla="*/ 0 h 21600"/>
                <a:gd name="T2" fmla="*/ 15126 w 21600"/>
                <a:gd name="T3" fmla="*/ 12158 h 21600"/>
                <a:gd name="T4" fmla="*/ 3237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cs-CZ" altLang="cs-CZ"/>
            </a:p>
          </p:txBody>
        </p:sp>
        <p:sp>
          <p:nvSpPr>
            <p:cNvPr id="28709" name="Text Box 37"/>
            <p:cNvSpPr txBox="1">
              <a:spLocks noChangeArrowheads="1"/>
            </p:cNvSpPr>
            <p:nvPr/>
          </p:nvSpPr>
          <p:spPr bwMode="auto">
            <a:xfrm>
              <a:off x="0" y="1248"/>
              <a:ext cx="67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dirty="0"/>
                <a:t>aerosol</a:t>
              </a:r>
            </a:p>
          </p:txBody>
        </p:sp>
      </p:grp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25463" y="895746"/>
            <a:ext cx="1189941" cy="46166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b="1" dirty="0" smtClean="0">
                <a:solidFill>
                  <a:schemeClr val="accent2"/>
                </a:solidFill>
              </a:rPr>
              <a:t>ICP-OES</a:t>
            </a:r>
            <a:endParaRPr lang="cs-CZ" altLang="cs-CZ" sz="2400" b="1" dirty="0">
              <a:solidFill>
                <a:schemeClr val="accent2"/>
              </a:solidFill>
            </a:endParaRP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39552" y="1334690"/>
            <a:ext cx="1172116" cy="46166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b="1" dirty="0" smtClean="0">
                <a:solidFill>
                  <a:schemeClr val="accent2"/>
                </a:solidFill>
              </a:rPr>
              <a:t> ICP-MS</a:t>
            </a:r>
            <a:endParaRPr lang="cs-CZ" altLang="cs-CZ" sz="2400" b="1" dirty="0">
              <a:solidFill>
                <a:schemeClr val="accent2"/>
              </a:solidFill>
            </a:endParaRPr>
          </a:p>
        </p:txBody>
      </p:sp>
      <p:grpSp>
        <p:nvGrpSpPr>
          <p:cNvPr id="28712" name="Group 40"/>
          <p:cNvGrpSpPr>
            <a:grpSpLocks/>
          </p:cNvGrpSpPr>
          <p:nvPr/>
        </p:nvGrpSpPr>
        <p:grpSpPr bwMode="auto">
          <a:xfrm>
            <a:off x="3505200" y="1352946"/>
            <a:ext cx="4175125" cy="4648200"/>
            <a:chOff x="2208" y="720"/>
            <a:chExt cx="2630" cy="2928"/>
          </a:xfrm>
        </p:grpSpPr>
        <p:grpSp>
          <p:nvGrpSpPr>
            <p:cNvPr id="28713" name="Group 41"/>
            <p:cNvGrpSpPr>
              <a:grpSpLocks/>
            </p:cNvGrpSpPr>
            <p:nvPr/>
          </p:nvGrpSpPr>
          <p:grpSpPr bwMode="auto">
            <a:xfrm>
              <a:off x="2592" y="720"/>
              <a:ext cx="2246" cy="1968"/>
              <a:chOff x="2592" y="720"/>
              <a:chExt cx="2246" cy="1968"/>
            </a:xfrm>
          </p:grpSpPr>
          <p:sp>
            <p:nvSpPr>
              <p:cNvPr id="28714" name="Oval 42"/>
              <p:cNvSpPr>
                <a:spLocks noChangeArrowheads="1"/>
              </p:cNvSpPr>
              <p:nvPr/>
            </p:nvSpPr>
            <p:spPr bwMode="auto">
              <a:xfrm>
                <a:off x="2592" y="816"/>
                <a:ext cx="528" cy="1872"/>
              </a:xfrm>
              <a:prstGeom prst="ellipse">
                <a:avLst/>
              </a:prstGeom>
              <a:solidFill>
                <a:srgbClr val="FF6600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grpSp>
            <p:nvGrpSpPr>
              <p:cNvPr id="28715" name="Group 43"/>
              <p:cNvGrpSpPr>
                <a:grpSpLocks/>
              </p:cNvGrpSpPr>
              <p:nvPr/>
            </p:nvGrpSpPr>
            <p:grpSpPr bwMode="auto">
              <a:xfrm>
                <a:off x="2928" y="720"/>
                <a:ext cx="1910" cy="781"/>
                <a:chOff x="2928" y="720"/>
                <a:chExt cx="1910" cy="781"/>
              </a:xfrm>
            </p:grpSpPr>
            <p:sp>
              <p:nvSpPr>
                <p:cNvPr id="28716" name="Line 44"/>
                <p:cNvSpPr>
                  <a:spLocks noChangeShapeType="1"/>
                </p:cNvSpPr>
                <p:nvPr/>
              </p:nvSpPr>
              <p:spPr bwMode="auto">
                <a:xfrm rot="620389" flipH="1">
                  <a:off x="2928" y="768"/>
                  <a:ext cx="773" cy="733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8717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3744" y="720"/>
                  <a:ext cx="1094" cy="2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cs-CZ" altLang="cs-CZ" sz="2200" b="1">
                      <a:solidFill>
                        <a:schemeClr val="accent2"/>
                      </a:solidFill>
                    </a:rPr>
                    <a:t>m</a:t>
                  </a:r>
                  <a:r>
                    <a:rPr lang="en-US" altLang="cs-CZ" sz="2200" b="1">
                      <a:solidFill>
                        <a:schemeClr val="accent2"/>
                      </a:solidFill>
                    </a:rPr>
                    <a:t>icroplasma</a:t>
                  </a:r>
                </a:p>
              </p:txBody>
            </p:sp>
          </p:grpSp>
        </p:grpSp>
        <p:grpSp>
          <p:nvGrpSpPr>
            <p:cNvPr id="28718" name="Group 46"/>
            <p:cNvGrpSpPr>
              <a:grpSpLocks/>
            </p:cNvGrpSpPr>
            <p:nvPr/>
          </p:nvGrpSpPr>
          <p:grpSpPr bwMode="auto">
            <a:xfrm>
              <a:off x="2208" y="1248"/>
              <a:ext cx="1488" cy="2400"/>
              <a:chOff x="2208" y="1248"/>
              <a:chExt cx="1488" cy="2400"/>
            </a:xfrm>
          </p:grpSpPr>
          <p:sp>
            <p:nvSpPr>
              <p:cNvPr id="28719" name="Oval 47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96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8720" name="Oval 48"/>
              <p:cNvSpPr>
                <a:spLocks noChangeArrowheads="1"/>
              </p:cNvSpPr>
              <p:nvPr/>
            </p:nvSpPr>
            <p:spPr bwMode="auto">
              <a:xfrm>
                <a:off x="2208" y="1968"/>
                <a:ext cx="96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8721" name="Oval 49"/>
              <p:cNvSpPr>
                <a:spLocks noChangeArrowheads="1"/>
              </p:cNvSpPr>
              <p:nvPr/>
            </p:nvSpPr>
            <p:spPr bwMode="auto">
              <a:xfrm>
                <a:off x="2496" y="2544"/>
                <a:ext cx="96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8722" name="Oval 50"/>
              <p:cNvSpPr>
                <a:spLocks noChangeArrowheads="1"/>
              </p:cNvSpPr>
              <p:nvPr/>
            </p:nvSpPr>
            <p:spPr bwMode="auto">
              <a:xfrm>
                <a:off x="2400" y="1584"/>
                <a:ext cx="96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8723" name="Oval 51"/>
              <p:cNvSpPr>
                <a:spLocks noChangeArrowheads="1"/>
              </p:cNvSpPr>
              <p:nvPr/>
            </p:nvSpPr>
            <p:spPr bwMode="auto">
              <a:xfrm>
                <a:off x="2256" y="1728"/>
                <a:ext cx="96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8724" name="Oval 52"/>
              <p:cNvSpPr>
                <a:spLocks noChangeArrowheads="1"/>
              </p:cNvSpPr>
              <p:nvPr/>
            </p:nvSpPr>
            <p:spPr bwMode="auto">
              <a:xfrm>
                <a:off x="2448" y="2256"/>
                <a:ext cx="96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8725" name="Oval 53"/>
              <p:cNvSpPr>
                <a:spLocks noChangeArrowheads="1"/>
              </p:cNvSpPr>
              <p:nvPr/>
            </p:nvSpPr>
            <p:spPr bwMode="auto">
              <a:xfrm>
                <a:off x="2400" y="2112"/>
                <a:ext cx="96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8726" name="Oval 54"/>
              <p:cNvSpPr>
                <a:spLocks noChangeArrowheads="1"/>
              </p:cNvSpPr>
              <p:nvPr/>
            </p:nvSpPr>
            <p:spPr bwMode="auto">
              <a:xfrm>
                <a:off x="2400" y="1920"/>
                <a:ext cx="96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8727" name="Oval 55"/>
              <p:cNvSpPr>
                <a:spLocks noChangeArrowheads="1"/>
              </p:cNvSpPr>
              <p:nvPr/>
            </p:nvSpPr>
            <p:spPr bwMode="auto">
              <a:xfrm>
                <a:off x="2400" y="2496"/>
                <a:ext cx="96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8728" name="Oval 56"/>
              <p:cNvSpPr>
                <a:spLocks noChangeArrowheads="1"/>
              </p:cNvSpPr>
              <p:nvPr/>
            </p:nvSpPr>
            <p:spPr bwMode="auto">
              <a:xfrm>
                <a:off x="2976" y="3120"/>
                <a:ext cx="96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8729" name="Oval 57"/>
              <p:cNvSpPr>
                <a:spLocks noChangeArrowheads="1"/>
              </p:cNvSpPr>
              <p:nvPr/>
            </p:nvSpPr>
            <p:spPr bwMode="auto">
              <a:xfrm>
                <a:off x="2976" y="2880"/>
                <a:ext cx="96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8730" name="Oval 58"/>
              <p:cNvSpPr>
                <a:spLocks noChangeArrowheads="1"/>
              </p:cNvSpPr>
              <p:nvPr/>
            </p:nvSpPr>
            <p:spPr bwMode="auto">
              <a:xfrm>
                <a:off x="3120" y="2640"/>
                <a:ext cx="96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8731" name="Oval 59"/>
              <p:cNvSpPr>
                <a:spLocks noChangeArrowheads="1"/>
              </p:cNvSpPr>
              <p:nvPr/>
            </p:nvSpPr>
            <p:spPr bwMode="auto">
              <a:xfrm>
                <a:off x="3168" y="2976"/>
                <a:ext cx="96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8732" name="Oval 60"/>
              <p:cNvSpPr>
                <a:spLocks noChangeArrowheads="1"/>
              </p:cNvSpPr>
              <p:nvPr/>
            </p:nvSpPr>
            <p:spPr bwMode="auto">
              <a:xfrm>
                <a:off x="3024" y="3312"/>
                <a:ext cx="96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cs-CZ" altLang="cs-CZ"/>
              </a:p>
            </p:txBody>
          </p:sp>
          <p:sp>
            <p:nvSpPr>
              <p:cNvPr id="28733" name="Oval 61"/>
              <p:cNvSpPr>
                <a:spLocks noChangeArrowheads="1"/>
              </p:cNvSpPr>
              <p:nvPr/>
            </p:nvSpPr>
            <p:spPr bwMode="auto">
              <a:xfrm>
                <a:off x="2880" y="3456"/>
                <a:ext cx="96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8734" name="Oval 62"/>
              <p:cNvSpPr>
                <a:spLocks noChangeArrowheads="1"/>
              </p:cNvSpPr>
              <p:nvPr/>
            </p:nvSpPr>
            <p:spPr bwMode="auto">
              <a:xfrm>
                <a:off x="3312" y="2736"/>
                <a:ext cx="96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8735" name="Oval 63"/>
              <p:cNvSpPr>
                <a:spLocks noChangeArrowheads="1"/>
              </p:cNvSpPr>
              <p:nvPr/>
            </p:nvSpPr>
            <p:spPr bwMode="auto">
              <a:xfrm>
                <a:off x="3264" y="2400"/>
                <a:ext cx="96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cs-CZ" altLang="cs-CZ"/>
              </a:p>
            </p:txBody>
          </p:sp>
          <p:sp>
            <p:nvSpPr>
              <p:cNvPr id="28736" name="Oval 64"/>
              <p:cNvSpPr>
                <a:spLocks noChangeArrowheads="1"/>
              </p:cNvSpPr>
              <p:nvPr/>
            </p:nvSpPr>
            <p:spPr bwMode="auto">
              <a:xfrm>
                <a:off x="2640" y="2496"/>
                <a:ext cx="96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8737" name="Oval 65"/>
              <p:cNvSpPr>
                <a:spLocks noChangeArrowheads="1"/>
              </p:cNvSpPr>
              <p:nvPr/>
            </p:nvSpPr>
            <p:spPr bwMode="auto">
              <a:xfrm>
                <a:off x="2496" y="2928"/>
                <a:ext cx="96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8738" name="Oval 66"/>
              <p:cNvSpPr>
                <a:spLocks noChangeArrowheads="1"/>
              </p:cNvSpPr>
              <p:nvPr/>
            </p:nvSpPr>
            <p:spPr bwMode="auto">
              <a:xfrm>
                <a:off x="2592" y="3120"/>
                <a:ext cx="96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8739" name="Oval 67"/>
              <p:cNvSpPr>
                <a:spLocks noChangeArrowheads="1"/>
              </p:cNvSpPr>
              <p:nvPr/>
            </p:nvSpPr>
            <p:spPr bwMode="auto">
              <a:xfrm>
                <a:off x="2640" y="2880"/>
                <a:ext cx="96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8740" name="Oval 68"/>
              <p:cNvSpPr>
                <a:spLocks noChangeArrowheads="1"/>
              </p:cNvSpPr>
              <p:nvPr/>
            </p:nvSpPr>
            <p:spPr bwMode="auto">
              <a:xfrm>
                <a:off x="2784" y="3264"/>
                <a:ext cx="96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8741" name="Oval 69"/>
              <p:cNvSpPr>
                <a:spLocks noChangeArrowheads="1"/>
              </p:cNvSpPr>
              <p:nvPr/>
            </p:nvSpPr>
            <p:spPr bwMode="auto">
              <a:xfrm>
                <a:off x="2736" y="3120"/>
                <a:ext cx="96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8742" name="Oval 70"/>
              <p:cNvSpPr>
                <a:spLocks noChangeArrowheads="1"/>
              </p:cNvSpPr>
              <p:nvPr/>
            </p:nvSpPr>
            <p:spPr bwMode="auto">
              <a:xfrm>
                <a:off x="3312" y="2208"/>
                <a:ext cx="96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8743" name="Oval 71"/>
              <p:cNvSpPr>
                <a:spLocks noChangeArrowheads="1"/>
              </p:cNvSpPr>
              <p:nvPr/>
            </p:nvSpPr>
            <p:spPr bwMode="auto">
              <a:xfrm>
                <a:off x="2736" y="2304"/>
                <a:ext cx="96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8744" name="Oval 72"/>
              <p:cNvSpPr>
                <a:spLocks noChangeArrowheads="1"/>
              </p:cNvSpPr>
              <p:nvPr/>
            </p:nvSpPr>
            <p:spPr bwMode="auto">
              <a:xfrm>
                <a:off x="3120" y="2496"/>
                <a:ext cx="96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cs-CZ" altLang="cs-CZ"/>
              </a:p>
            </p:txBody>
          </p:sp>
          <p:sp>
            <p:nvSpPr>
              <p:cNvPr id="28745" name="Oval 73"/>
              <p:cNvSpPr>
                <a:spLocks noChangeArrowheads="1"/>
              </p:cNvSpPr>
              <p:nvPr/>
            </p:nvSpPr>
            <p:spPr bwMode="auto">
              <a:xfrm>
                <a:off x="3120" y="2208"/>
                <a:ext cx="96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8746" name="Oval 74"/>
              <p:cNvSpPr>
                <a:spLocks noChangeArrowheads="1"/>
              </p:cNvSpPr>
              <p:nvPr/>
            </p:nvSpPr>
            <p:spPr bwMode="auto">
              <a:xfrm>
                <a:off x="3216" y="2112"/>
                <a:ext cx="96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8747" name="Oval 75"/>
              <p:cNvSpPr>
                <a:spLocks noChangeArrowheads="1"/>
              </p:cNvSpPr>
              <p:nvPr/>
            </p:nvSpPr>
            <p:spPr bwMode="auto">
              <a:xfrm>
                <a:off x="2736" y="2688"/>
                <a:ext cx="96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8748" name="Oval 76"/>
              <p:cNvSpPr>
                <a:spLocks noChangeArrowheads="1"/>
              </p:cNvSpPr>
              <p:nvPr/>
            </p:nvSpPr>
            <p:spPr bwMode="auto">
              <a:xfrm>
                <a:off x="2928" y="2592"/>
                <a:ext cx="96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cs-CZ" altLang="cs-CZ"/>
              </a:p>
            </p:txBody>
          </p:sp>
          <p:sp>
            <p:nvSpPr>
              <p:cNvPr id="28749" name="Oval 77"/>
              <p:cNvSpPr>
                <a:spLocks noChangeArrowheads="1"/>
              </p:cNvSpPr>
              <p:nvPr/>
            </p:nvSpPr>
            <p:spPr bwMode="auto">
              <a:xfrm>
                <a:off x="2880" y="2400"/>
                <a:ext cx="96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8750" name="Oval 78"/>
              <p:cNvSpPr>
                <a:spLocks noChangeArrowheads="1"/>
              </p:cNvSpPr>
              <p:nvPr/>
            </p:nvSpPr>
            <p:spPr bwMode="auto">
              <a:xfrm>
                <a:off x="2592" y="2016"/>
                <a:ext cx="96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8751" name="Oval 79"/>
              <p:cNvSpPr>
                <a:spLocks noChangeArrowheads="1"/>
              </p:cNvSpPr>
              <p:nvPr/>
            </p:nvSpPr>
            <p:spPr bwMode="auto">
              <a:xfrm>
                <a:off x="2832" y="1920"/>
                <a:ext cx="96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cs-CZ" altLang="cs-CZ"/>
              </a:p>
            </p:txBody>
          </p:sp>
          <p:sp>
            <p:nvSpPr>
              <p:cNvPr id="28752" name="Oval 80"/>
              <p:cNvSpPr>
                <a:spLocks noChangeArrowheads="1"/>
              </p:cNvSpPr>
              <p:nvPr/>
            </p:nvSpPr>
            <p:spPr bwMode="auto">
              <a:xfrm>
                <a:off x="2928" y="2112"/>
                <a:ext cx="96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8753" name="Oval 81"/>
              <p:cNvSpPr>
                <a:spLocks noChangeArrowheads="1"/>
              </p:cNvSpPr>
              <p:nvPr/>
            </p:nvSpPr>
            <p:spPr bwMode="auto">
              <a:xfrm>
                <a:off x="2736" y="2112"/>
                <a:ext cx="96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8754" name="Oval 82"/>
              <p:cNvSpPr>
                <a:spLocks noChangeArrowheads="1"/>
              </p:cNvSpPr>
              <p:nvPr/>
            </p:nvSpPr>
            <p:spPr bwMode="auto">
              <a:xfrm>
                <a:off x="2832" y="1680"/>
                <a:ext cx="96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8755" name="Oval 83"/>
              <p:cNvSpPr>
                <a:spLocks noChangeArrowheads="1"/>
              </p:cNvSpPr>
              <p:nvPr/>
            </p:nvSpPr>
            <p:spPr bwMode="auto">
              <a:xfrm>
                <a:off x="3456" y="2016"/>
                <a:ext cx="96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8756" name="Oval 84"/>
              <p:cNvSpPr>
                <a:spLocks noChangeArrowheads="1"/>
              </p:cNvSpPr>
              <p:nvPr/>
            </p:nvSpPr>
            <p:spPr bwMode="auto">
              <a:xfrm>
                <a:off x="3408" y="2304"/>
                <a:ext cx="96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8757" name="Oval 85"/>
              <p:cNvSpPr>
                <a:spLocks noChangeArrowheads="1"/>
              </p:cNvSpPr>
              <p:nvPr/>
            </p:nvSpPr>
            <p:spPr bwMode="auto">
              <a:xfrm>
                <a:off x="3408" y="2544"/>
                <a:ext cx="96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8758" name="Oval 86"/>
              <p:cNvSpPr>
                <a:spLocks noChangeArrowheads="1"/>
              </p:cNvSpPr>
              <p:nvPr/>
            </p:nvSpPr>
            <p:spPr bwMode="auto">
              <a:xfrm>
                <a:off x="3600" y="1296"/>
                <a:ext cx="96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8759" name="Oval 87"/>
              <p:cNvSpPr>
                <a:spLocks noChangeArrowheads="1"/>
              </p:cNvSpPr>
              <p:nvPr/>
            </p:nvSpPr>
            <p:spPr bwMode="auto">
              <a:xfrm>
                <a:off x="3216" y="1440"/>
                <a:ext cx="96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8760" name="Oval 88"/>
              <p:cNvSpPr>
                <a:spLocks noChangeArrowheads="1"/>
              </p:cNvSpPr>
              <p:nvPr/>
            </p:nvSpPr>
            <p:spPr bwMode="auto">
              <a:xfrm>
                <a:off x="2640" y="1248"/>
                <a:ext cx="96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8761" name="Oval 89"/>
              <p:cNvSpPr>
                <a:spLocks noChangeArrowheads="1"/>
              </p:cNvSpPr>
              <p:nvPr/>
            </p:nvSpPr>
            <p:spPr bwMode="auto">
              <a:xfrm>
                <a:off x="2688" y="1632"/>
                <a:ext cx="96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8762" name="Oval 90"/>
              <p:cNvSpPr>
                <a:spLocks noChangeArrowheads="1"/>
              </p:cNvSpPr>
              <p:nvPr/>
            </p:nvSpPr>
            <p:spPr bwMode="auto">
              <a:xfrm>
                <a:off x="2688" y="1872"/>
                <a:ext cx="96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8763" name="Oval 91"/>
              <p:cNvSpPr>
                <a:spLocks noChangeArrowheads="1"/>
              </p:cNvSpPr>
              <p:nvPr/>
            </p:nvSpPr>
            <p:spPr bwMode="auto">
              <a:xfrm>
                <a:off x="2976" y="1536"/>
                <a:ext cx="96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8764" name="Oval 92"/>
              <p:cNvSpPr>
                <a:spLocks noChangeArrowheads="1"/>
              </p:cNvSpPr>
              <p:nvPr/>
            </p:nvSpPr>
            <p:spPr bwMode="auto">
              <a:xfrm>
                <a:off x="2496" y="1728"/>
                <a:ext cx="96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8765" name="Oval 93"/>
              <p:cNvSpPr>
                <a:spLocks noChangeArrowheads="1"/>
              </p:cNvSpPr>
              <p:nvPr/>
            </p:nvSpPr>
            <p:spPr bwMode="auto">
              <a:xfrm>
                <a:off x="2688" y="3360"/>
                <a:ext cx="96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cs-CZ" altLang="cs-CZ"/>
              </a:p>
            </p:txBody>
          </p:sp>
          <p:sp>
            <p:nvSpPr>
              <p:cNvPr id="28766" name="Oval 94"/>
              <p:cNvSpPr>
                <a:spLocks noChangeArrowheads="1"/>
              </p:cNvSpPr>
              <p:nvPr/>
            </p:nvSpPr>
            <p:spPr bwMode="auto">
              <a:xfrm>
                <a:off x="2688" y="3552"/>
                <a:ext cx="96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cs-CZ" altLang="cs-CZ"/>
              </a:p>
            </p:txBody>
          </p:sp>
        </p:grpSp>
      </p:grpSp>
      <p:grpSp>
        <p:nvGrpSpPr>
          <p:cNvPr id="28767" name="Group 95"/>
          <p:cNvGrpSpPr>
            <a:grpSpLocks/>
          </p:cNvGrpSpPr>
          <p:nvPr/>
        </p:nvGrpSpPr>
        <p:grpSpPr bwMode="auto">
          <a:xfrm>
            <a:off x="4710115" y="2724546"/>
            <a:ext cx="1503363" cy="838200"/>
            <a:chOff x="2967" y="1584"/>
            <a:chExt cx="947" cy="528"/>
          </a:xfrm>
        </p:grpSpPr>
        <p:sp>
          <p:nvSpPr>
            <p:cNvPr id="28768" name="AutoShape 96"/>
            <p:cNvSpPr>
              <a:spLocks noChangeArrowheads="1"/>
            </p:cNvSpPr>
            <p:nvPr/>
          </p:nvSpPr>
          <p:spPr bwMode="auto">
            <a:xfrm>
              <a:off x="2967" y="1584"/>
              <a:ext cx="912" cy="528"/>
            </a:xfrm>
            <a:prstGeom prst="rightArrow">
              <a:avLst>
                <a:gd name="adj1" fmla="val 50000"/>
                <a:gd name="adj2" fmla="val 43182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8769" name="Text Box 97"/>
            <p:cNvSpPr txBox="1">
              <a:spLocks noChangeArrowheads="1"/>
            </p:cNvSpPr>
            <p:nvPr/>
          </p:nvSpPr>
          <p:spPr bwMode="auto">
            <a:xfrm>
              <a:off x="3016" y="1706"/>
              <a:ext cx="898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sz="2000" dirty="0"/>
                <a:t>    </a:t>
              </a:r>
              <a:r>
                <a:rPr lang="cs-CZ" altLang="cs-CZ" sz="2000" dirty="0" err="1"/>
                <a:t>h</a:t>
              </a:r>
              <a:r>
                <a:rPr lang="cs-CZ" altLang="cs-CZ" sz="2000" dirty="0" err="1">
                  <a:cs typeface="Times New Roman" pitchFamily="18" charset="0"/>
                </a:rPr>
                <a:t>ν</a:t>
              </a:r>
              <a:endParaRPr lang="cs-CZ" altLang="cs-CZ" sz="2000" dirty="0"/>
            </a:p>
          </p:txBody>
        </p:sp>
      </p:grpSp>
      <p:sp>
        <p:nvSpPr>
          <p:cNvPr id="28770" name="Line 98"/>
          <p:cNvSpPr>
            <a:spLocks noChangeShapeType="1"/>
          </p:cNvSpPr>
          <p:nvPr/>
        </p:nvSpPr>
        <p:spPr bwMode="auto">
          <a:xfrm>
            <a:off x="1295400" y="4781946"/>
            <a:ext cx="6781800" cy="0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D5297-9E03-49C9-B356-433209BE1897}" type="slidenum">
              <a:rPr lang="cs-CZ" smtClean="0"/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977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"/>
                                        <p:tgtEl>
                                          <p:spTgt spid="28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"/>
                                        <p:tgtEl>
                                          <p:spTgt spid="28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"/>
                                        <p:tgtEl>
                                          <p:spTgt spid="28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"/>
                                        <p:tgtEl>
                                          <p:spTgt spid="28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900"/>
                                        <p:tgtEl>
                                          <p:spTgt spid="28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800"/>
                                        <p:tgtEl>
                                          <p:spTgt spid="28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9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300"/>
                                        <p:tgtEl>
                                          <p:spTgt spid="28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67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400"/>
                                        <p:tgtEl>
                                          <p:spTgt spid="28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81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400"/>
                                        <p:tgtEl>
                                          <p:spTgt spid="28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3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400"/>
                                        <p:tgtEl>
                                          <p:spTgt spid="28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1500"/>
                                        <p:tgtEl>
                                          <p:spTgt spid="28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1400"/>
                                        <p:tgtEl>
                                          <p:spTgt spid="28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1400"/>
                                        <p:tgtEl>
                                          <p:spTgt spid="28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1300"/>
                                        <p:tgtEl>
                                          <p:spTgt spid="28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68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1400"/>
                                        <p:tgtEl>
                                          <p:spTgt spid="28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82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1500"/>
                                        <p:tgtEl>
                                          <p:spTgt spid="28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97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1500"/>
                                        <p:tgtEl>
                                          <p:spTgt spid="28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212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1500"/>
                                        <p:tgtEl>
                                          <p:spTgt spid="28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0" grpId="0" animBg="1"/>
      <p:bldP spid="28681" grpId="0" animBg="1"/>
      <p:bldP spid="28682" grpId="0" animBg="1"/>
      <p:bldP spid="28684" grpId="0" animBg="1"/>
      <p:bldP spid="28685" grpId="0" animBg="1"/>
      <p:bldP spid="28686" grpId="0" animBg="1"/>
      <p:bldP spid="28687" grpId="0" autoUpdateAnimBg="0"/>
      <p:bldP spid="28688" grpId="0" animBg="1"/>
      <p:bldP spid="28689" grpId="0" autoUpdateAnimBg="0"/>
      <p:bldP spid="28700" grpId="0" autoUpdateAnimBg="0"/>
      <p:bldP spid="28701" grpId="0" autoUpdateAnimBg="0"/>
      <p:bldP spid="28702" grpId="0" autoUpdateAnimBg="0"/>
      <p:bldP spid="28703" grpId="0" autoUpdateAnimBg="0"/>
      <p:bldP spid="28704" grpId="0" animBg="1" autoUpdateAnimBg="0"/>
      <p:bldP spid="28705" grpId="0" animBg="1" autoUpdateAnimBg="0"/>
      <p:bldP spid="28706" grpId="0" animBg="1" autoUpdateAnimBg="0"/>
      <p:bldP spid="28710" grpId="0" animBg="1" autoUpdateAnimBg="0"/>
      <p:bldP spid="28711" grpId="0" animBg="1" autoUpdateAnimBg="0"/>
      <p:bldP spid="2877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35496" y="188640"/>
            <a:ext cx="899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cs-CZ" sz="2800" b="1" u="sng" dirty="0">
                <a:solidFill>
                  <a:srgbClr val="7030A0"/>
                </a:solidFill>
                <a:latin typeface="Arial Black" panose="020B0A04020102020204" pitchFamily="34" charset="0"/>
              </a:rPr>
              <a:t>Remote analysis </a:t>
            </a:r>
            <a:endParaRPr lang="cs-CZ" altLang="cs-CZ" sz="2800" b="1" u="sng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211384" y="710987"/>
            <a:ext cx="4432624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Stand-off identification of biominerals</a:t>
            </a:r>
          </a:p>
          <a:p>
            <a:pPr>
              <a:lnSpc>
                <a:spcPct val="150000"/>
              </a:lnSpc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Instrumentation developed at Institute of Physical Engineering </a:t>
            </a:r>
            <a:endParaRPr lang="cs-CZ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BUT Brno (prof. J. Kaiser)</a:t>
            </a:r>
          </a:p>
        </p:txBody>
      </p:sp>
      <p:sp>
        <p:nvSpPr>
          <p:cNvPr id="4" name="Obdélník 3"/>
          <p:cNvSpPr/>
          <p:nvPr/>
        </p:nvSpPr>
        <p:spPr>
          <a:xfrm>
            <a:off x="84374" y="6444044"/>
            <a:ext cx="89427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900" dirty="0" smtClean="0"/>
              <a:t>Vitkova, G.; Novotny, K.; Prokes, L.; Hrdlicka, A.; Kaiser, J.; Novotny, J.; </a:t>
            </a:r>
            <a:r>
              <a:rPr lang="en-US" sz="900" dirty="0" err="1" smtClean="0"/>
              <a:t>Malina</a:t>
            </a:r>
            <a:r>
              <a:rPr lang="en-US" sz="900" dirty="0" smtClean="0"/>
              <a:t>, R.; </a:t>
            </a:r>
            <a:r>
              <a:rPr lang="en-US" sz="900" dirty="0" err="1" smtClean="0"/>
              <a:t>Prochazka</a:t>
            </a:r>
            <a:r>
              <a:rPr lang="en-US" sz="900" dirty="0" smtClean="0"/>
              <a:t>, D., Fast identification of biominerals by means of stand-off laser-induced breakdown spectroscopy using linear discriminant analysis and artificial neural networks. </a:t>
            </a:r>
            <a:r>
              <a:rPr lang="en-US" sz="900" i="1" dirty="0" err="1" smtClean="0"/>
              <a:t>Spectrochimica</a:t>
            </a:r>
            <a:r>
              <a:rPr lang="en-US" sz="900" i="1" dirty="0" smtClean="0"/>
              <a:t> </a:t>
            </a:r>
            <a:r>
              <a:rPr lang="en-US" sz="900" i="1" dirty="0" err="1" smtClean="0"/>
              <a:t>Acta</a:t>
            </a:r>
            <a:r>
              <a:rPr lang="en-US" sz="900" i="1" dirty="0" smtClean="0"/>
              <a:t> Part B-Atomic Spectroscopy </a:t>
            </a:r>
            <a:r>
              <a:rPr lang="en-US" sz="900" dirty="0" smtClean="0"/>
              <a:t>2012, 73, 1-6.</a:t>
            </a:r>
            <a:endParaRPr lang="en-US" sz="900" dirty="0"/>
          </a:p>
        </p:txBody>
      </p:sp>
      <p:cxnSp>
        <p:nvCxnSpPr>
          <p:cNvPr id="5" name="Přímá spojnice 4"/>
          <p:cNvCxnSpPr/>
          <p:nvPr/>
        </p:nvCxnSpPr>
        <p:spPr>
          <a:xfrm>
            <a:off x="82799" y="6442569"/>
            <a:ext cx="9001000" cy="0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964" y="1804517"/>
            <a:ext cx="2241555" cy="2031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00406"/>
            <a:ext cx="3456384" cy="2060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5" y="4091878"/>
            <a:ext cx="1607306" cy="228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629" y="1236913"/>
            <a:ext cx="3584892" cy="5197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ovéPole 20"/>
          <p:cNvSpPr txBox="1"/>
          <p:nvPr/>
        </p:nvSpPr>
        <p:spPr>
          <a:xfrm>
            <a:off x="1835696" y="3861048"/>
            <a:ext cx="3454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Comparison of linear discriminant analysis (LDA) and artificial neural networks (ANN)</a:t>
            </a:r>
          </a:p>
          <a:p>
            <a:r>
              <a:rPr lang="en-US" sz="1200" dirty="0" smtClean="0"/>
              <a:t>input data  - PCA scores</a:t>
            </a:r>
            <a:endParaRPr lang="en-US" sz="1200" dirty="0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3" b="12000"/>
          <a:stretch/>
        </p:blipFill>
        <p:spPr bwMode="auto">
          <a:xfrm>
            <a:off x="1691680" y="4507379"/>
            <a:ext cx="3816424" cy="187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974904" y="6520259"/>
            <a:ext cx="2133600" cy="365125"/>
          </a:xfrm>
        </p:spPr>
        <p:txBody>
          <a:bodyPr/>
          <a:lstStyle/>
          <a:p>
            <a:fld id="{7B1D5297-9E03-49C9-B356-433209BE1897}" type="slidenum">
              <a:rPr lang="cs-CZ" smtClean="0"/>
              <a:t>40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364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35496" y="116632"/>
            <a:ext cx="899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cs-CZ" sz="2800" b="1" u="sng" dirty="0">
                <a:solidFill>
                  <a:srgbClr val="7030A0"/>
                </a:solidFill>
                <a:latin typeface="Arial Black" panose="020B0A04020102020204" pitchFamily="34" charset="0"/>
              </a:rPr>
              <a:t>Conclusion</a:t>
            </a:r>
          </a:p>
        </p:txBody>
      </p:sp>
      <p:cxnSp>
        <p:nvCxnSpPr>
          <p:cNvPr id="3" name="Přímá spojnice 2"/>
          <p:cNvCxnSpPr/>
          <p:nvPr/>
        </p:nvCxnSpPr>
        <p:spPr>
          <a:xfrm>
            <a:off x="82799" y="6525344"/>
            <a:ext cx="9001000" cy="0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bdélník 3"/>
          <p:cNvSpPr/>
          <p:nvPr/>
        </p:nvSpPr>
        <p:spPr>
          <a:xfrm>
            <a:off x="0" y="6582544"/>
            <a:ext cx="908379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err="1" smtClean="0"/>
              <a:t>Radziemski</a:t>
            </a:r>
            <a:r>
              <a:rPr lang="en-US" sz="900" dirty="0" smtClean="0"/>
              <a:t>, L. ; </a:t>
            </a:r>
            <a:r>
              <a:rPr lang="en-US" sz="900" dirty="0" err="1" smtClean="0"/>
              <a:t>Cremers</a:t>
            </a:r>
            <a:r>
              <a:rPr lang="en-US" sz="900" dirty="0" smtClean="0"/>
              <a:t> D.,  A brief history of laser-induced breakdown spectroscopy: From the concept of atoms to LIBS 2012</a:t>
            </a:r>
            <a:r>
              <a:rPr lang="en-US" sz="900" i="1" dirty="0" smtClean="0"/>
              <a:t> , </a:t>
            </a:r>
            <a:r>
              <a:rPr lang="en-US" sz="900" i="1" dirty="0" err="1" smtClean="0"/>
              <a:t>Spectrochimica</a:t>
            </a:r>
            <a:r>
              <a:rPr lang="en-US" sz="900" i="1" dirty="0" smtClean="0"/>
              <a:t> </a:t>
            </a:r>
            <a:r>
              <a:rPr lang="en-US" sz="900" i="1" dirty="0" err="1" smtClean="0"/>
              <a:t>Acta</a:t>
            </a:r>
            <a:r>
              <a:rPr lang="en-US" sz="900" i="1" dirty="0" smtClean="0"/>
              <a:t> Part B-Atomic Spectroscopy </a:t>
            </a:r>
            <a:r>
              <a:rPr lang="en-US" sz="900" dirty="0" smtClean="0"/>
              <a:t>2013, 87, 3-10</a:t>
            </a:r>
            <a:endParaRPr lang="en-US" sz="9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47"/>
          <a:stretch/>
        </p:blipFill>
        <p:spPr>
          <a:xfrm>
            <a:off x="6300192" y="3318162"/>
            <a:ext cx="2232248" cy="2623703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703405" y="6021288"/>
            <a:ext cx="3405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Self-portrait of </a:t>
            </a:r>
            <a:r>
              <a:rPr lang="en-US" sz="1000" i="1" dirty="0"/>
              <a:t>Curiosity</a:t>
            </a:r>
            <a:r>
              <a:rPr lang="en-US" sz="1000" dirty="0"/>
              <a:t> in </a:t>
            </a:r>
            <a:r>
              <a:rPr lang="en-US" sz="1000" dirty="0">
                <a:hlinkClick r:id="rId3" tooltip="Gale Crater"/>
              </a:rPr>
              <a:t>Gale Crater</a:t>
            </a:r>
            <a:r>
              <a:rPr lang="en-US" sz="1000" dirty="0"/>
              <a:t> on the surface of </a:t>
            </a:r>
            <a:r>
              <a:rPr lang="en-US" sz="1000" dirty="0">
                <a:hlinkClick r:id="rId4" tooltip="Mars"/>
              </a:rPr>
              <a:t>Mars</a:t>
            </a:r>
            <a:r>
              <a:rPr lang="en-US" sz="1000" dirty="0"/>
              <a:t> </a:t>
            </a:r>
            <a:endParaRPr lang="cs-CZ" sz="1000" dirty="0" smtClean="0"/>
          </a:p>
          <a:p>
            <a:pPr algn="ctr"/>
            <a:r>
              <a:rPr lang="en-US" sz="1000" dirty="0" smtClean="0"/>
              <a:t>(</a:t>
            </a:r>
            <a:r>
              <a:rPr lang="en-US" sz="1000" dirty="0"/>
              <a:t>October 31, 2012</a:t>
            </a:r>
            <a:r>
              <a:rPr lang="en-US" sz="1000" dirty="0" smtClean="0"/>
              <a:t>)</a:t>
            </a:r>
            <a:endParaRPr lang="cs-CZ" sz="1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" t="2867" r="2141" b="3549"/>
          <a:stretch/>
        </p:blipFill>
        <p:spPr bwMode="auto">
          <a:xfrm>
            <a:off x="5391150" y="857250"/>
            <a:ext cx="3635946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154807" y="716211"/>
            <a:ext cx="5065265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rapid progress during the last two decades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significant improving of LIBS measurement </a:t>
            </a:r>
          </a:p>
          <a:p>
            <a:pPr>
              <a:lnSpc>
                <a:spcPct val="150000"/>
              </a:lnSpc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(advanced lasers, detection systems and data processing)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improving precision and accuracy </a:t>
            </a:r>
          </a:p>
          <a:p>
            <a:pPr>
              <a:lnSpc>
                <a:spcPct val="150000"/>
              </a:lnSpc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(process monitoring, on-line/on-situ screening)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further improving to be accepted  as an analytical technique for quality control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commercialization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rapidly expanding field of LIBS applications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82799" y="3954829"/>
            <a:ext cx="5929361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Perspectives at the Department of chemistry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PřF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MU: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further development of instrumentation and methodology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applications on real samples to solve the real scientific problems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cooperation with the Institute of Physical Engineering BUT Brno, Department of Chemistry and Biochemistry Mendel University in Brno, etc.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involvement in the project CEITEC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continuation of international cooperation with many universities and research teams around the world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974904" y="6227787"/>
            <a:ext cx="2133600" cy="365125"/>
          </a:xfrm>
        </p:spPr>
        <p:txBody>
          <a:bodyPr/>
          <a:lstStyle/>
          <a:p>
            <a:fld id="{7B1D5297-9E03-49C9-B356-433209BE1897}" type="slidenum">
              <a:rPr lang="cs-CZ" smtClean="0"/>
              <a:t>41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396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/>
          <p:cNvCxnSpPr/>
          <p:nvPr/>
        </p:nvCxnSpPr>
        <p:spPr>
          <a:xfrm>
            <a:off x="467544" y="6237312"/>
            <a:ext cx="8424936" cy="0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152400" y="44624"/>
            <a:ext cx="899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cs-CZ" sz="2800" b="1" u="sng" dirty="0">
                <a:solidFill>
                  <a:srgbClr val="7030A0"/>
                </a:solidFill>
                <a:latin typeface="Arial Black" panose="020B0A04020102020204" pitchFamily="34" charset="0"/>
              </a:rPr>
              <a:t>Laser beam - solid sample interaction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67544" y="884039"/>
            <a:ext cx="5922968" cy="5663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ignition: 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ns laser (10</a:t>
            </a:r>
            <a:r>
              <a:rPr 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10</a:t>
            </a:r>
            <a:r>
              <a:rPr 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W/cm</a:t>
            </a:r>
            <a:r>
              <a:rPr 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)           </a:t>
            </a:r>
            <a:endParaRPr lang="cs-CZ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	   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fs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laser (10</a:t>
            </a:r>
            <a:r>
              <a:rPr lang="en-US" i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– 10</a:t>
            </a:r>
            <a:r>
              <a:rPr lang="en-US" i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W/cm</a:t>
            </a:r>
            <a:r>
              <a:rPr lang="en-US" i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</a:p>
          <a:p>
            <a:pPr lvl="0"/>
            <a:endParaRPr lang="cs-CZ" sz="1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vaporization (10</a:t>
            </a:r>
            <a:r>
              <a:rPr lang="en-US" sz="1600" baseline="30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-9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10</a:t>
            </a:r>
            <a:r>
              <a:rPr lang="en-US" sz="1600" baseline="30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-8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s)</a:t>
            </a:r>
          </a:p>
          <a:p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Non-thermal ablation (10</a:t>
            </a:r>
            <a:r>
              <a:rPr lang="en-US" sz="1600" baseline="30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-9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10</a:t>
            </a:r>
            <a:r>
              <a:rPr lang="en-US" sz="1600" baseline="30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-8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s)</a:t>
            </a:r>
          </a:p>
          <a:p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shielding (10</a:t>
            </a:r>
            <a:r>
              <a:rPr lang="en-US" sz="1600" baseline="30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-9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10</a:t>
            </a:r>
            <a:r>
              <a:rPr lang="en-US" sz="1600" baseline="30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-8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s)</a:t>
            </a:r>
          </a:p>
          <a:p>
            <a:pPr lvl="0"/>
            <a:endParaRPr lang="en-US" sz="1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expansion and cooling:</a:t>
            </a:r>
          </a:p>
          <a:p>
            <a:endParaRPr lang="cs-CZ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Shockwave propagation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Plasma expansion (10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-11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– 10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-6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s)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Plasma radiation cooling (10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-6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– 10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-4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s)</a:t>
            </a:r>
          </a:p>
          <a:p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 ejection and condensation: </a:t>
            </a:r>
          </a:p>
          <a:p>
            <a:endParaRPr lang="cs-CZ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Ejection of liquid droplet (10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-8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– 10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-6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s)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Solid exfoliation (10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-8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– 10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-6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s)</a:t>
            </a:r>
          </a:p>
          <a:p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Nano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particles formation (10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-4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– 10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s)</a:t>
            </a:r>
          </a:p>
          <a:p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974219"/>
            <a:ext cx="1008110" cy="159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765" y="3141857"/>
            <a:ext cx="982537" cy="1007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978" y="4767863"/>
            <a:ext cx="995325" cy="13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460690" y="6381328"/>
            <a:ext cx="45913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Laser-</a:t>
            </a:r>
            <a:r>
              <a:rPr lang="cs-CZ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Induced</a:t>
            </a:r>
            <a:r>
              <a:rPr lang="cs-CZ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Breakdown</a:t>
            </a:r>
            <a:r>
              <a:rPr lang="cs-CZ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Spectroscopy</a:t>
            </a:r>
            <a:r>
              <a:rPr lang="cs-CZ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Jagdish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P. </a:t>
            </a:r>
            <a:r>
              <a:rPr lang="cs-CZ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Singh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cs-CZ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Surya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cs-CZ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Thakur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cs-CZ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2007 </a:t>
            </a:r>
            <a:r>
              <a:rPr lang="cs-CZ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Elsevier</a:t>
            </a:r>
            <a:endParaRPr lang="cs-CZ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D5297-9E03-49C9-B356-433209BE1897}" type="slidenum">
              <a:rPr lang="cs-CZ" smtClean="0"/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7718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7" t="18285" r="29967" b="15985"/>
          <a:stretch/>
        </p:blipFill>
        <p:spPr>
          <a:xfrm>
            <a:off x="431870" y="1124744"/>
            <a:ext cx="4932218" cy="4257963"/>
          </a:xfrm>
          <a:prstGeom prst="rect">
            <a:avLst/>
          </a:prstGeom>
        </p:spPr>
      </p:pic>
      <p:cxnSp>
        <p:nvCxnSpPr>
          <p:cNvPr id="3" name="Přímá spojnice 2"/>
          <p:cNvCxnSpPr/>
          <p:nvPr/>
        </p:nvCxnSpPr>
        <p:spPr>
          <a:xfrm>
            <a:off x="107504" y="6381328"/>
            <a:ext cx="6480720" cy="0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107504" y="6444044"/>
            <a:ext cx="6055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Laser-Induced Breakdown Spectroscopy (LIBS), Fundamentals and Applications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Andrzej W. </a:t>
            </a:r>
            <a:r>
              <a:rPr lang="en-US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Miziolek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Vincenzo </a:t>
            </a:r>
            <a:r>
              <a:rPr lang="en-US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Palleschi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Israel Schechter ©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2006  Cambridge</a:t>
            </a:r>
            <a:endParaRPr lang="en-U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643" y="44624"/>
            <a:ext cx="2635337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717" y="1700808"/>
            <a:ext cx="2604350" cy="1540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825" y="3356993"/>
            <a:ext cx="2750605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980477"/>
            <a:ext cx="2505987" cy="1738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-209311" y="307504"/>
            <a:ext cx="708556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cs-CZ" b="1" u="sng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Important time periods after plasma formation</a:t>
            </a:r>
            <a:endParaRPr lang="en-US" altLang="cs-CZ" b="1" u="sng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115616" y="5661248"/>
            <a:ext cx="414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delay time,	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gate pulse width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758880" y="6525344"/>
            <a:ext cx="2133600" cy="365125"/>
          </a:xfrm>
        </p:spPr>
        <p:txBody>
          <a:bodyPr/>
          <a:lstStyle/>
          <a:p>
            <a:fld id="{7B1D5297-9E03-49C9-B356-433209BE1897}" type="slidenum">
              <a:rPr lang="cs-CZ" smtClean="0"/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683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0690" y="6381328"/>
            <a:ext cx="5118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Handbook of Laser-Induced Breakdown Spectroscopy </a:t>
            </a:r>
            <a:r>
              <a:rPr lang="cs-CZ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Cremers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and L. </a:t>
            </a:r>
            <a:r>
              <a:rPr lang="en-US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Radziemski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2006 John Wiley &amp; Sons, Ltd</a:t>
            </a:r>
            <a:endParaRPr lang="en-U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94"/>
          <a:stretch/>
        </p:blipFill>
        <p:spPr bwMode="auto">
          <a:xfrm>
            <a:off x="179512" y="260649"/>
            <a:ext cx="5544616" cy="5225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Přímá spojnice 3"/>
          <p:cNvCxnSpPr/>
          <p:nvPr/>
        </p:nvCxnSpPr>
        <p:spPr>
          <a:xfrm>
            <a:off x="107504" y="6381328"/>
            <a:ext cx="9001000" cy="0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3"/>
          <p:cNvSpPr>
            <a:spLocks noChangeArrowheads="1"/>
          </p:cNvSpPr>
          <p:nvPr/>
        </p:nvSpPr>
        <p:spPr bwMode="auto">
          <a:xfrm>
            <a:off x="216024" y="-27384"/>
            <a:ext cx="9108504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cs-CZ" sz="2800" b="1" u="sng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LIBS - lasers</a:t>
            </a:r>
            <a:endParaRPr lang="en-US" altLang="cs-CZ" sz="2800" b="1" u="sng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32"/>
          <a:stretch/>
        </p:blipFill>
        <p:spPr>
          <a:xfrm>
            <a:off x="35496" y="5384942"/>
            <a:ext cx="3779912" cy="869252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D5297-9E03-49C9-B356-433209BE1897}" type="slidenum">
              <a:rPr lang="cs-CZ" smtClean="0"/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LIB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113" y="1541289"/>
            <a:ext cx="7123112" cy="420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5578475" y="4830589"/>
            <a:ext cx="1597025" cy="1162050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 flipH="1">
            <a:off x="7175500" y="5895801"/>
            <a:ext cx="614363" cy="48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0" name="Line 6"/>
          <p:cNvSpPr>
            <a:spLocks noChangeShapeType="1"/>
          </p:cNvSpPr>
          <p:nvPr/>
        </p:nvSpPr>
        <p:spPr bwMode="auto">
          <a:xfrm flipV="1">
            <a:off x="7789863" y="5121101"/>
            <a:ext cx="0" cy="774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7789863" y="5895801"/>
            <a:ext cx="736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7300913" y="6187901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8158163" y="5848176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7789863" y="5081414"/>
            <a:ext cx="736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</a:p>
        </p:txBody>
      </p:sp>
      <p:sp>
        <p:nvSpPr>
          <p:cNvPr id="6155" name="Line 11"/>
          <p:cNvSpPr>
            <a:spLocks noChangeShapeType="1"/>
          </p:cNvSpPr>
          <p:nvPr/>
        </p:nvSpPr>
        <p:spPr bwMode="auto">
          <a:xfrm flipH="1">
            <a:off x="952183" y="2314401"/>
            <a:ext cx="5118417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>
            <a:off x="952183" y="2314402"/>
            <a:ext cx="0" cy="2516188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7" name="Line 13"/>
          <p:cNvSpPr>
            <a:spLocks noChangeShapeType="1"/>
          </p:cNvSpPr>
          <p:nvPr/>
        </p:nvSpPr>
        <p:spPr bwMode="auto">
          <a:xfrm>
            <a:off x="5087938" y="1798464"/>
            <a:ext cx="1227137" cy="579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4183063" y="1463501"/>
            <a:ext cx="7617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aser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1668463" y="4423170"/>
            <a:ext cx="15696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Spectrometer</a:t>
            </a:r>
            <a:endParaRPr lang="en-US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 flipH="1">
            <a:off x="788988" y="4830589"/>
            <a:ext cx="614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62" name="Line 18"/>
          <p:cNvSpPr>
            <a:spLocks noChangeShapeType="1"/>
          </p:cNvSpPr>
          <p:nvPr/>
        </p:nvSpPr>
        <p:spPr bwMode="auto">
          <a:xfrm>
            <a:off x="788988" y="4830589"/>
            <a:ext cx="0" cy="1162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63" name="Text Box 19"/>
          <p:cNvSpPr txBox="1">
            <a:spLocks noChangeArrowheads="1"/>
          </p:cNvSpPr>
          <p:nvPr/>
        </p:nvSpPr>
        <p:spPr bwMode="auto">
          <a:xfrm>
            <a:off x="525463" y="6114876"/>
            <a:ext cx="5052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</a:p>
        </p:txBody>
      </p:sp>
      <p:sp>
        <p:nvSpPr>
          <p:cNvPr id="6164" name="Rectangle 20"/>
          <p:cNvSpPr>
            <a:spLocks noChangeArrowheads="1"/>
          </p:cNvSpPr>
          <p:nvPr/>
        </p:nvSpPr>
        <p:spPr bwMode="auto">
          <a:xfrm>
            <a:off x="228600" y="5967239"/>
            <a:ext cx="1104900" cy="677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165" name="Line 21"/>
          <p:cNvSpPr>
            <a:spLocks noChangeShapeType="1"/>
          </p:cNvSpPr>
          <p:nvPr/>
        </p:nvSpPr>
        <p:spPr bwMode="auto">
          <a:xfrm flipV="1">
            <a:off x="5402263" y="5654501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66" name="Text Box 22"/>
          <p:cNvSpPr txBox="1">
            <a:spLocks noChangeArrowheads="1"/>
          </p:cNvSpPr>
          <p:nvPr/>
        </p:nvSpPr>
        <p:spPr bwMode="auto">
          <a:xfrm>
            <a:off x="4776788" y="6229176"/>
            <a:ext cx="22706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Sample (</a:t>
            </a:r>
            <a:r>
              <a:rPr lang="en-US" alt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x,y,z</a:t>
            </a:r>
            <a:r>
              <a:rPr lang="en-US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stage)</a:t>
            </a:r>
            <a:endParaRPr lang="en-US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685800" y="152400"/>
            <a:ext cx="7772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cs-CZ" sz="2800" b="1" u="sng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Basic configurations</a:t>
            </a:r>
            <a:endParaRPr lang="en-US" altLang="cs-CZ" sz="2800" b="1" u="sng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Line 17"/>
          <p:cNvSpPr>
            <a:spLocks noChangeShapeType="1"/>
          </p:cNvSpPr>
          <p:nvPr/>
        </p:nvSpPr>
        <p:spPr bwMode="auto">
          <a:xfrm flipH="1">
            <a:off x="788988" y="5229200"/>
            <a:ext cx="614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726733" y="4869160"/>
            <a:ext cx="74892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ICCD</a:t>
            </a:r>
            <a:endParaRPr lang="en-US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51520" y="980728"/>
            <a:ext cx="4724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Experimental setup with pierced mirror</a:t>
            </a:r>
          </a:p>
          <a:p>
            <a:endParaRPr lang="en-US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259632" y="2060848"/>
            <a:ext cx="9827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Triggering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D5297-9E03-49C9-B356-433209BE1897}" type="slidenum">
              <a:rPr lang="cs-CZ" smtClean="0"/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662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NSTRMala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08720"/>
            <a:ext cx="7010400" cy="498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1" name="Line 3"/>
          <p:cNvSpPr>
            <a:spLocks noChangeShapeType="1"/>
          </p:cNvSpPr>
          <p:nvPr/>
        </p:nvSpPr>
        <p:spPr bwMode="auto">
          <a:xfrm>
            <a:off x="1771072" y="1812214"/>
            <a:ext cx="317944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4955627" y="1810154"/>
            <a:ext cx="552477" cy="234138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 flipH="1">
            <a:off x="2819400" y="4290614"/>
            <a:ext cx="2616696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>
            <a:off x="2133600" y="4290614"/>
            <a:ext cx="4572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0" y="1512390"/>
            <a:ext cx="69762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Laser</a:t>
            </a:r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 flipH="1">
            <a:off x="1600200" y="4443014"/>
            <a:ext cx="152400" cy="175260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1608207" y="6158466"/>
            <a:ext cx="87876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ample</a:t>
            </a:r>
            <a:endParaRPr lang="cs-CZ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79" name="Line 11"/>
          <p:cNvSpPr>
            <a:spLocks noChangeShapeType="1"/>
          </p:cNvSpPr>
          <p:nvPr/>
        </p:nvSpPr>
        <p:spPr bwMode="auto">
          <a:xfrm>
            <a:off x="7315200" y="4290614"/>
            <a:ext cx="9144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5691870" y="4818180"/>
            <a:ext cx="166904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Dichroic mirror</a:t>
            </a:r>
            <a:endParaRPr lang="en-US" altLang="cs-CZ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685800" y="152400"/>
            <a:ext cx="7772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cs-CZ" sz="2800" b="1" u="sng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Basic configurations</a:t>
            </a:r>
            <a:endParaRPr lang="en-US" altLang="cs-CZ" sz="2800" b="1" u="sng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727294" y="4511574"/>
            <a:ext cx="1417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Spectrometer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Přímá spojnice 16"/>
          <p:cNvCxnSpPr/>
          <p:nvPr/>
        </p:nvCxnSpPr>
        <p:spPr>
          <a:xfrm>
            <a:off x="228600" y="6525344"/>
            <a:ext cx="8663880" cy="0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323528" y="6597352"/>
            <a:ext cx="16946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University of Malaga 2006</a:t>
            </a:r>
            <a:endParaRPr lang="en-U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758880" y="6520259"/>
            <a:ext cx="2133600" cy="365125"/>
          </a:xfrm>
        </p:spPr>
        <p:txBody>
          <a:bodyPr/>
          <a:lstStyle/>
          <a:p>
            <a:fld id="{7B1D5297-9E03-49C9-B356-433209BE1897}" type="slidenum">
              <a:rPr lang="cs-CZ" smtClean="0"/>
              <a:t>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2863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TC101859861[[fn=Veletrh]]</Template>
  <TotalTime>3941</TotalTime>
  <Words>3400</Words>
  <Application>Microsoft Office PowerPoint</Application>
  <PresentationFormat>Předvádění na obrazovce (4:3)</PresentationFormat>
  <Paragraphs>523</Paragraphs>
  <Slides>41</Slides>
  <Notes>0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3" baseType="lpstr">
      <vt:lpstr>Motiv systému Office</vt:lpstr>
      <vt:lpstr>SPW 7.1 Graph</vt:lpstr>
      <vt:lpstr>  Laser-Induced Breakdown Spectroscopy  (LIBS) </vt:lpstr>
      <vt:lpstr>Content</vt:lpstr>
      <vt:lpstr>Content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Laser-Induced Breakdown Spectroscopy (LIBS)  development of instrumentation and methodology</dc:title>
  <dc:creator>novotny</dc:creator>
  <cp:lastModifiedBy>novotny</cp:lastModifiedBy>
  <cp:revision>264</cp:revision>
  <cp:lastPrinted>2013-11-29T08:24:18Z</cp:lastPrinted>
  <dcterms:created xsi:type="dcterms:W3CDTF">2013-11-18T10:56:38Z</dcterms:created>
  <dcterms:modified xsi:type="dcterms:W3CDTF">2019-12-18T10:55:01Z</dcterms:modified>
</cp:coreProperties>
</file>