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AF3F"/>
    <a:srgbClr val="008C78"/>
    <a:srgbClr val="46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606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16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087670" cy="2820493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5045EAE-90A8-4DBE-8D98-E6666FF9DB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8F566F4A-E6CB-43B2-B9B9-88B9FC7460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hyperlink" Target="http://images.google.com/imgres?imgurl=http://www.biologie.uni-hamburg.de/b-online/fo35/1f.jpg&amp;imgrefurl=http://www.biologie.uni-hamburg.de/b-online/e35/tmvsympt.htm&amp;h=236&amp;w=229&amp;sz=16&amp;tbnid=JcwewINFmnMhOM:&amp;tbnh=104&amp;tbnw=100&amp;hl=cs&amp;start=9&amp;prev=/images?q%3DTMV%2Bvirus%26svnum%3D10%26hl%3Dcs%26lr%3D%26rls%3DSUNA,SUNA:2006-12,SUNA:en%26sa%3D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hyperlink" Target="http://en.wikipedia.org/wiki/Image:Myoglobin.png" TargetMode="External"/><Relationship Id="rId10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noProof="0" dirty="0"/>
              <a:t>Úloha A+D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2123150"/>
            <a:ext cx="11361600" cy="1171580"/>
          </a:xfrm>
        </p:spPr>
        <p:txBody>
          <a:bodyPr/>
          <a:lstStyle/>
          <a:p>
            <a:br>
              <a:rPr lang="en-US" b="0" dirty="0"/>
            </a:br>
            <a:r>
              <a:rPr lang="en-US" dirty="0" err="1"/>
              <a:t>Identifikace</a:t>
            </a:r>
            <a:r>
              <a:rPr lang="en-US" dirty="0"/>
              <a:t> </a:t>
            </a:r>
            <a:r>
              <a:rPr lang="en-US" dirty="0" err="1"/>
              <a:t>neznámého</a:t>
            </a:r>
            <a:r>
              <a:rPr lang="en-US" dirty="0"/>
              <a:t> </a:t>
            </a:r>
            <a:r>
              <a:rPr lang="en-US" dirty="0" err="1"/>
              <a:t>elicitinu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aktivity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149060"/>
            <a:ext cx="11361600" cy="698497"/>
          </a:xfrm>
        </p:spPr>
        <p:txBody>
          <a:bodyPr/>
          <a:lstStyle/>
          <a:p>
            <a:r>
              <a:rPr lang="cs-CZ" dirty="0"/>
              <a:t>C7195 - </a:t>
            </a:r>
            <a:r>
              <a:rPr lang="en-US" dirty="0" err="1"/>
              <a:t>Pokro</a:t>
            </a:r>
            <a:r>
              <a:rPr lang="cs-CZ" dirty="0"/>
              <a:t>čilé praktikum z biochemie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901459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F4D1E9-48FE-4113-A55B-B099593BD4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A+D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6C7966-B48A-4273-B50C-866A7C0F6A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66F2D6-18AA-4097-ABA4-9CAF93913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24278"/>
            <a:ext cx="10753200" cy="451576"/>
          </a:xfrm>
        </p:spPr>
        <p:txBody>
          <a:bodyPr/>
          <a:lstStyle/>
          <a:p>
            <a:r>
              <a:rPr lang="en-US" sz="3600" dirty="0" err="1"/>
              <a:t>Neznámé</a:t>
            </a:r>
            <a:r>
              <a:rPr lang="en-US" sz="3600" dirty="0"/>
              <a:t> </a:t>
            </a:r>
            <a:r>
              <a:rPr lang="en-US" sz="3600" dirty="0" err="1"/>
              <a:t>vzorky</a:t>
            </a:r>
            <a:r>
              <a:rPr lang="en-US" sz="3600" dirty="0"/>
              <a:t> </a:t>
            </a:r>
            <a:r>
              <a:rPr lang="en-US" sz="3600" dirty="0" err="1"/>
              <a:t>látek</a:t>
            </a:r>
            <a:endParaRPr lang="en-US" sz="3600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E4F2E4D9-05F6-4B52-89C7-BCEBACC9D4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793060"/>
              </p:ext>
            </p:extLst>
          </p:nvPr>
        </p:nvGraphicFramePr>
        <p:xfrm>
          <a:off x="1398182" y="1244004"/>
          <a:ext cx="8425170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310">
                  <a:extLst>
                    <a:ext uri="{9D8B030D-6E8A-4147-A177-3AD203B41FA5}">
                      <a16:colId xmlns:a16="http://schemas.microsoft.com/office/drawing/2014/main" val="3448029657"/>
                    </a:ext>
                  </a:extLst>
                </a:gridCol>
                <a:gridCol w="1512210">
                  <a:extLst>
                    <a:ext uri="{9D8B030D-6E8A-4147-A177-3AD203B41FA5}">
                      <a16:colId xmlns:a16="http://schemas.microsoft.com/office/drawing/2014/main" val="1023907680"/>
                    </a:ext>
                  </a:extLst>
                </a:gridCol>
                <a:gridCol w="1512210">
                  <a:extLst>
                    <a:ext uri="{9D8B030D-6E8A-4147-A177-3AD203B41FA5}">
                      <a16:colId xmlns:a16="http://schemas.microsoft.com/office/drawing/2014/main" val="260559470"/>
                    </a:ext>
                  </a:extLst>
                </a:gridCol>
                <a:gridCol w="1656230">
                  <a:extLst>
                    <a:ext uri="{9D8B030D-6E8A-4147-A177-3AD203B41FA5}">
                      <a16:colId xmlns:a16="http://schemas.microsoft.com/office/drawing/2014/main" val="63435965"/>
                    </a:ext>
                  </a:extLst>
                </a:gridCol>
                <a:gridCol w="1512210">
                  <a:extLst>
                    <a:ext uri="{9D8B030D-6E8A-4147-A177-3AD203B41FA5}">
                      <a16:colId xmlns:a16="http://schemas.microsoft.com/office/drawing/2014/main" val="10155341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rgbClr val="0000DC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Cryptogein</a:t>
                      </a:r>
                      <a:endParaRPr lang="cs-CZ" sz="1800" dirty="0">
                        <a:solidFill>
                          <a:srgbClr val="0000DC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cs-CZ" sz="1800" dirty="0" err="1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pI</a:t>
                      </a:r>
                      <a:r>
                        <a:rPr lang="cs-CZ" sz="1800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 = 8.8)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Infestin</a:t>
                      </a:r>
                      <a:endParaRPr lang="cs-CZ" sz="1800" dirty="0">
                        <a:solidFill>
                          <a:srgbClr val="0000DC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cs-CZ" sz="1800" dirty="0" err="1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pI</a:t>
                      </a:r>
                      <a:r>
                        <a:rPr lang="cs-CZ" sz="1800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 = 4.2)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k. Salicylová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(pH = 7.0)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Voda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(pH = 6.0)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115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Přímá infiltrace</a:t>
                      </a:r>
                      <a:r>
                        <a:rPr lang="cs-CZ" sz="1600" b="1" baseline="0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 - </a:t>
                      </a:r>
                      <a:r>
                        <a:rPr lang="cs-CZ" sz="16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Nekróza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+++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+++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20100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Přes petiolu - Nekróza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+++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7920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Přímá infiltrace</a:t>
                      </a:r>
                      <a:r>
                        <a:rPr lang="cs-CZ" sz="1600" b="1" baseline="0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 – exprese PR genů</a:t>
                      </a:r>
                      <a:endParaRPr lang="cs-CZ" sz="1600" b="1" dirty="0">
                        <a:solidFill>
                          <a:srgbClr val="0000DC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+++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+++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+++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2593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Přes petiolu </a:t>
                      </a:r>
                      <a:r>
                        <a:rPr lang="cs-CZ" sz="1600" b="1" baseline="0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– exprese PR genů</a:t>
                      </a:r>
                      <a:endParaRPr lang="cs-CZ" sz="1600" b="1" dirty="0">
                        <a:solidFill>
                          <a:srgbClr val="0000DC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+++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+/-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++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>
                          <a:solidFill>
                            <a:srgbClr val="0000DC"/>
                          </a:solidFill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148384"/>
                  </a:ext>
                </a:extLst>
              </a:tr>
            </a:tbl>
          </a:graphicData>
        </a:graphic>
      </p:graphicFrame>
      <p:grpSp>
        <p:nvGrpSpPr>
          <p:cNvPr id="7" name="Skupina 6">
            <a:extLst>
              <a:ext uri="{FF2B5EF4-FFF2-40B4-BE49-F238E27FC236}">
                <a16:creationId xmlns:a16="http://schemas.microsoft.com/office/drawing/2014/main" id="{78DC7A4F-1190-4768-92F3-FBDE8B96596E}"/>
              </a:ext>
            </a:extLst>
          </p:cNvPr>
          <p:cNvGrpSpPr/>
          <p:nvPr/>
        </p:nvGrpSpPr>
        <p:grpSpPr>
          <a:xfrm>
            <a:off x="4565544" y="4159744"/>
            <a:ext cx="5036059" cy="2373978"/>
            <a:chOff x="1809811" y="3691384"/>
            <a:chExt cx="5036059" cy="2373978"/>
          </a:xfrm>
        </p:grpSpPr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51ACD0D3-A406-4A9A-B351-6CBD2AF20F8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82697" y="4055061"/>
              <a:ext cx="1695339" cy="1776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>
              <a:extLst>
                <a:ext uri="{FF2B5EF4-FFF2-40B4-BE49-F238E27FC236}">
                  <a16:creationId xmlns:a16="http://schemas.microsoft.com/office/drawing/2014/main" id="{6BC9DD35-0700-4C2E-9AA4-D4B0CF7277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05882" y="4035856"/>
              <a:ext cx="1679386" cy="2029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" name="Přímá spojovací šipka 23">
              <a:extLst>
                <a:ext uri="{FF2B5EF4-FFF2-40B4-BE49-F238E27FC236}">
                  <a16:creationId xmlns:a16="http://schemas.microsoft.com/office/drawing/2014/main" id="{85D4772E-4FF4-439F-A639-864CBE28010B}"/>
                </a:ext>
              </a:extLst>
            </p:cNvPr>
            <p:cNvCxnSpPr/>
            <p:nvPr/>
          </p:nvCxnSpPr>
          <p:spPr bwMode="auto">
            <a:xfrm>
              <a:off x="3663169" y="4804224"/>
              <a:ext cx="0" cy="551543"/>
            </a:xfrm>
            <a:prstGeom prst="straightConnector1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" name="Přímá spojovací šipka 25">
              <a:extLst>
                <a:ext uri="{FF2B5EF4-FFF2-40B4-BE49-F238E27FC236}">
                  <a16:creationId xmlns:a16="http://schemas.microsoft.com/office/drawing/2014/main" id="{D51F0CFB-C442-4378-951B-1311E5DC9720}"/>
                </a:ext>
              </a:extLst>
            </p:cNvPr>
            <p:cNvCxnSpPr/>
            <p:nvPr/>
          </p:nvCxnSpPr>
          <p:spPr bwMode="auto">
            <a:xfrm>
              <a:off x="1813266" y="5149913"/>
              <a:ext cx="128675" cy="284145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id="{5CD88443-1E42-4C29-98E1-7B065349B546}"/>
                </a:ext>
              </a:extLst>
            </p:cNvPr>
            <p:cNvSpPr txBox="1"/>
            <p:nvPr/>
          </p:nvSpPr>
          <p:spPr>
            <a:xfrm>
              <a:off x="1809811" y="3691384"/>
              <a:ext cx="50360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800" b="1" dirty="0">
                  <a:solidFill>
                    <a:srgbClr val="003E1C"/>
                  </a:solidFill>
                  <a:latin typeface="Calibri" pitchFamily="34" charset="0"/>
                </a:rPr>
                <a:t>Aplikace na petiolu</a:t>
              </a:r>
              <a:r>
                <a:rPr lang="en-US" sz="1800" b="1" dirty="0">
                  <a:solidFill>
                    <a:srgbClr val="003E1C"/>
                  </a:solidFill>
                  <a:latin typeface="Calibri" pitchFamily="34" charset="0"/>
                </a:rPr>
                <a:t>                   </a:t>
              </a:r>
              <a:r>
                <a:rPr lang="cs-CZ" sz="1800" b="1" dirty="0">
                  <a:solidFill>
                    <a:srgbClr val="003E1C"/>
                  </a:solidFill>
                  <a:latin typeface="Calibri" pitchFamily="34" charset="0"/>
                </a:rPr>
                <a:t>Přímý nástřik do listu</a:t>
              </a:r>
              <a:endParaRPr lang="en-US" sz="1800" b="1" dirty="0">
                <a:solidFill>
                  <a:srgbClr val="003E1C"/>
                </a:solidFill>
                <a:latin typeface="Calibri" pitchFamily="34" charset="0"/>
              </a:endParaRPr>
            </a:p>
          </p:txBody>
        </p:sp>
      </p:grp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BE722434-02C4-4BEC-BA72-D70445CF72F3}"/>
              </a:ext>
            </a:extLst>
          </p:cNvPr>
          <p:cNvSpPr txBox="1"/>
          <p:nvPr/>
        </p:nvSpPr>
        <p:spPr>
          <a:xfrm>
            <a:off x="2699740" y="130803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800" b="1" u="sng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35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D5F3144-4300-4670-8F75-8308E03AB2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A+D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6CAB5C-FD4B-4432-96DF-726692D71E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pic>
        <p:nvPicPr>
          <p:cNvPr id="6" name="Picture 5" descr="1f">
            <a:hlinkClick r:id="rId2"/>
            <a:extLst>
              <a:ext uri="{FF2B5EF4-FFF2-40B4-BE49-F238E27FC236}">
                <a16:creationId xmlns:a16="http://schemas.microsoft.com/office/drawing/2014/main" id="{A227CFDC-A95A-4F3A-ACD5-6E17FD6E3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8237" y="761182"/>
            <a:ext cx="1030287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d370f01">
            <a:extLst>
              <a:ext uri="{FF2B5EF4-FFF2-40B4-BE49-F238E27FC236}">
                <a16:creationId xmlns:a16="http://schemas.microsoft.com/office/drawing/2014/main" id="{1EED6958-6CBB-4F6D-8756-AE2548771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21412" y="2321694"/>
            <a:ext cx="1033462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em_tmv">
            <a:extLst>
              <a:ext uri="{FF2B5EF4-FFF2-40B4-BE49-F238E27FC236}">
                <a16:creationId xmlns:a16="http://schemas.microsoft.com/office/drawing/2014/main" id="{D7B8A9B8-627F-4062-83FC-51F2D86AF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13124" y="1740669"/>
            <a:ext cx="10033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10">
            <a:extLst>
              <a:ext uri="{FF2B5EF4-FFF2-40B4-BE49-F238E27FC236}">
                <a16:creationId xmlns:a16="http://schemas.microsoft.com/office/drawing/2014/main" id="{D9D829B8-8ADF-4C33-9021-AF0274C5C6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38674" y="1439044"/>
            <a:ext cx="1366838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sz="1800">
              <a:solidFill>
                <a:srgbClr val="0000DC"/>
              </a:solidFill>
            </a:endParaRP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95D61C18-8234-4A76-BD5B-9F0EAF2D0537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8674" y="2302644"/>
            <a:ext cx="1366838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sz="1800">
              <a:solidFill>
                <a:srgbClr val="0000DC"/>
              </a:solidFill>
            </a:endParaRPr>
          </a:p>
        </p:txBody>
      </p:sp>
      <p:sp>
        <p:nvSpPr>
          <p:cNvPr id="11" name="Line 14">
            <a:extLst>
              <a:ext uri="{FF2B5EF4-FFF2-40B4-BE49-F238E27FC236}">
                <a16:creationId xmlns:a16="http://schemas.microsoft.com/office/drawing/2014/main" id="{91280A0D-6FAA-4D3B-B441-FB914FDC506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40249" y="2561407"/>
            <a:ext cx="1366838" cy="431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sz="1800">
              <a:solidFill>
                <a:srgbClr val="0000DC"/>
              </a:solidFill>
            </a:endParaRPr>
          </a:p>
        </p:txBody>
      </p:sp>
      <p:sp>
        <p:nvSpPr>
          <p:cNvPr id="12" name="Rectangle 15">
            <a:extLst>
              <a:ext uri="{FF2B5EF4-FFF2-40B4-BE49-F238E27FC236}">
                <a16:creationId xmlns:a16="http://schemas.microsoft.com/office/drawing/2014/main" id="{B79D1AE5-4445-4543-B3AC-194A8CA23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4712" y="1710507"/>
            <a:ext cx="1008062" cy="750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 sz="1800">
              <a:solidFill>
                <a:srgbClr val="0000DC"/>
              </a:solidFill>
            </a:endParaRPr>
          </a:p>
        </p:txBody>
      </p:sp>
      <p:sp>
        <p:nvSpPr>
          <p:cNvPr id="13" name="Text Box 16">
            <a:extLst>
              <a:ext uri="{FF2B5EF4-FFF2-40B4-BE49-F238E27FC236}">
                <a16:creationId xmlns:a16="http://schemas.microsoft.com/office/drawing/2014/main" id="{B79DF3BC-793C-4E6B-B2E0-A0D301EF3D8B}"/>
              </a:ext>
            </a:extLst>
          </p:cNvPr>
          <p:cNvSpPr txBox="1">
            <a:spLocks noChangeArrowheads="1"/>
          </p:cNvSpPr>
          <p:nvPr/>
        </p:nvSpPr>
        <p:spPr bwMode="auto">
          <a:xfrm rot="-1016794">
            <a:off x="5153392" y="1376744"/>
            <a:ext cx="7040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DC"/>
                </a:solidFill>
                <a:latin typeface="Comic Sans MS" pitchFamily="66" charset="0"/>
              </a:rPr>
              <a:t>elicitor</a:t>
            </a:r>
          </a:p>
        </p:txBody>
      </p:sp>
      <p:sp>
        <p:nvSpPr>
          <p:cNvPr id="14" name="Text Box 17">
            <a:extLst>
              <a:ext uri="{FF2B5EF4-FFF2-40B4-BE49-F238E27FC236}">
                <a16:creationId xmlns:a16="http://schemas.microsoft.com/office/drawing/2014/main" id="{ED1B865A-CE3B-4564-86C6-D732725C0E8E}"/>
              </a:ext>
            </a:extLst>
          </p:cNvPr>
          <p:cNvSpPr txBox="1">
            <a:spLocks noChangeArrowheads="1"/>
          </p:cNvSpPr>
          <p:nvPr/>
        </p:nvSpPr>
        <p:spPr bwMode="auto">
          <a:xfrm rot="1016794" flipH="1">
            <a:off x="5283567" y="2226057"/>
            <a:ext cx="7040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DC"/>
                </a:solidFill>
                <a:latin typeface="Comic Sans MS" pitchFamily="66" charset="0"/>
              </a:rPr>
              <a:t>elicitor</a:t>
            </a:r>
          </a:p>
        </p:txBody>
      </p:sp>
      <p:sp>
        <p:nvSpPr>
          <p:cNvPr id="15" name="Text Box 18">
            <a:extLst>
              <a:ext uri="{FF2B5EF4-FFF2-40B4-BE49-F238E27FC236}">
                <a16:creationId xmlns:a16="http://schemas.microsoft.com/office/drawing/2014/main" id="{6D3F01B3-C933-420F-90BB-D7E647FE06E0}"/>
              </a:ext>
            </a:extLst>
          </p:cNvPr>
          <p:cNvSpPr txBox="1">
            <a:spLocks noChangeArrowheads="1"/>
          </p:cNvSpPr>
          <p:nvPr/>
        </p:nvSpPr>
        <p:spPr bwMode="auto">
          <a:xfrm rot="1106864">
            <a:off x="4770786" y="2865819"/>
            <a:ext cx="13644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DC"/>
                </a:solidFill>
                <a:latin typeface="Comic Sans MS" pitchFamily="66" charset="0"/>
              </a:rPr>
              <a:t>Obranná reakce</a:t>
            </a:r>
          </a:p>
        </p:txBody>
      </p:sp>
      <p:sp>
        <p:nvSpPr>
          <p:cNvPr id="16" name="Text Box 19">
            <a:extLst>
              <a:ext uri="{FF2B5EF4-FFF2-40B4-BE49-F238E27FC236}">
                <a16:creationId xmlns:a16="http://schemas.microsoft.com/office/drawing/2014/main" id="{AD54ACB3-9195-4EB8-9348-81ECB3792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6274" y="213494"/>
            <a:ext cx="10390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800" b="1">
                <a:solidFill>
                  <a:srgbClr val="0000DC"/>
                </a:solidFill>
                <a:latin typeface="Comic Sans MS" pitchFamily="66" charset="0"/>
              </a:rPr>
              <a:t>Patogen</a:t>
            </a:r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73D54D16-3CFB-4C71-8542-E8F6CDC76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1012" y="213494"/>
            <a:ext cx="2364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800" b="1">
                <a:solidFill>
                  <a:srgbClr val="0000DC"/>
                </a:solidFill>
                <a:latin typeface="Comic Sans MS" pitchFamily="66" charset="0"/>
              </a:rPr>
              <a:t>Hostitelská rostlina</a:t>
            </a:r>
          </a:p>
        </p:txBody>
      </p:sp>
      <p:sp>
        <p:nvSpPr>
          <p:cNvPr id="18" name="Text Box 21">
            <a:extLst>
              <a:ext uri="{FF2B5EF4-FFF2-40B4-BE49-F238E27FC236}">
                <a16:creationId xmlns:a16="http://schemas.microsoft.com/office/drawing/2014/main" id="{1B538489-4A4F-4A1B-A45B-E0E55DAEA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9837" y="3735432"/>
            <a:ext cx="70583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cs-CZ" sz="1600" b="1">
                <a:solidFill>
                  <a:srgbClr val="0000DC"/>
                </a:solidFill>
                <a:latin typeface="Comic Sans MS" pitchFamily="66" charset="0"/>
              </a:rPr>
              <a:t>Elicitory – látky, které jsou schopné vyvolat obranou reakci u rostlin</a:t>
            </a:r>
          </a:p>
          <a:p>
            <a:pPr algn="l" eaLnBrk="0" hangingPunct="0"/>
            <a:endParaRPr lang="cs-CZ" sz="1600" b="1">
              <a:solidFill>
                <a:srgbClr val="0000DC"/>
              </a:solidFill>
              <a:latin typeface="Comic Sans MS" pitchFamily="66" charset="0"/>
            </a:endParaRPr>
          </a:p>
        </p:txBody>
      </p:sp>
      <p:sp>
        <p:nvSpPr>
          <p:cNvPr id="19" name="Text Box 22">
            <a:extLst>
              <a:ext uri="{FF2B5EF4-FFF2-40B4-BE49-F238E27FC236}">
                <a16:creationId xmlns:a16="http://schemas.microsoft.com/office/drawing/2014/main" id="{BF0BDD50-CA19-4CBA-B602-A403CEDD9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9862" y="4362494"/>
            <a:ext cx="38988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FontTx/>
              <a:buChar char="•"/>
            </a:pPr>
            <a:r>
              <a:rPr lang="cs-CZ" sz="1600" b="1" dirty="0">
                <a:solidFill>
                  <a:srgbClr val="0000DC"/>
                </a:solidFill>
                <a:latin typeface="Comic Sans MS" pitchFamily="66" charset="0"/>
              </a:rPr>
              <a:t>  uvolňované patogenem do prostředí</a:t>
            </a:r>
          </a:p>
        </p:txBody>
      </p:sp>
      <p:sp>
        <p:nvSpPr>
          <p:cNvPr id="20" name="Text Box 23">
            <a:extLst>
              <a:ext uri="{FF2B5EF4-FFF2-40B4-BE49-F238E27FC236}">
                <a16:creationId xmlns:a16="http://schemas.microsoft.com/office/drawing/2014/main" id="{875D482C-0843-40BF-95EE-C1E8C2718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9862" y="4795882"/>
            <a:ext cx="212910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FontTx/>
              <a:buChar char="•"/>
            </a:pPr>
            <a:r>
              <a:rPr lang="cs-CZ" sz="1600" b="1">
                <a:solidFill>
                  <a:srgbClr val="0000DC"/>
                </a:solidFill>
                <a:latin typeface="Comic Sans MS" pitchFamily="66" charset="0"/>
              </a:rPr>
              <a:t>  součást patogenu</a:t>
            </a:r>
          </a:p>
        </p:txBody>
      </p:sp>
      <p:sp>
        <p:nvSpPr>
          <p:cNvPr id="21" name="Text Box 24">
            <a:extLst>
              <a:ext uri="{FF2B5EF4-FFF2-40B4-BE49-F238E27FC236}">
                <a16:creationId xmlns:a16="http://schemas.microsoft.com/office/drawing/2014/main" id="{983A67EF-361D-42D6-8AA2-6A608B5F3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8912" y="5140369"/>
            <a:ext cx="6739345" cy="79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lnSpc>
                <a:spcPct val="150000"/>
              </a:lnSpc>
              <a:buFontTx/>
              <a:buChar char="•"/>
            </a:pPr>
            <a:r>
              <a:rPr lang="cs-CZ" sz="1600" b="1">
                <a:solidFill>
                  <a:srgbClr val="0000DC"/>
                </a:solidFill>
                <a:latin typeface="Comic Sans MS" pitchFamily="66" charset="0"/>
              </a:rPr>
              <a:t>  glykoproteiny, chitinové fragmenty, proteiny, nízkomolekulární </a:t>
            </a:r>
          </a:p>
          <a:p>
            <a:pPr algn="l" eaLnBrk="0" hangingPunct="0">
              <a:lnSpc>
                <a:spcPct val="150000"/>
              </a:lnSpc>
            </a:pPr>
            <a:r>
              <a:rPr lang="cs-CZ" sz="1600" b="1">
                <a:solidFill>
                  <a:srgbClr val="0000DC"/>
                </a:solidFill>
                <a:latin typeface="Comic Sans MS" pitchFamily="66" charset="0"/>
              </a:rPr>
              <a:t>   látky, anorganické látky, atd.</a:t>
            </a:r>
          </a:p>
        </p:txBody>
      </p:sp>
      <p:sp>
        <p:nvSpPr>
          <p:cNvPr id="22" name="Text Box 31">
            <a:extLst>
              <a:ext uri="{FF2B5EF4-FFF2-40B4-BE49-F238E27FC236}">
                <a16:creationId xmlns:a16="http://schemas.microsoft.com/office/drawing/2014/main" id="{1D68AB0E-5C63-4082-9A4F-87D94F1EF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9399" y="1673704"/>
            <a:ext cx="3168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 dirty="0">
                <a:solidFill>
                  <a:srgbClr val="0000DC"/>
                </a:solidFill>
                <a:latin typeface="Comic Sans MS" pitchFamily="66" charset="0"/>
              </a:rPr>
              <a:t>Patogen obvykle nese gen avirulence (</a:t>
            </a:r>
            <a:r>
              <a:rPr lang="cs-CZ" sz="1200" b="1" dirty="0" err="1">
                <a:solidFill>
                  <a:srgbClr val="0000DC"/>
                </a:solidFill>
                <a:latin typeface="Comic Sans MS" pitchFamily="66" charset="0"/>
              </a:rPr>
              <a:t>avr</a:t>
            </a:r>
            <a:r>
              <a:rPr lang="cs-CZ" sz="1200" b="1" dirty="0">
                <a:solidFill>
                  <a:srgbClr val="0000DC"/>
                </a:solidFill>
                <a:latin typeface="Comic Sans MS" pitchFamily="66" charset="0"/>
              </a:rPr>
              <a:t>), jehož produkt (</a:t>
            </a:r>
            <a:r>
              <a:rPr lang="cs-CZ" sz="1200" b="1" dirty="0" err="1">
                <a:solidFill>
                  <a:srgbClr val="0000DC"/>
                </a:solidFill>
                <a:latin typeface="Comic Sans MS" pitchFamily="66" charset="0"/>
              </a:rPr>
              <a:t>elicitor</a:t>
            </a:r>
            <a:r>
              <a:rPr lang="cs-CZ" sz="1200" b="1" dirty="0">
                <a:solidFill>
                  <a:srgbClr val="0000DC"/>
                </a:solidFill>
                <a:latin typeface="Comic Sans MS" pitchFamily="66" charset="0"/>
              </a:rPr>
              <a:t>) je rostlinou rozpoznáván pomocí genu rezistence (R).</a:t>
            </a:r>
          </a:p>
        </p:txBody>
      </p:sp>
      <p:pic>
        <p:nvPicPr>
          <p:cNvPr id="23" name="Picture 45">
            <a:extLst>
              <a:ext uri="{FF2B5EF4-FFF2-40B4-BE49-F238E27FC236}">
                <a16:creationId xmlns:a16="http://schemas.microsoft.com/office/drawing/2014/main" id="{A06E1DF2-A91F-46CD-B0B8-6C8BBC23BF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055062" y="2380432"/>
            <a:ext cx="8382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AutoShape 33">
            <a:extLst>
              <a:ext uri="{FF2B5EF4-FFF2-40B4-BE49-F238E27FC236}">
                <a16:creationId xmlns:a16="http://schemas.microsoft.com/office/drawing/2014/main" id="{6E7DD4EF-9B24-4C1F-8434-43756D33586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-2023312">
            <a:off x="9132849" y="2770957"/>
            <a:ext cx="252413" cy="252412"/>
          </a:xfrm>
          <a:prstGeom prst="diamond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PerspectiveBottom">
              <a:rot lat="21299994" lon="0" rev="0"/>
            </a:camera>
            <a:lightRig rig="legacyNormal1" dir="t"/>
          </a:scene3d>
          <a:sp3d extrusionH="354000" prstMaterial="legacyMetal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cs-CZ" sz="1800">
              <a:solidFill>
                <a:srgbClr val="0000DC"/>
              </a:solidFill>
            </a:endParaRPr>
          </a:p>
        </p:txBody>
      </p:sp>
      <p:pic>
        <p:nvPicPr>
          <p:cNvPr id="25" name="Picture 47">
            <a:extLst>
              <a:ext uri="{FF2B5EF4-FFF2-40B4-BE49-F238E27FC236}">
                <a16:creationId xmlns:a16="http://schemas.microsoft.com/office/drawing/2014/main" id="{A9B3180E-28BF-4765-BE65-2788EFEE17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751849" y="818332"/>
            <a:ext cx="847725" cy="942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6" name="Oval 48">
            <a:extLst>
              <a:ext uri="{FF2B5EF4-FFF2-40B4-BE49-F238E27FC236}">
                <a16:creationId xmlns:a16="http://schemas.microsoft.com/office/drawing/2014/main" id="{9529CA4C-D9A7-4035-9A4E-EF62CDBEA523}"/>
              </a:ext>
            </a:extLst>
          </p:cNvPr>
          <p:cNvSpPr>
            <a:spLocks noChangeArrowheads="1"/>
          </p:cNvSpPr>
          <p:nvPr/>
        </p:nvSpPr>
        <p:spPr bwMode="auto">
          <a:xfrm rot="-1909647">
            <a:off x="8453399" y="1300932"/>
            <a:ext cx="215900" cy="215900"/>
          </a:xfrm>
          <a:prstGeom prst="ellipse">
            <a:avLst/>
          </a:prstGeom>
          <a:solidFill>
            <a:srgbClr val="990000"/>
          </a:solidFill>
          <a:ln w="9525">
            <a:round/>
            <a:headEnd/>
            <a:tailEnd/>
          </a:ln>
          <a:scene3d>
            <a:camera prst="legacyPerspectiveBottom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rgbClr val="990000"/>
            </a:extrusionClr>
          </a:sp3d>
        </p:spPr>
        <p:txBody>
          <a:bodyPr wrap="none" anchor="ctr">
            <a:flatTx/>
          </a:bodyPr>
          <a:lstStyle/>
          <a:p>
            <a:endParaRPr lang="cs-CZ" sz="1800">
              <a:solidFill>
                <a:srgbClr val="0000DC"/>
              </a:solidFill>
            </a:endParaRPr>
          </a:p>
        </p:txBody>
      </p:sp>
      <p:sp>
        <p:nvSpPr>
          <p:cNvPr id="27" name="Text Box 49">
            <a:extLst>
              <a:ext uri="{FF2B5EF4-FFF2-40B4-BE49-F238E27FC236}">
                <a16:creationId xmlns:a16="http://schemas.microsoft.com/office/drawing/2014/main" id="{61D159CE-3058-4B5C-A7C8-2D050997E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7499" y="1597794"/>
            <a:ext cx="44595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DC"/>
                </a:solidFill>
                <a:latin typeface="Comic Sans MS" pitchFamily="66" charset="0"/>
              </a:rPr>
              <a:t>Avr</a:t>
            </a:r>
          </a:p>
        </p:txBody>
      </p:sp>
      <p:sp>
        <p:nvSpPr>
          <p:cNvPr id="28" name="Text Box 50">
            <a:extLst>
              <a:ext uri="{FF2B5EF4-FFF2-40B4-BE49-F238E27FC236}">
                <a16:creationId xmlns:a16="http://schemas.microsoft.com/office/drawing/2014/main" id="{91507096-ACE4-4457-9F71-4EBA0FD28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3587" y="3042419"/>
            <a:ext cx="44595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DC"/>
                </a:solidFill>
                <a:latin typeface="Comic Sans MS" pitchFamily="66" charset="0"/>
              </a:rPr>
              <a:t>Avr</a:t>
            </a:r>
          </a:p>
        </p:txBody>
      </p:sp>
      <p:sp>
        <p:nvSpPr>
          <p:cNvPr id="29" name="Text Box 51">
            <a:extLst>
              <a:ext uri="{FF2B5EF4-FFF2-40B4-BE49-F238E27FC236}">
                <a16:creationId xmlns:a16="http://schemas.microsoft.com/office/drawing/2014/main" id="{5FA377E3-D978-463B-8B62-2556F62FB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2020" y="2482587"/>
            <a:ext cx="3321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800" b="1">
                <a:solidFill>
                  <a:srgbClr val="0000DC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30" name="Text Box 52">
            <a:extLst>
              <a:ext uri="{FF2B5EF4-FFF2-40B4-BE49-F238E27FC236}">
                <a16:creationId xmlns:a16="http://schemas.microsoft.com/office/drawing/2014/main" id="{7FEE5544-7A60-4895-BC67-6FA1007FF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5537" y="1005657"/>
            <a:ext cx="3321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800" b="1">
                <a:solidFill>
                  <a:srgbClr val="0000DC"/>
                </a:solidFill>
                <a:latin typeface="Comic Sans MS" pitchFamily="66" charset="0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412581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8" grpId="0"/>
      <p:bldP spid="19" grpId="0"/>
      <p:bldP spid="20" grpId="0"/>
      <p:bldP spid="21" grpId="0"/>
      <p:bldP spid="22" grpId="0"/>
      <p:bldP spid="24" grpId="0" animBg="1"/>
      <p:bldP spid="26" grpId="0" animBg="1"/>
      <p:bldP spid="27" grpId="0"/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Obrázek 88">
            <a:extLst>
              <a:ext uri="{FF2B5EF4-FFF2-40B4-BE49-F238E27FC236}">
                <a16:creationId xmlns:a16="http://schemas.microsoft.com/office/drawing/2014/main" id="{26CD706E-4107-46B8-83E2-E258047A3F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0507" y="1115004"/>
            <a:ext cx="4152900" cy="1304925"/>
          </a:xfrm>
          <a:prstGeom prst="rect">
            <a:avLst/>
          </a:prstGeom>
        </p:spPr>
      </p:pic>
      <p:pic>
        <p:nvPicPr>
          <p:cNvPr id="88" name="Obrázek 87">
            <a:extLst>
              <a:ext uri="{FF2B5EF4-FFF2-40B4-BE49-F238E27FC236}">
                <a16:creationId xmlns:a16="http://schemas.microsoft.com/office/drawing/2014/main" id="{EC2A9165-0B66-4D7E-923B-B842351FA6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5515" y="1138300"/>
            <a:ext cx="4114800" cy="1257300"/>
          </a:xfrm>
          <a:prstGeom prst="rect">
            <a:avLst/>
          </a:prstGeom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444CC2-02B8-4327-A021-471E531F34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A+D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4E546B-7B37-4EB3-A906-772F85C56F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pic>
        <p:nvPicPr>
          <p:cNvPr id="8" name="Picture 4" descr="salicylic%20acid-b">
            <a:extLst>
              <a:ext uri="{FF2B5EF4-FFF2-40B4-BE49-F238E27FC236}">
                <a16:creationId xmlns:a16="http://schemas.microsoft.com/office/drawing/2014/main" id="{AD1D1289-D38A-4CA2-8BDD-0EC92B0847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10380" y="3547887"/>
            <a:ext cx="57785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A representation of the 3D structure of myoglobin, showing coloured alpha helices. This protein was the first to have its structure solved by X-ray crystallography by Max Perutz and Sir John Cowdery Kendrew in 1958, which led to their receiving a Nobel Prize in Chemistry.">
            <a:hlinkClick r:id="rId5" tooltip="A representation of the 3D structure of myoglobin, showing coloured alpha helices. This protein was the first to have its structure solved by X-ray crystallography by Max Perutz and Sir John Cowdery Kendrew in 1958, which led to their receiving a Nobel Prize in Chemistry."/>
            <a:extLst>
              <a:ext uri="{FF2B5EF4-FFF2-40B4-BE49-F238E27FC236}">
                <a16:creationId xmlns:a16="http://schemas.microsoft.com/office/drawing/2014/main" id="{CDD57489-C557-430A-933D-6E7FE75216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lum contrast="-6000"/>
          </a:blip>
          <a:srcRect/>
          <a:stretch>
            <a:fillRect/>
          </a:stretch>
        </p:blipFill>
        <p:spPr bwMode="auto">
          <a:xfrm>
            <a:off x="4500292" y="5924375"/>
            <a:ext cx="550863" cy="555625"/>
          </a:xfrm>
          <a:prstGeom prst="rect">
            <a:avLst/>
          </a:prstGeom>
          <a:solidFill>
            <a:srgbClr val="EEFFDD"/>
          </a:solidFill>
          <a:ln w="9525">
            <a:noFill/>
            <a:miter lim="800000"/>
            <a:headEnd/>
            <a:tailEnd/>
          </a:ln>
        </p:spPr>
      </p:pic>
      <p:pic>
        <p:nvPicPr>
          <p:cNvPr id="10" name="Picture 6">
            <a:extLst>
              <a:ext uri="{FF2B5EF4-FFF2-40B4-BE49-F238E27FC236}">
                <a16:creationId xmlns:a16="http://schemas.microsoft.com/office/drawing/2014/main" id="{1B563345-8B3E-4086-A995-3CE6C51E2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lum contrast="-6000"/>
          </a:blip>
          <a:srcRect/>
          <a:stretch>
            <a:fillRect/>
          </a:stretch>
        </p:blipFill>
        <p:spPr bwMode="auto">
          <a:xfrm>
            <a:off x="4155805" y="5060775"/>
            <a:ext cx="514350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9">
            <a:extLst>
              <a:ext uri="{FF2B5EF4-FFF2-40B4-BE49-F238E27FC236}">
                <a16:creationId xmlns:a16="http://schemas.microsoft.com/office/drawing/2014/main" id="{E50700EF-E79A-4393-BFB7-A07D354ED636}"/>
              </a:ext>
            </a:extLst>
          </p:cNvPr>
          <p:cNvSpPr>
            <a:spLocks noChangeArrowheads="1"/>
          </p:cNvSpPr>
          <p:nvPr/>
        </p:nvSpPr>
        <p:spPr bwMode="auto">
          <a:xfrm rot="1099353">
            <a:off x="9489805" y="1469850"/>
            <a:ext cx="215900" cy="576262"/>
          </a:xfrm>
          <a:prstGeom prst="ellipse">
            <a:avLst/>
          </a:prstGeom>
          <a:solidFill>
            <a:srgbClr val="EEFFDD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Oval 10">
            <a:extLst>
              <a:ext uri="{FF2B5EF4-FFF2-40B4-BE49-F238E27FC236}">
                <a16:creationId xmlns:a16="http://schemas.microsoft.com/office/drawing/2014/main" id="{785EDA28-3297-4824-9E8A-EEC23069508D}"/>
              </a:ext>
            </a:extLst>
          </p:cNvPr>
          <p:cNvSpPr>
            <a:spLocks noChangeArrowheads="1"/>
          </p:cNvSpPr>
          <p:nvPr/>
        </p:nvSpPr>
        <p:spPr bwMode="auto">
          <a:xfrm rot="1099353">
            <a:off x="9437417" y="1431750"/>
            <a:ext cx="144463" cy="576262"/>
          </a:xfrm>
          <a:prstGeom prst="ellipse">
            <a:avLst/>
          </a:prstGeom>
          <a:gradFill rotWithShape="1">
            <a:gsLst>
              <a:gs pos="0">
                <a:srgbClr val="CC0000"/>
              </a:gs>
              <a:gs pos="100000">
                <a:srgbClr val="5E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Oval 11">
            <a:extLst>
              <a:ext uri="{FF2B5EF4-FFF2-40B4-BE49-F238E27FC236}">
                <a16:creationId xmlns:a16="http://schemas.microsoft.com/office/drawing/2014/main" id="{0CFDBD21-DF93-4027-AF8E-218AAFCF2B55}"/>
              </a:ext>
            </a:extLst>
          </p:cNvPr>
          <p:cNvSpPr>
            <a:spLocks noChangeArrowheads="1"/>
          </p:cNvSpPr>
          <p:nvPr/>
        </p:nvSpPr>
        <p:spPr bwMode="auto">
          <a:xfrm rot="1099353">
            <a:off x="9624742" y="1490487"/>
            <a:ext cx="144463" cy="576263"/>
          </a:xfrm>
          <a:prstGeom prst="ellipse">
            <a:avLst/>
          </a:prstGeom>
          <a:gradFill rotWithShape="1">
            <a:gsLst>
              <a:gs pos="0">
                <a:srgbClr val="CC0000"/>
              </a:gs>
              <a:gs pos="100000">
                <a:srgbClr val="5E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Oval 12">
            <a:extLst>
              <a:ext uri="{FF2B5EF4-FFF2-40B4-BE49-F238E27FC236}">
                <a16:creationId xmlns:a16="http://schemas.microsoft.com/office/drawing/2014/main" id="{29D55F59-A520-4BBC-BC72-441667B58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2292" y="1141237"/>
            <a:ext cx="288925" cy="577850"/>
          </a:xfrm>
          <a:prstGeom prst="ellipse">
            <a:avLst/>
          </a:prstGeom>
          <a:gradFill rotWithShape="1">
            <a:gsLst>
              <a:gs pos="0">
                <a:srgbClr val="009900"/>
              </a:gs>
              <a:gs pos="100000">
                <a:srgbClr val="0047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Oval 13">
            <a:extLst>
              <a:ext uri="{FF2B5EF4-FFF2-40B4-BE49-F238E27FC236}">
                <a16:creationId xmlns:a16="http://schemas.microsoft.com/office/drawing/2014/main" id="{84ABF5B1-E895-4673-821B-145EABF43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8955" y="1693687"/>
            <a:ext cx="360362" cy="142875"/>
          </a:xfrm>
          <a:prstGeom prst="ellipse">
            <a:avLst/>
          </a:prstGeom>
          <a:gradFill rotWithShape="1">
            <a:gsLst>
              <a:gs pos="0">
                <a:srgbClr val="009900"/>
              </a:gs>
              <a:gs pos="100000">
                <a:srgbClr val="0047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Oval 14">
            <a:extLst>
              <a:ext uri="{FF2B5EF4-FFF2-40B4-BE49-F238E27FC236}">
                <a16:creationId xmlns:a16="http://schemas.microsoft.com/office/drawing/2014/main" id="{2C6F0898-6708-4EE9-8A6D-88AA6A2F0929}"/>
              </a:ext>
            </a:extLst>
          </p:cNvPr>
          <p:cNvSpPr>
            <a:spLocks noChangeArrowheads="1"/>
          </p:cNvSpPr>
          <p:nvPr/>
        </p:nvSpPr>
        <p:spPr bwMode="auto">
          <a:xfrm rot="-1986439">
            <a:off x="6100492" y="1963562"/>
            <a:ext cx="360363" cy="142875"/>
          </a:xfrm>
          <a:prstGeom prst="ellipse">
            <a:avLst/>
          </a:prstGeom>
          <a:gradFill rotWithShape="1">
            <a:gsLst>
              <a:gs pos="0">
                <a:srgbClr val="009900"/>
              </a:gs>
              <a:gs pos="100000">
                <a:srgbClr val="0047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10FD6E07-761F-4DD6-AFC6-88C186A9B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5317" y="2106437"/>
            <a:ext cx="187325" cy="142875"/>
          </a:xfrm>
          <a:prstGeom prst="ellipse">
            <a:avLst/>
          </a:prstGeom>
          <a:gradFill rotWithShape="1">
            <a:gsLst>
              <a:gs pos="0">
                <a:srgbClr val="009900"/>
              </a:gs>
              <a:gs pos="100000">
                <a:srgbClr val="0047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40697522-B6EC-4048-9266-6C2103AC9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5842" y="2036587"/>
            <a:ext cx="144463" cy="142875"/>
          </a:xfrm>
          <a:prstGeom prst="ellipse">
            <a:avLst/>
          </a:prstGeom>
          <a:gradFill rotWithShape="1">
            <a:gsLst>
              <a:gs pos="0">
                <a:srgbClr val="009900"/>
              </a:gs>
              <a:gs pos="100000">
                <a:srgbClr val="0047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DB483E16-E0F6-424B-8363-D96D93AC3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1380" y="2235025"/>
            <a:ext cx="81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cs-CZ" sz="1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NADPH</a:t>
            </a: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BA5E9E00-14A9-4BEF-8484-77FDA50A8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355" y="2306462"/>
            <a:ext cx="752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cs-CZ" sz="1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NADP</a:t>
            </a:r>
            <a:r>
              <a:rPr lang="cs-CZ" sz="1400" b="1" baseline="300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+</a:t>
            </a:r>
            <a:endParaRPr lang="cs-CZ" sz="1400" b="1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182D2A58-55E5-4818-8160-C7D1BAF4E7F3}"/>
              </a:ext>
            </a:extLst>
          </p:cNvPr>
          <p:cNvSpPr>
            <a:spLocks/>
          </p:cNvSpPr>
          <p:nvPr/>
        </p:nvSpPr>
        <p:spPr bwMode="auto">
          <a:xfrm>
            <a:off x="6194155" y="1838150"/>
            <a:ext cx="936625" cy="433387"/>
          </a:xfrm>
          <a:custGeom>
            <a:avLst/>
            <a:gdLst>
              <a:gd name="T0" fmla="*/ 1486891969 w 590"/>
              <a:gd name="T1" fmla="*/ 688000960 h 273"/>
              <a:gd name="T2" fmla="*/ 801409554 w 590"/>
              <a:gd name="T3" fmla="*/ 0 h 273"/>
              <a:gd name="T4" fmla="*/ 0 w 590"/>
              <a:gd name="T5" fmla="*/ 688000960 h 273"/>
              <a:gd name="T6" fmla="*/ 0 60000 65536"/>
              <a:gd name="T7" fmla="*/ 0 60000 65536"/>
              <a:gd name="T8" fmla="*/ 0 60000 65536"/>
              <a:gd name="T9" fmla="*/ 0 w 590"/>
              <a:gd name="T10" fmla="*/ 0 h 273"/>
              <a:gd name="T11" fmla="*/ 590 w 590"/>
              <a:gd name="T12" fmla="*/ 273 h 2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0" h="273">
                <a:moveTo>
                  <a:pt x="590" y="273"/>
                </a:moveTo>
                <a:cubicBezTo>
                  <a:pt x="503" y="136"/>
                  <a:pt x="416" y="0"/>
                  <a:pt x="318" y="0"/>
                </a:cubicBezTo>
                <a:cubicBezTo>
                  <a:pt x="220" y="0"/>
                  <a:pt x="53" y="228"/>
                  <a:pt x="0" y="273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" name="Line 20">
            <a:extLst>
              <a:ext uri="{FF2B5EF4-FFF2-40B4-BE49-F238E27FC236}">
                <a16:creationId xmlns:a16="http://schemas.microsoft.com/office/drawing/2014/main" id="{FDDE5724-B4EC-40A2-B01F-93D31E3C17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22717" y="2271537"/>
            <a:ext cx="71438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CEAD01C9-9449-4ECF-9DE0-F63714258A7A}"/>
              </a:ext>
            </a:extLst>
          </p:cNvPr>
          <p:cNvSpPr>
            <a:spLocks/>
          </p:cNvSpPr>
          <p:nvPr/>
        </p:nvSpPr>
        <p:spPr bwMode="auto">
          <a:xfrm>
            <a:off x="6198917" y="782462"/>
            <a:ext cx="936625" cy="360363"/>
          </a:xfrm>
          <a:custGeom>
            <a:avLst/>
            <a:gdLst>
              <a:gd name="T0" fmla="*/ 0 w 590"/>
              <a:gd name="T1" fmla="*/ 0 h 227"/>
              <a:gd name="T2" fmla="*/ 801409554 w 590"/>
              <a:gd name="T3" fmla="*/ 572077101 h 227"/>
              <a:gd name="T4" fmla="*/ 1486891969 w 590"/>
              <a:gd name="T5" fmla="*/ 0 h 227"/>
              <a:gd name="T6" fmla="*/ 0 60000 65536"/>
              <a:gd name="T7" fmla="*/ 0 60000 65536"/>
              <a:gd name="T8" fmla="*/ 0 60000 65536"/>
              <a:gd name="T9" fmla="*/ 0 w 590"/>
              <a:gd name="T10" fmla="*/ 0 h 227"/>
              <a:gd name="T11" fmla="*/ 590 w 590"/>
              <a:gd name="T12" fmla="*/ 227 h 2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0" h="227">
                <a:moveTo>
                  <a:pt x="0" y="0"/>
                </a:moveTo>
                <a:cubicBezTo>
                  <a:pt x="110" y="113"/>
                  <a:pt x="220" y="227"/>
                  <a:pt x="318" y="227"/>
                </a:cubicBezTo>
                <a:cubicBezTo>
                  <a:pt x="416" y="227"/>
                  <a:pt x="545" y="38"/>
                  <a:pt x="590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" name="Line 22">
            <a:extLst>
              <a:ext uri="{FF2B5EF4-FFF2-40B4-BE49-F238E27FC236}">
                <a16:creationId xmlns:a16="http://schemas.microsoft.com/office/drawing/2014/main" id="{BCA10948-1102-4056-AB2F-376B63A2DCB4}"/>
              </a:ext>
            </a:extLst>
          </p:cNvPr>
          <p:cNvSpPr>
            <a:spLocks noChangeShapeType="1"/>
          </p:cNvSpPr>
          <p:nvPr/>
        </p:nvSpPr>
        <p:spPr bwMode="auto">
          <a:xfrm rot="988806" flipV="1">
            <a:off x="7105380" y="703087"/>
            <a:ext cx="71437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" name="Text Box 23">
            <a:extLst>
              <a:ext uri="{FF2B5EF4-FFF2-40B4-BE49-F238E27FC236}">
                <a16:creationId xmlns:a16="http://schemas.microsoft.com/office/drawing/2014/main" id="{4F2ED89B-7C83-4984-9516-35E03051C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6342" y="452262"/>
            <a:ext cx="395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400" b="1">
                <a:solidFill>
                  <a:srgbClr val="000066"/>
                </a:solidFill>
                <a:latin typeface="Comic Sans MS" pitchFamily="66" charset="0"/>
              </a:rPr>
              <a:t>O</a:t>
            </a:r>
            <a:r>
              <a:rPr lang="cs-CZ" sz="1400" b="1" baseline="-25000">
                <a:solidFill>
                  <a:srgbClr val="000066"/>
                </a:solidFill>
                <a:latin typeface="Comic Sans MS" pitchFamily="66" charset="0"/>
              </a:rPr>
              <a:t>2</a:t>
            </a:r>
            <a:endParaRPr lang="cs-CZ" sz="14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D749CA51-BFD5-4AAF-BCF1-B1ADD6405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330" y="444325"/>
            <a:ext cx="4651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400" b="1">
                <a:solidFill>
                  <a:srgbClr val="000066"/>
                </a:solidFill>
                <a:latin typeface="Comic Sans MS" pitchFamily="66" charset="0"/>
              </a:rPr>
              <a:t>O</a:t>
            </a:r>
            <a:r>
              <a:rPr lang="cs-CZ" sz="1400" b="1" baseline="-25000">
                <a:solidFill>
                  <a:srgbClr val="000066"/>
                </a:solidFill>
                <a:latin typeface="Comic Sans MS" pitchFamily="66" charset="0"/>
              </a:rPr>
              <a:t>2</a:t>
            </a:r>
            <a:r>
              <a:rPr lang="cs-CZ" sz="1400" b="1" baseline="50000">
                <a:solidFill>
                  <a:srgbClr val="000066"/>
                </a:solidFill>
                <a:latin typeface="Comic Sans MS" pitchFamily="66" charset="0"/>
              </a:rPr>
              <a:t>-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E2BD3CC5-6AE4-4660-AA88-1D18B3975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3967" y="283987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/>
              <a:t>.</a:t>
            </a:r>
          </a:p>
        </p:txBody>
      </p:sp>
      <p:sp>
        <p:nvSpPr>
          <p:cNvPr id="28" name="Oval 26">
            <a:extLst>
              <a:ext uri="{FF2B5EF4-FFF2-40B4-BE49-F238E27FC236}">
                <a16:creationId xmlns:a16="http://schemas.microsoft.com/office/drawing/2014/main" id="{5A7E6B46-AB9A-4346-8AED-5C1B09A84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0255" y="379237"/>
            <a:ext cx="217487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59D1BF8A-FC59-4D1C-A5C3-06ED2F24A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8817" y="341137"/>
            <a:ext cx="485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latin typeface="Comic Sans MS" pitchFamily="66" charset="0"/>
              </a:rPr>
              <a:t>Ca</a:t>
            </a:r>
            <a:r>
              <a:rPr lang="cs-CZ" sz="1200" b="1" baseline="30000">
                <a:latin typeface="Comic Sans MS" pitchFamily="66" charset="0"/>
              </a:rPr>
              <a:t>2+</a:t>
            </a:r>
            <a:endParaRPr lang="cs-CZ" sz="1200" b="1">
              <a:latin typeface="Comic Sans MS" pitchFamily="66" charset="0"/>
            </a:endParaRPr>
          </a:p>
        </p:txBody>
      </p:sp>
      <p:sp>
        <p:nvSpPr>
          <p:cNvPr id="30" name="Oval 28">
            <a:extLst>
              <a:ext uri="{FF2B5EF4-FFF2-40B4-BE49-F238E27FC236}">
                <a16:creationId xmlns:a16="http://schemas.microsoft.com/office/drawing/2014/main" id="{ED408504-5EB3-43A7-B030-3B649130C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1405" y="718962"/>
            <a:ext cx="217487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" name="Text Box 29">
            <a:extLst>
              <a:ext uri="{FF2B5EF4-FFF2-40B4-BE49-F238E27FC236}">
                <a16:creationId xmlns:a16="http://schemas.microsoft.com/office/drawing/2014/main" id="{FC28432A-5229-46A4-AE04-55A64137F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9967" y="680862"/>
            <a:ext cx="485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latin typeface="Comic Sans MS" pitchFamily="66" charset="0"/>
              </a:rPr>
              <a:t>Ca</a:t>
            </a:r>
            <a:r>
              <a:rPr lang="cs-CZ" sz="1200" b="1" baseline="30000">
                <a:latin typeface="Comic Sans MS" pitchFamily="66" charset="0"/>
              </a:rPr>
              <a:t>2+</a:t>
            </a:r>
            <a:endParaRPr lang="cs-CZ" sz="1200" b="1">
              <a:latin typeface="Comic Sans MS" pitchFamily="66" charset="0"/>
            </a:endParaRPr>
          </a:p>
        </p:txBody>
      </p:sp>
      <p:sp>
        <p:nvSpPr>
          <p:cNvPr id="32" name="Oval 30">
            <a:extLst>
              <a:ext uri="{FF2B5EF4-FFF2-40B4-BE49-F238E27FC236}">
                <a16:creationId xmlns:a16="http://schemas.microsoft.com/office/drawing/2014/main" id="{047C2921-2981-4A8E-8BB8-008F74834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7305" y="417337"/>
            <a:ext cx="217487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" name="Text Box 31">
            <a:extLst>
              <a:ext uri="{FF2B5EF4-FFF2-40B4-BE49-F238E27FC236}">
                <a16:creationId xmlns:a16="http://schemas.microsoft.com/office/drawing/2014/main" id="{EE7427F6-C224-4E14-9BB3-0B9FFE24A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5867" y="379237"/>
            <a:ext cx="485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latin typeface="Comic Sans MS" pitchFamily="66" charset="0"/>
              </a:rPr>
              <a:t>Ca</a:t>
            </a:r>
            <a:r>
              <a:rPr lang="cs-CZ" sz="1200" b="1" baseline="30000">
                <a:latin typeface="Comic Sans MS" pitchFamily="66" charset="0"/>
              </a:rPr>
              <a:t>2+</a:t>
            </a:r>
            <a:endParaRPr lang="cs-CZ" sz="1200" b="1">
              <a:latin typeface="Comic Sans MS" pitchFamily="66" charset="0"/>
            </a:endParaRPr>
          </a:p>
        </p:txBody>
      </p:sp>
      <p:sp>
        <p:nvSpPr>
          <p:cNvPr id="34" name="Oval 32">
            <a:extLst>
              <a:ext uri="{FF2B5EF4-FFF2-40B4-BE49-F238E27FC236}">
                <a16:creationId xmlns:a16="http://schemas.microsoft.com/office/drawing/2014/main" id="{29A26BCC-A096-441B-91A4-BB5FB67E0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5580" y="791987"/>
            <a:ext cx="217487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Text Box 33">
            <a:extLst>
              <a:ext uri="{FF2B5EF4-FFF2-40B4-BE49-F238E27FC236}">
                <a16:creationId xmlns:a16="http://schemas.microsoft.com/office/drawing/2014/main" id="{A0991D1E-DFF0-4ECE-8053-60AF61DC5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4142" y="753887"/>
            <a:ext cx="485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latin typeface="Comic Sans MS" pitchFamily="66" charset="0"/>
              </a:rPr>
              <a:t>Ca</a:t>
            </a:r>
            <a:r>
              <a:rPr lang="cs-CZ" sz="1200" b="1" baseline="30000">
                <a:latin typeface="Comic Sans MS" pitchFamily="66" charset="0"/>
              </a:rPr>
              <a:t>2+</a:t>
            </a:r>
            <a:endParaRPr lang="cs-CZ" sz="1200" b="1">
              <a:latin typeface="Comic Sans MS" pitchFamily="66" charset="0"/>
            </a:endParaRPr>
          </a:p>
        </p:txBody>
      </p:sp>
      <p:sp>
        <p:nvSpPr>
          <p:cNvPr id="36" name="Oval 34">
            <a:extLst>
              <a:ext uri="{FF2B5EF4-FFF2-40B4-BE49-F238E27FC236}">
                <a16:creationId xmlns:a16="http://schemas.microsoft.com/office/drawing/2014/main" id="{A2C3375B-4F81-460A-B7D4-4FB0600680E1}"/>
              </a:ext>
            </a:extLst>
          </p:cNvPr>
          <p:cNvSpPr>
            <a:spLocks noChangeArrowheads="1"/>
          </p:cNvSpPr>
          <p:nvPr/>
        </p:nvSpPr>
        <p:spPr bwMode="auto">
          <a:xfrm rot="-861423">
            <a:off x="3684317" y="1468262"/>
            <a:ext cx="215900" cy="719138"/>
          </a:xfrm>
          <a:prstGeom prst="ellipse">
            <a:avLst/>
          </a:prstGeom>
          <a:gradFill rotWithShape="1">
            <a:gsLst>
              <a:gs pos="0">
                <a:srgbClr val="CC9900"/>
              </a:gs>
              <a:gs pos="100000">
                <a:srgbClr val="5E47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Oval 35">
            <a:extLst>
              <a:ext uri="{FF2B5EF4-FFF2-40B4-BE49-F238E27FC236}">
                <a16:creationId xmlns:a16="http://schemas.microsoft.com/office/drawing/2014/main" id="{0D640995-31FC-4E9B-9521-9D799BB86450}"/>
              </a:ext>
            </a:extLst>
          </p:cNvPr>
          <p:cNvSpPr>
            <a:spLocks noChangeArrowheads="1"/>
          </p:cNvSpPr>
          <p:nvPr/>
        </p:nvSpPr>
        <p:spPr bwMode="auto">
          <a:xfrm rot="-861423">
            <a:off x="3871642" y="1804812"/>
            <a:ext cx="215900" cy="366713"/>
          </a:xfrm>
          <a:prstGeom prst="ellipse">
            <a:avLst/>
          </a:prstGeom>
          <a:gradFill rotWithShape="1">
            <a:gsLst>
              <a:gs pos="0">
                <a:srgbClr val="CC9900"/>
              </a:gs>
              <a:gs pos="100000">
                <a:srgbClr val="5E47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Oval 36">
            <a:extLst>
              <a:ext uri="{FF2B5EF4-FFF2-40B4-BE49-F238E27FC236}">
                <a16:creationId xmlns:a16="http://schemas.microsoft.com/office/drawing/2014/main" id="{74772770-6203-42A9-B134-E90899DA8886}"/>
              </a:ext>
            </a:extLst>
          </p:cNvPr>
          <p:cNvSpPr>
            <a:spLocks noChangeArrowheads="1"/>
          </p:cNvSpPr>
          <p:nvPr/>
        </p:nvSpPr>
        <p:spPr bwMode="auto">
          <a:xfrm rot="-861423">
            <a:off x="3627167" y="1877837"/>
            <a:ext cx="215900" cy="366713"/>
          </a:xfrm>
          <a:prstGeom prst="ellipse">
            <a:avLst/>
          </a:prstGeom>
          <a:gradFill rotWithShape="1">
            <a:gsLst>
              <a:gs pos="0">
                <a:srgbClr val="CC9900"/>
              </a:gs>
              <a:gs pos="100000">
                <a:srgbClr val="5E47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Text Box 37">
            <a:extLst>
              <a:ext uri="{FF2B5EF4-FFF2-40B4-BE49-F238E27FC236}">
                <a16:creationId xmlns:a16="http://schemas.microsoft.com/office/drawing/2014/main" id="{094A4F97-BDCB-4C02-9ECB-0EAE223FD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5955" y="2395362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400" b="1">
                <a:solidFill>
                  <a:srgbClr val="663300"/>
                </a:solidFill>
                <a:latin typeface="Comic Sans MS" pitchFamily="66" charset="0"/>
              </a:rPr>
              <a:t>H</a:t>
            </a:r>
            <a:r>
              <a:rPr lang="cs-CZ" sz="1400" b="1" baseline="30000">
                <a:solidFill>
                  <a:srgbClr val="663300"/>
                </a:solidFill>
                <a:latin typeface="Comic Sans MS" pitchFamily="66" charset="0"/>
              </a:rPr>
              <a:t>+</a:t>
            </a:r>
          </a:p>
        </p:txBody>
      </p:sp>
      <p:sp>
        <p:nvSpPr>
          <p:cNvPr id="40" name="Text Box 38">
            <a:extLst>
              <a:ext uri="{FF2B5EF4-FFF2-40B4-BE49-F238E27FC236}">
                <a16:creationId xmlns:a16="http://schemas.microsoft.com/office/drawing/2014/main" id="{35DD9CDC-B303-4290-BDEE-180962021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0217" y="2666825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400" b="1">
                <a:solidFill>
                  <a:srgbClr val="663300"/>
                </a:solidFill>
                <a:latin typeface="Comic Sans MS" pitchFamily="66" charset="0"/>
              </a:rPr>
              <a:t>H</a:t>
            </a:r>
            <a:r>
              <a:rPr lang="cs-CZ" sz="1400" b="1" baseline="30000">
                <a:solidFill>
                  <a:srgbClr val="663300"/>
                </a:solidFill>
                <a:latin typeface="Comic Sans MS" pitchFamily="66" charset="0"/>
              </a:rPr>
              <a:t>+</a:t>
            </a:r>
          </a:p>
        </p:txBody>
      </p:sp>
      <p:sp>
        <p:nvSpPr>
          <p:cNvPr id="41" name="Text Box 39">
            <a:extLst>
              <a:ext uri="{FF2B5EF4-FFF2-40B4-BE49-F238E27FC236}">
                <a16:creationId xmlns:a16="http://schemas.microsoft.com/office/drawing/2014/main" id="{496EF75A-C137-43EA-83AF-9DA19E136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192" y="2395362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400" b="1">
                <a:solidFill>
                  <a:srgbClr val="663300"/>
                </a:solidFill>
                <a:latin typeface="Comic Sans MS" pitchFamily="66" charset="0"/>
              </a:rPr>
              <a:t>H</a:t>
            </a:r>
            <a:r>
              <a:rPr lang="cs-CZ" sz="1400" b="1" baseline="30000">
                <a:solidFill>
                  <a:srgbClr val="663300"/>
                </a:solidFill>
                <a:latin typeface="Comic Sans MS" pitchFamily="66" charset="0"/>
              </a:rPr>
              <a:t>+</a:t>
            </a:r>
          </a:p>
        </p:txBody>
      </p:sp>
      <p:sp>
        <p:nvSpPr>
          <p:cNvPr id="42" name="Oval 40">
            <a:extLst>
              <a:ext uri="{FF2B5EF4-FFF2-40B4-BE49-F238E27FC236}">
                <a16:creationId xmlns:a16="http://schemas.microsoft.com/office/drawing/2014/main" id="{82506E95-3A7F-4D18-9D45-748A19BFF385}"/>
              </a:ext>
            </a:extLst>
          </p:cNvPr>
          <p:cNvSpPr>
            <a:spLocks noChangeArrowheads="1"/>
          </p:cNvSpPr>
          <p:nvPr/>
        </p:nvSpPr>
        <p:spPr bwMode="auto">
          <a:xfrm rot="4538577">
            <a:off x="4282274" y="1968706"/>
            <a:ext cx="215900" cy="366713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76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3" name="Oval 41">
            <a:extLst>
              <a:ext uri="{FF2B5EF4-FFF2-40B4-BE49-F238E27FC236}">
                <a16:creationId xmlns:a16="http://schemas.microsoft.com/office/drawing/2014/main" id="{CC63E6C9-F89D-4EA5-B207-C16F700F1035}"/>
              </a:ext>
            </a:extLst>
          </p:cNvPr>
          <p:cNvSpPr>
            <a:spLocks noChangeArrowheads="1"/>
          </p:cNvSpPr>
          <p:nvPr/>
        </p:nvSpPr>
        <p:spPr bwMode="auto">
          <a:xfrm rot="1178501">
            <a:off x="3827192" y="3403425"/>
            <a:ext cx="2376488" cy="1152525"/>
          </a:xfrm>
          <a:prstGeom prst="ellipse">
            <a:avLst/>
          </a:prstGeom>
          <a:noFill/>
          <a:ln w="635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Oval 42">
            <a:extLst>
              <a:ext uri="{FF2B5EF4-FFF2-40B4-BE49-F238E27FC236}">
                <a16:creationId xmlns:a16="http://schemas.microsoft.com/office/drawing/2014/main" id="{3BC319A6-3A40-424D-8D4B-D5EA8732E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9717" y="3657425"/>
            <a:ext cx="217488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Text Box 43">
            <a:extLst>
              <a:ext uri="{FF2B5EF4-FFF2-40B4-BE49-F238E27FC236}">
                <a16:creationId xmlns:a16="http://schemas.microsoft.com/office/drawing/2014/main" id="{6A238C2B-DE8C-418E-A28F-26F1AF669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8280" y="3619325"/>
            <a:ext cx="485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latin typeface="Comic Sans MS" pitchFamily="66" charset="0"/>
              </a:rPr>
              <a:t>Ca</a:t>
            </a:r>
            <a:r>
              <a:rPr lang="cs-CZ" sz="1200" b="1" baseline="30000">
                <a:latin typeface="Comic Sans MS" pitchFamily="66" charset="0"/>
              </a:rPr>
              <a:t>2+</a:t>
            </a:r>
            <a:endParaRPr lang="cs-CZ" sz="1200" b="1">
              <a:latin typeface="Comic Sans MS" pitchFamily="66" charset="0"/>
            </a:endParaRPr>
          </a:p>
        </p:txBody>
      </p:sp>
      <p:sp>
        <p:nvSpPr>
          <p:cNvPr id="46" name="Oval 44">
            <a:extLst>
              <a:ext uri="{FF2B5EF4-FFF2-40B4-BE49-F238E27FC236}">
                <a16:creationId xmlns:a16="http://schemas.microsoft.com/office/drawing/2014/main" id="{95D16161-0D27-4294-9B39-A4DBB37B8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1155" y="4090812"/>
            <a:ext cx="217487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Text Box 45">
            <a:extLst>
              <a:ext uri="{FF2B5EF4-FFF2-40B4-BE49-F238E27FC236}">
                <a16:creationId xmlns:a16="http://schemas.microsoft.com/office/drawing/2014/main" id="{A91A7F8B-F4A9-445E-890E-7069783DC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717" y="4052712"/>
            <a:ext cx="485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latin typeface="Comic Sans MS" pitchFamily="66" charset="0"/>
              </a:rPr>
              <a:t>Ca</a:t>
            </a:r>
            <a:r>
              <a:rPr lang="cs-CZ" sz="1200" b="1" baseline="30000">
                <a:latin typeface="Comic Sans MS" pitchFamily="66" charset="0"/>
              </a:rPr>
              <a:t>2+</a:t>
            </a:r>
            <a:endParaRPr lang="cs-CZ" sz="1200" b="1">
              <a:latin typeface="Comic Sans MS" pitchFamily="66" charset="0"/>
            </a:endParaRPr>
          </a:p>
        </p:txBody>
      </p:sp>
      <p:sp>
        <p:nvSpPr>
          <p:cNvPr id="48" name="Oval 46">
            <a:extLst>
              <a:ext uri="{FF2B5EF4-FFF2-40B4-BE49-F238E27FC236}">
                <a16:creationId xmlns:a16="http://schemas.microsoft.com/office/drawing/2014/main" id="{41459E01-B1E1-4D3F-AFF7-6DDBCFF5DECC}"/>
              </a:ext>
            </a:extLst>
          </p:cNvPr>
          <p:cNvSpPr>
            <a:spLocks noChangeArrowheads="1"/>
          </p:cNvSpPr>
          <p:nvPr/>
        </p:nvSpPr>
        <p:spPr bwMode="auto">
          <a:xfrm rot="574824">
            <a:off x="8372205" y="1247600"/>
            <a:ext cx="215900" cy="576262"/>
          </a:xfrm>
          <a:prstGeom prst="ellipse">
            <a:avLst/>
          </a:prstGeom>
          <a:solidFill>
            <a:srgbClr val="EEFFDD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Oval 47">
            <a:extLst>
              <a:ext uri="{FF2B5EF4-FFF2-40B4-BE49-F238E27FC236}">
                <a16:creationId xmlns:a16="http://schemas.microsoft.com/office/drawing/2014/main" id="{1D445C11-2C4C-4548-863A-50C46539BF50}"/>
              </a:ext>
            </a:extLst>
          </p:cNvPr>
          <p:cNvSpPr>
            <a:spLocks noChangeArrowheads="1"/>
          </p:cNvSpPr>
          <p:nvPr/>
        </p:nvSpPr>
        <p:spPr bwMode="auto">
          <a:xfrm rot="571835">
            <a:off x="8319817" y="1209500"/>
            <a:ext cx="144463" cy="576262"/>
          </a:xfrm>
          <a:prstGeom prst="ellipse">
            <a:avLst/>
          </a:prstGeom>
          <a:gradFill rotWithShape="1">
            <a:gsLst>
              <a:gs pos="0">
                <a:srgbClr val="990099"/>
              </a:gs>
              <a:gs pos="100000">
                <a:srgbClr val="47004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Oval 48">
            <a:extLst>
              <a:ext uri="{FF2B5EF4-FFF2-40B4-BE49-F238E27FC236}">
                <a16:creationId xmlns:a16="http://schemas.microsoft.com/office/drawing/2014/main" id="{ADAAE86A-40BC-4F57-BA92-6CAD62638D0D}"/>
              </a:ext>
            </a:extLst>
          </p:cNvPr>
          <p:cNvSpPr>
            <a:spLocks noChangeArrowheads="1"/>
          </p:cNvSpPr>
          <p:nvPr/>
        </p:nvSpPr>
        <p:spPr bwMode="auto">
          <a:xfrm rot="571835">
            <a:off x="8521430" y="1253950"/>
            <a:ext cx="144462" cy="576262"/>
          </a:xfrm>
          <a:prstGeom prst="ellipse">
            <a:avLst/>
          </a:prstGeom>
          <a:gradFill rotWithShape="1">
            <a:gsLst>
              <a:gs pos="0">
                <a:srgbClr val="990099"/>
              </a:gs>
              <a:gs pos="100000">
                <a:srgbClr val="47004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Text Box 49">
            <a:extLst>
              <a:ext uri="{FF2B5EF4-FFF2-40B4-BE49-F238E27FC236}">
                <a16:creationId xmlns:a16="http://schemas.microsoft.com/office/drawing/2014/main" id="{14B02161-B1DF-40EF-AC5B-C6D04C0F9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0455" y="2071512"/>
            <a:ext cx="412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400" b="1">
                <a:solidFill>
                  <a:srgbClr val="660066"/>
                </a:solidFill>
                <a:latin typeface="Comic Sans MS" pitchFamily="66" charset="0"/>
              </a:rPr>
              <a:t>Cl</a:t>
            </a:r>
            <a:r>
              <a:rPr lang="cs-CZ" sz="1400" b="1" baseline="30000">
                <a:solidFill>
                  <a:srgbClr val="660066"/>
                </a:solidFill>
                <a:latin typeface="Comic Sans MS" pitchFamily="66" charset="0"/>
              </a:rPr>
              <a:t>-</a:t>
            </a:r>
            <a:endParaRPr lang="cs-CZ" sz="1400" b="1">
              <a:solidFill>
                <a:srgbClr val="660066"/>
              </a:solidFill>
              <a:latin typeface="Comic Sans MS" pitchFamily="66" charset="0"/>
            </a:endParaRPr>
          </a:p>
        </p:txBody>
      </p:sp>
      <p:sp>
        <p:nvSpPr>
          <p:cNvPr id="52" name="Text Box 50">
            <a:extLst>
              <a:ext uri="{FF2B5EF4-FFF2-40B4-BE49-F238E27FC236}">
                <a16:creationId xmlns:a16="http://schemas.microsoft.com/office/drawing/2014/main" id="{0E85C52C-2721-4C34-9B5B-9DF1C9AA2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3905" y="2163587"/>
            <a:ext cx="36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400" b="1">
                <a:solidFill>
                  <a:srgbClr val="660066"/>
                </a:solidFill>
                <a:latin typeface="Comic Sans MS" pitchFamily="66" charset="0"/>
              </a:rPr>
              <a:t>K</a:t>
            </a:r>
            <a:r>
              <a:rPr lang="cs-CZ" sz="1400" b="1" baseline="30000">
                <a:solidFill>
                  <a:srgbClr val="660066"/>
                </a:solidFill>
                <a:latin typeface="Comic Sans MS" pitchFamily="66" charset="0"/>
              </a:rPr>
              <a:t>+</a:t>
            </a:r>
            <a:endParaRPr lang="cs-CZ" sz="1400" b="1">
              <a:solidFill>
                <a:srgbClr val="660066"/>
              </a:solidFill>
              <a:latin typeface="Comic Sans MS" pitchFamily="66" charset="0"/>
            </a:endParaRPr>
          </a:p>
        </p:txBody>
      </p:sp>
      <p:sp>
        <p:nvSpPr>
          <p:cNvPr id="53" name="Oval 51">
            <a:extLst>
              <a:ext uri="{FF2B5EF4-FFF2-40B4-BE49-F238E27FC236}">
                <a16:creationId xmlns:a16="http://schemas.microsoft.com/office/drawing/2014/main" id="{9882F553-BC12-469A-B5AD-65CBA55D39C1}"/>
              </a:ext>
            </a:extLst>
          </p:cNvPr>
          <p:cNvSpPr>
            <a:spLocks noChangeArrowheads="1"/>
          </p:cNvSpPr>
          <p:nvPr/>
        </p:nvSpPr>
        <p:spPr bwMode="auto">
          <a:xfrm rot="16551958" flipH="1">
            <a:off x="8338074" y="1653205"/>
            <a:ext cx="215900" cy="366713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76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Oval 52">
            <a:extLst>
              <a:ext uri="{FF2B5EF4-FFF2-40B4-BE49-F238E27FC236}">
                <a16:creationId xmlns:a16="http://schemas.microsoft.com/office/drawing/2014/main" id="{D6C793F7-AB2B-4CBD-8AC2-B011940A5070}"/>
              </a:ext>
            </a:extLst>
          </p:cNvPr>
          <p:cNvSpPr>
            <a:spLocks noChangeArrowheads="1"/>
          </p:cNvSpPr>
          <p:nvPr/>
        </p:nvSpPr>
        <p:spPr bwMode="auto">
          <a:xfrm rot="17061423" flipH="1">
            <a:off x="9379474" y="1918318"/>
            <a:ext cx="215900" cy="366713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76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5" name="Rectangle 53">
            <a:extLst>
              <a:ext uri="{FF2B5EF4-FFF2-40B4-BE49-F238E27FC236}">
                <a16:creationId xmlns:a16="http://schemas.microsoft.com/office/drawing/2014/main" id="{580FEB3A-AE9F-413F-B01E-0CEFEFC2F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3717" y="3993975"/>
            <a:ext cx="339725" cy="130175"/>
          </a:xfrm>
          <a:prstGeom prst="rect">
            <a:avLst/>
          </a:prstGeom>
          <a:gradFill rotWithShape="1">
            <a:gsLst>
              <a:gs pos="0">
                <a:srgbClr val="0066CC"/>
              </a:gs>
              <a:gs pos="100000">
                <a:srgbClr val="002F5E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Oval 54">
            <a:extLst>
              <a:ext uri="{FF2B5EF4-FFF2-40B4-BE49-F238E27FC236}">
                <a16:creationId xmlns:a16="http://schemas.microsoft.com/office/drawing/2014/main" id="{9737A86B-B1E5-4AB2-842F-1C8D19030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9155" y="3878087"/>
            <a:ext cx="360362" cy="360363"/>
          </a:xfrm>
          <a:prstGeom prst="ellipse">
            <a:avLst/>
          </a:prstGeom>
          <a:gradFill rotWithShape="1">
            <a:gsLst>
              <a:gs pos="0">
                <a:srgbClr val="0066CC"/>
              </a:gs>
              <a:gs pos="100000">
                <a:srgbClr val="002F5E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7" name="Oval 55">
            <a:extLst>
              <a:ext uri="{FF2B5EF4-FFF2-40B4-BE49-F238E27FC236}">
                <a16:creationId xmlns:a16="http://schemas.microsoft.com/office/drawing/2014/main" id="{970E1FCD-E7DB-4BA2-939B-BBFB834CE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5055" y="3951112"/>
            <a:ext cx="215900" cy="215900"/>
          </a:xfrm>
          <a:prstGeom prst="ellipse">
            <a:avLst/>
          </a:prstGeom>
          <a:solidFill>
            <a:srgbClr val="EEFFDD"/>
          </a:solidFill>
          <a:ln w="9525">
            <a:solidFill>
              <a:srgbClr val="EEFFDD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8" name="Oval 56">
            <a:extLst>
              <a:ext uri="{FF2B5EF4-FFF2-40B4-BE49-F238E27FC236}">
                <a16:creationId xmlns:a16="http://schemas.microsoft.com/office/drawing/2014/main" id="{16632221-03CB-466B-BD48-FC6FA5D5C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3467" y="3952700"/>
            <a:ext cx="215900" cy="2159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9" name="Text Box 57">
            <a:extLst>
              <a:ext uri="{FF2B5EF4-FFF2-40B4-BE49-F238E27FC236}">
                <a16:creationId xmlns:a16="http://schemas.microsoft.com/office/drawing/2014/main" id="{FEBCDC8E-11C2-4546-8165-207C28B7A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1717" y="3914600"/>
            <a:ext cx="279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400" b="1">
                <a:latin typeface="Comic Sans MS" pitchFamily="66" charset="0"/>
              </a:rPr>
              <a:t>P</a:t>
            </a:r>
          </a:p>
        </p:txBody>
      </p:sp>
      <p:sp>
        <p:nvSpPr>
          <p:cNvPr id="60" name="Rectangle 58">
            <a:extLst>
              <a:ext uri="{FF2B5EF4-FFF2-40B4-BE49-F238E27FC236}">
                <a16:creationId xmlns:a16="http://schemas.microsoft.com/office/drawing/2014/main" id="{50B3BFDD-D3C6-426C-AFD0-00691CC0579E}"/>
              </a:ext>
            </a:extLst>
          </p:cNvPr>
          <p:cNvSpPr>
            <a:spLocks noChangeArrowheads="1"/>
          </p:cNvSpPr>
          <p:nvPr/>
        </p:nvSpPr>
        <p:spPr bwMode="auto">
          <a:xfrm rot="-561117">
            <a:off x="5224192" y="1258712"/>
            <a:ext cx="146050" cy="430213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100000">
                <a:srgbClr val="7600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" name="Rectangle 59">
            <a:extLst>
              <a:ext uri="{FF2B5EF4-FFF2-40B4-BE49-F238E27FC236}">
                <a16:creationId xmlns:a16="http://schemas.microsoft.com/office/drawing/2014/main" id="{D19071D1-D900-43EF-B61D-C97FE834059C}"/>
              </a:ext>
            </a:extLst>
          </p:cNvPr>
          <p:cNvSpPr>
            <a:spLocks noChangeArrowheads="1"/>
          </p:cNvSpPr>
          <p:nvPr/>
        </p:nvSpPr>
        <p:spPr bwMode="auto">
          <a:xfrm rot="-549537">
            <a:off x="5397230" y="1287287"/>
            <a:ext cx="73025" cy="6477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100000">
                <a:srgbClr val="7600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Rectangle 60">
            <a:extLst>
              <a:ext uri="{FF2B5EF4-FFF2-40B4-BE49-F238E27FC236}">
                <a16:creationId xmlns:a16="http://schemas.microsoft.com/office/drawing/2014/main" id="{E7784D3E-DB0A-4BAF-9FEB-3F3B37BE56B5}"/>
              </a:ext>
            </a:extLst>
          </p:cNvPr>
          <p:cNvSpPr>
            <a:spLocks noChangeArrowheads="1"/>
          </p:cNvSpPr>
          <p:nvPr/>
        </p:nvSpPr>
        <p:spPr bwMode="auto">
          <a:xfrm rot="-549537">
            <a:off x="5179742" y="1331737"/>
            <a:ext cx="73025" cy="6477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100000">
                <a:srgbClr val="7600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Oval 61">
            <a:extLst>
              <a:ext uri="{FF2B5EF4-FFF2-40B4-BE49-F238E27FC236}">
                <a16:creationId xmlns:a16="http://schemas.microsoft.com/office/drawing/2014/main" id="{48B35359-6A7A-4B5D-9505-45F273597D1E}"/>
              </a:ext>
            </a:extLst>
          </p:cNvPr>
          <p:cNvSpPr>
            <a:spLocks noChangeArrowheads="1"/>
          </p:cNvSpPr>
          <p:nvPr/>
        </p:nvSpPr>
        <p:spPr bwMode="auto">
          <a:xfrm rot="-577172">
            <a:off x="4951142" y="868187"/>
            <a:ext cx="547688" cy="433388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rgbClr val="7600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4" name="Rectangle 62">
            <a:extLst>
              <a:ext uri="{FF2B5EF4-FFF2-40B4-BE49-F238E27FC236}">
                <a16:creationId xmlns:a16="http://schemas.microsoft.com/office/drawing/2014/main" id="{18CAC9EF-B989-4731-948F-64EE20103908}"/>
              </a:ext>
            </a:extLst>
          </p:cNvPr>
          <p:cNvSpPr>
            <a:spLocks noChangeArrowheads="1"/>
          </p:cNvSpPr>
          <p:nvPr/>
        </p:nvSpPr>
        <p:spPr bwMode="auto">
          <a:xfrm rot="-648036">
            <a:off x="5079730" y="825325"/>
            <a:ext cx="21590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Rectangle 63">
            <a:extLst>
              <a:ext uri="{FF2B5EF4-FFF2-40B4-BE49-F238E27FC236}">
                <a16:creationId xmlns:a16="http://schemas.microsoft.com/office/drawing/2014/main" id="{01DB4B5D-ABE0-4FEA-A6D2-D36E3B14264A}"/>
              </a:ext>
            </a:extLst>
          </p:cNvPr>
          <p:cNvSpPr>
            <a:spLocks noChangeArrowheads="1"/>
          </p:cNvSpPr>
          <p:nvPr/>
        </p:nvSpPr>
        <p:spPr bwMode="auto">
          <a:xfrm rot="-648036">
            <a:off x="4043092" y="236362"/>
            <a:ext cx="215900" cy="2159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6" name="Rectangle 64">
            <a:extLst>
              <a:ext uri="{FF2B5EF4-FFF2-40B4-BE49-F238E27FC236}">
                <a16:creationId xmlns:a16="http://schemas.microsoft.com/office/drawing/2014/main" id="{44F1A81B-FA32-4E00-AB0E-794BAA51C9BD}"/>
              </a:ext>
            </a:extLst>
          </p:cNvPr>
          <p:cNvSpPr>
            <a:spLocks noChangeArrowheads="1"/>
          </p:cNvSpPr>
          <p:nvPr/>
        </p:nvSpPr>
        <p:spPr bwMode="auto">
          <a:xfrm rot="-549537">
            <a:off x="5181330" y="1333325"/>
            <a:ext cx="73025" cy="6477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7" name="Rectangle 65">
            <a:extLst>
              <a:ext uri="{FF2B5EF4-FFF2-40B4-BE49-F238E27FC236}">
                <a16:creationId xmlns:a16="http://schemas.microsoft.com/office/drawing/2014/main" id="{A3DC0790-98D4-4E7E-88E2-05DD884BB70E}"/>
              </a:ext>
            </a:extLst>
          </p:cNvPr>
          <p:cNvSpPr>
            <a:spLocks noChangeArrowheads="1"/>
          </p:cNvSpPr>
          <p:nvPr/>
        </p:nvSpPr>
        <p:spPr bwMode="auto">
          <a:xfrm rot="-549537">
            <a:off x="5398817" y="1301575"/>
            <a:ext cx="73025" cy="6477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Oval 66">
            <a:extLst>
              <a:ext uri="{FF2B5EF4-FFF2-40B4-BE49-F238E27FC236}">
                <a16:creationId xmlns:a16="http://schemas.microsoft.com/office/drawing/2014/main" id="{9307180C-F25A-4D87-BB74-AB5A9BD85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2880" y="3874912"/>
            <a:ext cx="360362" cy="360363"/>
          </a:xfrm>
          <a:prstGeom prst="ellipse">
            <a:avLst/>
          </a:prstGeom>
          <a:gradFill rotWithShape="1">
            <a:gsLst>
              <a:gs pos="0">
                <a:srgbClr val="0066CC"/>
              </a:gs>
              <a:gs pos="100000">
                <a:srgbClr val="002F5E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9" name="Oval 67">
            <a:extLst>
              <a:ext uri="{FF2B5EF4-FFF2-40B4-BE49-F238E27FC236}">
                <a16:creationId xmlns:a16="http://schemas.microsoft.com/office/drawing/2014/main" id="{F55C0904-C26D-47DD-889E-D451EF1CF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8905" y="3946350"/>
            <a:ext cx="217487" cy="215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Oval 68">
            <a:extLst>
              <a:ext uri="{FF2B5EF4-FFF2-40B4-BE49-F238E27FC236}">
                <a16:creationId xmlns:a16="http://schemas.microsoft.com/office/drawing/2014/main" id="{390F2889-D9D0-4F74-BE2B-F9C5E0CA0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8980" y="3946350"/>
            <a:ext cx="217487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1" name="Text Box 69">
            <a:extLst>
              <a:ext uri="{FF2B5EF4-FFF2-40B4-BE49-F238E27FC236}">
                <a16:creationId xmlns:a16="http://schemas.microsoft.com/office/drawing/2014/main" id="{A8D6267E-A6A5-401C-8F56-F5D89948F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542" y="3908250"/>
            <a:ext cx="485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latin typeface="Comic Sans MS" pitchFamily="66" charset="0"/>
              </a:rPr>
              <a:t>Ca</a:t>
            </a:r>
            <a:r>
              <a:rPr lang="cs-CZ" sz="1200" b="1" baseline="30000">
                <a:latin typeface="Comic Sans MS" pitchFamily="66" charset="0"/>
              </a:rPr>
              <a:t>2+</a:t>
            </a:r>
            <a:endParaRPr lang="cs-CZ" sz="1200" b="1">
              <a:latin typeface="Comic Sans MS" pitchFamily="66" charset="0"/>
            </a:endParaRPr>
          </a:p>
        </p:txBody>
      </p:sp>
      <p:pic>
        <p:nvPicPr>
          <p:cNvPr id="72" name="Picture 70" descr="dna">
            <a:extLst>
              <a:ext uri="{FF2B5EF4-FFF2-40B4-BE49-F238E27FC236}">
                <a16:creationId xmlns:a16="http://schemas.microsoft.com/office/drawing/2014/main" id="{C06CF21F-8414-4E36-A490-EBBE4FFA0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2181823">
            <a:off x="8796067" y="4870275"/>
            <a:ext cx="7683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Oval 72">
            <a:extLst>
              <a:ext uri="{FF2B5EF4-FFF2-40B4-BE49-F238E27FC236}">
                <a16:creationId xmlns:a16="http://schemas.microsoft.com/office/drawing/2014/main" id="{029E8B07-04CA-4955-8769-E3F6E6D6B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4767" y="4916312"/>
            <a:ext cx="431800" cy="431800"/>
          </a:xfrm>
          <a:prstGeom prst="ellipse">
            <a:avLst/>
          </a:prstGeom>
          <a:gradFill rotWithShape="1">
            <a:gsLst>
              <a:gs pos="0">
                <a:srgbClr val="0066CC"/>
              </a:gs>
              <a:gs pos="100000">
                <a:srgbClr val="002F5E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AFACA43F-D635-4B5F-AEEE-DF9E3E66C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105" y="5016325"/>
            <a:ext cx="215900" cy="215900"/>
          </a:xfrm>
          <a:prstGeom prst="ellipse">
            <a:avLst/>
          </a:prstGeom>
          <a:solidFill>
            <a:srgbClr val="EEFFDD"/>
          </a:solidFill>
          <a:ln w="9525">
            <a:solidFill>
              <a:srgbClr val="EEFFDD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1E6978E8-7962-49C7-A66A-C0FE95687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5755" y="5017912"/>
            <a:ext cx="215900" cy="2159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Text Box 75">
            <a:extLst>
              <a:ext uri="{FF2B5EF4-FFF2-40B4-BE49-F238E27FC236}">
                <a16:creationId xmlns:a16="http://schemas.microsoft.com/office/drawing/2014/main" id="{4672317B-399E-403E-84C5-561E8A66F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530" y="4986162"/>
            <a:ext cx="279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400" b="1">
                <a:latin typeface="Comic Sans MS" pitchFamily="66" charset="0"/>
              </a:rPr>
              <a:t>P</a:t>
            </a:r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20589266-5FC8-49B3-AFFB-CE6E7A717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987780" y="6029150"/>
            <a:ext cx="1335087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3F3853DD-31EB-4FDB-9E4A-C46058863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03680" y="5852937"/>
            <a:ext cx="1335087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AC443797-4E93-4CE6-A490-59BE115A20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71880" y="6230762"/>
            <a:ext cx="1335087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Picture 79" descr="gsta1">
            <a:extLst>
              <a:ext uri="{FF2B5EF4-FFF2-40B4-BE49-F238E27FC236}">
                <a16:creationId xmlns:a16="http://schemas.microsoft.com/office/drawing/2014/main" id="{CD0BC18D-8204-4EF1-8B1F-243AA49F43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lum contrast="-6000"/>
          </a:blip>
          <a:srcRect/>
          <a:stretch>
            <a:fillRect/>
          </a:stretch>
        </p:blipFill>
        <p:spPr bwMode="auto">
          <a:xfrm>
            <a:off x="4908280" y="5276675"/>
            <a:ext cx="638175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" name="Oval 80">
            <a:extLst>
              <a:ext uri="{FF2B5EF4-FFF2-40B4-BE49-F238E27FC236}">
                <a16:creationId xmlns:a16="http://schemas.microsoft.com/office/drawing/2014/main" id="{1C7AEA96-FB79-4AD4-BD18-9038B7C48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9655" y="3187525"/>
            <a:ext cx="288925" cy="287337"/>
          </a:xfrm>
          <a:prstGeom prst="ellipse">
            <a:avLst/>
          </a:prstGeom>
          <a:gradFill rotWithShape="1">
            <a:gsLst>
              <a:gs pos="0">
                <a:srgbClr val="663300"/>
              </a:gs>
              <a:gs pos="100000">
                <a:srgbClr val="2F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1DE4E9C0-B623-4BD0-A007-BFD2B2974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1467" y="3187525"/>
            <a:ext cx="73025" cy="360362"/>
          </a:xfrm>
          <a:prstGeom prst="ellipse">
            <a:avLst/>
          </a:prstGeom>
          <a:gradFill rotWithShape="1">
            <a:gsLst>
              <a:gs pos="0">
                <a:srgbClr val="663300"/>
              </a:gs>
              <a:gs pos="100000">
                <a:srgbClr val="2F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BF33C857-B103-44FA-A4FB-0DB879D234E6}"/>
              </a:ext>
            </a:extLst>
          </p:cNvPr>
          <p:cNvSpPr>
            <a:spLocks noChangeArrowheads="1"/>
          </p:cNvSpPr>
          <p:nvPr/>
        </p:nvSpPr>
        <p:spPr bwMode="auto">
          <a:xfrm rot="6671121">
            <a:off x="9371536" y="3316906"/>
            <a:ext cx="73025" cy="360363"/>
          </a:xfrm>
          <a:prstGeom prst="ellipse">
            <a:avLst/>
          </a:prstGeom>
          <a:gradFill rotWithShape="1">
            <a:gsLst>
              <a:gs pos="0">
                <a:srgbClr val="663300"/>
              </a:gs>
              <a:gs pos="100000">
                <a:srgbClr val="2F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pic>
        <p:nvPicPr>
          <p:cNvPr id="84" name="Picture 83" descr="salicylic%20acid-b">
            <a:extLst>
              <a:ext uri="{FF2B5EF4-FFF2-40B4-BE49-F238E27FC236}">
                <a16:creationId xmlns:a16="http://schemas.microsoft.com/office/drawing/2014/main" id="{6F148D35-3811-4900-9348-42E5B064D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43767" y="3836812"/>
            <a:ext cx="57785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" name="Text Box 84">
            <a:extLst>
              <a:ext uri="{FF2B5EF4-FFF2-40B4-BE49-F238E27FC236}">
                <a16:creationId xmlns:a16="http://schemas.microsoft.com/office/drawing/2014/main" id="{1725A768-E4E4-41E3-846F-8A14108C9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6830" y="2755725"/>
            <a:ext cx="6232525" cy="10683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600" b="1" u="sng">
                <a:latin typeface="Comic Sans MS" pitchFamily="66" charset="0"/>
              </a:rPr>
              <a:t>Ranná fáze obranné reakce</a:t>
            </a:r>
          </a:p>
          <a:p>
            <a:r>
              <a:rPr lang="cs-CZ" sz="2800" b="1">
                <a:latin typeface="Comic Sans MS" pitchFamily="66" charset="0"/>
              </a:rPr>
              <a:t>řádově minuty od přidání elicitoru</a:t>
            </a:r>
          </a:p>
        </p:txBody>
      </p:sp>
      <p:sp>
        <p:nvSpPr>
          <p:cNvPr id="86" name="Text Box 85">
            <a:extLst>
              <a:ext uri="{FF2B5EF4-FFF2-40B4-BE49-F238E27FC236}">
                <a16:creationId xmlns:a16="http://schemas.microsoft.com/office/drawing/2014/main" id="{A5330221-6A92-439B-9294-881D3A0AC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7142" y="2755725"/>
            <a:ext cx="6318250" cy="10683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600" b="1" u="sng">
                <a:latin typeface="Comic Sans MS" pitchFamily="66" charset="0"/>
              </a:rPr>
              <a:t>Pozdní fáze obranné reakce</a:t>
            </a:r>
          </a:p>
          <a:p>
            <a:r>
              <a:rPr lang="cs-CZ" sz="2800" b="1">
                <a:latin typeface="Comic Sans MS" pitchFamily="66" charset="0"/>
              </a:rPr>
              <a:t>řádově hodiny od přidání elicitoru</a:t>
            </a:r>
          </a:p>
        </p:txBody>
      </p:sp>
      <p:sp>
        <p:nvSpPr>
          <p:cNvPr id="87" name="Text Box 183">
            <a:extLst>
              <a:ext uri="{FF2B5EF4-FFF2-40B4-BE49-F238E27FC236}">
                <a16:creationId xmlns:a16="http://schemas.microsoft.com/office/drawing/2014/main" id="{C47F430F-59A7-41A3-BDE2-64510C1E7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0042" y="4268612"/>
            <a:ext cx="8255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/>
              <a:t>PKC</a:t>
            </a:r>
          </a:p>
          <a:p>
            <a:r>
              <a:rPr lang="cs-CZ" sz="1200" b="1"/>
              <a:t>CaMDPK</a:t>
            </a:r>
          </a:p>
          <a:p>
            <a:r>
              <a:rPr lang="cs-CZ" sz="1200" b="1"/>
              <a:t>MAPK</a:t>
            </a:r>
          </a:p>
        </p:txBody>
      </p:sp>
    </p:spTree>
    <p:extLst>
      <p:ext uri="{BB962C8B-B14F-4D97-AF65-F5344CB8AC3E}">
        <p14:creationId xmlns:p14="http://schemas.microsoft.com/office/powerpoint/2010/main" val="62045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4 -0.00532 C 0.03933 -0.01111 0.05639 -0.01643 0.06667 -0.00116 C 0.07709 0.01389 0.08204 0.07153 0.08516 0.08611 " pathEditMode="relative" rAng="0" ptsTypes="AAA">
                                      <p:cBhvr>
                                        <p:cTn id="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8" y="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0" presetClass="path" presetSubtype="0" repeatCount="indefinite" accel="50000" decel="50000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2.5E-6 3.2948E-6 L -0.04497 -0.2203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" y="-11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0573 -0.03029 L -0.05295 -0.2924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1806 -0.0326 L -0.09688 -0.2212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2.59259E-6 L -0.04024 0.01227 " pathEditMode="relative" rAng="0" ptsTypes="AA">
                                      <p:cBhvr>
                                        <p:cTn id="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8" y="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7 0.00972 L 0.0533 0.02014 " pathEditMode="relative" ptsTypes="AA">
                                      <p:cBhvr>
                                        <p:cTn id="3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58 0.03565 0.03177 0.07153 0.02812 0.11944 C 0.02448 0.16736 -0.00278 0.25602 -0.02188 0.2875 C -0.04097 0.31898 -0.0757 0.30486 -0.08646 0.30833 " pathEditMode="relative" ptsTypes="aaaA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58 0.03565 0.03177 0.07153 0.02812 0.11944 C 0.02448 0.16736 -0.00278 0.25602 -0.02188 0.2875 C -0.04097 0.31898 -0.0757 0.30486 -0.08646 0.30833 " pathEditMode="relative" ptsTypes="aaaA">
                                      <p:cBhvr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6 0.02315 0.01337 0.04653 0.00105 0.09445 C -0.01128 0.14236 -0.06145 0.25533 -0.07395 0.2875 " pathEditMode="relative" ptsTypes="aaA">
                                      <p:cBhvr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6 0.02315 0.01337 0.04653 0.00105 0.09445 C -0.01128 0.14236 -0.06145 0.25533 -0.07395 0.2875 " pathEditMode="relative" ptsTypes="aaA"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98 0.05046 -0.0158 0.10115 -0.02604 0.14444 C -0.03628 0.18773 -0.05972 0.22824 -0.06146 0.25972 C -0.06319 0.2912 -0.04062 0.32106 -0.03646 0.33333 " pathEditMode="relative" ptsTypes="aaaA">
                                      <p:cBhvr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98 0.05046 -0.0158 0.10115 -0.02604 0.14444 C -0.03628 0.18773 -0.05972 0.22824 -0.06146 0.25972 C -0.06319 0.2912 -0.04062 0.32106 -0.03646 0.33333 " pathEditMode="relative" ptsTypes="aaaA">
                                      <p:cBhvr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389 0.00325 -0.02778 0.00649 -0.04271 0.05556 C -0.05764 0.10463 -0.08178 0.25463 -0.08959 0.29445 " pathEditMode="relative" ptsTypes="aaA">
                                      <p:cBhvr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389 0.00325 -0.02778 0.00649 -0.04271 0.05556 C -0.05764 0.10463 -0.08178 0.25463 -0.08959 0.29445 " pathEditMode="relative" ptsTypes="aaA">
                                      <p:cBhvr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6545 -0.04185 " pathEditMode="relative" ptsTypes="AA">
                                      <p:cBhvr>
                                        <p:cTn id="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0115 L 0.16251 -0.04075 " pathEditMode="relative" rAng="0" ptsTypes="AA">
                                      <p:cBhvr>
                                        <p:cTn id="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-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73 0.0007 L 0.1595 -0.00023 " pathEditMode="relative" rAng="0" ptsTypes="AA">
                                      <p:cBhvr>
                                        <p:cTn id="6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32" y="-46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73 0.0007 L 0.1543 0.00116 " pathEditMode="relative" rAng="0" ptsTypes="AA">
                                      <p:cBhvr>
                                        <p:cTn id="6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9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965 0.05232 " pathEditMode="relative" ptsTypes="AA">
                                      <p:cBhvr>
                                        <p:cTn id="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965 0.05232 " pathEditMode="relative" ptsTypes="AA">
                                      <p:cBhvr>
                                        <p:cTn id="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7 4.44444E-6 L -0.04913 -0.00301 " pathEditMode="relative" rAng="0" ptsTypes="AA">
                                      <p:cBhvr>
                                        <p:cTn id="7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0" presetClass="path" presetSubtype="0" repeatCount="1000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2 -0.03144 C -0.01268 -0.03606 -0.01598 -0.04046 -0.01077 -0.06959 C -0.00556 -0.09872 0.01597 -0.18265 0.02257 -0.20693 " pathEditMode="relative" ptsTypes="aaA">
                                      <p:cBhvr>
                                        <p:cTn id="81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2" presetID="0" presetClass="path" presetSubtype="0" repeatCount="10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0.02798 C 0.01944 -0.04856 0.03055 -0.06891 0.03211 -0.10197 C 0.03368 -0.13503 0.02013 -0.20602 0.0177 -0.22683 " pathEditMode="relative" ptsTypes="aaA">
                                      <p:cBhvr>
                                        <p:cTn id="8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8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9" presetID="8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7.40741E-7 C 0.02292 -0.03333 0.04623 -0.06644 0.0556 -0.0794 " pathEditMode="relative" rAng="0" ptsTypes="AA">
                                      <p:cBhvr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3" y="-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0.01849 -0.06967 " pathEditMode="relative" rAng="0" ptsTypes="AA">
                                      <p:cBhvr>
                                        <p:cTn id="10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4" y="-3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59259E-6 L 0.00156 -0.08172 " pathEditMode="relative" rAng="0" ptsTypes="AA">
                                      <p:cBhvr>
                                        <p:cTn id="1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4097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0.00463 L -0.02292 0.0044 " pathEditMode="relative" rAng="0" ptsTypes="AA">
                                      <p:cBhvr>
                                        <p:cTn id="13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6" y="-23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0487 L 0.02517 0.00186 " pathEditMode="relative" rAng="0" ptsTypes="AA">
                                      <p:cBhvr>
                                        <p:cTn id="13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26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3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4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 tmFilter="0, 0; .2, .5; .8, .5; 1, 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6" dur="250" autoRev="1" fill="hold"/>
                                        <p:tgtEl>
                                          <p:spTgt spid="8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8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9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84 0.06312 " pathEditMode="relative" ptsTypes="AA">
                                      <p:cBhvr>
                                        <p:cTn id="18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84 0.06312 " pathEditMode="relative" ptsTypes="AA">
                                      <p:cBhvr>
                                        <p:cTn id="18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84 0.06312 " pathEditMode="relative" ptsTypes="AA">
                                      <p:cBhvr>
                                        <p:cTn id="18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84 0.06312 " pathEditMode="relative" ptsTypes="AA">
                                      <p:cBhvr>
                                        <p:cTn id="18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0"/>
                            </p:stCondLst>
                            <p:childTnLst>
                              <p:par>
                                <p:cTn id="1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3000"/>
                            </p:stCondLst>
                            <p:childTnLst>
                              <p:par>
                                <p:cTn id="1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3500"/>
                            </p:stCondLst>
                            <p:childTnLst>
                              <p:par>
                                <p:cTn id="1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500"/>
                            </p:stCondLst>
                            <p:childTnLst>
                              <p:par>
                                <p:cTn id="20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1000"/>
                            </p:stCondLst>
                            <p:childTnLst>
                              <p:par>
                                <p:cTn id="2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57 -0.05664 C -0.09497 -0.15144 -0.14237 -0.24624 -0.15834 -0.35468 C -0.17431 -0.46312 -0.14653 -0.64901 -0.1441 -0.70774 " pathEditMode="relative" rAng="0" ptsTypes="aaA">
                                      <p:cBhvr>
                                        <p:cTn id="2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-3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21 -0.07145 L 0.04201 -0.2918 " pathEditMode="relative" ptsTypes="AA">
                                      <p:cBhvr>
                                        <p:cTn id="2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20" grpId="0"/>
      <p:bldP spid="21" grpId="0" animBg="1"/>
      <p:bldP spid="22" grpId="0" animBg="1"/>
      <p:bldP spid="23" grpId="0" animBg="1"/>
      <p:bldP spid="24" grpId="0" animBg="1"/>
      <p:bldP spid="26" grpId="0"/>
      <p:bldP spid="27" grpId="0"/>
      <p:bldP spid="28" grpId="0" animBg="1"/>
      <p:bldP spid="29" grpId="0"/>
      <p:bldP spid="30" grpId="0" animBg="1"/>
      <p:bldP spid="31" grpId="0"/>
      <p:bldP spid="32" grpId="0" animBg="1"/>
      <p:bldP spid="33" grpId="0"/>
      <p:bldP spid="34" grpId="0" animBg="1"/>
      <p:bldP spid="35" grpId="0"/>
      <p:bldP spid="39" grpId="0"/>
      <p:bldP spid="40" grpId="0"/>
      <p:bldP spid="41" grpId="0"/>
      <p:bldP spid="42" grpId="0" animBg="1"/>
      <p:bldP spid="44" grpId="0" animBg="1"/>
      <p:bldP spid="45" grpId="0"/>
      <p:bldP spid="46" grpId="0" animBg="1"/>
      <p:bldP spid="47" grpId="0"/>
      <p:bldP spid="51" grpId="0"/>
      <p:bldP spid="52" grpId="0"/>
      <p:bldP spid="53" grpId="0" animBg="1"/>
      <p:bldP spid="54" grpId="0" animBg="1"/>
      <p:bldP spid="58" grpId="0" animBg="1"/>
      <p:bldP spid="58" grpId="1" animBg="1"/>
      <p:bldP spid="59" grpId="0"/>
      <p:bldP spid="59" grpId="1"/>
      <p:bldP spid="65" grpId="0" animBg="1"/>
      <p:bldP spid="66" grpId="0" animBg="1"/>
      <p:bldP spid="66" grpId="1" animBg="1"/>
      <p:bldP spid="67" grpId="0" animBg="1"/>
      <p:bldP spid="67" grpId="1" animBg="1"/>
      <p:bldP spid="70" grpId="0" animBg="1"/>
      <p:bldP spid="71" grpId="0"/>
      <p:bldP spid="73" grpId="0" animBg="1"/>
      <p:bldP spid="74" grpId="0" animBg="1"/>
      <p:bldP spid="75" grpId="0" animBg="1"/>
      <p:bldP spid="75" grpId="1" animBg="1"/>
      <p:bldP spid="75" grpId="2" animBg="1"/>
      <p:bldP spid="76" grpId="0"/>
      <p:bldP spid="76" grpId="1"/>
      <p:bldP spid="76" grpId="2"/>
      <p:bldP spid="82" grpId="0" animBg="1"/>
      <p:bldP spid="83" grpId="0" animBg="1"/>
      <p:bldP spid="85" grpId="0" animBg="1"/>
      <p:bldP spid="8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158E011-D87D-4ECB-A513-D68631409B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A+D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8DC136-B9CA-4AEB-9FD3-437109E520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CD5F78-8DC3-4A9B-A666-71450D0FA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en-US" dirty="0" err="1"/>
              <a:t>Obranné</a:t>
            </a:r>
            <a:r>
              <a:rPr lang="en-US" dirty="0"/>
              <a:t> </a:t>
            </a:r>
            <a:r>
              <a:rPr lang="en-US" dirty="0" err="1"/>
              <a:t>proteiny</a:t>
            </a:r>
            <a:br>
              <a:rPr lang="en-US" dirty="0"/>
            </a:br>
            <a:endParaRPr lang="en-US" dirty="0"/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8E3AA197-FC81-4058-80B9-1A0263464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1279989"/>
            <a:ext cx="70326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00DC"/>
                </a:solidFill>
                <a:latin typeface="Comic Sans MS" pitchFamily="66" charset="0"/>
              </a:rPr>
              <a:t>Skupina PR (</a:t>
            </a:r>
            <a:r>
              <a:rPr lang="cs-CZ" b="1" dirty="0" err="1">
                <a:solidFill>
                  <a:srgbClr val="0000DC"/>
                </a:solidFill>
                <a:latin typeface="Comic Sans MS" pitchFamily="66" charset="0"/>
              </a:rPr>
              <a:t>Pathogenesis</a:t>
            </a:r>
            <a:r>
              <a:rPr lang="cs-CZ" b="1" dirty="0">
                <a:solidFill>
                  <a:srgbClr val="0000DC"/>
                </a:solidFill>
                <a:latin typeface="Comic Sans MS" pitchFamily="66" charset="0"/>
              </a:rPr>
              <a:t> </a:t>
            </a:r>
            <a:r>
              <a:rPr lang="cs-CZ" b="1" dirty="0" err="1">
                <a:solidFill>
                  <a:srgbClr val="0000DC"/>
                </a:solidFill>
                <a:latin typeface="Comic Sans MS" pitchFamily="66" charset="0"/>
              </a:rPr>
              <a:t>Related</a:t>
            </a:r>
            <a:r>
              <a:rPr lang="cs-CZ" b="1" dirty="0">
                <a:solidFill>
                  <a:srgbClr val="0000DC"/>
                </a:solidFill>
                <a:latin typeface="Comic Sans MS" pitchFamily="66" charset="0"/>
              </a:rPr>
              <a:t>) proteinů</a:t>
            </a: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5C58A5C8-A3DE-4D5D-B0D4-46F769F45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77" y="2107661"/>
            <a:ext cx="100623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DC"/>
                </a:solidFill>
                <a:latin typeface="Comic Sans MS" pitchFamily="66" charset="0"/>
              </a:rPr>
              <a:t>Syntetizovány ve velké míře při napadení nebo poškození rostliny</a:t>
            </a: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A42EC947-630A-4B53-BC1B-719349CE2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2388" y="2793577"/>
            <a:ext cx="7807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3538" indent="-363538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DC"/>
                </a:solidFill>
                <a:latin typeface="Comic Sans MS" pitchFamily="66" charset="0"/>
              </a:rPr>
              <a:t>Dle funkce a účinku se dělí do tříd, v každé třídě se vyskytují dvě </a:t>
            </a:r>
            <a:r>
              <a:rPr lang="cs-CZ" dirty="0" err="1">
                <a:solidFill>
                  <a:srgbClr val="0000DC"/>
                </a:solidFill>
                <a:latin typeface="Comic Sans MS" pitchFamily="66" charset="0"/>
              </a:rPr>
              <a:t>isoformy</a:t>
            </a:r>
            <a:r>
              <a:rPr lang="cs-CZ" dirty="0">
                <a:solidFill>
                  <a:srgbClr val="0000DC"/>
                </a:solidFill>
                <a:latin typeface="Comic Sans MS" pitchFamily="66" charset="0"/>
              </a:rPr>
              <a:t> – kyselá a bazická </a:t>
            </a: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0B179038-B540-4053-AFBA-1B99406F5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3759200"/>
            <a:ext cx="74882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3538" indent="-363538" algn="l">
              <a:buFont typeface="Arial" panose="020B0604020202020204" pitchFamily="34" charset="0"/>
              <a:buChar char="•"/>
            </a:pPr>
            <a:r>
              <a:rPr lang="cs-CZ">
                <a:solidFill>
                  <a:srgbClr val="0000DC"/>
                </a:solidFill>
                <a:latin typeface="Comic Sans MS" pitchFamily="66" charset="0"/>
              </a:rPr>
              <a:t>Kyselé isoformy jsou vylučovány do extracelulárního prostředí, bazické poté do vakuoly</a:t>
            </a:r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89AC3531-EB5B-4260-A243-9C9A525E4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4613" y="5004998"/>
            <a:ext cx="76057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3538" indent="-363538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DC"/>
                </a:solidFill>
                <a:latin typeface="Comic Sans MS" pitchFamily="66" charset="0"/>
              </a:rPr>
              <a:t>Exprese kyselých forem bývá často spojena s tzv. systémově navozenou rezistencí (SAR)</a:t>
            </a:r>
          </a:p>
        </p:txBody>
      </p:sp>
    </p:spTree>
    <p:extLst>
      <p:ext uri="{BB962C8B-B14F-4D97-AF65-F5344CB8AC3E}">
        <p14:creationId xmlns:p14="http://schemas.microsoft.com/office/powerpoint/2010/main" val="2951711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3B5DAB-4A6E-44A0-BB20-5435DAD26E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A+D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046E3E-5792-447F-9031-4C8540E734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21D8AF-4825-4F6A-8122-E8815D860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96254"/>
            <a:ext cx="10753200" cy="451576"/>
          </a:xfrm>
        </p:spPr>
        <p:txBody>
          <a:bodyPr/>
          <a:lstStyle/>
          <a:p>
            <a:r>
              <a:rPr lang="en-US" sz="3200" dirty="0" err="1"/>
              <a:t>Rozdělení</a:t>
            </a:r>
            <a:r>
              <a:rPr lang="en-US" sz="3200" dirty="0"/>
              <a:t> PR (pathogenesis related) </a:t>
            </a:r>
            <a:r>
              <a:rPr lang="en-US" sz="3200" dirty="0" err="1"/>
              <a:t>proteinů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6" name="Text Box 338">
            <a:extLst>
              <a:ext uri="{FF2B5EF4-FFF2-40B4-BE49-F238E27FC236}">
                <a16:creationId xmlns:a16="http://schemas.microsoft.com/office/drawing/2014/main" id="{4797A19E-0658-4ED6-B11F-3AB02B37B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0330" y="5740368"/>
            <a:ext cx="7493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1000" dirty="0">
                <a:solidFill>
                  <a:srgbClr val="0000DC"/>
                </a:solidFill>
              </a:rPr>
              <a:t>van </a:t>
            </a:r>
            <a:r>
              <a:rPr lang="cs-CZ" sz="1000" dirty="0" err="1">
                <a:solidFill>
                  <a:srgbClr val="0000DC"/>
                </a:solidFill>
              </a:rPr>
              <a:t>Loon</a:t>
            </a:r>
            <a:r>
              <a:rPr lang="cs-CZ" sz="1000" dirty="0">
                <a:solidFill>
                  <a:srgbClr val="0000DC"/>
                </a:solidFill>
              </a:rPr>
              <a:t> L. C., </a:t>
            </a:r>
            <a:r>
              <a:rPr lang="cs-CZ" sz="1000" dirty="0" err="1">
                <a:solidFill>
                  <a:srgbClr val="0000DC"/>
                </a:solidFill>
              </a:rPr>
              <a:t>Rep</a:t>
            </a:r>
            <a:r>
              <a:rPr lang="cs-CZ" sz="1000" dirty="0">
                <a:solidFill>
                  <a:srgbClr val="0000DC"/>
                </a:solidFill>
              </a:rPr>
              <a:t> M., </a:t>
            </a:r>
            <a:r>
              <a:rPr lang="cs-CZ" sz="1000" dirty="0" err="1">
                <a:solidFill>
                  <a:srgbClr val="0000DC"/>
                </a:solidFill>
              </a:rPr>
              <a:t>Pieterse</a:t>
            </a:r>
            <a:r>
              <a:rPr lang="cs-CZ" sz="1000" dirty="0">
                <a:solidFill>
                  <a:srgbClr val="0000DC"/>
                </a:solidFill>
              </a:rPr>
              <a:t> C. M. J.(2006): </a:t>
            </a:r>
            <a:r>
              <a:rPr lang="cs-CZ" sz="1000" dirty="0" err="1">
                <a:solidFill>
                  <a:srgbClr val="0000DC"/>
                </a:solidFill>
              </a:rPr>
              <a:t>Significance</a:t>
            </a:r>
            <a:r>
              <a:rPr lang="cs-CZ" sz="1000" dirty="0">
                <a:solidFill>
                  <a:srgbClr val="0000DC"/>
                </a:solidFill>
              </a:rPr>
              <a:t> </a:t>
            </a:r>
            <a:r>
              <a:rPr lang="cs-CZ" sz="1000" dirty="0" err="1">
                <a:solidFill>
                  <a:srgbClr val="0000DC"/>
                </a:solidFill>
              </a:rPr>
              <a:t>of</a:t>
            </a:r>
            <a:r>
              <a:rPr lang="cs-CZ" sz="1000" dirty="0">
                <a:solidFill>
                  <a:srgbClr val="0000DC"/>
                </a:solidFill>
              </a:rPr>
              <a:t> </a:t>
            </a:r>
            <a:r>
              <a:rPr lang="cs-CZ" sz="1000" dirty="0" err="1">
                <a:solidFill>
                  <a:srgbClr val="0000DC"/>
                </a:solidFill>
              </a:rPr>
              <a:t>Inducible</a:t>
            </a:r>
            <a:r>
              <a:rPr lang="cs-CZ" sz="1000" dirty="0">
                <a:solidFill>
                  <a:srgbClr val="0000DC"/>
                </a:solidFill>
              </a:rPr>
              <a:t> Defense-</a:t>
            </a:r>
            <a:r>
              <a:rPr lang="cs-CZ" sz="1000" dirty="0" err="1">
                <a:solidFill>
                  <a:srgbClr val="0000DC"/>
                </a:solidFill>
              </a:rPr>
              <a:t>related</a:t>
            </a:r>
            <a:r>
              <a:rPr lang="cs-CZ" sz="1000" dirty="0">
                <a:solidFill>
                  <a:srgbClr val="0000DC"/>
                </a:solidFill>
              </a:rPr>
              <a:t> </a:t>
            </a:r>
            <a:r>
              <a:rPr lang="cs-CZ" sz="1000" dirty="0" err="1">
                <a:solidFill>
                  <a:srgbClr val="0000DC"/>
                </a:solidFill>
              </a:rPr>
              <a:t>Proteins</a:t>
            </a:r>
            <a:r>
              <a:rPr lang="cs-CZ" sz="1000" dirty="0">
                <a:solidFill>
                  <a:srgbClr val="0000DC"/>
                </a:solidFill>
              </a:rPr>
              <a:t> in </a:t>
            </a:r>
            <a:r>
              <a:rPr lang="cs-CZ" sz="1000" dirty="0" err="1">
                <a:solidFill>
                  <a:srgbClr val="0000DC"/>
                </a:solidFill>
              </a:rPr>
              <a:t>Infected</a:t>
            </a:r>
            <a:r>
              <a:rPr lang="cs-CZ" sz="1000" dirty="0">
                <a:solidFill>
                  <a:srgbClr val="0000DC"/>
                </a:solidFill>
              </a:rPr>
              <a:t> </a:t>
            </a:r>
            <a:r>
              <a:rPr lang="cs-CZ" sz="1000" dirty="0" err="1">
                <a:solidFill>
                  <a:srgbClr val="0000DC"/>
                </a:solidFill>
              </a:rPr>
              <a:t>Plants</a:t>
            </a:r>
            <a:r>
              <a:rPr lang="cs-CZ" sz="1000" dirty="0">
                <a:solidFill>
                  <a:srgbClr val="0000DC"/>
                </a:solidFill>
              </a:rPr>
              <a:t>. Annu. </a:t>
            </a:r>
            <a:r>
              <a:rPr lang="cs-CZ" sz="1000" dirty="0" err="1">
                <a:solidFill>
                  <a:srgbClr val="0000DC"/>
                </a:solidFill>
              </a:rPr>
              <a:t>Rev</a:t>
            </a:r>
            <a:r>
              <a:rPr lang="cs-CZ" sz="1000" dirty="0">
                <a:solidFill>
                  <a:srgbClr val="0000DC"/>
                </a:solidFill>
              </a:rPr>
              <a:t>. </a:t>
            </a:r>
            <a:r>
              <a:rPr lang="cs-CZ" sz="1000" dirty="0" err="1">
                <a:solidFill>
                  <a:srgbClr val="0000DC"/>
                </a:solidFill>
              </a:rPr>
              <a:t>Phytopathol</a:t>
            </a:r>
            <a:r>
              <a:rPr lang="cs-CZ" sz="1000" dirty="0">
                <a:solidFill>
                  <a:srgbClr val="0000DC"/>
                </a:solidFill>
              </a:rPr>
              <a:t>. 44, 135-162. 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1DAF372E-CC39-4822-8EB4-FB973C40B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826971"/>
              </p:ext>
            </p:extLst>
          </p:nvPr>
        </p:nvGraphicFramePr>
        <p:xfrm>
          <a:off x="2158238" y="1044569"/>
          <a:ext cx="6481762" cy="4703305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008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3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0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62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Třída</a:t>
                      </a: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Typický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zástupce</a:t>
                      </a: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Funkce</a:t>
                      </a: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2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PR-1</a:t>
                      </a: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PR-1 (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tabák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)</a:t>
                      </a: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neznámá</a:t>
                      </a:r>
                      <a:endParaRPr kumimoji="0" 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2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PR-2</a:t>
                      </a: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PR-2 (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tabák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)</a:t>
                      </a: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β-1,3-glukanasa</a:t>
                      </a:r>
                      <a:endParaRPr kumimoji="0" 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2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PR-3</a:t>
                      </a:r>
                      <a:endParaRPr kumimoji="0" 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P, Q (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tabák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)</a:t>
                      </a: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chitinasa</a:t>
                      </a:r>
                      <a:endParaRPr kumimoji="0" 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2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PR-4</a:t>
                      </a:r>
                      <a:endParaRPr kumimoji="0" 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`R' (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tabák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)</a:t>
                      </a: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chitinasa</a:t>
                      </a:r>
                      <a:endParaRPr kumimoji="0" 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2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PR-5</a:t>
                      </a:r>
                      <a:endParaRPr kumimoji="0" 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S (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tabák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)</a:t>
                      </a: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podobný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thaumatinu</a:t>
                      </a: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2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PR-6</a:t>
                      </a:r>
                      <a:endParaRPr kumimoji="0" 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Inhibitor I (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rajče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)</a:t>
                      </a: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proteinasový-inhibitor</a:t>
                      </a:r>
                      <a:endParaRPr kumimoji="0" 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2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PR-7</a:t>
                      </a: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</a:t>
                      </a:r>
                      <a:r>
                        <a:rPr kumimoji="0" lang="en-US" sz="1200" b="1" u="none" strike="noStrike" cap="none" normalizeH="0" baseline="-2500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69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(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rajče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)</a:t>
                      </a: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endoproteinasa</a:t>
                      </a:r>
                      <a:endParaRPr kumimoji="0" 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2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PR-8</a:t>
                      </a:r>
                      <a:endParaRPr kumimoji="0" 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Chitinasa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(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okurka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)</a:t>
                      </a: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chitinasa</a:t>
                      </a:r>
                      <a:endParaRPr kumimoji="0" 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2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PR-9</a:t>
                      </a:r>
                      <a:endParaRPr kumimoji="0" 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`lignin-forming peroxidase' (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tabák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)</a:t>
                      </a: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peroxidasa</a:t>
                      </a:r>
                      <a:endParaRPr kumimoji="0" 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2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PR-10</a:t>
                      </a:r>
                      <a:endParaRPr kumimoji="0" 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`PR1` (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petržel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)</a:t>
                      </a: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podobný ribonuklease</a:t>
                      </a:r>
                      <a:endParaRPr kumimoji="0" 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2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PR-11</a:t>
                      </a:r>
                      <a:endParaRPr kumimoji="0" 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chitinasa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třídy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V (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tabák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)</a:t>
                      </a: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chitinasa</a:t>
                      </a:r>
                      <a:endParaRPr kumimoji="0" 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2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PR-12</a:t>
                      </a:r>
                      <a:endParaRPr kumimoji="0" 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Rs-AFP3 (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ředkvička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)</a:t>
                      </a: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defensin</a:t>
                      </a:r>
                      <a:endParaRPr kumimoji="0" 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PR-13</a:t>
                      </a: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THI2.1 (Arabidopsis)</a:t>
                      </a:r>
                      <a:endParaRPr kumimoji="0" lang="cs-CZ" sz="1200" b="1" i="0" u="none" strike="noStrike" cap="none" normalizeH="0" baseline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thionin</a:t>
                      </a: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PR-14</a:t>
                      </a: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LTP4 (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ječmen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)</a:t>
                      </a: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lipid-transfer protein</a:t>
                      </a: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PR-15</a:t>
                      </a: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OxOa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(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ječmen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)</a:t>
                      </a: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oxalát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oxidasa</a:t>
                      </a: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640851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PR-16</a:t>
                      </a: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OxOLP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(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ječmen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)</a:t>
                      </a: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podobný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oxalát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 oxidase</a:t>
                      </a: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315537898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PR-17</a:t>
                      </a: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PRp27 (</a:t>
                      </a: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tabák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)</a:t>
                      </a: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Neznámá</a:t>
                      </a:r>
                      <a:endParaRPr kumimoji="0" 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481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1DAF7A-0C8F-4755-A8AE-CB0272CB53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A+D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DF67C1-D0E5-422C-9BDB-AC7A912BB1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62B830-F005-46DA-9C3C-BC222451B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63522"/>
            <a:ext cx="10753200" cy="451576"/>
          </a:xfrm>
        </p:spPr>
        <p:txBody>
          <a:bodyPr/>
          <a:lstStyle/>
          <a:p>
            <a:r>
              <a:rPr lang="en-US" sz="3600" dirty="0" err="1"/>
              <a:t>Obranné</a:t>
            </a:r>
            <a:r>
              <a:rPr lang="en-US" sz="3600" dirty="0"/>
              <a:t> </a:t>
            </a:r>
            <a:r>
              <a:rPr lang="en-US" sz="3600" dirty="0" err="1"/>
              <a:t>proteiny</a:t>
            </a:r>
            <a:endParaRPr lang="en-US" sz="3600" dirty="0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89351136-7B64-4240-802E-12BA6C9E8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268413"/>
            <a:ext cx="60548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DC"/>
                </a:solidFill>
                <a:latin typeface="Comic Sans MS" pitchFamily="66" charset="0"/>
              </a:rPr>
              <a:t>  Skupina PR (</a:t>
            </a:r>
            <a:r>
              <a:rPr lang="cs-CZ" sz="2000" dirty="0" err="1">
                <a:solidFill>
                  <a:srgbClr val="0000DC"/>
                </a:solidFill>
                <a:latin typeface="Comic Sans MS" pitchFamily="66" charset="0"/>
              </a:rPr>
              <a:t>pathogenesis</a:t>
            </a:r>
            <a:r>
              <a:rPr lang="cs-CZ" sz="2000" dirty="0">
                <a:solidFill>
                  <a:srgbClr val="0000DC"/>
                </a:solidFill>
                <a:latin typeface="Comic Sans MS" pitchFamily="66" charset="0"/>
              </a:rPr>
              <a:t> </a:t>
            </a:r>
            <a:r>
              <a:rPr lang="cs-CZ" sz="2000" dirty="0" err="1">
                <a:solidFill>
                  <a:srgbClr val="0000DC"/>
                </a:solidFill>
                <a:latin typeface="Comic Sans MS" pitchFamily="66" charset="0"/>
              </a:rPr>
              <a:t>related</a:t>
            </a:r>
            <a:r>
              <a:rPr lang="cs-CZ" sz="2000" dirty="0">
                <a:solidFill>
                  <a:srgbClr val="0000DC"/>
                </a:solidFill>
                <a:latin typeface="Comic Sans MS" pitchFamily="66" charset="0"/>
              </a:rPr>
              <a:t>) proteinů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CD47AA4F-F521-4949-9AE3-145C6CBD8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142324"/>
            <a:ext cx="8188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6575" indent="-536575" algn="l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DC"/>
                </a:solidFill>
                <a:latin typeface="Comic Sans MS" pitchFamily="66" charset="0"/>
              </a:rPr>
              <a:t>Enzymy účastnící se syntézy signálních molekul, </a:t>
            </a:r>
            <a:r>
              <a:rPr lang="cs-CZ" sz="2000" dirty="0" err="1">
                <a:solidFill>
                  <a:srgbClr val="0000DC"/>
                </a:solidFill>
                <a:latin typeface="Comic Sans MS" pitchFamily="66" charset="0"/>
              </a:rPr>
              <a:t>fytoalexinů</a:t>
            </a:r>
            <a:r>
              <a:rPr lang="cs-CZ" sz="2000" dirty="0">
                <a:solidFill>
                  <a:srgbClr val="0000DC"/>
                </a:solidFill>
                <a:latin typeface="Comic Sans MS" pitchFamily="66" charset="0"/>
              </a:rPr>
              <a:t>, tvorby H</a:t>
            </a:r>
            <a:r>
              <a:rPr lang="cs-CZ" sz="2000" baseline="-25000" dirty="0">
                <a:solidFill>
                  <a:srgbClr val="0000DC"/>
                </a:solidFill>
                <a:latin typeface="Comic Sans MS" pitchFamily="66" charset="0"/>
              </a:rPr>
              <a:t>2</a:t>
            </a:r>
            <a:r>
              <a:rPr lang="cs-CZ" sz="2000" dirty="0">
                <a:solidFill>
                  <a:srgbClr val="0000DC"/>
                </a:solidFill>
                <a:latin typeface="Comic Sans MS" pitchFamily="66" charset="0"/>
              </a:rPr>
              <a:t>O</a:t>
            </a:r>
            <a:r>
              <a:rPr lang="cs-CZ" sz="2000" baseline="-25000" dirty="0">
                <a:solidFill>
                  <a:srgbClr val="0000DC"/>
                </a:solidFill>
                <a:latin typeface="Comic Sans MS" pitchFamily="66" charset="0"/>
              </a:rPr>
              <a:t>2</a:t>
            </a:r>
            <a:r>
              <a:rPr lang="cs-CZ" sz="2000" dirty="0">
                <a:solidFill>
                  <a:srgbClr val="0000DC"/>
                </a:solidFill>
                <a:latin typeface="Comic Sans MS" pitchFamily="66" charset="0"/>
              </a:rPr>
              <a:t>, atd.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F5C8F343-BD81-4D27-8758-ABE47DA74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64" y="3044506"/>
            <a:ext cx="668984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DC"/>
                </a:solidFill>
              </a:rPr>
              <a:t>  </a:t>
            </a:r>
            <a:r>
              <a:rPr lang="cs-CZ" sz="2000" dirty="0" err="1">
                <a:solidFill>
                  <a:srgbClr val="0000DC"/>
                </a:solidFill>
                <a:latin typeface="Comic Sans MS" pitchFamily="66" charset="0"/>
              </a:rPr>
              <a:t>fenylalaninamoniak</a:t>
            </a:r>
            <a:r>
              <a:rPr lang="cs-CZ" sz="2000" dirty="0">
                <a:solidFill>
                  <a:srgbClr val="0000DC"/>
                </a:solidFill>
                <a:latin typeface="Comic Sans MS" pitchFamily="66" charset="0"/>
              </a:rPr>
              <a:t> </a:t>
            </a:r>
            <a:r>
              <a:rPr lang="cs-CZ" sz="2000" dirty="0" err="1">
                <a:solidFill>
                  <a:srgbClr val="0000DC"/>
                </a:solidFill>
                <a:latin typeface="Comic Sans MS" pitchFamily="66" charset="0"/>
              </a:rPr>
              <a:t>lyasa</a:t>
            </a:r>
            <a:endParaRPr lang="cs-CZ" sz="2000" dirty="0">
              <a:solidFill>
                <a:srgbClr val="0000DC"/>
              </a:solidFill>
              <a:latin typeface="Comic Sans MS" pitchFamily="66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DC"/>
                </a:solidFill>
                <a:latin typeface="Comic Sans MS" pitchFamily="66" charset="0"/>
              </a:rPr>
              <a:t>  </a:t>
            </a:r>
            <a:r>
              <a:rPr lang="cs-CZ" sz="2000" dirty="0" err="1">
                <a:solidFill>
                  <a:srgbClr val="0000DC"/>
                </a:solidFill>
                <a:latin typeface="Comic Sans MS" pitchFamily="66" charset="0"/>
              </a:rPr>
              <a:t>lipooxygenasa</a:t>
            </a:r>
            <a:r>
              <a:rPr lang="cs-CZ" sz="2000" dirty="0">
                <a:solidFill>
                  <a:srgbClr val="0000DC"/>
                </a:solidFill>
                <a:latin typeface="Comic Sans MS" pitchFamily="66" charset="0"/>
              </a:rPr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DC"/>
                </a:solidFill>
                <a:latin typeface="Comic Sans MS" pitchFamily="66" charset="0"/>
              </a:rPr>
              <a:t>  ACC </a:t>
            </a:r>
            <a:r>
              <a:rPr lang="cs-CZ" sz="2000" dirty="0" err="1">
                <a:solidFill>
                  <a:srgbClr val="0000DC"/>
                </a:solidFill>
                <a:latin typeface="Comic Sans MS" pitchFamily="66" charset="0"/>
              </a:rPr>
              <a:t>syntasa</a:t>
            </a:r>
            <a:endParaRPr lang="cs-CZ" sz="2000" dirty="0">
              <a:solidFill>
                <a:srgbClr val="0000DC"/>
              </a:solidFill>
              <a:latin typeface="Comic Sans MS" pitchFamily="66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DC"/>
                </a:solidFill>
                <a:latin typeface="Comic Sans MS" pitchFamily="66" charset="0"/>
              </a:rPr>
              <a:t>  5-epiaristolochene </a:t>
            </a:r>
            <a:r>
              <a:rPr lang="cs-CZ" sz="2000" dirty="0" err="1">
                <a:solidFill>
                  <a:srgbClr val="0000DC"/>
                </a:solidFill>
                <a:latin typeface="Comic Sans MS" pitchFamily="66" charset="0"/>
              </a:rPr>
              <a:t>syntasa</a:t>
            </a:r>
            <a:r>
              <a:rPr lang="cs-CZ" sz="2000" dirty="0">
                <a:solidFill>
                  <a:srgbClr val="0000DC"/>
                </a:solidFill>
                <a:latin typeface="Comic Sans MS" pitchFamily="66" charset="0"/>
              </a:rPr>
              <a:t>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DC"/>
                </a:solidFill>
                <a:latin typeface="Comic Sans MS" pitchFamily="66" charset="0"/>
              </a:rPr>
              <a:t>  NADPH </a:t>
            </a:r>
            <a:r>
              <a:rPr lang="cs-CZ" sz="2000" dirty="0" err="1">
                <a:solidFill>
                  <a:srgbClr val="0000DC"/>
                </a:solidFill>
                <a:latin typeface="Comic Sans MS" pitchFamily="66" charset="0"/>
              </a:rPr>
              <a:t>oxidasa</a:t>
            </a:r>
            <a:endParaRPr lang="cs-CZ" sz="2000" dirty="0">
              <a:solidFill>
                <a:srgbClr val="0000DC"/>
              </a:solidFill>
              <a:latin typeface="Comic Sans MS" pitchFamily="66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DC"/>
                </a:solidFill>
                <a:latin typeface="Comic Sans MS" pitchFamily="66" charset="0"/>
              </a:rPr>
              <a:t>  3-hydroxy-3-methylglutaryl </a:t>
            </a:r>
            <a:r>
              <a:rPr lang="cs-CZ" sz="2000" dirty="0" err="1">
                <a:solidFill>
                  <a:srgbClr val="0000DC"/>
                </a:solidFill>
                <a:latin typeface="Comic Sans MS" pitchFamily="66" charset="0"/>
              </a:rPr>
              <a:t>CoA</a:t>
            </a:r>
            <a:r>
              <a:rPr lang="cs-CZ" sz="2000" dirty="0">
                <a:solidFill>
                  <a:srgbClr val="0000DC"/>
                </a:solidFill>
                <a:latin typeface="Comic Sans MS" pitchFamily="66" charset="0"/>
              </a:rPr>
              <a:t> </a:t>
            </a:r>
            <a:r>
              <a:rPr lang="cs-CZ" sz="2000" dirty="0" err="1">
                <a:solidFill>
                  <a:srgbClr val="0000DC"/>
                </a:solidFill>
                <a:latin typeface="Comic Sans MS" pitchFamily="66" charset="0"/>
              </a:rPr>
              <a:t>syntasa</a:t>
            </a:r>
            <a:r>
              <a:rPr lang="cs-CZ" sz="2000" dirty="0">
                <a:solidFill>
                  <a:srgbClr val="0000DC"/>
                </a:solidFill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8044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F98725-D3DE-47FD-A3DB-8B4F0445E5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A+D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7DD1A7-6290-4EAA-9F76-BFBB9CF568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378C2D-CD3D-45EF-B62F-E5FC486EA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262800"/>
            <a:ext cx="10753200" cy="451576"/>
          </a:xfrm>
        </p:spPr>
        <p:txBody>
          <a:bodyPr/>
          <a:lstStyle/>
          <a:p>
            <a:r>
              <a:rPr lang="en-US" sz="3600" dirty="0" err="1"/>
              <a:t>Signální</a:t>
            </a:r>
            <a:r>
              <a:rPr lang="en-US" sz="3600" dirty="0"/>
              <a:t> </a:t>
            </a:r>
            <a:r>
              <a:rPr lang="en-US" sz="3600" dirty="0" err="1"/>
              <a:t>molekuly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CA1B28F5-AA5F-4F92-A2DC-D86AEA5B2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6530" y="1200150"/>
            <a:ext cx="1527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600" b="1">
                <a:solidFill>
                  <a:srgbClr val="0000DC"/>
                </a:solidFill>
                <a:latin typeface="Comic Sans MS" pitchFamily="66" charset="0"/>
              </a:rPr>
              <a:t>Kys.linolenová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5DF78922-ADF5-47C6-8A5C-AF0FE753C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4730" y="2351088"/>
            <a:ext cx="2066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600" b="1">
                <a:solidFill>
                  <a:srgbClr val="0000DC"/>
                </a:solidFill>
                <a:latin typeface="Comic Sans MS" pitchFamily="66" charset="0"/>
              </a:rPr>
              <a:t>13-hydroxyperoxid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1A3BF5B8-08D2-4E5D-B155-5539D5119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1680" y="3503613"/>
            <a:ext cx="264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600" b="1">
                <a:solidFill>
                  <a:srgbClr val="0000DC"/>
                </a:solidFill>
                <a:latin typeface="Comic Sans MS" pitchFamily="66" charset="0"/>
              </a:rPr>
              <a:t>12-oxophytodienová kys.</a:t>
            </a: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413491D6-1111-4C8A-9519-BC086225D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0121" y="4684944"/>
            <a:ext cx="16930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600" b="1" dirty="0" err="1">
                <a:solidFill>
                  <a:srgbClr val="C00000"/>
                </a:solidFill>
                <a:latin typeface="Comic Sans MS" pitchFamily="66" charset="0"/>
              </a:rPr>
              <a:t>Kys</a:t>
            </a:r>
            <a:r>
              <a:rPr lang="cs-CZ" sz="1600" b="1" dirty="0">
                <a:solidFill>
                  <a:srgbClr val="C00000"/>
                </a:solidFill>
                <a:latin typeface="Comic Sans MS" pitchFamily="66" charset="0"/>
              </a:rPr>
              <a:t>. </a:t>
            </a:r>
            <a:r>
              <a:rPr lang="cs-CZ" sz="1600" b="1" dirty="0" err="1">
                <a:solidFill>
                  <a:srgbClr val="C00000"/>
                </a:solidFill>
                <a:latin typeface="Comic Sans MS" pitchFamily="66" charset="0"/>
              </a:rPr>
              <a:t>jasmonová</a:t>
            </a:r>
            <a:endParaRPr lang="cs-CZ" sz="1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10" name="Picture 9" descr="MFCD00171441">
            <a:extLst>
              <a:ext uri="{FF2B5EF4-FFF2-40B4-BE49-F238E27FC236}">
                <a16:creationId xmlns:a16="http://schemas.microsoft.com/office/drawing/2014/main" id="{A5380B35-50D1-4C1C-8378-E08632EEAF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3867" y="5064125"/>
            <a:ext cx="976313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utoShape 10">
            <a:extLst>
              <a:ext uri="{FF2B5EF4-FFF2-40B4-BE49-F238E27FC236}">
                <a16:creationId xmlns:a16="http://schemas.microsoft.com/office/drawing/2014/main" id="{D937F1EE-DCAE-4445-99A5-3AE6C8152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4230" y="1608138"/>
            <a:ext cx="287337" cy="647700"/>
          </a:xfrm>
          <a:prstGeom prst="downArrow">
            <a:avLst>
              <a:gd name="adj1" fmla="val 50000"/>
              <a:gd name="adj2" fmla="val 5635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B4580262-5C27-4B68-A87D-77EDC4F70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3155" y="1747838"/>
            <a:ext cx="1339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400" b="1">
                <a:solidFill>
                  <a:srgbClr val="0000DC"/>
                </a:solidFill>
                <a:latin typeface="Comic Sans MS" pitchFamily="66" charset="0"/>
              </a:rPr>
              <a:t>lipooxygenasa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FFC814D0-65E8-43C3-B0A2-401E7938D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3630" y="2757488"/>
            <a:ext cx="1965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400" b="1">
                <a:solidFill>
                  <a:srgbClr val="0000DC"/>
                </a:solidFill>
                <a:latin typeface="Comic Sans MS" pitchFamily="66" charset="0"/>
              </a:rPr>
              <a:t>alen oxidasa syntasa</a:t>
            </a: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1A748C80-79D9-4F7D-A2C1-0936C2EA8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567" y="3159125"/>
            <a:ext cx="193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400" b="1">
                <a:solidFill>
                  <a:srgbClr val="0000DC"/>
                </a:solidFill>
                <a:latin typeface="Comic Sans MS" pitchFamily="66" charset="0"/>
              </a:rPr>
              <a:t>alen oxidasa cyklasa</a:t>
            </a:r>
          </a:p>
        </p:txBody>
      </p:sp>
      <p:sp>
        <p:nvSpPr>
          <p:cNvPr id="15" name="AutoShape 14">
            <a:extLst>
              <a:ext uri="{FF2B5EF4-FFF2-40B4-BE49-F238E27FC236}">
                <a16:creationId xmlns:a16="http://schemas.microsoft.com/office/drawing/2014/main" id="{00A73B67-B903-459B-9A76-14AF49208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4230" y="2767013"/>
            <a:ext cx="287337" cy="323850"/>
          </a:xfrm>
          <a:prstGeom prst="downArrow">
            <a:avLst>
              <a:gd name="adj1" fmla="val 50000"/>
              <a:gd name="adj2" fmla="val 2817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16" name="AutoShape 15">
            <a:extLst>
              <a:ext uri="{FF2B5EF4-FFF2-40B4-BE49-F238E27FC236}">
                <a16:creationId xmlns:a16="http://schemas.microsoft.com/office/drawing/2014/main" id="{80F1E897-A8A8-48FB-9A31-06110F92B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4230" y="3155950"/>
            <a:ext cx="287337" cy="323850"/>
          </a:xfrm>
          <a:prstGeom prst="downArrow">
            <a:avLst>
              <a:gd name="adj1" fmla="val 50000"/>
              <a:gd name="adj2" fmla="val 2817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17" name="AutoShape 16">
            <a:extLst>
              <a:ext uri="{FF2B5EF4-FFF2-40B4-BE49-F238E27FC236}">
                <a16:creationId xmlns:a16="http://schemas.microsoft.com/office/drawing/2014/main" id="{B2C817BD-EEF6-4655-A124-32F693097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4230" y="3876675"/>
            <a:ext cx="287337" cy="323850"/>
          </a:xfrm>
          <a:prstGeom prst="downArrow">
            <a:avLst>
              <a:gd name="adj1" fmla="val 50000"/>
              <a:gd name="adj2" fmla="val 2817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18" name="AutoShape 17">
            <a:extLst>
              <a:ext uri="{FF2B5EF4-FFF2-40B4-BE49-F238E27FC236}">
                <a16:creationId xmlns:a16="http://schemas.microsoft.com/office/drawing/2014/main" id="{33751D7E-D892-47AA-A1EE-6CEDF10A38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4230" y="4279900"/>
            <a:ext cx="287337" cy="323850"/>
          </a:xfrm>
          <a:prstGeom prst="downArrow">
            <a:avLst>
              <a:gd name="adj1" fmla="val 50000"/>
              <a:gd name="adj2" fmla="val 2817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BD814E61-BC00-40CF-92DA-7D0AB96FD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3155" y="3908425"/>
            <a:ext cx="1603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400" b="1">
                <a:solidFill>
                  <a:srgbClr val="0000DC"/>
                </a:solidFill>
                <a:latin typeface="Comic Sans MS" pitchFamily="66" charset="0"/>
              </a:rPr>
              <a:t>OPDA reduktasa</a:t>
            </a:r>
          </a:p>
        </p:txBody>
      </p:sp>
      <p:sp>
        <p:nvSpPr>
          <p:cNvPr id="20" name="Text Box 19">
            <a:extLst>
              <a:ext uri="{FF2B5EF4-FFF2-40B4-BE49-F238E27FC236}">
                <a16:creationId xmlns:a16="http://schemas.microsoft.com/office/drawing/2014/main" id="{20752E76-460C-41EA-AD69-5E56CFFBA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567" y="4297363"/>
            <a:ext cx="1323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400" b="1">
                <a:solidFill>
                  <a:srgbClr val="0000DC"/>
                </a:solidFill>
                <a:latin typeface="Comic Sans MS" pitchFamily="66" charset="0"/>
              </a:rPr>
              <a:t>3x </a:t>
            </a:r>
            <a:r>
              <a:rPr lang="cs-CZ" sz="1400" b="1">
                <a:solidFill>
                  <a:srgbClr val="0000DC"/>
                </a:solidFill>
                <a:latin typeface="Symbol" pitchFamily="18" charset="2"/>
              </a:rPr>
              <a:t>b</a:t>
            </a:r>
            <a:r>
              <a:rPr lang="cs-CZ" sz="1400" b="1">
                <a:solidFill>
                  <a:srgbClr val="0000DC"/>
                </a:solidFill>
                <a:latin typeface="Comic Sans MS" pitchFamily="66" charset="0"/>
              </a:rPr>
              <a:t>-oxidace</a:t>
            </a:r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20CFC79B-09B1-4689-B63D-339A37453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2392" y="1158875"/>
            <a:ext cx="1247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600" b="1">
                <a:solidFill>
                  <a:srgbClr val="0000DC"/>
                </a:solidFill>
                <a:latin typeface="Comic Sans MS" pitchFamily="66" charset="0"/>
              </a:rPr>
              <a:t>Fenylalanin</a:t>
            </a:r>
          </a:p>
        </p:txBody>
      </p:sp>
      <p:sp>
        <p:nvSpPr>
          <p:cNvPr id="22" name="Text Box 21">
            <a:extLst>
              <a:ext uri="{FF2B5EF4-FFF2-40B4-BE49-F238E27FC236}">
                <a16:creationId xmlns:a16="http://schemas.microsoft.com/office/drawing/2014/main" id="{04EDCFF2-AFA2-4279-AEF9-EBBE4C92C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792" y="2135188"/>
            <a:ext cx="20168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600" b="1">
                <a:solidFill>
                  <a:srgbClr val="0000DC"/>
                </a:solidFill>
                <a:latin typeface="Comic Sans MS" pitchFamily="66" charset="0"/>
              </a:rPr>
              <a:t>trans-skořicová k.</a:t>
            </a:r>
          </a:p>
        </p:txBody>
      </p:sp>
      <p:sp>
        <p:nvSpPr>
          <p:cNvPr id="23" name="Text Box 22">
            <a:extLst>
              <a:ext uri="{FF2B5EF4-FFF2-40B4-BE49-F238E27FC236}">
                <a16:creationId xmlns:a16="http://schemas.microsoft.com/office/drawing/2014/main" id="{A90007AD-399B-4338-81FB-216C32786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1255" y="3136900"/>
            <a:ext cx="15573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600" b="1">
                <a:solidFill>
                  <a:srgbClr val="0000DC"/>
                </a:solidFill>
                <a:latin typeface="Comic Sans MS" pitchFamily="66" charset="0"/>
              </a:rPr>
              <a:t>kys. benzoová</a:t>
            </a:r>
          </a:p>
        </p:txBody>
      </p:sp>
      <p:sp>
        <p:nvSpPr>
          <p:cNvPr id="24" name="Text Box 23">
            <a:extLst>
              <a:ext uri="{FF2B5EF4-FFF2-40B4-BE49-F238E27FC236}">
                <a16:creationId xmlns:a16="http://schemas.microsoft.com/office/drawing/2014/main" id="{5A8ABFC4-A37F-44EF-ACE9-DF7E8B794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1255" y="400843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600" b="1" dirty="0" err="1">
                <a:solidFill>
                  <a:srgbClr val="C00000"/>
                </a:solidFill>
                <a:latin typeface="Comic Sans MS" pitchFamily="66" charset="0"/>
              </a:rPr>
              <a:t>kys</a:t>
            </a:r>
            <a:r>
              <a:rPr lang="cs-CZ" sz="1600" b="1" dirty="0">
                <a:solidFill>
                  <a:srgbClr val="C00000"/>
                </a:solidFill>
                <a:latin typeface="Comic Sans MS" pitchFamily="66" charset="0"/>
              </a:rPr>
              <a:t>. salicylová</a:t>
            </a:r>
          </a:p>
        </p:txBody>
      </p:sp>
      <p:sp>
        <p:nvSpPr>
          <p:cNvPr id="25" name="Text Box 24">
            <a:extLst>
              <a:ext uri="{FF2B5EF4-FFF2-40B4-BE49-F238E27FC236}">
                <a16:creationId xmlns:a16="http://schemas.microsoft.com/office/drawing/2014/main" id="{54C784E5-7F2A-4807-94B8-79674563C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5717" y="5808663"/>
            <a:ext cx="1358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600" b="1">
                <a:solidFill>
                  <a:srgbClr val="0000DC"/>
                </a:solidFill>
                <a:latin typeface="Comic Sans MS" pitchFamily="66" charset="0"/>
              </a:rPr>
              <a:t>SA-glukosid</a:t>
            </a:r>
          </a:p>
        </p:txBody>
      </p:sp>
      <p:pic>
        <p:nvPicPr>
          <p:cNvPr id="26" name="Picture 26" descr="MFCD00002439">
            <a:extLst>
              <a:ext uri="{FF2B5EF4-FFF2-40B4-BE49-F238E27FC236}">
                <a16:creationId xmlns:a16="http://schemas.microsoft.com/office/drawing/2014/main" id="{E34915B6-A628-4959-8432-F0196064C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7517" y="4560888"/>
            <a:ext cx="8477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AutoShape 27">
            <a:extLst>
              <a:ext uri="{FF2B5EF4-FFF2-40B4-BE49-F238E27FC236}">
                <a16:creationId xmlns:a16="http://schemas.microsoft.com/office/drawing/2014/main" id="{66812548-1BB7-48BB-B4E0-907615897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0392" y="1608138"/>
            <a:ext cx="288925" cy="431800"/>
          </a:xfrm>
          <a:prstGeom prst="downArrow">
            <a:avLst>
              <a:gd name="adj1" fmla="val 50000"/>
              <a:gd name="adj2" fmla="val 3736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28" name="AutoShape 28">
            <a:extLst>
              <a:ext uri="{FF2B5EF4-FFF2-40B4-BE49-F238E27FC236}">
                <a16:creationId xmlns:a16="http://schemas.microsoft.com/office/drawing/2014/main" id="{2173107A-772D-4F94-B5B8-59B109990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0392" y="2544763"/>
            <a:ext cx="288925" cy="431800"/>
          </a:xfrm>
          <a:prstGeom prst="downArrow">
            <a:avLst>
              <a:gd name="adj1" fmla="val 50000"/>
              <a:gd name="adj2" fmla="val 3736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29" name="AutoShape 29">
            <a:extLst>
              <a:ext uri="{FF2B5EF4-FFF2-40B4-BE49-F238E27FC236}">
                <a16:creationId xmlns:a16="http://schemas.microsoft.com/office/drawing/2014/main" id="{A4AA1076-9AE2-4080-BA95-8AD787750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0392" y="3479800"/>
            <a:ext cx="288925" cy="431800"/>
          </a:xfrm>
          <a:prstGeom prst="downArrow">
            <a:avLst>
              <a:gd name="adj1" fmla="val 50000"/>
              <a:gd name="adj2" fmla="val 3736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30" name="Text Box 30">
            <a:extLst>
              <a:ext uri="{FF2B5EF4-FFF2-40B4-BE49-F238E27FC236}">
                <a16:creationId xmlns:a16="http://schemas.microsoft.com/office/drawing/2014/main" id="{B114D0E5-31EF-49B7-8BD2-7D8420F78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9005" y="168116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400" b="1">
                <a:solidFill>
                  <a:srgbClr val="0000DC"/>
                </a:solidFill>
                <a:latin typeface="Comic Sans MS" pitchFamily="66" charset="0"/>
              </a:rPr>
              <a:t>PAL</a:t>
            </a:r>
          </a:p>
        </p:txBody>
      </p:sp>
      <p:sp>
        <p:nvSpPr>
          <p:cNvPr id="31" name="Text Box 31">
            <a:extLst>
              <a:ext uri="{FF2B5EF4-FFF2-40B4-BE49-F238E27FC236}">
                <a16:creationId xmlns:a16="http://schemas.microsoft.com/office/drawing/2014/main" id="{A51AE19D-BE30-47E2-947F-4C94F5A71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3442" y="3546475"/>
            <a:ext cx="1773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400" b="1">
                <a:solidFill>
                  <a:srgbClr val="0000DC"/>
                </a:solidFill>
                <a:latin typeface="Comic Sans MS" pitchFamily="66" charset="0"/>
              </a:rPr>
              <a:t>BA-2-hydroxylasa</a:t>
            </a:r>
          </a:p>
        </p:txBody>
      </p:sp>
      <p:sp>
        <p:nvSpPr>
          <p:cNvPr id="32" name="AutoShape 32">
            <a:extLst>
              <a:ext uri="{FF2B5EF4-FFF2-40B4-BE49-F238E27FC236}">
                <a16:creationId xmlns:a16="http://schemas.microsoft.com/office/drawing/2014/main" id="{1B62D971-4796-420F-A68C-7089B2CEC77E}"/>
              </a:ext>
            </a:extLst>
          </p:cNvPr>
          <p:cNvSpPr>
            <a:spLocks noChangeArrowheads="1"/>
          </p:cNvSpPr>
          <p:nvPr/>
        </p:nvSpPr>
        <p:spPr bwMode="auto">
          <a:xfrm rot="-2790723">
            <a:off x="8234904" y="5353051"/>
            <a:ext cx="288925" cy="431800"/>
          </a:xfrm>
          <a:prstGeom prst="downArrow">
            <a:avLst>
              <a:gd name="adj1" fmla="val 50000"/>
              <a:gd name="adj2" fmla="val 3736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33" name="AutoShape 33">
            <a:extLst>
              <a:ext uri="{FF2B5EF4-FFF2-40B4-BE49-F238E27FC236}">
                <a16:creationId xmlns:a16="http://schemas.microsoft.com/office/drawing/2014/main" id="{8365D0C6-3F49-4CA0-9C2F-D14FD6FA3E48}"/>
              </a:ext>
            </a:extLst>
          </p:cNvPr>
          <p:cNvSpPr>
            <a:spLocks noChangeArrowheads="1"/>
          </p:cNvSpPr>
          <p:nvPr/>
        </p:nvSpPr>
        <p:spPr bwMode="auto">
          <a:xfrm rot="18990723" flipV="1">
            <a:off x="8019005" y="5495925"/>
            <a:ext cx="288925" cy="431800"/>
          </a:xfrm>
          <a:prstGeom prst="downArrow">
            <a:avLst>
              <a:gd name="adj1" fmla="val 50000"/>
              <a:gd name="adj2" fmla="val 3736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34" name="AutoShape 34">
            <a:extLst>
              <a:ext uri="{FF2B5EF4-FFF2-40B4-BE49-F238E27FC236}">
                <a16:creationId xmlns:a16="http://schemas.microsoft.com/office/drawing/2014/main" id="{2321B4EF-2CE8-49E9-AE0F-EF6F47AAC860}"/>
              </a:ext>
            </a:extLst>
          </p:cNvPr>
          <p:cNvSpPr>
            <a:spLocks noChangeArrowheads="1"/>
          </p:cNvSpPr>
          <p:nvPr/>
        </p:nvSpPr>
        <p:spPr bwMode="auto">
          <a:xfrm rot="2242835">
            <a:off x="5137692" y="4092575"/>
            <a:ext cx="2555875" cy="254000"/>
          </a:xfrm>
          <a:prstGeom prst="leftArrow">
            <a:avLst>
              <a:gd name="adj1" fmla="val 50000"/>
              <a:gd name="adj2" fmla="val 2515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35" name="Line 35">
            <a:extLst>
              <a:ext uri="{FF2B5EF4-FFF2-40B4-BE49-F238E27FC236}">
                <a16:creationId xmlns:a16="http://schemas.microsoft.com/office/drawing/2014/main" id="{4FFC5185-1F86-478F-8222-8FD53B9E10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9142" y="3295650"/>
            <a:ext cx="395288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36" name="Line 36">
            <a:extLst>
              <a:ext uri="{FF2B5EF4-FFF2-40B4-BE49-F238E27FC236}">
                <a16:creationId xmlns:a16="http://schemas.microsoft.com/office/drawing/2014/main" id="{4164716B-CFFD-4124-974E-DCC0FFC1BBE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2792" y="2903538"/>
            <a:ext cx="395288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37" name="Oval 37">
            <a:extLst>
              <a:ext uri="{FF2B5EF4-FFF2-40B4-BE49-F238E27FC236}">
                <a16:creationId xmlns:a16="http://schemas.microsoft.com/office/drawing/2014/main" id="{1397F740-F334-49A6-B347-83F7E7284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2992" y="1679575"/>
            <a:ext cx="1397000" cy="4318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38" name="Oval 38">
            <a:extLst>
              <a:ext uri="{FF2B5EF4-FFF2-40B4-BE49-F238E27FC236}">
                <a16:creationId xmlns:a16="http://schemas.microsoft.com/office/drawing/2014/main" id="{95470E3E-30D3-41B8-AE0F-01D8805B8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4717" y="1608138"/>
            <a:ext cx="517525" cy="4318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srgbClr val="0000DC"/>
              </a:solidFill>
            </a:endParaRPr>
          </a:p>
        </p:txBody>
      </p:sp>
      <p:pic>
        <p:nvPicPr>
          <p:cNvPr id="41" name="Obrázek 40">
            <a:extLst>
              <a:ext uri="{FF2B5EF4-FFF2-40B4-BE49-F238E27FC236}">
                <a16:creationId xmlns:a16="http://schemas.microsoft.com/office/drawing/2014/main" id="{7ABFEC66-EE87-4A33-A583-6969A27C95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35426" y="750680"/>
            <a:ext cx="1476375" cy="1000125"/>
          </a:xfrm>
          <a:prstGeom prst="rect">
            <a:avLst/>
          </a:prstGeom>
        </p:spPr>
      </p:pic>
      <p:pic>
        <p:nvPicPr>
          <p:cNvPr id="42" name="Obrázek 41">
            <a:extLst>
              <a:ext uri="{FF2B5EF4-FFF2-40B4-BE49-F238E27FC236}">
                <a16:creationId xmlns:a16="http://schemas.microsoft.com/office/drawing/2014/main" id="{5836B0E9-ADCA-4070-9F1D-A58929D6C5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674" y="960438"/>
            <a:ext cx="151447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57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 animBg="1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 animBg="1"/>
      <p:bldP spid="28" grpId="0" animBg="1"/>
      <p:bldP spid="29" grpId="0" animBg="1"/>
      <p:bldP spid="30" grpId="0"/>
      <p:bldP spid="31" grpId="0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FA048-6C0B-4943-A4C5-E0C4158B12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A+D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834829-851F-4842-8003-69252F5A3F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6" name="AutoShape 5">
            <a:extLst>
              <a:ext uri="{FF2B5EF4-FFF2-40B4-BE49-F238E27FC236}">
                <a16:creationId xmlns:a16="http://schemas.microsoft.com/office/drawing/2014/main" id="{318884C9-A290-4121-B49A-EDAF42DF7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5837" y="3365325"/>
            <a:ext cx="3024188" cy="2879725"/>
          </a:xfrm>
          <a:prstGeom prst="roundRect">
            <a:avLst>
              <a:gd name="adj" fmla="val 16667"/>
            </a:avLst>
          </a:prstGeom>
          <a:solidFill>
            <a:srgbClr val="FFFF4F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id="{C3CCD73F-6F46-4601-8708-A20960A9C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5837" y="196675"/>
            <a:ext cx="3024188" cy="1922463"/>
          </a:xfrm>
          <a:prstGeom prst="roundRect">
            <a:avLst>
              <a:gd name="adj" fmla="val 16667"/>
            </a:avLst>
          </a:prstGeom>
          <a:solidFill>
            <a:srgbClr val="99FFCC"/>
          </a:solidFill>
          <a:ln w="9525">
            <a:solidFill>
              <a:srgbClr val="99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sz="1200">
              <a:solidFill>
                <a:srgbClr val="CCFF99"/>
              </a:solidFill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5206BC26-FC73-4E9B-9368-15A827017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9750" y="4805188"/>
            <a:ext cx="1346200" cy="466725"/>
          </a:xfrm>
          <a:prstGeom prst="rect">
            <a:avLst/>
          </a:prstGeom>
          <a:solidFill>
            <a:srgbClr val="66FF66"/>
          </a:solidFill>
          <a:ln w="9525">
            <a:solidFill>
              <a:srgbClr val="66FF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HR, nekróza,</a:t>
            </a:r>
          </a:p>
          <a:p>
            <a:pPr algn="l"/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Oxidativní vzpl.</a:t>
            </a:r>
          </a:p>
        </p:txBody>
      </p:sp>
      <p:sp>
        <p:nvSpPr>
          <p:cNvPr id="9" name="AutoShape 7">
            <a:extLst>
              <a:ext uri="{FF2B5EF4-FFF2-40B4-BE49-F238E27FC236}">
                <a16:creationId xmlns:a16="http://schemas.microsoft.com/office/drawing/2014/main" id="{9B200744-A1E0-4BBF-A4E4-78B6F0D197F1}"/>
              </a:ext>
            </a:extLst>
          </p:cNvPr>
          <p:cNvSpPr>
            <a:spLocks noChangeArrowheads="1"/>
          </p:cNvSpPr>
          <p:nvPr/>
        </p:nvSpPr>
        <p:spPr bwMode="auto">
          <a:xfrm rot="16200000" flipV="1">
            <a:off x="8938012" y="4665488"/>
            <a:ext cx="360363" cy="287337"/>
          </a:xfrm>
          <a:custGeom>
            <a:avLst/>
            <a:gdLst>
              <a:gd name="T0" fmla="*/ 70239762 w 21600"/>
              <a:gd name="T1" fmla="*/ 0 h 21600"/>
              <a:gd name="T2" fmla="*/ 70239762 w 21600"/>
              <a:gd name="T3" fmla="*/ 28620311 h 21600"/>
              <a:gd name="T4" fmla="*/ 15031373 w 21600"/>
              <a:gd name="T5" fmla="*/ 50847204 h 21600"/>
              <a:gd name="T6" fmla="*/ 100302767 w 21600"/>
              <a:gd name="T7" fmla="*/ 1431024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F8EBDDE9-ABCA-4FBC-BA9C-74CD5515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5962" y="5835475"/>
            <a:ext cx="849913" cy="307777"/>
          </a:xfrm>
          <a:prstGeom prst="rect">
            <a:avLst/>
          </a:prstGeom>
          <a:solidFill>
            <a:srgbClr val="FFCC66"/>
          </a:solidFill>
          <a:ln w="9525">
            <a:solidFill>
              <a:srgbClr val="FFB87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400" b="1">
                <a:solidFill>
                  <a:srgbClr val="000000"/>
                </a:solidFill>
                <a:latin typeface="Comic Sans MS" pitchFamily="66" charset="0"/>
              </a:rPr>
              <a:t>Patogen</a:t>
            </a:r>
          </a:p>
        </p:txBody>
      </p:sp>
      <p:sp>
        <p:nvSpPr>
          <p:cNvPr id="11" name="AutoShape 9">
            <a:extLst>
              <a:ext uri="{FF2B5EF4-FFF2-40B4-BE49-F238E27FC236}">
                <a16:creationId xmlns:a16="http://schemas.microsoft.com/office/drawing/2014/main" id="{85432610-911B-492D-A4AA-4E3F59196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7275" y="5454475"/>
            <a:ext cx="358775" cy="2159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AutoShape 10">
            <a:extLst>
              <a:ext uri="{FF2B5EF4-FFF2-40B4-BE49-F238E27FC236}">
                <a16:creationId xmlns:a16="http://schemas.microsoft.com/office/drawing/2014/main" id="{5124FAB1-FE91-4D51-8F6A-A2FE929C7B0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938012" y="5090938"/>
            <a:ext cx="360363" cy="287337"/>
          </a:xfrm>
          <a:custGeom>
            <a:avLst/>
            <a:gdLst>
              <a:gd name="T0" fmla="*/ 70239762 w 21600"/>
              <a:gd name="T1" fmla="*/ 0 h 21600"/>
              <a:gd name="T2" fmla="*/ 70239762 w 21600"/>
              <a:gd name="T3" fmla="*/ 28620311 h 21600"/>
              <a:gd name="T4" fmla="*/ 15031373 w 21600"/>
              <a:gd name="T5" fmla="*/ 50847204 h 21600"/>
              <a:gd name="T6" fmla="*/ 100302767 w 21600"/>
              <a:gd name="T7" fmla="*/ 1431024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2B1B9198-B45A-4F42-A1F1-81382B473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7837" y="5406850"/>
            <a:ext cx="804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Lokální</a:t>
            </a:r>
          </a:p>
          <a:p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odpovědi</a:t>
            </a:r>
          </a:p>
        </p:txBody>
      </p:sp>
      <p:sp>
        <p:nvSpPr>
          <p:cNvPr id="14" name="AutoShape 12">
            <a:extLst>
              <a:ext uri="{FF2B5EF4-FFF2-40B4-BE49-F238E27FC236}">
                <a16:creationId xmlns:a16="http://schemas.microsoft.com/office/drawing/2014/main" id="{0CA03A0B-FE18-4BF0-8448-F29A60CD1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5837" y="2141363"/>
            <a:ext cx="3024188" cy="1223962"/>
          </a:xfrm>
          <a:prstGeom prst="roundRect">
            <a:avLst>
              <a:gd name="adj" fmla="val 16667"/>
            </a:avLst>
          </a:prstGeom>
          <a:solidFill>
            <a:srgbClr val="FFB871"/>
          </a:solidFill>
          <a:ln w="9525">
            <a:solidFill>
              <a:srgbClr val="FF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sz="1200"/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785DCA78-1A87-46D3-A306-6B6560CBE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4950" y="4009850"/>
            <a:ext cx="13049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Proteinkinasa C</a:t>
            </a: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C238121C-32AA-473B-9D58-761E3B19E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3400" y="3725688"/>
            <a:ext cx="5476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SIPK</a:t>
            </a: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7ECA1EC6-C648-4077-8EAD-499C6AB93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5625" y="4314650"/>
            <a:ext cx="6000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WIPK</a:t>
            </a:r>
          </a:p>
        </p:txBody>
      </p:sp>
      <p:sp>
        <p:nvSpPr>
          <p:cNvPr id="18" name="AutoShape 16">
            <a:extLst>
              <a:ext uri="{FF2B5EF4-FFF2-40B4-BE49-F238E27FC236}">
                <a16:creationId xmlns:a16="http://schemas.microsoft.com/office/drawing/2014/main" id="{46EE48E5-95BF-43AA-BCD9-2C2F93093B47}"/>
              </a:ext>
            </a:extLst>
          </p:cNvPr>
          <p:cNvSpPr>
            <a:spLocks noChangeArrowheads="1"/>
          </p:cNvSpPr>
          <p:nvPr/>
        </p:nvSpPr>
        <p:spPr bwMode="auto">
          <a:xfrm rot="5400000" flipH="1" flipV="1">
            <a:off x="7244149" y="4675013"/>
            <a:ext cx="360363" cy="287338"/>
          </a:xfrm>
          <a:custGeom>
            <a:avLst/>
            <a:gdLst>
              <a:gd name="T0" fmla="*/ 70239762 w 21600"/>
              <a:gd name="T1" fmla="*/ 0 h 21600"/>
              <a:gd name="T2" fmla="*/ 70239762 w 21600"/>
              <a:gd name="T3" fmla="*/ 28620677 h 21600"/>
              <a:gd name="T4" fmla="*/ 15031373 w 21600"/>
              <a:gd name="T5" fmla="*/ 50847726 h 21600"/>
              <a:gd name="T6" fmla="*/ 100302767 w 21600"/>
              <a:gd name="T7" fmla="*/ 14310338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64C25275-9235-4BBA-BC18-DD1AECE44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2075" y="4063825"/>
            <a:ext cx="5318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1400" b="1">
                <a:solidFill>
                  <a:srgbClr val="A50021"/>
                </a:solidFill>
                <a:latin typeface="Comic Sans MS" pitchFamily="66" charset="0"/>
              </a:rPr>
              <a:t>Ca</a:t>
            </a:r>
            <a:r>
              <a:rPr lang="cs-CZ" sz="1400" b="1" baseline="30000">
                <a:solidFill>
                  <a:srgbClr val="A50021"/>
                </a:solidFill>
                <a:latin typeface="Comic Sans MS" pitchFamily="66" charset="0"/>
              </a:rPr>
              <a:t>2+</a:t>
            </a:r>
          </a:p>
          <a:p>
            <a:pPr algn="l"/>
            <a:endParaRPr lang="cs-CZ" sz="1400" b="1" baseline="30000">
              <a:solidFill>
                <a:srgbClr val="A50021"/>
              </a:solidFill>
              <a:latin typeface="Comic Sans MS" pitchFamily="66" charset="0"/>
            </a:endParaRP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8539FBD1-3128-40C6-8C7D-82073FADE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9850" y="4362275"/>
            <a:ext cx="4429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PLC</a:t>
            </a:r>
          </a:p>
        </p:txBody>
      </p:sp>
      <p:sp>
        <p:nvSpPr>
          <p:cNvPr id="21" name="Line 19">
            <a:extLst>
              <a:ext uri="{FF2B5EF4-FFF2-40B4-BE49-F238E27FC236}">
                <a16:creationId xmlns:a16="http://schemas.microsoft.com/office/drawing/2014/main" id="{F8856296-0E42-4F36-9850-A60E537AD3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6525" y="4124150"/>
            <a:ext cx="0" cy="1444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" name="Text Box 20">
            <a:extLst>
              <a:ext uri="{FF2B5EF4-FFF2-40B4-BE49-F238E27FC236}">
                <a16:creationId xmlns:a16="http://schemas.microsoft.com/office/drawing/2014/main" id="{8FF189DD-21FF-4F0A-8730-25C270BCD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1725" y="3797125"/>
            <a:ext cx="1030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NADPH ox.</a:t>
            </a:r>
          </a:p>
        </p:txBody>
      </p:sp>
      <p:sp>
        <p:nvSpPr>
          <p:cNvPr id="23" name="Text Box 21">
            <a:extLst>
              <a:ext uri="{FF2B5EF4-FFF2-40B4-BE49-F238E27FC236}">
                <a16:creationId xmlns:a16="http://schemas.microsoft.com/office/drawing/2014/main" id="{94242E92-E293-411F-9F3D-C01B8C4B1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2000" y="3095450"/>
            <a:ext cx="9636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fenylalanin</a:t>
            </a:r>
          </a:p>
        </p:txBody>
      </p:sp>
      <p:sp>
        <p:nvSpPr>
          <p:cNvPr id="24" name="Text Box 22">
            <a:extLst>
              <a:ext uri="{FF2B5EF4-FFF2-40B4-BE49-F238E27FC236}">
                <a16:creationId xmlns:a16="http://schemas.microsoft.com/office/drawing/2014/main" id="{0ADF7BAE-BE35-4B1E-A6AC-4FA149D48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8337" y="2631900"/>
            <a:ext cx="10683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k. skořicová</a:t>
            </a:r>
          </a:p>
        </p:txBody>
      </p:sp>
      <p:sp>
        <p:nvSpPr>
          <p:cNvPr id="25" name="Text Box 23">
            <a:extLst>
              <a:ext uri="{FF2B5EF4-FFF2-40B4-BE49-F238E27FC236}">
                <a16:creationId xmlns:a16="http://schemas.microsoft.com/office/drawing/2014/main" id="{43879CEC-21FD-456B-8A86-914CB5A40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0125" y="2109613"/>
            <a:ext cx="509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b="1">
                <a:solidFill>
                  <a:srgbClr val="A50021"/>
                </a:solidFill>
                <a:latin typeface="Comic Sans MS" pitchFamily="66" charset="0"/>
              </a:rPr>
              <a:t>SA</a:t>
            </a:r>
          </a:p>
        </p:txBody>
      </p:sp>
      <p:sp>
        <p:nvSpPr>
          <p:cNvPr id="26" name="AutoShape 24">
            <a:extLst>
              <a:ext uri="{FF2B5EF4-FFF2-40B4-BE49-F238E27FC236}">
                <a16:creationId xmlns:a16="http://schemas.microsoft.com/office/drawing/2014/main" id="{5C3F48A7-5C02-4928-B8E0-4367E6C6E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9037" y="2900188"/>
            <a:ext cx="144463" cy="215900"/>
          </a:xfrm>
          <a:prstGeom prst="upArrow">
            <a:avLst>
              <a:gd name="adj1" fmla="val 50000"/>
              <a:gd name="adj2" fmla="val 37363"/>
            </a:avLst>
          </a:prstGeom>
          <a:solidFill>
            <a:srgbClr val="663300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AutoShape 25">
            <a:extLst>
              <a:ext uri="{FF2B5EF4-FFF2-40B4-BE49-F238E27FC236}">
                <a16:creationId xmlns:a16="http://schemas.microsoft.com/office/drawing/2014/main" id="{6D680C65-8CCD-474D-917E-52FE1E2B2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9037" y="2441400"/>
            <a:ext cx="144463" cy="215900"/>
          </a:xfrm>
          <a:prstGeom prst="upArrow">
            <a:avLst>
              <a:gd name="adj1" fmla="val 50000"/>
              <a:gd name="adj2" fmla="val 37363"/>
            </a:avLst>
          </a:prstGeom>
          <a:solidFill>
            <a:srgbClr val="663300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AutoShape 26">
            <a:extLst>
              <a:ext uri="{FF2B5EF4-FFF2-40B4-BE49-F238E27FC236}">
                <a16:creationId xmlns:a16="http://schemas.microsoft.com/office/drawing/2014/main" id="{AE24A3BE-B50F-4DDF-AFC4-EFFCF289F941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9403944" y="3750294"/>
            <a:ext cx="144462" cy="215900"/>
          </a:xfrm>
          <a:prstGeom prst="upArrow">
            <a:avLst>
              <a:gd name="adj1" fmla="val 50000"/>
              <a:gd name="adj2" fmla="val 37363"/>
            </a:avLst>
          </a:prstGeom>
          <a:solidFill>
            <a:srgbClr val="663300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Rectangle 27">
            <a:extLst>
              <a:ext uri="{FF2B5EF4-FFF2-40B4-BE49-F238E27FC236}">
                <a16:creationId xmlns:a16="http://schemas.microsoft.com/office/drawing/2014/main" id="{68BFDD5C-3298-4695-A813-7DA2662DD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8562" y="2285825"/>
            <a:ext cx="53975" cy="1584325"/>
          </a:xfrm>
          <a:prstGeom prst="rect">
            <a:avLst/>
          </a:prstGeom>
          <a:solidFill>
            <a:srgbClr val="663300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" name="Rectangle 28">
            <a:extLst>
              <a:ext uri="{FF2B5EF4-FFF2-40B4-BE49-F238E27FC236}">
                <a16:creationId xmlns:a16="http://schemas.microsoft.com/office/drawing/2014/main" id="{94C80E33-BF43-44FB-9A8A-F9D19BD2B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3037" y="2235025"/>
            <a:ext cx="1081088" cy="53975"/>
          </a:xfrm>
          <a:prstGeom prst="rect">
            <a:avLst/>
          </a:prstGeom>
          <a:solidFill>
            <a:srgbClr val="663300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" name="AutoShape 29">
            <a:extLst>
              <a:ext uri="{FF2B5EF4-FFF2-40B4-BE49-F238E27FC236}">
                <a16:creationId xmlns:a16="http://schemas.microsoft.com/office/drawing/2014/main" id="{2743D1D9-E04F-4544-9C32-91A0254E76C7}"/>
              </a:ext>
            </a:extLst>
          </p:cNvPr>
          <p:cNvSpPr>
            <a:spLocks noChangeArrowheads="1"/>
          </p:cNvSpPr>
          <p:nvPr/>
        </p:nvSpPr>
        <p:spPr bwMode="auto">
          <a:xfrm rot="-3300183">
            <a:off x="8558599" y="3331988"/>
            <a:ext cx="144463" cy="503238"/>
          </a:xfrm>
          <a:prstGeom prst="upArrow">
            <a:avLst>
              <a:gd name="adj1" fmla="val 50000"/>
              <a:gd name="adj2" fmla="val 87088"/>
            </a:avLst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" name="Text Box 30">
            <a:extLst>
              <a:ext uri="{FF2B5EF4-FFF2-40B4-BE49-F238E27FC236}">
                <a16:creationId xmlns:a16="http://schemas.microsoft.com/office/drawing/2014/main" id="{BF4BFCF2-636A-4668-97DD-7719EAA6D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637" y="861838"/>
            <a:ext cx="19065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Součásti buněčné stěny</a:t>
            </a:r>
          </a:p>
        </p:txBody>
      </p:sp>
      <p:sp>
        <p:nvSpPr>
          <p:cNvPr id="33" name="Text Box 31">
            <a:extLst>
              <a:ext uri="{FF2B5EF4-FFF2-40B4-BE49-F238E27FC236}">
                <a16:creationId xmlns:a16="http://schemas.microsoft.com/office/drawing/2014/main" id="{8422AA5D-FC4D-4DCE-BE11-00DEA21B0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5900" y="341138"/>
            <a:ext cx="1095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Phytoalexiny</a:t>
            </a:r>
          </a:p>
          <a:p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Fenolické l.</a:t>
            </a:r>
          </a:p>
        </p:txBody>
      </p:sp>
      <p:sp>
        <p:nvSpPr>
          <p:cNvPr id="34" name="Text Box 32">
            <a:extLst>
              <a:ext uri="{FF2B5EF4-FFF2-40B4-BE49-F238E27FC236}">
                <a16:creationId xmlns:a16="http://schemas.microsoft.com/office/drawing/2014/main" id="{8450FE97-DAC7-4BD6-9E3D-EED1C673D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9962" y="341138"/>
            <a:ext cx="155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solidFill>
                  <a:srgbClr val="A50021"/>
                </a:solidFill>
                <a:latin typeface="Comic Sans MS" pitchFamily="66" charset="0"/>
              </a:rPr>
              <a:t>Kyselé PR proteiny</a:t>
            </a:r>
          </a:p>
          <a:p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Obranné reakce</a:t>
            </a:r>
          </a:p>
        </p:txBody>
      </p:sp>
      <p:sp>
        <p:nvSpPr>
          <p:cNvPr id="35" name="AutoShape 33">
            <a:extLst>
              <a:ext uri="{FF2B5EF4-FFF2-40B4-BE49-F238E27FC236}">
                <a16:creationId xmlns:a16="http://schemas.microsoft.com/office/drawing/2014/main" id="{193424ED-7965-421D-A98C-0EABD95B5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9037" y="1914350"/>
            <a:ext cx="144463" cy="215900"/>
          </a:xfrm>
          <a:prstGeom prst="upArrow">
            <a:avLst>
              <a:gd name="adj1" fmla="val 50000"/>
              <a:gd name="adj2" fmla="val 37363"/>
            </a:avLst>
          </a:prstGeom>
          <a:solidFill>
            <a:srgbClr val="333300"/>
          </a:solidFill>
          <a:ln w="9525">
            <a:solidFill>
              <a:srgbClr val="33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AutoShape 34">
            <a:extLst>
              <a:ext uri="{FF2B5EF4-FFF2-40B4-BE49-F238E27FC236}">
                <a16:creationId xmlns:a16="http://schemas.microsoft.com/office/drawing/2014/main" id="{45A94515-B1C3-42E2-9801-009C34ABC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700" y="1133300"/>
            <a:ext cx="144462" cy="215900"/>
          </a:xfrm>
          <a:prstGeom prst="upArrow">
            <a:avLst>
              <a:gd name="adj1" fmla="val 50000"/>
              <a:gd name="adj2" fmla="val 37363"/>
            </a:avLst>
          </a:prstGeom>
          <a:solidFill>
            <a:srgbClr val="333300"/>
          </a:solidFill>
          <a:ln w="9525">
            <a:solidFill>
              <a:srgbClr val="33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AutoShape 35">
            <a:extLst>
              <a:ext uri="{FF2B5EF4-FFF2-40B4-BE49-F238E27FC236}">
                <a16:creationId xmlns:a16="http://schemas.microsoft.com/office/drawing/2014/main" id="{0F837801-7146-4EA1-B597-435822179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0200" y="190325"/>
            <a:ext cx="3024187" cy="1922463"/>
          </a:xfrm>
          <a:prstGeom prst="roundRect">
            <a:avLst>
              <a:gd name="adj" fmla="val 16667"/>
            </a:avLst>
          </a:prstGeom>
          <a:solidFill>
            <a:srgbClr val="99FFCC"/>
          </a:solidFill>
          <a:ln w="9525">
            <a:solidFill>
              <a:srgbClr val="99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sz="1200">
              <a:solidFill>
                <a:srgbClr val="CCFF99"/>
              </a:solidFill>
            </a:endParaRPr>
          </a:p>
        </p:txBody>
      </p:sp>
      <p:sp>
        <p:nvSpPr>
          <p:cNvPr id="38" name="AutoShape 36">
            <a:extLst>
              <a:ext uri="{FF2B5EF4-FFF2-40B4-BE49-F238E27FC236}">
                <a16:creationId xmlns:a16="http://schemas.microsoft.com/office/drawing/2014/main" id="{265DA8EE-585E-42A5-AB01-D6CA5C004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0200" y="3358975"/>
            <a:ext cx="3024187" cy="2879725"/>
          </a:xfrm>
          <a:prstGeom prst="roundRect">
            <a:avLst>
              <a:gd name="adj" fmla="val 16667"/>
            </a:avLst>
          </a:prstGeom>
          <a:solidFill>
            <a:srgbClr val="FFFF4F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Text Box 37">
            <a:extLst>
              <a:ext uri="{FF2B5EF4-FFF2-40B4-BE49-F238E27FC236}">
                <a16:creationId xmlns:a16="http://schemas.microsoft.com/office/drawing/2014/main" id="{CE686601-379F-425C-87B1-533C8B0E4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0175" y="4798838"/>
            <a:ext cx="963612" cy="466725"/>
          </a:xfrm>
          <a:prstGeom prst="rect">
            <a:avLst/>
          </a:prstGeom>
          <a:solidFill>
            <a:srgbClr val="66FF66"/>
          </a:solidFill>
          <a:ln w="9525">
            <a:solidFill>
              <a:srgbClr val="66FF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Fragmenty</a:t>
            </a:r>
          </a:p>
          <a:p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 buň. stěn</a:t>
            </a:r>
          </a:p>
        </p:txBody>
      </p:sp>
      <p:sp>
        <p:nvSpPr>
          <p:cNvPr id="40" name="AutoShape 38">
            <a:extLst>
              <a:ext uri="{FF2B5EF4-FFF2-40B4-BE49-F238E27FC236}">
                <a16:creationId xmlns:a16="http://schemas.microsoft.com/office/drawing/2014/main" id="{74A9BBE0-786E-4FB9-8658-CE5339F3AFBF}"/>
              </a:ext>
            </a:extLst>
          </p:cNvPr>
          <p:cNvSpPr>
            <a:spLocks noChangeArrowheads="1"/>
          </p:cNvSpPr>
          <p:nvPr/>
        </p:nvSpPr>
        <p:spPr bwMode="auto">
          <a:xfrm rot="16200000" flipV="1">
            <a:off x="4472374" y="4659138"/>
            <a:ext cx="360363" cy="287338"/>
          </a:xfrm>
          <a:custGeom>
            <a:avLst/>
            <a:gdLst>
              <a:gd name="T0" fmla="*/ 70239762 w 21600"/>
              <a:gd name="T1" fmla="*/ 0 h 21600"/>
              <a:gd name="T2" fmla="*/ 70239762 w 21600"/>
              <a:gd name="T3" fmla="*/ 28620677 h 21600"/>
              <a:gd name="T4" fmla="*/ 15031373 w 21600"/>
              <a:gd name="T5" fmla="*/ 50847726 h 21600"/>
              <a:gd name="T6" fmla="*/ 100302767 w 21600"/>
              <a:gd name="T7" fmla="*/ 14310338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Text Box 39">
            <a:extLst>
              <a:ext uri="{FF2B5EF4-FFF2-40B4-BE49-F238E27FC236}">
                <a16:creationId xmlns:a16="http://schemas.microsoft.com/office/drawing/2014/main" id="{CE1C2A53-750E-4D29-9735-85868BA5B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918" y="5829125"/>
            <a:ext cx="2449513" cy="307777"/>
          </a:xfrm>
          <a:prstGeom prst="rect">
            <a:avLst/>
          </a:prstGeom>
          <a:solidFill>
            <a:srgbClr val="FFCC66"/>
          </a:solidFill>
          <a:ln w="9525">
            <a:solidFill>
              <a:srgbClr val="FFB87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cs-CZ" sz="1400" b="1" dirty="0" err="1">
                <a:solidFill>
                  <a:srgbClr val="000000"/>
                </a:solidFill>
                <a:latin typeface="Comic Sans MS" pitchFamily="66" charset="0"/>
              </a:rPr>
              <a:t>Napadení,Herbivorní</a:t>
            </a:r>
            <a:r>
              <a:rPr lang="cs-CZ" sz="1400" b="1" dirty="0">
                <a:solidFill>
                  <a:srgbClr val="000000"/>
                </a:solidFill>
                <a:latin typeface="Comic Sans MS" pitchFamily="66" charset="0"/>
              </a:rPr>
              <a:t> hmyz</a:t>
            </a:r>
          </a:p>
        </p:txBody>
      </p:sp>
      <p:sp>
        <p:nvSpPr>
          <p:cNvPr id="42" name="AutoShape 40">
            <a:extLst>
              <a:ext uri="{FF2B5EF4-FFF2-40B4-BE49-F238E27FC236}">
                <a16:creationId xmlns:a16="http://schemas.microsoft.com/office/drawing/2014/main" id="{71B99E9A-1D16-440B-9565-7DEFC6B6A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637" y="5448125"/>
            <a:ext cx="358775" cy="2159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3" name="AutoShape 41">
            <a:extLst>
              <a:ext uri="{FF2B5EF4-FFF2-40B4-BE49-F238E27FC236}">
                <a16:creationId xmlns:a16="http://schemas.microsoft.com/office/drawing/2014/main" id="{49A2B8A3-37A2-434D-AF28-CF7335E8B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0200" y="2135013"/>
            <a:ext cx="3024187" cy="1223962"/>
          </a:xfrm>
          <a:prstGeom prst="roundRect">
            <a:avLst>
              <a:gd name="adj" fmla="val 16667"/>
            </a:avLst>
          </a:prstGeom>
          <a:solidFill>
            <a:srgbClr val="FFB871"/>
          </a:solidFill>
          <a:ln w="9525">
            <a:solidFill>
              <a:srgbClr val="FF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sz="1200"/>
          </a:p>
        </p:txBody>
      </p:sp>
      <p:sp>
        <p:nvSpPr>
          <p:cNvPr id="44" name="Text Box 42">
            <a:extLst>
              <a:ext uri="{FF2B5EF4-FFF2-40B4-BE49-F238E27FC236}">
                <a16:creationId xmlns:a16="http://schemas.microsoft.com/office/drawing/2014/main" id="{A9FC20F4-644F-4C58-BAE7-AEDCC1147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312" y="4003500"/>
            <a:ext cx="12112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Proteinkinasy </a:t>
            </a:r>
          </a:p>
        </p:txBody>
      </p:sp>
      <p:sp>
        <p:nvSpPr>
          <p:cNvPr id="45" name="Text Box 43">
            <a:extLst>
              <a:ext uri="{FF2B5EF4-FFF2-40B4-BE49-F238E27FC236}">
                <a16:creationId xmlns:a16="http://schemas.microsoft.com/office/drawing/2014/main" id="{7521EB70-12DD-402F-8149-539ECDA83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987" y="4308300"/>
            <a:ext cx="6000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WIPK</a:t>
            </a:r>
          </a:p>
        </p:txBody>
      </p:sp>
      <p:sp>
        <p:nvSpPr>
          <p:cNvPr id="46" name="AutoShape 44">
            <a:extLst>
              <a:ext uri="{FF2B5EF4-FFF2-40B4-BE49-F238E27FC236}">
                <a16:creationId xmlns:a16="http://schemas.microsoft.com/office/drawing/2014/main" id="{7A4CAAC9-AB32-4188-9361-7FD1040E3E20}"/>
              </a:ext>
            </a:extLst>
          </p:cNvPr>
          <p:cNvSpPr>
            <a:spLocks noChangeArrowheads="1"/>
          </p:cNvSpPr>
          <p:nvPr/>
        </p:nvSpPr>
        <p:spPr bwMode="auto">
          <a:xfrm rot="5400000" flipH="1" flipV="1">
            <a:off x="2778512" y="4668663"/>
            <a:ext cx="360363" cy="287337"/>
          </a:xfrm>
          <a:custGeom>
            <a:avLst/>
            <a:gdLst>
              <a:gd name="T0" fmla="*/ 70239762 w 21600"/>
              <a:gd name="T1" fmla="*/ 0 h 21600"/>
              <a:gd name="T2" fmla="*/ 70239762 w 21600"/>
              <a:gd name="T3" fmla="*/ 28620311 h 21600"/>
              <a:gd name="T4" fmla="*/ 15031373 w 21600"/>
              <a:gd name="T5" fmla="*/ 50847204 h 21600"/>
              <a:gd name="T6" fmla="*/ 100302767 w 21600"/>
              <a:gd name="T7" fmla="*/ 1431024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Text Box 45">
            <a:extLst>
              <a:ext uri="{FF2B5EF4-FFF2-40B4-BE49-F238E27FC236}">
                <a16:creationId xmlns:a16="http://schemas.microsoft.com/office/drawing/2014/main" id="{DE7AA5C4-B078-43AB-BA75-E0B99EF8C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6437" y="4292425"/>
            <a:ext cx="531813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1400" b="1">
                <a:solidFill>
                  <a:srgbClr val="A50021"/>
                </a:solidFill>
                <a:latin typeface="Comic Sans MS" pitchFamily="66" charset="0"/>
              </a:rPr>
              <a:t>Ca</a:t>
            </a:r>
            <a:r>
              <a:rPr lang="cs-CZ" sz="1400" b="1" baseline="30000">
                <a:solidFill>
                  <a:srgbClr val="A50021"/>
                </a:solidFill>
                <a:latin typeface="Comic Sans MS" pitchFamily="66" charset="0"/>
              </a:rPr>
              <a:t>2+</a:t>
            </a:r>
          </a:p>
          <a:p>
            <a:pPr algn="l"/>
            <a:endParaRPr lang="cs-CZ" sz="1400" b="1" baseline="30000">
              <a:solidFill>
                <a:srgbClr val="A50021"/>
              </a:solidFill>
              <a:latin typeface="Comic Sans MS" pitchFamily="66" charset="0"/>
            </a:endParaRPr>
          </a:p>
        </p:txBody>
      </p:sp>
      <p:sp>
        <p:nvSpPr>
          <p:cNvPr id="48" name="Line 46">
            <a:extLst>
              <a:ext uri="{FF2B5EF4-FFF2-40B4-BE49-F238E27FC236}">
                <a16:creationId xmlns:a16="http://schemas.microsoft.com/office/drawing/2014/main" id="{9E7089B9-A542-43A3-B400-B964B3C182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30887" y="4346400"/>
            <a:ext cx="0" cy="1444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9" name="Text Box 47">
            <a:extLst>
              <a:ext uri="{FF2B5EF4-FFF2-40B4-BE49-F238E27FC236}">
                <a16:creationId xmlns:a16="http://schemas.microsoft.com/office/drawing/2014/main" id="{47E473F9-DD35-4468-84F1-95C1BC3AE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6087" y="4025725"/>
            <a:ext cx="1030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NADPH ox.</a:t>
            </a:r>
          </a:p>
        </p:txBody>
      </p:sp>
      <p:sp>
        <p:nvSpPr>
          <p:cNvPr id="50" name="AutoShape 48">
            <a:extLst>
              <a:ext uri="{FF2B5EF4-FFF2-40B4-BE49-F238E27FC236}">
                <a16:creationId xmlns:a16="http://schemas.microsoft.com/office/drawing/2014/main" id="{AAD78404-CF85-404D-B1CE-62F169586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3400" y="2893838"/>
            <a:ext cx="144462" cy="215900"/>
          </a:xfrm>
          <a:prstGeom prst="upArrow">
            <a:avLst>
              <a:gd name="adj1" fmla="val 50000"/>
              <a:gd name="adj2" fmla="val 37363"/>
            </a:avLst>
          </a:prstGeom>
          <a:solidFill>
            <a:srgbClr val="663300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AutoShape 49">
            <a:extLst>
              <a:ext uri="{FF2B5EF4-FFF2-40B4-BE49-F238E27FC236}">
                <a16:creationId xmlns:a16="http://schemas.microsoft.com/office/drawing/2014/main" id="{161A4B7C-80AD-4339-B781-2A50A7A80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3400" y="2435050"/>
            <a:ext cx="144462" cy="215900"/>
          </a:xfrm>
          <a:prstGeom prst="upArrow">
            <a:avLst>
              <a:gd name="adj1" fmla="val 50000"/>
              <a:gd name="adj2" fmla="val 37363"/>
            </a:avLst>
          </a:prstGeom>
          <a:solidFill>
            <a:srgbClr val="663300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AutoShape 50">
            <a:extLst>
              <a:ext uri="{FF2B5EF4-FFF2-40B4-BE49-F238E27FC236}">
                <a16:creationId xmlns:a16="http://schemas.microsoft.com/office/drawing/2014/main" id="{78C1B554-1C48-4B66-A182-12B52095C3B0}"/>
              </a:ext>
            </a:extLst>
          </p:cNvPr>
          <p:cNvSpPr>
            <a:spLocks noChangeArrowheads="1"/>
          </p:cNvSpPr>
          <p:nvPr/>
        </p:nvSpPr>
        <p:spPr bwMode="auto">
          <a:xfrm rot="-3300183">
            <a:off x="4073913" y="3324050"/>
            <a:ext cx="144462" cy="503237"/>
          </a:xfrm>
          <a:prstGeom prst="upArrow">
            <a:avLst>
              <a:gd name="adj1" fmla="val 50000"/>
              <a:gd name="adj2" fmla="val 87088"/>
            </a:avLst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Text Box 51">
            <a:extLst>
              <a:ext uri="{FF2B5EF4-FFF2-40B4-BE49-F238E27FC236}">
                <a16:creationId xmlns:a16="http://schemas.microsoft.com/office/drawing/2014/main" id="{7A99A03E-B198-4B10-873F-5AA13A488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1575" y="855488"/>
            <a:ext cx="13620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Sek. metabolity</a:t>
            </a:r>
          </a:p>
        </p:txBody>
      </p:sp>
      <p:sp>
        <p:nvSpPr>
          <p:cNvPr id="54" name="Text Box 52">
            <a:extLst>
              <a:ext uri="{FF2B5EF4-FFF2-40B4-BE49-F238E27FC236}">
                <a16:creationId xmlns:a16="http://schemas.microsoft.com/office/drawing/2014/main" id="{27904E84-1330-4992-AEA9-3019FEC11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3437" y="334788"/>
            <a:ext cx="1095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Proteinásové</a:t>
            </a:r>
          </a:p>
          <a:p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Inhibitory</a:t>
            </a:r>
          </a:p>
        </p:txBody>
      </p:sp>
      <p:sp>
        <p:nvSpPr>
          <p:cNvPr id="55" name="Text Box 53">
            <a:extLst>
              <a:ext uri="{FF2B5EF4-FFF2-40B4-BE49-F238E27FC236}">
                <a16:creationId xmlns:a16="http://schemas.microsoft.com/office/drawing/2014/main" id="{17844234-5E01-4DFE-A5BF-0F673EEB6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3687" y="415750"/>
            <a:ext cx="1644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solidFill>
                  <a:srgbClr val="003366"/>
                </a:solidFill>
                <a:latin typeface="Comic Sans MS" pitchFamily="66" charset="0"/>
              </a:rPr>
              <a:t>Bazické PR proteiny</a:t>
            </a:r>
          </a:p>
          <a:p>
            <a:endParaRPr lang="cs-CZ" sz="12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6" name="Text Box 54">
            <a:extLst>
              <a:ext uri="{FF2B5EF4-FFF2-40B4-BE49-F238E27FC236}">
                <a16:creationId xmlns:a16="http://schemas.microsoft.com/office/drawing/2014/main" id="{0614B521-DA54-4F7D-A281-DE196D648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0187" y="1414288"/>
            <a:ext cx="779463" cy="466725"/>
          </a:xfrm>
          <a:prstGeom prst="rect">
            <a:avLst/>
          </a:prstGeom>
          <a:solidFill>
            <a:srgbClr val="66FF66"/>
          </a:solidFill>
          <a:ln w="9525">
            <a:solidFill>
              <a:srgbClr val="66FF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Exprese</a:t>
            </a:r>
          </a:p>
          <a:p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genů</a:t>
            </a:r>
          </a:p>
        </p:txBody>
      </p:sp>
      <p:sp>
        <p:nvSpPr>
          <p:cNvPr id="57" name="AutoShape 55">
            <a:extLst>
              <a:ext uri="{FF2B5EF4-FFF2-40B4-BE49-F238E27FC236}">
                <a16:creationId xmlns:a16="http://schemas.microsoft.com/office/drawing/2014/main" id="{330EF1BA-9C9B-4B29-8ACD-1C83063E6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3400" y="1908000"/>
            <a:ext cx="144462" cy="215900"/>
          </a:xfrm>
          <a:prstGeom prst="upArrow">
            <a:avLst>
              <a:gd name="adj1" fmla="val 50000"/>
              <a:gd name="adj2" fmla="val 37363"/>
            </a:avLst>
          </a:prstGeom>
          <a:solidFill>
            <a:srgbClr val="333300"/>
          </a:solidFill>
          <a:ln w="9525">
            <a:solidFill>
              <a:srgbClr val="33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8" name="AutoShape 56">
            <a:extLst>
              <a:ext uri="{FF2B5EF4-FFF2-40B4-BE49-F238E27FC236}">
                <a16:creationId xmlns:a16="http://schemas.microsoft.com/office/drawing/2014/main" id="{610013ED-BE48-4C72-9E5C-02DC15983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0062" y="1126950"/>
            <a:ext cx="144463" cy="215900"/>
          </a:xfrm>
          <a:prstGeom prst="upArrow">
            <a:avLst>
              <a:gd name="adj1" fmla="val 50000"/>
              <a:gd name="adj2" fmla="val 37363"/>
            </a:avLst>
          </a:prstGeom>
          <a:solidFill>
            <a:srgbClr val="333300"/>
          </a:solidFill>
          <a:ln w="9525">
            <a:solidFill>
              <a:srgbClr val="33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9" name="Rectangle 57">
            <a:extLst>
              <a:ext uri="{FF2B5EF4-FFF2-40B4-BE49-F238E27FC236}">
                <a16:creationId xmlns:a16="http://schemas.microsoft.com/office/drawing/2014/main" id="{01EBC295-82E2-47FE-9411-253B03B12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0462" y="3781250"/>
            <a:ext cx="5540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PLA2</a:t>
            </a:r>
          </a:p>
        </p:txBody>
      </p:sp>
      <p:sp>
        <p:nvSpPr>
          <p:cNvPr id="60" name="Text Box 58">
            <a:extLst>
              <a:ext uri="{FF2B5EF4-FFF2-40B4-BE49-F238E27FC236}">
                <a16:creationId xmlns:a16="http://schemas.microsoft.com/office/drawing/2014/main" id="{28046EEC-6BC8-485D-81E9-6A8DFF510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7750" y="2074688"/>
            <a:ext cx="973137" cy="466725"/>
          </a:xfrm>
          <a:prstGeom prst="rect">
            <a:avLst/>
          </a:prstGeom>
          <a:solidFill>
            <a:srgbClr val="66FF66"/>
          </a:solidFill>
          <a:ln w="9525">
            <a:solidFill>
              <a:srgbClr val="66FF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Systémový</a:t>
            </a:r>
          </a:p>
          <a:p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transport</a:t>
            </a:r>
          </a:p>
        </p:txBody>
      </p:sp>
      <p:sp>
        <p:nvSpPr>
          <p:cNvPr id="61" name="Text Box 59">
            <a:extLst>
              <a:ext uri="{FF2B5EF4-FFF2-40B4-BE49-F238E27FC236}">
                <a16:creationId xmlns:a16="http://schemas.microsoft.com/office/drawing/2014/main" id="{EDAD6EEE-3A2C-4E4B-92A6-A127BEF32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075" y="2096913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b="1">
                <a:solidFill>
                  <a:srgbClr val="003366"/>
                </a:solidFill>
                <a:latin typeface="Comic Sans MS" pitchFamily="66" charset="0"/>
              </a:rPr>
              <a:t>JA</a:t>
            </a:r>
          </a:p>
        </p:txBody>
      </p:sp>
      <p:sp>
        <p:nvSpPr>
          <p:cNvPr id="62" name="AutoShape 60">
            <a:extLst>
              <a:ext uri="{FF2B5EF4-FFF2-40B4-BE49-F238E27FC236}">
                <a16:creationId xmlns:a16="http://schemas.microsoft.com/office/drawing/2014/main" id="{CC09CF32-7429-47E5-A7D6-4F318175F5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887" y="2208038"/>
            <a:ext cx="1223963" cy="1428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3125609 h 21600"/>
              <a:gd name="T4" fmla="*/ 2147483647 w 21600"/>
              <a:gd name="T5" fmla="*/ 6251171 h 21600"/>
              <a:gd name="T6" fmla="*/ 2147483647 w 21600"/>
              <a:gd name="T7" fmla="*/ 312560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3366"/>
          </a:soli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AutoShape 61">
            <a:extLst>
              <a:ext uri="{FF2B5EF4-FFF2-40B4-BE49-F238E27FC236}">
                <a16:creationId xmlns:a16="http://schemas.microsoft.com/office/drawing/2014/main" id="{1CAF2909-3765-4B25-87B1-4FE96890AF5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631375" y="2223913"/>
            <a:ext cx="1223962" cy="1428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3125609 h 21600"/>
              <a:gd name="T4" fmla="*/ 2147483647 w 21600"/>
              <a:gd name="T5" fmla="*/ 6251171 h 21600"/>
              <a:gd name="T6" fmla="*/ 2147483647 w 21600"/>
              <a:gd name="T7" fmla="*/ 312560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A50021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4" name="Text Box 62">
            <a:extLst>
              <a:ext uri="{FF2B5EF4-FFF2-40B4-BE49-F238E27FC236}">
                <a16:creationId xmlns:a16="http://schemas.microsoft.com/office/drawing/2014/main" id="{391BE095-FAC2-4CC9-A64C-60C96F3C4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2362" y="3077988"/>
            <a:ext cx="15128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linolenová kyselina</a:t>
            </a:r>
          </a:p>
        </p:txBody>
      </p:sp>
      <p:sp>
        <p:nvSpPr>
          <p:cNvPr id="65" name="Text Box 63">
            <a:extLst>
              <a:ext uri="{FF2B5EF4-FFF2-40B4-BE49-F238E27FC236}">
                <a16:creationId xmlns:a16="http://schemas.microsoft.com/office/drawing/2014/main" id="{25A143F5-A05C-44EB-AB3F-2C1AF6E92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4162" y="2644600"/>
            <a:ext cx="608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OPDA</a:t>
            </a:r>
          </a:p>
        </p:txBody>
      </p:sp>
      <p:sp>
        <p:nvSpPr>
          <p:cNvPr id="66" name="Text Box 64">
            <a:extLst>
              <a:ext uri="{FF2B5EF4-FFF2-40B4-BE49-F238E27FC236}">
                <a16:creationId xmlns:a16="http://schemas.microsoft.com/office/drawing/2014/main" id="{472F0E00-137C-42B2-8755-07DEDD953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6100" y="5094113"/>
            <a:ext cx="892175" cy="406400"/>
          </a:xfrm>
          <a:prstGeom prst="rect">
            <a:avLst/>
          </a:prstGeom>
          <a:solidFill>
            <a:srgbClr val="FFCC66"/>
          </a:solidFill>
          <a:ln w="9525">
            <a:solidFill>
              <a:srgbClr val="FFB87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000" b="1">
                <a:solidFill>
                  <a:srgbClr val="000000"/>
                </a:solidFill>
                <a:latin typeface="Comic Sans MS" pitchFamily="66" charset="0"/>
              </a:rPr>
              <a:t>Mechanické</a:t>
            </a:r>
          </a:p>
          <a:p>
            <a:pPr algn="l"/>
            <a:r>
              <a:rPr lang="cs-CZ" sz="1000" b="1">
                <a:solidFill>
                  <a:srgbClr val="000000"/>
                </a:solidFill>
                <a:latin typeface="Comic Sans MS" pitchFamily="66" charset="0"/>
              </a:rPr>
              <a:t>poškození</a:t>
            </a:r>
          </a:p>
        </p:txBody>
      </p:sp>
      <p:sp>
        <p:nvSpPr>
          <p:cNvPr id="67" name="Text Box 65">
            <a:extLst>
              <a:ext uri="{FF2B5EF4-FFF2-40B4-BE49-F238E27FC236}">
                <a16:creationId xmlns:a16="http://schemas.microsoft.com/office/drawing/2014/main" id="{8092808D-6A82-46CD-9724-0422BF268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9025" y="5094113"/>
            <a:ext cx="704850" cy="406400"/>
          </a:xfrm>
          <a:prstGeom prst="rect">
            <a:avLst/>
          </a:prstGeom>
          <a:solidFill>
            <a:srgbClr val="FFCC66"/>
          </a:solidFill>
          <a:ln w="9525">
            <a:solidFill>
              <a:srgbClr val="FFB87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000" b="1">
                <a:solidFill>
                  <a:srgbClr val="000000"/>
                </a:solidFill>
                <a:latin typeface="Comic Sans MS" pitchFamily="66" charset="0"/>
              </a:rPr>
              <a:t>Saliva:</a:t>
            </a:r>
          </a:p>
          <a:p>
            <a:r>
              <a:rPr lang="cs-CZ" sz="1000" b="1">
                <a:solidFill>
                  <a:srgbClr val="000000"/>
                </a:solidFill>
                <a:latin typeface="Comic Sans MS" pitchFamily="66" charset="0"/>
              </a:rPr>
              <a:t>cellulase</a:t>
            </a:r>
          </a:p>
        </p:txBody>
      </p:sp>
      <p:sp>
        <p:nvSpPr>
          <p:cNvPr id="68" name="AutoShape 66">
            <a:extLst>
              <a:ext uri="{FF2B5EF4-FFF2-40B4-BE49-F238E27FC236}">
                <a16:creationId xmlns:a16="http://schemas.microsoft.com/office/drawing/2014/main" id="{E24CCC92-5896-4190-A391-49FC7293D4F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110175" y="5165550"/>
            <a:ext cx="466725" cy="908050"/>
          </a:xfrm>
          <a:prstGeom prst="curvedRightArrow">
            <a:avLst>
              <a:gd name="adj1" fmla="val 38912"/>
              <a:gd name="adj2" fmla="val 77823"/>
              <a:gd name="adj3" fmla="val 33333"/>
            </a:avLst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9" name="AutoShape 67">
            <a:extLst>
              <a:ext uri="{FF2B5EF4-FFF2-40B4-BE49-F238E27FC236}">
                <a16:creationId xmlns:a16="http://schemas.microsoft.com/office/drawing/2014/main" id="{DB3C06AA-96EE-4EB7-BE16-0CD35AA75AC9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5107375" y="5165550"/>
            <a:ext cx="466725" cy="908050"/>
          </a:xfrm>
          <a:prstGeom prst="curvedRightArrow">
            <a:avLst>
              <a:gd name="adj1" fmla="val 38912"/>
              <a:gd name="adj2" fmla="val 77823"/>
              <a:gd name="adj3" fmla="val 33333"/>
            </a:avLst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Freeform 68">
            <a:extLst>
              <a:ext uri="{FF2B5EF4-FFF2-40B4-BE49-F238E27FC236}">
                <a16:creationId xmlns:a16="http://schemas.microsoft.com/office/drawing/2014/main" id="{4F57F019-7CD5-4A09-AEA8-74087FB3AAD4}"/>
              </a:ext>
            </a:extLst>
          </p:cNvPr>
          <p:cNvSpPr>
            <a:spLocks/>
          </p:cNvSpPr>
          <p:nvPr/>
        </p:nvSpPr>
        <p:spPr bwMode="auto">
          <a:xfrm>
            <a:off x="4065975" y="2368375"/>
            <a:ext cx="4032250" cy="541338"/>
          </a:xfrm>
          <a:custGeom>
            <a:avLst/>
            <a:gdLst>
              <a:gd name="T0" fmla="*/ 0 w 2540"/>
              <a:gd name="T1" fmla="*/ 342741543 h 341"/>
              <a:gd name="T2" fmla="*/ 2147483647 w 2540"/>
              <a:gd name="T3" fmla="*/ 801410339 h 341"/>
              <a:gd name="T4" fmla="*/ 2147483647 w 2540"/>
              <a:gd name="T5" fmla="*/ 0 h 341"/>
              <a:gd name="T6" fmla="*/ 0 60000 65536"/>
              <a:gd name="T7" fmla="*/ 0 60000 65536"/>
              <a:gd name="T8" fmla="*/ 0 60000 65536"/>
              <a:gd name="T9" fmla="*/ 0 w 2540"/>
              <a:gd name="T10" fmla="*/ 0 h 341"/>
              <a:gd name="T11" fmla="*/ 2540 w 2540"/>
              <a:gd name="T12" fmla="*/ 341 h 3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40" h="341">
                <a:moveTo>
                  <a:pt x="0" y="136"/>
                </a:moveTo>
                <a:cubicBezTo>
                  <a:pt x="423" y="238"/>
                  <a:pt x="847" y="341"/>
                  <a:pt x="1270" y="318"/>
                </a:cubicBezTo>
                <a:cubicBezTo>
                  <a:pt x="1693" y="295"/>
                  <a:pt x="2328" y="53"/>
                  <a:pt x="2540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1" name="Line 69">
            <a:extLst>
              <a:ext uri="{FF2B5EF4-FFF2-40B4-BE49-F238E27FC236}">
                <a16:creationId xmlns:a16="http://schemas.microsoft.com/office/drawing/2014/main" id="{35EE6363-4388-4F9F-BBC3-4B9F2266EFB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67550" y="2573163"/>
            <a:ext cx="358775" cy="71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" name="Freeform 70">
            <a:extLst>
              <a:ext uri="{FF2B5EF4-FFF2-40B4-BE49-F238E27FC236}">
                <a16:creationId xmlns:a16="http://schemas.microsoft.com/office/drawing/2014/main" id="{1E52F158-BD79-4F8A-B250-6528BFB1621B}"/>
              </a:ext>
            </a:extLst>
          </p:cNvPr>
          <p:cNvSpPr>
            <a:spLocks/>
          </p:cNvSpPr>
          <p:nvPr/>
        </p:nvSpPr>
        <p:spPr bwMode="auto">
          <a:xfrm>
            <a:off x="4110425" y="1673050"/>
            <a:ext cx="4032250" cy="539750"/>
          </a:xfrm>
          <a:custGeom>
            <a:avLst/>
            <a:gdLst>
              <a:gd name="T0" fmla="*/ 0 w 2540"/>
              <a:gd name="T1" fmla="*/ 514111889 h 340"/>
              <a:gd name="T2" fmla="*/ 2147483647 w 2540"/>
              <a:gd name="T3" fmla="*/ 57962804 h 340"/>
              <a:gd name="T4" fmla="*/ 2147483647 w 2540"/>
              <a:gd name="T5" fmla="*/ 856853214 h 340"/>
              <a:gd name="T6" fmla="*/ 0 60000 65536"/>
              <a:gd name="T7" fmla="*/ 0 60000 65536"/>
              <a:gd name="T8" fmla="*/ 0 60000 65536"/>
              <a:gd name="T9" fmla="*/ 0 w 2540"/>
              <a:gd name="T10" fmla="*/ 0 h 340"/>
              <a:gd name="T11" fmla="*/ 2540 w 2540"/>
              <a:gd name="T12" fmla="*/ 340 h 3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40" h="340">
                <a:moveTo>
                  <a:pt x="0" y="204"/>
                </a:moveTo>
                <a:cubicBezTo>
                  <a:pt x="401" y="102"/>
                  <a:pt x="802" y="0"/>
                  <a:pt x="1225" y="23"/>
                </a:cubicBezTo>
                <a:cubicBezTo>
                  <a:pt x="1648" y="46"/>
                  <a:pt x="2321" y="287"/>
                  <a:pt x="2540" y="34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3" name="Line 71">
            <a:extLst>
              <a:ext uri="{FF2B5EF4-FFF2-40B4-BE49-F238E27FC236}">
                <a16:creationId xmlns:a16="http://schemas.microsoft.com/office/drawing/2014/main" id="{258069D8-1AA9-495A-975C-285FA678BC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2625" y="1987375"/>
            <a:ext cx="215900" cy="730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4" name="Text Box 72">
            <a:extLst>
              <a:ext uri="{FF2B5EF4-FFF2-40B4-BE49-F238E27FC236}">
                <a16:creationId xmlns:a16="http://schemas.microsoft.com/office/drawing/2014/main" id="{BDA47A27-17D7-49A0-8402-D6D5454AC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0475" y="2428700"/>
            <a:ext cx="412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5400">
                <a:solidFill>
                  <a:srgbClr val="A50021"/>
                </a:solidFill>
              </a:rPr>
              <a:t>-</a:t>
            </a:r>
          </a:p>
        </p:txBody>
      </p:sp>
      <p:sp>
        <p:nvSpPr>
          <p:cNvPr id="75" name="Text Box 73">
            <a:extLst>
              <a:ext uri="{FF2B5EF4-FFF2-40B4-BE49-F238E27FC236}">
                <a16:creationId xmlns:a16="http://schemas.microsoft.com/office/drawing/2014/main" id="{18F9AB4D-44A2-456A-9E1A-949CC565B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8250" y="1072975"/>
            <a:ext cx="412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5400">
                <a:solidFill>
                  <a:srgbClr val="A50021"/>
                </a:solidFill>
              </a:rPr>
              <a:t>-</a:t>
            </a:r>
          </a:p>
        </p:txBody>
      </p:sp>
      <p:sp>
        <p:nvSpPr>
          <p:cNvPr id="76" name="Line 74">
            <a:extLst>
              <a:ext uri="{FF2B5EF4-FFF2-40B4-BE49-F238E27FC236}">
                <a16:creationId xmlns:a16="http://schemas.microsoft.com/office/drawing/2014/main" id="{5C4B9FDB-EE04-419C-808E-B55139900A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94300" y="125238"/>
            <a:ext cx="3455987" cy="2376487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7" name="Line 75">
            <a:extLst>
              <a:ext uri="{FF2B5EF4-FFF2-40B4-BE49-F238E27FC236}">
                <a16:creationId xmlns:a16="http://schemas.microsoft.com/office/drawing/2014/main" id="{02245682-56F1-4670-B78B-482AF6DC76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67325" y="125238"/>
            <a:ext cx="3455987" cy="2376487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8" name="Text Box 76">
            <a:extLst>
              <a:ext uri="{FF2B5EF4-FFF2-40B4-BE49-F238E27FC236}">
                <a16:creationId xmlns:a16="http://schemas.microsoft.com/office/drawing/2014/main" id="{3AF83544-2B7D-469B-A526-0E16B47D7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2962" y="1420638"/>
            <a:ext cx="779463" cy="466725"/>
          </a:xfrm>
          <a:prstGeom prst="rect">
            <a:avLst/>
          </a:prstGeom>
          <a:solidFill>
            <a:srgbClr val="66FF66"/>
          </a:solidFill>
          <a:ln w="9525">
            <a:solidFill>
              <a:srgbClr val="66FF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Exprese</a:t>
            </a:r>
          </a:p>
          <a:p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genů</a:t>
            </a:r>
          </a:p>
        </p:txBody>
      </p:sp>
      <p:pic>
        <p:nvPicPr>
          <p:cNvPr id="79" name="Picture 77">
            <a:extLst>
              <a:ext uri="{FF2B5EF4-FFF2-40B4-BE49-F238E27FC236}">
                <a16:creationId xmlns:a16="http://schemas.microsoft.com/office/drawing/2014/main" id="{78BE0F7C-DA35-4000-88C0-F30A29F8A6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0375" y="3797125"/>
            <a:ext cx="2786062" cy="198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Picture 78">
            <a:extLst>
              <a:ext uri="{FF2B5EF4-FFF2-40B4-BE49-F238E27FC236}">
                <a16:creationId xmlns:a16="http://schemas.microsoft.com/office/drawing/2014/main" id="{8300558E-3B0D-4857-8AA2-320E4B4AA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8712" y="3768550"/>
            <a:ext cx="27368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" name="Oval 79">
            <a:extLst>
              <a:ext uri="{FF2B5EF4-FFF2-40B4-BE49-F238E27FC236}">
                <a16:creationId xmlns:a16="http://schemas.microsoft.com/office/drawing/2014/main" id="{850D9631-38F0-4A60-BA0A-DC36C8F76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4337" y="988838"/>
            <a:ext cx="144463" cy="71437"/>
          </a:xfrm>
          <a:prstGeom prst="ellipse">
            <a:avLst/>
          </a:prstGeom>
          <a:solidFill>
            <a:srgbClr val="E6FFDD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96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1" grpId="0" animBg="1"/>
      <p:bldP spid="72" grpId="0" animBg="1"/>
      <p:bldP spid="73" grpId="0" animBg="1"/>
      <p:bldP spid="74" grpId="0"/>
      <p:bldP spid="75" grpId="0"/>
      <p:bldP spid="76" grpId="0" animBg="1"/>
      <p:bldP spid="77" grpId="0" animBg="1"/>
      <p:bldP spid="8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476520-A7B6-45B0-AA0F-F4FB4C0BA6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A+D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97FDA0-1C1F-4C48-A17D-A70F880555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9E0E9C-3669-4610-8D22-95F6E9682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74673"/>
            <a:ext cx="10753200" cy="451576"/>
          </a:xfrm>
        </p:spPr>
        <p:txBody>
          <a:bodyPr/>
          <a:lstStyle/>
          <a:p>
            <a:r>
              <a:rPr lang="en-US" dirty="0" err="1"/>
              <a:t>Elicitiny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C1FAC7-E81A-4DD0-A977-8E482AF6F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975" y="1346472"/>
            <a:ext cx="7848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 indent="-360363" algn="just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proteinové </a:t>
            </a:r>
            <a:r>
              <a:rPr lang="cs-CZ" sz="1800" b="1" dirty="0" err="1">
                <a:solidFill>
                  <a:srgbClr val="0000DC"/>
                </a:solidFill>
                <a:latin typeface="Comic Sans MS" pitchFamily="66" charset="0"/>
              </a:rPr>
              <a:t>elicitory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 vylučované </a:t>
            </a:r>
            <a:r>
              <a:rPr lang="cs-CZ" sz="1800" b="1" dirty="0" err="1">
                <a:solidFill>
                  <a:srgbClr val="0000DC"/>
                </a:solidFill>
                <a:latin typeface="Comic Sans MS" pitchFamily="66" charset="0"/>
              </a:rPr>
              <a:t>oomycetami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 rodu </a:t>
            </a:r>
            <a:r>
              <a:rPr lang="cs-CZ" sz="1800" b="1" i="1" dirty="0" err="1">
                <a:solidFill>
                  <a:srgbClr val="0000DC"/>
                </a:solidFill>
                <a:latin typeface="Comic Sans MS" pitchFamily="66" charset="0"/>
              </a:rPr>
              <a:t>Phytophtora</a:t>
            </a:r>
            <a:r>
              <a:rPr lang="cs-CZ" sz="1800" b="1" i="1" dirty="0">
                <a:solidFill>
                  <a:srgbClr val="0000DC"/>
                </a:solidFill>
                <a:latin typeface="Comic Sans MS" pitchFamily="66" charset="0"/>
              </a:rPr>
              <a:t> 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vyvolávající obrannou reakci u rostlin tabáku vedoucí k nekróze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A58DA563-7E14-4834-AD35-D97475E6E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975" y="2498997"/>
            <a:ext cx="792003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 indent="-360363" algn="just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obsahují hydrofobní kavitu, do které se mohou vázat steroly a mastné kyseliny, proto jsou řazeny mezi tzv. sterol </a:t>
            </a:r>
            <a:r>
              <a:rPr lang="cs-CZ" sz="1800" b="1" dirty="0" err="1">
                <a:solidFill>
                  <a:srgbClr val="0000DC"/>
                </a:solidFill>
                <a:latin typeface="Comic Sans MS" pitchFamily="66" charset="0"/>
              </a:rPr>
              <a:t>carries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 </a:t>
            </a:r>
            <a:r>
              <a:rPr lang="cs-CZ" sz="1800" b="1" dirty="0" err="1">
                <a:solidFill>
                  <a:srgbClr val="0000DC"/>
                </a:solidFill>
                <a:latin typeface="Comic Sans MS" pitchFamily="66" charset="0"/>
              </a:rPr>
              <a:t>proteins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 (SCP)</a:t>
            </a:r>
          </a:p>
          <a:p>
            <a:pPr marL="360363" indent="-360363" algn="just">
              <a:buFont typeface="Arial" panose="020B0604020202020204" pitchFamily="34" charset="0"/>
              <a:buChar char="•"/>
            </a:pPr>
            <a:endParaRPr lang="cs-CZ" sz="1800" b="1" dirty="0">
              <a:solidFill>
                <a:srgbClr val="0000DC"/>
              </a:solidFill>
              <a:latin typeface="Comic Sans MS" pitchFamily="66" charset="0"/>
            </a:endParaRPr>
          </a:p>
          <a:p>
            <a:pPr marL="360363" indent="-360363" algn="just">
              <a:buFont typeface="Arial" panose="020B0604020202020204" pitchFamily="34" charset="0"/>
              <a:buChar char="•"/>
            </a:pPr>
            <a:endParaRPr lang="cs-CZ" sz="1800" b="1" dirty="0">
              <a:solidFill>
                <a:srgbClr val="0000DC"/>
              </a:solidFill>
              <a:latin typeface="Comic Sans MS" pitchFamily="66" charset="0"/>
            </a:endParaRPr>
          </a:p>
          <a:p>
            <a:pPr marL="360363" indent="-360363" algn="just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Dělí se na </a:t>
            </a:r>
            <a:r>
              <a:rPr lang="cs-CZ" sz="1800" b="1" dirty="0">
                <a:solidFill>
                  <a:srgbClr val="0000DC"/>
                </a:solidFill>
                <a:latin typeface="Symbol" panose="05050102010706020507" pitchFamily="18" charset="2"/>
              </a:rPr>
              <a:t>a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-</a:t>
            </a:r>
            <a:r>
              <a:rPr lang="cs-CZ" sz="1800" b="1" dirty="0" err="1">
                <a:solidFill>
                  <a:srgbClr val="0000DC"/>
                </a:solidFill>
                <a:latin typeface="Comic Sans MS" pitchFamily="66" charset="0"/>
              </a:rPr>
              <a:t>elicitiny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 (kyselé, </a:t>
            </a:r>
            <a:r>
              <a:rPr lang="cs-CZ" sz="1800" b="1" dirty="0" err="1">
                <a:solidFill>
                  <a:srgbClr val="0000DC"/>
                </a:solidFill>
                <a:latin typeface="Comic Sans MS" pitchFamily="66" charset="0"/>
              </a:rPr>
              <a:t>pI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= 4.2) a </a:t>
            </a:r>
            <a:r>
              <a:rPr lang="cs-CZ" sz="1800" b="1" dirty="0">
                <a:solidFill>
                  <a:srgbClr val="0000DC"/>
                </a:solidFill>
                <a:latin typeface="Symbol" panose="05050102010706020507" pitchFamily="18" charset="2"/>
              </a:rPr>
              <a:t>b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-</a:t>
            </a:r>
            <a:r>
              <a:rPr lang="cs-CZ" sz="1800" b="1" dirty="0" err="1">
                <a:solidFill>
                  <a:srgbClr val="0000DC"/>
                </a:solidFill>
                <a:latin typeface="Comic Sans MS" pitchFamily="66" charset="0"/>
              </a:rPr>
              <a:t>elicitiny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 (bazické, </a:t>
            </a:r>
            <a:r>
              <a:rPr lang="cs-CZ" sz="1800" b="1" dirty="0" err="1">
                <a:solidFill>
                  <a:srgbClr val="0000DC"/>
                </a:solidFill>
                <a:latin typeface="Comic Sans MS" pitchFamily="66" charset="0"/>
              </a:rPr>
              <a:t>pI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=8.5)</a:t>
            </a:r>
          </a:p>
          <a:p>
            <a:pPr marL="360363" indent="-360363" algn="just">
              <a:buFont typeface="Arial" panose="020B0604020202020204" pitchFamily="34" charset="0"/>
              <a:buChar char="•"/>
            </a:pPr>
            <a:endParaRPr lang="cs-CZ" sz="1800" b="1" dirty="0">
              <a:solidFill>
                <a:srgbClr val="0000DC"/>
              </a:solidFill>
              <a:latin typeface="Comic Sans MS" pitchFamily="66" charset="0"/>
            </a:endParaRPr>
          </a:p>
          <a:p>
            <a:pPr marL="360363" indent="-360363" algn="just">
              <a:buFont typeface="Arial" panose="020B0604020202020204" pitchFamily="34" charset="0"/>
              <a:buChar char="•"/>
            </a:pPr>
            <a:endParaRPr lang="cs-CZ" sz="1800" b="1" dirty="0">
              <a:solidFill>
                <a:srgbClr val="0000DC"/>
              </a:solidFill>
              <a:latin typeface="Comic Sans MS" pitchFamily="66" charset="0"/>
            </a:endParaRPr>
          </a:p>
          <a:p>
            <a:pPr marL="360363" indent="-360363" algn="just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Pouze </a:t>
            </a:r>
            <a:r>
              <a:rPr lang="cs-CZ" sz="1800" b="1" dirty="0">
                <a:solidFill>
                  <a:srgbClr val="0000DC"/>
                </a:solidFill>
                <a:latin typeface="Symbol" panose="05050102010706020507" pitchFamily="18" charset="2"/>
              </a:rPr>
              <a:t>b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-</a:t>
            </a:r>
            <a:r>
              <a:rPr lang="cs-CZ" sz="1800" b="1" dirty="0" err="1">
                <a:solidFill>
                  <a:srgbClr val="0000DC"/>
                </a:solidFill>
                <a:latin typeface="Comic Sans MS" pitchFamily="66" charset="0"/>
              </a:rPr>
              <a:t>elicitiny</a:t>
            </a:r>
            <a:r>
              <a:rPr lang="cs-CZ" sz="1800" b="1" dirty="0">
                <a:solidFill>
                  <a:srgbClr val="0000DC"/>
                </a:solidFill>
                <a:latin typeface="Comic Sans MS" pitchFamily="66" charset="0"/>
              </a:rPr>
              <a:t> indukují hypersenzitivní odpověď spojenou s indukovanou systémovou rezistencí rostlin</a:t>
            </a:r>
          </a:p>
          <a:p>
            <a:pPr marL="360363" indent="-360363" algn="just">
              <a:buFont typeface="Arial" panose="020B0604020202020204" pitchFamily="34" charset="0"/>
              <a:buChar char="•"/>
            </a:pPr>
            <a:endParaRPr lang="cs-CZ" sz="1800" b="1" dirty="0">
              <a:solidFill>
                <a:srgbClr val="0000DC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25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EN.potx" id="{F22B4CD9-A780-4D55-92EA-76CD06D2DE59}" vid="{E8EE1CCA-34FB-4F4F-9F2E-C5A2AA42283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prezentace-sci-en</Template>
  <TotalTime>1407</TotalTime>
  <Words>727</Words>
  <Application>Microsoft Office PowerPoint</Application>
  <PresentationFormat>Širokoúhlá obrazovka</PresentationFormat>
  <Paragraphs>236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Comic Sans MS</vt:lpstr>
      <vt:lpstr>Symbol</vt:lpstr>
      <vt:lpstr>Tahoma</vt:lpstr>
      <vt:lpstr>Wingdings</vt:lpstr>
      <vt:lpstr>Presentation_MU_EN</vt:lpstr>
      <vt:lpstr> Identifikace neznámého elicitinu na základě jeho aktivity </vt:lpstr>
      <vt:lpstr>Prezentace aplikace PowerPoint</vt:lpstr>
      <vt:lpstr>Prezentace aplikace PowerPoint</vt:lpstr>
      <vt:lpstr>Obranné proteiny </vt:lpstr>
      <vt:lpstr>Rozdělení PR (pathogenesis related) proteinů </vt:lpstr>
      <vt:lpstr>Obranné proteiny</vt:lpstr>
      <vt:lpstr>Signální molekuly </vt:lpstr>
      <vt:lpstr>Prezentace aplikace PowerPoint</vt:lpstr>
      <vt:lpstr>Elicitiny</vt:lpstr>
      <vt:lpstr>Neznámé vzorky látek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Elicitin’s oligomeric state affects hypersensitive response in tobacco and ELR-SOBIR1 interaction</dc:title>
  <dc:creator>Jan Lochman</dc:creator>
  <cp:lastModifiedBy>jlochman@seznam.cz</cp:lastModifiedBy>
  <cp:revision>61</cp:revision>
  <cp:lastPrinted>1601-01-01T00:00:00Z</cp:lastPrinted>
  <dcterms:created xsi:type="dcterms:W3CDTF">2019-11-11T20:48:30Z</dcterms:created>
  <dcterms:modified xsi:type="dcterms:W3CDTF">2020-02-06T19:14:03Z</dcterms:modified>
</cp:coreProperties>
</file>