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AF3F"/>
    <a:srgbClr val="008C78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06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5045EAE-90A8-4DBE-8D98-E6666FF9DB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F566F4A-E6CB-43B2-B9B9-88B9FC746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15.jpeg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4.wmf"/><Relationship Id="rId19" Type="http://schemas.openxmlformats.org/officeDocument/2006/relationships/hyperlink" Target="http://www.reagent.co.uk/images/tpoison.jpg" TargetMode="External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jpeg"/><Relationship Id="rId11" Type="http://schemas.openxmlformats.org/officeDocument/2006/relationships/oleObject" Target="../embeddings/oleObject9.bin"/><Relationship Id="rId5" Type="http://schemas.openxmlformats.org/officeDocument/2006/relationships/hyperlink" Target="http://www.reagent.co.uk/images/tpoison.jpg" TargetMode="External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123150"/>
            <a:ext cx="11361600" cy="1171580"/>
          </a:xfrm>
        </p:spPr>
        <p:txBody>
          <a:bodyPr/>
          <a:lstStyle/>
          <a:p>
            <a:br>
              <a:rPr lang="en-US" b="0" dirty="0"/>
            </a:br>
            <a:r>
              <a:rPr lang="en-US" dirty="0" err="1"/>
              <a:t>Stanovení</a:t>
            </a:r>
            <a:r>
              <a:rPr lang="en-US" dirty="0"/>
              <a:t> </a:t>
            </a:r>
            <a:r>
              <a:rPr lang="en-US" dirty="0" err="1"/>
              <a:t>genotypu</a:t>
            </a:r>
            <a:r>
              <a:rPr lang="en-US" dirty="0"/>
              <a:t> a </a:t>
            </a:r>
            <a:r>
              <a:rPr lang="en-US" dirty="0" err="1"/>
              <a:t>aktivity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dehydrogenasy</a:t>
            </a:r>
            <a:r>
              <a:rPr lang="en-US" dirty="0"/>
              <a:t> z </a:t>
            </a:r>
            <a:r>
              <a:rPr lang="en-US" dirty="0" err="1"/>
              <a:t>krve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149060"/>
            <a:ext cx="11361600" cy="698497"/>
          </a:xfrm>
        </p:spPr>
        <p:txBody>
          <a:bodyPr/>
          <a:lstStyle/>
          <a:p>
            <a:r>
              <a:rPr lang="cs-CZ" dirty="0"/>
              <a:t>C7195 - </a:t>
            </a:r>
            <a:r>
              <a:rPr lang="en-US" dirty="0" err="1"/>
              <a:t>Pokro</a:t>
            </a:r>
            <a:r>
              <a:rPr lang="cs-CZ" dirty="0"/>
              <a:t>čilé praktikum z biochemie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90145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CD8512-00DB-47AF-B4D1-9CD2813A96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9F7105-145E-4DF1-93FC-88348EB6F3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DC3F4-C934-4031-B01A-8D0059F4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Měření</a:t>
            </a:r>
            <a:r>
              <a:rPr lang="en-US" dirty="0"/>
              <a:t> </a:t>
            </a:r>
            <a:r>
              <a:rPr lang="en-US" dirty="0" err="1"/>
              <a:t>aktivity</a:t>
            </a:r>
            <a:endParaRPr lang="en-US" dirty="0"/>
          </a:p>
        </p:txBody>
      </p:sp>
      <p:pic>
        <p:nvPicPr>
          <p:cNvPr id="6" name="Picture 2" descr="http://toxnet.nlm.nih.gov/png/138-89-6.png">
            <a:extLst>
              <a:ext uri="{FF2B5EF4-FFF2-40B4-BE49-F238E27FC236}">
                <a16:creationId xmlns:a16="http://schemas.microsoft.com/office/drawing/2014/main" id="{9C27ACF9-87C2-48C3-A732-7287C0FA3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4463" y="1547500"/>
            <a:ext cx="1905000" cy="1905000"/>
          </a:xfrm>
          <a:prstGeom prst="rect">
            <a:avLst/>
          </a:prstGeom>
          <a:noFill/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7E41C1B-0D97-49FC-A8D8-606F603F9D6B}"/>
              </a:ext>
            </a:extLst>
          </p:cNvPr>
          <p:cNvSpPr txBox="1"/>
          <p:nvPr/>
        </p:nvSpPr>
        <p:spPr>
          <a:xfrm>
            <a:off x="1328439" y="3059668"/>
            <a:ext cx="63376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rgbClr val="0000DC"/>
                </a:solidFill>
              </a:rPr>
              <a:t>p-</a:t>
            </a:r>
            <a:r>
              <a:rPr lang="cs-CZ" sz="2000" dirty="0" err="1">
                <a:solidFill>
                  <a:srgbClr val="0000DC"/>
                </a:solidFill>
              </a:rPr>
              <a:t>nitrosodimethyl</a:t>
            </a:r>
            <a:r>
              <a:rPr lang="cs-CZ" sz="2000" dirty="0">
                <a:solidFill>
                  <a:srgbClr val="0000DC"/>
                </a:solidFill>
              </a:rPr>
              <a:t> anilin   +   NADH -----------</a:t>
            </a:r>
            <a:r>
              <a:rPr lang="cs-CZ" sz="2000" dirty="0">
                <a:solidFill>
                  <a:srgbClr val="0000DC"/>
                </a:solidFill>
                <a:sym typeface="Wingdings" pitchFamily="2" charset="2"/>
              </a:rPr>
              <a:t>  ????  </a:t>
            </a:r>
            <a:endParaRPr lang="cs-CZ" sz="2000" dirty="0">
              <a:solidFill>
                <a:srgbClr val="0000DC"/>
              </a:solidFill>
            </a:endParaRPr>
          </a:p>
        </p:txBody>
      </p:sp>
      <p:pic>
        <p:nvPicPr>
          <p:cNvPr id="8" name="Picture 4" descr="http://upload.wikimedia.org/wikipedia/commons/b/b7/Pyrazole_structure.png">
            <a:extLst>
              <a:ext uri="{FF2B5EF4-FFF2-40B4-BE49-F238E27FC236}">
                <a16:creationId xmlns:a16="http://schemas.microsoft.com/office/drawing/2014/main" id="{94354837-49D1-4F63-A9F6-59BA14C8B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0527" y="4139788"/>
            <a:ext cx="648072" cy="789910"/>
          </a:xfrm>
          <a:prstGeom prst="rect">
            <a:avLst/>
          </a:prstGeom>
          <a:noFill/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EB2974A-4063-4281-92A6-5D271310A726}"/>
              </a:ext>
            </a:extLst>
          </p:cNvPr>
          <p:cNvSpPr txBox="1"/>
          <p:nvPr/>
        </p:nvSpPr>
        <p:spPr>
          <a:xfrm>
            <a:off x="1976511" y="5075892"/>
            <a:ext cx="3034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rgbClr val="0000DC"/>
                </a:solidFill>
              </a:rPr>
              <a:t>Pyrazol – inhibitor reakce</a:t>
            </a:r>
          </a:p>
        </p:txBody>
      </p:sp>
    </p:spTree>
    <p:extLst>
      <p:ext uri="{BB962C8B-B14F-4D97-AF65-F5344CB8AC3E}">
        <p14:creationId xmlns:p14="http://schemas.microsoft.com/office/powerpoint/2010/main" val="2099070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C87E2A-FA61-4425-8B5D-033F23761F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78C010-02BB-4BE8-B361-96A4E58FB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1C2800-67F9-49D0-B09E-57DECE60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biotransformace</a:t>
            </a:r>
            <a:endParaRPr lang="en-US" dirty="0"/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8FC57EB5-6DA2-401B-817A-6B5276942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738" y="3111400"/>
            <a:ext cx="3764172" cy="276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b="1" u="sng">
                <a:solidFill>
                  <a:srgbClr val="0000DC"/>
                </a:solidFill>
              </a:rPr>
              <a:t>Obvyklé konjugační reakce:</a:t>
            </a:r>
          </a:p>
          <a:p>
            <a:endParaRPr lang="cs-CZ" sz="1800" b="1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  </a:t>
            </a:r>
            <a:r>
              <a:rPr lang="en-US" sz="1800" b="1">
                <a:solidFill>
                  <a:srgbClr val="0000DC"/>
                </a:solidFill>
              </a:rPr>
              <a:t>konj</a:t>
            </a:r>
            <a:r>
              <a:rPr lang="cs-CZ" sz="1800" b="1">
                <a:solidFill>
                  <a:srgbClr val="0000DC"/>
                </a:solidFill>
              </a:rPr>
              <a:t>ugace</a:t>
            </a:r>
            <a:r>
              <a:rPr lang="en-US" sz="1800" b="1">
                <a:solidFill>
                  <a:srgbClr val="0000DC"/>
                </a:solidFill>
              </a:rPr>
              <a:t> s k. </a:t>
            </a:r>
            <a:r>
              <a:rPr lang="cs-CZ" sz="1800" b="1">
                <a:solidFill>
                  <a:srgbClr val="0000DC"/>
                </a:solidFill>
              </a:rPr>
              <a:t>g</a:t>
            </a:r>
            <a:r>
              <a:rPr lang="en-US" sz="1800" b="1">
                <a:solidFill>
                  <a:srgbClr val="0000DC"/>
                </a:solidFill>
              </a:rPr>
              <a:t>lukuronovou</a:t>
            </a:r>
            <a:endParaRPr lang="cs-CZ" sz="1800" b="1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  </a:t>
            </a:r>
            <a:r>
              <a:rPr lang="en-US" sz="1800" b="1">
                <a:solidFill>
                  <a:srgbClr val="0000DC"/>
                </a:solidFill>
              </a:rPr>
              <a:t>sulfátová konjugace</a:t>
            </a:r>
            <a:endParaRPr lang="cs-CZ" sz="1800" b="1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  </a:t>
            </a:r>
            <a:r>
              <a:rPr lang="en-US" sz="1800" b="1">
                <a:solidFill>
                  <a:srgbClr val="0000DC"/>
                </a:solidFill>
              </a:rPr>
              <a:t>glycinová konjugace</a:t>
            </a:r>
            <a:endParaRPr lang="cs-CZ" sz="1800" b="1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  a</a:t>
            </a:r>
            <a:r>
              <a:rPr lang="en-US" sz="1800" b="1">
                <a:solidFill>
                  <a:srgbClr val="0000DC"/>
                </a:solidFill>
              </a:rPr>
              <a:t>cetylace</a:t>
            </a:r>
            <a:endParaRPr lang="cs-CZ" sz="1800" b="1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  m</a:t>
            </a:r>
            <a:r>
              <a:rPr lang="en-US" sz="1800" b="1">
                <a:solidFill>
                  <a:srgbClr val="0000DC"/>
                </a:solidFill>
              </a:rPr>
              <a:t>etylace</a:t>
            </a:r>
            <a:endParaRPr lang="cs-CZ" sz="1800" b="1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  g</a:t>
            </a:r>
            <a:r>
              <a:rPr lang="en-US" sz="1800" b="1">
                <a:solidFill>
                  <a:srgbClr val="0000DC"/>
                </a:solidFill>
              </a:rPr>
              <a:t>lutat</a:t>
            </a:r>
            <a:r>
              <a:rPr lang="cs-CZ" sz="1800" b="1">
                <a:solidFill>
                  <a:srgbClr val="0000DC"/>
                </a:solidFill>
              </a:rPr>
              <a:t>h</a:t>
            </a:r>
            <a:r>
              <a:rPr lang="en-US" sz="1800" b="1">
                <a:solidFill>
                  <a:srgbClr val="0000DC"/>
                </a:solidFill>
              </a:rPr>
              <a:t>ionová konjugace</a:t>
            </a:r>
            <a:endParaRPr lang="cs-CZ" sz="1800" b="1">
              <a:solidFill>
                <a:srgbClr val="0000DC"/>
              </a:solidFill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4EA35C88-CC50-46AA-B4F1-31A05DA72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151" y="3111400"/>
            <a:ext cx="6474849" cy="276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b="1" u="sng" dirty="0">
                <a:solidFill>
                  <a:srgbClr val="0000DC"/>
                </a:solidFill>
              </a:rPr>
              <a:t>Obvyklé konjugační reakce:</a:t>
            </a:r>
          </a:p>
          <a:p>
            <a:endParaRPr lang="cs-CZ" sz="1800" b="1" dirty="0">
              <a:solidFill>
                <a:srgbClr val="0000DC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konj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ugace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 k.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lukuronovou</a:t>
            </a:r>
            <a:endParaRPr lang="cs-CZ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sulfátová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konjugace</a:t>
            </a:r>
            <a:endParaRPr lang="cs-CZ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glycinová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konjugace</a:t>
            </a:r>
            <a:endParaRPr lang="cs-CZ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 dirty="0">
                <a:solidFill>
                  <a:srgbClr val="0000DC"/>
                </a:solidFill>
              </a:rPr>
              <a:t>  a</a:t>
            </a:r>
            <a:r>
              <a:rPr lang="en-US" sz="1800" b="1" dirty="0" err="1">
                <a:solidFill>
                  <a:srgbClr val="0000DC"/>
                </a:solidFill>
              </a:rPr>
              <a:t>cetylace</a:t>
            </a:r>
            <a:r>
              <a:rPr lang="cs-CZ" sz="1800" b="1" dirty="0">
                <a:solidFill>
                  <a:srgbClr val="0000DC"/>
                </a:solidFill>
              </a:rPr>
              <a:t> (N-</a:t>
            </a:r>
            <a:r>
              <a:rPr lang="cs-CZ" sz="1800" b="1" dirty="0" err="1">
                <a:solidFill>
                  <a:srgbClr val="0000DC"/>
                </a:solidFill>
              </a:rPr>
              <a:t>acetyltransferáza</a:t>
            </a:r>
            <a:r>
              <a:rPr lang="cs-CZ" sz="1800" b="1" dirty="0">
                <a:solidFill>
                  <a:srgbClr val="0000DC"/>
                </a:solidFill>
              </a:rPr>
              <a:t>)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b="1" dirty="0">
                <a:solidFill>
                  <a:srgbClr val="0000DC"/>
                </a:solidFill>
              </a:rPr>
              <a:t>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en-US" sz="18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etylace</a:t>
            </a:r>
            <a:endParaRPr lang="cs-CZ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cs-CZ" sz="1800" b="1" dirty="0">
                <a:solidFill>
                  <a:srgbClr val="0000DC"/>
                </a:solidFill>
              </a:rPr>
              <a:t>g</a:t>
            </a:r>
            <a:r>
              <a:rPr lang="en-US" sz="1800" b="1" dirty="0" err="1">
                <a:solidFill>
                  <a:srgbClr val="0000DC"/>
                </a:solidFill>
              </a:rPr>
              <a:t>lutat</a:t>
            </a:r>
            <a:r>
              <a:rPr lang="cs-CZ" sz="1800" b="1" dirty="0">
                <a:solidFill>
                  <a:srgbClr val="0000DC"/>
                </a:solidFill>
              </a:rPr>
              <a:t>h</a:t>
            </a:r>
            <a:r>
              <a:rPr lang="en-US" sz="1800" b="1" dirty="0" err="1">
                <a:solidFill>
                  <a:srgbClr val="0000DC"/>
                </a:solidFill>
              </a:rPr>
              <a:t>ionová</a:t>
            </a:r>
            <a:r>
              <a:rPr lang="en-US" sz="1800" b="1" dirty="0">
                <a:solidFill>
                  <a:srgbClr val="0000DC"/>
                </a:solidFill>
              </a:rPr>
              <a:t> </a:t>
            </a:r>
            <a:r>
              <a:rPr lang="en-US" sz="1800" b="1" dirty="0" err="1">
                <a:solidFill>
                  <a:srgbClr val="0000DC"/>
                </a:solidFill>
              </a:rPr>
              <a:t>konjugace</a:t>
            </a:r>
            <a:r>
              <a:rPr lang="cs-CZ" sz="1800" b="1" dirty="0">
                <a:solidFill>
                  <a:srgbClr val="0000DC"/>
                </a:solidFill>
              </a:rPr>
              <a:t> (</a:t>
            </a:r>
            <a:r>
              <a:rPr lang="cs-CZ" sz="1800" b="1" dirty="0" err="1">
                <a:solidFill>
                  <a:srgbClr val="0000DC"/>
                </a:solidFill>
              </a:rPr>
              <a:t>Glutathion</a:t>
            </a:r>
            <a:r>
              <a:rPr lang="cs-CZ" sz="1800" b="1" dirty="0">
                <a:solidFill>
                  <a:srgbClr val="0000DC"/>
                </a:solidFill>
              </a:rPr>
              <a:t>-S-transferáza)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0DB9CBF6-92C8-40B9-9A4C-CE8318E12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488" y="11683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Xenobiotikum se přes polární funkční skupinu navázanou v první fázi váže na vysokomolekulární endogenní konjugační činidlo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520F38C0-5941-40CF-8993-E4B6A4093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488" y="20065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Konjugát má obvykle menší biologickou aktivitu,  vyšší rozpustnost ve vodě a vyšší molekulovou hmotnost než původní látka (metabolit z 1. fáze)</a:t>
            </a:r>
          </a:p>
        </p:txBody>
      </p:sp>
    </p:spTree>
    <p:extLst>
      <p:ext uri="{BB962C8B-B14F-4D97-AF65-F5344CB8AC3E}">
        <p14:creationId xmlns:p14="http://schemas.microsoft.com/office/powerpoint/2010/main" val="153783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775263-CFA8-4E23-8DCC-DC8813AD49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B074DF-8CC1-4D2A-BB03-60103F7CF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8EB0F8-F16E-40BF-A507-0AF74F25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350" y="532413"/>
            <a:ext cx="10753200" cy="451576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biotransformace</a:t>
            </a:r>
            <a:endParaRPr lang="en-US" dirty="0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8E4449D0-81A4-495B-9A31-36C51E3F3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1708160"/>
            <a:ext cx="69012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rgbClr val="0000DC"/>
                </a:solidFill>
              </a:rPr>
              <a:t>Acetylace pomocí N-</a:t>
            </a:r>
            <a:r>
              <a:rPr lang="cs-CZ" sz="2000" b="1" dirty="0" err="1">
                <a:solidFill>
                  <a:srgbClr val="0000DC"/>
                </a:solidFill>
              </a:rPr>
              <a:t>acetyltransferáz</a:t>
            </a:r>
            <a:r>
              <a:rPr lang="cs-CZ" sz="2000" b="1" dirty="0">
                <a:solidFill>
                  <a:srgbClr val="0000DC"/>
                </a:solidFill>
              </a:rPr>
              <a:t> (NAT1 a NAT2)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4F10E593-8AEB-4561-B2D9-9D692D13B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00" y="2646556"/>
            <a:ext cx="83534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indent="-274638" algn="just"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důležitá metabolická cesta pro látky obsahující aminoskupinu ve své  molekule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3EA54EF2-90A6-4B20-86CD-EB104573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350" y="3646681"/>
            <a:ext cx="71785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  arylaminy, heterocyklické a  aromatické aminy, atd. </a:t>
            </a:r>
          </a:p>
        </p:txBody>
      </p:sp>
    </p:spTree>
    <p:extLst>
      <p:ext uri="{BB962C8B-B14F-4D97-AF65-F5344CB8AC3E}">
        <p14:creationId xmlns:p14="http://schemas.microsoft.com/office/powerpoint/2010/main" val="222806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DE48F6-4F07-4CB2-9DA1-13A4CD4A68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395F43-B9DA-4539-92F0-34D54FBA08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graphicFrame>
        <p:nvGraphicFramePr>
          <p:cNvPr id="6" name="Object 8">
            <a:extLst>
              <a:ext uri="{FF2B5EF4-FFF2-40B4-BE49-F238E27FC236}">
                <a16:creationId xmlns:a16="http://schemas.microsoft.com/office/drawing/2014/main" id="{21D89DDE-AEA6-42A3-BEF4-CC071035BC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843700"/>
              </p:ext>
            </p:extLst>
          </p:nvPr>
        </p:nvGraphicFramePr>
        <p:xfrm>
          <a:off x="2121055" y="401812"/>
          <a:ext cx="129698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hemSketch" r:id="rId3" imgW="1118520" imgH="576000" progId="">
                  <p:embed/>
                </p:oleObj>
              </mc:Choice>
              <mc:Fallback>
                <p:oleObj name="ChemSketch" r:id="rId3" imgW="1118520" imgH="576000" progId="">
                  <p:embed/>
                  <p:pic>
                    <p:nvPicPr>
                      <p:cNvPr id="614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055" y="401812"/>
                        <a:ext cx="1296988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B1595287-6A8F-4578-95BA-39AF629DF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406315"/>
              </p:ext>
            </p:extLst>
          </p:nvPr>
        </p:nvGraphicFramePr>
        <p:xfrm>
          <a:off x="5650068" y="411337"/>
          <a:ext cx="16557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ChemSketch" r:id="rId5" imgW="1496520" imgH="585360" progId="">
                  <p:embed/>
                </p:oleObj>
              </mc:Choice>
              <mc:Fallback>
                <p:oleObj name="ChemSketch" r:id="rId5" imgW="1496520" imgH="585360" progId="">
                  <p:embed/>
                  <p:pic>
                    <p:nvPicPr>
                      <p:cNvPr id="614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0068" y="411337"/>
                        <a:ext cx="1655762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>
            <a:extLst>
              <a:ext uri="{FF2B5EF4-FFF2-40B4-BE49-F238E27FC236}">
                <a16:creationId xmlns:a16="http://schemas.microsoft.com/office/drawing/2014/main" id="{DE5EBA27-66A6-471D-96D7-B79819090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859353"/>
              </p:ext>
            </p:extLst>
          </p:nvPr>
        </p:nvGraphicFramePr>
        <p:xfrm>
          <a:off x="2121055" y="1862312"/>
          <a:ext cx="151288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ChemSketch" r:id="rId7" imgW="1289160" imgH="576000" progId="">
                  <p:embed/>
                </p:oleObj>
              </mc:Choice>
              <mc:Fallback>
                <p:oleObj name="ChemSketch" r:id="rId7" imgW="1289160" imgH="576000" progId="">
                  <p:embed/>
                  <p:pic>
                    <p:nvPicPr>
                      <p:cNvPr id="51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055" y="1862312"/>
                        <a:ext cx="1512888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7ADB6233-A162-4C40-99CE-58BEB4E127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330625"/>
              </p:ext>
            </p:extLst>
          </p:nvPr>
        </p:nvGraphicFramePr>
        <p:xfrm>
          <a:off x="5648480" y="1800400"/>
          <a:ext cx="172878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ChemSketch" r:id="rId9" imgW="1496520" imgH="585360" progId="">
                  <p:embed/>
                </p:oleObj>
              </mc:Choice>
              <mc:Fallback>
                <p:oleObj name="ChemSketch" r:id="rId9" imgW="1496520" imgH="585360" progId="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480" y="1800400"/>
                        <a:ext cx="1728788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>
            <a:extLst>
              <a:ext uri="{FF2B5EF4-FFF2-40B4-BE49-F238E27FC236}">
                <a16:creationId xmlns:a16="http://schemas.microsoft.com/office/drawing/2014/main" id="{DA8C16F2-1E67-4653-880D-F0B8B56D1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842988"/>
              </p:ext>
            </p:extLst>
          </p:nvPr>
        </p:nvGraphicFramePr>
        <p:xfrm>
          <a:off x="4065743" y="3041825"/>
          <a:ext cx="216058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ChemSketch" r:id="rId11" imgW="1834920" imgH="576000" progId="">
                  <p:embed/>
                </p:oleObj>
              </mc:Choice>
              <mc:Fallback>
                <p:oleObj name="ChemSketch" r:id="rId11" imgW="1834920" imgH="576000" progId="">
                  <p:embed/>
                  <p:pic>
                    <p:nvPicPr>
                      <p:cNvPr id="5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743" y="3041825"/>
                        <a:ext cx="2160587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6782BDA0-5A2B-407E-A4B3-993AF1652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195183"/>
              </p:ext>
            </p:extLst>
          </p:nvPr>
        </p:nvGraphicFramePr>
        <p:xfrm>
          <a:off x="7089930" y="3041825"/>
          <a:ext cx="2087563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ChemSketch" r:id="rId13" imgW="1716120" imgH="588240" progId="">
                  <p:embed/>
                </p:oleObj>
              </mc:Choice>
              <mc:Fallback>
                <p:oleObj name="ChemSketch" r:id="rId13" imgW="1716120" imgH="588240" progId="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930" y="3041825"/>
                        <a:ext cx="2087563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4">
            <a:extLst>
              <a:ext uri="{FF2B5EF4-FFF2-40B4-BE49-F238E27FC236}">
                <a16:creationId xmlns:a16="http://schemas.microsoft.com/office/drawing/2014/main" id="{016AEB6C-6AFA-464A-AD9B-4F03C131FE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514219"/>
              </p:ext>
            </p:extLst>
          </p:nvPr>
        </p:nvGraphicFramePr>
        <p:xfrm>
          <a:off x="4029230" y="4467400"/>
          <a:ext cx="1420813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ChemSketch" r:id="rId15" imgW="1134000" imgH="576000" progId="">
                  <p:embed/>
                </p:oleObj>
              </mc:Choice>
              <mc:Fallback>
                <p:oleObj name="ChemSketch" r:id="rId15" imgW="1134000" imgH="576000" progId="">
                  <p:embed/>
                  <p:pic>
                    <p:nvPicPr>
                      <p:cNvPr id="5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230" y="4467400"/>
                        <a:ext cx="1420813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5">
            <a:extLst>
              <a:ext uri="{FF2B5EF4-FFF2-40B4-BE49-F238E27FC236}">
                <a16:creationId xmlns:a16="http://schemas.microsoft.com/office/drawing/2014/main" id="{D844D2B3-23BE-4CEE-83B8-5615257C3F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39332"/>
              </p:ext>
            </p:extLst>
          </p:nvPr>
        </p:nvGraphicFramePr>
        <p:xfrm>
          <a:off x="7089930" y="4465812"/>
          <a:ext cx="187166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ChemSketch" r:id="rId17" imgW="1493640" imgH="588240" progId="">
                  <p:embed/>
                </p:oleObj>
              </mc:Choice>
              <mc:Fallback>
                <p:oleObj name="ChemSketch" r:id="rId17" imgW="1493640" imgH="588240" progId="">
                  <p:embed/>
                  <p:pic>
                    <p:nvPicPr>
                      <p:cNvPr id="51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930" y="4465812"/>
                        <a:ext cx="187166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16">
            <a:extLst>
              <a:ext uri="{FF2B5EF4-FFF2-40B4-BE49-F238E27FC236}">
                <a16:creationId xmlns:a16="http://schemas.microsoft.com/office/drawing/2014/main" id="{8AEDF1F1-6657-4F5F-880D-CDBCE472EB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1593" y="671687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971119EF-9674-4D26-B1A5-7031D49665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9843" y="782812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9252E683-122F-4E81-8524-B64B361A5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343" y="13305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CD96DA0A-E77C-4F9F-A916-B8D1584FC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2205" y="13305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D55008E0-20DA-4A01-8739-07B5D1A431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9118" y="2754487"/>
            <a:ext cx="10810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9" name="Line 21">
            <a:extLst>
              <a:ext uri="{FF2B5EF4-FFF2-40B4-BE49-F238E27FC236}">
                <a16:creationId xmlns:a16="http://schemas.microsoft.com/office/drawing/2014/main" id="{AFE42510-777F-4595-94ED-74E2BA685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3443" y="39467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0" name="Line 22">
            <a:extLst>
              <a:ext uri="{FF2B5EF4-FFF2-40B4-BE49-F238E27FC236}">
                <a16:creationId xmlns:a16="http://schemas.microsoft.com/office/drawing/2014/main" id="{6BEC21DF-DB2B-478F-94A7-D7AF04AB3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9380" y="39467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C0719245-B303-40B0-B53D-11CB193AE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455" y="378000"/>
            <a:ext cx="5565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NAT</a:t>
            </a:r>
          </a:p>
        </p:txBody>
      </p:sp>
      <p:sp>
        <p:nvSpPr>
          <p:cNvPr id="22" name="Text Box 24">
            <a:extLst>
              <a:ext uri="{FF2B5EF4-FFF2-40B4-BE49-F238E27FC236}">
                <a16:creationId xmlns:a16="http://schemas.microsoft.com/office/drawing/2014/main" id="{60ED753E-D5D0-465F-B73B-E4612CED7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980" y="1417812"/>
            <a:ext cx="8947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CYP1A2</a:t>
            </a: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01FA432A-D08D-4B3C-80C1-5EB992B4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630" y="1417812"/>
            <a:ext cx="8947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</p:txBody>
      </p:sp>
      <p:sp>
        <p:nvSpPr>
          <p:cNvPr id="24" name="Text Box 26">
            <a:extLst>
              <a:ext uri="{FF2B5EF4-FFF2-40B4-BE49-F238E27FC236}">
                <a16:creationId xmlns:a16="http://schemas.microsoft.com/office/drawing/2014/main" id="{CE021690-C397-4BF6-9D7B-FB22FEF2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930" y="2449687"/>
            <a:ext cx="14189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hydroxylamin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2F86EF81-B6A2-45CB-995E-C6BAFEF57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255" y="2386187"/>
            <a:ext cx="19607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hydroxylacetylamin</a:t>
            </a:r>
          </a:p>
        </p:txBody>
      </p:sp>
      <p:sp>
        <p:nvSpPr>
          <p:cNvPr id="26" name="Text Box 28">
            <a:extLst>
              <a:ext uri="{FF2B5EF4-FFF2-40B4-BE49-F238E27FC236}">
                <a16:creationId xmlns:a16="http://schemas.microsoft.com/office/drawing/2014/main" id="{E13AFD92-7F4D-4136-84BE-24ADBDE35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518" y="1009825"/>
            <a:ext cx="9925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Arylamin</a:t>
            </a:r>
          </a:p>
        </p:txBody>
      </p:sp>
      <p:sp>
        <p:nvSpPr>
          <p:cNvPr id="27" name="Text Box 29">
            <a:extLst>
              <a:ext uri="{FF2B5EF4-FFF2-40B4-BE49-F238E27FC236}">
                <a16:creationId xmlns:a16="http://schemas.microsoft.com/office/drawing/2014/main" id="{FCABA0ED-5392-4FAA-BF9C-1824B9063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818" y="970137"/>
            <a:ext cx="1229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N-acetamid</a:t>
            </a:r>
          </a:p>
        </p:txBody>
      </p:sp>
      <p:sp>
        <p:nvSpPr>
          <p:cNvPr id="28" name="Text Box 30">
            <a:extLst>
              <a:ext uri="{FF2B5EF4-FFF2-40B4-BE49-F238E27FC236}">
                <a16:creationId xmlns:a16="http://schemas.microsoft.com/office/drawing/2014/main" id="{5CCE1B4C-7528-4EC1-BB59-D42E948B3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030" y="3633962"/>
            <a:ext cx="1645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N-acetoxy-ester</a:t>
            </a:r>
          </a:p>
        </p:txBody>
      </p:sp>
      <p:sp>
        <p:nvSpPr>
          <p:cNvPr id="29" name="Text Box 31">
            <a:extLst>
              <a:ext uri="{FF2B5EF4-FFF2-40B4-BE49-F238E27FC236}">
                <a16:creationId xmlns:a16="http://schemas.microsoft.com/office/drawing/2014/main" id="{BA633C85-E2EC-4064-A75A-8B4872B35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155" y="3649837"/>
            <a:ext cx="22637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N-acetyl-acetoxy-ester</a:t>
            </a:r>
          </a:p>
        </p:txBody>
      </p:sp>
      <p:pic>
        <p:nvPicPr>
          <p:cNvPr id="30" name="Picture 32" descr="tpoison">
            <a:hlinkClick r:id="rId19"/>
            <a:extLst>
              <a:ext uri="{FF2B5EF4-FFF2-40B4-BE49-F238E27FC236}">
                <a16:creationId xmlns:a16="http://schemas.microsoft.com/office/drawing/2014/main" id="{8CCAFCE3-6A70-462D-AA1B-D4B11FB7B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74105" y="5331000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3" descr="tpoison">
            <a:hlinkClick r:id="rId19"/>
            <a:extLst>
              <a:ext uri="{FF2B5EF4-FFF2-40B4-BE49-F238E27FC236}">
                <a16:creationId xmlns:a16="http://schemas.microsoft.com/office/drawing/2014/main" id="{7DF5C5E3-0362-4531-9C54-1B95D8DB5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432455" y="5315125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 Box 34">
            <a:extLst>
              <a:ext uri="{FF2B5EF4-FFF2-40B4-BE49-F238E27FC236}">
                <a16:creationId xmlns:a16="http://schemas.microsoft.com/office/drawing/2014/main" id="{6D1E2EC7-625E-42AE-BF39-9F78D91E7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8630" y="4683300"/>
            <a:ext cx="14590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Nitréniový ion</a:t>
            </a:r>
          </a:p>
        </p:txBody>
      </p:sp>
      <p:sp>
        <p:nvSpPr>
          <p:cNvPr id="33" name="Text Box 36">
            <a:extLst>
              <a:ext uri="{FF2B5EF4-FFF2-40B4-BE49-F238E27FC236}">
                <a16:creationId xmlns:a16="http://schemas.microsoft.com/office/drawing/2014/main" id="{4D6D7F4E-8DCA-4802-8D97-0D3AB9579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393" y="770112"/>
            <a:ext cx="569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DAC</a:t>
            </a:r>
          </a:p>
        </p:txBody>
      </p:sp>
      <p:sp>
        <p:nvSpPr>
          <p:cNvPr id="34" name="Line 37">
            <a:extLst>
              <a:ext uri="{FF2B5EF4-FFF2-40B4-BE49-F238E27FC236}">
                <a16:creationId xmlns:a16="http://schemas.microsoft.com/office/drawing/2014/main" id="{4C3A7042-DD32-48EC-BD79-363AC4B624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8630" y="33529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5" name="Line 38">
            <a:extLst>
              <a:ext uri="{FF2B5EF4-FFF2-40B4-BE49-F238E27FC236}">
                <a16:creationId xmlns:a16="http://schemas.microsoft.com/office/drawing/2014/main" id="{54858A42-0434-4549-BF4F-4285587583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6880" y="34641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6" name="Text Box 39">
            <a:extLst>
              <a:ext uri="{FF2B5EF4-FFF2-40B4-BE49-F238E27FC236}">
                <a16:creationId xmlns:a16="http://schemas.microsoft.com/office/drawing/2014/main" id="{A5A01A53-2E8A-44F6-B0BC-8193338E7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005" y="3059287"/>
            <a:ext cx="5565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NAT</a:t>
            </a:r>
          </a:p>
        </p:txBody>
      </p:sp>
      <p:sp>
        <p:nvSpPr>
          <p:cNvPr id="37" name="Text Box 40">
            <a:extLst>
              <a:ext uri="{FF2B5EF4-FFF2-40B4-BE49-F238E27FC236}">
                <a16:creationId xmlns:a16="http://schemas.microsoft.com/office/drawing/2014/main" id="{32E5C3D3-01C7-455E-9ADD-BBF4F00D6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0430" y="3451400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DAC</a:t>
            </a:r>
          </a:p>
        </p:txBody>
      </p:sp>
      <p:sp>
        <p:nvSpPr>
          <p:cNvPr id="38" name="Line 41">
            <a:extLst>
              <a:ext uri="{FF2B5EF4-FFF2-40B4-BE49-F238E27FC236}">
                <a16:creationId xmlns:a16="http://schemas.microsoft.com/office/drawing/2014/main" id="{9BA244D7-E9CD-46D5-AA06-1F94A79A8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2230" y="2754487"/>
            <a:ext cx="11525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39" name="Text Box 42">
            <a:extLst>
              <a:ext uri="{FF2B5EF4-FFF2-40B4-BE49-F238E27FC236}">
                <a16:creationId xmlns:a16="http://schemas.microsoft.com/office/drawing/2014/main" id="{AC3D9DBC-1F78-425D-A69F-0FB5BD4E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805" y="2690987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OAT</a:t>
            </a:r>
          </a:p>
        </p:txBody>
      </p:sp>
      <p:sp>
        <p:nvSpPr>
          <p:cNvPr id="40" name="Text Box 43">
            <a:extLst>
              <a:ext uri="{FF2B5EF4-FFF2-40B4-BE49-F238E27FC236}">
                <a16:creationId xmlns:a16="http://schemas.microsoft.com/office/drawing/2014/main" id="{53DBD272-4E4E-4CA6-AAD5-57973D7D5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2368" y="2698925"/>
            <a:ext cx="694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NOAT</a:t>
            </a:r>
          </a:p>
        </p:txBody>
      </p:sp>
      <p:sp>
        <p:nvSpPr>
          <p:cNvPr id="41" name="Line 44">
            <a:extLst>
              <a:ext uri="{FF2B5EF4-FFF2-40B4-BE49-F238E27FC236}">
                <a16:creationId xmlns:a16="http://schemas.microsoft.com/office/drawing/2014/main" id="{59474D74-DE03-4626-9B75-FC54755D2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1143" y="2754487"/>
            <a:ext cx="7921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42" name="Text Box 45">
            <a:extLst>
              <a:ext uri="{FF2B5EF4-FFF2-40B4-BE49-F238E27FC236}">
                <a16:creationId xmlns:a16="http://schemas.microsoft.com/office/drawing/2014/main" id="{18B54147-83A4-4C99-A233-2B938FA0D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405" y="2698925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DC"/>
                </a:solidFill>
              </a:rPr>
              <a:t>OAT</a:t>
            </a:r>
          </a:p>
        </p:txBody>
      </p:sp>
    </p:spTree>
    <p:extLst>
      <p:ext uri="{BB962C8B-B14F-4D97-AF65-F5344CB8AC3E}">
        <p14:creationId xmlns:p14="http://schemas.microsoft.com/office/powerpoint/2010/main" val="352922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25" grpId="0"/>
      <p:bldP spid="28" grpId="0"/>
      <p:bldP spid="29" grpId="0"/>
      <p:bldP spid="32" grpId="0"/>
      <p:bldP spid="34" grpId="0" animBg="1"/>
      <p:bldP spid="35" grpId="0" animBg="1"/>
      <p:bldP spid="36" grpId="0"/>
      <p:bldP spid="37" grpId="0"/>
      <p:bldP spid="38" grpId="0" animBg="1"/>
      <p:bldP spid="39" grpId="0"/>
      <p:bldP spid="40" grpId="0"/>
      <p:bldP spid="41" grpId="0" animBg="1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07E53B-3498-4239-9F72-B35674EDE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9F4265-23EA-43C1-9A20-90A3165C02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5C408C-6F53-46E5-A4EA-3BB127190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en-US" sz="3200" dirty="0" err="1"/>
              <a:t>Konjugační</a:t>
            </a:r>
            <a:r>
              <a:rPr lang="en-US" sz="3200" dirty="0"/>
              <a:t> </a:t>
            </a:r>
            <a:r>
              <a:rPr lang="en-US" sz="3200" dirty="0" err="1"/>
              <a:t>reakce</a:t>
            </a:r>
            <a:r>
              <a:rPr lang="en-US" sz="3200" dirty="0"/>
              <a:t> s </a:t>
            </a:r>
            <a:r>
              <a:rPr lang="en-US" sz="3200" dirty="0" err="1"/>
              <a:t>glutathionem</a:t>
            </a:r>
            <a:r>
              <a:rPr lang="en-US" sz="3200" dirty="0"/>
              <a:t> </a:t>
            </a:r>
            <a:r>
              <a:rPr lang="en-US" sz="3200" dirty="0" err="1"/>
              <a:t>katalyzovaná</a:t>
            </a:r>
            <a:r>
              <a:rPr lang="en-US" sz="3200" dirty="0"/>
              <a:t> </a:t>
            </a:r>
            <a:r>
              <a:rPr lang="en-US" sz="3200" dirty="0" err="1"/>
              <a:t>Glutathion</a:t>
            </a:r>
            <a:r>
              <a:rPr lang="en-US" sz="3200" dirty="0"/>
              <a:t>-S-</a:t>
            </a:r>
            <a:r>
              <a:rPr lang="en-US" sz="3200" dirty="0" err="1"/>
              <a:t>transferázou</a:t>
            </a:r>
            <a:r>
              <a:rPr lang="en-US" sz="3200" dirty="0"/>
              <a:t> (GST)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6" name="Object 23">
            <a:extLst>
              <a:ext uri="{FF2B5EF4-FFF2-40B4-BE49-F238E27FC236}">
                <a16:creationId xmlns:a16="http://schemas.microsoft.com/office/drawing/2014/main" id="{703FF8D2-A3CE-417E-8A2A-B5CC8B995C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83539"/>
              </p:ext>
            </p:extLst>
          </p:nvPr>
        </p:nvGraphicFramePr>
        <p:xfrm>
          <a:off x="1201196" y="2854563"/>
          <a:ext cx="230505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emSketch" r:id="rId3" imgW="1905120" imgH="1207080" progId="">
                  <p:embed/>
                </p:oleObj>
              </mc:Choice>
              <mc:Fallback>
                <p:oleObj name="ChemSketch" r:id="rId3" imgW="1905120" imgH="1207080" progId="">
                  <p:embed/>
                  <p:pic>
                    <p:nvPicPr>
                      <p:cNvPr id="717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196" y="2854563"/>
                        <a:ext cx="2305050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4">
            <a:extLst>
              <a:ext uri="{FF2B5EF4-FFF2-40B4-BE49-F238E27FC236}">
                <a16:creationId xmlns:a16="http://schemas.microsoft.com/office/drawing/2014/main" id="{98E1D8D1-22B4-474A-9E1A-C02B09455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013887"/>
              </p:ext>
            </p:extLst>
          </p:nvPr>
        </p:nvGraphicFramePr>
        <p:xfrm>
          <a:off x="5881146" y="2926000"/>
          <a:ext cx="230505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emSketch" r:id="rId5" imgW="1905120" imgH="1207080" progId="">
                  <p:embed/>
                </p:oleObj>
              </mc:Choice>
              <mc:Fallback>
                <p:oleObj name="ChemSketch" r:id="rId5" imgW="1905120" imgH="1207080" progId="">
                  <p:embed/>
                  <p:pic>
                    <p:nvPicPr>
                      <p:cNvPr id="7171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146" y="2926000"/>
                        <a:ext cx="2305050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25">
            <a:extLst>
              <a:ext uri="{FF2B5EF4-FFF2-40B4-BE49-F238E27FC236}">
                <a16:creationId xmlns:a16="http://schemas.microsoft.com/office/drawing/2014/main" id="{DA38871B-F629-455B-86B2-F12060BED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7183" y="3718163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1800">
              <a:solidFill>
                <a:srgbClr val="0000DC"/>
              </a:solidFill>
            </a:endParaRPr>
          </a:p>
        </p:txBody>
      </p:sp>
      <p:sp>
        <p:nvSpPr>
          <p:cNvPr id="9" name="Text Box 26">
            <a:extLst>
              <a:ext uri="{FF2B5EF4-FFF2-40B4-BE49-F238E27FC236}">
                <a16:creationId xmlns:a16="http://schemas.microsoft.com/office/drawing/2014/main" id="{E45DF379-684C-48C0-A876-D0A08F0DD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7683" y="3502263"/>
            <a:ext cx="862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0000DC"/>
                </a:solidFill>
              </a:rPr>
              <a:t>+ GSH</a:t>
            </a:r>
          </a:p>
        </p:txBody>
      </p:sp>
      <p:sp>
        <p:nvSpPr>
          <p:cNvPr id="10" name="Text Box 27">
            <a:extLst>
              <a:ext uri="{FF2B5EF4-FFF2-40B4-BE49-F238E27FC236}">
                <a16:creationId xmlns:a16="http://schemas.microsoft.com/office/drawing/2014/main" id="{C867BE3E-1E88-4D7A-A027-8C9F3F67A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333" y="3357800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b="1">
                <a:solidFill>
                  <a:srgbClr val="0000DC"/>
                </a:solidFill>
              </a:rPr>
              <a:t>GST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70B7CB75-1C21-4BD4-BFC2-CC19AA562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708" y="1703625"/>
            <a:ext cx="7993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indent="-274638">
              <a:buFontTx/>
              <a:buChar char="•"/>
            </a:pPr>
            <a:r>
              <a:rPr lang="cs-CZ" sz="1800" b="1">
                <a:solidFill>
                  <a:srgbClr val="0000DC"/>
                </a:solidFill>
              </a:rPr>
              <a:t>největší význam má membránově vázaná GST, protože se vyskytuje  v blízkosti CYP450</a:t>
            </a:r>
          </a:p>
        </p:txBody>
      </p:sp>
      <p:sp>
        <p:nvSpPr>
          <p:cNvPr id="12" name="Text Box 29">
            <a:extLst>
              <a:ext uri="{FF2B5EF4-FFF2-40B4-BE49-F238E27FC236}">
                <a16:creationId xmlns:a16="http://schemas.microsoft.com/office/drawing/2014/main" id="{3AB86962-F8CD-4155-8644-15112323D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421" y="5015150"/>
            <a:ext cx="25699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b="1">
                <a:solidFill>
                  <a:srgbClr val="0000DC"/>
                </a:solidFill>
              </a:rPr>
              <a:t> =  Glutathion (GSH)</a:t>
            </a:r>
          </a:p>
        </p:txBody>
      </p:sp>
      <p:graphicFrame>
        <p:nvGraphicFramePr>
          <p:cNvPr id="13" name="Object 30">
            <a:extLst>
              <a:ext uri="{FF2B5EF4-FFF2-40B4-BE49-F238E27FC236}">
                <a16:creationId xmlns:a16="http://schemas.microsoft.com/office/drawing/2014/main" id="{1BC5296C-6587-489F-84FF-7C37F2A7AA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755254"/>
              </p:ext>
            </p:extLst>
          </p:nvPr>
        </p:nvGraphicFramePr>
        <p:xfrm>
          <a:off x="1128171" y="4583350"/>
          <a:ext cx="3529012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emSketch" r:id="rId7" imgW="3304080" imgH="929520" progId="">
                  <p:embed/>
                </p:oleObj>
              </mc:Choice>
              <mc:Fallback>
                <p:oleObj name="ChemSketch" r:id="rId7" imgW="3304080" imgH="929520" progId="">
                  <p:embed/>
                  <p:pic>
                    <p:nvPicPr>
                      <p:cNvPr id="717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171" y="4583350"/>
                        <a:ext cx="3529012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31">
            <a:extLst>
              <a:ext uri="{FF2B5EF4-FFF2-40B4-BE49-F238E27FC236}">
                <a16:creationId xmlns:a16="http://schemas.microsoft.com/office/drawing/2014/main" id="{B038E824-056B-4C7D-9317-2510F1D47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533" y="5646975"/>
            <a:ext cx="2310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DC"/>
                </a:solidFill>
              </a:rPr>
              <a:t>Glu                Cys              Gly</a:t>
            </a:r>
          </a:p>
          <a:p>
            <a:endParaRPr lang="cs-CZ" sz="120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3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7EFC93C7-36EE-4E97-A78B-C2C2A0641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194" y="699197"/>
            <a:ext cx="7653338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0000DC"/>
                </a:solidFill>
              </a:rPr>
              <a:t>Xenobiotika (xenos = cizí)</a:t>
            </a:r>
          </a:p>
          <a:p>
            <a:endParaRPr lang="cs-CZ" sz="2000" b="1">
              <a:solidFill>
                <a:srgbClr val="0000DC"/>
              </a:solidFill>
            </a:endParaRPr>
          </a:p>
          <a:p>
            <a:pPr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  normálně se v organismu nevyskytují</a:t>
            </a:r>
          </a:p>
          <a:p>
            <a:pPr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  nejsou nutné pro jeho zdravý vývoj</a:t>
            </a:r>
          </a:p>
          <a:p>
            <a:pPr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  neslouží pro organismus jako zdroj energie.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9B5C83-FFE2-4279-B8D6-A79536A2A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682" y="3075685"/>
            <a:ext cx="8137525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365125"/>
            <a:r>
              <a:rPr lang="cs-CZ" sz="2400" b="1">
                <a:solidFill>
                  <a:srgbClr val="0000DC"/>
                </a:solidFill>
              </a:rPr>
              <a:t>Primárním zdroje xenobiotik</a:t>
            </a:r>
          </a:p>
          <a:p>
            <a:pPr marL="365125" indent="-365125"/>
            <a:endParaRPr lang="cs-CZ" sz="2000" b="1">
              <a:solidFill>
                <a:srgbClr val="0000DC"/>
              </a:solidFill>
            </a:endParaRP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chemický průmysl (PAH, PCB, benzen, fenoly, ....)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kouření (PAH, aromatické aminy, ….)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jídlo a alkohol (PAH, arylaminy, heterocyklické a  aromatické aminy, .…)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DC"/>
                </a:solidFill>
              </a:rPr>
              <a:t>aflatoxiny</a:t>
            </a:r>
          </a:p>
          <a:p>
            <a:pPr marL="365125" indent="-365125"/>
            <a:endParaRPr lang="cs-CZ" sz="240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2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3B9465-9CC0-4EB5-B23B-471A23A1C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DE1420-54BA-4181-B386-569466E36F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Text Box 39">
            <a:extLst>
              <a:ext uri="{FF2B5EF4-FFF2-40B4-BE49-F238E27FC236}">
                <a16:creationId xmlns:a16="http://schemas.microsoft.com/office/drawing/2014/main" id="{05D2CAC8-351D-4157-8A6A-026AB5117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580" y="1060041"/>
            <a:ext cx="18582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DC"/>
                </a:solidFill>
              </a:rPr>
              <a:t>Silně lipofilní</a:t>
            </a:r>
          </a:p>
        </p:txBody>
      </p:sp>
      <p:sp>
        <p:nvSpPr>
          <p:cNvPr id="8" name="Text Box 40">
            <a:extLst>
              <a:ext uri="{FF2B5EF4-FFF2-40B4-BE49-F238E27FC236}">
                <a16:creationId xmlns:a16="http://schemas.microsoft.com/office/drawing/2014/main" id="{F72F16E4-13E8-46B2-B4BA-3D4E420B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943" y="1060041"/>
            <a:ext cx="12218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DC"/>
                </a:solidFill>
              </a:rPr>
              <a:t>Lipofilní</a:t>
            </a:r>
          </a:p>
        </p:txBody>
      </p:sp>
      <p:sp>
        <p:nvSpPr>
          <p:cNvPr id="9" name="Text Box 41">
            <a:extLst>
              <a:ext uri="{FF2B5EF4-FFF2-40B4-BE49-F238E27FC236}">
                <a16:creationId xmlns:a16="http://schemas.microsoft.com/office/drawing/2014/main" id="{8D8AB9A6-9019-4B3F-8808-478518EC9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993" y="1060041"/>
            <a:ext cx="10935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DC"/>
                </a:solidFill>
              </a:rPr>
              <a:t>Polární</a:t>
            </a:r>
          </a:p>
        </p:txBody>
      </p:sp>
      <p:sp>
        <p:nvSpPr>
          <p:cNvPr id="10" name="Text Box 42">
            <a:extLst>
              <a:ext uri="{FF2B5EF4-FFF2-40B4-BE49-F238E27FC236}">
                <a16:creationId xmlns:a16="http://schemas.microsoft.com/office/drawing/2014/main" id="{C277D184-58C1-4663-9414-9C7003BF5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118" y="1060041"/>
            <a:ext cx="14510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DC"/>
                </a:solidFill>
              </a:rPr>
              <a:t>Hydrofilní</a:t>
            </a:r>
          </a:p>
        </p:txBody>
      </p:sp>
      <p:sp>
        <p:nvSpPr>
          <p:cNvPr id="11" name="Text Box 43">
            <a:extLst>
              <a:ext uri="{FF2B5EF4-FFF2-40B4-BE49-F238E27FC236}">
                <a16:creationId xmlns:a16="http://schemas.microsoft.com/office/drawing/2014/main" id="{1188F26C-F087-4C61-B76E-148854D15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974" y="2463391"/>
            <a:ext cx="3312125" cy="83099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cs-CZ" sz="2000" b="1">
                <a:solidFill>
                  <a:srgbClr val="0000DC"/>
                </a:solidFill>
              </a:rPr>
              <a:t>Fáze biotransformace</a:t>
            </a:r>
          </a:p>
          <a:p>
            <a:pPr marL="342900" indent="-342900" algn="ctr"/>
            <a:r>
              <a:rPr lang="cs-CZ" sz="1400" b="1">
                <a:solidFill>
                  <a:srgbClr val="0000DC"/>
                </a:solidFill>
              </a:rPr>
              <a:t>  aktivace/inaktivace</a:t>
            </a:r>
          </a:p>
          <a:p>
            <a:pPr marL="342900" indent="-342900" algn="ctr"/>
            <a:r>
              <a:rPr lang="cs-CZ" sz="1400" b="1">
                <a:solidFill>
                  <a:srgbClr val="0000DC"/>
                </a:solidFill>
              </a:rPr>
              <a:t>oxidace, redukce, hydrolýza</a:t>
            </a:r>
          </a:p>
        </p:txBody>
      </p:sp>
      <p:sp>
        <p:nvSpPr>
          <p:cNvPr id="12" name="Text Box 44">
            <a:extLst>
              <a:ext uri="{FF2B5EF4-FFF2-40B4-BE49-F238E27FC236}">
                <a16:creationId xmlns:a16="http://schemas.microsoft.com/office/drawing/2014/main" id="{A4DD33FF-C9CD-488F-A81A-3CFC9AC2B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818" y="3617503"/>
            <a:ext cx="3312125" cy="83099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cs-CZ" sz="2000" b="1">
                <a:solidFill>
                  <a:srgbClr val="0000DC"/>
                </a:solidFill>
              </a:rPr>
              <a:t>2.	Fáze biotransformace</a:t>
            </a:r>
          </a:p>
          <a:p>
            <a:pPr marL="342900" indent="-342900" algn="ctr"/>
            <a:r>
              <a:rPr lang="cs-CZ" sz="1400" b="1">
                <a:solidFill>
                  <a:srgbClr val="0000DC"/>
                </a:solidFill>
              </a:rPr>
              <a:t>  aktivace/inaktivace</a:t>
            </a:r>
          </a:p>
          <a:p>
            <a:pPr marL="342900" indent="-342900" algn="ctr"/>
            <a:r>
              <a:rPr lang="cs-CZ" sz="1400" b="1">
                <a:solidFill>
                  <a:srgbClr val="0000DC"/>
                </a:solidFill>
              </a:rPr>
              <a:t>konjugační reakce</a:t>
            </a:r>
          </a:p>
        </p:txBody>
      </p:sp>
      <p:sp>
        <p:nvSpPr>
          <p:cNvPr id="13" name="Line 45">
            <a:extLst>
              <a:ext uri="{FF2B5EF4-FFF2-40B4-BE49-F238E27FC236}">
                <a16:creationId xmlns:a16="http://schemas.microsoft.com/office/drawing/2014/main" id="{86DF034C-784B-49C5-8226-186EB49EC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52818" y="1560103"/>
            <a:ext cx="0" cy="39608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4" name="Text Box 46">
            <a:extLst>
              <a:ext uri="{FF2B5EF4-FFF2-40B4-BE49-F238E27FC236}">
                <a16:creationId xmlns:a16="http://schemas.microsoft.com/office/drawing/2014/main" id="{4A95F86A-7927-4D51-8CFC-7FEF2B77D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043" y="1960153"/>
            <a:ext cx="1458912" cy="52322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>
                <a:solidFill>
                  <a:srgbClr val="0000DC"/>
                </a:solidFill>
              </a:rPr>
              <a:t>Akumulace v tukové tkáni</a:t>
            </a:r>
          </a:p>
        </p:txBody>
      </p:sp>
      <p:sp>
        <p:nvSpPr>
          <p:cNvPr id="15" name="Line 47">
            <a:extLst>
              <a:ext uri="{FF2B5EF4-FFF2-40B4-BE49-F238E27FC236}">
                <a16:creationId xmlns:a16="http://schemas.microsoft.com/office/drawing/2014/main" id="{369C6486-2B07-4EF5-A171-82E6EF8FCE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8180" y="1464853"/>
            <a:ext cx="0" cy="431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6" name="Text Box 48">
            <a:extLst>
              <a:ext uri="{FF2B5EF4-FFF2-40B4-BE49-F238E27FC236}">
                <a16:creationId xmlns:a16="http://schemas.microsoft.com/office/drawing/2014/main" id="{91BE4FE5-232C-4169-9250-33422E32A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600" y="3873091"/>
            <a:ext cx="10935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rgbClr val="0000DC"/>
                </a:solidFill>
              </a:rPr>
              <a:t>Polární</a:t>
            </a:r>
          </a:p>
        </p:txBody>
      </p:sp>
      <p:sp>
        <p:nvSpPr>
          <p:cNvPr id="17" name="Line 50">
            <a:extLst>
              <a:ext uri="{FF2B5EF4-FFF2-40B4-BE49-F238E27FC236}">
                <a16:creationId xmlns:a16="http://schemas.microsoft.com/office/drawing/2014/main" id="{4D2F4ED3-0452-409F-9FF1-70F5719CE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8180" y="2552291"/>
            <a:ext cx="0" cy="3603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8" name="Line 51">
            <a:extLst>
              <a:ext uri="{FF2B5EF4-FFF2-40B4-BE49-F238E27FC236}">
                <a16:creationId xmlns:a16="http://schemas.microsoft.com/office/drawing/2014/main" id="{3E14DB72-9512-4DC5-9EAD-6404D090E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8180" y="2912653"/>
            <a:ext cx="1081088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19" name="Line 52">
            <a:extLst>
              <a:ext uri="{FF2B5EF4-FFF2-40B4-BE49-F238E27FC236}">
                <a16:creationId xmlns:a16="http://schemas.microsoft.com/office/drawing/2014/main" id="{42BE0E9C-6C6F-456B-8E9E-F85C094E73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2230" y="1528353"/>
            <a:ext cx="0" cy="20161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0" name="Line 53">
            <a:extLst>
              <a:ext uri="{FF2B5EF4-FFF2-40B4-BE49-F238E27FC236}">
                <a16:creationId xmlns:a16="http://schemas.microsoft.com/office/drawing/2014/main" id="{B097425A-8991-4851-B0DE-B010BE5D2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6655" y="3328578"/>
            <a:ext cx="0" cy="5762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1" name="Line 54">
            <a:extLst>
              <a:ext uri="{FF2B5EF4-FFF2-40B4-BE49-F238E27FC236}">
                <a16:creationId xmlns:a16="http://schemas.microsoft.com/office/drawing/2014/main" id="{4F40ACC3-0044-4EB0-AC2F-6B68BD411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6393" y="4065178"/>
            <a:ext cx="6477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2" name="Line 55">
            <a:extLst>
              <a:ext uri="{FF2B5EF4-FFF2-40B4-BE49-F238E27FC236}">
                <a16:creationId xmlns:a16="http://schemas.microsoft.com/office/drawing/2014/main" id="{22B64398-E9F1-48DD-AACB-691A6CF65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6655" y="4281078"/>
            <a:ext cx="0" cy="12239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3" name="Text Box 56">
            <a:extLst>
              <a:ext uri="{FF2B5EF4-FFF2-40B4-BE49-F238E27FC236}">
                <a16:creationId xmlns:a16="http://schemas.microsoft.com/office/drawing/2014/main" id="{B2407E3E-E367-4C41-9C90-5C173FDC5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293" y="4841466"/>
            <a:ext cx="14510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rgbClr val="0000DC"/>
                </a:solidFill>
              </a:rPr>
              <a:t>Hydrofilní</a:t>
            </a:r>
          </a:p>
        </p:txBody>
      </p:sp>
      <p:sp>
        <p:nvSpPr>
          <p:cNvPr id="24" name="Line 57">
            <a:extLst>
              <a:ext uri="{FF2B5EF4-FFF2-40B4-BE49-F238E27FC236}">
                <a16:creationId xmlns:a16="http://schemas.microsoft.com/office/drawing/2014/main" id="{355B4E94-77D0-4DBD-9A4F-F14586D42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9355" y="4481103"/>
            <a:ext cx="0" cy="431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5" name="Line 58">
            <a:extLst>
              <a:ext uri="{FF2B5EF4-FFF2-40B4-BE49-F238E27FC236}">
                <a16:creationId xmlns:a16="http://schemas.microsoft.com/office/drawing/2014/main" id="{46ED1675-8B78-49EE-BD52-D4B624D07B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9355" y="5273266"/>
            <a:ext cx="0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6" name="Line 59">
            <a:extLst>
              <a:ext uri="{FF2B5EF4-FFF2-40B4-BE49-F238E27FC236}">
                <a16:creationId xmlns:a16="http://schemas.microsoft.com/office/drawing/2014/main" id="{D241C664-CE61-4010-8AD9-81FC0C4A2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6730" y="1488666"/>
            <a:ext cx="0" cy="9350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0000DC"/>
              </a:solidFill>
            </a:endParaRPr>
          </a:p>
        </p:txBody>
      </p:sp>
      <p:sp>
        <p:nvSpPr>
          <p:cNvPr id="27" name="Text Box 60">
            <a:extLst>
              <a:ext uri="{FF2B5EF4-FFF2-40B4-BE49-F238E27FC236}">
                <a16:creationId xmlns:a16="http://schemas.microsoft.com/office/drawing/2014/main" id="{47753237-8A83-487C-AF78-07CD1A446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823" y="5636803"/>
            <a:ext cx="6813699" cy="369332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1800" b="1">
                <a:solidFill>
                  <a:srgbClr val="0000DC"/>
                </a:solidFill>
              </a:rPr>
              <a:t>Extracelulární tekutiny – exkrece játry, ledvinami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7AC40EA4-765D-4E36-BBBF-ACF2502E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1070"/>
            <a:ext cx="10753200" cy="451576"/>
          </a:xfrm>
        </p:spPr>
        <p:txBody>
          <a:bodyPr/>
          <a:lstStyle/>
          <a:p>
            <a:r>
              <a:rPr lang="cs-CZ" u="sng" dirty="0" err="1">
                <a:solidFill>
                  <a:srgbClr val="0000DC"/>
                </a:solidFill>
              </a:rPr>
              <a:t>Xenobiotikum</a:t>
            </a:r>
            <a:br>
              <a:rPr lang="cs-CZ" u="sng" dirty="0">
                <a:solidFill>
                  <a:srgbClr val="0000DC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8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9A316B-506A-4939-BCA8-4C97C8F900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E96576-FEFF-4BC1-A654-A37262091F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F663C484-361B-4D4B-81D2-F164DC7AE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140" y="1234879"/>
            <a:ext cx="815479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 dirty="0">
                <a:solidFill>
                  <a:srgbClr val="0000DC"/>
                </a:solidFill>
              </a:rPr>
              <a:t>  zavedení polární funkční skupiny do molekuly lipofilní látky </a:t>
            </a:r>
          </a:p>
          <a:p>
            <a:pPr lvl="1"/>
            <a:r>
              <a:rPr lang="cs-CZ" sz="2000" b="1" dirty="0">
                <a:solidFill>
                  <a:srgbClr val="0000DC"/>
                </a:solidFill>
              </a:rPr>
              <a:t>       - OH, -NH2, -SH, = CO, - COOH</a:t>
            </a:r>
          </a:p>
          <a:p>
            <a:endParaRPr lang="cs-CZ" sz="2000" dirty="0">
              <a:solidFill>
                <a:srgbClr val="0000DC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69F1674A-FD21-4E48-9ED4-D62AB958D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140" y="2194309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dirty="0">
                <a:solidFill>
                  <a:srgbClr val="0000DC"/>
                </a:solidFill>
              </a:rPr>
              <a:t>reakce 1. fáze biotransformace: oxidace, redukce, hydrolýza</a:t>
            </a:r>
          </a:p>
          <a:p>
            <a:pPr>
              <a:spcBef>
                <a:spcPct val="20000"/>
              </a:spcBef>
            </a:pPr>
            <a:endParaRPr lang="cs-CZ" sz="2000" b="1" dirty="0">
              <a:solidFill>
                <a:srgbClr val="0000DC"/>
              </a:solidFill>
            </a:endParaRPr>
          </a:p>
          <a:p>
            <a:pPr>
              <a:spcBef>
                <a:spcPct val="20000"/>
              </a:spcBef>
            </a:pPr>
            <a:endParaRPr lang="cs-CZ" sz="2000" b="1" dirty="0">
              <a:solidFill>
                <a:srgbClr val="0000DC"/>
              </a:solidFill>
              <a:sym typeface="Symbol" pitchFamily="18" charset="2"/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5651591-7467-4E8B-BFC2-825E52F98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78" y="3148446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1" dirty="0">
                <a:solidFill>
                  <a:srgbClr val="0000DC"/>
                </a:solidFill>
              </a:rPr>
              <a:t>během 1. fáze biotransformace může docházet jak ke snížení tak ke zvýšení toxicity</a:t>
            </a:r>
            <a:endParaRPr lang="cs-CZ" sz="2000" b="1" dirty="0">
              <a:solidFill>
                <a:srgbClr val="0000DC"/>
              </a:solidFill>
              <a:sym typeface="Symbol" pitchFamily="18" charset="2"/>
            </a:endParaRP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8F2DB3C5-3B1E-48A5-8F4B-193541B6A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729" y="4226979"/>
            <a:ext cx="52437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b="1" dirty="0">
                <a:solidFill>
                  <a:srgbClr val="0000DC"/>
                </a:solidFill>
              </a:rPr>
              <a:t>Nejčastější reakce je oxidace katalyzovaná: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1EF7DE94-0B59-4D7A-992A-9C9A9F94B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00" y="4684841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1600" b="1" dirty="0">
                <a:solidFill>
                  <a:srgbClr val="0000DC"/>
                </a:solidFill>
              </a:rPr>
              <a:t>cytochrom P - 450		            (CYP450)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1600" b="1" dirty="0" err="1">
                <a:solidFill>
                  <a:srgbClr val="0000DC"/>
                </a:solidFill>
              </a:rPr>
              <a:t>alkoholdehydrogenáza</a:t>
            </a:r>
            <a:r>
              <a:rPr lang="cs-CZ" sz="1600" b="1" dirty="0">
                <a:solidFill>
                  <a:srgbClr val="0000DC"/>
                </a:solidFill>
              </a:rPr>
              <a:t>                               (ADH)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1600" b="1" dirty="0" err="1">
                <a:solidFill>
                  <a:srgbClr val="0000DC"/>
                </a:solidFill>
              </a:rPr>
              <a:t>monoaminoxidázy</a:t>
            </a:r>
            <a:r>
              <a:rPr lang="cs-CZ" sz="1600" b="1" dirty="0">
                <a:solidFill>
                  <a:srgbClr val="0000DC"/>
                </a:solidFill>
              </a:rPr>
              <a:t> a </a:t>
            </a:r>
            <a:r>
              <a:rPr lang="cs-CZ" sz="1600" b="1" dirty="0" err="1">
                <a:solidFill>
                  <a:srgbClr val="0000DC"/>
                </a:solidFill>
              </a:rPr>
              <a:t>diaminoxidázy</a:t>
            </a:r>
            <a:r>
              <a:rPr lang="cs-CZ" sz="1600" b="1" dirty="0">
                <a:solidFill>
                  <a:srgbClr val="0000DC"/>
                </a:solidFill>
              </a:rPr>
              <a:t>          (MAO)</a:t>
            </a:r>
            <a:endParaRPr lang="cs-CZ" sz="1600" b="1" dirty="0">
              <a:solidFill>
                <a:srgbClr val="0000DC"/>
              </a:solidFill>
              <a:sym typeface="Symbol" pitchFamily="18" charset="2"/>
            </a:endParaRPr>
          </a:p>
        </p:txBody>
      </p:sp>
      <p:sp>
        <p:nvSpPr>
          <p:cNvPr id="13" name="Nadpis 3">
            <a:extLst>
              <a:ext uri="{FF2B5EF4-FFF2-40B4-BE49-F238E27FC236}">
                <a16:creationId xmlns:a16="http://schemas.microsoft.com/office/drawing/2014/main" id="{7DEC60AE-54B6-4939-B8F0-1E8BE5BE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378" y="286366"/>
            <a:ext cx="10753200" cy="451576"/>
          </a:xfrm>
        </p:spPr>
        <p:txBody>
          <a:bodyPr/>
          <a:lstStyle/>
          <a:p>
            <a:r>
              <a:rPr lang="cs-CZ" u="sng" dirty="0">
                <a:solidFill>
                  <a:srgbClr val="0000DC"/>
                </a:solidFill>
              </a:rPr>
              <a:t>1. fáze biotransformace</a:t>
            </a:r>
            <a:br>
              <a:rPr lang="cs-CZ" u="sng" dirty="0">
                <a:solidFill>
                  <a:srgbClr val="0000DC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63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F5A64D-7CAB-4D9E-A86F-05D3907064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F63BB7-E2D6-435B-8B96-3BD02502B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853957-3341-4017-97E5-DCD3B444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Cytochrom</a:t>
            </a:r>
            <a:r>
              <a:rPr lang="en-US" dirty="0"/>
              <a:t> P450</a:t>
            </a:r>
          </a:p>
        </p:txBody>
      </p:sp>
      <p:pic>
        <p:nvPicPr>
          <p:cNvPr id="7" name="Picture 25">
            <a:extLst>
              <a:ext uri="{FF2B5EF4-FFF2-40B4-BE49-F238E27FC236}">
                <a16:creationId xmlns:a16="http://schemas.microsoft.com/office/drawing/2014/main" id="{806F2AE9-1EC1-4A26-BB24-2D95B68C0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312" y="1443275"/>
            <a:ext cx="8137525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194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5F5D7B-EC38-4ADD-8A37-BDD938EAF1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D797A4-846E-4DBF-8F01-1114E6733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6BEE4E-23FA-4450-9FB3-8C2E4ACD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en-US" dirty="0" err="1"/>
              <a:t>Oxidace</a:t>
            </a:r>
            <a:r>
              <a:rPr lang="en-US" dirty="0"/>
              <a:t> </a:t>
            </a:r>
            <a:r>
              <a:rPr lang="en-US" dirty="0" err="1"/>
              <a:t>katalyzované</a:t>
            </a:r>
            <a:r>
              <a:rPr lang="en-US" dirty="0"/>
              <a:t> CYP450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0A0D505-AD87-457D-9E94-A4F383928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1247039"/>
            <a:ext cx="77540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365125"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Hydroxylace alifatických a aromatických uhlovodíků</a:t>
            </a:r>
          </a:p>
          <a:p>
            <a:pPr marL="365125" indent="-365125"/>
            <a:r>
              <a:rPr lang="cs-CZ" sz="2000" b="1">
                <a:solidFill>
                  <a:srgbClr val="0000DC"/>
                </a:solidFill>
              </a:rPr>
              <a:t>      (benzén a jeho deriváty, PAHs, aflatoxiny, alkany, PCB)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F017728-2B68-4F09-9D7A-A56FFE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2104289"/>
            <a:ext cx="8130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     Epoxidace nenasycené dvojné vazby (styrén, vinylchlorid)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E317BA2A-07BC-49AD-A9DC-528E72B9C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113" y="2759926"/>
            <a:ext cx="4172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     Hydroxylace aminů (anilin)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BBE6528-54C5-472E-8500-EEDBF888C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3355239"/>
            <a:ext cx="35942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      -O, -N a –S dealkylace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EE491E6D-6CD0-4CD8-BD70-FC1D9F75D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3983889"/>
            <a:ext cx="92159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DC"/>
                </a:solidFill>
              </a:rPr>
              <a:t>     Dehalogenace (PCB, formaldehyd, dibenzodioxiny, dibenzofurany)</a:t>
            </a:r>
          </a:p>
        </p:txBody>
      </p:sp>
      <p:graphicFrame>
        <p:nvGraphicFramePr>
          <p:cNvPr id="11" name="Object 15">
            <a:extLst>
              <a:ext uri="{FF2B5EF4-FFF2-40B4-BE49-F238E27FC236}">
                <a16:creationId xmlns:a16="http://schemas.microsoft.com/office/drawing/2014/main" id="{32789221-0DD7-439F-B8AA-011E50429C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844151"/>
              </p:ext>
            </p:extLst>
          </p:nvPr>
        </p:nvGraphicFramePr>
        <p:xfrm>
          <a:off x="966038" y="4631589"/>
          <a:ext cx="167005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3" imgW="1670400" imgH="1020960" progId="">
                  <p:embed/>
                </p:oleObj>
              </mc:Choice>
              <mc:Fallback>
                <p:oleObj name="ChemSketch" r:id="rId3" imgW="1670400" imgH="1020960" progId="">
                  <p:embed/>
                  <p:pic>
                    <p:nvPicPr>
                      <p:cNvPr id="102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038" y="4631589"/>
                        <a:ext cx="1670050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6">
            <a:extLst>
              <a:ext uri="{FF2B5EF4-FFF2-40B4-BE49-F238E27FC236}">
                <a16:creationId xmlns:a16="http://schemas.microsoft.com/office/drawing/2014/main" id="{32922A9B-0E00-410D-A22D-588A64C4D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072609"/>
              </p:ext>
            </p:extLst>
          </p:nvPr>
        </p:nvGraphicFramePr>
        <p:xfrm>
          <a:off x="2909138" y="4955439"/>
          <a:ext cx="11509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hemSketch" r:id="rId5" imgW="871560" imgH="338400" progId="">
                  <p:embed/>
                </p:oleObj>
              </mc:Choice>
              <mc:Fallback>
                <p:oleObj name="ChemSketch" r:id="rId5" imgW="871560" imgH="338400" progId="">
                  <p:embed/>
                  <p:pic>
                    <p:nvPicPr>
                      <p:cNvPr id="102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138" y="4955439"/>
                        <a:ext cx="115093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7">
            <a:extLst>
              <a:ext uri="{FF2B5EF4-FFF2-40B4-BE49-F238E27FC236}">
                <a16:creationId xmlns:a16="http://schemas.microsoft.com/office/drawing/2014/main" id="{E6482D26-1E3A-450B-86E1-76DBFA0602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885088"/>
              </p:ext>
            </p:extLst>
          </p:nvPr>
        </p:nvGraphicFramePr>
        <p:xfrm>
          <a:off x="4461713" y="4631589"/>
          <a:ext cx="6794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hemSketch" r:id="rId7" imgW="576000" imgH="853560" progId="">
                  <p:embed/>
                </p:oleObj>
              </mc:Choice>
              <mc:Fallback>
                <p:oleObj name="ChemSketch" r:id="rId7" imgW="576000" imgH="853560" progId="">
                  <p:embed/>
                  <p:pic>
                    <p:nvPicPr>
                      <p:cNvPr id="102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1713" y="4631589"/>
                        <a:ext cx="67945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8">
            <a:extLst>
              <a:ext uri="{FF2B5EF4-FFF2-40B4-BE49-F238E27FC236}">
                <a16:creationId xmlns:a16="http://schemas.microsoft.com/office/drawing/2014/main" id="{E5A6027B-CA80-4A76-B236-8A6E86E7BF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832463"/>
              </p:ext>
            </p:extLst>
          </p:nvPr>
        </p:nvGraphicFramePr>
        <p:xfrm>
          <a:off x="5430088" y="5063389"/>
          <a:ext cx="12954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emSketch" r:id="rId9" imgW="917280" imgH="176760" progId="">
                  <p:embed/>
                </p:oleObj>
              </mc:Choice>
              <mc:Fallback>
                <p:oleObj name="ChemSketch" r:id="rId9" imgW="917280" imgH="176760" progId="">
                  <p:embed/>
                  <p:pic>
                    <p:nvPicPr>
                      <p:cNvPr id="1025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0088" y="5063389"/>
                        <a:ext cx="12954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9">
            <a:extLst>
              <a:ext uri="{FF2B5EF4-FFF2-40B4-BE49-F238E27FC236}">
                <a16:creationId xmlns:a16="http://schemas.microsoft.com/office/drawing/2014/main" id="{E8162C2B-AD53-4096-B7C8-30D6F593F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414632"/>
              </p:ext>
            </p:extLst>
          </p:nvPr>
        </p:nvGraphicFramePr>
        <p:xfrm>
          <a:off x="6941388" y="4634764"/>
          <a:ext cx="201612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hemSketch" r:id="rId11" imgW="1688760" imgH="841320" progId="">
                  <p:embed/>
                </p:oleObj>
              </mc:Choice>
              <mc:Fallback>
                <p:oleObj name="ChemSketch" r:id="rId11" imgW="1688760" imgH="841320" progId="">
                  <p:embed/>
                  <p:pic>
                    <p:nvPicPr>
                      <p:cNvPr id="102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1388" y="4634764"/>
                        <a:ext cx="201612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654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510793-D355-45BC-85C0-96F317B474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D8F766-86CF-4BEC-8E67-DB413E26C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graphicFrame>
        <p:nvGraphicFramePr>
          <p:cNvPr id="6" name="Object 9">
            <a:extLst>
              <a:ext uri="{FF2B5EF4-FFF2-40B4-BE49-F238E27FC236}">
                <a16:creationId xmlns:a16="http://schemas.microsoft.com/office/drawing/2014/main" id="{78FFE6FF-D232-49CF-AD36-5FAC42CF1E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619256"/>
              </p:ext>
            </p:extLst>
          </p:nvPr>
        </p:nvGraphicFramePr>
        <p:xfrm>
          <a:off x="5745086" y="378000"/>
          <a:ext cx="12668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emSketch" r:id="rId3" imgW="1670400" imgH="1020960" progId="">
                  <p:embed/>
                </p:oleObj>
              </mc:Choice>
              <mc:Fallback>
                <p:oleObj name="ChemSketch" r:id="rId3" imgW="1670400" imgH="1020960" progId="">
                  <p:embed/>
                  <p:pic>
                    <p:nvPicPr>
                      <p:cNvPr id="307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086" y="378000"/>
                        <a:ext cx="12668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0">
            <a:extLst>
              <a:ext uri="{FF2B5EF4-FFF2-40B4-BE49-F238E27FC236}">
                <a16:creationId xmlns:a16="http://schemas.microsoft.com/office/drawing/2014/main" id="{857FD376-880C-4249-9CD4-DB86ECE750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8273" y="1368600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11">
            <a:extLst>
              <a:ext uri="{FF2B5EF4-FFF2-40B4-BE49-F238E27FC236}">
                <a16:creationId xmlns:a16="http://schemas.microsoft.com/office/drawing/2014/main" id="{E65D8B34-3769-4322-AF12-1AC5DFB5D8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8498" y="1513062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9C3FE211-60E7-4397-8AE1-34E8B86D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586" y="1509887"/>
            <a:ext cx="876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  <a:p>
            <a:r>
              <a:rPr lang="cs-CZ" sz="1400" b="1">
                <a:solidFill>
                  <a:srgbClr val="000066"/>
                </a:solidFill>
              </a:rPr>
              <a:t>CYP3A4</a:t>
            </a:r>
          </a:p>
          <a:p>
            <a:r>
              <a:rPr lang="cs-CZ" sz="1400" b="1">
                <a:solidFill>
                  <a:srgbClr val="000066"/>
                </a:solidFill>
              </a:rPr>
              <a:t>CYP2C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2D3C784F-7B88-4744-905E-DDD2D9884AE4}"/>
              </a:ext>
            </a:extLst>
          </p:cNvPr>
          <p:cNvSpPr txBox="1">
            <a:spLocks noChangeArrowheads="1"/>
          </p:cNvSpPr>
          <p:nvPr/>
        </p:nvSpPr>
        <p:spPr bwMode="auto">
          <a:xfrm rot="3175148">
            <a:off x="4430636" y="857425"/>
            <a:ext cx="876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  <a:p>
            <a:r>
              <a:rPr lang="cs-CZ" sz="1400" b="1">
                <a:solidFill>
                  <a:srgbClr val="000066"/>
                </a:solidFill>
              </a:rPr>
              <a:t>CYP3A4</a:t>
            </a:r>
          </a:p>
          <a:p>
            <a:r>
              <a:rPr lang="cs-CZ" sz="1400" b="1">
                <a:solidFill>
                  <a:srgbClr val="000066"/>
                </a:solidFill>
              </a:rPr>
              <a:t>CYP2C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E3AD21EF-9966-46C2-98FA-E2DE6FE49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698" y="2338562"/>
            <a:ext cx="11572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 dirty="0">
                <a:solidFill>
                  <a:srgbClr val="000066"/>
                </a:solidFill>
              </a:rPr>
              <a:t>2,3-epoxid</a:t>
            </a:r>
          </a:p>
          <a:p>
            <a:pPr algn="ctr"/>
            <a:r>
              <a:rPr lang="cs-CZ" sz="1400" b="1" dirty="0">
                <a:solidFill>
                  <a:srgbClr val="000066"/>
                </a:solidFill>
              </a:rPr>
              <a:t>4,5-epoxid</a:t>
            </a:r>
          </a:p>
          <a:p>
            <a:pPr algn="ctr"/>
            <a:r>
              <a:rPr lang="cs-CZ" sz="1400" b="1" dirty="0">
                <a:solidFill>
                  <a:srgbClr val="000066"/>
                </a:solidFill>
              </a:rPr>
              <a:t>9,10-epoxid</a:t>
            </a:r>
          </a:p>
          <a:p>
            <a:pPr algn="ctr"/>
            <a:r>
              <a:rPr lang="cs-CZ" sz="1400" b="1" dirty="0">
                <a:solidFill>
                  <a:srgbClr val="000066"/>
                </a:solidFill>
              </a:rPr>
              <a:t>7,8-epoxid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2F728753-4319-4D17-BAF4-02AAB7B35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686" y="2711625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000066"/>
                </a:solidFill>
              </a:rPr>
              <a:t>Fenoly</a:t>
            </a:r>
          </a:p>
        </p:txBody>
      </p:sp>
      <p:sp>
        <p:nvSpPr>
          <p:cNvPr id="13" name="Line 16">
            <a:extLst>
              <a:ext uri="{FF2B5EF4-FFF2-40B4-BE49-F238E27FC236}">
                <a16:creationId xmlns:a16="http://schemas.microsoft.com/office/drawing/2014/main" id="{8458A880-0D28-484B-982C-2ED27CD9E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2786" y="2881487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79EA2A66-9D18-4024-B829-4E1B21775C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0573" y="3313287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BE913F30-6530-4985-8E38-7E8F5DD76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748" y="3818112"/>
            <a:ext cx="901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4,5-diol</a:t>
            </a:r>
          </a:p>
          <a:p>
            <a:r>
              <a:rPr lang="cs-CZ" sz="1400" b="1">
                <a:solidFill>
                  <a:srgbClr val="000066"/>
                </a:solidFill>
              </a:rPr>
              <a:t>9,10-diol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3C9521EA-B507-4DC0-963F-19DC68C05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2698" y="3945112"/>
            <a:ext cx="803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7,8-diol</a:t>
            </a:r>
          </a:p>
        </p:txBody>
      </p:sp>
      <p:sp>
        <p:nvSpPr>
          <p:cNvPr id="17" name="Line 20">
            <a:extLst>
              <a:ext uri="{FF2B5EF4-FFF2-40B4-BE49-F238E27FC236}">
                <a16:creationId xmlns:a16="http://schemas.microsoft.com/office/drawing/2014/main" id="{FA99C58D-5DB1-44F0-90EC-3043D6C4A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0936" y="3313287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21">
            <a:extLst>
              <a:ext uri="{FF2B5EF4-FFF2-40B4-BE49-F238E27FC236}">
                <a16:creationId xmlns:a16="http://schemas.microsoft.com/office/drawing/2014/main" id="{55D7F86F-ED24-4B95-B67A-98D2108C8D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4173" y="4321350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" name="Rectangle 22">
            <a:extLst>
              <a:ext uri="{FF2B5EF4-FFF2-40B4-BE49-F238E27FC236}">
                <a16:creationId xmlns:a16="http://schemas.microsoft.com/office/drawing/2014/main" id="{F4823679-2FD8-4DF9-A8C1-4762044E9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173" y="4281662"/>
            <a:ext cx="12969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77466203-9A1D-4395-8185-CF356B506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3736" y="5169075"/>
            <a:ext cx="183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7,8-diol-9,10-epoxid</a:t>
            </a:r>
          </a:p>
        </p:txBody>
      </p:sp>
      <p:sp>
        <p:nvSpPr>
          <p:cNvPr id="21" name="Line 24">
            <a:extLst>
              <a:ext uri="{FF2B5EF4-FFF2-40B4-BE49-F238E27FC236}">
                <a16:creationId xmlns:a16="http://schemas.microsoft.com/office/drawing/2014/main" id="{7BBD62FA-9E30-40B2-BFE3-6FEC184F8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2236" y="5329412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" name="Text Box 25">
            <a:extLst>
              <a:ext uri="{FF2B5EF4-FFF2-40B4-BE49-F238E27FC236}">
                <a16:creationId xmlns:a16="http://schemas.microsoft.com/office/drawing/2014/main" id="{24BCC53C-DF57-4AF1-BDCB-51240F0E9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23" y="5169075"/>
            <a:ext cx="196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Glutathion-konjugáty</a:t>
            </a:r>
          </a:p>
        </p:txBody>
      </p:sp>
      <p:sp>
        <p:nvSpPr>
          <p:cNvPr id="23" name="Text Box 26">
            <a:extLst>
              <a:ext uri="{FF2B5EF4-FFF2-40B4-BE49-F238E27FC236}">
                <a16:creationId xmlns:a16="http://schemas.microsoft.com/office/drawing/2014/main" id="{F3356534-50FE-4591-B79A-7C56E545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486" y="5329412"/>
            <a:ext cx="825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GSTA1 </a:t>
            </a:r>
          </a:p>
          <a:p>
            <a:r>
              <a:rPr lang="cs-CZ" sz="1400" b="1">
                <a:solidFill>
                  <a:srgbClr val="FF0000"/>
                </a:solidFill>
              </a:rPr>
              <a:t>GSTM1</a:t>
            </a:r>
          </a:p>
          <a:p>
            <a:r>
              <a:rPr lang="cs-CZ" sz="1400" b="1">
                <a:solidFill>
                  <a:srgbClr val="FF0000"/>
                </a:solidFill>
              </a:rPr>
              <a:t>GSTP1</a:t>
            </a:r>
          </a:p>
        </p:txBody>
      </p:sp>
      <p:sp>
        <p:nvSpPr>
          <p:cNvPr id="24" name="Text Box 27">
            <a:extLst>
              <a:ext uri="{FF2B5EF4-FFF2-40B4-BE49-F238E27FC236}">
                <a16:creationId xmlns:a16="http://schemas.microsoft.com/office/drawing/2014/main" id="{26DE5594-05AC-4C77-8DC3-640E4144B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886" y="5169075"/>
            <a:ext cx="1189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DNA adukty</a:t>
            </a:r>
          </a:p>
        </p:txBody>
      </p:sp>
      <p:sp>
        <p:nvSpPr>
          <p:cNvPr id="25" name="Line 28">
            <a:extLst>
              <a:ext uri="{FF2B5EF4-FFF2-40B4-BE49-F238E27FC236}">
                <a16:creationId xmlns:a16="http://schemas.microsoft.com/office/drawing/2014/main" id="{5B7625D6-4843-441C-8044-BEE06F0D1E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14623" y="5313537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" name="Line 30">
            <a:extLst>
              <a:ext uri="{FF2B5EF4-FFF2-40B4-BE49-F238E27FC236}">
                <a16:creationId xmlns:a16="http://schemas.microsoft.com/office/drawing/2014/main" id="{31045868-A5CC-4545-923D-1E3509F68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9936" y="3097387"/>
            <a:ext cx="1152525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" name="Text Box 31">
            <a:extLst>
              <a:ext uri="{FF2B5EF4-FFF2-40B4-BE49-F238E27FC236}">
                <a16:creationId xmlns:a16="http://schemas.microsoft.com/office/drawing/2014/main" id="{D65F69BE-0D60-4264-A6A8-A6B9F68FB9C3}"/>
              </a:ext>
            </a:extLst>
          </p:cNvPr>
          <p:cNvSpPr txBox="1">
            <a:spLocks noChangeArrowheads="1"/>
          </p:cNvSpPr>
          <p:nvPr/>
        </p:nvSpPr>
        <p:spPr bwMode="auto">
          <a:xfrm rot="19715958">
            <a:off x="6310236" y="4029250"/>
            <a:ext cx="7953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GSTM1</a:t>
            </a:r>
          </a:p>
          <a:p>
            <a:r>
              <a:rPr lang="cs-CZ" sz="1400" b="1">
                <a:solidFill>
                  <a:srgbClr val="FF0000"/>
                </a:solidFill>
              </a:rPr>
              <a:t>GSTP1</a:t>
            </a:r>
            <a:endParaRPr lang="cs-CZ" sz="1400"/>
          </a:p>
        </p:txBody>
      </p:sp>
      <p:pic>
        <p:nvPicPr>
          <p:cNvPr id="28" name="Picture 33" descr="tpoison">
            <a:hlinkClick r:id="rId5"/>
            <a:extLst>
              <a:ext uri="{FF2B5EF4-FFF2-40B4-BE49-F238E27FC236}">
                <a16:creationId xmlns:a16="http://schemas.microsoft.com/office/drawing/2014/main" id="{D3279581-C600-419E-AAA8-7B7BEC0A5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46248" y="4610275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 Box 34">
            <a:extLst>
              <a:ext uri="{FF2B5EF4-FFF2-40B4-BE49-F238E27FC236}">
                <a16:creationId xmlns:a16="http://schemas.microsoft.com/office/drawing/2014/main" id="{3E14517C-FBE8-4738-A772-0A88E6B4B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23" y="2319512"/>
            <a:ext cx="6080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1-OH</a:t>
            </a:r>
          </a:p>
          <a:p>
            <a:r>
              <a:rPr lang="cs-CZ" sz="1400" b="1">
                <a:solidFill>
                  <a:srgbClr val="000066"/>
                </a:solidFill>
              </a:rPr>
              <a:t>3-OH</a:t>
            </a:r>
          </a:p>
          <a:p>
            <a:r>
              <a:rPr lang="cs-CZ" sz="1400" b="1">
                <a:solidFill>
                  <a:srgbClr val="000066"/>
                </a:solidFill>
              </a:rPr>
              <a:t>6-OH</a:t>
            </a:r>
          </a:p>
          <a:p>
            <a:r>
              <a:rPr lang="cs-CZ" sz="1400" b="1">
                <a:solidFill>
                  <a:srgbClr val="000066"/>
                </a:solidFill>
              </a:rPr>
              <a:t>7-OH</a:t>
            </a:r>
          </a:p>
          <a:p>
            <a:r>
              <a:rPr lang="cs-CZ" sz="1400" b="1">
                <a:solidFill>
                  <a:srgbClr val="FF0000"/>
                </a:solidFill>
              </a:rPr>
              <a:t>9-OH</a:t>
            </a:r>
          </a:p>
        </p:txBody>
      </p:sp>
      <p:sp>
        <p:nvSpPr>
          <p:cNvPr id="30" name="Text Box 36">
            <a:extLst>
              <a:ext uri="{FF2B5EF4-FFF2-40B4-BE49-F238E27FC236}">
                <a16:creationId xmlns:a16="http://schemas.microsoft.com/office/drawing/2014/main" id="{498132CE-7C19-4931-9C78-E6CA217B4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623" y="2729087"/>
            <a:ext cx="1335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9-OH-4,5-oxid</a:t>
            </a:r>
          </a:p>
        </p:txBody>
      </p:sp>
      <p:sp>
        <p:nvSpPr>
          <p:cNvPr id="31" name="Text Box 37">
            <a:extLst>
              <a:ext uri="{FF2B5EF4-FFF2-40B4-BE49-F238E27FC236}">
                <a16:creationId xmlns:a16="http://schemas.microsoft.com/office/drawing/2014/main" id="{EF49E1B4-3049-4521-B041-3EFC63E05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4123" y="3673650"/>
            <a:ext cx="1285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9-OH-4,5-diol</a:t>
            </a:r>
          </a:p>
        </p:txBody>
      </p:sp>
      <p:sp>
        <p:nvSpPr>
          <p:cNvPr id="32" name="Text Box 38">
            <a:extLst>
              <a:ext uri="{FF2B5EF4-FFF2-40B4-BE49-F238E27FC236}">
                <a16:creationId xmlns:a16="http://schemas.microsoft.com/office/drawing/2014/main" id="{2B3CB908-CE20-4160-A876-8BA40D969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6923" y="3673650"/>
            <a:ext cx="1189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DNA adukty</a:t>
            </a:r>
          </a:p>
        </p:txBody>
      </p:sp>
      <p:sp>
        <p:nvSpPr>
          <p:cNvPr id="33" name="Line 39">
            <a:extLst>
              <a:ext uri="{FF2B5EF4-FFF2-40B4-BE49-F238E27FC236}">
                <a16:creationId xmlns:a16="http://schemas.microsoft.com/office/drawing/2014/main" id="{55240009-F1B0-45EE-9E69-17B0DD2BB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2461" y="2881487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Line 40">
            <a:extLst>
              <a:ext uri="{FF2B5EF4-FFF2-40B4-BE49-F238E27FC236}">
                <a16:creationId xmlns:a16="http://schemas.microsoft.com/office/drawing/2014/main" id="{4476CCF8-CA14-4428-837B-6BE5244E0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42323" y="3097387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5" name="Line 41">
            <a:extLst>
              <a:ext uri="{FF2B5EF4-FFF2-40B4-BE49-F238E27FC236}">
                <a16:creationId xmlns:a16="http://schemas.microsoft.com/office/drawing/2014/main" id="{A480D4E3-1D69-4969-8842-B90FCCEFAD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94623" y="3097387"/>
            <a:ext cx="6477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36" name="Picture 42" descr="tpoison">
            <a:hlinkClick r:id="rId5"/>
            <a:extLst>
              <a:ext uri="{FF2B5EF4-FFF2-40B4-BE49-F238E27FC236}">
                <a16:creationId xmlns:a16="http://schemas.microsoft.com/office/drawing/2014/main" id="{F449F75A-2F3C-49BF-992C-660663928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7286" y="4034012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 Box 43">
            <a:extLst>
              <a:ext uri="{FF2B5EF4-FFF2-40B4-BE49-F238E27FC236}">
                <a16:creationId xmlns:a16="http://schemas.microsoft.com/office/drawing/2014/main" id="{741FA8B2-C79F-4275-994C-E5CDC8AEB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136" y="1147937"/>
            <a:ext cx="661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B(</a:t>
            </a:r>
            <a:r>
              <a:rPr lang="cs-CZ" sz="1400" b="1">
                <a:solidFill>
                  <a:srgbClr val="000066"/>
                </a:solidFill>
                <a:latin typeface="Symbol" pitchFamily="18" charset="2"/>
              </a:rPr>
              <a:t>a</a:t>
            </a:r>
            <a:r>
              <a:rPr lang="cs-CZ" sz="1400" b="1">
                <a:solidFill>
                  <a:srgbClr val="000066"/>
                </a:solidFill>
              </a:rPr>
              <a:t>)P</a:t>
            </a:r>
          </a:p>
        </p:txBody>
      </p:sp>
      <p:graphicFrame>
        <p:nvGraphicFramePr>
          <p:cNvPr id="38" name="Object 44">
            <a:extLst>
              <a:ext uri="{FF2B5EF4-FFF2-40B4-BE49-F238E27FC236}">
                <a16:creationId xmlns:a16="http://schemas.microsoft.com/office/drawing/2014/main" id="{B75D072B-8EAF-4AD3-8497-38BD95798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493748"/>
              </p:ext>
            </p:extLst>
          </p:nvPr>
        </p:nvGraphicFramePr>
        <p:xfrm>
          <a:off x="2490711" y="2362375"/>
          <a:ext cx="12588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emSketch" r:id="rId7" imgW="1670400" imgH="1109520" progId="">
                  <p:embed/>
                </p:oleObj>
              </mc:Choice>
              <mc:Fallback>
                <p:oleObj name="ChemSketch" r:id="rId7" imgW="1670400" imgH="1109520" progId="">
                  <p:embed/>
                  <p:pic>
                    <p:nvPicPr>
                      <p:cNvPr id="414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711" y="2362375"/>
                        <a:ext cx="125888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45">
            <a:extLst>
              <a:ext uri="{FF2B5EF4-FFF2-40B4-BE49-F238E27FC236}">
                <a16:creationId xmlns:a16="http://schemas.microsoft.com/office/drawing/2014/main" id="{9D17284D-B6F3-4944-9C81-123F930991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489401"/>
              </p:ext>
            </p:extLst>
          </p:nvPr>
        </p:nvGraphicFramePr>
        <p:xfrm>
          <a:off x="2057323" y="3602212"/>
          <a:ext cx="13700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emSketch" r:id="rId9" imgW="1950840" imgH="1252800" progId="">
                  <p:embed/>
                </p:oleObj>
              </mc:Choice>
              <mc:Fallback>
                <p:oleObj name="ChemSketch" r:id="rId9" imgW="1950840" imgH="1252800" progId="">
                  <p:embed/>
                  <p:pic>
                    <p:nvPicPr>
                      <p:cNvPr id="4141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23" y="3602212"/>
                        <a:ext cx="13700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46">
            <a:extLst>
              <a:ext uri="{FF2B5EF4-FFF2-40B4-BE49-F238E27FC236}">
                <a16:creationId xmlns:a16="http://schemas.microsoft.com/office/drawing/2014/main" id="{26649F88-379A-4355-A295-B3FC9F5682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823023"/>
              </p:ext>
            </p:extLst>
          </p:nvPr>
        </p:nvGraphicFramePr>
        <p:xfrm>
          <a:off x="4002011" y="5431012"/>
          <a:ext cx="13684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hemSketch" r:id="rId11" imgW="1950840" imgH="1252800" progId="">
                  <p:embed/>
                </p:oleObj>
              </mc:Choice>
              <mc:Fallback>
                <p:oleObj name="ChemSketch" r:id="rId11" imgW="1950840" imgH="1252800" progId="">
                  <p:embed/>
                  <p:pic>
                    <p:nvPicPr>
                      <p:cNvPr id="414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11" y="5431012"/>
                        <a:ext cx="1368425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47">
            <a:extLst>
              <a:ext uri="{FF2B5EF4-FFF2-40B4-BE49-F238E27FC236}">
                <a16:creationId xmlns:a16="http://schemas.microsoft.com/office/drawing/2014/main" id="{E3AC9A32-6323-4424-8351-7B6131D3A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561" y="3386312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2" name="Text Box 48">
            <a:extLst>
              <a:ext uri="{FF2B5EF4-FFF2-40B4-BE49-F238E27FC236}">
                <a16:creationId xmlns:a16="http://schemas.microsoft.com/office/drawing/2014/main" id="{277B1517-83C4-44B8-A38E-ED8F94749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523" y="3386312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3" name="Rectangle 49">
            <a:extLst>
              <a:ext uri="{FF2B5EF4-FFF2-40B4-BE49-F238E27FC236}">
                <a16:creationId xmlns:a16="http://schemas.microsoft.com/office/drawing/2014/main" id="{12CE7C8E-82A3-415E-A3A5-0B834F07A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873" y="2182987"/>
            <a:ext cx="12969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</p:txBody>
      </p:sp>
      <p:sp>
        <p:nvSpPr>
          <p:cNvPr id="44" name="Text Box 50">
            <a:extLst>
              <a:ext uri="{FF2B5EF4-FFF2-40B4-BE49-F238E27FC236}">
                <a16:creationId xmlns:a16="http://schemas.microsoft.com/office/drawing/2014/main" id="{4A7A0E2A-E9A0-4CFD-A112-D7B3BA847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3336" y="31212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5" name="Rectangle 51">
            <a:extLst>
              <a:ext uri="{FF2B5EF4-FFF2-40B4-BE49-F238E27FC236}">
                <a16:creationId xmlns:a16="http://schemas.microsoft.com/office/drawing/2014/main" id="{4E15B2EA-3C8A-4250-A31D-89B4CED0F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5148" y="2160762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Rectangle 52">
            <a:extLst>
              <a:ext uri="{FF2B5EF4-FFF2-40B4-BE49-F238E27FC236}">
                <a16:creationId xmlns:a16="http://schemas.microsoft.com/office/drawing/2014/main" id="{4C8DE982-22B0-4245-8FA4-EB8D51660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948" y="5561187"/>
            <a:ext cx="719138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Rectangle 53">
            <a:extLst>
              <a:ext uri="{FF2B5EF4-FFF2-40B4-BE49-F238E27FC236}">
                <a16:creationId xmlns:a16="http://schemas.microsoft.com/office/drawing/2014/main" id="{5CDCECB2-4FC9-45C2-A10E-BEB128C4A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5923" y="4273725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Rectangle 54">
            <a:extLst>
              <a:ext uri="{FF2B5EF4-FFF2-40B4-BE49-F238E27FC236}">
                <a16:creationId xmlns:a16="http://schemas.microsoft.com/office/drawing/2014/main" id="{57F6EBBD-182E-4576-9028-976C55747D6B}"/>
              </a:ext>
            </a:extLst>
          </p:cNvPr>
          <p:cNvSpPr>
            <a:spLocks noChangeArrowheads="1"/>
          </p:cNvSpPr>
          <p:nvPr/>
        </p:nvSpPr>
        <p:spPr bwMode="auto">
          <a:xfrm rot="19719535">
            <a:off x="6354686" y="4034012"/>
            <a:ext cx="719137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Rectangle 55">
            <a:extLst>
              <a:ext uri="{FF2B5EF4-FFF2-40B4-BE49-F238E27FC236}">
                <a16:creationId xmlns:a16="http://schemas.microsoft.com/office/drawing/2014/main" id="{D8F222B7-111C-4541-AF39-C14611065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273" y="1481312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Rectangle 57">
            <a:extLst>
              <a:ext uri="{FF2B5EF4-FFF2-40B4-BE49-F238E27FC236}">
                <a16:creationId xmlns:a16="http://schemas.microsoft.com/office/drawing/2014/main" id="{75C91A86-6F9A-4AE3-8B69-2C90F5FE0CEA}"/>
              </a:ext>
            </a:extLst>
          </p:cNvPr>
          <p:cNvSpPr>
            <a:spLocks noChangeArrowheads="1"/>
          </p:cNvSpPr>
          <p:nvPr/>
        </p:nvSpPr>
        <p:spPr bwMode="auto">
          <a:xfrm rot="3209002">
            <a:off x="4658443" y="896318"/>
            <a:ext cx="792162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Rectangle 58">
            <a:extLst>
              <a:ext uri="{FF2B5EF4-FFF2-40B4-BE49-F238E27FC236}">
                <a16:creationId xmlns:a16="http://schemas.microsoft.com/office/drawing/2014/main" id="{7A68461D-7812-4D79-8539-C3E12E0F7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023" y="578025"/>
            <a:ext cx="287338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Rectangle 59">
            <a:extLst>
              <a:ext uri="{FF2B5EF4-FFF2-40B4-BE49-F238E27FC236}">
                <a16:creationId xmlns:a16="http://schemas.microsoft.com/office/drawing/2014/main" id="{0258DE99-C329-4F82-8DF7-A4F4BBEDA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023" y="1195562"/>
            <a:ext cx="287338" cy="2873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Text Box 60">
            <a:extLst>
              <a:ext uri="{FF2B5EF4-FFF2-40B4-BE49-F238E27FC236}">
                <a16:creationId xmlns:a16="http://schemas.microsoft.com/office/drawing/2014/main" id="{0C281DE7-41D1-4EC3-828C-FAF135440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236" y="1065387"/>
            <a:ext cx="3132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rgbClr val="008000"/>
                </a:solidFill>
              </a:rPr>
              <a:t>Pokles aktivity má protektivní účinek</a:t>
            </a:r>
          </a:p>
        </p:txBody>
      </p:sp>
      <p:sp>
        <p:nvSpPr>
          <p:cNvPr id="54" name="Text Box 61">
            <a:extLst>
              <a:ext uri="{FF2B5EF4-FFF2-40B4-BE49-F238E27FC236}">
                <a16:creationId xmlns:a16="http://schemas.microsoft.com/office/drawing/2014/main" id="{80F512A9-D6D1-43F8-9D2C-7821DD7FE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0111" y="428800"/>
            <a:ext cx="3132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Pokles aktivity nese vyšší riziko</a:t>
            </a:r>
          </a:p>
        </p:txBody>
      </p:sp>
    </p:spTree>
    <p:extLst>
      <p:ext uri="{BB962C8B-B14F-4D97-AF65-F5344CB8AC3E}">
        <p14:creationId xmlns:p14="http://schemas.microsoft.com/office/powerpoint/2010/main" val="228977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 animBg="1"/>
      <p:bldP spid="18" grpId="0" animBg="1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 animBg="1"/>
      <p:bldP spid="27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9EAE90-4F47-4AF0-8017-AE30D10B30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6C8649-C1CA-43E0-8678-3F26EA7520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06CBD8-480F-46B1-97D7-105B7D07D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en-US" sz="2800" dirty="0" err="1"/>
              <a:t>Oxidace</a:t>
            </a:r>
            <a:r>
              <a:rPr lang="en-US" sz="2800" dirty="0"/>
              <a:t> </a:t>
            </a:r>
            <a:r>
              <a:rPr lang="en-US" sz="2800" dirty="0" err="1"/>
              <a:t>alkoholu</a:t>
            </a:r>
            <a:r>
              <a:rPr lang="en-US" sz="2800" dirty="0"/>
              <a:t> </a:t>
            </a:r>
            <a:r>
              <a:rPr lang="en-US" sz="2800" dirty="0" err="1"/>
              <a:t>katalyzovaná</a:t>
            </a:r>
            <a:r>
              <a:rPr lang="en-US" sz="2800" dirty="0"/>
              <a:t> </a:t>
            </a:r>
            <a:r>
              <a:rPr lang="en-US" sz="2800" dirty="0" err="1"/>
              <a:t>enzymy</a:t>
            </a:r>
            <a:r>
              <a:rPr lang="en-US" sz="2800" dirty="0"/>
              <a:t> </a:t>
            </a:r>
            <a:r>
              <a:rPr lang="en-US" sz="2800" dirty="0" err="1"/>
              <a:t>alkohol</a:t>
            </a:r>
            <a:r>
              <a:rPr lang="en-US" sz="2800" dirty="0"/>
              <a:t> </a:t>
            </a:r>
            <a:r>
              <a:rPr lang="en-US" sz="2800" dirty="0" err="1"/>
              <a:t>dehydrogenáza</a:t>
            </a:r>
            <a:r>
              <a:rPr lang="en-US" sz="2800" dirty="0"/>
              <a:t> (ADH) a </a:t>
            </a:r>
            <a:r>
              <a:rPr lang="en-US" sz="2800" dirty="0" err="1"/>
              <a:t>aldehyd</a:t>
            </a:r>
            <a:r>
              <a:rPr lang="en-US" sz="2800" dirty="0"/>
              <a:t> </a:t>
            </a:r>
            <a:r>
              <a:rPr lang="en-US" sz="2800" dirty="0" err="1"/>
              <a:t>dehydrogenáza</a:t>
            </a:r>
            <a:r>
              <a:rPr lang="en-US" sz="2800" dirty="0"/>
              <a:t> (ALDH)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6" name="Object 8">
            <a:extLst>
              <a:ext uri="{FF2B5EF4-FFF2-40B4-BE49-F238E27FC236}">
                <a16:creationId xmlns:a16="http://schemas.microsoft.com/office/drawing/2014/main" id="{7246E1A3-9A8E-46A0-A7BC-8096C6DBB3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616778"/>
              </p:ext>
            </p:extLst>
          </p:nvPr>
        </p:nvGraphicFramePr>
        <p:xfrm>
          <a:off x="4759442" y="2153270"/>
          <a:ext cx="15843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emSketch" r:id="rId3" imgW="1237320" imgH="176760" progId="">
                  <p:embed/>
                </p:oleObj>
              </mc:Choice>
              <mc:Fallback>
                <p:oleObj name="ChemSketch" r:id="rId3" imgW="1237320" imgH="176760" progId="">
                  <p:embed/>
                  <p:pic>
                    <p:nvPicPr>
                      <p:cNvPr id="409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442" y="2153270"/>
                        <a:ext cx="1584325" cy="22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0">
            <a:extLst>
              <a:ext uri="{FF2B5EF4-FFF2-40B4-BE49-F238E27FC236}">
                <a16:creationId xmlns:a16="http://schemas.microsoft.com/office/drawing/2014/main" id="{CA991CCD-85B5-4FFF-8241-EC70706D1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429" y="1710358"/>
            <a:ext cx="11592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0000DC"/>
                </a:solidFill>
              </a:rPr>
              <a:t>ethanol</a:t>
            </a:r>
          </a:p>
        </p:txBody>
      </p:sp>
      <p:graphicFrame>
        <p:nvGraphicFramePr>
          <p:cNvPr id="8" name="Object 11">
            <a:extLst>
              <a:ext uri="{FF2B5EF4-FFF2-40B4-BE49-F238E27FC236}">
                <a16:creationId xmlns:a16="http://schemas.microsoft.com/office/drawing/2014/main" id="{CB6805CF-35D2-4498-A988-7BFEC10E97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744361"/>
              </p:ext>
            </p:extLst>
          </p:nvPr>
        </p:nvGraphicFramePr>
        <p:xfrm>
          <a:off x="4943592" y="3316908"/>
          <a:ext cx="12001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hemSketch" r:id="rId5" imgW="957240" imgH="466200" progId="">
                  <p:embed/>
                </p:oleObj>
              </mc:Choice>
              <mc:Fallback>
                <p:oleObj name="ChemSketch" r:id="rId5" imgW="957240" imgH="466200" progId="">
                  <p:embed/>
                  <p:pic>
                    <p:nvPicPr>
                      <p:cNvPr id="112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592" y="3316908"/>
                        <a:ext cx="120015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2">
            <a:extLst>
              <a:ext uri="{FF2B5EF4-FFF2-40B4-BE49-F238E27FC236}">
                <a16:creationId xmlns:a16="http://schemas.microsoft.com/office/drawing/2014/main" id="{5EA9569E-9793-470C-8854-64ABD64BB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1604" y="262317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87DBBC12-6AE1-45FB-B205-0A1694255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0525" y="2662858"/>
            <a:ext cx="21291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200" b="1" dirty="0">
                <a:solidFill>
                  <a:srgbClr val="FF0000"/>
                </a:solidFill>
              </a:rPr>
              <a:t>ADH</a:t>
            </a:r>
          </a:p>
          <a:p>
            <a:pPr algn="ctr"/>
            <a:r>
              <a:rPr lang="cs-CZ" sz="1200" b="1" dirty="0">
                <a:solidFill>
                  <a:srgbClr val="FF0000"/>
                </a:solidFill>
              </a:rPr>
              <a:t>(Alkohol dehydrogenáza)</a:t>
            </a:r>
          </a:p>
        </p:txBody>
      </p:sp>
      <p:sp>
        <p:nvSpPr>
          <p:cNvPr id="11" name="Freeform 14">
            <a:extLst>
              <a:ext uri="{FF2B5EF4-FFF2-40B4-BE49-F238E27FC236}">
                <a16:creationId xmlns:a16="http://schemas.microsoft.com/office/drawing/2014/main" id="{7D031BCB-CC58-4AD7-B8B6-F64A69B9038A}"/>
              </a:ext>
            </a:extLst>
          </p:cNvPr>
          <p:cNvSpPr>
            <a:spLocks/>
          </p:cNvSpPr>
          <p:nvPr/>
        </p:nvSpPr>
        <p:spPr bwMode="auto">
          <a:xfrm>
            <a:off x="5048367" y="2623170"/>
            <a:ext cx="514350" cy="503238"/>
          </a:xfrm>
          <a:custGeom>
            <a:avLst/>
            <a:gdLst>
              <a:gd name="T0" fmla="*/ 45 w 324"/>
              <a:gd name="T1" fmla="*/ 0 h 317"/>
              <a:gd name="T2" fmla="*/ 317 w 324"/>
              <a:gd name="T3" fmla="*/ 181 h 317"/>
              <a:gd name="T4" fmla="*/ 0 w 324"/>
              <a:gd name="T5" fmla="*/ 317 h 317"/>
              <a:gd name="T6" fmla="*/ 0 60000 65536"/>
              <a:gd name="T7" fmla="*/ 0 60000 65536"/>
              <a:gd name="T8" fmla="*/ 0 60000 65536"/>
              <a:gd name="T9" fmla="*/ 0 w 324"/>
              <a:gd name="T10" fmla="*/ 0 h 317"/>
              <a:gd name="T11" fmla="*/ 324 w 324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17">
                <a:moveTo>
                  <a:pt x="45" y="0"/>
                </a:moveTo>
                <a:cubicBezTo>
                  <a:pt x="184" y="64"/>
                  <a:pt x="324" y="128"/>
                  <a:pt x="317" y="181"/>
                </a:cubicBezTo>
                <a:cubicBezTo>
                  <a:pt x="310" y="234"/>
                  <a:pt x="155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9862130C-3D91-4EE3-ADDC-B089EBFB6C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4229" y="3086720"/>
            <a:ext cx="2159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C3F1ABB9-780D-4C43-A993-56E6AE346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917" y="2478708"/>
            <a:ext cx="609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DC"/>
                </a:solidFill>
              </a:rPr>
              <a:t>NAD</a:t>
            </a:r>
            <a:r>
              <a:rPr lang="cs-CZ" sz="1200" b="1" baseline="30000">
                <a:solidFill>
                  <a:srgbClr val="0000DC"/>
                </a:solidFill>
              </a:rPr>
              <a:t>+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6681084F-1649-4E6F-A8E7-23E682C56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592" y="2989883"/>
            <a:ext cx="10599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DC"/>
                </a:solidFill>
              </a:rPr>
              <a:t>NADH + H</a:t>
            </a:r>
            <a:r>
              <a:rPr lang="cs-CZ" sz="1200" b="1" baseline="30000">
                <a:solidFill>
                  <a:srgbClr val="0000DC"/>
                </a:solidFill>
              </a:rPr>
              <a:t>+</a:t>
            </a:r>
          </a:p>
        </p:txBody>
      </p:sp>
      <p:graphicFrame>
        <p:nvGraphicFramePr>
          <p:cNvPr id="15" name="Object 18">
            <a:extLst>
              <a:ext uri="{FF2B5EF4-FFF2-40B4-BE49-F238E27FC236}">
                <a16:creationId xmlns:a16="http://schemas.microsoft.com/office/drawing/2014/main" id="{54515636-3E00-4B15-B81C-14AEB2032D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494240"/>
              </p:ext>
            </p:extLst>
          </p:nvPr>
        </p:nvGraphicFramePr>
        <p:xfrm>
          <a:off x="4919779" y="5136183"/>
          <a:ext cx="123666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emSketch" r:id="rId7" imgW="1030320" imgH="466200" progId="">
                  <p:embed/>
                </p:oleObj>
              </mc:Choice>
              <mc:Fallback>
                <p:oleObj name="ChemSketch" r:id="rId7" imgW="1030320" imgH="466200" progId="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779" y="5136183"/>
                        <a:ext cx="1236663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Line 19">
            <a:extLst>
              <a:ext uri="{FF2B5EF4-FFF2-40B4-BE49-F238E27FC236}">
                <a16:creationId xmlns:a16="http://schemas.microsoft.com/office/drawing/2014/main" id="{46A604A2-FA29-4C11-A203-0697C2D86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1604" y="427893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17" name="Freeform 20">
            <a:extLst>
              <a:ext uri="{FF2B5EF4-FFF2-40B4-BE49-F238E27FC236}">
                <a16:creationId xmlns:a16="http://schemas.microsoft.com/office/drawing/2014/main" id="{5F311AFF-22CB-42F5-8087-8A6E5CE4A226}"/>
              </a:ext>
            </a:extLst>
          </p:cNvPr>
          <p:cNvSpPr>
            <a:spLocks/>
          </p:cNvSpPr>
          <p:nvPr/>
        </p:nvSpPr>
        <p:spPr bwMode="auto">
          <a:xfrm>
            <a:off x="5048367" y="4391645"/>
            <a:ext cx="514350" cy="503238"/>
          </a:xfrm>
          <a:custGeom>
            <a:avLst/>
            <a:gdLst>
              <a:gd name="T0" fmla="*/ 45 w 324"/>
              <a:gd name="T1" fmla="*/ 0 h 317"/>
              <a:gd name="T2" fmla="*/ 317 w 324"/>
              <a:gd name="T3" fmla="*/ 181 h 317"/>
              <a:gd name="T4" fmla="*/ 0 w 324"/>
              <a:gd name="T5" fmla="*/ 317 h 317"/>
              <a:gd name="T6" fmla="*/ 0 60000 65536"/>
              <a:gd name="T7" fmla="*/ 0 60000 65536"/>
              <a:gd name="T8" fmla="*/ 0 60000 65536"/>
              <a:gd name="T9" fmla="*/ 0 w 324"/>
              <a:gd name="T10" fmla="*/ 0 h 317"/>
              <a:gd name="T11" fmla="*/ 324 w 324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17">
                <a:moveTo>
                  <a:pt x="45" y="0"/>
                </a:moveTo>
                <a:cubicBezTo>
                  <a:pt x="184" y="64"/>
                  <a:pt x="324" y="128"/>
                  <a:pt x="317" y="181"/>
                </a:cubicBezTo>
                <a:cubicBezTo>
                  <a:pt x="310" y="234"/>
                  <a:pt x="155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C13DF238-23CB-408F-923D-4756E55A9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917" y="4247183"/>
            <a:ext cx="609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DC"/>
                </a:solidFill>
              </a:rPr>
              <a:t>NAD</a:t>
            </a:r>
            <a:r>
              <a:rPr lang="cs-CZ" sz="1200" b="1" baseline="30000">
                <a:solidFill>
                  <a:srgbClr val="0000DC"/>
                </a:solidFill>
              </a:rPr>
              <a:t>+</a:t>
            </a: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875EFC30-9123-43E3-B2F1-1E09EFF10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592" y="4758358"/>
            <a:ext cx="10599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b="1">
                <a:solidFill>
                  <a:srgbClr val="0000DC"/>
                </a:solidFill>
              </a:rPr>
              <a:t>NADH + H</a:t>
            </a:r>
            <a:r>
              <a:rPr lang="cs-CZ" sz="1200" b="1" baseline="30000">
                <a:solidFill>
                  <a:srgbClr val="0000DC"/>
                </a:solidFill>
              </a:rPr>
              <a:t>+</a:t>
            </a:r>
          </a:p>
        </p:txBody>
      </p:sp>
      <p:sp>
        <p:nvSpPr>
          <p:cNvPr id="20" name="Text Box 23">
            <a:extLst>
              <a:ext uri="{FF2B5EF4-FFF2-40B4-BE49-F238E27FC236}">
                <a16:creationId xmlns:a16="http://schemas.microsoft.com/office/drawing/2014/main" id="{2F1625FD-B667-4D39-8D67-5D2645666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490" y="4447208"/>
            <a:ext cx="21723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200" b="1">
                <a:solidFill>
                  <a:srgbClr val="FF0000"/>
                </a:solidFill>
              </a:rPr>
              <a:t>ALDH</a:t>
            </a:r>
          </a:p>
          <a:p>
            <a:pPr algn="ctr"/>
            <a:r>
              <a:rPr lang="cs-CZ" sz="1200" b="1">
                <a:solidFill>
                  <a:srgbClr val="FF0000"/>
                </a:solidFill>
              </a:rPr>
              <a:t>(Aldehyd dehydrogenáza)</a:t>
            </a:r>
          </a:p>
        </p:txBody>
      </p:sp>
      <p:sp>
        <p:nvSpPr>
          <p:cNvPr id="21" name="Freeform 24">
            <a:extLst>
              <a:ext uri="{FF2B5EF4-FFF2-40B4-BE49-F238E27FC236}">
                <a16:creationId xmlns:a16="http://schemas.microsoft.com/office/drawing/2014/main" id="{C891CEB2-CBE3-4373-A761-3E437929A56E}"/>
              </a:ext>
            </a:extLst>
          </p:cNvPr>
          <p:cNvSpPr>
            <a:spLocks/>
          </p:cNvSpPr>
          <p:nvPr/>
        </p:nvSpPr>
        <p:spPr bwMode="auto">
          <a:xfrm>
            <a:off x="6556492" y="2302495"/>
            <a:ext cx="1800225" cy="1225550"/>
          </a:xfrm>
          <a:custGeom>
            <a:avLst/>
            <a:gdLst>
              <a:gd name="T0" fmla="*/ 0 w 1134"/>
              <a:gd name="T1" fmla="*/ 0 h 772"/>
              <a:gd name="T2" fmla="*/ 1134 w 1134"/>
              <a:gd name="T3" fmla="*/ 409 h 772"/>
              <a:gd name="T4" fmla="*/ 0 w 1134"/>
              <a:gd name="T5" fmla="*/ 772 h 772"/>
              <a:gd name="T6" fmla="*/ 0 60000 65536"/>
              <a:gd name="T7" fmla="*/ 0 60000 65536"/>
              <a:gd name="T8" fmla="*/ 0 60000 65536"/>
              <a:gd name="T9" fmla="*/ 0 w 1134"/>
              <a:gd name="T10" fmla="*/ 0 h 772"/>
              <a:gd name="T11" fmla="*/ 1134 w 1134"/>
              <a:gd name="T12" fmla="*/ 772 h 7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772">
                <a:moveTo>
                  <a:pt x="0" y="0"/>
                </a:moveTo>
                <a:cubicBezTo>
                  <a:pt x="567" y="140"/>
                  <a:pt x="1134" y="280"/>
                  <a:pt x="1134" y="409"/>
                </a:cubicBezTo>
                <a:cubicBezTo>
                  <a:pt x="1134" y="538"/>
                  <a:pt x="567" y="655"/>
                  <a:pt x="0" y="7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22" name="Line 25">
            <a:extLst>
              <a:ext uri="{FF2B5EF4-FFF2-40B4-BE49-F238E27FC236}">
                <a16:creationId xmlns:a16="http://schemas.microsoft.com/office/drawing/2014/main" id="{2DB469B4-A158-4DA9-A44B-50D961D225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4092" y="3496295"/>
            <a:ext cx="2873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23" name="Text Box 26">
            <a:extLst>
              <a:ext uri="{FF2B5EF4-FFF2-40B4-BE49-F238E27FC236}">
                <a16:creationId xmlns:a16="http://schemas.microsoft.com/office/drawing/2014/main" id="{059A9DCE-8457-4B6E-9E2C-12AC68444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1317" y="2743820"/>
            <a:ext cx="11801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0000DC"/>
                </a:solidFill>
              </a:rPr>
              <a:t>CYP2E1</a:t>
            </a:r>
          </a:p>
        </p:txBody>
      </p:sp>
      <p:sp>
        <p:nvSpPr>
          <p:cNvPr id="24" name="Freeform 27">
            <a:extLst>
              <a:ext uri="{FF2B5EF4-FFF2-40B4-BE49-F238E27FC236}">
                <a16:creationId xmlns:a16="http://schemas.microsoft.com/office/drawing/2014/main" id="{DE3EDCE9-2D3F-4B71-9C2E-215808FB90C9}"/>
              </a:ext>
            </a:extLst>
          </p:cNvPr>
          <p:cNvSpPr>
            <a:spLocks/>
          </p:cNvSpPr>
          <p:nvPr/>
        </p:nvSpPr>
        <p:spPr bwMode="auto">
          <a:xfrm flipH="1">
            <a:off x="2771892" y="2312020"/>
            <a:ext cx="1800225" cy="1225550"/>
          </a:xfrm>
          <a:custGeom>
            <a:avLst/>
            <a:gdLst>
              <a:gd name="T0" fmla="*/ 0 w 1134"/>
              <a:gd name="T1" fmla="*/ 0 h 772"/>
              <a:gd name="T2" fmla="*/ 1134 w 1134"/>
              <a:gd name="T3" fmla="*/ 409 h 772"/>
              <a:gd name="T4" fmla="*/ 0 w 1134"/>
              <a:gd name="T5" fmla="*/ 772 h 772"/>
              <a:gd name="T6" fmla="*/ 0 60000 65536"/>
              <a:gd name="T7" fmla="*/ 0 60000 65536"/>
              <a:gd name="T8" fmla="*/ 0 60000 65536"/>
              <a:gd name="T9" fmla="*/ 0 w 1134"/>
              <a:gd name="T10" fmla="*/ 0 h 772"/>
              <a:gd name="T11" fmla="*/ 1134 w 1134"/>
              <a:gd name="T12" fmla="*/ 772 h 7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772">
                <a:moveTo>
                  <a:pt x="0" y="0"/>
                </a:moveTo>
                <a:cubicBezTo>
                  <a:pt x="567" y="140"/>
                  <a:pt x="1134" y="280"/>
                  <a:pt x="1134" y="409"/>
                </a:cubicBezTo>
                <a:cubicBezTo>
                  <a:pt x="1134" y="538"/>
                  <a:pt x="567" y="655"/>
                  <a:pt x="0" y="7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25" name="Line 28">
            <a:extLst>
              <a:ext uri="{FF2B5EF4-FFF2-40B4-BE49-F238E27FC236}">
                <a16:creationId xmlns:a16="http://schemas.microsoft.com/office/drawing/2014/main" id="{54E58509-E8D4-45A7-8EEA-B982DCE77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904" y="3496295"/>
            <a:ext cx="2873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sz="2000">
              <a:solidFill>
                <a:srgbClr val="0000DC"/>
              </a:solidFill>
            </a:endParaRPr>
          </a:p>
        </p:txBody>
      </p:sp>
      <p:sp>
        <p:nvSpPr>
          <p:cNvPr id="26" name="Text Box 29">
            <a:extLst>
              <a:ext uri="{FF2B5EF4-FFF2-40B4-BE49-F238E27FC236}">
                <a16:creationId xmlns:a16="http://schemas.microsoft.com/office/drawing/2014/main" id="{0DB4DAFD-7879-4E40-B80E-555E0A3AA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919" y="2480295"/>
            <a:ext cx="129554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000" b="1">
                <a:solidFill>
                  <a:srgbClr val="0000DC"/>
                </a:solidFill>
              </a:rPr>
              <a:t>Kataláza</a:t>
            </a:r>
          </a:p>
          <a:p>
            <a:pPr algn="ctr"/>
            <a:r>
              <a:rPr lang="cs-CZ" sz="1400" b="1">
                <a:solidFill>
                  <a:srgbClr val="0000DC"/>
                </a:solidFill>
              </a:rPr>
              <a:t>+ H</a:t>
            </a:r>
            <a:r>
              <a:rPr lang="cs-CZ" sz="1400" b="1" baseline="-25000">
                <a:solidFill>
                  <a:srgbClr val="0000DC"/>
                </a:solidFill>
              </a:rPr>
              <a:t>2</a:t>
            </a:r>
            <a:r>
              <a:rPr lang="cs-CZ" sz="1400" b="1">
                <a:solidFill>
                  <a:srgbClr val="0000DC"/>
                </a:solidFill>
              </a:rPr>
              <a:t>O</a:t>
            </a:r>
            <a:r>
              <a:rPr lang="cs-CZ" sz="1400" b="1" baseline="-25000">
                <a:solidFill>
                  <a:srgbClr val="0000DC"/>
                </a:solidFill>
              </a:rPr>
              <a:t>2</a:t>
            </a:r>
          </a:p>
          <a:p>
            <a:pPr algn="ctr"/>
            <a:r>
              <a:rPr lang="cs-CZ" sz="1400" b="1">
                <a:solidFill>
                  <a:srgbClr val="0000DC"/>
                </a:solidFill>
              </a:rPr>
              <a:t>- H</a:t>
            </a:r>
            <a:r>
              <a:rPr lang="cs-CZ" sz="1400" b="1" baseline="-25000">
                <a:solidFill>
                  <a:srgbClr val="0000DC"/>
                </a:solidFill>
              </a:rPr>
              <a:t>2</a:t>
            </a:r>
            <a:r>
              <a:rPr lang="cs-CZ" sz="1400" b="1">
                <a:solidFill>
                  <a:srgbClr val="0000DC"/>
                </a:solidFill>
              </a:rPr>
              <a:t>O</a:t>
            </a:r>
          </a:p>
          <a:p>
            <a:pPr algn="ctr"/>
            <a:endParaRPr lang="cs-CZ" sz="2000" b="1">
              <a:solidFill>
                <a:srgbClr val="0000DC"/>
              </a:solidFill>
            </a:endParaRP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03FF4FB5-939C-4593-8F08-EB0D38831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954" y="3796333"/>
            <a:ext cx="17491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rgbClr val="0000DC"/>
                </a:solidFill>
              </a:rPr>
              <a:t>acetaldehyd</a:t>
            </a:r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7E75381A-96D9-4B02-ABA5-28890479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292" y="5768008"/>
            <a:ext cx="13548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0000DC"/>
                </a:solidFill>
              </a:rPr>
              <a:t>k. octová</a:t>
            </a:r>
          </a:p>
        </p:txBody>
      </p:sp>
    </p:spTree>
    <p:extLst>
      <p:ext uri="{BB962C8B-B14F-4D97-AF65-F5344CB8AC3E}">
        <p14:creationId xmlns:p14="http://schemas.microsoft.com/office/powerpoint/2010/main" val="405610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/>
      <p:bldP spid="19" grpId="0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5" grpId="1" animBg="1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108B6-A6E2-4847-8D55-F38AB41F82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cap="all" dirty="0"/>
              <a:t>Úloha E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953CC5-5990-4AFC-805B-389FC24E60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D31F5D-7FC9-405F-A4CA-145D87448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41942"/>
            <a:ext cx="10753200" cy="451576"/>
          </a:xfrm>
        </p:spPr>
        <p:txBody>
          <a:bodyPr/>
          <a:lstStyle/>
          <a:p>
            <a:r>
              <a:rPr lang="en-US" dirty="0" err="1"/>
              <a:t>Zkoumaný</a:t>
            </a:r>
            <a:r>
              <a:rPr lang="en-US" dirty="0"/>
              <a:t> </a:t>
            </a:r>
            <a:r>
              <a:rPr lang="en-US" dirty="0" err="1"/>
              <a:t>polymorfismus</a:t>
            </a:r>
            <a:br>
              <a:rPr lang="en-US" dirty="0"/>
            </a:br>
            <a:endParaRPr lang="en-US" dirty="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4086A0E-F087-4342-9E66-543BC1F67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75" y="1547326"/>
            <a:ext cx="78945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cs-CZ" sz="1800" b="1" dirty="0">
                <a:solidFill>
                  <a:srgbClr val="FF0000"/>
                </a:solidFill>
              </a:rPr>
              <a:t>ADH1C (349 F/I)</a:t>
            </a:r>
            <a:endParaRPr lang="cs-CZ" sz="1800" dirty="0">
              <a:solidFill>
                <a:srgbClr val="FF0000"/>
              </a:solidFill>
            </a:endParaRPr>
          </a:p>
          <a:p>
            <a:pPr algn="just"/>
            <a:r>
              <a:rPr lang="cs-CZ" sz="1800" dirty="0">
                <a:solidFill>
                  <a:srgbClr val="FF0000"/>
                </a:solidFill>
              </a:rPr>
              <a:t>Studie ukázaly, že jedinci nesoucí alelu 350 I/I mají zvýšenou aktivitu ADH.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FFB259D-42BB-4017-86D7-4A48FF693432}"/>
              </a:ext>
            </a:extLst>
          </p:cNvPr>
          <p:cNvSpPr txBox="1"/>
          <p:nvPr/>
        </p:nvSpPr>
        <p:spPr>
          <a:xfrm>
            <a:off x="854075" y="2396506"/>
            <a:ext cx="6303329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solidFill>
                  <a:srgbClr val="0000DC"/>
                </a:solidFill>
              </a:rPr>
              <a:t>Genotyp analyzován pomocí PCR a restrikční analýzy</a:t>
            </a:r>
          </a:p>
          <a:p>
            <a:endParaRPr lang="cs-CZ" sz="1600" dirty="0">
              <a:solidFill>
                <a:srgbClr val="0000DC"/>
              </a:solidFill>
            </a:endParaRPr>
          </a:p>
          <a:p>
            <a:endParaRPr lang="cs-CZ" sz="1600" dirty="0">
              <a:solidFill>
                <a:srgbClr val="0000DC"/>
              </a:solidFill>
            </a:endParaRPr>
          </a:p>
          <a:p>
            <a:r>
              <a:rPr lang="cs-CZ" sz="1600" dirty="0" err="1">
                <a:solidFill>
                  <a:srgbClr val="0000DC"/>
                </a:solidFill>
              </a:rPr>
              <a:t>Restriktáza</a:t>
            </a:r>
            <a:r>
              <a:rPr lang="cs-CZ" sz="1600" dirty="0">
                <a:solidFill>
                  <a:srgbClr val="0000DC"/>
                </a:solidFill>
              </a:rPr>
              <a:t> </a:t>
            </a:r>
            <a:r>
              <a:rPr lang="cs-CZ" sz="1600" i="1" dirty="0" err="1">
                <a:solidFill>
                  <a:srgbClr val="0000DC"/>
                </a:solidFill>
              </a:rPr>
              <a:t>Ssp</a:t>
            </a:r>
            <a:r>
              <a:rPr lang="cs-CZ" sz="1600" dirty="0" err="1">
                <a:solidFill>
                  <a:srgbClr val="0000DC"/>
                </a:solidFill>
              </a:rPr>
              <a:t>I</a:t>
            </a:r>
            <a:endParaRPr lang="cs-CZ" sz="1600" dirty="0">
              <a:solidFill>
                <a:srgbClr val="0000DC"/>
              </a:solidFill>
            </a:endParaRPr>
          </a:p>
          <a:p>
            <a:r>
              <a:rPr lang="cs-CZ" sz="1600" b="1" dirty="0">
                <a:solidFill>
                  <a:srgbClr val="0000DC"/>
                </a:solidFill>
              </a:rPr>
              <a:t>rs698 - </a:t>
            </a:r>
            <a:r>
              <a:rPr lang="cs-CZ" sz="1600" dirty="0">
                <a:solidFill>
                  <a:srgbClr val="0000DC"/>
                </a:solidFill>
              </a:rPr>
              <a:t>ADH1C*349Ile</a:t>
            </a:r>
          </a:p>
          <a:p>
            <a:endParaRPr lang="cs-CZ" sz="1600" dirty="0">
              <a:solidFill>
                <a:srgbClr val="0000DC"/>
              </a:solidFill>
            </a:endParaRPr>
          </a:p>
          <a:p>
            <a:r>
              <a:rPr lang="cs-CZ" sz="1400" dirty="0">
                <a:solidFill>
                  <a:srgbClr val="0000DC"/>
                </a:solidFill>
              </a:rPr>
              <a:t>rs698F: GGCTAAGAAGTTTTCACTGGA</a:t>
            </a:r>
          </a:p>
          <a:p>
            <a:r>
              <a:rPr lang="cs-CZ" sz="1400" dirty="0">
                <a:solidFill>
                  <a:srgbClr val="0000DC"/>
                </a:solidFill>
              </a:rPr>
              <a:t>rs698R: GCCGCTACTGTAGAATACAAAG</a:t>
            </a:r>
          </a:p>
          <a:p>
            <a:endParaRPr lang="cs-CZ" sz="16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EN.potx" id="{F22B4CD9-A780-4D55-92EA-76CD06D2DE59}" vid="{E8EE1CCA-34FB-4F4F-9F2E-C5A2AA42283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prezentace-sci-en</Template>
  <TotalTime>1379</TotalTime>
  <Words>671</Words>
  <Application>Microsoft Office PowerPoint</Application>
  <PresentationFormat>Širokoúhlá obrazovka</PresentationFormat>
  <Paragraphs>194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Symbol</vt:lpstr>
      <vt:lpstr>Tahoma</vt:lpstr>
      <vt:lpstr>Wingdings</vt:lpstr>
      <vt:lpstr>Presentation_MU_EN</vt:lpstr>
      <vt:lpstr>ChemSketch</vt:lpstr>
      <vt:lpstr> Stanovení genotypu a aktivity alkohol dehydrogenasy z krve </vt:lpstr>
      <vt:lpstr>Prezentace aplikace PowerPoint</vt:lpstr>
      <vt:lpstr>Xenobiotikum </vt:lpstr>
      <vt:lpstr>1. fáze biotransformace </vt:lpstr>
      <vt:lpstr>Cytochrom P450</vt:lpstr>
      <vt:lpstr>Oxidace katalyzované CYP450</vt:lpstr>
      <vt:lpstr>Prezentace aplikace PowerPoint</vt:lpstr>
      <vt:lpstr>Oxidace alkoholu katalyzovaná enzymy alkohol dehydrogenáza (ADH) a aldehyd dehydrogenáza (ALDH) </vt:lpstr>
      <vt:lpstr>Zkoumaný polymorfismus </vt:lpstr>
      <vt:lpstr>Měření aktivity</vt:lpstr>
      <vt:lpstr>2. fáze biotransformace</vt:lpstr>
      <vt:lpstr>2. fáze biotransformace</vt:lpstr>
      <vt:lpstr>Prezentace aplikace PowerPoint</vt:lpstr>
      <vt:lpstr>Konjugační reakce s glutathionem katalyzovaná Glutathion-S-transferázou (GST)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Elicitin’s oligomeric state affects hypersensitive response in tobacco and ELR-SOBIR1 interaction</dc:title>
  <dc:creator>Jan Lochman</dc:creator>
  <cp:lastModifiedBy>jlochman@seznam.cz</cp:lastModifiedBy>
  <cp:revision>58</cp:revision>
  <cp:lastPrinted>1601-01-01T00:00:00Z</cp:lastPrinted>
  <dcterms:created xsi:type="dcterms:W3CDTF">2019-11-11T20:48:30Z</dcterms:created>
  <dcterms:modified xsi:type="dcterms:W3CDTF">2020-02-06T19:12:29Z</dcterms:modified>
</cp:coreProperties>
</file>