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AF3F"/>
    <a:srgbClr val="008C78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606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5045EAE-90A8-4DBE-8D98-E6666FF9DB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8F566F4A-E6CB-43B2-B9B9-88B9FC7460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noProof="0" dirty="0"/>
              <a:t>Úloha Václavky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5200" y="2768617"/>
            <a:ext cx="11361600" cy="1171580"/>
          </a:xfrm>
        </p:spPr>
        <p:txBody>
          <a:bodyPr/>
          <a:lstStyle/>
          <a:p>
            <a:br>
              <a:rPr lang="en-US" b="0" dirty="0"/>
            </a:br>
            <a:r>
              <a:rPr lang="en-US" dirty="0" err="1"/>
              <a:t>Identifikaci</a:t>
            </a:r>
            <a:r>
              <a:rPr lang="en-US" dirty="0"/>
              <a:t>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druhů</a:t>
            </a:r>
            <a:r>
              <a:rPr lang="en-US" dirty="0"/>
              <a:t> </a:t>
            </a:r>
            <a:r>
              <a:rPr lang="en-US" dirty="0" err="1"/>
              <a:t>václavek</a:t>
            </a: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149060"/>
            <a:ext cx="11361600" cy="698497"/>
          </a:xfrm>
        </p:spPr>
        <p:txBody>
          <a:bodyPr/>
          <a:lstStyle/>
          <a:p>
            <a:r>
              <a:rPr lang="cs-CZ" dirty="0"/>
              <a:t>C7195 - </a:t>
            </a:r>
            <a:r>
              <a:rPr lang="en-US" dirty="0" err="1"/>
              <a:t>Pokro</a:t>
            </a:r>
            <a:r>
              <a:rPr lang="cs-CZ" dirty="0"/>
              <a:t>čilé praktikum z biochemie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90145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0E8C73-0DCE-4205-A11F-832ADD733B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Václavky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2A1142-A405-4018-B2E0-5901130CA6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5940C3-D388-4035-BF90-7841ADFC9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55690"/>
            <a:ext cx="10753200" cy="451576"/>
          </a:xfrm>
        </p:spPr>
        <p:txBody>
          <a:bodyPr/>
          <a:lstStyle/>
          <a:p>
            <a:r>
              <a:rPr lang="cs-CZ" dirty="0"/>
              <a:t>Úvod</a:t>
            </a:r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5E5861EB-F527-4134-A81B-596FFEB1D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6099" y="1554501"/>
            <a:ext cx="55178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v Evropě bylo popsáno sedm druhů václavek: 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167DC3C9-CB81-4F54-8C0D-9E05BBE01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0275" y="1940260"/>
            <a:ext cx="10213471" cy="42030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30000"/>
              </a:lnSpc>
            </a:pPr>
            <a:r>
              <a:rPr lang="en-GB" sz="1800" b="1" i="1" dirty="0">
                <a:solidFill>
                  <a:srgbClr val="0000DC"/>
                </a:solidFill>
                <a:latin typeface="Comic Sans MS" pitchFamily="66" charset="0"/>
              </a:rPr>
              <a:t>A. borealis, A. </a:t>
            </a:r>
            <a:r>
              <a:rPr lang="en-GB" sz="1800" b="1" i="1" dirty="0" err="1">
                <a:solidFill>
                  <a:srgbClr val="0000DC"/>
                </a:solidFill>
                <a:latin typeface="Comic Sans MS" pitchFamily="66" charset="0"/>
              </a:rPr>
              <a:t>cepistipes</a:t>
            </a:r>
            <a:r>
              <a:rPr lang="en-GB" sz="1800" b="1" i="1" dirty="0">
                <a:solidFill>
                  <a:srgbClr val="0000DC"/>
                </a:solidFill>
                <a:latin typeface="Comic Sans MS" pitchFamily="66" charset="0"/>
              </a:rPr>
              <a:t>, A. </a:t>
            </a:r>
            <a:r>
              <a:rPr lang="en-GB" sz="1800" b="1" i="1" dirty="0" err="1">
                <a:solidFill>
                  <a:srgbClr val="0000DC"/>
                </a:solidFill>
                <a:latin typeface="Comic Sans MS" pitchFamily="66" charset="0"/>
              </a:rPr>
              <a:t>ectypa</a:t>
            </a:r>
            <a:r>
              <a:rPr lang="en-GB" sz="1800" b="1" i="1" dirty="0">
                <a:solidFill>
                  <a:srgbClr val="0000DC"/>
                </a:solidFill>
                <a:latin typeface="Comic Sans MS" pitchFamily="66" charset="0"/>
              </a:rPr>
              <a:t>,  A. gallica, A. </a:t>
            </a:r>
            <a:r>
              <a:rPr lang="en-GB" sz="1800" b="1" i="1" dirty="0" err="1">
                <a:solidFill>
                  <a:srgbClr val="0000DC"/>
                </a:solidFill>
                <a:latin typeface="Comic Sans MS" pitchFamily="66" charset="0"/>
              </a:rPr>
              <a:t>mellea,A</a:t>
            </a:r>
            <a:r>
              <a:rPr lang="en-GB" sz="1800" b="1" i="1" dirty="0">
                <a:solidFill>
                  <a:srgbClr val="0000DC"/>
                </a:solidFill>
                <a:latin typeface="Comic Sans MS" pitchFamily="66" charset="0"/>
              </a:rPr>
              <a:t>. </a:t>
            </a:r>
            <a:r>
              <a:rPr lang="en-GB" sz="1800" b="1" i="1" dirty="0" err="1">
                <a:solidFill>
                  <a:srgbClr val="0000DC"/>
                </a:solidFill>
                <a:latin typeface="Comic Sans MS" pitchFamily="66" charset="0"/>
              </a:rPr>
              <a:t>ostoyae</a:t>
            </a:r>
            <a:r>
              <a:rPr lang="en-GB" sz="1800" b="1" i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en-GB" sz="1800" b="1" dirty="0">
                <a:solidFill>
                  <a:srgbClr val="0000DC"/>
                </a:solidFill>
                <a:latin typeface="Comic Sans MS" pitchFamily="66" charset="0"/>
              </a:rPr>
              <a:t>a</a:t>
            </a:r>
            <a:r>
              <a:rPr lang="en-GB" sz="1800" b="1" i="1" dirty="0">
                <a:solidFill>
                  <a:srgbClr val="0000DC"/>
                </a:solidFill>
                <a:latin typeface="Comic Sans MS" pitchFamily="66" charset="0"/>
              </a:rPr>
              <a:t> A. </a:t>
            </a:r>
            <a:r>
              <a:rPr lang="en-GB" sz="1800" b="1" i="1" dirty="0" err="1">
                <a:solidFill>
                  <a:srgbClr val="0000DC"/>
                </a:solidFill>
                <a:latin typeface="Comic Sans MS" pitchFamily="66" charset="0"/>
              </a:rPr>
              <a:t>tabescens</a:t>
            </a:r>
            <a:endParaRPr lang="en-GB" sz="1800" b="1" i="1" dirty="0">
              <a:solidFill>
                <a:srgbClr val="0000DC"/>
              </a:solidFill>
              <a:latin typeface="Comic Sans MS" pitchFamily="66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969D961A-7C67-4784-A1E8-C3824C284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6098" y="2756080"/>
            <a:ext cx="9878935" cy="73885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u="sng" dirty="0">
                <a:solidFill>
                  <a:srgbClr val="0000DC"/>
                </a:solidFill>
                <a:latin typeface="Comic Sans MS" pitchFamily="66" charset="0"/>
              </a:rPr>
              <a:t>hlavní ekologická funkce</a:t>
            </a:r>
            <a:r>
              <a:rPr lang="en-GB" sz="1800" b="1" u="sng" dirty="0">
                <a:solidFill>
                  <a:srgbClr val="0000DC"/>
                </a:solidFill>
                <a:latin typeface="Comic Sans MS" pitchFamily="66" charset="0"/>
              </a:rPr>
              <a:t>:</a:t>
            </a:r>
          </a:p>
          <a:p>
            <a:pPr marL="290513">
              <a:lnSpc>
                <a:spcPct val="150000"/>
              </a:lnSpc>
            </a:pP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Dekompozice dřevní hmoty, ale velmi častý přechod k </a:t>
            </a: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nekrotrofnímu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parazitismu</a:t>
            </a:r>
            <a:endParaRPr lang="en-GB" sz="1800" b="1" u="sng" dirty="0">
              <a:solidFill>
                <a:srgbClr val="0000DC"/>
              </a:solidFill>
              <a:latin typeface="Comic Sans MS" pitchFamily="66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08CF7658-5A22-4851-AD20-509129C6E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384" y="3640110"/>
            <a:ext cx="6412653" cy="87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u="sng" dirty="0">
                <a:solidFill>
                  <a:srgbClr val="0000DC"/>
                </a:solidFill>
                <a:latin typeface="Comic Sans MS" pitchFamily="66" charset="0"/>
              </a:rPr>
              <a:t>druhy hodnocené jako slabí parazité</a:t>
            </a:r>
            <a:endParaRPr lang="cs-CZ" sz="1800" b="1" dirty="0">
              <a:solidFill>
                <a:srgbClr val="0000DC"/>
              </a:solidFill>
              <a:latin typeface="Comic Sans MS" pitchFamily="66" charset="0"/>
            </a:endParaRPr>
          </a:p>
          <a:p>
            <a:pPr marL="290513">
              <a:lnSpc>
                <a:spcPct val="150000"/>
              </a:lnSpc>
            </a:pPr>
            <a:r>
              <a:rPr lang="en-US" sz="1800" b="1" i="1" dirty="0">
                <a:solidFill>
                  <a:srgbClr val="0000DC"/>
                </a:solidFill>
                <a:latin typeface="Comic Sans MS" pitchFamily="66" charset="0"/>
              </a:rPr>
              <a:t>A</a:t>
            </a:r>
            <a:r>
              <a:rPr lang="cs-CZ" sz="1800" b="1" i="1" dirty="0">
                <a:solidFill>
                  <a:srgbClr val="0000DC"/>
                </a:solidFill>
                <a:latin typeface="Comic Sans MS" pitchFamily="66" charset="0"/>
              </a:rPr>
              <a:t>.</a:t>
            </a:r>
            <a:r>
              <a:rPr lang="en-US" sz="1800" b="1" i="1" dirty="0">
                <a:solidFill>
                  <a:srgbClr val="0000DC"/>
                </a:solidFill>
                <a:latin typeface="Comic Sans MS" pitchFamily="66" charset="0"/>
              </a:rPr>
              <a:t> borealis, A. </a:t>
            </a:r>
            <a:r>
              <a:rPr lang="en-US" sz="1800" b="1" i="1" dirty="0" err="1">
                <a:solidFill>
                  <a:srgbClr val="0000DC"/>
                </a:solidFill>
                <a:latin typeface="Comic Sans MS" pitchFamily="66" charset="0"/>
              </a:rPr>
              <a:t>ectypa</a:t>
            </a:r>
            <a:r>
              <a:rPr lang="en-US" sz="1800" b="1" i="1" dirty="0">
                <a:solidFill>
                  <a:srgbClr val="0000DC"/>
                </a:solidFill>
                <a:latin typeface="Comic Sans MS" pitchFamily="66" charset="0"/>
              </a:rPr>
              <a:t>, A. gallica </a:t>
            </a:r>
            <a:r>
              <a:rPr lang="en-US" sz="1800" b="1" dirty="0">
                <a:solidFill>
                  <a:srgbClr val="0000DC"/>
                </a:solidFill>
                <a:latin typeface="Comic Sans MS" pitchFamily="66" charset="0"/>
              </a:rPr>
              <a:t>and</a:t>
            </a:r>
            <a:r>
              <a:rPr lang="en-US" sz="1800" b="1" i="1" dirty="0">
                <a:solidFill>
                  <a:srgbClr val="0000DC"/>
                </a:solidFill>
                <a:latin typeface="Comic Sans MS" pitchFamily="66" charset="0"/>
              </a:rPr>
              <a:t> A. </a:t>
            </a:r>
            <a:r>
              <a:rPr lang="en-US" sz="1800" b="1" i="1" dirty="0" err="1">
                <a:solidFill>
                  <a:srgbClr val="0000DC"/>
                </a:solidFill>
                <a:latin typeface="Comic Sans MS" pitchFamily="66" charset="0"/>
              </a:rPr>
              <a:t>tabescens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DD6A9410-FAE5-4A50-B705-C573E6294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384" y="4656011"/>
            <a:ext cx="7600157" cy="87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u="sng" dirty="0">
                <a:solidFill>
                  <a:srgbClr val="0000DC"/>
                </a:solidFill>
                <a:latin typeface="Comic Sans MS" pitchFamily="66" charset="0"/>
              </a:rPr>
              <a:t>druhy hodnocené jako vážní parazité na stresovaných dřevinách</a:t>
            </a:r>
          </a:p>
          <a:p>
            <a:pPr indent="290513">
              <a:lnSpc>
                <a:spcPct val="150000"/>
              </a:lnSpc>
            </a:pPr>
            <a:r>
              <a:rPr lang="en-US" sz="1800" b="1" i="1" dirty="0">
                <a:solidFill>
                  <a:srgbClr val="0000DC"/>
                </a:solidFill>
                <a:latin typeface="Comic Sans MS" pitchFamily="66" charset="0"/>
              </a:rPr>
              <a:t>A. </a:t>
            </a:r>
            <a:r>
              <a:rPr lang="en-US" sz="1800" b="1" i="1" dirty="0" err="1">
                <a:solidFill>
                  <a:srgbClr val="0000DC"/>
                </a:solidFill>
                <a:latin typeface="Comic Sans MS" pitchFamily="66" charset="0"/>
              </a:rPr>
              <a:t>mellea</a:t>
            </a:r>
            <a:r>
              <a:rPr lang="en-US" sz="1800" b="1" i="1" dirty="0">
                <a:solidFill>
                  <a:srgbClr val="0000DC"/>
                </a:solidFill>
                <a:latin typeface="Comic Sans MS" pitchFamily="66" charset="0"/>
              </a:rPr>
              <a:t>, A. </a:t>
            </a:r>
            <a:r>
              <a:rPr lang="en-US" sz="1800" b="1" i="1" dirty="0" err="1">
                <a:solidFill>
                  <a:srgbClr val="0000DC"/>
                </a:solidFill>
                <a:latin typeface="Comic Sans MS" pitchFamily="66" charset="0"/>
              </a:rPr>
              <a:t>ostoyae</a:t>
            </a:r>
            <a:r>
              <a:rPr lang="en-US" sz="1800" b="1" i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en-US" sz="1800" b="1" dirty="0">
                <a:solidFill>
                  <a:srgbClr val="0000DC"/>
                </a:solidFill>
                <a:latin typeface="Comic Sans MS" pitchFamily="66" charset="0"/>
              </a:rPr>
              <a:t>and</a:t>
            </a:r>
            <a:r>
              <a:rPr lang="en-US" sz="1800" b="1" i="1" dirty="0">
                <a:solidFill>
                  <a:srgbClr val="0000DC"/>
                </a:solidFill>
                <a:latin typeface="Comic Sans MS" pitchFamily="66" charset="0"/>
              </a:rPr>
              <a:t> A. </a:t>
            </a:r>
            <a:r>
              <a:rPr lang="en-US" sz="1800" b="1" i="1" dirty="0" err="1">
                <a:solidFill>
                  <a:srgbClr val="0000DC"/>
                </a:solidFill>
                <a:latin typeface="Comic Sans MS" pitchFamily="66" charset="0"/>
              </a:rPr>
              <a:t>cepistipes</a:t>
            </a:r>
            <a:r>
              <a:rPr lang="en-US" sz="1800" dirty="0">
                <a:solidFill>
                  <a:srgbClr val="0000DC"/>
                </a:solidFill>
              </a:rPr>
              <a:t> </a:t>
            </a:r>
            <a:endParaRPr lang="cs-CZ" sz="18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65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E5C31B8-D216-46D0-9E9A-D71D1C8118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Václavky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86C013-1692-442C-B1CE-74A6F8FF67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FB06CB-B4A1-49D8-8409-C86BFF8D3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en-US" dirty="0" err="1"/>
              <a:t>Identifikace</a:t>
            </a:r>
            <a:r>
              <a:rPr lang="en-US" dirty="0"/>
              <a:t>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druhů</a:t>
            </a:r>
            <a:r>
              <a:rPr lang="en-US" dirty="0"/>
              <a:t> </a:t>
            </a:r>
            <a:r>
              <a:rPr lang="en-US" dirty="0" err="1"/>
              <a:t>václavek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0D77EA2A-AECD-4D3A-87CE-BF25960B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00" y="1024900"/>
            <a:ext cx="754244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0000DC"/>
                </a:solidFill>
                <a:latin typeface="Comic Sans MS" pitchFamily="66" charset="0"/>
              </a:rPr>
              <a:t>Párové testy</a:t>
            </a:r>
          </a:p>
          <a:p>
            <a:endParaRPr lang="cs-CZ" sz="1800" b="1" u="sng" dirty="0">
              <a:solidFill>
                <a:srgbClr val="0000DC"/>
              </a:solidFill>
              <a:latin typeface="Comic Sans MS" pitchFamily="66" charset="0"/>
            </a:endParaRPr>
          </a:p>
          <a:p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Založeny na kompatibilitě neznámého izolátu s testovacím druhem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05E3ACC1-E673-491F-AE6F-36CF90667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047875"/>
            <a:ext cx="8676926" cy="87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Časově náročné, v případě diploidních vzorků jsou výsledky často špatně interpretovatelné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F675AD23-2698-446F-AD8F-053B78164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00" y="3258862"/>
            <a:ext cx="67649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b="1">
                <a:solidFill>
                  <a:srgbClr val="0000DC"/>
                </a:solidFill>
                <a:latin typeface="Comic Sans MS" pitchFamily="66" charset="0"/>
              </a:rPr>
              <a:t>Metody založené na analýze sekvence DNA</a:t>
            </a:r>
            <a:r>
              <a:rPr lang="en-US" b="1">
                <a:solidFill>
                  <a:srgbClr val="0000DC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FDDC238B-F9BB-4A4F-B7C9-01D114D52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3824592"/>
            <a:ext cx="5852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DC"/>
                </a:solidFill>
                <a:latin typeface="Comic Sans MS" pitchFamily="66" charset="0"/>
              </a:rPr>
              <a:t>RAPDs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(</a:t>
            </a:r>
            <a:r>
              <a:rPr lang="en-US" sz="1800" b="1" dirty="0">
                <a:solidFill>
                  <a:srgbClr val="0000DC"/>
                </a:solidFill>
                <a:latin typeface="Comic Sans MS" pitchFamily="66" charset="0"/>
              </a:rPr>
              <a:t>random amplified polymorphic DNAs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)</a:t>
            </a:r>
            <a:r>
              <a:rPr lang="cs-CZ" sz="1800" dirty="0">
                <a:solidFill>
                  <a:srgbClr val="0000DC"/>
                </a:solidFill>
              </a:rPr>
              <a:t> 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4A8B9087-E849-4C4E-9B9F-E214520DE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75" y="4416730"/>
            <a:ext cx="7623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DC"/>
                </a:solidFill>
                <a:latin typeface="Comic Sans MS" pitchFamily="66" charset="0"/>
              </a:rPr>
              <a:t>RFLPs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(</a:t>
            </a:r>
            <a:r>
              <a:rPr lang="en-US" sz="1800" b="1" dirty="0">
                <a:solidFill>
                  <a:srgbClr val="0000DC"/>
                </a:solidFill>
                <a:latin typeface="Comic Sans MS" pitchFamily="66" charset="0"/>
              </a:rPr>
              <a:t>restriction fragment length polymorphisms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) – IGS a ITS oblasti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0B1040E0-45D8-477B-AB4F-EA6EE8B90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0" y="5148567"/>
            <a:ext cx="39132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Sekvenace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specifických oblastí</a:t>
            </a:r>
          </a:p>
        </p:txBody>
      </p:sp>
      <p:graphicFrame>
        <p:nvGraphicFramePr>
          <p:cNvPr id="12" name="Object 12">
            <a:extLst>
              <a:ext uri="{FF2B5EF4-FFF2-40B4-BE49-F238E27FC236}">
                <a16:creationId xmlns:a16="http://schemas.microsoft.com/office/drawing/2014/main" id="{BCB1D494-DC6F-4BAB-9B50-E3067C5D44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653165"/>
              </p:ext>
            </p:extLst>
          </p:nvPr>
        </p:nvGraphicFramePr>
        <p:xfrm>
          <a:off x="1668463" y="2091844"/>
          <a:ext cx="5270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4016520" imgH="3945240" progId="">
                  <p:embed/>
                </p:oleObj>
              </mc:Choice>
              <mc:Fallback>
                <p:oleObj r:id="rId3" imgW="4016520" imgH="3945240" progId="">
                  <p:embed/>
                  <p:pic>
                    <p:nvPicPr>
                      <p:cNvPr id="12698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2091844"/>
                        <a:ext cx="5270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3">
            <a:extLst>
              <a:ext uri="{FF2B5EF4-FFF2-40B4-BE49-F238E27FC236}">
                <a16:creationId xmlns:a16="http://schemas.microsoft.com/office/drawing/2014/main" id="{649CF568-5036-49E9-B48E-5F8DE50BF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246" y="5698829"/>
            <a:ext cx="53319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Nutnost čistého mycelia václavky nebo plodnic</a:t>
            </a:r>
          </a:p>
        </p:txBody>
      </p:sp>
      <p:graphicFrame>
        <p:nvGraphicFramePr>
          <p:cNvPr id="14" name="Object 14">
            <a:extLst>
              <a:ext uri="{FF2B5EF4-FFF2-40B4-BE49-F238E27FC236}">
                <a16:creationId xmlns:a16="http://schemas.microsoft.com/office/drawing/2014/main" id="{A93B1D22-B35C-47A4-AAF0-DA8BD20926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839176"/>
              </p:ext>
            </p:extLst>
          </p:nvPr>
        </p:nvGraphicFramePr>
        <p:xfrm>
          <a:off x="1668463" y="5603405"/>
          <a:ext cx="5270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5" imgW="4016520" imgH="3945240" progId="">
                  <p:embed/>
                </p:oleObj>
              </mc:Choice>
              <mc:Fallback>
                <p:oleObj r:id="rId5" imgW="4016520" imgH="3945240" progId="">
                  <p:embed/>
                  <p:pic>
                    <p:nvPicPr>
                      <p:cNvPr id="12699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5603405"/>
                        <a:ext cx="5270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110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D9050A-C5B6-4DF7-9320-04E414F98F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07196"/>
            <a:ext cx="7920000" cy="252000"/>
          </a:xfrm>
        </p:spPr>
        <p:txBody>
          <a:bodyPr/>
          <a:lstStyle/>
          <a:p>
            <a:r>
              <a:rPr lang="cs-CZ" cap="all" dirty="0"/>
              <a:t>Úloha Václavky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438DCB-B8FF-4466-AAAD-0FD1E8084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07196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91E8D9-2DE7-485B-AAA2-5400C1A0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66488"/>
            <a:ext cx="10753200" cy="451576"/>
          </a:xfrm>
        </p:spPr>
        <p:txBody>
          <a:bodyPr/>
          <a:lstStyle/>
          <a:p>
            <a:r>
              <a:rPr lang="en-US" sz="2800" dirty="0" err="1"/>
              <a:t>Identifikace</a:t>
            </a:r>
            <a:r>
              <a:rPr lang="en-US" sz="2800" dirty="0"/>
              <a:t> </a:t>
            </a:r>
            <a:r>
              <a:rPr lang="en-US" sz="2800" dirty="0" err="1"/>
              <a:t>jednotlivých</a:t>
            </a:r>
            <a:r>
              <a:rPr lang="en-US" sz="2800" dirty="0"/>
              <a:t> </a:t>
            </a:r>
            <a:r>
              <a:rPr lang="en-US" sz="2800" dirty="0" err="1"/>
              <a:t>druhů</a:t>
            </a:r>
            <a:r>
              <a:rPr lang="en-US" sz="2800" dirty="0"/>
              <a:t> </a:t>
            </a:r>
            <a:r>
              <a:rPr lang="en-US" sz="2800" dirty="0" err="1"/>
              <a:t>václavek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základě</a:t>
            </a:r>
            <a:r>
              <a:rPr lang="en-US" sz="2800" dirty="0"/>
              <a:t> RFLP </a:t>
            </a:r>
            <a:r>
              <a:rPr lang="en-US" sz="2800" dirty="0" err="1"/>
              <a:t>analýzy</a:t>
            </a:r>
            <a:r>
              <a:rPr lang="en-US" sz="2800" dirty="0"/>
              <a:t> ITS </a:t>
            </a:r>
            <a:r>
              <a:rPr lang="en-US" sz="2800" dirty="0" err="1"/>
              <a:t>oblasti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6" name="Rectangle 5" descr="Balicí papír">
            <a:extLst>
              <a:ext uri="{FF2B5EF4-FFF2-40B4-BE49-F238E27FC236}">
                <a16:creationId xmlns:a16="http://schemas.microsoft.com/office/drawing/2014/main" id="{C20F8452-D726-4AFC-9995-F2FF9B0DD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431" y="2565981"/>
            <a:ext cx="222567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Rectangle 6" descr="Balicí papír">
            <a:extLst>
              <a:ext uri="{FF2B5EF4-FFF2-40B4-BE49-F238E27FC236}">
                <a16:creationId xmlns:a16="http://schemas.microsoft.com/office/drawing/2014/main" id="{8721AEC4-2258-470F-A4D2-2931D5465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758" y="2558547"/>
            <a:ext cx="623887" cy="425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33895D-2DC3-4047-8CD7-E58AA9986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3264" y="2634747"/>
            <a:ext cx="487362" cy="273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Rectangle 8" descr="Balicí papír">
            <a:extLst>
              <a:ext uri="{FF2B5EF4-FFF2-40B4-BE49-F238E27FC236}">
                <a16:creationId xmlns:a16="http://schemas.microsoft.com/office/drawing/2014/main" id="{E052CCF5-7FBA-41E7-B62E-1EA38EB17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613" y="2547434"/>
            <a:ext cx="20415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999B6BD7-C333-4E6C-BDFB-64FB360B7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632" y="2656895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200" b="1" dirty="0">
                <a:solidFill>
                  <a:srgbClr val="990000"/>
                </a:solidFill>
                <a:latin typeface="Comic Sans MS" pitchFamily="66" charset="0"/>
              </a:rPr>
              <a:t>ITS2</a:t>
            </a:r>
          </a:p>
        </p:txBody>
      </p:sp>
      <p:sp>
        <p:nvSpPr>
          <p:cNvPr id="11" name="Text Box 10" descr="Balicí papír">
            <a:extLst>
              <a:ext uri="{FF2B5EF4-FFF2-40B4-BE49-F238E27FC236}">
                <a16:creationId xmlns:a16="http://schemas.microsoft.com/office/drawing/2014/main" id="{D86EBD6F-D169-46E9-B401-E6900AE5E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783" y="2547434"/>
            <a:ext cx="762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200" b="1" dirty="0">
                <a:solidFill>
                  <a:srgbClr val="0000DC"/>
                </a:solidFill>
                <a:latin typeface="Comic Sans MS" pitchFamily="66" charset="0"/>
              </a:rPr>
              <a:t>5.8S</a:t>
            </a:r>
          </a:p>
          <a:p>
            <a:pPr algn="ctr" eaLnBrk="0" hangingPunct="0"/>
            <a:r>
              <a:rPr lang="cs-CZ" sz="1200" b="1" dirty="0" err="1">
                <a:solidFill>
                  <a:srgbClr val="0000DC"/>
                </a:solidFill>
                <a:latin typeface="Comic Sans MS" pitchFamily="66" charset="0"/>
              </a:rPr>
              <a:t>rDNA</a:t>
            </a:r>
            <a:endParaRPr lang="cs-CZ" sz="1200" b="1" dirty="0">
              <a:solidFill>
                <a:srgbClr val="0000DC"/>
              </a:solidFill>
              <a:latin typeface="Comic Sans MS" pitchFamily="66" charset="0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EB030280-E3EE-4D18-A503-07E85E194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5966" y="2617284"/>
            <a:ext cx="2103437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400" b="1" dirty="0">
                <a:solidFill>
                  <a:srgbClr val="0000DC"/>
                </a:solidFill>
                <a:latin typeface="Comic Sans MS" pitchFamily="66" charset="0"/>
              </a:rPr>
              <a:t>Malá jaderná </a:t>
            </a:r>
            <a:r>
              <a:rPr lang="cs-CZ" sz="1400" b="1" dirty="0" err="1">
                <a:solidFill>
                  <a:srgbClr val="0000DC"/>
                </a:solidFill>
                <a:latin typeface="Comic Sans MS" pitchFamily="66" charset="0"/>
              </a:rPr>
              <a:t>rDNA</a:t>
            </a:r>
            <a:endParaRPr lang="cs-CZ" sz="1400" b="1" dirty="0">
              <a:solidFill>
                <a:srgbClr val="0000DC"/>
              </a:solidFill>
              <a:latin typeface="Comic Sans MS" pitchFamily="66" charset="0"/>
            </a:endParaRPr>
          </a:p>
        </p:txBody>
      </p:sp>
      <p:sp>
        <p:nvSpPr>
          <p:cNvPr id="13" name="Text Box 12" descr="Balicí papír">
            <a:extLst>
              <a:ext uri="{FF2B5EF4-FFF2-40B4-BE49-F238E27FC236}">
                <a16:creationId xmlns:a16="http://schemas.microsoft.com/office/drawing/2014/main" id="{CDEE79AD-B8DB-4AAA-A560-EB3D6C094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9004" y="2653951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400" b="1" dirty="0">
                <a:solidFill>
                  <a:srgbClr val="0000DC"/>
                </a:solidFill>
                <a:latin typeface="Comic Sans MS" pitchFamily="66" charset="0"/>
              </a:rPr>
              <a:t>Velká jaderná </a:t>
            </a:r>
            <a:r>
              <a:rPr lang="cs-CZ" sz="1400" b="1" dirty="0" err="1">
                <a:solidFill>
                  <a:srgbClr val="0000DC"/>
                </a:solidFill>
                <a:latin typeface="Comic Sans MS" pitchFamily="66" charset="0"/>
              </a:rPr>
              <a:t>rDNA</a:t>
            </a:r>
            <a:endParaRPr lang="cs-CZ" sz="1400" b="1" dirty="0">
              <a:solidFill>
                <a:srgbClr val="0000DC"/>
              </a:solidFill>
              <a:latin typeface="Comic Sans MS" pitchFamily="66" charset="0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B4338033-D0C6-49EB-A5E0-3C287C7FE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2970" y="1526672"/>
            <a:ext cx="4022725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00"/>
                </a:solidFill>
                <a:latin typeface="Comic Sans MS" pitchFamily="66" charset="0"/>
              </a:rPr>
              <a:t>Umístění ITS oblasti a primerů</a:t>
            </a:r>
            <a:r>
              <a:rPr lang="en-GB" sz="1400" b="1">
                <a:solidFill>
                  <a:srgbClr val="000000"/>
                </a:solidFill>
                <a:latin typeface="Comic Sans MS" pitchFamily="66" charset="0"/>
              </a:rPr>
              <a:t> ITS1, ITS</a:t>
            </a:r>
            <a:r>
              <a:rPr lang="cs-CZ" sz="1400" b="1">
                <a:solidFill>
                  <a:srgbClr val="000000"/>
                </a:solidFill>
                <a:latin typeface="Comic Sans MS" pitchFamily="66" charset="0"/>
              </a:rPr>
              <a:t>4</a:t>
            </a:r>
            <a:endParaRPr lang="en-GB" sz="1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36EC4689-2010-465C-AF9F-E263C1B22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1260" y="2145989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100" b="1" dirty="0">
                <a:solidFill>
                  <a:srgbClr val="0000DC"/>
                </a:solidFill>
                <a:latin typeface="Comic Sans MS" pitchFamily="66" charset="0"/>
              </a:rPr>
              <a:t>ITS1</a:t>
            </a:r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B55A60AB-7462-46F7-A62A-011B039DA3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76403" y="2395034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lg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841D0D8F-3BDD-44CC-A955-A273DA5535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6403" y="2395034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7D070D7D-DE02-4A41-88F2-EA872E7FF9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71007" y="3123697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lg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Line 18">
            <a:extLst>
              <a:ext uri="{FF2B5EF4-FFF2-40B4-BE49-F238E27FC236}">
                <a16:creationId xmlns:a16="http://schemas.microsoft.com/office/drawing/2014/main" id="{EF4AB5A0-0C72-47D6-A0FD-A35388C81EF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99607" y="297129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8C7DBCA1-4D40-4D80-B87A-44131544A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066" y="3147548"/>
            <a:ext cx="957263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100" b="1" dirty="0">
                <a:solidFill>
                  <a:srgbClr val="0000DC"/>
                </a:solidFill>
                <a:latin typeface="Comic Sans MS" pitchFamily="66" charset="0"/>
              </a:rPr>
              <a:t>ITS4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0015FE-DAFC-4D9A-988A-9C45763E8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1815" y="2631572"/>
            <a:ext cx="487363" cy="273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9201B2E2-B351-41C7-A202-87C4C0019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6966" y="2632972"/>
            <a:ext cx="6619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200" b="1" dirty="0">
                <a:solidFill>
                  <a:srgbClr val="990000"/>
                </a:solidFill>
                <a:latin typeface="Comic Sans MS" pitchFamily="66" charset="0"/>
              </a:rPr>
              <a:t>ITS1</a:t>
            </a:r>
          </a:p>
        </p:txBody>
      </p:sp>
      <p:sp>
        <p:nvSpPr>
          <p:cNvPr id="23" name="Text Box 24">
            <a:extLst>
              <a:ext uri="{FF2B5EF4-FFF2-40B4-BE49-F238E27FC236}">
                <a16:creationId xmlns:a16="http://schemas.microsoft.com/office/drawing/2014/main" id="{DC9A016E-41C3-47DF-A9FA-F9369C7ED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020" y="2203257"/>
            <a:ext cx="8947150" cy="1158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borealis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  TCCGTAGGTGAACCTGCGGAAGGATCATTA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GTG </a:t>
            </a:r>
          </a:p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ostoyae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   TCCGTAGGTGAACCTGCGGAAGGATCATTA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GTG </a:t>
            </a:r>
          </a:p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</a:t>
            </a:r>
            <a:r>
              <a:rPr lang="cs-CZ" sz="1000" i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gallica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   TCCGTAGGTGAACCTGCGGAAGGATCATTA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GTG</a:t>
            </a:r>
          </a:p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</a:t>
            </a:r>
            <a:r>
              <a:rPr lang="cs-CZ" sz="1000" i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cepistipes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TCCGTAGGTGAACCTGCGGAAGGATCATTA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GTG</a:t>
            </a:r>
          </a:p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tabescens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 TCCGTAGGTGAACCTGCGGAAGGATCATTA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GTG</a:t>
            </a:r>
          </a:p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</a:t>
            </a:r>
            <a:r>
              <a:rPr lang="cs-CZ" sz="1000" i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mellea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    TCCGTAGGTGAACCTGCGGAAGGATCATTA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GTG</a:t>
            </a:r>
          </a:p>
          <a:p>
            <a:pPr algn="l"/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cs-CZ" sz="1000" b="1" dirty="0">
                <a:solidFill>
                  <a:srgbClr val="0033CC"/>
                </a:solidFill>
                <a:latin typeface="Courier New" pitchFamily="49" charset="0"/>
              </a:rPr>
              <a:t>****************************** *********** * ******* * *** **********************************  * ***</a:t>
            </a:r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3790C7B8-3C31-47FA-BE8D-322A9163D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008" y="3672525"/>
            <a:ext cx="9023350" cy="1158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borealis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ATCCACCTGTGCACCTTTGTAGACTTGATTAAC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CTCGA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---------G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ostoyae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ATCCACCTGTGCACCTTTGTAGACTTGGTTAAC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CTCGA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---------G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gallica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ATCCACCTGTGCACCTTTGTAGACTTGATTAAC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CTCGA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---------G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cepistipes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ATCCACCTGTGCACCTTTGTAGACTTGATTAAC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TTCGA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---------G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tabescens 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ATCCACCTGTGCACCTTTGTAGACTTGGTTAAC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CCAAG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---------G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mellea    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ATCCACCTGTGCACCTTTGTAGACTTGGTTAAG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TTCGA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TTTCGAGCTA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cs-CZ" sz="1000" b="1">
                <a:solidFill>
                  <a:srgbClr val="0033CC"/>
                </a:solidFill>
                <a:latin typeface="Courier New" pitchFamily="49" charset="0"/>
              </a:rPr>
              <a:t>** **  ** * ***  ********************************* ******     *   ** * ****** ***** *          *****</a:t>
            </a:r>
            <a:r>
              <a:rPr lang="cs-CZ" sz="1000">
                <a:solidFill>
                  <a:srgbClr val="0033CC"/>
                </a:solidFill>
                <a:latin typeface="Courier New" pitchFamily="49" charset="0"/>
              </a:rPr>
              <a:t> </a:t>
            </a:r>
            <a:r>
              <a:rPr lang="cs-CZ" sz="1000" b="1">
                <a:solidFill>
                  <a:srgbClr val="0033CC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9C0BE19C-EBD9-4D5A-A58D-2E6D82E9C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45" y="4914121"/>
            <a:ext cx="9023350" cy="1158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borealis</a:t>
            </a:r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 CCTTTGTCT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ATCAAGTCTATGT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TATATAATCT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ostoyae</a:t>
            </a:r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 CCTTTGTCT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ATCAAGTCTATGT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TATATAATCT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gallica</a:t>
            </a:r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 CCTTTGTCT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ATCAAGTCTATGT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TATATAATCT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cepistipes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CCTTTGTCT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ATCAAGTCTATGT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TATATAATCT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tabescens</a:t>
            </a:r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CCTTTGTCT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ACCAAGTCTATGT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TATATAATCT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A. </a:t>
            </a:r>
            <a:r>
              <a:rPr lang="cs-CZ" sz="1000" b="1" i="1" dirty="0" err="1">
                <a:solidFill>
                  <a:srgbClr val="000000"/>
                </a:solidFill>
                <a:latin typeface="Courier New" pitchFamily="49" charset="0"/>
              </a:rPr>
              <a:t>mellea</a:t>
            </a:r>
            <a:r>
              <a:rPr lang="cs-CZ" sz="1000" b="1" i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CGTTTGTCT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ACCGAGTCTATGT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TATATAAACT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 dirty="0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cs-CZ" sz="1000" b="1" dirty="0">
                <a:solidFill>
                  <a:srgbClr val="0033CC"/>
                </a:solidFill>
                <a:latin typeface="Courier New" pitchFamily="49" charset="0"/>
              </a:rPr>
              <a:t>********* ************* ********** ******** ***************** *********** ******* ******************</a:t>
            </a:r>
            <a:r>
              <a:rPr lang="cs-CZ" sz="1000" dirty="0">
                <a:solidFill>
                  <a:srgbClr val="0033CC"/>
                </a:solidFill>
                <a:latin typeface="Courier New" pitchFamily="49" charset="0"/>
              </a:rPr>
              <a:t> </a:t>
            </a:r>
            <a:r>
              <a:rPr lang="cs-CZ" sz="1000" b="1" dirty="0">
                <a:solidFill>
                  <a:srgbClr val="0033CC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D72AD192-F661-429D-BB5C-979224DE3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8420" y="1961916"/>
            <a:ext cx="536575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 dirty="0">
                <a:solidFill>
                  <a:srgbClr val="0000DC"/>
                </a:solidFill>
                <a:latin typeface="Comic Sans MS" pitchFamily="66" charset="0"/>
              </a:rPr>
              <a:t>AR1</a:t>
            </a:r>
          </a:p>
        </p:txBody>
      </p:sp>
      <p:sp>
        <p:nvSpPr>
          <p:cNvPr id="27" name="Rectangle 23">
            <a:extLst>
              <a:ext uri="{FF2B5EF4-FFF2-40B4-BE49-F238E27FC236}">
                <a16:creationId xmlns:a16="http://schemas.microsoft.com/office/drawing/2014/main" id="{D522A7E8-CB17-465B-9255-87732BF05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570" y="2264297"/>
            <a:ext cx="1728787" cy="865188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Line 28">
            <a:extLst>
              <a:ext uri="{FF2B5EF4-FFF2-40B4-BE49-F238E27FC236}">
                <a16:creationId xmlns:a16="http://schemas.microsoft.com/office/drawing/2014/main" id="{840BE6BB-3954-4495-8384-07D7D83D2E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9483" y="2216788"/>
            <a:ext cx="1728788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" name="Text Box 29">
            <a:extLst>
              <a:ext uri="{FF2B5EF4-FFF2-40B4-BE49-F238E27FC236}">
                <a16:creationId xmlns:a16="http://schemas.microsoft.com/office/drawing/2014/main" id="{8B732187-FC9B-4F11-B81F-1B24039DD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710" y="1497995"/>
            <a:ext cx="5331909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b="1" dirty="0">
                <a:solidFill>
                  <a:srgbClr val="0000DC"/>
                </a:solidFill>
                <a:latin typeface="Comic Sans MS" pitchFamily="66" charset="0"/>
              </a:rPr>
              <a:t>Sekvenční homologie ITS1 oblasti </a:t>
            </a:r>
          </a:p>
        </p:txBody>
      </p:sp>
    </p:spTree>
    <p:extLst>
      <p:ext uri="{BB962C8B-B14F-4D97-AF65-F5344CB8AC3E}">
        <p14:creationId xmlns:p14="http://schemas.microsoft.com/office/powerpoint/2010/main" val="163619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372CA7-EECB-40FD-9210-B5DC424E44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Václavky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73B4AC-6F79-4DD8-BA0F-B7FF20974D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7F65AA-5D52-42D6-A3AA-8DC512987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56396"/>
            <a:ext cx="10753200" cy="451576"/>
          </a:xfrm>
        </p:spPr>
        <p:txBody>
          <a:bodyPr/>
          <a:lstStyle/>
          <a:p>
            <a:r>
              <a:rPr lang="en-US" sz="2800" dirty="0" err="1"/>
              <a:t>Identifikace</a:t>
            </a:r>
            <a:r>
              <a:rPr lang="en-US" sz="2800" dirty="0"/>
              <a:t> </a:t>
            </a:r>
            <a:r>
              <a:rPr lang="en-US" sz="2800" dirty="0" err="1"/>
              <a:t>jednotlivých</a:t>
            </a:r>
            <a:r>
              <a:rPr lang="en-US" sz="2800" dirty="0"/>
              <a:t> </a:t>
            </a:r>
            <a:r>
              <a:rPr lang="en-US" sz="2800" dirty="0" err="1"/>
              <a:t>druhů</a:t>
            </a:r>
            <a:r>
              <a:rPr lang="en-US" sz="2800" dirty="0"/>
              <a:t> </a:t>
            </a:r>
            <a:r>
              <a:rPr lang="en-US" sz="2800" dirty="0" err="1"/>
              <a:t>václavek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základě</a:t>
            </a:r>
            <a:r>
              <a:rPr lang="en-US" sz="2800" dirty="0"/>
              <a:t> RFLP </a:t>
            </a:r>
            <a:r>
              <a:rPr lang="en-US" sz="2800" dirty="0" err="1"/>
              <a:t>analýzy</a:t>
            </a:r>
            <a:r>
              <a:rPr lang="en-US" sz="2800" dirty="0"/>
              <a:t> ITS </a:t>
            </a:r>
            <a:r>
              <a:rPr lang="en-US" sz="2800" dirty="0" err="1"/>
              <a:t>oblasti</a:t>
            </a:r>
            <a:endParaRPr lang="en-US" sz="2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90C126-0E5B-4578-8E4C-C20C79FF5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7621" y="281803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cs-CZ" sz="1800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56814803-7C2E-4D65-8EFC-15682010A5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2712" y="4268332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med"/>
          </a:ln>
        </p:spPr>
        <p:txBody>
          <a:bodyPr/>
          <a:lstStyle/>
          <a:p>
            <a:pPr algn="ctr"/>
            <a:endParaRPr lang="cs-CZ" sz="1800"/>
          </a:p>
        </p:txBody>
      </p:sp>
      <p:graphicFrame>
        <p:nvGraphicFramePr>
          <p:cNvPr id="8" name="Group 50">
            <a:extLst>
              <a:ext uri="{FF2B5EF4-FFF2-40B4-BE49-F238E27FC236}">
                <a16:creationId xmlns:a16="http://schemas.microsoft.com/office/drawing/2014/main" id="{E04B277B-5864-4390-8952-189FD1A72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72393"/>
              </p:ext>
            </p:extLst>
          </p:nvPr>
        </p:nvGraphicFramePr>
        <p:xfrm>
          <a:off x="2468114" y="4049659"/>
          <a:ext cx="6011863" cy="1006476"/>
        </p:xfrm>
        <a:graphic>
          <a:graphicData uri="http://schemas.openxmlformats.org/drawingml/2006/table">
            <a:tbl>
              <a:tblPr/>
              <a:tblGrid>
                <a:gridCol w="684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Primer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Se</a:t>
                      </a: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kv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ence</a:t>
                      </a: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(5‘    3‘)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Délka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Amplikon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(bp)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(°C)</a:t>
                      </a:r>
                      <a:r>
                        <a:rPr kumimoji="0" lang="en-US" sz="1200" b="1" i="1" u="none" strike="noStrike" cap="none" normalizeH="0" baseline="3000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AR1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CTGACCTGTTAAAGGGTATGTGC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23 b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690-724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59.94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AAGCTGAATCCTTCTACAAAGTCAA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25 b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59.85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ctangle 33">
            <a:extLst>
              <a:ext uri="{FF2B5EF4-FFF2-40B4-BE49-F238E27FC236}">
                <a16:creationId xmlns:a16="http://schemas.microsoft.com/office/drawing/2014/main" id="{CA33E766-6B27-4B02-B364-312C3BD61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163" y="5123930"/>
            <a:ext cx="283282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050" b="1" i="1" baseline="30000">
                <a:solidFill>
                  <a:srgbClr val="0000DC"/>
                </a:solidFill>
                <a:latin typeface="Comic Sans MS" pitchFamily="66" charset="0"/>
                <a:cs typeface="Times New Roman" pitchFamily="18" charset="0"/>
              </a:rPr>
              <a:t>b</a:t>
            </a:r>
            <a:r>
              <a:rPr lang="en-US" sz="1050" b="1">
                <a:solidFill>
                  <a:srgbClr val="0000DC"/>
                </a:solidFill>
                <a:latin typeface="Comic Sans MS" pitchFamily="66" charset="0"/>
                <a:cs typeface="Times New Roman" pitchFamily="18" charset="0"/>
              </a:rPr>
              <a:t>T</a:t>
            </a:r>
            <a:r>
              <a:rPr lang="en-US" sz="1050" b="1" baseline="-30000">
                <a:solidFill>
                  <a:srgbClr val="0000DC"/>
                </a:solidFill>
                <a:latin typeface="Comic Sans MS" pitchFamily="66" charset="0"/>
                <a:cs typeface="Times New Roman" pitchFamily="18" charset="0"/>
              </a:rPr>
              <a:t>m </a:t>
            </a:r>
            <a:r>
              <a:rPr lang="cs-CZ" sz="1050" b="1">
                <a:solidFill>
                  <a:srgbClr val="0000DC"/>
                </a:solidFill>
                <a:latin typeface="Comic Sans MS" pitchFamily="66" charset="0"/>
                <a:cs typeface="Times New Roman" pitchFamily="18" charset="0"/>
              </a:rPr>
              <a:t>byla vypočtena programem</a:t>
            </a:r>
            <a:r>
              <a:rPr lang="en-US" sz="1050" b="1">
                <a:solidFill>
                  <a:srgbClr val="0000DC"/>
                </a:solidFill>
                <a:latin typeface="Comic Sans MS" pitchFamily="66" charset="0"/>
                <a:cs typeface="Times New Roman" pitchFamily="18" charset="0"/>
              </a:rPr>
              <a:t> Primer 3 </a:t>
            </a:r>
            <a:endParaRPr lang="en-US" sz="1800" b="1">
              <a:solidFill>
                <a:srgbClr val="0000D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" name="Text Box 34">
            <a:extLst>
              <a:ext uri="{FF2B5EF4-FFF2-40B4-BE49-F238E27FC236}">
                <a16:creationId xmlns:a16="http://schemas.microsoft.com/office/drawing/2014/main" id="{DED85EF9-BB88-4123-9C93-AD67DCEE8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3296" y="2080360"/>
            <a:ext cx="95726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AR1</a:t>
            </a:r>
          </a:p>
        </p:txBody>
      </p:sp>
      <p:sp>
        <p:nvSpPr>
          <p:cNvPr id="11" name="Line 35">
            <a:extLst>
              <a:ext uri="{FF2B5EF4-FFF2-40B4-BE49-F238E27FC236}">
                <a16:creationId xmlns:a16="http://schemas.microsoft.com/office/drawing/2014/main" id="{FDCC3EBC-EE97-48AD-8565-9B391D3A7A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86496" y="246136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lg"/>
            <a:tailEnd/>
          </a:ln>
        </p:spPr>
        <p:txBody>
          <a:bodyPr wrap="none" anchor="ctr"/>
          <a:lstStyle/>
          <a:p>
            <a:pPr algn="ctr"/>
            <a:endParaRPr lang="cs-CZ" sz="1800"/>
          </a:p>
        </p:txBody>
      </p:sp>
      <p:sp>
        <p:nvSpPr>
          <p:cNvPr id="12" name="Rectangle 36" descr="Balicí papír">
            <a:extLst>
              <a:ext uri="{FF2B5EF4-FFF2-40B4-BE49-F238E27FC236}">
                <a16:creationId xmlns:a16="http://schemas.microsoft.com/office/drawing/2014/main" id="{E623F9B7-A28D-4FBC-A679-488C3E8DB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947" y="2550260"/>
            <a:ext cx="928687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1800"/>
          </a:p>
        </p:txBody>
      </p:sp>
      <p:sp>
        <p:nvSpPr>
          <p:cNvPr id="13" name="Rectangle 37">
            <a:extLst>
              <a:ext uri="{FF2B5EF4-FFF2-40B4-BE49-F238E27FC236}">
                <a16:creationId xmlns:a16="http://schemas.microsoft.com/office/drawing/2014/main" id="{97101A6B-5F47-484F-B729-1C9DD8F90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7421" y="2608997"/>
            <a:ext cx="1600200" cy="4810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1800"/>
          </a:p>
        </p:txBody>
      </p:sp>
      <p:sp>
        <p:nvSpPr>
          <p:cNvPr id="14" name="Text Box 38">
            <a:extLst>
              <a:ext uri="{FF2B5EF4-FFF2-40B4-BE49-F238E27FC236}">
                <a16:creationId xmlns:a16="http://schemas.microsoft.com/office/drawing/2014/main" id="{21BCE3E6-13FC-478F-8C95-B3748052E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9688" y="2688411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ITS2</a:t>
            </a:r>
          </a:p>
        </p:txBody>
      </p:sp>
      <p:sp>
        <p:nvSpPr>
          <p:cNvPr id="15" name="Text Box 39" descr="Balicí papír">
            <a:extLst>
              <a:ext uri="{FF2B5EF4-FFF2-40B4-BE49-F238E27FC236}">
                <a16:creationId xmlns:a16="http://schemas.microsoft.com/office/drawing/2014/main" id="{0346E839-1773-434B-8A38-4365E04C2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396" y="252486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5.8S</a:t>
            </a:r>
          </a:p>
          <a:p>
            <a:pPr algn="ctr" eaLnBrk="0" hangingPunct="0"/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rDNA</a:t>
            </a:r>
            <a:endParaRPr lang="cs-CZ" sz="1800" b="1" dirty="0">
              <a:solidFill>
                <a:srgbClr val="0000DC"/>
              </a:solidFill>
              <a:latin typeface="Comic Sans MS" pitchFamily="66" charset="0"/>
            </a:endParaRPr>
          </a:p>
        </p:txBody>
      </p:sp>
      <p:sp>
        <p:nvSpPr>
          <p:cNvPr id="16" name="Rectangle 40">
            <a:extLst>
              <a:ext uri="{FF2B5EF4-FFF2-40B4-BE49-F238E27FC236}">
                <a16:creationId xmlns:a16="http://schemas.microsoft.com/office/drawing/2014/main" id="{3324437B-775C-4308-8FD4-26F05FB87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1747" y="2608997"/>
            <a:ext cx="1600200" cy="4810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1800"/>
          </a:p>
        </p:txBody>
      </p:sp>
      <p:sp>
        <p:nvSpPr>
          <p:cNvPr id="17" name="Text Box 41">
            <a:extLst>
              <a:ext uri="{FF2B5EF4-FFF2-40B4-BE49-F238E27FC236}">
                <a16:creationId xmlns:a16="http://schemas.microsoft.com/office/drawing/2014/main" id="{B32F81B3-CA54-41BF-991E-FDC69AF9D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1921" y="267726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800" b="1">
                <a:solidFill>
                  <a:srgbClr val="0000DC"/>
                </a:solidFill>
                <a:latin typeface="Comic Sans MS" pitchFamily="66" charset="0"/>
              </a:rPr>
              <a:t>ITS1</a:t>
            </a:r>
          </a:p>
        </p:txBody>
      </p:sp>
      <p:sp>
        <p:nvSpPr>
          <p:cNvPr id="18" name="Line 42">
            <a:extLst>
              <a:ext uri="{FF2B5EF4-FFF2-40B4-BE49-F238E27FC236}">
                <a16:creationId xmlns:a16="http://schemas.microsoft.com/office/drawing/2014/main" id="{7832C49D-19FF-47C2-B70C-B4DE19E8B6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6496" y="246136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endParaRPr lang="cs-CZ" sz="1800"/>
          </a:p>
        </p:txBody>
      </p:sp>
      <p:sp>
        <p:nvSpPr>
          <p:cNvPr id="19" name="Line 43">
            <a:extLst>
              <a:ext uri="{FF2B5EF4-FFF2-40B4-BE49-F238E27FC236}">
                <a16:creationId xmlns:a16="http://schemas.microsoft.com/office/drawing/2014/main" id="{E46289BE-32E1-40DB-9F3D-D69EF770B5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6596" y="324876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lg"/>
            <a:tailEnd/>
          </a:ln>
        </p:spPr>
        <p:txBody>
          <a:bodyPr wrap="none" anchor="ctr"/>
          <a:lstStyle/>
          <a:p>
            <a:pPr algn="ctr"/>
            <a:endParaRPr lang="cs-CZ" sz="1800"/>
          </a:p>
        </p:txBody>
      </p:sp>
      <p:sp>
        <p:nvSpPr>
          <p:cNvPr id="20" name="Line 44">
            <a:extLst>
              <a:ext uri="{FF2B5EF4-FFF2-40B4-BE49-F238E27FC236}">
                <a16:creationId xmlns:a16="http://schemas.microsoft.com/office/drawing/2014/main" id="{EAF7EC48-4DE9-4718-A52D-CB9A58DF47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55196" y="309636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endParaRPr lang="cs-CZ" sz="1800"/>
          </a:p>
        </p:txBody>
      </p:sp>
      <p:sp>
        <p:nvSpPr>
          <p:cNvPr id="21" name="Text Box 45">
            <a:extLst>
              <a:ext uri="{FF2B5EF4-FFF2-40B4-BE49-F238E27FC236}">
                <a16:creationId xmlns:a16="http://schemas.microsoft.com/office/drawing/2014/main" id="{75893448-5BE7-46BC-A00C-BD462F18D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5296" y="3248760"/>
            <a:ext cx="95726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cs-CZ" sz="1800" b="1">
                <a:solidFill>
                  <a:srgbClr val="0000D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AR2</a:t>
            </a:r>
          </a:p>
        </p:txBody>
      </p:sp>
      <p:sp>
        <p:nvSpPr>
          <p:cNvPr id="22" name="Text Box 46">
            <a:extLst>
              <a:ext uri="{FF2B5EF4-FFF2-40B4-BE49-F238E27FC236}">
                <a16:creationId xmlns:a16="http://schemas.microsoft.com/office/drawing/2014/main" id="{43305BC7-5033-457C-8E23-57238ECB0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002" y="1757849"/>
            <a:ext cx="15359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2000" b="1" dirty="0">
                <a:solidFill>
                  <a:srgbClr val="0000DC"/>
                </a:solidFill>
                <a:latin typeface="Comic Sans MS" pitchFamily="66" charset="0"/>
              </a:rPr>
              <a:t>ITS oblast</a:t>
            </a:r>
          </a:p>
        </p:txBody>
      </p:sp>
      <p:graphicFrame>
        <p:nvGraphicFramePr>
          <p:cNvPr id="23" name="Object 47">
            <a:extLst>
              <a:ext uri="{FF2B5EF4-FFF2-40B4-BE49-F238E27FC236}">
                <a16:creationId xmlns:a16="http://schemas.microsoft.com/office/drawing/2014/main" id="{247C7C08-AF94-4756-B627-935D2AB71C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314179"/>
              </p:ext>
            </p:extLst>
          </p:nvPr>
        </p:nvGraphicFramePr>
        <p:xfrm>
          <a:off x="8240335" y="1864034"/>
          <a:ext cx="535050" cy="1626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3" imgW="1295640" imgH="3934080" progId="">
                  <p:embed/>
                </p:oleObj>
              </mc:Choice>
              <mc:Fallback>
                <p:oleObj r:id="rId3" imgW="1295640" imgH="3934080" progId="">
                  <p:embed/>
                  <p:pic>
                    <p:nvPicPr>
                      <p:cNvPr id="3074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0335" y="1864034"/>
                        <a:ext cx="535050" cy="16264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48">
            <a:extLst>
              <a:ext uri="{FF2B5EF4-FFF2-40B4-BE49-F238E27FC236}">
                <a16:creationId xmlns:a16="http://schemas.microsoft.com/office/drawing/2014/main" id="{D04E8182-54F5-4362-ABF8-931AFCB2A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031" y="5366420"/>
            <a:ext cx="57983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Lochman, J.,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Serý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, O. and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Mikes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, V. (2004)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The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rapid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identification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of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European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Armillaria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species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from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soil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</a:p>
          <a:p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samples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by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nested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PCR. FEMS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Mcrobiology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sz="800" b="1" dirty="0" err="1">
                <a:solidFill>
                  <a:srgbClr val="0000DC"/>
                </a:solidFill>
                <a:latin typeface="Comic Sans MS" pitchFamily="66" charset="0"/>
              </a:rPr>
              <a:t>Letters</a:t>
            </a:r>
            <a:r>
              <a:rPr lang="cs-CZ" sz="800" b="1" dirty="0">
                <a:solidFill>
                  <a:srgbClr val="0000DC"/>
                </a:solidFill>
                <a:latin typeface="Comic Sans MS" pitchFamily="66" charset="0"/>
              </a:rPr>
              <a:t> 237, 105-110.</a:t>
            </a:r>
          </a:p>
        </p:txBody>
      </p:sp>
    </p:spTree>
    <p:extLst>
      <p:ext uri="{BB962C8B-B14F-4D97-AF65-F5344CB8AC3E}">
        <p14:creationId xmlns:p14="http://schemas.microsoft.com/office/powerpoint/2010/main" val="155937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E43CEF-5687-4A98-8310-9B27983ED7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Václavky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6277F8-6295-4F5B-9FAD-B1844F3A0B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A7BD26-7D0C-4143-A5C4-135350BC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en-US" sz="3600" dirty="0" err="1"/>
              <a:t>Identifikace</a:t>
            </a:r>
            <a:r>
              <a:rPr lang="en-US" sz="3600" dirty="0"/>
              <a:t> </a:t>
            </a:r>
            <a:r>
              <a:rPr lang="en-US" sz="3600" dirty="0" err="1"/>
              <a:t>václavek</a:t>
            </a:r>
            <a:r>
              <a:rPr lang="en-US" sz="3600" dirty="0"/>
              <a:t> se </a:t>
            </a:r>
            <a:r>
              <a:rPr lang="en-US" sz="3600" dirty="0" err="1"/>
              <a:t>vzorků</a:t>
            </a:r>
            <a:r>
              <a:rPr lang="en-US" sz="3600" dirty="0"/>
              <a:t> </a:t>
            </a:r>
            <a:r>
              <a:rPr lang="en-US" sz="3600" dirty="0" err="1"/>
              <a:t>půdy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6" name="Text Box 50">
            <a:extLst>
              <a:ext uri="{FF2B5EF4-FFF2-40B4-BE49-F238E27FC236}">
                <a16:creationId xmlns:a16="http://schemas.microsoft.com/office/drawing/2014/main" id="{36A58809-22FF-4734-99D6-E6B83A33B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057" y="1245169"/>
            <a:ext cx="57823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00DC"/>
                </a:solidFill>
                <a:latin typeface="Comic Sans MS" pitchFamily="66" charset="0"/>
              </a:rPr>
              <a:t> Izolace DNA z 0.2g půdy pomocí </a:t>
            </a:r>
            <a:r>
              <a:rPr lang="cs-CZ" sz="1600" b="1" dirty="0" err="1">
                <a:solidFill>
                  <a:srgbClr val="0000DC"/>
                </a:solidFill>
                <a:latin typeface="Comic Sans MS" pitchFamily="66" charset="0"/>
              </a:rPr>
              <a:t>kitu</a:t>
            </a:r>
            <a:r>
              <a:rPr lang="cs-CZ" sz="1600" b="1" dirty="0">
                <a:solidFill>
                  <a:srgbClr val="0000DC"/>
                </a:solidFill>
                <a:latin typeface="Comic Sans MS" pitchFamily="66" charset="0"/>
              </a:rPr>
              <a:t> (</a:t>
            </a:r>
            <a:r>
              <a:rPr lang="cs-CZ" sz="1600" b="1" dirty="0" err="1">
                <a:solidFill>
                  <a:srgbClr val="0000DC"/>
                </a:solidFill>
                <a:latin typeface="Comic Sans MS" pitchFamily="66" charset="0"/>
              </a:rPr>
              <a:t>Soil,Qiagen</a:t>
            </a:r>
            <a:r>
              <a:rPr lang="cs-CZ" sz="1600" b="1" dirty="0">
                <a:solidFill>
                  <a:srgbClr val="0000DC"/>
                </a:solidFill>
                <a:latin typeface="Comic Sans MS" pitchFamily="66" charset="0"/>
              </a:rPr>
              <a:t>)</a:t>
            </a:r>
          </a:p>
        </p:txBody>
      </p:sp>
      <p:graphicFrame>
        <p:nvGraphicFramePr>
          <p:cNvPr id="7" name="Object 51">
            <a:extLst>
              <a:ext uri="{FF2B5EF4-FFF2-40B4-BE49-F238E27FC236}">
                <a16:creationId xmlns:a16="http://schemas.microsoft.com/office/drawing/2014/main" id="{BDEE8055-180F-4202-9886-A07E156BB1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501545"/>
              </p:ext>
            </p:extLst>
          </p:nvPr>
        </p:nvGraphicFramePr>
        <p:xfrm>
          <a:off x="2894161" y="1937318"/>
          <a:ext cx="3686175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Graf" r:id="rId3" imgW="3686251" imgH="2419502" progId="Excel.Chart.8">
                  <p:embed/>
                </p:oleObj>
              </mc:Choice>
              <mc:Fallback>
                <p:oleObj name="Graf" r:id="rId3" imgW="3686251" imgH="2419502" progId="Excel.Chart.8">
                  <p:embed/>
                  <p:pic>
                    <p:nvPicPr>
                      <p:cNvPr id="135219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161" y="1937318"/>
                        <a:ext cx="3686175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18900000" algn="ctr" rotWithShape="0">
                          <a:schemeClr val="bg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2">
            <a:extLst>
              <a:ext uri="{FF2B5EF4-FFF2-40B4-BE49-F238E27FC236}">
                <a16:creationId xmlns:a16="http://schemas.microsoft.com/office/drawing/2014/main" id="{72B85DFB-1659-40F3-AC10-12E355A47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0444" y="2013519"/>
            <a:ext cx="14798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DC"/>
                </a:solidFill>
              </a:rPr>
              <a:t>A</a:t>
            </a:r>
            <a:r>
              <a:rPr lang="cs-CZ" sz="1600" b="1" baseline="-25000">
                <a:solidFill>
                  <a:srgbClr val="0000DC"/>
                </a:solidFill>
              </a:rPr>
              <a:t>260/280</a:t>
            </a:r>
            <a:r>
              <a:rPr lang="cs-CZ" sz="1600" b="1">
                <a:solidFill>
                  <a:srgbClr val="0000DC"/>
                </a:solidFill>
              </a:rPr>
              <a:t>= 1.8</a:t>
            </a:r>
          </a:p>
        </p:txBody>
      </p:sp>
      <p:sp>
        <p:nvSpPr>
          <p:cNvPr id="9" name="Text Box 53">
            <a:extLst>
              <a:ext uri="{FF2B5EF4-FFF2-40B4-BE49-F238E27FC236}">
                <a16:creationId xmlns:a16="http://schemas.microsoft.com/office/drawing/2014/main" id="{9B22BA1C-46E4-4D66-92CB-E5427352C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0469" y="2019869"/>
            <a:ext cx="6388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l">
              <a:buFont typeface="Arial" panose="020B0604020202020204" pitchFamily="34" charset="0"/>
              <a:buChar char="•"/>
            </a:pPr>
            <a:r>
              <a:rPr lang="cs-CZ" sz="1600" b="1" dirty="0" err="1">
                <a:solidFill>
                  <a:srgbClr val="0000DC"/>
                </a:solidFill>
                <a:latin typeface="Comic Sans MS" pitchFamily="66" charset="0"/>
              </a:rPr>
              <a:t>Nested</a:t>
            </a:r>
            <a:r>
              <a:rPr lang="cs-CZ" sz="1600" b="1" dirty="0">
                <a:solidFill>
                  <a:srgbClr val="0000DC"/>
                </a:solidFill>
                <a:latin typeface="Comic Sans MS" pitchFamily="66" charset="0"/>
              </a:rPr>
              <a:t> PCR reakce s vnějšími </a:t>
            </a:r>
            <a:r>
              <a:rPr lang="cs-CZ" sz="1600" b="1" dirty="0" err="1">
                <a:solidFill>
                  <a:srgbClr val="0000DC"/>
                </a:solidFill>
                <a:latin typeface="Comic Sans MS" pitchFamily="66" charset="0"/>
              </a:rPr>
              <a:t>primery</a:t>
            </a:r>
            <a:r>
              <a:rPr lang="cs-CZ" sz="1600" b="1" dirty="0">
                <a:solidFill>
                  <a:srgbClr val="0000DC"/>
                </a:solidFill>
                <a:latin typeface="Comic Sans MS" pitchFamily="66" charset="0"/>
              </a:rPr>
              <a:t> ITS1, ITS4 a vnitřními </a:t>
            </a:r>
            <a:r>
              <a:rPr lang="cs-CZ" sz="1600" b="1" dirty="0" err="1">
                <a:solidFill>
                  <a:srgbClr val="0000DC"/>
                </a:solidFill>
                <a:latin typeface="Comic Sans MS" pitchFamily="66" charset="0"/>
              </a:rPr>
              <a:t>primery</a:t>
            </a:r>
            <a:r>
              <a:rPr lang="cs-CZ" sz="1600" b="1" dirty="0">
                <a:solidFill>
                  <a:srgbClr val="0000DC"/>
                </a:solidFill>
                <a:latin typeface="Comic Sans MS" pitchFamily="66" charset="0"/>
              </a:rPr>
              <a:t> AR1, AR2</a:t>
            </a:r>
          </a:p>
        </p:txBody>
      </p:sp>
      <p:sp>
        <p:nvSpPr>
          <p:cNvPr id="10" name="Text Box 54">
            <a:extLst>
              <a:ext uri="{FF2B5EF4-FFF2-40B4-BE49-F238E27FC236}">
                <a16:creationId xmlns:a16="http://schemas.microsoft.com/office/drawing/2014/main" id="{D4BDA556-9379-4714-8DDC-7B022870B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232" y="3207319"/>
            <a:ext cx="820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1 krok</a:t>
            </a:r>
          </a:p>
        </p:txBody>
      </p:sp>
      <p:sp>
        <p:nvSpPr>
          <p:cNvPr id="11" name="Text Box 55">
            <a:extLst>
              <a:ext uri="{FF2B5EF4-FFF2-40B4-BE49-F238E27FC236}">
                <a16:creationId xmlns:a16="http://schemas.microsoft.com/office/drawing/2014/main" id="{19E4BD15-BB72-483E-B6A8-1E2E1948D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4757" y="4955157"/>
            <a:ext cx="820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2 krok</a:t>
            </a:r>
          </a:p>
        </p:txBody>
      </p:sp>
      <p:sp>
        <p:nvSpPr>
          <p:cNvPr id="12" name="AutoShape 57">
            <a:extLst>
              <a:ext uri="{FF2B5EF4-FFF2-40B4-BE49-F238E27FC236}">
                <a16:creationId xmlns:a16="http://schemas.microsoft.com/office/drawing/2014/main" id="{578A1431-8E57-409D-9E78-06313302A1B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093301" y="4284437"/>
            <a:ext cx="647700" cy="144463"/>
          </a:xfrm>
          <a:custGeom>
            <a:avLst/>
            <a:gdLst>
              <a:gd name="T0" fmla="*/ 436792530 w 21600"/>
              <a:gd name="T1" fmla="*/ 0 h 21600"/>
              <a:gd name="T2" fmla="*/ 0 w 21600"/>
              <a:gd name="T3" fmla="*/ 3230988 h 21600"/>
              <a:gd name="T4" fmla="*/ 436792530 w 21600"/>
              <a:gd name="T5" fmla="*/ 6461930 h 21600"/>
              <a:gd name="T6" fmla="*/ 582390279 w 21600"/>
              <a:gd name="T7" fmla="*/ 32309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pic>
        <p:nvPicPr>
          <p:cNvPr id="13" name="Picture 61">
            <a:extLst>
              <a:ext uri="{FF2B5EF4-FFF2-40B4-BE49-F238E27FC236}">
                <a16:creationId xmlns:a16="http://schemas.microsoft.com/office/drawing/2014/main" id="{93838375-A7A9-4A74-9633-681DF0EF1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47894" y="3039044"/>
            <a:ext cx="3309938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2">
            <a:extLst>
              <a:ext uri="{FF2B5EF4-FFF2-40B4-BE49-F238E27FC236}">
                <a16:creationId xmlns:a16="http://schemas.microsoft.com/office/drawing/2014/main" id="{9ADAFB88-A493-4D32-B2A5-26EE4FEB4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95619" y="4871019"/>
            <a:ext cx="16700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42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OleChart spid="7" grpId="0" animBg="0"/>
      <p:bldP spid="8" grpId="0" autoUpdateAnimBg="0"/>
      <p:bldP spid="9" grpId="0" autoUpdateAnimBg="0"/>
      <p:bldP spid="10" grpId="0" autoUpdateAnimBg="0"/>
      <p:bldP spid="11" grpId="0" autoUpdateAnimBg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721441-2D64-46C2-9761-1DBD14AA22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Václavky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AEEED4-FA27-4C83-ABDB-541C9955E9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E85C06-64C8-4FCF-B8BA-62F72CCD2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30430"/>
            <a:ext cx="10753200" cy="451576"/>
          </a:xfrm>
        </p:spPr>
        <p:txBody>
          <a:bodyPr/>
          <a:lstStyle/>
          <a:p>
            <a:r>
              <a:rPr lang="en-US" dirty="0" err="1"/>
              <a:t>Délky</a:t>
            </a:r>
            <a:r>
              <a:rPr lang="en-US" dirty="0"/>
              <a:t> </a:t>
            </a:r>
            <a:r>
              <a:rPr lang="en-US" dirty="0" err="1"/>
              <a:t>amplikonů</a:t>
            </a:r>
            <a:r>
              <a:rPr lang="en-US" dirty="0"/>
              <a:t> a </a:t>
            </a:r>
            <a:r>
              <a:rPr lang="en-US" dirty="0" err="1"/>
              <a:t>restrikčních</a:t>
            </a:r>
            <a:r>
              <a:rPr lang="en-US" dirty="0"/>
              <a:t> </a:t>
            </a:r>
            <a:r>
              <a:rPr lang="en-US" dirty="0" err="1"/>
              <a:t>fragmentů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Group 59">
            <a:extLst>
              <a:ext uri="{FF2B5EF4-FFF2-40B4-BE49-F238E27FC236}">
                <a16:creationId xmlns:a16="http://schemas.microsoft.com/office/drawing/2014/main" id="{76096A81-213D-4845-84E8-B2F2DD1B1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034374"/>
              </p:ext>
            </p:extLst>
          </p:nvPr>
        </p:nvGraphicFramePr>
        <p:xfrm>
          <a:off x="1520747" y="2133600"/>
          <a:ext cx="8972552" cy="25908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09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4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I</a:t>
                      </a:r>
                      <a:r>
                        <a:rPr kumimoji="0" lang="cs-CZ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zolát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T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Délka </a:t>
                      </a:r>
                      <a:r>
                        <a:rPr kumimoji="0" lang="cs-CZ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amplikonu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(bp)</a:t>
                      </a:r>
                      <a:endParaRPr kumimoji="0" lang="cs-CZ" sz="1600" b="1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ITS/AR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T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Restrikční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fragment</a:t>
                      </a:r>
                      <a:r>
                        <a:rPr kumimoji="0" lang="cs-CZ" sz="1600" b="1" u="none" strike="noStrike" cap="none" normalizeH="0" baseline="3000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</a:t>
                      </a:r>
                      <a:r>
                        <a:rPr kumimoji="0" lang="en-US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Hinf</a:t>
                      </a:r>
                      <a:r>
                        <a:rPr kumimoji="0" lang="en-US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I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(bp)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T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A. borealis A1</a:t>
                      </a:r>
                      <a:r>
                        <a:rPr kumimoji="0" lang="en-US" sz="1600" b="1" u="none" strike="noStrike" cap="none" normalizeH="0" baseline="3000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a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868/711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293, 172, 56, 31, 75, 68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A. </a:t>
                      </a:r>
                      <a:r>
                        <a:rPr kumimoji="0" lang="en-US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cepistipes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204</a:t>
                      </a:r>
                      <a:r>
                        <a:rPr kumimoji="0" lang="en-US" sz="1600" b="1" u="none" strike="noStrike" cap="none" normalizeH="0" baseline="3000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b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868/711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293, 227, 43, 132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A. gallica 147</a:t>
                      </a:r>
                      <a:r>
                        <a:rPr kumimoji="0" lang="en-US" sz="1600" b="1" u="none" strike="noStrike" cap="none" normalizeH="0" baseline="3000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b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868/711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294, 227, 43, 63, 69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A. </a:t>
                      </a:r>
                      <a:r>
                        <a:rPr kumimoji="0" lang="en-US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mellea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184</a:t>
                      </a:r>
                      <a:r>
                        <a:rPr kumimoji="0" lang="en-US" sz="1600" b="1" u="none" strike="noStrike" cap="none" normalizeH="0" baseline="3000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b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882/724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148, 159, 401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A. </a:t>
                      </a:r>
                      <a:r>
                        <a:rPr kumimoji="0" lang="en-US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ostoyae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C2</a:t>
                      </a:r>
                      <a:r>
                        <a:rPr kumimoji="0" lang="en-US" sz="1600" b="1" u="none" strike="noStrike" cap="none" normalizeH="0" baseline="3000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a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870/713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294, 228, 31, 75, 69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A. </a:t>
                      </a:r>
                      <a:r>
                        <a:rPr kumimoji="0" lang="en-US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tabescens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T3</a:t>
                      </a:r>
                      <a:r>
                        <a:rPr kumimoji="0" lang="en-US" sz="1600" b="1" u="none" strike="noStrike" cap="none" normalizeH="0" baseline="3000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a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B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847/690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B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295, 125, 93, 32, 129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B w="28575" cap="flat" cmpd="sng" algn="ctr">
                      <a:solidFill>
                        <a:srgbClr val="000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45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EN.potx" id="{F22B4CD9-A780-4D55-92EA-76CD06D2DE59}" vid="{E8EE1CCA-34FB-4F4F-9F2E-C5A2AA42283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prezentace-sci-en</Template>
  <TotalTime>1428</TotalTime>
  <Words>605</Words>
  <Application>Microsoft Office PowerPoint</Application>
  <PresentationFormat>Širokoúhlá obrazovka</PresentationFormat>
  <Paragraphs>122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Comic Sans MS</vt:lpstr>
      <vt:lpstr>Courier New</vt:lpstr>
      <vt:lpstr>Tahoma</vt:lpstr>
      <vt:lpstr>Wingdings</vt:lpstr>
      <vt:lpstr>Presentation_MU_EN</vt:lpstr>
      <vt:lpstr>Graf</vt:lpstr>
      <vt:lpstr> Identifikaci jednotlivých druhů václavek</vt:lpstr>
      <vt:lpstr>Úvod</vt:lpstr>
      <vt:lpstr>Identifikace jednotlivých druhů václavek </vt:lpstr>
      <vt:lpstr>Identifikace jednotlivých druhů václavek na základě RFLP analýzy ITS oblasti </vt:lpstr>
      <vt:lpstr>Identifikace jednotlivých druhů václavek na základě RFLP analýzy ITS oblasti</vt:lpstr>
      <vt:lpstr>Identifikace václavek se vzorků půdy </vt:lpstr>
      <vt:lpstr>Délky amplikonů a restrikčních fragmentů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Elicitin’s oligomeric state affects hypersensitive response in tobacco and ELR-SOBIR1 interaction</dc:title>
  <dc:creator>Jan Lochman</dc:creator>
  <cp:lastModifiedBy>jlochman@seznam.cz</cp:lastModifiedBy>
  <cp:revision>64</cp:revision>
  <cp:lastPrinted>1601-01-01T00:00:00Z</cp:lastPrinted>
  <dcterms:created xsi:type="dcterms:W3CDTF">2019-11-11T20:48:30Z</dcterms:created>
  <dcterms:modified xsi:type="dcterms:W3CDTF">2020-02-06T19:36:54Z</dcterms:modified>
</cp:coreProperties>
</file>