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75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67680" autoAdjust="0"/>
  </p:normalViewPr>
  <p:slideViewPr>
    <p:cSldViewPr snapToGrid="0">
      <p:cViewPr varScale="1">
        <p:scale>
          <a:sx n="54" d="100"/>
          <a:sy n="54" d="100"/>
        </p:scale>
        <p:origin x="1664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865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0284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62072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3345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5056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7781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48382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00217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71403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133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2874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7386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4647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2805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150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8740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2285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6549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7672" y="6231467"/>
            <a:ext cx="6314536" cy="457200"/>
          </a:xfrm>
        </p:spPr>
        <p:txBody>
          <a:bodyPr/>
          <a:lstStyle/>
          <a:p>
            <a:r>
              <a:rPr lang="cs-CZ" altLang="cs-CZ" dirty="0">
                <a:solidFill>
                  <a:srgbClr val="00287D"/>
                </a:solidFill>
              </a:rPr>
              <a:t>Katerina </a:t>
            </a:r>
            <a:r>
              <a:rPr lang="cs-CZ" altLang="cs-CZ" dirty="0" err="1">
                <a:solidFill>
                  <a:srgbClr val="00287D"/>
                </a:solidFill>
              </a:rPr>
              <a:t>Dadakova</a:t>
            </a:r>
            <a:r>
              <a:rPr lang="cs-CZ" altLang="cs-CZ" dirty="0">
                <a:solidFill>
                  <a:srgbClr val="00287D"/>
                </a:solidFill>
              </a:rPr>
              <a:t>, Department </a:t>
            </a:r>
            <a:r>
              <a:rPr lang="cs-CZ" altLang="cs-CZ" dirty="0" err="1">
                <a:solidFill>
                  <a:srgbClr val="00287D"/>
                </a:solidFill>
              </a:rPr>
              <a:t>of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Biochemistry</a:t>
            </a:r>
            <a:endParaRPr lang="cs-CZ" altLang="cs-CZ" dirty="0">
              <a:solidFill>
                <a:srgbClr val="00287D"/>
              </a:solidFill>
            </a:endParaRP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12" name="Obdélník 11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2231065" y="2421634"/>
            <a:ext cx="2630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4800" b="1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01_Figure38.JPEG"/>
          <p:cNvPicPr>
            <a:picLocks/>
          </p:cNvPicPr>
          <p:nvPr/>
        </p:nvPicPr>
        <p:blipFill rotWithShape="1">
          <a:blip r:embed="rId2" cstate="print"/>
          <a:srcRect l="31135" t="5729" r="31267" b="48412"/>
          <a:stretch/>
        </p:blipFill>
        <p:spPr>
          <a:xfrm>
            <a:off x="7000892" y="537211"/>
            <a:ext cx="1643074" cy="1488498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64" y="6383864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dirty="0" err="1">
                <a:solidFill>
                  <a:srgbClr val="00287D"/>
                </a:solidFill>
              </a:rPr>
              <a:t>Figures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adopted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from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Buchanan</a:t>
            </a:r>
            <a:r>
              <a:rPr lang="cs-CZ" altLang="cs-CZ" dirty="0">
                <a:solidFill>
                  <a:srgbClr val="00287D"/>
                </a:solidFill>
              </a:rPr>
              <a:t> et al., </a:t>
            </a:r>
            <a:r>
              <a:rPr lang="en-US" altLang="cs-CZ" dirty="0">
                <a:solidFill>
                  <a:srgbClr val="00287D"/>
                </a:solidFill>
              </a:rPr>
              <a:t>Biochemistry &amp; molecular biology of plants</a:t>
            </a:r>
            <a:endParaRPr lang="cs-CZ" altLang="cs-CZ" dirty="0">
              <a:solidFill>
                <a:srgbClr val="00287D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10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7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01_Figure59.JPEG"/>
          <p:cNvPicPr>
            <a:picLocks/>
          </p:cNvPicPr>
          <p:nvPr/>
        </p:nvPicPr>
        <p:blipFill rotWithShape="1">
          <a:blip r:embed="rId3" cstate="print"/>
          <a:srcRect l="22888" r="23855" b="27760"/>
          <a:stretch/>
        </p:blipFill>
        <p:spPr>
          <a:xfrm>
            <a:off x="96238" y="1145769"/>
            <a:ext cx="3085234" cy="310817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90703" y="4253948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Amyloplast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c01_Figure60.JPEG"/>
          <p:cNvPicPr>
            <a:picLocks/>
          </p:cNvPicPr>
          <p:nvPr/>
        </p:nvPicPr>
        <p:blipFill rotWithShape="1">
          <a:blip r:embed="rId4" cstate="print"/>
          <a:srcRect l="24027" r="25622" b="27147"/>
          <a:stretch/>
        </p:blipFill>
        <p:spPr>
          <a:xfrm>
            <a:off x="5991169" y="1145769"/>
            <a:ext cx="2895756" cy="311190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325846" y="4253948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Leucoplast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01_Figure61.JPEG"/>
          <p:cNvPicPr>
            <a:picLocks/>
          </p:cNvPicPr>
          <p:nvPr/>
        </p:nvPicPr>
        <p:blipFill rotWithShape="1">
          <a:blip r:embed="rId5" cstate="print"/>
          <a:srcRect l="14914" t="14766" r="14914" b="34202"/>
          <a:stretch/>
        </p:blipFill>
        <p:spPr>
          <a:xfrm>
            <a:off x="2176641" y="4021491"/>
            <a:ext cx="4969356" cy="268410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787784" y="1145769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Chloroplast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01_Figure51.JPEG"/>
          <p:cNvPicPr>
            <a:picLocks/>
          </p:cNvPicPr>
          <p:nvPr/>
        </p:nvPicPr>
        <p:blipFill rotWithShape="1">
          <a:blip r:embed="rId6" cstate="print"/>
          <a:srcRect l="15142" t="9445" r="14230" b="34202"/>
          <a:stretch/>
        </p:blipFill>
        <p:spPr>
          <a:xfrm>
            <a:off x="2759010" y="1545879"/>
            <a:ext cx="3798476" cy="225095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768391" y="6248400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Etioplasts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11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84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Mitochondria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01_Figure63.JPEG"/>
          <p:cNvPicPr>
            <a:picLocks/>
          </p:cNvPicPr>
          <p:nvPr/>
        </p:nvPicPr>
        <p:blipFill rotWithShape="1">
          <a:blip r:embed="rId3" cstate="print"/>
          <a:srcRect b="23159"/>
          <a:stretch/>
        </p:blipFill>
        <p:spPr>
          <a:xfrm>
            <a:off x="359466" y="1338540"/>
            <a:ext cx="8724900" cy="4979436"/>
          </a:xfrm>
          <a:prstGeom prst="rect">
            <a:avLst/>
          </a:prstGeom>
        </p:spPr>
      </p:pic>
      <p:pic>
        <p:nvPicPr>
          <p:cNvPr id="15" name="Picture 3" descr="c01_Figure62.JPEG"/>
          <p:cNvPicPr>
            <a:picLocks/>
          </p:cNvPicPr>
          <p:nvPr/>
        </p:nvPicPr>
        <p:blipFill rotWithShape="1">
          <a:blip r:embed="rId4" cstate="print"/>
          <a:srcRect l="24938" t="-36" r="25720" b="28680"/>
          <a:stretch/>
        </p:blipFill>
        <p:spPr>
          <a:xfrm>
            <a:off x="1" y="1004166"/>
            <a:ext cx="3081129" cy="33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12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 b="18864"/>
          <a:stretch/>
        </p:blipFill>
        <p:spPr>
          <a:xfrm>
            <a:off x="215823" y="1344256"/>
            <a:ext cx="8724900" cy="49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1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73626" y="4567911"/>
            <a:ext cx="2751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micrograph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cytoskeletal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meshwork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carrot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r="23799" b="19784"/>
          <a:stretch/>
        </p:blipFill>
        <p:spPr>
          <a:xfrm>
            <a:off x="268589" y="1004165"/>
            <a:ext cx="3161239" cy="3563159"/>
          </a:xfrm>
          <a:prstGeom prst="rect">
            <a:avLst/>
          </a:prstGeom>
        </p:spPr>
      </p:pic>
      <p:pic>
        <p:nvPicPr>
          <p:cNvPr id="13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7" b="45014"/>
          <a:stretch/>
        </p:blipFill>
        <p:spPr>
          <a:xfrm>
            <a:off x="3429828" y="2020415"/>
            <a:ext cx="5714172" cy="35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14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5" r="34507" b="12945"/>
          <a:stretch/>
        </p:blipFill>
        <p:spPr>
          <a:xfrm>
            <a:off x="2961860" y="4616008"/>
            <a:ext cx="6166215" cy="2241991"/>
          </a:xfrm>
          <a:prstGeom prst="rect">
            <a:avLst/>
          </a:prstGeom>
        </p:spPr>
      </p:pic>
      <p:pic>
        <p:nvPicPr>
          <p:cNvPr id="9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8"/>
          <a:stretch/>
        </p:blipFill>
        <p:spPr>
          <a:xfrm>
            <a:off x="156189" y="1004166"/>
            <a:ext cx="6701812" cy="37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8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8" t="17024" r="49772" b="61611"/>
          <a:stretch/>
        </p:blipFill>
        <p:spPr>
          <a:xfrm>
            <a:off x="0" y="4071122"/>
            <a:ext cx="3784832" cy="2786878"/>
          </a:xfrm>
          <a:prstGeom prst="rect">
            <a:avLst/>
          </a:prstGeom>
        </p:spPr>
      </p:pic>
      <p:pic>
        <p:nvPicPr>
          <p:cNvPr id="11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9" t="42357" r="31089" b="36183"/>
          <a:stretch/>
        </p:blipFill>
        <p:spPr>
          <a:xfrm>
            <a:off x="0" y="2367151"/>
            <a:ext cx="2222850" cy="1910824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-36" r="17192" b="24693"/>
          <a:stretch/>
        </p:blipFill>
        <p:spPr>
          <a:xfrm>
            <a:off x="3379304" y="1004165"/>
            <a:ext cx="5764696" cy="4882376"/>
          </a:xfrm>
          <a:prstGeom prst="rect">
            <a:avLst/>
          </a:prstGeom>
        </p:spPr>
      </p:pic>
      <p:pic>
        <p:nvPicPr>
          <p:cNvPr id="10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42357" r="50786" b="36183"/>
          <a:stretch/>
        </p:blipFill>
        <p:spPr>
          <a:xfrm>
            <a:off x="1243033" y="982882"/>
            <a:ext cx="2224067" cy="18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4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16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4" t="-475" r="26078" b="69785"/>
          <a:stretch/>
        </p:blipFill>
        <p:spPr>
          <a:xfrm>
            <a:off x="0" y="1145769"/>
            <a:ext cx="5371966" cy="257146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477075" y="1348653"/>
            <a:ext cx="2341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6"/>
          <a:stretch/>
        </p:blipFill>
        <p:spPr>
          <a:xfrm>
            <a:off x="2769162" y="3858839"/>
            <a:ext cx="6374838" cy="2999161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779179" y="5358419"/>
            <a:ext cx="2341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tubulin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microtubules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08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41059"/>
          <a:stretch/>
        </p:blipFill>
        <p:spPr>
          <a:xfrm>
            <a:off x="1238250" y="4350420"/>
            <a:ext cx="7642838" cy="2507580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17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815031" y="1069184"/>
            <a:ext cx="2341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plant epidermis (A)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(B).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86572" y="4011925"/>
            <a:ext cx="234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-1" r="31090" b="54644"/>
          <a:stretch/>
        </p:blipFill>
        <p:spPr>
          <a:xfrm>
            <a:off x="-1" y="1004165"/>
            <a:ext cx="5815031" cy="2939185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6276445" y="4011925"/>
            <a:ext cx="234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3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18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t="-36" r="22270" b="69108"/>
          <a:stretch/>
        </p:blipFill>
        <p:spPr>
          <a:xfrm>
            <a:off x="5124623" y="4251372"/>
            <a:ext cx="4072208" cy="2606628"/>
          </a:xfrm>
          <a:prstGeom prst="rect">
            <a:avLst/>
          </a:prstGeom>
        </p:spPr>
      </p:pic>
      <p:pic>
        <p:nvPicPr>
          <p:cNvPr id="17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t="10020" r="16594" b="38241"/>
          <a:stretch/>
        </p:blipFill>
        <p:spPr>
          <a:xfrm>
            <a:off x="2056232" y="721672"/>
            <a:ext cx="5601868" cy="3160028"/>
          </a:xfrm>
          <a:prstGeom prst="rect">
            <a:avLst/>
          </a:prstGeom>
        </p:spPr>
      </p:pic>
      <p:pic>
        <p:nvPicPr>
          <p:cNvPr id="18" name="Picture 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-36" r="16594" b="33244"/>
          <a:stretch/>
        </p:blipFill>
        <p:spPr>
          <a:xfrm>
            <a:off x="0" y="3373681"/>
            <a:ext cx="4811253" cy="34489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520962" y="3908610"/>
            <a:ext cx="1623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Cortical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microtubules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09631" y="3908610"/>
            <a:ext cx="234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Trajectories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synthase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19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45730" y="542500"/>
            <a:ext cx="245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-36" r="27427" b="15537"/>
          <a:stretch/>
        </p:blipFill>
        <p:spPr>
          <a:xfrm>
            <a:off x="0" y="1379106"/>
            <a:ext cx="3991708" cy="5475664"/>
          </a:xfrm>
          <a:prstGeom prst="rect">
            <a:avLst/>
          </a:prstGeom>
        </p:spPr>
      </p:pic>
      <p:pic>
        <p:nvPicPr>
          <p:cNvPr id="12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t="-36" r="33069" b="8753"/>
          <a:stretch/>
        </p:blipFill>
        <p:spPr>
          <a:xfrm>
            <a:off x="4818184" y="924460"/>
            <a:ext cx="4325816" cy="5915279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572000" y="3297324"/>
            <a:ext cx="1623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Mitosis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plant </a:t>
            </a: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 animal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>
            <a:off x="6031523" y="3464169"/>
            <a:ext cx="5627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/>
          <p:cNvCxnSpPr/>
          <p:nvPr/>
        </p:nvCxnSpPr>
        <p:spPr bwMode="auto">
          <a:xfrm flipH="1">
            <a:off x="4149969" y="3882099"/>
            <a:ext cx="9847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208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01_Figure1.JPEG"/>
          <p:cNvPicPr>
            <a:picLocks/>
          </p:cNvPicPr>
          <p:nvPr/>
        </p:nvPicPr>
        <p:blipFill rotWithShape="1">
          <a:blip r:embed="rId3" cstate="print"/>
          <a:srcRect l="21877" r="23855" b="21778"/>
          <a:stretch/>
        </p:blipFill>
        <p:spPr>
          <a:xfrm>
            <a:off x="1567052" y="426945"/>
            <a:ext cx="6007228" cy="64310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30625" y="542500"/>
            <a:ext cx="348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Endoplasmic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reticulum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01_Figure14.JPEG"/>
          <p:cNvPicPr>
            <a:picLocks/>
          </p:cNvPicPr>
          <p:nvPr/>
        </p:nvPicPr>
        <p:blipFill rotWithShape="1">
          <a:blip r:embed="rId3" cstate="print"/>
          <a:srcRect r="46507" b="8609"/>
          <a:stretch/>
        </p:blipFill>
        <p:spPr>
          <a:xfrm>
            <a:off x="24560" y="943205"/>
            <a:ext cx="4667250" cy="5922328"/>
          </a:xfrm>
          <a:prstGeom prst="rect">
            <a:avLst/>
          </a:prstGeom>
        </p:spPr>
      </p:pic>
      <p:pic>
        <p:nvPicPr>
          <p:cNvPr id="9" name="Picture 3" descr="c01_Figure18.JPEG"/>
          <p:cNvPicPr>
            <a:picLocks/>
          </p:cNvPicPr>
          <p:nvPr/>
        </p:nvPicPr>
        <p:blipFill rotWithShape="1">
          <a:blip r:embed="rId4" cstate="print"/>
          <a:srcRect l="29737" r="30042" b="19478"/>
          <a:stretch/>
        </p:blipFill>
        <p:spPr>
          <a:xfrm>
            <a:off x="5103337" y="965406"/>
            <a:ext cx="3509325" cy="52179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168903" y="6164745"/>
            <a:ext cx="137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tubules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482652" y="542500"/>
            <a:ext cx="2178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Golgi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apparatus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01_Figure23.JPEG"/>
          <p:cNvPicPr>
            <a:picLocks/>
          </p:cNvPicPr>
          <p:nvPr/>
        </p:nvPicPr>
        <p:blipFill rotWithShape="1">
          <a:blip r:embed="rId3" cstate="print"/>
          <a:srcRect l="22204" r="21976" b="21932"/>
          <a:stretch/>
        </p:blipFill>
        <p:spPr>
          <a:xfrm>
            <a:off x="373771" y="1189451"/>
            <a:ext cx="4870174" cy="5058949"/>
          </a:xfrm>
          <a:prstGeom prst="rect">
            <a:avLst/>
          </a:prstGeom>
        </p:spPr>
      </p:pic>
      <p:pic>
        <p:nvPicPr>
          <p:cNvPr id="10" name="Picture 2" descr="c01_Figure25.JPEG"/>
          <p:cNvPicPr>
            <a:picLocks/>
          </p:cNvPicPr>
          <p:nvPr/>
        </p:nvPicPr>
        <p:blipFill rotWithShape="1">
          <a:blip r:embed="rId4" cstate="print"/>
          <a:srcRect l="55241" r="19698" b="60890"/>
          <a:stretch/>
        </p:blipFill>
        <p:spPr>
          <a:xfrm>
            <a:off x="5497828" y="1428967"/>
            <a:ext cx="3383260" cy="3921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01_Figure36.JPEG"/>
          <p:cNvPicPr>
            <a:picLocks/>
          </p:cNvPicPr>
          <p:nvPr/>
        </p:nvPicPr>
        <p:blipFill rotWithShape="1">
          <a:blip r:embed="rId3" cstate="print"/>
          <a:srcRect l="20154" r="21065" b="43405"/>
          <a:stretch/>
        </p:blipFill>
        <p:spPr>
          <a:xfrm>
            <a:off x="0" y="866309"/>
            <a:ext cx="5327374" cy="3884595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F1E0D-48A8-445D-BC38-B468E187C867}" type="slidenum">
              <a:rPr lang="cs-CZ" altLang="cs-CZ"/>
              <a:pPr/>
              <a:t>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30624" y="542500"/>
            <a:ext cx="402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Exocytosis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endocytosis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27374" y="2965944"/>
            <a:ext cx="417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c01_Figure34.JPEG"/>
          <p:cNvPicPr>
            <a:picLocks/>
          </p:cNvPicPr>
          <p:nvPr/>
        </p:nvPicPr>
        <p:blipFill rotWithShape="1">
          <a:blip r:embed="rId4" cstate="print"/>
          <a:srcRect l="17112" t="9578" r="15142" b="37883"/>
          <a:stretch/>
        </p:blipFill>
        <p:spPr>
          <a:xfrm>
            <a:off x="4174436" y="3995530"/>
            <a:ext cx="4969564" cy="2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6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8" y="542500"/>
            <a:ext cx="1423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Vacuoles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50904" y="1660150"/>
            <a:ext cx="41301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vacuoles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Digestion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homeostasis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Defense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microbial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pathogens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herbivores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Sequestration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Pigmentation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01_Figure38.JPEG"/>
          <p:cNvPicPr>
            <a:picLocks/>
          </p:cNvPicPr>
          <p:nvPr/>
        </p:nvPicPr>
        <p:blipFill rotWithShape="1">
          <a:blip r:embed="rId3" cstate="print"/>
          <a:srcRect l="21293" r="20610" b="18412"/>
          <a:stretch/>
        </p:blipFill>
        <p:spPr>
          <a:xfrm>
            <a:off x="462799" y="1624481"/>
            <a:ext cx="4109201" cy="42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7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7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01_Figure40.JPEG"/>
          <p:cNvPicPr>
            <a:picLocks/>
          </p:cNvPicPr>
          <p:nvPr/>
        </p:nvPicPr>
        <p:blipFill rotWithShape="1">
          <a:blip r:embed="rId3" cstate="print"/>
          <a:srcRect l="26637" t="27364" r="27074" b="20603"/>
          <a:stretch/>
        </p:blipFill>
        <p:spPr>
          <a:xfrm>
            <a:off x="400050" y="2876550"/>
            <a:ext cx="4038600" cy="3371850"/>
          </a:xfrm>
          <a:prstGeom prst="rect">
            <a:avLst/>
          </a:prstGeom>
        </p:spPr>
      </p:pic>
      <p:pic>
        <p:nvPicPr>
          <p:cNvPr id="9" name="Picture 3" descr="c01_Figure42.JPEG"/>
          <p:cNvPicPr>
            <a:picLocks/>
          </p:cNvPicPr>
          <p:nvPr/>
        </p:nvPicPr>
        <p:blipFill rotWithShape="1">
          <a:blip r:embed="rId4" cstate="print"/>
          <a:srcRect l="57424" b="44120"/>
          <a:stretch/>
        </p:blipFill>
        <p:spPr>
          <a:xfrm>
            <a:off x="4742182" y="1066006"/>
            <a:ext cx="3714750" cy="362108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67746" y="1866745"/>
            <a:ext cx="417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endParaRPr lang="cs-CZ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envelope</a:t>
            </a:r>
            <a:endParaRPr lang="cs-CZ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nucleolus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844973" y="4748935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8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8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7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Peroxisomes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205843" y="2905470"/>
            <a:ext cx="1785409" cy="838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chloroplast</a:t>
            </a: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peroxisome</a:t>
            </a:r>
            <a:endParaRPr lang="cs-CZ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mitochondrion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01_Figure45.JPEG"/>
          <p:cNvPicPr>
            <a:picLocks/>
          </p:cNvPicPr>
          <p:nvPr/>
        </p:nvPicPr>
        <p:blipFill rotWithShape="1">
          <a:blip r:embed="rId3" cstate="print"/>
          <a:srcRect l="22489" t="12581" r="22271" b="32655"/>
          <a:stretch/>
        </p:blipFill>
        <p:spPr>
          <a:xfrm>
            <a:off x="245138" y="1351722"/>
            <a:ext cx="6960705" cy="512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0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9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7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01_Figure47.JPEG"/>
          <p:cNvPicPr>
            <a:picLocks/>
          </p:cNvPicPr>
          <p:nvPr/>
        </p:nvPicPr>
        <p:blipFill rotWithShape="1">
          <a:blip r:embed="rId3" cstate="print"/>
          <a:srcRect b="17944"/>
          <a:stretch/>
        </p:blipFill>
        <p:spPr>
          <a:xfrm>
            <a:off x="537850" y="1540634"/>
            <a:ext cx="8724900" cy="531736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6D5B5E8-8317-4188-BCA9-9ACA985614AF}"/>
              </a:ext>
            </a:extLst>
          </p:cNvPr>
          <p:cNvSpPr txBox="1"/>
          <p:nvPr/>
        </p:nvSpPr>
        <p:spPr>
          <a:xfrm>
            <a:off x="0" y="1004165"/>
            <a:ext cx="441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plastids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fatty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Nitrite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sulfate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1642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sci_sablona_4×3_en - kopie</Template>
  <TotalTime>33512</TotalTime>
  <Words>258</Words>
  <Application>Microsoft Office PowerPoint</Application>
  <PresentationFormat>Předvádění na obrazovce (4:3)</PresentationFormat>
  <Paragraphs>112</Paragraphs>
  <Slides>19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Kateřina Dadáková</cp:lastModifiedBy>
  <cp:revision>111</cp:revision>
  <cp:lastPrinted>1601-01-01T00:00:00Z</cp:lastPrinted>
  <dcterms:created xsi:type="dcterms:W3CDTF">2017-04-24T08:54:01Z</dcterms:created>
  <dcterms:modified xsi:type="dcterms:W3CDTF">2018-05-14T08:44:05Z</dcterms:modified>
</cp:coreProperties>
</file>