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89" r:id="rId4"/>
    <p:sldId id="261" r:id="rId5"/>
    <p:sldId id="262" r:id="rId6"/>
    <p:sldId id="263" r:id="rId7"/>
    <p:sldId id="265" r:id="rId8"/>
    <p:sldId id="267" r:id="rId9"/>
    <p:sldId id="269" r:id="rId10"/>
    <p:sldId id="271" r:id="rId11"/>
    <p:sldId id="272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3CB432"/>
    <a:srgbClr val="FF5050"/>
    <a:srgbClr val="A8D4CA"/>
    <a:srgbClr val="95DFA3"/>
    <a:srgbClr val="EEFCF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66044" autoAdjust="0"/>
  </p:normalViewPr>
  <p:slideViewPr>
    <p:cSldViewPr snapToGrid="0">
      <p:cViewPr varScale="1">
        <p:scale>
          <a:sx n="53" d="100"/>
          <a:sy n="53" d="100"/>
        </p:scale>
        <p:origin x="172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7A7C2-AF84-43F8-A2EE-F956EDB3F17E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EA290282-577F-4C79-83FB-3A62D980D9A9}">
      <dgm:prSet phldrT="[Text]"/>
      <dgm:spPr/>
      <dgm:t>
        <a:bodyPr/>
        <a:lstStyle/>
        <a:p>
          <a:r>
            <a:rPr lang="cs-CZ" dirty="0" err="1"/>
            <a:t>nitrogen</a:t>
          </a:r>
          <a:r>
            <a:rPr lang="cs-CZ" dirty="0"/>
            <a:t> </a:t>
          </a:r>
          <a:r>
            <a:rPr lang="cs-CZ" dirty="0" err="1"/>
            <a:t>assimilation</a:t>
          </a:r>
          <a:r>
            <a:rPr lang="cs-CZ" dirty="0"/>
            <a:t> </a:t>
          </a:r>
          <a:r>
            <a:rPr lang="cs-CZ" dirty="0" err="1"/>
            <a:t>into</a:t>
          </a:r>
          <a:r>
            <a:rPr lang="cs-CZ" dirty="0"/>
            <a:t> </a:t>
          </a:r>
          <a:r>
            <a:rPr lang="cs-CZ" dirty="0" err="1"/>
            <a:t>amino</a:t>
          </a:r>
          <a:r>
            <a:rPr lang="cs-CZ" dirty="0"/>
            <a:t> </a:t>
          </a:r>
          <a:r>
            <a:rPr lang="cs-CZ" dirty="0" err="1"/>
            <a:t>acids</a:t>
          </a:r>
          <a:endParaRPr lang="cs-CZ" dirty="0"/>
        </a:p>
      </dgm:t>
    </dgm:pt>
    <dgm:pt modelId="{52AD115E-F566-49DC-B434-065B1F75F872}" type="parTrans" cxnId="{19E1998B-8F7C-4B50-BEA9-DB357473DD2E}">
      <dgm:prSet/>
      <dgm:spPr/>
      <dgm:t>
        <a:bodyPr/>
        <a:lstStyle/>
        <a:p>
          <a:endParaRPr lang="cs-CZ"/>
        </a:p>
      </dgm:t>
    </dgm:pt>
    <dgm:pt modelId="{8EBF47E2-29FE-4100-85FC-44280B22C9F4}" type="sibTrans" cxnId="{19E1998B-8F7C-4B50-BEA9-DB357473DD2E}">
      <dgm:prSet/>
      <dgm:spPr/>
      <dgm:t>
        <a:bodyPr/>
        <a:lstStyle/>
        <a:p>
          <a:endParaRPr lang="cs-CZ"/>
        </a:p>
      </dgm:t>
    </dgm:pt>
    <dgm:pt modelId="{B520A79E-7464-4FBD-A227-674FD543576B}">
      <dgm:prSet phldrT="[Text]"/>
      <dgm:spPr/>
      <dgm:t>
        <a:bodyPr/>
        <a:lstStyle/>
        <a:p>
          <a:r>
            <a:rPr lang="cs-CZ" dirty="0" err="1"/>
            <a:t>nitrate</a:t>
          </a:r>
          <a:endParaRPr lang="cs-CZ" dirty="0"/>
        </a:p>
      </dgm:t>
    </dgm:pt>
    <dgm:pt modelId="{EB81F4FF-173B-4F12-9B46-682EEA337070}" type="parTrans" cxnId="{41494932-4EE7-402C-A397-B6C19516FE3D}">
      <dgm:prSet/>
      <dgm:spPr/>
      <dgm:t>
        <a:bodyPr/>
        <a:lstStyle/>
        <a:p>
          <a:endParaRPr lang="cs-CZ"/>
        </a:p>
      </dgm:t>
    </dgm:pt>
    <dgm:pt modelId="{6EFBCB1C-6EF2-4A19-A1C9-CCE8BFC6F37E}" type="sibTrans" cxnId="{41494932-4EE7-402C-A397-B6C19516FE3D}">
      <dgm:prSet/>
      <dgm:spPr/>
      <dgm:t>
        <a:bodyPr/>
        <a:lstStyle/>
        <a:p>
          <a:endParaRPr lang="cs-CZ"/>
        </a:p>
      </dgm:t>
    </dgm:pt>
    <dgm:pt modelId="{9D79088A-EB20-4457-A782-6937C7E01B02}">
      <dgm:prSet phldrT="[Text]"/>
      <dgm:spPr/>
      <dgm:t>
        <a:bodyPr/>
        <a:lstStyle/>
        <a:p>
          <a:r>
            <a:rPr lang="cs-CZ" dirty="0" err="1"/>
            <a:t>light</a:t>
          </a:r>
          <a:endParaRPr lang="cs-CZ" dirty="0"/>
        </a:p>
      </dgm:t>
    </dgm:pt>
    <dgm:pt modelId="{5BAFF431-75F7-4CAB-A38C-CC1621640DCE}" type="parTrans" cxnId="{EE212511-BF0B-4C4B-827C-F252C504DDBB}">
      <dgm:prSet/>
      <dgm:spPr/>
      <dgm:t>
        <a:bodyPr/>
        <a:lstStyle/>
        <a:p>
          <a:endParaRPr lang="cs-CZ"/>
        </a:p>
      </dgm:t>
    </dgm:pt>
    <dgm:pt modelId="{FD51DFCC-EB3E-4F70-8799-838365A61829}" type="sibTrans" cxnId="{EE212511-BF0B-4C4B-827C-F252C504DDBB}">
      <dgm:prSet/>
      <dgm:spPr/>
      <dgm:t>
        <a:bodyPr/>
        <a:lstStyle/>
        <a:p>
          <a:endParaRPr lang="cs-CZ"/>
        </a:p>
      </dgm:t>
    </dgm:pt>
    <dgm:pt modelId="{8A43B78F-6570-4FDC-BEB5-B68EA3187BD5}">
      <dgm:prSet phldrT="[Text]"/>
      <dgm:spPr/>
      <dgm:t>
        <a:bodyPr/>
        <a:lstStyle/>
        <a:p>
          <a:r>
            <a:rPr lang="cs-CZ" dirty="0"/>
            <a:t>CO</a:t>
          </a:r>
          <a:r>
            <a:rPr lang="cs-CZ" baseline="-25000" dirty="0"/>
            <a:t>2</a:t>
          </a:r>
        </a:p>
      </dgm:t>
    </dgm:pt>
    <dgm:pt modelId="{3CE092B1-0CE2-40A5-8BE3-B59E3DE3EFDA}" type="parTrans" cxnId="{A8AC4E03-FBD5-4091-9BBE-BD592C93C348}">
      <dgm:prSet/>
      <dgm:spPr/>
      <dgm:t>
        <a:bodyPr/>
        <a:lstStyle/>
        <a:p>
          <a:endParaRPr lang="cs-CZ"/>
        </a:p>
      </dgm:t>
    </dgm:pt>
    <dgm:pt modelId="{1D08F0B9-5590-41CF-ABE0-8A7C2B242A1A}" type="sibTrans" cxnId="{A8AC4E03-FBD5-4091-9BBE-BD592C93C348}">
      <dgm:prSet/>
      <dgm:spPr/>
      <dgm:t>
        <a:bodyPr/>
        <a:lstStyle/>
        <a:p>
          <a:endParaRPr lang="cs-CZ"/>
        </a:p>
      </dgm:t>
    </dgm:pt>
    <dgm:pt modelId="{4E327201-579B-4A9C-9ECE-411668E41158}">
      <dgm:prSet phldrT="[Text]"/>
      <dgm:spPr/>
      <dgm:t>
        <a:bodyPr/>
        <a:lstStyle/>
        <a:p>
          <a:endParaRPr lang="cs-CZ" baseline="-25000" dirty="0"/>
        </a:p>
      </dgm:t>
    </dgm:pt>
    <dgm:pt modelId="{363F429F-BA70-49AB-9E80-C21DDD334443}" type="parTrans" cxnId="{7E20898C-9BAF-449F-9632-F43089A21DC1}">
      <dgm:prSet/>
      <dgm:spPr/>
      <dgm:t>
        <a:bodyPr/>
        <a:lstStyle/>
        <a:p>
          <a:endParaRPr lang="cs-CZ"/>
        </a:p>
      </dgm:t>
    </dgm:pt>
    <dgm:pt modelId="{7C5A04E1-0FDE-456A-81C3-460CE4236939}" type="sibTrans" cxnId="{7E20898C-9BAF-449F-9632-F43089A21DC1}">
      <dgm:prSet/>
      <dgm:spPr/>
      <dgm:t>
        <a:bodyPr/>
        <a:lstStyle/>
        <a:p>
          <a:endParaRPr lang="cs-CZ"/>
        </a:p>
      </dgm:t>
    </dgm:pt>
    <dgm:pt modelId="{5481B5AB-D036-48F0-9956-39B358FE1A4E}" type="pres">
      <dgm:prSet presAssocID="{07B7A7C2-AF84-43F8-A2EE-F956EDB3F17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162307-682A-4B14-A282-C277FCF5BC82}" type="pres">
      <dgm:prSet presAssocID="{EA290282-577F-4C79-83FB-3A62D980D9A9}" presName="centerShape" presStyleLbl="node0" presStyleIdx="0" presStyleCnt="1" custScaleX="178987" custScaleY="118261" custLinFactNeighborX="0" custLinFactNeighborY="-4727"/>
      <dgm:spPr/>
    </dgm:pt>
    <dgm:pt modelId="{1A5DF6FE-F38C-44BE-8CE7-981CB5394E58}" type="pres">
      <dgm:prSet presAssocID="{EB81F4FF-173B-4F12-9B46-682EEA337070}" presName="parTrans" presStyleLbl="bgSibTrans2D1" presStyleIdx="0" presStyleCnt="3"/>
      <dgm:spPr/>
    </dgm:pt>
    <dgm:pt modelId="{3038F52A-D478-4331-9CFD-D4227FA4B32F}" type="pres">
      <dgm:prSet presAssocID="{B520A79E-7464-4FBD-A227-674FD543576B}" presName="node" presStyleLbl="node1" presStyleIdx="0" presStyleCnt="3" custScaleX="75486" custScaleY="86623" custRadScaleRad="133222" custRadScaleInc="-10752">
        <dgm:presLayoutVars>
          <dgm:bulletEnabled val="1"/>
        </dgm:presLayoutVars>
      </dgm:prSet>
      <dgm:spPr/>
    </dgm:pt>
    <dgm:pt modelId="{F343FC00-5C7F-4F62-BFD4-6FF14402E2B2}" type="pres">
      <dgm:prSet presAssocID="{5BAFF431-75F7-4CAB-A38C-CC1621640DCE}" presName="parTrans" presStyleLbl="bgSibTrans2D1" presStyleIdx="1" presStyleCnt="3"/>
      <dgm:spPr/>
    </dgm:pt>
    <dgm:pt modelId="{C224E096-77E3-415F-95F9-CD5E66C83AFA}" type="pres">
      <dgm:prSet presAssocID="{9D79088A-EB20-4457-A782-6937C7E01B02}" presName="node" presStyleLbl="node1" presStyleIdx="1" presStyleCnt="3" custScaleX="66497" custScaleY="78127" custRadScaleRad="105169">
        <dgm:presLayoutVars>
          <dgm:bulletEnabled val="1"/>
        </dgm:presLayoutVars>
      </dgm:prSet>
      <dgm:spPr/>
    </dgm:pt>
    <dgm:pt modelId="{5D763130-6E18-41D6-903F-ACEE95710AF2}" type="pres">
      <dgm:prSet presAssocID="{3CE092B1-0CE2-40A5-8BE3-B59E3DE3EFDA}" presName="parTrans" presStyleLbl="bgSibTrans2D1" presStyleIdx="2" presStyleCnt="3"/>
      <dgm:spPr/>
    </dgm:pt>
    <dgm:pt modelId="{77190415-A7CF-496D-B702-1DDBF47DA3F2}" type="pres">
      <dgm:prSet presAssocID="{8A43B78F-6570-4FDC-BEB5-B68EA3187BD5}" presName="node" presStyleLbl="node1" presStyleIdx="2" presStyleCnt="3" custScaleX="70962" custScaleY="75767" custRadScaleRad="136333" custRadScaleInc="8457">
        <dgm:presLayoutVars>
          <dgm:bulletEnabled val="1"/>
        </dgm:presLayoutVars>
      </dgm:prSet>
      <dgm:spPr/>
    </dgm:pt>
  </dgm:ptLst>
  <dgm:cxnLst>
    <dgm:cxn modelId="{A8AC4E03-FBD5-4091-9BBE-BD592C93C348}" srcId="{EA290282-577F-4C79-83FB-3A62D980D9A9}" destId="{8A43B78F-6570-4FDC-BEB5-B68EA3187BD5}" srcOrd="2" destOrd="0" parTransId="{3CE092B1-0CE2-40A5-8BE3-B59E3DE3EFDA}" sibTransId="{1D08F0B9-5590-41CF-ABE0-8A7C2B242A1A}"/>
    <dgm:cxn modelId="{EE212511-BF0B-4C4B-827C-F252C504DDBB}" srcId="{EA290282-577F-4C79-83FB-3A62D980D9A9}" destId="{9D79088A-EB20-4457-A782-6937C7E01B02}" srcOrd="1" destOrd="0" parTransId="{5BAFF431-75F7-4CAB-A38C-CC1621640DCE}" sibTransId="{FD51DFCC-EB3E-4F70-8799-838365A61829}"/>
    <dgm:cxn modelId="{12362D1F-8712-4D6B-8BE5-5C2ADD8AE042}" type="presOf" srcId="{EB81F4FF-173B-4F12-9B46-682EEA337070}" destId="{1A5DF6FE-F38C-44BE-8CE7-981CB5394E58}" srcOrd="0" destOrd="0" presId="urn:microsoft.com/office/officeart/2005/8/layout/radial4"/>
    <dgm:cxn modelId="{41494932-4EE7-402C-A397-B6C19516FE3D}" srcId="{EA290282-577F-4C79-83FB-3A62D980D9A9}" destId="{B520A79E-7464-4FBD-A227-674FD543576B}" srcOrd="0" destOrd="0" parTransId="{EB81F4FF-173B-4F12-9B46-682EEA337070}" sibTransId="{6EFBCB1C-6EF2-4A19-A1C9-CCE8BFC6F37E}"/>
    <dgm:cxn modelId="{63DCB161-403F-4634-BE4B-76DBA6A643C0}" type="presOf" srcId="{8A43B78F-6570-4FDC-BEB5-B68EA3187BD5}" destId="{77190415-A7CF-496D-B702-1DDBF47DA3F2}" srcOrd="0" destOrd="0" presId="urn:microsoft.com/office/officeart/2005/8/layout/radial4"/>
    <dgm:cxn modelId="{5E6C2F6B-9856-486B-983B-0C94EC045B39}" type="presOf" srcId="{3CE092B1-0CE2-40A5-8BE3-B59E3DE3EFDA}" destId="{5D763130-6E18-41D6-903F-ACEE95710AF2}" srcOrd="0" destOrd="0" presId="urn:microsoft.com/office/officeart/2005/8/layout/radial4"/>
    <dgm:cxn modelId="{56FE5A77-6C1C-4D6C-9ED2-F5297FD0E3F7}" type="presOf" srcId="{5BAFF431-75F7-4CAB-A38C-CC1621640DCE}" destId="{F343FC00-5C7F-4F62-BFD4-6FF14402E2B2}" srcOrd="0" destOrd="0" presId="urn:microsoft.com/office/officeart/2005/8/layout/radial4"/>
    <dgm:cxn modelId="{7B7C3979-F1FA-4E7B-B61A-08EF9DB4B779}" type="presOf" srcId="{EA290282-577F-4C79-83FB-3A62D980D9A9}" destId="{A2162307-682A-4B14-A282-C277FCF5BC82}" srcOrd="0" destOrd="0" presId="urn:microsoft.com/office/officeart/2005/8/layout/radial4"/>
    <dgm:cxn modelId="{19E1998B-8F7C-4B50-BEA9-DB357473DD2E}" srcId="{07B7A7C2-AF84-43F8-A2EE-F956EDB3F17E}" destId="{EA290282-577F-4C79-83FB-3A62D980D9A9}" srcOrd="0" destOrd="0" parTransId="{52AD115E-F566-49DC-B434-065B1F75F872}" sibTransId="{8EBF47E2-29FE-4100-85FC-44280B22C9F4}"/>
    <dgm:cxn modelId="{7E20898C-9BAF-449F-9632-F43089A21DC1}" srcId="{07B7A7C2-AF84-43F8-A2EE-F956EDB3F17E}" destId="{4E327201-579B-4A9C-9ECE-411668E41158}" srcOrd="1" destOrd="0" parTransId="{363F429F-BA70-49AB-9E80-C21DDD334443}" sibTransId="{7C5A04E1-0FDE-456A-81C3-460CE4236939}"/>
    <dgm:cxn modelId="{78BB54A1-2C75-4C0B-88EC-C83E4E7A31AF}" type="presOf" srcId="{B520A79E-7464-4FBD-A227-674FD543576B}" destId="{3038F52A-D478-4331-9CFD-D4227FA4B32F}" srcOrd="0" destOrd="0" presId="urn:microsoft.com/office/officeart/2005/8/layout/radial4"/>
    <dgm:cxn modelId="{83651EBE-7D6D-41A5-9156-DE1C33D704A2}" type="presOf" srcId="{9D79088A-EB20-4457-A782-6937C7E01B02}" destId="{C224E096-77E3-415F-95F9-CD5E66C83AFA}" srcOrd="0" destOrd="0" presId="urn:microsoft.com/office/officeart/2005/8/layout/radial4"/>
    <dgm:cxn modelId="{674945F9-956B-45B3-8B1F-6FC76259BB7F}" type="presOf" srcId="{07B7A7C2-AF84-43F8-A2EE-F956EDB3F17E}" destId="{5481B5AB-D036-48F0-9956-39B358FE1A4E}" srcOrd="0" destOrd="0" presId="urn:microsoft.com/office/officeart/2005/8/layout/radial4"/>
    <dgm:cxn modelId="{166B0A13-E8BD-43F2-A260-11218395A561}" type="presParOf" srcId="{5481B5AB-D036-48F0-9956-39B358FE1A4E}" destId="{A2162307-682A-4B14-A282-C277FCF5BC82}" srcOrd="0" destOrd="0" presId="urn:microsoft.com/office/officeart/2005/8/layout/radial4"/>
    <dgm:cxn modelId="{BF87B338-94CD-4E8D-8D45-6166DE04551F}" type="presParOf" srcId="{5481B5AB-D036-48F0-9956-39B358FE1A4E}" destId="{1A5DF6FE-F38C-44BE-8CE7-981CB5394E58}" srcOrd="1" destOrd="0" presId="urn:microsoft.com/office/officeart/2005/8/layout/radial4"/>
    <dgm:cxn modelId="{FCD4F9E4-0438-46EE-B855-8CAA661C26B1}" type="presParOf" srcId="{5481B5AB-D036-48F0-9956-39B358FE1A4E}" destId="{3038F52A-D478-4331-9CFD-D4227FA4B32F}" srcOrd="2" destOrd="0" presId="urn:microsoft.com/office/officeart/2005/8/layout/radial4"/>
    <dgm:cxn modelId="{6EEA99BB-9FC2-4DD0-9557-34EBDF6314C4}" type="presParOf" srcId="{5481B5AB-D036-48F0-9956-39B358FE1A4E}" destId="{F343FC00-5C7F-4F62-BFD4-6FF14402E2B2}" srcOrd="3" destOrd="0" presId="urn:microsoft.com/office/officeart/2005/8/layout/radial4"/>
    <dgm:cxn modelId="{112E112C-327F-49B1-A844-4338BB4356CD}" type="presParOf" srcId="{5481B5AB-D036-48F0-9956-39B358FE1A4E}" destId="{C224E096-77E3-415F-95F9-CD5E66C83AFA}" srcOrd="4" destOrd="0" presId="urn:microsoft.com/office/officeart/2005/8/layout/radial4"/>
    <dgm:cxn modelId="{D32271DF-7BEF-48BA-BC31-3BDEC3F37F2C}" type="presParOf" srcId="{5481B5AB-D036-48F0-9956-39B358FE1A4E}" destId="{5D763130-6E18-41D6-903F-ACEE95710AF2}" srcOrd="5" destOrd="0" presId="urn:microsoft.com/office/officeart/2005/8/layout/radial4"/>
    <dgm:cxn modelId="{7084F4DD-C14E-4ECC-99FA-265A653D2105}" type="presParOf" srcId="{5481B5AB-D036-48F0-9956-39B358FE1A4E}" destId="{77190415-A7CF-496D-B702-1DDBF47DA3F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62307-682A-4B14-A282-C277FCF5BC82}">
      <dsp:nvSpPr>
        <dsp:cNvPr id="0" name=""/>
        <dsp:cNvSpPr/>
      </dsp:nvSpPr>
      <dsp:spPr>
        <a:xfrm>
          <a:off x="1838560" y="1214842"/>
          <a:ext cx="2448272" cy="16176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nitrogen</a:t>
          </a:r>
          <a:r>
            <a:rPr lang="cs-CZ" sz="2100" kern="1200" dirty="0"/>
            <a:t> </a:t>
          </a:r>
          <a:r>
            <a:rPr lang="cs-CZ" sz="2100" kern="1200" dirty="0" err="1"/>
            <a:t>assimilation</a:t>
          </a:r>
          <a:r>
            <a:rPr lang="cs-CZ" sz="2100" kern="1200" dirty="0"/>
            <a:t> </a:t>
          </a:r>
          <a:r>
            <a:rPr lang="cs-CZ" sz="2100" kern="1200" dirty="0" err="1"/>
            <a:t>into</a:t>
          </a:r>
          <a:r>
            <a:rPr lang="cs-CZ" sz="2100" kern="1200" dirty="0"/>
            <a:t> </a:t>
          </a:r>
          <a:r>
            <a:rPr lang="cs-CZ" sz="2100" kern="1200" dirty="0" err="1"/>
            <a:t>amino</a:t>
          </a:r>
          <a:r>
            <a:rPr lang="cs-CZ" sz="2100" kern="1200" dirty="0"/>
            <a:t> </a:t>
          </a:r>
          <a:r>
            <a:rPr lang="cs-CZ" sz="2100" kern="1200" dirty="0" err="1"/>
            <a:t>acids</a:t>
          </a:r>
          <a:endParaRPr lang="cs-CZ" sz="2100" kern="1200" dirty="0"/>
        </a:p>
      </dsp:txBody>
      <dsp:txXfrm>
        <a:off x="2197101" y="1451739"/>
        <a:ext cx="1731190" cy="1143838"/>
      </dsp:txXfrm>
    </dsp:sp>
    <dsp:sp modelId="{1A5DF6FE-F38C-44BE-8CE7-981CB5394E58}">
      <dsp:nvSpPr>
        <dsp:cNvPr id="0" name=""/>
        <dsp:cNvSpPr/>
      </dsp:nvSpPr>
      <dsp:spPr>
        <a:xfrm rot="12291418">
          <a:off x="912937" y="1096895"/>
          <a:ext cx="1140054" cy="38983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8F52A-D478-4331-9CFD-D4227FA4B32F}">
      <dsp:nvSpPr>
        <dsp:cNvPr id="0" name=""/>
        <dsp:cNvSpPr/>
      </dsp:nvSpPr>
      <dsp:spPr>
        <a:xfrm>
          <a:off x="475291" y="601948"/>
          <a:ext cx="980908" cy="900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nitrate</a:t>
          </a:r>
          <a:endParaRPr lang="cs-CZ" sz="2300" kern="1200" dirty="0"/>
        </a:p>
      </dsp:txBody>
      <dsp:txXfrm>
        <a:off x="501666" y="628323"/>
        <a:ext cx="928158" cy="847752"/>
      </dsp:txXfrm>
    </dsp:sp>
    <dsp:sp modelId="{F343FC00-5C7F-4F62-BFD4-6FF14402E2B2}">
      <dsp:nvSpPr>
        <dsp:cNvPr id="0" name=""/>
        <dsp:cNvSpPr/>
      </dsp:nvSpPr>
      <dsp:spPr>
        <a:xfrm rot="16200000">
          <a:off x="2678232" y="590706"/>
          <a:ext cx="768929" cy="38983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4E096-77E3-415F-95F9-CD5E66C83AFA}">
      <dsp:nvSpPr>
        <dsp:cNvPr id="0" name=""/>
        <dsp:cNvSpPr/>
      </dsp:nvSpPr>
      <dsp:spPr>
        <a:xfrm>
          <a:off x="2630646" y="-4930"/>
          <a:ext cx="864099" cy="8121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light</a:t>
          </a:r>
          <a:endParaRPr lang="cs-CZ" sz="2300" kern="1200" dirty="0"/>
        </a:p>
      </dsp:txBody>
      <dsp:txXfrm>
        <a:off x="2654434" y="18858"/>
        <a:ext cx="816523" cy="764605"/>
      </dsp:txXfrm>
    </dsp:sp>
    <dsp:sp modelId="{5D763130-6E18-41D6-903F-ACEE95710AF2}">
      <dsp:nvSpPr>
        <dsp:cNvPr id="0" name=""/>
        <dsp:cNvSpPr/>
      </dsp:nvSpPr>
      <dsp:spPr>
        <a:xfrm rot="20018186">
          <a:off x="4042130" y="1045898"/>
          <a:ext cx="1200224" cy="38983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90415-A7CF-496D-B702-1DDBF47DA3F2}">
      <dsp:nvSpPr>
        <dsp:cNvPr id="0" name=""/>
        <dsp:cNvSpPr/>
      </dsp:nvSpPr>
      <dsp:spPr>
        <a:xfrm>
          <a:off x="4718880" y="580503"/>
          <a:ext cx="922120" cy="7876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CO</a:t>
          </a:r>
          <a:r>
            <a:rPr lang="cs-CZ" sz="2300" kern="1200" baseline="-25000" dirty="0"/>
            <a:t>2</a:t>
          </a:r>
        </a:p>
      </dsp:txBody>
      <dsp:txXfrm>
        <a:off x="4741949" y="603572"/>
        <a:ext cx="875982" cy="7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8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83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96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1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71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77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28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51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30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1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1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4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888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45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933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44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1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2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00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9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8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4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7000892" y="0"/>
            <a:ext cx="1643074" cy="685802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9583"/>
            <a:ext cx="1646231" cy="15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231065" y="2421634"/>
            <a:ext cx="26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4800" b="1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F5D9F23-5853-4838-9258-E0993EA161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36" y="6394941"/>
            <a:ext cx="6314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Katerina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Dadakova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, Department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of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Biochemistry</a:t>
            </a:r>
            <a:endParaRPr lang="cs-CZ" altLang="cs-CZ" sz="1200" dirty="0">
              <a:solidFill>
                <a:srgbClr val="00287D"/>
              </a:solidFill>
              <a:latin typeface="+mj-lt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199A2A7A-9C51-4F2E-A17F-09345C05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628" y="6547338"/>
            <a:ext cx="6314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Figures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adopted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from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Buchanan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et al., </a:t>
            </a:r>
            <a:r>
              <a:rPr lang="en-US" altLang="cs-CZ" sz="1200" dirty="0">
                <a:solidFill>
                  <a:srgbClr val="00287D"/>
                </a:solidFill>
                <a:latin typeface="+mj-lt"/>
              </a:rPr>
              <a:t>Biochemistry &amp; molecular biology of plants</a:t>
            </a:r>
            <a:endParaRPr lang="cs-CZ" altLang="cs-CZ" sz="1200" dirty="0">
              <a:solidFill>
                <a:srgbClr val="00287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3271" r="17623" b="28330"/>
          <a:stretch/>
        </p:blipFill>
        <p:spPr>
          <a:xfrm>
            <a:off x="2808858" y="1127872"/>
            <a:ext cx="5763986" cy="443236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96246" y="1061210"/>
            <a:ext cx="5696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Microaerobic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6246" y="5420260"/>
            <a:ext cx="63168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bacteroids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dicarboxylic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DCA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DCA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backbones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-35" r="47754" b="71417"/>
          <a:stretch/>
        </p:blipFill>
        <p:spPr>
          <a:xfrm>
            <a:off x="2171700" y="829729"/>
            <a:ext cx="6620711" cy="588607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41178" y="642918"/>
            <a:ext cx="226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54460" y="1012250"/>
            <a:ext cx="207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GS-GOGAT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13263" y="642918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320" y="1226564"/>
            <a:ext cx="6335024" cy="534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5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81828" y="642920"/>
            <a:ext cx="23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1414901"/>
            <a:ext cx="178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homodimer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287" y="1916832"/>
            <a:ext cx="4900209" cy="41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54657" y="1451417"/>
            <a:ext cx="169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7586" y="1943103"/>
            <a:ext cx="338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2000" baseline="-25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NAD(P)H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</a:t>
            </a:r>
            <a:r>
              <a:rPr lang="cs-CZ" sz="2000" baseline="-25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NAD(P)</a:t>
            </a:r>
            <a:r>
              <a:rPr lang="en-US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cs-CZ" sz="2000" baseline="-25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2857488" y="2139046"/>
            <a:ext cx="6694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77" name="Skupina 7176"/>
          <p:cNvGrpSpPr/>
          <p:nvPr/>
        </p:nvGrpSpPr>
        <p:grpSpPr>
          <a:xfrm>
            <a:off x="-1" y="3575060"/>
            <a:ext cx="4136287" cy="1990111"/>
            <a:chOff x="-1" y="3575060"/>
            <a:chExt cx="4136287" cy="1990111"/>
          </a:xfrm>
        </p:grpSpPr>
        <p:sp>
          <p:nvSpPr>
            <p:cNvPr id="9" name="Ovál 8"/>
            <p:cNvSpPr/>
            <p:nvPr/>
          </p:nvSpPr>
          <p:spPr bwMode="auto">
            <a:xfrm>
              <a:off x="277586" y="4212771"/>
              <a:ext cx="1051903" cy="769138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ál 11"/>
            <p:cNvSpPr/>
            <p:nvPr/>
          </p:nvSpPr>
          <p:spPr bwMode="auto">
            <a:xfrm>
              <a:off x="1462697" y="4210048"/>
              <a:ext cx="1051903" cy="771861"/>
            </a:xfrm>
            <a:prstGeom prst="ellipse">
              <a:avLst/>
            </a:prstGeom>
            <a:solidFill>
              <a:srgbClr val="A8D4CA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Heme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cs-CZ" sz="18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ál 12"/>
            <p:cNvSpPr/>
            <p:nvPr/>
          </p:nvSpPr>
          <p:spPr bwMode="auto">
            <a:xfrm>
              <a:off x="2647808" y="4212771"/>
              <a:ext cx="1009792" cy="769138"/>
            </a:xfrm>
            <a:prstGeom prst="ellipse">
              <a:avLst/>
            </a:prstGeom>
            <a:solidFill>
              <a:srgbClr val="95DFA3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cs-CZ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MoCo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Přímá spojnice 13"/>
            <p:cNvCxnSpPr>
              <a:cxnSpLocks/>
              <a:stCxn id="9" idx="6"/>
              <a:endCxn id="12" idx="2"/>
            </p:cNvCxnSpPr>
            <p:nvPr/>
          </p:nvCxnSpPr>
          <p:spPr bwMode="auto">
            <a:xfrm flipV="1">
              <a:off x="1329489" y="4595979"/>
              <a:ext cx="133208" cy="13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Přímá spojnice 15"/>
            <p:cNvCxnSpPr>
              <a:cxnSpLocks/>
              <a:stCxn id="13" idx="2"/>
              <a:endCxn id="12" idx="6"/>
            </p:cNvCxnSpPr>
            <p:nvPr/>
          </p:nvCxnSpPr>
          <p:spPr bwMode="auto">
            <a:xfrm flipH="1" flipV="1">
              <a:off x="2514600" y="4595979"/>
              <a:ext cx="133208" cy="13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ovéPole 22"/>
            <p:cNvSpPr txBox="1"/>
            <p:nvPr/>
          </p:nvSpPr>
          <p:spPr>
            <a:xfrm>
              <a:off x="917504" y="5165061"/>
              <a:ext cx="2348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Hinge</a:t>
              </a:r>
              <a:r>
                <a:rPr lang="cs-CZ" sz="2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     </a:t>
              </a:r>
              <a:r>
                <a:rPr lang="cs-CZ" sz="2000" dirty="0" err="1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Hinge</a:t>
              </a:r>
              <a:r>
                <a:rPr lang="cs-CZ" sz="2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  </a:t>
              </a:r>
              <a:endPara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Přímá spojnice se šipkou 26"/>
            <p:cNvCxnSpPr/>
            <p:nvPr/>
          </p:nvCxnSpPr>
          <p:spPr bwMode="auto">
            <a:xfrm flipV="1">
              <a:off x="1403648" y="4742993"/>
              <a:ext cx="0" cy="477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Přímá spojnice se šipkou 28"/>
            <p:cNvCxnSpPr/>
            <p:nvPr/>
          </p:nvCxnSpPr>
          <p:spPr bwMode="auto">
            <a:xfrm flipV="1">
              <a:off x="2568419" y="4742993"/>
              <a:ext cx="0" cy="477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ovéPole 27"/>
            <p:cNvSpPr txBox="1"/>
            <p:nvPr/>
          </p:nvSpPr>
          <p:spPr>
            <a:xfrm>
              <a:off x="-1" y="3575060"/>
              <a:ext cx="413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NAD(P)H  NAD(P)</a:t>
              </a:r>
              <a:r>
                <a:rPr lang="cs-CZ" sz="1800" baseline="30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18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NO</a:t>
              </a:r>
              <a:r>
                <a:rPr lang="cs-CZ" sz="1800" baseline="-25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cs-CZ" sz="1800" baseline="30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      </a:t>
              </a:r>
              <a:r>
                <a:rPr lang="cs-CZ" sz="18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cs-CZ" sz="1800" baseline="-25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1800" baseline="30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18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6" name="Šipka: zahnutá nahoru 7175"/>
            <p:cNvSpPr/>
            <p:nvPr/>
          </p:nvSpPr>
          <p:spPr bwMode="auto">
            <a:xfrm>
              <a:off x="480403" y="3902528"/>
              <a:ext cx="849086" cy="307520"/>
            </a:xfrm>
            <a:prstGeom prst="curvedUpArrow">
              <a:avLst/>
            </a:prstGeom>
            <a:solidFill>
              <a:srgbClr val="3CB432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Šipka: zahnutá nahoru 40"/>
            <p:cNvSpPr/>
            <p:nvPr/>
          </p:nvSpPr>
          <p:spPr bwMode="auto">
            <a:xfrm>
              <a:off x="2766403" y="3902528"/>
              <a:ext cx="849086" cy="307520"/>
            </a:xfrm>
            <a:prstGeom prst="curvedUpArrow">
              <a:avLst/>
            </a:prstGeom>
            <a:solidFill>
              <a:srgbClr val="3CB432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7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99002" y="642918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Nitrite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8" y="3690263"/>
            <a:ext cx="8929718" cy="241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1159506" y="1640404"/>
            <a:ext cx="169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485900" y="2224050"/>
            <a:ext cx="6172200" cy="400110"/>
            <a:chOff x="261258" y="2498271"/>
            <a:chExt cx="6172200" cy="400110"/>
          </a:xfrm>
        </p:grpSpPr>
        <p:sp>
          <p:nvSpPr>
            <p:cNvPr id="2" name="TextovéPole 1"/>
            <p:cNvSpPr txBox="1"/>
            <p:nvPr/>
          </p:nvSpPr>
          <p:spPr>
            <a:xfrm>
              <a:off x="261258" y="2498271"/>
              <a:ext cx="617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cs-CZ" sz="20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cs-CZ" sz="2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Fdx</a:t>
              </a:r>
              <a:r>
                <a:rPr lang="cs-CZ" sz="2000" baseline="-25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H</a:t>
              </a:r>
              <a:r>
                <a:rPr lang="en-US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NH</a:t>
              </a:r>
              <a:r>
                <a:rPr lang="cs-CZ" sz="20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cs-CZ" sz="2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Fdx</a:t>
              </a:r>
              <a:r>
                <a:rPr lang="cs-CZ" sz="2000" baseline="-25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H</a:t>
              </a:r>
              <a:r>
                <a:rPr lang="cs-CZ" sz="20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0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Přímá spojnice se šipkou 6"/>
            <p:cNvCxnSpPr/>
            <p:nvPr/>
          </p:nvCxnSpPr>
          <p:spPr bwMode="auto">
            <a:xfrm>
              <a:off x="2857488" y="2710543"/>
              <a:ext cx="75112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ovéPole 9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4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2597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2597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2222357" y="670626"/>
            <a:ext cx="469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51720" y="3229592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endParaRPr lang="cs-CZ" sz="11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75502" y="3335524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cs-CZ" sz="11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314323" y="2131921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abundance</a:t>
            </a: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3647768" y="2175651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abundance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0" y="3861048"/>
          <a:ext cx="609600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3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94947" y="64291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5786454"/>
            <a:ext cx="375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 – 5-adenylylsulfate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PAPS – 3´phosphoadenosine-5´-phosphosulfate, 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043608" y="1116947"/>
            <a:ext cx="7064485" cy="4572032"/>
            <a:chOff x="1043608" y="1116947"/>
            <a:chExt cx="7064485" cy="45720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116947"/>
              <a:ext cx="7064485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Obdélník 2"/>
            <p:cNvSpPr/>
            <p:nvPr/>
          </p:nvSpPr>
          <p:spPr>
            <a:xfrm>
              <a:off x="2699792" y="2996952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9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857760"/>
            <a:ext cx="6858048" cy="15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1259632" y="442782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Phytochelatin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68814" r="55677" b="10902"/>
          <a:stretch/>
        </p:blipFill>
        <p:spPr>
          <a:xfrm>
            <a:off x="1242676" y="890440"/>
            <a:ext cx="6802380" cy="34767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7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3" y="620688"/>
            <a:ext cx="4735639" cy="18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6648434" y="763564"/>
            <a:ext cx="1118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Coenzyme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0404"/>
            <a:ext cx="3298297" cy="10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1486" y="2247055"/>
            <a:ext cx="5746818" cy="41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2060805" y="763564"/>
            <a:ext cx="201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pyrophosphate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93716"/>
            <a:ext cx="4078516" cy="63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9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5813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830625" y="542500"/>
            <a:ext cx="348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0192" t="16857" r="19615" b="5128"/>
          <a:stretch/>
        </p:blipFill>
        <p:spPr>
          <a:xfrm>
            <a:off x="654428" y="1145769"/>
            <a:ext cx="7835144" cy="57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0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3169" y="642918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6157" b="16193"/>
          <a:stretch/>
        </p:blipFill>
        <p:spPr>
          <a:xfrm>
            <a:off x="1405585" y="1012250"/>
            <a:ext cx="6332831" cy="58238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5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13263" y="702214"/>
            <a:ext cx="271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sulfide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426973" y="1916832"/>
            <a:ext cx="11137915" cy="3753582"/>
            <a:chOff x="1331640" y="2204864"/>
            <a:chExt cx="11137915" cy="375358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592" r="-59592"/>
            <a:stretch/>
          </p:blipFill>
          <p:spPr bwMode="auto">
            <a:xfrm>
              <a:off x="4211960" y="2781735"/>
              <a:ext cx="8257595" cy="120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204864"/>
              <a:ext cx="3643908" cy="375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86182" y="714356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Cysteine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8" b="12959"/>
          <a:stretch/>
        </p:blipFill>
        <p:spPr>
          <a:xfrm>
            <a:off x="175238" y="1217613"/>
            <a:ext cx="8705850" cy="564038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5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31038" y="714356"/>
            <a:ext cx="328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611705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etiolated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do not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diurnal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response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starvation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up-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and APS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Sulfite and sulfide are not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1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60720" y="64291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45388" r="51814" b="9296"/>
          <a:stretch/>
        </p:blipFill>
        <p:spPr>
          <a:xfrm>
            <a:off x="469967" y="3791918"/>
            <a:ext cx="2954215" cy="2936631"/>
          </a:xfrm>
          <a:prstGeom prst="rect">
            <a:avLst/>
          </a:prstGeom>
        </p:spPr>
      </p:pic>
      <p:pic>
        <p:nvPicPr>
          <p:cNvPr id="6" name="Picture 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26392" r="47783" b="37517"/>
          <a:stretch/>
        </p:blipFill>
        <p:spPr>
          <a:xfrm>
            <a:off x="1947074" y="1127949"/>
            <a:ext cx="3624182" cy="23285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30579" y="4036355"/>
            <a:ext cx="3024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98735" y="6045065"/>
            <a:ext cx="177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Endomycorrhizae</a:t>
            </a:r>
            <a:endParaRPr lang="cs-CZ" sz="16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71256" y="1356610"/>
            <a:ext cx="330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cs-CZ" sz="16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5813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50782" y="542500"/>
            <a:ext cx="144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lang="en-US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52620" b="10110"/>
          <a:stretch/>
        </p:blipFill>
        <p:spPr>
          <a:xfrm>
            <a:off x="1393296" y="892295"/>
            <a:ext cx="2831123" cy="582502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451231" y="1213337"/>
            <a:ext cx="3024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abundant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osmoticum</a:t>
            </a:r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endParaRPr lang="en-US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9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5813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20973"/>
              </p:ext>
            </p:extLst>
          </p:nvPr>
        </p:nvGraphicFramePr>
        <p:xfrm>
          <a:off x="992633" y="1415199"/>
          <a:ext cx="7219350" cy="332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03820">
                  <a:extLst>
                    <a:ext uri="{9D8B030D-6E8A-4147-A177-3AD203B41FA5}">
                      <a16:colId xmlns:a16="http://schemas.microsoft.com/office/drawing/2014/main" val="1722366358"/>
                    </a:ext>
                  </a:extLst>
                </a:gridCol>
                <a:gridCol w="2807765">
                  <a:extLst>
                    <a:ext uri="{9D8B030D-6E8A-4147-A177-3AD203B41FA5}">
                      <a16:colId xmlns:a16="http://schemas.microsoft.com/office/drawing/2014/main" val="2142012261"/>
                    </a:ext>
                  </a:extLst>
                </a:gridCol>
                <a:gridCol w="2807765">
                  <a:extLst>
                    <a:ext uri="{9D8B030D-6E8A-4147-A177-3AD203B41FA5}">
                      <a16:colId xmlns:a16="http://schemas.microsoft.com/office/drawing/2014/main" val="4273211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Compound</a:t>
                      </a:r>
                      <a:endParaRPr lang="en-US" dirty="0"/>
                    </a:p>
                  </a:txBody>
                  <a:tcPr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Oxidation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state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N</a:t>
                      </a:r>
                      <a:endParaRPr lang="en-US" dirty="0"/>
                    </a:p>
                  </a:txBody>
                  <a:tcPr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Name</a:t>
                      </a:r>
                      <a:endParaRPr lang="en-US" dirty="0"/>
                    </a:p>
                  </a:txBody>
                  <a:tcPr>
                    <a:solidFill>
                      <a:srgbClr val="002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9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  <a:r>
                        <a:rPr lang="cs-CZ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Dinitrogen </a:t>
                      </a:r>
                      <a:r>
                        <a:rPr lang="cs-CZ" dirty="0"/>
                        <a:t>(</a:t>
                      </a:r>
                      <a:r>
                        <a:rPr lang="en-US" dirty="0"/>
                        <a:t>nitrogen gas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HN</a:t>
                      </a:r>
                      <a:r>
                        <a:rPr lang="cs-CZ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Ammonia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6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NH</a:t>
                      </a:r>
                      <a:r>
                        <a:rPr lang="cs-CZ" baseline="-25000" dirty="0"/>
                        <a:t>4</a:t>
                      </a:r>
                      <a:r>
                        <a:rPr lang="en-US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Ammonium</a:t>
                      </a:r>
                      <a:r>
                        <a:rPr lang="cs-CZ" dirty="0"/>
                        <a:t> 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6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cs-CZ" baseline="-25000" dirty="0"/>
                        <a:t>2</a:t>
                      </a:r>
                      <a:r>
                        <a:rPr lang="cs-CZ" baseline="0" dirty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Nitrous</a:t>
                      </a:r>
                      <a:r>
                        <a:rPr lang="cs-CZ" dirty="0"/>
                        <a:t> 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Nitric</a:t>
                      </a:r>
                      <a:r>
                        <a:rPr lang="cs-CZ" dirty="0"/>
                        <a:t> 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2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r>
                        <a:rPr lang="cs-CZ" baseline="-25000" dirty="0"/>
                        <a:t>2</a:t>
                      </a:r>
                      <a:r>
                        <a:rPr lang="cs-CZ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Nitrite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6189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r>
                        <a:rPr lang="cs-CZ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Nitrogen</a:t>
                      </a:r>
                      <a:r>
                        <a:rPr lang="cs-CZ" dirty="0"/>
                        <a:t> dioxide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594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r>
                        <a:rPr lang="cs-CZ" baseline="-25000" dirty="0"/>
                        <a:t>3</a:t>
                      </a:r>
                      <a:r>
                        <a:rPr lang="cs-CZ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90519"/>
                  </a:ext>
                </a:extLst>
              </a:tr>
            </a:tbl>
          </a:graphicData>
        </a:graphic>
      </p:graphicFrame>
      <p:sp>
        <p:nvSpPr>
          <p:cNvPr id="35" name="TextovéPole 34"/>
          <p:cNvSpPr txBox="1"/>
          <p:nvPr/>
        </p:nvSpPr>
        <p:spPr>
          <a:xfrm>
            <a:off x="3902788" y="542500"/>
            <a:ext cx="133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-1" y="5025950"/>
            <a:ext cx="9144001" cy="1508105"/>
            <a:chOff x="323527" y="5025950"/>
            <a:chExt cx="8557560" cy="1508105"/>
          </a:xfrm>
        </p:grpSpPr>
        <p:sp>
          <p:nvSpPr>
            <p:cNvPr id="5" name="TextovéPole 4"/>
            <p:cNvSpPr txBox="1"/>
            <p:nvPr/>
          </p:nvSpPr>
          <p:spPr>
            <a:xfrm>
              <a:off x="323527" y="5025950"/>
              <a:ext cx="855756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fixation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glutamine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synthetase</a:t>
              </a:r>
              <a:endPara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cs-CZ" sz="12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NH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baseline="30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Glutamine             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Organic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compounds</a:t>
              </a:r>
              <a:endParaRPr lang="en-US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9388" indent="-179388"/>
              <a:endPara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9388" indent="-179388"/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Glutamate</a:t>
              </a:r>
              <a:endParaRPr lang="en-US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755576" y="5733256"/>
              <a:ext cx="936104" cy="0"/>
            </a:xfrm>
            <a:prstGeom prst="straightConnector1">
              <a:avLst/>
            </a:prstGeom>
            <a:ln>
              <a:solidFill>
                <a:srgbClr val="3CB4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>
              <a:cxnSpLocks/>
            </p:cNvCxnSpPr>
            <p:nvPr/>
          </p:nvCxnSpPr>
          <p:spPr>
            <a:xfrm>
              <a:off x="5292080" y="5733256"/>
              <a:ext cx="648072" cy="0"/>
            </a:xfrm>
            <a:prstGeom prst="straightConnector1">
              <a:avLst/>
            </a:prstGeom>
            <a:ln>
              <a:solidFill>
                <a:srgbClr val="3CB4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>
              <a:cxnSpLocks/>
            </p:cNvCxnSpPr>
            <p:nvPr/>
          </p:nvCxnSpPr>
          <p:spPr>
            <a:xfrm>
              <a:off x="2483768" y="5733256"/>
              <a:ext cx="1584176" cy="0"/>
            </a:xfrm>
            <a:prstGeom prst="straightConnector1">
              <a:avLst/>
            </a:prstGeom>
            <a:ln>
              <a:solidFill>
                <a:srgbClr val="3CB4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pojnice: pravoúhlá 36"/>
            <p:cNvCxnSpPr>
              <a:cxnSpLocks/>
            </p:cNvCxnSpPr>
            <p:nvPr/>
          </p:nvCxnSpPr>
          <p:spPr>
            <a:xfrm flipV="1">
              <a:off x="2627784" y="5733256"/>
              <a:ext cx="936104" cy="576064"/>
            </a:xfrm>
            <a:prstGeom prst="bentConnector3">
              <a:avLst/>
            </a:prstGeom>
            <a:ln>
              <a:solidFill>
                <a:srgbClr val="3CB4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07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154" y="1408148"/>
            <a:ext cx="3153252" cy="25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38579" y="6013089"/>
            <a:ext cx="40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4149080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phenotype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572" r="29516" b="24023"/>
          <a:stretch/>
        </p:blipFill>
        <p:spPr>
          <a:xfrm>
            <a:off x="963390" y="1191492"/>
            <a:ext cx="3550378" cy="482159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4282" y="142147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as: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5721" y="1992975"/>
            <a:ext cx="357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ammonium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</a:p>
          <a:p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/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 species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capable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endosymbiosis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nitrogen-fixing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to 17 g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gram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r="31104" b="36851"/>
          <a:stretch/>
        </p:blipFill>
        <p:spPr>
          <a:xfrm>
            <a:off x="4090767" y="840078"/>
            <a:ext cx="4485197" cy="56022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81372" y="64291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59" y="2640473"/>
            <a:ext cx="395854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Skupina 6"/>
          <p:cNvGrpSpPr/>
          <p:nvPr/>
        </p:nvGrpSpPr>
        <p:grpSpPr>
          <a:xfrm>
            <a:off x="928637" y="5319654"/>
            <a:ext cx="3066993" cy="707886"/>
            <a:chOff x="5500694" y="4997247"/>
            <a:chExt cx="3066993" cy="707886"/>
          </a:xfrm>
        </p:grpSpPr>
        <p:sp>
          <p:nvSpPr>
            <p:cNvPr id="10" name="TextovéPole 9"/>
            <p:cNvSpPr txBox="1"/>
            <p:nvPr/>
          </p:nvSpPr>
          <p:spPr>
            <a:xfrm>
              <a:off x="5500694" y="4997247"/>
              <a:ext cx="3066993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+ 16ATP + 8e</a:t>
              </a:r>
              <a:r>
                <a:rPr lang="cs-CZ" sz="2000" baseline="30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8H</a:t>
              </a:r>
              <a:r>
                <a:rPr lang="en-US" sz="2000" baseline="30000" dirty="0">
                  <a:solidFill>
                    <a:srgbClr val="002776"/>
                  </a:solidFill>
                </a:rPr>
                <a:t>+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2NH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H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+ 16ADP + 16P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Přímá spojovací šipka 11"/>
            <p:cNvCxnSpPr>
              <a:cxnSpLocks/>
            </p:cNvCxnSpPr>
            <p:nvPr/>
          </p:nvCxnSpPr>
          <p:spPr>
            <a:xfrm>
              <a:off x="8069655" y="5226465"/>
              <a:ext cx="360040" cy="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/>
          <p:nvPr/>
        </p:nvSpPr>
        <p:spPr>
          <a:xfrm>
            <a:off x="1170146" y="1626570"/>
            <a:ext cx="246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Nitrogenase</a:t>
            </a:r>
            <a:r>
              <a:rPr lang="cs-CZ" sz="2000" b="1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cs-CZ" sz="2000" b="1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0041" y="2087050"/>
            <a:ext cx="2167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Dinitrogenase</a:t>
            </a:r>
            <a:r>
              <a:rPr lang="cs-CZ" sz="16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sz="16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sz="16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551084" y="2081375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Dinitrogenase</a:t>
            </a:r>
            <a:endParaRPr lang="cs-CZ" sz="16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MoFe</a:t>
            </a:r>
            <a:r>
              <a:rPr lang="cs-CZ" sz="16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An external file that holds a picture, illustration, etc.&#10;Object name is nihms171659f1.jpg Object name is nihms171659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945" y="1336427"/>
            <a:ext cx="4308887" cy="520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2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04415" y="571480"/>
            <a:ext cx="373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Legume-rhizobial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3880" y="1142984"/>
            <a:ext cx="8271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microaerobic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skeletons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transport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symbionts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fix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136" y="3284984"/>
            <a:ext cx="3166991" cy="30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685356" y="4821756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Nodulin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28926" y="734769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morphogenensis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40768"/>
            <a:ext cx="5786446" cy="10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02652"/>
            <a:ext cx="3150078" cy="14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500034" y="2857496"/>
            <a:ext cx="5678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symbiosomes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bacteroids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-36" r="47754" b="69402"/>
          <a:stretch/>
        </p:blipFill>
        <p:spPr>
          <a:xfrm>
            <a:off x="500034" y="3403309"/>
            <a:ext cx="4578152" cy="325485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146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sci_sablona_4×3_en - kopie</Template>
  <TotalTime>9387</TotalTime>
  <Words>538</Words>
  <Application>Microsoft Office PowerPoint</Application>
  <PresentationFormat>Předvádění na obrazovce (4:3)</PresentationFormat>
  <Paragraphs>184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Kateřina Dadáková</cp:lastModifiedBy>
  <cp:revision>42</cp:revision>
  <cp:lastPrinted>1601-01-01T00:00:00Z</cp:lastPrinted>
  <dcterms:created xsi:type="dcterms:W3CDTF">2017-03-17T06:55:05Z</dcterms:created>
  <dcterms:modified xsi:type="dcterms:W3CDTF">2018-08-06T06:10:10Z</dcterms:modified>
</cp:coreProperties>
</file>