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8"/>
  </p:notesMasterIdLst>
  <p:handoutMasterIdLst>
    <p:handoutMasterId r:id="rId19"/>
  </p:handoutMasterIdLst>
  <p:sldIdLst>
    <p:sldId id="256" r:id="rId5"/>
    <p:sldId id="272" r:id="rId6"/>
    <p:sldId id="284" r:id="rId7"/>
    <p:sldId id="285" r:id="rId8"/>
    <p:sldId id="286" r:id="rId9"/>
    <p:sldId id="288" r:id="rId10"/>
    <p:sldId id="257" r:id="rId11"/>
    <p:sldId id="261" r:id="rId12"/>
    <p:sldId id="260" r:id="rId13"/>
    <p:sldId id="262" r:id="rId14"/>
    <p:sldId id="287" r:id="rId15"/>
    <p:sldId id="263" r:id="rId16"/>
    <p:sldId id="264" r:id="rId17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008C78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249" autoAdjust="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1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onika Švandová" userId="78622e91-b98e-4210-a6e0-a6215721f2dc" providerId="ADAL" clId="{6A24D161-3135-47CF-B942-13918EE5A993}"/>
    <pc:docChg chg="delSld modSld">
      <pc:chgData name="Veronika Švandová" userId="78622e91-b98e-4210-a6e0-a6215721f2dc" providerId="ADAL" clId="{6A24D161-3135-47CF-B942-13918EE5A993}" dt="2019-10-05T19:27:15.242" v="21" actId="20577"/>
      <pc:docMkLst>
        <pc:docMk/>
      </pc:docMkLst>
      <pc:sldChg chg="modSp modNotesTx">
        <pc:chgData name="Veronika Švandová" userId="78622e91-b98e-4210-a6e0-a6215721f2dc" providerId="ADAL" clId="{6A24D161-3135-47CF-B942-13918EE5A993}" dt="2019-10-05T19:25:29.439" v="10" actId="20577"/>
        <pc:sldMkLst>
          <pc:docMk/>
          <pc:sldMk cId="4187077854" sldId="256"/>
        </pc:sldMkLst>
        <pc:spChg chg="mod">
          <ac:chgData name="Veronika Švandová" userId="78622e91-b98e-4210-a6e0-a6215721f2dc" providerId="ADAL" clId="{6A24D161-3135-47CF-B942-13918EE5A993}" dt="2019-10-05T19:25:29.439" v="10" actId="20577"/>
          <ac:spMkLst>
            <pc:docMk/>
            <pc:sldMk cId="4187077854" sldId="256"/>
            <ac:spMk id="5" creationId="{4EF97895-015F-4683-AA3B-AC14034512BF}"/>
          </ac:spMkLst>
        </pc:spChg>
      </pc:sldChg>
      <pc:sldChg chg="modNotesTx">
        <pc:chgData name="Veronika Švandová" userId="78622e91-b98e-4210-a6e0-a6215721f2dc" providerId="ADAL" clId="{6A24D161-3135-47CF-B942-13918EE5A993}" dt="2019-10-05T19:26:07.140" v="14" actId="20577"/>
        <pc:sldMkLst>
          <pc:docMk/>
          <pc:sldMk cId="601989783" sldId="257"/>
        </pc:sldMkLst>
      </pc:sldChg>
      <pc:sldChg chg="modNotesTx">
        <pc:chgData name="Veronika Švandová" userId="78622e91-b98e-4210-a6e0-a6215721f2dc" providerId="ADAL" clId="{6A24D161-3135-47CF-B942-13918EE5A993}" dt="2019-10-05T19:26:24.956" v="15" actId="20577"/>
        <pc:sldMkLst>
          <pc:docMk/>
          <pc:sldMk cId="2548674851" sldId="260"/>
        </pc:sldMkLst>
      </pc:sldChg>
      <pc:sldChg chg="modNotesTx">
        <pc:chgData name="Veronika Švandová" userId="78622e91-b98e-4210-a6e0-a6215721f2dc" providerId="ADAL" clId="{6A24D161-3135-47CF-B942-13918EE5A993}" dt="2019-10-05T19:26:00.554" v="13" actId="20577"/>
        <pc:sldMkLst>
          <pc:docMk/>
          <pc:sldMk cId="2284465859" sldId="261"/>
        </pc:sldMkLst>
      </pc:sldChg>
      <pc:sldChg chg="modNotesTx">
        <pc:chgData name="Veronika Švandová" userId="78622e91-b98e-4210-a6e0-a6215721f2dc" providerId="ADAL" clId="{6A24D161-3135-47CF-B942-13918EE5A993}" dt="2019-10-05T19:26:29.079" v="16" actId="20577"/>
        <pc:sldMkLst>
          <pc:docMk/>
          <pc:sldMk cId="4062909479" sldId="262"/>
        </pc:sldMkLst>
      </pc:sldChg>
      <pc:sldChg chg="modNotesTx">
        <pc:chgData name="Veronika Švandová" userId="78622e91-b98e-4210-a6e0-a6215721f2dc" providerId="ADAL" clId="{6A24D161-3135-47CF-B942-13918EE5A993}" dt="2019-10-05T19:26:41.340" v="17" actId="20577"/>
        <pc:sldMkLst>
          <pc:docMk/>
          <pc:sldMk cId="45136217" sldId="263"/>
        </pc:sldMkLst>
      </pc:sldChg>
      <pc:sldChg chg="modNotesTx">
        <pc:chgData name="Veronika Švandová" userId="78622e91-b98e-4210-a6e0-a6215721f2dc" providerId="ADAL" clId="{6A24D161-3135-47CF-B942-13918EE5A993}" dt="2019-10-05T19:26:46.855" v="18" actId="20577"/>
        <pc:sldMkLst>
          <pc:docMk/>
          <pc:sldMk cId="2562398844" sldId="264"/>
        </pc:sldMkLst>
      </pc:sldChg>
      <pc:sldChg chg="del">
        <pc:chgData name="Veronika Švandová" userId="78622e91-b98e-4210-a6e0-a6215721f2dc" providerId="ADAL" clId="{6A24D161-3135-47CF-B942-13918EE5A993}" dt="2019-10-05T19:26:51.344" v="19" actId="2696"/>
        <pc:sldMkLst>
          <pc:docMk/>
          <pc:sldMk cId="816230432" sldId="271"/>
        </pc:sldMkLst>
      </pc:sldChg>
      <pc:sldChg chg="modNotesTx">
        <pc:chgData name="Veronika Švandová" userId="78622e91-b98e-4210-a6e0-a6215721f2dc" providerId="ADAL" clId="{6A24D161-3135-47CF-B942-13918EE5A993}" dt="2019-10-05T19:25:34.782" v="11" actId="20577"/>
        <pc:sldMkLst>
          <pc:docMk/>
          <pc:sldMk cId="1545593873" sldId="272"/>
        </pc:sldMkLst>
      </pc:sldChg>
      <pc:sldChg chg="modNotesTx">
        <pc:chgData name="Veronika Švandová" userId="78622e91-b98e-4210-a6e0-a6215721f2dc" providerId="ADAL" clId="{6A24D161-3135-47CF-B942-13918EE5A993}" dt="2019-10-05T19:27:15.242" v="21" actId="20577"/>
        <pc:sldMkLst>
          <pc:docMk/>
          <pc:sldMk cId="1868789325" sldId="287"/>
        </pc:sldMkLst>
      </pc:sldChg>
      <pc:sldChg chg="modNotesTx">
        <pc:chgData name="Veronika Švandová" userId="78622e91-b98e-4210-a6e0-a6215721f2dc" providerId="ADAL" clId="{6A24D161-3135-47CF-B942-13918EE5A993}" dt="2019-10-05T19:25:56.941" v="12" actId="20577"/>
        <pc:sldMkLst>
          <pc:docMk/>
          <pc:sldMk cId="2118983897" sldId="28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2873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40313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3755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4878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06716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5291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8699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70362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69121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46339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2386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203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11835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Didaktika chemie – 2. seminář, podzim 2019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2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/>
              <a:t>Didaktika chemie – 2. seminář, podzim 2019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4702"/>
            <a:ext cx="867340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/>
              <a:t>Didaktika chemie – 2. seminář, podzim 2019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4702"/>
            <a:ext cx="867340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Didaktika chemie – 2. seminář, podzim 2019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161" y="6048047"/>
            <a:ext cx="86608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CSI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300"/>
            <a:ext cx="4087670" cy="2820493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AF3F"/>
                </a:solidFill>
              </a:defRPr>
            </a:lvl1pPr>
          </a:lstStyle>
          <a:p>
            <a:r>
              <a:rPr lang="pl-PL"/>
              <a:t>Didaktika chemie – 2. seminář, podzim 2019</a:t>
            </a:r>
            <a:endParaRPr lang="cs-CZ" dirty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AF3F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9F468F-CBBF-4FBC-9D13-2F9F8C72B9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pl-PL"/>
              <a:t>Didaktika chemie – 2. seminář, podzim 2019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86C4ECC2-52CE-44A7-BFFB-E1B0BA66EC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pl-PL"/>
              <a:t>Didaktika chemie – 2. seminář, podzim 2019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4702"/>
            <a:ext cx="867340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Didaktika chemie – 2. seminář, podzim 2019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1" cy="105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pl-PL"/>
              <a:t>Didaktika chemie – 2. seminář, podzim 2019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4702"/>
            <a:ext cx="867340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/>
              <a:t>Didaktika chemie – 2. seminář, podzim 2019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4702"/>
            <a:ext cx="867340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/>
              <a:t>Didaktika chemie – 2. seminář, podzim 2019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4702"/>
            <a:ext cx="867340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/>
              <a:t>Didaktika chemie – 2. seminář, podzim 2019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4702"/>
            <a:ext cx="867340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/>
              <a:t>Didaktika chemie – 2. seminář, podzim 2019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4702"/>
            <a:ext cx="867340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/>
              <a:t>Didaktika chemie – 2. seminář, podzim 2019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4702"/>
            <a:ext cx="867340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l-PL"/>
              <a:t>Didaktika chemie – 2. seminář, podzim 2019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osoba/ve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ucitseucit.mfiala.com/" TargetMode="External"/><Relationship Id="rId3" Type="http://schemas.openxmlformats.org/officeDocument/2006/relationships/hyperlink" Target="https://www.umimefakta.cz/chemie" TargetMode="External"/><Relationship Id="rId7" Type="http://schemas.openxmlformats.org/officeDocument/2006/relationships/hyperlink" Target="https://www.ucitseucit.cz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bchemie.cz/" TargetMode="External"/><Relationship Id="rId5" Type="http://schemas.openxmlformats.org/officeDocument/2006/relationships/hyperlink" Target="https://www.facebook.com/Webchemie/" TargetMode="External"/><Relationship Id="rId4" Type="http://schemas.openxmlformats.org/officeDocument/2006/relationships/hyperlink" Target="https://is.muni.cz/auth/th/x38jv/Diplomova_prace_Klara_Bakova_10.5.2017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events/498304727671282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E5701E-0BE8-4245-A9A4-36327C9280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Didaktika chemie – 2. seminář, podzim 2019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4F9871-8E97-45BF-97F6-0DF1710079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9E2804-C383-45B4-91DC-6D45D15B4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100835"/>
            <a:ext cx="11361600" cy="1171580"/>
          </a:xfrm>
        </p:spPr>
        <p:txBody>
          <a:bodyPr/>
          <a:lstStyle/>
          <a:p>
            <a:r>
              <a:rPr lang="cs-CZ" dirty="0"/>
              <a:t>Didaktické výstupy, závěrečné práce, didaktické aktivity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EF97895-015F-4683-AA3B-AC1403451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4962063" cy="1806226"/>
          </a:xfrm>
        </p:spPr>
        <p:txBody>
          <a:bodyPr/>
          <a:lstStyle/>
          <a:p>
            <a:r>
              <a:rPr lang="cs-CZ" dirty="0"/>
              <a:t>Veronika Švandová</a:t>
            </a:r>
          </a:p>
          <a:p>
            <a:r>
              <a:rPr lang="cs-CZ" dirty="0"/>
              <a:t>Ústav chemie</a:t>
            </a:r>
          </a:p>
          <a:p>
            <a:r>
              <a:rPr lang="cs-CZ" dirty="0">
                <a:hlinkClick r:id="rId3"/>
              </a:rPr>
              <a:t>https://is.muni.cz/auth/osoba/veru</a:t>
            </a:r>
            <a:endParaRPr lang="cs-CZ" dirty="0"/>
          </a:p>
          <a:p>
            <a:r>
              <a:rPr lang="cs-CZ" dirty="0"/>
              <a:t>Kampus A10/308 (po, st)</a:t>
            </a:r>
          </a:p>
          <a:p>
            <a:r>
              <a:rPr lang="cs-CZ" dirty="0"/>
              <a:t>Kotlářská </a:t>
            </a:r>
            <a:r>
              <a:rPr lang="cs-CZ" dirty="0" err="1"/>
              <a:t>Pav</a:t>
            </a:r>
            <a:r>
              <a:rPr lang="cs-CZ" dirty="0"/>
              <a:t>. 12/1059 (út, čt, pá)</a:t>
            </a:r>
          </a:p>
        </p:txBody>
      </p:sp>
    </p:spTree>
    <p:extLst>
      <p:ext uri="{BB962C8B-B14F-4D97-AF65-F5344CB8AC3E}">
        <p14:creationId xmlns:p14="http://schemas.microsoft.com/office/powerpoint/2010/main" val="418707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EBEE971-A7ED-443F-AFDB-B326FB1A4E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altLang="cs-CZ"/>
              <a:t>Didaktika chemie – 2. seminář, podzim 2019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9CFBBF9-5B42-49D7-A51D-B3B8368CC2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7B6A406-6C79-4BB3-8F05-8B733C29F1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974369"/>
            <a:ext cx="5220000" cy="271576"/>
          </a:xfrm>
        </p:spPr>
        <p:txBody>
          <a:bodyPr/>
          <a:lstStyle/>
          <a:p>
            <a:r>
              <a:rPr lang="cs-CZ" dirty="0"/>
              <a:t>Konference učitelství chemie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ED4CE1CD-1DEA-4107-A64E-A5181AF30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443767"/>
            <a:ext cx="5219998" cy="3388234"/>
          </a:xfrm>
        </p:spPr>
        <p:txBody>
          <a:bodyPr/>
          <a:lstStyle/>
          <a:p>
            <a:r>
              <a:rPr lang="cs-CZ" dirty="0"/>
              <a:t>Pro koho?</a:t>
            </a:r>
          </a:p>
          <a:p>
            <a:pPr lvl="1"/>
            <a:r>
              <a:rPr lang="cs-CZ" dirty="0"/>
              <a:t>učitelé chemie</a:t>
            </a:r>
          </a:p>
          <a:p>
            <a:pPr lvl="1"/>
            <a:r>
              <a:rPr lang="cs-CZ" dirty="0"/>
              <a:t>studenti učitelství chemie</a:t>
            </a:r>
          </a:p>
          <a:p>
            <a:pPr lvl="1"/>
            <a:r>
              <a:rPr lang="cs-CZ" dirty="0"/>
              <a:t>VŠ pedagogové</a:t>
            </a:r>
          </a:p>
          <a:p>
            <a:r>
              <a:rPr lang="cs-CZ" dirty="0"/>
              <a:t>Termín: </a:t>
            </a:r>
            <a:r>
              <a:rPr lang="cs-CZ" sz="1800" dirty="0"/>
              <a:t>29. 11. 2019 – 30. 11. 2019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3A4074B-1E6C-4BCC-B5C6-5F2F3F9EF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636" y="2172547"/>
            <a:ext cx="5407642" cy="3388234"/>
          </a:xfrm>
          <a:prstGeom prst="rect">
            <a:avLst/>
          </a:prstGeom>
        </p:spPr>
      </p:pic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2396E24F-DB9A-4D0B-9C1B-B9EC51051E43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2" name="Nadpis 11">
            <a:extLst>
              <a:ext uri="{FF2B5EF4-FFF2-40B4-BE49-F238E27FC236}">
                <a16:creationId xmlns:a16="http://schemas.microsoft.com/office/drawing/2014/main" id="{C345842B-8710-4C39-8CCF-C6FA9807A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2909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EBEE971-A7ED-443F-AFDB-B326FB1A4E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altLang="cs-CZ"/>
              <a:t>Didaktika chemie – 2. seminář, podzim 2019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9CFBBF9-5B42-49D7-A51D-B3B8368CC2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7B6A406-6C79-4BB3-8F05-8B733C29F1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754423"/>
            <a:ext cx="5220000" cy="271576"/>
          </a:xfrm>
        </p:spPr>
        <p:txBody>
          <a:bodyPr/>
          <a:lstStyle/>
          <a:p>
            <a:r>
              <a:rPr lang="cs-CZ" dirty="0"/>
              <a:t>Kurz badatelsky orientované výuky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ED4CE1CD-1DEA-4107-A64E-A5181AF30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9998" y="1463401"/>
            <a:ext cx="5219998" cy="4334726"/>
          </a:xfrm>
        </p:spPr>
        <p:txBody>
          <a:bodyPr/>
          <a:lstStyle/>
          <a:p>
            <a:r>
              <a:rPr lang="cs-CZ" dirty="0"/>
              <a:t>Určení hmotnosti vzduchu ve třídě</a:t>
            </a:r>
          </a:p>
          <a:p>
            <a:r>
              <a:rPr lang="cs-CZ" dirty="0"/>
              <a:t>Důkaz škrobu v potravinách</a:t>
            </a:r>
          </a:p>
          <a:p>
            <a:r>
              <a:rPr lang="cs-CZ" dirty="0"/>
              <a:t>Termochemie s octem</a:t>
            </a:r>
          </a:p>
          <a:p>
            <a:r>
              <a:rPr lang="cs-CZ" dirty="0"/>
              <a:t>Termín: pátek 11.10 (8 hod)</a:t>
            </a:r>
          </a:p>
          <a:p>
            <a:r>
              <a:rPr lang="cs-CZ" dirty="0"/>
              <a:t>1700 Kč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2396E24F-DB9A-4D0B-9C1B-B9EC51051E43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720000" y="1463401"/>
            <a:ext cx="5219998" cy="4140000"/>
          </a:xfrm>
        </p:spPr>
        <p:txBody>
          <a:bodyPr/>
          <a:lstStyle/>
          <a:p>
            <a:r>
              <a:rPr lang="cs-CZ" dirty="0"/>
              <a:t>Východiska BOV včetně s specifik CHE, FY, BIO;</a:t>
            </a:r>
          </a:p>
          <a:p>
            <a:r>
              <a:rPr lang="cs-CZ" dirty="0"/>
              <a:t>jednodušší laboratorní práce vhodné pro začátky s badatelsky orientovanou výukou;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8789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B179543-C614-4DC1-A00B-81FA91AD26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Didaktika chemie – 2. seminář, podzim 2019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374B5B-DACF-4DE6-9ED1-A70F04A40C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75FF6F9-8600-4F15-AF29-25F8C1E6A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 výuky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6633D86-0D96-44C0-8B4E-B2AF51205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2000" cy="4445998"/>
          </a:xfrm>
        </p:spPr>
        <p:txBody>
          <a:bodyPr>
            <a:noAutofit/>
          </a:bodyPr>
          <a:lstStyle/>
          <a:p>
            <a:r>
              <a:rPr lang="cs-CZ" sz="2400" dirty="0"/>
              <a:t>18. 9.	Úvodní seminář</a:t>
            </a:r>
          </a:p>
          <a:p>
            <a:r>
              <a:rPr lang="cs-CZ" sz="2400" dirty="0"/>
              <a:t>25. 9. 	Seminář – dnes</a:t>
            </a:r>
          </a:p>
          <a:p>
            <a:r>
              <a:rPr lang="cs-CZ" sz="2400" dirty="0"/>
              <a:t>2. 10.	Seminář</a:t>
            </a:r>
          </a:p>
          <a:p>
            <a:r>
              <a:rPr lang="cs-CZ" sz="2400" dirty="0"/>
              <a:t>9. 10.	Seminář + chemická kavárna</a:t>
            </a:r>
          </a:p>
          <a:p>
            <a:r>
              <a:rPr lang="cs-CZ" sz="2400" dirty="0"/>
              <a:t>16. 10.	Exkurze – </a:t>
            </a:r>
            <a:r>
              <a:rPr lang="cs-CZ" sz="2400" dirty="0" err="1"/>
              <a:t>Jaroška</a:t>
            </a:r>
            <a:r>
              <a:rPr lang="cs-CZ" sz="2400" dirty="0"/>
              <a:t> / Lužánky v pá</a:t>
            </a:r>
          </a:p>
          <a:p>
            <a:r>
              <a:rPr lang="cs-CZ" sz="2400" dirty="0"/>
              <a:t>23. 10. 	Exkurze – </a:t>
            </a:r>
            <a:r>
              <a:rPr lang="cs-CZ" sz="2400" dirty="0" err="1"/>
              <a:t>Jaroška</a:t>
            </a:r>
            <a:r>
              <a:rPr lang="cs-CZ" sz="2400" dirty="0"/>
              <a:t> / </a:t>
            </a:r>
            <a:r>
              <a:rPr lang="cs-CZ" sz="2400" dirty="0" err="1"/>
              <a:t>IQáček</a:t>
            </a:r>
            <a:endParaRPr lang="cs-CZ" sz="2400" dirty="0"/>
          </a:p>
          <a:p>
            <a:r>
              <a:rPr lang="cs-CZ" sz="2400" dirty="0"/>
              <a:t>30.10.	seminář</a:t>
            </a:r>
          </a:p>
          <a:p>
            <a:pPr marL="72000" indent="0">
              <a:buNone/>
            </a:pPr>
            <a:r>
              <a:rPr lang="cs-CZ" sz="1100" dirty="0"/>
              <a:t>	 	Budka – Kinetika chemické reakce – se zaměřením na vymezení pojmu reakční rychlosti a teorie reakční rychlosti</a:t>
            </a:r>
          </a:p>
        </p:txBody>
      </p:sp>
    </p:spTree>
    <p:extLst>
      <p:ext uri="{BB962C8B-B14F-4D97-AF65-F5344CB8AC3E}">
        <p14:creationId xmlns:p14="http://schemas.microsoft.com/office/powerpoint/2010/main" val="45136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B179543-C614-4DC1-A00B-81FA91AD26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Didaktika chemie – 2. seminář, podzim 2019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374B5B-DACF-4DE6-9ED1-A70F04A40C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75FF6F9-8600-4F15-AF29-25F8C1E6A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 výuky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6633D86-0D96-44C0-8B4E-B2AF51205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2000" cy="4445998"/>
          </a:xfrm>
        </p:spPr>
        <p:txBody>
          <a:bodyPr>
            <a:noAutofit/>
          </a:bodyPr>
          <a:lstStyle/>
          <a:p>
            <a:r>
              <a:rPr lang="cs-CZ" sz="2400" dirty="0"/>
              <a:t>6. 11.	Exkurze  – SPŠCH</a:t>
            </a:r>
          </a:p>
          <a:p>
            <a:r>
              <a:rPr lang="cs-CZ" sz="2400" dirty="0"/>
              <a:t>13. 11. 	Seminář + chemická kavárna / exkurze Lužánky v pá</a:t>
            </a:r>
          </a:p>
          <a:p>
            <a:r>
              <a:rPr lang="cs-CZ" sz="2400" dirty="0"/>
              <a:t>20. 11.	Seminář</a:t>
            </a:r>
          </a:p>
          <a:p>
            <a:r>
              <a:rPr lang="cs-CZ" sz="2400" dirty="0"/>
              <a:t>27. 11.	Exkurze  – SPŠCH (+ 29.-30.11. Konference učitelství chemie)</a:t>
            </a:r>
          </a:p>
          <a:p>
            <a:r>
              <a:rPr lang="cs-CZ" sz="2400" dirty="0"/>
              <a:t>4. 12.	Seminář (+ 6.12. přednáška DCH)</a:t>
            </a:r>
          </a:p>
          <a:p>
            <a:pPr lvl="2"/>
            <a:r>
              <a:rPr lang="cs-CZ" sz="1100" dirty="0"/>
              <a:t>	Budka – Halogenderiváty uhlovodíků – se zaměřením na vlastnosti, reaktivitu</a:t>
            </a:r>
          </a:p>
          <a:p>
            <a:r>
              <a:rPr lang="cs-CZ" sz="2400" dirty="0"/>
              <a:t>11. 12. 	Seminář + chemická kavárna (+ 13.12. přednáška DCH / exkurze Lužánky v pá)</a:t>
            </a:r>
          </a:p>
          <a:p>
            <a:r>
              <a:rPr lang="cs-CZ" sz="2400" dirty="0"/>
              <a:t>18.12.	Závěrečný seminář</a:t>
            </a:r>
          </a:p>
        </p:txBody>
      </p:sp>
    </p:spTree>
    <p:extLst>
      <p:ext uri="{BB962C8B-B14F-4D97-AF65-F5344CB8AC3E}">
        <p14:creationId xmlns:p14="http://schemas.microsoft.com/office/powerpoint/2010/main" val="2562398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CDD25F4-C80F-409F-AA37-088CCB9144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Didaktika chemie – 2. seminář, podzim 2019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A6A66F-062B-48BC-8FD5-639C20168C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2631A-793E-40BC-BDEA-F9ED073D6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Didaktické výstupy (v RS)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497FAF3-FB4E-497A-926F-2AB2F6D53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Struktura tématu – opakování – prezentace nového učiva + pokus – Shrnutí (aktivizační metoda)</a:t>
            </a:r>
          </a:p>
          <a:p>
            <a:r>
              <a:rPr lang="cs-CZ" dirty="0"/>
              <a:t>Hlídat si čas - sami</a:t>
            </a:r>
          </a:p>
          <a:p>
            <a:r>
              <a:rPr lang="cs-CZ" dirty="0"/>
              <a:t>Do prezentace zahrnout citace literatury a obrázků</a:t>
            </a:r>
          </a:p>
          <a:p>
            <a:r>
              <a:rPr lang="cs-CZ" dirty="0"/>
              <a:t>Odevzdávat také písemné přípravy </a:t>
            </a:r>
          </a:p>
        </p:txBody>
      </p:sp>
    </p:spTree>
    <p:extLst>
      <p:ext uri="{BB962C8B-B14F-4D97-AF65-F5344CB8AC3E}">
        <p14:creationId xmlns:p14="http://schemas.microsoft.com/office/powerpoint/2010/main" val="1545593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86AF06B-C4EB-40AD-B674-D972BC909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36469"/>
            <a:ext cx="10753200" cy="4695531"/>
          </a:xfrm>
        </p:spPr>
        <p:txBody>
          <a:bodyPr/>
          <a:lstStyle/>
          <a:p>
            <a:r>
              <a:rPr lang="cs-CZ" dirty="0"/>
              <a:t>Mareček, Honza: </a:t>
            </a:r>
            <a:r>
              <a:rPr lang="cs-CZ" i="1" dirty="0"/>
              <a:t>Chemie 1, 2, 3</a:t>
            </a:r>
          </a:p>
          <a:p>
            <a:r>
              <a:rPr lang="cs-CZ" dirty="0"/>
              <a:t>Vacík: </a:t>
            </a:r>
            <a:r>
              <a:rPr lang="cs-CZ" i="1" dirty="0"/>
              <a:t>Přehled středoškolské chemie</a:t>
            </a:r>
          </a:p>
          <a:p>
            <a:r>
              <a:rPr lang="cs-CZ" dirty="0"/>
              <a:t>Benešová: </a:t>
            </a:r>
            <a:r>
              <a:rPr lang="cs-CZ" i="1" dirty="0"/>
              <a:t>Odmaturuj z chemie, 2014</a:t>
            </a:r>
          </a:p>
          <a:p>
            <a:r>
              <a:rPr lang="cs-CZ" dirty="0" err="1"/>
              <a:t>Stréblová</a:t>
            </a:r>
            <a:r>
              <a:rPr lang="cs-CZ" dirty="0"/>
              <a:t>: </a:t>
            </a:r>
            <a:r>
              <a:rPr lang="cs-CZ" i="1" dirty="0"/>
              <a:t>Souhrnné texty z chemie I+II</a:t>
            </a:r>
          </a:p>
          <a:p>
            <a:endParaRPr lang="cs-CZ" dirty="0"/>
          </a:p>
          <a:p>
            <a:r>
              <a:rPr lang="cs-CZ" dirty="0"/>
              <a:t>Motivace: Bárta: </a:t>
            </a:r>
            <a:r>
              <a:rPr lang="cs-CZ" i="1" dirty="0"/>
              <a:t>Chemické prvky kolem nás </a:t>
            </a:r>
          </a:p>
          <a:p>
            <a:r>
              <a:rPr lang="cs-CZ" dirty="0"/>
              <a:t>Metodika: </a:t>
            </a:r>
            <a:r>
              <a:rPr lang="cs-CZ" dirty="0" err="1"/>
              <a:t>Pachmann</a:t>
            </a:r>
            <a:r>
              <a:rPr lang="cs-CZ" dirty="0"/>
              <a:t>: </a:t>
            </a:r>
            <a:r>
              <a:rPr lang="cs-CZ" i="1" dirty="0"/>
              <a:t>Speciální didaktika chemie</a:t>
            </a:r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923A258-4724-4EB8-99DE-674EA3937D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Didaktika chemie – 2. seminář, podzim 2019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136BDC4-4DAE-4598-9F5D-1598CD8D35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BB7C482-D22E-4FED-9353-7114FAE1AF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31" y="616733"/>
            <a:ext cx="10752138" cy="271576"/>
          </a:xfrm>
        </p:spPr>
        <p:txBody>
          <a:bodyPr/>
          <a:lstStyle/>
          <a:p>
            <a:r>
              <a:rPr lang="cs-CZ" dirty="0"/>
              <a:t>Doporučená literatura k RS: aktuální SŠ učebnice</a:t>
            </a:r>
          </a:p>
        </p:txBody>
      </p:sp>
    </p:spTree>
    <p:extLst>
      <p:ext uri="{BB962C8B-B14F-4D97-AF65-F5344CB8AC3E}">
        <p14:creationId xmlns:p14="http://schemas.microsoft.com/office/powerpoint/2010/main" val="859201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86AF06B-C4EB-40AD-B674-D972BC909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36469"/>
            <a:ext cx="10753200" cy="4695531"/>
          </a:xfrm>
        </p:spPr>
        <p:txBody>
          <a:bodyPr/>
          <a:lstStyle/>
          <a:p>
            <a:r>
              <a:rPr lang="cs-CZ" dirty="0"/>
              <a:t>Pokusy z VŠ předmětů: PSCH, ŠP1, ŠP2</a:t>
            </a:r>
          </a:p>
          <a:p>
            <a:r>
              <a:rPr lang="cs-CZ" dirty="0"/>
              <a:t>Internetové zdroje: viz přednáška DCH Zdeněk Kříž</a:t>
            </a:r>
          </a:p>
          <a:p>
            <a:r>
              <a:rPr lang="cs-CZ" dirty="0" err="1"/>
              <a:t>Čtrnáctová</a:t>
            </a:r>
            <a:r>
              <a:rPr lang="cs-CZ" dirty="0"/>
              <a:t>: </a:t>
            </a:r>
            <a:r>
              <a:rPr lang="cs-CZ" i="1" dirty="0"/>
              <a:t>Chemické pokusy pro školu a zájmovou činnost</a:t>
            </a:r>
            <a:endParaRPr lang="cs-CZ" dirty="0"/>
          </a:p>
          <a:p>
            <a:r>
              <a:rPr lang="cs-CZ" dirty="0" err="1"/>
              <a:t>Solárová</a:t>
            </a:r>
            <a:r>
              <a:rPr lang="cs-CZ" dirty="0"/>
              <a:t>: </a:t>
            </a:r>
            <a:r>
              <a:rPr lang="cs-CZ" i="1" dirty="0"/>
              <a:t>Chemické pokusy pro základní a střední školu</a:t>
            </a:r>
            <a:endParaRPr lang="cs-CZ" dirty="0"/>
          </a:p>
          <a:p>
            <a:pPr marL="72000" indent="0">
              <a:buNone/>
            </a:pPr>
            <a:endParaRPr lang="cs-CZ" sz="24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923A258-4724-4EB8-99DE-674EA3937D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Didaktika chemie – 2. seminář, podzim 2019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136BDC4-4DAE-4598-9F5D-1598CD8D35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BB7C482-D22E-4FED-9353-7114FAE1AF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31" y="616733"/>
            <a:ext cx="10752138" cy="271576"/>
          </a:xfrm>
        </p:spPr>
        <p:txBody>
          <a:bodyPr/>
          <a:lstStyle/>
          <a:p>
            <a:r>
              <a:rPr lang="cs-CZ" dirty="0"/>
              <a:t>Chemické experimenty</a:t>
            </a:r>
          </a:p>
        </p:txBody>
      </p:sp>
    </p:spTree>
    <p:extLst>
      <p:ext uri="{BB962C8B-B14F-4D97-AF65-F5344CB8AC3E}">
        <p14:creationId xmlns:p14="http://schemas.microsoft.com/office/powerpoint/2010/main" val="145998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86AF06B-C4EB-40AD-B674-D972BC909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36469"/>
            <a:ext cx="10753200" cy="4695531"/>
          </a:xfrm>
        </p:spPr>
        <p:txBody>
          <a:bodyPr/>
          <a:lstStyle/>
          <a:p>
            <a:r>
              <a:rPr lang="cs-CZ" sz="2400" dirty="0"/>
              <a:t>Fraus: </a:t>
            </a:r>
            <a:r>
              <a:rPr lang="cs-CZ" sz="2400" i="1" dirty="0"/>
              <a:t>Chemie 8 a 9 </a:t>
            </a:r>
            <a:r>
              <a:rPr lang="cs-CZ" sz="2400" dirty="0"/>
              <a:t>– </a:t>
            </a:r>
            <a:r>
              <a:rPr lang="cs-CZ" sz="2400" i="1" dirty="0"/>
              <a:t>Příručka učitele</a:t>
            </a:r>
          </a:p>
          <a:p>
            <a:r>
              <a:rPr lang="cs-CZ" sz="2400" dirty="0"/>
              <a:t>Příručky jiných učebnic pro SŠ</a:t>
            </a:r>
          </a:p>
          <a:p>
            <a:r>
              <a:rPr lang="cs-CZ" sz="2400" dirty="0" err="1"/>
              <a:t>Pachmann</a:t>
            </a:r>
            <a:r>
              <a:rPr lang="cs-CZ" sz="2400" dirty="0"/>
              <a:t>: </a:t>
            </a:r>
            <a:r>
              <a:rPr lang="cs-CZ" sz="2400" i="1" dirty="0"/>
              <a:t>Speciální didaktika chemie</a:t>
            </a:r>
          </a:p>
          <a:p>
            <a:r>
              <a:rPr lang="cs-CZ" sz="2400" dirty="0"/>
              <a:t>BÁRTA, Milan: </a:t>
            </a:r>
            <a:r>
              <a:rPr lang="cs-CZ" sz="2400" i="1" dirty="0"/>
              <a:t>Jak (ne)vyhodit školu do povětří 1+2</a:t>
            </a:r>
          </a:p>
          <a:p>
            <a:r>
              <a:rPr lang="cs-CZ" sz="2400" dirty="0"/>
              <a:t>Organická chemie: příručky učitele DP - </a:t>
            </a:r>
            <a:r>
              <a:rPr lang="cs-CZ" sz="2400" dirty="0" err="1"/>
              <a:t>Literák</a:t>
            </a:r>
            <a:endParaRPr lang="cs-CZ" sz="24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923A258-4724-4EB8-99DE-674EA3937D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Didaktika chemie – 2. seminář, podzim 2019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136BDC4-4DAE-4598-9F5D-1598CD8D35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BB7C482-D22E-4FED-9353-7114FAE1AF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31" y="616733"/>
            <a:ext cx="10752138" cy="271576"/>
          </a:xfrm>
        </p:spPr>
        <p:txBody>
          <a:bodyPr/>
          <a:lstStyle/>
          <a:p>
            <a:r>
              <a:rPr lang="cs-CZ" dirty="0"/>
              <a:t>Chemické experimenty - metodika</a:t>
            </a:r>
          </a:p>
        </p:txBody>
      </p:sp>
    </p:spTree>
    <p:extLst>
      <p:ext uri="{BB962C8B-B14F-4D97-AF65-F5344CB8AC3E}">
        <p14:creationId xmlns:p14="http://schemas.microsoft.com/office/powerpoint/2010/main" val="2575888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B65EEA1-42BF-4FAD-8E8A-21D71057A1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Didaktika chemie – 2. seminář, podzim 2019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82B0CA4-BC18-42FD-87CC-C5BD0AB611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EF96095-7F44-43FE-85CE-93AC0D3D3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Pedagogická praxe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78BF1D8-1952-4225-B62E-B611C5D7E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Pedagogická praxe z chemie 1 + Reflektivní seminář 1 + Reflexe pedagogická praxe</a:t>
            </a:r>
          </a:p>
          <a:p>
            <a:r>
              <a:rPr lang="cs-CZ" dirty="0"/>
              <a:t>Pedagogická praxe z chemie 2 + Reflektivní seminář 2 + Reflexe pedagogická praxe</a:t>
            </a:r>
          </a:p>
          <a:p>
            <a:r>
              <a:rPr lang="cs-CZ" dirty="0"/>
              <a:t>Souvislá pedagogická praxe</a:t>
            </a:r>
          </a:p>
          <a:p>
            <a:r>
              <a:rPr lang="cs-CZ" dirty="0"/>
              <a:t>Zájmová a projektová praxe</a:t>
            </a:r>
          </a:p>
        </p:txBody>
      </p:sp>
    </p:spTree>
    <p:extLst>
      <p:ext uri="{BB962C8B-B14F-4D97-AF65-F5344CB8AC3E}">
        <p14:creationId xmlns:p14="http://schemas.microsoft.com/office/powerpoint/2010/main" val="2118983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9E78E8C-CD6F-45CF-AF02-C49DA00CC9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Didaktika chemie – 2. seminář, podzim 2019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6334E4F-57D9-4433-90A3-3B2865CF80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3B3976C-BDDC-449F-8000-A2AAA4B71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Závěrečné práce učitelství chemie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CB574E3-77C0-48FC-9911-7DE6ED239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Specializace na ICT</a:t>
            </a:r>
          </a:p>
          <a:p>
            <a:pPr lvl="1"/>
            <a:r>
              <a:rPr lang="cs-CZ" dirty="0">
                <a:hlinkClick r:id="rId3"/>
              </a:rPr>
              <a:t>Umíme chemii</a:t>
            </a:r>
            <a:r>
              <a:rPr lang="cs-CZ" dirty="0"/>
              <a:t> (</a:t>
            </a:r>
            <a:r>
              <a:rPr lang="cs-CZ" dirty="0" err="1"/>
              <a:t>LaTeX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Interaktivní učebnice chemie (např. </a:t>
            </a:r>
            <a:r>
              <a:rPr lang="cs-CZ" dirty="0">
                <a:hlinkClick r:id="rId4"/>
              </a:rPr>
              <a:t>Baková</a:t>
            </a:r>
            <a:r>
              <a:rPr lang="cs-CZ" dirty="0"/>
              <a:t> – s. 31)</a:t>
            </a:r>
          </a:p>
          <a:p>
            <a:pPr lvl="1"/>
            <a:r>
              <a:rPr lang="cs-CZ" dirty="0"/>
              <a:t>Databáze multimediálního obsahu pro didaktické účely!</a:t>
            </a:r>
          </a:p>
          <a:p>
            <a:pPr lvl="1"/>
            <a:r>
              <a:rPr lang="cs-CZ" dirty="0" err="1"/>
              <a:t>Webchemie</a:t>
            </a:r>
            <a:r>
              <a:rPr lang="cs-CZ" dirty="0"/>
              <a:t> (</a:t>
            </a:r>
            <a:r>
              <a:rPr lang="cs-CZ" dirty="0">
                <a:hlinkClick r:id="rId5"/>
              </a:rPr>
              <a:t>FB</a:t>
            </a:r>
            <a:r>
              <a:rPr lang="cs-CZ" dirty="0"/>
              <a:t>, </a:t>
            </a:r>
            <a:r>
              <a:rPr lang="cs-CZ" dirty="0">
                <a:hlinkClick r:id="rId6"/>
              </a:rPr>
              <a:t>starý web</a:t>
            </a:r>
            <a:r>
              <a:rPr lang="cs-CZ" dirty="0"/>
              <a:t>), databáze pokusů</a:t>
            </a:r>
          </a:p>
          <a:p>
            <a:pPr lvl="1"/>
            <a:r>
              <a:rPr lang="cs-CZ" dirty="0"/>
              <a:t>Chemický kroužek Bioskop//pokusnice.upol.cz</a:t>
            </a:r>
          </a:p>
          <a:p>
            <a:pPr lvl="1"/>
            <a:r>
              <a:rPr lang="cs-CZ" dirty="0"/>
              <a:t>Učit se učit (</a:t>
            </a:r>
            <a:r>
              <a:rPr lang="cs-CZ" dirty="0">
                <a:hlinkClick r:id="rId7"/>
              </a:rPr>
              <a:t>starý</a:t>
            </a:r>
            <a:r>
              <a:rPr lang="cs-CZ" dirty="0"/>
              <a:t>, </a:t>
            </a:r>
            <a:r>
              <a:rPr lang="cs-CZ" dirty="0">
                <a:hlinkClick r:id="rId8"/>
              </a:rPr>
              <a:t>nový</a:t>
            </a:r>
            <a:r>
              <a:rPr lang="cs-CZ" dirty="0"/>
              <a:t>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C91BBAC-ABC1-4A1D-A297-8C96960C2267}"/>
              </a:ext>
            </a:extLst>
          </p:cNvPr>
          <p:cNvSpPr txBox="1"/>
          <p:nvPr/>
        </p:nvSpPr>
        <p:spPr>
          <a:xfrm>
            <a:off x="2389909" y="4946073"/>
            <a:ext cx="5708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Symbol" panose="05050102010706020507" pitchFamily="18" charset="2"/>
              <a:buChar char="®"/>
            </a:pPr>
            <a:r>
              <a:rPr lang="cs-CZ" dirty="0">
                <a:sym typeface="Symbol" panose="05050102010706020507" pitchFamily="18" charset="2"/>
              </a:rPr>
              <a:t> Zájmová a projektová praxe (až 3 </a:t>
            </a:r>
            <a:r>
              <a:rPr lang="cs-CZ" dirty="0" err="1">
                <a:sym typeface="Symbol" panose="05050102010706020507" pitchFamily="18" charset="2"/>
              </a:rPr>
              <a:t>kr.</a:t>
            </a:r>
            <a:r>
              <a:rPr lang="cs-CZ" dirty="0">
                <a:sym typeface="Symbol" panose="05050102010706020507" pitchFamily="18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01989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ACFAD5F-6E53-44C3-A59E-4815614399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altLang="cs-CZ"/>
              <a:t>Didaktika chemie – 2. seminář, podzim 2019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EDB4F3-BCCE-4286-A9CB-C405D8D91E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75ABCB1-649D-408F-A8E2-8EEFB629A33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512230"/>
            <a:ext cx="5220000" cy="271576"/>
          </a:xfrm>
        </p:spPr>
        <p:txBody>
          <a:bodyPr/>
          <a:lstStyle/>
          <a:p>
            <a:r>
              <a:rPr lang="cs-CZ" dirty="0"/>
              <a:t>Multimedia ve výuce I – podzim, jaro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D129A4C-A359-4337-A847-3FC0DB010FA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0000" y="5649887"/>
            <a:ext cx="5220000" cy="271576"/>
          </a:xfrm>
        </p:spPr>
        <p:txBody>
          <a:bodyPr/>
          <a:lstStyle/>
          <a:p>
            <a:r>
              <a:rPr lang="cs-CZ" dirty="0"/>
              <a:t>→ Výukové materiály v chemii - podzim</a:t>
            </a:r>
          </a:p>
        </p:txBody>
      </p:sp>
      <p:pic>
        <p:nvPicPr>
          <p:cNvPr id="10" name="Zástupný obsah 9" descr="Obsah obrázku text, vsedě, použít, mobilní telefon&#10;&#10;Popis byl vytvořen automaticky">
            <a:extLst>
              <a:ext uri="{FF2B5EF4-FFF2-40B4-BE49-F238E27FC236}">
                <a16:creationId xmlns:a16="http://schemas.microsoft.com/office/drawing/2014/main" id="{797A7872-E95B-46E5-BE6E-B5ADC6B97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1559188"/>
            <a:ext cx="5219700" cy="3693587"/>
          </a:xfrm>
        </p:spPr>
      </p:pic>
      <p:pic>
        <p:nvPicPr>
          <p:cNvPr id="15" name="Zástupný obsah 14" descr="Obsah obrázku zaparkované&#10;&#10;Popis byl vytvořen automaticky">
            <a:extLst>
              <a:ext uri="{FF2B5EF4-FFF2-40B4-BE49-F238E27FC236}">
                <a16:creationId xmlns:a16="http://schemas.microsoft.com/office/drawing/2014/main" id="{281372F4-DD91-4037-AA95-8C913B5391B0}"/>
              </a:ext>
            </a:extLst>
          </p:cNvPr>
          <p:cNvPicPr>
            <a:picLocks noGrp="1" noChangeAspect="1"/>
          </p:cNvPicPr>
          <p:nvPr>
            <p:ph idx="2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28" y="183596"/>
            <a:ext cx="4642672" cy="6508222"/>
          </a:xfrm>
        </p:spPr>
      </p:pic>
    </p:spTree>
    <p:extLst>
      <p:ext uri="{BB962C8B-B14F-4D97-AF65-F5344CB8AC3E}">
        <p14:creationId xmlns:p14="http://schemas.microsoft.com/office/powerpoint/2010/main" val="2284465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EBEE971-A7ED-443F-AFDB-B326FB1A4E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altLang="cs-CZ"/>
              <a:t>Didaktika chemie – 2. seminář, podzim 2019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9CFBBF9-5B42-49D7-A51D-B3B8368CC2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7B6A406-6C79-4BB3-8F05-8B733C29F1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974369"/>
            <a:ext cx="5220000" cy="271576"/>
          </a:xfrm>
        </p:spPr>
        <p:txBody>
          <a:bodyPr/>
          <a:lstStyle/>
          <a:p>
            <a:r>
              <a:rPr lang="cs-CZ" dirty="0"/>
              <a:t>Chemické kavárny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74387DD-6B1D-49D6-BCDC-29502DBAD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19999"/>
            <a:ext cx="10753200" cy="1056549"/>
          </a:xfrm>
        </p:spPr>
        <p:txBody>
          <a:bodyPr/>
          <a:lstStyle/>
          <a:p>
            <a:r>
              <a:rPr lang="cs-CZ" dirty="0"/>
              <a:t>Akce pro učitele a studenty učitelství chemie – </a:t>
            </a:r>
            <a:r>
              <a:rPr lang="cs-CZ" dirty="0" err="1"/>
              <a:t>PřF</a:t>
            </a:r>
            <a:r>
              <a:rPr lang="cs-CZ" dirty="0"/>
              <a:t> MU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ED4CE1CD-1DEA-4107-A64E-A5181AF30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443767"/>
            <a:ext cx="5219998" cy="3388234"/>
          </a:xfrm>
        </p:spPr>
        <p:txBody>
          <a:bodyPr/>
          <a:lstStyle/>
          <a:p>
            <a:r>
              <a:rPr lang="cs-CZ" dirty="0"/>
              <a:t>Pro koho?</a:t>
            </a:r>
          </a:p>
          <a:p>
            <a:pPr lvl="1"/>
            <a:r>
              <a:rPr lang="cs-CZ" dirty="0"/>
              <a:t>učitelé chemie</a:t>
            </a:r>
          </a:p>
          <a:p>
            <a:pPr lvl="1"/>
            <a:r>
              <a:rPr lang="cs-CZ" dirty="0"/>
              <a:t>studenti učitelství chemie</a:t>
            </a:r>
          </a:p>
          <a:p>
            <a:pPr lvl="1"/>
            <a:r>
              <a:rPr lang="cs-CZ" dirty="0"/>
              <a:t>studenti 3. a 4. ročníků SŠ</a:t>
            </a:r>
          </a:p>
          <a:p>
            <a:pPr lvl="1"/>
            <a:r>
              <a:rPr lang="cs-CZ" dirty="0"/>
              <a:t>studenti jiných oborů a VŠ pedagogové</a:t>
            </a:r>
          </a:p>
          <a:p>
            <a:pPr lvl="1"/>
            <a:r>
              <a:rPr lang="cs-CZ" dirty="0"/>
              <a:t>kdokoli se zájmem o chemii</a:t>
            </a:r>
          </a:p>
          <a:p>
            <a:r>
              <a:rPr lang="cs-CZ" dirty="0">
                <a:hlinkClick r:id="rId3"/>
              </a:rPr>
              <a:t>Potvrzení účasti</a:t>
            </a:r>
            <a:endParaRPr lang="cs-CZ" dirty="0"/>
          </a:p>
          <a:p>
            <a:r>
              <a:rPr lang="cs-CZ" dirty="0"/>
              <a:t>Další termíny: </a:t>
            </a:r>
            <a:r>
              <a:rPr lang="cs-CZ" sz="1800" dirty="0"/>
              <a:t>13.11.2019, 11.12.2019</a:t>
            </a:r>
          </a:p>
        </p:txBody>
      </p:sp>
      <p:pic>
        <p:nvPicPr>
          <p:cNvPr id="10" name="Zástupný obsah 9" descr="Obsah obrázku snímek obrazovky&#10;&#10;Popis byl vytvořen automaticky">
            <a:extLst>
              <a:ext uri="{FF2B5EF4-FFF2-40B4-BE49-F238E27FC236}">
                <a16:creationId xmlns:a16="http://schemas.microsoft.com/office/drawing/2014/main" id="{2A0DFAD8-E5B5-41F8-B40F-6C21FF3E23CB}"/>
              </a:ext>
            </a:extLst>
          </p:cNvPr>
          <p:cNvPicPr>
            <a:picLocks noGrp="1" noChangeAspect="1"/>
          </p:cNvPicPr>
          <p:nvPr>
            <p:ph idx="2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34" y="1384663"/>
            <a:ext cx="3597376" cy="5095337"/>
          </a:xfrm>
        </p:spPr>
      </p:pic>
    </p:spTree>
    <p:extLst>
      <p:ext uri="{BB962C8B-B14F-4D97-AF65-F5344CB8AC3E}">
        <p14:creationId xmlns:p14="http://schemas.microsoft.com/office/powerpoint/2010/main" val="254867485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SCI-CZ.potx" id="{45F6B7E5-7C04-4D6F-988C-FDDEAE8B644B}" vid="{0017D97F-3299-46A0-BBAA-D432C306E01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40FDBE2A047744590A4F7CDFA53DF0D" ma:contentTypeVersion="11" ma:contentTypeDescription="Vytvoří nový dokument" ma:contentTypeScope="" ma:versionID="decadf841c0da81b0f3f50789d8e1c13">
  <xsd:schema xmlns:xsd="http://www.w3.org/2001/XMLSchema" xmlns:xs="http://www.w3.org/2001/XMLSchema" xmlns:p="http://schemas.microsoft.com/office/2006/metadata/properties" xmlns:ns3="97dd56d9-7586-4c47-a2ff-6e29f46bf72a" xmlns:ns4="3b3cc35a-851c-4481-8562-6ce9f9f5548c" targetNamespace="http://schemas.microsoft.com/office/2006/metadata/properties" ma:root="true" ma:fieldsID="02e38ad563bfd445974009cbbda3ed9a" ns3:_="" ns4:_="">
    <xsd:import namespace="97dd56d9-7586-4c47-a2ff-6e29f46bf72a"/>
    <xsd:import namespace="3b3cc35a-851c-4481-8562-6ce9f9f5548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dd56d9-7586-4c47-a2ff-6e29f46bf72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3cc35a-851c-4481-8562-6ce9f9f554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C735AC-6FC7-46C2-A484-79E989B69C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dd56d9-7586-4c47-a2ff-6e29f46bf72a"/>
    <ds:schemaRef ds:uri="3b3cc35a-851c-4481-8562-6ce9f9f554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18AE1A-0C1A-4E69-AC50-8FD5D39523A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4620B17-D021-44B2-9B2E-6FF2661D08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prezentace-sci-cz</Template>
  <TotalTime>972</TotalTime>
  <Words>603</Words>
  <Application>Microsoft Office PowerPoint</Application>
  <PresentationFormat>Širokoúhlá obrazovka</PresentationFormat>
  <Paragraphs>127</Paragraphs>
  <Slides>13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Symbol</vt:lpstr>
      <vt:lpstr>Tahoma</vt:lpstr>
      <vt:lpstr>Wingdings</vt:lpstr>
      <vt:lpstr>Prezentace_MU_CZ</vt:lpstr>
      <vt:lpstr>Didaktické výstupy, závěrečné práce, didaktické aktivity</vt:lpstr>
      <vt:lpstr>Didaktické výstupy (v RS)</vt:lpstr>
      <vt:lpstr>Prezentace aplikace PowerPoint</vt:lpstr>
      <vt:lpstr>Prezentace aplikace PowerPoint</vt:lpstr>
      <vt:lpstr>Prezentace aplikace PowerPoint</vt:lpstr>
      <vt:lpstr>Pedagogická praxe</vt:lpstr>
      <vt:lpstr>Závěrečné práce učitelství chemie</vt:lpstr>
      <vt:lpstr>Prezentace aplikace PowerPoint</vt:lpstr>
      <vt:lpstr>Akce pro učitele a studenty učitelství chemie – PřF MU</vt:lpstr>
      <vt:lpstr>Prezentace aplikace PowerPoint</vt:lpstr>
      <vt:lpstr>Prezentace aplikace PowerPoint</vt:lpstr>
      <vt:lpstr>Plán výuky</vt:lpstr>
      <vt:lpstr>Plán výuky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Veronika Švandová</dc:creator>
  <cp:lastModifiedBy>Veronika Švandová</cp:lastModifiedBy>
  <cp:revision>1</cp:revision>
  <cp:lastPrinted>2019-09-25T09:27:13Z</cp:lastPrinted>
  <dcterms:created xsi:type="dcterms:W3CDTF">2019-09-25T07:36:33Z</dcterms:created>
  <dcterms:modified xsi:type="dcterms:W3CDTF">2019-10-05T19:27:22Z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0x010100840FDBE2A047744590A4F7CDFA53DF0D</vt:lpwstr>
  </property>
</Properties>
</file>