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86" r:id="rId3"/>
    <p:sldId id="287" r:id="rId4"/>
    <p:sldId id="256" r:id="rId5"/>
    <p:sldId id="288" r:id="rId6"/>
    <p:sldId id="289" r:id="rId7"/>
    <p:sldId id="290" r:id="rId8"/>
    <p:sldId id="293" r:id="rId9"/>
    <p:sldId id="294" r:id="rId10"/>
    <p:sldId id="297" r:id="rId11"/>
    <p:sldId id="298" r:id="rId12"/>
    <p:sldId id="296" r:id="rId13"/>
    <p:sldId id="295" r:id="rId14"/>
    <p:sldId id="299" r:id="rId15"/>
    <p:sldId id="291" r:id="rId16"/>
    <p:sldId id="292" r:id="rId17"/>
    <p:sldId id="300" r:id="rId18"/>
    <p:sldId id="308" r:id="rId19"/>
    <p:sldId id="301" r:id="rId20"/>
    <p:sldId id="303" r:id="rId21"/>
    <p:sldId id="304" r:id="rId22"/>
    <p:sldId id="302" r:id="rId23"/>
    <p:sldId id="305" r:id="rId24"/>
    <p:sldId id="306" r:id="rId25"/>
    <p:sldId id="30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1BB9C-8E01-4A0E-BEAC-D9E7A9D74C54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DE441-21D2-4C6A-ABBB-5F045DA815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6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0DF2-49CB-409E-8103-A3DC058397F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02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B1A-D566-44E6-BBAD-13754545DF9E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F980-31B0-4F6B-99D4-8F4F3706F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74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B1A-D566-44E6-BBAD-13754545DF9E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F980-31B0-4F6B-99D4-8F4F3706F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58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B1A-D566-44E6-BBAD-13754545DF9E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F980-31B0-4F6B-99D4-8F4F3706F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87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B1A-D566-44E6-BBAD-13754545DF9E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F980-31B0-4F6B-99D4-8F4F3706F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46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B1A-D566-44E6-BBAD-13754545DF9E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F980-31B0-4F6B-99D4-8F4F3706F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4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B1A-D566-44E6-BBAD-13754545DF9E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F980-31B0-4F6B-99D4-8F4F3706F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013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B1A-D566-44E6-BBAD-13754545DF9E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F980-31B0-4F6B-99D4-8F4F3706F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948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B1A-D566-44E6-BBAD-13754545DF9E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F980-31B0-4F6B-99D4-8F4F3706F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46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B1A-D566-44E6-BBAD-13754545DF9E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F980-31B0-4F6B-99D4-8F4F3706F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18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B1A-D566-44E6-BBAD-13754545DF9E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F980-31B0-4F6B-99D4-8F4F3706F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40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B1A-D566-44E6-BBAD-13754545DF9E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F980-31B0-4F6B-99D4-8F4F3706F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86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0DB1A-D566-44E6-BBAD-13754545DF9E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5F980-31B0-4F6B-99D4-8F4F3706F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91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Ahg6qcgoay4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g24qJt9pVQ" TargetMode="External"/><Relationship Id="rId2" Type="http://schemas.openxmlformats.org/officeDocument/2006/relationships/hyperlink" Target="https://www.youtube.com/watch?v=DB7B-No9m1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207676-4103-44CB-B3B6-688696552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268" y="365126"/>
            <a:ext cx="7153081" cy="1325563"/>
          </a:xfrm>
        </p:spPr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Než začneme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C2038F-620C-41A7-8AC3-717B62AA5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268" y="1825625"/>
            <a:ext cx="7153082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Test pozornosti</a:t>
            </a: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https://www.youtube.com/watch?v=Ahg6qcgoay4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dirty="0"/>
              <a:t>Opakování z minulého setkání: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9261B05-E410-4C34-89DB-BF42CFAE5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4985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BF01BA-45A9-43BB-AF91-6BA75136C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172" y="365126"/>
            <a:ext cx="7193177" cy="1325563"/>
          </a:xfrm>
        </p:spPr>
        <p:txBody>
          <a:bodyPr/>
          <a:lstStyle/>
          <a:p>
            <a:r>
              <a:rPr lang="cs-CZ" dirty="0"/>
              <a:t>Prezentace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E65C5E-7F91-41AA-A418-12CC9CF67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248" y="1825624"/>
            <a:ext cx="7329101" cy="4667249"/>
          </a:xfrm>
        </p:spPr>
        <p:txBody>
          <a:bodyPr>
            <a:normAutofit/>
          </a:bodyPr>
          <a:lstStyle/>
          <a:p>
            <a:r>
              <a:rPr lang="cs-CZ" dirty="0"/>
              <a:t>Chci něco říct… Jestli? Co? Jak?</a:t>
            </a:r>
          </a:p>
          <a:p>
            <a:r>
              <a:rPr lang="cs-CZ" dirty="0"/>
              <a:t>Zaměření na cíl</a:t>
            </a:r>
          </a:p>
          <a:p>
            <a:pPr marL="1519238" indent="0">
              <a:buNone/>
            </a:pPr>
            <a:r>
              <a:rPr lang="cs-CZ" dirty="0"/>
              <a:t>Zaujmout / vtáhnout</a:t>
            </a:r>
          </a:p>
          <a:p>
            <a:pPr marL="1519238" indent="0">
              <a:buNone/>
            </a:pPr>
            <a:r>
              <a:rPr lang="cs-CZ" dirty="0"/>
              <a:t>Polarizovat a vzbudit diskuzi</a:t>
            </a:r>
          </a:p>
          <a:p>
            <a:pPr marL="1519238" indent="0">
              <a:buNone/>
            </a:pPr>
            <a:r>
              <a:rPr lang="cs-CZ" dirty="0"/>
              <a:t>Objasnit / vyjasnit / informovat</a:t>
            </a:r>
          </a:p>
          <a:p>
            <a:pPr marL="1519238" indent="0">
              <a:buNone/>
            </a:pPr>
            <a:r>
              <a:rPr lang="cs-CZ" dirty="0"/>
              <a:t>Motivovat / mobilizovat</a:t>
            </a:r>
          </a:p>
          <a:p>
            <a:pPr marL="1519238" indent="0">
              <a:buNone/>
            </a:pPr>
            <a:r>
              <a:rPr lang="cs-CZ" dirty="0"/>
              <a:t>Přesvědčit</a:t>
            </a:r>
          </a:p>
          <a:p>
            <a:pPr marL="1519238" indent="0">
              <a:buNone/>
            </a:pPr>
            <a:r>
              <a:rPr lang="cs-CZ" dirty="0"/>
              <a:t>Vyvolat emoci, pocit / pobavit</a:t>
            </a:r>
          </a:p>
          <a:p>
            <a:pPr marL="1519238" indent="0">
              <a:buNone/>
            </a:pPr>
            <a:r>
              <a:rPr lang="cs-CZ" dirty="0"/>
              <a:t>…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8417685-A026-4BD1-9083-93BF6BD52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5370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BF01BA-45A9-43BB-AF91-6BA75136C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172" y="365126"/>
            <a:ext cx="7193177" cy="1325563"/>
          </a:xfrm>
        </p:spPr>
        <p:txBody>
          <a:bodyPr/>
          <a:lstStyle/>
          <a:p>
            <a:r>
              <a:rPr lang="cs-CZ" dirty="0"/>
              <a:t>Prezentace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E65C5E-7F91-41AA-A418-12CC9CF67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248" y="1825625"/>
            <a:ext cx="7329101" cy="4351338"/>
          </a:xfrm>
        </p:spPr>
        <p:txBody>
          <a:bodyPr/>
          <a:lstStyle/>
          <a:p>
            <a:r>
              <a:rPr lang="cs-CZ" dirty="0"/>
              <a:t>Struktura</a:t>
            </a:r>
          </a:p>
          <a:p>
            <a:pPr marL="0" indent="0">
              <a:buNone/>
            </a:pPr>
            <a:r>
              <a:rPr lang="cs-CZ" dirty="0"/>
              <a:t>	… záměr úvodu, těla a závěru</a:t>
            </a:r>
          </a:p>
          <a:p>
            <a:r>
              <a:rPr lang="cs-CZ" dirty="0"/>
              <a:t>Linearita?</a:t>
            </a:r>
          </a:p>
          <a:p>
            <a:r>
              <a:rPr lang="cs-CZ" dirty="0"/>
              <a:t>Práce s časem</a:t>
            </a:r>
          </a:p>
          <a:p>
            <a:r>
              <a:rPr lang="cs-CZ" dirty="0"/>
              <a:t>Využití pomůcek</a:t>
            </a:r>
          </a:p>
          <a:p>
            <a:r>
              <a:rPr lang="cs-CZ" dirty="0"/>
              <a:t>Interakce s publikem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+ závěrečná reflexe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8417685-A026-4BD1-9083-93BF6BD52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5359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EE66A-7484-4789-8458-43232BB4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42" y="365126"/>
            <a:ext cx="7156107" cy="1325563"/>
          </a:xfrm>
        </p:spPr>
        <p:txBody>
          <a:bodyPr/>
          <a:lstStyle/>
          <a:p>
            <a:r>
              <a:rPr lang="cs-CZ" dirty="0"/>
              <a:t>Zpětná vazba: JÁ jazyk !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2B80838-C1C9-4516-A225-18A59BCBD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454" y="1825625"/>
            <a:ext cx="7044896" cy="4351338"/>
          </a:xfrm>
        </p:spPr>
        <p:txBody>
          <a:bodyPr/>
          <a:lstStyle/>
          <a:p>
            <a:r>
              <a:rPr lang="cs-CZ" dirty="0"/>
              <a:t>Úvod</a:t>
            </a:r>
          </a:p>
          <a:p>
            <a:r>
              <a:rPr lang="cs-CZ" dirty="0"/>
              <a:t>Obsah</a:t>
            </a:r>
          </a:p>
          <a:p>
            <a:r>
              <a:rPr lang="cs-CZ" dirty="0"/>
              <a:t>Forma</a:t>
            </a:r>
          </a:p>
          <a:p>
            <a:r>
              <a:rPr lang="cs-CZ" dirty="0"/>
              <a:t>Líbilo a nelíbilo</a:t>
            </a:r>
          </a:p>
          <a:p>
            <a:r>
              <a:rPr lang="cs-CZ" dirty="0"/>
              <a:t>Doporučení</a:t>
            </a:r>
          </a:p>
          <a:p>
            <a:r>
              <a:rPr lang="cs-CZ" dirty="0"/>
              <a:t>Závěr</a:t>
            </a:r>
          </a:p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40AD9E8-D408-41E3-AFB0-A862B6204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0910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9986EF-46D8-49DF-A411-20FB0B0F5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962" y="365126"/>
            <a:ext cx="7304388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Plán témat a termínů prezentací, požadavky v tomto předmětu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7BED37-7B66-4993-8BD9-3C6B74DA7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960" y="1825625"/>
            <a:ext cx="7304389" cy="435133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4EA02F9-6930-4B2E-94C8-A26909C7C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3305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91D80C-CB14-4FFA-8C18-648405BFE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640" y="365126"/>
            <a:ext cx="7283709" cy="1325563"/>
          </a:xfrm>
        </p:spPr>
        <p:txBody>
          <a:bodyPr/>
          <a:lstStyle/>
          <a:p>
            <a:r>
              <a:rPr lang="cs-CZ" dirty="0"/>
              <a:t>Z praxe: Co dělat s Bobem a Nancy?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9BBEC3-DE64-4541-8636-D9B7B334A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640" y="1825625"/>
            <a:ext cx="7283710" cy="435133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911D3F1-E7CA-4030-899F-67E14536E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9508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A4224-84C0-437F-8B12-7880DE3C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816" y="365126"/>
            <a:ext cx="7205534" cy="1325563"/>
          </a:xfrm>
        </p:spPr>
        <p:txBody>
          <a:bodyPr/>
          <a:lstStyle/>
          <a:p>
            <a:r>
              <a:rPr lang="cs-CZ" dirty="0"/>
              <a:t>Techniky argumentace </a:t>
            </a:r>
            <a:br>
              <a:rPr lang="cs-CZ" dirty="0"/>
            </a:br>
            <a:r>
              <a:rPr lang="cs-CZ" dirty="0"/>
              <a:t>a přesvědčování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9C6360-D223-41BB-B954-245C6D724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892" y="2248929"/>
            <a:ext cx="7341458" cy="3928033"/>
          </a:xfrm>
        </p:spPr>
        <p:txBody>
          <a:bodyPr/>
          <a:lstStyle/>
          <a:p>
            <a:r>
              <a:rPr lang="cs-CZ" dirty="0"/>
              <a:t>Vejce</a:t>
            </a:r>
            <a:r>
              <a:rPr lang="cs-CZ" u="sng" dirty="0"/>
              <a:t> </a:t>
            </a:r>
            <a:r>
              <a:rPr lang="cs-CZ" u="sng" dirty="0">
                <a:hlinkClick r:id="rId2"/>
              </a:rPr>
              <a:t>https://www.youtube.com/watch?v=DB7B-No9m1o</a:t>
            </a:r>
            <a:endParaRPr lang="cs-CZ" u="sng" dirty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cs-CZ" u="sng" dirty="0"/>
          </a:p>
          <a:p>
            <a:r>
              <a:rPr lang="cs-CZ" dirty="0"/>
              <a:t>Volkswagen</a:t>
            </a:r>
          </a:p>
          <a:p>
            <a:pPr marL="271463" indent="0" defTabSz="271463">
              <a:buNone/>
            </a:pPr>
            <a:r>
              <a:rPr lang="cs-CZ" u="sng" dirty="0">
                <a:hlinkClick r:id="rId3"/>
              </a:rPr>
              <a:t>https://www.youtube.com/watch?v=mg24qJt9pVQ</a:t>
            </a:r>
            <a:endParaRPr lang="cs-CZ" u="sng" dirty="0"/>
          </a:p>
          <a:p>
            <a:pPr marL="271463" indent="0" defTabSz="271463">
              <a:buNone/>
            </a:pPr>
            <a:endParaRPr lang="cs-CZ" u="sng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C2BEB85-2823-4B42-B19A-DE107A306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0866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A4224-84C0-437F-8B12-7880DE3C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318" y="365126"/>
            <a:ext cx="7321032" cy="1325563"/>
          </a:xfrm>
        </p:spPr>
        <p:txBody>
          <a:bodyPr/>
          <a:lstStyle/>
          <a:p>
            <a:r>
              <a:rPr lang="cs-CZ" dirty="0" err="1">
                <a:solidFill>
                  <a:srgbClr val="00B050"/>
                </a:solidFill>
              </a:rPr>
              <a:t>Elaboration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likelihood</a:t>
            </a:r>
            <a:r>
              <a:rPr lang="cs-CZ" dirty="0">
                <a:solidFill>
                  <a:srgbClr val="00B050"/>
                </a:solidFill>
              </a:rPr>
              <a:t> model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C2BEB85-2823-4B42-B19A-DE107A306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VÃ½sledek obrÃ¡zku pro think hard sculpture">
            <a:extLst>
              <a:ext uri="{FF2B5EF4-FFF2-40B4-BE49-F238E27FC236}">
                <a16:creationId xmlns:a16="http://schemas.microsoft.com/office/drawing/2014/main" id="{5B4A92C2-C167-491D-A2D9-AD06FA6515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52" y="3391614"/>
            <a:ext cx="2045164" cy="289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84260B2-9C4B-4674-8FE1-AE31A9F13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214" y="3391614"/>
            <a:ext cx="2324717" cy="295765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D6EAA84-0711-45ED-A945-F903517FDA10}"/>
              </a:ext>
            </a:extLst>
          </p:cNvPr>
          <p:cNvSpPr txBox="1"/>
          <p:nvPr/>
        </p:nvSpPr>
        <p:spPr>
          <a:xfrm>
            <a:off x="1194318" y="1334530"/>
            <a:ext cx="69716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Richard E. Petty a John Cacioppo</a:t>
            </a:r>
            <a:r>
              <a:rPr lang="cs-CZ" sz="2800" dirty="0"/>
              <a:t> (</a:t>
            </a:r>
            <a:r>
              <a:rPr lang="en-US" sz="2800" dirty="0"/>
              <a:t>1980</a:t>
            </a:r>
            <a:r>
              <a:rPr lang="cs-CZ" sz="2800" dirty="0"/>
              <a:t>)</a:t>
            </a:r>
          </a:p>
          <a:p>
            <a:endParaRPr lang="cs-CZ" sz="2800" dirty="0"/>
          </a:p>
          <a:p>
            <a:r>
              <a:rPr lang="cs-CZ" sz="2800" dirty="0"/>
              <a:t>Centrální a periferní cesta </a:t>
            </a:r>
            <a:r>
              <a:rPr lang="cs-CZ" sz="2800" dirty="0" err="1"/>
              <a:t>persuaze</a:t>
            </a:r>
            <a:r>
              <a:rPr lang="cs-CZ" sz="2800" dirty="0"/>
              <a:t> </a:t>
            </a:r>
            <a:r>
              <a:rPr lang="en-US" dirty="0"/>
              <a:t> 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21392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3384C3-8718-4449-8238-A05D87D62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268" y="365126"/>
            <a:ext cx="7153081" cy="1325563"/>
          </a:xfrm>
        </p:spPr>
        <p:txBody>
          <a:bodyPr/>
          <a:lstStyle/>
          <a:p>
            <a:r>
              <a:rPr lang="cs-CZ" dirty="0"/>
              <a:t>Faktory zdroje 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687562-A685-4822-830F-BAC39E813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268" y="1825625"/>
            <a:ext cx="7153082" cy="4351338"/>
          </a:xfrm>
        </p:spPr>
        <p:txBody>
          <a:bodyPr/>
          <a:lstStyle/>
          <a:p>
            <a:r>
              <a:rPr lang="cs-CZ" dirty="0"/>
              <a:t>Autorita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8847D19-31E5-41BC-940C-038595B75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octors.jpg">
            <a:extLst>
              <a:ext uri="{FF2B5EF4-FFF2-40B4-BE49-F238E27FC236}">
                <a16:creationId xmlns:a16="http://schemas.microsoft.com/office/drawing/2014/main" id="{1285B22D-ED97-4EA1-8989-1A2ABF94CCE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5497" y="4192913"/>
            <a:ext cx="3810000" cy="2540000"/>
          </a:xfrm>
          <a:prstGeom prst="rect">
            <a:avLst/>
          </a:prstGeom>
        </p:spPr>
      </p:pic>
      <p:pic>
        <p:nvPicPr>
          <p:cNvPr id="7170" name="Picture 2" descr="VÃ½sledek obrÃ¡zku pro putin">
            <a:extLst>
              <a:ext uri="{FF2B5EF4-FFF2-40B4-BE49-F238E27FC236}">
                <a16:creationId xmlns:a16="http://schemas.microsoft.com/office/drawing/2014/main" id="{37841828-92A2-48BF-A2F8-070136537A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21413"/>
          <a:stretch/>
        </p:blipFill>
        <p:spPr bwMode="auto">
          <a:xfrm>
            <a:off x="6327237" y="903560"/>
            <a:ext cx="2052734" cy="190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ouvisejÃ­cÃ­ obrÃ¡zek">
            <a:extLst>
              <a:ext uri="{FF2B5EF4-FFF2-40B4-BE49-F238E27FC236}">
                <a16:creationId xmlns:a16="http://schemas.microsoft.com/office/drawing/2014/main" id="{D419FD7F-3F88-4BDF-85AD-BFE5FDC1D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083" y="2540000"/>
            <a:ext cx="1777998" cy="177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Ã½sledek obrÃ¡zku pro pohlreich">
            <a:extLst>
              <a:ext uri="{FF2B5EF4-FFF2-40B4-BE49-F238E27FC236}">
                <a16:creationId xmlns:a16="http://schemas.microsoft.com/office/drawing/2014/main" id="{4304B332-5B13-43C4-B6BB-CBE2B059F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504" y="3792417"/>
            <a:ext cx="2940496" cy="294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805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6370CF-0C3F-4AC0-93B6-7D573E5B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886" y="365126"/>
            <a:ext cx="7168464" cy="1325563"/>
          </a:xfrm>
        </p:spPr>
        <p:txBody>
          <a:bodyPr>
            <a:normAutofit/>
          </a:bodyPr>
          <a:lstStyle/>
          <a:p>
            <a:r>
              <a:rPr lang="cs-CZ" sz="3600" dirty="0" err="1"/>
              <a:t>Milgramův</a:t>
            </a:r>
            <a:r>
              <a:rPr lang="cs-CZ" sz="3600" dirty="0"/>
              <a:t> experiment (1963)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46A8FA-0284-4469-9743-7B7459ABD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884" y="1825624"/>
            <a:ext cx="7168465" cy="4859847"/>
          </a:xfrm>
        </p:spPr>
        <p:txBody>
          <a:bodyPr>
            <a:normAutofit/>
          </a:bodyPr>
          <a:lstStyle/>
          <a:p>
            <a:r>
              <a:rPr lang="sk-SK" dirty="0" err="1"/>
              <a:t>Inzerce</a:t>
            </a:r>
            <a:r>
              <a:rPr lang="sk-SK" dirty="0"/>
              <a:t> v </a:t>
            </a:r>
            <a:r>
              <a:rPr lang="sk-SK" dirty="0" err="1"/>
              <a:t>tisku</a:t>
            </a:r>
            <a:endParaRPr lang="sk-SK" dirty="0"/>
          </a:p>
          <a:p>
            <a:r>
              <a:rPr lang="sk-SK" dirty="0" err="1"/>
              <a:t>Yale</a:t>
            </a:r>
            <a:r>
              <a:rPr lang="sk-SK" dirty="0"/>
              <a:t> </a:t>
            </a:r>
            <a:r>
              <a:rPr lang="sk-SK" dirty="0" err="1"/>
              <a:t>University</a:t>
            </a:r>
            <a:endParaRPr lang="sk-SK" dirty="0"/>
          </a:p>
          <a:p>
            <a:r>
              <a:rPr lang="sk-SK" dirty="0" err="1"/>
              <a:t>Učitel-žák</a:t>
            </a:r>
            <a:endParaRPr lang="sk-SK" dirty="0"/>
          </a:p>
          <a:p>
            <a:r>
              <a:rPr lang="sk-SK" dirty="0"/>
              <a:t>40 </a:t>
            </a:r>
            <a:r>
              <a:rPr lang="sk-SK" dirty="0" err="1"/>
              <a:t>účastníků</a:t>
            </a:r>
            <a:r>
              <a:rPr lang="sk-SK" dirty="0"/>
              <a:t> 20+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300 V … 100 </a:t>
            </a:r>
            <a:r>
              <a:rPr lang="en-GB" dirty="0">
                <a:solidFill>
                  <a:srgbClr val="FF0000"/>
                </a:solidFill>
              </a:rPr>
              <a:t>%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435 V </a:t>
            </a:r>
            <a:r>
              <a:rPr lang="cs-CZ" dirty="0">
                <a:solidFill>
                  <a:srgbClr val="FF0000"/>
                </a:solidFill>
              </a:rPr>
              <a:t>… 63 </a:t>
            </a:r>
            <a:r>
              <a:rPr lang="en-GB" dirty="0">
                <a:solidFill>
                  <a:srgbClr val="FF0000"/>
                </a:solidFill>
              </a:rPr>
              <a:t>%</a:t>
            </a:r>
            <a:endParaRPr lang="en-US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0C0A12-F6B5-4BF6-A935-4D8A25D99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VÃ½sledek obrÃ¡zku pro milgram experiment">
            <a:extLst>
              <a:ext uri="{FF2B5EF4-FFF2-40B4-BE49-F238E27FC236}">
                <a16:creationId xmlns:a16="http://schemas.microsoft.com/office/drawing/2014/main" id="{C49FD341-E095-4B8C-AF5B-3DD644050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126" y="1288707"/>
            <a:ext cx="3904178" cy="294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milgram experiment">
            <a:extLst>
              <a:ext uri="{FF2B5EF4-FFF2-40B4-BE49-F238E27FC236}">
                <a16:creationId xmlns:a16="http://schemas.microsoft.com/office/drawing/2014/main" id="{95BFDA06-E6B4-463A-8151-C48B72A40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126" y="4257261"/>
            <a:ext cx="3901109" cy="26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nley milgram generator scale">
            <a:extLst>
              <a:ext uri="{FF2B5EF4-FFF2-40B4-BE49-F238E27FC236}">
                <a16:creationId xmlns:a16="http://schemas.microsoft.com/office/drawing/2014/main" id="{54292882-1644-4CE4-9EAB-08F7CA63A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33" y="4170800"/>
            <a:ext cx="3969794" cy="85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61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21FFF5-3B6C-4A77-B780-1DAB50D80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90" y="365126"/>
            <a:ext cx="7115759" cy="1325563"/>
          </a:xfrm>
        </p:spPr>
        <p:txBody>
          <a:bodyPr/>
          <a:lstStyle/>
          <a:p>
            <a:r>
              <a:rPr lang="cs-CZ" dirty="0"/>
              <a:t>Faktory zdroje 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D3BF6C-478B-4817-8873-EBFE0E950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592" y="1825625"/>
            <a:ext cx="7115758" cy="4351338"/>
          </a:xfrm>
        </p:spPr>
        <p:txBody>
          <a:bodyPr/>
          <a:lstStyle/>
          <a:p>
            <a:r>
              <a:rPr lang="cs-CZ" dirty="0"/>
              <a:t>Kredibilita … expertíza, důvěryhodnost, laskavost</a:t>
            </a:r>
          </a:p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8CD433C-3CC3-45E0-95A1-F23C318A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authority - pope.jpg">
            <a:extLst>
              <a:ext uri="{FF2B5EF4-FFF2-40B4-BE49-F238E27FC236}">
                <a16:creationId xmlns:a16="http://schemas.microsoft.com/office/drawing/2014/main" id="{5E48CF2F-9DEF-4672-A524-84D2C13479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5061" y="3082229"/>
            <a:ext cx="2746310" cy="2746310"/>
          </a:xfrm>
          <a:prstGeom prst="rect">
            <a:avLst/>
          </a:prstGeom>
        </p:spPr>
      </p:pic>
      <p:pic>
        <p:nvPicPr>
          <p:cNvPr id="6146" name="Picture 2" descr="VÃ½sledek obrÃ¡zku pro sherlock holmes">
            <a:extLst>
              <a:ext uri="{FF2B5EF4-FFF2-40B4-BE49-F238E27FC236}">
                <a16:creationId xmlns:a16="http://schemas.microsoft.com/office/drawing/2014/main" id="{859EA594-B2CD-4D22-A300-04C58B271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303" y="2682874"/>
            <a:ext cx="30194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5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AE0571-DE3B-4C6C-95AF-34C45DF82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752" y="457130"/>
            <a:ext cx="7797186" cy="1325563"/>
          </a:xfrm>
        </p:spPr>
        <p:txBody>
          <a:bodyPr>
            <a:normAutofit/>
          </a:bodyPr>
          <a:lstStyle/>
          <a:p>
            <a:pPr lvl="0"/>
            <a:r>
              <a:rPr lang="cs-CZ" sz="4000" dirty="0"/>
              <a:t>Opakování:</a:t>
            </a:r>
            <a:br>
              <a:rPr lang="cs-CZ" sz="4000" dirty="0"/>
            </a:br>
            <a:r>
              <a:rPr lang="cs-CZ" sz="3600" dirty="0">
                <a:solidFill>
                  <a:srgbClr val="00B050"/>
                </a:solidFill>
              </a:rPr>
              <a:t>Sebepoznávání  a  poznávání druhých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D597D1A-E0A5-46EB-AD6F-30D5014F3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0649" y="1782693"/>
            <a:ext cx="39433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>
                <a:solidFill>
                  <a:schemeClr val="bg1">
                    <a:lumMod val="65000"/>
                  </a:schemeClr>
                </a:solidFill>
              </a:rPr>
              <a:t>Interpersonální percepce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Zkreslení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1">
                    <a:lumMod val="65000"/>
                  </a:schemeClr>
                </a:solidFill>
              </a:rPr>
              <a:t>…</a:t>
            </a:r>
            <a:r>
              <a:rPr lang="cs-CZ" sz="2000" dirty="0" err="1">
                <a:solidFill>
                  <a:schemeClr val="bg1">
                    <a:lumMod val="65000"/>
                  </a:schemeClr>
                </a:solidFill>
              </a:rPr>
              <a:t>sebeprezentační</a:t>
            </a:r>
            <a:r>
              <a:rPr lang="cs-CZ" sz="2000" dirty="0">
                <a:solidFill>
                  <a:schemeClr val="bg1">
                    <a:lumMod val="65000"/>
                  </a:schemeClr>
                </a:solidFill>
              </a:rPr>
              <a:t> strategie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1">
                    <a:lumMod val="65000"/>
                  </a:schemeClr>
                </a:solidFill>
              </a:rPr>
              <a:t>…kognitivní heuristiky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E1B5F8A-9E5E-49AB-A1D9-BFC32717EF3D}"/>
              </a:ext>
            </a:extLst>
          </p:cNvPr>
          <p:cNvSpPr txBox="1"/>
          <p:nvPr/>
        </p:nvSpPr>
        <p:spPr>
          <a:xfrm>
            <a:off x="1360536" y="1782693"/>
            <a:ext cx="394335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složky </a:t>
            </a:r>
            <a:r>
              <a:rPr kumimoji="0" lang="cs-CZ" sz="28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sebesystému</a:t>
            </a:r>
            <a:endParaRPr kumimoji="0" lang="cs-CZ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Kognitivní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…zkušenosti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Emocionální 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…aktuální/požadované/chtěné já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Konativní</a:t>
            </a:r>
          </a:p>
          <a:p>
            <a:pPr marL="0" marR="0" lvl="0" indent="0" algn="l" defTabSz="266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…seberegulace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77040CC-9688-4A5A-9F85-0A67E7D55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6953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6370CF-0C3F-4AC0-93B6-7D573E5B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886" y="365126"/>
            <a:ext cx="7168464" cy="1325563"/>
          </a:xfrm>
        </p:spPr>
        <p:txBody>
          <a:bodyPr>
            <a:normAutofit/>
          </a:bodyPr>
          <a:lstStyle/>
          <a:p>
            <a:r>
              <a:rPr lang="cs-CZ" sz="3600" dirty="0"/>
              <a:t>Budování kredibility prostřednictvím nonverbální komunikace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46A8FA-0284-4469-9743-7B7459ABD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884" y="1825625"/>
            <a:ext cx="7168465" cy="4351338"/>
          </a:xfrm>
        </p:spPr>
        <p:txBody>
          <a:bodyPr/>
          <a:lstStyle/>
          <a:p>
            <a:r>
              <a:rPr lang="sk-SK" dirty="0"/>
              <a:t>Oční kontakt</a:t>
            </a:r>
            <a:endParaRPr lang="en-US" b="1" dirty="0"/>
          </a:p>
          <a:p>
            <a:r>
              <a:rPr lang="sk-SK" dirty="0" err="1"/>
              <a:t>Spontánní</a:t>
            </a:r>
            <a:r>
              <a:rPr lang="sk-SK" dirty="0"/>
              <a:t> </a:t>
            </a:r>
            <a:r>
              <a:rPr lang="sk-SK" dirty="0" err="1"/>
              <a:t>gestikulace</a:t>
            </a:r>
            <a:r>
              <a:rPr lang="sk-SK" dirty="0"/>
              <a:t> s </a:t>
            </a:r>
            <a:r>
              <a:rPr lang="sk-SK" dirty="0" err="1"/>
              <a:t>důrazem</a:t>
            </a:r>
            <a:r>
              <a:rPr lang="sk-SK" dirty="0"/>
              <a:t> na podstatné</a:t>
            </a:r>
          </a:p>
          <a:p>
            <a:r>
              <a:rPr lang="sk-SK" dirty="0" err="1"/>
              <a:t>Uvolněný</a:t>
            </a:r>
            <a:r>
              <a:rPr lang="sk-SK" dirty="0"/>
              <a:t> a </a:t>
            </a:r>
            <a:r>
              <a:rPr lang="sk-SK" dirty="0" err="1"/>
              <a:t>otevřený</a:t>
            </a:r>
            <a:r>
              <a:rPr lang="sk-SK" dirty="0"/>
              <a:t> postoj </a:t>
            </a:r>
            <a:r>
              <a:rPr lang="sk-SK" dirty="0" err="1"/>
              <a:t>těla</a:t>
            </a:r>
            <a:endParaRPr lang="sk-SK" dirty="0"/>
          </a:p>
          <a:p>
            <a:r>
              <a:rPr lang="sk-SK" dirty="0" err="1"/>
              <a:t>Přirozená</a:t>
            </a:r>
            <a:r>
              <a:rPr lang="sk-SK" dirty="0"/>
              <a:t> práce s </a:t>
            </a:r>
            <a:r>
              <a:rPr lang="sk-SK" dirty="0" err="1"/>
              <a:t>hlasem</a:t>
            </a:r>
            <a:r>
              <a:rPr lang="sk-SK" dirty="0"/>
              <a:t> – výška, </a:t>
            </a:r>
            <a:r>
              <a:rPr lang="sk-SK" dirty="0" err="1"/>
              <a:t>hlasitost</a:t>
            </a:r>
            <a:r>
              <a:rPr lang="sk-SK" dirty="0"/>
              <a:t>, rytmus, </a:t>
            </a:r>
            <a:r>
              <a:rPr lang="sk-SK" dirty="0" err="1"/>
              <a:t>atd</a:t>
            </a:r>
            <a:r>
              <a:rPr lang="sk-SK" dirty="0"/>
              <a:t>.</a:t>
            </a:r>
            <a:endParaRPr lang="en-US" dirty="0"/>
          </a:p>
          <a:p>
            <a:r>
              <a:rPr lang="sk-SK" dirty="0"/>
              <a:t>Oblečení</a:t>
            </a:r>
            <a:endParaRPr lang="en-US" b="1" dirty="0"/>
          </a:p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0C0A12-F6B5-4BF6-A935-4D8A25D99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8155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9986EF-46D8-49DF-A411-20FB0B0F5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962" y="365126"/>
            <a:ext cx="7304388" cy="1325563"/>
          </a:xfrm>
        </p:spPr>
        <p:txBody>
          <a:bodyPr>
            <a:normAutofit/>
          </a:bodyPr>
          <a:lstStyle/>
          <a:p>
            <a:r>
              <a:rPr lang="cs-CZ" dirty="0" err="1"/>
              <a:t>Sleeper</a:t>
            </a:r>
            <a:r>
              <a:rPr lang="cs-CZ" dirty="0"/>
              <a:t> </a:t>
            </a:r>
            <a:r>
              <a:rPr lang="cs-CZ" dirty="0" err="1"/>
              <a:t>effect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7BED37-7B66-4993-8BD9-3C6B74DA7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960" y="1825625"/>
            <a:ext cx="730438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Hovland</a:t>
            </a:r>
            <a:r>
              <a:rPr lang="cs-CZ" dirty="0"/>
              <a:t> a Weiss, 1951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Původně málo přesvědčivá informace (např. z nedůvěryhodného zdroje) s časem nabývá na přesvědčivosti, protože recipient zapomíná na její původ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aplikace: volební kampaň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4EA02F9-6930-4B2E-94C8-A26909C7C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VÃ½sledek obrÃ¡zku pro antikampaÅ">
            <a:extLst>
              <a:ext uri="{FF2B5EF4-FFF2-40B4-BE49-F238E27FC236}">
                <a16:creationId xmlns:a16="http://schemas.microsoft.com/office/drawing/2014/main" id="{2862206F-FF9B-4D81-993B-E8B517426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470" y="4550274"/>
            <a:ext cx="3097763" cy="230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933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BBE245-23A6-4DFF-B1FD-25E12032F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980" y="365126"/>
            <a:ext cx="7302370" cy="1325563"/>
          </a:xfrm>
        </p:spPr>
        <p:txBody>
          <a:bodyPr/>
          <a:lstStyle/>
          <a:p>
            <a:r>
              <a:rPr lang="cs-CZ" dirty="0"/>
              <a:t>Faktory zdroje 3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25A28C-610B-4F8A-B66B-7573C2836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252" y="1825625"/>
            <a:ext cx="7097097" cy="4351338"/>
          </a:xfrm>
        </p:spPr>
        <p:txBody>
          <a:bodyPr/>
          <a:lstStyle/>
          <a:p>
            <a:r>
              <a:rPr lang="cs-CZ" dirty="0"/>
              <a:t>Sociální atraktivita</a:t>
            </a:r>
          </a:p>
          <a:p>
            <a:pPr marL="630238" indent="-358775">
              <a:buNone/>
            </a:pPr>
            <a:r>
              <a:rPr lang="cs-CZ" dirty="0"/>
              <a:t>… oblíbenost, podobnost, blízkost, </a:t>
            </a:r>
          </a:p>
          <a:p>
            <a:pPr marL="630238" indent="-358775">
              <a:buNone/>
            </a:pPr>
            <a:r>
              <a:rPr lang="cs-CZ" dirty="0"/>
              <a:t>	fyzická přitažlivost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7D99854-8360-4B64-846A-3B8AEA771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VÃ½sledek obrÃ¡zku pro angelina jolie">
            <a:extLst>
              <a:ext uri="{FF2B5EF4-FFF2-40B4-BE49-F238E27FC236}">
                <a16:creationId xmlns:a16="http://schemas.microsoft.com/office/drawing/2014/main" id="{58644D33-CDEC-4488-8CCF-30A16A7E5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628" y="4105469"/>
            <a:ext cx="3556371" cy="237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Ã½sledek obrÃ¡zku pro tomas klus">
            <a:extLst>
              <a:ext uri="{FF2B5EF4-FFF2-40B4-BE49-F238E27FC236}">
                <a16:creationId xmlns:a16="http://schemas.microsoft.com/office/drawing/2014/main" id="{6C0145B8-52B6-4F84-A213-F8AD1462E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252" y="4121342"/>
            <a:ext cx="3765608" cy="237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Ã½sledek obrÃ¡zku pro biatlonistka koukalova">
            <a:extLst>
              <a:ext uri="{FF2B5EF4-FFF2-40B4-BE49-F238E27FC236}">
                <a16:creationId xmlns:a16="http://schemas.microsoft.com/office/drawing/2014/main" id="{04D14257-51D5-46C4-B08A-FE3D16384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47" y="381000"/>
            <a:ext cx="2332652" cy="174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672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9986EF-46D8-49DF-A411-20FB0B0F5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962" y="365126"/>
            <a:ext cx="7304388" cy="1325563"/>
          </a:xfrm>
        </p:spPr>
        <p:txBody>
          <a:bodyPr>
            <a:normAutofit/>
          </a:bodyPr>
          <a:lstStyle/>
          <a:p>
            <a:r>
              <a:rPr lang="cs-CZ" dirty="0"/>
              <a:t>Faktory příjemce zprávy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7BED37-7B66-4993-8BD9-3C6B74DA7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112" y="2533135"/>
            <a:ext cx="7944893" cy="3643828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Motivace       a        schopnosti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r>
              <a:rPr lang="cs-CZ" sz="2000" dirty="0"/>
              <a:t>Zainteresovanost         </a:t>
            </a:r>
            <a:r>
              <a:rPr lang="cs-CZ" sz="2000" dirty="0" err="1"/>
              <a:t>need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cognition</a:t>
            </a:r>
            <a:r>
              <a:rPr lang="cs-CZ" sz="2000" dirty="0"/>
              <a:t>          </a:t>
            </a:r>
            <a:r>
              <a:rPr lang="cs-CZ" sz="2000" dirty="0" err="1"/>
              <a:t>distraktory</a:t>
            </a:r>
            <a:r>
              <a:rPr lang="cs-CZ" sz="2000" dirty="0"/>
              <a:t>             znalosti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4EA02F9-6930-4B2E-94C8-A26909C7C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F9B649CF-0A01-43FC-A989-8507FA155F9B}"/>
              </a:ext>
            </a:extLst>
          </p:cNvPr>
          <p:cNvCxnSpPr/>
          <p:nvPr/>
        </p:nvCxnSpPr>
        <p:spPr>
          <a:xfrm flipH="1">
            <a:off x="1890045" y="3043755"/>
            <a:ext cx="999891" cy="118007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00DCC913-7C0B-43AD-9950-0A740E30C90D}"/>
              </a:ext>
            </a:extLst>
          </p:cNvPr>
          <p:cNvCxnSpPr>
            <a:cxnSpLocks/>
          </p:cNvCxnSpPr>
          <p:nvPr/>
        </p:nvCxnSpPr>
        <p:spPr>
          <a:xfrm>
            <a:off x="3560647" y="3043755"/>
            <a:ext cx="505338" cy="118007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E57241C3-AF34-4D6A-B923-FA10A21CD761}"/>
              </a:ext>
            </a:extLst>
          </p:cNvPr>
          <p:cNvCxnSpPr>
            <a:cxnSpLocks/>
          </p:cNvCxnSpPr>
          <p:nvPr/>
        </p:nvCxnSpPr>
        <p:spPr>
          <a:xfrm flipH="1">
            <a:off x="6180178" y="3024316"/>
            <a:ext cx="86497" cy="118007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9918204A-7804-4059-8726-6618060DE0ED}"/>
              </a:ext>
            </a:extLst>
          </p:cNvPr>
          <p:cNvCxnSpPr/>
          <p:nvPr/>
        </p:nvCxnSpPr>
        <p:spPr>
          <a:xfrm>
            <a:off x="6907720" y="3024316"/>
            <a:ext cx="1087394" cy="118007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548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9986EF-46D8-49DF-A411-20FB0B0F5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962" y="365126"/>
            <a:ext cx="7304388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Efekt přesvědčování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7BED37-7B66-4993-8BD9-3C6B74DA7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112" y="1690689"/>
            <a:ext cx="8117888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  CENTRÁLNÍ CESTA                       PERIFERNÍ CESTA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Dlouhodobý ………. </a:t>
            </a:r>
            <a:r>
              <a:rPr lang="cs-CZ" sz="2000" dirty="0">
                <a:solidFill>
                  <a:srgbClr val="00B050"/>
                </a:solidFill>
              </a:rPr>
              <a:t>STABILITA POSTOJE </a:t>
            </a:r>
            <a:r>
              <a:rPr lang="cs-CZ" dirty="0"/>
              <a:t>…….... Krátkodobý</a:t>
            </a:r>
          </a:p>
          <a:p>
            <a:pPr marL="0" indent="0">
              <a:buNone/>
            </a:pPr>
            <a:r>
              <a:rPr lang="cs-CZ" dirty="0"/>
              <a:t>Těžké změnit ………… </a:t>
            </a:r>
            <a:r>
              <a:rPr lang="cs-CZ" sz="2000" dirty="0">
                <a:solidFill>
                  <a:srgbClr val="00B050"/>
                </a:solidFill>
              </a:rPr>
              <a:t>REZISTENCE</a:t>
            </a:r>
            <a:r>
              <a:rPr lang="cs-CZ" dirty="0"/>
              <a:t> …..….... Lehké změnit</a:t>
            </a:r>
          </a:p>
          <a:p>
            <a:pPr marL="0" indent="0">
              <a:buNone/>
            </a:pPr>
            <a:r>
              <a:rPr lang="cs-CZ" dirty="0"/>
              <a:t>↑……….. </a:t>
            </a:r>
            <a:r>
              <a:rPr lang="cs-CZ" sz="2000" dirty="0">
                <a:solidFill>
                  <a:srgbClr val="00B050"/>
                </a:solidFill>
              </a:rPr>
              <a:t>KONZISTENCE MEZI POSTOJEM A CHOVÁNÍM</a:t>
            </a:r>
            <a:r>
              <a:rPr lang="cs-CZ" dirty="0"/>
              <a:t>….........↓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4EA02F9-6930-4B2E-94C8-A26909C7C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VÃ½sledek obrÃ¡zku pro think hard sculpture">
            <a:extLst>
              <a:ext uri="{FF2B5EF4-FFF2-40B4-BE49-F238E27FC236}">
                <a16:creationId xmlns:a16="http://schemas.microsoft.com/office/drawing/2014/main" id="{A58A26FA-6823-4021-B7B9-C2F360E4B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228" y="2421293"/>
            <a:ext cx="839941" cy="118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1BBD286-1264-4523-94A6-89BC1CC0A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134" y="2421293"/>
            <a:ext cx="935276" cy="118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30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9986EF-46D8-49DF-A411-20FB0B0F5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962" y="365126"/>
            <a:ext cx="7304388" cy="1325563"/>
          </a:xfrm>
        </p:spPr>
        <p:txBody>
          <a:bodyPr>
            <a:normAutofit/>
          </a:bodyPr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7BED37-7B66-4993-8BD9-3C6B74DA7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960" y="1825625"/>
            <a:ext cx="7304389" cy="435133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4EA02F9-6930-4B2E-94C8-A26909C7C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5092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1D0A29-5C56-4681-AF03-4E1C2C64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962" y="365126"/>
            <a:ext cx="7304388" cy="1325563"/>
          </a:xfrm>
        </p:spPr>
        <p:txBody>
          <a:bodyPr/>
          <a:lstStyle/>
          <a:p>
            <a:r>
              <a:rPr lang="cs-CZ" dirty="0"/>
              <a:t>Prohloubení sebepoznání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52F225-1F9B-4A32-A473-D1499649C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9D454EA-FB69-4027-9D2A-FF2DF30D2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7706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C3B1B-4515-4C20-AF72-F92494217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6112" y="605481"/>
            <a:ext cx="8117888" cy="864973"/>
          </a:xfrm>
        </p:spPr>
        <p:txBody>
          <a:bodyPr>
            <a:noAutofit/>
          </a:bodyPr>
          <a:lstStyle/>
          <a:p>
            <a:r>
              <a:rPr lang="cs-CZ" sz="4000" dirty="0"/>
              <a:t>2. téma: Mezilidská komunikace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9A329DF-9F7F-44C9-9D26-22DA3624C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091188"/>
            <a:ext cx="8001000" cy="1655762"/>
          </a:xfrm>
        </p:spPr>
        <p:txBody>
          <a:bodyPr>
            <a:normAutofit fontScale="70000" lnSpcReduction="20000"/>
          </a:bodyPr>
          <a:lstStyle/>
          <a:p>
            <a:pPr algn="l"/>
            <a:endParaRPr lang="cs-CZ" sz="1800" dirty="0"/>
          </a:p>
          <a:p>
            <a:pPr algn="l"/>
            <a:r>
              <a:rPr lang="cs-CZ" sz="2900" dirty="0"/>
              <a:t>DOPORUČENÁ LITERATURA z knihoven MU:</a:t>
            </a:r>
          </a:p>
          <a:p>
            <a:pPr algn="l"/>
            <a:r>
              <a:rPr lang="cs-CZ" dirty="0" err="1"/>
              <a:t>Plaňava</a:t>
            </a:r>
            <a:r>
              <a:rPr lang="cs-CZ" dirty="0"/>
              <a:t>, I. (2005). Průvodce mezilidskou komunikací ‐ přístupy, dovednosti, poruchy. Praha: </a:t>
            </a:r>
            <a:r>
              <a:rPr lang="cs-CZ" dirty="0" err="1"/>
              <a:t>Grada</a:t>
            </a:r>
            <a:r>
              <a:rPr lang="cs-CZ" dirty="0"/>
              <a:t>.</a:t>
            </a:r>
          </a:p>
          <a:p>
            <a:pPr algn="l"/>
            <a:r>
              <a:rPr lang="cs-CZ" dirty="0" err="1"/>
              <a:t>Kahneman</a:t>
            </a:r>
            <a:r>
              <a:rPr lang="cs-CZ" dirty="0"/>
              <a:t>, D. (2012). Myšlení, rychlé a pomalé. Brno: Jan </a:t>
            </a:r>
            <a:r>
              <a:rPr lang="cs-CZ" dirty="0" err="1"/>
              <a:t>Melvil</a:t>
            </a:r>
            <a:r>
              <a:rPr lang="cs-CZ" dirty="0"/>
              <a:t>.</a:t>
            </a:r>
            <a:br>
              <a:rPr lang="cs-CZ" dirty="0"/>
            </a:br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437356C-9A12-4948-9F45-0C0B1FFDA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SouvisejÃ­cÃ­ obrÃ¡zek">
            <a:extLst>
              <a:ext uri="{FF2B5EF4-FFF2-40B4-BE49-F238E27FC236}">
                <a16:creationId xmlns:a16="http://schemas.microsoft.com/office/drawing/2014/main" id="{D87FA2D7-8426-450B-9F8F-E8EC4FF30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487" y="1724072"/>
            <a:ext cx="5449330" cy="311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362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A4224-84C0-437F-8B12-7880DE3C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676" y="365126"/>
            <a:ext cx="7279674" cy="1325563"/>
          </a:xfrm>
        </p:spPr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Komunikačně-relační axiom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9C6360-D223-41BB-B954-245C6D724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674" y="1825625"/>
            <a:ext cx="72796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… „nelze nekomunikovat“ </a:t>
            </a:r>
            <a:r>
              <a:rPr lang="cs-CZ" sz="1600" dirty="0"/>
              <a:t>(Paul </a:t>
            </a:r>
            <a:r>
              <a:rPr lang="cs-CZ" sz="1600" dirty="0" err="1"/>
              <a:t>Watzlawick</a:t>
            </a:r>
            <a:r>
              <a:rPr lang="cs-CZ" sz="1600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Komunikace naše vzájemné vztahy i osobnost nejen odráží, nýbrž je též spoluutváří.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Chceme-li vztahy s lidmi utvářet či měnit, nabízí se šance v tom, JAK spolu kvalitněji komunikovat slovy, intonací, gesty, mimikou – a třeba i souznějícím mlčením. </a:t>
            </a:r>
            <a:r>
              <a:rPr lang="cs-CZ" sz="1600" dirty="0"/>
              <a:t>(</a:t>
            </a:r>
            <a:r>
              <a:rPr lang="cs-CZ" sz="1600" dirty="0" err="1"/>
              <a:t>Plaňava</a:t>
            </a:r>
            <a:r>
              <a:rPr lang="cs-CZ" sz="1600" dirty="0"/>
              <a:t>, 2005).</a:t>
            </a:r>
          </a:p>
          <a:p>
            <a:pPr marL="0" indent="0">
              <a:buNone/>
            </a:pPr>
            <a:endParaRPr lang="cs-CZ" sz="16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C2BEB85-2823-4B42-B19A-DE107A306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9552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A4224-84C0-437F-8B12-7880DE3C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102" y="365126"/>
            <a:ext cx="7230247" cy="1325563"/>
          </a:xfrm>
        </p:spPr>
        <p:txBody>
          <a:bodyPr/>
          <a:lstStyle/>
          <a:p>
            <a:r>
              <a:rPr lang="cs-CZ" dirty="0"/>
              <a:t>Co vše se při komunikaci děje?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9C6360-D223-41BB-B954-245C6D724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350" y="5918885"/>
            <a:ext cx="7143750" cy="4557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C2BEB85-2823-4B42-B19A-DE107A306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3042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A4224-84C0-437F-8B12-7880DE3C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54" y="365126"/>
            <a:ext cx="7488194" cy="1325563"/>
          </a:xfrm>
        </p:spPr>
        <p:txBody>
          <a:bodyPr/>
          <a:lstStyle/>
          <a:p>
            <a:r>
              <a:rPr lang="cs-CZ" dirty="0"/>
              <a:t>Jak to udělat, abychom si rozuměli?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9C6360-D223-41BB-B954-245C6D724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25624"/>
            <a:ext cx="7143750" cy="466724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Vhodně uspořádat transakční prostředí</a:t>
            </a:r>
          </a:p>
          <a:p>
            <a:endParaRPr lang="cs-CZ" dirty="0"/>
          </a:p>
          <a:p>
            <a:r>
              <a:rPr lang="cs-CZ" dirty="0"/>
              <a:t>Jasně signalizovat vlastní záměr komunikace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Dát komunikačnímu partnerovi prostor, aby vyjádřil, zda naslouchá a dekóduje sdělení v souladu s naším záměrem.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Informovat druhé o tom, jak rozumíme tomu, co říkají.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C2BEB85-2823-4B42-B19A-DE107A306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4063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A4224-84C0-437F-8B12-7880DE3C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102" y="365126"/>
            <a:ext cx="7230247" cy="1325563"/>
          </a:xfrm>
        </p:spPr>
        <p:txBody>
          <a:bodyPr/>
          <a:lstStyle/>
          <a:p>
            <a:r>
              <a:rPr lang="cs-CZ" dirty="0"/>
              <a:t>Nonverbální komunikace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9C6360-D223-41BB-B954-245C6D724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C2BEB85-2823-4B42-B19A-DE107A306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body-language">
            <a:extLst>
              <a:ext uri="{FF2B5EF4-FFF2-40B4-BE49-F238E27FC236}">
                <a16:creationId xmlns:a16="http://schemas.microsoft.com/office/drawing/2014/main" id="{B963E298-6C9F-496B-9AF9-DC1DE5AFF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283" y="1690689"/>
            <a:ext cx="3001117" cy="169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09C9B67-1EFD-4067-A674-E602A100A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330" y="1703663"/>
            <a:ext cx="3336767" cy="169062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F776DBD-2CB5-4072-A568-D7E4AA95CF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2737" y="3643200"/>
            <a:ext cx="1950086" cy="1464275"/>
          </a:xfrm>
          <a:prstGeom prst="rect">
            <a:avLst/>
          </a:prstGeom>
        </p:spPr>
      </p:pic>
      <p:pic>
        <p:nvPicPr>
          <p:cNvPr id="2060" name="Picture 12" descr="Keeping relationships close - Business meetings">
            <a:extLst>
              <a:ext uri="{FF2B5EF4-FFF2-40B4-BE49-F238E27FC236}">
                <a16:creationId xmlns:a16="http://schemas.microsoft.com/office/drawing/2014/main" id="{2536D9C7-AD6A-4544-A48D-51FFB1CCB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93" y="5198893"/>
            <a:ext cx="2179755" cy="159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85A3CF0-1122-4CC6-9D7A-229B6B0520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2474" y="4001294"/>
            <a:ext cx="2923666" cy="292366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FC16E46-A8DF-464F-9A23-3A26B69DF8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1696" y="4197042"/>
            <a:ext cx="1837058" cy="115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30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BF01BA-45A9-43BB-AF91-6BA75136C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172" y="365126"/>
            <a:ext cx="7193177" cy="1325563"/>
          </a:xfrm>
        </p:spPr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Prezentace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E65C5E-7F91-41AA-A418-12CC9CF67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248" y="1825625"/>
            <a:ext cx="7329101" cy="4351338"/>
          </a:xfrm>
        </p:spPr>
        <p:txBody>
          <a:bodyPr/>
          <a:lstStyle/>
          <a:p>
            <a:r>
              <a:rPr lang="cs-CZ" dirty="0"/>
              <a:t>Chci něco říct… Jestli? Co? Jak?</a:t>
            </a:r>
          </a:p>
          <a:p>
            <a:r>
              <a:rPr lang="cs-CZ" dirty="0"/>
              <a:t>Zaměření na cíl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8417685-A026-4BD1-9083-93BF6BD52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296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2973</TotalTime>
  <Words>493</Words>
  <Application>Microsoft Office PowerPoint</Application>
  <PresentationFormat>Předvádění na obrazovce (4:3)</PresentationFormat>
  <Paragraphs>130</Paragraphs>
  <Slides>25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Motiv Office</vt:lpstr>
      <vt:lpstr>Než začneme</vt:lpstr>
      <vt:lpstr>Opakování: Sebepoznávání  a  poznávání druhých</vt:lpstr>
      <vt:lpstr>Prohloubení sebepoznání</vt:lpstr>
      <vt:lpstr>2. téma: Mezilidská komunikace</vt:lpstr>
      <vt:lpstr>Komunikačně-relační axiom</vt:lpstr>
      <vt:lpstr>Co vše se při komunikaci děje?</vt:lpstr>
      <vt:lpstr>Jak to udělat, abychom si rozuměli?</vt:lpstr>
      <vt:lpstr>Nonverbální komunikace</vt:lpstr>
      <vt:lpstr>Prezentace</vt:lpstr>
      <vt:lpstr>Prezentace</vt:lpstr>
      <vt:lpstr>Prezentace</vt:lpstr>
      <vt:lpstr>Zpětná vazba: JÁ jazyk !</vt:lpstr>
      <vt:lpstr>Plán témat a termínů prezentací, požadavky v tomto předmětu</vt:lpstr>
      <vt:lpstr>Z praxe: Co dělat s Bobem a Nancy?</vt:lpstr>
      <vt:lpstr>Techniky argumentace  a přesvědčování</vt:lpstr>
      <vt:lpstr>Elaboration likelihood model</vt:lpstr>
      <vt:lpstr>Faktory zdroje 1</vt:lpstr>
      <vt:lpstr>Milgramův experiment (1963)</vt:lpstr>
      <vt:lpstr>Faktory zdroje 2</vt:lpstr>
      <vt:lpstr>Budování kredibility prostřednictvím nonverbální komunikace</vt:lpstr>
      <vt:lpstr>Sleeper effect</vt:lpstr>
      <vt:lpstr>Faktory zdroje 3</vt:lpstr>
      <vt:lpstr>Faktory příjemce zprávy</vt:lpstr>
      <vt:lpstr>Efekt přesvědčování</vt:lpstr>
      <vt:lpstr>Shrnutí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Než začneme</dc:title>
  <dc:creator>Ludmila Kašpárková</dc:creator>
  <cp:lastModifiedBy>LK</cp:lastModifiedBy>
  <cp:revision>11</cp:revision>
  <dcterms:created xsi:type="dcterms:W3CDTF">2018-09-29T10:04:41Z</dcterms:created>
  <dcterms:modified xsi:type="dcterms:W3CDTF">2019-10-08T13:09:46Z</dcterms:modified>
</cp:coreProperties>
</file>