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6" r:id="rId3"/>
    <p:sldId id="265" r:id="rId4"/>
    <p:sldId id="256" r:id="rId5"/>
    <p:sldId id="257" r:id="rId6"/>
    <p:sldId id="262" r:id="rId7"/>
    <p:sldId id="259" r:id="rId8"/>
    <p:sldId id="263" r:id="rId9"/>
    <p:sldId id="274" r:id="rId10"/>
    <p:sldId id="267" r:id="rId11"/>
    <p:sldId id="275" r:id="rId12"/>
    <p:sldId id="264" r:id="rId13"/>
    <p:sldId id="272" r:id="rId14"/>
    <p:sldId id="270" r:id="rId15"/>
    <p:sldId id="269" r:id="rId16"/>
    <p:sldId id="268" r:id="rId17"/>
    <p:sldId id="258" r:id="rId18"/>
    <p:sldId id="261" r:id="rId19"/>
  </p:sldIdLst>
  <p:sldSz cx="9144000" cy="6858000" type="screen4x3"/>
  <p:notesSz cx="9947275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2C96E-C67D-421A-A442-8D1184542A5E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0C09C-9B14-4752-97D7-46921B1DE8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87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Atkinson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Cíl je nejatraktivnější, pokud je pravděpodobnost jeho dosažení STŘEDNĚ obtížné (malá obtížnost – nuda, velká obtížnost – příliš).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0C09C-9B14-4752-97D7-46921B1DE86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32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Atkinson</a:t>
            </a:r>
            <a:r>
              <a:rPr lang="cs-CZ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Cíl je nejatraktivnější, pokud je pravděpodobnost jeho dosažení STŘEDNĚ obtížné (malá obtížnost – nuda, velká obtížnost – příliš).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0C09C-9B14-4752-97D7-46921B1DE86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32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EE63A-172D-481F-A3C7-40E3C9573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EE64BB-25B2-432B-99BD-6A68A393D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E23328-DA1A-4B32-A9B0-357B8313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C4DF50-A45F-4F83-83A3-3DBC0F70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F95F59-7BA2-4F2B-A20F-BB3F44C7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04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E607D-4250-4722-9283-01A0695C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450B3A-D2BE-4F07-A3F1-264DC1F4C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CC71DA-47A2-4218-A75F-9FEEA460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788883-19A8-4C49-8253-50AE90CD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19F652-6F90-46D0-9282-2D2BF106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4C6F8EC-093C-4A93-B1E6-3F937F324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38C044-4C21-4E03-8570-5ACB86AA5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87F0F0-B415-4979-9402-7688F9CC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04B6A-8A18-41C6-94F3-56AE7679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376183-6007-4234-93BE-DD7FE5A7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79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F1E36-8A3D-4403-A4DB-38FFF2DF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8BAD56-D564-4EB0-8611-32BE8E99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CF9E31-CA04-47CA-AA43-0F3478D7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962FBF-FB87-4F4D-9A70-26283E7B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E2C259-16EC-43B5-818B-EE58E124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36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A230BF-C644-4C15-B950-DBD2BEBA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C2CF44-46E1-410C-BFB9-A2ACD3A27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EDAFD9-B114-4D3F-B4AD-6C424C8C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12C2DB-65AC-475F-97F3-3E654906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A3D8F6-33ED-49CB-B5D7-D9883B48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3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DC812-5410-46FC-B2AB-C828027F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1FB230-9F70-4E87-9D55-25A71FF63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C3BA5DF-D1D9-4234-B6C9-10D6128B5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BF478A-B111-448C-AB7B-FEC4288F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11CB08-E77C-4005-B1B9-E71B8294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1DF9D5-CF03-4E05-A6DF-374861EF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0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2B6C9-5665-49EF-B10A-2DEEE4B3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FAB1FD-9ADF-47BE-8B49-531F99A06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7928A8-9998-4983-971C-091FF9DAC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747D06E-B0D2-4191-B9E6-8989D22F4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9424726-21CC-435D-A709-7158B215C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C8FD60-4EEC-4084-A958-95A9C667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0EBFC3-F579-4F49-BFAA-5404D4F2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92219D-B733-458C-86B2-01C5BC1B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78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C433F-D05E-45DE-A140-F77A17F6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2CC349-284E-4DB7-9C3B-3F7B5399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A1E9A6-A4FB-412A-BC46-F47BCD00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78F38C-8278-4AA0-89FC-6603A148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50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7229ED-1616-4985-8C47-B28036EE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9649421-7F8A-4DF9-A6EF-16C14BE8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98474C-604B-4A58-B652-09834866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79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8A88F-A964-43F0-ABF1-C9E60896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D7AE0C-4BDD-401A-82D5-51BE627FB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A79B10F-8812-418E-9EE9-00EFE4EF5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885D94-466B-4E44-9B95-2A1FCFC8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984CD-4286-4F19-B600-ECE3EF302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CB2335-A057-4ABC-B0B6-0ED8296D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59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26BA1-90A3-4528-8157-07039A52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C566F8-BE4C-4E39-8BE4-2BC781474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F2999DB-3390-41C6-82E6-95FE3CE96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A1CA2C-C4DC-4DE9-9FB6-A11BE3240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9676C5-347B-41DD-916D-5CF1E3AD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B0A7A3-ACC8-4C41-BD14-AD5EB273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60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5DB0C1-A563-4A41-9BB6-26A1257E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733CA7E-E750-4607-8377-7EA05F4FC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804C84-8525-4D49-96F0-FEA719FEA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74525-9D2D-49AF-8779-ACAC8ECE1386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B5B4CF-4F9F-4486-8BD8-4AF6F2817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C5DCFC-1F45-4743-BB66-009488732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60AAB-8B95-4ED8-9267-BB541FB6B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01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870210"/>
          </a:xfrm>
        </p:spPr>
        <p:txBody>
          <a:bodyPr>
            <a:normAutofit fontScale="90000"/>
          </a:bodyPr>
          <a:lstStyle/>
          <a:p>
            <a:r>
              <a:rPr lang="cs-CZ" dirty="0"/>
              <a:t>Opakování z minule </a:t>
            </a:r>
            <a:br>
              <a:rPr lang="cs-CZ" dirty="0"/>
            </a:br>
            <a:r>
              <a:rPr lang="cs-CZ" sz="4000" dirty="0">
                <a:solidFill>
                  <a:srgbClr val="00B050"/>
                </a:solidFill>
              </a:rPr>
              <a:t>klíčové pojmy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121" y="2124112"/>
            <a:ext cx="6858000" cy="3032678"/>
          </a:xfrm>
        </p:spPr>
        <p:txBody>
          <a:bodyPr>
            <a:normAutofit/>
          </a:bodyPr>
          <a:lstStyle/>
          <a:p>
            <a:pPr algn="l"/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Ã½sledek obrÃ¡zku pro opakovÃ¡nÃ­">
            <a:extLst>
              <a:ext uri="{FF2B5EF4-FFF2-40B4-BE49-F238E27FC236}">
                <a16:creationId xmlns:a16="http://schemas.microsoft.com/office/drawing/2014/main" id="{C8C9DD50-C49E-4402-99C4-E839032A3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21" y="2070162"/>
            <a:ext cx="7230999" cy="450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9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16688"/>
            <a:ext cx="6858000" cy="818708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dirty="0"/>
              <a:t>Percepce kauzality</a:t>
            </a:r>
            <a:br>
              <a:rPr lang="cs-CZ" sz="4400" dirty="0"/>
            </a:br>
            <a:r>
              <a:rPr lang="cs-CZ" sz="4400" dirty="0"/>
              <a:t>vnímání úspěchu a neúspěchu</a:t>
            </a:r>
            <a:endParaRPr lang="cs-CZ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727200"/>
            <a:ext cx="7780867" cy="3530600"/>
          </a:xfrm>
        </p:spPr>
        <p:txBody>
          <a:bodyPr/>
          <a:lstStyle/>
          <a:p>
            <a:pPr algn="l"/>
            <a:r>
              <a:rPr lang="cs-CZ" dirty="0"/>
              <a:t> 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8A387D4-90FE-4535-8FD1-6A7AD3C1F6CB}"/>
              </a:ext>
            </a:extLst>
          </p:cNvPr>
          <p:cNvSpPr txBox="1"/>
          <p:nvPr/>
        </p:nvSpPr>
        <p:spPr>
          <a:xfrm>
            <a:off x="1272747" y="4920001"/>
            <a:ext cx="7963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Atribuční</a:t>
            </a:r>
            <a:r>
              <a:rPr lang="cs-CZ" sz="2800" dirty="0"/>
              <a:t> styl </a:t>
            </a:r>
          </a:p>
          <a:p>
            <a:r>
              <a:rPr lang="cs-CZ" sz="2800" dirty="0" err="1"/>
              <a:t>Egodefenzivní</a:t>
            </a:r>
            <a:r>
              <a:rPr lang="cs-CZ" sz="2800" dirty="0"/>
              <a:t> tendence</a:t>
            </a:r>
          </a:p>
          <a:p>
            <a:r>
              <a:rPr lang="cs-CZ" sz="2800" dirty="0"/>
              <a:t>Naučená bezmocnost</a:t>
            </a:r>
          </a:p>
          <a:p>
            <a:r>
              <a:rPr lang="cs-CZ" sz="2800" dirty="0"/>
              <a:t>Základní </a:t>
            </a:r>
            <a:r>
              <a:rPr lang="cs-CZ" sz="2800" dirty="0" err="1"/>
              <a:t>atribuční</a:t>
            </a:r>
            <a:r>
              <a:rPr lang="cs-CZ" sz="2800" dirty="0"/>
              <a:t> chyba</a:t>
            </a:r>
          </a:p>
        </p:txBody>
      </p:sp>
      <p:pic>
        <p:nvPicPr>
          <p:cNvPr id="10242" name="Picture 2" descr="VÃ½sledek obrÃ¡zku pro attribution success failure">
            <a:extLst>
              <a:ext uri="{FF2B5EF4-FFF2-40B4-BE49-F238E27FC236}">
                <a16:creationId xmlns:a16="http://schemas.microsoft.com/office/drawing/2014/main" id="{A1578B6D-5A70-4B77-B445-A30D827DD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t="23594" r="8723" b="17320"/>
          <a:stretch/>
        </p:blipFill>
        <p:spPr bwMode="auto">
          <a:xfrm>
            <a:off x="1938064" y="1600200"/>
            <a:ext cx="6190735" cy="32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DCDBF5A-5F50-409F-91C7-F16C931B537C}"/>
              </a:ext>
            </a:extLst>
          </p:cNvPr>
          <p:cNvSpPr txBox="1"/>
          <p:nvPr/>
        </p:nvSpPr>
        <p:spPr>
          <a:xfrm>
            <a:off x="5566153" y="5744562"/>
            <a:ext cx="3577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>
                <a:solidFill>
                  <a:srgbClr val="00B050"/>
                </a:solidFill>
              </a:rPr>
              <a:t>Může učitel ovlivňovat motivaci žáků?</a:t>
            </a:r>
          </a:p>
        </p:txBody>
      </p:sp>
    </p:spTree>
    <p:extLst>
      <p:ext uri="{BB962C8B-B14F-4D97-AF65-F5344CB8AC3E}">
        <p14:creationId xmlns:p14="http://schemas.microsoft.com/office/powerpoint/2010/main" val="156258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0C1F8-5438-42FF-BE53-94C174A5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8" y="365126"/>
            <a:ext cx="7308342" cy="1325563"/>
          </a:xfrm>
        </p:spPr>
        <p:txBody>
          <a:bodyPr/>
          <a:lstStyle/>
          <a:p>
            <a:r>
              <a:rPr lang="cs-CZ" dirty="0"/>
              <a:t>Prezentace a zpětná vazba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C0538F-F227-4DAC-B828-37275775D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312" y="2340865"/>
            <a:ext cx="7162038" cy="3836098"/>
          </a:xfrm>
        </p:spPr>
        <p:txBody>
          <a:bodyPr/>
          <a:lstStyle/>
          <a:p>
            <a:r>
              <a:rPr lang="cs-CZ" dirty="0"/>
              <a:t>Úvod</a:t>
            </a:r>
          </a:p>
          <a:p>
            <a:r>
              <a:rPr lang="cs-CZ" dirty="0"/>
              <a:t>Obsah</a:t>
            </a:r>
          </a:p>
          <a:p>
            <a:r>
              <a:rPr lang="cs-CZ" dirty="0"/>
              <a:t>Forma</a:t>
            </a:r>
          </a:p>
          <a:p>
            <a:r>
              <a:rPr lang="cs-CZ" dirty="0"/>
              <a:t>Líbilo a nelíbilo</a:t>
            </a:r>
          </a:p>
          <a:p>
            <a:r>
              <a:rPr lang="cs-CZ" dirty="0"/>
              <a:t>Doporučení</a:t>
            </a:r>
          </a:p>
          <a:p>
            <a:r>
              <a:rPr lang="cs-CZ" dirty="0"/>
              <a:t>Závěr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1CD21A-5C43-4B59-8D8D-E0FF9AA5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VÃ½sledek obrÃ¡zku pro feedback">
            <a:extLst>
              <a:ext uri="{FF2B5EF4-FFF2-40B4-BE49-F238E27FC236}">
                <a16:creationId xmlns:a16="http://schemas.microsoft.com/office/drawing/2014/main" id="{E96EB1A9-E0B4-47C5-A311-134C64B4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96" y="1690689"/>
            <a:ext cx="4645152" cy="46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8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57201"/>
            <a:ext cx="6858000" cy="1272745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dirty="0">
                <a:solidFill>
                  <a:srgbClr val="00B050"/>
                </a:solidFill>
              </a:rPr>
              <a:t>Teorie motivace</a:t>
            </a:r>
            <a:br>
              <a:rPr lang="cs-CZ" sz="4400" dirty="0"/>
            </a:br>
            <a:r>
              <a:rPr lang="cs-CZ" sz="4400" dirty="0"/>
              <a:t>A. Teorie potřeb </a:t>
            </a:r>
            <a:r>
              <a:rPr lang="cs-CZ" sz="2000" dirty="0"/>
              <a:t>(</a:t>
            </a:r>
            <a:r>
              <a:rPr lang="cs-CZ" sz="2000" dirty="0" err="1"/>
              <a:t>Maslow</a:t>
            </a:r>
            <a:r>
              <a:rPr lang="cs-CZ" sz="2000" dirty="0"/>
              <a:t>)</a:t>
            </a:r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VÃ½sledek obrÃ¡zku pro maslowova pyramida">
            <a:extLst>
              <a:ext uri="{FF2B5EF4-FFF2-40B4-BE49-F238E27FC236}">
                <a16:creationId xmlns:a16="http://schemas.microsoft.com/office/drawing/2014/main" id="{D53065F4-A27F-490A-B819-E7C80A7C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28" y="2082223"/>
            <a:ext cx="4682259" cy="379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16688"/>
            <a:ext cx="6858000" cy="818708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B. Teorie očekávání </a:t>
            </a:r>
            <a:r>
              <a:rPr lang="cs-CZ" sz="2000" dirty="0"/>
              <a:t>(</a:t>
            </a:r>
            <a:r>
              <a:rPr lang="cs-CZ" sz="2000" dirty="0" err="1"/>
              <a:t>Vroom</a:t>
            </a:r>
            <a:r>
              <a:rPr lang="cs-CZ" sz="2000" dirty="0"/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727200"/>
            <a:ext cx="7780867" cy="3530600"/>
          </a:xfrm>
        </p:spPr>
        <p:txBody>
          <a:bodyPr/>
          <a:lstStyle/>
          <a:p>
            <a:pPr algn="l"/>
            <a:r>
              <a:rPr lang="cs-CZ" dirty="0"/>
              <a:t>   </a:t>
            </a:r>
            <a:r>
              <a:rPr lang="cs-CZ" dirty="0" err="1"/>
              <a:t>Expektance</a:t>
            </a:r>
            <a:r>
              <a:rPr lang="cs-CZ" dirty="0"/>
              <a:t>        x          </a:t>
            </a:r>
            <a:r>
              <a:rPr lang="cs-CZ" dirty="0" err="1"/>
              <a:t>Instrumentalita</a:t>
            </a:r>
            <a:r>
              <a:rPr lang="cs-CZ" dirty="0"/>
              <a:t>        X        Valence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VÃ½sledek obrÃ¡zku pro expectancy theory">
            <a:extLst>
              <a:ext uri="{FF2B5EF4-FFF2-40B4-BE49-F238E27FC236}">
                <a16:creationId xmlns:a16="http://schemas.microsoft.com/office/drawing/2014/main" id="{E8F26C2E-8C45-43A6-8FA1-DF8225DDB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36" y="2258284"/>
            <a:ext cx="8117888" cy="32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9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616688"/>
            <a:ext cx="7593227" cy="818708"/>
          </a:xfrm>
        </p:spPr>
        <p:txBody>
          <a:bodyPr>
            <a:normAutofit/>
          </a:bodyPr>
          <a:lstStyle/>
          <a:p>
            <a:pPr algn="l"/>
            <a:r>
              <a:rPr lang="cs-CZ" sz="4400" dirty="0"/>
              <a:t>C. Teorie stanovení cílů </a:t>
            </a:r>
            <a:r>
              <a:rPr lang="cs-CZ" sz="2200" dirty="0"/>
              <a:t>(Locke, </a:t>
            </a:r>
            <a:r>
              <a:rPr lang="cs-CZ" sz="2200" dirty="0" err="1"/>
              <a:t>Latham</a:t>
            </a:r>
            <a:r>
              <a:rPr lang="cs-CZ" sz="2200" dirty="0"/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223" y="1602858"/>
            <a:ext cx="6858000" cy="3652284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Cíl               Nasměrování, úsilí a výdrž 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dirty="0"/>
              <a:t>                                  Výkon            </a:t>
            </a:r>
            <a:r>
              <a:rPr lang="cs-CZ" sz="1400" dirty="0">
                <a:solidFill>
                  <a:srgbClr val="00B050"/>
                </a:solidFill>
              </a:rPr>
              <a:t>spokojenost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dirty="0"/>
              <a:t>                                Odměna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VÃ½sledek obrÃ¡zku pro smart goal">
            <a:extLst>
              <a:ext uri="{FF2B5EF4-FFF2-40B4-BE49-F238E27FC236}">
                <a16:creationId xmlns:a16="http://schemas.microsoft.com/office/drawing/2014/main" id="{9902D418-7625-466F-ACCC-D4B3F378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77" y="2206908"/>
            <a:ext cx="2796363" cy="15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2B4C825-7BCE-49CB-A2EF-DC6AC51F97C6}"/>
              </a:ext>
            </a:extLst>
          </p:cNvPr>
          <p:cNvCxnSpPr/>
          <p:nvPr/>
        </p:nvCxnSpPr>
        <p:spPr>
          <a:xfrm>
            <a:off x="1924495" y="1796902"/>
            <a:ext cx="797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EC072AF-8BA8-4CBC-87B6-D18DA53C0CF4}"/>
              </a:ext>
            </a:extLst>
          </p:cNvPr>
          <p:cNvCxnSpPr/>
          <p:nvPr/>
        </p:nvCxnSpPr>
        <p:spPr>
          <a:xfrm>
            <a:off x="4572000" y="2041451"/>
            <a:ext cx="0" cy="574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DC8DFAE-4F5D-4294-94CE-64BC6ADE9250}"/>
              </a:ext>
            </a:extLst>
          </p:cNvPr>
          <p:cNvCxnSpPr/>
          <p:nvPr/>
        </p:nvCxnSpPr>
        <p:spPr>
          <a:xfrm>
            <a:off x="4572000" y="3062177"/>
            <a:ext cx="0" cy="616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476E109-F7EF-49EE-80F0-E487016A8C8A}"/>
              </a:ext>
            </a:extLst>
          </p:cNvPr>
          <p:cNvCxnSpPr/>
          <p:nvPr/>
        </p:nvCxnSpPr>
        <p:spPr>
          <a:xfrm flipV="1">
            <a:off x="5816009" y="2041451"/>
            <a:ext cx="0" cy="1850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8670389-553F-4747-874F-AC0C983BFFA8}"/>
              </a:ext>
            </a:extLst>
          </p:cNvPr>
          <p:cNvCxnSpPr/>
          <p:nvPr/>
        </p:nvCxnSpPr>
        <p:spPr>
          <a:xfrm>
            <a:off x="5486400" y="3891516"/>
            <a:ext cx="329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58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616688"/>
            <a:ext cx="8001001" cy="818708"/>
          </a:xfrm>
        </p:spPr>
        <p:txBody>
          <a:bodyPr>
            <a:normAutofit fontScale="90000"/>
          </a:bodyPr>
          <a:lstStyle/>
          <a:p>
            <a:pPr algn="l"/>
            <a:r>
              <a:rPr lang="cs-CZ" sz="4900" dirty="0"/>
              <a:t>D. </a:t>
            </a:r>
            <a:r>
              <a:rPr lang="cs-CZ" sz="4900" dirty="0" err="1"/>
              <a:t>Sebedeterminační</a:t>
            </a:r>
            <a:r>
              <a:rPr lang="cs-CZ" sz="4900" dirty="0"/>
              <a:t> teorie </a:t>
            </a:r>
            <a:r>
              <a:rPr lang="cs-CZ" sz="2200" dirty="0"/>
              <a:t>(Deci a Ryan)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43449"/>
            <a:ext cx="6858000" cy="4917989"/>
          </a:xfrm>
        </p:spPr>
        <p:txBody>
          <a:bodyPr>
            <a:normAutofit/>
          </a:bodyPr>
          <a:lstStyle/>
          <a:p>
            <a:r>
              <a:rPr lang="cs-CZ" dirty="0"/>
              <a:t>Autonomie + kompetence + </a:t>
            </a:r>
            <a:r>
              <a:rPr lang="cs-CZ" dirty="0" err="1"/>
              <a:t>vztaženost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NenÃ­ dostupnÃ½ Å¾Ã¡dnÃ½ alternativnÃ­ text.">
            <a:extLst>
              <a:ext uri="{FF2B5EF4-FFF2-40B4-BE49-F238E27FC236}">
                <a16:creationId xmlns:a16="http://schemas.microsoft.com/office/drawing/2014/main" id="{C008DFD9-65E2-4591-A973-8104D39AC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" r="4400" b="12934"/>
          <a:stretch/>
        </p:blipFill>
        <p:spPr bwMode="auto">
          <a:xfrm>
            <a:off x="1026112" y="2291246"/>
            <a:ext cx="8138160" cy="44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3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16688"/>
            <a:ext cx="6858000" cy="818708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dirty="0"/>
              <a:t>Metody zjišťování výkonové motivace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572768"/>
            <a:ext cx="6858000" cy="3685032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cs-CZ" dirty="0"/>
              <a:t>Dotazníky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Výkonové zkoušky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Projektivní metody (TAT)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ikisofia.cz/images/thumb/0/00/TATlab.jpg/351px-TATlab.jpg">
            <a:extLst>
              <a:ext uri="{FF2B5EF4-FFF2-40B4-BE49-F238E27FC236}">
                <a16:creationId xmlns:a16="http://schemas.microsoft.com/office/drawing/2014/main" id="{8EFA4C13-BA41-4A06-87FA-476BFD59A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78" y="3028691"/>
            <a:ext cx="4693606" cy="366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2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630237"/>
          </a:xfrm>
        </p:spPr>
        <p:txBody>
          <a:bodyPr>
            <a:noAutofit/>
          </a:bodyPr>
          <a:lstStyle/>
          <a:p>
            <a:r>
              <a:rPr lang="cs-CZ" sz="4400" dirty="0" err="1"/>
              <a:t>Overjustification</a:t>
            </a:r>
            <a:r>
              <a:rPr lang="cs-CZ" sz="4400" dirty="0"/>
              <a:t> </a:t>
            </a:r>
            <a:r>
              <a:rPr lang="cs-CZ" sz="4400" dirty="0" err="1"/>
              <a:t>effect</a:t>
            </a:r>
            <a:endParaRPr lang="cs-CZ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VÃ½sledek obrÃ¡zku pro overjustification effect">
            <a:extLst>
              <a:ext uri="{FF2B5EF4-FFF2-40B4-BE49-F238E27FC236}">
                <a16:creationId xmlns:a16="http://schemas.microsoft.com/office/drawing/2014/main" id="{F0946DA3-9ECF-4A96-A0B0-C2C2E851B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46208" r="8470" b="23975"/>
          <a:stretch/>
        </p:blipFill>
        <p:spPr bwMode="auto">
          <a:xfrm>
            <a:off x="1143000" y="2478703"/>
            <a:ext cx="7344507" cy="195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7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7427794" cy="630237"/>
          </a:xfrm>
        </p:spPr>
        <p:txBody>
          <a:bodyPr>
            <a:noAutofit/>
          </a:bodyPr>
          <a:lstStyle/>
          <a:p>
            <a:pPr algn="l"/>
            <a:r>
              <a:rPr lang="cs-CZ" sz="4400" dirty="0"/>
              <a:t>Aplikace teorií v praxi:</a:t>
            </a:r>
            <a:br>
              <a:rPr lang="cs-CZ" sz="4400" dirty="0"/>
            </a:br>
            <a:r>
              <a:rPr lang="cs-CZ" sz="2800" i="1" dirty="0">
                <a:solidFill>
                  <a:srgbClr val="00B050"/>
                </a:solidFill>
              </a:rPr>
              <a:t>jak zvyšovat motivaci učitelů?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3F7D00CD-F1EA-4EF6-BA9D-D24F3E2D1F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859AF7-37AC-4CF2-8BBB-4D7F6EA24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5358"/>
            <a:ext cx="9144000" cy="30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9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870210"/>
          </a:xfrm>
        </p:spPr>
        <p:txBody>
          <a:bodyPr>
            <a:normAutofit fontScale="90000"/>
          </a:bodyPr>
          <a:lstStyle/>
          <a:p>
            <a:r>
              <a:rPr lang="cs-CZ" dirty="0"/>
              <a:t>Opakování z minule </a:t>
            </a:r>
            <a:br>
              <a:rPr lang="cs-CZ" dirty="0"/>
            </a:br>
            <a:r>
              <a:rPr lang="cs-CZ" sz="4000" dirty="0">
                <a:solidFill>
                  <a:srgbClr val="00B050"/>
                </a:solidFill>
              </a:rPr>
              <a:t>klíčové pojmy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121" y="2373744"/>
            <a:ext cx="6858000" cy="427643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Sociální skupina a její charakteristiky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In-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bias</a:t>
            </a:r>
            <a:r>
              <a:rPr lang="cs-CZ" dirty="0"/>
              <a:t>, </a:t>
            </a:r>
            <a:r>
              <a:rPr lang="cs-CZ" dirty="0" err="1"/>
              <a:t>Minimal</a:t>
            </a:r>
            <a:r>
              <a:rPr lang="cs-CZ" dirty="0"/>
              <a:t> </a:t>
            </a:r>
            <a:r>
              <a:rPr lang="cs-CZ" dirty="0" err="1"/>
              <a:t>discrimination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, </a:t>
            </a:r>
            <a:r>
              <a:rPr lang="cs-CZ" dirty="0" err="1"/>
              <a:t>Outgroup</a:t>
            </a:r>
            <a:r>
              <a:rPr lang="cs-CZ" dirty="0"/>
              <a:t> </a:t>
            </a:r>
            <a:r>
              <a:rPr lang="cs-CZ" dirty="0" err="1"/>
              <a:t>homogeneity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Sociální zahálení a sociální facilitace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Skupinová polarizace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Tým v průběhu času</a:t>
            </a:r>
          </a:p>
          <a:p>
            <a:pPr algn="l"/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VÃ½sledek obrÃ¡zku pro team">
            <a:extLst>
              <a:ext uri="{FF2B5EF4-FFF2-40B4-BE49-F238E27FC236}">
                <a16:creationId xmlns:a16="http://schemas.microsoft.com/office/drawing/2014/main" id="{CC266D44-5F44-4A20-8AE5-8921D24A3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09" y="4511962"/>
            <a:ext cx="5624945" cy="23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6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090" y="616688"/>
            <a:ext cx="6707909" cy="818708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solidFill>
                  <a:srgbClr val="00B050"/>
                </a:solidFill>
              </a:rPr>
              <a:t>Zadání seminární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671" y="1911928"/>
            <a:ext cx="7151255" cy="351212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dirty="0"/>
              <a:t>Krátká reflexe</a:t>
            </a:r>
          </a:p>
          <a:p>
            <a:pPr marL="457200" indent="-457200" algn="l">
              <a:buAutoNum type="alphaLcParenR"/>
            </a:pPr>
            <a:r>
              <a:rPr lang="cs-CZ" dirty="0"/>
              <a:t>Moje osobní SWOT analýza: moje přednosti a rezervy a z nich plynoucí kariérní příležitosti a hrozby </a:t>
            </a:r>
          </a:p>
          <a:p>
            <a:pPr marL="457200" indent="-457200" algn="l">
              <a:buAutoNum type="alphaLcParenR"/>
            </a:pPr>
            <a:r>
              <a:rPr lang="cs-CZ" dirty="0"/>
              <a:t>Moje zkušenost s prací s lidmi a jak ji mohu využít v pracovním prostředí</a:t>
            </a:r>
          </a:p>
          <a:p>
            <a:pPr marL="457200" indent="-457200" algn="l">
              <a:buAutoNum type="alphaLcParenR"/>
            </a:pPr>
            <a:r>
              <a:rPr lang="cs-CZ" dirty="0"/>
              <a:t>Seznam osobních úspěchů – co se mi už v životě podařilo a za co jsem na sebe hrdý/á</a:t>
            </a:r>
          </a:p>
          <a:p>
            <a:pPr algn="l"/>
            <a:endParaRPr lang="cs-CZ" dirty="0"/>
          </a:p>
          <a:p>
            <a:pPr algn="l"/>
            <a:r>
              <a:rPr lang="cs-CZ" dirty="0"/>
              <a:t>Rozsah 2-3 NS (3600-5400 znaků)</a:t>
            </a:r>
          </a:p>
          <a:p>
            <a:pPr algn="l"/>
            <a:r>
              <a:rPr lang="cs-CZ" dirty="0"/>
              <a:t>Odevzdáte do </a:t>
            </a:r>
            <a:r>
              <a:rPr lang="cs-CZ" dirty="0" err="1"/>
              <a:t>ISu</a:t>
            </a:r>
            <a:r>
              <a:rPr lang="cs-CZ" dirty="0"/>
              <a:t> nejpozději do 26. 11. … a klidně dřív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02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21268"/>
            <a:ext cx="6858000" cy="816463"/>
          </a:xfrm>
        </p:spPr>
        <p:txBody>
          <a:bodyPr>
            <a:normAutofit/>
          </a:bodyPr>
          <a:lstStyle/>
          <a:p>
            <a:r>
              <a:rPr lang="cs-CZ" sz="4400" b="1" dirty="0">
                <a:latin typeface="+mn-lt"/>
              </a:rPr>
              <a:t>4. téma: Motivace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509" y="5401733"/>
            <a:ext cx="7053941" cy="1219200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000" dirty="0"/>
              <a:t>DOPORUČENÁ LITERATURA z knihoven MU</a:t>
            </a:r>
            <a:r>
              <a:rPr lang="cs-CZ" sz="1050" dirty="0"/>
              <a:t>:</a:t>
            </a:r>
          </a:p>
          <a:p>
            <a:pPr algn="l"/>
            <a:r>
              <a:rPr lang="cs-CZ" dirty="0"/>
              <a:t>Ludwig, P. (2013). Konec </a:t>
            </a:r>
            <a:r>
              <a:rPr lang="cs-CZ" dirty="0" err="1"/>
              <a:t>prokrastinace</a:t>
            </a:r>
            <a:r>
              <a:rPr lang="cs-CZ" dirty="0"/>
              <a:t>. Jak přestat odkládat a začít žít naplno. Brno: Jan </a:t>
            </a:r>
            <a:r>
              <a:rPr lang="cs-CZ" dirty="0" err="1"/>
              <a:t>Melvil</a:t>
            </a:r>
            <a:r>
              <a:rPr lang="cs-CZ" dirty="0"/>
              <a:t>.</a:t>
            </a:r>
            <a:br>
              <a:rPr lang="cs-CZ" sz="1050" dirty="0"/>
            </a:br>
            <a:endParaRPr lang="cs-CZ" sz="1050" dirty="0"/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VÃ½sledek obrÃ¡zku pro motivation">
            <a:extLst>
              <a:ext uri="{FF2B5EF4-FFF2-40B4-BE49-F238E27FC236}">
                <a16:creationId xmlns:a16="http://schemas.microsoft.com/office/drawing/2014/main" id="{34432C3E-D1E4-47CB-A130-6DF3893DD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0" y="1726432"/>
            <a:ext cx="7447137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7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965" y="616688"/>
            <a:ext cx="7555344" cy="818708"/>
          </a:xfrm>
        </p:spPr>
        <p:txBody>
          <a:bodyPr>
            <a:normAutofit fontScale="90000"/>
          </a:bodyPr>
          <a:lstStyle/>
          <a:p>
            <a:pPr algn="l"/>
            <a:r>
              <a:rPr lang="cs-CZ" sz="4400" dirty="0"/>
              <a:t>Co všechno mě motivuje při studiu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78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733426"/>
            <a:ext cx="7476067" cy="571500"/>
          </a:xfrm>
        </p:spPr>
        <p:txBody>
          <a:bodyPr>
            <a:noAutofit/>
          </a:bodyPr>
          <a:lstStyle/>
          <a:p>
            <a:pPr algn="l"/>
            <a:r>
              <a:rPr lang="cs-CZ" sz="4400" dirty="0"/>
              <a:t>Druhy motivace… a spokojenost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762126"/>
            <a:ext cx="7734300" cy="571500"/>
          </a:xfrm>
        </p:spPr>
        <p:txBody>
          <a:bodyPr/>
          <a:lstStyle/>
          <a:p>
            <a:pPr>
              <a:tabLst>
                <a:tab pos="1073150" algn="l"/>
              </a:tabLst>
            </a:pPr>
            <a:r>
              <a:rPr lang="cs-CZ" dirty="0"/>
              <a:t>Vnitřní			Vnější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VÃ½sledek obrÃ¡zku pro motivation extrinsic motivation intrinsic">
            <a:extLst>
              <a:ext uri="{FF2B5EF4-FFF2-40B4-BE49-F238E27FC236}">
                <a16:creationId xmlns:a16="http://schemas.microsoft.com/office/drawing/2014/main" id="{96226E57-A565-4E19-9D51-D61049668A4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t="20196"/>
          <a:stretch/>
        </p:blipFill>
        <p:spPr bwMode="auto">
          <a:xfrm>
            <a:off x="1143000" y="2247899"/>
            <a:ext cx="7851187" cy="3293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926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8B88-EFC7-49A9-BEFD-98F77F31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33426"/>
            <a:ext cx="6858000" cy="571500"/>
          </a:xfrm>
        </p:spPr>
        <p:txBody>
          <a:bodyPr>
            <a:noAutofit/>
          </a:bodyPr>
          <a:lstStyle/>
          <a:p>
            <a:pPr algn="l"/>
            <a:r>
              <a:rPr lang="cs-CZ" sz="4400" dirty="0">
                <a:solidFill>
                  <a:srgbClr val="00B050"/>
                </a:solidFill>
              </a:rPr>
              <a:t>Stupně motivace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3CF0E-75BA-4B43-AB61-14ECC99D5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762125"/>
            <a:ext cx="7862455" cy="4915766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2800" dirty="0" err="1">
                <a:solidFill>
                  <a:schemeClr val="bg1">
                    <a:lumMod val="75000"/>
                  </a:schemeClr>
                </a:solidFill>
              </a:rPr>
              <a:t>Amotivace</a:t>
            </a:r>
            <a:endParaRPr lang="cs-CZ" sz="2800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endParaRPr lang="cs-CZ" sz="2800" dirty="0"/>
          </a:p>
          <a:p>
            <a:pPr algn="l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Externí regulace … </a:t>
            </a:r>
            <a:r>
              <a:rPr lang="cs-CZ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protože mě někdo nutí</a:t>
            </a:r>
          </a:p>
          <a:p>
            <a:pPr algn="l">
              <a:tabLst>
                <a:tab pos="2605088" algn="l"/>
              </a:tabLst>
            </a:pP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Introjikovaná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 … </a:t>
            </a:r>
            <a:r>
              <a:rPr lang="cs-CZ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protože bych se cítil špatně, pokud  	bych to nedělal</a:t>
            </a:r>
          </a:p>
          <a:p>
            <a:pPr algn="l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Identifikovaná R … </a:t>
            </a:r>
            <a:r>
              <a:rPr lang="cs-CZ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protože je to pro mě důležité a 				užitečné (ale nemám jasný cíl)</a:t>
            </a:r>
          </a:p>
          <a:p>
            <a:pPr algn="l" defTabSz="749300">
              <a:tabLst>
                <a:tab pos="2419350" algn="l"/>
              </a:tabLst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Integrovaná R … </a:t>
            </a:r>
            <a:r>
              <a:rPr lang="cs-CZ" sz="2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protože je to důležité pro mě a moje 	cíle (ale netěší mě to)</a:t>
            </a:r>
          </a:p>
          <a:p>
            <a:pPr algn="l" defTabSz="749300">
              <a:tabLst>
                <a:tab pos="2419350" algn="l"/>
              </a:tabLst>
            </a:pPr>
            <a:endParaRPr lang="cs-CZ" sz="2800" dirty="0"/>
          </a:p>
          <a:p>
            <a:pPr algn="l"/>
            <a:r>
              <a:rPr lang="cs-CZ" sz="2800" dirty="0"/>
              <a:t>Interní motivace … </a:t>
            </a:r>
            <a:r>
              <a:rPr lang="cs-CZ" sz="2800" i="1" dirty="0"/>
              <a:t>protože to dělám rád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89BA8-5CB6-4EE9-A3F7-EF9B190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SouvisejÃ­cÃ­ obrÃ¡zek">
            <a:extLst>
              <a:ext uri="{FF2B5EF4-FFF2-40B4-BE49-F238E27FC236}">
                <a16:creationId xmlns:a16="http://schemas.microsoft.com/office/drawing/2014/main" id="{48E30B65-95EB-4986-ADA6-7DA00CB6C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b="1188"/>
          <a:stretch/>
        </p:blipFill>
        <p:spPr bwMode="auto">
          <a:xfrm>
            <a:off x="6163735" y="-33867"/>
            <a:ext cx="30480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3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937FA-6A6C-4C6A-903A-84407EF4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08" y="365126"/>
            <a:ext cx="7271341" cy="1325563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Co nás aktivizuje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B0E0CA-36B1-438E-9FBE-16C179FB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316" y="1616149"/>
            <a:ext cx="7367034" cy="4560814"/>
          </a:xfrm>
        </p:spPr>
        <p:txBody>
          <a:bodyPr/>
          <a:lstStyle/>
          <a:p>
            <a:r>
              <a:rPr lang="cs-CZ" dirty="0"/>
              <a:t>Potřeba úspěchu </a:t>
            </a:r>
            <a:r>
              <a:rPr lang="cs-CZ" sz="2000" dirty="0"/>
              <a:t>(</a:t>
            </a:r>
            <a:r>
              <a:rPr lang="cs-CZ" sz="2000" dirty="0" err="1"/>
              <a:t>need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achievement</a:t>
            </a:r>
            <a:r>
              <a:rPr lang="cs-CZ" sz="2000" dirty="0"/>
              <a:t>) </a:t>
            </a:r>
          </a:p>
          <a:p>
            <a:r>
              <a:rPr lang="cs-CZ" dirty="0"/>
              <a:t>Potřeba vyhnout se neúspěchu</a:t>
            </a:r>
          </a:p>
          <a:p>
            <a:r>
              <a:rPr lang="cs-CZ" dirty="0"/>
              <a:t>Potřeba vyhnout se úspěchu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B2F812-E937-4D0F-9700-0448050D5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ouvisejÃ­cÃ­ obrÃ¡zek">
            <a:extLst>
              <a:ext uri="{FF2B5EF4-FFF2-40B4-BE49-F238E27FC236}">
                <a16:creationId xmlns:a16="http://schemas.microsoft.com/office/drawing/2014/main" id="{8E6D87C7-B6FF-4392-97B9-CB38E76C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05" y="3729141"/>
            <a:ext cx="3168502" cy="25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42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937FA-6A6C-4C6A-903A-84407EF46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08" y="365126"/>
            <a:ext cx="7271341" cy="1325563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Co nás aktivizuje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B0E0CA-36B1-438E-9FBE-16C179FB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008" y="1690689"/>
            <a:ext cx="7271342" cy="4486274"/>
          </a:xfrm>
        </p:spPr>
        <p:txBody>
          <a:bodyPr/>
          <a:lstStyle/>
          <a:p>
            <a:r>
              <a:rPr lang="cs-CZ" dirty="0"/>
              <a:t>Aspirační úroveň = souhrn s měnících se očekávání o vlastním výkonu souvisejících s minulým výkonem</a:t>
            </a:r>
          </a:p>
          <a:p>
            <a:endParaRPr lang="cs-CZ" dirty="0"/>
          </a:p>
        </p:txBody>
      </p:sp>
      <p:pic>
        <p:nvPicPr>
          <p:cNvPr id="3074" name="Picture 2" descr="VÃ½sledek obrÃ¡zku pro aspiraÄnÃ­ ÃºroveÅ">
            <a:extLst>
              <a:ext uri="{FF2B5EF4-FFF2-40B4-BE49-F238E27FC236}">
                <a16:creationId xmlns:a16="http://schemas.microsoft.com/office/drawing/2014/main" id="{06F267A0-C0B5-4FA7-95A6-E8A28040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90" y="3265384"/>
            <a:ext cx="5476611" cy="34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0B2F812-E937-4D0F-9700-0448050D5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21251" b="18900"/>
          <a:stretch>
            <a:fillRect/>
          </a:stretch>
        </p:blipFill>
        <p:spPr bwMode="auto">
          <a:xfrm rot="5400000">
            <a:off x="-2915948" y="2915943"/>
            <a:ext cx="6858003" cy="102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8665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4263</TotalTime>
  <Words>350</Words>
  <Application>Microsoft Office PowerPoint</Application>
  <PresentationFormat>Předvádění na obrazovce (4:3)</PresentationFormat>
  <Paragraphs>72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Opakování z minule  klíčové pojmy</vt:lpstr>
      <vt:lpstr>Opakování z minule  klíčové pojmy</vt:lpstr>
      <vt:lpstr>Zadání seminární práce</vt:lpstr>
      <vt:lpstr>4. téma: Motivace</vt:lpstr>
      <vt:lpstr>Co všechno mě motivuje při studiu</vt:lpstr>
      <vt:lpstr>Druhy motivace… a spokojenost</vt:lpstr>
      <vt:lpstr>Stupně motivace</vt:lpstr>
      <vt:lpstr>Co nás aktivizuje</vt:lpstr>
      <vt:lpstr>Co nás aktivizuje</vt:lpstr>
      <vt:lpstr>Percepce kauzality vnímání úspěchu a neúspěchu</vt:lpstr>
      <vt:lpstr>Prezentace a zpětná vazba</vt:lpstr>
      <vt:lpstr>Teorie motivace A. Teorie potřeb (Maslow)</vt:lpstr>
      <vt:lpstr>B. Teorie očekávání (Vroom)</vt:lpstr>
      <vt:lpstr>C. Teorie stanovení cílů (Locke, Latham)</vt:lpstr>
      <vt:lpstr>D. Sebedeterminační teorie (Deci a Ryan)</vt:lpstr>
      <vt:lpstr>Metody zjišťování výkonové motivace</vt:lpstr>
      <vt:lpstr>Overjustification effect</vt:lpstr>
      <vt:lpstr>Aplikace teorií v praxi: jak zvyšovat motivaci učitelů?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z minule  klíčové pojmy</dc:title>
  <dc:creator>Ludmila Kašpárková</dc:creator>
  <cp:lastModifiedBy>LK</cp:lastModifiedBy>
  <cp:revision>16</cp:revision>
  <cp:lastPrinted>2018-10-29T14:33:25Z</cp:lastPrinted>
  <dcterms:created xsi:type="dcterms:W3CDTF">2018-10-23T19:27:38Z</dcterms:created>
  <dcterms:modified xsi:type="dcterms:W3CDTF">2019-11-05T14:45:05Z</dcterms:modified>
</cp:coreProperties>
</file>