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0" r:id="rId4"/>
    <p:sldId id="261" r:id="rId5"/>
    <p:sldId id="259" r:id="rId6"/>
    <p:sldId id="275" r:id="rId7"/>
    <p:sldId id="260" r:id="rId8"/>
    <p:sldId id="268" r:id="rId9"/>
    <p:sldId id="265" r:id="rId10"/>
    <p:sldId id="266" r:id="rId11"/>
    <p:sldId id="279" r:id="rId12"/>
    <p:sldId id="267" r:id="rId13"/>
    <p:sldId id="276" r:id="rId14"/>
    <p:sldId id="262" r:id="rId15"/>
    <p:sldId id="263" r:id="rId16"/>
    <p:sldId id="258" r:id="rId17"/>
    <p:sldId id="278" r:id="rId18"/>
    <p:sldId id="270" r:id="rId19"/>
    <p:sldId id="269" r:id="rId20"/>
    <p:sldId id="273" r:id="rId21"/>
  </p:sldIdLst>
  <p:sldSz cx="9144000" cy="6858000" type="screen4x3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mila Kašpárková" initials="LK" lastIdx="1" clrIdx="0">
    <p:extLst>
      <p:ext uri="{19B8F6BF-5375-455C-9EA6-DF929625EA0E}">
        <p15:presenceInfo xmlns:p15="http://schemas.microsoft.com/office/powerpoint/2012/main" userId="b36da2705defe9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6498" autoAdjust="0"/>
  </p:normalViewPr>
  <p:slideViewPr>
    <p:cSldViewPr snapToGrid="0">
      <p:cViewPr varScale="1">
        <p:scale>
          <a:sx n="87" d="100"/>
          <a:sy n="87" d="100"/>
        </p:scale>
        <p:origin x="2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03E9-8A6E-4CD1-99D8-BB432590354E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5E7C-2AC2-48ED-A13A-E3A8F8D48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80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45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327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22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51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219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14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51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75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23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3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55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25E7C-2AC2-48ED-A13A-E3A8F8D483A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4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8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77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11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29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89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6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1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93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6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FA55-1E41-4932-9A13-D13B46AB4E68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396B-04B9-4784-A57C-39087F411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1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konec-prokrastinace.cz/buzer-listek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93226"/>
          </a:xfrm>
        </p:spPr>
        <p:txBody>
          <a:bodyPr>
            <a:noAutofit/>
          </a:bodyPr>
          <a:lstStyle/>
          <a:p>
            <a:r>
              <a:rPr lang="cs-CZ" sz="4400" dirty="0"/>
              <a:t>Opakování z minule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6932" y="2018415"/>
            <a:ext cx="5377069" cy="427788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B050"/>
                </a:solidFill>
              </a:rPr>
              <a:t>Klíčové pojmy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interní a externí motivace</a:t>
            </a:r>
          </a:p>
          <a:p>
            <a:pPr marL="342900" indent="-342900" algn="l" defTabSz="539750">
              <a:buFont typeface="Arial" panose="020B0604020202020204" pitchFamily="34" charset="0"/>
              <a:buChar char="•"/>
            </a:pPr>
            <a:r>
              <a:rPr lang="cs-CZ" dirty="0"/>
              <a:t>potřeba úspěchu/vyhnout se 	neúspěchu / vyhnout se úspěchu</a:t>
            </a:r>
          </a:p>
          <a:p>
            <a:pPr marL="342900" indent="-342900" algn="l" defTabSz="539750">
              <a:buFont typeface="Arial" panose="020B0604020202020204" pitchFamily="34" charset="0"/>
              <a:buChar char="•"/>
            </a:pPr>
            <a:r>
              <a:rPr lang="cs-CZ" dirty="0"/>
              <a:t>vnímání úspěchu a neúspěchu (interní/externí, stabilní/nestabilní)</a:t>
            </a:r>
          </a:p>
          <a:p>
            <a:pPr marL="342900" indent="-342900" algn="l" defTabSz="539750">
              <a:buFont typeface="Arial" panose="020B0604020202020204" pitchFamily="34" charset="0"/>
              <a:buChar char="•"/>
            </a:pPr>
            <a:r>
              <a:rPr lang="cs-CZ" dirty="0"/>
              <a:t>základní teorie motivace (potřeb, očekávání, stanovení cílů, </a:t>
            </a:r>
            <a:r>
              <a:rPr lang="cs-CZ" dirty="0" err="1"/>
              <a:t>sebedeterminační</a:t>
            </a:r>
            <a:r>
              <a:rPr lang="cs-CZ" dirty="0"/>
              <a:t>)</a:t>
            </a:r>
          </a:p>
          <a:p>
            <a:pPr marL="342900" indent="-342900" algn="l" defTabSz="539750">
              <a:buFont typeface="Arial" panose="020B0604020202020204" pitchFamily="34" charset="0"/>
              <a:buChar char="•"/>
            </a:pPr>
            <a:r>
              <a:rPr lang="cs-CZ" dirty="0" err="1"/>
              <a:t>overjustification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pic>
        <p:nvPicPr>
          <p:cNvPr id="4" name="Picture 2" descr="VÃ½sledek obrÃ¡zku pro motivace">
            <a:extLst>
              <a:ext uri="{FF2B5EF4-FFF2-40B4-BE49-F238E27FC236}">
                <a16:creationId xmlns:a16="http://schemas.microsoft.com/office/drawing/2014/main" id="{7110047C-4E04-46EA-A27A-38D9211B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73" y="2018415"/>
            <a:ext cx="2260898" cy="22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Ã½sledek obrÃ¡zku pro motivation">
            <a:extLst>
              <a:ext uri="{FF2B5EF4-FFF2-40B4-BE49-F238E27FC236}">
                <a16:creationId xmlns:a16="http://schemas.microsoft.com/office/drawing/2014/main" id="{D14EA24B-6A8D-4911-B907-8909FF2F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90" y="4279313"/>
            <a:ext cx="2260898" cy="22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7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450574"/>
            <a:ext cx="7086597" cy="927652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Zdroje pracovního stresu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3" y="2018415"/>
            <a:ext cx="7639876" cy="42778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600" dirty="0">
                <a:ea typeface="ＭＳ Ｐゴシック" panose="020B0600070205080204" pitchFamily="34" charset="-128"/>
              </a:rPr>
              <a:t>ztráta hranic a soukromí (neustálá dostupnost)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600" dirty="0">
                <a:ea typeface="ＭＳ Ｐゴシック" panose="020B0600070205080204" pitchFamily="34" charset="-128"/>
              </a:rPr>
              <a:t>hostilní přístup nadřízeného, tlak ze strany organizace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600" dirty="0">
                <a:ea typeface="ＭＳ Ｐゴシック" panose="020B0600070205080204" pitchFamily="34" charset="-128"/>
              </a:rPr>
              <a:t>nedocenění kvality práce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600" dirty="0">
                <a:ea typeface="ＭＳ Ｐゴシック" panose="020B0600070205080204" pitchFamily="34" charset="-128"/>
              </a:rPr>
              <a:t>chybějící pocit smysluplnosti a uspokojení z práce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600" dirty="0">
                <a:ea typeface="ＭＳ Ｐゴシック" panose="020B0600070205080204" pitchFamily="34" charset="-128"/>
              </a:rPr>
              <a:t>tlak na vydělávání peněz (vnější i vnitřní)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600" dirty="0">
                <a:ea typeface="ＭＳ Ｐゴシック" panose="020B0600070205080204" pitchFamily="34" charset="-128"/>
              </a:rPr>
              <a:t>konflikty v osobním životě </a:t>
            </a:r>
            <a:r>
              <a:rPr lang="en-US" altLang="cs-CZ" sz="2600" dirty="0">
                <a:ea typeface="ＭＳ Ｐゴシック" panose="020B0600070205080204" pitchFamily="34" charset="-128"/>
              </a:rPr>
              <a:t>–</a:t>
            </a:r>
            <a:r>
              <a:rPr lang="cs-CZ" altLang="cs-CZ" sz="2600" dirty="0">
                <a:ea typeface="ＭＳ Ｐゴシック" panose="020B0600070205080204" pitchFamily="34" charset="-128"/>
              </a:rPr>
              <a:t> nemožnost plnit role v osobním životě, negativní reakce blízkých osob</a:t>
            </a:r>
          </a:p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91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450574"/>
            <a:ext cx="7086597" cy="927652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/>
              <a:t>Obecně: </a:t>
            </a:r>
            <a:br>
              <a:rPr lang="cs-CZ" sz="4400" dirty="0"/>
            </a:br>
            <a:r>
              <a:rPr lang="cs-CZ" sz="4400" dirty="0"/>
              <a:t>vysoké nároky + nízká kontrola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3" y="2018415"/>
            <a:ext cx="7639876" cy="4277882"/>
          </a:xfrm>
        </p:spPr>
        <p:txBody>
          <a:bodyPr>
            <a:normAutofit/>
          </a:bodyPr>
          <a:lstStyle/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27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687" y="645215"/>
            <a:ext cx="7331765" cy="73879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Symptomy stresu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2862469"/>
            <a:ext cx="7772399" cy="3418837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cs-CZ" altLang="cs-CZ" sz="2600" dirty="0">
                <a:ea typeface="ＭＳ Ｐゴシック" panose="020B0600070205080204" pitchFamily="34" charset="-128"/>
              </a:rPr>
              <a:t>fyzické</a:t>
            </a:r>
          </a:p>
          <a:p>
            <a:pPr marL="514350" indent="-514350" algn="l">
              <a:buAutoNum type="arabicPeriod"/>
            </a:pPr>
            <a:r>
              <a:rPr lang="cs-CZ" altLang="cs-CZ" sz="2600" dirty="0">
                <a:ea typeface="ＭＳ Ｐゴシック" panose="020B0600070205080204" pitchFamily="34" charset="-128"/>
              </a:rPr>
              <a:t>kognitivní </a:t>
            </a:r>
          </a:p>
          <a:p>
            <a:pPr algn="l">
              <a:tabLst>
                <a:tab pos="542925" algn="l"/>
              </a:tabLst>
            </a:pPr>
            <a:r>
              <a:rPr lang="cs-CZ" altLang="cs-CZ" sz="2600" dirty="0">
                <a:ea typeface="ＭＳ Ｐゴシック" panose="020B0600070205080204" pitchFamily="34" charset="-128"/>
              </a:rPr>
              <a:t>3. 	emocionální</a:t>
            </a:r>
          </a:p>
          <a:p>
            <a:pPr algn="l">
              <a:tabLst>
                <a:tab pos="542925" algn="l"/>
              </a:tabLst>
            </a:pPr>
            <a:r>
              <a:rPr lang="cs-CZ" altLang="cs-CZ" sz="2600" dirty="0">
                <a:ea typeface="ＭＳ Ｐゴシック" panose="020B0600070205080204" pitchFamily="34" charset="-128"/>
              </a:rPr>
              <a:t>4. 	b</a:t>
            </a:r>
            <a:r>
              <a:rPr lang="cs-CZ" sz="2600" dirty="0">
                <a:ea typeface="ＭＳ Ｐゴシック" panose="020B0600070205080204" pitchFamily="34" charset="-128"/>
              </a:rPr>
              <a:t>ehaviorální</a:t>
            </a:r>
            <a:endParaRPr lang="cs-CZ" sz="2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positivehealthwellness.com/wp-content/uploads/2018/02/11-Signs-and-Symptoms-of-Too-Much-Stress.png">
            <a:extLst>
              <a:ext uri="{FF2B5EF4-FFF2-40B4-BE49-F238E27FC236}">
                <a16:creationId xmlns:a16="http://schemas.microsoft.com/office/drawing/2014/main" id="{169B2E54-EF27-4DB4-893E-D2B0D3112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1" b="12937"/>
          <a:stretch/>
        </p:blipFill>
        <p:spPr bwMode="auto">
          <a:xfrm>
            <a:off x="5299936" y="25802"/>
            <a:ext cx="3844064" cy="680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9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687" y="304800"/>
            <a:ext cx="8004313" cy="901148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B050"/>
                </a:solidFill>
              </a:rPr>
              <a:t>Jaké strategie zvládání využíváte?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17" y="6341830"/>
            <a:ext cx="6493566" cy="3255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dirty="0"/>
              <a:t>www. menti.com       kód 49 98 25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F4614D6-F2F3-4AC8-BB85-36FECD85C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6105" r="19277" b="8715"/>
          <a:stretch/>
        </p:blipFill>
        <p:spPr>
          <a:xfrm>
            <a:off x="1139687" y="1205948"/>
            <a:ext cx="7269750" cy="49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fight or flight">
            <a:extLst>
              <a:ext uri="{FF2B5EF4-FFF2-40B4-BE49-F238E27FC236}">
                <a16:creationId xmlns:a16="http://schemas.microsoft.com/office/drawing/2014/main" id="{C5D74C35-D9F8-4629-9193-E21BDE399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7"/>
          <a:stretch/>
        </p:blipFill>
        <p:spPr bwMode="auto">
          <a:xfrm>
            <a:off x="5090492" y="887232"/>
            <a:ext cx="3805963" cy="44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887232"/>
            <a:ext cx="7086598" cy="73879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 Reakce na stres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2018415"/>
            <a:ext cx="7772399" cy="4277882"/>
          </a:xfrm>
        </p:spPr>
        <p:txBody>
          <a:bodyPr>
            <a:normAutofit lnSpcReduction="10000"/>
          </a:bodyPr>
          <a:lstStyle/>
          <a:p>
            <a:pPr marL="457200" lvl="2" indent="-457200" algn="l">
              <a:lnSpc>
                <a:spcPct val="8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Obecný adaptační syndrom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Selye</a:t>
            </a:r>
            <a:r>
              <a:rPr lang="cs-CZ" altLang="cs-CZ" sz="2000" dirty="0"/>
              <a:t>)</a:t>
            </a:r>
          </a:p>
          <a:p>
            <a:pPr marL="0" lvl="2" algn="l">
              <a:lnSpc>
                <a:spcPct val="80000"/>
              </a:lnSpc>
              <a:tabLst>
                <a:tab pos="0" algn="l"/>
              </a:tabLst>
            </a:pPr>
            <a:r>
              <a:rPr lang="cs-CZ" altLang="cs-CZ" sz="2400" dirty="0"/>
              <a:t>alarm, adaptace, resistence </a:t>
            </a:r>
          </a:p>
          <a:p>
            <a:pPr marL="0" lvl="2" algn="l">
              <a:lnSpc>
                <a:spcPct val="80000"/>
              </a:lnSpc>
              <a:tabLst>
                <a:tab pos="0" algn="l"/>
              </a:tabLst>
            </a:pPr>
            <a:r>
              <a:rPr lang="cs-CZ" altLang="cs-CZ" sz="2400" dirty="0"/>
              <a:t>(obnovení zdrojů nebo vyčerpání)</a:t>
            </a:r>
          </a:p>
          <a:p>
            <a:pPr marL="457200" lvl="2" indent="-457200" algn="l">
              <a:lnSpc>
                <a:spcPct val="80000"/>
              </a:lnSpc>
            </a:pPr>
            <a:endParaRPr lang="cs-CZ" altLang="cs-CZ" sz="2400" dirty="0"/>
          </a:p>
          <a:p>
            <a:pPr marL="457200" lvl="2" indent="-457200" algn="l">
              <a:lnSpc>
                <a:spcPct val="80000"/>
              </a:lnSpc>
            </a:pPr>
            <a:endParaRPr lang="cs-CZ" altLang="cs-CZ" sz="2400" dirty="0"/>
          </a:p>
          <a:p>
            <a:pPr marL="457200" lvl="2" indent="-457200" algn="l">
              <a:lnSpc>
                <a:spcPct val="80000"/>
              </a:lnSpc>
            </a:pPr>
            <a:endParaRPr lang="cs-CZ" altLang="cs-CZ" sz="2400" dirty="0"/>
          </a:p>
          <a:p>
            <a:pPr marL="457200" lvl="2" indent="-457200" algn="l">
              <a:lnSpc>
                <a:spcPct val="80000"/>
              </a:lnSpc>
            </a:pPr>
            <a:endParaRPr lang="cs-CZ" altLang="cs-CZ" sz="2400" dirty="0"/>
          </a:p>
          <a:p>
            <a:pPr marL="457200" lvl="2" indent="-457200" algn="l">
              <a:lnSpc>
                <a:spcPct val="80000"/>
              </a:lnSpc>
            </a:pPr>
            <a:endParaRPr lang="cs-CZ" altLang="cs-CZ" sz="2400" dirty="0"/>
          </a:p>
          <a:p>
            <a:pPr marL="0" lvl="1" algn="l">
              <a:lnSpc>
                <a:spcPct val="8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Reakce na stres</a:t>
            </a:r>
            <a:r>
              <a:rPr lang="cs-CZ" altLang="cs-CZ" sz="2400" dirty="0"/>
              <a:t> </a:t>
            </a:r>
          </a:p>
          <a:p>
            <a:pPr marL="0" lvl="1" algn="l">
              <a:lnSpc>
                <a:spcPct val="80000"/>
              </a:lnSpc>
            </a:pPr>
            <a:r>
              <a:rPr lang="cs-CZ" altLang="cs-CZ" sz="2400" dirty="0" err="1"/>
              <a:t>fight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flight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freezing</a:t>
            </a:r>
            <a:endParaRPr lang="cs-CZ" altLang="cs-CZ" sz="2400" dirty="0"/>
          </a:p>
          <a:p>
            <a:pPr marL="0" lvl="1" algn="l">
              <a:lnSpc>
                <a:spcPct val="80000"/>
              </a:lnSpc>
            </a:pPr>
            <a:r>
              <a:rPr lang="cs-CZ" altLang="cs-CZ" sz="2400" dirty="0">
                <a:ea typeface="ＭＳ Ｐゴシック" panose="020B0600070205080204" pitchFamily="34" charset="-128"/>
              </a:rPr>
              <a:t>sympatická x parasympatická reakce organismu</a:t>
            </a:r>
          </a:p>
          <a:p>
            <a:pPr marL="0" lvl="1" algn="l">
              <a:lnSpc>
                <a:spcPct val="80000"/>
              </a:lnSpc>
            </a:pPr>
            <a:r>
              <a:rPr lang="cs-CZ" altLang="cs-CZ" sz="2400" dirty="0"/>
              <a:t>adaptační úroveň, odolnost vůči stresu, nezdolnost</a:t>
            </a:r>
          </a:p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05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397566"/>
            <a:ext cx="7086598" cy="832210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Jde to i bez stresu?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1113184"/>
            <a:ext cx="7772399" cy="5183114"/>
          </a:xfrm>
        </p:spPr>
        <p:txBody>
          <a:bodyPr>
            <a:normAutofit/>
          </a:bodyPr>
          <a:lstStyle/>
          <a:p>
            <a:pPr algn="l"/>
            <a:r>
              <a:rPr lang="cs-CZ" dirty="0" err="1"/>
              <a:t>Eusters</a:t>
            </a:r>
            <a:r>
              <a:rPr lang="cs-CZ" dirty="0"/>
              <a:t> vs. </a:t>
            </a:r>
            <a:r>
              <a:rPr lang="cs-CZ" dirty="0" err="1"/>
              <a:t>distres</a:t>
            </a:r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A8AE628-DF70-4799-9F14-4D96838C3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12" y="1683588"/>
            <a:ext cx="8032188" cy="50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85" y="561703"/>
            <a:ext cx="7086598" cy="1131183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Stres jako normální součást života</a:t>
            </a:r>
            <a:br>
              <a:rPr lang="cs-CZ" sz="4000" dirty="0"/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2018415"/>
            <a:ext cx="7772399" cy="4277882"/>
          </a:xfrm>
        </p:spPr>
        <p:txBody>
          <a:bodyPr>
            <a:normAutofit/>
          </a:bodyPr>
          <a:lstStyle/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D10A276-E6B9-4239-B7F0-39104B192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85" y="1402373"/>
            <a:ext cx="2686050" cy="5810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1A719B-5B92-46E7-8260-009E41636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03" y="4324623"/>
            <a:ext cx="2790825" cy="2057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3A40A9-252E-41A4-BF2E-99099FD24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928" y="1932689"/>
            <a:ext cx="6081569" cy="4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608937"/>
            <a:ext cx="7086598" cy="530752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Další klíčové pojmy:</a:t>
            </a:r>
            <a:endParaRPr lang="en-US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1696278"/>
            <a:ext cx="7772399" cy="478403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Chronický únavový syndrom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Posttraumatická stresová porucha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Syndrom vyhoření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Workoholismus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VÃ½sledek obrÃ¡zku pro posttraumatic stress disorder">
            <a:extLst>
              <a:ext uri="{FF2B5EF4-FFF2-40B4-BE49-F238E27FC236}">
                <a16:creationId xmlns:a16="http://schemas.microsoft.com/office/drawing/2014/main" id="{31DED647-B696-4346-9215-AB13D4160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1704" b="9206"/>
          <a:stretch/>
        </p:blipFill>
        <p:spPr bwMode="auto">
          <a:xfrm>
            <a:off x="1026112" y="3543002"/>
            <a:ext cx="8117888" cy="33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9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96" y="465508"/>
            <a:ext cx="7086598" cy="73879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Rozhodovací paralýza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476CDA-DB7F-47E1-B054-16CD9899E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1846193"/>
            <a:ext cx="9144005" cy="433137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213CB8E-482F-4BC7-926E-F64DF0614C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78296" y="2745754"/>
            <a:ext cx="7865704" cy="6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F62786-AC64-4049-937B-76001C00B1A5}"/>
              </a:ext>
            </a:extLst>
          </p:cNvPr>
          <p:cNvSpPr txBox="1"/>
          <p:nvPr/>
        </p:nvSpPr>
        <p:spPr>
          <a:xfrm>
            <a:off x="5963478" y="6177563"/>
            <a:ext cx="249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Ludwig, P. (2013, p. 125)</a:t>
            </a:r>
          </a:p>
        </p:txBody>
      </p:sp>
    </p:spTree>
    <p:extLst>
      <p:ext uri="{BB962C8B-B14F-4D97-AF65-F5344CB8AC3E}">
        <p14:creationId xmlns:p14="http://schemas.microsoft.com/office/powerpoint/2010/main" val="170232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96" y="251792"/>
            <a:ext cx="7959010" cy="795130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B050"/>
                </a:solidFill>
              </a:rPr>
              <a:t>Strategie seberegulace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213CB8E-482F-4BC7-926E-F64DF0614C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5678" y="1312548"/>
            <a:ext cx="6478321" cy="547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cs-CZ" altLang="cs-CZ" dirty="0">
                <a:latin typeface="+mn-lt"/>
              </a:rPr>
              <a:t>p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ravidelně a postupně… vůle jako sval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cs-CZ" altLang="cs-CZ" dirty="0">
                <a:latin typeface="+mn-lt"/>
              </a:rPr>
              <a:t>menší úkoly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cs-CZ" altLang="cs-CZ" dirty="0">
                <a:latin typeface="+mn-lt"/>
              </a:rPr>
              <a:t>být na sebe hodní</a:t>
            </a:r>
            <a:r>
              <a:rPr lang="cs-CZ" altLang="cs-CZ" dirty="0">
                <a:latin typeface="+mn-lt"/>
                <a:sym typeface="Wingdings" panose="05000000000000000000" pitchFamily="2" charset="2"/>
              </a:rPr>
              <a:t>… aktivně regenerujme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cs-CZ" altLang="cs-CZ" dirty="0">
                <a:latin typeface="+mn-lt"/>
              </a:rPr>
              <a:t>vytvořit si averzi ke zlozvyku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latin typeface="+mn-lt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latin typeface="+mn-lt"/>
              </a:rPr>
              <a:t>Praktické tipy…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„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buzer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lí</a:t>
            </a:r>
            <a:r>
              <a:rPr lang="cs-CZ" altLang="cs-CZ" dirty="0">
                <a:latin typeface="+mn-lt"/>
              </a:rPr>
              <a:t>stek“ </a:t>
            </a:r>
          </a:p>
          <a:p>
            <a:pPr marR="0" lvl="0" indent="357188" algn="l" defTabSz="357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www.konec-prokrastinace.cz/buzer-listek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</a:p>
          <a:p>
            <a:pPr marR="0" lvl="0" indent="357188" algn="l" defTabSz="357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nebo pro Android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Buzer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-lístek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Soustředit se jen na 1 věc: </a:t>
            </a:r>
          </a:p>
          <a:p>
            <a:pPr marR="0" lvl="0" indent="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na Windows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Stay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Focused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, pro Android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Forest</a:t>
            </a:r>
            <a:endParaRPr lang="cs-CZ" altLang="cs-CZ" dirty="0">
              <a:solidFill>
                <a:schemeClr val="bg1">
                  <a:lumMod val="50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Před spaním omezit modré světlo: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7188" algn="l"/>
              </a:tabLst>
            </a:pPr>
            <a:r>
              <a:rPr lang="cs-CZ" altLang="cs-CZ" dirty="0">
                <a:latin typeface="+mn-lt"/>
                <a:sym typeface="Wingdings" panose="05000000000000000000" pitchFamily="2" charset="2"/>
              </a:rPr>
              <a:t>	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na Windows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f.lux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, pro Android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Twilight</a:t>
            </a:r>
            <a:endParaRPr lang="cs-CZ" altLang="cs-CZ" dirty="0">
              <a:solidFill>
                <a:schemeClr val="bg1">
                  <a:lumMod val="50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78B77E-91D8-4B7B-8202-D831CD2A8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303" y="3429000"/>
            <a:ext cx="1038686" cy="10525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E815B2-5D44-439D-8E8C-559F13559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303" y="2266122"/>
            <a:ext cx="1026116" cy="10525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FD2FBA-EA07-465A-8013-2125D7217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296" y="1187520"/>
            <a:ext cx="1068131" cy="10786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AA8671-7ED8-4E4D-B495-B83D1F67A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296" y="4518040"/>
            <a:ext cx="1114191" cy="11264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87A2B08-2F3F-49C7-83E9-707016F1F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075" y="5680918"/>
            <a:ext cx="1055412" cy="10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887232"/>
            <a:ext cx="7086598" cy="738798"/>
          </a:xfrm>
        </p:spPr>
        <p:txBody>
          <a:bodyPr>
            <a:normAutofit fontScale="90000"/>
          </a:bodyPr>
          <a:lstStyle/>
          <a:p>
            <a:r>
              <a:rPr lang="cs-CZ" dirty="0"/>
              <a:t>5. </a:t>
            </a:r>
            <a:r>
              <a:rPr lang="cs-CZ" dirty="0" err="1"/>
              <a:t>Selfmanagement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2018415"/>
            <a:ext cx="7772399" cy="4277882"/>
          </a:xfrm>
        </p:spPr>
        <p:txBody>
          <a:bodyPr>
            <a:normAutofit/>
          </a:bodyPr>
          <a:lstStyle/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A2B30F10-14BE-4B9C-8779-47034E74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1715589"/>
            <a:ext cx="6002247" cy="49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887232"/>
            <a:ext cx="7086598" cy="398229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/>
              <a:t>Diskuze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213CB8E-482F-4BC7-926E-F64DF0614C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78296" y="2745754"/>
            <a:ext cx="7865704" cy="6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504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8F9C9-F905-4180-8455-0195E00C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31BFA9-5157-43E2-B834-CDF8749C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37E7998-7F09-4AD3-A42E-405DB8D2D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61"/>
            <a:ext cx="9124565" cy="6259979"/>
          </a:xfrm>
        </p:spPr>
      </p:pic>
    </p:spTree>
    <p:extLst>
      <p:ext uri="{BB962C8B-B14F-4D97-AF65-F5344CB8AC3E}">
        <p14:creationId xmlns:p14="http://schemas.microsoft.com/office/powerpoint/2010/main" val="157363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837" y="688450"/>
            <a:ext cx="7086598" cy="73879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Co je stres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44" y="2018414"/>
            <a:ext cx="7989758" cy="4667199"/>
          </a:xfrm>
        </p:spPr>
        <p:txBody>
          <a:bodyPr>
            <a:normAutofit/>
          </a:bodyPr>
          <a:lstStyle/>
          <a:p>
            <a:pPr marL="0" lvl="1" algn="l">
              <a:lnSpc>
                <a:spcPct val="8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Definice a jejich vývoj</a:t>
            </a:r>
          </a:p>
          <a:p>
            <a:pPr marL="0" lvl="1" algn="l">
              <a:lnSpc>
                <a:spcPct val="80000"/>
              </a:lnSpc>
            </a:pPr>
            <a:endParaRPr lang="cs-CZ" altLang="cs-CZ" sz="2400" dirty="0">
              <a:solidFill>
                <a:srgbClr val="00B050"/>
              </a:solidFill>
            </a:endParaRPr>
          </a:p>
          <a:p>
            <a:pPr marL="0" lvl="1" algn="l">
              <a:lnSpc>
                <a:spcPct val="80000"/>
              </a:lnSpc>
            </a:pPr>
            <a:r>
              <a:rPr lang="cs-CZ" altLang="cs-CZ" sz="2400" dirty="0"/>
              <a:t>Nespecifická reakce těla na jakýkoliv požadavek (příjemný i nepříjemný) (</a:t>
            </a:r>
            <a:r>
              <a:rPr lang="cs-CZ" altLang="cs-CZ" sz="2400" dirty="0" err="1"/>
              <a:t>Selye</a:t>
            </a:r>
            <a:r>
              <a:rPr lang="cs-CZ" altLang="cs-CZ" sz="2400" dirty="0"/>
              <a:t>, 1967)</a:t>
            </a:r>
          </a:p>
          <a:p>
            <a:pPr marL="0" lvl="1" algn="l">
              <a:lnSpc>
                <a:spcPct val="80000"/>
              </a:lnSpc>
            </a:pPr>
            <a:endParaRPr lang="cs-CZ" altLang="cs-CZ" sz="2400" dirty="0"/>
          </a:p>
          <a:p>
            <a:pPr marL="0" lvl="1" algn="l">
              <a:lnSpc>
                <a:spcPct val="80000"/>
              </a:lnSpc>
            </a:pPr>
            <a:r>
              <a:rPr lang="cs-CZ" altLang="cs-CZ" sz="2400" dirty="0">
                <a:ea typeface="ＭＳ Ｐゴシック" panose="020B0600070205080204" pitchFamily="34" charset="-128"/>
              </a:rPr>
              <a:t>Produkt interakce mezi stresory a jedincovou schopností zvládat jejich působení (Cooper, </a:t>
            </a:r>
            <a:r>
              <a:rPr lang="cs-CZ" altLang="cs-CZ" sz="2400" dirty="0" err="1">
                <a:ea typeface="ＭＳ Ｐゴシック" panose="020B0600070205080204" pitchFamily="34" charset="-128"/>
              </a:rPr>
              <a:t>Dewe</a:t>
            </a:r>
            <a:r>
              <a:rPr lang="cs-CZ" altLang="cs-CZ" sz="2400" dirty="0">
                <a:ea typeface="ＭＳ Ｐゴシック" panose="020B0600070205080204" pitchFamily="34" charset="-128"/>
              </a:rPr>
              <a:t>, &amp; </a:t>
            </a:r>
            <a:r>
              <a:rPr lang="cs-CZ" altLang="cs-CZ" sz="2400" dirty="0" err="1">
                <a:ea typeface="ＭＳ Ｐゴシック" panose="020B0600070205080204" pitchFamily="34" charset="-128"/>
              </a:rPr>
              <a:t>O’Driscoll</a:t>
            </a:r>
            <a:r>
              <a:rPr lang="cs-CZ" altLang="cs-CZ" sz="2400" dirty="0">
                <a:ea typeface="ＭＳ Ｐゴシック" panose="020B0600070205080204" pitchFamily="34" charset="-128"/>
              </a:rPr>
              <a:t>, 2001)</a:t>
            </a:r>
            <a:r>
              <a:rPr lang="en-US" altLang="cs-CZ" sz="2400" dirty="0">
                <a:ea typeface="ＭＳ Ｐゴシック" panose="020B0600070205080204" pitchFamily="34" charset="-128"/>
              </a:rPr>
              <a:t> </a:t>
            </a:r>
          </a:p>
          <a:p>
            <a:pPr lvl="1" indent="-457200" algn="l">
              <a:lnSpc>
                <a:spcPct val="80000"/>
              </a:lnSpc>
            </a:pPr>
            <a:endParaRPr lang="cs-CZ" altLang="cs-CZ" sz="2400" dirty="0"/>
          </a:p>
          <a:p>
            <a:pPr marL="0" lvl="1" algn="l">
              <a:lnSpc>
                <a:spcPct val="80000"/>
              </a:lnSpc>
            </a:pPr>
            <a:r>
              <a:rPr lang="cs-CZ" altLang="cs-CZ" sz="2400" dirty="0">
                <a:ea typeface="ＭＳ Ｐゴシック" panose="020B0600070205080204" pitchFamily="34" charset="-128"/>
              </a:rPr>
              <a:t>Chronická nerovnováha mezi investicí úsilí do práce a do aktivit podporujících zotavení (</a:t>
            </a:r>
            <a:r>
              <a:rPr lang="cs-CZ" altLang="cs-CZ" sz="2400" dirty="0" err="1">
                <a:ea typeface="ＭＳ Ｐゴシック" panose="020B0600070205080204" pitchFamily="34" charset="-128"/>
              </a:rPr>
              <a:t>Taris</a:t>
            </a:r>
            <a:r>
              <a:rPr lang="cs-CZ" altLang="cs-CZ" sz="2400" dirty="0">
                <a:ea typeface="ＭＳ Ｐゴシック" panose="020B0600070205080204" pitchFamily="34" charset="-128"/>
              </a:rPr>
              <a:t> a kol., 2008</a:t>
            </a:r>
            <a:r>
              <a:rPr lang="en-US" altLang="cs-CZ" sz="2400" dirty="0">
                <a:ea typeface="ＭＳ Ｐゴシック" panose="020B0600070205080204" pitchFamily="34" charset="-128"/>
              </a:rPr>
              <a:t>)</a:t>
            </a:r>
            <a:endParaRPr lang="cs-CZ" altLang="cs-CZ" sz="2400" dirty="0">
              <a:ea typeface="ＭＳ Ｐゴシック" panose="020B0600070205080204" pitchFamily="34" charset="-128"/>
            </a:endParaRPr>
          </a:p>
          <a:p>
            <a:pPr lvl="1" indent="-457200" algn="l">
              <a:lnSpc>
                <a:spcPct val="80000"/>
              </a:lnSpc>
            </a:pPr>
            <a:endParaRPr lang="cs-CZ" altLang="cs-CZ" sz="2400" dirty="0"/>
          </a:p>
          <a:p>
            <a:pPr marL="457200" lvl="2" indent="-457200" algn="just">
              <a:lnSpc>
                <a:spcPct val="80000"/>
              </a:lnSpc>
            </a:pPr>
            <a:endParaRPr lang="cs-CZ" altLang="cs-CZ" sz="2100" dirty="0"/>
          </a:p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27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887232"/>
            <a:ext cx="7086598" cy="73879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Z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3286540"/>
            <a:ext cx="7613371" cy="33925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600" dirty="0"/>
              <a:t>Cca 50</a:t>
            </a:r>
            <a:r>
              <a:rPr lang="en-GB" sz="2600" dirty="0"/>
              <a:t> % </a:t>
            </a:r>
            <a:r>
              <a:rPr lang="cs-CZ" sz="2600" dirty="0"/>
              <a:t>pracovníků zažívá v práci stres pravidelně </a:t>
            </a:r>
            <a:r>
              <a:rPr lang="en-GB" sz="1600" dirty="0"/>
              <a:t>(</a:t>
            </a:r>
            <a:r>
              <a:rPr lang="cs-CZ" sz="1600" dirty="0"/>
              <a:t>EU-OSHA</a:t>
            </a:r>
            <a:r>
              <a:rPr lang="en-GB" sz="1600" dirty="0"/>
              <a:t>)</a:t>
            </a:r>
            <a:r>
              <a:rPr lang="cs-CZ" sz="1600" dirty="0"/>
              <a:t>, </a:t>
            </a:r>
            <a:r>
              <a:rPr lang="cs-CZ" sz="2600" dirty="0"/>
              <a:t>v ČR asi 39</a:t>
            </a:r>
            <a:r>
              <a:rPr lang="en-GB" sz="2600" dirty="0"/>
              <a:t> %</a:t>
            </a:r>
            <a:r>
              <a:rPr lang="cs-CZ" sz="2600" dirty="0"/>
              <a:t> </a:t>
            </a:r>
            <a:r>
              <a:rPr lang="cs-CZ" sz="1600" dirty="0"/>
              <a:t>(Karlova univerzita, 2015)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600" dirty="0"/>
              <a:t>mladí pracovníci zažívají v práci více stresu než jejich starší kolegové</a:t>
            </a:r>
            <a:endParaRPr lang="en-GB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600" dirty="0"/>
              <a:t>nárůst: dvojkariérové domácnosti, rychlé proměny   v pracovním prostředí, prodloužení produktivního věku, atp.</a:t>
            </a:r>
          </a:p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ouvisejÃ­cÃ­ obrÃ¡zek">
            <a:extLst>
              <a:ext uri="{FF2B5EF4-FFF2-40B4-BE49-F238E27FC236}">
                <a16:creationId xmlns:a16="http://schemas.microsoft.com/office/drawing/2014/main" id="{04D2E058-DBAC-4DE7-A025-63A552A28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22" y="1"/>
            <a:ext cx="3067878" cy="30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887232"/>
            <a:ext cx="7086598" cy="73879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Z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3250094"/>
            <a:ext cx="7772399" cy="342900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51 % </a:t>
            </a:r>
            <a:r>
              <a:rPr lang="cs-CZ" sz="2600" dirty="0"/>
              <a:t>zaměstnanců podává kvůli stresu snížený výkon</a:t>
            </a:r>
            <a:r>
              <a:rPr lang="en-GB" dirty="0"/>
              <a:t> </a:t>
            </a:r>
            <a:r>
              <a:rPr lang="en-GB" sz="1400" dirty="0"/>
              <a:t>(APA, 2009)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600" dirty="0"/>
              <a:t>negativní vliv na jednotlivé pracovníky i celé organizace: chyby, nehody, absence, fluktuace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600" dirty="0"/>
              <a:t>novela zákoníku práce (2016): povinnost předcházet stresu</a:t>
            </a:r>
          </a:p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6FB8264C-C9D6-4952-A22E-A43BC85E5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6" b="8095"/>
          <a:stretch/>
        </p:blipFill>
        <p:spPr bwMode="auto">
          <a:xfrm>
            <a:off x="5901611" y="0"/>
            <a:ext cx="3242390" cy="3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6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2" y="887232"/>
            <a:ext cx="7086598" cy="73879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Řešení?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2" y="6192548"/>
            <a:ext cx="7772400" cy="553026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… </a:t>
            </a:r>
            <a:r>
              <a:rPr lang="cs-CZ" dirty="0" err="1"/>
              <a:t>redesign</a:t>
            </a:r>
            <a:r>
              <a:rPr lang="cs-CZ" dirty="0"/>
              <a:t> pracovních podmínek </a:t>
            </a:r>
            <a:r>
              <a:rPr lang="en-GB" dirty="0"/>
              <a:t>&amp;</a:t>
            </a:r>
            <a:r>
              <a:rPr lang="cs-CZ" dirty="0"/>
              <a:t> posílení pracovníků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Výsledek obrázku pro work less live more">
            <a:extLst>
              <a:ext uri="{FF2B5EF4-FFF2-40B4-BE49-F238E27FC236}">
                <a16:creationId xmlns:a16="http://schemas.microsoft.com/office/drawing/2014/main" id="{0187FAAB-8198-4373-90D4-15F36A2ED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75" y="1902900"/>
            <a:ext cx="2088232" cy="2679241"/>
          </a:xfrm>
          <a:prstGeom prst="rect">
            <a:avLst/>
          </a:prstGeom>
          <a:noFill/>
        </p:spPr>
      </p:pic>
      <p:pic>
        <p:nvPicPr>
          <p:cNvPr id="7" name="Picture 11" descr="C:\Users\Ludmila\Desktop\1478306363.png">
            <a:extLst>
              <a:ext uri="{FF2B5EF4-FFF2-40B4-BE49-F238E27FC236}">
                <a16:creationId xmlns:a16="http://schemas.microsoft.com/office/drawing/2014/main" id="{812F80A1-A9E2-4F6B-9BFB-1520962F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668" y="3207908"/>
            <a:ext cx="2044824" cy="2726432"/>
          </a:xfrm>
          <a:prstGeom prst="rect">
            <a:avLst/>
          </a:prstGeom>
          <a:noFill/>
        </p:spPr>
      </p:pic>
      <p:pic>
        <p:nvPicPr>
          <p:cNvPr id="8" name="Picture 9" descr="C:\Users\Ludmila\Desktop\51GNtVyetWL._SX258_BO1204203200_.jpg">
            <a:extLst>
              <a:ext uri="{FF2B5EF4-FFF2-40B4-BE49-F238E27FC236}">
                <a16:creationId xmlns:a16="http://schemas.microsoft.com/office/drawing/2014/main" id="{DE3E945A-6394-4F3C-9A7B-D2207AEF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1401" y="2023882"/>
            <a:ext cx="2017948" cy="2592288"/>
          </a:xfrm>
          <a:prstGeom prst="rect">
            <a:avLst/>
          </a:prstGeom>
          <a:noFill/>
        </p:spPr>
      </p:pic>
      <p:pic>
        <p:nvPicPr>
          <p:cNvPr id="9" name="Picture 13" descr="C:\Users\Ludmila\Desktop\51eOtE6rKkL._AC_SL230_.jpg">
            <a:extLst>
              <a:ext uri="{FF2B5EF4-FFF2-40B4-BE49-F238E27FC236}">
                <a16:creationId xmlns:a16="http://schemas.microsoft.com/office/drawing/2014/main" id="{82140012-8E90-4305-8B45-F30E1E41A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7411" y="2586926"/>
            <a:ext cx="1979712" cy="295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81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191" y="530087"/>
            <a:ext cx="7977809" cy="1488327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B050"/>
                </a:solidFill>
              </a:rPr>
              <a:t>Co stresuje při studiu vás?</a:t>
            </a:r>
            <a:br>
              <a:rPr lang="cs-CZ" sz="4400" dirty="0">
                <a:solidFill>
                  <a:srgbClr val="00B050"/>
                </a:solidFill>
              </a:rPr>
            </a:br>
            <a:endParaRPr lang="cs-CZ" sz="4400" dirty="0">
              <a:solidFill>
                <a:srgbClr val="00B05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17" y="6069496"/>
            <a:ext cx="6493566" cy="597862"/>
          </a:xfrm>
        </p:spPr>
        <p:txBody>
          <a:bodyPr>
            <a:normAutofit/>
          </a:bodyPr>
          <a:lstStyle/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73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D3423-4236-49C6-B440-C2EC7AF0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3" y="561702"/>
            <a:ext cx="7086598" cy="790019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Zdroje pracovního stresu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8B5DFC-69BE-43FD-89EA-90142B05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3" y="2018415"/>
            <a:ext cx="7480850" cy="427788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ea typeface="ＭＳ Ｐゴシック" panose="020B0600070205080204" pitchFamily="34" charset="-128"/>
              </a:rPr>
              <a:t>neadekvátní požadavky </a:t>
            </a:r>
            <a:r>
              <a:rPr lang="en-US" altLang="cs-CZ" sz="2800" dirty="0">
                <a:ea typeface="ＭＳ Ｐゴシック" panose="020B0600070205080204" pitchFamily="34" charset="-128"/>
              </a:rPr>
              <a:t>–</a:t>
            </a:r>
            <a:r>
              <a:rPr lang="cs-CZ" altLang="cs-CZ" sz="2800" dirty="0">
                <a:ea typeface="ＭＳ Ｐゴシック" panose="020B0600070205080204" pitchFamily="34" charset="-128"/>
              </a:rPr>
              <a:t> čas, náročnost práce, kvalita výstupů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ea typeface="ＭＳ Ｐゴシック" panose="020B0600070205080204" pitchFamily="34" charset="-128"/>
              </a:rPr>
              <a:t>spěch, nutnost přesčasů </a:t>
            </a:r>
            <a:r>
              <a:rPr lang="en-US" altLang="cs-CZ" sz="2800" dirty="0">
                <a:ea typeface="ＭＳ Ｐゴシック" panose="020B0600070205080204" pitchFamily="34" charset="-128"/>
              </a:rPr>
              <a:t>–</a:t>
            </a:r>
            <a:r>
              <a:rPr lang="cs-CZ" altLang="cs-CZ" sz="2800" dirty="0">
                <a:ea typeface="ＭＳ Ｐゴシック" panose="020B0600070205080204" pitchFamily="34" charset="-128"/>
              </a:rPr>
              <a:t> přetížení prací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ea typeface="ＭＳ Ｐゴシック" panose="020B0600070205080204" pitchFamily="34" charset="-128"/>
              </a:rPr>
              <a:t>nedostatek kvalitního spánku, nezdravá životospráva, narušení biorytmů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ea typeface="ＭＳ Ｐゴシック" panose="020B0600070205080204" pitchFamily="34" charset="-128"/>
              </a:rPr>
              <a:t>nedostatek času na sebe, na regeneraci a kompenzaci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ea typeface="ＭＳ Ｐゴシック" panose="020B0600070205080204" pitchFamily="34" charset="-128"/>
              </a:rPr>
              <a:t>přetížení odpovědností (i za méně ovlivnitelné události)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ea typeface="ＭＳ Ｐゴシック" panose="020B0600070205080204" pitchFamily="34" charset="-128"/>
              </a:rPr>
              <a:t>pocit nemožnosti se zastavit, zpomalit nebo uniknout</a:t>
            </a:r>
          </a:p>
          <a:p>
            <a:pPr algn="l"/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C093E-6326-464E-AECF-01985E52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325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2225</TotalTime>
  <Words>482</Words>
  <Application>Microsoft Office PowerPoint</Application>
  <PresentationFormat>Předvádění na obrazovce (4:3)</PresentationFormat>
  <Paragraphs>103</Paragraphs>
  <Slides>20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Wingdings</vt:lpstr>
      <vt:lpstr>Motiv Office</vt:lpstr>
      <vt:lpstr>Opakování z minule</vt:lpstr>
      <vt:lpstr>5. Selfmanagement</vt:lpstr>
      <vt:lpstr>Prezentace aplikace PowerPoint</vt:lpstr>
      <vt:lpstr>Co je stres</vt:lpstr>
      <vt:lpstr>Z výzkumu</vt:lpstr>
      <vt:lpstr>Z výzkumu</vt:lpstr>
      <vt:lpstr>Řešení?</vt:lpstr>
      <vt:lpstr>Co stresuje při studiu vás? </vt:lpstr>
      <vt:lpstr>Zdroje pracovního stresu 1</vt:lpstr>
      <vt:lpstr>Zdroje pracovního stresu 2</vt:lpstr>
      <vt:lpstr>Obecně:  vysoké nároky + nízká kontrola</vt:lpstr>
      <vt:lpstr>Symptomy stresu</vt:lpstr>
      <vt:lpstr>Jaké strategie zvládání využíváte?</vt:lpstr>
      <vt:lpstr> Reakce na stres</vt:lpstr>
      <vt:lpstr>Jde to i bez stresu?</vt:lpstr>
      <vt:lpstr>Stres jako normální součást života </vt:lpstr>
      <vt:lpstr>Další klíčové pojmy:</vt:lpstr>
      <vt:lpstr>Rozhodovací paralýza</vt:lpstr>
      <vt:lpstr>Strategie seberegulace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z minule</dc:title>
  <dc:creator>Ludmila Kašpárková</dc:creator>
  <cp:lastModifiedBy>ucitel</cp:lastModifiedBy>
  <cp:revision>21</cp:revision>
  <cp:lastPrinted>2018-11-12T14:33:14Z</cp:lastPrinted>
  <dcterms:created xsi:type="dcterms:W3CDTF">2018-10-27T20:03:10Z</dcterms:created>
  <dcterms:modified xsi:type="dcterms:W3CDTF">2019-11-19T17:40:52Z</dcterms:modified>
</cp:coreProperties>
</file>