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94" r:id="rId4"/>
    <p:sldId id="289" r:id="rId5"/>
    <p:sldId id="296" r:id="rId6"/>
    <p:sldId id="275" r:id="rId7"/>
    <p:sldId id="283" r:id="rId8"/>
    <p:sldId id="286" r:id="rId9"/>
    <p:sldId id="287" r:id="rId10"/>
    <p:sldId id="288" r:id="rId11"/>
    <p:sldId id="284" r:id="rId12"/>
    <p:sldId id="290" r:id="rId13"/>
    <p:sldId id="291" r:id="rId14"/>
    <p:sldId id="299" r:id="rId15"/>
    <p:sldId id="292" r:id="rId16"/>
    <p:sldId id="298" r:id="rId17"/>
    <p:sldId id="300" r:id="rId18"/>
  </p:sldIdLst>
  <p:sldSz cx="9144000" cy="6858000" type="screen4x3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mila Kašpárková" initials="LK" lastIdx="4" clrIdx="0">
    <p:extLst>
      <p:ext uri="{19B8F6BF-5375-455C-9EA6-DF929625EA0E}">
        <p15:presenceInfo xmlns:p15="http://schemas.microsoft.com/office/powerpoint/2012/main" userId="b36da2705defe9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6733" autoAdjust="0"/>
  </p:normalViewPr>
  <p:slideViewPr>
    <p:cSldViewPr snapToGrid="0">
      <p:cViewPr varScale="1">
        <p:scale>
          <a:sx n="51" d="100"/>
          <a:sy n="51" d="100"/>
        </p:scale>
        <p:origin x="17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03E9-8A6E-4CD1-99D8-BB432590354E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5E7C-2AC2-48ED-A13A-E3A8F8D48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80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14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6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příprava - plán a sestavení programu, role předsedajícího, typy účastníků, pravidla vedení porady, shrnutí výsledků a formulace závěrů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68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5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6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8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4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8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7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11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29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9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6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9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FA55-1E41-4932-9A13-D13B46AB4E68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1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93226"/>
          </a:xfrm>
        </p:spPr>
        <p:txBody>
          <a:bodyPr>
            <a:noAutofit/>
          </a:bodyPr>
          <a:lstStyle/>
          <a:p>
            <a:r>
              <a:rPr lang="cs-CZ" sz="4400" dirty="0"/>
              <a:t>Opakování z minule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651" y="2218459"/>
            <a:ext cx="1932972" cy="81953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/>
              <a:t>zdroje stresu</a:t>
            </a:r>
          </a:p>
          <a:p>
            <a:pPr algn="l"/>
            <a:r>
              <a:rPr lang="cs-CZ" dirty="0"/>
              <a:t>konkrétně / obecně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uvisejÃ­cÃ­ obrÃ¡zek">
            <a:extLst>
              <a:ext uri="{FF2B5EF4-FFF2-40B4-BE49-F238E27FC236}">
                <a16:creationId xmlns:a16="http://schemas.microsoft.com/office/drawing/2014/main" id="{9A73A4DC-9A0A-4921-B641-381F69FF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6" y="3037997"/>
            <a:ext cx="3014460" cy="24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F09159-D7CF-4B83-ABC6-B8E34C30CF7C}"/>
              </a:ext>
            </a:extLst>
          </p:cNvPr>
          <p:cNvSpPr txBox="1"/>
          <p:nvPr/>
        </p:nvSpPr>
        <p:spPr>
          <a:xfrm>
            <a:off x="4317357" y="2007461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symptomy stresu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6B0DD6-DB81-4AC2-A70E-9D3757A09CF6}"/>
              </a:ext>
            </a:extLst>
          </p:cNvPr>
          <p:cNvSpPr txBox="1"/>
          <p:nvPr/>
        </p:nvSpPr>
        <p:spPr>
          <a:xfrm>
            <a:off x="6849005" y="2376793"/>
            <a:ext cx="24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osvědčené strategie zvládání</a:t>
            </a:r>
          </a:p>
          <a:p>
            <a:r>
              <a:rPr lang="cs-CZ" dirty="0"/>
              <a:t>… znalost sebe sama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6E972B-FE06-4409-9220-259DFB493840}"/>
              </a:ext>
            </a:extLst>
          </p:cNvPr>
          <p:cNvSpPr txBox="1"/>
          <p:nvPr/>
        </p:nvSpPr>
        <p:spPr>
          <a:xfrm>
            <a:off x="1249927" y="3635338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reakce na stres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CA4A1E-E02F-4618-8761-F85989EC78A8}"/>
              </a:ext>
            </a:extLst>
          </p:cNvPr>
          <p:cNvSpPr txBox="1"/>
          <p:nvPr/>
        </p:nvSpPr>
        <p:spPr>
          <a:xfrm>
            <a:off x="1612206" y="5112169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rozhodovací paralýza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BDC2CB-1619-4B8C-961B-0A9CC70D4274}"/>
              </a:ext>
            </a:extLst>
          </p:cNvPr>
          <p:cNvSpPr txBox="1"/>
          <p:nvPr/>
        </p:nvSpPr>
        <p:spPr>
          <a:xfrm>
            <a:off x="6782765" y="4048947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eustres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C4F7E20-3ED1-4C43-8183-A318CE76865A}"/>
              </a:ext>
            </a:extLst>
          </p:cNvPr>
          <p:cNvSpPr txBox="1"/>
          <p:nvPr/>
        </p:nvSpPr>
        <p:spPr>
          <a:xfrm>
            <a:off x="5923031" y="5196405"/>
            <a:ext cx="23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strategie seberegulace</a:t>
            </a:r>
          </a:p>
        </p:txBody>
      </p:sp>
    </p:spTree>
    <p:extLst>
      <p:ext uri="{BB962C8B-B14F-4D97-AF65-F5344CB8AC3E}">
        <p14:creationId xmlns:p14="http://schemas.microsoft.com/office/powerpoint/2010/main" val="119627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/>
          </a:bodyPr>
          <a:lstStyle/>
          <a:p>
            <a:r>
              <a:rPr lang="cs-CZ" sz="3600" dirty="0"/>
              <a:t>Kontingenční přístup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Ã½sledek obrÃ¡zku pro kontingentnÃ­ leadership">
            <a:extLst>
              <a:ext uri="{FF2B5EF4-FFF2-40B4-BE49-F238E27FC236}">
                <a16:creationId xmlns:a16="http://schemas.microsoft.com/office/drawing/2014/main" id="{5C1D809E-5CCD-4DF4-9BB7-891493DFD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 bwMode="auto">
          <a:xfrm>
            <a:off x="-4" y="1825625"/>
            <a:ext cx="9144000" cy="48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B050"/>
                </a:solidFill>
              </a:rPr>
              <a:t>PROPOJENÍ: </a:t>
            </a:r>
            <a:br>
              <a:rPr lang="cs-CZ" sz="4000" dirty="0">
                <a:solidFill>
                  <a:srgbClr val="00B050"/>
                </a:solidFill>
              </a:rPr>
            </a:br>
            <a:r>
              <a:rPr lang="cs-CZ" sz="4000" dirty="0">
                <a:solidFill>
                  <a:srgbClr val="00B050"/>
                </a:solidFill>
              </a:rPr>
              <a:t>Pětifaktorový model </a:t>
            </a:r>
            <a:r>
              <a:rPr lang="cs-CZ" sz="4000" dirty="0" err="1">
                <a:solidFill>
                  <a:srgbClr val="00B050"/>
                </a:solidFill>
              </a:rPr>
              <a:t>leadershipu</a:t>
            </a:r>
            <a:r>
              <a:rPr lang="cs-CZ" sz="4000" dirty="0">
                <a:solidFill>
                  <a:srgbClr val="00B050"/>
                </a:solidFill>
              </a:rPr>
              <a:t> </a:t>
            </a:r>
            <a:br>
              <a:rPr lang="cs-CZ" sz="3600" dirty="0"/>
            </a:br>
            <a:r>
              <a:rPr lang="cs-CZ" sz="2200" dirty="0"/>
              <a:t>podle </a:t>
            </a:r>
            <a:r>
              <a:rPr lang="cs-CZ" sz="2200" dirty="0" err="1"/>
              <a:t>Seilera</a:t>
            </a:r>
            <a:r>
              <a:rPr lang="cs-CZ" sz="2200" dirty="0"/>
              <a:t> a </a:t>
            </a:r>
            <a:r>
              <a:rPr lang="cs-CZ" sz="2200" dirty="0" err="1"/>
              <a:t>Pfistera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5" y="1825625"/>
            <a:ext cx="7587625" cy="4351338"/>
          </a:xfrm>
        </p:spPr>
        <p:txBody>
          <a:bodyPr/>
          <a:lstStyle/>
          <a:p>
            <a:r>
              <a:rPr lang="cs-CZ" dirty="0"/>
              <a:t>Kompetence leadera samotného (tvrdé a měkké)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				… 1 z 5!</a:t>
            </a:r>
          </a:p>
          <a:p>
            <a:r>
              <a:rPr lang="cs-CZ" dirty="0"/>
              <a:t>Vliv skupiny, kterou leader vede (složení a vztahy mezi členy)</a:t>
            </a:r>
          </a:p>
          <a:p>
            <a:r>
              <a:rPr lang="cs-CZ" dirty="0"/>
              <a:t>Vliv organizace, v níž je leaderem (strategie, struktura, procesy, kultura)</a:t>
            </a:r>
          </a:p>
          <a:p>
            <a:r>
              <a:rPr lang="cs-CZ" dirty="0"/>
              <a:t>Vliv konkrétního úkolu a situace (časový tlak,…)</a:t>
            </a:r>
          </a:p>
          <a:p>
            <a:r>
              <a:rPr lang="cs-CZ" dirty="0"/>
              <a:t>Vnější společensko-politické vlivy (kontext)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23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D383AB-3FB4-4DC0-93BE-A9BF2F626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" b="49630"/>
          <a:stretch/>
        </p:blipFill>
        <p:spPr>
          <a:xfrm>
            <a:off x="1139686" y="681037"/>
            <a:ext cx="7925940" cy="49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F5A204-1E87-4964-989B-EDDDC4F4B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" t="50000"/>
          <a:stretch/>
        </p:blipFill>
        <p:spPr>
          <a:xfrm>
            <a:off x="1139686" y="1215764"/>
            <a:ext cx="7971176" cy="49611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E8D8D1-665E-496C-92CF-0C81FC127EE8}"/>
              </a:ext>
            </a:extLst>
          </p:cNvPr>
          <p:cNvSpPr txBox="1"/>
          <p:nvPr/>
        </p:nvSpPr>
        <p:spPr>
          <a:xfrm>
            <a:off x="1039491" y="6140493"/>
            <a:ext cx="757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Procházka, J., Vaculík, M., </a:t>
            </a:r>
            <a:r>
              <a:rPr lang="en-GB" dirty="0"/>
              <a:t>&amp; </a:t>
            </a:r>
            <a:r>
              <a:rPr lang="cs-CZ" dirty="0"/>
              <a:t>Smutný, P.</a:t>
            </a:r>
            <a:r>
              <a:rPr lang="en-GB" dirty="0"/>
              <a:t> </a:t>
            </a:r>
            <a:r>
              <a:rPr lang="cs-CZ" dirty="0"/>
              <a:t> (2013). </a:t>
            </a:r>
            <a:r>
              <a:rPr lang="cs-CZ" i="1" dirty="0"/>
              <a:t>Psychologie efektivního </a:t>
            </a:r>
            <a:r>
              <a:rPr lang="cs-CZ" i="1" dirty="0" err="1"/>
              <a:t>leadershipu</a:t>
            </a:r>
            <a:r>
              <a:rPr lang="cs-CZ" dirty="0"/>
              <a:t>. </a:t>
            </a:r>
            <a:r>
              <a:rPr lang="en-GB" dirty="0"/>
              <a:t>Praha</a:t>
            </a:r>
            <a:r>
              <a:rPr lang="cs-CZ" dirty="0"/>
              <a:t>: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56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Kombinace transakčního a transformačního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Dát jasně najevo, co chci a co za to pracovníci dostanou</a:t>
            </a:r>
          </a:p>
          <a:p>
            <a:pPr>
              <a:buFontTx/>
              <a:buChar char="-"/>
            </a:pPr>
            <a:r>
              <a:rPr lang="cs-CZ" dirty="0"/>
              <a:t>Dodržovat slovo, chovat se příkladně, poskytnout srozumitelnou a atraktivní vizi, vytvořit podřízeným prostor – podíl na rozhodování, možnost seberealizace, k lidem přistupovat individuálně a se zájmem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79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Pravidla úspěšného jednání s lidmi - zásady komunikace nejen v organizaci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4090986"/>
            <a:ext cx="7375664" cy="2620709"/>
          </a:xfrm>
        </p:spPr>
        <p:txBody>
          <a:bodyPr>
            <a:normAutofit/>
          </a:bodyPr>
          <a:lstStyle/>
          <a:p>
            <a:r>
              <a:rPr lang="cs-CZ" sz="2600" dirty="0"/>
              <a:t>Předkládání vlastního názoru a rozhodnutí, udělování kritiky a pochvaly, sdělování příjemných a nepříjemných zpráv. Poradenská činnost. </a:t>
            </a:r>
          </a:p>
          <a:p>
            <a:r>
              <a:rPr lang="cs-CZ" sz="2600" dirty="0"/>
              <a:t>Vedení obtížných rozhovorů - rozhovor na odchodnou, propouštění ze zaměstnání, disciplinární rozhovor, hodnotící rozhovor.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upload.wikimedia.org/wikipedia/commons/thumb/2/2f/TA-krizove.png/220px-TA-krizove.png">
            <a:extLst>
              <a:ext uri="{FF2B5EF4-FFF2-40B4-BE49-F238E27FC236}">
                <a16:creationId xmlns:a16="http://schemas.microsoft.com/office/drawing/2014/main" id="{E8B2DFCF-14BE-4EEE-836C-EA04D260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79" y="1724025"/>
            <a:ext cx="2095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9/9f/TA-dvoj.png/220px-TA-dvoj.png">
            <a:extLst>
              <a:ext uri="{FF2B5EF4-FFF2-40B4-BE49-F238E27FC236}">
                <a16:creationId xmlns:a16="http://schemas.microsoft.com/office/drawing/2014/main" id="{E5EEA7EF-372A-4379-B58D-0E5EC10C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46" y="1690689"/>
            <a:ext cx="2095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9136BFD-D815-475B-899D-5AB31A4945F8}"/>
              </a:ext>
            </a:extLst>
          </p:cNvPr>
          <p:cNvSpPr txBox="1"/>
          <p:nvPr/>
        </p:nvSpPr>
        <p:spPr>
          <a:xfrm>
            <a:off x="7812157" y="2609671"/>
            <a:ext cx="1164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Inspirace </a:t>
            </a:r>
            <a:r>
              <a:rPr lang="cs-CZ" dirty="0" err="1"/>
              <a:t>transkační</a:t>
            </a:r>
            <a:r>
              <a:rPr lang="cs-CZ" dirty="0"/>
              <a:t> analýzou, </a:t>
            </a:r>
            <a:r>
              <a:rPr lang="cs-CZ" dirty="0" err="1"/>
              <a:t>Eric</a:t>
            </a:r>
            <a:r>
              <a:rPr lang="cs-CZ" dirty="0"/>
              <a:t> Berne</a:t>
            </a:r>
          </a:p>
        </p:txBody>
      </p:sp>
    </p:spTree>
    <p:extLst>
      <p:ext uri="{BB962C8B-B14F-4D97-AF65-F5344CB8AC3E}">
        <p14:creationId xmlns:p14="http://schemas.microsoft.com/office/powerpoint/2010/main" val="261757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r>
              <a:rPr lang="cs-CZ" dirty="0"/>
              <a:t>Diskuze?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Připomenutí: příště zápočtový test</a:t>
            </a:r>
          </a:p>
          <a:p>
            <a:pPr marL="0" indent="0">
              <a:buNone/>
            </a:pPr>
            <a:r>
              <a:rPr lang="cs-CZ" dirty="0"/>
              <a:t>… a jak se na něj připravit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78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r>
              <a:rPr lang="cs-CZ" dirty="0"/>
              <a:t>Praktické dovednosti pro zaměstnání - CV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Free </a:t>
            </a:r>
            <a:r>
              <a:rPr lang="cs-CZ" dirty="0" err="1"/>
              <a:t>resume</a:t>
            </a:r>
            <a:r>
              <a:rPr lang="cs-CZ" dirty="0"/>
              <a:t> </a:t>
            </a:r>
            <a:r>
              <a:rPr lang="cs-CZ" dirty="0" err="1"/>
              <a:t>templates</a:t>
            </a:r>
            <a:r>
              <a:rPr lang="cs-CZ" dirty="0"/>
              <a:t>: novoresume.com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8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13CB8E-482F-4BC7-926E-F64DF0614C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78296" y="2745754"/>
            <a:ext cx="7865704" cy="6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A22D3C-DC47-4B53-BAE6-FC53FD48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112" y="1394285"/>
            <a:ext cx="7772400" cy="45088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6. Vybrané manažerské dovednosti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4400" dirty="0"/>
          </a:p>
        </p:txBody>
      </p:sp>
      <p:pic>
        <p:nvPicPr>
          <p:cNvPr id="1028" name="Picture 4" descr="VÃ½sledek obrÃ¡zku pro leadership">
            <a:extLst>
              <a:ext uri="{FF2B5EF4-FFF2-40B4-BE49-F238E27FC236}">
                <a16:creationId xmlns:a16="http://schemas.microsoft.com/office/drawing/2014/main" id="{4DFB4963-FC5B-4740-998A-E5A556CE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95899"/>
            <a:ext cx="5249549" cy="36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99D8658-F2FB-4FAB-8437-4F57DF021403}"/>
              </a:ext>
            </a:extLst>
          </p:cNvPr>
          <p:cNvSpPr txBox="1"/>
          <p:nvPr/>
        </p:nvSpPr>
        <p:spPr>
          <a:xfrm>
            <a:off x="1456985" y="6057380"/>
            <a:ext cx="7508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DOPORUČENÁ LITERATURA: Procházka, J., Vaculík, M., </a:t>
            </a:r>
            <a:r>
              <a:rPr lang="en-GB" sz="2000" dirty="0"/>
              <a:t>&amp; </a:t>
            </a:r>
            <a:r>
              <a:rPr lang="cs-CZ" sz="2000" dirty="0"/>
              <a:t>Smutný, P. (2013). </a:t>
            </a:r>
            <a:r>
              <a:rPr lang="cs-CZ" sz="2000" i="1" dirty="0"/>
              <a:t>Psychologie efektivního </a:t>
            </a:r>
            <a:r>
              <a:rPr lang="cs-CZ" sz="2000" i="1" dirty="0" err="1"/>
              <a:t>leadershipu</a:t>
            </a:r>
            <a:r>
              <a:rPr lang="cs-CZ" sz="2000" dirty="0"/>
              <a:t>. </a:t>
            </a:r>
            <a:r>
              <a:rPr lang="en-GB" sz="2000" dirty="0"/>
              <a:t>Praha</a:t>
            </a:r>
            <a:r>
              <a:rPr lang="cs-CZ" sz="2000" dirty="0"/>
              <a:t>: </a:t>
            </a:r>
            <a:r>
              <a:rPr lang="cs-CZ" sz="2000" dirty="0" err="1"/>
              <a:t>Grada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4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B050"/>
                </a:solidFill>
              </a:rPr>
              <a:t>Pracovní porada – jednoduše </a:t>
            </a:r>
            <a:r>
              <a:rPr lang="en-GB" sz="3600" dirty="0">
                <a:solidFill>
                  <a:srgbClr val="00B050"/>
                </a:solidFill>
              </a:rPr>
              <a:t>&amp; </a:t>
            </a:r>
            <a:r>
              <a:rPr lang="fr-FR" sz="3600" dirty="0">
                <a:solidFill>
                  <a:srgbClr val="00B050"/>
                </a:solidFill>
              </a:rPr>
              <a:t>rychle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5" y="1814195"/>
            <a:ext cx="7375664" cy="4351338"/>
          </a:xfrm>
        </p:spPr>
        <p:txBody>
          <a:bodyPr/>
          <a:lstStyle/>
          <a:p>
            <a:r>
              <a:rPr lang="cs-CZ" dirty="0"/>
              <a:t>Pravidla úspěšného jednání s lidmi  - zásady komunikace nejen v organizaci</a:t>
            </a:r>
          </a:p>
          <a:p>
            <a:r>
              <a:rPr lang="cs-CZ" dirty="0"/>
              <a:t>Zásady efektivní porady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VÃ½sledek obrÃ¡zku pro pracovnÃ­ porada">
            <a:extLst>
              <a:ext uri="{FF2B5EF4-FFF2-40B4-BE49-F238E27FC236}">
                <a16:creationId xmlns:a16="http://schemas.microsoft.com/office/drawing/2014/main" id="{C6FFDB19-BC2A-4006-8424-C0AF65A39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2730"/>
            <a:ext cx="4329629" cy="32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0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B050"/>
                </a:solidFill>
              </a:rPr>
              <a:t>Leadership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Kdo a jak se stává ve skupině lídrem?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Jací lídři jsou efektivní, proč a za jakých okolností?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Ã½sledek obrÃ¡zku pro leadership">
            <a:extLst>
              <a:ext uri="{FF2B5EF4-FFF2-40B4-BE49-F238E27FC236}">
                <a16:creationId xmlns:a16="http://schemas.microsoft.com/office/drawing/2014/main" id="{EFF088C5-9E1E-4EFD-9A15-3A1F9D1DD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r="22194"/>
          <a:stretch/>
        </p:blipFill>
        <p:spPr bwMode="auto">
          <a:xfrm>
            <a:off x="1262332" y="3794883"/>
            <a:ext cx="2787035" cy="23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86A120-02BB-46D3-B9D9-FA1A5E022E74}"/>
              </a:ext>
            </a:extLst>
          </p:cNvPr>
          <p:cNvSpPr txBox="1"/>
          <p:nvPr/>
        </p:nvSpPr>
        <p:spPr>
          <a:xfrm>
            <a:off x="4172012" y="4131365"/>
            <a:ext cx="486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>
                <a:solidFill>
                  <a:schemeClr val="bg1">
                    <a:lumMod val="65000"/>
                  </a:schemeClr>
                </a:solidFill>
              </a:rPr>
              <a:t>Kdo je to leader? Vůdce? Vedoucí?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chemeClr val="bg1">
                    <a:lumMod val="65000"/>
                  </a:schemeClr>
                </a:solidFill>
              </a:rPr>
              <a:t>Jak hodnotíme jeho efektivitu?</a:t>
            </a:r>
          </a:p>
        </p:txBody>
      </p:sp>
    </p:spTree>
    <p:extLst>
      <p:ext uri="{BB962C8B-B14F-4D97-AF65-F5344CB8AC3E}">
        <p14:creationId xmlns:p14="http://schemas.microsoft.com/office/powerpoint/2010/main" val="32570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r>
              <a:rPr lang="cs-CZ" dirty="0"/>
              <a:t>Teorie vedení lidí - 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8004314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Teorie velkých osobností (Great-Man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Teorie osobnostních rysů (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Kontingenční teorie (</a:t>
            </a:r>
            <a:r>
              <a:rPr lang="cs-CZ" dirty="0" err="1"/>
              <a:t>Contingency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Behaviorální teorie (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Transakční teorie (</a:t>
            </a:r>
            <a:r>
              <a:rPr lang="cs-CZ" dirty="0" err="1"/>
              <a:t>Transactional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Transformační teorie (</a:t>
            </a:r>
            <a:r>
              <a:rPr lang="cs-CZ" dirty="0" err="1"/>
              <a:t>Transformational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1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VÃ½sledek obrÃ¡zku pro leadership">
            <a:extLst>
              <a:ext uri="{FF2B5EF4-FFF2-40B4-BE49-F238E27FC236}">
                <a16:creationId xmlns:a16="http://schemas.microsoft.com/office/drawing/2014/main" id="{EBB620F4-1E5A-4267-94EE-FE05DD51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74" y="856529"/>
            <a:ext cx="7711167" cy="51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>
            <a:normAutofit/>
          </a:bodyPr>
          <a:lstStyle/>
          <a:p>
            <a:r>
              <a:rPr lang="cs-CZ" sz="3600" dirty="0"/>
              <a:t>88 znaků </a:t>
            </a:r>
            <a:r>
              <a:rPr lang="cs-CZ" sz="3600" dirty="0" err="1"/>
              <a:t>leadershipu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2000" dirty="0"/>
              <a:t>podle Andersona a kol.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2565763"/>
            <a:ext cx="7375664" cy="43790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Znaky vůdců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(vize, důvěra v druhé, motivační dovednosti …) </a:t>
            </a:r>
          </a:p>
          <a:p>
            <a:r>
              <a:rPr lang="cs-CZ" dirty="0"/>
              <a:t>Znaky manažerů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(strategické plánování,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kooperativnost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delegování, hodnotící a kontrolní dovednosti…)</a:t>
            </a:r>
          </a:p>
          <a:p>
            <a:r>
              <a:rPr lang="cs-CZ" dirty="0"/>
              <a:t>Znaky spojené s řešením problémů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(inovativní přístupy, ochota čelit riziku,…)</a:t>
            </a:r>
          </a:p>
          <a:p>
            <a:r>
              <a:rPr lang="cs-CZ" dirty="0"/>
              <a:t>Sociálně-komunikační znaky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(přesvědčivost, vyjednávací schopnosti,…)</a:t>
            </a:r>
          </a:p>
          <a:p>
            <a:r>
              <a:rPr lang="cs-CZ" dirty="0"/>
              <a:t>Obecné pracovní znaky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(asertivita, flexibilita/adaptabilita, sebevědomí, organizační dovednosti, kreativita…)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724340BA-E5C6-4490-853B-5DAEA9C8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7" y="249379"/>
            <a:ext cx="3912243" cy="22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7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r>
              <a:rPr lang="cs-CZ" sz="3600" dirty="0"/>
              <a:t>Situační teorie </a:t>
            </a:r>
            <a:r>
              <a:rPr lang="cs-CZ" sz="3600" dirty="0" err="1"/>
              <a:t>leadershipu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2000" dirty="0"/>
              <a:t>(</a:t>
            </a:r>
            <a:r>
              <a:rPr lang="cs-CZ" sz="2000" dirty="0" err="1"/>
              <a:t>Hersey</a:t>
            </a:r>
            <a:r>
              <a:rPr lang="cs-CZ" sz="2000" dirty="0"/>
              <a:t> </a:t>
            </a:r>
            <a:r>
              <a:rPr lang="en-GB" sz="2000" dirty="0"/>
              <a:t>&amp; </a:t>
            </a:r>
            <a:r>
              <a:rPr lang="fr-FR" sz="2000" dirty="0"/>
              <a:t>Bl</a:t>
            </a:r>
            <a:r>
              <a:rPr lang="cs-CZ" sz="2000" dirty="0"/>
              <a:t>a</a:t>
            </a:r>
            <a:r>
              <a:rPr lang="fr-FR" sz="2000" dirty="0"/>
              <a:t>nch</a:t>
            </a:r>
            <a:r>
              <a:rPr lang="cs-CZ" sz="2000" dirty="0"/>
              <a:t>a</a:t>
            </a:r>
            <a:r>
              <a:rPr lang="fr-FR" sz="2000" dirty="0"/>
              <a:t>rd</a:t>
            </a:r>
            <a:r>
              <a:rPr lang="cs-CZ" sz="2000" dirty="0"/>
              <a:t>,</a:t>
            </a:r>
            <a:r>
              <a:rPr lang="fr-FR" sz="2000" dirty="0"/>
              <a:t> 1969</a:t>
            </a:r>
            <a:r>
              <a:rPr lang="cs-CZ" sz="20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3429000"/>
            <a:ext cx="7375664" cy="3429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Efektivní chování leadera je podmíněno situačně</a:t>
            </a:r>
          </a:p>
          <a:p>
            <a:pPr marL="0" indent="0">
              <a:buNone/>
            </a:pPr>
            <a:r>
              <a:rPr lang="cs-CZ" dirty="0"/>
              <a:t>→ pracovní vyspělost (vzdělání, zkušenosti,…)</a:t>
            </a:r>
          </a:p>
          <a:p>
            <a:pPr marL="0" indent="0">
              <a:buNone/>
            </a:pPr>
            <a:r>
              <a:rPr lang="cs-CZ" dirty="0"/>
              <a:t>→ psychologická vyspělost (sebedůvěra, zodpovědnost, motivace,…)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Lidově „jestli jsou podřízení schopní (</a:t>
            </a:r>
            <a:r>
              <a:rPr lang="cs-CZ" dirty="0" err="1"/>
              <a:t>prac</a:t>
            </a:r>
            <a:r>
              <a:rPr lang="cs-CZ" dirty="0"/>
              <a:t>. vyspělost) a jestli </a:t>
            </a:r>
            <a:r>
              <a:rPr lang="cs-CZ" dirty="0" err="1"/>
              <a:t>chtěji</a:t>
            </a:r>
            <a:r>
              <a:rPr lang="cs-CZ" dirty="0"/>
              <a:t> (psy. vyspělost)“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VÃ½sledek obrÃ¡zku pro world leaders">
            <a:extLst>
              <a:ext uri="{FF2B5EF4-FFF2-40B4-BE49-F238E27FC236}">
                <a16:creationId xmlns:a16="http://schemas.microsoft.com/office/drawing/2014/main" id="{FD24697C-C997-4297-95C7-F36875F7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6" y="1309339"/>
            <a:ext cx="3712464" cy="20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6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9891-994D-45E5-B927-74603B1B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6" y="365126"/>
            <a:ext cx="7375663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A344F-AAC5-40A9-9841-FE6DE9C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825625"/>
            <a:ext cx="7375664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C6584E-4CAB-4342-AC0E-383DA1CF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pracovnÃ­ vyspÄlost nÃ¡sledovnÃ­kÅ¯">
            <a:extLst>
              <a:ext uri="{FF2B5EF4-FFF2-40B4-BE49-F238E27FC236}">
                <a16:creationId xmlns:a16="http://schemas.microsoft.com/office/drawing/2014/main" id="{EA122EFE-1853-44F1-87EF-4442D3BED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0082" r="5863" b="5596"/>
          <a:stretch/>
        </p:blipFill>
        <p:spPr bwMode="auto">
          <a:xfrm rot="21443120">
            <a:off x="1265938" y="1663345"/>
            <a:ext cx="7550678" cy="3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2D3AE22-3EC8-4B71-9F83-FCB13EB374A0}"/>
              </a:ext>
            </a:extLst>
          </p:cNvPr>
          <p:cNvSpPr/>
          <p:nvPr/>
        </p:nvSpPr>
        <p:spPr>
          <a:xfrm>
            <a:off x="3357602" y="1645534"/>
            <a:ext cx="3344140" cy="4451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652BFB-7002-4DCC-9256-9EADC28CE83F}"/>
              </a:ext>
            </a:extLst>
          </p:cNvPr>
          <p:cNvSpPr/>
          <p:nvPr/>
        </p:nvSpPr>
        <p:spPr>
          <a:xfrm>
            <a:off x="7791691" y="1645534"/>
            <a:ext cx="461099" cy="38196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222B82-EF98-4C43-AAEC-4710033E5B80}"/>
              </a:ext>
            </a:extLst>
          </p:cNvPr>
          <p:cNvSpPr/>
          <p:nvPr/>
        </p:nvSpPr>
        <p:spPr>
          <a:xfrm>
            <a:off x="1296365" y="5465180"/>
            <a:ext cx="2731625" cy="44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8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5257</TotalTime>
  <Words>558</Words>
  <Application>Microsoft Office PowerPoint</Application>
  <PresentationFormat>Předvádění na obrazovce (4:3)</PresentationFormat>
  <Paragraphs>82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Opakování z minule</vt:lpstr>
      <vt:lpstr> 6. Vybrané manažerské dovednosti     </vt:lpstr>
      <vt:lpstr>Pracovní porada – jednoduše &amp; rychle</vt:lpstr>
      <vt:lpstr>Leadership</vt:lpstr>
      <vt:lpstr>Teorie vedení lidí - přehled</vt:lpstr>
      <vt:lpstr>Prezentace aplikace PowerPoint</vt:lpstr>
      <vt:lpstr>88 znaků leadershipu  podle Andersona a kol. </vt:lpstr>
      <vt:lpstr>Situační teorie leadershipu  (Hersey &amp; Blanchard, 1969)</vt:lpstr>
      <vt:lpstr>Prezentace aplikace PowerPoint</vt:lpstr>
      <vt:lpstr>Kontingenční přístup</vt:lpstr>
      <vt:lpstr>PROPOJENÍ:  Pětifaktorový model leadershipu  podle Seilera a Pfistera</vt:lpstr>
      <vt:lpstr>Prezentace aplikace PowerPoint</vt:lpstr>
      <vt:lpstr>Prezentace aplikace PowerPoint</vt:lpstr>
      <vt:lpstr>Kombinace transakčního a transformačního přístupu</vt:lpstr>
      <vt:lpstr>Pravidla úspěšného jednání s lidmi - zásady komunikace nejen v organizaci </vt:lpstr>
      <vt:lpstr>Diskuze?</vt:lpstr>
      <vt:lpstr>Praktické dovednosti pro zaměstnání - CV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z minule</dc:title>
  <dc:creator>Ludmila Kašpárková</dc:creator>
  <cp:lastModifiedBy>LK</cp:lastModifiedBy>
  <cp:revision>27</cp:revision>
  <cp:lastPrinted>2018-11-12T14:33:14Z</cp:lastPrinted>
  <dcterms:created xsi:type="dcterms:W3CDTF">2018-10-27T20:03:10Z</dcterms:created>
  <dcterms:modified xsi:type="dcterms:W3CDTF">2019-12-03T14:13:01Z</dcterms:modified>
</cp:coreProperties>
</file>