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9"/>
  </p:notesMasterIdLst>
  <p:sldIdLst>
    <p:sldId id="257" r:id="rId2"/>
    <p:sldId id="267" r:id="rId3"/>
    <p:sldId id="353" r:id="rId4"/>
    <p:sldId id="354" r:id="rId5"/>
    <p:sldId id="366" r:id="rId6"/>
    <p:sldId id="367" r:id="rId7"/>
    <p:sldId id="371" r:id="rId8"/>
    <p:sldId id="372" r:id="rId9"/>
    <p:sldId id="374" r:id="rId10"/>
    <p:sldId id="375" r:id="rId11"/>
    <p:sldId id="382" r:id="rId12"/>
    <p:sldId id="384" r:id="rId13"/>
    <p:sldId id="381" r:id="rId14"/>
    <p:sldId id="387" r:id="rId15"/>
    <p:sldId id="385" r:id="rId16"/>
    <p:sldId id="455" r:id="rId17"/>
    <p:sldId id="388" r:id="rId18"/>
    <p:sldId id="453" r:id="rId19"/>
    <p:sldId id="445" r:id="rId20"/>
    <p:sldId id="446" r:id="rId21"/>
    <p:sldId id="447" r:id="rId22"/>
    <p:sldId id="448" r:id="rId23"/>
    <p:sldId id="449" r:id="rId24"/>
    <p:sldId id="450" r:id="rId25"/>
    <p:sldId id="451" r:id="rId26"/>
    <p:sldId id="457" r:id="rId27"/>
    <p:sldId id="436" r:id="rId28"/>
    <p:sldId id="432" r:id="rId29"/>
    <p:sldId id="439" r:id="rId30"/>
    <p:sldId id="437" r:id="rId31"/>
    <p:sldId id="440" r:id="rId32"/>
    <p:sldId id="443" r:id="rId33"/>
    <p:sldId id="441" r:id="rId34"/>
    <p:sldId id="442" r:id="rId35"/>
    <p:sldId id="454" r:id="rId36"/>
    <p:sldId id="444" r:id="rId37"/>
    <p:sldId id="398" r:id="rId38"/>
  </p:sldIdLst>
  <p:sldSz cx="9144000" cy="6858000" type="screen4x3"/>
  <p:notesSz cx="6858000" cy="9144000"/>
  <p:defaultTextStyle>
    <a:defPPr>
      <a:defRPr lang="cs-CZ"/>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FF0000"/>
    <a:srgbClr val="EAEAEA"/>
    <a:srgbClr val="000000"/>
    <a:srgbClr val="006600"/>
    <a:srgbClr val="FFCC00"/>
    <a:srgbClr val="CC99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6" autoAdjust="0"/>
    <p:restoredTop sz="84323" autoAdjust="0"/>
  </p:normalViewPr>
  <p:slideViewPr>
    <p:cSldViewPr showGuides="1">
      <p:cViewPr varScale="1">
        <p:scale>
          <a:sx n="97" d="100"/>
          <a:sy n="97" d="100"/>
        </p:scale>
        <p:origin x="14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cs typeface="+mn-cs"/>
              </a:defRPr>
            </a:lvl1pPr>
          </a:lstStyle>
          <a:p>
            <a:pPr>
              <a:defRPr/>
            </a:pPr>
            <a:endParaRPr lang="cs-CZ"/>
          </a:p>
        </p:txBody>
      </p:sp>
      <p:sp>
        <p:nvSpPr>
          <p:cNvPr id="40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cs typeface="+mn-cs"/>
              </a:defRPr>
            </a:lvl1pPr>
          </a:lstStyle>
          <a:p>
            <a:pPr>
              <a:defRPr/>
            </a:pPr>
            <a:endParaRPr lang="cs-CZ"/>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cs typeface="+mn-cs"/>
              </a:defRPr>
            </a:lvl1pPr>
          </a:lstStyle>
          <a:p>
            <a:pPr>
              <a:defRPr/>
            </a:pPr>
            <a:endParaRPr lang="cs-CZ"/>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cs typeface="+mn-cs"/>
              </a:defRPr>
            </a:lvl1pPr>
          </a:lstStyle>
          <a:p>
            <a:pPr>
              <a:defRPr/>
            </a:pPr>
            <a:fld id="{3BE1AF2B-07A1-4B6B-AFEB-9FD79C37F755}" type="slidenum">
              <a:rPr lang="cs-CZ"/>
              <a:pPr>
                <a:defRPr/>
              </a:pPr>
              <a:t>‹#›</a:t>
            </a:fld>
            <a:endParaRPr lang="cs-CZ"/>
          </a:p>
        </p:txBody>
      </p:sp>
    </p:spTree>
    <p:extLst>
      <p:ext uri="{BB962C8B-B14F-4D97-AF65-F5344CB8AC3E}">
        <p14:creationId xmlns:p14="http://schemas.microsoft.com/office/powerpoint/2010/main" val="1208734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4B93C742-DF7F-4B5C-9166-E876CF5904CA}" type="slidenum">
              <a:rPr lang="cs-CZ" smtClean="0">
                <a:latin typeface="Arial" pitchFamily="34" charset="0"/>
              </a:rPr>
              <a:pPr>
                <a:defRPr/>
              </a:pPr>
              <a:t>1</a:t>
            </a:fld>
            <a:endParaRPr lang="cs-CZ">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itchFamily="34" charset="0"/>
            </a:endParaRPr>
          </a:p>
        </p:txBody>
      </p:sp>
    </p:spTree>
    <p:extLst>
      <p:ext uri="{BB962C8B-B14F-4D97-AF65-F5344CB8AC3E}">
        <p14:creationId xmlns:p14="http://schemas.microsoft.com/office/powerpoint/2010/main" val="2790983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6FF5641D-4326-4837-A928-938A5F7AF02E}" type="slidenum">
              <a:rPr lang="cs-CZ" smtClean="0">
                <a:latin typeface="Arial" pitchFamily="34" charset="0"/>
              </a:rPr>
              <a:pPr>
                <a:defRPr/>
              </a:pPr>
              <a:t>10</a:t>
            </a:fld>
            <a:endParaRPr lang="cs-CZ">
              <a:latin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Jako jedna</a:t>
            </a:r>
            <a:r>
              <a:rPr lang="cs-CZ" altLang="cs-CZ" baseline="0" dirty="0">
                <a:latin typeface="Arial" pitchFamily="34" charset="0"/>
              </a:rPr>
              <a:t> </a:t>
            </a:r>
            <a:r>
              <a:rPr lang="cs-CZ" altLang="cs-CZ" dirty="0">
                <a:latin typeface="Arial" pitchFamily="34" charset="0"/>
              </a:rPr>
              <a:t>z prvních aplikací bioinformatiky se uvádí srovnání primárních sekvencí proteinů či nukleových kyselin.</a:t>
            </a:r>
            <a:endParaRPr lang="cs-CZ" altLang="cs-CZ" baseline="0" dirty="0">
              <a:latin typeface="Arial" pitchFamily="34" charset="0"/>
            </a:endParaRPr>
          </a:p>
          <a:p>
            <a:pPr eaLnBrk="1" hangingPunct="1"/>
            <a:endParaRPr lang="cs-CZ" altLang="cs-CZ" baseline="0" dirty="0">
              <a:latin typeface="Arial" pitchFamily="34" charset="0"/>
            </a:endParaRPr>
          </a:p>
          <a:p>
            <a:pPr eaLnBrk="1" hangingPunct="1"/>
            <a:r>
              <a:rPr lang="cs-CZ" altLang="cs-CZ" baseline="0" dirty="0">
                <a:latin typeface="Arial" pitchFamily="34" charset="0"/>
              </a:rPr>
              <a:t>Dů</a:t>
            </a:r>
            <a:r>
              <a:rPr lang="en-US" altLang="cs-CZ" baseline="0" dirty="0">
                <a:latin typeface="Arial" pitchFamily="34" charset="0"/>
              </a:rPr>
              <a:t>v</a:t>
            </a:r>
            <a:r>
              <a:rPr lang="cs-CZ" altLang="cs-CZ" baseline="0" dirty="0">
                <a:latin typeface="Arial" pitchFamily="34" charset="0"/>
              </a:rPr>
              <a:t>odem proč proteiny či nukl. kyseliny srovnávat je převážně následující dedukce: podonost na úrovni primární sekvence povede k podobnosti na strukturní úrovni (sekundární a terciární struktura); a podobná struktura nám následně bude značit podobnou funkci původně porovnávaích proteinů, respektive jejich primárních sekvencí.</a:t>
            </a:r>
          </a:p>
          <a:p>
            <a:pPr eaLnBrk="1" hangingPunct="1"/>
            <a:endParaRPr lang="cs-CZ" altLang="cs-CZ" baseline="0" dirty="0">
              <a:latin typeface="Arial" pitchFamily="34" charset="0"/>
            </a:endParaRPr>
          </a:p>
          <a:p>
            <a:pPr eaLnBrk="1" hangingPunct="1"/>
            <a:r>
              <a:rPr lang="cs-CZ" altLang="cs-CZ" baseline="0" dirty="0">
                <a:latin typeface="Arial" pitchFamily="34" charset="0"/>
              </a:rPr>
              <a:t>Jak už to tak ale bývá, situace není tak jednoduchá, jak by se z této dedukce zdálo.</a:t>
            </a:r>
            <a:endParaRPr lang="cs-CZ" altLang="cs-CZ" dirty="0">
              <a:latin typeface="Arial" pitchFamily="34" charset="0"/>
            </a:endParaRPr>
          </a:p>
        </p:txBody>
      </p:sp>
    </p:spTree>
    <p:extLst>
      <p:ext uri="{BB962C8B-B14F-4D97-AF65-F5344CB8AC3E}">
        <p14:creationId xmlns:p14="http://schemas.microsoft.com/office/powerpoint/2010/main" val="2271454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0AAC206D-34FC-4919-9880-8A67FF4D07DA}" type="slidenum">
              <a:rPr lang="cs-CZ" smtClean="0">
                <a:latin typeface="Arial" pitchFamily="34" charset="0"/>
              </a:rPr>
              <a:pPr>
                <a:defRPr/>
              </a:pPr>
              <a:t>11</a:t>
            </a:fld>
            <a:endParaRPr lang="cs-CZ">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Prvně</a:t>
            </a:r>
            <a:r>
              <a:rPr lang="cs-CZ" altLang="cs-CZ" baseline="0" dirty="0">
                <a:latin typeface="Arial" pitchFamily="34" charset="0"/>
              </a:rPr>
              <a:t> je důležité uvědomit, že základní nezávislou strukturní, funkční a evoluční jednoutkou jsou proteinové domény. Přičemž většina proteinů je složena z více než jedné domény. „Nový“ protein tak může jednoduše vzniknout pohou kombinací, duplikací či divergencí původně samostatných či jinak použitých domén. Tímto také často dochází ke změně ve funkci takto vzniklého proteinu oproti funkci proteinu původního.</a:t>
            </a:r>
          </a:p>
          <a:p>
            <a:pPr eaLnBrk="1" hangingPunct="1"/>
            <a:endParaRPr lang="cs-CZ" altLang="cs-CZ" baseline="0" dirty="0">
              <a:latin typeface="Arial" pitchFamily="34" charset="0"/>
            </a:endParaRPr>
          </a:p>
          <a:p>
            <a:pPr eaLnBrk="1" hangingPunct="1"/>
            <a:r>
              <a:rPr lang="cs-CZ" altLang="cs-CZ" baseline="0" dirty="0">
                <a:latin typeface="Arial" pitchFamily="34" charset="0"/>
              </a:rPr>
              <a:t>Nad tyto změny ve velkém měřítku na úrovni celých proteinových domén pak v průbehu proteinové evoluce docházelo i k pozvolným změnám formou mutací, které ne nutně vedli ke změně funkčnosti proteinu, ale naopak takto postupně vznikali sice sekvenčně odlišné, zato strukturně i funkčně podobně proteiny.</a:t>
            </a:r>
            <a:endParaRPr lang="cs-CZ" altLang="cs-CZ" dirty="0">
              <a:latin typeface="Arial" pitchFamily="34" charset="0"/>
            </a:endParaRPr>
          </a:p>
        </p:txBody>
      </p:sp>
    </p:spTree>
    <p:extLst>
      <p:ext uri="{BB962C8B-B14F-4D97-AF65-F5344CB8AC3E}">
        <p14:creationId xmlns:p14="http://schemas.microsoft.com/office/powerpoint/2010/main" val="2444492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6849AAD7-90F0-4EAC-826B-522145FF1C3C}" type="slidenum">
              <a:rPr lang="cs-CZ" smtClean="0">
                <a:latin typeface="Arial" pitchFamily="34" charset="0"/>
              </a:rPr>
              <a:pPr>
                <a:defRPr/>
              </a:pPr>
              <a:t>12</a:t>
            </a:fld>
            <a:endParaRPr lang="cs-CZ">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Zde</a:t>
            </a:r>
            <a:r>
              <a:rPr lang="cs-CZ" altLang="cs-CZ" baseline="0" dirty="0">
                <a:latin typeface="Arial" pitchFamily="34" charset="0"/>
              </a:rPr>
              <a:t> je proteinová evoluce v čase na příkladu několikadoménového proteinu. Jak je vidět, je zde řada možností, jak se může protein v čase vyvíjet z pohledu jeho domén. Mimo uvedené změny v doménovém složení pak nastávají také změny způsobené mutací.</a:t>
            </a:r>
            <a:endParaRPr lang="cs-CZ" altLang="cs-CZ" dirty="0">
              <a:latin typeface="Arial" pitchFamily="34" charset="0"/>
            </a:endParaRPr>
          </a:p>
        </p:txBody>
      </p:sp>
    </p:spTree>
    <p:extLst>
      <p:ext uri="{BB962C8B-B14F-4D97-AF65-F5344CB8AC3E}">
        <p14:creationId xmlns:p14="http://schemas.microsoft.com/office/powerpoint/2010/main" val="2492165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3DC35C8D-BEA2-421F-8D85-8B7B8F91DF25}" type="slidenum">
              <a:rPr lang="cs-CZ" smtClean="0">
                <a:latin typeface="Arial" pitchFamily="34" charset="0"/>
              </a:rPr>
              <a:pPr>
                <a:defRPr/>
              </a:pPr>
              <a:t>13</a:t>
            </a:fld>
            <a:endParaRPr lang="cs-CZ">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Domény lze také klastrovat do tak</a:t>
            </a:r>
            <a:r>
              <a:rPr lang="cs-CZ" altLang="cs-CZ" baseline="0" dirty="0">
                <a:latin typeface="Arial" pitchFamily="34" charset="0"/>
              </a:rPr>
              <a:t>zvaných rodin a superrodin. Klastrování probíhá na základě podobnosti domén, přičemž tato podobnost se může zvažovat z několika hledisek: sekvenční podobnost, strukturní podobnost a podobnost funkční.</a:t>
            </a:r>
          </a:p>
          <a:p>
            <a:pPr eaLnBrk="1" hangingPunct="1"/>
            <a:endParaRPr lang="cs-CZ" altLang="cs-CZ" baseline="0" dirty="0">
              <a:latin typeface="Arial" pitchFamily="34" charset="0"/>
            </a:endParaRPr>
          </a:p>
          <a:p>
            <a:pPr eaLnBrk="1" hangingPunct="1"/>
            <a:r>
              <a:rPr lang="cs-CZ" altLang="cs-CZ" baseline="0" dirty="0">
                <a:latin typeface="Arial" pitchFamily="34" charset="0"/>
              </a:rPr>
              <a:t>V případě, že jsou domény podobné na úrovni sekvence, jedná se o domény, které se nezávisle vyvíjí relativně krátkou dobu – jsou evolučně mladší. Takto podobné domény řadíme do doménové rodiny. Naproti tomu do doménové superrodiny patří i proteiny, které nemusí vykazovat sekvenční podobnost, ale jsou si podobné strukturně a funkčně. Proteiny v superrodině obsahují i ty evolučně starší.</a:t>
            </a:r>
          </a:p>
        </p:txBody>
      </p:sp>
    </p:spTree>
    <p:extLst>
      <p:ext uri="{BB962C8B-B14F-4D97-AF65-F5344CB8AC3E}">
        <p14:creationId xmlns:p14="http://schemas.microsoft.com/office/powerpoint/2010/main" val="335599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46EA428D-CA15-4108-B274-93F10B19A92B}" type="slidenum">
              <a:rPr lang="cs-CZ" smtClean="0">
                <a:latin typeface="Arial" pitchFamily="34" charset="0"/>
              </a:rPr>
              <a:pPr>
                <a:defRPr/>
              </a:pPr>
              <a:t>14</a:t>
            </a:fld>
            <a:endParaRPr lang="cs-CZ">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Zde jsou</a:t>
            </a:r>
            <a:r>
              <a:rPr lang="cs-CZ" altLang="cs-CZ" baseline="0" dirty="0">
                <a:latin typeface="Arial" pitchFamily="34" charset="0"/>
              </a:rPr>
              <a:t> uvedeny hlavní zdroje s informacemi o klasifikaci proteinových domén. Jako zdrojová data pro klastrování domén používají známé struktury z PDB.</a:t>
            </a:r>
            <a:endParaRPr lang="cs-CZ" altLang="cs-CZ" dirty="0">
              <a:latin typeface="Arial" pitchFamily="34" charset="0"/>
            </a:endParaRPr>
          </a:p>
        </p:txBody>
      </p:sp>
    </p:spTree>
    <p:extLst>
      <p:ext uri="{BB962C8B-B14F-4D97-AF65-F5344CB8AC3E}">
        <p14:creationId xmlns:p14="http://schemas.microsoft.com/office/powerpoint/2010/main" val="2685715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0C0A6BAB-4C0E-4CA1-8B48-B60362077F75}" type="slidenum">
              <a:rPr lang="cs-CZ" smtClean="0">
                <a:latin typeface="Arial" pitchFamily="34" charset="0"/>
              </a:rPr>
              <a:pPr>
                <a:defRPr/>
              </a:pPr>
              <a:t>15</a:t>
            </a:fld>
            <a:endParaRPr lang="cs-CZ">
              <a:latin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dirty="0">
                <a:latin typeface="Arial" pitchFamily="34" charset="0"/>
              </a:rPr>
              <a:t>Whole proteins can be clustered in a similar way like protein domains. </a:t>
            </a:r>
            <a:br>
              <a:rPr lang="en-US" altLang="cs-CZ" dirty="0">
                <a:latin typeface="Arial" pitchFamily="34" charset="0"/>
              </a:rPr>
            </a:br>
            <a:br>
              <a:rPr lang="cs-CZ" altLang="cs-CZ" dirty="0">
                <a:latin typeface="Arial" pitchFamily="34" charset="0"/>
              </a:rPr>
            </a:br>
            <a:r>
              <a:rPr lang="cs-CZ" altLang="cs-CZ" dirty="0">
                <a:latin typeface="Arial"/>
                <a:cs typeface="Arial"/>
              </a:rPr>
              <a:t>Obdobně</a:t>
            </a:r>
            <a:r>
              <a:rPr lang="cs-CZ" altLang="cs-CZ" baseline="0" dirty="0">
                <a:latin typeface="Arial" pitchFamily="34" charset="0"/>
              </a:rPr>
              <a:t> jako proteinové domény lze klastrovat celé proteiny. Oproti doménám se u proteinů nejčastěji využívá podobnosti primárních struktur dle zvolené proteinové databáze. Mimo klastrování proteinů dle celkové proteinové sekvence lze pro klastrování použít jen část zahrnující funkční místo, či doménu. A obdobně jako u domén i zde jsou rozděleny rodiny a superrodiny proteinů což i zde je spojeno s podobností na sekvenční úrovni - proteinovou rodinu tvoří sekvenčně podobné proteiny, do proteinové superrodiny patří také proteiny sekvenčně nepodobné, ale evolučně spjaté, s podobnou funkcí.</a:t>
            </a:r>
            <a:endParaRPr lang="cs-CZ" altLang="cs-CZ" dirty="0">
              <a:latin typeface="Arial" pitchFamily="34" charset="0"/>
            </a:endParaRPr>
          </a:p>
        </p:txBody>
      </p:sp>
    </p:spTree>
    <p:extLst>
      <p:ext uri="{BB962C8B-B14F-4D97-AF65-F5344CB8AC3E}">
        <p14:creationId xmlns:p14="http://schemas.microsoft.com/office/powerpoint/2010/main" val="2013619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6DBCD52D-FF2D-469A-95FB-DE5D6726A8B6}" type="slidenum">
              <a:rPr lang="cs-CZ" smtClean="0">
                <a:latin typeface="Arial" pitchFamily="34" charset="0"/>
              </a:rPr>
              <a:pPr>
                <a:defRPr/>
              </a:pPr>
              <a:t>16</a:t>
            </a:fld>
            <a:endParaRPr lang="cs-CZ">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U online zdrojů informací o proteinových</a:t>
            </a:r>
            <a:r>
              <a:rPr lang="cs-CZ" altLang="cs-CZ" baseline="0" dirty="0">
                <a:latin typeface="Arial" pitchFamily="34" charset="0"/>
              </a:rPr>
              <a:t> rodinách a superrodinách je nutno zmínit souvislost s proteinovou databází, kterou zdroje používají pro klastrování. Stejně tak různé zdroje mohou za účelem klastrování používat jiné proteinové části. Optimální zdrojen informací jsou pak integrální zdroje, které shrnují informace z více míst. Příkladem je databáze InterPro</a:t>
            </a:r>
            <a:endParaRPr lang="cs-CZ" altLang="cs-CZ" dirty="0">
              <a:latin typeface="Arial" pitchFamily="34" charset="0"/>
            </a:endParaRPr>
          </a:p>
        </p:txBody>
      </p:sp>
    </p:spTree>
    <p:extLst>
      <p:ext uri="{BB962C8B-B14F-4D97-AF65-F5344CB8AC3E}">
        <p14:creationId xmlns:p14="http://schemas.microsoft.com/office/powerpoint/2010/main" val="2746438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13DDA606-229A-4912-B9E3-D39528B06D0B}" type="slidenum">
              <a:rPr lang="cs-CZ" smtClean="0">
                <a:latin typeface="Arial" pitchFamily="34" charset="0"/>
              </a:rPr>
              <a:pPr>
                <a:defRPr/>
              </a:pPr>
              <a:t>17</a:t>
            </a:fld>
            <a:endParaRPr lang="cs-CZ">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Zde je číselně již neaktuální seznam</a:t>
            </a:r>
            <a:r>
              <a:rPr lang="cs-CZ" altLang="cs-CZ" baseline="0" dirty="0">
                <a:latin typeface="Arial" pitchFamily="34" charset="0"/>
              </a:rPr>
              <a:t> několika vybraných zdrojů informací o proteinových rodinách s vyznačením subjektivně nejvíce používaných zdrojů. Všimněte si také různých databází, klastrovacích metod a informačních jednotek ke klastrování používaných.</a:t>
            </a:r>
            <a:endParaRPr lang="cs-CZ" altLang="cs-CZ" dirty="0">
              <a:latin typeface="Arial" pitchFamily="34" charset="0"/>
            </a:endParaRPr>
          </a:p>
        </p:txBody>
      </p:sp>
    </p:spTree>
    <p:extLst>
      <p:ext uri="{BB962C8B-B14F-4D97-AF65-F5344CB8AC3E}">
        <p14:creationId xmlns:p14="http://schemas.microsoft.com/office/powerpoint/2010/main" val="998365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6DBCD52D-FF2D-469A-95FB-DE5D6726A8B6}" type="slidenum">
              <a:rPr lang="cs-CZ" smtClean="0">
                <a:latin typeface="Arial" pitchFamily="34" charset="0"/>
              </a:rPr>
              <a:pPr>
                <a:defRPr/>
              </a:pPr>
              <a:t>18</a:t>
            </a:fld>
            <a:endParaRPr lang="cs-CZ">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A co je vlastně zajímavé na informaci o</a:t>
            </a:r>
            <a:r>
              <a:rPr lang="cs-CZ" altLang="cs-CZ" baseline="0" dirty="0">
                <a:latin typeface="Arial" pitchFamily="34" charset="0"/>
              </a:rPr>
              <a:t> proteinové rodině, ke které patří můj protein? Na základě příslušnosti do určité proteinové rodiny je možné předpokládat např. jeho funkci i přes to, že ještě nebyla experimentálně ověřena. Na základě sekvenční podobnosti tak lze přiřadit informace z již lépe prostudovaných proteinů a tyto použít při studiu „mého“ proteinu.</a:t>
            </a:r>
          </a:p>
          <a:p>
            <a:pPr eaLnBrk="1" hangingPunct="1"/>
            <a:endParaRPr lang="cs-CZ" altLang="cs-CZ" baseline="0" dirty="0">
              <a:latin typeface="Arial" pitchFamily="34" charset="0"/>
            </a:endParaRPr>
          </a:p>
          <a:p>
            <a:pPr eaLnBrk="1" hangingPunct="1"/>
            <a:r>
              <a:rPr lang="cs-CZ" altLang="cs-CZ" baseline="0" dirty="0">
                <a:latin typeface="Arial" pitchFamily="34" charset="0"/>
              </a:rPr>
              <a:t>Proteinové rodiny často kooperují s jinými rodinami, lze tedy získat i informace o souvisejících proteinových rodinách z již známých informací. Obecně lze tyto informace ve velké míře použít např. při dalším studiu seznamu proteinů se změněnou expresí po aplikaci stimulující látky. Zde je často patrný sjednocující povaha informací o proteinových rodinách a účasti proteinů v metabolických drahách atd. Proteiny totiž většinou neoperují samostantě a lze tak často pozorovat množství proteinů spolu více či méně souvisejících.</a:t>
            </a:r>
            <a:endParaRPr lang="cs-CZ" altLang="cs-CZ" dirty="0">
              <a:latin typeface="Arial" pitchFamily="34" charset="0"/>
            </a:endParaRPr>
          </a:p>
        </p:txBody>
      </p:sp>
    </p:spTree>
    <p:extLst>
      <p:ext uri="{BB962C8B-B14F-4D97-AF65-F5344CB8AC3E}">
        <p14:creationId xmlns:p14="http://schemas.microsoft.com/office/powerpoint/2010/main" val="2031541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F9E074D4-AE39-4AE9-AFCD-9626470A7057}" type="slidenum">
              <a:rPr lang="cs-CZ" smtClean="0">
                <a:latin typeface="Arial" pitchFamily="34" charset="0"/>
              </a:rPr>
              <a:pPr>
                <a:defRPr/>
              </a:pPr>
              <a:t>19</a:t>
            </a:fld>
            <a:endParaRPr lang="cs-CZ">
              <a:latin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To by</a:t>
            </a:r>
            <a:r>
              <a:rPr lang="cs-CZ" altLang="cs-CZ" baseline="0" dirty="0">
                <a:latin typeface="Arial" pitchFamily="34" charset="0"/>
              </a:rPr>
              <a:t> bylo k evoluci proteinů. O evoluci se ale častěji mluví na úrovni celých organizmů, o které si nyní také něco řekneme.</a:t>
            </a:r>
            <a:endParaRPr lang="cs-CZ" altLang="cs-CZ" dirty="0">
              <a:latin typeface="Arial" pitchFamily="34" charset="0"/>
            </a:endParaRPr>
          </a:p>
        </p:txBody>
      </p:sp>
    </p:spTree>
    <p:extLst>
      <p:ext uri="{BB962C8B-B14F-4D97-AF65-F5344CB8AC3E}">
        <p14:creationId xmlns:p14="http://schemas.microsoft.com/office/powerpoint/2010/main" val="1513286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82163300-D779-4470-9A70-B9E9D4C8202D}" type="slidenum">
              <a:rPr lang="cs-CZ" smtClean="0">
                <a:latin typeface="Arial" pitchFamily="34" charset="0"/>
              </a:rPr>
              <a:pPr>
                <a:defRPr/>
              </a:pPr>
              <a:t>2</a:t>
            </a:fld>
            <a:endParaRPr lang="cs-CZ">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itchFamily="34" charset="0"/>
            </a:endParaRPr>
          </a:p>
        </p:txBody>
      </p:sp>
    </p:spTree>
    <p:extLst>
      <p:ext uri="{BB962C8B-B14F-4D97-AF65-F5344CB8AC3E}">
        <p14:creationId xmlns:p14="http://schemas.microsoft.com/office/powerpoint/2010/main" val="1371048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95756D82-F579-4E17-A36F-B2D1BA6E8926}" type="slidenum">
              <a:rPr lang="cs-CZ" smtClean="0">
                <a:latin typeface="Arial" pitchFamily="34" charset="0"/>
              </a:rPr>
              <a:pPr>
                <a:defRPr/>
              </a:pPr>
              <a:t>20</a:t>
            </a:fld>
            <a:endParaRPr lang="cs-CZ">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Taxonomie se zabývá</a:t>
            </a:r>
            <a:r>
              <a:rPr lang="cs-CZ" altLang="cs-CZ" baseline="0" dirty="0">
                <a:latin typeface="Arial" pitchFamily="34" charset="0"/>
              </a:rPr>
              <a:t> klasifikací organizmů. Hovoříme zde o tzv. taxonu, což je skupina žijících či již vymřelých organizmů se společnými znaky, jimiž se odlišují od jiných taxonů, respektive organizmů v těchto jiných taxonech. V praxi se každý nově objevený organismus zařadí do již existujících taxonů, případně se vytvoří taxon nový. Jedná se o manuální zařazení dle společních a jediněčných znaků. Je přitom kladen důraz na shodu s evolučním vývojem u daného organizmu. Základní taxonomické kategorie jsou uvedené na obrázku vpravo. Odkaz je na online zdroj, který shraňuje aktuální informace o manuálním dělení známých organizmů, který obsahuje přibližně 10% známých organizmů – více zmíněno dále.</a:t>
            </a:r>
            <a:endParaRPr lang="cs-CZ" altLang="cs-CZ" dirty="0">
              <a:latin typeface="Arial" pitchFamily="34" charset="0"/>
            </a:endParaRPr>
          </a:p>
        </p:txBody>
      </p:sp>
    </p:spTree>
    <p:extLst>
      <p:ext uri="{BB962C8B-B14F-4D97-AF65-F5344CB8AC3E}">
        <p14:creationId xmlns:p14="http://schemas.microsoft.com/office/powerpoint/2010/main" val="1705794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95756D82-F579-4E17-A36F-B2D1BA6E8926}" type="slidenum">
              <a:rPr lang="cs-CZ" smtClean="0">
                <a:latin typeface="Arial" pitchFamily="34" charset="0"/>
              </a:rPr>
              <a:pPr>
                <a:defRPr/>
              </a:pPr>
              <a:t>21</a:t>
            </a:fld>
            <a:endParaRPr lang="cs-CZ">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Fylogeneze je, jak bylo naznačeno</a:t>
            </a:r>
            <a:r>
              <a:rPr lang="cs-CZ" altLang="cs-CZ" baseline="0" dirty="0">
                <a:latin typeface="Arial" pitchFamily="34" charset="0"/>
              </a:rPr>
              <a:t> </a:t>
            </a:r>
            <a:r>
              <a:rPr lang="cs-CZ" altLang="cs-CZ" dirty="0">
                <a:latin typeface="Arial" pitchFamily="34" charset="0"/>
              </a:rPr>
              <a:t>na předchozím obrázku, evoluční vztah</a:t>
            </a:r>
            <a:r>
              <a:rPr lang="cs-CZ" altLang="cs-CZ" baseline="0" dirty="0">
                <a:latin typeface="Arial" pitchFamily="34" charset="0"/>
              </a:rPr>
              <a:t> organizmů. Při odhadování evolučního vývoje organizmů se využívají morfologická data – tj. jak organizmus vypadá – v poslední se stále častěji využívá i metod molekulárního sekvenování. Z těchto dostupných dat se pak pokoušíme sestavit zmíněný evoluční vývoj a tzv. fylogenetický strom. Jak je ukázáno na obrázku, tyto snahy sahají až do 19. století, takže se nejedná o žádnou novinku.</a:t>
            </a:r>
            <a:endParaRPr lang="cs-CZ" altLang="cs-CZ" dirty="0">
              <a:latin typeface="Arial" pitchFamily="34" charset="0"/>
            </a:endParaRPr>
          </a:p>
        </p:txBody>
      </p:sp>
    </p:spTree>
    <p:extLst>
      <p:ext uri="{BB962C8B-B14F-4D97-AF65-F5344CB8AC3E}">
        <p14:creationId xmlns:p14="http://schemas.microsoft.com/office/powerpoint/2010/main" val="453807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Fylogenetické stromy</a:t>
            </a:r>
            <a:r>
              <a:rPr lang="cs-CZ" baseline="0" dirty="0"/>
              <a:t> graficky znázorňují zmíněné evoluční vztahy mezi jednotlivými taxonomickými jednotkami. Pro exaktní tvorbu fylogenetických stromů je nezbytné definovat pravidla pro jejich tvorbu, kde je kritická definice „podobnosti“ mezi např. taxonomickými jednotkami. Těmi mohou být např. definované důležitosti určitých morfologických znaků případně sekvenční podobnost na úrovni genomu či proteinů.</a:t>
            </a:r>
          </a:p>
          <a:p>
            <a:endParaRPr lang="cs-CZ" baseline="0" dirty="0"/>
          </a:p>
          <a:p>
            <a:r>
              <a:rPr lang="cs-CZ" baseline="0" dirty="0"/>
              <a:t>Fylogenetický strom lze navíc vizualizovat odlišnými způsoby. Nejdčastějšími jsou nezakořeněný a zakořenený strom.</a:t>
            </a:r>
            <a:endParaRPr lang="en-US" dirty="0"/>
          </a:p>
        </p:txBody>
      </p:sp>
      <p:sp>
        <p:nvSpPr>
          <p:cNvPr id="4" name="Slide Number Placeholder 3"/>
          <p:cNvSpPr>
            <a:spLocks noGrp="1"/>
          </p:cNvSpPr>
          <p:nvPr>
            <p:ph type="sldNum" sz="quarter" idx="10"/>
          </p:nvPr>
        </p:nvSpPr>
        <p:spPr/>
        <p:txBody>
          <a:bodyPr/>
          <a:lstStyle/>
          <a:p>
            <a:pPr>
              <a:defRPr/>
            </a:pPr>
            <a:fld id="{3BE1AF2B-07A1-4B6B-AFEB-9FD79C37F755}" type="slidenum">
              <a:rPr lang="cs-CZ" smtClean="0"/>
              <a:pPr>
                <a:defRPr/>
              </a:pPr>
              <a:t>22</a:t>
            </a:fld>
            <a:endParaRPr lang="cs-CZ"/>
          </a:p>
        </p:txBody>
      </p:sp>
    </p:spTree>
    <p:extLst>
      <p:ext uri="{BB962C8B-B14F-4D97-AF65-F5344CB8AC3E}">
        <p14:creationId xmlns:p14="http://schemas.microsoft.com/office/powerpoint/2010/main" val="535469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Pro lepší představu jak složité je poskládat</a:t>
            </a:r>
            <a:r>
              <a:rPr lang="cs-CZ" baseline="0" dirty="0"/>
              <a:t> všechny známé organizmy do fylogenetického stromu na základě dostupných informací zde uvednu příklad s pouze 4-mi organizmy. Počet kombinací nezakořeněného stromu jsou 3, u zakořeněného je to již 15.</a:t>
            </a:r>
          </a:p>
          <a:p>
            <a:endParaRPr lang="cs-CZ" baseline="0" dirty="0"/>
          </a:p>
          <a:p>
            <a:r>
              <a:rPr lang="cs-CZ" baseline="0" dirty="0"/>
              <a:t>V případě 10 organizmů se bude jednat již o přibližně 2 milióny kombinací nezakořeněného stromu a 34 miliónů zakořeněného fylogenetického stromu.</a:t>
            </a:r>
          </a:p>
          <a:p>
            <a:endParaRPr lang="cs-CZ" baseline="0" dirty="0"/>
          </a:p>
          <a:p>
            <a:r>
              <a:rPr lang="cs-CZ" baseline="0" dirty="0"/>
              <a:t>Fakticky je však pouze jedna z možností ta spravná, nebo alespoň nejvíce se přibližující skutečnosti.</a:t>
            </a:r>
            <a:endParaRPr lang="en-US" dirty="0"/>
          </a:p>
        </p:txBody>
      </p:sp>
      <p:sp>
        <p:nvSpPr>
          <p:cNvPr id="4" name="Slide Number Placeholder 3"/>
          <p:cNvSpPr>
            <a:spLocks noGrp="1"/>
          </p:cNvSpPr>
          <p:nvPr>
            <p:ph type="sldNum" sz="quarter" idx="10"/>
          </p:nvPr>
        </p:nvSpPr>
        <p:spPr/>
        <p:txBody>
          <a:bodyPr/>
          <a:lstStyle/>
          <a:p>
            <a:pPr>
              <a:defRPr/>
            </a:pPr>
            <a:fld id="{3BE1AF2B-07A1-4B6B-AFEB-9FD79C37F755}" type="slidenum">
              <a:rPr lang="cs-CZ" smtClean="0"/>
              <a:pPr>
                <a:defRPr/>
              </a:pPr>
              <a:t>23</a:t>
            </a:fld>
            <a:endParaRPr lang="cs-CZ"/>
          </a:p>
        </p:txBody>
      </p:sp>
    </p:spTree>
    <p:extLst>
      <p:ext uri="{BB962C8B-B14F-4D97-AF65-F5344CB8AC3E}">
        <p14:creationId xmlns:p14="http://schemas.microsoft.com/office/powerpoint/2010/main" val="213611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Zde jsou pak uvedeny nástroje, které nám dokáží</a:t>
            </a:r>
            <a:r>
              <a:rPr lang="cs-CZ" baseline="0" dirty="0"/>
              <a:t> fylogenetické stromy zkonstruovat, ať už z veřejně dostupných nebo našich vlastních dat. iTOL využívá čistě sekvenční data. phzloT pak pracuje čistě z taxonomickým řazením jak je uvedeno v NCBI databázi (viz. odkaz). Výhodou je možnost exportu dat z provedeného srovnání a jeho vizualizace v nástroji iTOL.</a:t>
            </a:r>
            <a:endParaRPr lang="en-US" dirty="0"/>
          </a:p>
        </p:txBody>
      </p:sp>
      <p:sp>
        <p:nvSpPr>
          <p:cNvPr id="4" name="Slide Number Placeholder 3"/>
          <p:cNvSpPr>
            <a:spLocks noGrp="1"/>
          </p:cNvSpPr>
          <p:nvPr>
            <p:ph type="sldNum" sz="quarter" idx="10"/>
          </p:nvPr>
        </p:nvSpPr>
        <p:spPr/>
        <p:txBody>
          <a:bodyPr/>
          <a:lstStyle/>
          <a:p>
            <a:pPr>
              <a:defRPr/>
            </a:pPr>
            <a:fld id="{3BE1AF2B-07A1-4B6B-AFEB-9FD79C37F755}" type="slidenum">
              <a:rPr lang="cs-CZ" smtClean="0"/>
              <a:pPr>
                <a:defRPr/>
              </a:pPr>
              <a:t>24</a:t>
            </a:fld>
            <a:endParaRPr lang="cs-CZ"/>
          </a:p>
        </p:txBody>
      </p:sp>
    </p:spTree>
    <p:extLst>
      <p:ext uri="{BB962C8B-B14F-4D97-AF65-F5344CB8AC3E}">
        <p14:creationId xmlns:p14="http://schemas.microsoft.com/office/powerpoint/2010/main" val="1494167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EE2829AB-D3A6-426F-8E3A-CB1C54F80AEA}" type="slidenum">
              <a:rPr lang="cs-CZ" smtClean="0">
                <a:latin typeface="Arial" pitchFamily="34" charset="0"/>
              </a:rPr>
              <a:pPr>
                <a:defRPr/>
              </a:pPr>
              <a:t>25</a:t>
            </a:fld>
            <a:endParaRPr lang="cs-CZ">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Organizmy</a:t>
            </a:r>
            <a:r>
              <a:rPr lang="cs-CZ" altLang="cs-CZ" baseline="0" dirty="0">
                <a:latin typeface="Arial" pitchFamily="34" charset="0"/>
              </a:rPr>
              <a:t> s nezveřejněným genomem jsou pak ty, kde využíváme evolučních souvislostí na úrovni celých organizmů. Podobně jak bylo uvedeno u sekvenčně podobných, potažmo evolučně spjatých proteinů i zde lze analogicky očekávat podobně „vlastnosti“ evolučně spjatých organizmů. Můžeme tak u organizmu s nezveřejněným genomem využít genom evolučně co nejbližšího organizmu, který je navíc dobře popsán a např. proteiny, které bychom rádi studovali má dobře anotované (je u nich známa či je alespon předpokládaná funkce, participace v metabolických drahách atd.).</a:t>
            </a:r>
          </a:p>
          <a:p>
            <a:pPr eaLnBrk="1" hangingPunct="1"/>
            <a:endParaRPr lang="cs-CZ" altLang="cs-CZ" baseline="0" dirty="0">
              <a:latin typeface="Arial" pitchFamily="34" charset="0"/>
            </a:endParaRPr>
          </a:p>
          <a:p>
            <a:pPr eaLnBrk="1" hangingPunct="1"/>
            <a:r>
              <a:rPr lang="cs-CZ" altLang="cs-CZ" baseline="0" dirty="0">
                <a:latin typeface="Arial" pitchFamily="34" charset="0"/>
              </a:rPr>
              <a:t>Databázi pro evolučně podobný organizmu můžeme pak použít přímo pro databázové hledání MS/MS dat a nebo lze provést tzv. </a:t>
            </a:r>
            <a:r>
              <a:rPr lang="cs-CZ" altLang="cs-CZ" i="1" baseline="0" dirty="0">
                <a:latin typeface="Arial" pitchFamily="34" charset="0"/>
              </a:rPr>
              <a:t>de novo </a:t>
            </a:r>
            <a:r>
              <a:rPr lang="cs-CZ" altLang="cs-CZ" baseline="0" dirty="0">
                <a:latin typeface="Arial" pitchFamily="34" charset="0"/>
              </a:rPr>
              <a:t>identifikaci/sekvenaci a s takto určenými sekvencemi provést Blast s využitím proteinové databáze pro zmíněný evolučně co nejbližší organizmus.</a:t>
            </a:r>
          </a:p>
          <a:p>
            <a:pPr eaLnBrk="1" hangingPunct="1"/>
            <a:endParaRPr lang="cs-CZ" altLang="cs-CZ" baseline="0" dirty="0">
              <a:latin typeface="Arial" pitchFamily="34" charset="0"/>
            </a:endParaRPr>
          </a:p>
          <a:p>
            <a:pPr eaLnBrk="1" hangingPunct="1"/>
            <a:r>
              <a:rPr lang="cs-CZ" altLang="cs-CZ" baseline="0" dirty="0">
                <a:latin typeface="Arial" pitchFamily="34" charset="0"/>
              </a:rPr>
              <a:t>Konkrétním příkladem může být </a:t>
            </a:r>
            <a:r>
              <a:rPr lang="cs-CZ" altLang="cs-CZ" baseline="0" dirty="0" err="1">
                <a:latin typeface="Arial" pitchFamily="34" charset="0"/>
              </a:rPr>
              <a:t>T.spiralis</a:t>
            </a:r>
            <a:r>
              <a:rPr lang="cs-CZ" altLang="cs-CZ" baseline="0" dirty="0">
                <a:latin typeface="Arial" pitchFamily="34" charset="0"/>
              </a:rPr>
              <a:t> a </a:t>
            </a:r>
            <a:r>
              <a:rPr lang="cs-CZ" altLang="cs-CZ" baseline="0" dirty="0" err="1">
                <a:latin typeface="Arial" pitchFamily="34" charset="0"/>
              </a:rPr>
              <a:t>T.pseudospiralis</a:t>
            </a:r>
            <a:r>
              <a:rPr lang="cs-CZ" altLang="cs-CZ" baseline="0" dirty="0">
                <a:latin typeface="Arial" pitchFamily="34" charset="0"/>
              </a:rPr>
              <a:t>, kdy ještě nedávno nebyla sekvenční informace pro oba organizmy a tak se s výhodou používala jejich blízká evoluční podobnost... Nyní už mají oba známé genomy, takže tato starost téměř odpadá. Proto je důležité si informace ověřovat v momentě jejich potřeby, nespoléhat na situaci před několika lety!!!</a:t>
            </a:r>
            <a:endParaRPr lang="cs-CZ" altLang="cs-CZ" dirty="0">
              <a:latin typeface="Arial" pitchFamily="34" charset="0"/>
            </a:endParaRPr>
          </a:p>
        </p:txBody>
      </p:sp>
    </p:spTree>
    <p:extLst>
      <p:ext uri="{BB962C8B-B14F-4D97-AF65-F5344CB8AC3E}">
        <p14:creationId xmlns:p14="http://schemas.microsoft.com/office/powerpoint/2010/main" val="3186543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EE2829AB-D3A6-426F-8E3A-CB1C54F80AEA}" type="slidenum">
              <a:rPr lang="cs-CZ" smtClean="0">
                <a:latin typeface="Arial" pitchFamily="34" charset="0"/>
              </a:rPr>
              <a:pPr>
                <a:defRPr/>
              </a:pPr>
              <a:t>26</a:t>
            </a:fld>
            <a:endParaRPr lang="cs-CZ">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itchFamily="34" charset="0"/>
            </a:endParaRPr>
          </a:p>
        </p:txBody>
      </p:sp>
    </p:spTree>
    <p:extLst>
      <p:ext uri="{BB962C8B-B14F-4D97-AF65-F5344CB8AC3E}">
        <p14:creationId xmlns:p14="http://schemas.microsoft.com/office/powerpoint/2010/main" val="2795054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F9E074D4-AE39-4AE9-AFCD-9626470A7057}" type="slidenum">
              <a:rPr lang="cs-CZ" smtClean="0">
                <a:latin typeface="Arial" pitchFamily="34" charset="0"/>
              </a:rPr>
              <a:pPr>
                <a:defRPr/>
              </a:pPr>
              <a:t>27</a:t>
            </a:fld>
            <a:endParaRPr lang="cs-CZ">
              <a:latin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A nyní se budeme věnovat</a:t>
            </a:r>
            <a:r>
              <a:rPr lang="cs-CZ" altLang="cs-CZ" baseline="0" dirty="0">
                <a:latin typeface="Arial" pitchFamily="34" charset="0"/>
              </a:rPr>
              <a:t> aplikaci BLAST, která se velmi často používá pro srovnávání nejen proteinových sekvencí.</a:t>
            </a:r>
            <a:endParaRPr lang="cs-CZ" altLang="cs-CZ" dirty="0">
              <a:latin typeface="Arial" pitchFamily="34" charset="0"/>
            </a:endParaRPr>
          </a:p>
        </p:txBody>
      </p:sp>
    </p:spTree>
    <p:extLst>
      <p:ext uri="{BB962C8B-B14F-4D97-AF65-F5344CB8AC3E}">
        <p14:creationId xmlns:p14="http://schemas.microsoft.com/office/powerpoint/2010/main" val="760303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EE2829AB-D3A6-426F-8E3A-CB1C54F80AEA}" type="slidenum">
              <a:rPr lang="cs-CZ" smtClean="0">
                <a:latin typeface="Arial" pitchFamily="34" charset="0"/>
              </a:rPr>
              <a:pPr>
                <a:defRPr/>
              </a:pPr>
              <a:t>28</a:t>
            </a:fld>
            <a:endParaRPr lang="cs-CZ">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Na tomto</a:t>
            </a:r>
            <a:r>
              <a:rPr lang="cs-CZ" altLang="cs-CZ" baseline="0" dirty="0">
                <a:latin typeface="Arial" pitchFamily="34" charset="0"/>
              </a:rPr>
              <a:t> místě je dobré zmínit nejběžnější formáty proteinových sekvencí či databází. Často se člověk setkává s FASTA formátem, který je jednoduchý textový formát obsahující „hlavičku“ začínající znakem „&gt;“ a pak už jen konkrétní proteinovou sekvenci. Více sekvencí se uvádí za sebe na vlastní řádky FASTA souboru. Hlavička uvozující proteinovou sekvenci je pak specifická pro zdroj dané databáze. Na obrázku je např. uveden formát z UniProtKB databáze, kde je specifickým způsobem pomocí hraničních znaků („|“) a kódových označení (např. „OS“ označující zdrojový organizmus) uvedeno několik vybraných informací o daném proteinu jako jeho kódové označení v databázi (</a:t>
            </a:r>
            <a:r>
              <a:rPr lang="cs-CZ" altLang="cs-CZ" i="1" baseline="0" dirty="0">
                <a:latin typeface="Arial" pitchFamily="34" charset="0"/>
              </a:rPr>
              <a:t>accession</a:t>
            </a:r>
            <a:r>
              <a:rPr lang="cs-CZ" altLang="cs-CZ" baseline="0" dirty="0">
                <a:latin typeface="Arial" pitchFamily="34" charset="0"/>
              </a:rPr>
              <a:t>; P04637), název, organizmus ze kterého pochází atd.</a:t>
            </a:r>
          </a:p>
          <a:p>
            <a:pPr eaLnBrk="1" hangingPunct="1"/>
            <a:endParaRPr lang="cs-CZ" altLang="cs-CZ" baseline="0" dirty="0">
              <a:latin typeface="Arial" pitchFamily="34" charset="0"/>
            </a:endParaRPr>
          </a:p>
          <a:p>
            <a:pPr eaLnBrk="1" hangingPunct="1"/>
            <a:r>
              <a:rPr lang="cs-CZ" altLang="cs-CZ" dirty="0">
                <a:latin typeface="Arial" pitchFamily="34" charset="0"/>
              </a:rPr>
              <a:t>Vedle</a:t>
            </a:r>
            <a:r>
              <a:rPr lang="cs-CZ" altLang="cs-CZ" baseline="0" dirty="0">
                <a:latin typeface="Arial" pitchFamily="34" charset="0"/>
              </a:rPr>
              <a:t> tohoto relativně jednoduchého textového formátu je dalším často používaným formátem XML formát, který obsahuje často kompletní známé informace o zvoleném proteinu v dané databázi, kde je jeho sekvence jen jednou z mnoha informací. Formát XML databáze má strukturu jako ostatní XML soubory (lze si jej představit jako různě rozvětvený strom informací strukturovaný dle logických souvislostí). XML soubor je také specifický pro zdroj databáze s tím rozdílem, že u XML formátu databáze je specifický přímo celý obsah databáze a jeho struktura. XML formáty mají zveřejněné tzv. XML schéma, které umožňuje informace v něm obsažené strojově vyhledat.</a:t>
            </a:r>
            <a:endParaRPr lang="cs-CZ" altLang="cs-CZ" dirty="0">
              <a:latin typeface="Arial" pitchFamily="34" charset="0"/>
            </a:endParaRPr>
          </a:p>
        </p:txBody>
      </p:sp>
    </p:spTree>
    <p:extLst>
      <p:ext uri="{BB962C8B-B14F-4D97-AF65-F5344CB8AC3E}">
        <p14:creationId xmlns:p14="http://schemas.microsoft.com/office/powerpoint/2010/main" val="11592514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EE2829AB-D3A6-426F-8E3A-CB1C54F80AEA}" type="slidenum">
              <a:rPr lang="cs-CZ" smtClean="0">
                <a:latin typeface="Arial" pitchFamily="34" charset="0"/>
              </a:rPr>
              <a:pPr>
                <a:defRPr/>
              </a:pPr>
              <a:t>29</a:t>
            </a:fld>
            <a:endParaRPr lang="cs-CZ">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dirty="0">
                <a:latin typeface="Arial" pitchFamily="34" charset="0"/>
              </a:rPr>
              <a:t>Co se </a:t>
            </a:r>
            <a:r>
              <a:rPr lang="cs-CZ" altLang="cs-CZ" dirty="0">
                <a:latin typeface="Arial" pitchFamily="34" charset="0"/>
              </a:rPr>
              <a:t>týče</a:t>
            </a:r>
            <a:r>
              <a:rPr lang="cs-CZ" altLang="cs-CZ" baseline="0" dirty="0">
                <a:latin typeface="Arial" pitchFamily="34" charset="0"/>
              </a:rPr>
              <a:t> BLAST jako takového, jedná se o proces srovnávání proteinových či nukleotidových sekvencí. Využívá rozdílných algoritmů dle vstupní sekvence a také dle typu srovnání. Mezi nejběžnější algoritmy patří blastp a blastx. Existují i speciální algoritmy jako je PSI-BLAST či DELTA-BLAST.</a:t>
            </a:r>
            <a:endParaRPr lang="cs-CZ" altLang="cs-CZ" dirty="0">
              <a:latin typeface="Arial" pitchFamily="34" charset="0"/>
            </a:endParaRPr>
          </a:p>
        </p:txBody>
      </p:sp>
    </p:spTree>
    <p:extLst>
      <p:ext uri="{BB962C8B-B14F-4D97-AF65-F5344CB8AC3E}">
        <p14:creationId xmlns:p14="http://schemas.microsoft.com/office/powerpoint/2010/main" val="2684542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8106D1D2-B8FA-43B2-B36E-E996BBE53A3E}" type="slidenum">
              <a:rPr lang="cs-CZ" smtClean="0">
                <a:latin typeface="Arial" pitchFamily="34" charset="0"/>
              </a:rPr>
              <a:pPr>
                <a:defRPr/>
              </a:pPr>
              <a:t>3</a:t>
            </a:fld>
            <a:endParaRPr lang="cs-CZ">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itchFamily="34" charset="0"/>
            </a:endParaRPr>
          </a:p>
        </p:txBody>
      </p:sp>
    </p:spTree>
    <p:extLst>
      <p:ext uri="{BB962C8B-B14F-4D97-AF65-F5344CB8AC3E}">
        <p14:creationId xmlns:p14="http://schemas.microsoft.com/office/powerpoint/2010/main" val="1719916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EE2829AB-D3A6-426F-8E3A-CB1C54F80AEA}" type="slidenum">
              <a:rPr lang="cs-CZ" smtClean="0">
                <a:latin typeface="Arial" pitchFamily="34" charset="0"/>
              </a:rPr>
              <a:pPr>
                <a:defRPr/>
              </a:pPr>
              <a:t>30</a:t>
            </a:fld>
            <a:endParaRPr lang="cs-CZ">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Základní kroky BLAST</a:t>
            </a:r>
            <a:r>
              <a:rPr lang="cs-CZ" altLang="cs-CZ" baseline="0" dirty="0">
                <a:latin typeface="Arial" pitchFamily="34" charset="0"/>
              </a:rPr>
              <a:t> algoritmů jsou následující:</a:t>
            </a:r>
          </a:p>
          <a:p>
            <a:pPr marL="228600" indent="-228600" eaLnBrk="1" hangingPunct="1">
              <a:buAutoNum type="arabicParenR"/>
            </a:pPr>
            <a:r>
              <a:rPr lang="cs-CZ" altLang="cs-CZ" baseline="0" dirty="0">
                <a:latin typeface="Arial" pitchFamily="34" charset="0"/>
              </a:rPr>
              <a:t>ze zadaného proteinu se sestaví sada „slov“ postupným posunem čtecího rámce po zadané sekvenci. Velikost slova se volí dle typu sekvence i např. dle délky sekvence. </a:t>
            </a:r>
          </a:p>
          <a:p>
            <a:pPr marL="228600" indent="-228600" eaLnBrk="1" hangingPunct="1">
              <a:buAutoNum type="arabicParenR"/>
            </a:pPr>
            <a:r>
              <a:rPr lang="cs-CZ" altLang="cs-CZ" baseline="0" dirty="0">
                <a:latin typeface="Arial" pitchFamily="34" charset="0"/>
              </a:rPr>
              <a:t>každé v prvním kroku vytvořené slovo se hledá ve zvolené databázi a ze všech možných se ponechají pouze ta, u kterých se našla „shoda“ překračující limitní skóre. Získáme tak sadu tzv. </a:t>
            </a:r>
            <a:r>
              <a:rPr lang="cs-CZ" altLang="cs-CZ" i="1" baseline="0" dirty="0">
                <a:latin typeface="Arial" pitchFamily="34" charset="0"/>
              </a:rPr>
              <a:t>high scoring words</a:t>
            </a:r>
          </a:p>
          <a:p>
            <a:pPr marL="228600" indent="-228600" eaLnBrk="1" hangingPunct="1">
              <a:buAutoNum type="arabicParenR"/>
            </a:pPr>
            <a:r>
              <a:rPr lang="cs-CZ" altLang="cs-CZ" dirty="0">
                <a:latin typeface="Arial" pitchFamily="34" charset="0"/>
              </a:rPr>
              <a:t>hledání </a:t>
            </a:r>
            <a:r>
              <a:rPr lang="cs-CZ" altLang="cs-CZ" i="1" dirty="0">
                <a:latin typeface="Arial" pitchFamily="34" charset="0"/>
              </a:rPr>
              <a:t>high scoring words</a:t>
            </a:r>
            <a:r>
              <a:rPr lang="cs-CZ" altLang="cs-CZ" baseline="0" dirty="0">
                <a:latin typeface="Arial" pitchFamily="34" charset="0"/>
              </a:rPr>
              <a:t> z databáze – hledá se úplna shoda (</a:t>
            </a:r>
            <a:r>
              <a:rPr lang="cs-CZ" altLang="cs-CZ" i="1" baseline="0" dirty="0">
                <a:latin typeface="Arial" pitchFamily="34" charset="0"/>
              </a:rPr>
              <a:t>exact match</a:t>
            </a:r>
            <a:r>
              <a:rPr lang="cs-CZ" altLang="cs-CZ" baseline="0" dirty="0">
                <a:latin typeface="Arial" pitchFamily="34" charset="0"/>
              </a:rPr>
              <a:t>) slova s dalšími sekvencemi přítomnými v databázi</a:t>
            </a:r>
          </a:p>
          <a:p>
            <a:pPr marL="228600" indent="-228600" eaLnBrk="1" hangingPunct="1">
              <a:buAutoNum type="arabicParenR"/>
            </a:pPr>
            <a:r>
              <a:rPr lang="cs-CZ" altLang="cs-CZ" dirty="0">
                <a:latin typeface="Arial" pitchFamily="34" charset="0"/>
              </a:rPr>
              <a:t>všechny</a:t>
            </a:r>
            <a:r>
              <a:rPr lang="cs-CZ" altLang="cs-CZ" baseline="0" dirty="0">
                <a:latin typeface="Arial" pitchFamily="34" charset="0"/>
              </a:rPr>
              <a:t> </a:t>
            </a:r>
            <a:r>
              <a:rPr lang="cs-CZ" altLang="cs-CZ" i="1" baseline="0" dirty="0">
                <a:latin typeface="Arial" pitchFamily="34" charset="0"/>
              </a:rPr>
              <a:t>exact match</a:t>
            </a:r>
            <a:r>
              <a:rPr lang="cs-CZ" altLang="cs-CZ" baseline="0" dirty="0">
                <a:latin typeface="Arial" pitchFamily="34" charset="0"/>
              </a:rPr>
              <a:t> se následně rozšiřují na obě dvě strany a hledají se </a:t>
            </a:r>
            <a:r>
              <a:rPr lang="cs-CZ" altLang="cs-CZ" i="1" baseline="0" dirty="0">
                <a:latin typeface="Arial" pitchFamily="34" charset="0"/>
              </a:rPr>
              <a:t>high scoring segment pairs </a:t>
            </a:r>
            <a:r>
              <a:rPr lang="cs-CZ" altLang="cs-CZ" baseline="0" dirty="0">
                <a:latin typeface="Arial" pitchFamily="34" charset="0"/>
              </a:rPr>
              <a:t>(HSPs); rozšiřování se provádí do doby, dokud neklesá skóre</a:t>
            </a:r>
          </a:p>
          <a:p>
            <a:pPr marL="228600" indent="-228600" eaLnBrk="1" hangingPunct="1">
              <a:buAutoNum type="arabicParenR"/>
            </a:pPr>
            <a:r>
              <a:rPr lang="cs-CZ" altLang="cs-CZ" baseline="0" dirty="0">
                <a:latin typeface="Arial" pitchFamily="34" charset="0"/>
              </a:rPr>
              <a:t>následně se statisticky zhodnocují jednotlivé HSPs</a:t>
            </a:r>
          </a:p>
          <a:p>
            <a:pPr marL="228600" indent="-228600" eaLnBrk="1" hangingPunct="1">
              <a:buAutoNum type="arabicParenR"/>
            </a:pPr>
            <a:r>
              <a:rPr lang="cs-CZ" altLang="cs-CZ" baseline="0" dirty="0">
                <a:latin typeface="Arial" pitchFamily="34" charset="0"/>
              </a:rPr>
              <a:t>HSPs se spojují se delších celků</a:t>
            </a:r>
          </a:p>
          <a:p>
            <a:pPr marL="228600" indent="-228600" eaLnBrk="1" hangingPunct="1">
              <a:buAutoNum type="arabicParenR"/>
            </a:pPr>
            <a:r>
              <a:rPr lang="cs-CZ" altLang="cs-CZ" baseline="0" dirty="0">
                <a:latin typeface="Arial" pitchFamily="34" charset="0"/>
              </a:rPr>
              <a:t>posledním krokem je pak výpočet tzv. </a:t>
            </a:r>
            <a:r>
              <a:rPr lang="cs-CZ" altLang="cs-CZ" i="1" baseline="0" dirty="0">
                <a:latin typeface="Arial" pitchFamily="34" charset="0"/>
              </a:rPr>
              <a:t>expectation value</a:t>
            </a:r>
            <a:r>
              <a:rPr lang="cs-CZ" altLang="cs-CZ" baseline="0" dirty="0">
                <a:latin typeface="Arial" pitchFamily="34" charset="0"/>
              </a:rPr>
              <a:t>, závěrečného skóre.</a:t>
            </a:r>
          </a:p>
        </p:txBody>
      </p:sp>
    </p:spTree>
    <p:extLst>
      <p:ext uri="{BB962C8B-B14F-4D97-AF65-F5344CB8AC3E}">
        <p14:creationId xmlns:p14="http://schemas.microsoft.com/office/powerpoint/2010/main" val="618151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EE2829AB-D3A6-426F-8E3A-CB1C54F80AEA}" type="slidenum">
              <a:rPr lang="cs-CZ" smtClean="0">
                <a:latin typeface="Arial" pitchFamily="34" charset="0"/>
              </a:rPr>
              <a:pPr>
                <a:defRPr/>
              </a:pPr>
              <a:t>31</a:t>
            </a:fld>
            <a:endParaRPr lang="cs-CZ">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Pro výpočet skóre se používá substituční matice. Matice obsahuje celočíselné hodnoty, které znamenají skóre pro záměnu jedné aminokyseliny za</a:t>
            </a:r>
            <a:r>
              <a:rPr lang="cs-CZ" altLang="cs-CZ" baseline="0" dirty="0">
                <a:latin typeface="Arial" pitchFamily="34" charset="0"/>
              </a:rPr>
              <a:t> jinou. Tato skóre se uvažují při výpočtu prvotního pro </a:t>
            </a:r>
            <a:r>
              <a:rPr lang="cs-CZ" altLang="cs-CZ" i="1" baseline="0" dirty="0">
                <a:latin typeface="Arial" pitchFamily="34" charset="0"/>
              </a:rPr>
              <a:t>high scoring words </a:t>
            </a:r>
            <a:r>
              <a:rPr lang="cs-CZ" altLang="cs-CZ" baseline="0" dirty="0">
                <a:latin typeface="Arial" pitchFamily="34" charset="0"/>
              </a:rPr>
              <a:t>a následně i při jejich rozšiřování na HSPs.</a:t>
            </a:r>
          </a:p>
          <a:p>
            <a:pPr eaLnBrk="1" hangingPunct="1"/>
            <a:endParaRPr lang="cs-CZ" altLang="cs-CZ" baseline="0" dirty="0">
              <a:latin typeface="Arial" pitchFamily="34" charset="0"/>
            </a:endParaRPr>
          </a:p>
          <a:p>
            <a:pPr eaLnBrk="1" hangingPunct="1"/>
            <a:r>
              <a:rPr lang="cs-CZ" altLang="cs-CZ" baseline="0" dirty="0">
                <a:latin typeface="Arial" pitchFamily="34" charset="0"/>
              </a:rPr>
              <a:t>Nejběžnější je matice BLOSUM6</a:t>
            </a:r>
            <a:r>
              <a:rPr lang="en-US" altLang="cs-CZ" baseline="0" dirty="0">
                <a:latin typeface="Arial" pitchFamily="34" charset="0"/>
              </a:rPr>
              <a:t>2</a:t>
            </a:r>
            <a:r>
              <a:rPr lang="cs-CZ" altLang="cs-CZ" baseline="0" dirty="0">
                <a:latin typeface="Arial" pitchFamily="34" charset="0"/>
              </a:rPr>
              <a:t>. Zde se skóre odvíjí od četnosti záměny daných dvou aminokyselin v reálních proteinech jejichž identita je větší než 62 %. Kladné hodnoty značí častější záměny a záporné pak méně časté. Po diagonále, kde jsou největší skóre což vyplývá z faktu, že jsou použity relativně podobné  proteinové sekvence (identita &gt;62 %). Skóre jsou zaokrouhleny na celé čísla.</a:t>
            </a:r>
            <a:endParaRPr lang="cs-CZ" altLang="cs-CZ" dirty="0">
              <a:latin typeface="Arial" pitchFamily="34" charset="0"/>
            </a:endParaRPr>
          </a:p>
        </p:txBody>
      </p:sp>
    </p:spTree>
    <p:extLst>
      <p:ext uri="{BB962C8B-B14F-4D97-AF65-F5344CB8AC3E}">
        <p14:creationId xmlns:p14="http://schemas.microsoft.com/office/powerpoint/2010/main" val="3201848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EE2829AB-D3A6-426F-8E3A-CB1C54F80AEA}" type="slidenum">
              <a:rPr lang="cs-CZ" smtClean="0">
                <a:latin typeface="Arial" pitchFamily="34" charset="0"/>
              </a:rPr>
              <a:pPr>
                <a:defRPr/>
              </a:pPr>
              <a:t>32</a:t>
            </a:fld>
            <a:endParaRPr lang="cs-CZ">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Zde dovětek k substituční matici. Ta by měla</a:t>
            </a:r>
            <a:r>
              <a:rPr lang="cs-CZ" altLang="cs-CZ" baseline="0" dirty="0">
                <a:latin typeface="Arial" pitchFamily="34" charset="0"/>
              </a:rPr>
              <a:t> být uzpůsobena délce prohledávané sekvence dle uvedené tabulky. V případě krátkách sekvencí jako jsou peptidy se doporučuje i snížit </a:t>
            </a:r>
            <a:r>
              <a:rPr lang="cs-CZ" altLang="cs-CZ" i="1" baseline="0" dirty="0">
                <a:latin typeface="Arial" pitchFamily="34" charset="0"/>
              </a:rPr>
              <a:t>word size </a:t>
            </a:r>
            <a:r>
              <a:rPr lang="cs-CZ" altLang="cs-CZ" baseline="0" dirty="0">
                <a:latin typeface="Arial" pitchFamily="34" charset="0"/>
              </a:rPr>
              <a:t>na 2.</a:t>
            </a:r>
            <a:endParaRPr lang="cs-CZ" altLang="cs-CZ" dirty="0">
              <a:latin typeface="Arial" pitchFamily="34" charset="0"/>
            </a:endParaRPr>
          </a:p>
        </p:txBody>
      </p:sp>
    </p:spTree>
    <p:extLst>
      <p:ext uri="{BB962C8B-B14F-4D97-AF65-F5344CB8AC3E}">
        <p14:creationId xmlns:p14="http://schemas.microsoft.com/office/powerpoint/2010/main" val="1285039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EE2829AB-D3A6-426F-8E3A-CB1C54F80AEA}" type="slidenum">
              <a:rPr lang="cs-CZ" smtClean="0">
                <a:latin typeface="Arial" pitchFamily="34" charset="0"/>
              </a:rPr>
              <a:pPr>
                <a:defRPr/>
              </a:pPr>
              <a:t>33</a:t>
            </a:fld>
            <a:endParaRPr lang="cs-CZ">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Zde je uveden příklad pro výpočet skóre dle BLOSUM62 matice. Ukázán je </a:t>
            </a:r>
            <a:r>
              <a:rPr lang="cs-CZ" altLang="cs-CZ" i="1" dirty="0">
                <a:latin typeface="Arial" pitchFamily="34" charset="0"/>
              </a:rPr>
              <a:t>high scoring</a:t>
            </a:r>
            <a:r>
              <a:rPr lang="cs-CZ" altLang="cs-CZ" i="1" baseline="0" dirty="0">
                <a:latin typeface="Arial" pitchFamily="34" charset="0"/>
              </a:rPr>
              <a:t> word </a:t>
            </a:r>
            <a:r>
              <a:rPr lang="cs-CZ" altLang="cs-CZ" i="0" baseline="0" dirty="0">
                <a:latin typeface="Arial" pitchFamily="34" charset="0"/>
              </a:rPr>
              <a:t>(PEG) odpovídající jednomu slovu ze zadané sekvence (PQG). V řádku pod databázovým záznamen jsou uvedena skóre pro jednotlivé dvojice aminokyselin jak jsou uvedena v BLOSUM62 matici. HSP (PPQGL ze zadané sekvence a PPEGV z použité databáze) je jak vidíme rozšířením původních tří aminokyselin až do doby, než začne celkové skóre klesat. </a:t>
            </a:r>
            <a:endParaRPr lang="cs-CZ" altLang="cs-CZ" dirty="0">
              <a:latin typeface="Arial" pitchFamily="34" charset="0"/>
            </a:endParaRPr>
          </a:p>
        </p:txBody>
      </p:sp>
    </p:spTree>
    <p:extLst>
      <p:ext uri="{BB962C8B-B14F-4D97-AF65-F5344CB8AC3E}">
        <p14:creationId xmlns:p14="http://schemas.microsoft.com/office/powerpoint/2010/main" val="1166288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EE2829AB-D3A6-426F-8E3A-CB1C54F80AEA}" type="slidenum">
              <a:rPr lang="cs-CZ" smtClean="0">
                <a:latin typeface="Arial" pitchFamily="34" charset="0"/>
              </a:rPr>
              <a:pPr>
                <a:defRPr/>
              </a:pPr>
              <a:t>34</a:t>
            </a:fld>
            <a:endParaRPr lang="cs-CZ">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Zde uvádím</a:t>
            </a:r>
            <a:r>
              <a:rPr lang="cs-CZ" altLang="cs-CZ" baseline="0" dirty="0">
                <a:latin typeface="Arial" pitchFamily="34" charset="0"/>
              </a:rPr>
              <a:t> odkazy na BLAST implementace na serverech Pubmed a UniProt.</a:t>
            </a:r>
          </a:p>
          <a:p>
            <a:pPr eaLnBrk="1" hangingPunct="1"/>
            <a:endParaRPr lang="cs-CZ" altLang="cs-CZ" baseline="0" dirty="0">
              <a:latin typeface="Arial" pitchFamily="34" charset="0"/>
            </a:endParaRPr>
          </a:p>
          <a:p>
            <a:pPr eaLnBrk="1" hangingPunct="1"/>
            <a:r>
              <a:rPr lang="cs-CZ" altLang="cs-CZ" baseline="0" dirty="0">
                <a:latin typeface="Arial" pitchFamily="34" charset="0"/>
              </a:rPr>
              <a:t>Offline je uživatelský příjemné použití např. programu BioEdit, který nabízí i další aplikační možnosti.</a:t>
            </a:r>
          </a:p>
          <a:p>
            <a:pPr eaLnBrk="1" hangingPunct="1"/>
            <a:endParaRPr lang="cs-CZ" altLang="cs-CZ" baseline="0" dirty="0">
              <a:latin typeface="Arial" pitchFamily="34" charset="0"/>
            </a:endParaRPr>
          </a:p>
          <a:p>
            <a:pPr eaLnBrk="1" hangingPunct="1"/>
            <a:r>
              <a:rPr lang="cs-CZ" altLang="cs-CZ" baseline="0" dirty="0">
                <a:latin typeface="Arial" pitchFamily="34" charset="0"/>
              </a:rPr>
              <a:t>Blast+ je pak možno si stáhnout přímo ze serveru NCBI a běžet si lokálně z příkazové řádky. Je zde uveden i příklad příkazu s vyznačenými možnostmi, které je potřeba zadat a v případě „-outfmt“ jde o nastavení formátu výstupu (6 značí tabulární formu výstupu) s možností blíže specifikovat jaké sloupce chcete mít ve výsledné tabulce mít. Kompletní seznam možností nastavení pak naleznete na uvedeném odkazu.</a:t>
            </a:r>
            <a:endParaRPr lang="cs-CZ" altLang="cs-CZ" dirty="0">
              <a:latin typeface="Arial" pitchFamily="34" charset="0"/>
            </a:endParaRPr>
          </a:p>
        </p:txBody>
      </p:sp>
    </p:spTree>
    <p:extLst>
      <p:ext uri="{BB962C8B-B14F-4D97-AF65-F5344CB8AC3E}">
        <p14:creationId xmlns:p14="http://schemas.microsoft.com/office/powerpoint/2010/main" val="1441014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EE2829AB-D3A6-426F-8E3A-CB1C54F80AEA}" type="slidenum">
              <a:rPr lang="cs-CZ" smtClean="0">
                <a:latin typeface="Arial" pitchFamily="34" charset="0"/>
              </a:rPr>
              <a:pPr>
                <a:defRPr/>
              </a:pPr>
              <a:t>35</a:t>
            </a:fld>
            <a:endParaRPr lang="cs-CZ">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Výstup z BLAST je pak nejčastější</a:t>
            </a:r>
            <a:r>
              <a:rPr lang="cs-CZ" altLang="cs-CZ" baseline="0" dirty="0">
                <a:latin typeface="Arial" pitchFamily="34" charset="0"/>
              </a:rPr>
              <a:t> podle vrácene hodnoty E, která znamená počet sekvencí v databízi, které se přiřadí hledané sekvenci se stejným skóre pouze dílem náhody. Relevantní hodnoty E jsou pod přibližně 0,05-0,001 podle typu konkrétní aplikace.</a:t>
            </a:r>
          </a:p>
          <a:p>
            <a:pPr eaLnBrk="1" hangingPunct="1"/>
            <a:endParaRPr lang="cs-CZ" altLang="cs-CZ" baseline="0" dirty="0">
              <a:latin typeface="Arial" pitchFamily="34" charset="0"/>
            </a:endParaRPr>
          </a:p>
          <a:p>
            <a:pPr eaLnBrk="1" hangingPunct="1"/>
            <a:r>
              <a:rPr lang="cs-CZ" altLang="cs-CZ" baseline="0" dirty="0">
                <a:latin typeface="Arial" pitchFamily="34" charset="0"/>
              </a:rPr>
              <a:t>Důležitým faktorem je také procento či absolutní počet identických aminokyselin připadně takzvaných positives, které označují aminokyseliny ne nutně totožné, ale s podobnými fyzikálně chemickými vlastnostmi jako je velikost, bazicita atd.</a:t>
            </a:r>
            <a:endParaRPr lang="cs-CZ" altLang="cs-CZ" dirty="0">
              <a:latin typeface="Arial" pitchFamily="34" charset="0"/>
            </a:endParaRPr>
          </a:p>
        </p:txBody>
      </p:sp>
    </p:spTree>
    <p:extLst>
      <p:ext uri="{BB962C8B-B14F-4D97-AF65-F5344CB8AC3E}">
        <p14:creationId xmlns:p14="http://schemas.microsoft.com/office/powerpoint/2010/main" val="15159066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EE2829AB-D3A6-426F-8E3A-CB1C54F80AEA}" type="slidenum">
              <a:rPr lang="cs-CZ" smtClean="0">
                <a:latin typeface="Arial" pitchFamily="34" charset="0"/>
              </a:rPr>
              <a:pPr>
                <a:defRPr/>
              </a:pPr>
              <a:t>36</a:t>
            </a:fld>
            <a:endParaRPr lang="cs-CZ">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Zde bych uvedl </a:t>
            </a:r>
            <a:r>
              <a:rPr lang="cs-CZ" altLang="cs-CZ" baseline="0" dirty="0">
                <a:latin typeface="Arial" pitchFamily="34" charset="0"/>
              </a:rPr>
              <a:t>dvě praktické ukázky pro použití BLAST programu na serveru Pubmed a UniProt.</a:t>
            </a:r>
          </a:p>
          <a:p>
            <a:pPr eaLnBrk="1" hangingPunct="1"/>
            <a:endParaRPr lang="cs-CZ" altLang="cs-CZ" baseline="0" dirty="0">
              <a:latin typeface="Arial" pitchFamily="34" charset="0"/>
            </a:endParaRPr>
          </a:p>
          <a:p>
            <a:pPr eaLnBrk="1" hangingPunct="1"/>
            <a:r>
              <a:rPr lang="cs-CZ" altLang="cs-CZ" baseline="0" dirty="0">
                <a:latin typeface="Arial" pitchFamily="34" charset="0"/>
              </a:rPr>
              <a:t>Zde je možné dávkově prohledat několik desítek až stovek proteinů a následně individuálně procházet jednotlivé výsledky. Vedle tohoto je možnost si výsledky exportovat v xml či tsv formátu pro následné automatické zpracování.</a:t>
            </a:r>
          </a:p>
          <a:p>
            <a:pPr eaLnBrk="1" hangingPunct="1"/>
            <a:endParaRPr lang="cs-CZ" altLang="cs-CZ" baseline="0" dirty="0">
              <a:latin typeface="Arial" pitchFamily="34" charset="0"/>
            </a:endParaRPr>
          </a:p>
          <a:p>
            <a:pPr eaLnBrk="1" hangingPunct="1"/>
            <a:r>
              <a:rPr lang="cs-CZ" altLang="cs-CZ" baseline="0" dirty="0">
                <a:latin typeface="Arial" pitchFamily="34" charset="0"/>
              </a:rPr>
              <a:t>Druhým příkladem je srovnání několika sekvencí uvedených lehkých řetězců Ig. Zde je možné použít např. nástroj na serveru UniProt, který nám přehledně i s možností zobrazení různých typů aminoyselin výstup srovnání více proteinů zprostředkuje.</a:t>
            </a:r>
            <a:endParaRPr lang="cs-CZ" altLang="cs-CZ" dirty="0">
              <a:latin typeface="Arial" pitchFamily="34" charset="0"/>
            </a:endParaRPr>
          </a:p>
        </p:txBody>
      </p:sp>
    </p:spTree>
    <p:extLst>
      <p:ext uri="{BB962C8B-B14F-4D97-AF65-F5344CB8AC3E}">
        <p14:creationId xmlns:p14="http://schemas.microsoft.com/office/powerpoint/2010/main" val="3565223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ástupný symbol pro obrázek snímku 1"/>
          <p:cNvSpPr>
            <a:spLocks noGrp="1" noRot="1" noChangeAspect="1" noTextEdit="1"/>
          </p:cNvSpPr>
          <p:nvPr>
            <p:ph type="sldImg"/>
          </p:nvPr>
        </p:nvSpPr>
        <p:spPr>
          <a:ln/>
        </p:spPr>
      </p:sp>
      <p:sp>
        <p:nvSpPr>
          <p:cNvPr id="9728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itchFamily="34" charset="0"/>
              </a:rPr>
              <a:t>Děkuji za pozornost.</a:t>
            </a:r>
          </a:p>
        </p:txBody>
      </p:sp>
      <p:sp>
        <p:nvSpPr>
          <p:cNvPr id="4" name="Zástupný symbol pro číslo snímku 3"/>
          <p:cNvSpPr>
            <a:spLocks noGrp="1"/>
          </p:cNvSpPr>
          <p:nvPr>
            <p:ph type="sldNum" sz="quarter" idx="5"/>
          </p:nvPr>
        </p:nvSpPr>
        <p:spPr/>
        <p:txBody>
          <a:bodyPr/>
          <a:lstStyle/>
          <a:p>
            <a:pPr>
              <a:defRPr/>
            </a:pPr>
            <a:fld id="{0F62CC49-421B-475A-ADA8-CAB281D8F00C}" type="slidenum">
              <a:rPr lang="cs-CZ" smtClean="0"/>
              <a:pPr>
                <a:defRPr/>
              </a:pPr>
              <a:t>37</a:t>
            </a:fld>
            <a:endParaRPr lang="cs-CZ"/>
          </a:p>
        </p:txBody>
      </p:sp>
    </p:spTree>
    <p:extLst>
      <p:ext uri="{BB962C8B-B14F-4D97-AF65-F5344CB8AC3E}">
        <p14:creationId xmlns:p14="http://schemas.microsoft.com/office/powerpoint/2010/main" val="2770857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51AD0046-A5FF-434E-AF8A-47DB93725432}" type="slidenum">
              <a:rPr lang="cs-CZ" smtClean="0">
                <a:latin typeface="Arial" pitchFamily="34" charset="0"/>
              </a:rPr>
              <a:pPr>
                <a:defRPr/>
              </a:pPr>
              <a:t>4</a:t>
            </a:fld>
            <a:endParaRPr lang="cs-CZ">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Na otázku „co představuje bioinformatika?“ je více</a:t>
            </a:r>
            <a:r>
              <a:rPr lang="cs-CZ" altLang="cs-CZ" baseline="0" dirty="0">
                <a:latin typeface="Arial" pitchFamily="34" charset="0"/>
              </a:rPr>
              <a:t> názorů jak je vidět z uvedených citací. Je to disciplína s relativně velkým přesahem, díky kterému je využívána pro různé aplikace.</a:t>
            </a:r>
            <a:endParaRPr lang="cs-CZ" altLang="cs-CZ" dirty="0">
              <a:latin typeface="Arial" pitchFamily="34" charset="0"/>
            </a:endParaRPr>
          </a:p>
        </p:txBody>
      </p:sp>
    </p:spTree>
    <p:extLst>
      <p:ext uri="{BB962C8B-B14F-4D97-AF65-F5344CB8AC3E}">
        <p14:creationId xmlns:p14="http://schemas.microsoft.com/office/powerpoint/2010/main" val="3538986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3C56995E-32B1-4073-9F0B-DD86521D9FB7}" type="slidenum">
              <a:rPr lang="cs-CZ" smtClean="0">
                <a:latin typeface="Arial" pitchFamily="34" charset="0"/>
              </a:rPr>
              <a:pPr>
                <a:defRPr/>
              </a:pPr>
              <a:t>5</a:t>
            </a:fld>
            <a:endParaRPr lang="cs-CZ">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Osobně</a:t>
            </a:r>
            <a:r>
              <a:rPr lang="cs-CZ" altLang="cs-CZ" baseline="0" dirty="0">
                <a:latin typeface="Arial" pitchFamily="34" charset="0"/>
              </a:rPr>
              <a:t> mi přijde adekvátní tato definice a to, že bioinformatika nám prostě pomáhá zpracovat obrovské množství dat, na která v poslední době narážíme v mnoha vědních oborech včetně např. uvedené biologie.</a:t>
            </a:r>
          </a:p>
          <a:p>
            <a:pPr eaLnBrk="1" hangingPunct="1"/>
            <a:endParaRPr lang="cs-CZ" altLang="cs-CZ" baseline="0" dirty="0">
              <a:latin typeface="Arial" pitchFamily="34" charset="0"/>
            </a:endParaRPr>
          </a:p>
          <a:p>
            <a:pPr eaLnBrk="1" hangingPunct="1"/>
            <a:r>
              <a:rPr lang="cs-CZ" altLang="cs-CZ" baseline="0" dirty="0">
                <a:latin typeface="Arial" pitchFamily="34" charset="0"/>
              </a:rPr>
              <a:t>Konkrétněji zahrnuje studium a aplikaci metod více či méně automatizovaných pro uchování, zpětné vyvolání a analýzy různých typů biologických dat jako jsou sekvence nukleových kyselin a proteinů, proteinové struktury, proteinové funkce a další.</a:t>
            </a:r>
          </a:p>
        </p:txBody>
      </p:sp>
    </p:spTree>
    <p:extLst>
      <p:ext uri="{BB962C8B-B14F-4D97-AF65-F5344CB8AC3E}">
        <p14:creationId xmlns:p14="http://schemas.microsoft.com/office/powerpoint/2010/main" val="921519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F6AB2D2E-FA82-4D67-ACF4-FDC27337FEA5}" type="slidenum">
              <a:rPr lang="cs-CZ" smtClean="0">
                <a:latin typeface="Arial" pitchFamily="34" charset="0"/>
              </a:rPr>
              <a:pPr>
                <a:defRPr/>
              </a:pPr>
              <a:t>6</a:t>
            </a:fld>
            <a:endParaRPr lang="cs-CZ">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Vzhledem k širokému použití se často více či méně překrývá a doplňuje s těmito disciplnínami:</a:t>
            </a:r>
            <a:r>
              <a:rPr lang="cs-CZ" altLang="cs-CZ" baseline="0" dirty="0">
                <a:latin typeface="Arial" pitchFamily="34" charset="0"/>
              </a:rPr>
              <a:t> data mining, matematická a teoretická biologie, lékařská informatika, biostatistika a další.</a:t>
            </a:r>
            <a:endParaRPr lang="cs-CZ" altLang="cs-CZ" dirty="0">
              <a:latin typeface="Arial" pitchFamily="34" charset="0"/>
            </a:endParaRPr>
          </a:p>
        </p:txBody>
      </p:sp>
    </p:spTree>
    <p:extLst>
      <p:ext uri="{BB962C8B-B14F-4D97-AF65-F5344CB8AC3E}">
        <p14:creationId xmlns:p14="http://schemas.microsoft.com/office/powerpoint/2010/main" val="1071306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DCA2E245-AB15-451D-931E-F1FD941C2E1B}" type="slidenum">
              <a:rPr lang="cs-CZ" smtClean="0">
                <a:latin typeface="Arial" pitchFamily="34" charset="0"/>
              </a:rPr>
              <a:pPr>
                <a:defRPr/>
              </a:pPr>
              <a:t>7</a:t>
            </a:fld>
            <a:endParaRPr lang="cs-CZ">
              <a:latin typeface="Arial"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Jedním z příkladů,</a:t>
            </a:r>
            <a:r>
              <a:rPr lang="cs-CZ" altLang="cs-CZ" baseline="0" dirty="0">
                <a:latin typeface="Arial" pitchFamily="34" charset="0"/>
              </a:rPr>
              <a:t> jak lze využít bioinformatiku a celou paletu bioinformatických nástrojů je studium protein-protein interakcí s využitím LC-MS</a:t>
            </a:r>
            <a:r>
              <a:rPr lang="en-US" altLang="cs-CZ" baseline="0" dirty="0">
                <a:latin typeface="Arial" pitchFamily="34" charset="0"/>
              </a:rPr>
              <a:t>(/MS)</a:t>
            </a:r>
            <a:r>
              <a:rPr lang="cs-CZ" altLang="cs-CZ" baseline="0" dirty="0">
                <a:latin typeface="Arial" pitchFamily="34" charset="0"/>
              </a:rPr>
              <a:t> dat získaných analýzou peptidových směsí s pomocí kapalinové chromatografie s hmotnostní spektrometrií. LC-MS</a:t>
            </a:r>
            <a:r>
              <a:rPr lang="en-US" altLang="cs-CZ" baseline="0" dirty="0">
                <a:latin typeface="Arial" pitchFamily="34" charset="0"/>
              </a:rPr>
              <a:t>(/MS)</a:t>
            </a:r>
            <a:r>
              <a:rPr lang="cs-CZ" altLang="cs-CZ" baseline="0" dirty="0">
                <a:latin typeface="Arial" pitchFamily="34" charset="0"/>
              </a:rPr>
              <a:t> data se sestávají z LC-MS záznamů obsahující informaci o kvantitě jednotlivých složek a sady MS/MS spekter, které nám slouží k identifikaci v</a:t>
            </a:r>
            <a:r>
              <a:rPr lang="en-US" altLang="cs-CZ" baseline="0" dirty="0">
                <a:latin typeface="Arial" pitchFamily="34" charset="0"/>
              </a:rPr>
              <a:t> </a:t>
            </a:r>
            <a:r>
              <a:rPr lang="cs-CZ" altLang="cs-CZ" baseline="0" dirty="0">
                <a:latin typeface="Arial" pitchFamily="34" charset="0"/>
              </a:rPr>
              <a:t>analyzované směsi přítomných peptidů a na konci proteinů příomných v původním vzorku.</a:t>
            </a:r>
          </a:p>
          <a:p>
            <a:pPr eaLnBrk="1" hangingPunct="1"/>
            <a:endParaRPr lang="cs-CZ" altLang="cs-CZ" baseline="0" dirty="0">
              <a:latin typeface="Arial" pitchFamily="34" charset="0"/>
            </a:endParaRPr>
          </a:p>
          <a:p>
            <a:pPr eaLnBrk="1" hangingPunct="1"/>
            <a:r>
              <a:rPr lang="cs-CZ" altLang="cs-CZ" baseline="0" dirty="0">
                <a:latin typeface="Arial" pitchFamily="34" charset="0"/>
              </a:rPr>
              <a:t>Za vhodně nastavených podmínek stačí „pouze“ nahrát tato data do sady bioinformatických nástrojů a člověk je schopen relativně snadno získat „nějaký“ výstup. Optimálním výstupem z analýzy takového typu dat je protein-protein interakční síť, která nám další analýzou poskytne obecnější informace pro naše další studium.</a:t>
            </a:r>
          </a:p>
          <a:p>
            <a:pPr eaLnBrk="1" hangingPunct="1"/>
            <a:endParaRPr lang="cs-CZ" altLang="cs-CZ" baseline="0" dirty="0">
              <a:latin typeface="Arial" pitchFamily="34" charset="0"/>
            </a:endParaRPr>
          </a:p>
          <a:p>
            <a:pPr eaLnBrk="1" hangingPunct="1"/>
            <a:r>
              <a:rPr lang="cs-CZ" altLang="cs-CZ" baseline="0" dirty="0">
                <a:latin typeface="Arial" pitchFamily="34" charset="0"/>
              </a:rPr>
              <a:t>Uvedený „</a:t>
            </a:r>
            <a:r>
              <a:rPr lang="cs-CZ" altLang="cs-CZ" i="1" baseline="0" dirty="0">
                <a:latin typeface="Arial" pitchFamily="34" charset="0"/>
              </a:rPr>
              <a:t>black box</a:t>
            </a:r>
            <a:r>
              <a:rPr lang="cs-CZ" altLang="cs-CZ" baseline="0" dirty="0">
                <a:latin typeface="Arial" pitchFamily="34" charset="0"/>
              </a:rPr>
              <a:t>“ však skrývá velké množství individuálních nastavení, která do značné míry ovlivní výstup celého zpracování.</a:t>
            </a:r>
          </a:p>
          <a:p>
            <a:pPr eaLnBrk="1" hangingPunct="1"/>
            <a:endParaRPr lang="cs-CZ" altLang="cs-CZ" baseline="0" dirty="0">
              <a:latin typeface="Arial" pitchFamily="34" charset="0"/>
            </a:endParaRPr>
          </a:p>
          <a:p>
            <a:pPr eaLnBrk="1" hangingPunct="1"/>
            <a:r>
              <a:rPr lang="cs-CZ" altLang="cs-CZ" baseline="0" dirty="0">
                <a:latin typeface="Arial" pitchFamily="34" charset="0"/>
              </a:rPr>
              <a:t>Bez použití poloautomatických bioinformatických nástrojů bychom podobný úkol pravděpodobně za celý život nezvládli vyřešit. Je tedy nutné bioinformatické nástroje využít. Je však také nutné znát do patřičné hloubky význam jednotlivých nastavení a neponechávat vše na „standardním“ nastavení, které autor programu zamýšlel třebas i pro úplně jiiný účel. S velkými možnostmi bioinformatických nástrojů tak přichází na řadu i velká zodpovědnost jejich uživatelů jak a na co je budou využívat.</a:t>
            </a:r>
          </a:p>
          <a:p>
            <a:pPr eaLnBrk="1" hangingPunct="1"/>
            <a:endParaRPr lang="cs-CZ" altLang="cs-CZ" baseline="0" dirty="0">
              <a:latin typeface="Arial" pitchFamily="34" charset="0"/>
            </a:endParaRPr>
          </a:p>
          <a:p>
            <a:pPr eaLnBrk="1" hangingPunct="1"/>
            <a:r>
              <a:rPr lang="cs-CZ" altLang="cs-CZ" baseline="0" dirty="0">
                <a:latin typeface="Arial" pitchFamily="34" charset="0"/>
              </a:rPr>
              <a:t>Při nesprávě zvoleném nastavení lze snadno skončit v lepším případě s na první pohled nesmyslnými výsledky. V horším případě budou výsledky dávat na oko smysl, ale podstatná část skutečných výsledků nám zůstane díky nevhodnému nastavení skryta či podána jinak a interpretace pak bude chybná.</a:t>
            </a:r>
            <a:endParaRPr lang="cs-CZ" altLang="cs-CZ" dirty="0">
              <a:latin typeface="Arial" pitchFamily="34" charset="0"/>
            </a:endParaRPr>
          </a:p>
        </p:txBody>
      </p:sp>
    </p:spTree>
    <p:extLst>
      <p:ext uri="{BB962C8B-B14F-4D97-AF65-F5344CB8AC3E}">
        <p14:creationId xmlns:p14="http://schemas.microsoft.com/office/powerpoint/2010/main" val="3947257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330FA8C6-6951-42EF-8A4B-78D139CF54FE}" type="slidenum">
              <a:rPr lang="cs-CZ" smtClean="0">
                <a:latin typeface="Arial" pitchFamily="34" charset="0"/>
              </a:rPr>
              <a:pPr>
                <a:defRPr/>
              </a:pPr>
              <a:t>8</a:t>
            </a:fld>
            <a:endParaRPr lang="cs-CZ">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Naproti</a:t>
            </a:r>
            <a:r>
              <a:rPr lang="cs-CZ" altLang="cs-CZ" baseline="0" dirty="0">
                <a:latin typeface="Arial" pitchFamily="34" charset="0"/>
              </a:rPr>
              <a:t> tomu, pokud si dáme tu práci s pochopením jednotlivých nastavení a z „</a:t>
            </a:r>
            <a:r>
              <a:rPr lang="cs-CZ" altLang="cs-CZ" i="1" baseline="0" dirty="0">
                <a:latin typeface="Arial" pitchFamily="34" charset="0"/>
              </a:rPr>
              <a:t>black box</a:t>
            </a:r>
            <a:r>
              <a:rPr lang="cs-CZ" altLang="cs-CZ" baseline="0" dirty="0">
                <a:latin typeface="Arial" pitchFamily="34" charset="0"/>
              </a:rPr>
              <a:t>“ se nám stane čitelný „white box“, budou výsledky odpovídat provedení experimentu a výsledky analýz, potažmo výstupy analýzy získané interakční sítě budou platné a mohou posunout nás, či naše kolegy kupředu.</a:t>
            </a:r>
            <a:endParaRPr lang="cs-CZ" altLang="cs-CZ" dirty="0">
              <a:latin typeface="Arial" pitchFamily="34" charset="0"/>
            </a:endParaRPr>
          </a:p>
        </p:txBody>
      </p:sp>
    </p:spTree>
    <p:extLst>
      <p:ext uri="{BB962C8B-B14F-4D97-AF65-F5344CB8AC3E}">
        <p14:creationId xmlns:p14="http://schemas.microsoft.com/office/powerpoint/2010/main" val="816134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AC9FF05E-9319-43FC-AC87-F3AD4BE16A34}" type="slidenum">
              <a:rPr lang="cs-CZ" smtClean="0">
                <a:latin typeface="Arial" pitchFamily="34" charset="0"/>
              </a:rPr>
              <a:pPr>
                <a:defRPr/>
              </a:pPr>
              <a:t>9</a:t>
            </a:fld>
            <a:endParaRPr lang="cs-CZ">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V bioinformatice</a:t>
            </a:r>
            <a:r>
              <a:rPr lang="cs-CZ" altLang="cs-CZ" baseline="0" dirty="0">
                <a:latin typeface="Arial" pitchFamily="34" charset="0"/>
              </a:rPr>
              <a:t> se zaměřením na proteinu je nutné si uvědomit souvislosti spojené s evolucí proteinů a proteinových domén a proto se jim nyní budeme věnovat.</a:t>
            </a:r>
            <a:endParaRPr lang="cs-CZ" altLang="cs-CZ" dirty="0">
              <a:latin typeface="Arial" pitchFamily="34" charset="0"/>
            </a:endParaRPr>
          </a:p>
        </p:txBody>
      </p:sp>
    </p:spTree>
    <p:extLst>
      <p:ext uri="{BB962C8B-B14F-4D97-AF65-F5344CB8AC3E}">
        <p14:creationId xmlns:p14="http://schemas.microsoft.com/office/powerpoint/2010/main" val="3737357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cs-CZ">
                  <a:latin typeface="Arial" charset="0"/>
                  <a:cs typeface="+mn-cs"/>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cs-CZ">
                  <a:latin typeface="Arial" charset="0"/>
                  <a:cs typeface="+mn-cs"/>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cs-CZ">
                  <a:latin typeface="Arial" charset="0"/>
                  <a:cs typeface="+mn-cs"/>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cs-CZ">
                  <a:latin typeface="Arial" charset="0"/>
                  <a:cs typeface="+mn-cs"/>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cs-CZ">
                  <a:latin typeface="Arial" charset="0"/>
                  <a:cs typeface="+mn-cs"/>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cs-CZ">
                  <a:latin typeface="Arial" charset="0"/>
                  <a:cs typeface="+mn-cs"/>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cs-CZ">
                  <a:latin typeface="Arial" charset="0"/>
                  <a:cs typeface="+mn-cs"/>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cs-CZ">
                  <a:latin typeface="Arial" charset="0"/>
                  <a:cs typeface="+mn-cs"/>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cs-CZ">
                  <a:latin typeface="Arial" charset="0"/>
                  <a:cs typeface="+mn-cs"/>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cs-CZ">
                  <a:latin typeface="Arial" charset="0"/>
                  <a:cs typeface="+mn-cs"/>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cs-CZ">
                  <a:latin typeface="Arial" charset="0"/>
                  <a:cs typeface="+mn-cs"/>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cs-CZ">
                  <a:latin typeface="Arial" charset="0"/>
                  <a:cs typeface="+mn-cs"/>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cs-CZ">
                  <a:latin typeface="Arial" charset="0"/>
                  <a:cs typeface="+mn-cs"/>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cs-CZ">
                  <a:latin typeface="Arial" charset="0"/>
                  <a:cs typeface="+mn-cs"/>
                </a:endParaRPr>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cs-CZ">
                  <a:latin typeface="Arial" charset="0"/>
                  <a:cs typeface="+mn-cs"/>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cs-CZ">
                  <a:latin typeface="Arial" charset="0"/>
                  <a:cs typeface="+mn-cs"/>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cs-CZ">
                  <a:latin typeface="Arial" charset="0"/>
                  <a:cs typeface="+mn-cs"/>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cs-CZ">
                  <a:latin typeface="Arial" charset="0"/>
                  <a:cs typeface="+mn-cs"/>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cs-CZ">
                  <a:latin typeface="Arial" charset="0"/>
                  <a:cs typeface="+mn-cs"/>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cs-CZ">
                  <a:latin typeface="Arial" charset="0"/>
                  <a:cs typeface="+mn-cs"/>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cs-CZ">
                  <a:latin typeface="Arial" charset="0"/>
                  <a:cs typeface="+mn-cs"/>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cs-CZ">
                  <a:latin typeface="Arial" charset="0"/>
                  <a:cs typeface="+mn-cs"/>
                </a:endParaRPr>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cs-CZ">
                  <a:latin typeface="Arial" charset="0"/>
                  <a:cs typeface="+mn-cs"/>
                </a:endParaRPr>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cs-CZ">
                  <a:latin typeface="Arial" charset="0"/>
                  <a:cs typeface="+mn-cs"/>
                </a:endParaRPr>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cs-CZ">
                  <a:latin typeface="Arial" charset="0"/>
                  <a:cs typeface="+mn-cs"/>
                </a:endParaRPr>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cs-CZ">
                  <a:latin typeface="Arial" charset="0"/>
                  <a:cs typeface="+mn-cs"/>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cs-CZ">
                    <a:latin typeface="Arial" charset="0"/>
                    <a:cs typeface="+mn-cs"/>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cs-CZ">
                    <a:latin typeface="Arial" charset="0"/>
                    <a:cs typeface="+mn-cs"/>
                  </a:endParaRPr>
                </a:p>
              </p:txBody>
            </p:sp>
          </p:grpSp>
        </p:grpSp>
      </p:grpSp>
      <p:sp>
        <p:nvSpPr>
          <p:cNvPr id="9282"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cs-CZ"/>
              <a:t>Klepnutím lze upravit styl předlohy nadpisů.</a:t>
            </a:r>
          </a:p>
        </p:txBody>
      </p:sp>
      <p:sp>
        <p:nvSpPr>
          <p:cNvPr id="928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cs-CZ"/>
              <a:t>Klepnutím lze upravit styl předlohy podnadpisů.</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cs-CZ"/>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cs-CZ"/>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15877A7B-F04B-4C69-8AD1-782CA9526464}" type="slidenum">
              <a:rPr lang="cs-CZ"/>
              <a:pPr>
                <a:defRPr/>
              </a:pPr>
              <a:t>‹#›</a:t>
            </a:fld>
            <a:endParaRPr lang="cs-CZ"/>
          </a:p>
        </p:txBody>
      </p:sp>
    </p:spTree>
    <p:extLst>
      <p:ext uri="{BB962C8B-B14F-4D97-AF65-F5344CB8AC3E}">
        <p14:creationId xmlns:p14="http://schemas.microsoft.com/office/powerpoint/2010/main" val="332670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9"/>
          <p:cNvSpPr>
            <a:spLocks noGrp="1" noChangeArrowheads="1"/>
          </p:cNvSpPr>
          <p:nvPr>
            <p:ph type="dt" sz="half" idx="10"/>
          </p:nvPr>
        </p:nvSpPr>
        <p:spPr>
          <a:ln/>
        </p:spPr>
        <p:txBody>
          <a:bodyPr/>
          <a:lstStyle>
            <a:lvl1pPr>
              <a:defRPr/>
            </a:lvl1pPr>
          </a:lstStyle>
          <a:p>
            <a:pPr>
              <a:defRPr/>
            </a:pPr>
            <a:endParaRPr lang="cs-CZ"/>
          </a:p>
        </p:txBody>
      </p:sp>
      <p:sp>
        <p:nvSpPr>
          <p:cNvPr id="5" name="Rectangle 70"/>
          <p:cNvSpPr>
            <a:spLocks noGrp="1" noChangeArrowheads="1"/>
          </p:cNvSpPr>
          <p:nvPr>
            <p:ph type="ftr" sz="quarter" idx="11"/>
          </p:nvPr>
        </p:nvSpPr>
        <p:spPr>
          <a:ln/>
        </p:spPr>
        <p:txBody>
          <a:bodyPr/>
          <a:lstStyle>
            <a:lvl1pPr>
              <a:defRPr/>
            </a:lvl1pPr>
          </a:lstStyle>
          <a:p>
            <a:pPr>
              <a:defRPr/>
            </a:pPr>
            <a:endParaRPr lang="cs-CZ"/>
          </a:p>
        </p:txBody>
      </p:sp>
      <p:sp>
        <p:nvSpPr>
          <p:cNvPr id="6" name="Rectangle 71"/>
          <p:cNvSpPr>
            <a:spLocks noGrp="1" noChangeArrowheads="1"/>
          </p:cNvSpPr>
          <p:nvPr>
            <p:ph type="sldNum" sz="quarter" idx="12"/>
          </p:nvPr>
        </p:nvSpPr>
        <p:spPr>
          <a:ln/>
        </p:spPr>
        <p:txBody>
          <a:bodyPr/>
          <a:lstStyle>
            <a:lvl1pPr>
              <a:defRPr/>
            </a:lvl1pPr>
          </a:lstStyle>
          <a:p>
            <a:pPr>
              <a:defRPr/>
            </a:pPr>
            <a:fld id="{724AABCF-7B01-4D1C-BA91-E3435AE3EA1B}" type="slidenum">
              <a:rPr lang="cs-CZ"/>
              <a:pPr>
                <a:defRPr/>
              </a:pPr>
              <a:t>‹#›</a:t>
            </a:fld>
            <a:endParaRPr lang="cs-CZ"/>
          </a:p>
        </p:txBody>
      </p:sp>
    </p:spTree>
    <p:extLst>
      <p:ext uri="{BB962C8B-B14F-4D97-AF65-F5344CB8AC3E}">
        <p14:creationId xmlns:p14="http://schemas.microsoft.com/office/powerpoint/2010/main" val="283483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7813"/>
            <a:ext cx="2057400" cy="584835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7813"/>
            <a:ext cx="6019800" cy="584835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9"/>
          <p:cNvSpPr>
            <a:spLocks noGrp="1" noChangeArrowheads="1"/>
          </p:cNvSpPr>
          <p:nvPr>
            <p:ph type="dt" sz="half" idx="10"/>
          </p:nvPr>
        </p:nvSpPr>
        <p:spPr>
          <a:ln/>
        </p:spPr>
        <p:txBody>
          <a:bodyPr/>
          <a:lstStyle>
            <a:lvl1pPr>
              <a:defRPr/>
            </a:lvl1pPr>
          </a:lstStyle>
          <a:p>
            <a:pPr>
              <a:defRPr/>
            </a:pPr>
            <a:endParaRPr lang="cs-CZ"/>
          </a:p>
        </p:txBody>
      </p:sp>
      <p:sp>
        <p:nvSpPr>
          <p:cNvPr id="5" name="Rectangle 70"/>
          <p:cNvSpPr>
            <a:spLocks noGrp="1" noChangeArrowheads="1"/>
          </p:cNvSpPr>
          <p:nvPr>
            <p:ph type="ftr" sz="quarter" idx="11"/>
          </p:nvPr>
        </p:nvSpPr>
        <p:spPr>
          <a:ln/>
        </p:spPr>
        <p:txBody>
          <a:bodyPr/>
          <a:lstStyle>
            <a:lvl1pPr>
              <a:defRPr/>
            </a:lvl1pPr>
          </a:lstStyle>
          <a:p>
            <a:pPr>
              <a:defRPr/>
            </a:pPr>
            <a:endParaRPr lang="cs-CZ"/>
          </a:p>
        </p:txBody>
      </p:sp>
      <p:sp>
        <p:nvSpPr>
          <p:cNvPr id="6" name="Rectangle 71"/>
          <p:cNvSpPr>
            <a:spLocks noGrp="1" noChangeArrowheads="1"/>
          </p:cNvSpPr>
          <p:nvPr>
            <p:ph type="sldNum" sz="quarter" idx="12"/>
          </p:nvPr>
        </p:nvSpPr>
        <p:spPr>
          <a:ln/>
        </p:spPr>
        <p:txBody>
          <a:bodyPr/>
          <a:lstStyle>
            <a:lvl1pPr>
              <a:defRPr/>
            </a:lvl1pPr>
          </a:lstStyle>
          <a:p>
            <a:pPr>
              <a:defRPr/>
            </a:pPr>
            <a:fld id="{52656478-9CC0-4689-A8BC-F97AA2FAC518}" type="slidenum">
              <a:rPr lang="cs-CZ"/>
              <a:pPr>
                <a:defRPr/>
              </a:pPr>
              <a:t>‹#›</a:t>
            </a:fld>
            <a:endParaRPr lang="cs-CZ"/>
          </a:p>
        </p:txBody>
      </p:sp>
    </p:spTree>
    <p:extLst>
      <p:ext uri="{BB962C8B-B14F-4D97-AF65-F5344CB8AC3E}">
        <p14:creationId xmlns:p14="http://schemas.microsoft.com/office/powerpoint/2010/main" val="171859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9"/>
          <p:cNvSpPr>
            <a:spLocks noGrp="1" noChangeArrowheads="1"/>
          </p:cNvSpPr>
          <p:nvPr>
            <p:ph type="dt" sz="half" idx="10"/>
          </p:nvPr>
        </p:nvSpPr>
        <p:spPr>
          <a:ln/>
        </p:spPr>
        <p:txBody>
          <a:bodyPr/>
          <a:lstStyle>
            <a:lvl1pPr>
              <a:defRPr/>
            </a:lvl1pPr>
          </a:lstStyle>
          <a:p>
            <a:pPr>
              <a:defRPr/>
            </a:pPr>
            <a:endParaRPr lang="cs-CZ"/>
          </a:p>
        </p:txBody>
      </p:sp>
      <p:sp>
        <p:nvSpPr>
          <p:cNvPr id="5" name="Rectangle 70"/>
          <p:cNvSpPr>
            <a:spLocks noGrp="1" noChangeArrowheads="1"/>
          </p:cNvSpPr>
          <p:nvPr>
            <p:ph type="ftr" sz="quarter" idx="11"/>
          </p:nvPr>
        </p:nvSpPr>
        <p:spPr>
          <a:ln/>
        </p:spPr>
        <p:txBody>
          <a:bodyPr/>
          <a:lstStyle>
            <a:lvl1pPr>
              <a:defRPr/>
            </a:lvl1pPr>
          </a:lstStyle>
          <a:p>
            <a:pPr>
              <a:defRPr/>
            </a:pPr>
            <a:endParaRPr lang="cs-CZ"/>
          </a:p>
        </p:txBody>
      </p:sp>
      <p:sp>
        <p:nvSpPr>
          <p:cNvPr id="6" name="Rectangle 71"/>
          <p:cNvSpPr>
            <a:spLocks noGrp="1" noChangeArrowheads="1"/>
          </p:cNvSpPr>
          <p:nvPr>
            <p:ph type="sldNum" sz="quarter" idx="12"/>
          </p:nvPr>
        </p:nvSpPr>
        <p:spPr>
          <a:ln/>
        </p:spPr>
        <p:txBody>
          <a:bodyPr/>
          <a:lstStyle>
            <a:lvl1pPr>
              <a:defRPr/>
            </a:lvl1pPr>
          </a:lstStyle>
          <a:p>
            <a:pPr>
              <a:defRPr/>
            </a:pPr>
            <a:fld id="{3CCD7D84-F164-47C1-A4AD-B23E094D4B30}" type="slidenum">
              <a:rPr lang="cs-CZ"/>
              <a:pPr>
                <a:defRPr/>
              </a:pPr>
              <a:t>‹#›</a:t>
            </a:fld>
            <a:endParaRPr lang="cs-CZ"/>
          </a:p>
        </p:txBody>
      </p:sp>
    </p:spTree>
    <p:extLst>
      <p:ext uri="{BB962C8B-B14F-4D97-AF65-F5344CB8AC3E}">
        <p14:creationId xmlns:p14="http://schemas.microsoft.com/office/powerpoint/2010/main" val="3371006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69"/>
          <p:cNvSpPr>
            <a:spLocks noGrp="1" noChangeArrowheads="1"/>
          </p:cNvSpPr>
          <p:nvPr>
            <p:ph type="dt" sz="half" idx="10"/>
          </p:nvPr>
        </p:nvSpPr>
        <p:spPr>
          <a:ln/>
        </p:spPr>
        <p:txBody>
          <a:bodyPr/>
          <a:lstStyle>
            <a:lvl1pPr>
              <a:defRPr/>
            </a:lvl1pPr>
          </a:lstStyle>
          <a:p>
            <a:pPr>
              <a:defRPr/>
            </a:pPr>
            <a:endParaRPr lang="cs-CZ"/>
          </a:p>
        </p:txBody>
      </p:sp>
      <p:sp>
        <p:nvSpPr>
          <p:cNvPr id="5" name="Rectangle 70"/>
          <p:cNvSpPr>
            <a:spLocks noGrp="1" noChangeArrowheads="1"/>
          </p:cNvSpPr>
          <p:nvPr>
            <p:ph type="ftr" sz="quarter" idx="11"/>
          </p:nvPr>
        </p:nvSpPr>
        <p:spPr>
          <a:ln/>
        </p:spPr>
        <p:txBody>
          <a:bodyPr/>
          <a:lstStyle>
            <a:lvl1pPr>
              <a:defRPr/>
            </a:lvl1pPr>
          </a:lstStyle>
          <a:p>
            <a:pPr>
              <a:defRPr/>
            </a:pPr>
            <a:endParaRPr lang="cs-CZ"/>
          </a:p>
        </p:txBody>
      </p:sp>
      <p:sp>
        <p:nvSpPr>
          <p:cNvPr id="6" name="Rectangle 71"/>
          <p:cNvSpPr>
            <a:spLocks noGrp="1" noChangeArrowheads="1"/>
          </p:cNvSpPr>
          <p:nvPr>
            <p:ph type="sldNum" sz="quarter" idx="12"/>
          </p:nvPr>
        </p:nvSpPr>
        <p:spPr>
          <a:ln/>
        </p:spPr>
        <p:txBody>
          <a:bodyPr/>
          <a:lstStyle>
            <a:lvl1pPr>
              <a:defRPr/>
            </a:lvl1pPr>
          </a:lstStyle>
          <a:p>
            <a:pPr>
              <a:defRPr/>
            </a:pPr>
            <a:fld id="{3E595988-D80F-488E-92F8-5BC1059FC26C}" type="slidenum">
              <a:rPr lang="cs-CZ"/>
              <a:pPr>
                <a:defRPr/>
              </a:pPr>
              <a:t>‹#›</a:t>
            </a:fld>
            <a:endParaRPr lang="cs-CZ"/>
          </a:p>
        </p:txBody>
      </p:sp>
    </p:spTree>
    <p:extLst>
      <p:ext uri="{BB962C8B-B14F-4D97-AF65-F5344CB8AC3E}">
        <p14:creationId xmlns:p14="http://schemas.microsoft.com/office/powerpoint/2010/main" val="3421290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9"/>
          <p:cNvSpPr>
            <a:spLocks noGrp="1" noChangeArrowheads="1"/>
          </p:cNvSpPr>
          <p:nvPr>
            <p:ph type="dt" sz="half" idx="10"/>
          </p:nvPr>
        </p:nvSpPr>
        <p:spPr>
          <a:ln/>
        </p:spPr>
        <p:txBody>
          <a:bodyPr/>
          <a:lstStyle>
            <a:lvl1pPr>
              <a:defRPr/>
            </a:lvl1pPr>
          </a:lstStyle>
          <a:p>
            <a:pPr>
              <a:defRPr/>
            </a:pPr>
            <a:endParaRPr lang="cs-CZ"/>
          </a:p>
        </p:txBody>
      </p:sp>
      <p:sp>
        <p:nvSpPr>
          <p:cNvPr id="6" name="Rectangle 70"/>
          <p:cNvSpPr>
            <a:spLocks noGrp="1" noChangeArrowheads="1"/>
          </p:cNvSpPr>
          <p:nvPr>
            <p:ph type="ftr" sz="quarter" idx="11"/>
          </p:nvPr>
        </p:nvSpPr>
        <p:spPr>
          <a:ln/>
        </p:spPr>
        <p:txBody>
          <a:bodyPr/>
          <a:lstStyle>
            <a:lvl1pPr>
              <a:defRPr/>
            </a:lvl1pPr>
          </a:lstStyle>
          <a:p>
            <a:pPr>
              <a:defRPr/>
            </a:pPr>
            <a:endParaRPr lang="cs-CZ"/>
          </a:p>
        </p:txBody>
      </p:sp>
      <p:sp>
        <p:nvSpPr>
          <p:cNvPr id="7" name="Rectangle 71"/>
          <p:cNvSpPr>
            <a:spLocks noGrp="1" noChangeArrowheads="1"/>
          </p:cNvSpPr>
          <p:nvPr>
            <p:ph type="sldNum" sz="quarter" idx="12"/>
          </p:nvPr>
        </p:nvSpPr>
        <p:spPr>
          <a:ln/>
        </p:spPr>
        <p:txBody>
          <a:bodyPr/>
          <a:lstStyle>
            <a:lvl1pPr>
              <a:defRPr/>
            </a:lvl1pPr>
          </a:lstStyle>
          <a:p>
            <a:pPr>
              <a:defRPr/>
            </a:pPr>
            <a:fld id="{0D597FEE-6B82-4433-AE0F-C6CCA3E376F4}" type="slidenum">
              <a:rPr lang="cs-CZ"/>
              <a:pPr>
                <a:defRPr/>
              </a:pPr>
              <a:t>‹#›</a:t>
            </a:fld>
            <a:endParaRPr lang="cs-CZ"/>
          </a:p>
        </p:txBody>
      </p:sp>
    </p:spTree>
    <p:extLst>
      <p:ext uri="{BB962C8B-B14F-4D97-AF65-F5344CB8AC3E}">
        <p14:creationId xmlns:p14="http://schemas.microsoft.com/office/powerpoint/2010/main" val="2624495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69"/>
          <p:cNvSpPr>
            <a:spLocks noGrp="1" noChangeArrowheads="1"/>
          </p:cNvSpPr>
          <p:nvPr>
            <p:ph type="dt" sz="half" idx="10"/>
          </p:nvPr>
        </p:nvSpPr>
        <p:spPr>
          <a:ln/>
        </p:spPr>
        <p:txBody>
          <a:bodyPr/>
          <a:lstStyle>
            <a:lvl1pPr>
              <a:defRPr/>
            </a:lvl1pPr>
          </a:lstStyle>
          <a:p>
            <a:pPr>
              <a:defRPr/>
            </a:pPr>
            <a:endParaRPr lang="cs-CZ"/>
          </a:p>
        </p:txBody>
      </p:sp>
      <p:sp>
        <p:nvSpPr>
          <p:cNvPr id="8" name="Rectangle 70"/>
          <p:cNvSpPr>
            <a:spLocks noGrp="1" noChangeArrowheads="1"/>
          </p:cNvSpPr>
          <p:nvPr>
            <p:ph type="ftr" sz="quarter" idx="11"/>
          </p:nvPr>
        </p:nvSpPr>
        <p:spPr>
          <a:ln/>
        </p:spPr>
        <p:txBody>
          <a:bodyPr/>
          <a:lstStyle>
            <a:lvl1pPr>
              <a:defRPr/>
            </a:lvl1pPr>
          </a:lstStyle>
          <a:p>
            <a:pPr>
              <a:defRPr/>
            </a:pPr>
            <a:endParaRPr lang="cs-CZ"/>
          </a:p>
        </p:txBody>
      </p:sp>
      <p:sp>
        <p:nvSpPr>
          <p:cNvPr id="9" name="Rectangle 71"/>
          <p:cNvSpPr>
            <a:spLocks noGrp="1" noChangeArrowheads="1"/>
          </p:cNvSpPr>
          <p:nvPr>
            <p:ph type="sldNum" sz="quarter" idx="12"/>
          </p:nvPr>
        </p:nvSpPr>
        <p:spPr>
          <a:ln/>
        </p:spPr>
        <p:txBody>
          <a:bodyPr/>
          <a:lstStyle>
            <a:lvl1pPr>
              <a:defRPr/>
            </a:lvl1pPr>
          </a:lstStyle>
          <a:p>
            <a:pPr>
              <a:defRPr/>
            </a:pPr>
            <a:fld id="{2C96766E-B85F-4F51-9FF5-AC9812CA1E78}" type="slidenum">
              <a:rPr lang="cs-CZ"/>
              <a:pPr>
                <a:defRPr/>
              </a:pPr>
              <a:t>‹#›</a:t>
            </a:fld>
            <a:endParaRPr lang="cs-CZ"/>
          </a:p>
        </p:txBody>
      </p:sp>
    </p:spTree>
    <p:extLst>
      <p:ext uri="{BB962C8B-B14F-4D97-AF65-F5344CB8AC3E}">
        <p14:creationId xmlns:p14="http://schemas.microsoft.com/office/powerpoint/2010/main" val="215877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69"/>
          <p:cNvSpPr>
            <a:spLocks noGrp="1" noChangeArrowheads="1"/>
          </p:cNvSpPr>
          <p:nvPr>
            <p:ph type="dt" sz="half" idx="10"/>
          </p:nvPr>
        </p:nvSpPr>
        <p:spPr>
          <a:ln/>
        </p:spPr>
        <p:txBody>
          <a:bodyPr/>
          <a:lstStyle>
            <a:lvl1pPr>
              <a:defRPr/>
            </a:lvl1pPr>
          </a:lstStyle>
          <a:p>
            <a:pPr>
              <a:defRPr/>
            </a:pPr>
            <a:endParaRPr lang="cs-CZ"/>
          </a:p>
        </p:txBody>
      </p:sp>
      <p:sp>
        <p:nvSpPr>
          <p:cNvPr id="4" name="Rectangle 70"/>
          <p:cNvSpPr>
            <a:spLocks noGrp="1" noChangeArrowheads="1"/>
          </p:cNvSpPr>
          <p:nvPr>
            <p:ph type="ftr" sz="quarter" idx="11"/>
          </p:nvPr>
        </p:nvSpPr>
        <p:spPr>
          <a:ln/>
        </p:spPr>
        <p:txBody>
          <a:bodyPr/>
          <a:lstStyle>
            <a:lvl1pPr>
              <a:defRPr/>
            </a:lvl1pPr>
          </a:lstStyle>
          <a:p>
            <a:pPr>
              <a:defRPr/>
            </a:pPr>
            <a:endParaRPr lang="cs-CZ"/>
          </a:p>
        </p:txBody>
      </p:sp>
      <p:sp>
        <p:nvSpPr>
          <p:cNvPr id="5" name="Rectangle 71"/>
          <p:cNvSpPr>
            <a:spLocks noGrp="1" noChangeArrowheads="1"/>
          </p:cNvSpPr>
          <p:nvPr>
            <p:ph type="sldNum" sz="quarter" idx="12"/>
          </p:nvPr>
        </p:nvSpPr>
        <p:spPr>
          <a:ln/>
        </p:spPr>
        <p:txBody>
          <a:bodyPr/>
          <a:lstStyle>
            <a:lvl1pPr>
              <a:defRPr/>
            </a:lvl1pPr>
          </a:lstStyle>
          <a:p>
            <a:pPr>
              <a:defRPr/>
            </a:pPr>
            <a:fld id="{047098C9-9E74-4936-A3BC-81DE9CF33965}" type="slidenum">
              <a:rPr lang="cs-CZ"/>
              <a:pPr>
                <a:defRPr/>
              </a:pPr>
              <a:t>‹#›</a:t>
            </a:fld>
            <a:endParaRPr lang="cs-CZ"/>
          </a:p>
        </p:txBody>
      </p:sp>
    </p:spTree>
    <p:extLst>
      <p:ext uri="{BB962C8B-B14F-4D97-AF65-F5344CB8AC3E}">
        <p14:creationId xmlns:p14="http://schemas.microsoft.com/office/powerpoint/2010/main" val="2922113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cs-CZ"/>
          </a:p>
        </p:txBody>
      </p:sp>
      <p:sp>
        <p:nvSpPr>
          <p:cNvPr id="3" name="Rectangle 70"/>
          <p:cNvSpPr>
            <a:spLocks noGrp="1" noChangeArrowheads="1"/>
          </p:cNvSpPr>
          <p:nvPr>
            <p:ph type="ftr" sz="quarter" idx="11"/>
          </p:nvPr>
        </p:nvSpPr>
        <p:spPr>
          <a:ln/>
        </p:spPr>
        <p:txBody>
          <a:bodyPr/>
          <a:lstStyle>
            <a:lvl1pPr>
              <a:defRPr/>
            </a:lvl1pPr>
          </a:lstStyle>
          <a:p>
            <a:pPr>
              <a:defRPr/>
            </a:pPr>
            <a:endParaRPr lang="cs-CZ"/>
          </a:p>
        </p:txBody>
      </p:sp>
      <p:sp>
        <p:nvSpPr>
          <p:cNvPr id="4" name="Rectangle 71"/>
          <p:cNvSpPr>
            <a:spLocks noGrp="1" noChangeArrowheads="1"/>
          </p:cNvSpPr>
          <p:nvPr>
            <p:ph type="sldNum" sz="quarter" idx="12"/>
          </p:nvPr>
        </p:nvSpPr>
        <p:spPr>
          <a:ln/>
        </p:spPr>
        <p:txBody>
          <a:bodyPr/>
          <a:lstStyle>
            <a:lvl1pPr>
              <a:defRPr/>
            </a:lvl1pPr>
          </a:lstStyle>
          <a:p>
            <a:pPr>
              <a:defRPr/>
            </a:pPr>
            <a:fld id="{C835ED2C-7E52-486A-97A6-02FFBC92F4C5}" type="slidenum">
              <a:rPr lang="cs-CZ"/>
              <a:pPr>
                <a:defRPr/>
              </a:pPr>
              <a:t>‹#›</a:t>
            </a:fld>
            <a:endParaRPr lang="cs-CZ"/>
          </a:p>
        </p:txBody>
      </p:sp>
    </p:spTree>
    <p:extLst>
      <p:ext uri="{BB962C8B-B14F-4D97-AF65-F5344CB8AC3E}">
        <p14:creationId xmlns:p14="http://schemas.microsoft.com/office/powerpoint/2010/main" val="1757758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69"/>
          <p:cNvSpPr>
            <a:spLocks noGrp="1" noChangeArrowheads="1"/>
          </p:cNvSpPr>
          <p:nvPr>
            <p:ph type="dt" sz="half" idx="10"/>
          </p:nvPr>
        </p:nvSpPr>
        <p:spPr>
          <a:ln/>
        </p:spPr>
        <p:txBody>
          <a:bodyPr/>
          <a:lstStyle>
            <a:lvl1pPr>
              <a:defRPr/>
            </a:lvl1pPr>
          </a:lstStyle>
          <a:p>
            <a:pPr>
              <a:defRPr/>
            </a:pPr>
            <a:endParaRPr lang="cs-CZ"/>
          </a:p>
        </p:txBody>
      </p:sp>
      <p:sp>
        <p:nvSpPr>
          <p:cNvPr id="6" name="Rectangle 70"/>
          <p:cNvSpPr>
            <a:spLocks noGrp="1" noChangeArrowheads="1"/>
          </p:cNvSpPr>
          <p:nvPr>
            <p:ph type="ftr" sz="quarter" idx="11"/>
          </p:nvPr>
        </p:nvSpPr>
        <p:spPr>
          <a:ln/>
        </p:spPr>
        <p:txBody>
          <a:bodyPr/>
          <a:lstStyle>
            <a:lvl1pPr>
              <a:defRPr/>
            </a:lvl1pPr>
          </a:lstStyle>
          <a:p>
            <a:pPr>
              <a:defRPr/>
            </a:pPr>
            <a:endParaRPr lang="cs-CZ"/>
          </a:p>
        </p:txBody>
      </p:sp>
      <p:sp>
        <p:nvSpPr>
          <p:cNvPr id="7" name="Rectangle 71"/>
          <p:cNvSpPr>
            <a:spLocks noGrp="1" noChangeArrowheads="1"/>
          </p:cNvSpPr>
          <p:nvPr>
            <p:ph type="sldNum" sz="quarter" idx="12"/>
          </p:nvPr>
        </p:nvSpPr>
        <p:spPr>
          <a:ln/>
        </p:spPr>
        <p:txBody>
          <a:bodyPr/>
          <a:lstStyle>
            <a:lvl1pPr>
              <a:defRPr/>
            </a:lvl1pPr>
          </a:lstStyle>
          <a:p>
            <a:pPr>
              <a:defRPr/>
            </a:pPr>
            <a:fld id="{C6D7AB35-56E3-4A2F-97E8-EFDEA57BB868}" type="slidenum">
              <a:rPr lang="cs-CZ"/>
              <a:pPr>
                <a:defRPr/>
              </a:pPr>
              <a:t>‹#›</a:t>
            </a:fld>
            <a:endParaRPr lang="cs-CZ"/>
          </a:p>
        </p:txBody>
      </p:sp>
    </p:spTree>
    <p:extLst>
      <p:ext uri="{BB962C8B-B14F-4D97-AF65-F5344CB8AC3E}">
        <p14:creationId xmlns:p14="http://schemas.microsoft.com/office/powerpoint/2010/main" val="24273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69"/>
          <p:cNvSpPr>
            <a:spLocks noGrp="1" noChangeArrowheads="1"/>
          </p:cNvSpPr>
          <p:nvPr>
            <p:ph type="dt" sz="half" idx="10"/>
          </p:nvPr>
        </p:nvSpPr>
        <p:spPr>
          <a:ln/>
        </p:spPr>
        <p:txBody>
          <a:bodyPr/>
          <a:lstStyle>
            <a:lvl1pPr>
              <a:defRPr/>
            </a:lvl1pPr>
          </a:lstStyle>
          <a:p>
            <a:pPr>
              <a:defRPr/>
            </a:pPr>
            <a:endParaRPr lang="cs-CZ"/>
          </a:p>
        </p:txBody>
      </p:sp>
      <p:sp>
        <p:nvSpPr>
          <p:cNvPr id="6" name="Rectangle 70"/>
          <p:cNvSpPr>
            <a:spLocks noGrp="1" noChangeArrowheads="1"/>
          </p:cNvSpPr>
          <p:nvPr>
            <p:ph type="ftr" sz="quarter" idx="11"/>
          </p:nvPr>
        </p:nvSpPr>
        <p:spPr>
          <a:ln/>
        </p:spPr>
        <p:txBody>
          <a:bodyPr/>
          <a:lstStyle>
            <a:lvl1pPr>
              <a:defRPr/>
            </a:lvl1pPr>
          </a:lstStyle>
          <a:p>
            <a:pPr>
              <a:defRPr/>
            </a:pPr>
            <a:endParaRPr lang="cs-CZ"/>
          </a:p>
        </p:txBody>
      </p:sp>
      <p:sp>
        <p:nvSpPr>
          <p:cNvPr id="7" name="Rectangle 71"/>
          <p:cNvSpPr>
            <a:spLocks noGrp="1" noChangeArrowheads="1"/>
          </p:cNvSpPr>
          <p:nvPr>
            <p:ph type="sldNum" sz="quarter" idx="12"/>
          </p:nvPr>
        </p:nvSpPr>
        <p:spPr>
          <a:ln/>
        </p:spPr>
        <p:txBody>
          <a:bodyPr/>
          <a:lstStyle>
            <a:lvl1pPr>
              <a:defRPr/>
            </a:lvl1pPr>
          </a:lstStyle>
          <a:p>
            <a:pPr>
              <a:defRPr/>
            </a:pPr>
            <a:fld id="{8FC92521-194E-454D-AE7D-9FB07A5B8864}" type="slidenum">
              <a:rPr lang="cs-CZ"/>
              <a:pPr>
                <a:defRPr/>
              </a:pPr>
              <a:t>‹#›</a:t>
            </a:fld>
            <a:endParaRPr lang="cs-CZ"/>
          </a:p>
        </p:txBody>
      </p:sp>
    </p:spTree>
    <p:extLst>
      <p:ext uri="{BB962C8B-B14F-4D97-AF65-F5344CB8AC3E}">
        <p14:creationId xmlns:p14="http://schemas.microsoft.com/office/powerpoint/2010/main" val="293093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cs-CZ">
              <a:latin typeface="Arial" charset="0"/>
              <a:cs typeface="+mn-cs"/>
            </a:endParaRPr>
          </a:p>
        </p:txBody>
      </p:sp>
      <p:grpSp>
        <p:nvGrpSpPr>
          <p:cNvPr id="1027" name="Group 3"/>
          <p:cNvGrpSpPr>
            <a:grpSpLocks/>
          </p:cNvGrpSpPr>
          <p:nvPr/>
        </p:nvGrpSpPr>
        <p:grpSpPr bwMode="auto">
          <a:xfrm>
            <a:off x="3175" y="4267200"/>
            <a:ext cx="9140825" cy="2590800"/>
            <a:chOff x="2" y="2688"/>
            <a:chExt cx="5758" cy="1632"/>
          </a:xfrm>
        </p:grpSpPr>
        <p:sp>
          <p:nvSpPr>
            <p:cNvPr id="8196"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grpSp>
          <p:nvGrpSpPr>
            <p:cNvPr id="1034" name="Group 5"/>
            <p:cNvGrpSpPr>
              <a:grpSpLocks/>
            </p:cNvGrpSpPr>
            <p:nvPr userDrawn="1"/>
          </p:nvGrpSpPr>
          <p:grpSpPr bwMode="auto">
            <a:xfrm>
              <a:off x="3528" y="3715"/>
              <a:ext cx="792" cy="521"/>
              <a:chOff x="3527" y="3715"/>
              <a:chExt cx="792" cy="521"/>
            </a:xfrm>
          </p:grpSpPr>
          <p:sp>
            <p:nvSpPr>
              <p:cNvPr id="819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cs-CZ">
                  <a:latin typeface="Arial" charset="0"/>
                  <a:cs typeface="+mn-cs"/>
                </a:endParaRPr>
              </a:p>
            </p:txBody>
          </p:sp>
          <p:sp>
            <p:nvSpPr>
              <p:cNvPr id="819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820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cs-CZ">
                  <a:latin typeface="Arial" charset="0"/>
                  <a:cs typeface="+mn-cs"/>
                </a:endParaRPr>
              </a:p>
            </p:txBody>
          </p:sp>
          <p:sp>
            <p:nvSpPr>
              <p:cNvPr id="820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820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cs-CZ">
                  <a:latin typeface="Arial" charset="0"/>
                  <a:cs typeface="+mn-cs"/>
                </a:endParaRPr>
              </a:p>
            </p:txBody>
          </p:sp>
          <p:sp>
            <p:nvSpPr>
              <p:cNvPr id="8203"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8204"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cs-CZ">
                  <a:latin typeface="Arial" charset="0"/>
                  <a:cs typeface="+mn-cs"/>
                </a:endParaRPr>
              </a:p>
            </p:txBody>
          </p:sp>
          <p:sp>
            <p:nvSpPr>
              <p:cNvPr id="8205"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8206"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cs-CZ">
                  <a:latin typeface="Arial" charset="0"/>
                  <a:cs typeface="+mn-cs"/>
                </a:endParaRPr>
              </a:p>
            </p:txBody>
          </p:sp>
          <p:sp>
            <p:nvSpPr>
              <p:cNvPr id="8207"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cs-CZ">
                  <a:latin typeface="Arial" charset="0"/>
                  <a:cs typeface="+mn-cs"/>
                </a:endParaRPr>
              </a:p>
            </p:txBody>
          </p:sp>
          <p:sp>
            <p:nvSpPr>
              <p:cNvPr id="820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821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cs-CZ">
                  <a:latin typeface="Arial" charset="0"/>
                  <a:cs typeface="+mn-cs"/>
                </a:endParaRPr>
              </a:p>
            </p:txBody>
          </p:sp>
          <p:sp>
            <p:nvSpPr>
              <p:cNvPr id="821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cs-CZ">
                  <a:latin typeface="Arial" charset="0"/>
                  <a:cs typeface="+mn-cs"/>
                </a:endParaRPr>
              </a:p>
            </p:txBody>
          </p:sp>
          <p:sp>
            <p:nvSpPr>
              <p:cNvPr id="821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cs-CZ">
                  <a:latin typeface="Arial" charset="0"/>
                  <a:cs typeface="+mn-cs"/>
                </a:endParaRPr>
              </a:p>
            </p:txBody>
          </p:sp>
          <p:sp>
            <p:nvSpPr>
              <p:cNvPr id="821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821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821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821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cs-CZ">
                  <a:latin typeface="Arial" charset="0"/>
                  <a:cs typeface="+mn-cs"/>
                </a:endParaRPr>
              </a:p>
            </p:txBody>
          </p:sp>
          <p:sp>
            <p:nvSpPr>
              <p:cNvPr id="821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cs-CZ">
                  <a:latin typeface="Arial" charset="0"/>
                  <a:cs typeface="+mn-cs"/>
                </a:endParaRPr>
              </a:p>
            </p:txBody>
          </p:sp>
          <p:sp>
            <p:nvSpPr>
              <p:cNvPr id="8218"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8219"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cs-CZ">
                  <a:latin typeface="Arial" charset="0"/>
                  <a:cs typeface="+mn-cs"/>
                </a:endParaRPr>
              </a:p>
            </p:txBody>
          </p:sp>
          <p:sp>
            <p:nvSpPr>
              <p:cNvPr id="8220"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cs-CZ">
                  <a:latin typeface="Arial" charset="0"/>
                  <a:cs typeface="+mn-cs"/>
                </a:endParaRPr>
              </a:p>
            </p:txBody>
          </p:sp>
          <p:sp>
            <p:nvSpPr>
              <p:cNvPr id="8221"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8222"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cs-CZ">
                  <a:latin typeface="Arial" charset="0"/>
                  <a:cs typeface="+mn-cs"/>
                </a:endParaRPr>
              </a:p>
            </p:txBody>
          </p:sp>
          <p:sp>
            <p:nvSpPr>
              <p:cNvPr id="8223"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cs-CZ">
                  <a:latin typeface="Arial" charset="0"/>
                  <a:cs typeface="+mn-cs"/>
                </a:endParaRPr>
              </a:p>
            </p:txBody>
          </p:sp>
          <p:sp>
            <p:nvSpPr>
              <p:cNvPr id="8224"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8225"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8226"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8227"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cs-CZ">
                  <a:latin typeface="Arial" charset="0"/>
                  <a:cs typeface="+mn-cs"/>
                </a:endParaRPr>
              </a:p>
            </p:txBody>
          </p:sp>
        </p:grpSp>
        <p:grpSp>
          <p:nvGrpSpPr>
            <p:cNvPr id="1036" name="Group 36"/>
            <p:cNvGrpSpPr>
              <a:grpSpLocks/>
            </p:cNvGrpSpPr>
            <p:nvPr userDrawn="1"/>
          </p:nvGrpSpPr>
          <p:grpSpPr bwMode="auto">
            <a:xfrm>
              <a:off x="4128" y="3360"/>
              <a:ext cx="1351" cy="821"/>
              <a:chOff x="4128" y="3360"/>
              <a:chExt cx="1351" cy="821"/>
            </a:xfrm>
          </p:grpSpPr>
          <p:sp>
            <p:nvSpPr>
              <p:cNvPr id="822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8230"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8231"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8232"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8233"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8234"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8235"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8236"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cs-CZ">
                  <a:latin typeface="Arial" charset="0"/>
                  <a:cs typeface="+mn-cs"/>
                </a:endParaRPr>
              </a:p>
            </p:txBody>
          </p:sp>
          <p:sp>
            <p:nvSpPr>
              <p:cNvPr id="8237"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cs-CZ">
                  <a:latin typeface="Arial" charset="0"/>
                  <a:cs typeface="+mn-cs"/>
                </a:endParaRPr>
              </a:p>
            </p:txBody>
          </p:sp>
          <p:sp>
            <p:nvSpPr>
              <p:cNvPr id="8238"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8239"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824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cs-CZ">
                  <a:latin typeface="Arial" charset="0"/>
                  <a:cs typeface="+mn-cs"/>
                </a:endParaRPr>
              </a:p>
            </p:txBody>
          </p:sp>
          <p:sp>
            <p:nvSpPr>
              <p:cNvPr id="824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824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cs-CZ">
                  <a:latin typeface="Arial" charset="0"/>
                  <a:cs typeface="+mn-cs"/>
                </a:endParaRPr>
              </a:p>
            </p:txBody>
          </p:sp>
          <p:sp>
            <p:nvSpPr>
              <p:cNvPr id="824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824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cs-CZ">
                  <a:latin typeface="Arial" charset="0"/>
                  <a:cs typeface="+mn-cs"/>
                </a:endParaRPr>
              </a:p>
            </p:txBody>
          </p:sp>
          <p:sp>
            <p:nvSpPr>
              <p:cNvPr id="824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grpSp>
        <p:grpSp>
          <p:nvGrpSpPr>
            <p:cNvPr id="1037" name="Group 54"/>
            <p:cNvGrpSpPr>
              <a:grpSpLocks/>
            </p:cNvGrpSpPr>
            <p:nvPr userDrawn="1"/>
          </p:nvGrpSpPr>
          <p:grpSpPr bwMode="auto">
            <a:xfrm>
              <a:off x="5280" y="3024"/>
              <a:ext cx="425" cy="258"/>
              <a:chOff x="5280" y="3024"/>
              <a:chExt cx="425" cy="258"/>
            </a:xfrm>
          </p:grpSpPr>
          <p:sp>
            <p:nvSpPr>
              <p:cNvPr id="8247"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cs-CZ">
                  <a:latin typeface="Arial" charset="0"/>
                  <a:cs typeface="+mn-cs"/>
                </a:endParaRPr>
              </a:p>
            </p:txBody>
          </p:sp>
          <p:sp>
            <p:nvSpPr>
              <p:cNvPr id="8248"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cs-CZ">
                  <a:latin typeface="Arial" charset="0"/>
                  <a:cs typeface="+mn-cs"/>
                </a:endParaRPr>
              </a:p>
            </p:txBody>
          </p:sp>
          <p:sp>
            <p:nvSpPr>
              <p:cNvPr id="8249"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cs-CZ">
                  <a:latin typeface="Arial" charset="0"/>
                  <a:cs typeface="+mn-cs"/>
                </a:endParaRPr>
              </a:p>
            </p:txBody>
          </p:sp>
          <p:sp>
            <p:nvSpPr>
              <p:cNvPr id="8250"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cs-CZ">
                  <a:latin typeface="Arial" charset="0"/>
                  <a:cs typeface="+mn-cs"/>
                </a:endParaRPr>
              </a:p>
            </p:txBody>
          </p:sp>
          <p:sp>
            <p:nvSpPr>
              <p:cNvPr id="8251"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8252"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8253"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cs-CZ">
                  <a:latin typeface="Arial" charset="0"/>
                  <a:cs typeface="+mn-cs"/>
                </a:endParaRPr>
              </a:p>
            </p:txBody>
          </p:sp>
          <p:grpSp>
            <p:nvGrpSpPr>
              <p:cNvPr id="1045" name="Group 62"/>
              <p:cNvGrpSpPr>
                <a:grpSpLocks/>
              </p:cNvGrpSpPr>
              <p:nvPr/>
            </p:nvGrpSpPr>
            <p:grpSpPr bwMode="auto">
              <a:xfrm>
                <a:off x="5381" y="3085"/>
                <a:ext cx="227" cy="132"/>
                <a:chOff x="5381" y="3085"/>
                <a:chExt cx="227" cy="132"/>
              </a:xfrm>
            </p:grpSpPr>
            <p:sp>
              <p:nvSpPr>
                <p:cNvPr id="8255"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8256"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cs-CZ">
                    <a:latin typeface="Arial" charset="0"/>
                    <a:cs typeface="+mn-cs"/>
                  </a:endParaRPr>
                </a:p>
              </p:txBody>
            </p:sp>
            <p:sp>
              <p:nvSpPr>
                <p:cNvPr id="8257"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8258"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cs-CZ">
                    <a:latin typeface="Arial" charset="0"/>
                    <a:cs typeface="+mn-cs"/>
                  </a:endParaRPr>
                </a:p>
              </p:txBody>
            </p:sp>
          </p:grpSp>
        </p:grpSp>
      </p:grpSp>
      <p:sp>
        <p:nvSpPr>
          <p:cNvPr id="8259"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cs-CZ"/>
              <a:t>Klepnutím lze upravit styl předlohy nadpisů.</a:t>
            </a:r>
          </a:p>
        </p:txBody>
      </p:sp>
      <p:sp>
        <p:nvSpPr>
          <p:cNvPr id="8260"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8261"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cs typeface="+mn-cs"/>
              </a:defRPr>
            </a:lvl1pPr>
          </a:lstStyle>
          <a:p>
            <a:pPr>
              <a:defRPr/>
            </a:pPr>
            <a:endParaRPr lang="cs-CZ"/>
          </a:p>
        </p:txBody>
      </p:sp>
      <p:sp>
        <p:nvSpPr>
          <p:cNvPr id="8262"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cs typeface="+mn-cs"/>
              </a:defRPr>
            </a:lvl1pPr>
          </a:lstStyle>
          <a:p>
            <a:pPr>
              <a:defRPr/>
            </a:pPr>
            <a:endParaRPr lang="cs-CZ"/>
          </a:p>
        </p:txBody>
      </p:sp>
      <p:sp>
        <p:nvSpPr>
          <p:cNvPr id="8263"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cs typeface="+mn-cs"/>
              </a:defRPr>
            </a:lvl1pPr>
          </a:lstStyle>
          <a:p>
            <a:pPr>
              <a:defRPr/>
            </a:pPr>
            <a:fld id="{321B2AEA-E6F7-4D13-996A-4DCB0AE0AAE7}" type="slidenum">
              <a:rPr lang="cs-CZ"/>
              <a:pPr>
                <a:defRPr/>
              </a:pPr>
              <a:t>‹#›</a:t>
            </a:fld>
            <a:endParaRPr lang="cs-CZ"/>
          </a:p>
        </p:txBody>
      </p:sp>
    </p:spTree>
  </p:cSld>
  <p:clrMap bg1="dk2" tx1="lt1" bg2="dk1" tx2="lt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cathdb.info/"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cop.mrc-lmb.cam.ac.uk/scop/"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ebi.ac.uk/interpro/"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ncbi.nlm.nih.gov/taxonomy"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itol.embl.de/index.shtml"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www.ncbi.nlm.nih.gov/taxonomy/" TargetMode="External"/><Relationship Id="rId4" Type="http://schemas.openxmlformats.org/officeDocument/2006/relationships/hyperlink" Target="http://phylot.biobyte.de/"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uniprot.org/uniprot/P04637.xml"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hyperlink" Target="http://blast.ncbi.nlm.nih.gov/Blast.cgi" TargetMode="External"/><Relationship Id="rId7" Type="http://schemas.openxmlformats.org/officeDocument/2006/relationships/hyperlink" Target="http://www.ncbi.nlm.nih.gov/books/NBK279675/"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hyperlink" Target="ftp://ftp.ncbi.nlm.nih.gov/blast/executables/blast+/LATEST/" TargetMode="External"/><Relationship Id="rId5" Type="http://schemas.openxmlformats.org/officeDocument/2006/relationships/hyperlink" Target="http://www.mbio.ncsu.edu/bioedit/bioedit.html" TargetMode="External"/><Relationship Id="rId4" Type="http://schemas.openxmlformats.org/officeDocument/2006/relationships/hyperlink" Target="http://www.uniprot.org/blast/"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blast.ncbi.nlm.nih.gov/Blast.cgi"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hyperlink" Target="http://www.uniprot.org/align/"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 Box 15"/>
          <p:cNvSpPr txBox="1">
            <a:spLocks noChangeArrowheads="1"/>
          </p:cNvSpPr>
          <p:nvPr/>
        </p:nvSpPr>
        <p:spPr bwMode="auto">
          <a:xfrm>
            <a:off x="381000" y="2011363"/>
            <a:ext cx="8458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sz="3200" i="1" dirty="0">
                <a:solidFill>
                  <a:schemeClr val="hlink"/>
                </a:solidFill>
                <a:latin typeface="Arial_CE"/>
              </a:rPr>
              <a:t>8. Bioinformatika a proteiny I</a:t>
            </a:r>
          </a:p>
        </p:txBody>
      </p:sp>
      <p:sp>
        <p:nvSpPr>
          <p:cNvPr id="3075" name="Text Box 16"/>
          <p:cNvSpPr txBox="1">
            <a:spLocks noChangeArrowheads="1"/>
          </p:cNvSpPr>
          <p:nvPr/>
        </p:nvSpPr>
        <p:spPr bwMode="auto">
          <a:xfrm>
            <a:off x="260350" y="3733800"/>
            <a:ext cx="862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David Potěšil</a:t>
            </a:r>
          </a:p>
        </p:txBody>
      </p:sp>
      <p:sp>
        <p:nvSpPr>
          <p:cNvPr id="3076" name="Text Box 17"/>
          <p:cNvSpPr txBox="1">
            <a:spLocks noChangeArrowheads="1"/>
          </p:cNvSpPr>
          <p:nvPr/>
        </p:nvSpPr>
        <p:spPr bwMode="auto">
          <a:xfrm>
            <a:off x="6172200" y="6491288"/>
            <a:ext cx="297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r>
              <a:rPr lang="cs-CZ" altLang="cs-CZ" b="0" i="1" dirty="0"/>
              <a:t>Proteomika, Podzim 201</a:t>
            </a:r>
            <a:r>
              <a:rPr lang="en-US" altLang="cs-CZ" b="0" i="1" dirty="0"/>
              <a:t>9</a:t>
            </a:r>
            <a:endParaRPr lang="cs-CZ" altLang="cs-CZ" b="0" dirty="0"/>
          </a:p>
        </p:txBody>
      </p:sp>
      <p:sp>
        <p:nvSpPr>
          <p:cNvPr id="3077" name="Rectangle 20"/>
          <p:cNvSpPr>
            <a:spLocks noChangeArrowheads="1"/>
          </p:cNvSpPr>
          <p:nvPr/>
        </p:nvSpPr>
        <p:spPr bwMode="auto">
          <a:xfrm>
            <a:off x="76200" y="4800600"/>
            <a:ext cx="45720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spcBef>
                <a:spcPct val="50000"/>
              </a:spcBef>
            </a:pPr>
            <a:r>
              <a:rPr lang="cs-CZ" altLang="cs-CZ" sz="1400" dirty="0" err="1"/>
              <a:t>Core</a:t>
            </a:r>
            <a:r>
              <a:rPr lang="cs-CZ" altLang="cs-CZ" sz="1400" dirty="0"/>
              <a:t> </a:t>
            </a:r>
            <a:r>
              <a:rPr lang="cs-CZ" altLang="cs-CZ" sz="1400" dirty="0" err="1"/>
              <a:t>Facility</a:t>
            </a:r>
            <a:r>
              <a:rPr lang="cs-CZ" altLang="cs-CZ" sz="1400" dirty="0"/>
              <a:t> – </a:t>
            </a:r>
            <a:r>
              <a:rPr lang="cs-CZ" altLang="cs-CZ" sz="1400" dirty="0" err="1"/>
              <a:t>Proteomics</a:t>
            </a:r>
            <a:endParaRPr lang="cs-CZ" altLang="cs-CZ" sz="1400" dirty="0"/>
          </a:p>
          <a:p>
            <a:pPr eaLnBrk="1" hangingPunct="1">
              <a:spcBef>
                <a:spcPct val="50000"/>
              </a:spcBef>
            </a:pPr>
            <a:r>
              <a:rPr lang="cs-CZ" altLang="cs-CZ" sz="1400" dirty="0"/>
              <a:t>CEITEC-MU</a:t>
            </a:r>
          </a:p>
          <a:p>
            <a:pPr eaLnBrk="1" hangingPunct="1">
              <a:spcBef>
                <a:spcPct val="50000"/>
              </a:spcBef>
            </a:pPr>
            <a:r>
              <a:rPr lang="cs-CZ" altLang="cs-CZ" sz="1400" dirty="0"/>
              <a:t>Masaryk University</a:t>
            </a:r>
          </a:p>
          <a:p>
            <a:pPr eaLnBrk="1" hangingPunct="1">
              <a:spcBef>
                <a:spcPct val="50000"/>
              </a:spcBef>
            </a:pPr>
            <a:r>
              <a:rPr lang="cs-CZ" altLang="cs-CZ" sz="1400" dirty="0"/>
              <a:t>Kamenice 5, A26</a:t>
            </a:r>
          </a:p>
          <a:p>
            <a:pPr eaLnBrk="1" hangingPunct="1">
              <a:spcBef>
                <a:spcPct val="50000"/>
              </a:spcBef>
            </a:pPr>
            <a:r>
              <a:rPr lang="cs-CZ" altLang="cs-CZ" sz="1400" dirty="0"/>
              <a:t>telefon: +420 54949 8426</a:t>
            </a:r>
          </a:p>
          <a:p>
            <a:pPr eaLnBrk="1" hangingPunct="1">
              <a:spcBef>
                <a:spcPct val="50000"/>
              </a:spcBef>
            </a:pPr>
            <a:r>
              <a:rPr lang="cs-CZ" altLang="cs-CZ" sz="1400" dirty="0"/>
              <a:t>email: </a:t>
            </a:r>
            <a:r>
              <a:rPr lang="cs-CZ" altLang="cs-CZ" sz="1400" dirty="0">
                <a:solidFill>
                  <a:srgbClr val="99FF99"/>
                </a:solidFill>
              </a:rPr>
              <a:t>david.potesil@ceitec.muni.cz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2291"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0D40AED-F071-45FE-B056-3A79A5B84446}" type="slidenum">
              <a:rPr lang="cs-CZ" altLang="cs-CZ"/>
              <a:pPr algn="r" eaLnBrk="1" hangingPunct="1"/>
              <a:t>10</a:t>
            </a:fld>
            <a:endParaRPr lang="cs-CZ" altLang="cs-CZ"/>
          </a:p>
        </p:txBody>
      </p:sp>
      <p:sp>
        <p:nvSpPr>
          <p:cNvPr id="12292" name="Text Box 4"/>
          <p:cNvSpPr txBox="1">
            <a:spLocks noChangeArrowheads="1"/>
          </p:cNvSpPr>
          <p:nvPr/>
        </p:nvSpPr>
        <p:spPr bwMode="auto">
          <a:xfrm>
            <a:off x="228600" y="609600"/>
            <a:ext cx="86868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Jedna z prvních </a:t>
            </a:r>
            <a:r>
              <a:rPr lang="cs-CZ" altLang="cs-CZ" sz="2400" dirty="0">
                <a:solidFill>
                  <a:srgbClr val="99FF99"/>
                </a:solidFill>
              </a:rPr>
              <a:t>aplikací bioinformatiky</a:t>
            </a:r>
            <a:endParaRPr lang="cs-CZ" altLang="cs-CZ" sz="2400" dirty="0">
              <a:solidFill>
                <a:schemeClr val="hlink"/>
              </a:solidFill>
            </a:endParaRPr>
          </a:p>
          <a:p>
            <a:pPr eaLnBrk="1" hangingPunct="1">
              <a:lnSpc>
                <a:spcPct val="150000"/>
              </a:lnSpc>
            </a:pPr>
            <a:r>
              <a:rPr lang="cs-CZ" altLang="cs-CZ" sz="2400" dirty="0">
                <a:solidFill>
                  <a:schemeClr val="hlink"/>
                </a:solidFill>
              </a:rPr>
              <a:t>	– srovnání primárních sekvencí (sekvenční homologie)</a:t>
            </a:r>
          </a:p>
          <a:p>
            <a:pPr eaLnBrk="1" hangingPunct="1">
              <a:lnSpc>
                <a:spcPct val="150000"/>
              </a:lnSpc>
              <a:buFontTx/>
              <a:buChar char="•"/>
            </a:pPr>
            <a:endParaRPr lang="cs-CZ" altLang="cs-CZ" dirty="0">
              <a:sym typeface="Symbol" pitchFamily="18" charset="2"/>
            </a:endParaRPr>
          </a:p>
          <a:p>
            <a:pPr eaLnBrk="1" hangingPunct="1">
              <a:lnSpc>
                <a:spcPct val="150000"/>
              </a:lnSpc>
              <a:buFontTx/>
              <a:buChar char="•"/>
            </a:pPr>
            <a:r>
              <a:rPr lang="cs-CZ" altLang="cs-CZ" dirty="0">
                <a:sym typeface="Symbol" pitchFamily="18" charset="2"/>
              </a:rPr>
              <a:t>BLAST – </a:t>
            </a:r>
            <a:r>
              <a:rPr lang="en-US" altLang="cs-CZ" dirty="0">
                <a:solidFill>
                  <a:srgbClr val="99FF99"/>
                </a:solidFill>
                <a:sym typeface="Symbol" pitchFamily="18" charset="2"/>
              </a:rPr>
              <a:t>B</a:t>
            </a:r>
            <a:r>
              <a:rPr lang="en-US" altLang="cs-CZ" dirty="0">
                <a:sym typeface="Symbol" pitchFamily="18" charset="2"/>
              </a:rPr>
              <a:t>asic </a:t>
            </a:r>
            <a:r>
              <a:rPr lang="en-US" altLang="cs-CZ" dirty="0">
                <a:solidFill>
                  <a:srgbClr val="99FF99"/>
                </a:solidFill>
                <a:sym typeface="Symbol" pitchFamily="18" charset="2"/>
              </a:rPr>
              <a:t>L</a:t>
            </a:r>
            <a:r>
              <a:rPr lang="en-US" altLang="cs-CZ" dirty="0">
                <a:sym typeface="Symbol" pitchFamily="18" charset="2"/>
              </a:rPr>
              <a:t>ocal </a:t>
            </a:r>
            <a:r>
              <a:rPr lang="en-US" altLang="cs-CZ" dirty="0">
                <a:solidFill>
                  <a:srgbClr val="99FF99"/>
                </a:solidFill>
                <a:sym typeface="Symbol" pitchFamily="18" charset="2"/>
              </a:rPr>
              <a:t>A</a:t>
            </a:r>
            <a:r>
              <a:rPr lang="en-US" altLang="cs-CZ" dirty="0">
                <a:sym typeface="Symbol" pitchFamily="18" charset="2"/>
              </a:rPr>
              <a:t>lignment </a:t>
            </a:r>
            <a:r>
              <a:rPr lang="en-US" altLang="cs-CZ" dirty="0">
                <a:solidFill>
                  <a:srgbClr val="99FF99"/>
                </a:solidFill>
                <a:sym typeface="Symbol" pitchFamily="18" charset="2"/>
              </a:rPr>
              <a:t>S</a:t>
            </a:r>
            <a:r>
              <a:rPr lang="en-US" altLang="cs-CZ" dirty="0">
                <a:sym typeface="Symbol" pitchFamily="18" charset="2"/>
              </a:rPr>
              <a:t>ear</a:t>
            </a:r>
            <a:r>
              <a:rPr lang="cs-CZ" altLang="cs-CZ" dirty="0">
                <a:sym typeface="Symbol" pitchFamily="18" charset="2"/>
              </a:rPr>
              <a:t>c</a:t>
            </a:r>
            <a:r>
              <a:rPr lang="en-US" altLang="cs-CZ" dirty="0">
                <a:sym typeface="Symbol" pitchFamily="18" charset="2"/>
              </a:rPr>
              <a:t>h </a:t>
            </a:r>
            <a:r>
              <a:rPr lang="en-US" altLang="cs-CZ" dirty="0">
                <a:solidFill>
                  <a:srgbClr val="99FF99"/>
                </a:solidFill>
                <a:sym typeface="Symbol" pitchFamily="18" charset="2"/>
              </a:rPr>
              <a:t>T</a:t>
            </a:r>
            <a:r>
              <a:rPr lang="en-US" altLang="cs-CZ" dirty="0">
                <a:sym typeface="Symbol" pitchFamily="18" charset="2"/>
              </a:rPr>
              <a:t>ool</a:t>
            </a:r>
            <a:r>
              <a:rPr lang="cs-CZ" altLang="cs-CZ" dirty="0">
                <a:sym typeface="Symbol" pitchFamily="18" charset="2"/>
              </a:rPr>
              <a:t> (</a:t>
            </a:r>
            <a:r>
              <a:rPr lang="cs-CZ" altLang="cs-CZ" b="0" dirty="0">
                <a:sym typeface="Symbol" pitchFamily="18" charset="2"/>
              </a:rPr>
              <a:t>dále podrobněji</a:t>
            </a:r>
            <a:r>
              <a:rPr lang="cs-CZ" altLang="cs-CZ" dirty="0">
                <a:sym typeface="Symbol" pitchFamily="18" charset="2"/>
              </a:rPr>
              <a:t>)</a:t>
            </a:r>
          </a:p>
          <a:p>
            <a:pPr eaLnBrk="1" hangingPunct="1">
              <a:lnSpc>
                <a:spcPct val="150000"/>
              </a:lnSpc>
              <a:buFontTx/>
              <a:buChar char="•"/>
            </a:pPr>
            <a:endParaRPr lang="cs-CZ" altLang="cs-CZ" dirty="0">
              <a:sym typeface="Symbol" pitchFamily="18" charset="2"/>
            </a:endParaRPr>
          </a:p>
          <a:p>
            <a:pPr eaLnBrk="1" hangingPunct="1">
              <a:lnSpc>
                <a:spcPct val="150000"/>
              </a:lnSpc>
              <a:buFontTx/>
              <a:buChar char="•"/>
            </a:pPr>
            <a:r>
              <a:rPr lang="cs-CZ" altLang="cs-CZ" dirty="0">
                <a:sym typeface="Symbol" pitchFamily="18" charset="2"/>
              </a:rPr>
              <a:t>proč srovnávat primární sekvence?</a:t>
            </a:r>
          </a:p>
          <a:p>
            <a:pPr lvl="1" eaLnBrk="1" hangingPunct="1">
              <a:lnSpc>
                <a:spcPct val="150000"/>
              </a:lnSpc>
              <a:buFontTx/>
              <a:buChar char="•"/>
            </a:pPr>
            <a:r>
              <a:rPr lang="cs-CZ" altLang="cs-CZ" b="0" dirty="0">
                <a:sym typeface="Symbol" pitchFamily="18" charset="2"/>
              </a:rPr>
              <a:t>podobnost v primární sekvenci proteinů</a:t>
            </a:r>
          </a:p>
          <a:p>
            <a:pPr lvl="2" eaLnBrk="1" hangingPunct="1">
              <a:lnSpc>
                <a:spcPct val="150000"/>
              </a:lnSpc>
            </a:pPr>
            <a:r>
              <a:rPr lang="cs-CZ" altLang="cs-CZ" b="0" dirty="0">
                <a:sym typeface="Symbol" pitchFamily="18" charset="2"/>
              </a:rPr>
              <a:t>	 podobnost ve struktuře proteinů</a:t>
            </a:r>
          </a:p>
          <a:p>
            <a:pPr lvl="2" eaLnBrk="1" hangingPunct="1">
              <a:lnSpc>
                <a:spcPct val="150000"/>
              </a:lnSpc>
            </a:pPr>
            <a:r>
              <a:rPr lang="cs-CZ" altLang="cs-CZ" dirty="0">
                <a:solidFill>
                  <a:srgbClr val="99FF99"/>
                </a:solidFill>
                <a:sym typeface="Symbol" pitchFamily="18" charset="2"/>
              </a:rPr>
              <a:t>		 podobnost ve funkci proteinů...</a:t>
            </a:r>
          </a:p>
        </p:txBody>
      </p:sp>
      <p:sp>
        <p:nvSpPr>
          <p:cNvPr id="7" name="TextovéPole 6"/>
          <p:cNvSpPr txBox="1">
            <a:spLocks noChangeArrowheads="1"/>
          </p:cNvSpPr>
          <p:nvPr/>
        </p:nvSpPr>
        <p:spPr bwMode="auto">
          <a:xfrm>
            <a:off x="2738438" y="5405438"/>
            <a:ext cx="3446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sz="2400" dirty="0">
                <a:solidFill>
                  <a:srgbClr val="99FF99"/>
                </a:solidFill>
              </a:rPr>
              <a:t>Není tak jednoduché...</a:t>
            </a:r>
          </a:p>
        </p:txBody>
      </p:sp>
      <p:sp>
        <p:nvSpPr>
          <p:cNvPr id="12294" name="Text Box 3"/>
          <p:cNvSpPr txBox="1">
            <a:spLocks noChangeArrowheads="1"/>
          </p:cNvSpPr>
          <p:nvPr/>
        </p:nvSpPr>
        <p:spPr bwMode="auto">
          <a:xfrm>
            <a:off x="20638" y="22225"/>
            <a:ext cx="457048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altLang="cs-CZ" i="1" dirty="0">
                <a:solidFill>
                  <a:schemeClr val="hlink"/>
                </a:solidFill>
              </a:rPr>
              <a:t>2</a:t>
            </a:r>
            <a:r>
              <a:rPr lang="cs-CZ" altLang="cs-CZ" i="1" dirty="0">
                <a:solidFill>
                  <a:schemeClr val="hlink"/>
                </a:solidFill>
              </a:rPr>
              <a:t>. Evoluce proteinů, proteinové domény</a:t>
            </a:r>
          </a:p>
          <a:p>
            <a:pPr eaLnBrk="1" hangingPunct="1"/>
            <a:endParaRPr lang="cs-CZ" altLang="cs-CZ"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3315"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1B3A6A90-D387-45B2-BB22-60BFA59665BB}" type="slidenum">
              <a:rPr lang="cs-CZ" altLang="cs-CZ"/>
              <a:pPr algn="r" eaLnBrk="1" hangingPunct="1"/>
              <a:t>11</a:t>
            </a:fld>
            <a:endParaRPr lang="cs-CZ" altLang="cs-CZ"/>
          </a:p>
        </p:txBody>
      </p:sp>
      <p:sp>
        <p:nvSpPr>
          <p:cNvPr id="13316" name="Text Box 4"/>
          <p:cNvSpPr txBox="1">
            <a:spLocks noChangeArrowheads="1"/>
          </p:cNvSpPr>
          <p:nvPr/>
        </p:nvSpPr>
        <p:spPr bwMode="auto">
          <a:xfrm>
            <a:off x="228600" y="609600"/>
            <a:ext cx="86868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727200" indent="-355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Proteinová evoluce a proteinové domény</a:t>
            </a:r>
          </a:p>
          <a:p>
            <a:pPr eaLnBrk="1" hangingPunct="1">
              <a:lnSpc>
                <a:spcPct val="150000"/>
              </a:lnSpc>
              <a:buFontTx/>
              <a:buChar char="•"/>
            </a:pPr>
            <a:r>
              <a:rPr lang="cs-CZ" altLang="cs-CZ" dirty="0">
                <a:sym typeface="Symbol" pitchFamily="18" charset="2"/>
              </a:rPr>
              <a:t>proteinová doména = </a:t>
            </a:r>
            <a:r>
              <a:rPr lang="cs-CZ" altLang="cs-CZ" dirty="0">
                <a:solidFill>
                  <a:srgbClr val="99FF99"/>
                </a:solidFill>
                <a:sym typeface="Symbol" pitchFamily="18" charset="2"/>
              </a:rPr>
              <a:t>nezávislá</a:t>
            </a:r>
            <a:r>
              <a:rPr lang="cs-CZ" altLang="cs-CZ" dirty="0">
                <a:sym typeface="Symbol" pitchFamily="18" charset="2"/>
              </a:rPr>
              <a:t> strukturní, funkční a evoluční jednotka</a:t>
            </a:r>
          </a:p>
          <a:p>
            <a:pPr eaLnBrk="1" hangingPunct="1">
              <a:lnSpc>
                <a:spcPct val="150000"/>
              </a:lnSpc>
              <a:buFontTx/>
              <a:buChar char="•"/>
            </a:pPr>
            <a:r>
              <a:rPr lang="cs-CZ" altLang="cs-CZ" dirty="0">
                <a:sym typeface="Symbol" pitchFamily="18" charset="2"/>
              </a:rPr>
              <a:t>2/3 proteinů jednobuněčných a 80% proteinů mnohobuněčných organizmů je složených z více domén</a:t>
            </a:r>
          </a:p>
          <a:p>
            <a:pPr eaLnBrk="1" hangingPunct="1">
              <a:lnSpc>
                <a:spcPct val="150000"/>
              </a:lnSpc>
              <a:buFontTx/>
              <a:buChar char="•"/>
            </a:pPr>
            <a:r>
              <a:rPr lang="cs-CZ" altLang="cs-CZ" dirty="0">
                <a:solidFill>
                  <a:srgbClr val="99FF99"/>
                </a:solidFill>
                <a:sym typeface="Symbol" pitchFamily="18" charset="2"/>
              </a:rPr>
              <a:t>vznik „nových“ proteinů (proteinová, molekulární evoluce)</a:t>
            </a:r>
          </a:p>
          <a:p>
            <a:pPr lvl="1" eaLnBrk="1" hangingPunct="1">
              <a:lnSpc>
                <a:spcPct val="150000"/>
              </a:lnSpc>
              <a:buFontTx/>
              <a:buChar char="•"/>
            </a:pPr>
            <a:r>
              <a:rPr lang="cs-CZ" altLang="cs-CZ" dirty="0">
                <a:sym typeface="Symbol" pitchFamily="18" charset="2"/>
              </a:rPr>
              <a:t>kombinace, duplikace, změna stávajících </a:t>
            </a:r>
            <a:r>
              <a:rPr lang="cs-CZ" altLang="cs-CZ" u="sng" dirty="0">
                <a:sym typeface="Symbol" pitchFamily="18" charset="2"/>
              </a:rPr>
              <a:t>domén</a:t>
            </a:r>
            <a:r>
              <a:rPr lang="cs-CZ" altLang="cs-CZ" dirty="0">
                <a:sym typeface="Symbol" pitchFamily="18" charset="2"/>
              </a:rPr>
              <a:t> (</a:t>
            </a:r>
            <a:r>
              <a:rPr lang="cs-CZ" altLang="cs-CZ" b="0" dirty="0">
                <a:sym typeface="Symbol" pitchFamily="18" charset="2"/>
              </a:rPr>
              <a:t>na úrovni genů</a:t>
            </a:r>
            <a:r>
              <a:rPr lang="cs-CZ" altLang="cs-CZ" dirty="0">
                <a:sym typeface="Symbol" pitchFamily="18" charset="2"/>
              </a:rPr>
              <a:t>)</a:t>
            </a:r>
          </a:p>
          <a:p>
            <a:pPr lvl="1" eaLnBrk="1" hangingPunct="1">
              <a:lnSpc>
                <a:spcPct val="150000"/>
              </a:lnSpc>
              <a:buFontTx/>
              <a:buChar char="•"/>
            </a:pPr>
            <a:r>
              <a:rPr lang="cs-CZ" altLang="cs-CZ" dirty="0">
                <a:sym typeface="Symbol" pitchFamily="18" charset="2"/>
              </a:rPr>
              <a:t>kombinace/duplikace/změna </a:t>
            </a:r>
            <a:r>
              <a:rPr lang="cs-CZ" altLang="cs-CZ" u="sng" dirty="0">
                <a:sym typeface="Symbol" pitchFamily="18" charset="2"/>
              </a:rPr>
              <a:t>domén</a:t>
            </a:r>
            <a:r>
              <a:rPr lang="cs-CZ" altLang="cs-CZ" dirty="0">
                <a:sym typeface="Symbol" pitchFamily="18" charset="2"/>
              </a:rPr>
              <a:t>  </a:t>
            </a:r>
            <a:r>
              <a:rPr lang="cs-CZ" altLang="cs-CZ" dirty="0">
                <a:solidFill>
                  <a:srgbClr val="99FF99"/>
                </a:solidFill>
                <a:sym typeface="Symbol" pitchFamily="18" charset="2"/>
              </a:rPr>
              <a:t>často odlišná funkce </a:t>
            </a:r>
            <a:r>
              <a:rPr lang="cs-CZ" altLang="cs-CZ" u="sng" dirty="0">
                <a:solidFill>
                  <a:srgbClr val="99FF99"/>
                </a:solidFill>
                <a:sym typeface="Symbol" pitchFamily="18" charset="2"/>
              </a:rPr>
              <a:t>proteinu</a:t>
            </a:r>
            <a:endParaRPr lang="cs-CZ" altLang="cs-CZ" b="0" u="sng" dirty="0">
              <a:solidFill>
                <a:srgbClr val="99FF99"/>
              </a:solidFill>
              <a:sym typeface="Symbol" pitchFamily="18" charset="2"/>
            </a:endParaRPr>
          </a:p>
          <a:p>
            <a:pPr lvl="2" eaLnBrk="1" hangingPunct="1">
              <a:lnSpc>
                <a:spcPct val="150000"/>
              </a:lnSpc>
              <a:buFontTx/>
              <a:buChar char="•"/>
            </a:pPr>
            <a:r>
              <a:rPr lang="cs-CZ" altLang="cs-CZ" b="0" dirty="0">
                <a:sym typeface="Symbol" pitchFamily="18" charset="2"/>
              </a:rPr>
              <a:t>změna struktury, spolupráce se sousedními doménami...</a:t>
            </a:r>
          </a:p>
          <a:p>
            <a:pPr lvl="3" eaLnBrk="1" hangingPunct="1">
              <a:lnSpc>
                <a:spcPct val="150000"/>
              </a:lnSpc>
              <a:buFontTx/>
              <a:buChar char="•"/>
            </a:pPr>
            <a:r>
              <a:rPr lang="cs-CZ" altLang="cs-CZ" sz="1600" b="0" dirty="0" err="1">
                <a:sym typeface="Symbol" pitchFamily="18" charset="2"/>
              </a:rPr>
              <a:t>jednodoménové</a:t>
            </a:r>
            <a:r>
              <a:rPr lang="cs-CZ" altLang="cs-CZ" sz="1600" b="0" dirty="0">
                <a:sym typeface="Symbol" pitchFamily="18" charset="2"/>
              </a:rPr>
              <a:t> proteiny, stejná doména: </a:t>
            </a:r>
            <a:r>
              <a:rPr lang="en-US" altLang="cs-CZ" sz="1600" b="0" dirty="0">
                <a:sym typeface="Symbol" pitchFamily="18" charset="2"/>
              </a:rPr>
              <a:t>~</a:t>
            </a:r>
            <a:r>
              <a:rPr lang="cs-CZ" altLang="cs-CZ" sz="1600" b="0" dirty="0">
                <a:sym typeface="Symbol" pitchFamily="18" charset="2"/>
              </a:rPr>
              <a:t>67% šance na podobnou funkci</a:t>
            </a:r>
          </a:p>
          <a:p>
            <a:pPr lvl="3" eaLnBrk="1" hangingPunct="1">
              <a:lnSpc>
                <a:spcPct val="150000"/>
              </a:lnSpc>
              <a:buFontTx/>
              <a:buChar char="•"/>
            </a:pPr>
            <a:r>
              <a:rPr lang="cs-CZ" altLang="cs-CZ" sz="1600" b="0" dirty="0" err="1">
                <a:sym typeface="Symbol" pitchFamily="18" charset="2"/>
              </a:rPr>
              <a:t>dvoudoménový</a:t>
            </a:r>
            <a:r>
              <a:rPr lang="cs-CZ" altLang="cs-CZ" sz="1600" b="0" dirty="0">
                <a:sym typeface="Symbol" pitchFamily="18" charset="2"/>
              </a:rPr>
              <a:t> protein, 1 stejná doména: </a:t>
            </a:r>
            <a:r>
              <a:rPr lang="en-US" altLang="cs-CZ" sz="1600" b="0" dirty="0">
                <a:sym typeface="Symbol" pitchFamily="18" charset="2"/>
              </a:rPr>
              <a:t>~</a:t>
            </a:r>
            <a:r>
              <a:rPr lang="cs-CZ" altLang="cs-CZ" sz="1600" b="0" dirty="0">
                <a:sym typeface="Symbol" pitchFamily="18" charset="2"/>
              </a:rPr>
              <a:t>35% šance na podobnou funkci</a:t>
            </a:r>
          </a:p>
          <a:p>
            <a:pPr lvl="1" eaLnBrk="1" hangingPunct="1">
              <a:lnSpc>
                <a:spcPct val="150000"/>
              </a:lnSpc>
              <a:buFontTx/>
              <a:buChar char="•"/>
            </a:pPr>
            <a:r>
              <a:rPr lang="cs-CZ" altLang="cs-CZ" dirty="0">
                <a:sym typeface="Symbol" pitchFamily="18" charset="2"/>
              </a:rPr>
              <a:t>v průběhu evoluce dále nastávaly </a:t>
            </a:r>
            <a:r>
              <a:rPr lang="cs-CZ" altLang="cs-CZ" dirty="0">
                <a:solidFill>
                  <a:srgbClr val="99FF99"/>
                </a:solidFill>
                <a:sym typeface="Symbol" pitchFamily="18" charset="2"/>
              </a:rPr>
              <a:t>mutace </a:t>
            </a:r>
            <a:r>
              <a:rPr lang="cs-CZ" altLang="cs-CZ" dirty="0">
                <a:sym typeface="Symbol" pitchFamily="18" charset="2"/>
              </a:rPr>
              <a:t>v</a:t>
            </a:r>
            <a:r>
              <a:rPr lang="cs-CZ" altLang="cs-CZ" dirty="0">
                <a:solidFill>
                  <a:srgbClr val="99FF99"/>
                </a:solidFill>
                <a:sym typeface="Symbol" pitchFamily="18" charset="2"/>
              </a:rPr>
              <a:t> </a:t>
            </a:r>
            <a:r>
              <a:rPr lang="cs-CZ" altLang="cs-CZ" dirty="0">
                <a:sym typeface="Symbol" pitchFamily="18" charset="2"/>
              </a:rPr>
              <a:t>duplikovaných či kombinovaných </a:t>
            </a:r>
            <a:r>
              <a:rPr lang="cs-CZ" altLang="cs-CZ" dirty="0">
                <a:solidFill>
                  <a:srgbClr val="99FF99"/>
                </a:solidFill>
                <a:sym typeface="Symbol" pitchFamily="18" charset="2"/>
              </a:rPr>
              <a:t>doménách</a:t>
            </a:r>
            <a:r>
              <a:rPr lang="en-US" altLang="cs-CZ" dirty="0">
                <a:sym typeface="Symbol" pitchFamily="18" charset="2"/>
              </a:rPr>
              <a:t>, </a:t>
            </a:r>
            <a:r>
              <a:rPr lang="cs-CZ" altLang="cs-CZ" dirty="0">
                <a:sym typeface="Symbol" pitchFamily="18" charset="2"/>
              </a:rPr>
              <a:t>často se zachováním strukturní podobnosti  </a:t>
            </a:r>
            <a:r>
              <a:rPr lang="cs-CZ" altLang="cs-CZ" dirty="0">
                <a:solidFill>
                  <a:srgbClr val="99FF99"/>
                </a:solidFill>
                <a:sym typeface="Symbol" pitchFamily="18" charset="2"/>
              </a:rPr>
              <a:t>sekvenčně odlišné, strukturně podobné</a:t>
            </a:r>
          </a:p>
        </p:txBody>
      </p:sp>
      <p:sp>
        <p:nvSpPr>
          <p:cNvPr id="7" name="Text Box 3"/>
          <p:cNvSpPr txBox="1">
            <a:spLocks noChangeArrowheads="1"/>
          </p:cNvSpPr>
          <p:nvPr/>
        </p:nvSpPr>
        <p:spPr bwMode="auto">
          <a:xfrm>
            <a:off x="20638" y="22225"/>
            <a:ext cx="457048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altLang="cs-CZ" i="1" dirty="0">
                <a:solidFill>
                  <a:schemeClr val="hlink"/>
                </a:solidFill>
              </a:rPr>
              <a:t>2</a:t>
            </a:r>
            <a:r>
              <a:rPr lang="cs-CZ" altLang="cs-CZ" i="1" dirty="0">
                <a:solidFill>
                  <a:schemeClr val="hlink"/>
                </a:solidFill>
              </a:rPr>
              <a:t>. Evoluce proteinů, proteinové domény</a:t>
            </a:r>
          </a:p>
          <a:p>
            <a:pPr eaLnBrk="1" hangingPunct="1"/>
            <a:endParaRPr lang="cs-CZ" altLang="cs-CZ"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4339"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0631773F-0E4D-442B-AEE6-FFE030D5A4F1}" type="slidenum">
              <a:rPr lang="cs-CZ" altLang="cs-CZ"/>
              <a:pPr algn="r" eaLnBrk="1" hangingPunct="1"/>
              <a:t>12</a:t>
            </a:fld>
            <a:endParaRPr lang="cs-CZ" altLang="cs-CZ"/>
          </a:p>
        </p:txBody>
      </p:sp>
      <p:sp>
        <p:nvSpPr>
          <p:cNvPr id="14340" name="Text Box 4"/>
          <p:cNvSpPr txBox="1">
            <a:spLocks noChangeArrowheads="1"/>
          </p:cNvSpPr>
          <p:nvPr/>
        </p:nvSpPr>
        <p:spPr bwMode="auto">
          <a:xfrm>
            <a:off x="228600" y="609600"/>
            <a:ext cx="86868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Proteinová evoluce a proteinové domény – příklad</a:t>
            </a:r>
          </a:p>
          <a:p>
            <a:pPr eaLnBrk="1" hangingPunct="1">
              <a:lnSpc>
                <a:spcPct val="150000"/>
              </a:lnSpc>
              <a:buFontTx/>
              <a:buChar char="•"/>
            </a:pPr>
            <a:endParaRPr lang="cs-CZ" altLang="cs-CZ" dirty="0">
              <a:solidFill>
                <a:srgbClr val="99FF99"/>
              </a:solidFill>
              <a:sym typeface="Symbol" pitchFamily="18" charset="2"/>
            </a:endParaRPr>
          </a:p>
        </p:txBody>
      </p:sp>
      <p:grpSp>
        <p:nvGrpSpPr>
          <p:cNvPr id="14341" name="Skupina 53"/>
          <p:cNvGrpSpPr>
            <a:grpSpLocks/>
          </p:cNvGrpSpPr>
          <p:nvPr/>
        </p:nvGrpSpPr>
        <p:grpSpPr bwMode="auto">
          <a:xfrm>
            <a:off x="152400" y="1371600"/>
            <a:ext cx="8305800" cy="4724400"/>
            <a:chOff x="152400" y="1371600"/>
            <a:chExt cx="8305800" cy="4724400"/>
          </a:xfrm>
        </p:grpSpPr>
        <p:sp>
          <p:nvSpPr>
            <p:cNvPr id="14345" name="Rectangle 65"/>
            <p:cNvSpPr>
              <a:spLocks noChangeArrowheads="1"/>
            </p:cNvSpPr>
            <p:nvPr/>
          </p:nvSpPr>
          <p:spPr bwMode="auto">
            <a:xfrm>
              <a:off x="152400" y="3200400"/>
              <a:ext cx="457200" cy="457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P</a:t>
              </a:r>
            </a:p>
          </p:txBody>
        </p:sp>
        <p:sp>
          <p:nvSpPr>
            <p:cNvPr id="14346" name="Oval 74"/>
            <p:cNvSpPr>
              <a:spLocks noChangeArrowheads="1"/>
            </p:cNvSpPr>
            <p:nvPr/>
          </p:nvSpPr>
          <p:spPr bwMode="auto">
            <a:xfrm>
              <a:off x="1143000" y="3429000"/>
              <a:ext cx="457200" cy="4572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K</a:t>
              </a:r>
            </a:p>
          </p:txBody>
        </p:sp>
        <p:sp>
          <p:nvSpPr>
            <p:cNvPr id="14347" name="AutoShape 101"/>
            <p:cNvSpPr>
              <a:spLocks noChangeArrowheads="1"/>
            </p:cNvSpPr>
            <p:nvPr/>
          </p:nvSpPr>
          <p:spPr bwMode="auto">
            <a:xfrm>
              <a:off x="2438400" y="3657600"/>
              <a:ext cx="533400" cy="533400"/>
            </a:xfrm>
            <a:prstGeom prst="diamond">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Pr</a:t>
              </a:r>
            </a:p>
          </p:txBody>
        </p:sp>
        <p:sp>
          <p:nvSpPr>
            <p:cNvPr id="14348" name="AutoShape 106"/>
            <p:cNvSpPr>
              <a:spLocks noChangeArrowheads="1"/>
            </p:cNvSpPr>
            <p:nvPr/>
          </p:nvSpPr>
          <p:spPr bwMode="auto">
            <a:xfrm>
              <a:off x="3124200" y="2362200"/>
              <a:ext cx="457200" cy="457200"/>
            </a:xfrm>
            <a:prstGeom prst="octagon">
              <a:avLst>
                <a:gd name="adj" fmla="val 29287"/>
              </a:avLst>
            </a:prstGeom>
            <a:noFill/>
            <a:ln w="38100">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C</a:t>
              </a:r>
            </a:p>
          </p:txBody>
        </p:sp>
        <p:sp>
          <p:nvSpPr>
            <p:cNvPr id="14349" name="AutoShape 111"/>
            <p:cNvSpPr>
              <a:spLocks noChangeArrowheads="1"/>
            </p:cNvSpPr>
            <p:nvPr/>
          </p:nvSpPr>
          <p:spPr bwMode="auto">
            <a:xfrm>
              <a:off x="7010400" y="1828800"/>
              <a:ext cx="457200" cy="457200"/>
            </a:xfrm>
            <a:prstGeom prst="pentagon">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E</a:t>
              </a:r>
            </a:p>
          </p:txBody>
        </p:sp>
        <p:sp>
          <p:nvSpPr>
            <p:cNvPr id="14350" name="Line 125"/>
            <p:cNvSpPr>
              <a:spLocks noChangeShapeType="1"/>
            </p:cNvSpPr>
            <p:nvPr/>
          </p:nvSpPr>
          <p:spPr bwMode="auto">
            <a:xfrm>
              <a:off x="685800" y="3429001"/>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4351" name="Text Box 148"/>
            <p:cNvSpPr txBox="1">
              <a:spLocks noChangeArrowheads="1"/>
            </p:cNvSpPr>
            <p:nvPr/>
          </p:nvSpPr>
          <p:spPr bwMode="auto">
            <a:xfrm>
              <a:off x="1238250" y="1840468"/>
              <a:ext cx="1200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spcBef>
                  <a:spcPct val="50000"/>
                </a:spcBef>
              </a:pPr>
              <a:r>
                <a:rPr lang="cs-CZ" altLang="cs-CZ" dirty="0"/>
                <a:t>přidání</a:t>
              </a:r>
            </a:p>
          </p:txBody>
        </p:sp>
        <p:sp>
          <p:nvSpPr>
            <p:cNvPr id="14352" name="Rectangle 65"/>
            <p:cNvSpPr>
              <a:spLocks noChangeArrowheads="1"/>
            </p:cNvSpPr>
            <p:nvPr/>
          </p:nvSpPr>
          <p:spPr bwMode="auto">
            <a:xfrm>
              <a:off x="1143000" y="2971800"/>
              <a:ext cx="457200" cy="457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P</a:t>
              </a:r>
            </a:p>
          </p:txBody>
        </p:sp>
        <p:sp>
          <p:nvSpPr>
            <p:cNvPr id="14353" name="Line 125"/>
            <p:cNvSpPr>
              <a:spLocks noChangeShapeType="1"/>
            </p:cNvSpPr>
            <p:nvPr/>
          </p:nvSpPr>
          <p:spPr bwMode="auto">
            <a:xfrm flipV="1">
              <a:off x="1752600" y="3429000"/>
              <a:ext cx="609600"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0" name="Oblouk 69"/>
            <p:cNvSpPr/>
            <p:nvPr/>
          </p:nvSpPr>
          <p:spPr bwMode="auto">
            <a:xfrm>
              <a:off x="1828800" y="2438400"/>
              <a:ext cx="762000" cy="990600"/>
            </a:xfrm>
            <a:prstGeom prst="arc">
              <a:avLst>
                <a:gd name="adj1" fmla="val 5458120"/>
                <a:gd name="adj2" fmla="val 9856376"/>
              </a:avLst>
            </a:prstGeom>
            <a:noFill/>
            <a:ln w="38100" cap="flat" cmpd="sng" algn="ctr">
              <a:solidFill>
                <a:schemeClr val="tx1"/>
              </a:solidFill>
              <a:prstDash val="solid"/>
              <a:round/>
              <a:headEnd type="none" w="med" len="med"/>
              <a:tailEnd type="none" w="med" len="med"/>
            </a:ln>
            <a:effectLst/>
          </p:spPr>
          <p:txBody>
            <a:bodyPr/>
            <a:lstStyle/>
            <a:p>
              <a:pPr>
                <a:defRPr/>
              </a:pPr>
              <a:endParaRPr lang="cs-CZ">
                <a:latin typeface="Arial" charset="0"/>
                <a:cs typeface="+mn-cs"/>
              </a:endParaRPr>
            </a:p>
          </p:txBody>
        </p:sp>
        <p:sp>
          <p:nvSpPr>
            <p:cNvPr id="14355" name="Oval 74"/>
            <p:cNvSpPr>
              <a:spLocks noChangeArrowheads="1"/>
            </p:cNvSpPr>
            <p:nvPr/>
          </p:nvSpPr>
          <p:spPr bwMode="auto">
            <a:xfrm>
              <a:off x="2514600" y="3200400"/>
              <a:ext cx="457200" cy="4572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K</a:t>
              </a:r>
            </a:p>
          </p:txBody>
        </p:sp>
        <p:sp>
          <p:nvSpPr>
            <p:cNvPr id="14356" name="Rectangle 65"/>
            <p:cNvSpPr>
              <a:spLocks noChangeArrowheads="1"/>
            </p:cNvSpPr>
            <p:nvPr/>
          </p:nvSpPr>
          <p:spPr bwMode="auto">
            <a:xfrm>
              <a:off x="2514600" y="2743200"/>
              <a:ext cx="457200" cy="457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P</a:t>
              </a:r>
            </a:p>
          </p:txBody>
        </p:sp>
        <p:sp>
          <p:nvSpPr>
            <p:cNvPr id="14357" name="AutoShape 101"/>
            <p:cNvSpPr>
              <a:spLocks noChangeArrowheads="1"/>
            </p:cNvSpPr>
            <p:nvPr/>
          </p:nvSpPr>
          <p:spPr bwMode="auto">
            <a:xfrm>
              <a:off x="1600200" y="2286000"/>
              <a:ext cx="533400" cy="533400"/>
            </a:xfrm>
            <a:prstGeom prst="diamond">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Pr</a:t>
              </a:r>
            </a:p>
          </p:txBody>
        </p:sp>
        <p:sp>
          <p:nvSpPr>
            <p:cNvPr id="14358" name="Line 125"/>
            <p:cNvSpPr>
              <a:spLocks noChangeShapeType="1"/>
            </p:cNvSpPr>
            <p:nvPr/>
          </p:nvSpPr>
          <p:spPr bwMode="auto">
            <a:xfrm flipV="1">
              <a:off x="3200400" y="3429000"/>
              <a:ext cx="609600"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5" name="Oblouk 74"/>
            <p:cNvSpPr/>
            <p:nvPr/>
          </p:nvSpPr>
          <p:spPr bwMode="auto">
            <a:xfrm>
              <a:off x="3276600" y="2438400"/>
              <a:ext cx="762000" cy="990600"/>
            </a:xfrm>
            <a:prstGeom prst="arc">
              <a:avLst>
                <a:gd name="adj1" fmla="val 5458120"/>
                <a:gd name="adj2" fmla="val 9856376"/>
              </a:avLst>
            </a:prstGeom>
            <a:noFill/>
            <a:ln w="38100" cap="flat" cmpd="sng" algn="ctr">
              <a:solidFill>
                <a:schemeClr val="tx1"/>
              </a:solidFill>
              <a:prstDash val="solid"/>
              <a:round/>
              <a:headEnd type="none" w="med" len="med"/>
              <a:tailEnd type="none" w="med" len="med"/>
            </a:ln>
            <a:effectLst/>
          </p:spPr>
          <p:txBody>
            <a:bodyPr/>
            <a:lstStyle/>
            <a:p>
              <a:pPr>
                <a:defRPr/>
              </a:pPr>
              <a:endParaRPr lang="cs-CZ">
                <a:latin typeface="Arial" charset="0"/>
                <a:cs typeface="+mn-cs"/>
              </a:endParaRPr>
            </a:p>
          </p:txBody>
        </p:sp>
        <p:sp>
          <p:nvSpPr>
            <p:cNvPr id="14360" name="Text Box 148"/>
            <p:cNvSpPr txBox="1">
              <a:spLocks noChangeArrowheads="1"/>
            </p:cNvSpPr>
            <p:nvPr/>
          </p:nvSpPr>
          <p:spPr bwMode="auto">
            <a:xfrm>
              <a:off x="2724150" y="1840468"/>
              <a:ext cx="1238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spcBef>
                  <a:spcPct val="50000"/>
                </a:spcBef>
              </a:pPr>
              <a:r>
                <a:rPr lang="cs-CZ" altLang="cs-CZ" dirty="0"/>
                <a:t>inzerce</a:t>
              </a:r>
            </a:p>
          </p:txBody>
        </p:sp>
        <p:sp>
          <p:nvSpPr>
            <p:cNvPr id="14361" name="AutoShape 101"/>
            <p:cNvSpPr>
              <a:spLocks noChangeArrowheads="1"/>
            </p:cNvSpPr>
            <p:nvPr/>
          </p:nvSpPr>
          <p:spPr bwMode="auto">
            <a:xfrm>
              <a:off x="3886200" y="4114800"/>
              <a:ext cx="533400" cy="533400"/>
            </a:xfrm>
            <a:prstGeom prst="diamond">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Pr</a:t>
              </a:r>
            </a:p>
          </p:txBody>
        </p:sp>
        <p:sp>
          <p:nvSpPr>
            <p:cNvPr id="14362" name="Oval 74"/>
            <p:cNvSpPr>
              <a:spLocks noChangeArrowheads="1"/>
            </p:cNvSpPr>
            <p:nvPr/>
          </p:nvSpPr>
          <p:spPr bwMode="auto">
            <a:xfrm>
              <a:off x="3962400" y="3200400"/>
              <a:ext cx="457200" cy="4572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K</a:t>
              </a:r>
            </a:p>
          </p:txBody>
        </p:sp>
        <p:sp>
          <p:nvSpPr>
            <p:cNvPr id="14363" name="Rectangle 65"/>
            <p:cNvSpPr>
              <a:spLocks noChangeArrowheads="1"/>
            </p:cNvSpPr>
            <p:nvPr/>
          </p:nvSpPr>
          <p:spPr bwMode="auto">
            <a:xfrm>
              <a:off x="3962400" y="2743200"/>
              <a:ext cx="457200" cy="457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P</a:t>
              </a:r>
            </a:p>
          </p:txBody>
        </p:sp>
        <p:sp>
          <p:nvSpPr>
            <p:cNvPr id="14364" name="AutoShape 106"/>
            <p:cNvSpPr>
              <a:spLocks noChangeArrowheads="1"/>
            </p:cNvSpPr>
            <p:nvPr/>
          </p:nvSpPr>
          <p:spPr bwMode="auto">
            <a:xfrm>
              <a:off x="3962400" y="3657600"/>
              <a:ext cx="457200" cy="457200"/>
            </a:xfrm>
            <a:prstGeom prst="octagon">
              <a:avLst>
                <a:gd name="adj" fmla="val 29287"/>
              </a:avLst>
            </a:prstGeom>
            <a:noFill/>
            <a:ln w="38100">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C</a:t>
              </a:r>
            </a:p>
          </p:txBody>
        </p:sp>
        <p:sp>
          <p:nvSpPr>
            <p:cNvPr id="14365" name="AutoShape 101"/>
            <p:cNvSpPr>
              <a:spLocks noChangeArrowheads="1"/>
            </p:cNvSpPr>
            <p:nvPr/>
          </p:nvSpPr>
          <p:spPr bwMode="auto">
            <a:xfrm>
              <a:off x="6019800" y="2743200"/>
              <a:ext cx="533400" cy="533400"/>
            </a:xfrm>
            <a:prstGeom prst="diamond">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Pr</a:t>
              </a:r>
            </a:p>
          </p:txBody>
        </p:sp>
        <p:sp>
          <p:nvSpPr>
            <p:cNvPr id="14366" name="Rectangle 65"/>
            <p:cNvSpPr>
              <a:spLocks noChangeArrowheads="1"/>
            </p:cNvSpPr>
            <p:nvPr/>
          </p:nvSpPr>
          <p:spPr bwMode="auto">
            <a:xfrm>
              <a:off x="6096000" y="1828800"/>
              <a:ext cx="457200" cy="457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P</a:t>
              </a:r>
            </a:p>
          </p:txBody>
        </p:sp>
        <p:sp>
          <p:nvSpPr>
            <p:cNvPr id="14367" name="AutoShape 106"/>
            <p:cNvSpPr>
              <a:spLocks noChangeArrowheads="1"/>
            </p:cNvSpPr>
            <p:nvPr/>
          </p:nvSpPr>
          <p:spPr bwMode="auto">
            <a:xfrm>
              <a:off x="6096000" y="2286000"/>
              <a:ext cx="457200" cy="457200"/>
            </a:xfrm>
            <a:prstGeom prst="octagon">
              <a:avLst>
                <a:gd name="adj" fmla="val 29287"/>
              </a:avLst>
            </a:prstGeom>
            <a:noFill/>
            <a:ln w="38100">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C</a:t>
              </a:r>
            </a:p>
          </p:txBody>
        </p:sp>
        <p:sp>
          <p:nvSpPr>
            <p:cNvPr id="88" name="Oblouk 87"/>
            <p:cNvSpPr/>
            <p:nvPr/>
          </p:nvSpPr>
          <p:spPr bwMode="auto">
            <a:xfrm>
              <a:off x="3657600" y="1524000"/>
              <a:ext cx="2133600" cy="1905000"/>
            </a:xfrm>
            <a:prstGeom prst="arc">
              <a:avLst>
                <a:gd name="adj1" fmla="val 2116535"/>
                <a:gd name="adj2" fmla="val 5370091"/>
              </a:avLst>
            </a:prstGeom>
            <a:noFill/>
            <a:ln w="38100" cap="flat" cmpd="sng" algn="ctr">
              <a:solidFill>
                <a:schemeClr val="tx1"/>
              </a:solidFill>
              <a:prstDash val="solid"/>
              <a:round/>
              <a:headEnd type="triangle" w="med" len="med"/>
              <a:tailEnd type="none" w="med" len="med"/>
            </a:ln>
            <a:effectLst/>
          </p:spPr>
          <p:txBody>
            <a:bodyPr/>
            <a:lstStyle/>
            <a:p>
              <a:pPr>
                <a:defRPr/>
              </a:pPr>
              <a:endParaRPr lang="cs-CZ">
                <a:latin typeface="Arial" charset="0"/>
                <a:cs typeface="+mn-cs"/>
              </a:endParaRPr>
            </a:p>
          </p:txBody>
        </p:sp>
        <p:sp>
          <p:nvSpPr>
            <p:cNvPr id="89" name="Oblouk 88"/>
            <p:cNvSpPr/>
            <p:nvPr/>
          </p:nvSpPr>
          <p:spPr bwMode="auto">
            <a:xfrm flipV="1">
              <a:off x="3657600" y="3429000"/>
              <a:ext cx="2133600" cy="1905000"/>
            </a:xfrm>
            <a:prstGeom prst="arc">
              <a:avLst>
                <a:gd name="adj1" fmla="val 2116535"/>
                <a:gd name="adj2" fmla="val 5370091"/>
              </a:avLst>
            </a:prstGeom>
            <a:noFill/>
            <a:ln w="38100" cap="flat" cmpd="sng" algn="ctr">
              <a:solidFill>
                <a:schemeClr val="tx1"/>
              </a:solidFill>
              <a:prstDash val="solid"/>
              <a:round/>
              <a:headEnd type="triangle" w="med" len="med"/>
              <a:tailEnd type="none" w="med" len="med"/>
            </a:ln>
            <a:effectLst/>
          </p:spPr>
          <p:txBody>
            <a:bodyPr/>
            <a:lstStyle/>
            <a:p>
              <a:pPr>
                <a:defRPr/>
              </a:pPr>
              <a:endParaRPr lang="cs-CZ">
                <a:latin typeface="Arial" charset="0"/>
                <a:cs typeface="+mn-cs"/>
              </a:endParaRPr>
            </a:p>
          </p:txBody>
        </p:sp>
        <p:sp>
          <p:nvSpPr>
            <p:cNvPr id="14370" name="AutoShape 101"/>
            <p:cNvSpPr>
              <a:spLocks noChangeArrowheads="1"/>
            </p:cNvSpPr>
            <p:nvPr/>
          </p:nvSpPr>
          <p:spPr bwMode="auto">
            <a:xfrm>
              <a:off x="6019800" y="5562600"/>
              <a:ext cx="533400" cy="533400"/>
            </a:xfrm>
            <a:prstGeom prst="diamond">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Pr</a:t>
              </a:r>
            </a:p>
          </p:txBody>
        </p:sp>
        <p:sp>
          <p:nvSpPr>
            <p:cNvPr id="14371" name="Oval 74"/>
            <p:cNvSpPr>
              <a:spLocks noChangeArrowheads="1"/>
            </p:cNvSpPr>
            <p:nvPr/>
          </p:nvSpPr>
          <p:spPr bwMode="auto">
            <a:xfrm>
              <a:off x="6096000" y="4191000"/>
              <a:ext cx="457200" cy="4572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K</a:t>
              </a:r>
            </a:p>
          </p:txBody>
        </p:sp>
        <p:sp>
          <p:nvSpPr>
            <p:cNvPr id="14372" name="Rectangle 65"/>
            <p:cNvSpPr>
              <a:spLocks noChangeArrowheads="1"/>
            </p:cNvSpPr>
            <p:nvPr/>
          </p:nvSpPr>
          <p:spPr bwMode="auto">
            <a:xfrm>
              <a:off x="6096000" y="3733800"/>
              <a:ext cx="457200" cy="457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P</a:t>
              </a:r>
            </a:p>
          </p:txBody>
        </p:sp>
        <p:sp>
          <p:nvSpPr>
            <p:cNvPr id="14373" name="AutoShape 106"/>
            <p:cNvSpPr>
              <a:spLocks noChangeArrowheads="1"/>
            </p:cNvSpPr>
            <p:nvPr/>
          </p:nvSpPr>
          <p:spPr bwMode="auto">
            <a:xfrm>
              <a:off x="6096000" y="5105400"/>
              <a:ext cx="457200" cy="457200"/>
            </a:xfrm>
            <a:prstGeom prst="octagon">
              <a:avLst>
                <a:gd name="adj" fmla="val 29287"/>
              </a:avLst>
            </a:prstGeom>
            <a:noFill/>
            <a:ln w="38100">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C</a:t>
              </a:r>
            </a:p>
          </p:txBody>
        </p:sp>
        <p:sp>
          <p:nvSpPr>
            <p:cNvPr id="14374" name="Oval 74"/>
            <p:cNvSpPr>
              <a:spLocks noChangeArrowheads="1"/>
            </p:cNvSpPr>
            <p:nvPr/>
          </p:nvSpPr>
          <p:spPr bwMode="auto">
            <a:xfrm>
              <a:off x="6096000" y="4648200"/>
              <a:ext cx="457200" cy="4572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K</a:t>
              </a:r>
            </a:p>
          </p:txBody>
        </p:sp>
        <p:sp>
          <p:nvSpPr>
            <p:cNvPr id="14375" name="Text Box 148"/>
            <p:cNvSpPr txBox="1">
              <a:spLocks noChangeArrowheads="1"/>
            </p:cNvSpPr>
            <p:nvPr/>
          </p:nvSpPr>
          <p:spPr bwMode="auto">
            <a:xfrm>
              <a:off x="4648200" y="4724400"/>
              <a:ext cx="1352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spcBef>
                  <a:spcPct val="50000"/>
                </a:spcBef>
              </a:pPr>
              <a:r>
                <a:rPr lang="cs-CZ" altLang="cs-CZ"/>
                <a:t>duplikace</a:t>
              </a:r>
            </a:p>
          </p:txBody>
        </p:sp>
        <p:sp>
          <p:nvSpPr>
            <p:cNvPr id="14376" name="Text Box 148"/>
            <p:cNvSpPr txBox="1">
              <a:spLocks noChangeArrowheads="1"/>
            </p:cNvSpPr>
            <p:nvPr/>
          </p:nvSpPr>
          <p:spPr bwMode="auto">
            <a:xfrm>
              <a:off x="4724400" y="2286000"/>
              <a:ext cx="1200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spcBef>
                  <a:spcPct val="50000"/>
                </a:spcBef>
              </a:pPr>
              <a:r>
                <a:rPr lang="cs-CZ" altLang="cs-CZ" dirty="0"/>
                <a:t>delece</a:t>
              </a:r>
            </a:p>
          </p:txBody>
        </p:sp>
        <p:sp>
          <p:nvSpPr>
            <p:cNvPr id="98" name="Oblouk 97"/>
            <p:cNvSpPr/>
            <p:nvPr/>
          </p:nvSpPr>
          <p:spPr bwMode="auto">
            <a:xfrm>
              <a:off x="7162800" y="1828800"/>
              <a:ext cx="762000" cy="990600"/>
            </a:xfrm>
            <a:prstGeom prst="arc">
              <a:avLst>
                <a:gd name="adj1" fmla="val 5458120"/>
                <a:gd name="adj2" fmla="val 9856376"/>
              </a:avLst>
            </a:prstGeom>
            <a:noFill/>
            <a:ln w="38100" cap="flat" cmpd="sng" algn="ctr">
              <a:solidFill>
                <a:schemeClr val="tx1"/>
              </a:solidFill>
              <a:prstDash val="solid"/>
              <a:round/>
              <a:headEnd type="none" w="med" len="med"/>
              <a:tailEnd type="none" w="med" len="med"/>
            </a:ln>
            <a:effectLst/>
          </p:spPr>
          <p:txBody>
            <a:bodyPr/>
            <a:lstStyle/>
            <a:p>
              <a:pPr>
                <a:defRPr/>
              </a:pPr>
              <a:endParaRPr lang="cs-CZ">
                <a:latin typeface="Arial" charset="0"/>
                <a:cs typeface="+mn-cs"/>
              </a:endParaRPr>
            </a:p>
          </p:txBody>
        </p:sp>
        <p:sp>
          <p:nvSpPr>
            <p:cNvPr id="14378" name="Line 125"/>
            <p:cNvSpPr>
              <a:spLocks noChangeShapeType="1"/>
            </p:cNvSpPr>
            <p:nvPr/>
          </p:nvSpPr>
          <p:spPr bwMode="auto">
            <a:xfrm flipV="1">
              <a:off x="7010400" y="2819400"/>
              <a:ext cx="609600"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4379" name="Text Box 148"/>
            <p:cNvSpPr txBox="1">
              <a:spLocks noChangeArrowheads="1"/>
            </p:cNvSpPr>
            <p:nvPr/>
          </p:nvSpPr>
          <p:spPr bwMode="auto">
            <a:xfrm>
              <a:off x="6496050" y="1371600"/>
              <a:ext cx="1504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spcBef>
                  <a:spcPct val="50000"/>
                </a:spcBef>
              </a:pPr>
              <a:r>
                <a:rPr lang="cs-CZ" altLang="cs-CZ"/>
                <a:t>2× inzerce</a:t>
              </a:r>
            </a:p>
          </p:txBody>
        </p:sp>
        <p:sp>
          <p:nvSpPr>
            <p:cNvPr id="14380" name="AutoShape 101"/>
            <p:cNvSpPr>
              <a:spLocks noChangeArrowheads="1"/>
            </p:cNvSpPr>
            <p:nvPr/>
          </p:nvSpPr>
          <p:spPr bwMode="auto">
            <a:xfrm>
              <a:off x="7924800" y="3429000"/>
              <a:ext cx="533400" cy="533400"/>
            </a:xfrm>
            <a:prstGeom prst="diamond">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Pr</a:t>
              </a:r>
            </a:p>
          </p:txBody>
        </p:sp>
        <p:sp>
          <p:nvSpPr>
            <p:cNvPr id="14381" name="Rectangle 65"/>
            <p:cNvSpPr>
              <a:spLocks noChangeArrowheads="1"/>
            </p:cNvSpPr>
            <p:nvPr/>
          </p:nvSpPr>
          <p:spPr bwMode="auto">
            <a:xfrm>
              <a:off x="8001000" y="1600200"/>
              <a:ext cx="457200" cy="457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P</a:t>
              </a:r>
            </a:p>
          </p:txBody>
        </p:sp>
        <p:sp>
          <p:nvSpPr>
            <p:cNvPr id="14382" name="AutoShape 106"/>
            <p:cNvSpPr>
              <a:spLocks noChangeArrowheads="1"/>
            </p:cNvSpPr>
            <p:nvPr/>
          </p:nvSpPr>
          <p:spPr bwMode="auto">
            <a:xfrm>
              <a:off x="8001000" y="2971800"/>
              <a:ext cx="457200" cy="457200"/>
            </a:xfrm>
            <a:prstGeom prst="octagon">
              <a:avLst>
                <a:gd name="adj" fmla="val 29287"/>
              </a:avLst>
            </a:prstGeom>
            <a:noFill/>
            <a:ln w="38100">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C</a:t>
              </a:r>
            </a:p>
          </p:txBody>
        </p:sp>
        <p:sp>
          <p:nvSpPr>
            <p:cNvPr id="14383" name="AutoShape 111"/>
            <p:cNvSpPr>
              <a:spLocks noChangeArrowheads="1"/>
            </p:cNvSpPr>
            <p:nvPr/>
          </p:nvSpPr>
          <p:spPr bwMode="auto">
            <a:xfrm>
              <a:off x="8001000" y="2057400"/>
              <a:ext cx="457200" cy="457200"/>
            </a:xfrm>
            <a:prstGeom prst="pentagon">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E</a:t>
              </a:r>
            </a:p>
          </p:txBody>
        </p:sp>
        <p:sp>
          <p:nvSpPr>
            <p:cNvPr id="14384" name="AutoShape 111"/>
            <p:cNvSpPr>
              <a:spLocks noChangeArrowheads="1"/>
            </p:cNvSpPr>
            <p:nvPr/>
          </p:nvSpPr>
          <p:spPr bwMode="auto">
            <a:xfrm>
              <a:off x="8001000" y="2514600"/>
              <a:ext cx="457200" cy="457200"/>
            </a:xfrm>
            <a:prstGeom prst="pentagon">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E</a:t>
              </a:r>
            </a:p>
          </p:txBody>
        </p:sp>
        <p:sp>
          <p:nvSpPr>
            <p:cNvPr id="14385" name="Oval 74"/>
            <p:cNvSpPr>
              <a:spLocks noChangeArrowheads="1"/>
            </p:cNvSpPr>
            <p:nvPr/>
          </p:nvSpPr>
          <p:spPr bwMode="auto">
            <a:xfrm>
              <a:off x="5105400" y="5029200"/>
              <a:ext cx="457200" cy="4572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K</a:t>
              </a:r>
            </a:p>
          </p:txBody>
        </p:sp>
        <p:sp>
          <p:nvSpPr>
            <p:cNvPr id="14386" name="Oval 74"/>
            <p:cNvSpPr>
              <a:spLocks noChangeArrowheads="1"/>
            </p:cNvSpPr>
            <p:nvPr/>
          </p:nvSpPr>
          <p:spPr bwMode="auto">
            <a:xfrm>
              <a:off x="5086350" y="2590800"/>
              <a:ext cx="457200" cy="4572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K</a:t>
              </a:r>
            </a:p>
          </p:txBody>
        </p:sp>
        <p:sp>
          <p:nvSpPr>
            <p:cNvPr id="14387" name="Text Box 148"/>
            <p:cNvSpPr txBox="1">
              <a:spLocks noChangeArrowheads="1"/>
            </p:cNvSpPr>
            <p:nvPr/>
          </p:nvSpPr>
          <p:spPr bwMode="auto">
            <a:xfrm>
              <a:off x="590550" y="4495800"/>
              <a:ext cx="15430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spcBef>
                  <a:spcPct val="50000"/>
                </a:spcBef>
              </a:pPr>
              <a:r>
                <a:rPr lang="cs-CZ" altLang="cs-CZ"/>
                <a:t>prarodiče</a:t>
              </a:r>
            </a:p>
            <a:p>
              <a:pPr algn="ctr" eaLnBrk="1" hangingPunct="1">
                <a:spcBef>
                  <a:spcPct val="50000"/>
                </a:spcBef>
              </a:pPr>
              <a:r>
                <a:rPr lang="en-US" altLang="cs-CZ"/>
                <a:t>(ancestor</a:t>
              </a:r>
              <a:r>
                <a:rPr lang="cs-CZ" altLang="cs-CZ"/>
                <a:t>s</a:t>
              </a:r>
              <a:r>
                <a:rPr lang="en-US" altLang="cs-CZ"/>
                <a:t>)</a:t>
              </a:r>
            </a:p>
          </p:txBody>
        </p:sp>
      </p:grpSp>
      <p:cxnSp>
        <p:nvCxnSpPr>
          <p:cNvPr id="14342" name="Přímá spojovací šipka 50"/>
          <p:cNvCxnSpPr>
            <a:cxnSpLocks noChangeShapeType="1"/>
          </p:cNvCxnSpPr>
          <p:nvPr/>
        </p:nvCxnSpPr>
        <p:spPr bwMode="auto">
          <a:xfrm>
            <a:off x="381000" y="6629400"/>
            <a:ext cx="8382000" cy="0"/>
          </a:xfrm>
          <a:prstGeom prst="straightConnector1">
            <a:avLst/>
          </a:prstGeom>
          <a:noFill/>
          <a:ln w="57150" algn="ctr">
            <a:solidFill>
              <a:srgbClr val="99FF99"/>
            </a:solidFill>
            <a:round/>
            <a:headEnd/>
            <a:tailEnd type="arrow" w="med" len="med"/>
          </a:ln>
          <a:extLst>
            <a:ext uri="{909E8E84-426E-40DD-AFC4-6F175D3DCCD1}">
              <a14:hiddenFill xmlns:a14="http://schemas.microsoft.com/office/drawing/2010/main">
                <a:noFill/>
              </a14:hiddenFill>
            </a:ext>
          </a:extLst>
        </p:spPr>
      </p:cxnSp>
      <p:sp>
        <p:nvSpPr>
          <p:cNvPr id="14343" name="Text Box 148"/>
          <p:cNvSpPr txBox="1">
            <a:spLocks noChangeArrowheads="1"/>
          </p:cNvSpPr>
          <p:nvPr/>
        </p:nvSpPr>
        <p:spPr bwMode="auto">
          <a:xfrm>
            <a:off x="323850" y="6091238"/>
            <a:ext cx="6076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spcBef>
                <a:spcPct val="50000"/>
              </a:spcBef>
            </a:pPr>
            <a:r>
              <a:rPr lang="cs-CZ" altLang="cs-CZ" sz="2400"/>
              <a:t>proteinová evoluce v čase a událostech</a:t>
            </a:r>
          </a:p>
        </p:txBody>
      </p:sp>
      <p:sp>
        <p:nvSpPr>
          <p:cNvPr id="53" name="Text Box 3"/>
          <p:cNvSpPr txBox="1">
            <a:spLocks noChangeArrowheads="1"/>
          </p:cNvSpPr>
          <p:nvPr/>
        </p:nvSpPr>
        <p:spPr bwMode="auto">
          <a:xfrm>
            <a:off x="20638" y="22225"/>
            <a:ext cx="457048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altLang="cs-CZ" i="1" dirty="0">
                <a:solidFill>
                  <a:schemeClr val="hlink"/>
                </a:solidFill>
              </a:rPr>
              <a:t>2</a:t>
            </a:r>
            <a:r>
              <a:rPr lang="cs-CZ" altLang="cs-CZ" i="1" dirty="0">
                <a:solidFill>
                  <a:schemeClr val="hlink"/>
                </a:solidFill>
              </a:rPr>
              <a:t>. Evoluce proteinů, proteinové domény</a:t>
            </a:r>
          </a:p>
          <a:p>
            <a:pPr eaLnBrk="1" hangingPunct="1"/>
            <a:endParaRPr lang="cs-CZ" altLang="cs-CZ"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5363" name="Text Box 4"/>
          <p:cNvSpPr txBox="1">
            <a:spLocks noChangeArrowheads="1"/>
          </p:cNvSpPr>
          <p:nvPr/>
        </p:nvSpPr>
        <p:spPr bwMode="auto">
          <a:xfrm>
            <a:off x="228600" y="609600"/>
            <a:ext cx="8686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u="sng" dirty="0">
                <a:solidFill>
                  <a:schemeClr val="hlink"/>
                </a:solidFill>
              </a:rPr>
              <a:t>Doménové</a:t>
            </a:r>
            <a:r>
              <a:rPr lang="cs-CZ" altLang="cs-CZ" sz="2400" dirty="0">
                <a:solidFill>
                  <a:schemeClr val="hlink"/>
                </a:solidFill>
              </a:rPr>
              <a:t> </a:t>
            </a:r>
            <a:r>
              <a:rPr lang="cs-CZ" altLang="cs-CZ" sz="2400" dirty="0" err="1">
                <a:solidFill>
                  <a:schemeClr val="hlink"/>
                </a:solidFill>
              </a:rPr>
              <a:t>superrodiny</a:t>
            </a:r>
            <a:r>
              <a:rPr lang="cs-CZ" altLang="cs-CZ" sz="2400" dirty="0">
                <a:solidFill>
                  <a:schemeClr val="hlink"/>
                </a:solidFill>
              </a:rPr>
              <a:t> a rodiny (</a:t>
            </a:r>
            <a:r>
              <a:rPr lang="en-US" altLang="cs-CZ" sz="2400" b="0" i="1" dirty="0" err="1">
                <a:solidFill>
                  <a:schemeClr val="hlink"/>
                </a:solidFill>
              </a:rPr>
              <a:t>superfamilies</a:t>
            </a:r>
            <a:r>
              <a:rPr lang="en-US" altLang="cs-CZ" sz="2400" b="0" dirty="0">
                <a:solidFill>
                  <a:schemeClr val="hlink"/>
                </a:solidFill>
              </a:rPr>
              <a:t>, </a:t>
            </a:r>
            <a:r>
              <a:rPr lang="en-US" altLang="cs-CZ" sz="2400" b="0" i="1" dirty="0">
                <a:solidFill>
                  <a:schemeClr val="hlink"/>
                </a:solidFill>
              </a:rPr>
              <a:t>families</a:t>
            </a:r>
            <a:r>
              <a:rPr lang="cs-CZ" altLang="cs-CZ" sz="2400" dirty="0">
                <a:solidFill>
                  <a:schemeClr val="hlink"/>
                </a:solidFill>
              </a:rPr>
              <a:t>)</a:t>
            </a:r>
          </a:p>
          <a:p>
            <a:pPr eaLnBrk="1" hangingPunct="1">
              <a:lnSpc>
                <a:spcPct val="150000"/>
              </a:lnSpc>
              <a:buFontTx/>
              <a:buChar char="•"/>
            </a:pPr>
            <a:r>
              <a:rPr lang="cs-CZ" altLang="cs-CZ" dirty="0">
                <a:sym typeface="Symbol" pitchFamily="18" charset="2"/>
              </a:rPr>
              <a:t>proteinové domény je možné </a:t>
            </a:r>
            <a:r>
              <a:rPr lang="cs-CZ" altLang="cs-CZ" dirty="0">
                <a:solidFill>
                  <a:srgbClr val="99FF99"/>
                </a:solidFill>
                <a:sym typeface="Symbol" pitchFamily="18" charset="2"/>
              </a:rPr>
              <a:t>klastrovat na základě podobnosti</a:t>
            </a:r>
          </a:p>
          <a:p>
            <a:pPr eaLnBrk="1" hangingPunct="1">
              <a:lnSpc>
                <a:spcPct val="150000"/>
              </a:lnSpc>
              <a:buFontTx/>
              <a:buChar char="•"/>
            </a:pPr>
            <a:r>
              <a:rPr lang="cs-CZ" altLang="cs-CZ" dirty="0">
                <a:sym typeface="Symbol" pitchFamily="18" charset="2"/>
              </a:rPr>
              <a:t>podobnost možná na </a:t>
            </a:r>
            <a:r>
              <a:rPr lang="cs-CZ" altLang="cs-CZ" dirty="0">
                <a:solidFill>
                  <a:srgbClr val="99FF99"/>
                </a:solidFill>
                <a:sym typeface="Symbol" pitchFamily="18" charset="2"/>
              </a:rPr>
              <a:t>více úrovních</a:t>
            </a:r>
          </a:p>
          <a:p>
            <a:pPr lvl="1" eaLnBrk="1" hangingPunct="1">
              <a:lnSpc>
                <a:spcPct val="150000"/>
              </a:lnSpc>
              <a:buFontTx/>
              <a:buChar char="•"/>
            </a:pPr>
            <a:r>
              <a:rPr lang="cs-CZ" altLang="cs-CZ" dirty="0">
                <a:solidFill>
                  <a:srgbClr val="99FF99"/>
                </a:solidFill>
                <a:sym typeface="Symbol" pitchFamily="18" charset="2"/>
              </a:rPr>
              <a:t>sekvenční</a:t>
            </a:r>
            <a:r>
              <a:rPr lang="cs-CZ" altLang="cs-CZ" dirty="0">
                <a:sym typeface="Symbol" pitchFamily="18" charset="2"/>
              </a:rPr>
              <a:t> podobnost (</a:t>
            </a:r>
            <a:r>
              <a:rPr lang="cs-CZ" altLang="cs-CZ" b="0" dirty="0">
                <a:sym typeface="Symbol" pitchFamily="18" charset="2"/>
              </a:rPr>
              <a:t>primární struktura proteinu/domény</a:t>
            </a:r>
            <a:r>
              <a:rPr lang="cs-CZ" altLang="cs-CZ" dirty="0">
                <a:sym typeface="Symbol" pitchFamily="18" charset="2"/>
              </a:rPr>
              <a:t>)</a:t>
            </a:r>
          </a:p>
          <a:p>
            <a:pPr lvl="1" eaLnBrk="1" hangingPunct="1">
              <a:lnSpc>
                <a:spcPct val="150000"/>
              </a:lnSpc>
              <a:buFontTx/>
              <a:buChar char="•"/>
            </a:pPr>
            <a:r>
              <a:rPr lang="cs-CZ" altLang="cs-CZ" dirty="0">
                <a:solidFill>
                  <a:srgbClr val="99FF99"/>
                </a:solidFill>
                <a:sym typeface="Symbol" pitchFamily="18" charset="2"/>
              </a:rPr>
              <a:t>strukturní</a:t>
            </a:r>
            <a:r>
              <a:rPr lang="cs-CZ" altLang="cs-CZ" dirty="0">
                <a:sym typeface="Symbol" pitchFamily="18" charset="2"/>
              </a:rPr>
              <a:t> podobnost (</a:t>
            </a:r>
            <a:r>
              <a:rPr lang="cs-CZ" altLang="cs-CZ" b="0" dirty="0">
                <a:sym typeface="Symbol" pitchFamily="18" charset="2"/>
              </a:rPr>
              <a:t>sekundární a terciární struktura proteinu/domény</a:t>
            </a:r>
            <a:r>
              <a:rPr lang="cs-CZ" altLang="cs-CZ" dirty="0">
                <a:sym typeface="Symbol" pitchFamily="18" charset="2"/>
              </a:rPr>
              <a:t>)</a:t>
            </a:r>
          </a:p>
          <a:p>
            <a:pPr lvl="1" eaLnBrk="1" hangingPunct="1">
              <a:lnSpc>
                <a:spcPct val="150000"/>
              </a:lnSpc>
              <a:buFontTx/>
              <a:buChar char="•"/>
            </a:pPr>
            <a:r>
              <a:rPr lang="cs-CZ" altLang="cs-CZ" dirty="0">
                <a:solidFill>
                  <a:srgbClr val="99FF99"/>
                </a:solidFill>
                <a:sym typeface="Symbol" pitchFamily="18" charset="2"/>
              </a:rPr>
              <a:t>funkční</a:t>
            </a:r>
            <a:r>
              <a:rPr lang="cs-CZ" altLang="cs-CZ" dirty="0">
                <a:sym typeface="Symbol" pitchFamily="18" charset="2"/>
              </a:rPr>
              <a:t> podobnost (</a:t>
            </a:r>
            <a:r>
              <a:rPr lang="cs-CZ" altLang="cs-CZ" b="0" dirty="0">
                <a:sym typeface="Symbol" pitchFamily="18" charset="2"/>
              </a:rPr>
              <a:t>nezávislá na sekvenční a strukturní podobnosti</a:t>
            </a:r>
            <a:r>
              <a:rPr lang="cs-CZ" altLang="cs-CZ" dirty="0">
                <a:sym typeface="Symbol" pitchFamily="18" charset="2"/>
              </a:rPr>
              <a:t>)</a:t>
            </a:r>
          </a:p>
          <a:p>
            <a:pPr eaLnBrk="1" hangingPunct="1">
              <a:lnSpc>
                <a:spcPct val="150000"/>
              </a:lnSpc>
              <a:buFontTx/>
              <a:buChar char="•"/>
            </a:pPr>
            <a:endParaRPr lang="cs-CZ" altLang="cs-CZ" dirty="0">
              <a:sym typeface="Symbol" pitchFamily="18" charset="2"/>
            </a:endParaRPr>
          </a:p>
          <a:p>
            <a:pPr eaLnBrk="1" hangingPunct="1">
              <a:lnSpc>
                <a:spcPct val="150000"/>
              </a:lnSpc>
              <a:buFontTx/>
              <a:buChar char="•"/>
            </a:pPr>
            <a:r>
              <a:rPr lang="cs-CZ" altLang="cs-CZ" dirty="0">
                <a:sym typeface="Symbol" pitchFamily="18" charset="2"/>
              </a:rPr>
              <a:t>doménové rodiny a </a:t>
            </a:r>
            <a:r>
              <a:rPr lang="cs-CZ" altLang="cs-CZ" dirty="0" err="1">
                <a:sym typeface="Symbol" pitchFamily="18" charset="2"/>
              </a:rPr>
              <a:t>superrodiny</a:t>
            </a:r>
            <a:r>
              <a:rPr lang="cs-CZ" altLang="cs-CZ" dirty="0">
                <a:sym typeface="Symbol" pitchFamily="18" charset="2"/>
              </a:rPr>
              <a:t> a podobnost</a:t>
            </a:r>
          </a:p>
          <a:p>
            <a:pPr lvl="1" eaLnBrk="1" hangingPunct="1">
              <a:lnSpc>
                <a:spcPct val="150000"/>
              </a:lnSpc>
              <a:buFontTx/>
              <a:buChar char="•"/>
            </a:pPr>
            <a:r>
              <a:rPr lang="cs-CZ" altLang="cs-CZ" dirty="0">
                <a:solidFill>
                  <a:srgbClr val="99FF99"/>
                </a:solidFill>
                <a:sym typeface="Symbol" pitchFamily="18" charset="2"/>
              </a:rPr>
              <a:t>sekvenční </a:t>
            </a:r>
            <a:r>
              <a:rPr lang="cs-CZ" altLang="cs-CZ" b="0" dirty="0">
                <a:sym typeface="Symbol" pitchFamily="18" charset="2"/>
              </a:rPr>
              <a:t>podobnost</a:t>
            </a:r>
            <a:r>
              <a:rPr lang="cs-CZ" altLang="cs-CZ" dirty="0">
                <a:solidFill>
                  <a:srgbClr val="99FF99"/>
                </a:solidFill>
                <a:sym typeface="Symbol" pitchFamily="18" charset="2"/>
              </a:rPr>
              <a:t>  doménová rodina</a:t>
            </a:r>
            <a:endParaRPr lang="cs-CZ" altLang="cs-CZ" dirty="0">
              <a:sym typeface="Symbol" pitchFamily="18" charset="2"/>
            </a:endParaRPr>
          </a:p>
          <a:p>
            <a:pPr lvl="2" eaLnBrk="1" hangingPunct="1">
              <a:lnSpc>
                <a:spcPct val="150000"/>
              </a:lnSpc>
              <a:buFontTx/>
              <a:buChar char="•"/>
            </a:pPr>
            <a:r>
              <a:rPr lang="cs-CZ" altLang="cs-CZ" b="0" dirty="0">
                <a:sym typeface="Symbol" pitchFamily="18" charset="2"/>
              </a:rPr>
              <a:t>evolučně mladší (mutace v krátké době  </a:t>
            </a:r>
            <a:r>
              <a:rPr lang="cs-CZ" altLang="cs-CZ" b="0" dirty="0" err="1">
                <a:sym typeface="Symbol" pitchFamily="18" charset="2"/>
              </a:rPr>
              <a:t>sekv</a:t>
            </a:r>
            <a:r>
              <a:rPr lang="cs-CZ" altLang="cs-CZ" b="0" dirty="0">
                <a:sym typeface="Symbol" pitchFamily="18" charset="2"/>
              </a:rPr>
              <a:t>. podobnost zachována)</a:t>
            </a:r>
          </a:p>
          <a:p>
            <a:pPr lvl="1" eaLnBrk="1" hangingPunct="1">
              <a:lnSpc>
                <a:spcPct val="150000"/>
              </a:lnSpc>
              <a:buFontTx/>
              <a:buChar char="•"/>
            </a:pPr>
            <a:r>
              <a:rPr lang="cs-CZ" altLang="cs-CZ" dirty="0">
                <a:solidFill>
                  <a:srgbClr val="99FF99"/>
                </a:solidFill>
                <a:sym typeface="Symbol" pitchFamily="18" charset="2"/>
              </a:rPr>
              <a:t>strukturní, funkční </a:t>
            </a:r>
            <a:r>
              <a:rPr lang="cs-CZ" altLang="cs-CZ" b="0" dirty="0">
                <a:sym typeface="Symbol" pitchFamily="18" charset="2"/>
              </a:rPr>
              <a:t>podobnost </a:t>
            </a:r>
            <a:r>
              <a:rPr lang="cs-CZ" altLang="cs-CZ" dirty="0">
                <a:solidFill>
                  <a:srgbClr val="99FF99"/>
                </a:solidFill>
                <a:sym typeface="Symbol" pitchFamily="18" charset="2"/>
              </a:rPr>
              <a:t> doménová </a:t>
            </a:r>
            <a:r>
              <a:rPr lang="cs-CZ" altLang="cs-CZ" dirty="0" err="1">
                <a:solidFill>
                  <a:srgbClr val="99FF99"/>
                </a:solidFill>
                <a:sym typeface="Symbol" pitchFamily="18" charset="2"/>
              </a:rPr>
              <a:t>superrodina</a:t>
            </a:r>
            <a:endParaRPr lang="cs-CZ" altLang="cs-CZ" dirty="0">
              <a:sym typeface="Symbol" pitchFamily="18" charset="2"/>
            </a:endParaRPr>
          </a:p>
          <a:p>
            <a:pPr lvl="2" eaLnBrk="1" hangingPunct="1">
              <a:lnSpc>
                <a:spcPct val="150000"/>
              </a:lnSpc>
              <a:buFontTx/>
              <a:buChar char="•"/>
            </a:pPr>
            <a:r>
              <a:rPr lang="cs-CZ" altLang="cs-CZ" b="0" dirty="0">
                <a:sym typeface="Symbol" pitchFamily="18" charset="2"/>
              </a:rPr>
              <a:t>stejní proteinoví prarodiče, evolučně starší (dlouhodobá mutace sekvence  </a:t>
            </a:r>
            <a:r>
              <a:rPr lang="cs-CZ" altLang="cs-CZ" b="0" dirty="0" err="1">
                <a:sym typeface="Symbol" pitchFamily="18" charset="2"/>
              </a:rPr>
              <a:t>sekv</a:t>
            </a:r>
            <a:r>
              <a:rPr lang="cs-CZ" altLang="cs-CZ" b="0" dirty="0">
                <a:sym typeface="Symbol" pitchFamily="18" charset="2"/>
              </a:rPr>
              <a:t>. podobnost nemusí být zachována)</a:t>
            </a:r>
          </a:p>
        </p:txBody>
      </p:sp>
      <p:sp>
        <p:nvSpPr>
          <p:cNvPr id="15364"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10ACFE9D-4F6B-4CC9-9C30-BC3AD0231B9E}" type="slidenum">
              <a:rPr lang="cs-CZ" altLang="cs-CZ"/>
              <a:pPr algn="r" eaLnBrk="1" hangingPunct="1"/>
              <a:t>13</a:t>
            </a:fld>
            <a:endParaRPr lang="cs-CZ" altLang="cs-CZ"/>
          </a:p>
        </p:txBody>
      </p:sp>
      <p:sp>
        <p:nvSpPr>
          <p:cNvPr id="7" name="Text Box 3"/>
          <p:cNvSpPr txBox="1">
            <a:spLocks noChangeArrowheads="1"/>
          </p:cNvSpPr>
          <p:nvPr/>
        </p:nvSpPr>
        <p:spPr bwMode="auto">
          <a:xfrm>
            <a:off x="20638" y="22225"/>
            <a:ext cx="457048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altLang="cs-CZ" i="1" dirty="0">
                <a:solidFill>
                  <a:schemeClr val="hlink"/>
                </a:solidFill>
              </a:rPr>
              <a:t>2</a:t>
            </a:r>
            <a:r>
              <a:rPr lang="cs-CZ" altLang="cs-CZ" i="1" dirty="0">
                <a:solidFill>
                  <a:schemeClr val="hlink"/>
                </a:solidFill>
              </a:rPr>
              <a:t>. Evoluce proteinů, proteinové domény</a:t>
            </a:r>
          </a:p>
          <a:p>
            <a:pPr eaLnBrk="1" hangingPunct="1"/>
            <a:endParaRPr lang="cs-CZ" altLang="cs-CZ"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387" name="Text Box 4"/>
          <p:cNvSpPr txBox="1">
            <a:spLocks noChangeArrowheads="1"/>
          </p:cNvSpPr>
          <p:nvPr/>
        </p:nvSpPr>
        <p:spPr bwMode="auto">
          <a:xfrm>
            <a:off x="228600" y="609600"/>
            <a:ext cx="86868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Hlavní zdroje pro klasifikaci domén</a:t>
            </a:r>
          </a:p>
          <a:p>
            <a:pPr eaLnBrk="1" hangingPunct="1">
              <a:lnSpc>
                <a:spcPct val="150000"/>
              </a:lnSpc>
              <a:buFontTx/>
              <a:buChar char="•"/>
            </a:pPr>
            <a:r>
              <a:rPr lang="cs-CZ" altLang="cs-CZ" dirty="0">
                <a:sym typeface="Symbol" pitchFamily="18" charset="2"/>
              </a:rPr>
              <a:t>klasifikace domén do </a:t>
            </a:r>
            <a:r>
              <a:rPr lang="cs-CZ" altLang="cs-CZ" dirty="0" err="1">
                <a:sym typeface="Symbol" pitchFamily="18" charset="2"/>
              </a:rPr>
              <a:t>superrodin</a:t>
            </a:r>
            <a:r>
              <a:rPr lang="cs-CZ" altLang="cs-CZ" dirty="0">
                <a:sym typeface="Symbol" pitchFamily="18" charset="2"/>
              </a:rPr>
              <a:t> a rodin</a:t>
            </a:r>
          </a:p>
          <a:p>
            <a:pPr eaLnBrk="1" hangingPunct="1">
              <a:lnSpc>
                <a:spcPct val="150000"/>
              </a:lnSpc>
              <a:buFontTx/>
              <a:buChar char="•"/>
            </a:pPr>
            <a:endParaRPr lang="cs-CZ" altLang="cs-CZ" dirty="0">
              <a:sym typeface="Symbol" pitchFamily="18" charset="2"/>
            </a:endParaRPr>
          </a:p>
          <a:p>
            <a:pPr eaLnBrk="1" hangingPunct="1">
              <a:lnSpc>
                <a:spcPct val="150000"/>
              </a:lnSpc>
              <a:buFontTx/>
              <a:buChar char="•"/>
            </a:pPr>
            <a:r>
              <a:rPr lang="cs-CZ" altLang="cs-CZ" dirty="0">
                <a:solidFill>
                  <a:srgbClr val="99FF99"/>
                </a:solidFill>
                <a:sym typeface="Symbol" pitchFamily="18" charset="2"/>
              </a:rPr>
              <a:t>CATH </a:t>
            </a:r>
            <a:r>
              <a:rPr lang="cs-CZ" altLang="cs-CZ" dirty="0">
                <a:sym typeface="Symbol" pitchFamily="18" charset="2"/>
              </a:rPr>
              <a:t>(</a:t>
            </a:r>
            <a:r>
              <a:rPr lang="en-US" altLang="cs-CZ" i="1" dirty="0">
                <a:solidFill>
                  <a:srgbClr val="99FF99"/>
                </a:solidFill>
                <a:sym typeface="Symbol" pitchFamily="18" charset="2"/>
              </a:rPr>
              <a:t>C</a:t>
            </a:r>
            <a:r>
              <a:rPr lang="en-US" altLang="cs-CZ" i="1" dirty="0">
                <a:sym typeface="Symbol" pitchFamily="18" charset="2"/>
              </a:rPr>
              <a:t>lass, </a:t>
            </a:r>
            <a:r>
              <a:rPr lang="en-US" altLang="cs-CZ" i="1" dirty="0">
                <a:solidFill>
                  <a:srgbClr val="99FF99"/>
                </a:solidFill>
                <a:sym typeface="Symbol" pitchFamily="18" charset="2"/>
              </a:rPr>
              <a:t>A</a:t>
            </a:r>
            <a:r>
              <a:rPr lang="en-US" altLang="cs-CZ" i="1" dirty="0">
                <a:sym typeface="Symbol" pitchFamily="18" charset="2"/>
              </a:rPr>
              <a:t>rchitecture, </a:t>
            </a:r>
            <a:r>
              <a:rPr lang="en-US" altLang="cs-CZ" i="1" dirty="0">
                <a:solidFill>
                  <a:srgbClr val="99FF99"/>
                </a:solidFill>
                <a:sym typeface="Symbol" pitchFamily="18" charset="2"/>
              </a:rPr>
              <a:t>T</a:t>
            </a:r>
            <a:r>
              <a:rPr lang="en-US" altLang="cs-CZ" i="1" dirty="0">
                <a:sym typeface="Symbol" pitchFamily="18" charset="2"/>
              </a:rPr>
              <a:t>opology, </a:t>
            </a:r>
            <a:r>
              <a:rPr lang="en-US" altLang="cs-CZ" i="1" dirty="0">
                <a:solidFill>
                  <a:srgbClr val="99FF99"/>
                </a:solidFill>
                <a:sym typeface="Symbol" pitchFamily="18" charset="2"/>
              </a:rPr>
              <a:t>H</a:t>
            </a:r>
            <a:r>
              <a:rPr lang="en-US" altLang="cs-CZ" i="1" dirty="0">
                <a:sym typeface="Symbol" pitchFamily="18" charset="2"/>
              </a:rPr>
              <a:t>omologous Superfamily</a:t>
            </a:r>
            <a:r>
              <a:rPr lang="cs-CZ" altLang="cs-CZ" dirty="0">
                <a:sym typeface="Symbol" pitchFamily="18" charset="2"/>
              </a:rPr>
              <a:t>)</a:t>
            </a:r>
          </a:p>
          <a:p>
            <a:pPr lvl="1" eaLnBrk="1" hangingPunct="1">
              <a:lnSpc>
                <a:spcPct val="150000"/>
              </a:lnSpc>
              <a:buFontTx/>
              <a:buChar char="•"/>
            </a:pPr>
            <a:r>
              <a:rPr lang="cs-CZ" altLang="cs-CZ" dirty="0">
                <a:sym typeface="Symbol" pitchFamily="18" charset="2"/>
                <a:hlinkClick r:id="rId3"/>
              </a:rPr>
              <a:t>http://www.cathdb.info/</a:t>
            </a:r>
            <a:endParaRPr lang="cs-CZ" altLang="cs-CZ" dirty="0">
              <a:sym typeface="Symbol" pitchFamily="18" charset="2"/>
            </a:endParaRPr>
          </a:p>
          <a:p>
            <a:pPr eaLnBrk="1" hangingPunct="1">
              <a:lnSpc>
                <a:spcPct val="150000"/>
              </a:lnSpc>
              <a:buFontTx/>
              <a:buChar char="•"/>
            </a:pPr>
            <a:endParaRPr lang="cs-CZ" altLang="cs-CZ" dirty="0">
              <a:sym typeface="Symbol" pitchFamily="18" charset="2"/>
            </a:endParaRPr>
          </a:p>
          <a:p>
            <a:pPr eaLnBrk="1" hangingPunct="1">
              <a:lnSpc>
                <a:spcPct val="150000"/>
              </a:lnSpc>
              <a:buFontTx/>
              <a:buChar char="•"/>
            </a:pPr>
            <a:r>
              <a:rPr lang="cs-CZ" altLang="cs-CZ" dirty="0">
                <a:solidFill>
                  <a:srgbClr val="99FF99"/>
                </a:solidFill>
                <a:sym typeface="Symbol" pitchFamily="18" charset="2"/>
              </a:rPr>
              <a:t>SCOP</a:t>
            </a:r>
            <a:r>
              <a:rPr lang="cs-CZ" altLang="cs-CZ" dirty="0">
                <a:sym typeface="Symbol" pitchFamily="18" charset="2"/>
              </a:rPr>
              <a:t> (</a:t>
            </a:r>
            <a:r>
              <a:rPr lang="en-US" altLang="cs-CZ" i="1" dirty="0">
                <a:solidFill>
                  <a:srgbClr val="99FF99"/>
                </a:solidFill>
                <a:sym typeface="Symbol" pitchFamily="18" charset="2"/>
              </a:rPr>
              <a:t>S</a:t>
            </a:r>
            <a:r>
              <a:rPr lang="en-US" altLang="cs-CZ" i="1" dirty="0">
                <a:sym typeface="Symbol" pitchFamily="18" charset="2"/>
              </a:rPr>
              <a:t>tructural </a:t>
            </a:r>
            <a:r>
              <a:rPr lang="en-US" altLang="cs-CZ" i="1" dirty="0">
                <a:solidFill>
                  <a:srgbClr val="99FF99"/>
                </a:solidFill>
                <a:sym typeface="Symbol" pitchFamily="18" charset="2"/>
              </a:rPr>
              <a:t>C</a:t>
            </a:r>
            <a:r>
              <a:rPr lang="en-US" altLang="cs-CZ" i="1" dirty="0">
                <a:sym typeface="Symbol" pitchFamily="18" charset="2"/>
              </a:rPr>
              <a:t>lassification </a:t>
            </a:r>
            <a:r>
              <a:rPr lang="en-US" altLang="cs-CZ" i="1" dirty="0">
                <a:solidFill>
                  <a:srgbClr val="99FF99"/>
                </a:solidFill>
                <a:sym typeface="Symbol" pitchFamily="18" charset="2"/>
              </a:rPr>
              <a:t>O</a:t>
            </a:r>
            <a:r>
              <a:rPr lang="en-US" altLang="cs-CZ" i="1" dirty="0">
                <a:sym typeface="Symbol" pitchFamily="18" charset="2"/>
              </a:rPr>
              <a:t>f </a:t>
            </a:r>
            <a:r>
              <a:rPr lang="en-US" altLang="cs-CZ" i="1" dirty="0">
                <a:solidFill>
                  <a:srgbClr val="99FF99"/>
                </a:solidFill>
                <a:sym typeface="Symbol" pitchFamily="18" charset="2"/>
              </a:rPr>
              <a:t>P</a:t>
            </a:r>
            <a:r>
              <a:rPr lang="en-US" altLang="cs-CZ" i="1" dirty="0">
                <a:sym typeface="Symbol" pitchFamily="18" charset="2"/>
              </a:rPr>
              <a:t>roteins</a:t>
            </a:r>
            <a:r>
              <a:rPr lang="cs-CZ" altLang="cs-CZ" dirty="0">
                <a:sym typeface="Symbol" pitchFamily="18" charset="2"/>
              </a:rPr>
              <a:t>)</a:t>
            </a:r>
          </a:p>
          <a:p>
            <a:pPr lvl="1" eaLnBrk="1" hangingPunct="1">
              <a:lnSpc>
                <a:spcPct val="150000"/>
              </a:lnSpc>
              <a:buFontTx/>
              <a:buChar char="•"/>
            </a:pPr>
            <a:r>
              <a:rPr lang="cs-CZ" altLang="cs-CZ" dirty="0">
                <a:sym typeface="Symbol" pitchFamily="18" charset="2"/>
                <a:hlinkClick r:id="rId4"/>
              </a:rPr>
              <a:t>http://scop.mrc-lmb.cam.ac.uk/scop/</a:t>
            </a:r>
            <a:endParaRPr lang="cs-CZ" altLang="cs-CZ" dirty="0">
              <a:sym typeface="Symbol" pitchFamily="18" charset="2"/>
            </a:endParaRPr>
          </a:p>
          <a:p>
            <a:pPr eaLnBrk="1" hangingPunct="1">
              <a:lnSpc>
                <a:spcPct val="150000"/>
              </a:lnSpc>
              <a:buFontTx/>
              <a:buChar char="•"/>
            </a:pPr>
            <a:endParaRPr lang="cs-CZ" altLang="cs-CZ" dirty="0">
              <a:sym typeface="Symbol" pitchFamily="18" charset="2"/>
            </a:endParaRPr>
          </a:p>
          <a:p>
            <a:pPr eaLnBrk="1" hangingPunct="1">
              <a:lnSpc>
                <a:spcPct val="150000"/>
              </a:lnSpc>
              <a:buFontTx/>
              <a:buChar char="•"/>
            </a:pPr>
            <a:r>
              <a:rPr lang="cs-CZ" altLang="cs-CZ" dirty="0">
                <a:sym typeface="Symbol" pitchFamily="18" charset="2"/>
              </a:rPr>
              <a:t>čerpají </a:t>
            </a:r>
            <a:r>
              <a:rPr lang="cs-CZ" altLang="cs-CZ" dirty="0">
                <a:solidFill>
                  <a:srgbClr val="99FF99"/>
                </a:solidFill>
                <a:sym typeface="Symbol" pitchFamily="18" charset="2"/>
              </a:rPr>
              <a:t>známé </a:t>
            </a:r>
            <a:r>
              <a:rPr lang="cs-CZ" altLang="cs-CZ" dirty="0">
                <a:sym typeface="Symbol" pitchFamily="18" charset="2"/>
              </a:rPr>
              <a:t>proteinové sekvence z </a:t>
            </a:r>
            <a:r>
              <a:rPr lang="cs-CZ" altLang="cs-CZ" i="1" dirty="0">
                <a:sym typeface="Symbol" pitchFamily="18" charset="2"/>
              </a:rPr>
              <a:t>Protein Data Bank </a:t>
            </a:r>
            <a:r>
              <a:rPr lang="cs-CZ" altLang="cs-CZ" dirty="0">
                <a:sym typeface="Symbol" pitchFamily="18" charset="2"/>
              </a:rPr>
              <a:t>(PDB)</a:t>
            </a:r>
          </a:p>
          <a:p>
            <a:pPr eaLnBrk="1" hangingPunct="1">
              <a:lnSpc>
                <a:spcPct val="150000"/>
              </a:lnSpc>
              <a:buFontTx/>
              <a:buChar char="•"/>
            </a:pPr>
            <a:r>
              <a:rPr lang="cs-CZ" altLang="cs-CZ" dirty="0">
                <a:sym typeface="Symbol" pitchFamily="18" charset="2"/>
              </a:rPr>
              <a:t>zpracovávanou jednotkou je proteinová doména</a:t>
            </a:r>
          </a:p>
        </p:txBody>
      </p:sp>
      <p:sp>
        <p:nvSpPr>
          <p:cNvPr id="16388"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515F0B4B-8064-4021-B0A1-CA15204970B8}" type="slidenum">
              <a:rPr lang="cs-CZ" altLang="cs-CZ"/>
              <a:pPr algn="r" eaLnBrk="1" hangingPunct="1"/>
              <a:t>14</a:t>
            </a:fld>
            <a:endParaRPr lang="cs-CZ" altLang="cs-CZ"/>
          </a:p>
        </p:txBody>
      </p:sp>
      <p:sp>
        <p:nvSpPr>
          <p:cNvPr id="7" name="Text Box 3"/>
          <p:cNvSpPr txBox="1">
            <a:spLocks noChangeArrowheads="1"/>
          </p:cNvSpPr>
          <p:nvPr/>
        </p:nvSpPr>
        <p:spPr bwMode="auto">
          <a:xfrm>
            <a:off x="20638" y="22225"/>
            <a:ext cx="457048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altLang="cs-CZ" i="1" dirty="0">
                <a:solidFill>
                  <a:schemeClr val="hlink"/>
                </a:solidFill>
              </a:rPr>
              <a:t>2</a:t>
            </a:r>
            <a:r>
              <a:rPr lang="cs-CZ" altLang="cs-CZ" i="1" dirty="0">
                <a:solidFill>
                  <a:schemeClr val="hlink"/>
                </a:solidFill>
              </a:rPr>
              <a:t>. Evoluce proteinů, proteinové domény</a:t>
            </a:r>
          </a:p>
          <a:p>
            <a:pPr eaLnBrk="1" hangingPunct="1"/>
            <a:endParaRPr lang="cs-CZ" altLang="cs-CZ"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7412"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A26FEC67-5980-4E0C-B5B7-CC2D412F2537}" type="slidenum">
              <a:rPr lang="cs-CZ" altLang="cs-CZ"/>
              <a:pPr algn="r" eaLnBrk="1" hangingPunct="1"/>
              <a:t>15</a:t>
            </a:fld>
            <a:endParaRPr lang="cs-CZ" altLang="cs-CZ"/>
          </a:p>
        </p:txBody>
      </p:sp>
      <p:sp>
        <p:nvSpPr>
          <p:cNvPr id="7" name="Text Box 3"/>
          <p:cNvSpPr txBox="1">
            <a:spLocks noChangeArrowheads="1"/>
          </p:cNvSpPr>
          <p:nvPr/>
        </p:nvSpPr>
        <p:spPr bwMode="auto">
          <a:xfrm>
            <a:off x="20638" y="22225"/>
            <a:ext cx="457048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altLang="cs-CZ" i="1" dirty="0">
                <a:solidFill>
                  <a:schemeClr val="hlink"/>
                </a:solidFill>
              </a:rPr>
              <a:t>2</a:t>
            </a:r>
            <a:r>
              <a:rPr lang="cs-CZ" altLang="cs-CZ" i="1" dirty="0">
                <a:solidFill>
                  <a:schemeClr val="hlink"/>
                </a:solidFill>
              </a:rPr>
              <a:t>. Evoluce proteinů, proteinové domény</a:t>
            </a:r>
          </a:p>
          <a:p>
            <a:pPr eaLnBrk="1" hangingPunct="1"/>
            <a:endParaRPr lang="cs-CZ" altLang="cs-CZ" sz="1600" dirty="0"/>
          </a:p>
        </p:txBody>
      </p:sp>
      <p:sp>
        <p:nvSpPr>
          <p:cNvPr id="6" name="Text Box 4"/>
          <p:cNvSpPr txBox="1">
            <a:spLocks noChangeArrowheads="1"/>
          </p:cNvSpPr>
          <p:nvPr/>
        </p:nvSpPr>
        <p:spPr bwMode="auto">
          <a:xfrm>
            <a:off x="228600" y="609600"/>
            <a:ext cx="86868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u="sng" dirty="0">
                <a:solidFill>
                  <a:schemeClr val="hlink"/>
                </a:solidFill>
              </a:rPr>
              <a:t>Proteinové</a:t>
            </a:r>
            <a:r>
              <a:rPr lang="cs-CZ" altLang="cs-CZ" sz="2400" dirty="0">
                <a:solidFill>
                  <a:schemeClr val="hlink"/>
                </a:solidFill>
              </a:rPr>
              <a:t> rodiny a </a:t>
            </a:r>
            <a:r>
              <a:rPr lang="cs-CZ" altLang="cs-CZ" sz="2400" dirty="0" err="1">
                <a:solidFill>
                  <a:schemeClr val="hlink"/>
                </a:solidFill>
              </a:rPr>
              <a:t>superrodiny</a:t>
            </a:r>
            <a:endParaRPr lang="cs-CZ" altLang="cs-CZ" sz="2400" dirty="0">
              <a:solidFill>
                <a:schemeClr val="hlink"/>
              </a:solidFill>
            </a:endParaRPr>
          </a:p>
          <a:p>
            <a:pPr eaLnBrk="1" hangingPunct="1">
              <a:lnSpc>
                <a:spcPct val="150000"/>
              </a:lnSpc>
              <a:buFontTx/>
              <a:buChar char="•"/>
            </a:pPr>
            <a:r>
              <a:rPr lang="cs-CZ" altLang="cs-CZ" dirty="0">
                <a:sym typeface="Symbol" pitchFamily="18" charset="2"/>
              </a:rPr>
              <a:t>obdobně jako u proteinových domén</a:t>
            </a:r>
          </a:p>
          <a:p>
            <a:pPr lvl="1" eaLnBrk="1" hangingPunct="1">
              <a:lnSpc>
                <a:spcPct val="150000"/>
              </a:lnSpc>
              <a:buFontTx/>
              <a:buChar char="•"/>
            </a:pPr>
            <a:r>
              <a:rPr lang="cs-CZ" altLang="cs-CZ" dirty="0">
                <a:sym typeface="Symbol" pitchFamily="18" charset="2"/>
              </a:rPr>
              <a:t>častější klastrování na základě „sekvenční podobnosti“ (</a:t>
            </a:r>
            <a:r>
              <a:rPr lang="cs-CZ" altLang="cs-CZ" b="0" dirty="0">
                <a:sym typeface="Symbol" pitchFamily="18" charset="2"/>
              </a:rPr>
              <a:t>převážně </a:t>
            </a:r>
            <a:r>
              <a:rPr lang="en-US" altLang="cs-CZ" b="0" i="1" dirty="0">
                <a:sym typeface="Symbol" pitchFamily="18" charset="2"/>
              </a:rPr>
              <a:t>multiple sequence alignment</a:t>
            </a:r>
            <a:r>
              <a:rPr lang="en-US" altLang="cs-CZ" b="0" dirty="0">
                <a:sym typeface="Symbol" pitchFamily="18" charset="2"/>
              </a:rPr>
              <a:t> </a:t>
            </a:r>
            <a:r>
              <a:rPr lang="cs-CZ" altLang="cs-CZ" b="0" dirty="0">
                <a:sym typeface="Symbol" pitchFamily="18" charset="2"/>
              </a:rPr>
              <a:t>algoritmy</a:t>
            </a:r>
            <a:r>
              <a:rPr lang="cs-CZ" altLang="cs-CZ" dirty="0">
                <a:sym typeface="Symbol" pitchFamily="18" charset="2"/>
              </a:rPr>
              <a:t>)  </a:t>
            </a:r>
            <a:r>
              <a:rPr lang="en-US" altLang="cs-CZ" i="1" dirty="0">
                <a:solidFill>
                  <a:srgbClr val="99FF99"/>
                </a:solidFill>
                <a:sym typeface="Symbol" pitchFamily="18" charset="2"/>
              </a:rPr>
              <a:t>sequence signatures</a:t>
            </a:r>
            <a:endParaRPr lang="cs-CZ" altLang="cs-CZ" dirty="0">
              <a:sym typeface="Symbol" pitchFamily="18" charset="2"/>
            </a:endParaRPr>
          </a:p>
          <a:p>
            <a:pPr lvl="1" eaLnBrk="1" hangingPunct="1">
              <a:lnSpc>
                <a:spcPct val="150000"/>
              </a:lnSpc>
              <a:buFontTx/>
              <a:buChar char="•"/>
            </a:pPr>
            <a:r>
              <a:rPr lang="cs-CZ" altLang="cs-CZ" dirty="0">
                <a:sym typeface="Symbol" pitchFamily="18" charset="2"/>
              </a:rPr>
              <a:t>využití </a:t>
            </a:r>
            <a:r>
              <a:rPr lang="cs-CZ" altLang="cs-CZ" dirty="0">
                <a:solidFill>
                  <a:srgbClr val="99FF99"/>
                </a:solidFill>
                <a:sym typeface="Symbol" pitchFamily="18" charset="2"/>
              </a:rPr>
              <a:t>primárních sekvencí proteinů </a:t>
            </a:r>
            <a:r>
              <a:rPr lang="cs-CZ" altLang="cs-CZ" dirty="0">
                <a:sym typeface="Symbol" pitchFamily="18" charset="2"/>
              </a:rPr>
              <a:t>ve zvolené databázi</a:t>
            </a:r>
          </a:p>
          <a:p>
            <a:pPr eaLnBrk="1" hangingPunct="1">
              <a:lnSpc>
                <a:spcPct val="150000"/>
              </a:lnSpc>
              <a:buFontTx/>
              <a:buChar char="•"/>
            </a:pPr>
            <a:r>
              <a:rPr lang="cs-CZ" altLang="cs-CZ" dirty="0">
                <a:sym typeface="Symbol" pitchFamily="18" charset="2"/>
              </a:rPr>
              <a:t>při klastrování je možno zvažovat různé části proteinu</a:t>
            </a:r>
          </a:p>
          <a:p>
            <a:pPr lvl="1" eaLnBrk="1" hangingPunct="1">
              <a:lnSpc>
                <a:spcPct val="150000"/>
              </a:lnSpc>
              <a:buFontTx/>
              <a:buChar char="•"/>
            </a:pPr>
            <a:r>
              <a:rPr lang="cs-CZ" altLang="cs-CZ" b="0" dirty="0">
                <a:sym typeface="Symbol" pitchFamily="18" charset="2"/>
              </a:rPr>
              <a:t>funkční místa proteinu</a:t>
            </a:r>
          </a:p>
          <a:p>
            <a:pPr lvl="1" eaLnBrk="1" hangingPunct="1">
              <a:lnSpc>
                <a:spcPct val="150000"/>
              </a:lnSpc>
              <a:buFontTx/>
              <a:buChar char="•"/>
            </a:pPr>
            <a:r>
              <a:rPr lang="cs-CZ" altLang="cs-CZ" b="0" dirty="0">
                <a:sym typeface="Symbol" pitchFamily="18" charset="2"/>
              </a:rPr>
              <a:t>funkční konzervativní motivy</a:t>
            </a:r>
          </a:p>
          <a:p>
            <a:pPr lvl="1" eaLnBrk="1" hangingPunct="1">
              <a:lnSpc>
                <a:spcPct val="150000"/>
              </a:lnSpc>
              <a:buFontTx/>
              <a:buChar char="•"/>
            </a:pPr>
            <a:r>
              <a:rPr lang="cs-CZ" altLang="cs-CZ" b="0" dirty="0">
                <a:sym typeface="Symbol" pitchFamily="18" charset="2"/>
              </a:rPr>
              <a:t>funkční domény</a:t>
            </a:r>
          </a:p>
          <a:p>
            <a:pPr lvl="1" eaLnBrk="1" hangingPunct="1">
              <a:lnSpc>
                <a:spcPct val="150000"/>
              </a:lnSpc>
              <a:buFontTx/>
              <a:buChar char="•"/>
            </a:pPr>
            <a:r>
              <a:rPr lang="cs-CZ" altLang="cs-CZ" b="0" dirty="0">
                <a:sym typeface="Symbol" pitchFamily="18" charset="2"/>
              </a:rPr>
              <a:t>strukturní domény</a:t>
            </a:r>
          </a:p>
          <a:p>
            <a:pPr eaLnBrk="1" hangingPunct="1">
              <a:lnSpc>
                <a:spcPct val="150000"/>
              </a:lnSpc>
              <a:buFontTx/>
              <a:buChar char="•"/>
            </a:pPr>
            <a:endParaRPr lang="cs-CZ" altLang="cs-CZ" dirty="0">
              <a:sym typeface="Symbol" pitchFamily="18" charset="2"/>
            </a:endParaRPr>
          </a:p>
          <a:p>
            <a:pPr eaLnBrk="1" hangingPunct="1">
              <a:lnSpc>
                <a:spcPct val="150000"/>
              </a:lnSpc>
              <a:buFontTx/>
              <a:buChar char="•"/>
            </a:pPr>
            <a:r>
              <a:rPr lang="cs-CZ" altLang="cs-CZ" dirty="0">
                <a:sym typeface="Symbol" pitchFamily="18" charset="2"/>
              </a:rPr>
              <a:t>proteinová rodina = </a:t>
            </a:r>
            <a:r>
              <a:rPr lang="cs-CZ" altLang="cs-CZ" dirty="0">
                <a:solidFill>
                  <a:srgbClr val="99FF99"/>
                </a:solidFill>
                <a:sym typeface="Symbol" pitchFamily="18" charset="2"/>
              </a:rPr>
              <a:t>„sekvenčně podobné“ </a:t>
            </a:r>
            <a:r>
              <a:rPr lang="cs-CZ" altLang="cs-CZ" dirty="0">
                <a:sym typeface="Symbol" pitchFamily="18" charset="2"/>
              </a:rPr>
              <a:t>proteiny</a:t>
            </a:r>
          </a:p>
          <a:p>
            <a:pPr eaLnBrk="1" hangingPunct="1">
              <a:lnSpc>
                <a:spcPct val="150000"/>
              </a:lnSpc>
              <a:buFontTx/>
              <a:buChar char="•"/>
            </a:pPr>
            <a:r>
              <a:rPr lang="cs-CZ" altLang="cs-CZ" dirty="0">
                <a:sym typeface="Symbol" pitchFamily="18" charset="2"/>
              </a:rPr>
              <a:t>proteinová </a:t>
            </a:r>
            <a:r>
              <a:rPr lang="cs-CZ" altLang="cs-CZ" dirty="0" err="1">
                <a:sym typeface="Symbol" pitchFamily="18" charset="2"/>
              </a:rPr>
              <a:t>superrodina</a:t>
            </a:r>
            <a:r>
              <a:rPr lang="cs-CZ" altLang="cs-CZ" dirty="0">
                <a:sym typeface="Symbol" pitchFamily="18" charset="2"/>
              </a:rPr>
              <a:t> = </a:t>
            </a:r>
            <a:r>
              <a:rPr lang="cs-CZ" altLang="cs-CZ" dirty="0">
                <a:solidFill>
                  <a:srgbClr val="99FF99"/>
                </a:solidFill>
                <a:sym typeface="Symbol" pitchFamily="18" charset="2"/>
              </a:rPr>
              <a:t>evolučně spjaté </a:t>
            </a:r>
            <a:r>
              <a:rPr lang="cs-CZ" altLang="cs-CZ" dirty="0">
                <a:sym typeface="Symbol" pitchFamily="18" charset="2"/>
              </a:rPr>
              <a:t>proteinové rodiny (</a:t>
            </a:r>
            <a:r>
              <a:rPr lang="cs-CZ" altLang="cs-CZ" b="0" dirty="0">
                <a:sym typeface="Symbol" pitchFamily="18" charset="2"/>
              </a:rPr>
              <a:t>není nutná sekvenční podobnost</a:t>
            </a:r>
            <a:r>
              <a:rPr lang="cs-CZ" altLang="cs-CZ" dirty="0">
                <a:sym typeface="Symbol" pitchFamily="18" charset="2"/>
              </a:rPr>
              <a:t>) – souhrn proteinů v evolučně spjatých </a:t>
            </a:r>
            <a:r>
              <a:rPr lang="cs-CZ" altLang="cs-CZ" dirty="0" err="1">
                <a:sym typeface="Symbol" pitchFamily="18" charset="2"/>
              </a:rPr>
              <a:t>prot</a:t>
            </a:r>
            <a:r>
              <a:rPr lang="cs-CZ" altLang="cs-CZ" dirty="0">
                <a:sym typeface="Symbol" pitchFamily="18" charset="2"/>
              </a:rPr>
              <a:t>. rodinách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35" name="Text Box 4"/>
          <p:cNvSpPr txBox="1">
            <a:spLocks noChangeArrowheads="1"/>
          </p:cNvSpPr>
          <p:nvPr/>
        </p:nvSpPr>
        <p:spPr bwMode="auto">
          <a:xfrm>
            <a:off x="228600" y="609600"/>
            <a:ext cx="8686800" cy="599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u="sng" dirty="0">
                <a:solidFill>
                  <a:schemeClr val="hlink"/>
                </a:solidFill>
              </a:rPr>
              <a:t>Proteinové</a:t>
            </a:r>
            <a:r>
              <a:rPr lang="cs-CZ" altLang="cs-CZ" sz="2400" dirty="0">
                <a:solidFill>
                  <a:schemeClr val="hlink"/>
                </a:solidFill>
              </a:rPr>
              <a:t> rodiny a </a:t>
            </a:r>
            <a:r>
              <a:rPr lang="cs-CZ" altLang="cs-CZ" sz="2400" dirty="0" err="1">
                <a:solidFill>
                  <a:schemeClr val="hlink"/>
                </a:solidFill>
              </a:rPr>
              <a:t>superrodiny</a:t>
            </a:r>
            <a:r>
              <a:rPr lang="cs-CZ" altLang="cs-CZ" sz="2400" dirty="0">
                <a:solidFill>
                  <a:schemeClr val="hlink"/>
                </a:solidFill>
              </a:rPr>
              <a:t> – online zdroje</a:t>
            </a:r>
          </a:p>
          <a:p>
            <a:pPr eaLnBrk="1" hangingPunct="1">
              <a:lnSpc>
                <a:spcPct val="150000"/>
              </a:lnSpc>
              <a:buFontTx/>
              <a:buChar char="•"/>
            </a:pPr>
            <a:r>
              <a:rPr lang="cs-CZ" altLang="cs-CZ" dirty="0">
                <a:sym typeface="Symbol" pitchFamily="18" charset="2"/>
              </a:rPr>
              <a:t>různé databáze proteinových rodin a </a:t>
            </a:r>
            <a:r>
              <a:rPr lang="cs-CZ" altLang="cs-CZ" dirty="0" err="1">
                <a:sym typeface="Symbol" pitchFamily="18" charset="2"/>
              </a:rPr>
              <a:t>superrodin</a:t>
            </a:r>
            <a:r>
              <a:rPr lang="cs-CZ" altLang="cs-CZ" dirty="0">
                <a:sym typeface="Symbol" pitchFamily="18" charset="2"/>
              </a:rPr>
              <a:t> (</a:t>
            </a:r>
            <a:r>
              <a:rPr lang="cs-CZ" altLang="cs-CZ" b="0" dirty="0">
                <a:sym typeface="Symbol" pitchFamily="18" charset="2"/>
              </a:rPr>
              <a:t>viz. dále</a:t>
            </a:r>
            <a:r>
              <a:rPr lang="cs-CZ" altLang="cs-CZ" dirty="0">
                <a:sym typeface="Symbol" pitchFamily="18" charset="2"/>
              </a:rPr>
              <a:t>)</a:t>
            </a:r>
          </a:p>
          <a:p>
            <a:pPr lvl="1" eaLnBrk="1" hangingPunct="1">
              <a:lnSpc>
                <a:spcPct val="150000"/>
              </a:lnSpc>
              <a:buFont typeface="+mj-lt"/>
              <a:buAutoNum type="alphaUcPeriod"/>
            </a:pPr>
            <a:r>
              <a:rPr lang="cs-CZ" altLang="cs-CZ" dirty="0">
                <a:sym typeface="Symbol" pitchFamily="18" charset="2"/>
              </a:rPr>
              <a:t>používají různé proteinové databáze (</a:t>
            </a:r>
            <a:r>
              <a:rPr lang="cs-CZ" altLang="cs-CZ" b="0" dirty="0">
                <a:sym typeface="Symbol" pitchFamily="18" charset="2"/>
              </a:rPr>
              <a:t>primární sekvence</a:t>
            </a:r>
            <a:r>
              <a:rPr lang="cs-CZ" altLang="cs-CZ" dirty="0">
                <a:sym typeface="Symbol" pitchFamily="18" charset="2"/>
              </a:rPr>
              <a:t>) pro klasifikaci</a:t>
            </a:r>
          </a:p>
          <a:p>
            <a:pPr lvl="2" eaLnBrk="1" hangingPunct="1">
              <a:lnSpc>
                <a:spcPct val="150000"/>
              </a:lnSpc>
              <a:buFontTx/>
              <a:buChar char="•"/>
            </a:pPr>
            <a:r>
              <a:rPr lang="cs-CZ" altLang="cs-CZ" b="0" dirty="0" err="1">
                <a:sym typeface="Symbol" pitchFamily="18" charset="2"/>
              </a:rPr>
              <a:t>UniProtKB</a:t>
            </a:r>
            <a:r>
              <a:rPr lang="cs-CZ" altLang="cs-CZ" b="0" dirty="0">
                <a:sym typeface="Symbol" pitchFamily="18" charset="2"/>
              </a:rPr>
              <a:t> (</a:t>
            </a:r>
            <a:r>
              <a:rPr lang="cs-CZ" altLang="cs-CZ" b="0" dirty="0" err="1">
                <a:sym typeface="Symbol" pitchFamily="18" charset="2"/>
              </a:rPr>
              <a:t>SwissProt</a:t>
            </a:r>
            <a:r>
              <a:rPr lang="cs-CZ" altLang="cs-CZ" b="0" dirty="0">
                <a:sym typeface="Symbol" pitchFamily="18" charset="2"/>
              </a:rPr>
              <a:t> a </a:t>
            </a:r>
            <a:r>
              <a:rPr lang="cs-CZ" altLang="cs-CZ" b="0" dirty="0" err="1">
                <a:sym typeface="Symbol" pitchFamily="18" charset="2"/>
              </a:rPr>
              <a:t>TrEMBL</a:t>
            </a:r>
            <a:r>
              <a:rPr lang="cs-CZ" altLang="cs-CZ" b="0" dirty="0">
                <a:sym typeface="Symbol" pitchFamily="18" charset="2"/>
              </a:rPr>
              <a:t>)</a:t>
            </a:r>
          </a:p>
          <a:p>
            <a:pPr lvl="2" eaLnBrk="1" hangingPunct="1">
              <a:lnSpc>
                <a:spcPct val="150000"/>
              </a:lnSpc>
              <a:buFontTx/>
              <a:buChar char="•"/>
            </a:pPr>
            <a:r>
              <a:rPr lang="cs-CZ" altLang="cs-CZ" b="0" dirty="0">
                <a:sym typeface="Symbol" pitchFamily="18" charset="2"/>
              </a:rPr>
              <a:t>NCBI </a:t>
            </a:r>
            <a:r>
              <a:rPr lang="cs-CZ" altLang="cs-CZ" b="0" dirty="0" err="1">
                <a:sym typeface="Symbol" pitchFamily="18" charset="2"/>
              </a:rPr>
              <a:t>RefSeq</a:t>
            </a:r>
            <a:endParaRPr lang="cs-CZ" altLang="cs-CZ" b="0" dirty="0">
              <a:sym typeface="Symbol" pitchFamily="18" charset="2"/>
            </a:endParaRPr>
          </a:p>
          <a:p>
            <a:pPr lvl="2" eaLnBrk="1" hangingPunct="1">
              <a:lnSpc>
                <a:spcPct val="150000"/>
              </a:lnSpc>
              <a:buFontTx/>
              <a:buChar char="•"/>
            </a:pPr>
            <a:r>
              <a:rPr lang="cs-CZ" altLang="cs-CZ" b="0" dirty="0">
                <a:sym typeface="Symbol" pitchFamily="18" charset="2"/>
              </a:rPr>
              <a:t>proteinové databáze pro vybrané kompletně </a:t>
            </a:r>
            <a:r>
              <a:rPr lang="cs-CZ" altLang="cs-CZ" b="0" dirty="0" err="1">
                <a:sym typeface="Symbol" pitchFamily="18" charset="2"/>
              </a:rPr>
              <a:t>sekvenované</a:t>
            </a:r>
            <a:r>
              <a:rPr lang="cs-CZ" altLang="cs-CZ" b="0" dirty="0">
                <a:sym typeface="Symbol" pitchFamily="18" charset="2"/>
              </a:rPr>
              <a:t> organizmy</a:t>
            </a:r>
          </a:p>
          <a:p>
            <a:pPr lvl="2" eaLnBrk="1" hangingPunct="1">
              <a:lnSpc>
                <a:spcPct val="150000"/>
              </a:lnSpc>
              <a:buFontTx/>
              <a:buChar char="•"/>
            </a:pPr>
            <a:r>
              <a:rPr lang="cs-CZ" altLang="cs-CZ" b="0" dirty="0">
                <a:sym typeface="Symbol" pitchFamily="18" charset="2"/>
              </a:rPr>
              <a:t>...</a:t>
            </a:r>
            <a:endParaRPr lang="en-US" altLang="cs-CZ" b="0" dirty="0">
              <a:sym typeface="Symbol" pitchFamily="18" charset="2"/>
            </a:endParaRPr>
          </a:p>
          <a:p>
            <a:pPr lvl="2" eaLnBrk="1" hangingPunct="1">
              <a:lnSpc>
                <a:spcPct val="150000"/>
              </a:lnSpc>
              <a:buFontTx/>
              <a:buChar char="•"/>
            </a:pPr>
            <a:endParaRPr lang="cs-CZ" altLang="cs-CZ" b="0" dirty="0">
              <a:sym typeface="Symbol" pitchFamily="18" charset="2"/>
            </a:endParaRPr>
          </a:p>
          <a:p>
            <a:pPr lvl="1" eaLnBrk="1" hangingPunct="1">
              <a:lnSpc>
                <a:spcPct val="150000"/>
              </a:lnSpc>
              <a:buFont typeface="+mj-lt"/>
              <a:buAutoNum type="alphaUcPeriod"/>
            </a:pPr>
            <a:r>
              <a:rPr lang="cs-CZ" altLang="cs-CZ" dirty="0">
                <a:sym typeface="Symbol" pitchFamily="18" charset="2"/>
              </a:rPr>
              <a:t>používají různé části proteinu pro predikci rodin/</a:t>
            </a:r>
            <a:r>
              <a:rPr lang="cs-CZ" altLang="cs-CZ" dirty="0" err="1">
                <a:sym typeface="Symbol" pitchFamily="18" charset="2"/>
              </a:rPr>
              <a:t>superrodin</a:t>
            </a:r>
            <a:endParaRPr lang="cs-CZ" altLang="cs-CZ" dirty="0">
              <a:sym typeface="Symbol" pitchFamily="18" charset="2"/>
            </a:endParaRPr>
          </a:p>
          <a:p>
            <a:pPr eaLnBrk="1" hangingPunct="1">
              <a:lnSpc>
                <a:spcPct val="150000"/>
              </a:lnSpc>
              <a:buFontTx/>
              <a:buChar char="•"/>
            </a:pPr>
            <a:endParaRPr lang="cs-CZ" altLang="cs-CZ" dirty="0">
              <a:sym typeface="Symbol" pitchFamily="18" charset="2"/>
            </a:endParaRPr>
          </a:p>
          <a:p>
            <a:pPr eaLnBrk="1" hangingPunct="1">
              <a:lnSpc>
                <a:spcPct val="150000"/>
              </a:lnSpc>
              <a:buFontTx/>
              <a:buChar char="•"/>
            </a:pPr>
            <a:r>
              <a:rPr lang="cs-CZ" altLang="cs-CZ" dirty="0">
                <a:solidFill>
                  <a:srgbClr val="99FF99"/>
                </a:solidFill>
                <a:sym typeface="Symbol" pitchFamily="18" charset="2"/>
              </a:rPr>
              <a:t>integrální zdroje</a:t>
            </a:r>
          </a:p>
          <a:p>
            <a:pPr lvl="1" eaLnBrk="1" hangingPunct="1">
              <a:lnSpc>
                <a:spcPct val="150000"/>
              </a:lnSpc>
              <a:buFontTx/>
              <a:buChar char="•"/>
            </a:pPr>
            <a:r>
              <a:rPr lang="cs-CZ" altLang="cs-CZ" b="0" dirty="0">
                <a:sym typeface="Symbol" pitchFamily="18" charset="2"/>
              </a:rPr>
              <a:t>sbírají informace z více zdrojů a prezentují na jediném místě</a:t>
            </a:r>
          </a:p>
          <a:p>
            <a:pPr lvl="1" eaLnBrk="1" hangingPunct="1">
              <a:lnSpc>
                <a:spcPct val="150000"/>
              </a:lnSpc>
              <a:buFontTx/>
              <a:buChar char="•"/>
            </a:pPr>
            <a:r>
              <a:rPr lang="cs-CZ" altLang="cs-CZ" dirty="0" err="1">
                <a:solidFill>
                  <a:srgbClr val="99FF99"/>
                </a:solidFill>
                <a:sym typeface="Symbol" pitchFamily="18" charset="2"/>
              </a:rPr>
              <a:t>InterPro</a:t>
            </a:r>
            <a:r>
              <a:rPr lang="cs-CZ" altLang="cs-CZ" dirty="0">
                <a:solidFill>
                  <a:srgbClr val="99FF99"/>
                </a:solidFill>
                <a:sym typeface="Symbol" pitchFamily="18" charset="2"/>
              </a:rPr>
              <a:t> (</a:t>
            </a:r>
            <a:r>
              <a:rPr lang="cs-CZ" altLang="cs-CZ" dirty="0">
                <a:solidFill>
                  <a:srgbClr val="99FF99"/>
                </a:solidFill>
                <a:sym typeface="Symbol" pitchFamily="18" charset="2"/>
                <a:hlinkClick r:id="rId3"/>
              </a:rPr>
              <a:t>http://www.ebi.ac.uk/</a:t>
            </a:r>
            <a:r>
              <a:rPr lang="cs-CZ" altLang="cs-CZ" dirty="0" err="1">
                <a:solidFill>
                  <a:srgbClr val="99FF99"/>
                </a:solidFill>
                <a:sym typeface="Symbol" pitchFamily="18" charset="2"/>
                <a:hlinkClick r:id="rId3"/>
              </a:rPr>
              <a:t>interpro</a:t>
            </a:r>
            <a:r>
              <a:rPr lang="cs-CZ" altLang="cs-CZ" dirty="0">
                <a:solidFill>
                  <a:srgbClr val="99FF99"/>
                </a:solidFill>
                <a:sym typeface="Symbol" pitchFamily="18" charset="2"/>
                <a:hlinkClick r:id="rId3"/>
              </a:rPr>
              <a:t>/</a:t>
            </a:r>
            <a:r>
              <a:rPr lang="cs-CZ" altLang="cs-CZ" dirty="0">
                <a:solidFill>
                  <a:srgbClr val="99FF99"/>
                </a:solidFill>
                <a:sym typeface="Symbol" pitchFamily="18" charset="2"/>
              </a:rPr>
              <a:t>) – příklad P12345, P04637</a:t>
            </a:r>
          </a:p>
          <a:p>
            <a:pPr lvl="1" eaLnBrk="1" hangingPunct="1">
              <a:lnSpc>
                <a:spcPct val="150000"/>
              </a:lnSpc>
              <a:buFontTx/>
              <a:buChar char="•"/>
            </a:pPr>
            <a:r>
              <a:rPr lang="cs-CZ" altLang="cs-CZ" dirty="0">
                <a:solidFill>
                  <a:srgbClr val="99FF99"/>
                </a:solidFill>
                <a:sym typeface="Symbol" pitchFamily="18" charset="2"/>
              </a:rPr>
              <a:t>CDD </a:t>
            </a:r>
            <a:r>
              <a:rPr lang="en-US" altLang="cs-CZ" b="0" dirty="0">
                <a:sym typeface="Symbol" pitchFamily="18" charset="2"/>
              </a:rPr>
              <a:t>(</a:t>
            </a:r>
            <a:r>
              <a:rPr lang="en-US" altLang="cs-CZ" b="0" i="1" dirty="0">
                <a:sym typeface="Symbol" pitchFamily="18" charset="2"/>
              </a:rPr>
              <a:t>Conserved Domain Database</a:t>
            </a:r>
            <a:r>
              <a:rPr lang="en-US" altLang="cs-CZ" b="0" dirty="0">
                <a:sym typeface="Symbol" pitchFamily="18" charset="2"/>
              </a:rPr>
              <a:t>)</a:t>
            </a:r>
            <a:endParaRPr lang="cs-CZ" altLang="cs-CZ" dirty="0">
              <a:solidFill>
                <a:srgbClr val="99FF99"/>
              </a:solidFill>
              <a:sym typeface="Symbol" pitchFamily="18" charset="2"/>
            </a:endParaRPr>
          </a:p>
        </p:txBody>
      </p:sp>
      <p:sp>
        <p:nvSpPr>
          <p:cNvPr id="18436"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E013B21B-F4D7-4222-B10C-F9FA6CF84A4B}" type="slidenum">
              <a:rPr lang="cs-CZ" altLang="cs-CZ"/>
              <a:pPr algn="r" eaLnBrk="1" hangingPunct="1"/>
              <a:t>16</a:t>
            </a:fld>
            <a:endParaRPr lang="cs-CZ" altLang="cs-CZ"/>
          </a:p>
        </p:txBody>
      </p:sp>
      <p:sp>
        <p:nvSpPr>
          <p:cNvPr id="7" name="Text Box 3"/>
          <p:cNvSpPr txBox="1">
            <a:spLocks noChangeArrowheads="1"/>
          </p:cNvSpPr>
          <p:nvPr/>
        </p:nvSpPr>
        <p:spPr bwMode="auto">
          <a:xfrm>
            <a:off x="20638" y="22225"/>
            <a:ext cx="457048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altLang="cs-CZ" i="1" dirty="0">
                <a:solidFill>
                  <a:schemeClr val="hlink"/>
                </a:solidFill>
              </a:rPr>
              <a:t>2</a:t>
            </a:r>
            <a:r>
              <a:rPr lang="cs-CZ" altLang="cs-CZ" i="1" dirty="0">
                <a:solidFill>
                  <a:schemeClr val="hlink"/>
                </a:solidFill>
              </a:rPr>
              <a:t>. Evoluce proteinů, proteinové domény</a:t>
            </a:r>
          </a:p>
          <a:p>
            <a:pPr eaLnBrk="1" hangingPunct="1"/>
            <a:endParaRPr lang="cs-CZ" altLang="cs-CZ" sz="1600" dirty="0"/>
          </a:p>
        </p:txBody>
      </p:sp>
    </p:spTree>
    <p:extLst>
      <p:ext uri="{BB962C8B-B14F-4D97-AF65-F5344CB8AC3E}">
        <p14:creationId xmlns:p14="http://schemas.microsoft.com/office/powerpoint/2010/main" val="3215290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8001000" cy="660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Obdélník 6"/>
          <p:cNvSpPr>
            <a:spLocks noChangeArrowheads="1"/>
          </p:cNvSpPr>
          <p:nvPr/>
        </p:nvSpPr>
        <p:spPr bwMode="auto">
          <a:xfrm>
            <a:off x="0" y="6581775"/>
            <a:ext cx="876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altLang="cs-CZ" sz="1200" dirty="0"/>
              <a:t>1.</a:t>
            </a:r>
            <a:r>
              <a:rPr lang="cs-CZ" altLang="cs-CZ" sz="1200" dirty="0"/>
              <a:t> </a:t>
            </a:r>
            <a:r>
              <a:rPr lang="en-US" altLang="cs-CZ" sz="1200" dirty="0" err="1"/>
              <a:t>Chothia</a:t>
            </a:r>
            <a:r>
              <a:rPr lang="en-US" altLang="cs-CZ" sz="1200" dirty="0"/>
              <a:t>, C. &amp; Gough, J. Genomic and structural aspects of protein evolution. </a:t>
            </a:r>
            <a:r>
              <a:rPr lang="en-US" altLang="cs-CZ" sz="1200" i="1" dirty="0"/>
              <a:t>Biochemical Journal</a:t>
            </a:r>
            <a:r>
              <a:rPr lang="en-US" altLang="cs-CZ" sz="1200" dirty="0"/>
              <a:t> 419, 15 (</a:t>
            </a:r>
            <a:r>
              <a:rPr lang="en-US" altLang="cs-CZ" sz="1200" dirty="0">
                <a:solidFill>
                  <a:srgbClr val="FF0000"/>
                </a:solidFill>
              </a:rPr>
              <a:t>2009</a:t>
            </a:r>
            <a:r>
              <a:rPr lang="en-US" altLang="cs-CZ" sz="1200" dirty="0"/>
              <a:t>).</a:t>
            </a:r>
          </a:p>
        </p:txBody>
      </p:sp>
      <p:sp>
        <p:nvSpPr>
          <p:cNvPr id="19460" name="Obdélník 7"/>
          <p:cNvSpPr>
            <a:spLocks noChangeArrowheads="1"/>
          </p:cNvSpPr>
          <p:nvPr/>
        </p:nvSpPr>
        <p:spPr bwMode="auto">
          <a:xfrm>
            <a:off x="533400" y="6162675"/>
            <a:ext cx="8153400" cy="43973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cs-CZ" altLang="cs-CZ"/>
          </a:p>
        </p:txBody>
      </p:sp>
      <p:sp>
        <p:nvSpPr>
          <p:cNvPr id="19461" name="Obdélník 8"/>
          <p:cNvSpPr>
            <a:spLocks noChangeArrowheads="1"/>
          </p:cNvSpPr>
          <p:nvPr/>
        </p:nvSpPr>
        <p:spPr bwMode="auto">
          <a:xfrm>
            <a:off x="533400" y="914400"/>
            <a:ext cx="8153400" cy="32385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cs-CZ" altLang="cs-CZ"/>
          </a:p>
        </p:txBody>
      </p:sp>
      <p:sp>
        <p:nvSpPr>
          <p:cNvPr id="19462" name="Obdélník 9"/>
          <p:cNvSpPr>
            <a:spLocks noChangeArrowheads="1"/>
          </p:cNvSpPr>
          <p:nvPr/>
        </p:nvSpPr>
        <p:spPr bwMode="auto">
          <a:xfrm>
            <a:off x="533400" y="5410200"/>
            <a:ext cx="8153400" cy="752475"/>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cs-CZ" altLang="cs-CZ"/>
          </a:p>
        </p:txBody>
      </p:sp>
      <p:sp>
        <p:nvSpPr>
          <p:cNvPr id="19463" name="Obdélník 8"/>
          <p:cNvSpPr>
            <a:spLocks noChangeArrowheads="1"/>
          </p:cNvSpPr>
          <p:nvPr/>
        </p:nvSpPr>
        <p:spPr bwMode="auto">
          <a:xfrm>
            <a:off x="533400" y="3990975"/>
            <a:ext cx="8153400" cy="466725"/>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cs-CZ" altLang="cs-CZ"/>
          </a:p>
        </p:txBody>
      </p:sp>
      <p:sp>
        <p:nvSpPr>
          <p:cNvPr id="19464" name="Obdélník 9"/>
          <p:cNvSpPr>
            <a:spLocks noChangeArrowheads="1"/>
          </p:cNvSpPr>
          <p:nvPr/>
        </p:nvSpPr>
        <p:spPr bwMode="auto">
          <a:xfrm>
            <a:off x="533400" y="3095625"/>
            <a:ext cx="8153400" cy="466725"/>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cs-CZ" altLang="cs-CZ"/>
          </a:p>
        </p:txBody>
      </p:sp>
      <p:sp>
        <p:nvSpPr>
          <p:cNvPr id="2" name="TextovéPole 1"/>
          <p:cNvSpPr txBox="1"/>
          <p:nvPr/>
        </p:nvSpPr>
        <p:spPr>
          <a:xfrm rot="19539192">
            <a:off x="36109" y="2490899"/>
            <a:ext cx="9093643" cy="1785104"/>
          </a:xfrm>
          <a:prstGeom prst="rect">
            <a:avLst/>
          </a:prstGeom>
          <a:noFill/>
        </p:spPr>
        <p:txBody>
          <a:bodyPr wrap="none" rtlCol="0">
            <a:spAutoFit/>
          </a:bodyPr>
          <a:lstStyle/>
          <a:p>
            <a:r>
              <a:rPr lang="cs-CZ" sz="11000" dirty="0">
                <a:ln w="28575">
                  <a:solidFill>
                    <a:srgbClr val="FF0000"/>
                  </a:solidFill>
                </a:ln>
                <a:noFill/>
                <a:effectLst>
                  <a:glow rad="63500">
                    <a:schemeClr val="accent2">
                      <a:satMod val="175000"/>
                      <a:alpha val="40000"/>
                    </a:schemeClr>
                  </a:glow>
                </a:effectLst>
              </a:rPr>
              <a:t>OUTDATED...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35" name="Text Box 4"/>
          <p:cNvSpPr txBox="1">
            <a:spLocks noChangeArrowheads="1"/>
          </p:cNvSpPr>
          <p:nvPr/>
        </p:nvSpPr>
        <p:spPr bwMode="auto">
          <a:xfrm>
            <a:off x="228600" y="609600"/>
            <a:ext cx="8686800" cy="604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Co získám znalostí proteinové rodiny/superrodiny?</a:t>
            </a:r>
          </a:p>
          <a:p>
            <a:pPr eaLnBrk="1" hangingPunct="1">
              <a:lnSpc>
                <a:spcPct val="150000"/>
              </a:lnSpc>
              <a:buFontTx/>
              <a:buChar char="•"/>
            </a:pPr>
            <a:r>
              <a:rPr lang="cs-CZ" altLang="cs-CZ" dirty="0">
                <a:sym typeface="Symbol" pitchFamily="18" charset="2"/>
              </a:rPr>
              <a:t>předpokládaná </a:t>
            </a:r>
            <a:r>
              <a:rPr lang="cs-CZ" altLang="cs-CZ" dirty="0">
                <a:solidFill>
                  <a:srgbClr val="99FF99"/>
                </a:solidFill>
                <a:sym typeface="Symbol" pitchFamily="18" charset="2"/>
              </a:rPr>
              <a:t>funkce proteinu</a:t>
            </a:r>
          </a:p>
          <a:p>
            <a:pPr lvl="1" eaLnBrk="1" hangingPunct="1">
              <a:lnSpc>
                <a:spcPct val="150000"/>
              </a:lnSpc>
              <a:buFontTx/>
              <a:buChar char="•"/>
            </a:pPr>
            <a:r>
              <a:rPr lang="cs-CZ" altLang="cs-CZ" b="0" dirty="0">
                <a:sym typeface="Symbol" pitchFamily="18" charset="2"/>
              </a:rPr>
              <a:t>pokud není protein sám o sobě již detailně prostudován...</a:t>
            </a:r>
          </a:p>
          <a:p>
            <a:pPr lvl="1" eaLnBrk="1" hangingPunct="1">
              <a:lnSpc>
                <a:spcPct val="150000"/>
              </a:lnSpc>
              <a:buFontTx/>
              <a:buChar char="•"/>
            </a:pPr>
            <a:r>
              <a:rPr lang="cs-CZ" altLang="cs-CZ" b="0" dirty="0">
                <a:sym typeface="Symbol" pitchFamily="18" charset="2"/>
              </a:rPr>
              <a:t>navazující GO (</a:t>
            </a:r>
            <a:r>
              <a:rPr lang="cs-CZ" altLang="cs-CZ" b="0" i="1" dirty="0">
                <a:sym typeface="Symbol" pitchFamily="18" charset="2"/>
              </a:rPr>
              <a:t>gene ontology</a:t>
            </a:r>
            <a:r>
              <a:rPr lang="cs-CZ" altLang="cs-CZ" b="0" dirty="0">
                <a:sym typeface="Symbol" pitchFamily="18" charset="2"/>
              </a:rPr>
              <a:t>) termíny – viz. příští přednáška</a:t>
            </a:r>
          </a:p>
          <a:p>
            <a:pPr eaLnBrk="1" hangingPunct="1">
              <a:lnSpc>
                <a:spcPct val="150000"/>
              </a:lnSpc>
              <a:buFontTx/>
              <a:buChar char="•"/>
            </a:pPr>
            <a:endParaRPr lang="cs-CZ" altLang="cs-CZ" dirty="0"/>
          </a:p>
          <a:p>
            <a:pPr eaLnBrk="1" hangingPunct="1">
              <a:lnSpc>
                <a:spcPct val="150000"/>
              </a:lnSpc>
              <a:buFontTx/>
              <a:buChar char="•"/>
            </a:pPr>
            <a:r>
              <a:rPr lang="cs-CZ" altLang="cs-CZ" dirty="0"/>
              <a:t>klasifikace v systému proteinových rodin/superrodin</a:t>
            </a:r>
          </a:p>
          <a:p>
            <a:pPr lvl="1" eaLnBrk="1" hangingPunct="1">
              <a:lnSpc>
                <a:spcPct val="150000"/>
              </a:lnSpc>
              <a:buFontTx/>
              <a:buChar char="•"/>
            </a:pPr>
            <a:r>
              <a:rPr lang="cs-CZ" altLang="cs-CZ" b="0" dirty="0">
                <a:sym typeface="Symbol" pitchFamily="18" charset="2"/>
              </a:rPr>
              <a:t>návaznosti na jiné rodiny, metabolické dráhy atd.</a:t>
            </a:r>
          </a:p>
          <a:p>
            <a:pPr eaLnBrk="1" hangingPunct="1">
              <a:lnSpc>
                <a:spcPct val="150000"/>
              </a:lnSpc>
              <a:buFontTx/>
              <a:buChar char="•"/>
            </a:pPr>
            <a:endParaRPr lang="cs-CZ" altLang="cs-CZ" dirty="0">
              <a:sym typeface="Symbol" pitchFamily="18" charset="2"/>
            </a:endParaRPr>
          </a:p>
          <a:p>
            <a:pPr eaLnBrk="1" hangingPunct="1">
              <a:lnSpc>
                <a:spcPct val="150000"/>
              </a:lnSpc>
              <a:buFontTx/>
              <a:buChar char="•"/>
            </a:pPr>
            <a:r>
              <a:rPr lang="cs-CZ" altLang="cs-CZ" dirty="0"/>
              <a:t>důležité např. při studiu seznamu proteinů/genů se změněnou hladinou/expresí</a:t>
            </a:r>
          </a:p>
          <a:p>
            <a:pPr lvl="1" eaLnBrk="1" hangingPunct="1">
              <a:lnSpc>
                <a:spcPct val="150000"/>
              </a:lnSpc>
              <a:buFontTx/>
              <a:buChar char="•"/>
            </a:pPr>
            <a:r>
              <a:rPr lang="cs-CZ" altLang="cs-CZ" i="1" dirty="0">
                <a:solidFill>
                  <a:srgbClr val="99FF99"/>
                </a:solidFill>
              </a:rPr>
              <a:t>datamining</a:t>
            </a:r>
            <a:endParaRPr lang="cs-CZ" altLang="cs-CZ" dirty="0"/>
          </a:p>
          <a:p>
            <a:pPr lvl="2" eaLnBrk="1" hangingPunct="1">
              <a:lnSpc>
                <a:spcPct val="150000"/>
              </a:lnSpc>
              <a:buFontTx/>
              <a:buChar char="•"/>
            </a:pPr>
            <a:r>
              <a:rPr lang="cs-CZ" altLang="cs-CZ" b="0" dirty="0"/>
              <a:t>proteiny většinou nepůsobí samostatně, paralelní dráhy, atd.</a:t>
            </a:r>
          </a:p>
          <a:p>
            <a:pPr lvl="2" eaLnBrk="1" hangingPunct="1">
              <a:lnSpc>
                <a:spcPct val="150000"/>
              </a:lnSpc>
              <a:buFontTx/>
              <a:buChar char="•"/>
            </a:pPr>
            <a:r>
              <a:rPr lang="cs-CZ" altLang="cs-CZ" b="0" dirty="0"/>
              <a:t>případně lze pozorovat změny u proteinů následujících/předcházejících v kaskádě změn v reakci na konkrétní stimul</a:t>
            </a:r>
          </a:p>
        </p:txBody>
      </p:sp>
      <p:sp>
        <p:nvSpPr>
          <p:cNvPr id="18436"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E013B21B-F4D7-4222-B10C-F9FA6CF84A4B}" type="slidenum">
              <a:rPr lang="cs-CZ" altLang="cs-CZ"/>
              <a:pPr algn="r" eaLnBrk="1" hangingPunct="1"/>
              <a:t>18</a:t>
            </a:fld>
            <a:endParaRPr lang="cs-CZ" altLang="cs-CZ"/>
          </a:p>
        </p:txBody>
      </p:sp>
      <p:sp>
        <p:nvSpPr>
          <p:cNvPr id="7" name="Text Box 3"/>
          <p:cNvSpPr txBox="1">
            <a:spLocks noChangeArrowheads="1"/>
          </p:cNvSpPr>
          <p:nvPr/>
        </p:nvSpPr>
        <p:spPr bwMode="auto">
          <a:xfrm>
            <a:off x="20638" y="22225"/>
            <a:ext cx="457048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altLang="cs-CZ" i="1" dirty="0">
                <a:solidFill>
                  <a:schemeClr val="hlink"/>
                </a:solidFill>
              </a:rPr>
              <a:t>2</a:t>
            </a:r>
            <a:r>
              <a:rPr lang="cs-CZ" altLang="cs-CZ" i="1" dirty="0">
                <a:solidFill>
                  <a:schemeClr val="hlink"/>
                </a:solidFill>
              </a:rPr>
              <a:t>. Evoluce proteinů, proteinové domény</a:t>
            </a:r>
          </a:p>
          <a:p>
            <a:pPr eaLnBrk="1" hangingPunct="1"/>
            <a:endParaRPr lang="cs-CZ" altLang="cs-CZ" sz="1600" dirty="0"/>
          </a:p>
        </p:txBody>
      </p:sp>
    </p:spTree>
    <p:extLst>
      <p:ext uri="{BB962C8B-B14F-4D97-AF65-F5344CB8AC3E}">
        <p14:creationId xmlns:p14="http://schemas.microsoft.com/office/powerpoint/2010/main" val="527437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28600" y="2590800"/>
            <a:ext cx="868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lnSpc>
                <a:spcPct val="150000"/>
              </a:lnSpc>
            </a:pPr>
            <a:r>
              <a:rPr lang="en-US" altLang="cs-CZ" sz="3200" dirty="0">
                <a:solidFill>
                  <a:schemeClr val="hlink"/>
                </a:solidFill>
              </a:rPr>
              <a:t>3</a:t>
            </a:r>
            <a:r>
              <a:rPr lang="cs-CZ" altLang="cs-CZ" sz="3200" dirty="0">
                <a:solidFill>
                  <a:schemeClr val="hlink"/>
                </a:solidFill>
              </a:rPr>
              <a:t>. Taxonomie a fylogeneze</a:t>
            </a:r>
          </a:p>
        </p:txBody>
      </p:sp>
      <p:sp>
        <p:nvSpPr>
          <p:cNvPr id="22531" name="Line 5"/>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32" name="Text Box 7"/>
          <p:cNvSpPr txBox="1">
            <a:spLocks noChangeArrowheads="1"/>
          </p:cNvSpPr>
          <p:nvPr/>
        </p:nvSpPr>
        <p:spPr bwMode="auto">
          <a:xfrm>
            <a:off x="20638" y="0"/>
            <a:ext cx="25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sz="2000" dirty="0">
                <a:solidFill>
                  <a:schemeClr val="hlink"/>
                </a:solidFill>
              </a:rPr>
              <a:t> </a:t>
            </a:r>
          </a:p>
          <a:p>
            <a:pPr eaLnBrk="1" hangingPunct="1"/>
            <a:endParaRPr lang="cs-CZ" altLang="cs-CZ" sz="1600" dirty="0"/>
          </a:p>
        </p:txBody>
      </p:sp>
      <p:sp>
        <p:nvSpPr>
          <p:cNvPr id="22533" name="Text Box 8"/>
          <p:cNvSpPr txBox="1">
            <a:spLocks noChangeArrowheads="1"/>
          </p:cNvSpPr>
          <p:nvPr/>
        </p:nvSpPr>
        <p:spPr bwMode="auto">
          <a:xfrm>
            <a:off x="8458200" y="1508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4FE6C4AC-FB3C-42EF-9D7C-B6C4F386FFA5}" type="slidenum">
              <a:rPr lang="cs-CZ" altLang="cs-CZ"/>
              <a:pPr algn="r" eaLnBrk="1" hangingPunct="1"/>
              <a:t>19</a:t>
            </a:fld>
            <a:endParaRPr lang="cs-CZ" altLang="cs-CZ"/>
          </a:p>
        </p:txBody>
      </p:sp>
    </p:spTree>
    <p:extLst>
      <p:ext uri="{BB962C8B-B14F-4D97-AF65-F5344CB8AC3E}">
        <p14:creationId xmlns:p14="http://schemas.microsoft.com/office/powerpoint/2010/main" val="301279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4"/>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9" name="Text Box 5"/>
          <p:cNvSpPr txBox="1">
            <a:spLocks noChangeArrowheads="1"/>
          </p:cNvSpPr>
          <p:nvPr/>
        </p:nvSpPr>
        <p:spPr bwMode="auto">
          <a:xfrm>
            <a:off x="8458200" y="1508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352E3786-2B95-4648-89BD-327FCDF71806}" type="slidenum">
              <a:rPr lang="cs-CZ" altLang="cs-CZ"/>
              <a:pPr algn="r" eaLnBrk="1" hangingPunct="1"/>
              <a:t>2</a:t>
            </a:fld>
            <a:endParaRPr lang="cs-CZ" altLang="cs-CZ"/>
          </a:p>
        </p:txBody>
      </p:sp>
      <p:sp>
        <p:nvSpPr>
          <p:cNvPr id="4100" name="Text Box 8"/>
          <p:cNvSpPr txBox="1">
            <a:spLocks noChangeArrowheads="1"/>
          </p:cNvSpPr>
          <p:nvPr/>
        </p:nvSpPr>
        <p:spPr bwMode="auto">
          <a:xfrm>
            <a:off x="228600" y="609600"/>
            <a:ext cx="86868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3200" dirty="0">
                <a:solidFill>
                  <a:srgbClr val="99FF99"/>
                </a:solidFill>
              </a:rPr>
              <a:t>Obsah přednášky</a:t>
            </a:r>
          </a:p>
          <a:p>
            <a:pPr eaLnBrk="1" hangingPunct="1">
              <a:lnSpc>
                <a:spcPct val="150000"/>
              </a:lnSpc>
              <a:buFontTx/>
              <a:buAutoNum type="arabicPeriod"/>
            </a:pPr>
            <a:r>
              <a:rPr lang="cs-CZ" altLang="cs-CZ" dirty="0"/>
              <a:t>Co je to bioinformatika?</a:t>
            </a:r>
          </a:p>
          <a:p>
            <a:pPr eaLnBrk="1" hangingPunct="1">
              <a:lnSpc>
                <a:spcPct val="150000"/>
              </a:lnSpc>
              <a:buFontTx/>
              <a:buAutoNum type="arabicPeriod"/>
            </a:pPr>
            <a:r>
              <a:rPr lang="cs-CZ" altLang="cs-CZ" dirty="0"/>
              <a:t>Taxonomie a fylogeneze</a:t>
            </a:r>
          </a:p>
          <a:p>
            <a:pPr eaLnBrk="1" hangingPunct="1">
              <a:lnSpc>
                <a:spcPct val="150000"/>
              </a:lnSpc>
              <a:buFontTx/>
              <a:buAutoNum type="arabicPeriod"/>
            </a:pPr>
            <a:r>
              <a:rPr lang="cs-CZ" altLang="cs-CZ" dirty="0"/>
              <a:t>Evoluce proteinů, proteinové domény</a:t>
            </a:r>
          </a:p>
          <a:p>
            <a:pPr eaLnBrk="1" hangingPunct="1">
              <a:lnSpc>
                <a:spcPct val="150000"/>
              </a:lnSpc>
              <a:buFontTx/>
              <a:buAutoNum type="arabicPeriod"/>
            </a:pPr>
            <a:r>
              <a:rPr lang="cs-CZ" altLang="cs-CZ" dirty="0"/>
              <a:t>BLAST, srovnávání sekvencí</a:t>
            </a:r>
          </a:p>
        </p:txBody>
      </p:sp>
      <p:sp>
        <p:nvSpPr>
          <p:cNvPr id="4101" name="Text Box 9"/>
          <p:cNvSpPr txBox="1">
            <a:spLocks noChangeArrowheads="1"/>
          </p:cNvSpPr>
          <p:nvPr/>
        </p:nvSpPr>
        <p:spPr bwMode="auto">
          <a:xfrm>
            <a:off x="20638" y="0"/>
            <a:ext cx="25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sz="2000">
                <a:solidFill>
                  <a:schemeClr val="hlink"/>
                </a:solidFill>
              </a:rPr>
              <a:t> </a:t>
            </a:r>
          </a:p>
          <a:p>
            <a:pPr eaLnBrk="1" hangingPunct="1"/>
            <a:endParaRPr lang="cs-CZ" altLang="cs-CZ" sz="1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6627" name="Text Box 4"/>
          <p:cNvSpPr txBox="1">
            <a:spLocks noChangeArrowheads="1"/>
          </p:cNvSpPr>
          <p:nvPr/>
        </p:nvSpPr>
        <p:spPr bwMode="auto">
          <a:xfrm>
            <a:off x="228600" y="609600"/>
            <a:ext cx="6648450" cy="6047809"/>
          </a:xfrm>
          <a:prstGeom prst="rect">
            <a:avLst/>
          </a:prstGeom>
          <a:noFill/>
          <a:ln w="9525">
            <a:noFill/>
            <a:miter lim="800000"/>
            <a:headEnd/>
            <a:tailEnd/>
          </a:ln>
        </p:spPr>
        <p:txBody>
          <a:bodyPr wrap="square">
            <a:spAutoFit/>
          </a:bodyPr>
          <a:lstStyle/>
          <a:p>
            <a:pPr marL="355600" indent="-355600">
              <a:lnSpc>
                <a:spcPct val="150000"/>
              </a:lnSpc>
              <a:defRPr/>
            </a:pPr>
            <a:r>
              <a:rPr lang="cs-CZ" sz="2400" dirty="0">
                <a:solidFill>
                  <a:schemeClr val="hlink"/>
                </a:solidFill>
              </a:rPr>
              <a:t>Taxonomie</a:t>
            </a:r>
          </a:p>
          <a:p>
            <a:pPr marL="355600" indent="-355600">
              <a:lnSpc>
                <a:spcPct val="150000"/>
              </a:lnSpc>
              <a:buFontTx/>
              <a:buChar char="•"/>
              <a:defRPr/>
            </a:pPr>
            <a:r>
              <a:rPr lang="cs-CZ" dirty="0">
                <a:sym typeface="Symbol" pitchFamily="18" charset="2"/>
              </a:rPr>
              <a:t>taxon</a:t>
            </a:r>
          </a:p>
          <a:p>
            <a:pPr marL="812800" lvl="1" indent="-355600">
              <a:lnSpc>
                <a:spcPct val="150000"/>
              </a:lnSpc>
              <a:buFontTx/>
              <a:buChar char="•"/>
              <a:defRPr/>
            </a:pPr>
            <a:r>
              <a:rPr lang="cs-CZ" dirty="0">
                <a:sym typeface="Symbol" pitchFamily="18" charset="2"/>
              </a:rPr>
              <a:t>skupina žijících či již vymřelých organizmů se společnými znaky, jimiž se odlišují od jiných taxonů (</a:t>
            </a:r>
            <a:r>
              <a:rPr lang="cs-CZ" b="0" dirty="0">
                <a:sym typeface="Symbol" pitchFamily="18" charset="2"/>
              </a:rPr>
              <a:t>organizmů v těchto taxonech</a:t>
            </a:r>
            <a:r>
              <a:rPr lang="cs-CZ" dirty="0">
                <a:sym typeface="Symbol" pitchFamily="18" charset="2"/>
              </a:rPr>
              <a:t>)</a:t>
            </a:r>
          </a:p>
          <a:p>
            <a:pPr marL="355600" indent="-355600">
              <a:lnSpc>
                <a:spcPct val="150000"/>
              </a:lnSpc>
              <a:buFontTx/>
              <a:buChar char="•"/>
              <a:defRPr/>
            </a:pPr>
            <a:r>
              <a:rPr lang="cs-CZ" dirty="0">
                <a:sym typeface="Symbol" pitchFamily="18" charset="2"/>
              </a:rPr>
              <a:t>taxonomické dělení</a:t>
            </a:r>
          </a:p>
          <a:p>
            <a:pPr marL="812800" lvl="1" indent="-355600">
              <a:lnSpc>
                <a:spcPct val="150000"/>
              </a:lnSpc>
              <a:buFontTx/>
              <a:buChar char="•"/>
              <a:defRPr/>
            </a:pPr>
            <a:r>
              <a:rPr lang="cs-CZ" dirty="0">
                <a:sym typeface="Symbol" pitchFamily="18" charset="2"/>
              </a:rPr>
              <a:t>při objevení nového organizmu</a:t>
            </a:r>
          </a:p>
          <a:p>
            <a:pPr marL="812800" lvl="1" indent="-355600">
              <a:lnSpc>
                <a:spcPct val="150000"/>
              </a:lnSpc>
              <a:buFontTx/>
              <a:buChar char="•"/>
              <a:defRPr/>
            </a:pPr>
            <a:r>
              <a:rPr lang="cs-CZ" dirty="0">
                <a:solidFill>
                  <a:srgbClr val="99FF99"/>
                </a:solidFill>
                <a:sym typeface="Symbol" pitchFamily="18" charset="2"/>
              </a:rPr>
              <a:t>manuální</a:t>
            </a:r>
            <a:r>
              <a:rPr lang="cs-CZ" dirty="0">
                <a:sym typeface="Symbol" pitchFamily="18" charset="2"/>
              </a:rPr>
              <a:t> </a:t>
            </a:r>
            <a:r>
              <a:rPr lang="cs-CZ" dirty="0">
                <a:solidFill>
                  <a:srgbClr val="99FF99"/>
                </a:solidFill>
                <a:sym typeface="Symbol" pitchFamily="18" charset="2"/>
              </a:rPr>
              <a:t>třídění</a:t>
            </a:r>
            <a:r>
              <a:rPr lang="cs-CZ" dirty="0">
                <a:sym typeface="Symbol" pitchFamily="18" charset="2"/>
              </a:rPr>
              <a:t> dle společných a jedinečných znaků</a:t>
            </a:r>
          </a:p>
          <a:p>
            <a:pPr marL="812800" lvl="1" indent="-355600">
              <a:lnSpc>
                <a:spcPct val="150000"/>
              </a:lnSpc>
              <a:buFontTx/>
              <a:buChar char="•"/>
              <a:defRPr/>
            </a:pPr>
            <a:r>
              <a:rPr lang="cs-CZ" dirty="0">
                <a:sym typeface="Symbol" pitchFamily="18" charset="2"/>
              </a:rPr>
              <a:t>snaha o shodu s </a:t>
            </a:r>
            <a:r>
              <a:rPr lang="cs-CZ" dirty="0">
                <a:solidFill>
                  <a:srgbClr val="99FF99"/>
                </a:solidFill>
                <a:sym typeface="Symbol" pitchFamily="18" charset="2"/>
              </a:rPr>
              <a:t>fylogenezí</a:t>
            </a:r>
            <a:r>
              <a:rPr lang="cs-CZ" dirty="0">
                <a:sym typeface="Symbol" pitchFamily="18" charset="2"/>
              </a:rPr>
              <a:t> – evolučním vývojem organizmu</a:t>
            </a:r>
          </a:p>
          <a:p>
            <a:pPr marL="812800" lvl="1" indent="-355600">
              <a:lnSpc>
                <a:spcPct val="150000"/>
              </a:lnSpc>
              <a:buFontTx/>
              <a:buChar char="•"/>
              <a:defRPr/>
            </a:pPr>
            <a:r>
              <a:rPr lang="cs-CZ" dirty="0">
                <a:sym typeface="Symbol" pitchFamily="18" charset="2"/>
              </a:rPr>
              <a:t>základní taxonomické kategorie – viz. obr.</a:t>
            </a:r>
          </a:p>
          <a:p>
            <a:pPr marL="355600" indent="-355600">
              <a:lnSpc>
                <a:spcPct val="150000"/>
              </a:lnSpc>
              <a:buFontTx/>
              <a:buChar char="•"/>
              <a:defRPr/>
            </a:pPr>
            <a:endParaRPr lang="cs-CZ" dirty="0">
              <a:sym typeface="Symbol" pitchFamily="18" charset="2"/>
            </a:endParaRPr>
          </a:p>
          <a:p>
            <a:pPr marL="355600" indent="-355600">
              <a:lnSpc>
                <a:spcPct val="150000"/>
              </a:lnSpc>
              <a:buFontTx/>
              <a:buChar char="•"/>
              <a:defRPr/>
            </a:pPr>
            <a:r>
              <a:rPr lang="cs-CZ" dirty="0">
                <a:sym typeface="Symbol" pitchFamily="18" charset="2"/>
                <a:hlinkClick r:id="rId3"/>
              </a:rPr>
              <a:t>http://www.ncbi.nlm.nih.gov/taxonomy</a:t>
            </a:r>
            <a:endParaRPr lang="cs-CZ" dirty="0">
              <a:sym typeface="Symbol" pitchFamily="18" charset="2"/>
            </a:endParaRPr>
          </a:p>
        </p:txBody>
      </p:sp>
      <p:sp>
        <p:nvSpPr>
          <p:cNvPr id="20484"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5B85D87B-F525-4C0D-B1AA-D072F453967C}" type="slidenum">
              <a:rPr lang="cs-CZ" altLang="cs-CZ"/>
              <a:pPr algn="r" eaLnBrk="1" hangingPunct="1"/>
              <a:t>20</a:t>
            </a:fld>
            <a:endParaRPr lang="cs-CZ" altLang="cs-CZ" dirty="0"/>
          </a:p>
        </p:txBody>
      </p:sp>
      <p:sp>
        <p:nvSpPr>
          <p:cNvPr id="20485" name="Text Box 3"/>
          <p:cNvSpPr txBox="1">
            <a:spLocks noChangeArrowheads="1"/>
          </p:cNvSpPr>
          <p:nvPr/>
        </p:nvSpPr>
        <p:spPr bwMode="auto">
          <a:xfrm>
            <a:off x="20638" y="22225"/>
            <a:ext cx="309995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altLang="cs-CZ" i="1" dirty="0">
                <a:solidFill>
                  <a:schemeClr val="hlink"/>
                </a:solidFill>
              </a:rPr>
              <a:t>3</a:t>
            </a:r>
            <a:r>
              <a:rPr lang="cs-CZ" altLang="cs-CZ" i="1" dirty="0">
                <a:solidFill>
                  <a:schemeClr val="hlink"/>
                </a:solidFill>
              </a:rPr>
              <a:t>. Taxonomie a fylogeneze</a:t>
            </a:r>
          </a:p>
          <a:p>
            <a:pPr eaLnBrk="1" hangingPunct="1"/>
            <a:endParaRPr lang="cs-CZ" altLang="cs-CZ" sz="1600" dirty="0"/>
          </a:p>
        </p:txBody>
      </p:sp>
      <p:pic>
        <p:nvPicPr>
          <p:cNvPr id="1026" name="Picture 2" descr="Soubor:Biological classification L Pengo cs.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9280" y="838200"/>
            <a:ext cx="2190750" cy="5619751"/>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7844388" y="6488668"/>
            <a:ext cx="1223412" cy="369332"/>
          </a:xfrm>
          <a:prstGeom prst="rect">
            <a:avLst/>
          </a:prstGeom>
          <a:noFill/>
        </p:spPr>
        <p:txBody>
          <a:bodyPr wrap="none" rtlCol="0">
            <a:spAutoFit/>
          </a:bodyPr>
          <a:lstStyle/>
          <a:p>
            <a:r>
              <a:rPr lang="cs-CZ" dirty="0"/>
              <a:t>wikipedie</a:t>
            </a:r>
          </a:p>
        </p:txBody>
      </p:sp>
      <p:cxnSp>
        <p:nvCxnSpPr>
          <p:cNvPr id="4" name="Přímá spojnice se šipkou 3"/>
          <p:cNvCxnSpPr/>
          <p:nvPr/>
        </p:nvCxnSpPr>
        <p:spPr bwMode="auto">
          <a:xfrm flipV="1">
            <a:off x="6781800" y="2997200"/>
            <a:ext cx="0" cy="3352454"/>
          </a:xfrm>
          <a:prstGeom prst="straightConnector1">
            <a:avLst/>
          </a:prstGeom>
          <a:solidFill>
            <a:schemeClr val="accent1"/>
          </a:solidFill>
          <a:ln w="28575" cap="flat" cmpd="sng" algn="ctr">
            <a:solidFill>
              <a:srgbClr val="99FF99"/>
            </a:solidFill>
            <a:prstDash val="solid"/>
            <a:round/>
            <a:headEnd type="none" w="med" len="med"/>
            <a:tailEnd type="arrow"/>
          </a:ln>
          <a:effectLst/>
        </p:spPr>
      </p:cxnSp>
    </p:spTree>
    <p:extLst>
      <p:ext uri="{BB962C8B-B14F-4D97-AF65-F5344CB8AC3E}">
        <p14:creationId xmlns:p14="http://schemas.microsoft.com/office/powerpoint/2010/main" val="2268811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6627" name="Text Box 4"/>
          <p:cNvSpPr txBox="1">
            <a:spLocks noChangeArrowheads="1"/>
          </p:cNvSpPr>
          <p:nvPr/>
        </p:nvSpPr>
        <p:spPr bwMode="auto">
          <a:xfrm>
            <a:off x="228600" y="609600"/>
            <a:ext cx="5181600" cy="3139321"/>
          </a:xfrm>
          <a:prstGeom prst="rect">
            <a:avLst/>
          </a:prstGeom>
          <a:noFill/>
          <a:ln w="9525">
            <a:noFill/>
            <a:miter lim="800000"/>
            <a:headEnd/>
            <a:tailEnd/>
          </a:ln>
        </p:spPr>
        <p:txBody>
          <a:bodyPr>
            <a:spAutoFit/>
          </a:bodyPr>
          <a:lstStyle/>
          <a:p>
            <a:pPr marL="355600" indent="-355600">
              <a:lnSpc>
                <a:spcPct val="150000"/>
              </a:lnSpc>
              <a:defRPr/>
            </a:pPr>
            <a:r>
              <a:rPr lang="cs-CZ" sz="2400" dirty="0">
                <a:solidFill>
                  <a:schemeClr val="hlink"/>
                </a:solidFill>
              </a:rPr>
              <a:t>Fylogeneze (</a:t>
            </a:r>
            <a:r>
              <a:rPr lang="cs-CZ" sz="2400" b="0" dirty="0">
                <a:solidFill>
                  <a:schemeClr val="hlink"/>
                </a:solidFill>
              </a:rPr>
              <a:t>fylogenetický vývoj</a:t>
            </a:r>
            <a:r>
              <a:rPr lang="cs-CZ" sz="2400" dirty="0">
                <a:solidFill>
                  <a:schemeClr val="hlink"/>
                </a:solidFill>
              </a:rPr>
              <a:t>)</a:t>
            </a:r>
          </a:p>
          <a:p>
            <a:pPr marL="355600" indent="-355600">
              <a:lnSpc>
                <a:spcPct val="150000"/>
              </a:lnSpc>
              <a:buFontTx/>
              <a:buChar char="•"/>
              <a:defRPr/>
            </a:pPr>
            <a:r>
              <a:rPr lang="cs-CZ" dirty="0">
                <a:sym typeface="Symbol" pitchFamily="18" charset="2"/>
              </a:rPr>
              <a:t>evoluční vztah organizmů</a:t>
            </a:r>
          </a:p>
          <a:p>
            <a:pPr marL="355600" indent="-355600">
              <a:lnSpc>
                <a:spcPct val="150000"/>
              </a:lnSpc>
              <a:buFontTx/>
              <a:buChar char="•"/>
              <a:defRPr/>
            </a:pPr>
            <a:r>
              <a:rPr lang="cs-CZ" dirty="0">
                <a:sym typeface="Symbol" pitchFamily="18" charset="2"/>
              </a:rPr>
              <a:t>využití morfologických dat a v poslední době hlavně výsledky molekulárního </a:t>
            </a:r>
            <a:r>
              <a:rPr lang="cs-CZ" dirty="0" err="1">
                <a:sym typeface="Symbol" pitchFamily="18" charset="2"/>
              </a:rPr>
              <a:t>sekvenování</a:t>
            </a:r>
            <a:endParaRPr lang="cs-CZ" dirty="0">
              <a:sym typeface="Symbol" pitchFamily="18" charset="2"/>
            </a:endParaRPr>
          </a:p>
          <a:p>
            <a:pPr marL="812800" lvl="1" indent="-355600">
              <a:lnSpc>
                <a:spcPct val="150000"/>
              </a:lnSpc>
              <a:defRPr/>
            </a:pPr>
            <a:r>
              <a:rPr lang="cs-CZ" dirty="0">
                <a:sym typeface="Symbol"/>
              </a:rPr>
              <a:t> evoluční vývoj organizmů</a:t>
            </a:r>
            <a:endParaRPr lang="cs-CZ" dirty="0">
              <a:sym typeface="Symbol" pitchFamily="18" charset="2"/>
            </a:endParaRPr>
          </a:p>
          <a:p>
            <a:pPr marL="812800" lvl="1" indent="-355600">
              <a:lnSpc>
                <a:spcPct val="150000"/>
              </a:lnSpc>
              <a:tabLst>
                <a:tab pos="1376363" algn="l"/>
              </a:tabLst>
              <a:defRPr/>
            </a:pPr>
            <a:r>
              <a:rPr lang="cs-CZ" dirty="0">
                <a:sym typeface="Symbol" pitchFamily="18" charset="2"/>
              </a:rPr>
              <a:t>	</a:t>
            </a:r>
            <a:r>
              <a:rPr lang="cs-CZ" dirty="0">
                <a:solidFill>
                  <a:srgbClr val="99FF99"/>
                </a:solidFill>
                <a:sym typeface="Symbol"/>
              </a:rPr>
              <a:t></a:t>
            </a:r>
            <a:r>
              <a:rPr lang="cs-CZ" dirty="0">
                <a:solidFill>
                  <a:srgbClr val="99FF99"/>
                </a:solidFill>
                <a:sym typeface="Symbol" pitchFamily="18" charset="2"/>
              </a:rPr>
              <a:t> fylogenetický strom</a:t>
            </a:r>
          </a:p>
        </p:txBody>
      </p:sp>
      <p:sp>
        <p:nvSpPr>
          <p:cNvPr id="20484"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5B85D87B-F525-4C0D-B1AA-D072F453967C}" type="slidenum">
              <a:rPr lang="cs-CZ" altLang="cs-CZ"/>
              <a:pPr algn="r" eaLnBrk="1" hangingPunct="1"/>
              <a:t>21</a:t>
            </a:fld>
            <a:endParaRPr lang="cs-CZ" altLang="cs-CZ"/>
          </a:p>
        </p:txBody>
      </p:sp>
      <p:pic>
        <p:nvPicPr>
          <p:cNvPr id="20486" name="Picture 7" descr="File:Haeckel arbol b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350" y="685800"/>
            <a:ext cx="36766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ovéPole 6"/>
          <p:cNvSpPr txBox="1">
            <a:spLocks noChangeArrowheads="1"/>
          </p:cNvSpPr>
          <p:nvPr/>
        </p:nvSpPr>
        <p:spPr bwMode="auto">
          <a:xfrm>
            <a:off x="4970463" y="6477000"/>
            <a:ext cx="4173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dirty="0"/>
              <a:t>fylogenetický strom - </a:t>
            </a:r>
            <a:r>
              <a:rPr lang="cs-CZ" altLang="cs-CZ" dirty="0" err="1"/>
              <a:t>Haeckel</a:t>
            </a:r>
            <a:r>
              <a:rPr lang="cs-CZ" altLang="cs-CZ" dirty="0"/>
              <a:t> (1866)</a:t>
            </a:r>
          </a:p>
        </p:txBody>
      </p:sp>
      <p:sp>
        <p:nvSpPr>
          <p:cNvPr id="8" name="Text Box 3"/>
          <p:cNvSpPr txBox="1">
            <a:spLocks noChangeArrowheads="1"/>
          </p:cNvSpPr>
          <p:nvPr/>
        </p:nvSpPr>
        <p:spPr bwMode="auto">
          <a:xfrm>
            <a:off x="20638" y="22225"/>
            <a:ext cx="309995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altLang="cs-CZ" i="1" dirty="0">
                <a:solidFill>
                  <a:schemeClr val="hlink"/>
                </a:solidFill>
              </a:rPr>
              <a:t>3</a:t>
            </a:r>
            <a:r>
              <a:rPr lang="cs-CZ" altLang="cs-CZ" i="1" dirty="0">
                <a:solidFill>
                  <a:schemeClr val="hlink"/>
                </a:solidFill>
              </a:rPr>
              <a:t>. Taxonomie a fylogeneze</a:t>
            </a:r>
          </a:p>
          <a:p>
            <a:pPr eaLnBrk="1" hangingPunct="1"/>
            <a:endParaRPr lang="cs-CZ" altLang="cs-CZ" sz="1600" dirty="0"/>
          </a:p>
        </p:txBody>
      </p:sp>
    </p:spTree>
    <p:extLst>
      <p:ext uri="{BB962C8B-B14F-4D97-AF65-F5344CB8AC3E}">
        <p14:creationId xmlns:p14="http://schemas.microsoft.com/office/powerpoint/2010/main" val="2072873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délník 8"/>
          <p:cNvSpPr/>
          <p:nvPr/>
        </p:nvSpPr>
        <p:spPr bwMode="auto">
          <a:xfrm>
            <a:off x="1447800" y="4572000"/>
            <a:ext cx="6248400" cy="2057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charset="0"/>
            </a:endParaRPr>
          </a:p>
        </p:txBody>
      </p:sp>
      <p:sp>
        <p:nvSpPr>
          <p:cNvPr id="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5B85D87B-F525-4C0D-B1AA-D072F453967C}" type="slidenum">
              <a:rPr lang="cs-CZ" altLang="cs-CZ"/>
              <a:pPr algn="r" eaLnBrk="1" hangingPunct="1"/>
              <a:t>22</a:t>
            </a:fld>
            <a:endParaRPr lang="cs-CZ" altLang="cs-CZ" dirty="0"/>
          </a:p>
        </p:txBody>
      </p:sp>
      <p:sp>
        <p:nvSpPr>
          <p:cNvPr id="5" name="Text Box 4"/>
          <p:cNvSpPr txBox="1">
            <a:spLocks noChangeArrowheads="1"/>
          </p:cNvSpPr>
          <p:nvPr/>
        </p:nvSpPr>
        <p:spPr bwMode="auto">
          <a:xfrm>
            <a:off x="228600" y="609600"/>
            <a:ext cx="8686800" cy="3970318"/>
          </a:xfrm>
          <a:prstGeom prst="rect">
            <a:avLst/>
          </a:prstGeom>
          <a:noFill/>
          <a:ln w="9525">
            <a:noFill/>
            <a:miter lim="800000"/>
            <a:headEnd/>
            <a:tailEnd/>
          </a:ln>
        </p:spPr>
        <p:txBody>
          <a:bodyPr wrap="square">
            <a:spAutoFit/>
          </a:bodyPr>
          <a:lstStyle/>
          <a:p>
            <a:pPr marL="355600" indent="-355600">
              <a:lnSpc>
                <a:spcPct val="150000"/>
              </a:lnSpc>
              <a:defRPr/>
            </a:pPr>
            <a:r>
              <a:rPr lang="cs-CZ" sz="2400" dirty="0">
                <a:solidFill>
                  <a:schemeClr val="hlink"/>
                </a:solidFill>
              </a:rPr>
              <a:t>Fylogenetické stromy</a:t>
            </a:r>
          </a:p>
          <a:p>
            <a:pPr marL="355600" lvl="1" indent="-355600">
              <a:lnSpc>
                <a:spcPct val="150000"/>
              </a:lnSpc>
              <a:buFontTx/>
              <a:buChar char="•"/>
              <a:defRPr/>
            </a:pPr>
            <a:r>
              <a:rPr lang="cs-CZ" dirty="0">
                <a:sym typeface="Symbol" pitchFamily="18" charset="2"/>
              </a:rPr>
              <a:t>grafické znázornění příbuzenských vztahů mezi různými taxonomickými jednotkami / jednotlivými druhy / geny</a:t>
            </a:r>
          </a:p>
          <a:p>
            <a:pPr marL="355600" indent="-355600">
              <a:lnSpc>
                <a:spcPct val="150000"/>
              </a:lnSpc>
              <a:buFontTx/>
              <a:buChar char="•"/>
              <a:defRPr/>
            </a:pPr>
            <a:r>
              <a:rPr lang="cs-CZ" dirty="0">
                <a:sym typeface="Symbol" pitchFamily="18" charset="2"/>
              </a:rPr>
              <a:t>tvorba fylogenetických stromů</a:t>
            </a:r>
          </a:p>
          <a:p>
            <a:pPr marL="812800" lvl="1" indent="-355600">
              <a:lnSpc>
                <a:spcPct val="150000"/>
              </a:lnSpc>
              <a:buFontTx/>
              <a:buChar char="•"/>
              <a:defRPr/>
            </a:pPr>
            <a:r>
              <a:rPr lang="cs-CZ" dirty="0">
                <a:sym typeface="Symbol" pitchFamily="18" charset="2"/>
              </a:rPr>
              <a:t>definování „</a:t>
            </a:r>
            <a:r>
              <a:rPr lang="cs-CZ" dirty="0">
                <a:solidFill>
                  <a:srgbClr val="99FF99"/>
                </a:solidFill>
                <a:sym typeface="Symbol" pitchFamily="18" charset="2"/>
              </a:rPr>
              <a:t>podobnosti</a:t>
            </a:r>
            <a:r>
              <a:rPr lang="cs-CZ" dirty="0">
                <a:sym typeface="Symbol" pitchFamily="18" charset="2"/>
              </a:rPr>
              <a:t>“ mezi např. taxonomickými jednotkami</a:t>
            </a:r>
          </a:p>
          <a:p>
            <a:pPr marL="1270000" lvl="2" indent="-355600">
              <a:lnSpc>
                <a:spcPct val="150000"/>
              </a:lnSpc>
              <a:buFontTx/>
              <a:buChar char="•"/>
              <a:defRPr/>
            </a:pPr>
            <a:r>
              <a:rPr lang="cs-CZ" dirty="0">
                <a:sym typeface="Symbol" pitchFamily="18" charset="2"/>
              </a:rPr>
              <a:t>morfologické vlastnosti – vzdálenost dána důležitostí morf. znaků</a:t>
            </a:r>
          </a:p>
          <a:p>
            <a:pPr marL="1270000" lvl="2" indent="-355600">
              <a:lnSpc>
                <a:spcPct val="150000"/>
              </a:lnSpc>
              <a:buFontTx/>
              <a:buChar char="•"/>
              <a:defRPr/>
            </a:pPr>
            <a:r>
              <a:rPr lang="cs-CZ" dirty="0">
                <a:sym typeface="Symbol" pitchFamily="18" charset="2"/>
              </a:rPr>
              <a:t>sekvenční podobnost na úrovni genomů (</a:t>
            </a:r>
            <a:r>
              <a:rPr lang="cs-CZ" b="0" dirty="0">
                <a:sym typeface="Symbol" pitchFamily="18" charset="2"/>
              </a:rPr>
              <a:t>i proteinů</a:t>
            </a:r>
            <a:r>
              <a:rPr lang="cs-CZ" dirty="0">
                <a:sym typeface="Symbol" pitchFamily="18" charset="2"/>
              </a:rPr>
              <a:t>)</a:t>
            </a:r>
          </a:p>
          <a:p>
            <a:pPr marL="812800" lvl="1" indent="-355600">
              <a:lnSpc>
                <a:spcPct val="150000"/>
              </a:lnSpc>
              <a:buFontTx/>
              <a:buChar char="•"/>
              <a:defRPr/>
            </a:pPr>
            <a:r>
              <a:rPr lang="cs-CZ" dirty="0">
                <a:sym typeface="Symbol" pitchFamily="18" charset="2"/>
              </a:rPr>
              <a:t>podobnější tax. jednotky jsou si ve fylogenetickém stromu blíže</a:t>
            </a:r>
          </a:p>
          <a:p>
            <a:pPr marL="812800" lvl="1" indent="-355600">
              <a:lnSpc>
                <a:spcPct val="150000"/>
              </a:lnSpc>
              <a:buFontTx/>
              <a:buChar char="•"/>
              <a:defRPr/>
            </a:pPr>
            <a:r>
              <a:rPr lang="cs-CZ" dirty="0">
                <a:sym typeface="Symbol" pitchFamily="18" charset="2"/>
              </a:rPr>
              <a:t>různé zobrazení fyl. stromů: nezakořeněný (A), zakořeněný (B), aj.</a:t>
            </a:r>
          </a:p>
        </p:txBody>
      </p:sp>
      <p:pic>
        <p:nvPicPr>
          <p:cNvPr id="1026" name="Picture 2" descr="http://www.funpecrp.com.br/gmr/year2005/vol3-4/images/wob09fig1.jpg"/>
          <p:cNvPicPr>
            <a:picLocks noChangeAspect="1" noChangeArrowheads="1"/>
          </p:cNvPicPr>
          <p:nvPr/>
        </p:nvPicPr>
        <p:blipFill rotWithShape="1">
          <a:blip r:embed="rId3">
            <a:extLst>
              <a:ext uri="{28A0092B-C50C-407E-A947-70E740481C1C}">
                <a14:useLocalDpi xmlns:a14="http://schemas.microsoft.com/office/drawing/2010/main" val="0"/>
              </a:ext>
            </a:extLst>
          </a:blip>
          <a:srcRect l="1753" t="4408" r="1575" b="14742"/>
          <a:stretch/>
        </p:blipFill>
        <p:spPr bwMode="auto">
          <a:xfrm>
            <a:off x="1634836" y="4668982"/>
            <a:ext cx="5985164" cy="177892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3"/>
          <p:cNvSpPr txBox="1">
            <a:spLocks noChangeArrowheads="1"/>
          </p:cNvSpPr>
          <p:nvPr/>
        </p:nvSpPr>
        <p:spPr bwMode="auto">
          <a:xfrm>
            <a:off x="20638" y="22225"/>
            <a:ext cx="309995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altLang="cs-CZ" i="1" dirty="0">
                <a:solidFill>
                  <a:schemeClr val="hlink"/>
                </a:solidFill>
              </a:rPr>
              <a:t>3</a:t>
            </a:r>
            <a:r>
              <a:rPr lang="cs-CZ" altLang="cs-CZ" i="1" dirty="0">
                <a:solidFill>
                  <a:schemeClr val="hlink"/>
                </a:solidFill>
              </a:rPr>
              <a:t>. Taxonomie a fylogeneze</a:t>
            </a:r>
          </a:p>
          <a:p>
            <a:pPr eaLnBrk="1" hangingPunct="1"/>
            <a:endParaRPr lang="cs-CZ" altLang="cs-CZ" sz="1600" dirty="0"/>
          </a:p>
        </p:txBody>
      </p:sp>
    </p:spTree>
    <p:extLst>
      <p:ext uri="{BB962C8B-B14F-4D97-AF65-F5344CB8AC3E}">
        <p14:creationId xmlns:p14="http://schemas.microsoft.com/office/powerpoint/2010/main" val="2749461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5B85D87B-F525-4C0D-B1AA-D072F453967C}" type="slidenum">
              <a:rPr lang="cs-CZ" altLang="cs-CZ"/>
              <a:pPr algn="r" eaLnBrk="1" hangingPunct="1"/>
              <a:t>23</a:t>
            </a:fld>
            <a:endParaRPr lang="cs-CZ" altLang="cs-CZ" dirty="0"/>
          </a:p>
        </p:txBody>
      </p:sp>
      <p:sp>
        <p:nvSpPr>
          <p:cNvPr id="5" name="Text Box 4"/>
          <p:cNvSpPr txBox="1">
            <a:spLocks noChangeArrowheads="1"/>
          </p:cNvSpPr>
          <p:nvPr/>
        </p:nvSpPr>
        <p:spPr bwMode="auto">
          <a:xfrm>
            <a:off x="228600" y="609600"/>
            <a:ext cx="8686800" cy="1892826"/>
          </a:xfrm>
          <a:prstGeom prst="rect">
            <a:avLst/>
          </a:prstGeom>
          <a:noFill/>
          <a:ln w="9525">
            <a:noFill/>
            <a:miter lim="800000"/>
            <a:headEnd/>
            <a:tailEnd/>
          </a:ln>
        </p:spPr>
        <p:txBody>
          <a:bodyPr wrap="square">
            <a:spAutoFit/>
          </a:bodyPr>
          <a:lstStyle/>
          <a:p>
            <a:pPr marL="355600" indent="-355600">
              <a:lnSpc>
                <a:spcPct val="150000"/>
              </a:lnSpc>
              <a:defRPr/>
            </a:pPr>
            <a:r>
              <a:rPr lang="cs-CZ" sz="2400" dirty="0">
                <a:solidFill>
                  <a:schemeClr val="hlink"/>
                </a:solidFill>
              </a:rPr>
              <a:t>Fylogenetické stromy (2) – příklad komplexnosti</a:t>
            </a:r>
          </a:p>
          <a:p>
            <a:pPr marL="355600" indent="-355600">
              <a:lnSpc>
                <a:spcPct val="150000"/>
              </a:lnSpc>
              <a:buFontTx/>
              <a:buChar char="•"/>
              <a:defRPr/>
            </a:pPr>
            <a:r>
              <a:rPr lang="cs-CZ" dirty="0">
                <a:sym typeface="Symbol" pitchFamily="18" charset="2"/>
              </a:rPr>
              <a:t>tvorba fylogenetických stromů</a:t>
            </a:r>
          </a:p>
          <a:p>
            <a:pPr marL="812800" lvl="1" indent="-355600">
              <a:lnSpc>
                <a:spcPct val="150000"/>
              </a:lnSpc>
              <a:buFontTx/>
              <a:buChar char="•"/>
              <a:defRPr/>
            </a:pPr>
            <a:r>
              <a:rPr lang="cs-CZ" dirty="0">
                <a:sym typeface="Symbol" pitchFamily="18" charset="2"/>
              </a:rPr>
              <a:t>možnosti pro případ 4 organizmů </a:t>
            </a:r>
            <a:r>
              <a:rPr lang="cs-CZ" dirty="0">
                <a:sym typeface="Symbol"/>
              </a:rPr>
              <a:t> celkem 3 (nezakořeněný), resp. 15 (zakořeněný)</a:t>
            </a:r>
            <a:endParaRPr lang="cs-CZ" dirty="0">
              <a:sym typeface="Symbol" pitchFamily="18" charset="2"/>
            </a:endParaRPr>
          </a:p>
        </p:txBody>
      </p:sp>
      <p:pic>
        <p:nvPicPr>
          <p:cNvPr id="2050" name="Picture 2" descr="Fig. 5.1"/>
          <p:cNvPicPr>
            <a:picLocks noChangeAspect="1" noChangeArrowheads="1"/>
          </p:cNvPicPr>
          <p:nvPr/>
        </p:nvPicPr>
        <p:blipFill rotWithShape="1">
          <a:blip r:embed="rId3">
            <a:extLst>
              <a:ext uri="{28A0092B-C50C-407E-A947-70E740481C1C}">
                <a14:useLocalDpi xmlns:a14="http://schemas.microsoft.com/office/drawing/2010/main" val="0"/>
              </a:ext>
            </a:extLst>
          </a:blip>
          <a:srcRect l="4315" b="22518"/>
          <a:stretch/>
        </p:blipFill>
        <p:spPr bwMode="auto">
          <a:xfrm>
            <a:off x="5050342" y="2467495"/>
            <a:ext cx="3848433" cy="24093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ig. 5.1"/>
          <p:cNvPicPr>
            <a:picLocks noChangeAspect="1" noChangeArrowheads="1"/>
          </p:cNvPicPr>
          <p:nvPr/>
        </p:nvPicPr>
        <p:blipFill rotWithShape="1">
          <a:blip r:embed="rId3">
            <a:extLst>
              <a:ext uri="{28A0092B-C50C-407E-A947-70E740481C1C}">
                <a14:useLocalDpi xmlns:a14="http://schemas.microsoft.com/office/drawing/2010/main" val="0"/>
              </a:ext>
            </a:extLst>
          </a:blip>
          <a:srcRect l="4112" t="78769"/>
          <a:stretch/>
        </p:blipFill>
        <p:spPr bwMode="auto">
          <a:xfrm>
            <a:off x="486801" y="2467495"/>
            <a:ext cx="3856599" cy="6601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p:nvSpPr>
        <p:spPr bwMode="auto">
          <a:xfrm>
            <a:off x="228600" y="4877978"/>
            <a:ext cx="8686800" cy="507831"/>
          </a:xfrm>
          <a:prstGeom prst="rect">
            <a:avLst/>
          </a:prstGeom>
          <a:noFill/>
          <a:ln w="9525">
            <a:noFill/>
            <a:miter lim="800000"/>
            <a:headEnd/>
            <a:tailEnd/>
          </a:ln>
        </p:spPr>
        <p:txBody>
          <a:bodyPr wrap="square">
            <a:spAutoFit/>
          </a:bodyPr>
          <a:lstStyle/>
          <a:p>
            <a:pPr marL="812800" lvl="1" indent="-355600">
              <a:lnSpc>
                <a:spcPct val="150000"/>
              </a:lnSpc>
              <a:buFontTx/>
              <a:buChar char="•"/>
              <a:defRPr/>
            </a:pPr>
            <a:r>
              <a:rPr lang="cs-CZ" dirty="0">
                <a:sym typeface="Symbol" pitchFamily="18" charset="2"/>
              </a:rPr>
              <a:t>možnosti pro případ 10 organizmů –</a:t>
            </a:r>
            <a:r>
              <a:rPr lang="cs-CZ" dirty="0">
                <a:sym typeface="Symbol"/>
              </a:rPr>
              <a:t> celkem</a:t>
            </a:r>
            <a:r>
              <a:rPr lang="en-US" dirty="0">
                <a:sym typeface="Symbol"/>
              </a:rPr>
              <a:t> ~</a:t>
            </a:r>
            <a:r>
              <a:rPr lang="cs-CZ" dirty="0">
                <a:sym typeface="Symbol"/>
              </a:rPr>
              <a:t>2 resp. </a:t>
            </a:r>
            <a:r>
              <a:rPr lang="en-US" dirty="0">
                <a:sym typeface="Symbol"/>
              </a:rPr>
              <a:t>~</a:t>
            </a:r>
            <a:r>
              <a:rPr lang="cs-CZ" dirty="0"/>
              <a:t>34 M...</a:t>
            </a:r>
            <a:endParaRPr lang="cs-CZ" dirty="0">
              <a:sym typeface="Symbol"/>
            </a:endParaRPr>
          </a:p>
        </p:txBody>
      </p:sp>
      <p:sp>
        <p:nvSpPr>
          <p:cNvPr id="14" name="TextovéPole 13"/>
          <p:cNvSpPr txBox="1">
            <a:spLocks noChangeArrowheads="1"/>
          </p:cNvSpPr>
          <p:nvPr/>
        </p:nvSpPr>
        <p:spPr bwMode="auto">
          <a:xfrm>
            <a:off x="2541116" y="5634038"/>
            <a:ext cx="38411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sz="2400" dirty="0">
                <a:solidFill>
                  <a:srgbClr val="99FF99"/>
                </a:solidFill>
              </a:rPr>
              <a:t>Pouze jeden je správný...</a:t>
            </a:r>
          </a:p>
        </p:txBody>
      </p:sp>
      <p:sp>
        <p:nvSpPr>
          <p:cNvPr id="15" name="TextovéPole 14"/>
          <p:cNvSpPr txBox="1">
            <a:spLocks noChangeArrowheads="1"/>
          </p:cNvSpPr>
          <p:nvPr/>
        </p:nvSpPr>
        <p:spPr bwMode="auto">
          <a:xfrm>
            <a:off x="101429" y="6320135"/>
            <a:ext cx="87094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sz="2400" dirty="0">
                <a:solidFill>
                  <a:srgbClr val="99FF99"/>
                </a:solidFill>
                <a:sym typeface="Symbol"/>
              </a:rPr>
              <a:t> využití morfologických, sekvenčních či jiných informací</a:t>
            </a:r>
            <a:endParaRPr lang="cs-CZ" altLang="cs-CZ" sz="2400" dirty="0">
              <a:solidFill>
                <a:srgbClr val="99FF99"/>
              </a:solidFill>
            </a:endParaRPr>
          </a:p>
        </p:txBody>
      </p:sp>
      <p:sp>
        <p:nvSpPr>
          <p:cNvPr id="11" name="Text Box 3"/>
          <p:cNvSpPr txBox="1">
            <a:spLocks noChangeArrowheads="1"/>
          </p:cNvSpPr>
          <p:nvPr/>
        </p:nvSpPr>
        <p:spPr bwMode="auto">
          <a:xfrm>
            <a:off x="20638" y="22225"/>
            <a:ext cx="309995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altLang="cs-CZ" i="1" dirty="0">
                <a:solidFill>
                  <a:schemeClr val="hlink"/>
                </a:solidFill>
              </a:rPr>
              <a:t>3</a:t>
            </a:r>
            <a:r>
              <a:rPr lang="cs-CZ" altLang="cs-CZ" i="1" dirty="0">
                <a:solidFill>
                  <a:schemeClr val="hlink"/>
                </a:solidFill>
              </a:rPr>
              <a:t>. Taxonomie a fylogeneze</a:t>
            </a:r>
          </a:p>
          <a:p>
            <a:pPr eaLnBrk="1" hangingPunct="1"/>
            <a:endParaRPr lang="cs-CZ" altLang="cs-CZ" sz="1600" dirty="0"/>
          </a:p>
        </p:txBody>
      </p:sp>
    </p:spTree>
    <p:extLst>
      <p:ext uri="{BB962C8B-B14F-4D97-AF65-F5344CB8AC3E}">
        <p14:creationId xmlns:p14="http://schemas.microsoft.com/office/powerpoint/2010/main" val="183228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5B85D87B-F525-4C0D-B1AA-D072F453967C}" type="slidenum">
              <a:rPr lang="cs-CZ" altLang="cs-CZ"/>
              <a:pPr algn="r" eaLnBrk="1" hangingPunct="1"/>
              <a:t>24</a:t>
            </a:fld>
            <a:endParaRPr lang="cs-CZ" altLang="cs-CZ" dirty="0"/>
          </a:p>
        </p:txBody>
      </p:sp>
      <p:sp>
        <p:nvSpPr>
          <p:cNvPr id="5" name="Text Box 4"/>
          <p:cNvSpPr txBox="1">
            <a:spLocks noChangeArrowheads="1"/>
          </p:cNvSpPr>
          <p:nvPr/>
        </p:nvSpPr>
        <p:spPr bwMode="auto">
          <a:xfrm>
            <a:off x="228600" y="609600"/>
            <a:ext cx="8686800" cy="6047809"/>
          </a:xfrm>
          <a:prstGeom prst="rect">
            <a:avLst/>
          </a:prstGeom>
          <a:noFill/>
          <a:ln w="9525">
            <a:noFill/>
            <a:miter lim="800000"/>
            <a:headEnd/>
            <a:tailEnd/>
          </a:ln>
        </p:spPr>
        <p:txBody>
          <a:bodyPr wrap="square">
            <a:spAutoFit/>
          </a:bodyPr>
          <a:lstStyle/>
          <a:p>
            <a:pPr marL="355600" indent="-355600">
              <a:lnSpc>
                <a:spcPct val="150000"/>
              </a:lnSpc>
              <a:defRPr/>
            </a:pPr>
            <a:r>
              <a:rPr lang="cs-CZ" sz="2400" dirty="0">
                <a:solidFill>
                  <a:schemeClr val="hlink"/>
                </a:solidFill>
              </a:rPr>
              <a:t>Fylogenetické stromy (3) – vybrané nástroje</a:t>
            </a:r>
          </a:p>
          <a:p>
            <a:pPr marL="355600" indent="-355600">
              <a:lnSpc>
                <a:spcPct val="150000"/>
              </a:lnSpc>
              <a:buFontTx/>
              <a:buChar char="•"/>
              <a:defRPr/>
            </a:pPr>
            <a:r>
              <a:rPr lang="cs-CZ" dirty="0" err="1">
                <a:sym typeface="Symbol" pitchFamily="18" charset="2"/>
                <a:hlinkClick r:id="rId3"/>
              </a:rPr>
              <a:t>iTOL</a:t>
            </a:r>
            <a:r>
              <a:rPr lang="cs-CZ" dirty="0">
                <a:sym typeface="Symbol" pitchFamily="18" charset="2"/>
              </a:rPr>
              <a:t> – </a:t>
            </a:r>
            <a:r>
              <a:rPr lang="cs-CZ" dirty="0" err="1">
                <a:solidFill>
                  <a:srgbClr val="99FF99"/>
                </a:solidFill>
                <a:sym typeface="Symbol" pitchFamily="18" charset="2"/>
              </a:rPr>
              <a:t>i</a:t>
            </a:r>
            <a:r>
              <a:rPr lang="cs-CZ" dirty="0" err="1">
                <a:sym typeface="Symbol" pitchFamily="18" charset="2"/>
              </a:rPr>
              <a:t>nteractive</a:t>
            </a:r>
            <a:r>
              <a:rPr lang="cs-CZ" dirty="0">
                <a:sym typeface="Symbol" pitchFamily="18" charset="2"/>
              </a:rPr>
              <a:t> </a:t>
            </a:r>
            <a:r>
              <a:rPr lang="cs-CZ" dirty="0" err="1">
                <a:solidFill>
                  <a:srgbClr val="99FF99"/>
                </a:solidFill>
                <a:sym typeface="Symbol" pitchFamily="18" charset="2"/>
              </a:rPr>
              <a:t>T</a:t>
            </a:r>
            <a:r>
              <a:rPr lang="cs-CZ" dirty="0" err="1">
                <a:sym typeface="Symbol" pitchFamily="18" charset="2"/>
              </a:rPr>
              <a:t>ree</a:t>
            </a:r>
            <a:r>
              <a:rPr lang="cs-CZ" dirty="0">
                <a:sym typeface="Symbol" pitchFamily="18" charset="2"/>
              </a:rPr>
              <a:t> </a:t>
            </a:r>
            <a:r>
              <a:rPr lang="cs-CZ" dirty="0" err="1">
                <a:solidFill>
                  <a:srgbClr val="99FF99"/>
                </a:solidFill>
                <a:sym typeface="Symbol" pitchFamily="18" charset="2"/>
              </a:rPr>
              <a:t>O</a:t>
            </a:r>
            <a:r>
              <a:rPr lang="cs-CZ" dirty="0" err="1">
                <a:sym typeface="Symbol" pitchFamily="18" charset="2"/>
              </a:rPr>
              <a:t>f</a:t>
            </a:r>
            <a:r>
              <a:rPr lang="cs-CZ" dirty="0">
                <a:sym typeface="Symbol" pitchFamily="18" charset="2"/>
              </a:rPr>
              <a:t> </a:t>
            </a:r>
            <a:r>
              <a:rPr lang="cs-CZ" dirty="0" err="1">
                <a:solidFill>
                  <a:srgbClr val="99FF99"/>
                </a:solidFill>
                <a:sym typeface="Symbol" pitchFamily="18" charset="2"/>
              </a:rPr>
              <a:t>L</a:t>
            </a:r>
            <a:r>
              <a:rPr lang="cs-CZ" dirty="0" err="1">
                <a:sym typeface="Symbol" pitchFamily="18" charset="2"/>
              </a:rPr>
              <a:t>ife</a:t>
            </a:r>
            <a:r>
              <a:rPr lang="cs-CZ" dirty="0">
                <a:sym typeface="Symbol" pitchFamily="18" charset="2"/>
              </a:rPr>
              <a:t> (</a:t>
            </a:r>
            <a:r>
              <a:rPr lang="cs-CZ" dirty="0">
                <a:sym typeface="Symbol" pitchFamily="18" charset="2"/>
                <a:hlinkClick r:id="rId3"/>
              </a:rPr>
              <a:t>http://itol.embl.de/index.shtml</a:t>
            </a:r>
            <a:r>
              <a:rPr lang="cs-CZ" dirty="0">
                <a:sym typeface="Symbol" pitchFamily="18" charset="2"/>
              </a:rPr>
              <a:t>)</a:t>
            </a:r>
          </a:p>
          <a:p>
            <a:pPr marL="812800" lvl="1" indent="-355600">
              <a:lnSpc>
                <a:spcPct val="150000"/>
              </a:lnSpc>
              <a:buFontTx/>
              <a:buChar char="•"/>
              <a:defRPr/>
            </a:pPr>
            <a:r>
              <a:rPr lang="cs-CZ" dirty="0">
                <a:sym typeface="Symbol" pitchFamily="18" charset="2"/>
              </a:rPr>
              <a:t>automatizované zobrazení fylogenetického stromu – </a:t>
            </a:r>
            <a:r>
              <a:rPr lang="cs-CZ" dirty="0">
                <a:solidFill>
                  <a:srgbClr val="99FF99"/>
                </a:solidFill>
                <a:sym typeface="Symbol" pitchFamily="18" charset="2"/>
              </a:rPr>
              <a:t>sekvenční data</a:t>
            </a:r>
          </a:p>
          <a:p>
            <a:pPr marL="812800" lvl="1" indent="-355600">
              <a:lnSpc>
                <a:spcPct val="150000"/>
              </a:lnSpc>
              <a:buFontTx/>
              <a:buChar char="•"/>
              <a:defRPr/>
            </a:pPr>
            <a:r>
              <a:rPr lang="cs-CZ" dirty="0">
                <a:solidFill>
                  <a:srgbClr val="99FF99"/>
                </a:solidFill>
                <a:sym typeface="Symbol" pitchFamily="18" charset="2"/>
              </a:rPr>
              <a:t>pro organizmy se známým genomem, případně vlastní data</a:t>
            </a:r>
          </a:p>
          <a:p>
            <a:pPr marL="812800" lvl="1" indent="-355600">
              <a:lnSpc>
                <a:spcPct val="150000"/>
              </a:lnSpc>
              <a:buFontTx/>
              <a:buChar char="•"/>
              <a:defRPr/>
            </a:pPr>
            <a:r>
              <a:rPr lang="cs-CZ" dirty="0">
                <a:sym typeface="Symbol" pitchFamily="18" charset="2"/>
              </a:rPr>
              <a:t>struktura nemusí nutně odpovídat evoluci – nepřesná data, gen. anomálie (</a:t>
            </a:r>
            <a:r>
              <a:rPr lang="cs-CZ" b="0" dirty="0">
                <a:sym typeface="Symbol" pitchFamily="18" charset="2"/>
              </a:rPr>
              <a:t>např. horizontální přenos genů</a:t>
            </a:r>
            <a:r>
              <a:rPr lang="cs-CZ" dirty="0">
                <a:sym typeface="Symbol" pitchFamily="18" charset="2"/>
              </a:rPr>
              <a:t>)</a:t>
            </a:r>
          </a:p>
          <a:p>
            <a:pPr marL="355600" indent="-355600">
              <a:lnSpc>
                <a:spcPct val="150000"/>
              </a:lnSpc>
              <a:buFontTx/>
              <a:buChar char="•"/>
              <a:defRPr/>
            </a:pPr>
            <a:endParaRPr lang="cs-CZ" dirty="0">
              <a:sym typeface="Symbol" pitchFamily="18" charset="2"/>
            </a:endParaRPr>
          </a:p>
          <a:p>
            <a:pPr marL="355600" indent="-355600">
              <a:lnSpc>
                <a:spcPct val="150000"/>
              </a:lnSpc>
              <a:buFontTx/>
              <a:buChar char="•"/>
              <a:defRPr/>
            </a:pPr>
            <a:r>
              <a:rPr lang="cs-CZ" dirty="0" err="1">
                <a:solidFill>
                  <a:srgbClr val="99FF99"/>
                </a:solidFill>
                <a:sym typeface="Symbol" pitchFamily="18" charset="2"/>
                <a:hlinkClick r:id="rId4"/>
              </a:rPr>
              <a:t>phyloT</a:t>
            </a:r>
            <a:r>
              <a:rPr lang="cs-CZ" dirty="0">
                <a:solidFill>
                  <a:srgbClr val="99FF99"/>
                </a:solidFill>
                <a:sym typeface="Symbol" pitchFamily="18" charset="2"/>
              </a:rPr>
              <a:t> </a:t>
            </a:r>
            <a:r>
              <a:rPr lang="cs-CZ" dirty="0">
                <a:sym typeface="Symbol" pitchFamily="18" charset="2"/>
              </a:rPr>
              <a:t>(</a:t>
            </a:r>
            <a:r>
              <a:rPr lang="cs-CZ" dirty="0">
                <a:sym typeface="Symbol" pitchFamily="18" charset="2"/>
                <a:hlinkClick r:id="rId4"/>
              </a:rPr>
              <a:t>http://phylot.biobyte.de/</a:t>
            </a:r>
            <a:r>
              <a:rPr lang="cs-CZ" dirty="0">
                <a:sym typeface="Symbol" pitchFamily="18" charset="2"/>
              </a:rPr>
              <a:t>)</a:t>
            </a:r>
          </a:p>
          <a:p>
            <a:pPr marL="812800" lvl="1" indent="-355600">
              <a:lnSpc>
                <a:spcPct val="150000"/>
              </a:lnSpc>
              <a:buFontTx/>
              <a:buChar char="•"/>
              <a:defRPr/>
            </a:pPr>
            <a:r>
              <a:rPr lang="cs-CZ" dirty="0">
                <a:sym typeface="Symbol" pitchFamily="18" charset="2"/>
              </a:rPr>
              <a:t>pracuje s taxonomickým zařazením dle NCBI (</a:t>
            </a:r>
            <a:r>
              <a:rPr lang="cs-CZ" dirty="0">
                <a:sym typeface="Symbol" pitchFamily="18" charset="2"/>
                <a:hlinkClick r:id="rId5"/>
              </a:rPr>
              <a:t>http://www.ncbi.nlm.nih.gov/taxonomy/</a:t>
            </a:r>
            <a:r>
              <a:rPr lang="cs-CZ" dirty="0">
                <a:sym typeface="Symbol" pitchFamily="18" charset="2"/>
              </a:rPr>
              <a:t>)</a:t>
            </a:r>
          </a:p>
          <a:p>
            <a:pPr marL="1270000" lvl="2" indent="-355600">
              <a:lnSpc>
                <a:spcPct val="150000"/>
              </a:lnSpc>
              <a:buFontTx/>
              <a:buChar char="•"/>
              <a:defRPr/>
            </a:pPr>
            <a:r>
              <a:rPr lang="cs-CZ" dirty="0">
                <a:sym typeface="Symbol" pitchFamily="18" charset="2"/>
              </a:rPr>
              <a:t>manuálně editované řazení organizmů, které jsou přítomné ve veřejných sekvenčních databázích (</a:t>
            </a:r>
            <a:r>
              <a:rPr lang="en-US" b="0" dirty="0">
                <a:sym typeface="Symbol" pitchFamily="18" charset="2"/>
              </a:rPr>
              <a:t>~</a:t>
            </a:r>
            <a:r>
              <a:rPr lang="cs-CZ" b="0" dirty="0">
                <a:sym typeface="Symbol" pitchFamily="18" charset="2"/>
              </a:rPr>
              <a:t>10% z celkového počtu známých organizmů...</a:t>
            </a:r>
            <a:r>
              <a:rPr lang="cs-CZ" dirty="0">
                <a:sym typeface="Symbol" pitchFamily="18" charset="2"/>
              </a:rPr>
              <a:t>)</a:t>
            </a:r>
          </a:p>
          <a:p>
            <a:pPr marL="812800" lvl="1" indent="-355600">
              <a:lnSpc>
                <a:spcPct val="150000"/>
              </a:lnSpc>
              <a:buFontTx/>
              <a:buChar char="•"/>
              <a:defRPr/>
            </a:pPr>
            <a:r>
              <a:rPr lang="cs-CZ" dirty="0">
                <a:sym typeface="Symbol" pitchFamily="18" charset="2"/>
              </a:rPr>
              <a:t>export výsledků; zobrazení v </a:t>
            </a:r>
            <a:r>
              <a:rPr lang="cs-CZ" dirty="0" err="1">
                <a:solidFill>
                  <a:srgbClr val="99FF99"/>
                </a:solidFill>
                <a:sym typeface="Symbol" pitchFamily="18" charset="2"/>
              </a:rPr>
              <a:t>iTOL</a:t>
            </a:r>
            <a:r>
              <a:rPr lang="cs-CZ" dirty="0">
                <a:solidFill>
                  <a:srgbClr val="99FF99"/>
                </a:solidFill>
                <a:sym typeface="Symbol" pitchFamily="18" charset="2"/>
              </a:rPr>
              <a:t> </a:t>
            </a:r>
            <a:r>
              <a:rPr lang="cs-CZ" dirty="0">
                <a:sym typeface="Symbol" pitchFamily="18" charset="2"/>
              </a:rPr>
              <a:t>s obdobnými možnostmi zobrazení</a:t>
            </a:r>
          </a:p>
        </p:txBody>
      </p:sp>
      <p:sp>
        <p:nvSpPr>
          <p:cNvPr id="6" name="Text Box 3"/>
          <p:cNvSpPr txBox="1">
            <a:spLocks noChangeArrowheads="1"/>
          </p:cNvSpPr>
          <p:nvPr/>
        </p:nvSpPr>
        <p:spPr bwMode="auto">
          <a:xfrm>
            <a:off x="20638" y="22225"/>
            <a:ext cx="309995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altLang="cs-CZ" i="1" dirty="0">
                <a:solidFill>
                  <a:schemeClr val="hlink"/>
                </a:solidFill>
              </a:rPr>
              <a:t>3</a:t>
            </a:r>
            <a:r>
              <a:rPr lang="cs-CZ" altLang="cs-CZ" i="1" dirty="0">
                <a:solidFill>
                  <a:schemeClr val="hlink"/>
                </a:solidFill>
              </a:rPr>
              <a:t>. Taxonomie a fylogeneze</a:t>
            </a:r>
          </a:p>
          <a:p>
            <a:pPr eaLnBrk="1" hangingPunct="1"/>
            <a:endParaRPr lang="cs-CZ" altLang="cs-CZ" sz="1600" dirty="0"/>
          </a:p>
        </p:txBody>
      </p:sp>
    </p:spTree>
    <p:extLst>
      <p:ext uri="{BB962C8B-B14F-4D97-AF65-F5344CB8AC3E}">
        <p14:creationId xmlns:p14="http://schemas.microsoft.com/office/powerpoint/2010/main" val="2829542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07"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5457DA79-2C20-4361-9A23-D75E8E0EAA98}" type="slidenum">
              <a:rPr lang="cs-CZ" altLang="cs-CZ"/>
              <a:pPr algn="r" eaLnBrk="1" hangingPunct="1"/>
              <a:t>25</a:t>
            </a:fld>
            <a:endParaRPr lang="cs-CZ" altLang="cs-CZ" dirty="0"/>
          </a:p>
        </p:txBody>
      </p:sp>
      <p:sp>
        <p:nvSpPr>
          <p:cNvPr id="21509" name="Text Box 4"/>
          <p:cNvSpPr txBox="1">
            <a:spLocks noChangeArrowheads="1"/>
          </p:cNvSpPr>
          <p:nvPr/>
        </p:nvSpPr>
        <p:spPr bwMode="auto">
          <a:xfrm>
            <a:off x="228600" y="609600"/>
            <a:ext cx="86868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Fylogenetická podobnost – organizmy s nezveřejněným genomem</a:t>
            </a:r>
          </a:p>
          <a:p>
            <a:pPr eaLnBrk="1" hangingPunct="1">
              <a:lnSpc>
                <a:spcPct val="150000"/>
              </a:lnSpc>
              <a:buFontTx/>
              <a:buChar char="•"/>
            </a:pPr>
            <a:r>
              <a:rPr lang="cs-CZ" altLang="cs-CZ" dirty="0">
                <a:sym typeface="Symbol" pitchFamily="18" charset="2"/>
              </a:rPr>
              <a:t>použití dostupných informací pro </a:t>
            </a:r>
            <a:r>
              <a:rPr lang="cs-CZ" altLang="cs-CZ" dirty="0">
                <a:solidFill>
                  <a:srgbClr val="99FF99"/>
                </a:solidFill>
                <a:sym typeface="Symbol" pitchFamily="18" charset="2"/>
              </a:rPr>
              <a:t>evolučně </a:t>
            </a:r>
            <a:r>
              <a:rPr lang="cs-CZ" altLang="cs-CZ" dirty="0">
                <a:sym typeface="Symbol" pitchFamily="18" charset="2"/>
              </a:rPr>
              <a:t>co </a:t>
            </a:r>
            <a:r>
              <a:rPr lang="cs-CZ" altLang="cs-CZ" dirty="0">
                <a:solidFill>
                  <a:srgbClr val="99FF99"/>
                </a:solidFill>
                <a:sym typeface="Symbol" pitchFamily="18" charset="2"/>
              </a:rPr>
              <a:t>nejbližší organizmy</a:t>
            </a:r>
          </a:p>
          <a:p>
            <a:pPr eaLnBrk="1" hangingPunct="1">
              <a:lnSpc>
                <a:spcPct val="150000"/>
              </a:lnSpc>
              <a:buFontTx/>
              <a:buChar char="•"/>
            </a:pPr>
            <a:r>
              <a:rPr lang="cs-CZ" altLang="cs-CZ" dirty="0">
                <a:sym typeface="Symbol" pitchFamily="18" charset="2"/>
              </a:rPr>
              <a:t>příklad 1 – identifikace proteinů pomocí hmotnostní spektrometrie (MS)</a:t>
            </a:r>
          </a:p>
          <a:p>
            <a:pPr lvl="1" eaLnBrk="1" hangingPunct="1">
              <a:lnSpc>
                <a:spcPct val="150000"/>
              </a:lnSpc>
              <a:buFontTx/>
              <a:buChar char="•"/>
            </a:pPr>
            <a:r>
              <a:rPr lang="cs-CZ" altLang="cs-CZ" dirty="0">
                <a:sym typeface="Symbol" pitchFamily="18" charset="2"/>
              </a:rPr>
              <a:t>běžně se vychází ze </a:t>
            </a:r>
            <a:r>
              <a:rPr lang="cs-CZ" altLang="cs-CZ" dirty="0">
                <a:solidFill>
                  <a:srgbClr val="99FF99"/>
                </a:solidFill>
                <a:sym typeface="Symbol" pitchFamily="18" charset="2"/>
              </a:rPr>
              <a:t>známých </a:t>
            </a:r>
            <a:r>
              <a:rPr lang="cs-CZ" altLang="cs-CZ" dirty="0" err="1">
                <a:solidFill>
                  <a:srgbClr val="99FF99"/>
                </a:solidFill>
                <a:sym typeface="Symbol" pitchFamily="18" charset="2"/>
              </a:rPr>
              <a:t>prot</a:t>
            </a:r>
            <a:r>
              <a:rPr lang="cs-CZ" altLang="cs-CZ" dirty="0">
                <a:solidFill>
                  <a:srgbClr val="99FF99"/>
                </a:solidFill>
                <a:sym typeface="Symbol" pitchFamily="18" charset="2"/>
              </a:rPr>
              <a:t>. sekvencí </a:t>
            </a:r>
            <a:r>
              <a:rPr lang="cs-CZ" altLang="cs-CZ" dirty="0">
                <a:sym typeface="Symbol" pitchFamily="18" charset="2"/>
              </a:rPr>
              <a:t>(</a:t>
            </a:r>
            <a:r>
              <a:rPr lang="cs-CZ" altLang="cs-CZ" b="0" dirty="0">
                <a:sym typeface="Symbol" pitchFamily="18" charset="2"/>
              </a:rPr>
              <a:t>znám genom</a:t>
            </a:r>
            <a:r>
              <a:rPr lang="cs-CZ" altLang="cs-CZ" dirty="0">
                <a:sym typeface="Symbol" pitchFamily="18" charset="2"/>
              </a:rPr>
              <a:t>)</a:t>
            </a:r>
          </a:p>
          <a:p>
            <a:pPr lvl="1" eaLnBrk="1" hangingPunct="1">
              <a:lnSpc>
                <a:spcPct val="150000"/>
              </a:lnSpc>
              <a:buFontTx/>
              <a:buChar char="•"/>
            </a:pPr>
            <a:r>
              <a:rPr lang="cs-CZ" altLang="cs-CZ" dirty="0">
                <a:sym typeface="Symbol" pitchFamily="18" charset="2"/>
              </a:rPr>
              <a:t>co když organizmus nemá zveřejněný genom?</a:t>
            </a:r>
          </a:p>
          <a:p>
            <a:pPr lvl="2" eaLnBrk="1" hangingPunct="1">
              <a:lnSpc>
                <a:spcPct val="150000"/>
              </a:lnSpc>
              <a:buFontTx/>
              <a:buChar char="•"/>
            </a:pPr>
            <a:r>
              <a:rPr lang="cs-CZ" altLang="cs-CZ" dirty="0">
                <a:sym typeface="Symbol" pitchFamily="18" charset="2"/>
              </a:rPr>
              <a:t>použití proteinové databáze pro </a:t>
            </a:r>
            <a:r>
              <a:rPr lang="cs-CZ" altLang="cs-CZ" dirty="0">
                <a:solidFill>
                  <a:srgbClr val="99FF99"/>
                </a:solidFill>
                <a:sym typeface="Symbol" pitchFamily="18" charset="2"/>
              </a:rPr>
              <a:t>evolučně blízký organizmus</a:t>
            </a:r>
            <a:endParaRPr lang="cs-CZ" altLang="cs-CZ" dirty="0">
              <a:sym typeface="Symbol" pitchFamily="18" charset="2"/>
            </a:endParaRPr>
          </a:p>
          <a:p>
            <a:pPr lvl="3" eaLnBrk="1" hangingPunct="1">
              <a:lnSpc>
                <a:spcPct val="150000"/>
              </a:lnSpc>
              <a:buFontTx/>
              <a:buChar char="•"/>
            </a:pPr>
            <a:r>
              <a:rPr lang="cs-CZ" altLang="cs-CZ" dirty="0">
                <a:sym typeface="Symbol" pitchFamily="18" charset="2"/>
              </a:rPr>
              <a:t>A) databázové hledání přímo proti této databázi</a:t>
            </a:r>
          </a:p>
          <a:p>
            <a:pPr lvl="3" eaLnBrk="1" hangingPunct="1">
              <a:lnSpc>
                <a:spcPct val="150000"/>
              </a:lnSpc>
              <a:buFontTx/>
              <a:buChar char="•"/>
            </a:pPr>
            <a:r>
              <a:rPr lang="cs-CZ" altLang="cs-CZ" dirty="0">
                <a:sym typeface="Symbol" pitchFamily="18" charset="2"/>
              </a:rPr>
              <a:t>B) </a:t>
            </a:r>
            <a:r>
              <a:rPr lang="cs-CZ" altLang="cs-CZ" i="1" dirty="0">
                <a:sym typeface="Symbol" pitchFamily="18" charset="2"/>
              </a:rPr>
              <a:t>de novo </a:t>
            </a:r>
            <a:r>
              <a:rPr lang="cs-CZ" altLang="cs-CZ" dirty="0" err="1">
                <a:sym typeface="Symbol" pitchFamily="18" charset="2"/>
              </a:rPr>
              <a:t>sekvenace</a:t>
            </a:r>
            <a:r>
              <a:rPr lang="cs-CZ" altLang="cs-CZ" dirty="0">
                <a:sym typeface="Symbol" pitchFamily="18" charset="2"/>
              </a:rPr>
              <a:t> peptidů a </a:t>
            </a:r>
            <a:r>
              <a:rPr lang="cs-CZ" altLang="cs-CZ" dirty="0">
                <a:solidFill>
                  <a:srgbClr val="99FF99"/>
                </a:solidFill>
                <a:sym typeface="Symbol" pitchFamily="18" charset="2"/>
              </a:rPr>
              <a:t>BLAST </a:t>
            </a:r>
            <a:r>
              <a:rPr lang="cs-CZ" altLang="cs-CZ" i="1" dirty="0">
                <a:solidFill>
                  <a:srgbClr val="99FF99"/>
                </a:solidFill>
                <a:sym typeface="Symbol" pitchFamily="18" charset="2"/>
              </a:rPr>
              <a:t>de novo </a:t>
            </a:r>
            <a:r>
              <a:rPr lang="cs-CZ" altLang="cs-CZ" dirty="0">
                <a:solidFill>
                  <a:srgbClr val="99FF99"/>
                </a:solidFill>
                <a:sym typeface="Symbol" pitchFamily="18" charset="2"/>
              </a:rPr>
              <a:t>peptidů</a:t>
            </a:r>
          </a:p>
          <a:p>
            <a:pPr lvl="1" eaLnBrk="1" hangingPunct="1">
              <a:lnSpc>
                <a:spcPct val="150000"/>
              </a:lnSpc>
              <a:buFontTx/>
              <a:buChar char="•"/>
            </a:pPr>
            <a:r>
              <a:rPr lang="cs-CZ" altLang="cs-CZ" dirty="0">
                <a:solidFill>
                  <a:srgbClr val="99FF99"/>
                </a:solidFill>
                <a:sym typeface="Symbol" pitchFamily="18" charset="2"/>
              </a:rPr>
              <a:t>například</a:t>
            </a:r>
            <a:r>
              <a:rPr lang="cs-CZ" altLang="cs-CZ" dirty="0">
                <a:sym typeface="Symbol" pitchFamily="18" charset="2"/>
              </a:rPr>
              <a:t> </a:t>
            </a:r>
            <a:r>
              <a:rPr lang="cs-CZ" altLang="cs-CZ" b="0" i="1" dirty="0" err="1">
                <a:sym typeface="Symbol" pitchFamily="18" charset="2"/>
              </a:rPr>
              <a:t>Trichinella</a:t>
            </a:r>
            <a:r>
              <a:rPr lang="cs-CZ" altLang="cs-CZ" b="0" i="1" dirty="0">
                <a:sym typeface="Symbol" pitchFamily="18" charset="2"/>
              </a:rPr>
              <a:t> </a:t>
            </a:r>
            <a:r>
              <a:rPr lang="cs-CZ" altLang="cs-CZ" b="0" i="1" dirty="0" err="1">
                <a:sym typeface="Symbol" pitchFamily="18" charset="2"/>
              </a:rPr>
              <a:t>spiralis</a:t>
            </a:r>
            <a:r>
              <a:rPr lang="cs-CZ" altLang="cs-CZ" b="0" i="1" dirty="0">
                <a:sym typeface="Symbol" pitchFamily="18" charset="2"/>
              </a:rPr>
              <a:t> </a:t>
            </a:r>
            <a:r>
              <a:rPr lang="cs-CZ" altLang="cs-CZ" b="0" dirty="0">
                <a:sym typeface="Symbol" pitchFamily="18" charset="2"/>
              </a:rPr>
              <a:t>versus </a:t>
            </a:r>
            <a:r>
              <a:rPr lang="cs-CZ" altLang="cs-CZ" b="0" i="1" dirty="0" err="1">
                <a:sym typeface="Symbol" pitchFamily="18" charset="2"/>
              </a:rPr>
              <a:t>Trichinella</a:t>
            </a:r>
            <a:r>
              <a:rPr lang="cs-CZ" altLang="cs-CZ" b="0" i="1" dirty="0">
                <a:sym typeface="Symbol" pitchFamily="18" charset="2"/>
              </a:rPr>
              <a:t> </a:t>
            </a:r>
            <a:r>
              <a:rPr lang="cs-CZ" altLang="cs-CZ" b="0" i="1" dirty="0" err="1">
                <a:sym typeface="Symbol" pitchFamily="18" charset="2"/>
              </a:rPr>
              <a:t>pseudospiralis</a:t>
            </a:r>
            <a:endParaRPr lang="cs-CZ" altLang="cs-CZ" b="0" dirty="0">
              <a:sym typeface="Symbol" pitchFamily="18" charset="2"/>
            </a:endParaRPr>
          </a:p>
          <a:p>
            <a:pPr lvl="2" eaLnBrk="1" hangingPunct="1">
              <a:lnSpc>
                <a:spcPct val="150000"/>
              </a:lnSpc>
              <a:buFontTx/>
              <a:buChar char="•"/>
            </a:pPr>
            <a:r>
              <a:rPr lang="cs-CZ" altLang="cs-CZ" dirty="0">
                <a:sym typeface="Symbol" pitchFamily="18" charset="2"/>
              </a:rPr>
              <a:t>dříve </a:t>
            </a:r>
            <a:r>
              <a:rPr lang="cs-CZ" altLang="cs-CZ" i="1" dirty="0" err="1">
                <a:sym typeface="Symbol" pitchFamily="18" charset="2"/>
              </a:rPr>
              <a:t>T.pseudospiralis</a:t>
            </a:r>
            <a:r>
              <a:rPr lang="cs-CZ" altLang="cs-CZ" i="1" dirty="0">
                <a:sym typeface="Symbol" pitchFamily="18" charset="2"/>
              </a:rPr>
              <a:t> </a:t>
            </a:r>
            <a:r>
              <a:rPr lang="cs-CZ" altLang="cs-CZ" dirty="0">
                <a:sym typeface="Symbol" pitchFamily="18" charset="2"/>
              </a:rPr>
              <a:t>bez veřejně dostupného genomu/</a:t>
            </a:r>
            <a:r>
              <a:rPr lang="cs-CZ" altLang="cs-CZ" dirty="0" err="1">
                <a:sym typeface="Symbol" pitchFamily="18" charset="2"/>
              </a:rPr>
              <a:t>proteomu</a:t>
            </a:r>
            <a:endParaRPr lang="cs-CZ" altLang="cs-CZ" dirty="0">
              <a:sym typeface="Symbol" pitchFamily="18" charset="2"/>
            </a:endParaRPr>
          </a:p>
          <a:p>
            <a:pPr lvl="2" eaLnBrk="1" hangingPunct="1">
              <a:lnSpc>
                <a:spcPct val="150000"/>
              </a:lnSpc>
              <a:buFontTx/>
              <a:buChar char="•"/>
            </a:pPr>
            <a:r>
              <a:rPr lang="cs-CZ" altLang="cs-CZ" dirty="0">
                <a:sym typeface="Symbol" pitchFamily="18" charset="2"/>
              </a:rPr>
              <a:t>využíván </a:t>
            </a:r>
            <a:r>
              <a:rPr lang="cs-CZ" altLang="cs-CZ" dirty="0" err="1">
                <a:sym typeface="Symbol" pitchFamily="18" charset="2"/>
              </a:rPr>
              <a:t>proteom</a:t>
            </a:r>
            <a:r>
              <a:rPr lang="cs-CZ" altLang="cs-CZ" dirty="0">
                <a:sym typeface="Symbol" pitchFamily="18" charset="2"/>
              </a:rPr>
              <a:t> pro </a:t>
            </a:r>
            <a:r>
              <a:rPr lang="cs-CZ" altLang="cs-CZ" i="1" dirty="0">
                <a:sym typeface="Symbol" pitchFamily="18" charset="2"/>
              </a:rPr>
              <a:t>T. </a:t>
            </a:r>
            <a:r>
              <a:rPr lang="cs-CZ" altLang="cs-CZ" i="1" dirty="0" err="1">
                <a:sym typeface="Symbol" pitchFamily="18" charset="2"/>
              </a:rPr>
              <a:t>spiralis</a:t>
            </a:r>
            <a:endParaRPr lang="cs-CZ" altLang="cs-CZ" dirty="0">
              <a:sym typeface="Symbol" pitchFamily="18" charset="2"/>
            </a:endParaRPr>
          </a:p>
          <a:p>
            <a:pPr lvl="2" eaLnBrk="1" hangingPunct="1">
              <a:lnSpc>
                <a:spcPct val="150000"/>
              </a:lnSpc>
              <a:buFontTx/>
              <a:buChar char="•"/>
            </a:pPr>
            <a:r>
              <a:rPr lang="cs-CZ" altLang="cs-CZ" dirty="0">
                <a:sym typeface="Symbol" pitchFamily="18" charset="2"/>
              </a:rPr>
              <a:t>dnes už sekvenční informace pro oba organizmy...</a:t>
            </a:r>
          </a:p>
          <a:p>
            <a:pPr lvl="3" eaLnBrk="1" hangingPunct="1">
              <a:lnSpc>
                <a:spcPct val="150000"/>
              </a:lnSpc>
              <a:buFontTx/>
              <a:buChar char="•"/>
            </a:pPr>
            <a:r>
              <a:rPr lang="cs-CZ" altLang="cs-CZ" dirty="0">
                <a:solidFill>
                  <a:srgbClr val="99FF99"/>
                </a:solidFill>
                <a:sym typeface="Symbol" pitchFamily="18" charset="2"/>
              </a:rPr>
              <a:t>jen další ukázka dynamiky celého odvětví!!!</a:t>
            </a:r>
          </a:p>
        </p:txBody>
      </p:sp>
      <p:sp>
        <p:nvSpPr>
          <p:cNvPr id="6" name="Text Box 3"/>
          <p:cNvSpPr txBox="1">
            <a:spLocks noChangeArrowheads="1"/>
          </p:cNvSpPr>
          <p:nvPr/>
        </p:nvSpPr>
        <p:spPr bwMode="auto">
          <a:xfrm>
            <a:off x="20638" y="22225"/>
            <a:ext cx="309995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altLang="cs-CZ" i="1" dirty="0">
                <a:solidFill>
                  <a:schemeClr val="hlink"/>
                </a:solidFill>
              </a:rPr>
              <a:t>3</a:t>
            </a:r>
            <a:r>
              <a:rPr lang="cs-CZ" altLang="cs-CZ" i="1" dirty="0">
                <a:solidFill>
                  <a:schemeClr val="hlink"/>
                </a:solidFill>
              </a:rPr>
              <a:t>. Taxonomie a fylogeneze</a:t>
            </a:r>
          </a:p>
          <a:p>
            <a:pPr eaLnBrk="1" hangingPunct="1"/>
            <a:endParaRPr lang="cs-CZ" altLang="cs-CZ" sz="1600" dirty="0"/>
          </a:p>
        </p:txBody>
      </p:sp>
    </p:spTree>
    <p:extLst>
      <p:ext uri="{BB962C8B-B14F-4D97-AF65-F5344CB8AC3E}">
        <p14:creationId xmlns:p14="http://schemas.microsoft.com/office/powerpoint/2010/main" val="3305920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07"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5457DA79-2C20-4361-9A23-D75E8E0EAA98}" type="slidenum">
              <a:rPr lang="cs-CZ" altLang="cs-CZ"/>
              <a:pPr algn="r" eaLnBrk="1" hangingPunct="1"/>
              <a:t>26</a:t>
            </a:fld>
            <a:endParaRPr lang="cs-CZ" altLang="cs-CZ" dirty="0"/>
          </a:p>
        </p:txBody>
      </p:sp>
      <p:sp>
        <p:nvSpPr>
          <p:cNvPr id="21509" name="Text Box 4"/>
          <p:cNvSpPr txBox="1">
            <a:spLocks noChangeArrowheads="1"/>
          </p:cNvSpPr>
          <p:nvPr/>
        </p:nvSpPr>
        <p:spPr bwMode="auto">
          <a:xfrm>
            <a:off x="228600" y="609600"/>
            <a:ext cx="86868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Fylogenetická podobnost – organizmy s nezveřejněným genomem</a:t>
            </a:r>
          </a:p>
          <a:p>
            <a:pPr eaLnBrk="1" hangingPunct="1">
              <a:lnSpc>
                <a:spcPct val="150000"/>
              </a:lnSpc>
              <a:buFontTx/>
              <a:buChar char="•"/>
            </a:pPr>
            <a:r>
              <a:rPr lang="cs-CZ" altLang="cs-CZ" dirty="0">
                <a:sym typeface="Symbol" pitchFamily="18" charset="2"/>
              </a:rPr>
              <a:t>příklad 2 – nedostačující anotace proteinů pro organizmus zájmu</a:t>
            </a:r>
          </a:p>
          <a:p>
            <a:pPr lvl="1" eaLnBrk="1" hangingPunct="1">
              <a:lnSpc>
                <a:spcPct val="150000"/>
              </a:lnSpc>
              <a:buFontTx/>
              <a:buChar char="•"/>
            </a:pPr>
            <a:r>
              <a:rPr lang="cs-CZ" altLang="cs-CZ" dirty="0">
                <a:sym typeface="Symbol" pitchFamily="18" charset="2"/>
              </a:rPr>
              <a:t>genom/</a:t>
            </a:r>
            <a:r>
              <a:rPr lang="cs-CZ" altLang="cs-CZ" dirty="0" err="1">
                <a:sym typeface="Symbol" pitchFamily="18" charset="2"/>
              </a:rPr>
              <a:t>proteom</a:t>
            </a:r>
            <a:r>
              <a:rPr lang="cs-CZ" altLang="cs-CZ" dirty="0">
                <a:sym typeface="Symbol" pitchFamily="18" charset="2"/>
              </a:rPr>
              <a:t> znám, ale není známa funkce/popis daných proteinů</a:t>
            </a:r>
          </a:p>
          <a:p>
            <a:pPr lvl="1" eaLnBrk="1" hangingPunct="1">
              <a:lnSpc>
                <a:spcPct val="150000"/>
              </a:lnSpc>
              <a:buFontTx/>
              <a:buChar char="•"/>
            </a:pPr>
            <a:r>
              <a:rPr lang="cs-CZ" altLang="cs-CZ" dirty="0">
                <a:sym typeface="Symbol" pitchFamily="18" charset="2"/>
              </a:rPr>
              <a:t>použití modelového organismu s lepší anotací proteinů a evolučně blízkého</a:t>
            </a:r>
          </a:p>
          <a:p>
            <a:pPr lvl="2" eaLnBrk="1" hangingPunct="1">
              <a:lnSpc>
                <a:spcPct val="150000"/>
              </a:lnSpc>
              <a:buFontTx/>
              <a:buChar char="•"/>
            </a:pPr>
            <a:r>
              <a:rPr lang="cs-CZ" altLang="cs-CZ" dirty="0">
                <a:sym typeface="Symbol" pitchFamily="18" charset="2"/>
              </a:rPr>
              <a:t>BLAST jednotlivých proteinů vůči databázi model. organizmu</a:t>
            </a:r>
            <a:endParaRPr lang="en-US" altLang="cs-CZ" dirty="0">
              <a:sym typeface="Symbol" pitchFamily="18" charset="2"/>
            </a:endParaRPr>
          </a:p>
          <a:p>
            <a:pPr lvl="1" eaLnBrk="1" hangingPunct="1">
              <a:lnSpc>
                <a:spcPct val="150000"/>
              </a:lnSpc>
              <a:buFontTx/>
              <a:buChar char="•"/>
            </a:pPr>
            <a:r>
              <a:rPr lang="cs-CZ" altLang="cs-CZ" dirty="0">
                <a:solidFill>
                  <a:srgbClr val="99FF99"/>
                </a:solidFill>
                <a:sym typeface="Symbol" pitchFamily="18" charset="2"/>
              </a:rPr>
              <a:t>například</a:t>
            </a:r>
            <a:r>
              <a:rPr lang="cs-CZ" altLang="cs-CZ" dirty="0">
                <a:sym typeface="Symbol" pitchFamily="18" charset="2"/>
              </a:rPr>
              <a:t> </a:t>
            </a:r>
            <a:r>
              <a:rPr lang="en-US" altLang="cs-CZ" b="0" i="1" dirty="0" err="1">
                <a:sym typeface="Symbol" pitchFamily="18" charset="2"/>
              </a:rPr>
              <a:t>N.tobaccum</a:t>
            </a:r>
            <a:r>
              <a:rPr lang="en-US" altLang="cs-CZ" b="0" i="1" dirty="0">
                <a:sym typeface="Symbol" pitchFamily="18" charset="2"/>
              </a:rPr>
              <a:t> </a:t>
            </a:r>
            <a:r>
              <a:rPr lang="cs-CZ" altLang="cs-CZ" b="0" dirty="0">
                <a:sym typeface="Symbol" pitchFamily="18" charset="2"/>
              </a:rPr>
              <a:t>versus </a:t>
            </a:r>
            <a:r>
              <a:rPr lang="en-US" altLang="cs-CZ" b="0" i="1" dirty="0" err="1">
                <a:sym typeface="Symbol" pitchFamily="18" charset="2"/>
              </a:rPr>
              <a:t>A.thaliana</a:t>
            </a:r>
            <a:endParaRPr lang="cs-CZ" altLang="cs-CZ" b="0" dirty="0">
              <a:sym typeface="Symbol" pitchFamily="18" charset="2"/>
            </a:endParaRPr>
          </a:p>
          <a:p>
            <a:pPr lvl="2" eaLnBrk="1" hangingPunct="1">
              <a:lnSpc>
                <a:spcPct val="150000"/>
              </a:lnSpc>
              <a:buFontTx/>
              <a:buChar char="•"/>
            </a:pPr>
            <a:r>
              <a:rPr lang="cs-CZ" altLang="cs-CZ" dirty="0">
                <a:sym typeface="Symbol" pitchFamily="18" charset="2"/>
              </a:rPr>
              <a:t>zlepšení anotace proteinů tabáku tím, že provedeme BLAST jednotlivých tabákových proteinů proti </a:t>
            </a:r>
            <a:r>
              <a:rPr lang="cs-CZ" altLang="cs-CZ" i="1" dirty="0" err="1">
                <a:sym typeface="Symbol" pitchFamily="18" charset="2"/>
              </a:rPr>
              <a:t>A.thaliana</a:t>
            </a:r>
            <a:r>
              <a:rPr lang="cs-CZ" altLang="cs-CZ" i="1" dirty="0">
                <a:sym typeface="Symbol" pitchFamily="18" charset="2"/>
              </a:rPr>
              <a:t> </a:t>
            </a:r>
            <a:r>
              <a:rPr lang="cs-CZ" altLang="cs-CZ" dirty="0">
                <a:sym typeface="Symbol" pitchFamily="18" charset="2"/>
              </a:rPr>
              <a:t>databázi</a:t>
            </a:r>
          </a:p>
          <a:p>
            <a:pPr lvl="2" eaLnBrk="1" hangingPunct="1">
              <a:lnSpc>
                <a:spcPct val="150000"/>
              </a:lnSpc>
              <a:buFontTx/>
              <a:buChar char="•"/>
            </a:pPr>
            <a:r>
              <a:rPr lang="cs-CZ" altLang="cs-CZ" dirty="0">
                <a:sym typeface="Symbol" pitchFamily="18" charset="2"/>
              </a:rPr>
              <a:t>nejlepší hit z </a:t>
            </a:r>
            <a:r>
              <a:rPr lang="cs-CZ" altLang="cs-CZ" i="1" dirty="0" err="1">
                <a:sym typeface="Symbol" pitchFamily="18" charset="2"/>
              </a:rPr>
              <a:t>A.thaliana</a:t>
            </a:r>
            <a:r>
              <a:rPr lang="cs-CZ" altLang="cs-CZ" dirty="0">
                <a:sym typeface="Symbol" pitchFamily="18" charset="2"/>
              </a:rPr>
              <a:t> se vezme pro anotaci tabákového proteinu</a:t>
            </a:r>
          </a:p>
          <a:p>
            <a:pPr lvl="2" eaLnBrk="1" hangingPunct="1">
              <a:lnSpc>
                <a:spcPct val="150000"/>
              </a:lnSpc>
              <a:buFontTx/>
              <a:buChar char="•"/>
            </a:pPr>
            <a:r>
              <a:rPr lang="cs-CZ" altLang="cs-CZ" dirty="0">
                <a:sym typeface="Symbol" pitchFamily="18" charset="2"/>
              </a:rPr>
              <a:t>je možné použít i více modelových organizmů...</a:t>
            </a:r>
          </a:p>
        </p:txBody>
      </p:sp>
      <p:sp>
        <p:nvSpPr>
          <p:cNvPr id="6" name="Text Box 3"/>
          <p:cNvSpPr txBox="1">
            <a:spLocks noChangeArrowheads="1"/>
          </p:cNvSpPr>
          <p:nvPr/>
        </p:nvSpPr>
        <p:spPr bwMode="auto">
          <a:xfrm>
            <a:off x="20638" y="22225"/>
            <a:ext cx="309995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altLang="cs-CZ" i="1" dirty="0">
                <a:solidFill>
                  <a:schemeClr val="hlink"/>
                </a:solidFill>
              </a:rPr>
              <a:t>3</a:t>
            </a:r>
            <a:r>
              <a:rPr lang="cs-CZ" altLang="cs-CZ" i="1" dirty="0">
                <a:solidFill>
                  <a:schemeClr val="hlink"/>
                </a:solidFill>
              </a:rPr>
              <a:t>. Taxonomie a fylogeneze</a:t>
            </a:r>
          </a:p>
          <a:p>
            <a:pPr eaLnBrk="1" hangingPunct="1"/>
            <a:endParaRPr lang="cs-CZ" altLang="cs-CZ" sz="1600" dirty="0"/>
          </a:p>
        </p:txBody>
      </p:sp>
    </p:spTree>
    <p:extLst>
      <p:ext uri="{BB962C8B-B14F-4D97-AF65-F5344CB8AC3E}">
        <p14:creationId xmlns:p14="http://schemas.microsoft.com/office/powerpoint/2010/main" val="3719889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28600" y="2590800"/>
            <a:ext cx="868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lnSpc>
                <a:spcPct val="150000"/>
              </a:lnSpc>
            </a:pPr>
            <a:r>
              <a:rPr lang="cs-CZ" altLang="cs-CZ" sz="3200" dirty="0">
                <a:solidFill>
                  <a:schemeClr val="hlink"/>
                </a:solidFill>
              </a:rPr>
              <a:t>4. BLAST, srovnávání sekvencí</a:t>
            </a:r>
          </a:p>
        </p:txBody>
      </p:sp>
      <p:sp>
        <p:nvSpPr>
          <p:cNvPr id="22531" name="Line 5"/>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32" name="Text Box 7"/>
          <p:cNvSpPr txBox="1">
            <a:spLocks noChangeArrowheads="1"/>
          </p:cNvSpPr>
          <p:nvPr/>
        </p:nvSpPr>
        <p:spPr bwMode="auto">
          <a:xfrm>
            <a:off x="20638" y="0"/>
            <a:ext cx="25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sz="2000">
                <a:solidFill>
                  <a:schemeClr val="hlink"/>
                </a:solidFill>
              </a:rPr>
              <a:t> </a:t>
            </a:r>
          </a:p>
          <a:p>
            <a:pPr eaLnBrk="1" hangingPunct="1"/>
            <a:endParaRPr lang="cs-CZ" altLang="cs-CZ" sz="1600"/>
          </a:p>
        </p:txBody>
      </p:sp>
      <p:sp>
        <p:nvSpPr>
          <p:cNvPr id="22533" name="Text Box 8"/>
          <p:cNvSpPr txBox="1">
            <a:spLocks noChangeArrowheads="1"/>
          </p:cNvSpPr>
          <p:nvPr/>
        </p:nvSpPr>
        <p:spPr bwMode="auto">
          <a:xfrm>
            <a:off x="8458200" y="1508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4FE6C4AC-FB3C-42EF-9D7C-B6C4F386FFA5}" type="slidenum">
              <a:rPr lang="cs-CZ" altLang="cs-CZ"/>
              <a:pPr algn="r" eaLnBrk="1" hangingPunct="1"/>
              <a:t>27</a:t>
            </a:fld>
            <a:endParaRPr lang="cs-CZ" altLang="cs-CZ"/>
          </a:p>
        </p:txBody>
      </p:sp>
    </p:spTree>
    <p:extLst>
      <p:ext uri="{BB962C8B-B14F-4D97-AF65-F5344CB8AC3E}">
        <p14:creationId xmlns:p14="http://schemas.microsoft.com/office/powerpoint/2010/main" val="4213976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07"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5457DA79-2C20-4361-9A23-D75E8E0EAA98}" type="slidenum">
              <a:rPr lang="cs-CZ" altLang="cs-CZ"/>
              <a:pPr algn="r" eaLnBrk="1" hangingPunct="1"/>
              <a:t>28</a:t>
            </a:fld>
            <a:endParaRPr lang="cs-CZ" altLang="cs-CZ"/>
          </a:p>
        </p:txBody>
      </p:sp>
      <p:sp>
        <p:nvSpPr>
          <p:cNvPr id="21508" name="Text Box 3"/>
          <p:cNvSpPr txBox="1">
            <a:spLocks noChangeArrowheads="1"/>
          </p:cNvSpPr>
          <p:nvPr/>
        </p:nvSpPr>
        <p:spPr bwMode="auto">
          <a:xfrm>
            <a:off x="20638" y="22225"/>
            <a:ext cx="33222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4. BLAST, srovnání sekvencí</a:t>
            </a:r>
          </a:p>
          <a:p>
            <a:pPr eaLnBrk="1" hangingPunct="1"/>
            <a:endParaRPr lang="cs-CZ" altLang="cs-CZ" sz="1600" dirty="0"/>
          </a:p>
        </p:txBody>
      </p:sp>
      <p:sp>
        <p:nvSpPr>
          <p:cNvPr id="21509" name="Text Box 4"/>
          <p:cNvSpPr txBox="1">
            <a:spLocks noChangeArrowheads="1"/>
          </p:cNvSpPr>
          <p:nvPr/>
        </p:nvSpPr>
        <p:spPr bwMode="auto">
          <a:xfrm>
            <a:off x="228600" y="609600"/>
            <a:ext cx="8686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rgbClr val="99FF99"/>
                </a:solidFill>
                <a:sym typeface="Symbol" pitchFamily="18" charset="2"/>
              </a:rPr>
              <a:t>Základní formáty proteinových sekvencí/databází</a:t>
            </a:r>
            <a:endParaRPr lang="cs-CZ" altLang="cs-CZ" sz="2400" dirty="0">
              <a:solidFill>
                <a:srgbClr val="99FF99"/>
              </a:solidFill>
            </a:endParaRPr>
          </a:p>
          <a:p>
            <a:pPr eaLnBrk="1" hangingPunct="1">
              <a:lnSpc>
                <a:spcPct val="150000"/>
              </a:lnSpc>
              <a:buFontTx/>
              <a:buChar char="•"/>
            </a:pPr>
            <a:r>
              <a:rPr lang="cs-CZ" altLang="cs-CZ" dirty="0">
                <a:solidFill>
                  <a:srgbClr val="99FF99"/>
                </a:solidFill>
                <a:sym typeface="Symbol" pitchFamily="18" charset="2"/>
              </a:rPr>
              <a:t>FASTA formát</a:t>
            </a:r>
            <a:r>
              <a:rPr lang="cs-CZ" altLang="cs-CZ" dirty="0">
                <a:sym typeface="Symbol" pitchFamily="18" charset="2"/>
              </a:rPr>
              <a:t> – hlavička specifická pro zdrojovou databázi, relativně málo informací; postačuje pro získání a další zpracování proteinové sekvence</a:t>
            </a:r>
          </a:p>
        </p:txBody>
      </p:sp>
      <p:sp>
        <p:nvSpPr>
          <p:cNvPr id="4" name="Obdélník 3"/>
          <p:cNvSpPr/>
          <p:nvPr/>
        </p:nvSpPr>
        <p:spPr>
          <a:xfrm>
            <a:off x="348794" y="2057400"/>
            <a:ext cx="8719005" cy="1569660"/>
          </a:xfrm>
          <a:prstGeom prst="rect">
            <a:avLst/>
          </a:prstGeom>
        </p:spPr>
        <p:txBody>
          <a:bodyPr wrap="square">
            <a:spAutoFit/>
          </a:bodyPr>
          <a:lstStyle/>
          <a:p>
            <a:r>
              <a:rPr lang="cs-CZ" sz="1200" dirty="0">
                <a:solidFill>
                  <a:srgbClr val="FF0000"/>
                </a:solidFill>
                <a:latin typeface="Courier New" panose="02070309020205020404" pitchFamily="49" charset="0"/>
                <a:cs typeface="Courier New" panose="02070309020205020404" pitchFamily="49" charset="0"/>
              </a:rPr>
              <a:t>&gt;</a:t>
            </a:r>
            <a:r>
              <a:rPr lang="cs-CZ" sz="1200" dirty="0">
                <a:solidFill>
                  <a:srgbClr val="99FF99"/>
                </a:solidFill>
                <a:latin typeface="Courier New" panose="02070309020205020404" pitchFamily="49" charset="0"/>
                <a:cs typeface="Courier New" panose="02070309020205020404" pitchFamily="49" charset="0"/>
              </a:rPr>
              <a:t>sp|P04637|P53_HUMAN </a:t>
            </a:r>
            <a:r>
              <a:rPr lang="cs-CZ" sz="1200" dirty="0" err="1">
                <a:solidFill>
                  <a:srgbClr val="99FF99"/>
                </a:solidFill>
                <a:latin typeface="Courier New" panose="02070309020205020404" pitchFamily="49" charset="0"/>
                <a:cs typeface="Courier New" panose="02070309020205020404" pitchFamily="49" charset="0"/>
              </a:rPr>
              <a:t>Cellular</a:t>
            </a:r>
            <a:r>
              <a:rPr lang="cs-CZ" sz="1200" dirty="0">
                <a:solidFill>
                  <a:srgbClr val="99FF99"/>
                </a:solidFill>
                <a:latin typeface="Courier New" panose="02070309020205020404" pitchFamily="49" charset="0"/>
                <a:cs typeface="Courier New" panose="02070309020205020404" pitchFamily="49" charset="0"/>
              </a:rPr>
              <a:t> tumor antigen p53 OS=Homo sapiens GN=TP53 PE=1 SV=4</a:t>
            </a:r>
          </a:p>
          <a:p>
            <a:r>
              <a:rPr lang="cs-CZ" sz="1200" dirty="0">
                <a:latin typeface="Courier New" panose="02070309020205020404" pitchFamily="49" charset="0"/>
                <a:cs typeface="Courier New" panose="02070309020205020404" pitchFamily="49" charset="0"/>
              </a:rPr>
              <a:t>MEEPQSDPSVEPPLSQETFSDLWKLLPENNVLSPLPSQAMDDLMLSPDDIEQWFTEDPGP</a:t>
            </a:r>
          </a:p>
          <a:p>
            <a:r>
              <a:rPr lang="cs-CZ" sz="1200" dirty="0">
                <a:latin typeface="Courier New" panose="02070309020205020404" pitchFamily="49" charset="0"/>
                <a:cs typeface="Courier New" panose="02070309020205020404" pitchFamily="49" charset="0"/>
              </a:rPr>
              <a:t>DEAPRMPEAAPPVAPAPAAPTPAAPAPAPSWPLSSSVPSQKTYQGSYGFRLGFLHSGTAK</a:t>
            </a:r>
          </a:p>
          <a:p>
            <a:r>
              <a:rPr lang="cs-CZ" sz="1200" dirty="0">
                <a:latin typeface="Courier New" panose="02070309020205020404" pitchFamily="49" charset="0"/>
                <a:cs typeface="Courier New" panose="02070309020205020404" pitchFamily="49" charset="0"/>
              </a:rPr>
              <a:t>SVTCTYSPALNKMFCQLAKTCPVQLWVDSTPPPGTRVRAMAIYKQSQHMTEVVRRCPHHE</a:t>
            </a:r>
          </a:p>
          <a:p>
            <a:r>
              <a:rPr lang="cs-CZ" sz="1200" dirty="0">
                <a:latin typeface="Courier New" panose="02070309020205020404" pitchFamily="49" charset="0"/>
                <a:cs typeface="Courier New" panose="02070309020205020404" pitchFamily="49" charset="0"/>
              </a:rPr>
              <a:t>RCSDSDGLAPPQHLIRVEGNLRVEYLDDRNTFRHSVVVPYEPPEVGSDCTTIHYNYMCNS</a:t>
            </a:r>
          </a:p>
          <a:p>
            <a:r>
              <a:rPr lang="cs-CZ" sz="1200" dirty="0">
                <a:latin typeface="Courier New" panose="02070309020205020404" pitchFamily="49" charset="0"/>
                <a:cs typeface="Courier New" panose="02070309020205020404" pitchFamily="49" charset="0"/>
              </a:rPr>
              <a:t>SCMGGMNRRPILTIITLEDSSGNLLGRNSFEVRVCACPGRDRRTEEENLRKKGEPHHELP</a:t>
            </a:r>
          </a:p>
          <a:p>
            <a:r>
              <a:rPr lang="cs-CZ" sz="1200" dirty="0">
                <a:latin typeface="Courier New" panose="02070309020205020404" pitchFamily="49" charset="0"/>
                <a:cs typeface="Courier New" panose="02070309020205020404" pitchFamily="49" charset="0"/>
              </a:rPr>
              <a:t>PGSTKRALPNNTSSSPQPKKKPLDGEYFTLQIRGRERFEMFRELNEALELKDAQAGKEPG</a:t>
            </a:r>
          </a:p>
          <a:p>
            <a:r>
              <a:rPr lang="cs-CZ" sz="1200" dirty="0">
                <a:latin typeface="Courier New" panose="02070309020205020404" pitchFamily="49" charset="0"/>
                <a:cs typeface="Courier New" panose="02070309020205020404" pitchFamily="49" charset="0"/>
              </a:rPr>
              <a:t>GSRAHSSHLKSKKGQSTSRHKKLMFKTEGPDSD</a:t>
            </a:r>
          </a:p>
        </p:txBody>
      </p:sp>
      <p:sp>
        <p:nvSpPr>
          <p:cNvPr id="10" name="Text Box 4"/>
          <p:cNvSpPr txBox="1">
            <a:spLocks noChangeArrowheads="1"/>
          </p:cNvSpPr>
          <p:nvPr/>
        </p:nvSpPr>
        <p:spPr bwMode="auto">
          <a:xfrm>
            <a:off x="228600" y="3780979"/>
            <a:ext cx="868680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buFontTx/>
              <a:buChar char="•"/>
            </a:pPr>
            <a:r>
              <a:rPr lang="cs-CZ" altLang="cs-CZ" dirty="0" err="1">
                <a:sym typeface="Symbol" pitchFamily="18" charset="2"/>
                <a:hlinkClick r:id="rId3"/>
              </a:rPr>
              <a:t>xml</a:t>
            </a:r>
            <a:r>
              <a:rPr lang="cs-CZ" altLang="cs-CZ" dirty="0">
                <a:sym typeface="Symbol" pitchFamily="18" charset="2"/>
                <a:hlinkClick r:id="rId3"/>
              </a:rPr>
              <a:t> formát</a:t>
            </a:r>
            <a:endParaRPr lang="cs-CZ" altLang="cs-CZ" dirty="0">
              <a:sym typeface="Symbol" pitchFamily="18" charset="2"/>
            </a:endParaRPr>
          </a:p>
          <a:p>
            <a:pPr lvl="1" eaLnBrk="1" hangingPunct="1">
              <a:lnSpc>
                <a:spcPct val="150000"/>
              </a:lnSpc>
              <a:buFontTx/>
              <a:buChar char="•"/>
            </a:pPr>
            <a:r>
              <a:rPr lang="cs-CZ" altLang="cs-CZ" dirty="0">
                <a:sym typeface="Symbol" pitchFamily="18" charset="2"/>
              </a:rPr>
              <a:t>komplexní forma s kompletní informací k danému proteinu ze zdrojové databáze</a:t>
            </a:r>
          </a:p>
          <a:p>
            <a:pPr lvl="1" eaLnBrk="1" hangingPunct="1">
              <a:lnSpc>
                <a:spcPct val="150000"/>
              </a:lnSpc>
              <a:buFontTx/>
              <a:buChar char="•"/>
            </a:pPr>
            <a:r>
              <a:rPr lang="cs-CZ" altLang="cs-CZ" dirty="0">
                <a:sym typeface="Symbol" pitchFamily="18" charset="2"/>
              </a:rPr>
              <a:t>konkrétní forma specifická pro zdrojovou databázi – </a:t>
            </a:r>
            <a:r>
              <a:rPr lang="cs-CZ" altLang="cs-CZ" dirty="0">
                <a:solidFill>
                  <a:srgbClr val="99FF99"/>
                </a:solidFill>
                <a:sym typeface="Symbol" pitchFamily="18" charset="2"/>
              </a:rPr>
              <a:t>xml schéma</a:t>
            </a:r>
          </a:p>
          <a:p>
            <a:pPr lvl="1" eaLnBrk="1" hangingPunct="1">
              <a:lnSpc>
                <a:spcPct val="150000"/>
              </a:lnSpc>
              <a:buFontTx/>
              <a:buChar char="•"/>
            </a:pPr>
            <a:r>
              <a:rPr lang="cs-CZ" altLang="cs-CZ" dirty="0">
                <a:sym typeface="Symbol" pitchFamily="18" charset="2"/>
              </a:rPr>
              <a:t>obsahuje např. kompletní taxonomii zdrojového organizmu; známé modifikace; výčet interakčních partnerů, označení v jiných databázích a jiné </a:t>
            </a:r>
            <a:r>
              <a:rPr lang="cs-CZ" altLang="cs-CZ" dirty="0" err="1">
                <a:sym typeface="Symbol" pitchFamily="18" charset="2"/>
              </a:rPr>
              <a:t>bioinformaticky</a:t>
            </a:r>
            <a:r>
              <a:rPr lang="cs-CZ" altLang="cs-CZ" dirty="0">
                <a:sym typeface="Symbol" pitchFamily="18" charset="2"/>
              </a:rPr>
              <a:t> (</a:t>
            </a:r>
            <a:r>
              <a:rPr lang="cs-CZ" altLang="cs-CZ" b="0" dirty="0">
                <a:sym typeface="Symbol" pitchFamily="18" charset="2"/>
              </a:rPr>
              <a:t>automaticky</a:t>
            </a:r>
            <a:r>
              <a:rPr lang="cs-CZ" altLang="cs-CZ" dirty="0">
                <a:sym typeface="Symbol" pitchFamily="18" charset="2"/>
              </a:rPr>
              <a:t>) zpracovatelné informace</a:t>
            </a:r>
          </a:p>
        </p:txBody>
      </p:sp>
    </p:spTree>
    <p:extLst>
      <p:ext uri="{BB962C8B-B14F-4D97-AF65-F5344CB8AC3E}">
        <p14:creationId xmlns:p14="http://schemas.microsoft.com/office/powerpoint/2010/main" val="953408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07"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5457DA79-2C20-4361-9A23-D75E8E0EAA98}" type="slidenum">
              <a:rPr lang="cs-CZ" altLang="cs-CZ"/>
              <a:pPr algn="r" eaLnBrk="1" hangingPunct="1"/>
              <a:t>29</a:t>
            </a:fld>
            <a:endParaRPr lang="cs-CZ" altLang="cs-CZ"/>
          </a:p>
        </p:txBody>
      </p:sp>
      <p:sp>
        <p:nvSpPr>
          <p:cNvPr id="21509" name="Text Box 4"/>
          <p:cNvSpPr txBox="1">
            <a:spLocks noChangeArrowheads="1"/>
          </p:cNvSpPr>
          <p:nvPr/>
        </p:nvSpPr>
        <p:spPr bwMode="auto">
          <a:xfrm>
            <a:off x="228600" y="609600"/>
            <a:ext cx="8686800" cy="604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rgbClr val="99FF99"/>
                </a:solidFill>
                <a:sym typeface="Symbol" pitchFamily="18" charset="2"/>
              </a:rPr>
              <a:t>BLAST – </a:t>
            </a:r>
            <a:r>
              <a:rPr lang="en-US" altLang="cs-CZ" sz="2400" dirty="0">
                <a:sym typeface="Symbol" pitchFamily="18" charset="2"/>
              </a:rPr>
              <a:t>B</a:t>
            </a:r>
            <a:r>
              <a:rPr lang="en-US" altLang="cs-CZ" sz="2400" dirty="0">
                <a:solidFill>
                  <a:srgbClr val="99FF99"/>
                </a:solidFill>
                <a:sym typeface="Symbol" pitchFamily="18" charset="2"/>
              </a:rPr>
              <a:t>asic </a:t>
            </a:r>
            <a:r>
              <a:rPr lang="en-US" altLang="cs-CZ" sz="2400" dirty="0">
                <a:sym typeface="Symbol" pitchFamily="18" charset="2"/>
              </a:rPr>
              <a:t>L</a:t>
            </a:r>
            <a:r>
              <a:rPr lang="en-US" altLang="cs-CZ" sz="2400" dirty="0">
                <a:solidFill>
                  <a:srgbClr val="99FF99"/>
                </a:solidFill>
                <a:sym typeface="Symbol" pitchFamily="18" charset="2"/>
              </a:rPr>
              <a:t>ocal </a:t>
            </a:r>
            <a:r>
              <a:rPr lang="en-US" altLang="cs-CZ" sz="2400" dirty="0">
                <a:sym typeface="Symbol" pitchFamily="18" charset="2"/>
              </a:rPr>
              <a:t>A</a:t>
            </a:r>
            <a:r>
              <a:rPr lang="en-US" altLang="cs-CZ" sz="2400" dirty="0">
                <a:solidFill>
                  <a:srgbClr val="99FF99"/>
                </a:solidFill>
                <a:sym typeface="Symbol" pitchFamily="18" charset="2"/>
              </a:rPr>
              <a:t>lignment </a:t>
            </a:r>
            <a:r>
              <a:rPr lang="en-US" altLang="cs-CZ" sz="2400" dirty="0">
                <a:sym typeface="Symbol" pitchFamily="18" charset="2"/>
              </a:rPr>
              <a:t>S</a:t>
            </a:r>
            <a:r>
              <a:rPr lang="en-US" altLang="cs-CZ" sz="2400" dirty="0">
                <a:solidFill>
                  <a:srgbClr val="99FF99"/>
                </a:solidFill>
                <a:sym typeface="Symbol" pitchFamily="18" charset="2"/>
              </a:rPr>
              <a:t>ear</a:t>
            </a:r>
            <a:r>
              <a:rPr lang="cs-CZ" altLang="cs-CZ" sz="2400" dirty="0">
                <a:solidFill>
                  <a:srgbClr val="99FF99"/>
                </a:solidFill>
                <a:sym typeface="Symbol" pitchFamily="18" charset="2"/>
              </a:rPr>
              <a:t>c</a:t>
            </a:r>
            <a:r>
              <a:rPr lang="en-US" altLang="cs-CZ" sz="2400" dirty="0">
                <a:solidFill>
                  <a:srgbClr val="99FF99"/>
                </a:solidFill>
                <a:sym typeface="Symbol" pitchFamily="18" charset="2"/>
              </a:rPr>
              <a:t>h </a:t>
            </a:r>
            <a:r>
              <a:rPr lang="en-US" altLang="cs-CZ" sz="2400" dirty="0">
                <a:sym typeface="Symbol" pitchFamily="18" charset="2"/>
              </a:rPr>
              <a:t>T</a:t>
            </a:r>
            <a:r>
              <a:rPr lang="en-US" altLang="cs-CZ" sz="2400" dirty="0">
                <a:solidFill>
                  <a:srgbClr val="99FF99"/>
                </a:solidFill>
                <a:sym typeface="Symbol" pitchFamily="18" charset="2"/>
              </a:rPr>
              <a:t>ool</a:t>
            </a:r>
            <a:endParaRPr lang="cs-CZ" altLang="cs-CZ" sz="2400" dirty="0">
              <a:solidFill>
                <a:srgbClr val="99FF99"/>
              </a:solidFill>
            </a:endParaRPr>
          </a:p>
          <a:p>
            <a:pPr eaLnBrk="1" hangingPunct="1">
              <a:lnSpc>
                <a:spcPct val="150000"/>
              </a:lnSpc>
              <a:buFontTx/>
              <a:buChar char="•"/>
            </a:pPr>
            <a:r>
              <a:rPr lang="cs-CZ" altLang="cs-CZ" dirty="0">
                <a:sym typeface="Symbol" pitchFamily="18" charset="2"/>
              </a:rPr>
              <a:t>srovnání proteinových či nukleotidových sekvencí (</a:t>
            </a:r>
            <a:r>
              <a:rPr lang="cs-CZ" altLang="cs-CZ" b="0" dirty="0">
                <a:sym typeface="Symbol" pitchFamily="18" charset="2"/>
              </a:rPr>
              <a:t>většinou FASTA formát</a:t>
            </a:r>
            <a:r>
              <a:rPr lang="cs-CZ" altLang="cs-CZ" dirty="0">
                <a:sym typeface="Symbol" pitchFamily="18" charset="2"/>
              </a:rPr>
              <a:t>)</a:t>
            </a:r>
          </a:p>
          <a:p>
            <a:pPr eaLnBrk="1" hangingPunct="1">
              <a:lnSpc>
                <a:spcPct val="150000"/>
              </a:lnSpc>
              <a:buFontTx/>
              <a:buChar char="•"/>
            </a:pPr>
            <a:r>
              <a:rPr lang="cs-CZ" altLang="cs-CZ" dirty="0">
                <a:sym typeface="Symbol" pitchFamily="18" charset="2"/>
              </a:rPr>
              <a:t>různé algoritmy dle vstupu (</a:t>
            </a:r>
            <a:r>
              <a:rPr lang="cs-CZ" altLang="cs-CZ" b="0" dirty="0">
                <a:sym typeface="Symbol" pitchFamily="18" charset="2"/>
              </a:rPr>
              <a:t>protein či nukleotid</a:t>
            </a:r>
            <a:r>
              <a:rPr lang="cs-CZ" altLang="cs-CZ" dirty="0">
                <a:sym typeface="Symbol" pitchFamily="18" charset="2"/>
              </a:rPr>
              <a:t>) a typu srovnání</a:t>
            </a:r>
          </a:p>
          <a:p>
            <a:pPr eaLnBrk="1" hangingPunct="1">
              <a:lnSpc>
                <a:spcPct val="150000"/>
              </a:lnSpc>
              <a:buFontTx/>
              <a:buChar char="•"/>
            </a:pPr>
            <a:r>
              <a:rPr lang="cs-CZ" altLang="cs-CZ" dirty="0">
                <a:sym typeface="Symbol" pitchFamily="18" charset="2"/>
              </a:rPr>
              <a:t>nejběžnější algoritmy (</a:t>
            </a:r>
            <a:r>
              <a:rPr lang="cs-CZ" altLang="cs-CZ" b="0" dirty="0">
                <a:sym typeface="Symbol" pitchFamily="18" charset="2"/>
              </a:rPr>
              <a:t>pro proteiny</a:t>
            </a:r>
            <a:r>
              <a:rPr lang="cs-CZ" altLang="cs-CZ" dirty="0">
                <a:sym typeface="Symbol" pitchFamily="18" charset="2"/>
              </a:rPr>
              <a:t>)</a:t>
            </a:r>
          </a:p>
          <a:p>
            <a:pPr lvl="1" eaLnBrk="1" hangingPunct="1">
              <a:lnSpc>
                <a:spcPct val="150000"/>
              </a:lnSpc>
              <a:buFontTx/>
              <a:buChar char="•"/>
            </a:pPr>
            <a:r>
              <a:rPr lang="cs-CZ" altLang="cs-CZ" dirty="0" err="1">
                <a:sym typeface="Symbol" pitchFamily="18" charset="2"/>
              </a:rPr>
              <a:t>blast</a:t>
            </a:r>
            <a:r>
              <a:rPr lang="cs-CZ" altLang="cs-CZ" dirty="0" err="1">
                <a:solidFill>
                  <a:srgbClr val="99FF99"/>
                </a:solidFill>
                <a:sym typeface="Symbol" pitchFamily="18" charset="2"/>
              </a:rPr>
              <a:t>p</a:t>
            </a:r>
            <a:r>
              <a:rPr lang="cs-CZ" altLang="cs-CZ" dirty="0">
                <a:sym typeface="Symbol" pitchFamily="18" charset="2"/>
              </a:rPr>
              <a:t> – protein-proteinová databáze</a:t>
            </a:r>
          </a:p>
          <a:p>
            <a:pPr lvl="1" eaLnBrk="1" hangingPunct="1">
              <a:lnSpc>
                <a:spcPct val="150000"/>
              </a:lnSpc>
              <a:buFontTx/>
              <a:buChar char="•"/>
            </a:pPr>
            <a:r>
              <a:rPr lang="cs-CZ" altLang="cs-CZ" dirty="0" err="1">
                <a:sym typeface="Symbol" pitchFamily="18" charset="2"/>
              </a:rPr>
              <a:t>blast</a:t>
            </a:r>
            <a:r>
              <a:rPr lang="cs-CZ" altLang="cs-CZ" dirty="0" err="1">
                <a:solidFill>
                  <a:srgbClr val="99FF99"/>
                </a:solidFill>
                <a:sym typeface="Symbol" pitchFamily="18" charset="2"/>
              </a:rPr>
              <a:t>x</a:t>
            </a:r>
            <a:r>
              <a:rPr lang="cs-CZ" altLang="cs-CZ" dirty="0">
                <a:sym typeface="Symbol" pitchFamily="18" charset="2"/>
              </a:rPr>
              <a:t> – nukleotid (</a:t>
            </a:r>
            <a:r>
              <a:rPr lang="cs-CZ" altLang="cs-CZ" b="0" dirty="0">
                <a:sym typeface="Symbol" pitchFamily="18" charset="2"/>
              </a:rPr>
              <a:t>překlad na proteinovou sekvenci</a:t>
            </a:r>
            <a:r>
              <a:rPr lang="cs-CZ" altLang="cs-CZ" dirty="0">
                <a:sym typeface="Symbol" pitchFamily="18" charset="2"/>
              </a:rPr>
              <a:t>)-proteinová databáze</a:t>
            </a:r>
          </a:p>
          <a:p>
            <a:pPr eaLnBrk="1" hangingPunct="1">
              <a:lnSpc>
                <a:spcPct val="150000"/>
              </a:lnSpc>
              <a:buFontTx/>
              <a:buChar char="•"/>
            </a:pPr>
            <a:r>
              <a:rPr lang="cs-CZ" altLang="cs-CZ" dirty="0">
                <a:sym typeface="Symbol" pitchFamily="18" charset="2"/>
              </a:rPr>
              <a:t>vybrané speciální algoritmy – </a:t>
            </a:r>
            <a:r>
              <a:rPr lang="cs-CZ" altLang="cs-CZ" dirty="0">
                <a:solidFill>
                  <a:srgbClr val="99FF99"/>
                </a:solidFill>
                <a:sym typeface="Symbol" pitchFamily="18" charset="2"/>
              </a:rPr>
              <a:t>k hledání vzdáleně příbuzných proteinů</a:t>
            </a:r>
          </a:p>
          <a:p>
            <a:pPr lvl="1" eaLnBrk="1" hangingPunct="1">
              <a:lnSpc>
                <a:spcPct val="150000"/>
              </a:lnSpc>
              <a:buFontTx/>
              <a:buChar char="•"/>
            </a:pPr>
            <a:r>
              <a:rPr lang="cs-CZ" altLang="cs-CZ" dirty="0">
                <a:solidFill>
                  <a:srgbClr val="99FF99"/>
                </a:solidFill>
                <a:sym typeface="Symbol" pitchFamily="18" charset="2"/>
              </a:rPr>
              <a:t>PSI-BLAST</a:t>
            </a:r>
            <a:r>
              <a:rPr lang="cs-CZ" altLang="cs-CZ" dirty="0">
                <a:sym typeface="Symbol" pitchFamily="18" charset="2"/>
              </a:rPr>
              <a:t> – </a:t>
            </a:r>
            <a:r>
              <a:rPr lang="cs-CZ" altLang="cs-CZ" dirty="0" err="1">
                <a:sym typeface="Symbol" pitchFamily="18" charset="2"/>
              </a:rPr>
              <a:t>Position</a:t>
            </a:r>
            <a:r>
              <a:rPr lang="cs-CZ" altLang="cs-CZ" dirty="0">
                <a:sym typeface="Symbol" pitchFamily="18" charset="2"/>
              </a:rPr>
              <a:t> </a:t>
            </a:r>
            <a:r>
              <a:rPr lang="cs-CZ" altLang="cs-CZ" dirty="0" err="1">
                <a:sym typeface="Symbol" pitchFamily="18" charset="2"/>
              </a:rPr>
              <a:t>Specific</a:t>
            </a:r>
            <a:r>
              <a:rPr lang="cs-CZ" altLang="cs-CZ" dirty="0">
                <a:sym typeface="Symbol" pitchFamily="18" charset="2"/>
              </a:rPr>
              <a:t> </a:t>
            </a:r>
            <a:r>
              <a:rPr lang="cs-CZ" altLang="cs-CZ" dirty="0" err="1">
                <a:sym typeface="Symbol" pitchFamily="18" charset="2"/>
              </a:rPr>
              <a:t>Iteration</a:t>
            </a:r>
            <a:r>
              <a:rPr lang="cs-CZ" altLang="cs-CZ" dirty="0">
                <a:sym typeface="Symbol" pitchFamily="18" charset="2"/>
              </a:rPr>
              <a:t> BLAST</a:t>
            </a:r>
          </a:p>
          <a:p>
            <a:pPr lvl="2" eaLnBrk="1" hangingPunct="1">
              <a:lnSpc>
                <a:spcPct val="150000"/>
              </a:lnSpc>
              <a:buFontTx/>
              <a:buChar char="•"/>
            </a:pPr>
            <a:r>
              <a:rPr lang="cs-CZ" altLang="cs-CZ" dirty="0">
                <a:solidFill>
                  <a:srgbClr val="99FF99"/>
                </a:solidFill>
                <a:sym typeface="Symbol" pitchFamily="18" charset="2"/>
              </a:rPr>
              <a:t>po </a:t>
            </a:r>
            <a:r>
              <a:rPr lang="cs-CZ" altLang="cs-CZ" dirty="0" err="1">
                <a:solidFill>
                  <a:srgbClr val="99FF99"/>
                </a:solidFill>
                <a:sym typeface="Symbol" pitchFamily="18" charset="2"/>
              </a:rPr>
              <a:t>blastp</a:t>
            </a:r>
            <a:r>
              <a:rPr lang="cs-CZ" altLang="cs-CZ" dirty="0">
                <a:solidFill>
                  <a:srgbClr val="99FF99"/>
                </a:solidFill>
                <a:sym typeface="Symbol" pitchFamily="18" charset="2"/>
              </a:rPr>
              <a:t> </a:t>
            </a:r>
            <a:r>
              <a:rPr lang="cs-CZ" altLang="cs-CZ" dirty="0">
                <a:sym typeface="Symbol" pitchFamily="18" charset="2"/>
              </a:rPr>
              <a:t>ze zvoleného počtu sekvencí </a:t>
            </a:r>
            <a:r>
              <a:rPr lang="cs-CZ" altLang="cs-CZ" dirty="0">
                <a:solidFill>
                  <a:srgbClr val="99FF99"/>
                </a:solidFill>
                <a:sym typeface="Symbol" pitchFamily="18" charset="2"/>
              </a:rPr>
              <a:t>vytvoří novou pozičně-specifickou skórovací matrici (PSSM)</a:t>
            </a:r>
            <a:r>
              <a:rPr lang="cs-CZ" altLang="cs-CZ" dirty="0">
                <a:sym typeface="Symbol" pitchFamily="18" charset="2"/>
              </a:rPr>
              <a:t>, kterou použije v </a:t>
            </a:r>
            <a:r>
              <a:rPr lang="cs-CZ" altLang="cs-CZ" dirty="0">
                <a:solidFill>
                  <a:srgbClr val="99FF99"/>
                </a:solidFill>
                <a:sym typeface="Symbol" pitchFamily="18" charset="2"/>
              </a:rPr>
              <a:t>dalším hledání</a:t>
            </a:r>
            <a:r>
              <a:rPr lang="cs-CZ" altLang="cs-CZ" dirty="0">
                <a:sym typeface="Symbol" pitchFamily="18" charset="2"/>
              </a:rPr>
              <a:t>; tento postup je možno několikrát opakovat</a:t>
            </a:r>
          </a:p>
          <a:p>
            <a:pPr lvl="1" eaLnBrk="1" hangingPunct="1">
              <a:lnSpc>
                <a:spcPct val="150000"/>
              </a:lnSpc>
              <a:buFontTx/>
              <a:buChar char="•"/>
            </a:pPr>
            <a:r>
              <a:rPr lang="cs-CZ" altLang="cs-CZ" dirty="0">
                <a:solidFill>
                  <a:srgbClr val="99FF99"/>
                </a:solidFill>
                <a:sym typeface="Symbol" pitchFamily="18" charset="2"/>
              </a:rPr>
              <a:t>DELTA-BLAST </a:t>
            </a:r>
            <a:r>
              <a:rPr lang="cs-CZ" altLang="cs-CZ" dirty="0">
                <a:sym typeface="Symbol" pitchFamily="18" charset="2"/>
              </a:rPr>
              <a:t>– obdoba PSI-BLAST; využívá </a:t>
            </a:r>
            <a:r>
              <a:rPr lang="cs-CZ" altLang="cs-CZ" dirty="0">
                <a:solidFill>
                  <a:srgbClr val="99FF99"/>
                </a:solidFill>
                <a:sym typeface="Symbol" pitchFamily="18" charset="2"/>
              </a:rPr>
              <a:t>předpřipravené PSSM </a:t>
            </a:r>
            <a:r>
              <a:rPr lang="cs-CZ" altLang="cs-CZ" dirty="0">
                <a:sym typeface="Symbol" pitchFamily="18" charset="2"/>
              </a:rPr>
              <a:t>dle </a:t>
            </a:r>
            <a:r>
              <a:rPr lang="cs-CZ" altLang="cs-CZ" dirty="0">
                <a:solidFill>
                  <a:srgbClr val="99FF99"/>
                </a:solidFill>
                <a:sym typeface="Symbol" pitchFamily="18" charset="2"/>
              </a:rPr>
              <a:t>konzervativních domén </a:t>
            </a:r>
            <a:r>
              <a:rPr lang="cs-CZ" altLang="cs-CZ" dirty="0">
                <a:sym typeface="Symbol" pitchFamily="18" charset="2"/>
              </a:rPr>
              <a:t>v NCBI databázi </a:t>
            </a:r>
            <a:r>
              <a:rPr lang="cs-CZ" dirty="0">
                <a:sym typeface="Symbol"/>
              </a:rPr>
              <a:t></a:t>
            </a:r>
            <a:r>
              <a:rPr lang="cs-CZ" altLang="cs-CZ" dirty="0">
                <a:sym typeface="Symbol" pitchFamily="18" charset="2"/>
              </a:rPr>
              <a:t> </a:t>
            </a:r>
            <a:r>
              <a:rPr lang="cs-CZ" altLang="cs-CZ" dirty="0">
                <a:solidFill>
                  <a:srgbClr val="99FF99"/>
                </a:solidFill>
                <a:sym typeface="Symbol" pitchFamily="18" charset="2"/>
              </a:rPr>
              <a:t>rychlejší a citlivější</a:t>
            </a:r>
          </a:p>
        </p:txBody>
      </p:sp>
      <p:sp>
        <p:nvSpPr>
          <p:cNvPr id="6" name="Text Box 3"/>
          <p:cNvSpPr txBox="1">
            <a:spLocks noChangeArrowheads="1"/>
          </p:cNvSpPr>
          <p:nvPr/>
        </p:nvSpPr>
        <p:spPr bwMode="auto">
          <a:xfrm>
            <a:off x="20638" y="22225"/>
            <a:ext cx="33222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4. BLAST, srovnání sekvencí</a:t>
            </a:r>
          </a:p>
          <a:p>
            <a:pPr eaLnBrk="1" hangingPunct="1"/>
            <a:endParaRPr lang="cs-CZ" altLang="cs-CZ" sz="1600" dirty="0"/>
          </a:p>
        </p:txBody>
      </p:sp>
    </p:spTree>
    <p:extLst>
      <p:ext uri="{BB962C8B-B14F-4D97-AF65-F5344CB8AC3E}">
        <p14:creationId xmlns:p14="http://schemas.microsoft.com/office/powerpoint/2010/main" val="1054448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28600" y="2590800"/>
            <a:ext cx="8686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lnSpc>
                <a:spcPct val="150000"/>
              </a:lnSpc>
            </a:pPr>
            <a:r>
              <a:rPr lang="cs-CZ" altLang="cs-CZ" sz="3200" dirty="0">
                <a:solidFill>
                  <a:schemeClr val="hlink"/>
                </a:solidFill>
              </a:rPr>
              <a:t>1. Co je to bioinformatika?</a:t>
            </a:r>
          </a:p>
        </p:txBody>
      </p:sp>
      <p:sp>
        <p:nvSpPr>
          <p:cNvPr id="5123" name="Line 5"/>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124" name="Text Box 7"/>
          <p:cNvSpPr txBox="1">
            <a:spLocks noChangeArrowheads="1"/>
          </p:cNvSpPr>
          <p:nvPr/>
        </p:nvSpPr>
        <p:spPr bwMode="auto">
          <a:xfrm>
            <a:off x="20638" y="0"/>
            <a:ext cx="25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sz="2000">
                <a:solidFill>
                  <a:schemeClr val="hlink"/>
                </a:solidFill>
              </a:rPr>
              <a:t> </a:t>
            </a:r>
          </a:p>
          <a:p>
            <a:pPr eaLnBrk="1" hangingPunct="1"/>
            <a:endParaRPr lang="cs-CZ" altLang="cs-CZ" sz="1600"/>
          </a:p>
        </p:txBody>
      </p:sp>
      <p:sp>
        <p:nvSpPr>
          <p:cNvPr id="5125" name="Text Box 8"/>
          <p:cNvSpPr txBox="1">
            <a:spLocks noChangeArrowheads="1"/>
          </p:cNvSpPr>
          <p:nvPr/>
        </p:nvSpPr>
        <p:spPr bwMode="auto">
          <a:xfrm>
            <a:off x="8458200" y="1508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1750F76A-5934-4448-9749-6EF6EF155BDC}" type="slidenum">
              <a:rPr lang="cs-CZ" altLang="cs-CZ"/>
              <a:pPr algn="r" eaLnBrk="1" hangingPunct="1"/>
              <a:t>3</a:t>
            </a:fld>
            <a:endParaRPr lang="cs-CZ" altLang="cs-CZ"/>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07"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5457DA79-2C20-4361-9A23-D75E8E0EAA98}" type="slidenum">
              <a:rPr lang="cs-CZ" altLang="cs-CZ"/>
              <a:pPr algn="r" eaLnBrk="1" hangingPunct="1"/>
              <a:t>30</a:t>
            </a:fld>
            <a:endParaRPr lang="cs-CZ" altLang="cs-CZ"/>
          </a:p>
        </p:txBody>
      </p:sp>
      <p:sp>
        <p:nvSpPr>
          <p:cNvPr id="21509" name="Text Box 4"/>
          <p:cNvSpPr txBox="1">
            <a:spLocks noChangeArrowheads="1"/>
          </p:cNvSpPr>
          <p:nvPr/>
        </p:nvSpPr>
        <p:spPr bwMode="auto">
          <a:xfrm>
            <a:off x="228600" y="609600"/>
            <a:ext cx="8686800" cy="604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rgbClr val="99FF99"/>
                </a:solidFill>
                <a:sym typeface="Symbol" pitchFamily="18" charset="2"/>
              </a:rPr>
              <a:t>Základní kroky BLAST algoritmů</a:t>
            </a:r>
            <a:endParaRPr lang="cs-CZ" altLang="cs-CZ" sz="2400" dirty="0">
              <a:solidFill>
                <a:srgbClr val="99FF99"/>
              </a:solidFill>
            </a:endParaRPr>
          </a:p>
          <a:p>
            <a:pPr eaLnBrk="1" hangingPunct="1">
              <a:lnSpc>
                <a:spcPct val="150000"/>
              </a:lnSpc>
              <a:buFont typeface="+mj-lt"/>
              <a:buAutoNum type="arabicPeriod"/>
            </a:pPr>
            <a:r>
              <a:rPr lang="cs-CZ" altLang="cs-CZ" dirty="0">
                <a:sym typeface="Symbol" pitchFamily="18" charset="2"/>
              </a:rPr>
              <a:t>generování k-písmenných úseků – „slov“</a:t>
            </a:r>
          </a:p>
          <a:p>
            <a:pPr indent="0" eaLnBrk="1" hangingPunct="1">
              <a:lnSpc>
                <a:spcPct val="150000"/>
              </a:lnSpc>
            </a:pPr>
            <a:r>
              <a:rPr lang="cs-CZ" altLang="cs-CZ" dirty="0">
                <a:sym typeface="Symbol" pitchFamily="18" charset="2"/>
              </a:rPr>
              <a:t>(parametr </a:t>
            </a:r>
            <a:r>
              <a:rPr lang="en-US" altLang="cs-CZ" i="1" dirty="0">
                <a:solidFill>
                  <a:srgbClr val="99FF99"/>
                </a:solidFill>
                <a:sym typeface="Symbol" pitchFamily="18" charset="2"/>
              </a:rPr>
              <a:t>word size</a:t>
            </a:r>
            <a:r>
              <a:rPr lang="cs-CZ" altLang="cs-CZ" dirty="0">
                <a:sym typeface="Symbol" pitchFamily="18" charset="2"/>
              </a:rPr>
              <a:t>)</a:t>
            </a:r>
          </a:p>
          <a:p>
            <a:pPr lvl="1" eaLnBrk="1" hangingPunct="1">
              <a:lnSpc>
                <a:spcPct val="150000"/>
              </a:lnSpc>
              <a:buFontTx/>
              <a:buChar char="•"/>
            </a:pPr>
            <a:r>
              <a:rPr lang="cs-CZ" altLang="cs-CZ" dirty="0">
                <a:sym typeface="Symbol" pitchFamily="18" charset="2"/>
              </a:rPr>
              <a:t>proteiny – běžně K = 3; nukleotidy – běžně K = 11</a:t>
            </a:r>
          </a:p>
          <a:p>
            <a:pPr eaLnBrk="1" hangingPunct="1">
              <a:lnSpc>
                <a:spcPct val="150000"/>
              </a:lnSpc>
              <a:buFont typeface="+mj-lt"/>
              <a:buAutoNum type="arabicPeriod" startAt="2"/>
            </a:pPr>
            <a:r>
              <a:rPr lang="cs-CZ" altLang="cs-CZ" dirty="0">
                <a:sym typeface="Symbol" pitchFamily="18" charset="2"/>
              </a:rPr>
              <a:t>prohledání každého „slova“ vůči cílové databázi a ponechání těch slov, kde se našla shoda překračující stanovené limitní </a:t>
            </a:r>
            <a:r>
              <a:rPr lang="cs-CZ" altLang="cs-CZ" u="sng" dirty="0">
                <a:sym typeface="Symbol" pitchFamily="18" charset="2"/>
              </a:rPr>
              <a:t>skóre</a:t>
            </a:r>
            <a:r>
              <a:rPr lang="cs-CZ" altLang="cs-CZ" dirty="0">
                <a:sym typeface="Symbol" pitchFamily="18" charset="2"/>
              </a:rPr>
              <a:t> </a:t>
            </a:r>
            <a:r>
              <a:rPr lang="cs-CZ" altLang="cs-CZ" dirty="0">
                <a:sym typeface="Symbol"/>
              </a:rPr>
              <a:t></a:t>
            </a:r>
            <a:r>
              <a:rPr lang="cs-CZ" altLang="cs-CZ" dirty="0">
                <a:sym typeface="Symbol" pitchFamily="18" charset="2"/>
              </a:rPr>
              <a:t> </a:t>
            </a:r>
            <a:r>
              <a:rPr lang="en-US" altLang="cs-CZ" i="1" dirty="0">
                <a:solidFill>
                  <a:srgbClr val="99FF99"/>
                </a:solidFill>
                <a:sym typeface="Symbol" pitchFamily="18" charset="2"/>
              </a:rPr>
              <a:t>high scoring words</a:t>
            </a:r>
          </a:p>
          <a:p>
            <a:pPr eaLnBrk="1" hangingPunct="1">
              <a:lnSpc>
                <a:spcPct val="150000"/>
              </a:lnSpc>
              <a:buFont typeface="+mj-lt"/>
              <a:buAutoNum type="arabicPeriod" startAt="2"/>
            </a:pPr>
            <a:r>
              <a:rPr lang="cs-CZ" altLang="cs-CZ" b="0" dirty="0">
                <a:sym typeface="Symbol" pitchFamily="18" charset="2"/>
              </a:rPr>
              <a:t>hledání</a:t>
            </a:r>
            <a:r>
              <a:rPr lang="cs-CZ" altLang="cs-CZ" dirty="0">
                <a:sym typeface="Symbol" pitchFamily="18" charset="2"/>
              </a:rPr>
              <a:t> </a:t>
            </a:r>
            <a:r>
              <a:rPr lang="en-US" altLang="cs-CZ" i="1" dirty="0">
                <a:sym typeface="Symbol" pitchFamily="18" charset="2"/>
              </a:rPr>
              <a:t>high scoring words</a:t>
            </a:r>
            <a:r>
              <a:rPr lang="cs-CZ" altLang="cs-CZ" dirty="0">
                <a:sym typeface="Symbol" pitchFamily="18" charset="2"/>
              </a:rPr>
              <a:t> </a:t>
            </a:r>
            <a:r>
              <a:rPr lang="cs-CZ" altLang="cs-CZ" dirty="0">
                <a:solidFill>
                  <a:srgbClr val="99FF99"/>
                </a:solidFill>
                <a:sym typeface="Symbol" pitchFamily="18" charset="2"/>
              </a:rPr>
              <a:t>z databáze</a:t>
            </a:r>
            <a:r>
              <a:rPr lang="cs-CZ" altLang="cs-CZ" dirty="0">
                <a:sym typeface="Symbol" pitchFamily="18" charset="2"/>
              </a:rPr>
              <a:t>; </a:t>
            </a:r>
            <a:r>
              <a:rPr lang="cs-CZ" altLang="cs-CZ" b="0" dirty="0">
                <a:sym typeface="Symbol" pitchFamily="18" charset="2"/>
              </a:rPr>
              <a:t>hledána </a:t>
            </a:r>
            <a:r>
              <a:rPr lang="cs-CZ" altLang="cs-CZ" dirty="0">
                <a:sym typeface="Symbol" pitchFamily="18" charset="2"/>
              </a:rPr>
              <a:t>úplná shoda – </a:t>
            </a:r>
            <a:r>
              <a:rPr lang="en-US" altLang="cs-CZ" i="1" dirty="0">
                <a:solidFill>
                  <a:srgbClr val="99FF99"/>
                </a:solidFill>
                <a:sym typeface="Symbol" pitchFamily="18" charset="2"/>
              </a:rPr>
              <a:t>exact match</a:t>
            </a:r>
          </a:p>
          <a:p>
            <a:pPr eaLnBrk="1" hangingPunct="1">
              <a:lnSpc>
                <a:spcPct val="150000"/>
              </a:lnSpc>
              <a:buFont typeface="+mj-lt"/>
              <a:buAutoNum type="arabicPeriod" startAt="2"/>
            </a:pPr>
            <a:r>
              <a:rPr lang="cs-CZ" altLang="cs-CZ" dirty="0">
                <a:sym typeface="Symbol" pitchFamily="18" charset="2"/>
              </a:rPr>
              <a:t>rozšíření </a:t>
            </a:r>
            <a:r>
              <a:rPr lang="en-US" altLang="cs-CZ" i="1" dirty="0">
                <a:sym typeface="Symbol" pitchFamily="18" charset="2"/>
              </a:rPr>
              <a:t>exact match </a:t>
            </a:r>
            <a:r>
              <a:rPr lang="cs-CZ" altLang="cs-CZ" dirty="0">
                <a:sym typeface="Symbol" pitchFamily="18" charset="2"/>
              </a:rPr>
              <a:t>na obě strany původního k-písmenného slova a hledání </a:t>
            </a:r>
            <a:r>
              <a:rPr lang="en-US" altLang="cs-CZ" i="1" dirty="0">
                <a:solidFill>
                  <a:srgbClr val="99FF99"/>
                </a:solidFill>
                <a:sym typeface="Symbol" pitchFamily="18" charset="2"/>
              </a:rPr>
              <a:t>high-scoring segment pairs </a:t>
            </a:r>
            <a:r>
              <a:rPr lang="cs-CZ" altLang="cs-CZ" dirty="0">
                <a:solidFill>
                  <a:srgbClr val="99FF99"/>
                </a:solidFill>
                <a:sym typeface="Symbol" pitchFamily="18" charset="2"/>
              </a:rPr>
              <a:t>(</a:t>
            </a:r>
            <a:r>
              <a:rPr lang="cs-CZ" altLang="cs-CZ" dirty="0" err="1">
                <a:solidFill>
                  <a:srgbClr val="99FF99"/>
                </a:solidFill>
                <a:sym typeface="Symbol" pitchFamily="18" charset="2"/>
              </a:rPr>
              <a:t>HSPs</a:t>
            </a:r>
            <a:r>
              <a:rPr lang="cs-CZ" altLang="cs-CZ" dirty="0">
                <a:solidFill>
                  <a:srgbClr val="99FF99"/>
                </a:solidFill>
                <a:sym typeface="Symbol" pitchFamily="18" charset="2"/>
              </a:rPr>
              <a:t>)</a:t>
            </a:r>
            <a:r>
              <a:rPr lang="cs-CZ" altLang="cs-CZ" i="1" dirty="0">
                <a:solidFill>
                  <a:srgbClr val="99FF99"/>
                </a:solidFill>
                <a:sym typeface="Symbol" pitchFamily="18" charset="2"/>
              </a:rPr>
              <a:t> </a:t>
            </a:r>
            <a:r>
              <a:rPr lang="cs-CZ" altLang="cs-CZ" dirty="0">
                <a:sym typeface="Symbol" pitchFamily="18" charset="2"/>
              </a:rPr>
              <a:t>pro každý </a:t>
            </a:r>
            <a:r>
              <a:rPr lang="en-US" altLang="cs-CZ" i="1" dirty="0">
                <a:sym typeface="Symbol" pitchFamily="18" charset="2"/>
              </a:rPr>
              <a:t>exact match </a:t>
            </a:r>
            <a:r>
              <a:rPr lang="cs-CZ" altLang="cs-CZ" dirty="0">
                <a:sym typeface="Symbol" pitchFamily="18" charset="2"/>
              </a:rPr>
              <a:t>– rozšiřování do doby, dokud neklesá </a:t>
            </a:r>
            <a:r>
              <a:rPr lang="cs-CZ" altLang="cs-CZ" u="sng" dirty="0">
                <a:sym typeface="Symbol" pitchFamily="18" charset="2"/>
              </a:rPr>
              <a:t>skóre</a:t>
            </a:r>
            <a:r>
              <a:rPr lang="cs-CZ" altLang="cs-CZ" dirty="0">
                <a:sym typeface="Symbol" pitchFamily="18" charset="2"/>
              </a:rPr>
              <a:t> pro původní </a:t>
            </a:r>
            <a:r>
              <a:rPr lang="en-US" altLang="cs-CZ" i="1" dirty="0">
                <a:sym typeface="Symbol" pitchFamily="18" charset="2"/>
              </a:rPr>
              <a:t>exact match</a:t>
            </a:r>
            <a:endParaRPr lang="en-US" altLang="cs-CZ" dirty="0">
              <a:sym typeface="Symbol" pitchFamily="18" charset="2"/>
            </a:endParaRPr>
          </a:p>
          <a:p>
            <a:pPr eaLnBrk="1" hangingPunct="1">
              <a:lnSpc>
                <a:spcPct val="150000"/>
              </a:lnSpc>
              <a:buFont typeface="+mj-lt"/>
              <a:buAutoNum type="arabicPeriod" startAt="2"/>
            </a:pPr>
            <a:r>
              <a:rPr lang="cs-CZ" altLang="cs-CZ" dirty="0">
                <a:sym typeface="Symbol" pitchFamily="18" charset="2"/>
              </a:rPr>
              <a:t>zhodnocení statistické významnosti jednotlivých </a:t>
            </a:r>
            <a:r>
              <a:rPr lang="cs-CZ" altLang="cs-CZ" dirty="0" err="1">
                <a:sym typeface="Symbol" pitchFamily="18" charset="2"/>
              </a:rPr>
              <a:t>HSPs</a:t>
            </a:r>
            <a:endParaRPr lang="cs-CZ" altLang="cs-CZ" dirty="0">
              <a:sym typeface="Symbol" pitchFamily="18" charset="2"/>
            </a:endParaRPr>
          </a:p>
          <a:p>
            <a:pPr eaLnBrk="1" hangingPunct="1">
              <a:lnSpc>
                <a:spcPct val="150000"/>
              </a:lnSpc>
              <a:buFont typeface="+mj-lt"/>
              <a:buAutoNum type="arabicPeriod" startAt="2"/>
            </a:pPr>
            <a:r>
              <a:rPr lang="cs-CZ" altLang="cs-CZ" dirty="0">
                <a:sym typeface="Symbol" pitchFamily="18" charset="2"/>
              </a:rPr>
              <a:t>spojení </a:t>
            </a:r>
            <a:r>
              <a:rPr lang="cs-CZ" altLang="cs-CZ" dirty="0" err="1">
                <a:sym typeface="Symbol" pitchFamily="18" charset="2"/>
              </a:rPr>
              <a:t>HSPs</a:t>
            </a:r>
            <a:r>
              <a:rPr lang="cs-CZ" altLang="cs-CZ" dirty="0">
                <a:sym typeface="Symbol" pitchFamily="18" charset="2"/>
              </a:rPr>
              <a:t> do delších úseků</a:t>
            </a:r>
          </a:p>
          <a:p>
            <a:pPr eaLnBrk="1" hangingPunct="1">
              <a:lnSpc>
                <a:spcPct val="150000"/>
              </a:lnSpc>
              <a:buFont typeface="+mj-lt"/>
              <a:buAutoNum type="arabicPeriod" startAt="2"/>
            </a:pPr>
            <a:r>
              <a:rPr lang="cs-CZ" altLang="cs-CZ" dirty="0">
                <a:sym typeface="Symbol" pitchFamily="18" charset="2"/>
              </a:rPr>
              <a:t>výpočet  </a:t>
            </a:r>
            <a:r>
              <a:rPr lang="en-US" altLang="cs-CZ" i="1" dirty="0">
                <a:solidFill>
                  <a:srgbClr val="99FF99"/>
                </a:solidFill>
                <a:sym typeface="Symbol" pitchFamily="18" charset="2"/>
              </a:rPr>
              <a:t>expectation value </a:t>
            </a:r>
            <a:r>
              <a:rPr lang="cs-CZ" altLang="cs-CZ" dirty="0">
                <a:solidFill>
                  <a:srgbClr val="99FF99"/>
                </a:solidFill>
                <a:sym typeface="Symbol" pitchFamily="18" charset="2"/>
              </a:rPr>
              <a:t>(E)</a:t>
            </a:r>
            <a:endParaRPr lang="cs-CZ" altLang="cs-CZ" i="1" dirty="0">
              <a:sym typeface="Symbol" pitchFamily="18" charset="2"/>
            </a:endParaRPr>
          </a:p>
        </p:txBody>
      </p:sp>
      <p:pic>
        <p:nvPicPr>
          <p:cNvPr id="7170" name="Picture 2" descr="http://upload.wikimedia.org/wikipedia/commons/5/56/Query_word.jpg"/>
          <p:cNvPicPr>
            <a:picLocks noChangeAspect="1" noChangeArrowheads="1"/>
          </p:cNvPicPr>
          <p:nvPr/>
        </p:nvPicPr>
        <p:blipFill rotWithShape="1">
          <a:blip r:embed="rId3">
            <a:extLst>
              <a:ext uri="{28A0092B-C50C-407E-A947-70E740481C1C}">
                <a14:useLocalDpi xmlns:a14="http://schemas.microsoft.com/office/drawing/2010/main" val="0"/>
              </a:ext>
            </a:extLst>
          </a:blip>
          <a:srcRect t="952" b="239"/>
          <a:stretch/>
        </p:blipFill>
        <p:spPr bwMode="auto">
          <a:xfrm>
            <a:off x="6934200" y="685800"/>
            <a:ext cx="2219960" cy="1839022"/>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3"/>
          <p:cNvSpPr txBox="1">
            <a:spLocks noChangeArrowheads="1"/>
          </p:cNvSpPr>
          <p:nvPr/>
        </p:nvSpPr>
        <p:spPr bwMode="auto">
          <a:xfrm>
            <a:off x="20638" y="22225"/>
            <a:ext cx="33222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4. BLAST, srovnání sekvencí</a:t>
            </a:r>
          </a:p>
          <a:p>
            <a:pPr eaLnBrk="1" hangingPunct="1"/>
            <a:endParaRPr lang="cs-CZ" altLang="cs-CZ" sz="1600" dirty="0"/>
          </a:p>
        </p:txBody>
      </p:sp>
    </p:spTree>
    <p:extLst>
      <p:ext uri="{BB962C8B-B14F-4D97-AF65-F5344CB8AC3E}">
        <p14:creationId xmlns:p14="http://schemas.microsoft.com/office/powerpoint/2010/main" val="668182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07"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5457DA79-2C20-4361-9A23-D75E8E0EAA98}" type="slidenum">
              <a:rPr lang="cs-CZ" altLang="cs-CZ"/>
              <a:pPr algn="r" eaLnBrk="1" hangingPunct="1"/>
              <a:t>31</a:t>
            </a:fld>
            <a:endParaRPr lang="cs-CZ" altLang="cs-CZ"/>
          </a:p>
        </p:txBody>
      </p:sp>
      <p:sp>
        <p:nvSpPr>
          <p:cNvPr id="21509" name="Text Box 4"/>
          <p:cNvSpPr txBox="1">
            <a:spLocks noChangeArrowheads="1"/>
          </p:cNvSpPr>
          <p:nvPr/>
        </p:nvSpPr>
        <p:spPr bwMode="auto">
          <a:xfrm>
            <a:off x="228600" y="609600"/>
            <a:ext cx="8686800"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rgbClr val="99FF99"/>
                </a:solidFill>
                <a:sym typeface="Symbol" pitchFamily="18" charset="2"/>
              </a:rPr>
              <a:t>Substituční skórovací matice pro výpočet </a:t>
            </a:r>
            <a:r>
              <a:rPr lang="cs-CZ" altLang="cs-CZ" sz="2400" u="sng" dirty="0">
                <a:solidFill>
                  <a:srgbClr val="99FF99"/>
                </a:solidFill>
                <a:sym typeface="Symbol" pitchFamily="18" charset="2"/>
              </a:rPr>
              <a:t>skóre</a:t>
            </a:r>
            <a:endParaRPr lang="cs-CZ" altLang="cs-CZ" u="sng" dirty="0">
              <a:sym typeface="Symbol" pitchFamily="18" charset="2"/>
            </a:endParaRPr>
          </a:p>
          <a:p>
            <a:pPr eaLnBrk="1" hangingPunct="1">
              <a:lnSpc>
                <a:spcPct val="150000"/>
              </a:lnSpc>
              <a:buFontTx/>
              <a:buChar char="•"/>
            </a:pPr>
            <a:r>
              <a:rPr lang="cs-CZ" altLang="cs-CZ" dirty="0">
                <a:sym typeface="Symbol" pitchFamily="18" charset="2"/>
              </a:rPr>
              <a:t>matice „substitučních“ skóre pro jednotlivé AK, které se uvažují při srovnávání prvotních k-písmenných slov i při jejich rozšiřování a hledání </a:t>
            </a:r>
            <a:r>
              <a:rPr lang="cs-CZ" altLang="cs-CZ" dirty="0" err="1">
                <a:sym typeface="Symbol" pitchFamily="18" charset="2"/>
              </a:rPr>
              <a:t>HSPs</a:t>
            </a:r>
            <a:endParaRPr lang="cs-CZ" altLang="cs-CZ" dirty="0">
              <a:sym typeface="Symbol" pitchFamily="18" charset="2"/>
            </a:endParaRPr>
          </a:p>
          <a:p>
            <a:pPr eaLnBrk="1" hangingPunct="1">
              <a:lnSpc>
                <a:spcPct val="150000"/>
              </a:lnSpc>
              <a:buFontTx/>
              <a:buChar char="•"/>
            </a:pPr>
            <a:r>
              <a:rPr lang="cs-CZ" altLang="cs-CZ" dirty="0">
                <a:sym typeface="Symbol" pitchFamily="18" charset="2"/>
              </a:rPr>
              <a:t>nejběžnější matice BLOSUM62</a:t>
            </a:r>
          </a:p>
          <a:p>
            <a:pPr lvl="1" eaLnBrk="1" hangingPunct="1">
              <a:lnSpc>
                <a:spcPct val="150000"/>
              </a:lnSpc>
              <a:buFontTx/>
              <a:buChar char="•"/>
            </a:pPr>
            <a:r>
              <a:rPr lang="cs-CZ" altLang="cs-CZ" dirty="0">
                <a:sym typeface="Symbol" pitchFamily="18" charset="2"/>
              </a:rPr>
              <a:t>skóre se odvíjí od četnosti aminokyselinové záměny v reálných proteinech jejichž identita je větší než 62%</a:t>
            </a:r>
          </a:p>
          <a:p>
            <a:pPr lvl="1" eaLnBrk="1" hangingPunct="1">
              <a:lnSpc>
                <a:spcPct val="150000"/>
              </a:lnSpc>
              <a:buFontTx/>
              <a:buChar char="•"/>
            </a:pPr>
            <a:r>
              <a:rPr lang="cs-CZ" altLang="cs-CZ" dirty="0">
                <a:sym typeface="Symbol" pitchFamily="18" charset="2"/>
              </a:rPr>
              <a:t>+ hodnoty – častější substituce</a:t>
            </a:r>
          </a:p>
          <a:p>
            <a:pPr lvl="1" eaLnBrk="1" hangingPunct="1">
              <a:lnSpc>
                <a:spcPct val="150000"/>
              </a:lnSpc>
              <a:buFontTx/>
              <a:buChar char="•"/>
            </a:pPr>
            <a:r>
              <a:rPr lang="cs-CZ" altLang="cs-CZ" dirty="0">
                <a:sym typeface="Symbol" pitchFamily="18" charset="2"/>
              </a:rPr>
              <a:t>- hodnoty – méně časté </a:t>
            </a:r>
            <a:r>
              <a:rPr lang="cs-CZ" altLang="cs-CZ" dirty="0" err="1">
                <a:sym typeface="Symbol" pitchFamily="18" charset="2"/>
              </a:rPr>
              <a:t>subst</a:t>
            </a:r>
            <a:r>
              <a:rPr lang="cs-CZ" altLang="cs-CZ" dirty="0">
                <a:sym typeface="Symbol" pitchFamily="18" charset="2"/>
              </a:rPr>
              <a:t>.</a:t>
            </a:r>
          </a:p>
          <a:p>
            <a:pPr lvl="1" eaLnBrk="1" hangingPunct="1">
              <a:lnSpc>
                <a:spcPct val="150000"/>
              </a:lnSpc>
              <a:buFontTx/>
              <a:buChar char="•"/>
            </a:pPr>
            <a:r>
              <a:rPr lang="cs-CZ" altLang="cs-CZ" dirty="0">
                <a:sym typeface="Symbol" pitchFamily="18" charset="2"/>
              </a:rPr>
              <a:t>po diagonále největší skóre</a:t>
            </a:r>
          </a:p>
          <a:p>
            <a:pPr marL="803275" lvl="1" indent="0" eaLnBrk="1" hangingPunct="1">
              <a:lnSpc>
                <a:spcPct val="150000"/>
              </a:lnSpc>
            </a:pPr>
            <a:r>
              <a:rPr lang="cs-CZ" altLang="cs-CZ" dirty="0">
                <a:sym typeface="Symbol" pitchFamily="18" charset="2"/>
              </a:rPr>
              <a:t>(</a:t>
            </a:r>
            <a:r>
              <a:rPr lang="cs-CZ" altLang="cs-CZ" b="0" dirty="0">
                <a:sym typeface="Symbol" pitchFamily="18" charset="2"/>
              </a:rPr>
              <a:t>62% </a:t>
            </a:r>
            <a:r>
              <a:rPr lang="cs-CZ" altLang="cs-CZ" b="0" dirty="0" err="1">
                <a:sym typeface="Symbol" pitchFamily="18" charset="2"/>
              </a:rPr>
              <a:t>ident</a:t>
            </a:r>
            <a:r>
              <a:rPr lang="cs-CZ" altLang="cs-CZ" b="0" dirty="0">
                <a:sym typeface="Symbol" pitchFamily="18" charset="2"/>
              </a:rPr>
              <a:t>. </a:t>
            </a:r>
            <a:r>
              <a:rPr lang="cs-CZ" b="0" dirty="0">
                <a:sym typeface="Symbol"/>
              </a:rPr>
              <a:t> </a:t>
            </a:r>
            <a:r>
              <a:rPr lang="cs-CZ" altLang="cs-CZ" b="0" dirty="0">
                <a:sym typeface="Symbol" pitchFamily="18" charset="2"/>
              </a:rPr>
              <a:t>nejčastější jev</a:t>
            </a:r>
            <a:r>
              <a:rPr lang="cs-CZ" altLang="cs-CZ" dirty="0">
                <a:sym typeface="Symbol" pitchFamily="18" charset="2"/>
              </a:rPr>
              <a:t>)</a:t>
            </a:r>
          </a:p>
          <a:p>
            <a:pPr lvl="1" eaLnBrk="1" hangingPunct="1">
              <a:lnSpc>
                <a:spcPct val="150000"/>
              </a:lnSpc>
              <a:buFontTx/>
              <a:buChar char="•"/>
            </a:pPr>
            <a:r>
              <a:rPr lang="cs-CZ" altLang="cs-CZ" dirty="0">
                <a:sym typeface="Symbol" pitchFamily="18" charset="2"/>
              </a:rPr>
              <a:t>zaokrouhleno na celá čísla</a:t>
            </a:r>
          </a:p>
        </p:txBody>
      </p:sp>
      <p:pic>
        <p:nvPicPr>
          <p:cNvPr id="2050" name="Picture 2" descr="Protein Sco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440" y="3745479"/>
            <a:ext cx="4505960" cy="3112521"/>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20638" y="22225"/>
            <a:ext cx="33222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4. BLAST, srovnání sekvencí</a:t>
            </a:r>
          </a:p>
          <a:p>
            <a:pPr eaLnBrk="1" hangingPunct="1"/>
            <a:endParaRPr lang="cs-CZ" altLang="cs-CZ" sz="1600" dirty="0"/>
          </a:p>
        </p:txBody>
      </p:sp>
    </p:spTree>
    <p:extLst>
      <p:ext uri="{BB962C8B-B14F-4D97-AF65-F5344CB8AC3E}">
        <p14:creationId xmlns:p14="http://schemas.microsoft.com/office/powerpoint/2010/main" val="1449990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07"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5457DA79-2C20-4361-9A23-D75E8E0EAA98}" type="slidenum">
              <a:rPr lang="cs-CZ" altLang="cs-CZ"/>
              <a:pPr algn="r" eaLnBrk="1" hangingPunct="1"/>
              <a:t>32</a:t>
            </a:fld>
            <a:endParaRPr lang="cs-CZ" altLang="cs-CZ"/>
          </a:p>
        </p:txBody>
      </p:sp>
      <p:sp>
        <p:nvSpPr>
          <p:cNvPr id="21509" name="Text Box 4"/>
          <p:cNvSpPr txBox="1">
            <a:spLocks noChangeArrowheads="1"/>
          </p:cNvSpPr>
          <p:nvPr/>
        </p:nvSpPr>
        <p:spPr bwMode="auto">
          <a:xfrm>
            <a:off x="228600" y="609600"/>
            <a:ext cx="868680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rgbClr val="99FF99"/>
                </a:solidFill>
                <a:sym typeface="Symbol" pitchFamily="18" charset="2"/>
              </a:rPr>
              <a:t>Substituční skórovací matice pro výpočet </a:t>
            </a:r>
            <a:r>
              <a:rPr lang="cs-CZ" altLang="cs-CZ" sz="2400" u="sng" dirty="0">
                <a:solidFill>
                  <a:srgbClr val="99FF99"/>
                </a:solidFill>
                <a:sym typeface="Symbol" pitchFamily="18" charset="2"/>
              </a:rPr>
              <a:t>skóre</a:t>
            </a:r>
            <a:r>
              <a:rPr lang="cs-CZ" altLang="cs-CZ" sz="2400" dirty="0">
                <a:solidFill>
                  <a:srgbClr val="99FF99"/>
                </a:solidFill>
                <a:sym typeface="Symbol" pitchFamily="18" charset="2"/>
              </a:rPr>
              <a:t> (2)</a:t>
            </a:r>
            <a:endParaRPr lang="cs-CZ" altLang="cs-CZ" dirty="0">
              <a:sym typeface="Symbol" pitchFamily="18" charset="2"/>
            </a:endParaRPr>
          </a:p>
          <a:p>
            <a:pPr eaLnBrk="1" hangingPunct="1">
              <a:lnSpc>
                <a:spcPct val="150000"/>
              </a:lnSpc>
              <a:buFontTx/>
              <a:buChar char="•"/>
            </a:pPr>
            <a:r>
              <a:rPr lang="cs-CZ" altLang="cs-CZ" dirty="0">
                <a:sym typeface="Symbol" pitchFamily="18" charset="2"/>
              </a:rPr>
              <a:t>typ matice by měl být uzpůsoben délce hledané sekvence</a:t>
            </a:r>
          </a:p>
          <a:p>
            <a:pPr eaLnBrk="1" hangingPunct="1">
              <a:lnSpc>
                <a:spcPct val="150000"/>
              </a:lnSpc>
              <a:buFontTx/>
              <a:buChar char="•"/>
            </a:pPr>
            <a:r>
              <a:rPr lang="cs-CZ" altLang="cs-CZ" i="1" dirty="0">
                <a:sym typeface="Symbol" pitchFamily="18" charset="2"/>
              </a:rPr>
              <a:t>word size </a:t>
            </a:r>
            <a:r>
              <a:rPr lang="cs-CZ" altLang="cs-CZ" dirty="0">
                <a:sym typeface="Symbol" pitchFamily="18" charset="2"/>
              </a:rPr>
              <a:t>se doporučuje snížit u proteinů na 2 v případě krátkých sekvencí (</a:t>
            </a:r>
            <a:r>
              <a:rPr lang="cs-CZ" altLang="cs-CZ" b="0" dirty="0">
                <a:sym typeface="Symbol" pitchFamily="18" charset="2"/>
              </a:rPr>
              <a:t>peptidy či menší proteiny</a:t>
            </a:r>
            <a:r>
              <a:rPr lang="cs-CZ" altLang="cs-CZ" dirty="0">
                <a:sym typeface="Symbol" pitchFamily="18" charset="2"/>
              </a:rPr>
              <a:t>)</a:t>
            </a:r>
          </a:p>
        </p:txBody>
      </p:sp>
      <p:sp>
        <p:nvSpPr>
          <p:cNvPr id="7" name="Text Box 3"/>
          <p:cNvSpPr txBox="1">
            <a:spLocks noChangeArrowheads="1"/>
          </p:cNvSpPr>
          <p:nvPr/>
        </p:nvSpPr>
        <p:spPr bwMode="auto">
          <a:xfrm>
            <a:off x="20638" y="22225"/>
            <a:ext cx="33222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4. BLAST, srovnání sekvencí</a:t>
            </a:r>
          </a:p>
          <a:p>
            <a:pPr eaLnBrk="1" hangingPunct="1"/>
            <a:endParaRPr lang="cs-CZ" altLang="cs-CZ" sz="1600" dirty="0"/>
          </a:p>
        </p:txBody>
      </p:sp>
      <p:graphicFrame>
        <p:nvGraphicFramePr>
          <p:cNvPr id="8" name="Tabulka 7"/>
          <p:cNvGraphicFramePr>
            <a:graphicFrameLocks noGrp="1"/>
          </p:cNvGraphicFramePr>
          <p:nvPr>
            <p:extLst>
              <p:ext uri="{D42A27DB-BD31-4B8C-83A1-F6EECF244321}">
                <p14:modId xmlns:p14="http://schemas.microsoft.com/office/powerpoint/2010/main" val="1972825780"/>
              </p:ext>
            </p:extLst>
          </p:nvPr>
        </p:nvGraphicFramePr>
        <p:xfrm>
          <a:off x="1681766" y="2819400"/>
          <a:ext cx="5410200" cy="1854200"/>
        </p:xfrm>
        <a:graphic>
          <a:graphicData uri="http://schemas.openxmlformats.org/drawingml/2006/table">
            <a:tbl>
              <a:tblPr firstRow="1" bandRow="1">
                <a:tableStyleId>{5C22544A-7EE6-4342-B048-85BDC9FD1C3A}</a:tableStyleId>
              </a:tblPr>
              <a:tblGrid>
                <a:gridCol w="2068314">
                  <a:extLst>
                    <a:ext uri="{9D8B030D-6E8A-4147-A177-3AD203B41FA5}">
                      <a16:colId xmlns:a16="http://schemas.microsoft.com/office/drawing/2014/main" val="20000"/>
                    </a:ext>
                  </a:extLst>
                </a:gridCol>
                <a:gridCol w="3341886">
                  <a:extLst>
                    <a:ext uri="{9D8B030D-6E8A-4147-A177-3AD203B41FA5}">
                      <a16:colId xmlns:a16="http://schemas.microsoft.com/office/drawing/2014/main" val="20001"/>
                    </a:ext>
                  </a:extLst>
                </a:gridCol>
              </a:tblGrid>
              <a:tr h="370840">
                <a:tc>
                  <a:txBody>
                    <a:bodyPr/>
                    <a:lstStyle/>
                    <a:p>
                      <a:r>
                        <a:rPr lang="cs-CZ" dirty="0"/>
                        <a:t>Délka (</a:t>
                      </a:r>
                      <a:r>
                        <a:rPr lang="cs-CZ" b="0" dirty="0"/>
                        <a:t>počet AK</a:t>
                      </a:r>
                      <a:r>
                        <a:rPr lang="cs-CZ" dirty="0"/>
                        <a:t>)</a:t>
                      </a:r>
                    </a:p>
                  </a:txBody>
                  <a:tcPr/>
                </a:tc>
                <a:tc>
                  <a:txBody>
                    <a:bodyPr/>
                    <a:lstStyle/>
                    <a:p>
                      <a:r>
                        <a:rPr lang="cs-CZ" dirty="0"/>
                        <a:t>Substituční matice</a:t>
                      </a:r>
                    </a:p>
                  </a:txBody>
                  <a:tcPr/>
                </a:tc>
                <a:extLst>
                  <a:ext uri="{0D108BD9-81ED-4DB2-BD59-A6C34878D82A}">
                    <a16:rowId xmlns:a16="http://schemas.microsoft.com/office/drawing/2014/main" val="10000"/>
                  </a:ext>
                </a:extLst>
              </a:tr>
              <a:tr h="370840">
                <a:tc>
                  <a:txBody>
                    <a:bodyPr/>
                    <a:lstStyle/>
                    <a:p>
                      <a:pPr algn="ctr"/>
                      <a:r>
                        <a:rPr lang="cs-CZ" dirty="0"/>
                        <a:t>&lt;35</a:t>
                      </a:r>
                    </a:p>
                  </a:txBody>
                  <a:tcPr/>
                </a:tc>
                <a:tc>
                  <a:txBody>
                    <a:bodyPr/>
                    <a:lstStyle/>
                    <a:p>
                      <a:pPr algn="ctr"/>
                      <a:r>
                        <a:rPr lang="cs-CZ" dirty="0"/>
                        <a:t>PAM-30</a:t>
                      </a:r>
                    </a:p>
                  </a:txBody>
                  <a:tcPr/>
                </a:tc>
                <a:extLst>
                  <a:ext uri="{0D108BD9-81ED-4DB2-BD59-A6C34878D82A}">
                    <a16:rowId xmlns:a16="http://schemas.microsoft.com/office/drawing/2014/main" val="10001"/>
                  </a:ext>
                </a:extLst>
              </a:tr>
              <a:tr h="370840">
                <a:tc>
                  <a:txBody>
                    <a:bodyPr/>
                    <a:lstStyle/>
                    <a:p>
                      <a:pPr algn="ctr"/>
                      <a:r>
                        <a:rPr lang="cs-CZ" dirty="0"/>
                        <a:t>35-50</a:t>
                      </a:r>
                    </a:p>
                  </a:txBody>
                  <a:tcPr/>
                </a:tc>
                <a:tc>
                  <a:txBody>
                    <a:bodyPr/>
                    <a:lstStyle/>
                    <a:p>
                      <a:pPr algn="ctr"/>
                      <a:r>
                        <a:rPr lang="cs-CZ" dirty="0"/>
                        <a:t>PAM-70</a:t>
                      </a:r>
                    </a:p>
                  </a:txBody>
                  <a:tcPr/>
                </a:tc>
                <a:extLst>
                  <a:ext uri="{0D108BD9-81ED-4DB2-BD59-A6C34878D82A}">
                    <a16:rowId xmlns:a16="http://schemas.microsoft.com/office/drawing/2014/main" val="10002"/>
                  </a:ext>
                </a:extLst>
              </a:tr>
              <a:tr h="370840">
                <a:tc>
                  <a:txBody>
                    <a:bodyPr/>
                    <a:lstStyle/>
                    <a:p>
                      <a:pPr algn="ctr"/>
                      <a:r>
                        <a:rPr lang="cs-CZ" dirty="0"/>
                        <a:t>50-85</a:t>
                      </a:r>
                    </a:p>
                  </a:txBody>
                  <a:tcPr/>
                </a:tc>
                <a:tc>
                  <a:txBody>
                    <a:bodyPr/>
                    <a:lstStyle/>
                    <a:p>
                      <a:pPr algn="ctr"/>
                      <a:r>
                        <a:rPr lang="cs-CZ" dirty="0"/>
                        <a:t>BLOSUM-80</a:t>
                      </a:r>
                    </a:p>
                  </a:txBody>
                  <a:tcPr/>
                </a:tc>
                <a:extLst>
                  <a:ext uri="{0D108BD9-81ED-4DB2-BD59-A6C34878D82A}">
                    <a16:rowId xmlns:a16="http://schemas.microsoft.com/office/drawing/2014/main" val="10003"/>
                  </a:ext>
                </a:extLst>
              </a:tr>
              <a:tr h="370840">
                <a:tc>
                  <a:txBody>
                    <a:bodyPr/>
                    <a:lstStyle/>
                    <a:p>
                      <a:pPr algn="ctr"/>
                      <a:r>
                        <a:rPr lang="cs-CZ" dirty="0"/>
                        <a:t>&gt;85</a:t>
                      </a:r>
                    </a:p>
                  </a:txBody>
                  <a:tcPr/>
                </a:tc>
                <a:tc>
                  <a:txBody>
                    <a:bodyPr/>
                    <a:lstStyle/>
                    <a:p>
                      <a:pPr algn="ctr"/>
                      <a:r>
                        <a:rPr lang="cs-CZ" dirty="0"/>
                        <a:t>BLOSUM-62</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78093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07"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5457DA79-2C20-4361-9A23-D75E8E0EAA98}" type="slidenum">
              <a:rPr lang="cs-CZ" altLang="cs-CZ"/>
              <a:pPr algn="r" eaLnBrk="1" hangingPunct="1"/>
              <a:t>33</a:t>
            </a:fld>
            <a:endParaRPr lang="cs-CZ" altLang="cs-CZ"/>
          </a:p>
        </p:txBody>
      </p:sp>
      <p:sp>
        <p:nvSpPr>
          <p:cNvPr id="21509" name="Text Box 4"/>
          <p:cNvSpPr txBox="1">
            <a:spLocks noChangeArrowheads="1"/>
          </p:cNvSpPr>
          <p:nvPr/>
        </p:nvSpPr>
        <p:spPr bwMode="auto">
          <a:xfrm>
            <a:off x="228600" y="609600"/>
            <a:ext cx="86868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rgbClr val="99FF99"/>
                </a:solidFill>
                <a:sym typeface="Symbol" pitchFamily="18" charset="2"/>
              </a:rPr>
              <a:t>Substituční skórovací matice – skóre jednoho HSP</a:t>
            </a:r>
            <a:endParaRPr lang="cs-CZ" altLang="cs-CZ" dirty="0">
              <a:sym typeface="Symbol" pitchFamily="18" charset="2"/>
            </a:endParaRPr>
          </a:p>
          <a:p>
            <a:pPr eaLnBrk="1" hangingPunct="1">
              <a:lnSpc>
                <a:spcPct val="150000"/>
              </a:lnSpc>
              <a:buFontTx/>
              <a:buChar char="•"/>
            </a:pPr>
            <a:endParaRPr lang="cs-CZ" altLang="cs-CZ" dirty="0">
              <a:sym typeface="Symbol" pitchFamily="18" charset="2"/>
            </a:endParaRPr>
          </a:p>
        </p:txBody>
      </p:sp>
      <p:pic>
        <p:nvPicPr>
          <p:cNvPr id="2050" name="Picture 2" descr="Protein Sco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880" y="3429000"/>
            <a:ext cx="4964123"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20638" y="22225"/>
            <a:ext cx="33222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4. BLAST, srovnání sekvencí</a:t>
            </a:r>
          </a:p>
          <a:p>
            <a:pPr eaLnBrk="1" hangingPunct="1"/>
            <a:endParaRPr lang="cs-CZ" altLang="cs-CZ" sz="1600" dirty="0"/>
          </a:p>
        </p:txBody>
      </p:sp>
      <p:pic>
        <p:nvPicPr>
          <p:cNvPr id="9218" name="Picture 2" descr="http://upload.wikimedia.org/wikipedia/en/8/87/Extension_proce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050" y="1295400"/>
            <a:ext cx="3771900"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08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07"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5457DA79-2C20-4361-9A23-D75E8E0EAA98}" type="slidenum">
              <a:rPr lang="cs-CZ" altLang="cs-CZ"/>
              <a:pPr algn="r" eaLnBrk="1" hangingPunct="1"/>
              <a:t>34</a:t>
            </a:fld>
            <a:endParaRPr lang="cs-CZ" altLang="cs-CZ"/>
          </a:p>
        </p:txBody>
      </p:sp>
      <p:sp>
        <p:nvSpPr>
          <p:cNvPr id="21509" name="Text Box 4"/>
          <p:cNvSpPr txBox="1">
            <a:spLocks noChangeArrowheads="1"/>
          </p:cNvSpPr>
          <p:nvPr/>
        </p:nvSpPr>
        <p:spPr bwMode="auto">
          <a:xfrm>
            <a:off x="228600" y="609600"/>
            <a:ext cx="8686800" cy="595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rgbClr val="99FF99"/>
                </a:solidFill>
                <a:sym typeface="Symbol" pitchFamily="18" charset="2"/>
              </a:rPr>
              <a:t>Příklady webových BLAST rozhraní</a:t>
            </a:r>
            <a:endParaRPr lang="cs-CZ" altLang="cs-CZ" dirty="0">
              <a:sym typeface="Symbol" pitchFamily="18" charset="2"/>
            </a:endParaRPr>
          </a:p>
          <a:p>
            <a:pPr eaLnBrk="1" hangingPunct="1">
              <a:lnSpc>
                <a:spcPct val="150000"/>
              </a:lnSpc>
              <a:buFontTx/>
              <a:buChar char="•"/>
            </a:pPr>
            <a:r>
              <a:rPr lang="cs-CZ" altLang="cs-CZ" dirty="0" err="1">
                <a:sym typeface="Symbol" pitchFamily="18" charset="2"/>
              </a:rPr>
              <a:t>Pubmed</a:t>
            </a:r>
            <a:r>
              <a:rPr lang="cs-CZ" altLang="cs-CZ" dirty="0">
                <a:sym typeface="Symbol" pitchFamily="18" charset="2"/>
              </a:rPr>
              <a:t> (</a:t>
            </a:r>
            <a:r>
              <a:rPr lang="cs-CZ" altLang="cs-CZ" dirty="0">
                <a:sym typeface="Symbol" pitchFamily="18" charset="2"/>
                <a:hlinkClick r:id="rId3"/>
              </a:rPr>
              <a:t>http://blast.ncbi.nlm.nih.gov/</a:t>
            </a:r>
            <a:r>
              <a:rPr lang="cs-CZ" altLang="cs-CZ" dirty="0" err="1">
                <a:sym typeface="Symbol" pitchFamily="18" charset="2"/>
                <a:hlinkClick r:id="rId3"/>
              </a:rPr>
              <a:t>Blast.cgi</a:t>
            </a:r>
            <a:r>
              <a:rPr lang="cs-CZ" altLang="cs-CZ" dirty="0">
                <a:sym typeface="Symbol" pitchFamily="18" charset="2"/>
              </a:rPr>
              <a:t>)</a:t>
            </a:r>
          </a:p>
          <a:p>
            <a:pPr eaLnBrk="1" hangingPunct="1">
              <a:lnSpc>
                <a:spcPct val="150000"/>
              </a:lnSpc>
              <a:buFontTx/>
              <a:buChar char="•"/>
            </a:pPr>
            <a:r>
              <a:rPr lang="cs-CZ" altLang="cs-CZ" dirty="0">
                <a:sym typeface="Symbol" pitchFamily="18" charset="2"/>
              </a:rPr>
              <a:t>UniProt  (</a:t>
            </a:r>
            <a:r>
              <a:rPr lang="cs-CZ" altLang="cs-CZ" dirty="0">
                <a:sym typeface="Symbol" pitchFamily="18" charset="2"/>
                <a:hlinkClick r:id="rId4"/>
              </a:rPr>
              <a:t>http://www.uniprot.org/</a:t>
            </a:r>
            <a:r>
              <a:rPr lang="cs-CZ" altLang="cs-CZ" dirty="0" err="1">
                <a:sym typeface="Symbol" pitchFamily="18" charset="2"/>
                <a:hlinkClick r:id="rId4"/>
              </a:rPr>
              <a:t>blast</a:t>
            </a:r>
            <a:r>
              <a:rPr lang="cs-CZ" altLang="cs-CZ" dirty="0">
                <a:sym typeface="Symbol" pitchFamily="18" charset="2"/>
                <a:hlinkClick r:id="rId4"/>
              </a:rPr>
              <a:t>/</a:t>
            </a:r>
            <a:r>
              <a:rPr lang="cs-CZ" altLang="cs-CZ" dirty="0">
                <a:sym typeface="Symbol" pitchFamily="18" charset="2"/>
              </a:rPr>
              <a:t>)</a:t>
            </a:r>
          </a:p>
          <a:p>
            <a:pPr eaLnBrk="1" hangingPunct="1">
              <a:lnSpc>
                <a:spcPct val="150000"/>
              </a:lnSpc>
              <a:buFontTx/>
              <a:buChar char="•"/>
            </a:pPr>
            <a:endParaRPr lang="cs-CZ" altLang="cs-CZ" dirty="0">
              <a:sym typeface="Symbol" pitchFamily="18" charset="2"/>
            </a:endParaRPr>
          </a:p>
          <a:p>
            <a:pPr marL="0" indent="0" eaLnBrk="1" hangingPunct="1">
              <a:lnSpc>
                <a:spcPct val="150000"/>
              </a:lnSpc>
            </a:pPr>
            <a:r>
              <a:rPr lang="cs-CZ" altLang="cs-CZ" sz="2400" dirty="0">
                <a:solidFill>
                  <a:srgbClr val="99FF99"/>
                </a:solidFill>
                <a:sym typeface="Symbol" pitchFamily="18" charset="2"/>
              </a:rPr>
              <a:t>Offline možnosti</a:t>
            </a:r>
          </a:p>
          <a:p>
            <a:pPr eaLnBrk="1" hangingPunct="1">
              <a:lnSpc>
                <a:spcPct val="150000"/>
              </a:lnSpc>
              <a:buFontTx/>
              <a:buChar char="•"/>
            </a:pPr>
            <a:r>
              <a:rPr lang="cs-CZ" altLang="cs-CZ" dirty="0">
                <a:sym typeface="Symbol" pitchFamily="18" charset="2"/>
              </a:rPr>
              <a:t>BioEdit (</a:t>
            </a:r>
            <a:r>
              <a:rPr lang="cs-CZ" altLang="cs-CZ" dirty="0">
                <a:sym typeface="Symbol" pitchFamily="18" charset="2"/>
                <a:hlinkClick r:id="rId5"/>
              </a:rPr>
              <a:t>http://www.mbio.ncsu.edu/bioedit/bioedit.html</a:t>
            </a:r>
            <a:r>
              <a:rPr lang="cs-CZ" altLang="cs-CZ" dirty="0">
                <a:sym typeface="Symbol" pitchFamily="18" charset="2"/>
              </a:rPr>
              <a:t>)</a:t>
            </a:r>
          </a:p>
          <a:p>
            <a:pPr lvl="1" eaLnBrk="1" hangingPunct="1">
              <a:lnSpc>
                <a:spcPct val="150000"/>
              </a:lnSpc>
              <a:buFontTx/>
              <a:buChar char="•"/>
            </a:pPr>
            <a:r>
              <a:rPr lang="cs-CZ" altLang="cs-CZ" b="0" dirty="0">
                <a:sym typeface="Symbol" pitchFamily="18" charset="2"/>
              </a:rPr>
              <a:t>nejen pro BLAST</a:t>
            </a:r>
            <a:r>
              <a:rPr lang="en-US" altLang="cs-CZ" b="0" dirty="0">
                <a:sym typeface="Symbol" pitchFamily="18" charset="2"/>
              </a:rPr>
              <a:t>...</a:t>
            </a:r>
            <a:endParaRPr lang="cs-CZ" altLang="cs-CZ" b="0" dirty="0">
              <a:sym typeface="Symbol" pitchFamily="18" charset="2"/>
            </a:endParaRPr>
          </a:p>
          <a:p>
            <a:pPr lvl="1" eaLnBrk="1" hangingPunct="1">
              <a:lnSpc>
                <a:spcPct val="150000"/>
              </a:lnSpc>
              <a:buFontTx/>
              <a:buChar char="•"/>
            </a:pPr>
            <a:r>
              <a:rPr lang="cs-CZ" altLang="cs-CZ" b="0" dirty="0">
                <a:sym typeface="Symbol" pitchFamily="18" charset="2"/>
              </a:rPr>
              <a:t>možnost použití vlastních databází atd.</a:t>
            </a:r>
          </a:p>
          <a:p>
            <a:pPr eaLnBrk="1" hangingPunct="1">
              <a:lnSpc>
                <a:spcPct val="150000"/>
              </a:lnSpc>
              <a:buFontTx/>
              <a:buChar char="•"/>
            </a:pPr>
            <a:r>
              <a:rPr lang="cs-CZ" altLang="cs-CZ" dirty="0">
                <a:sym typeface="Symbol" pitchFamily="18" charset="2"/>
              </a:rPr>
              <a:t>blast+ (</a:t>
            </a:r>
            <a:r>
              <a:rPr lang="cs-CZ" altLang="cs-CZ" dirty="0">
                <a:sym typeface="Symbol" pitchFamily="18" charset="2"/>
                <a:hlinkClick r:id="rId6"/>
              </a:rPr>
              <a:t>ftp://ftp.ncbi.nlm.nih.gov/blast/executables/blast+/LATEST/</a:t>
            </a:r>
            <a:r>
              <a:rPr lang="cs-CZ" altLang="cs-CZ" dirty="0">
                <a:sym typeface="Symbol" pitchFamily="18" charset="2"/>
              </a:rPr>
              <a:t>)</a:t>
            </a:r>
          </a:p>
          <a:p>
            <a:pPr lvl="1" eaLnBrk="1" hangingPunct="1">
              <a:lnSpc>
                <a:spcPct val="150000"/>
              </a:lnSpc>
              <a:buFontTx/>
              <a:buChar char="•"/>
            </a:pPr>
            <a:r>
              <a:rPr lang="cs-CZ" altLang="cs-CZ" b="0" dirty="0">
                <a:sym typeface="Symbol" pitchFamily="18" charset="2"/>
              </a:rPr>
              <a:t>sada nástrojů pro práci v příkazové řádce</a:t>
            </a:r>
          </a:p>
          <a:p>
            <a:pPr lvl="1" eaLnBrk="1" hangingPunct="1">
              <a:lnSpc>
                <a:spcPct val="150000"/>
              </a:lnSpc>
              <a:buFontTx/>
              <a:buChar char="•"/>
            </a:pPr>
            <a:r>
              <a:rPr lang="cs-CZ" altLang="cs-CZ" b="0" dirty="0">
                <a:sym typeface="Symbol" pitchFamily="18" charset="2"/>
              </a:rPr>
              <a:t>příklad příkazu:</a:t>
            </a:r>
          </a:p>
          <a:p>
            <a:pPr lvl="2" eaLnBrk="1" hangingPunct="1">
              <a:lnSpc>
                <a:spcPct val="150000"/>
              </a:lnSpc>
              <a:buFontTx/>
              <a:buChar char="•"/>
            </a:pPr>
            <a:r>
              <a:rPr lang="en-US" sz="1400" b="0" dirty="0" err="1"/>
              <a:t>blastp</a:t>
            </a:r>
            <a:r>
              <a:rPr lang="en-US" sz="1400" b="0" dirty="0"/>
              <a:t> -</a:t>
            </a:r>
            <a:r>
              <a:rPr lang="en-US" sz="1400" b="0" dirty="0" err="1"/>
              <a:t>db</a:t>
            </a:r>
            <a:r>
              <a:rPr lang="en-US" sz="1400" b="0" dirty="0"/>
              <a:t> </a:t>
            </a:r>
            <a:r>
              <a:rPr lang="cs-CZ" sz="1400" b="0" dirty="0"/>
              <a:t>„</a:t>
            </a:r>
            <a:r>
              <a:rPr lang="cs-CZ" sz="1400" dirty="0">
                <a:solidFill>
                  <a:srgbClr val="99FF99"/>
                </a:solidFill>
              </a:rPr>
              <a:t>databáze</a:t>
            </a:r>
            <a:r>
              <a:rPr lang="cs-CZ" sz="1400" b="0" dirty="0"/>
              <a:t>“ </a:t>
            </a:r>
            <a:r>
              <a:rPr lang="en-US" sz="1400" b="0" dirty="0"/>
              <a:t>-out </a:t>
            </a:r>
            <a:r>
              <a:rPr lang="cs-CZ" sz="1400" b="0" dirty="0"/>
              <a:t>„</a:t>
            </a:r>
            <a:r>
              <a:rPr lang="cs-CZ" sz="1400" dirty="0">
                <a:solidFill>
                  <a:srgbClr val="99FF99"/>
                </a:solidFill>
              </a:rPr>
              <a:t>kam zapsat výstup</a:t>
            </a:r>
            <a:r>
              <a:rPr lang="cs-CZ" sz="1400" b="0" dirty="0"/>
              <a:t>“ </a:t>
            </a:r>
            <a:r>
              <a:rPr lang="en-US" sz="1400" b="0" dirty="0"/>
              <a:t>-</a:t>
            </a:r>
            <a:r>
              <a:rPr lang="en-US" sz="1400" b="0" dirty="0" err="1"/>
              <a:t>word_size</a:t>
            </a:r>
            <a:r>
              <a:rPr lang="en-US" sz="1400" b="0" dirty="0"/>
              <a:t> 3 -</a:t>
            </a:r>
            <a:r>
              <a:rPr lang="en-US" sz="1400" b="0" dirty="0" err="1"/>
              <a:t>gapopen</a:t>
            </a:r>
            <a:r>
              <a:rPr lang="en-US" sz="1400" b="0" dirty="0"/>
              <a:t> 11 -</a:t>
            </a:r>
            <a:r>
              <a:rPr lang="en-US" sz="1400" b="0" dirty="0" err="1"/>
              <a:t>gapextend</a:t>
            </a:r>
            <a:r>
              <a:rPr lang="en-US" sz="1400" b="0" dirty="0"/>
              <a:t> 1 -threshold 11 -</a:t>
            </a:r>
            <a:r>
              <a:rPr lang="en-US" sz="1400" b="0" dirty="0" err="1"/>
              <a:t>outfmt</a:t>
            </a:r>
            <a:r>
              <a:rPr lang="en-US" sz="1400" b="0" dirty="0"/>
              <a:t> "</a:t>
            </a:r>
            <a:r>
              <a:rPr lang="en-US" sz="1400" dirty="0">
                <a:solidFill>
                  <a:srgbClr val="99FF99"/>
                </a:solidFill>
              </a:rPr>
              <a:t>6 </a:t>
            </a:r>
            <a:r>
              <a:rPr lang="en-US" sz="1400" dirty="0" err="1">
                <a:solidFill>
                  <a:srgbClr val="99FF99"/>
                </a:solidFill>
              </a:rPr>
              <a:t>std</a:t>
            </a:r>
            <a:r>
              <a:rPr lang="en-US" sz="1400" dirty="0">
                <a:solidFill>
                  <a:srgbClr val="99FF99"/>
                </a:solidFill>
              </a:rPr>
              <a:t> positive </a:t>
            </a:r>
            <a:r>
              <a:rPr lang="en-US" sz="1400" dirty="0" err="1">
                <a:solidFill>
                  <a:srgbClr val="99FF99"/>
                </a:solidFill>
              </a:rPr>
              <a:t>ppos</a:t>
            </a:r>
            <a:r>
              <a:rPr lang="en-US" sz="1400" b="0" dirty="0"/>
              <a:t>" -</a:t>
            </a:r>
            <a:r>
              <a:rPr lang="en-US" sz="1400" b="0" dirty="0" err="1"/>
              <a:t>num_threads</a:t>
            </a:r>
            <a:r>
              <a:rPr lang="en-US" sz="1400" b="0" dirty="0"/>
              <a:t> 4 -</a:t>
            </a:r>
            <a:r>
              <a:rPr lang="en-US" sz="1400" b="0" dirty="0" err="1"/>
              <a:t>comp_based_stats</a:t>
            </a:r>
            <a:r>
              <a:rPr lang="en-US" sz="1400" b="0" dirty="0"/>
              <a:t> 2</a:t>
            </a:r>
            <a:endParaRPr lang="cs-CZ" sz="1400" b="0" dirty="0"/>
          </a:p>
          <a:p>
            <a:pPr lvl="1" eaLnBrk="1" hangingPunct="1">
              <a:lnSpc>
                <a:spcPct val="150000"/>
              </a:lnSpc>
              <a:buFontTx/>
              <a:buChar char="•"/>
            </a:pPr>
            <a:r>
              <a:rPr lang="cs-CZ" altLang="cs-CZ" b="0" dirty="0">
                <a:sym typeface="Symbol" pitchFamily="18" charset="2"/>
                <a:hlinkClick r:id="rId7"/>
              </a:rPr>
              <a:t>http://www.ncbi.nlm.nih.gov/books/NBK279675/</a:t>
            </a:r>
            <a:r>
              <a:rPr lang="cs-CZ" altLang="cs-CZ" b="0" dirty="0">
                <a:sym typeface="Symbol" pitchFamily="18" charset="2"/>
              </a:rPr>
              <a:t> - seznam možností</a:t>
            </a:r>
          </a:p>
        </p:txBody>
      </p:sp>
      <p:sp>
        <p:nvSpPr>
          <p:cNvPr id="7" name="Text Box 3"/>
          <p:cNvSpPr txBox="1">
            <a:spLocks noChangeArrowheads="1"/>
          </p:cNvSpPr>
          <p:nvPr/>
        </p:nvSpPr>
        <p:spPr bwMode="auto">
          <a:xfrm>
            <a:off x="20638" y="22225"/>
            <a:ext cx="33222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4. BLAST, srovnání sekvencí</a:t>
            </a:r>
          </a:p>
          <a:p>
            <a:pPr eaLnBrk="1" hangingPunct="1"/>
            <a:endParaRPr lang="cs-CZ" altLang="cs-CZ" sz="1600" dirty="0"/>
          </a:p>
        </p:txBody>
      </p:sp>
    </p:spTree>
    <p:extLst>
      <p:ext uri="{BB962C8B-B14F-4D97-AF65-F5344CB8AC3E}">
        <p14:creationId xmlns:p14="http://schemas.microsoft.com/office/powerpoint/2010/main" val="2420119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07"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5457DA79-2C20-4361-9A23-D75E8E0EAA98}" type="slidenum">
              <a:rPr lang="cs-CZ" altLang="cs-CZ"/>
              <a:pPr algn="r" eaLnBrk="1" hangingPunct="1"/>
              <a:t>35</a:t>
            </a:fld>
            <a:endParaRPr lang="cs-CZ" altLang="cs-CZ"/>
          </a:p>
        </p:txBody>
      </p:sp>
      <p:sp>
        <p:nvSpPr>
          <p:cNvPr id="7" name="Text Box 3"/>
          <p:cNvSpPr txBox="1">
            <a:spLocks noChangeArrowheads="1"/>
          </p:cNvSpPr>
          <p:nvPr/>
        </p:nvSpPr>
        <p:spPr bwMode="auto">
          <a:xfrm>
            <a:off x="20638" y="22225"/>
            <a:ext cx="33222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4. BLAST, srovnání sekvencí</a:t>
            </a:r>
          </a:p>
          <a:p>
            <a:pPr eaLnBrk="1" hangingPunct="1"/>
            <a:endParaRPr lang="cs-CZ" altLang="cs-CZ" sz="1600" dirty="0"/>
          </a:p>
        </p:txBody>
      </p:sp>
      <p:sp>
        <p:nvSpPr>
          <p:cNvPr id="9" name="Text Box 4"/>
          <p:cNvSpPr txBox="1">
            <a:spLocks noChangeArrowheads="1"/>
          </p:cNvSpPr>
          <p:nvPr/>
        </p:nvSpPr>
        <p:spPr bwMode="auto">
          <a:xfrm>
            <a:off x="228600" y="609600"/>
            <a:ext cx="8686800"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rgbClr val="99FF99"/>
                </a:solidFill>
                <a:sym typeface="Symbol" pitchFamily="18" charset="2"/>
              </a:rPr>
              <a:t>Zhodnocení výstupu BLAST</a:t>
            </a:r>
            <a:endParaRPr lang="cs-CZ" altLang="cs-CZ" dirty="0">
              <a:sym typeface="Symbol" pitchFamily="18" charset="2"/>
            </a:endParaRPr>
          </a:p>
          <a:p>
            <a:pPr eaLnBrk="1" hangingPunct="1">
              <a:lnSpc>
                <a:spcPct val="150000"/>
              </a:lnSpc>
              <a:buFont typeface="Arial" panose="020B0604020202020204" pitchFamily="34" charset="0"/>
              <a:buChar char="•"/>
            </a:pPr>
            <a:r>
              <a:rPr lang="en-US" altLang="cs-CZ" i="1" dirty="0">
                <a:solidFill>
                  <a:srgbClr val="99FF99"/>
                </a:solidFill>
                <a:sym typeface="Symbol" pitchFamily="18" charset="2"/>
              </a:rPr>
              <a:t>expectation value </a:t>
            </a:r>
            <a:r>
              <a:rPr lang="cs-CZ" altLang="cs-CZ" dirty="0">
                <a:solidFill>
                  <a:srgbClr val="99FF99"/>
                </a:solidFill>
                <a:sym typeface="Symbol" pitchFamily="18" charset="2"/>
              </a:rPr>
              <a:t>(E) – hlavní parametr</a:t>
            </a:r>
            <a:endParaRPr lang="cs-CZ" altLang="cs-CZ" dirty="0">
              <a:sym typeface="Symbol" pitchFamily="18" charset="2"/>
            </a:endParaRPr>
          </a:p>
          <a:p>
            <a:pPr lvl="1" eaLnBrk="1" hangingPunct="1">
              <a:lnSpc>
                <a:spcPct val="150000"/>
              </a:lnSpc>
              <a:buFont typeface="Arial" panose="020B0604020202020204" pitchFamily="34" charset="0"/>
              <a:buChar char="•"/>
            </a:pPr>
            <a:r>
              <a:rPr lang="cs-CZ" altLang="cs-CZ" dirty="0">
                <a:sym typeface="Symbol" pitchFamily="18" charset="2"/>
              </a:rPr>
              <a:t>počet sekvencí z databáze, které se přiřadí hledané sekvenci se stejným skóre pouze dílem náhody – relevantní E pod </a:t>
            </a:r>
            <a:r>
              <a:rPr lang="en-US" altLang="cs-CZ" dirty="0">
                <a:sym typeface="Symbol" pitchFamily="18" charset="2"/>
              </a:rPr>
              <a:t>~</a:t>
            </a:r>
            <a:r>
              <a:rPr lang="cs-CZ" altLang="cs-CZ" dirty="0">
                <a:sym typeface="Symbol" pitchFamily="18" charset="2"/>
              </a:rPr>
              <a:t>0,0</a:t>
            </a:r>
            <a:r>
              <a:rPr lang="en-US" altLang="cs-CZ" dirty="0">
                <a:sym typeface="Symbol" pitchFamily="18" charset="2"/>
              </a:rPr>
              <a:t>5-0,0</a:t>
            </a:r>
            <a:r>
              <a:rPr lang="cs-CZ" altLang="cs-CZ" dirty="0">
                <a:sym typeface="Symbol" pitchFamily="18" charset="2"/>
              </a:rPr>
              <a:t>01</a:t>
            </a:r>
          </a:p>
          <a:p>
            <a:pPr lvl="2" eaLnBrk="1" hangingPunct="1">
              <a:lnSpc>
                <a:spcPct val="150000"/>
              </a:lnSpc>
              <a:buFont typeface="Arial" panose="020B0604020202020204" pitchFamily="34" charset="0"/>
              <a:buChar char="•"/>
            </a:pPr>
            <a:r>
              <a:rPr lang="cs-CZ" altLang="cs-CZ" b="0" dirty="0">
                <a:sym typeface="Symbol" pitchFamily="18" charset="2"/>
              </a:rPr>
              <a:t>záleží na konkrétní aplikaci a následné validaci výstupů...</a:t>
            </a:r>
            <a:endParaRPr lang="en-US" altLang="cs-CZ" b="0" dirty="0">
              <a:sym typeface="Symbol" pitchFamily="18" charset="2"/>
            </a:endParaRPr>
          </a:p>
          <a:p>
            <a:pPr lvl="2" eaLnBrk="1" hangingPunct="1">
              <a:lnSpc>
                <a:spcPct val="150000"/>
              </a:lnSpc>
              <a:buFont typeface="Arial" panose="020B0604020202020204" pitchFamily="34" charset="0"/>
              <a:buChar char="•"/>
            </a:pPr>
            <a:r>
              <a:rPr lang="cs-CZ" altLang="cs-CZ" b="0" dirty="0">
                <a:sym typeface="Symbol" pitchFamily="18" charset="2"/>
              </a:rPr>
              <a:t>hodnotí se i délka sekvence </a:t>
            </a:r>
            <a:r>
              <a:rPr lang="cs-CZ" altLang="cs-CZ" b="0" dirty="0">
                <a:sym typeface="Symbol"/>
              </a:rPr>
              <a:t> </a:t>
            </a:r>
            <a:r>
              <a:rPr lang="cs-CZ" altLang="cs-CZ" b="0" dirty="0">
                <a:sym typeface="Symbol" pitchFamily="18" charset="2"/>
              </a:rPr>
              <a:t>u krátkých sekvencí obecně vyšší E</a:t>
            </a:r>
          </a:p>
          <a:p>
            <a:pPr eaLnBrk="1" hangingPunct="1">
              <a:lnSpc>
                <a:spcPct val="150000"/>
              </a:lnSpc>
              <a:buFont typeface="Arial" panose="020B0604020202020204" pitchFamily="34" charset="0"/>
              <a:buChar char="•"/>
            </a:pPr>
            <a:r>
              <a:rPr lang="en-US" altLang="cs-CZ" i="1" dirty="0">
                <a:solidFill>
                  <a:srgbClr val="99FF99"/>
                </a:solidFill>
                <a:sym typeface="Symbol" pitchFamily="18" charset="2"/>
              </a:rPr>
              <a:t>identities</a:t>
            </a:r>
            <a:r>
              <a:rPr lang="cs-CZ" altLang="cs-CZ" dirty="0">
                <a:sym typeface="Symbol" pitchFamily="18" charset="2"/>
              </a:rPr>
              <a:t> – počet identických aminokyselin (AK) z hledaného proteinu</a:t>
            </a:r>
          </a:p>
          <a:p>
            <a:pPr eaLnBrk="1" hangingPunct="1">
              <a:lnSpc>
                <a:spcPct val="150000"/>
              </a:lnSpc>
              <a:buFont typeface="Arial" panose="020B0604020202020204" pitchFamily="34" charset="0"/>
              <a:buChar char="•"/>
            </a:pPr>
            <a:r>
              <a:rPr lang="en-US" altLang="cs-CZ" i="1" dirty="0">
                <a:solidFill>
                  <a:srgbClr val="99FF99"/>
                </a:solidFill>
                <a:sym typeface="Symbol" pitchFamily="18" charset="2"/>
              </a:rPr>
              <a:t>positives</a:t>
            </a:r>
            <a:r>
              <a:rPr lang="cs-CZ" altLang="cs-CZ" dirty="0">
                <a:sym typeface="Symbol" pitchFamily="18" charset="2"/>
              </a:rPr>
              <a:t> – počet AK s podobnými fyzikálně chemickými vlastnostmi</a:t>
            </a:r>
          </a:p>
        </p:txBody>
      </p:sp>
    </p:spTree>
    <p:extLst>
      <p:ext uri="{BB962C8B-B14F-4D97-AF65-F5344CB8AC3E}">
        <p14:creationId xmlns:p14="http://schemas.microsoft.com/office/powerpoint/2010/main" val="449643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07"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5457DA79-2C20-4361-9A23-D75E8E0EAA98}" type="slidenum">
              <a:rPr lang="cs-CZ" altLang="cs-CZ"/>
              <a:pPr algn="r" eaLnBrk="1" hangingPunct="1"/>
              <a:t>36</a:t>
            </a:fld>
            <a:endParaRPr lang="cs-CZ" altLang="cs-CZ"/>
          </a:p>
        </p:txBody>
      </p:sp>
      <p:sp>
        <p:nvSpPr>
          <p:cNvPr id="21509" name="Text Box 4"/>
          <p:cNvSpPr txBox="1">
            <a:spLocks noChangeArrowheads="1"/>
          </p:cNvSpPr>
          <p:nvPr/>
        </p:nvSpPr>
        <p:spPr bwMode="auto">
          <a:xfrm>
            <a:off x="228600" y="609600"/>
            <a:ext cx="868680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rgbClr val="99FF99"/>
                </a:solidFill>
                <a:sym typeface="Symbol" pitchFamily="18" charset="2"/>
              </a:rPr>
              <a:t>Možnosti dávkové BLAST (Pubmed)</a:t>
            </a:r>
            <a:endParaRPr lang="cs-CZ" altLang="cs-CZ" dirty="0">
              <a:sym typeface="Symbol" pitchFamily="18" charset="2"/>
            </a:endParaRPr>
          </a:p>
          <a:p>
            <a:pPr eaLnBrk="1" hangingPunct="1">
              <a:lnSpc>
                <a:spcPct val="150000"/>
              </a:lnSpc>
              <a:buFontTx/>
              <a:buChar char="•"/>
            </a:pPr>
            <a:r>
              <a:rPr lang="cs-CZ" altLang="cs-CZ" dirty="0">
                <a:sym typeface="Symbol" pitchFamily="18" charset="2"/>
                <a:hlinkClick r:id="rId3"/>
              </a:rPr>
              <a:t>https://blast.ncbi.nlm.nih.gov/Blast.cgi</a:t>
            </a:r>
            <a:endParaRPr lang="cs-CZ" altLang="cs-CZ" dirty="0">
              <a:sym typeface="Symbol" pitchFamily="18" charset="2"/>
            </a:endParaRPr>
          </a:p>
          <a:p>
            <a:pPr eaLnBrk="1" hangingPunct="1">
              <a:lnSpc>
                <a:spcPct val="150000"/>
              </a:lnSpc>
              <a:buFontTx/>
              <a:buChar char="•"/>
            </a:pPr>
            <a:r>
              <a:rPr lang="cs-CZ" altLang="cs-CZ" dirty="0">
                <a:sym typeface="Symbol" pitchFamily="18" charset="2"/>
              </a:rPr>
              <a:t>několik desítek až stovek proteinů</a:t>
            </a:r>
          </a:p>
          <a:p>
            <a:pPr eaLnBrk="1" hangingPunct="1">
              <a:lnSpc>
                <a:spcPct val="150000"/>
              </a:lnSpc>
              <a:buFontTx/>
              <a:buChar char="•"/>
            </a:pPr>
            <a:r>
              <a:rPr lang="cs-CZ" altLang="cs-CZ" dirty="0">
                <a:sym typeface="Symbol" pitchFamily="18" charset="2"/>
              </a:rPr>
              <a:t>možnost procházet individuální výsledky</a:t>
            </a:r>
          </a:p>
          <a:p>
            <a:pPr eaLnBrk="1" hangingPunct="1">
              <a:lnSpc>
                <a:spcPct val="150000"/>
              </a:lnSpc>
              <a:buFontTx/>
              <a:buChar char="•"/>
            </a:pPr>
            <a:r>
              <a:rPr lang="cs-CZ" altLang="cs-CZ" dirty="0">
                <a:sym typeface="Symbol" pitchFamily="18" charset="2"/>
              </a:rPr>
              <a:t>možnost stažení shrnutých výsledků + zpracování v externím programu</a:t>
            </a:r>
          </a:p>
          <a:p>
            <a:pPr eaLnBrk="1" hangingPunct="1">
              <a:lnSpc>
                <a:spcPct val="150000"/>
              </a:lnSpc>
              <a:buFontTx/>
              <a:buChar char="•"/>
            </a:pPr>
            <a:r>
              <a:rPr lang="cs-CZ" altLang="cs-CZ" dirty="0">
                <a:solidFill>
                  <a:srgbClr val="99FF99"/>
                </a:solidFill>
                <a:sym typeface="Symbol" pitchFamily="18" charset="2"/>
              </a:rPr>
              <a:t>příklad – proteiny </a:t>
            </a:r>
            <a:r>
              <a:rPr lang="cs-CZ" altLang="cs-CZ" i="1" dirty="0">
                <a:solidFill>
                  <a:srgbClr val="99FF99"/>
                </a:solidFill>
                <a:sym typeface="Symbol" pitchFamily="18" charset="2"/>
              </a:rPr>
              <a:t>Nicotiana tabacum</a:t>
            </a:r>
          </a:p>
        </p:txBody>
      </p:sp>
      <p:sp>
        <p:nvSpPr>
          <p:cNvPr id="7" name="Text Box 3"/>
          <p:cNvSpPr txBox="1">
            <a:spLocks noChangeArrowheads="1"/>
          </p:cNvSpPr>
          <p:nvPr/>
        </p:nvSpPr>
        <p:spPr bwMode="auto">
          <a:xfrm>
            <a:off x="20638" y="22225"/>
            <a:ext cx="33222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4. BLAST, srovnání sekvencí</a:t>
            </a:r>
          </a:p>
          <a:p>
            <a:pPr eaLnBrk="1" hangingPunct="1"/>
            <a:endParaRPr lang="cs-CZ" altLang="cs-CZ" sz="1600" dirty="0"/>
          </a:p>
        </p:txBody>
      </p:sp>
      <p:sp>
        <p:nvSpPr>
          <p:cNvPr id="8" name="Text Box 4"/>
          <p:cNvSpPr txBox="1">
            <a:spLocks noChangeArrowheads="1"/>
          </p:cNvSpPr>
          <p:nvPr/>
        </p:nvSpPr>
        <p:spPr bwMode="auto">
          <a:xfrm>
            <a:off x="228600" y="4321076"/>
            <a:ext cx="8686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rgbClr val="99FF99"/>
                </a:solidFill>
                <a:sym typeface="Symbol" pitchFamily="18" charset="2"/>
              </a:rPr>
              <a:t>Srovnání sekvencí dvou či více proteinů (UniProt)</a:t>
            </a:r>
            <a:endParaRPr lang="cs-CZ" altLang="cs-CZ" dirty="0">
              <a:sym typeface="Symbol" pitchFamily="18" charset="2"/>
            </a:endParaRPr>
          </a:p>
          <a:p>
            <a:pPr eaLnBrk="1" hangingPunct="1">
              <a:lnSpc>
                <a:spcPct val="150000"/>
              </a:lnSpc>
              <a:buFontTx/>
              <a:buChar char="•"/>
            </a:pPr>
            <a:r>
              <a:rPr lang="cs-CZ" altLang="cs-CZ" dirty="0">
                <a:sym typeface="Symbol" pitchFamily="18" charset="2"/>
                <a:hlinkClick r:id="rId4"/>
              </a:rPr>
              <a:t>http://www.uniprot.org/align/</a:t>
            </a:r>
            <a:endParaRPr lang="cs-CZ" altLang="cs-CZ" dirty="0">
              <a:sym typeface="Symbol" pitchFamily="18" charset="2"/>
            </a:endParaRPr>
          </a:p>
          <a:p>
            <a:pPr eaLnBrk="1" hangingPunct="1">
              <a:lnSpc>
                <a:spcPct val="150000"/>
              </a:lnSpc>
              <a:buFontTx/>
              <a:buChar char="•"/>
            </a:pPr>
            <a:r>
              <a:rPr lang="cs-CZ" altLang="cs-CZ" dirty="0">
                <a:sym typeface="Symbol" pitchFamily="18" charset="2"/>
              </a:rPr>
              <a:t>obdobný přístup jako při BLAST</a:t>
            </a:r>
          </a:p>
          <a:p>
            <a:pPr eaLnBrk="1" hangingPunct="1">
              <a:lnSpc>
                <a:spcPct val="150000"/>
              </a:lnSpc>
              <a:buFontTx/>
              <a:buChar char="•"/>
            </a:pPr>
            <a:r>
              <a:rPr lang="cs-CZ" altLang="cs-CZ" dirty="0">
                <a:sym typeface="Symbol" pitchFamily="18" charset="2"/>
              </a:rPr>
              <a:t>křížové srovnání v případě více srovnávaných sekvencí</a:t>
            </a:r>
          </a:p>
          <a:p>
            <a:pPr eaLnBrk="1" hangingPunct="1">
              <a:lnSpc>
                <a:spcPct val="150000"/>
              </a:lnSpc>
              <a:buFontTx/>
              <a:buChar char="•"/>
            </a:pPr>
            <a:r>
              <a:rPr lang="cs-CZ" altLang="cs-CZ" dirty="0">
                <a:sym typeface="Symbol" pitchFamily="18" charset="2"/>
              </a:rPr>
              <a:t>příklad: srovnání vybraných sekvencí </a:t>
            </a:r>
            <a:r>
              <a:rPr lang="cs-CZ" altLang="cs-CZ" dirty="0" err="1">
                <a:solidFill>
                  <a:srgbClr val="99FF99"/>
                </a:solidFill>
                <a:sym typeface="Symbol" pitchFamily="18" charset="2"/>
              </a:rPr>
              <a:t>Ig</a:t>
            </a:r>
            <a:r>
              <a:rPr lang="cs-CZ" altLang="cs-CZ" dirty="0">
                <a:solidFill>
                  <a:srgbClr val="99FF99"/>
                </a:solidFill>
                <a:sym typeface="Symbol" pitchFamily="18" charset="2"/>
              </a:rPr>
              <a:t> </a:t>
            </a:r>
            <a:r>
              <a:rPr lang="cs-CZ" altLang="cs-CZ" dirty="0" err="1">
                <a:solidFill>
                  <a:srgbClr val="99FF99"/>
                </a:solidFill>
                <a:sym typeface="Symbol" pitchFamily="18" charset="2"/>
              </a:rPr>
              <a:t>Light</a:t>
            </a:r>
            <a:r>
              <a:rPr lang="cs-CZ" altLang="cs-CZ" dirty="0">
                <a:solidFill>
                  <a:srgbClr val="99FF99"/>
                </a:solidFill>
                <a:sym typeface="Symbol" pitchFamily="18" charset="2"/>
              </a:rPr>
              <a:t> </a:t>
            </a:r>
            <a:r>
              <a:rPr lang="cs-CZ" altLang="cs-CZ" dirty="0" err="1">
                <a:solidFill>
                  <a:srgbClr val="99FF99"/>
                </a:solidFill>
                <a:sym typeface="Symbol" pitchFamily="18" charset="2"/>
              </a:rPr>
              <a:t>Chain</a:t>
            </a:r>
            <a:r>
              <a:rPr lang="cs-CZ" altLang="cs-CZ" dirty="0">
                <a:solidFill>
                  <a:srgbClr val="99FF99"/>
                </a:solidFill>
                <a:sym typeface="Symbol" pitchFamily="18" charset="2"/>
              </a:rPr>
              <a:t> </a:t>
            </a:r>
            <a:r>
              <a:rPr lang="cs-CZ" altLang="cs-CZ" dirty="0" err="1">
                <a:solidFill>
                  <a:srgbClr val="99FF99"/>
                </a:solidFill>
                <a:sym typeface="Symbol" pitchFamily="18" charset="2"/>
              </a:rPr>
              <a:t>gammna</a:t>
            </a:r>
            <a:endParaRPr lang="cs-CZ" altLang="cs-CZ" dirty="0">
              <a:solidFill>
                <a:srgbClr val="99FF99"/>
              </a:solidFill>
              <a:sym typeface="Symbol" pitchFamily="18" charset="2"/>
            </a:endParaRPr>
          </a:p>
        </p:txBody>
      </p:sp>
    </p:spTree>
    <p:extLst>
      <p:ext uri="{BB962C8B-B14F-4D97-AF65-F5344CB8AC3E}">
        <p14:creationId xmlns:p14="http://schemas.microsoft.com/office/powerpoint/2010/main" val="250665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Line 4"/>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9155" name="Text Box 6"/>
          <p:cNvSpPr txBox="1">
            <a:spLocks noChangeArrowheads="1"/>
          </p:cNvSpPr>
          <p:nvPr/>
        </p:nvSpPr>
        <p:spPr bwMode="auto">
          <a:xfrm>
            <a:off x="228600" y="2590800"/>
            <a:ext cx="8686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lnSpc>
                <a:spcPct val="150000"/>
              </a:lnSpc>
            </a:pPr>
            <a:r>
              <a:rPr lang="cs-CZ" altLang="cs-CZ" sz="3200">
                <a:solidFill>
                  <a:schemeClr val="hlink"/>
                </a:solidFill>
              </a:rPr>
              <a:t>Děkuji za pozornost</a:t>
            </a:r>
            <a:endParaRPr lang="cs-CZ" altLang="cs-CZ" b="0"/>
          </a:p>
        </p:txBody>
      </p:sp>
      <p:sp>
        <p:nvSpPr>
          <p:cNvPr id="49156" name="Text Box 7"/>
          <p:cNvSpPr txBox="1">
            <a:spLocks noChangeArrowheads="1"/>
          </p:cNvSpPr>
          <p:nvPr/>
        </p:nvSpPr>
        <p:spPr bwMode="auto">
          <a:xfrm>
            <a:off x="20638" y="22225"/>
            <a:ext cx="2476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a:solidFill>
                  <a:schemeClr val="hlink"/>
                </a:solidFill>
              </a:rPr>
              <a:t> </a:t>
            </a:r>
            <a:endParaRPr lang="cs-CZ" altLang="cs-CZ" sz="2000">
              <a:solidFill>
                <a:schemeClr val="hlink"/>
              </a:solidFill>
            </a:endParaRPr>
          </a:p>
          <a:p>
            <a:pPr eaLnBrk="1" hangingPunct="1"/>
            <a:endParaRPr lang="cs-CZ" altLang="cs-CZ" sz="1600"/>
          </a:p>
        </p:txBody>
      </p:sp>
      <p:sp>
        <p:nvSpPr>
          <p:cNvPr id="49157" name="Text Box 8"/>
          <p:cNvSpPr txBox="1">
            <a:spLocks noChangeArrowheads="1"/>
          </p:cNvSpPr>
          <p:nvPr/>
        </p:nvSpPr>
        <p:spPr bwMode="auto">
          <a:xfrm>
            <a:off x="8458200" y="1508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C620A7D2-D24C-43C0-88D7-852D26E4FF4A}" type="slidenum">
              <a:rPr lang="cs-CZ" altLang="cs-CZ"/>
              <a:pPr algn="r" eaLnBrk="1" hangingPunct="1"/>
              <a:t>37</a:t>
            </a:fld>
            <a:endParaRPr lang="cs-CZ" alt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484663" y="-166747"/>
            <a:ext cx="3916137" cy="7694414"/>
          </a:xfrm>
          <a:prstGeom prst="rect">
            <a:avLst/>
          </a:prstGeom>
          <a:noFill/>
        </p:spPr>
        <p:txBody>
          <a:bodyPr wrap="none" lIns="0" tIns="0" rIns="0" bIns="0" rtlCol="0">
            <a:spAutoFit/>
          </a:bodyPr>
          <a:lstStyle/>
          <a:p>
            <a:r>
              <a:rPr lang="cs-CZ" sz="50000" dirty="0">
                <a:ln w="18000">
                  <a:solidFill>
                    <a:srgbClr val="C00000"/>
                  </a:solidFill>
                  <a:prstDash val="solid"/>
                  <a:miter lim="800000"/>
                </a:ln>
                <a:noFill/>
                <a:effectLst>
                  <a:glow rad="63500">
                    <a:schemeClr val="accent1">
                      <a:satMod val="175000"/>
                      <a:alpha val="40000"/>
                    </a:schemeClr>
                  </a:glow>
                  <a:outerShdw blurRad="25500" dist="23000" dir="7020000" algn="tl">
                    <a:srgbClr val="000000">
                      <a:alpha val="50000"/>
                    </a:srgbClr>
                  </a:outerShdw>
                </a:effectLst>
              </a:rPr>
              <a:t>?</a:t>
            </a:r>
          </a:p>
        </p:txBody>
      </p:sp>
      <p:sp>
        <p:nvSpPr>
          <p:cNvPr id="6146" name="Line 7"/>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6147" name="Text Box 9"/>
          <p:cNvSpPr txBox="1">
            <a:spLocks noChangeArrowheads="1"/>
          </p:cNvSpPr>
          <p:nvPr/>
        </p:nvSpPr>
        <p:spPr bwMode="auto">
          <a:xfrm>
            <a:off x="20638" y="22225"/>
            <a:ext cx="30543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a:solidFill>
                  <a:schemeClr val="hlink"/>
                </a:solidFill>
              </a:rPr>
              <a:t>1. Co je to bioinformatika?</a:t>
            </a:r>
            <a:endParaRPr lang="cs-CZ" altLang="cs-CZ" sz="2000">
              <a:solidFill>
                <a:schemeClr val="hlink"/>
              </a:solidFill>
            </a:endParaRPr>
          </a:p>
          <a:p>
            <a:pPr eaLnBrk="1" hangingPunct="1"/>
            <a:endParaRPr lang="cs-CZ" altLang="cs-CZ" sz="1600"/>
          </a:p>
        </p:txBody>
      </p:sp>
      <p:sp>
        <p:nvSpPr>
          <p:cNvPr id="6148" name="Text Box 18"/>
          <p:cNvSpPr txBox="1">
            <a:spLocks noChangeArrowheads="1"/>
          </p:cNvSpPr>
          <p:nvPr/>
        </p:nvSpPr>
        <p:spPr bwMode="auto">
          <a:xfrm>
            <a:off x="228600" y="609600"/>
            <a:ext cx="86868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901700" indent="-271463"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Co představuje „bioinformatika“?</a:t>
            </a:r>
          </a:p>
          <a:p>
            <a:pPr eaLnBrk="1" hangingPunct="1">
              <a:lnSpc>
                <a:spcPct val="150000"/>
              </a:lnSpc>
              <a:buFontTx/>
              <a:buChar char="•"/>
            </a:pPr>
            <a:r>
              <a:rPr lang="cs-CZ" altLang="cs-CZ" dirty="0">
                <a:sym typeface="Symbol" pitchFamily="18" charset="2"/>
              </a:rPr>
              <a:t>vícero názorů...</a:t>
            </a:r>
            <a:r>
              <a:rPr lang="cs-CZ" altLang="cs-CZ" baseline="30000" dirty="0">
                <a:sym typeface="Symbol" pitchFamily="18" charset="2"/>
              </a:rPr>
              <a:t>1</a:t>
            </a:r>
          </a:p>
          <a:p>
            <a:pPr lvl="1" eaLnBrk="1" hangingPunct="1">
              <a:lnSpc>
                <a:spcPct val="150000"/>
              </a:lnSpc>
              <a:buFontTx/>
              <a:buChar char="•"/>
            </a:pPr>
            <a:r>
              <a:rPr lang="en-US" altLang="cs-CZ" sz="1200" dirty="0">
                <a:solidFill>
                  <a:srgbClr val="99FF99"/>
                </a:solidFill>
                <a:sym typeface="Symbol" pitchFamily="18" charset="2"/>
              </a:rPr>
              <a:t>Bioinformatics  is  conceptualizing  biology  in  terms  of macromolecules </a:t>
            </a:r>
            <a:r>
              <a:rPr lang="en-US" altLang="cs-CZ" sz="1200" b="0" dirty="0">
                <a:sym typeface="Symbol" pitchFamily="18" charset="2"/>
              </a:rPr>
              <a:t>(in  the  sense  of  physical-chemistry)  </a:t>
            </a:r>
            <a:r>
              <a:rPr lang="en-US" altLang="cs-CZ" sz="1200" dirty="0">
                <a:solidFill>
                  <a:srgbClr val="99FF99"/>
                </a:solidFill>
                <a:sym typeface="Symbol" pitchFamily="18" charset="2"/>
              </a:rPr>
              <a:t>and, then,  applying  “informatics”  techniques  </a:t>
            </a:r>
            <a:r>
              <a:rPr lang="en-US" altLang="cs-CZ" sz="1200" b="0" dirty="0">
                <a:sym typeface="Symbol" pitchFamily="18" charset="2"/>
              </a:rPr>
              <a:t>(derived  from disciplines such as applied math, computer science, and statistics) </a:t>
            </a:r>
            <a:r>
              <a:rPr lang="en-US" altLang="cs-CZ" sz="1200" dirty="0">
                <a:solidFill>
                  <a:srgbClr val="99FF99"/>
                </a:solidFill>
                <a:sym typeface="Symbol" pitchFamily="18" charset="2"/>
              </a:rPr>
              <a:t>to understand and organize the information </a:t>
            </a:r>
            <a:r>
              <a:rPr lang="en-US" altLang="cs-CZ" sz="1200" b="0" dirty="0">
                <a:sym typeface="Symbol" pitchFamily="18" charset="2"/>
              </a:rPr>
              <a:t>associated  with  these  molecules,  on  a  large  scale.  (</a:t>
            </a:r>
            <a:r>
              <a:rPr lang="en-US" altLang="cs-CZ" sz="1200" b="0" dirty="0" err="1">
                <a:sym typeface="Symbol" pitchFamily="18" charset="2"/>
              </a:rPr>
              <a:t>Luscombe</a:t>
            </a:r>
            <a:r>
              <a:rPr lang="en-US" altLang="cs-CZ" sz="1200" b="0" dirty="0">
                <a:sym typeface="Symbol" pitchFamily="18" charset="2"/>
              </a:rPr>
              <a:t>, 2001, p. 346)</a:t>
            </a:r>
          </a:p>
          <a:p>
            <a:pPr lvl="1" eaLnBrk="1" hangingPunct="1">
              <a:lnSpc>
                <a:spcPct val="150000"/>
              </a:lnSpc>
              <a:buFontTx/>
              <a:buChar char="•"/>
            </a:pPr>
            <a:r>
              <a:rPr lang="en-US" altLang="cs-CZ" sz="1200" dirty="0">
                <a:solidFill>
                  <a:srgbClr val="99FF99"/>
                </a:solidFill>
                <a:sym typeface="Symbol" pitchFamily="18" charset="2"/>
              </a:rPr>
              <a:t>The  mathematical,  statistical  and  computing  methods  that aim to solve biological problems using DNA and amino acid sequences and related information</a:t>
            </a:r>
            <a:r>
              <a:rPr lang="en-US" altLang="cs-CZ" sz="1200" b="0" dirty="0">
                <a:sym typeface="Symbol" pitchFamily="18" charset="2"/>
              </a:rPr>
              <a:t>. (</a:t>
            </a:r>
            <a:r>
              <a:rPr lang="en-US" altLang="cs-CZ" sz="1200" b="0" dirty="0" err="1">
                <a:sym typeface="Symbol" pitchFamily="18" charset="2"/>
              </a:rPr>
              <a:t>Tekaia</a:t>
            </a:r>
            <a:r>
              <a:rPr lang="en-US" altLang="cs-CZ" sz="1200" b="0" dirty="0">
                <a:sym typeface="Symbol" pitchFamily="18" charset="2"/>
              </a:rPr>
              <a:t>, </a:t>
            </a:r>
            <a:r>
              <a:rPr lang="en-US" altLang="cs-CZ" sz="1200" b="0" dirty="0" err="1">
                <a:sym typeface="Symbol" pitchFamily="18" charset="2"/>
              </a:rPr>
              <a:t>n.d.</a:t>
            </a:r>
            <a:r>
              <a:rPr lang="en-US" altLang="cs-CZ" sz="1200" b="0" dirty="0">
                <a:sym typeface="Symbol" pitchFamily="18" charset="2"/>
              </a:rPr>
              <a:t>)</a:t>
            </a:r>
          </a:p>
          <a:p>
            <a:pPr lvl="1" eaLnBrk="1" hangingPunct="1">
              <a:lnSpc>
                <a:spcPct val="150000"/>
              </a:lnSpc>
              <a:buFontTx/>
              <a:buChar char="•"/>
            </a:pPr>
            <a:r>
              <a:rPr lang="en-US" altLang="cs-CZ" sz="1200" dirty="0">
                <a:solidFill>
                  <a:srgbClr val="99FF99"/>
                </a:solidFill>
                <a:sym typeface="Symbol" pitchFamily="18" charset="2"/>
              </a:rPr>
              <a:t>Bioinformatics is the ﬁeld of science in which biology, computer science, and information technology merge to form a single discipline</a:t>
            </a:r>
            <a:r>
              <a:rPr lang="en-US" altLang="cs-CZ" sz="1200" dirty="0">
                <a:sym typeface="Symbol" pitchFamily="18" charset="2"/>
              </a:rPr>
              <a:t>.</a:t>
            </a:r>
            <a:r>
              <a:rPr lang="en-US" altLang="cs-CZ" sz="1200" b="0" dirty="0">
                <a:sym typeface="Symbol" pitchFamily="18" charset="2"/>
              </a:rPr>
              <a:t> The ultimate goal of the ﬁeld is to enable the discovery of new biological insights as well as to create a global perspective from which unifying principles in biology can be discerned. (National Center for Biotechnology Information, </a:t>
            </a:r>
            <a:r>
              <a:rPr lang="en-US" altLang="cs-CZ" sz="1200" b="0" dirty="0" err="1">
                <a:sym typeface="Symbol" pitchFamily="18" charset="2"/>
              </a:rPr>
              <a:t>n.d.</a:t>
            </a:r>
            <a:r>
              <a:rPr lang="en-US" altLang="cs-CZ" sz="1200" b="0" dirty="0">
                <a:sym typeface="Symbol" pitchFamily="18" charset="2"/>
              </a:rPr>
              <a:t>)</a:t>
            </a:r>
          </a:p>
          <a:p>
            <a:pPr lvl="1" eaLnBrk="1" hangingPunct="1">
              <a:lnSpc>
                <a:spcPct val="150000"/>
              </a:lnSpc>
              <a:buFontTx/>
              <a:buChar char="•"/>
            </a:pPr>
            <a:r>
              <a:rPr lang="en-US" altLang="cs-CZ" sz="1200" dirty="0">
                <a:solidFill>
                  <a:srgbClr val="99FF99"/>
                </a:solidFill>
                <a:sym typeface="Symbol" pitchFamily="18" charset="2"/>
              </a:rPr>
              <a:t>Computational biology is not a “ﬁeld”, but an “approach” involving the use of computers to study biological processes</a:t>
            </a:r>
            <a:r>
              <a:rPr lang="en-US" altLang="cs-CZ" sz="1200" b="0" dirty="0">
                <a:sym typeface="Symbol" pitchFamily="18" charset="2"/>
              </a:rPr>
              <a:t> and hence it is an area as diverse as biology itself. (Schulte, </a:t>
            </a:r>
            <a:r>
              <a:rPr lang="en-US" altLang="cs-CZ" sz="1200" b="0" dirty="0" err="1">
                <a:sym typeface="Symbol" pitchFamily="18" charset="2"/>
              </a:rPr>
              <a:t>n.d.</a:t>
            </a:r>
            <a:r>
              <a:rPr lang="en-US" altLang="cs-CZ" sz="1200" b="0" dirty="0">
                <a:sym typeface="Symbol" pitchFamily="18" charset="2"/>
              </a:rPr>
              <a:t>)</a:t>
            </a:r>
          </a:p>
          <a:p>
            <a:pPr lvl="1" eaLnBrk="1" hangingPunct="1">
              <a:lnSpc>
                <a:spcPct val="150000"/>
              </a:lnSpc>
              <a:buFontTx/>
              <a:buChar char="•"/>
            </a:pPr>
            <a:r>
              <a:rPr lang="en-US" altLang="cs-CZ" sz="1200" dirty="0">
                <a:solidFill>
                  <a:srgbClr val="99FF99"/>
                </a:solidFill>
                <a:sym typeface="Symbol" pitchFamily="18" charset="2"/>
              </a:rPr>
              <a:t>Biomedical informatics is the science underlying the acquisition, maintenance, retrieval and application of biomedical knowledge and information to improve patient care, medical education and health sciences research</a:t>
            </a:r>
            <a:r>
              <a:rPr lang="en-US" altLang="cs-CZ" sz="1200" b="0" dirty="0">
                <a:sym typeface="Symbol" pitchFamily="18" charset="2"/>
              </a:rPr>
              <a:t>. (Friedman, </a:t>
            </a:r>
            <a:r>
              <a:rPr lang="en-US" altLang="cs-CZ" sz="1200" b="0" dirty="0" err="1">
                <a:sym typeface="Symbol" pitchFamily="18" charset="2"/>
              </a:rPr>
              <a:t>n.d.</a:t>
            </a:r>
            <a:r>
              <a:rPr lang="en-US" altLang="cs-CZ" sz="1200" b="0" dirty="0">
                <a:sym typeface="Symbol" pitchFamily="18" charset="2"/>
              </a:rPr>
              <a:t>)</a:t>
            </a:r>
          </a:p>
        </p:txBody>
      </p:sp>
      <p:sp>
        <p:nvSpPr>
          <p:cNvPr id="6149" name="Text Box 28"/>
          <p:cNvSpPr txBox="1">
            <a:spLocks noChangeArrowheads="1"/>
          </p:cNvSpPr>
          <p:nvPr/>
        </p:nvSpPr>
        <p:spPr bwMode="auto">
          <a:xfrm>
            <a:off x="8458200" y="1508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1D4B45C7-FB2F-48C8-92A1-1A8DA26370C6}" type="slidenum">
              <a:rPr lang="cs-CZ" altLang="cs-CZ"/>
              <a:pPr algn="r" eaLnBrk="1" hangingPunct="1"/>
              <a:t>4</a:t>
            </a:fld>
            <a:endParaRPr lang="cs-CZ" altLang="cs-CZ"/>
          </a:p>
        </p:txBody>
      </p:sp>
      <p:sp>
        <p:nvSpPr>
          <p:cNvPr id="6150" name="Rectangle 30"/>
          <p:cNvSpPr>
            <a:spLocks noChangeArrowheads="1"/>
          </p:cNvSpPr>
          <p:nvPr/>
        </p:nvSpPr>
        <p:spPr bwMode="auto">
          <a:xfrm>
            <a:off x="76200" y="6324600"/>
            <a:ext cx="891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altLang="cs-CZ" sz="1200" b="0"/>
              <a:t>1. Fenstermacher, D. Introduction to bioinformatics. </a:t>
            </a:r>
            <a:r>
              <a:rPr lang="en-US" altLang="cs-CZ" sz="1200" b="0" i="1"/>
              <a:t>Journal of the American Society for Information Science and Technology</a:t>
            </a:r>
            <a:r>
              <a:rPr lang="en-US" altLang="cs-CZ" sz="1200" b="0"/>
              <a:t> </a:t>
            </a:r>
            <a:r>
              <a:rPr lang="en-US" altLang="cs-CZ" sz="1200"/>
              <a:t>56, 440–446 (2005).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171" name="Text Box 3"/>
          <p:cNvSpPr txBox="1">
            <a:spLocks noChangeArrowheads="1"/>
          </p:cNvSpPr>
          <p:nvPr/>
        </p:nvSpPr>
        <p:spPr bwMode="auto">
          <a:xfrm>
            <a:off x="20638" y="22225"/>
            <a:ext cx="30543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1. Co je to bioinformatika?</a:t>
            </a:r>
            <a:endParaRPr lang="cs-CZ" altLang="cs-CZ" sz="2000" dirty="0">
              <a:solidFill>
                <a:schemeClr val="hlink"/>
              </a:solidFill>
            </a:endParaRPr>
          </a:p>
          <a:p>
            <a:pPr eaLnBrk="1" hangingPunct="1"/>
            <a:endParaRPr lang="cs-CZ" altLang="cs-CZ" sz="1600" dirty="0"/>
          </a:p>
        </p:txBody>
      </p:sp>
      <p:sp>
        <p:nvSpPr>
          <p:cNvPr id="7172" name="Text Box 4"/>
          <p:cNvSpPr txBox="1">
            <a:spLocks noChangeArrowheads="1"/>
          </p:cNvSpPr>
          <p:nvPr/>
        </p:nvSpPr>
        <p:spPr bwMode="auto">
          <a:xfrm>
            <a:off x="228600" y="609600"/>
            <a:ext cx="5562600"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Co představuje „bioinformatika“? (2)</a:t>
            </a:r>
          </a:p>
          <a:p>
            <a:pPr eaLnBrk="1" hangingPunct="1">
              <a:lnSpc>
                <a:spcPct val="150000"/>
              </a:lnSpc>
              <a:buFontTx/>
              <a:buChar char="•"/>
            </a:pPr>
            <a:r>
              <a:rPr lang="en-US" altLang="cs-CZ" dirty="0">
                <a:sym typeface="Symbol" pitchFamily="18" charset="2"/>
              </a:rPr>
              <a:t>„The enormous amount of data gathered by biologists – and the need to interpret it – requires tools that are in the realm of computer science. Thus, bioinformatics.“ </a:t>
            </a:r>
            <a:r>
              <a:rPr lang="en-US" altLang="cs-CZ" baseline="30000" dirty="0">
                <a:sym typeface="Symbol" pitchFamily="18" charset="2"/>
              </a:rPr>
              <a:t>2</a:t>
            </a:r>
          </a:p>
        </p:txBody>
      </p:sp>
      <p:sp>
        <p:nvSpPr>
          <p:cNvPr id="7173"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5A72C8B0-9ECD-4960-A474-4E59BA557B40}" type="slidenum">
              <a:rPr lang="cs-CZ" altLang="cs-CZ"/>
              <a:pPr algn="r" eaLnBrk="1" hangingPunct="1"/>
              <a:t>5</a:t>
            </a:fld>
            <a:endParaRPr lang="cs-CZ" altLang="cs-CZ"/>
          </a:p>
        </p:txBody>
      </p:sp>
      <p:sp>
        <p:nvSpPr>
          <p:cNvPr id="7174" name="Rectangle 30"/>
          <p:cNvSpPr>
            <a:spLocks noChangeArrowheads="1"/>
          </p:cNvSpPr>
          <p:nvPr/>
        </p:nvSpPr>
        <p:spPr bwMode="auto">
          <a:xfrm>
            <a:off x="76200" y="6477000"/>
            <a:ext cx="7548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sz="1200" b="0" dirty="0"/>
              <a:t>2. </a:t>
            </a:r>
            <a:r>
              <a:rPr lang="cs-CZ" altLang="cs-CZ" sz="1200" b="0" dirty="0" err="1"/>
              <a:t>Cohen</a:t>
            </a:r>
            <a:r>
              <a:rPr lang="cs-CZ" altLang="cs-CZ" sz="1200" b="0" dirty="0"/>
              <a:t>, J. </a:t>
            </a:r>
            <a:r>
              <a:rPr lang="cs-CZ" altLang="cs-CZ" sz="1200" b="0" dirty="0" err="1"/>
              <a:t>Bioinformatics</a:t>
            </a:r>
            <a:r>
              <a:rPr lang="cs-CZ" altLang="cs-CZ" sz="1200" b="0" dirty="0"/>
              <a:t> - </a:t>
            </a:r>
            <a:r>
              <a:rPr lang="cs-CZ" altLang="cs-CZ" sz="1200" b="0" dirty="0" err="1"/>
              <a:t>an</a:t>
            </a:r>
            <a:r>
              <a:rPr lang="cs-CZ" altLang="cs-CZ" sz="1200" b="0" dirty="0"/>
              <a:t> </a:t>
            </a:r>
            <a:r>
              <a:rPr lang="cs-CZ" altLang="cs-CZ" sz="1200" b="0" dirty="0" err="1"/>
              <a:t>introduction</a:t>
            </a:r>
            <a:r>
              <a:rPr lang="cs-CZ" altLang="cs-CZ" sz="1200" b="0" dirty="0"/>
              <a:t> </a:t>
            </a:r>
            <a:r>
              <a:rPr lang="cs-CZ" altLang="cs-CZ" sz="1200" b="0" dirty="0" err="1"/>
              <a:t>for</a:t>
            </a:r>
            <a:r>
              <a:rPr lang="cs-CZ" altLang="cs-CZ" sz="1200" b="0" dirty="0"/>
              <a:t> </a:t>
            </a:r>
            <a:r>
              <a:rPr lang="cs-CZ" altLang="cs-CZ" sz="1200" b="0" dirty="0" err="1"/>
              <a:t>computer</a:t>
            </a:r>
            <a:r>
              <a:rPr lang="cs-CZ" altLang="cs-CZ" sz="1200" b="0" dirty="0"/>
              <a:t> </a:t>
            </a:r>
            <a:r>
              <a:rPr lang="cs-CZ" altLang="cs-CZ" sz="1200" b="0" dirty="0" err="1"/>
              <a:t>scientists</a:t>
            </a:r>
            <a:r>
              <a:rPr lang="cs-CZ" altLang="cs-CZ" sz="1200" b="0" dirty="0"/>
              <a:t>. </a:t>
            </a:r>
            <a:r>
              <a:rPr lang="cs-CZ" altLang="cs-CZ" sz="1200" b="0" i="1" dirty="0"/>
              <a:t>ACM </a:t>
            </a:r>
            <a:r>
              <a:rPr lang="cs-CZ" altLang="cs-CZ" sz="1200" b="0" i="1" dirty="0" err="1"/>
              <a:t>Comput</a:t>
            </a:r>
            <a:r>
              <a:rPr lang="cs-CZ" altLang="cs-CZ" sz="1200" b="0" i="1" dirty="0"/>
              <a:t>. </a:t>
            </a:r>
            <a:r>
              <a:rPr lang="cs-CZ" altLang="cs-CZ" sz="1200" b="0" i="1" dirty="0" err="1"/>
              <a:t>Surv</a:t>
            </a:r>
            <a:r>
              <a:rPr lang="cs-CZ" altLang="cs-CZ" sz="1200" b="0" i="1" dirty="0"/>
              <a:t>.</a:t>
            </a:r>
            <a:r>
              <a:rPr lang="cs-CZ" altLang="cs-CZ" sz="1200" b="0" dirty="0"/>
              <a:t> </a:t>
            </a:r>
            <a:r>
              <a:rPr lang="cs-CZ" altLang="cs-CZ" sz="1200" dirty="0"/>
              <a:t>36, 122–158 (2004).</a:t>
            </a:r>
          </a:p>
        </p:txBody>
      </p:sp>
      <p:pic>
        <p:nvPicPr>
          <p:cNvPr id="7175" name="Picture 32" descr="corntruck_6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714375"/>
            <a:ext cx="33528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33"/>
          <p:cNvSpPr txBox="1">
            <a:spLocks noChangeArrowheads="1"/>
          </p:cNvSpPr>
          <p:nvPr/>
        </p:nvSpPr>
        <p:spPr bwMode="auto">
          <a:xfrm>
            <a:off x="228600" y="3276600"/>
            <a:ext cx="876300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901700" indent="-271463"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buFontTx/>
              <a:buChar char="•"/>
            </a:pPr>
            <a:r>
              <a:rPr lang="cs-CZ" altLang="cs-CZ" dirty="0">
                <a:sym typeface="Symbol" pitchFamily="18" charset="2"/>
              </a:rPr>
              <a:t>studium a aplikace metod pro uchování, zpětné vyvolání a analýzu biologických dat</a:t>
            </a:r>
          </a:p>
          <a:p>
            <a:pPr lvl="1" eaLnBrk="1" hangingPunct="1">
              <a:lnSpc>
                <a:spcPct val="150000"/>
              </a:lnSpc>
              <a:buFontTx/>
              <a:buChar char="•"/>
            </a:pPr>
            <a:r>
              <a:rPr lang="cs-CZ" altLang="cs-CZ" dirty="0">
                <a:sym typeface="Symbol" pitchFamily="18" charset="2"/>
              </a:rPr>
              <a:t>sekvence nukleových kyselin (NK) a proteinů</a:t>
            </a:r>
          </a:p>
          <a:p>
            <a:pPr lvl="1" eaLnBrk="1" hangingPunct="1">
              <a:lnSpc>
                <a:spcPct val="150000"/>
              </a:lnSpc>
              <a:buFontTx/>
              <a:buChar char="•"/>
            </a:pPr>
            <a:r>
              <a:rPr lang="cs-CZ" altLang="cs-CZ" dirty="0">
                <a:sym typeface="Symbol" pitchFamily="18" charset="2"/>
              </a:rPr>
              <a:t>proteinové struktury</a:t>
            </a:r>
          </a:p>
          <a:p>
            <a:pPr lvl="1" eaLnBrk="1" hangingPunct="1">
              <a:lnSpc>
                <a:spcPct val="150000"/>
              </a:lnSpc>
              <a:buFontTx/>
              <a:buChar char="•"/>
            </a:pPr>
            <a:r>
              <a:rPr lang="cs-CZ" altLang="cs-CZ" dirty="0">
                <a:sym typeface="Symbol" pitchFamily="18" charset="2"/>
              </a:rPr>
              <a:t>funkce proteinů</a:t>
            </a:r>
          </a:p>
          <a:p>
            <a:pPr lvl="1" eaLnBrk="1" hangingPunct="1">
              <a:lnSpc>
                <a:spcPct val="150000"/>
              </a:lnSpc>
              <a:buFontTx/>
              <a:buChar char="•"/>
            </a:pPr>
            <a:r>
              <a:rPr lang="cs-CZ" altLang="cs-CZ" dirty="0">
                <a:sym typeface="Symbol" pitchFamily="18" charset="2"/>
              </a:rPr>
              <a:t>metabolické a regulační dráhy (</a:t>
            </a:r>
            <a:r>
              <a:rPr lang="en-US" altLang="cs-CZ" i="1" dirty="0">
                <a:sym typeface="Symbol" pitchFamily="18" charset="2"/>
              </a:rPr>
              <a:t>pathways</a:t>
            </a:r>
            <a:r>
              <a:rPr lang="cs-CZ" altLang="cs-CZ" dirty="0">
                <a:sym typeface="Symbol" pitchFamily="18" charset="2"/>
              </a:rPr>
              <a:t>)</a:t>
            </a:r>
          </a:p>
          <a:p>
            <a:pPr lvl="1" eaLnBrk="1" hangingPunct="1">
              <a:lnSpc>
                <a:spcPct val="150000"/>
              </a:lnSpc>
              <a:buFontTx/>
              <a:buChar char="•"/>
            </a:pPr>
            <a:r>
              <a:rPr lang="cs-CZ" altLang="cs-CZ" dirty="0">
                <a:sym typeface="Symbol" pitchFamily="18" charset="2"/>
              </a:rPr>
              <a:t>molekulární interakce (</a:t>
            </a:r>
            <a:r>
              <a:rPr lang="cs-CZ" altLang="cs-CZ" b="0" dirty="0">
                <a:sym typeface="Symbol" pitchFamily="18" charset="2"/>
              </a:rPr>
              <a:t>např. protein-protein, protein-NK, NK-NK</a:t>
            </a:r>
            <a:r>
              <a:rPr lang="cs-CZ" altLang="cs-CZ" dirty="0">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195" name="Text Box 3"/>
          <p:cNvSpPr txBox="1">
            <a:spLocks noChangeArrowheads="1"/>
          </p:cNvSpPr>
          <p:nvPr/>
        </p:nvSpPr>
        <p:spPr bwMode="auto">
          <a:xfrm>
            <a:off x="20638" y="22225"/>
            <a:ext cx="30543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a:solidFill>
                  <a:schemeClr val="hlink"/>
                </a:solidFill>
              </a:rPr>
              <a:t>1. Co je to bioinformatika?</a:t>
            </a:r>
            <a:endParaRPr lang="cs-CZ" altLang="cs-CZ" sz="2000">
              <a:solidFill>
                <a:schemeClr val="hlink"/>
              </a:solidFill>
            </a:endParaRPr>
          </a:p>
          <a:p>
            <a:pPr eaLnBrk="1" hangingPunct="1"/>
            <a:endParaRPr lang="cs-CZ" altLang="cs-CZ" sz="1600"/>
          </a:p>
        </p:txBody>
      </p:sp>
      <p:sp>
        <p:nvSpPr>
          <p:cNvPr id="8196" name="Text Box 4"/>
          <p:cNvSpPr txBox="1">
            <a:spLocks noChangeArrowheads="1"/>
          </p:cNvSpPr>
          <p:nvPr/>
        </p:nvSpPr>
        <p:spPr bwMode="auto">
          <a:xfrm>
            <a:off x="228600" y="609600"/>
            <a:ext cx="86868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901700" indent="-271463" eaLnBrk="0" hangingPunct="0">
              <a:defRPr b="1">
                <a:solidFill>
                  <a:schemeClr val="tx1"/>
                </a:solidFill>
                <a:latin typeface="Arial" pitchFamily="34" charset="0"/>
                <a:cs typeface="Arial" pitchFamily="34" charset="0"/>
              </a:defRPr>
            </a:lvl2pPr>
            <a:lvl3pPr marL="1341438" indent="-26035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sym typeface="Symbol" pitchFamily="18" charset="2"/>
              </a:rPr>
              <a:t>Příbuzné disciplíny</a:t>
            </a:r>
          </a:p>
          <a:p>
            <a:pPr lvl="1" eaLnBrk="1" hangingPunct="1">
              <a:lnSpc>
                <a:spcPct val="150000"/>
              </a:lnSpc>
              <a:buFontTx/>
              <a:buChar char="•"/>
            </a:pPr>
            <a:r>
              <a:rPr lang="en-US" altLang="cs-CZ" i="1" dirty="0">
                <a:sym typeface="Symbol" pitchFamily="18" charset="2"/>
              </a:rPr>
              <a:t>data mining</a:t>
            </a:r>
          </a:p>
          <a:p>
            <a:pPr lvl="2" eaLnBrk="1" hangingPunct="1">
              <a:lnSpc>
                <a:spcPct val="150000"/>
              </a:lnSpc>
              <a:buFontTx/>
              <a:buChar char="•"/>
            </a:pPr>
            <a:r>
              <a:rPr lang="cs-CZ" altLang="cs-CZ" b="0" dirty="0">
                <a:sym typeface="Symbol" pitchFamily="18" charset="2"/>
              </a:rPr>
              <a:t>analýza dat z různých perspektiv a „dolování“ shrnujících (zobecněných) informací</a:t>
            </a:r>
          </a:p>
          <a:p>
            <a:pPr lvl="1" eaLnBrk="1" hangingPunct="1">
              <a:lnSpc>
                <a:spcPct val="150000"/>
              </a:lnSpc>
              <a:buFontTx/>
              <a:buChar char="•"/>
            </a:pPr>
            <a:r>
              <a:rPr lang="cs-CZ" altLang="cs-CZ" dirty="0">
                <a:sym typeface="Symbol" pitchFamily="18" charset="2"/>
              </a:rPr>
              <a:t>matematická a teoretická biologie</a:t>
            </a:r>
          </a:p>
          <a:p>
            <a:pPr lvl="2" eaLnBrk="1" hangingPunct="1">
              <a:lnSpc>
                <a:spcPct val="150000"/>
              </a:lnSpc>
              <a:buFontTx/>
              <a:buChar char="•"/>
            </a:pPr>
            <a:r>
              <a:rPr lang="cs-CZ" altLang="cs-CZ" b="0" dirty="0">
                <a:sym typeface="Symbol" pitchFamily="18" charset="2"/>
              </a:rPr>
              <a:t>matematická prezentace, zpracování a modelování </a:t>
            </a:r>
            <a:r>
              <a:rPr lang="cs-CZ" altLang="cs-CZ" b="0" dirty="0" err="1">
                <a:sym typeface="Symbol" pitchFamily="18" charset="2"/>
              </a:rPr>
              <a:t>biol</a:t>
            </a:r>
            <a:r>
              <a:rPr lang="cs-CZ" altLang="cs-CZ" b="0" dirty="0">
                <a:sym typeface="Symbol" pitchFamily="18" charset="2"/>
              </a:rPr>
              <a:t>. procesů</a:t>
            </a:r>
          </a:p>
          <a:p>
            <a:pPr lvl="1" eaLnBrk="1" hangingPunct="1">
              <a:lnSpc>
                <a:spcPct val="150000"/>
              </a:lnSpc>
              <a:buFontTx/>
              <a:buChar char="•"/>
            </a:pPr>
            <a:r>
              <a:rPr lang="cs-CZ" altLang="cs-CZ" dirty="0">
                <a:sym typeface="Symbol" pitchFamily="18" charset="2"/>
              </a:rPr>
              <a:t>lékařská informatika</a:t>
            </a:r>
          </a:p>
          <a:p>
            <a:pPr lvl="2" eaLnBrk="1" hangingPunct="1">
              <a:lnSpc>
                <a:spcPct val="150000"/>
              </a:lnSpc>
              <a:buFontTx/>
              <a:buChar char="•"/>
            </a:pPr>
            <a:r>
              <a:rPr lang="cs-CZ" altLang="cs-CZ" b="0" dirty="0">
                <a:sym typeface="Symbol" pitchFamily="18" charset="2"/>
              </a:rPr>
              <a:t>tvorba databází medicínských informací a jejich další využití</a:t>
            </a:r>
          </a:p>
          <a:p>
            <a:pPr lvl="1" eaLnBrk="1" hangingPunct="1">
              <a:lnSpc>
                <a:spcPct val="150000"/>
              </a:lnSpc>
              <a:buFontTx/>
              <a:buChar char="•"/>
            </a:pPr>
            <a:r>
              <a:rPr lang="cs-CZ" altLang="cs-CZ" dirty="0">
                <a:sym typeface="Symbol" pitchFamily="18" charset="2"/>
              </a:rPr>
              <a:t>biostatistika</a:t>
            </a:r>
          </a:p>
          <a:p>
            <a:pPr lvl="2" eaLnBrk="1" hangingPunct="1">
              <a:lnSpc>
                <a:spcPct val="150000"/>
              </a:lnSpc>
              <a:buFontTx/>
              <a:buChar char="•"/>
            </a:pPr>
            <a:r>
              <a:rPr lang="cs-CZ" altLang="cs-CZ" b="0" dirty="0">
                <a:sym typeface="Symbol" pitchFamily="18" charset="2"/>
              </a:rPr>
              <a:t>aplikace a vývoj statistických metod pro řešení biologických a klinických problémů</a:t>
            </a:r>
            <a:endParaRPr lang="cs-CZ" altLang="cs-CZ" dirty="0">
              <a:sym typeface="Symbol" pitchFamily="18" charset="2"/>
            </a:endParaRPr>
          </a:p>
          <a:p>
            <a:pPr lvl="1" eaLnBrk="1" hangingPunct="1">
              <a:lnSpc>
                <a:spcPct val="150000"/>
              </a:lnSpc>
              <a:buFontTx/>
              <a:buChar char="•"/>
            </a:pPr>
            <a:endParaRPr lang="cs-CZ" altLang="cs-CZ" dirty="0">
              <a:sym typeface="Symbol" pitchFamily="18" charset="2"/>
            </a:endParaRPr>
          </a:p>
          <a:p>
            <a:pPr lvl="1" eaLnBrk="1" hangingPunct="1">
              <a:lnSpc>
                <a:spcPct val="150000"/>
              </a:lnSpc>
              <a:buFontTx/>
              <a:buChar char="•"/>
            </a:pPr>
            <a:r>
              <a:rPr lang="cs-CZ" altLang="cs-CZ" dirty="0">
                <a:solidFill>
                  <a:srgbClr val="99FF99"/>
                </a:solidFill>
                <a:sym typeface="Symbol" pitchFamily="18" charset="2"/>
              </a:rPr>
              <a:t>častý překryv s těmito i s dalšími obory (</a:t>
            </a:r>
            <a:r>
              <a:rPr lang="cs-CZ" altLang="cs-CZ" b="0" dirty="0">
                <a:solidFill>
                  <a:srgbClr val="99FF99"/>
                </a:solidFill>
                <a:sym typeface="Symbol" pitchFamily="18" charset="2"/>
              </a:rPr>
              <a:t>záleží na konkrétní aplikaci</a:t>
            </a:r>
            <a:r>
              <a:rPr lang="cs-CZ" altLang="cs-CZ" dirty="0">
                <a:solidFill>
                  <a:srgbClr val="99FF99"/>
                </a:solidFill>
                <a:sym typeface="Symbol" pitchFamily="18" charset="2"/>
              </a:rPr>
              <a:t>)</a:t>
            </a:r>
          </a:p>
        </p:txBody>
      </p:sp>
      <p:sp>
        <p:nvSpPr>
          <p:cNvPr id="8197" name="Text Box 5"/>
          <p:cNvSpPr txBox="1">
            <a:spLocks noChangeArrowheads="1"/>
          </p:cNvSpPr>
          <p:nvPr/>
        </p:nvSpPr>
        <p:spPr bwMode="auto">
          <a:xfrm>
            <a:off x="8458200" y="1508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5F98E463-7CDC-4161-974D-5744F3F14E6C}" type="slidenum">
              <a:rPr lang="cs-CZ" altLang="cs-CZ"/>
              <a:pPr algn="r" eaLnBrk="1" hangingPunct="1"/>
              <a:t>6</a:t>
            </a:fld>
            <a:endParaRPr lang="cs-CZ" altLang="cs-CZ"/>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219" name="Text Box 3"/>
          <p:cNvSpPr txBox="1">
            <a:spLocks noChangeArrowheads="1"/>
          </p:cNvSpPr>
          <p:nvPr/>
        </p:nvSpPr>
        <p:spPr bwMode="auto">
          <a:xfrm>
            <a:off x="20638" y="22225"/>
            <a:ext cx="30543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a:solidFill>
                  <a:schemeClr val="hlink"/>
                </a:solidFill>
              </a:rPr>
              <a:t>1. Co je to bioinformatika?</a:t>
            </a:r>
            <a:endParaRPr lang="cs-CZ" altLang="cs-CZ" sz="2000">
              <a:solidFill>
                <a:schemeClr val="hlink"/>
              </a:solidFill>
            </a:endParaRPr>
          </a:p>
          <a:p>
            <a:pPr eaLnBrk="1" hangingPunct="1"/>
            <a:endParaRPr lang="cs-CZ" altLang="cs-CZ" sz="1600"/>
          </a:p>
        </p:txBody>
      </p:sp>
      <p:sp>
        <p:nvSpPr>
          <p:cNvPr id="9220" name="Text Box 4"/>
          <p:cNvSpPr txBox="1">
            <a:spLocks noChangeArrowheads="1"/>
          </p:cNvSpPr>
          <p:nvPr/>
        </p:nvSpPr>
        <p:spPr bwMode="auto">
          <a:xfrm>
            <a:off x="228600" y="609600"/>
            <a:ext cx="8686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Příklad využití bioinformatických nástrojů</a:t>
            </a:r>
          </a:p>
          <a:p>
            <a:pPr eaLnBrk="1" hangingPunct="1">
              <a:lnSpc>
                <a:spcPct val="150000"/>
              </a:lnSpc>
              <a:buFontTx/>
              <a:buChar char="•"/>
            </a:pPr>
            <a:r>
              <a:rPr lang="cs-CZ" altLang="cs-CZ" dirty="0">
                <a:sym typeface="Symbol" pitchFamily="18" charset="2"/>
              </a:rPr>
              <a:t>protein-protein interakce založené na datech z hmotnostní spektrometrie spojené s kapalinovou chromatografií (</a:t>
            </a:r>
            <a:r>
              <a:rPr lang="cs-CZ" altLang="cs-CZ" b="0" dirty="0">
                <a:sym typeface="Symbol" pitchFamily="18" charset="2"/>
              </a:rPr>
              <a:t>LC-MS</a:t>
            </a:r>
            <a:r>
              <a:rPr lang="en-US" altLang="cs-CZ" b="0" dirty="0">
                <a:sym typeface="Symbol" pitchFamily="18" charset="2"/>
              </a:rPr>
              <a:t>(/MS)</a:t>
            </a:r>
            <a:r>
              <a:rPr lang="cs-CZ" altLang="cs-CZ" b="0" dirty="0">
                <a:sym typeface="Symbol" pitchFamily="18" charset="2"/>
              </a:rPr>
              <a:t> analýza peptidů</a:t>
            </a:r>
            <a:r>
              <a:rPr lang="cs-CZ" altLang="cs-CZ" dirty="0">
                <a:sym typeface="Symbol" pitchFamily="18" charset="2"/>
              </a:rPr>
              <a:t>)</a:t>
            </a:r>
          </a:p>
        </p:txBody>
      </p:sp>
      <p:sp>
        <p:nvSpPr>
          <p:cNvPr id="9221"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89B91EF6-A6BF-4CD6-A69D-2412B6CA1614}" type="slidenum">
              <a:rPr lang="cs-CZ" altLang="cs-CZ"/>
              <a:pPr algn="r" eaLnBrk="1" hangingPunct="1"/>
              <a:t>7</a:t>
            </a:fld>
            <a:endParaRPr lang="cs-CZ" altLang="cs-CZ"/>
          </a:p>
        </p:txBody>
      </p:sp>
      <p:grpSp>
        <p:nvGrpSpPr>
          <p:cNvPr id="9222" name="Group 6"/>
          <p:cNvGrpSpPr>
            <a:grpSpLocks/>
          </p:cNvGrpSpPr>
          <p:nvPr/>
        </p:nvGrpSpPr>
        <p:grpSpPr bwMode="auto">
          <a:xfrm>
            <a:off x="609600" y="4348163"/>
            <a:ext cx="2667000" cy="2357437"/>
            <a:chOff x="48" y="2595"/>
            <a:chExt cx="1680" cy="1485"/>
          </a:xfrm>
        </p:grpSpPr>
        <p:pic>
          <p:nvPicPr>
            <p:cNvPr id="9242" name="Picture 7" descr="DeconMSn_Example_Scan8236_M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 y="3363"/>
              <a:ext cx="1248"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3" name="Picture 8" descr="DeconMSn_Example_Scan8236_M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 y="3108"/>
              <a:ext cx="1248"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4" name="Picture 9" descr="DeconMSn_Example_Scan8236_M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 y="2835"/>
              <a:ext cx="1248"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Picture 10" descr="DeconMSn_Example_Scan8236_M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 y="2595"/>
              <a:ext cx="1248"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3" name="Rectangle 11"/>
          <p:cNvSpPr>
            <a:spLocks noChangeArrowheads="1"/>
          </p:cNvSpPr>
          <p:nvPr/>
        </p:nvSpPr>
        <p:spPr bwMode="auto">
          <a:xfrm rot="-5400000">
            <a:off x="-537368" y="5261768"/>
            <a:ext cx="174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b="0"/>
              <a:t>MS/MS spektra</a:t>
            </a:r>
            <a:endParaRPr lang="cs-CZ" altLang="cs-CZ"/>
          </a:p>
        </p:txBody>
      </p:sp>
      <p:sp>
        <p:nvSpPr>
          <p:cNvPr id="9224" name="Rectangle 12"/>
          <p:cNvSpPr>
            <a:spLocks noChangeArrowheads="1"/>
          </p:cNvSpPr>
          <p:nvPr/>
        </p:nvSpPr>
        <p:spPr bwMode="auto">
          <a:xfrm>
            <a:off x="2216150" y="4038600"/>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b="0"/>
              <a:t>...</a:t>
            </a:r>
            <a:endParaRPr lang="cs-CZ" altLang="cs-CZ"/>
          </a:p>
        </p:txBody>
      </p:sp>
      <p:pic>
        <p:nvPicPr>
          <p:cNvPr id="9225" name="Picture 14" descr="Figure-1-hplc-chromatogram-of-BSA-tryptic-peptid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6313" y="2286000"/>
            <a:ext cx="2224087"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Rectangle 15"/>
          <p:cNvSpPr>
            <a:spLocks noChangeArrowheads="1"/>
          </p:cNvSpPr>
          <p:nvPr/>
        </p:nvSpPr>
        <p:spPr bwMode="auto">
          <a:xfrm>
            <a:off x="152400" y="4114800"/>
            <a:ext cx="3200400" cy="2667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cs-CZ" altLang="cs-CZ"/>
          </a:p>
        </p:txBody>
      </p:sp>
      <p:sp>
        <p:nvSpPr>
          <p:cNvPr id="9227" name="Rectangle 16"/>
          <p:cNvSpPr>
            <a:spLocks noChangeArrowheads="1"/>
          </p:cNvSpPr>
          <p:nvPr/>
        </p:nvSpPr>
        <p:spPr bwMode="auto">
          <a:xfrm>
            <a:off x="152400" y="2133600"/>
            <a:ext cx="3200400" cy="1828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cs-CZ" altLang="cs-CZ"/>
          </a:p>
        </p:txBody>
      </p:sp>
      <p:sp>
        <p:nvSpPr>
          <p:cNvPr id="9228" name="Rectangle 17"/>
          <p:cNvSpPr>
            <a:spLocks noChangeArrowheads="1"/>
          </p:cNvSpPr>
          <p:nvPr/>
        </p:nvSpPr>
        <p:spPr bwMode="auto">
          <a:xfrm rot="-5400000">
            <a:off x="-542131" y="2899569"/>
            <a:ext cx="175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b="0"/>
              <a:t>LC-MS záznam</a:t>
            </a:r>
            <a:endParaRPr lang="cs-CZ" altLang="cs-CZ"/>
          </a:p>
        </p:txBody>
      </p:sp>
      <p:pic>
        <p:nvPicPr>
          <p:cNvPr id="9229" name="Picture 18" descr="http://mippi.ornl.gov/images/palustris_network.png"/>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5791200" y="3733800"/>
            <a:ext cx="31242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Rectangle 19"/>
          <p:cNvSpPr>
            <a:spLocks noChangeArrowheads="1"/>
          </p:cNvSpPr>
          <p:nvPr/>
        </p:nvSpPr>
        <p:spPr bwMode="auto">
          <a:xfrm>
            <a:off x="5724525" y="6186488"/>
            <a:ext cx="3241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b="0"/>
              <a:t>protein-protein interakční síť</a:t>
            </a:r>
            <a:r>
              <a:rPr lang="cs-CZ" altLang="cs-CZ"/>
              <a:t> ?</a:t>
            </a:r>
          </a:p>
        </p:txBody>
      </p:sp>
      <p:grpSp>
        <p:nvGrpSpPr>
          <p:cNvPr id="9231" name="Group 21"/>
          <p:cNvGrpSpPr>
            <a:grpSpLocks/>
          </p:cNvGrpSpPr>
          <p:nvPr/>
        </p:nvGrpSpPr>
        <p:grpSpPr bwMode="auto">
          <a:xfrm>
            <a:off x="4876800" y="2133600"/>
            <a:ext cx="1828800" cy="1524000"/>
            <a:chOff x="1968" y="2880"/>
            <a:chExt cx="1152" cy="960"/>
          </a:xfrm>
        </p:grpSpPr>
        <p:sp>
          <p:nvSpPr>
            <p:cNvPr id="9237" name="Rectangle 22"/>
            <p:cNvSpPr>
              <a:spLocks noChangeArrowheads="1"/>
            </p:cNvSpPr>
            <p:nvPr/>
          </p:nvSpPr>
          <p:spPr bwMode="auto">
            <a:xfrm>
              <a:off x="1968" y="2976"/>
              <a:ext cx="1152" cy="7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dirty="0"/>
                <a:t>bioinformat</a:t>
              </a:r>
              <a:r>
                <a:rPr lang="en-US" altLang="cs-CZ" dirty="0"/>
                <a:t>. n</a:t>
              </a:r>
              <a:r>
                <a:rPr lang="cs-CZ" altLang="cs-CZ" dirty="0"/>
                <a:t>ástroje</a:t>
              </a:r>
              <a:endParaRPr lang="en-US" altLang="cs-CZ" dirty="0"/>
            </a:p>
            <a:p>
              <a:pPr algn="ctr" eaLnBrk="1" hangingPunct="1"/>
              <a:r>
                <a:rPr lang="cs-CZ" altLang="cs-CZ" dirty="0"/>
                <a:t>(„</a:t>
              </a:r>
              <a:r>
                <a:rPr lang="cs-CZ" altLang="cs-CZ" i="1" dirty="0"/>
                <a:t>black box</a:t>
              </a:r>
              <a:r>
                <a:rPr lang="cs-CZ" altLang="cs-CZ" dirty="0"/>
                <a:t>“)</a:t>
              </a:r>
            </a:p>
          </p:txBody>
        </p:sp>
        <p:sp>
          <p:nvSpPr>
            <p:cNvPr id="9238" name="Line 23"/>
            <p:cNvSpPr>
              <a:spLocks noChangeShapeType="1"/>
            </p:cNvSpPr>
            <p:nvPr/>
          </p:nvSpPr>
          <p:spPr bwMode="auto">
            <a:xfrm flipV="1">
              <a:off x="2208" y="2880"/>
              <a:ext cx="144" cy="144"/>
            </a:xfrm>
            <a:prstGeom prst="line">
              <a:avLst/>
            </a:prstGeom>
            <a:noFill/>
            <a:ln w="25400">
              <a:solidFill>
                <a:srgbClr val="000000"/>
              </a:solidFill>
              <a:round/>
              <a:headEnd/>
              <a:tailEnd type="oval" w="med" len="med"/>
            </a:ln>
            <a:extLst>
              <a:ext uri="{909E8E84-426E-40DD-AFC4-6F175D3DCCD1}">
                <a14:hiddenFill xmlns:a14="http://schemas.microsoft.com/office/drawing/2010/main">
                  <a:noFill/>
                </a14:hiddenFill>
              </a:ext>
            </a:extLst>
          </p:spPr>
          <p:txBody>
            <a:bodyPr/>
            <a:lstStyle/>
            <a:p>
              <a:endParaRPr lang="cs-CZ"/>
            </a:p>
          </p:txBody>
        </p:sp>
        <p:sp>
          <p:nvSpPr>
            <p:cNvPr id="9239" name="Line 24"/>
            <p:cNvSpPr>
              <a:spLocks noChangeShapeType="1"/>
            </p:cNvSpPr>
            <p:nvPr/>
          </p:nvSpPr>
          <p:spPr bwMode="auto">
            <a:xfrm flipV="1">
              <a:off x="2832" y="2880"/>
              <a:ext cx="144" cy="144"/>
            </a:xfrm>
            <a:prstGeom prst="line">
              <a:avLst/>
            </a:prstGeom>
            <a:noFill/>
            <a:ln w="25400">
              <a:solidFill>
                <a:srgbClr val="000000"/>
              </a:solidFill>
              <a:round/>
              <a:headEnd/>
              <a:tailEnd type="oval" w="med" len="med"/>
            </a:ln>
            <a:extLst>
              <a:ext uri="{909E8E84-426E-40DD-AFC4-6F175D3DCCD1}">
                <a14:hiddenFill xmlns:a14="http://schemas.microsoft.com/office/drawing/2010/main">
                  <a:noFill/>
                </a14:hiddenFill>
              </a:ext>
            </a:extLst>
          </p:spPr>
          <p:txBody>
            <a:bodyPr/>
            <a:lstStyle/>
            <a:p>
              <a:endParaRPr lang="cs-CZ"/>
            </a:p>
          </p:txBody>
        </p:sp>
        <p:sp>
          <p:nvSpPr>
            <p:cNvPr id="9240" name="Line 25"/>
            <p:cNvSpPr>
              <a:spLocks noChangeShapeType="1"/>
            </p:cNvSpPr>
            <p:nvPr/>
          </p:nvSpPr>
          <p:spPr bwMode="auto">
            <a:xfrm flipV="1">
              <a:off x="2832" y="3696"/>
              <a:ext cx="144" cy="144"/>
            </a:xfrm>
            <a:prstGeom prst="line">
              <a:avLst/>
            </a:prstGeom>
            <a:noFill/>
            <a:ln w="25400">
              <a:solidFill>
                <a:srgbClr val="000000"/>
              </a:solidFill>
              <a:round/>
              <a:headEnd type="oval" w="med" len="med"/>
              <a:tailEnd/>
            </a:ln>
            <a:extLst>
              <a:ext uri="{909E8E84-426E-40DD-AFC4-6F175D3DCCD1}">
                <a14:hiddenFill xmlns:a14="http://schemas.microsoft.com/office/drawing/2010/main">
                  <a:noFill/>
                </a14:hiddenFill>
              </a:ext>
            </a:extLst>
          </p:spPr>
          <p:txBody>
            <a:bodyPr/>
            <a:lstStyle/>
            <a:p>
              <a:endParaRPr lang="cs-CZ"/>
            </a:p>
          </p:txBody>
        </p:sp>
        <p:sp>
          <p:nvSpPr>
            <p:cNvPr id="9241" name="Line 26"/>
            <p:cNvSpPr>
              <a:spLocks noChangeShapeType="1"/>
            </p:cNvSpPr>
            <p:nvPr/>
          </p:nvSpPr>
          <p:spPr bwMode="auto">
            <a:xfrm flipV="1">
              <a:off x="2112" y="3696"/>
              <a:ext cx="144" cy="144"/>
            </a:xfrm>
            <a:prstGeom prst="line">
              <a:avLst/>
            </a:prstGeom>
            <a:noFill/>
            <a:ln w="25400">
              <a:solidFill>
                <a:srgbClr val="000000"/>
              </a:solidFill>
              <a:round/>
              <a:headEnd type="oval" w="med" len="med"/>
              <a:tailEnd/>
            </a:ln>
            <a:extLst>
              <a:ext uri="{909E8E84-426E-40DD-AFC4-6F175D3DCCD1}">
                <a14:hiddenFill xmlns:a14="http://schemas.microsoft.com/office/drawing/2010/main">
                  <a:noFill/>
                </a14:hiddenFill>
              </a:ext>
            </a:extLst>
          </p:spPr>
          <p:txBody>
            <a:bodyPr/>
            <a:lstStyle/>
            <a:p>
              <a:endParaRPr lang="cs-CZ"/>
            </a:p>
          </p:txBody>
        </p:sp>
      </p:grpSp>
      <p:sp>
        <p:nvSpPr>
          <p:cNvPr id="9232" name="Rectangle 27"/>
          <p:cNvSpPr>
            <a:spLocks noChangeArrowheads="1"/>
          </p:cNvSpPr>
          <p:nvPr/>
        </p:nvSpPr>
        <p:spPr bwMode="auto">
          <a:xfrm>
            <a:off x="6781800" y="21336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b="0" dirty="0"/>
              <a:t>„standardní“ nastavení</a:t>
            </a:r>
            <a:endParaRPr lang="cs-CZ" altLang="cs-CZ" dirty="0"/>
          </a:p>
        </p:txBody>
      </p:sp>
      <p:sp>
        <p:nvSpPr>
          <p:cNvPr id="9233" name="Line 28"/>
          <p:cNvSpPr>
            <a:spLocks noChangeShapeType="1"/>
          </p:cNvSpPr>
          <p:nvPr/>
        </p:nvSpPr>
        <p:spPr bwMode="auto">
          <a:xfrm flipV="1">
            <a:off x="3352800" y="28956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9234" name="Line 29"/>
          <p:cNvSpPr>
            <a:spLocks noChangeShapeType="1"/>
          </p:cNvSpPr>
          <p:nvPr/>
        </p:nvSpPr>
        <p:spPr bwMode="auto">
          <a:xfrm flipV="1">
            <a:off x="3352800" y="3276600"/>
            <a:ext cx="1371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9235" name="Arc 30"/>
          <p:cNvSpPr>
            <a:spLocks/>
          </p:cNvSpPr>
          <p:nvPr/>
        </p:nvSpPr>
        <p:spPr bwMode="auto">
          <a:xfrm>
            <a:off x="6858000" y="2895600"/>
            <a:ext cx="914400" cy="7620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cs-CZ"/>
          </a:p>
        </p:txBody>
      </p:sp>
      <p:sp>
        <p:nvSpPr>
          <p:cNvPr id="9236" name="Rectangle 19"/>
          <p:cNvSpPr>
            <a:spLocks noChangeArrowheads="1"/>
          </p:cNvSpPr>
          <p:nvPr/>
        </p:nvSpPr>
        <p:spPr bwMode="auto">
          <a:xfrm>
            <a:off x="5888038" y="6489700"/>
            <a:ext cx="291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b="0"/>
              <a:t>závěry z analýze této sítě?</a:t>
            </a:r>
            <a:endParaRPr lang="cs-CZ" altLang="cs-CZ"/>
          </a:p>
        </p:txBody>
      </p:sp>
      <p:sp>
        <p:nvSpPr>
          <p:cNvPr id="31" name="TextovéPole 30"/>
          <p:cNvSpPr txBox="1"/>
          <p:nvPr/>
        </p:nvSpPr>
        <p:spPr>
          <a:xfrm>
            <a:off x="3352800" y="2286000"/>
            <a:ext cx="1340901" cy="646331"/>
          </a:xfrm>
          <a:prstGeom prst="rect">
            <a:avLst/>
          </a:prstGeom>
          <a:noFill/>
        </p:spPr>
        <p:txBody>
          <a:bodyPr wrap="square" rtlCol="0">
            <a:spAutoFit/>
          </a:bodyPr>
          <a:lstStyle/>
          <a:p>
            <a:r>
              <a:rPr lang="cs-CZ" dirty="0"/>
              <a:t>kvant. informace</a:t>
            </a:r>
          </a:p>
        </p:txBody>
      </p:sp>
      <p:sp>
        <p:nvSpPr>
          <p:cNvPr id="32" name="TextovéPole 29">
            <a:extLst>
              <a:ext uri="{FF2B5EF4-FFF2-40B4-BE49-F238E27FC236}">
                <a16:creationId xmlns:a16="http://schemas.microsoft.com/office/drawing/2014/main" id="{838DFFA7-CA14-4D3C-AD85-31D80DF15675}"/>
              </a:ext>
            </a:extLst>
          </p:cNvPr>
          <p:cNvSpPr txBox="1"/>
          <p:nvPr/>
        </p:nvSpPr>
        <p:spPr>
          <a:xfrm rot="19714472">
            <a:off x="3517103" y="3664196"/>
            <a:ext cx="1454244" cy="923330"/>
          </a:xfrm>
          <a:prstGeom prst="rect">
            <a:avLst/>
          </a:prstGeom>
          <a:noFill/>
        </p:spPr>
        <p:txBody>
          <a:bodyPr wrap="none" rtlCol="0">
            <a:spAutoFit/>
          </a:bodyPr>
          <a:lstStyle/>
          <a:p>
            <a:pPr algn="ctr"/>
            <a:r>
              <a:rPr lang="cs-CZ" dirty="0"/>
              <a:t>peptidy</a:t>
            </a:r>
          </a:p>
          <a:p>
            <a:pPr algn="ctr"/>
            <a:r>
              <a:rPr lang="cs-CZ" dirty="0"/>
              <a:t>(kvalitativní</a:t>
            </a:r>
          </a:p>
          <a:p>
            <a:pPr algn="ctr"/>
            <a:r>
              <a:rPr lang="cs-CZ" dirty="0"/>
              <a:t>informace)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43" name="Text Box 3"/>
          <p:cNvSpPr txBox="1">
            <a:spLocks noChangeArrowheads="1"/>
          </p:cNvSpPr>
          <p:nvPr/>
        </p:nvSpPr>
        <p:spPr bwMode="auto">
          <a:xfrm>
            <a:off x="20638" y="22225"/>
            <a:ext cx="30543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a:solidFill>
                  <a:schemeClr val="hlink"/>
                </a:solidFill>
              </a:rPr>
              <a:t>1. Co je to bioinformatika?</a:t>
            </a:r>
            <a:endParaRPr lang="cs-CZ" altLang="cs-CZ" sz="2000">
              <a:solidFill>
                <a:schemeClr val="hlink"/>
              </a:solidFill>
            </a:endParaRPr>
          </a:p>
          <a:p>
            <a:pPr eaLnBrk="1" hangingPunct="1"/>
            <a:endParaRPr lang="cs-CZ" altLang="cs-CZ" sz="1600"/>
          </a:p>
        </p:txBody>
      </p:sp>
      <p:sp>
        <p:nvSpPr>
          <p:cNvPr id="10244"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1798A96-ECFC-45CE-87B8-3BEB06C1156A}" type="slidenum">
              <a:rPr lang="cs-CZ" altLang="cs-CZ"/>
              <a:pPr algn="r" eaLnBrk="1" hangingPunct="1"/>
              <a:t>8</a:t>
            </a:fld>
            <a:endParaRPr lang="cs-CZ" altLang="cs-CZ"/>
          </a:p>
        </p:txBody>
      </p:sp>
      <p:grpSp>
        <p:nvGrpSpPr>
          <p:cNvPr id="10245" name="Group 6"/>
          <p:cNvGrpSpPr>
            <a:grpSpLocks/>
          </p:cNvGrpSpPr>
          <p:nvPr/>
        </p:nvGrpSpPr>
        <p:grpSpPr bwMode="auto">
          <a:xfrm>
            <a:off x="609600" y="4348163"/>
            <a:ext cx="2667000" cy="2357437"/>
            <a:chOff x="48" y="2595"/>
            <a:chExt cx="1680" cy="1485"/>
          </a:xfrm>
        </p:grpSpPr>
        <p:pic>
          <p:nvPicPr>
            <p:cNvPr id="10266" name="Picture 7" descr="DeconMSn_Example_Scan8236_M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 y="3363"/>
              <a:ext cx="1248"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8" descr="DeconMSn_Example_Scan8236_M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 y="3108"/>
              <a:ext cx="1248"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9" descr="DeconMSn_Example_Scan8236_M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 y="2835"/>
              <a:ext cx="1248"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10" descr="DeconMSn_Example_Scan8236_M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 y="2595"/>
              <a:ext cx="1248"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6" name="Rectangle 11"/>
          <p:cNvSpPr>
            <a:spLocks noChangeArrowheads="1"/>
          </p:cNvSpPr>
          <p:nvPr/>
        </p:nvSpPr>
        <p:spPr bwMode="auto">
          <a:xfrm rot="-5400000">
            <a:off x="-537368" y="5261768"/>
            <a:ext cx="174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b="0"/>
              <a:t>MS/MS spektra</a:t>
            </a:r>
            <a:endParaRPr lang="cs-CZ" altLang="cs-CZ"/>
          </a:p>
        </p:txBody>
      </p:sp>
      <p:sp>
        <p:nvSpPr>
          <p:cNvPr id="10247" name="Rectangle 12"/>
          <p:cNvSpPr>
            <a:spLocks noChangeArrowheads="1"/>
          </p:cNvSpPr>
          <p:nvPr/>
        </p:nvSpPr>
        <p:spPr bwMode="auto">
          <a:xfrm>
            <a:off x="2216150" y="4038600"/>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b="0"/>
              <a:t>...</a:t>
            </a:r>
            <a:endParaRPr lang="cs-CZ" altLang="cs-CZ"/>
          </a:p>
        </p:txBody>
      </p:sp>
      <p:pic>
        <p:nvPicPr>
          <p:cNvPr id="10248" name="Picture 13" descr="Figure-1-hplc-chromatogram-of-BSA-tryptic-peptid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6313" y="2286000"/>
            <a:ext cx="2224087"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14"/>
          <p:cNvSpPr>
            <a:spLocks noChangeArrowheads="1"/>
          </p:cNvSpPr>
          <p:nvPr/>
        </p:nvSpPr>
        <p:spPr bwMode="auto">
          <a:xfrm>
            <a:off x="152400" y="4114800"/>
            <a:ext cx="3200400" cy="2667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cs-CZ" altLang="cs-CZ"/>
          </a:p>
        </p:txBody>
      </p:sp>
      <p:sp>
        <p:nvSpPr>
          <p:cNvPr id="10250" name="Rectangle 15"/>
          <p:cNvSpPr>
            <a:spLocks noChangeArrowheads="1"/>
          </p:cNvSpPr>
          <p:nvPr/>
        </p:nvSpPr>
        <p:spPr bwMode="auto">
          <a:xfrm>
            <a:off x="152400" y="2133600"/>
            <a:ext cx="3200400" cy="1828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cs-CZ" altLang="cs-CZ"/>
          </a:p>
        </p:txBody>
      </p:sp>
      <p:sp>
        <p:nvSpPr>
          <p:cNvPr id="10251" name="Rectangle 16"/>
          <p:cNvSpPr>
            <a:spLocks noChangeArrowheads="1"/>
          </p:cNvSpPr>
          <p:nvPr/>
        </p:nvSpPr>
        <p:spPr bwMode="auto">
          <a:xfrm rot="-5400000">
            <a:off x="-542131" y="2899569"/>
            <a:ext cx="175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b="0" dirty="0"/>
              <a:t>LC-MS záznam</a:t>
            </a:r>
            <a:endParaRPr lang="cs-CZ" altLang="cs-CZ" dirty="0"/>
          </a:p>
        </p:txBody>
      </p:sp>
      <p:pic>
        <p:nvPicPr>
          <p:cNvPr id="10252" name="Picture 17" descr="http://mippi.ornl.gov/images/palustris_networ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733800"/>
            <a:ext cx="31242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Rectangle 18"/>
          <p:cNvSpPr>
            <a:spLocks noChangeArrowheads="1"/>
          </p:cNvSpPr>
          <p:nvPr/>
        </p:nvSpPr>
        <p:spPr bwMode="auto">
          <a:xfrm>
            <a:off x="5848350" y="6184900"/>
            <a:ext cx="3067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b="0"/>
              <a:t>protein-protein interakční síť</a:t>
            </a:r>
            <a:endParaRPr lang="cs-CZ" altLang="cs-CZ"/>
          </a:p>
        </p:txBody>
      </p:sp>
      <p:grpSp>
        <p:nvGrpSpPr>
          <p:cNvPr id="10254" name="Group 29"/>
          <p:cNvGrpSpPr>
            <a:grpSpLocks/>
          </p:cNvGrpSpPr>
          <p:nvPr/>
        </p:nvGrpSpPr>
        <p:grpSpPr bwMode="auto">
          <a:xfrm>
            <a:off x="4876800" y="2133600"/>
            <a:ext cx="1828800" cy="1524000"/>
            <a:chOff x="3072" y="1344"/>
            <a:chExt cx="1152" cy="960"/>
          </a:xfrm>
        </p:grpSpPr>
        <p:sp>
          <p:nvSpPr>
            <p:cNvPr id="10261" name="Rectangle 20"/>
            <p:cNvSpPr>
              <a:spLocks noChangeArrowheads="1"/>
            </p:cNvSpPr>
            <p:nvPr/>
          </p:nvSpPr>
          <p:spPr bwMode="auto">
            <a:xfrm>
              <a:off x="3072" y="1440"/>
              <a:ext cx="1152" cy="76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dirty="0">
                  <a:solidFill>
                    <a:srgbClr val="000000"/>
                  </a:solidFill>
                </a:rPr>
                <a:t>bioinformat. nástroje</a:t>
              </a:r>
            </a:p>
            <a:p>
              <a:pPr algn="ctr" eaLnBrk="1" hangingPunct="1"/>
              <a:r>
                <a:rPr lang="cs-CZ" altLang="cs-CZ" dirty="0">
                  <a:solidFill>
                    <a:srgbClr val="000000"/>
                  </a:solidFill>
                </a:rPr>
                <a:t>(„</a:t>
              </a:r>
              <a:r>
                <a:rPr lang="cs-CZ" altLang="cs-CZ" i="1" dirty="0">
                  <a:solidFill>
                    <a:srgbClr val="000000"/>
                  </a:solidFill>
                </a:rPr>
                <a:t>white box</a:t>
              </a:r>
              <a:r>
                <a:rPr lang="cs-CZ" altLang="cs-CZ" dirty="0">
                  <a:solidFill>
                    <a:srgbClr val="000000"/>
                  </a:solidFill>
                </a:rPr>
                <a:t>“)</a:t>
              </a:r>
            </a:p>
          </p:txBody>
        </p:sp>
        <p:sp>
          <p:nvSpPr>
            <p:cNvPr id="10262" name="Line 21"/>
            <p:cNvSpPr>
              <a:spLocks noChangeShapeType="1"/>
            </p:cNvSpPr>
            <p:nvPr/>
          </p:nvSpPr>
          <p:spPr bwMode="auto">
            <a:xfrm flipH="1" flipV="1">
              <a:off x="3312" y="1344"/>
              <a:ext cx="144" cy="144"/>
            </a:xfrm>
            <a:prstGeom prst="line">
              <a:avLst/>
            </a:prstGeom>
            <a:noFill/>
            <a:ln w="25400">
              <a:solidFill>
                <a:srgbClr val="003300"/>
              </a:solidFill>
              <a:round/>
              <a:headEnd/>
              <a:tailEnd type="oval" w="med" len="med"/>
            </a:ln>
            <a:extLst>
              <a:ext uri="{909E8E84-426E-40DD-AFC4-6F175D3DCCD1}">
                <a14:hiddenFill xmlns:a14="http://schemas.microsoft.com/office/drawing/2010/main">
                  <a:noFill/>
                </a14:hiddenFill>
              </a:ext>
            </a:extLst>
          </p:spPr>
          <p:txBody>
            <a:bodyPr/>
            <a:lstStyle/>
            <a:p>
              <a:endParaRPr lang="cs-CZ"/>
            </a:p>
          </p:txBody>
        </p:sp>
        <p:sp>
          <p:nvSpPr>
            <p:cNvPr id="10263" name="Line 22"/>
            <p:cNvSpPr>
              <a:spLocks noChangeShapeType="1"/>
            </p:cNvSpPr>
            <p:nvPr/>
          </p:nvSpPr>
          <p:spPr bwMode="auto">
            <a:xfrm flipV="1">
              <a:off x="3936" y="1344"/>
              <a:ext cx="144" cy="144"/>
            </a:xfrm>
            <a:prstGeom prst="line">
              <a:avLst/>
            </a:prstGeom>
            <a:noFill/>
            <a:ln w="25400">
              <a:solidFill>
                <a:srgbClr val="003300"/>
              </a:solidFill>
              <a:round/>
              <a:headEnd/>
              <a:tailEnd type="oval" w="med" len="med"/>
            </a:ln>
            <a:extLst>
              <a:ext uri="{909E8E84-426E-40DD-AFC4-6F175D3DCCD1}">
                <a14:hiddenFill xmlns:a14="http://schemas.microsoft.com/office/drawing/2010/main">
                  <a:noFill/>
                </a14:hiddenFill>
              </a:ext>
            </a:extLst>
          </p:spPr>
          <p:txBody>
            <a:bodyPr/>
            <a:lstStyle/>
            <a:p>
              <a:endParaRPr lang="cs-CZ"/>
            </a:p>
          </p:txBody>
        </p:sp>
        <p:sp>
          <p:nvSpPr>
            <p:cNvPr id="10264" name="Line 23"/>
            <p:cNvSpPr>
              <a:spLocks noChangeShapeType="1"/>
            </p:cNvSpPr>
            <p:nvPr/>
          </p:nvSpPr>
          <p:spPr bwMode="auto">
            <a:xfrm flipV="1">
              <a:off x="3936" y="2160"/>
              <a:ext cx="144" cy="144"/>
            </a:xfrm>
            <a:prstGeom prst="line">
              <a:avLst/>
            </a:prstGeom>
            <a:noFill/>
            <a:ln w="25400">
              <a:solidFill>
                <a:srgbClr val="003300"/>
              </a:solidFill>
              <a:round/>
              <a:headEnd type="oval" w="med" len="med"/>
              <a:tailEnd/>
            </a:ln>
            <a:extLst>
              <a:ext uri="{909E8E84-426E-40DD-AFC4-6F175D3DCCD1}">
                <a14:hiddenFill xmlns:a14="http://schemas.microsoft.com/office/drawing/2010/main">
                  <a:noFill/>
                </a14:hiddenFill>
              </a:ext>
            </a:extLst>
          </p:spPr>
          <p:txBody>
            <a:bodyPr/>
            <a:lstStyle/>
            <a:p>
              <a:endParaRPr lang="cs-CZ"/>
            </a:p>
          </p:txBody>
        </p:sp>
        <p:sp>
          <p:nvSpPr>
            <p:cNvPr id="10265" name="Line 24"/>
            <p:cNvSpPr>
              <a:spLocks noChangeShapeType="1"/>
            </p:cNvSpPr>
            <p:nvPr/>
          </p:nvSpPr>
          <p:spPr bwMode="auto">
            <a:xfrm flipH="1" flipV="1">
              <a:off x="3264" y="2160"/>
              <a:ext cx="144" cy="144"/>
            </a:xfrm>
            <a:prstGeom prst="line">
              <a:avLst/>
            </a:prstGeom>
            <a:noFill/>
            <a:ln w="25400">
              <a:solidFill>
                <a:srgbClr val="003300"/>
              </a:solidFill>
              <a:round/>
              <a:headEnd type="oval" w="med" len="med"/>
              <a:tailEnd/>
            </a:ln>
            <a:extLst>
              <a:ext uri="{909E8E84-426E-40DD-AFC4-6F175D3DCCD1}">
                <a14:hiddenFill xmlns:a14="http://schemas.microsoft.com/office/drawing/2010/main">
                  <a:noFill/>
                </a14:hiddenFill>
              </a:ext>
            </a:extLst>
          </p:spPr>
          <p:txBody>
            <a:bodyPr/>
            <a:lstStyle/>
            <a:p>
              <a:endParaRPr lang="cs-CZ"/>
            </a:p>
          </p:txBody>
        </p:sp>
      </p:grpSp>
      <p:sp>
        <p:nvSpPr>
          <p:cNvPr id="10255" name="Rectangle 25"/>
          <p:cNvSpPr>
            <a:spLocks noChangeArrowheads="1"/>
          </p:cNvSpPr>
          <p:nvPr/>
        </p:nvSpPr>
        <p:spPr bwMode="auto">
          <a:xfrm>
            <a:off x="6858000" y="1905000"/>
            <a:ext cx="1752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dirty="0"/>
              <a:t>v</a:t>
            </a:r>
            <a:r>
              <a:rPr lang="ru-RU" altLang="cs-CZ" u="sng" dirty="0">
                <a:solidFill>
                  <a:srgbClr val="FF0000"/>
                </a:solidFill>
              </a:rPr>
              <a:t>Ұ</a:t>
            </a:r>
            <a:r>
              <a:rPr lang="cs-CZ" altLang="cs-CZ" dirty="0"/>
              <a:t>stupům </a:t>
            </a:r>
            <a:r>
              <a:rPr lang="cs-CZ" altLang="cs-CZ" b="0" dirty="0"/>
              <a:t>přizpůsobené nastavení</a:t>
            </a:r>
          </a:p>
        </p:txBody>
      </p:sp>
      <p:sp>
        <p:nvSpPr>
          <p:cNvPr id="10256" name="Line 26"/>
          <p:cNvSpPr>
            <a:spLocks noChangeShapeType="1"/>
          </p:cNvSpPr>
          <p:nvPr/>
        </p:nvSpPr>
        <p:spPr bwMode="auto">
          <a:xfrm flipV="1">
            <a:off x="3352800" y="28956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0257" name="Line 27"/>
          <p:cNvSpPr>
            <a:spLocks noChangeShapeType="1"/>
          </p:cNvSpPr>
          <p:nvPr/>
        </p:nvSpPr>
        <p:spPr bwMode="auto">
          <a:xfrm flipV="1">
            <a:off x="3352800" y="3276600"/>
            <a:ext cx="1371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0258" name="Arc 30"/>
          <p:cNvSpPr>
            <a:spLocks/>
          </p:cNvSpPr>
          <p:nvPr/>
        </p:nvSpPr>
        <p:spPr bwMode="auto">
          <a:xfrm>
            <a:off x="6858000" y="2895600"/>
            <a:ext cx="914400" cy="7620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cs-CZ"/>
          </a:p>
        </p:txBody>
      </p:sp>
      <p:sp>
        <p:nvSpPr>
          <p:cNvPr id="10259" name="Text Box 4"/>
          <p:cNvSpPr txBox="1">
            <a:spLocks noChangeArrowheads="1"/>
          </p:cNvSpPr>
          <p:nvPr/>
        </p:nvSpPr>
        <p:spPr bwMode="auto">
          <a:xfrm>
            <a:off x="228600" y="609600"/>
            <a:ext cx="8686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Příklad využití bioinformatických nástrojů</a:t>
            </a:r>
          </a:p>
          <a:p>
            <a:pPr eaLnBrk="1" hangingPunct="1">
              <a:lnSpc>
                <a:spcPct val="150000"/>
              </a:lnSpc>
              <a:buFontTx/>
              <a:buChar char="•"/>
            </a:pPr>
            <a:r>
              <a:rPr lang="cs-CZ" altLang="cs-CZ" dirty="0">
                <a:sym typeface="Symbol" pitchFamily="18" charset="2"/>
              </a:rPr>
              <a:t>protein-protein interakce založené na datech z hmotnostní spektrometrie spojené s kapalinovou chromatografií (</a:t>
            </a:r>
            <a:r>
              <a:rPr lang="cs-CZ" altLang="cs-CZ" b="0" dirty="0">
                <a:sym typeface="Symbol" pitchFamily="18" charset="2"/>
              </a:rPr>
              <a:t>LC-MS</a:t>
            </a:r>
            <a:r>
              <a:rPr lang="en-US" altLang="cs-CZ" b="0" dirty="0">
                <a:sym typeface="Symbol" pitchFamily="18" charset="2"/>
              </a:rPr>
              <a:t>(/MS)</a:t>
            </a:r>
            <a:r>
              <a:rPr lang="cs-CZ" altLang="cs-CZ" b="0" dirty="0">
                <a:sym typeface="Symbol" pitchFamily="18" charset="2"/>
              </a:rPr>
              <a:t> analýza peptidů</a:t>
            </a:r>
            <a:r>
              <a:rPr lang="cs-CZ" altLang="cs-CZ" dirty="0">
                <a:sym typeface="Symbol" pitchFamily="18" charset="2"/>
              </a:rPr>
              <a:t>)</a:t>
            </a:r>
          </a:p>
        </p:txBody>
      </p:sp>
      <p:sp>
        <p:nvSpPr>
          <p:cNvPr id="10260" name="Rectangle 18"/>
          <p:cNvSpPr>
            <a:spLocks noChangeArrowheads="1"/>
          </p:cNvSpPr>
          <p:nvPr/>
        </p:nvSpPr>
        <p:spPr bwMode="auto">
          <a:xfrm>
            <a:off x="3962400" y="6488113"/>
            <a:ext cx="5168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solidFill>
                  <a:srgbClr val="99FF99"/>
                </a:solidFill>
              </a:rPr>
              <a:t>analýza sítě: úloha proteinu A z jeho interakcí</a:t>
            </a:r>
          </a:p>
        </p:txBody>
      </p:sp>
      <p:sp>
        <p:nvSpPr>
          <p:cNvPr id="30" name="TextovéPole 29"/>
          <p:cNvSpPr txBox="1"/>
          <p:nvPr/>
        </p:nvSpPr>
        <p:spPr>
          <a:xfrm rot="19714472">
            <a:off x="3517103" y="3664196"/>
            <a:ext cx="1454244" cy="923330"/>
          </a:xfrm>
          <a:prstGeom prst="rect">
            <a:avLst/>
          </a:prstGeom>
          <a:noFill/>
        </p:spPr>
        <p:txBody>
          <a:bodyPr wrap="none" rtlCol="0">
            <a:spAutoFit/>
          </a:bodyPr>
          <a:lstStyle/>
          <a:p>
            <a:pPr algn="ctr"/>
            <a:r>
              <a:rPr lang="cs-CZ" dirty="0"/>
              <a:t>peptidy</a:t>
            </a:r>
          </a:p>
          <a:p>
            <a:pPr algn="ctr"/>
            <a:r>
              <a:rPr lang="cs-CZ" dirty="0"/>
              <a:t>(kvalitativní</a:t>
            </a:r>
          </a:p>
          <a:p>
            <a:pPr algn="ctr"/>
            <a:r>
              <a:rPr lang="cs-CZ" dirty="0"/>
              <a:t>informace)</a:t>
            </a:r>
          </a:p>
        </p:txBody>
      </p:sp>
      <p:sp>
        <p:nvSpPr>
          <p:cNvPr id="31" name="TextovéPole 30"/>
          <p:cNvSpPr txBox="1"/>
          <p:nvPr/>
        </p:nvSpPr>
        <p:spPr>
          <a:xfrm>
            <a:off x="3352800" y="2286000"/>
            <a:ext cx="1340901" cy="646331"/>
          </a:xfrm>
          <a:prstGeom prst="rect">
            <a:avLst/>
          </a:prstGeom>
          <a:noFill/>
        </p:spPr>
        <p:txBody>
          <a:bodyPr wrap="square" rtlCol="0">
            <a:spAutoFit/>
          </a:bodyPr>
          <a:lstStyle/>
          <a:p>
            <a:r>
              <a:rPr lang="cs-CZ" dirty="0"/>
              <a:t>kvant. informace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228600" y="2590800"/>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lnSpc>
                <a:spcPct val="150000"/>
              </a:lnSpc>
            </a:pPr>
            <a:r>
              <a:rPr lang="en-US" altLang="cs-CZ" sz="3200" dirty="0">
                <a:solidFill>
                  <a:schemeClr val="hlink"/>
                </a:solidFill>
              </a:rPr>
              <a:t>2</a:t>
            </a:r>
            <a:r>
              <a:rPr lang="cs-CZ" altLang="cs-CZ" sz="3200" dirty="0">
                <a:solidFill>
                  <a:schemeClr val="hlink"/>
                </a:solidFill>
              </a:rPr>
              <a:t>. Evoluce proteinů, proteinové domény</a:t>
            </a:r>
          </a:p>
        </p:txBody>
      </p:sp>
      <p:sp>
        <p:nvSpPr>
          <p:cNvPr id="11267" name="Line 5"/>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268" name="Text Box 7"/>
          <p:cNvSpPr txBox="1">
            <a:spLocks noChangeArrowheads="1"/>
          </p:cNvSpPr>
          <p:nvPr/>
        </p:nvSpPr>
        <p:spPr bwMode="auto">
          <a:xfrm>
            <a:off x="20638" y="0"/>
            <a:ext cx="25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sz="2000" dirty="0">
                <a:solidFill>
                  <a:schemeClr val="hlink"/>
                </a:solidFill>
              </a:rPr>
              <a:t> </a:t>
            </a:r>
          </a:p>
          <a:p>
            <a:pPr eaLnBrk="1" hangingPunct="1"/>
            <a:endParaRPr lang="cs-CZ" altLang="cs-CZ" sz="1600" dirty="0"/>
          </a:p>
        </p:txBody>
      </p:sp>
      <p:sp>
        <p:nvSpPr>
          <p:cNvPr id="11269" name="Text Box 8"/>
          <p:cNvSpPr txBox="1">
            <a:spLocks noChangeArrowheads="1"/>
          </p:cNvSpPr>
          <p:nvPr/>
        </p:nvSpPr>
        <p:spPr bwMode="auto">
          <a:xfrm>
            <a:off x="8458200" y="1508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4973E031-EF5D-4CC6-BC47-778150C1742F}" type="slidenum">
              <a:rPr lang="cs-CZ" altLang="cs-CZ"/>
              <a:pPr algn="r" eaLnBrk="1" hangingPunct="1"/>
              <a:t>9</a:t>
            </a:fld>
            <a:endParaRPr lang="cs-CZ" altLang="cs-CZ"/>
          </a:p>
        </p:txBody>
      </p:sp>
    </p:spTree>
  </p:cSld>
  <p:clrMapOvr>
    <a:masterClrMapping/>
  </p:clrMapOvr>
</p:sld>
</file>

<file path=ppt/theme/theme1.xml><?xml version="1.0" encoding="utf-8"?>
<a:theme xmlns:a="http://schemas.openxmlformats.org/drawingml/2006/main" name="Kruhy na vodě">
  <a:themeElements>
    <a:clrScheme name="Kruhy na vodě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Kruhy na vodě">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1" i="0" u="none" strike="noStrike" cap="none" normalizeH="0" baseline="0" smtClean="0">
            <a:ln>
              <a:noFill/>
            </a:ln>
            <a:solidFill>
              <a:schemeClr val="tx1"/>
            </a:solidFill>
            <a:effectLst/>
            <a:latin typeface="Arial" charset="0"/>
          </a:defRPr>
        </a:defPPr>
      </a:lstStyle>
    </a:lnDef>
  </a:objectDefaults>
  <a:extraClrSchemeLst>
    <a:extraClrScheme>
      <a:clrScheme name="Kruhy na vodě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Kruhy na vodě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Kruhy na vodě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Kruhy na vodě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Kruhy na vodě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Kruhy na vodě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Kruhy na vodě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Kruhy na vodě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Kruhy na vodě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37141</TotalTime>
  <Words>5741</Words>
  <Application>Microsoft Office PowerPoint</Application>
  <PresentationFormat>On-screen Show (4:3)</PresentationFormat>
  <Paragraphs>538</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Arial_CE</vt:lpstr>
      <vt:lpstr>Courier New</vt:lpstr>
      <vt:lpstr>Wingdings</vt:lpstr>
      <vt:lpstr>Kruhy na vodě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David Potěšil</cp:lastModifiedBy>
  <cp:revision>6126</cp:revision>
  <cp:lastPrinted>1601-01-01T00:00:00Z</cp:lastPrinted>
  <dcterms:created xsi:type="dcterms:W3CDTF">1601-01-01T00:00:00Z</dcterms:created>
  <dcterms:modified xsi:type="dcterms:W3CDTF">2019-11-04T12:55:15Z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